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72" r:id="rId2"/>
    <p:sldId id="526" r:id="rId3"/>
    <p:sldId id="527" r:id="rId4"/>
    <p:sldId id="325" r:id="rId5"/>
    <p:sldId id="528" r:id="rId6"/>
    <p:sldId id="549" r:id="rId7"/>
    <p:sldId id="529" r:id="rId8"/>
    <p:sldId id="550" r:id="rId9"/>
    <p:sldId id="531" r:id="rId10"/>
    <p:sldId id="532" r:id="rId11"/>
    <p:sldId id="551" r:id="rId12"/>
    <p:sldId id="552" r:id="rId13"/>
    <p:sldId id="533" r:id="rId14"/>
    <p:sldId id="553" r:id="rId15"/>
    <p:sldId id="534" r:id="rId16"/>
    <p:sldId id="535" r:id="rId17"/>
    <p:sldId id="536" r:id="rId18"/>
    <p:sldId id="539" r:id="rId19"/>
    <p:sldId id="542" r:id="rId20"/>
    <p:sldId id="543" r:id="rId21"/>
    <p:sldId id="544" r:id="rId22"/>
    <p:sldId id="546" r:id="rId23"/>
    <p:sldId id="545" r:id="rId24"/>
    <p:sldId id="547" r:id="rId25"/>
    <p:sldId id="548" r:id="rId26"/>
    <p:sldId id="555" r:id="rId27"/>
    <p:sldId id="540" r:id="rId28"/>
    <p:sldId id="541" r:id="rId29"/>
    <p:sldId id="512" r:id="rId30"/>
    <p:sldId id="513"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95" d="100"/>
          <a:sy n="95" d="100"/>
        </p:scale>
        <p:origin x="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10.19.12.22\hattatsu\&#12298;&#30330;&#36948;&#38556;&#12364;&#12356;&#38306;&#20418;&#12299;\&#9733;&#20998;&#39006;&#21069;&#12501;&#12457;&#12523;&#12480;&#32622;&#12365;&#22580;\&#30456;&#35527;&#25903;&#25588;&#27231;&#38306;&#12408;&#12398;&#12450;&#12531;&#12465;&#12540;&#12488;&#35519;&#26619;&#65288;R&#65303;&#65289;\03%20&#12392;&#12426;&#12414;&#12392;&#12417;&#20316;&#26989;\&#12304;&#27211;&#22580;&#12539;&#26494;&#27743;&#20316;&#26989;&#28168;&#12305;20250625&#12288;&#22238;&#31572;&#38598;&#32004;.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（２）（１）で回答した全相談者数の内、発達障がい者等の割合について教えてください。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'グラフ作成（問１～問６）'!$B$84:$B$95</c:f>
              <c:strCache>
                <c:ptCount val="12"/>
                <c:pt idx="0">
                  <c:v>不明</c:v>
                </c:pt>
                <c:pt idx="1">
                  <c:v>１割未満</c:v>
                </c:pt>
                <c:pt idx="2">
                  <c:v>１割～２割</c:v>
                </c:pt>
                <c:pt idx="3">
                  <c:v>２割～３割</c:v>
                </c:pt>
                <c:pt idx="4">
                  <c:v>３割～４割</c:v>
                </c:pt>
                <c:pt idx="5">
                  <c:v>４割～５割</c:v>
                </c:pt>
                <c:pt idx="6">
                  <c:v>５割～６割</c:v>
                </c:pt>
                <c:pt idx="7">
                  <c:v>６割～７割</c:v>
                </c:pt>
                <c:pt idx="8">
                  <c:v>７割～８割</c:v>
                </c:pt>
                <c:pt idx="9">
                  <c:v>８割～９割</c:v>
                </c:pt>
                <c:pt idx="10">
                  <c:v>９割～10割</c:v>
                </c:pt>
                <c:pt idx="11">
                  <c:v>10割</c:v>
                </c:pt>
              </c:strCache>
            </c:strRef>
          </c:cat>
          <c:val>
            <c:numRef>
              <c:f>'グラフ作成（問１～問６）'!$C$84:$C$95</c:f>
              <c:numCache>
                <c:formatCode>General</c:formatCode>
                <c:ptCount val="12"/>
                <c:pt idx="0">
                  <c:v>69</c:v>
                </c:pt>
                <c:pt idx="1">
                  <c:v>25</c:v>
                </c:pt>
                <c:pt idx="2">
                  <c:v>83</c:v>
                </c:pt>
                <c:pt idx="3">
                  <c:v>41</c:v>
                </c:pt>
                <c:pt idx="4">
                  <c:v>56</c:v>
                </c:pt>
                <c:pt idx="5">
                  <c:v>23</c:v>
                </c:pt>
                <c:pt idx="6">
                  <c:v>19</c:v>
                </c:pt>
                <c:pt idx="7">
                  <c:v>13</c:v>
                </c:pt>
                <c:pt idx="8">
                  <c:v>16</c:v>
                </c:pt>
                <c:pt idx="9">
                  <c:v>14</c:v>
                </c:pt>
                <c:pt idx="10">
                  <c:v>21</c:v>
                </c:pt>
                <c:pt idx="11">
                  <c:v>22</c:v>
                </c:pt>
              </c:numCache>
            </c:numRef>
          </c:val>
          <c:extLst>
            <c:ext xmlns:c16="http://schemas.microsoft.com/office/drawing/2014/chart" uri="{C3380CC4-5D6E-409C-BE32-E72D297353CC}">
              <c16:uniqueId val="{00000000-5E1F-437D-A002-04B948387B8B}"/>
            </c:ext>
          </c:extLst>
        </c:ser>
        <c:dLbls>
          <c:dLblPos val="outEnd"/>
          <c:showLegendKey val="0"/>
          <c:showVal val="1"/>
          <c:showCatName val="0"/>
          <c:showSerName val="0"/>
          <c:showPercent val="0"/>
          <c:showBubbleSize val="0"/>
        </c:dLbls>
        <c:gapWidth val="219"/>
        <c:overlap val="-27"/>
        <c:axId val="585887759"/>
        <c:axId val="585884847"/>
      </c:barChart>
      <c:catAx>
        <c:axId val="58588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585884847"/>
        <c:crosses val="autoZero"/>
        <c:auto val="1"/>
        <c:lblAlgn val="ctr"/>
        <c:lblOffset val="100"/>
        <c:noMultiLvlLbl val="0"/>
      </c:catAx>
      <c:valAx>
        <c:axId val="58588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585887759"/>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ja-JP" altLang="en-US" sz="1600" dirty="0"/>
              <a:t>主にどのような相談がありますか（複数選択可）</a:t>
            </a:r>
            <a:endParaRPr lang="ja-JP"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31831824924742497"/>
          <c:y val="0.10042288545987102"/>
          <c:w val="0.6610120631477846"/>
          <c:h val="0.89891059913355054"/>
        </c:manualLayout>
      </c:layout>
      <c:barChart>
        <c:barDir val="bar"/>
        <c:grouping val="clustered"/>
        <c:varyColors val="0"/>
        <c:ser>
          <c:idx val="0"/>
          <c:order val="0"/>
          <c:tx>
            <c:strRef>
              <c:f>Sheet1!$B$1</c:f>
              <c:strCache>
                <c:ptCount val="1"/>
                <c:pt idx="0">
                  <c:v>本人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経済面（金銭管理含）の困難さやニーズ</c:v>
                </c:pt>
                <c:pt idx="1">
                  <c:v>生活面の困難さやニーズ（衣食住）</c:v>
                </c:pt>
                <c:pt idx="2">
                  <c:v>生活リズムに関すること</c:v>
                </c:pt>
                <c:pt idx="3">
                  <c:v>支援制度の利用や申請に関すること</c:v>
                </c:pt>
                <c:pt idx="4">
                  <c:v>将来への不安</c:v>
                </c:pt>
                <c:pt idx="5">
                  <c:v>就学に関すること</c:v>
                </c:pt>
                <c:pt idx="6">
                  <c:v>就労に関すること</c:v>
                </c:pt>
                <c:pt idx="7">
                  <c:v>ニート・ひきこもり</c:v>
                </c:pt>
                <c:pt idx="8">
                  <c:v>対人関係・コミュニケーションに関すること</c:v>
                </c:pt>
                <c:pt idx="9">
                  <c:v>家庭内のこと（家族関係・家庭内暴力）</c:v>
                </c:pt>
                <c:pt idx="10">
                  <c:v>障がい特性に対する周囲の理解</c:v>
                </c:pt>
                <c:pt idx="11">
                  <c:v>ストレスや二次障がいの問題</c:v>
                </c:pt>
                <c:pt idx="12">
                  <c:v>診断や医療に関すること</c:v>
                </c:pt>
                <c:pt idx="13">
                  <c:v>社会的適応を妨げる状況や行為</c:v>
                </c:pt>
                <c:pt idx="14">
                  <c:v>危機管理</c:v>
                </c:pt>
                <c:pt idx="15">
                  <c:v>その他</c:v>
                </c:pt>
              </c:strCache>
            </c:strRef>
          </c:cat>
          <c:val>
            <c:numRef>
              <c:f>Sheet1!$B$2:$B$17</c:f>
              <c:numCache>
                <c:formatCode>General</c:formatCode>
                <c:ptCount val="16"/>
                <c:pt idx="0">
                  <c:v>209</c:v>
                </c:pt>
                <c:pt idx="1">
                  <c:v>161</c:v>
                </c:pt>
                <c:pt idx="2">
                  <c:v>69</c:v>
                </c:pt>
                <c:pt idx="3">
                  <c:v>156</c:v>
                </c:pt>
                <c:pt idx="4">
                  <c:v>151</c:v>
                </c:pt>
                <c:pt idx="5">
                  <c:v>36</c:v>
                </c:pt>
                <c:pt idx="6">
                  <c:v>216</c:v>
                </c:pt>
                <c:pt idx="7">
                  <c:v>44</c:v>
                </c:pt>
                <c:pt idx="8">
                  <c:v>207</c:v>
                </c:pt>
                <c:pt idx="9">
                  <c:v>94</c:v>
                </c:pt>
                <c:pt idx="10">
                  <c:v>64</c:v>
                </c:pt>
                <c:pt idx="11">
                  <c:v>81</c:v>
                </c:pt>
                <c:pt idx="12">
                  <c:v>53</c:v>
                </c:pt>
                <c:pt idx="13">
                  <c:v>49</c:v>
                </c:pt>
                <c:pt idx="14">
                  <c:v>30</c:v>
                </c:pt>
                <c:pt idx="15">
                  <c:v>30</c:v>
                </c:pt>
              </c:numCache>
            </c:numRef>
          </c:val>
          <c:extLst>
            <c:ext xmlns:c16="http://schemas.microsoft.com/office/drawing/2014/chart" uri="{C3380CC4-5D6E-409C-BE32-E72D297353CC}">
              <c16:uniqueId val="{00000000-ED04-4557-A7F6-19980EAEDE48}"/>
            </c:ext>
          </c:extLst>
        </c:ser>
        <c:ser>
          <c:idx val="1"/>
          <c:order val="1"/>
          <c:tx>
            <c:strRef>
              <c:f>Sheet1!$C$1</c:f>
              <c:strCache>
                <c:ptCount val="1"/>
                <c:pt idx="0">
                  <c:v>本人以外</c:v>
                </c:pt>
              </c:strCache>
            </c:strRef>
          </c:tx>
          <c:spPr>
            <a:solidFill>
              <a:schemeClr val="accent2"/>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3.0038410056172277E-2"/>
                      <c:h val="5.1403333930988469E-2"/>
                    </c:manualLayout>
                  </c15:layout>
                </c:ext>
                <c:ext xmlns:c16="http://schemas.microsoft.com/office/drawing/2014/chart" uri="{C3380CC4-5D6E-409C-BE32-E72D297353CC}">
                  <c16:uniqueId val="{00000004-ED04-4557-A7F6-19980EAEDE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経済面（金銭管理含）の困難さやニーズ</c:v>
                </c:pt>
                <c:pt idx="1">
                  <c:v>生活面の困難さやニーズ（衣食住）</c:v>
                </c:pt>
                <c:pt idx="2">
                  <c:v>生活リズムに関すること</c:v>
                </c:pt>
                <c:pt idx="3">
                  <c:v>支援制度の利用や申請に関すること</c:v>
                </c:pt>
                <c:pt idx="4">
                  <c:v>将来への不安</c:v>
                </c:pt>
                <c:pt idx="5">
                  <c:v>就学に関すること</c:v>
                </c:pt>
                <c:pt idx="6">
                  <c:v>就労に関すること</c:v>
                </c:pt>
                <c:pt idx="7">
                  <c:v>ニート・ひきこもり</c:v>
                </c:pt>
                <c:pt idx="8">
                  <c:v>対人関係・コミュニケーションに関すること</c:v>
                </c:pt>
                <c:pt idx="9">
                  <c:v>家庭内のこと（家族関係・家庭内暴力）</c:v>
                </c:pt>
                <c:pt idx="10">
                  <c:v>障がい特性に対する周囲の理解</c:v>
                </c:pt>
                <c:pt idx="11">
                  <c:v>ストレスや二次障がいの問題</c:v>
                </c:pt>
                <c:pt idx="12">
                  <c:v>診断や医療に関すること</c:v>
                </c:pt>
                <c:pt idx="13">
                  <c:v>社会的適応を妨げる状況や行為</c:v>
                </c:pt>
                <c:pt idx="14">
                  <c:v>危機管理</c:v>
                </c:pt>
                <c:pt idx="15">
                  <c:v>その他</c:v>
                </c:pt>
              </c:strCache>
            </c:strRef>
          </c:cat>
          <c:val>
            <c:numRef>
              <c:f>Sheet1!$C$2:$C$17</c:f>
              <c:numCache>
                <c:formatCode>General</c:formatCode>
                <c:ptCount val="16"/>
                <c:pt idx="0">
                  <c:v>159</c:v>
                </c:pt>
                <c:pt idx="1">
                  <c:v>159</c:v>
                </c:pt>
                <c:pt idx="2">
                  <c:v>102</c:v>
                </c:pt>
                <c:pt idx="3">
                  <c:v>192</c:v>
                </c:pt>
                <c:pt idx="4">
                  <c:v>232</c:v>
                </c:pt>
                <c:pt idx="5">
                  <c:v>70</c:v>
                </c:pt>
                <c:pt idx="6">
                  <c:v>182</c:v>
                </c:pt>
                <c:pt idx="7">
                  <c:v>109</c:v>
                </c:pt>
                <c:pt idx="8">
                  <c:v>187</c:v>
                </c:pt>
                <c:pt idx="9">
                  <c:v>126</c:v>
                </c:pt>
                <c:pt idx="10">
                  <c:v>78</c:v>
                </c:pt>
                <c:pt idx="11">
                  <c:v>53</c:v>
                </c:pt>
                <c:pt idx="12">
                  <c:v>76</c:v>
                </c:pt>
                <c:pt idx="13">
                  <c:v>100</c:v>
                </c:pt>
                <c:pt idx="14">
                  <c:v>40</c:v>
                </c:pt>
                <c:pt idx="15">
                  <c:v>15</c:v>
                </c:pt>
              </c:numCache>
            </c:numRef>
          </c:val>
          <c:extLst>
            <c:ext xmlns:c16="http://schemas.microsoft.com/office/drawing/2014/chart" uri="{C3380CC4-5D6E-409C-BE32-E72D297353CC}">
              <c16:uniqueId val="{00000001-ED04-4557-A7F6-19980EAEDE48}"/>
            </c:ext>
          </c:extLst>
        </c:ser>
        <c:dLbls>
          <c:dLblPos val="outEnd"/>
          <c:showLegendKey val="0"/>
          <c:showVal val="1"/>
          <c:showCatName val="0"/>
          <c:showSerName val="0"/>
          <c:showPercent val="0"/>
          <c:showBubbleSize val="0"/>
        </c:dLbls>
        <c:gapWidth val="219"/>
        <c:axId val="1180449088"/>
        <c:axId val="1180448672"/>
      </c:barChart>
      <c:catAx>
        <c:axId val="11804490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180448672"/>
        <c:crosses val="autoZero"/>
        <c:auto val="1"/>
        <c:lblAlgn val="ctr"/>
        <c:lblOffset val="100"/>
        <c:noMultiLvlLbl val="0"/>
      </c:catAx>
      <c:valAx>
        <c:axId val="118044867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80449088"/>
        <c:crosses val="autoZero"/>
        <c:crossBetween val="between"/>
      </c:valAx>
      <c:spPr>
        <a:noFill/>
        <a:ln>
          <a:noFill/>
        </a:ln>
        <a:effectLst/>
      </c:spPr>
    </c:plotArea>
    <c:legend>
      <c:legendPos val="b"/>
      <c:layout>
        <c:manualLayout>
          <c:xMode val="edge"/>
          <c:yMode val="edge"/>
          <c:x val="0.81798996349324404"/>
          <c:y val="0.91335730518528058"/>
          <c:w val="0.14529140192528969"/>
          <c:h val="5.73275839184860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アセスメントやニーズ把握（複数選択可）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特性の把握が難しい</c:v>
                </c:pt>
                <c:pt idx="1">
                  <c:v>二次障がいや他の精神症状と区別がつきにくい</c:v>
                </c:pt>
                <c:pt idx="2">
                  <c:v>ニーズの把握や整理が難しい</c:v>
                </c:pt>
                <c:pt idx="3">
                  <c:v>困りごとの背景に発達障がいがあるということが分かりにくい</c:v>
                </c:pt>
                <c:pt idx="4">
                  <c:v>本人のニーズと能力や適性との間でミスマッチがある</c:v>
                </c:pt>
              </c:strCache>
            </c:strRef>
          </c:cat>
          <c:val>
            <c:numRef>
              <c:f>Sheet1!$B$2:$B$6</c:f>
              <c:numCache>
                <c:formatCode>General</c:formatCode>
                <c:ptCount val="5"/>
                <c:pt idx="0">
                  <c:v>115</c:v>
                </c:pt>
                <c:pt idx="1">
                  <c:v>134</c:v>
                </c:pt>
                <c:pt idx="2">
                  <c:v>135</c:v>
                </c:pt>
                <c:pt idx="3">
                  <c:v>84</c:v>
                </c:pt>
                <c:pt idx="4">
                  <c:v>249</c:v>
                </c:pt>
              </c:numCache>
            </c:numRef>
          </c:val>
          <c:extLst>
            <c:ext xmlns:c16="http://schemas.microsoft.com/office/drawing/2014/chart" uri="{C3380CC4-5D6E-409C-BE32-E72D297353CC}">
              <c16:uniqueId val="{00000000-E007-4383-AB93-47B9554D2108}"/>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対応（複数選択可）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発達障がいの自覚や受容がない方への対応が難しい</c:v>
                </c:pt>
                <c:pt idx="1">
                  <c:v>案内できる支援制度やサービス、社会資源が少ない</c:v>
                </c:pt>
                <c:pt idx="2">
                  <c:v>相談を受けてどの支援機関等へつなげばよいのかわからない</c:v>
                </c:pt>
                <c:pt idx="3">
                  <c:v>相談対応時のコミュニケーションの取り方や配慮が難しい</c:v>
                </c:pt>
              </c:strCache>
            </c:strRef>
          </c:cat>
          <c:val>
            <c:numRef>
              <c:f>Sheet1!$B$2:$B$5</c:f>
              <c:numCache>
                <c:formatCode>General</c:formatCode>
                <c:ptCount val="4"/>
                <c:pt idx="0">
                  <c:v>219</c:v>
                </c:pt>
                <c:pt idx="1">
                  <c:v>156</c:v>
                </c:pt>
                <c:pt idx="2">
                  <c:v>48</c:v>
                </c:pt>
                <c:pt idx="3">
                  <c:v>116</c:v>
                </c:pt>
              </c:numCache>
            </c:numRef>
          </c:val>
          <c:extLst>
            <c:ext xmlns:c16="http://schemas.microsoft.com/office/drawing/2014/chart" uri="{C3380CC4-5D6E-409C-BE32-E72D297353CC}">
              <c16:uniqueId val="{00000000-9462-40DA-8BBA-B19AC6D8A57E}"/>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理解（複数選択可）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本人が福祉制度の利用について消極的である</c:v>
                </c:pt>
                <c:pt idx="1">
                  <c:v>家族の理解や協力を得ることが難しい</c:v>
                </c:pt>
                <c:pt idx="2">
                  <c:v>第３者（地域、職場等）の理解を得ることが難しい</c:v>
                </c:pt>
              </c:strCache>
            </c:strRef>
          </c:cat>
          <c:val>
            <c:numRef>
              <c:f>Sheet1!$B$2:$B$4</c:f>
              <c:numCache>
                <c:formatCode>General</c:formatCode>
                <c:ptCount val="3"/>
                <c:pt idx="0">
                  <c:v>120</c:v>
                </c:pt>
                <c:pt idx="1">
                  <c:v>126</c:v>
                </c:pt>
                <c:pt idx="2">
                  <c:v>95</c:v>
                </c:pt>
              </c:numCache>
            </c:numRef>
          </c:val>
          <c:extLst>
            <c:ext xmlns:c16="http://schemas.microsoft.com/office/drawing/2014/chart" uri="{C3380CC4-5D6E-409C-BE32-E72D297353CC}">
              <c16:uniqueId val="{00000000-E007-4383-AB93-47B9554D2108}"/>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他機関との連携（複数選択可）</a:t>
            </a:r>
            <a:endParaRPr lang="en-US" alt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行政機関との連携がしづらい</c:v>
                </c:pt>
                <c:pt idx="1">
                  <c:v>本人の所属先（勤務先や学校等）との連携がしづらい</c:v>
                </c:pt>
                <c:pt idx="2">
                  <c:v>医療機関（主治医）との連携がしづらい</c:v>
                </c:pt>
                <c:pt idx="3">
                  <c:v>（上記を除く）支援機関との連携がしづらい</c:v>
                </c:pt>
              </c:strCache>
            </c:strRef>
          </c:cat>
          <c:val>
            <c:numRef>
              <c:f>Sheet1!$B$2:$B$5</c:f>
              <c:numCache>
                <c:formatCode>General</c:formatCode>
                <c:ptCount val="4"/>
                <c:pt idx="0">
                  <c:v>40</c:v>
                </c:pt>
                <c:pt idx="1">
                  <c:v>66</c:v>
                </c:pt>
                <c:pt idx="2">
                  <c:v>73</c:v>
                </c:pt>
                <c:pt idx="3">
                  <c:v>16</c:v>
                </c:pt>
              </c:numCache>
            </c:numRef>
          </c:val>
          <c:extLst>
            <c:ext xmlns:c16="http://schemas.microsoft.com/office/drawing/2014/chart" uri="{C3380CC4-5D6E-409C-BE32-E72D297353CC}">
              <c16:uniqueId val="{00000000-9462-40DA-8BBA-B19AC6D8A57E}"/>
            </c:ext>
          </c:extLst>
        </c:ser>
        <c:dLbls>
          <c:dLblPos val="outEnd"/>
          <c:showLegendKey val="0"/>
          <c:showVal val="1"/>
          <c:showCatName val="0"/>
          <c:showSerName val="0"/>
          <c:showPercent val="0"/>
          <c:showBubbleSize val="0"/>
        </c:dLbls>
        <c:gapWidth val="219"/>
        <c:axId val="1213072816"/>
        <c:axId val="1213067408"/>
      </c:barChart>
      <c:catAx>
        <c:axId val="1213072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crossAx val="1213067408"/>
        <c:crosses val="autoZero"/>
        <c:auto val="1"/>
        <c:lblAlgn val="ctr"/>
        <c:lblOffset val="100"/>
        <c:noMultiLvlLbl val="0"/>
      </c:catAx>
      <c:valAx>
        <c:axId val="12130674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21307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r>
              <a:rPr lang="ja-JP" altLang="en-US" sz="1100" dirty="0"/>
              <a:t>①相談ニーズの増大や人手不足の影響から、相談対応ができるスタッフが確保できない</a:t>
            </a:r>
          </a:p>
        </c:rich>
      </c:tx>
      <c:layout>
        <c:manualLayout>
          <c:xMode val="edge"/>
          <c:yMode val="edge"/>
          <c:x val="0.14452759588400374"/>
          <c:y val="2.314814814814814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'グラフ作成（問7～）'!$G$50</c:f>
              <c:strCache>
                <c:ptCount val="1"/>
                <c:pt idx="0">
                  <c:v>①相談ニーズの増大や人手不足の影響から、
相談対応ができるスタッフが確保できない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AD-43BD-BE42-EC9C092AC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AD-43BD-BE42-EC9C092AC6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AD-43BD-BE42-EC9C092AC6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AD-43BD-BE42-EC9C092AC6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7AD-43BD-BE42-EC9C092AC66B}"/>
              </c:ext>
            </c:extLst>
          </c:dPt>
          <c:dLbls>
            <c:dLbl>
              <c:idx val="0"/>
              <c:layout>
                <c:manualLayout>
                  <c:x val="1.1791338582677166E-3"/>
                  <c:y val="1.66983814523184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AD-43BD-BE42-EC9C092AC66B}"/>
                </c:ext>
              </c:extLst>
            </c:dLbl>
            <c:dLbl>
              <c:idx val="1"/>
              <c:layout>
                <c:manualLayout>
                  <c:x val="4.6702318460192474E-2"/>
                  <c:y val="-7.98330417031204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AD-43BD-BE42-EC9C092AC66B}"/>
                </c:ext>
              </c:extLst>
            </c:dLbl>
            <c:dLbl>
              <c:idx val="2"/>
              <c:layout>
                <c:manualLayout>
                  <c:x val="3.127296587926509E-3"/>
                  <c:y val="-1.652121609798775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AD-43BD-BE42-EC9C092AC66B}"/>
                </c:ext>
              </c:extLst>
            </c:dLbl>
            <c:dLbl>
              <c:idx val="3"/>
              <c:layout>
                <c:manualLayout>
                  <c:x val="4.2847769028871391E-4"/>
                  <c:y val="8.17038495188101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AD-43BD-BE42-EC9C092AC66B}"/>
                </c:ext>
              </c:extLst>
            </c:dLbl>
            <c:dLbl>
              <c:idx val="4"/>
              <c:layout>
                <c:manualLayout>
                  <c:x val="2.5621172353455816E-3"/>
                  <c:y val="1.5250072907553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AD-43BD-BE42-EC9C092AC66B}"/>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'グラフ作成（問7～）'!$F$51:$F$55</c:f>
              <c:strCache>
                <c:ptCount val="5"/>
                <c:pt idx="0">
                  <c:v>よく当てはまる</c:v>
                </c:pt>
                <c:pt idx="1">
                  <c:v>当てはまる</c:v>
                </c:pt>
                <c:pt idx="2">
                  <c:v>どちらともいえない</c:v>
                </c:pt>
                <c:pt idx="3">
                  <c:v>当てはまらない</c:v>
                </c:pt>
                <c:pt idx="4">
                  <c:v>未回答</c:v>
                </c:pt>
              </c:strCache>
            </c:strRef>
          </c:cat>
          <c:val>
            <c:numRef>
              <c:f>'グラフ作成（問7～）'!$G$51:$G$55</c:f>
              <c:numCache>
                <c:formatCode>General</c:formatCode>
                <c:ptCount val="5"/>
                <c:pt idx="0">
                  <c:v>106</c:v>
                </c:pt>
                <c:pt idx="1">
                  <c:v>110</c:v>
                </c:pt>
                <c:pt idx="2">
                  <c:v>88</c:v>
                </c:pt>
                <c:pt idx="3">
                  <c:v>32</c:v>
                </c:pt>
                <c:pt idx="4">
                  <c:v>49</c:v>
                </c:pt>
              </c:numCache>
            </c:numRef>
          </c:val>
          <c:extLst>
            <c:ext xmlns:c16="http://schemas.microsoft.com/office/drawing/2014/chart" uri="{C3380CC4-5D6E-409C-BE32-E72D297353CC}">
              <c16:uniqueId val="{0000000A-E7AD-43BD-BE42-EC9C092AC66B}"/>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'グラフ作成（問7～）'!$I$50</c:f>
              <c:strCache>
                <c:ptCount val="1"/>
                <c:pt idx="0">
                  <c:v>②発達障がいに関する基本的な知識を習得できていない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ED-4BFC-96CE-F006E39307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ED-4BFC-96CE-F006E39307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ED-4BFC-96CE-F006E39307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ED-4BFC-96CE-F006E39307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ED-4BFC-96CE-F006E39307EF}"/>
              </c:ext>
            </c:extLst>
          </c:dPt>
          <c:dLbls>
            <c:dLbl>
              <c:idx val="0"/>
              <c:layout>
                <c:manualLayout>
                  <c:x val="-1.7683945756780402E-2"/>
                  <c:y val="1.19243948673082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ED-4BFC-96CE-F006E39307EF}"/>
                </c:ext>
              </c:extLst>
            </c:dLbl>
            <c:dLbl>
              <c:idx val="1"/>
              <c:layout>
                <c:manualLayout>
                  <c:x val="7.0181539807524056E-3"/>
                  <c:y val="-4.30920093321668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ED-4BFC-96CE-F006E39307EF}"/>
                </c:ext>
              </c:extLst>
            </c:dLbl>
            <c:dLbl>
              <c:idx val="2"/>
              <c:layout>
                <c:manualLayout>
                  <c:x val="1.2282152230971129E-2"/>
                  <c:y val="-2.73476232137649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ED-4BFC-96CE-F006E39307EF}"/>
                </c:ext>
              </c:extLst>
            </c:dLbl>
            <c:dLbl>
              <c:idx val="3"/>
              <c:layout>
                <c:manualLayout>
                  <c:x val="1.1621609798775153E-2"/>
                  <c:y val="-2.02351268591426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ED-4BFC-96CE-F006E39307EF}"/>
                </c:ext>
              </c:extLst>
            </c:dLbl>
            <c:dLbl>
              <c:idx val="4"/>
              <c:layout>
                <c:manualLayout>
                  <c:x val="1.6308180227471564E-2"/>
                  <c:y val="1.01804461942257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ED-4BFC-96CE-F006E39307EF}"/>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'グラフ作成（問7～）'!$H$51:$H$55</c:f>
              <c:strCache>
                <c:ptCount val="5"/>
                <c:pt idx="0">
                  <c:v>よく当てはまる</c:v>
                </c:pt>
                <c:pt idx="1">
                  <c:v>当てはまる</c:v>
                </c:pt>
                <c:pt idx="2">
                  <c:v>どちらともいえない</c:v>
                </c:pt>
                <c:pt idx="3">
                  <c:v>当てはまらない</c:v>
                </c:pt>
                <c:pt idx="4">
                  <c:v>未回答</c:v>
                </c:pt>
              </c:strCache>
            </c:strRef>
          </c:cat>
          <c:val>
            <c:numRef>
              <c:f>'グラフ作成（問7～）'!$I$51:$I$55</c:f>
              <c:numCache>
                <c:formatCode>General</c:formatCode>
                <c:ptCount val="5"/>
                <c:pt idx="0">
                  <c:v>27</c:v>
                </c:pt>
                <c:pt idx="1">
                  <c:v>100</c:v>
                </c:pt>
                <c:pt idx="2">
                  <c:v>105</c:v>
                </c:pt>
                <c:pt idx="3">
                  <c:v>100</c:v>
                </c:pt>
                <c:pt idx="4">
                  <c:v>63</c:v>
                </c:pt>
              </c:numCache>
            </c:numRef>
          </c:val>
          <c:extLst>
            <c:ext xmlns:c16="http://schemas.microsoft.com/office/drawing/2014/chart" uri="{C3380CC4-5D6E-409C-BE32-E72D297353CC}">
              <c16:uniqueId val="{0000000A-34ED-4BFC-96CE-F006E39307EF}"/>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'グラフ作成（問7～）'!$K$50</c:f>
              <c:strCache>
                <c:ptCount val="1"/>
                <c:pt idx="0">
                  <c:v>③相談者の発達特性に気づくための視点が不足している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32-4980-BD46-E390F08ED5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32-4980-BD46-E390F08ED5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32-4980-BD46-E390F08ED5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32-4980-BD46-E390F08ED5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32-4980-BD46-E390F08ED59A}"/>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'グラフ作成（問7～）'!$J$51:$J$55</c:f>
              <c:strCache>
                <c:ptCount val="5"/>
                <c:pt idx="0">
                  <c:v>よく当てはまる</c:v>
                </c:pt>
                <c:pt idx="1">
                  <c:v>当てはまる</c:v>
                </c:pt>
                <c:pt idx="2">
                  <c:v>どちらともいえない</c:v>
                </c:pt>
                <c:pt idx="3">
                  <c:v>当てはまらない</c:v>
                </c:pt>
                <c:pt idx="4">
                  <c:v>未回答</c:v>
                </c:pt>
              </c:strCache>
            </c:strRef>
          </c:cat>
          <c:val>
            <c:numRef>
              <c:f>'グラフ作成（問7～）'!$K$51:$K$55</c:f>
              <c:numCache>
                <c:formatCode>General</c:formatCode>
                <c:ptCount val="5"/>
                <c:pt idx="0">
                  <c:v>29</c:v>
                </c:pt>
                <c:pt idx="1">
                  <c:v>97</c:v>
                </c:pt>
                <c:pt idx="2">
                  <c:v>131</c:v>
                </c:pt>
                <c:pt idx="3">
                  <c:v>76</c:v>
                </c:pt>
                <c:pt idx="4">
                  <c:v>61</c:v>
                </c:pt>
              </c:numCache>
            </c:numRef>
          </c:val>
          <c:extLst>
            <c:ext xmlns:c16="http://schemas.microsoft.com/office/drawing/2014/chart" uri="{C3380CC4-5D6E-409C-BE32-E72D297353CC}">
              <c16:uniqueId val="{0000000A-2B32-4980-BD46-E390F08ED59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r>
              <a:rPr lang="ja-JP" sz="1050"/>
              <a:t>④発達障がいの特性に配慮した相談対応のスキルが</a:t>
            </a:r>
            <a:endParaRPr lang="en-US" sz="1050"/>
          </a:p>
          <a:p>
            <a:pPr>
              <a:defRPr sz="1050"/>
            </a:pPr>
            <a:r>
              <a:rPr lang="ja-JP" sz="1050"/>
              <a:t>不足している</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'グラフ作成（問7～）'!$M$50</c:f>
              <c:strCache>
                <c:ptCount val="1"/>
                <c:pt idx="0">
                  <c:v>④発達障がいの特性に配慮した相談対応のスキルが不足している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0C-4B12-A98E-2582F1C741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0C-4B12-A98E-2582F1C741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0C-4B12-A98E-2582F1C741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0C-4B12-A98E-2582F1C741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0C-4B12-A98E-2582F1C74126}"/>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'グラフ作成（問7～）'!$L$51:$L$55</c:f>
              <c:strCache>
                <c:ptCount val="5"/>
                <c:pt idx="0">
                  <c:v>よく当てはまる</c:v>
                </c:pt>
                <c:pt idx="1">
                  <c:v>当てはまる</c:v>
                </c:pt>
                <c:pt idx="2">
                  <c:v>どちらともいえない</c:v>
                </c:pt>
                <c:pt idx="3">
                  <c:v>当てはまらない</c:v>
                </c:pt>
                <c:pt idx="4">
                  <c:v>未回答</c:v>
                </c:pt>
              </c:strCache>
            </c:strRef>
          </c:cat>
          <c:val>
            <c:numRef>
              <c:f>'グラフ作成（問7～）'!$M$51:$M$55</c:f>
              <c:numCache>
                <c:formatCode>General</c:formatCode>
                <c:ptCount val="5"/>
                <c:pt idx="0">
                  <c:v>43</c:v>
                </c:pt>
                <c:pt idx="1">
                  <c:v>114</c:v>
                </c:pt>
                <c:pt idx="2">
                  <c:v>118</c:v>
                </c:pt>
                <c:pt idx="3">
                  <c:v>71</c:v>
                </c:pt>
                <c:pt idx="4">
                  <c:v>50</c:v>
                </c:pt>
              </c:numCache>
            </c:numRef>
          </c:val>
          <c:extLst>
            <c:ext xmlns:c16="http://schemas.microsoft.com/office/drawing/2014/chart" uri="{C3380CC4-5D6E-409C-BE32-E72D297353CC}">
              <c16:uniqueId val="{0000000A-3A0C-4B12-A98E-2582F1C7412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'グラフ作成（問7～）'!$O$50</c:f>
              <c:strCache>
                <c:ptCount val="1"/>
                <c:pt idx="0">
                  <c:v>⑤発達障がいの特性に配慮した環境設定ができていない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D6-454C-81FE-784C3249BC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D6-454C-81FE-784C3249BC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D6-454C-81FE-784C3249BC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D6-454C-81FE-784C3249BC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D6-454C-81FE-784C3249BCEC}"/>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'グラフ作成（問7～）'!$N$51:$N$55</c:f>
              <c:strCache>
                <c:ptCount val="5"/>
                <c:pt idx="0">
                  <c:v>よく当てはまる</c:v>
                </c:pt>
                <c:pt idx="1">
                  <c:v>当てはまる</c:v>
                </c:pt>
                <c:pt idx="2">
                  <c:v>どちらともいえない</c:v>
                </c:pt>
                <c:pt idx="3">
                  <c:v>当てはまらない</c:v>
                </c:pt>
                <c:pt idx="4">
                  <c:v>未回答</c:v>
                </c:pt>
              </c:strCache>
            </c:strRef>
          </c:cat>
          <c:val>
            <c:numRef>
              <c:f>'グラフ作成（問7～）'!$O$51:$O$55</c:f>
              <c:numCache>
                <c:formatCode>General</c:formatCode>
                <c:ptCount val="5"/>
                <c:pt idx="0">
                  <c:v>44</c:v>
                </c:pt>
                <c:pt idx="1">
                  <c:v>140</c:v>
                </c:pt>
                <c:pt idx="2">
                  <c:v>102</c:v>
                </c:pt>
                <c:pt idx="3">
                  <c:v>64</c:v>
                </c:pt>
                <c:pt idx="4">
                  <c:v>49</c:v>
                </c:pt>
              </c:numCache>
            </c:numRef>
          </c:val>
          <c:extLst>
            <c:ext xmlns:c16="http://schemas.microsoft.com/office/drawing/2014/chart" uri="{C3380CC4-5D6E-409C-BE32-E72D297353CC}">
              <c16:uniqueId val="{0000000A-34D6-454C-81FE-784C3249BCE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（１）令和６年度の全相談者数を記入してください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'グラフ作成（問１～問６）'!$B$66:$B$81</c:f>
              <c:strCache>
                <c:ptCount val="16"/>
                <c:pt idx="0">
                  <c:v>0～50</c:v>
                </c:pt>
                <c:pt idx="1">
                  <c:v>51～100</c:v>
                </c:pt>
                <c:pt idx="2">
                  <c:v>101～150</c:v>
                </c:pt>
                <c:pt idx="3">
                  <c:v>151～200</c:v>
                </c:pt>
                <c:pt idx="4">
                  <c:v>201～250</c:v>
                </c:pt>
                <c:pt idx="5">
                  <c:v>251～300</c:v>
                </c:pt>
                <c:pt idx="6">
                  <c:v>301～350</c:v>
                </c:pt>
                <c:pt idx="7">
                  <c:v>351～400</c:v>
                </c:pt>
                <c:pt idx="8">
                  <c:v>401～450</c:v>
                </c:pt>
                <c:pt idx="9">
                  <c:v>451～500</c:v>
                </c:pt>
                <c:pt idx="10">
                  <c:v>501～800</c:v>
                </c:pt>
                <c:pt idx="11">
                  <c:v>801～1100</c:v>
                </c:pt>
                <c:pt idx="12">
                  <c:v>1101～1400</c:v>
                </c:pt>
                <c:pt idx="13">
                  <c:v>1401～1700</c:v>
                </c:pt>
                <c:pt idx="14">
                  <c:v>1701～2000</c:v>
                </c:pt>
                <c:pt idx="15">
                  <c:v>2001～</c:v>
                </c:pt>
              </c:strCache>
            </c:strRef>
          </c:cat>
          <c:val>
            <c:numRef>
              <c:f>'グラフ作成（問１～問６）'!$C$66:$C$81</c:f>
              <c:numCache>
                <c:formatCode>General</c:formatCode>
                <c:ptCount val="16"/>
                <c:pt idx="0">
                  <c:v>130</c:v>
                </c:pt>
                <c:pt idx="1">
                  <c:v>80</c:v>
                </c:pt>
                <c:pt idx="2">
                  <c:v>30</c:v>
                </c:pt>
                <c:pt idx="3">
                  <c:v>23</c:v>
                </c:pt>
                <c:pt idx="4">
                  <c:v>14</c:v>
                </c:pt>
                <c:pt idx="5">
                  <c:v>9</c:v>
                </c:pt>
                <c:pt idx="6">
                  <c:v>5</c:v>
                </c:pt>
                <c:pt idx="7">
                  <c:v>5</c:v>
                </c:pt>
                <c:pt idx="8">
                  <c:v>8</c:v>
                </c:pt>
                <c:pt idx="9">
                  <c:v>3</c:v>
                </c:pt>
                <c:pt idx="10">
                  <c:v>10</c:v>
                </c:pt>
                <c:pt idx="11">
                  <c:v>7</c:v>
                </c:pt>
                <c:pt idx="12">
                  <c:v>3</c:v>
                </c:pt>
                <c:pt idx="13">
                  <c:v>5</c:v>
                </c:pt>
                <c:pt idx="14">
                  <c:v>2</c:v>
                </c:pt>
                <c:pt idx="15">
                  <c:v>7</c:v>
                </c:pt>
              </c:numCache>
            </c:numRef>
          </c:val>
          <c:extLst>
            <c:ext xmlns:c16="http://schemas.microsoft.com/office/drawing/2014/chart" uri="{C3380CC4-5D6E-409C-BE32-E72D297353CC}">
              <c16:uniqueId val="{00000000-CE58-441C-9E33-36FF08E8AECE}"/>
            </c:ext>
          </c:extLst>
        </c:ser>
        <c:dLbls>
          <c:dLblPos val="outEnd"/>
          <c:showLegendKey val="0"/>
          <c:showVal val="1"/>
          <c:showCatName val="0"/>
          <c:showSerName val="0"/>
          <c:showPercent val="0"/>
          <c:showBubbleSize val="0"/>
        </c:dLbls>
        <c:gapWidth val="182"/>
        <c:axId val="1328089407"/>
        <c:axId val="1328088991"/>
      </c:barChart>
      <c:catAx>
        <c:axId val="1328089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8088991"/>
        <c:crosses val="autoZero"/>
        <c:auto val="1"/>
        <c:lblAlgn val="ctr"/>
        <c:lblOffset val="100"/>
        <c:noMultiLvlLbl val="0"/>
      </c:catAx>
      <c:valAx>
        <c:axId val="1328088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8089407"/>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722222222222222"/>
          <c:y val="3.240740740740740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'グラフ作成（問7～）'!$Q$50</c:f>
              <c:strCache>
                <c:ptCount val="1"/>
                <c:pt idx="0">
                  <c:v>⑥発達障がいについて学ぶ研修の機会が少ない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61-49BA-82B3-F4798FE74C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61-49BA-82B3-F4798FE74C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61-49BA-82B3-F4798FE74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61-49BA-82B3-F4798FE74C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61-49BA-82B3-F4798FE74C5B}"/>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'グラフ作成（問7～）'!$P$51:$P$55</c:f>
              <c:strCache>
                <c:ptCount val="5"/>
                <c:pt idx="0">
                  <c:v>よく当てはまる</c:v>
                </c:pt>
                <c:pt idx="1">
                  <c:v>当てはまる</c:v>
                </c:pt>
                <c:pt idx="2">
                  <c:v>どちらともいえない</c:v>
                </c:pt>
                <c:pt idx="3">
                  <c:v>当てはまらない</c:v>
                </c:pt>
                <c:pt idx="4">
                  <c:v>未回答</c:v>
                </c:pt>
              </c:strCache>
            </c:strRef>
          </c:cat>
          <c:val>
            <c:numRef>
              <c:f>'グラフ作成（問7～）'!$Q$51:$Q$55</c:f>
              <c:numCache>
                <c:formatCode>General</c:formatCode>
                <c:ptCount val="5"/>
                <c:pt idx="0">
                  <c:v>34</c:v>
                </c:pt>
                <c:pt idx="1">
                  <c:v>117</c:v>
                </c:pt>
                <c:pt idx="2">
                  <c:v>112</c:v>
                </c:pt>
                <c:pt idx="3">
                  <c:v>70</c:v>
                </c:pt>
                <c:pt idx="4">
                  <c:v>64</c:v>
                </c:pt>
              </c:numCache>
            </c:numRef>
          </c:val>
          <c:extLst>
            <c:ext xmlns:c16="http://schemas.microsoft.com/office/drawing/2014/chart" uri="{C3380CC4-5D6E-409C-BE32-E72D297353CC}">
              <c16:uniqueId val="{0000000A-1C61-49BA-82B3-F4798FE74C5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r>
              <a:rPr lang="ja-JP" altLang="en-US" sz="1100" dirty="0"/>
              <a:t>⑦ケースへの対応について相談できる発達障がいの専門機関が身近にない</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'グラフ作成（問7～）'!$S$50</c:f>
              <c:strCache>
                <c:ptCount val="1"/>
                <c:pt idx="0">
                  <c:v>⑦ケースへの対応について相談できる
発達障がいの専門機関が身近にない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B9-4A79-82D1-2F72C64677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B9-4A79-82D1-2F72C64677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B9-4A79-82D1-2F72C64677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B9-4A79-82D1-2F72C64677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B9-4A79-82D1-2F72C6467763}"/>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'グラフ作成（問7～）'!$R$51:$R$55</c:f>
              <c:strCache>
                <c:ptCount val="5"/>
                <c:pt idx="0">
                  <c:v>よく当てはまる</c:v>
                </c:pt>
                <c:pt idx="1">
                  <c:v>当てはまる</c:v>
                </c:pt>
                <c:pt idx="2">
                  <c:v>どちらともいえない</c:v>
                </c:pt>
                <c:pt idx="3">
                  <c:v>当てはまらない</c:v>
                </c:pt>
                <c:pt idx="4">
                  <c:v>未回答</c:v>
                </c:pt>
              </c:strCache>
            </c:strRef>
          </c:cat>
          <c:val>
            <c:numRef>
              <c:f>'グラフ作成（問7～）'!$S$51:$S$55</c:f>
              <c:numCache>
                <c:formatCode>General</c:formatCode>
                <c:ptCount val="5"/>
                <c:pt idx="0">
                  <c:v>67</c:v>
                </c:pt>
                <c:pt idx="1">
                  <c:v>137</c:v>
                </c:pt>
                <c:pt idx="2">
                  <c:v>88</c:v>
                </c:pt>
                <c:pt idx="3">
                  <c:v>60</c:v>
                </c:pt>
                <c:pt idx="4">
                  <c:v>46</c:v>
                </c:pt>
              </c:numCache>
            </c:numRef>
          </c:val>
          <c:extLst>
            <c:ext xmlns:c16="http://schemas.microsoft.com/office/drawing/2014/chart" uri="{C3380CC4-5D6E-409C-BE32-E72D297353CC}">
              <c16:uniqueId val="{0000000A-FCB9-4A79-82D1-2F72C646776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r>
              <a:rPr lang="ja-JP" sz="1050"/>
              <a:t>⑧発達障がい者のニーズに対応できる社会資源の情報が</a:t>
            </a:r>
            <a:endParaRPr lang="en-US" sz="1050"/>
          </a:p>
          <a:p>
            <a:pPr>
              <a:defRPr sz="1050"/>
            </a:pPr>
            <a:r>
              <a:rPr lang="ja-JP" sz="1050"/>
              <a:t>不足している</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'グラフ作成（問7～）'!$U$50</c:f>
              <c:strCache>
                <c:ptCount val="1"/>
                <c:pt idx="0">
                  <c:v>⑧発達障がい者のニーズに対応できる社会資源の情報が不足している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26-4AD1-B17C-48A982825F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26-4AD1-B17C-48A982825F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26-4AD1-B17C-48A982825F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26-4AD1-B17C-48A982825F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26-4AD1-B17C-48A982825F3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'グラフ作成（問7～）'!$T$51:$T$55</c:f>
              <c:strCache>
                <c:ptCount val="5"/>
                <c:pt idx="0">
                  <c:v>よく当てはまる</c:v>
                </c:pt>
                <c:pt idx="1">
                  <c:v>当てはまる</c:v>
                </c:pt>
                <c:pt idx="2">
                  <c:v>どちらともいえない</c:v>
                </c:pt>
                <c:pt idx="3">
                  <c:v>当てはまらない</c:v>
                </c:pt>
                <c:pt idx="4">
                  <c:v>未回答</c:v>
                </c:pt>
              </c:strCache>
            </c:strRef>
          </c:cat>
          <c:val>
            <c:numRef>
              <c:f>'グラフ作成（問7～）'!$U$51:$U$55</c:f>
              <c:numCache>
                <c:formatCode>General</c:formatCode>
                <c:ptCount val="5"/>
                <c:pt idx="0">
                  <c:v>85</c:v>
                </c:pt>
                <c:pt idx="1">
                  <c:v>190</c:v>
                </c:pt>
                <c:pt idx="2">
                  <c:v>69</c:v>
                </c:pt>
                <c:pt idx="3">
                  <c:v>15</c:v>
                </c:pt>
                <c:pt idx="4">
                  <c:v>41</c:v>
                </c:pt>
              </c:numCache>
            </c:numRef>
          </c:val>
          <c:extLst>
            <c:ext xmlns:c16="http://schemas.microsoft.com/office/drawing/2014/chart" uri="{C3380CC4-5D6E-409C-BE32-E72D297353CC}">
              <c16:uniqueId val="{0000000A-3F26-4AD1-B17C-48A982825F3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a:t>
            </a:r>
            <a:r>
              <a:rPr lang="en-US" sz="1400"/>
              <a:t>10</a:t>
            </a:r>
            <a:r>
              <a:rPr lang="ja-JP" sz="1400"/>
              <a:t>）発達障がい者等の相談対応にあたり必要だと思われるものを３つ選んで〇印をつけてください。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53160315086062282"/>
          <c:y val="0.22704743090387722"/>
          <c:w val="0.43683289588801399"/>
          <c:h val="0.74095725801178769"/>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'グラフ作成（問7～）'!$B$53:$B$61</c:f>
              <c:strCache>
                <c:ptCount val="9"/>
                <c:pt idx="0">
                  <c:v>地域自立支援協議会等で、発達障がいに関する地域の課題整理や情報交換を行う</c:v>
                </c:pt>
                <c:pt idx="1">
                  <c:v>市町村での発達障がい者の受け皿となる社会資源を開拓する</c:v>
                </c:pt>
                <c:pt idx="2">
                  <c:v>発達障がいの診断や診療を行う専門医療機関を増やす</c:v>
                </c:pt>
                <c:pt idx="3">
                  <c:v>相談対応ができるスタッフの増員</c:v>
                </c:pt>
                <c:pt idx="4">
                  <c:v>特性に配慮した相談対応ができるスタッフのスキルや専門性の向上</c:v>
                </c:pt>
                <c:pt idx="5">
                  <c:v>発達障がいに関する専門機関や市町村の相談対応窓口との連携</c:v>
                </c:pt>
                <c:pt idx="6">
                  <c:v>専門機関や専門家による助言が身近で受けられるシステム　　</c:v>
                </c:pt>
                <c:pt idx="7">
                  <c:v>あてはまるものはない・わからない</c:v>
                </c:pt>
                <c:pt idx="8">
                  <c:v>その他</c:v>
                </c:pt>
              </c:strCache>
            </c:strRef>
          </c:cat>
          <c:val>
            <c:numRef>
              <c:f>'グラフ作成（問7～）'!$C$53:$C$61</c:f>
              <c:numCache>
                <c:formatCode>General</c:formatCode>
                <c:ptCount val="9"/>
                <c:pt idx="0">
                  <c:v>123</c:v>
                </c:pt>
                <c:pt idx="1">
                  <c:v>207</c:v>
                </c:pt>
                <c:pt idx="2">
                  <c:v>141</c:v>
                </c:pt>
                <c:pt idx="3">
                  <c:v>128</c:v>
                </c:pt>
                <c:pt idx="4">
                  <c:v>202</c:v>
                </c:pt>
                <c:pt idx="5">
                  <c:v>142</c:v>
                </c:pt>
                <c:pt idx="6">
                  <c:v>177</c:v>
                </c:pt>
                <c:pt idx="7">
                  <c:v>15</c:v>
                </c:pt>
                <c:pt idx="8">
                  <c:v>5</c:v>
                </c:pt>
              </c:numCache>
            </c:numRef>
          </c:val>
          <c:extLst>
            <c:ext xmlns:c16="http://schemas.microsoft.com/office/drawing/2014/chart" uri="{C3380CC4-5D6E-409C-BE32-E72D297353CC}">
              <c16:uniqueId val="{00000000-AA19-4230-9D9E-7D1970ADCDA0}"/>
            </c:ext>
          </c:extLst>
        </c:ser>
        <c:dLbls>
          <c:dLblPos val="outEnd"/>
          <c:showLegendKey val="0"/>
          <c:showVal val="1"/>
          <c:showCatName val="0"/>
          <c:showSerName val="0"/>
          <c:showPercent val="0"/>
          <c:showBubbleSize val="0"/>
        </c:dLbls>
        <c:gapWidth val="182"/>
        <c:axId val="1328759280"/>
        <c:axId val="1328759696"/>
      </c:barChart>
      <c:catAx>
        <c:axId val="1328759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28759696"/>
        <c:crosses val="autoZero"/>
        <c:auto val="1"/>
        <c:lblAlgn val="ctr"/>
        <c:lblOffset val="100"/>
        <c:noMultiLvlLbl val="0"/>
      </c:catAx>
      <c:valAx>
        <c:axId val="132875969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2875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dirty="0"/>
              <a:t>（</a:t>
            </a:r>
            <a:r>
              <a:rPr lang="en-US" sz="1300" dirty="0"/>
              <a:t>11</a:t>
            </a:r>
            <a:r>
              <a:rPr lang="ja-JP" sz="1300" dirty="0"/>
              <a:t>）発達障がいの専門機関である発達障がい者支援センターに期待する役割</a:t>
            </a:r>
            <a:r>
              <a:rPr lang="ja-JP" altLang="en-US" sz="1300" dirty="0"/>
              <a:t>（複数選択可）</a:t>
            </a:r>
            <a:endParaRPr lang="ja-JP"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54607302527551038"/>
          <c:y val="0.27210064259208977"/>
          <c:w val="0.38736318128429664"/>
          <c:h val="0.69341659878722062"/>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'グラフ作成（問7～）'!$B$65:$B$71</c:f>
              <c:strCache>
                <c:ptCount val="7"/>
                <c:pt idx="0">
                  <c:v>関係施設及び関係機関等に対する基礎的な内容の研修・啓発の実施</c:v>
                </c:pt>
                <c:pt idx="1">
                  <c:v>関係施設及び関係機関等に対する専門的・実践的な内容の研修の実施</c:v>
                </c:pt>
                <c:pt idx="2">
                  <c:v>発達障がい者が利用できる社会資源や制度等に関する情報の共有・発信</c:v>
                </c:pt>
                <c:pt idx="3">
                  <c:v>発達障がい者の関係施設及び関係機関との連携の場づくり</c:v>
                </c:pt>
                <c:pt idx="4">
                  <c:v>府民や企業に対する発達障がいの正しい理解の促進</c:v>
                </c:pt>
                <c:pt idx="5">
                  <c:v>発達障がいの専門性が必要な相談ケースへの助言や対応</c:v>
                </c:pt>
                <c:pt idx="6">
                  <c:v>その他</c:v>
                </c:pt>
              </c:strCache>
            </c:strRef>
          </c:cat>
          <c:val>
            <c:numRef>
              <c:f>'グラフ作成（問7～）'!$C$65:$C$71</c:f>
              <c:numCache>
                <c:formatCode>General</c:formatCode>
                <c:ptCount val="7"/>
                <c:pt idx="0">
                  <c:v>172</c:v>
                </c:pt>
                <c:pt idx="1">
                  <c:v>225</c:v>
                </c:pt>
                <c:pt idx="2">
                  <c:v>280</c:v>
                </c:pt>
                <c:pt idx="3">
                  <c:v>183</c:v>
                </c:pt>
                <c:pt idx="4">
                  <c:v>183</c:v>
                </c:pt>
                <c:pt idx="5">
                  <c:v>238</c:v>
                </c:pt>
                <c:pt idx="6">
                  <c:v>14</c:v>
                </c:pt>
              </c:numCache>
            </c:numRef>
          </c:val>
          <c:extLst>
            <c:ext xmlns:c16="http://schemas.microsoft.com/office/drawing/2014/chart" uri="{C3380CC4-5D6E-409C-BE32-E72D297353CC}">
              <c16:uniqueId val="{00000000-66A5-4A5F-811F-9D8BDCD2EF0C}"/>
            </c:ext>
          </c:extLst>
        </c:ser>
        <c:dLbls>
          <c:dLblPos val="outEnd"/>
          <c:showLegendKey val="0"/>
          <c:showVal val="1"/>
          <c:showCatName val="0"/>
          <c:showSerName val="0"/>
          <c:showPercent val="0"/>
          <c:showBubbleSize val="0"/>
        </c:dLbls>
        <c:gapWidth val="182"/>
        <c:axId val="1328736400"/>
        <c:axId val="1328724752"/>
      </c:barChart>
      <c:catAx>
        <c:axId val="1328736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1328724752"/>
        <c:crosses val="autoZero"/>
        <c:auto val="1"/>
        <c:lblAlgn val="ctr"/>
        <c:lblOffset val="100"/>
        <c:noMultiLvlLbl val="0"/>
      </c:catAx>
      <c:valAx>
        <c:axId val="1328724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132873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dirty="0"/>
              <a:t>（</a:t>
            </a:r>
            <a:r>
              <a:rPr lang="en-US" sz="1300" dirty="0"/>
              <a:t>12</a:t>
            </a:r>
            <a:r>
              <a:rPr lang="ja-JP" sz="1300" dirty="0"/>
              <a:t>）発達障がいに関する研修テーマとして、関心のあるテーマがあれば〇印をつけてください。（複数選択可）</a:t>
            </a:r>
          </a:p>
        </c:rich>
      </c:tx>
      <c:layout>
        <c:manualLayout>
          <c:xMode val="edge"/>
          <c:yMode val="edge"/>
          <c:x val="6.4236495161575827E-2"/>
          <c:y val="4.4960338911467647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42305852967605356"/>
          <c:y val="0.26179349038860023"/>
          <c:w val="0.53860061496181444"/>
          <c:h val="0.63080695378664708"/>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'グラフ作成（問7～）'!$B$75:$B$82</c:f>
              <c:strCache>
                <c:ptCount val="8"/>
                <c:pt idx="0">
                  <c:v>発達障がいの定義及び特性</c:v>
                </c:pt>
                <c:pt idx="1">
                  <c:v>発達障がい児（者）の早期発見</c:v>
                </c:pt>
                <c:pt idx="2">
                  <c:v>発達障がい児（者）のアセスメント</c:v>
                </c:pt>
                <c:pt idx="3">
                  <c:v>関係施設・関係機関の連携 </c:v>
                </c:pt>
                <c:pt idx="4">
                  <c:v>発達障がい児（者）の家族に対する支援</c:v>
                </c:pt>
                <c:pt idx="5">
                  <c:v>対応困難な事例に対する支援</c:v>
                </c:pt>
                <c:pt idx="6">
                  <c:v>具体的な事例検討</c:v>
                </c:pt>
                <c:pt idx="7">
                  <c:v>その他</c:v>
                </c:pt>
              </c:strCache>
            </c:strRef>
          </c:cat>
          <c:val>
            <c:numRef>
              <c:f>'グラフ作成（問7～）'!$C$75:$C$82</c:f>
              <c:numCache>
                <c:formatCode>General</c:formatCode>
                <c:ptCount val="8"/>
                <c:pt idx="0">
                  <c:v>102</c:v>
                </c:pt>
                <c:pt idx="1">
                  <c:v>121</c:v>
                </c:pt>
                <c:pt idx="2">
                  <c:v>191</c:v>
                </c:pt>
                <c:pt idx="3">
                  <c:v>178</c:v>
                </c:pt>
                <c:pt idx="4">
                  <c:v>238</c:v>
                </c:pt>
                <c:pt idx="5">
                  <c:v>274</c:v>
                </c:pt>
                <c:pt idx="6">
                  <c:v>191</c:v>
                </c:pt>
                <c:pt idx="7">
                  <c:v>4</c:v>
                </c:pt>
              </c:numCache>
            </c:numRef>
          </c:val>
          <c:extLst>
            <c:ext xmlns:c16="http://schemas.microsoft.com/office/drawing/2014/chart" uri="{C3380CC4-5D6E-409C-BE32-E72D297353CC}">
              <c16:uniqueId val="{00000000-3B06-40FA-8A81-5AF028F21D28}"/>
            </c:ext>
          </c:extLst>
        </c:ser>
        <c:dLbls>
          <c:dLblPos val="outEnd"/>
          <c:showLegendKey val="0"/>
          <c:showVal val="1"/>
          <c:showCatName val="0"/>
          <c:showSerName val="0"/>
          <c:showPercent val="0"/>
          <c:showBubbleSize val="0"/>
        </c:dLbls>
        <c:gapWidth val="182"/>
        <c:axId val="1329425504"/>
        <c:axId val="1329426752"/>
      </c:barChart>
      <c:catAx>
        <c:axId val="132942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426752"/>
        <c:crosses val="autoZero"/>
        <c:auto val="1"/>
        <c:lblAlgn val="ctr"/>
        <c:lblOffset val="100"/>
        <c:noMultiLvlLbl val="0"/>
      </c:catAx>
      <c:valAx>
        <c:axId val="1329426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42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発達障がいをテーマとした</a:t>
            </a:r>
            <a:r>
              <a:rPr lang="ja-JP" sz="1400" dirty="0"/>
              <a:t>研修や人材育成のプログラム</a:t>
            </a:r>
            <a:r>
              <a:rPr lang="ja-JP" altLang="en-US" sz="1400" dirty="0"/>
              <a:t>の実施</a:t>
            </a:r>
            <a:endParaRPr lang="ja-JP"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5E4-4058-A410-6DF831740F8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5E4-4058-A410-6DF831740F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'グラフ作成（問7～）'!$B$86:$B$87</c:f>
              <c:strCache>
                <c:ptCount val="2"/>
                <c:pt idx="0">
                  <c:v>あり</c:v>
                </c:pt>
                <c:pt idx="1">
                  <c:v>なし</c:v>
                </c:pt>
              </c:strCache>
            </c:strRef>
          </c:cat>
          <c:val>
            <c:numRef>
              <c:f>'グラフ作成（問7～）'!$C$86:$C$87</c:f>
              <c:numCache>
                <c:formatCode>General</c:formatCode>
                <c:ptCount val="2"/>
                <c:pt idx="0">
                  <c:v>98</c:v>
                </c:pt>
                <c:pt idx="1">
                  <c:v>305</c:v>
                </c:pt>
              </c:numCache>
            </c:numRef>
          </c:val>
          <c:extLst>
            <c:ext xmlns:c16="http://schemas.microsoft.com/office/drawing/2014/chart" uri="{C3380CC4-5D6E-409C-BE32-E72D297353CC}">
              <c16:uniqueId val="{00000004-D5E4-4058-A410-6DF831740F8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①基礎的な内容の研修・啓発の実施</c:v>
                </c:pt>
                <c:pt idx="1">
                  <c:v>②専門的・実践的な内容の研修の実施</c:v>
                </c:pt>
                <c:pt idx="2">
                  <c:v>③利用できる社会資源や制度等に関する情報の共有・発信</c:v>
                </c:pt>
                <c:pt idx="3">
                  <c:v>④関係施設及び関係機関との連携の場づくり</c:v>
                </c:pt>
                <c:pt idx="4">
                  <c:v>⑤府民や企業に対する正しい理解の促進</c:v>
                </c:pt>
                <c:pt idx="5">
                  <c:v>⑥専門性が必要な相談ケースへの助言や対応</c:v>
                </c:pt>
                <c:pt idx="6">
                  <c:v>⑦その他</c:v>
                </c:pt>
              </c:strCache>
            </c:strRef>
          </c:cat>
          <c:val>
            <c:numRef>
              <c:f>Sheet1!$B$2:$B$8</c:f>
              <c:numCache>
                <c:formatCode>General</c:formatCode>
                <c:ptCount val="7"/>
                <c:pt idx="0">
                  <c:v>133</c:v>
                </c:pt>
                <c:pt idx="1">
                  <c:v>176</c:v>
                </c:pt>
                <c:pt idx="2">
                  <c:v>221</c:v>
                </c:pt>
                <c:pt idx="3">
                  <c:v>137</c:v>
                </c:pt>
                <c:pt idx="4">
                  <c:v>149</c:v>
                </c:pt>
                <c:pt idx="5">
                  <c:v>181</c:v>
                </c:pt>
                <c:pt idx="6">
                  <c:v>11</c:v>
                </c:pt>
              </c:numCache>
            </c:numRef>
          </c:val>
          <c:extLst>
            <c:ext xmlns:c16="http://schemas.microsoft.com/office/drawing/2014/chart" uri="{C3380CC4-5D6E-409C-BE32-E72D297353CC}">
              <c16:uniqueId val="{00000000-C834-45A2-8DD5-6375403A0509}"/>
            </c:ext>
          </c:extLst>
        </c:ser>
        <c:dLbls>
          <c:dLblPos val="outEnd"/>
          <c:showLegendKey val="0"/>
          <c:showVal val="1"/>
          <c:showCatName val="0"/>
          <c:showSerName val="0"/>
          <c:showPercent val="0"/>
          <c:showBubbleSize val="0"/>
        </c:dLbls>
        <c:gapWidth val="219"/>
        <c:axId val="1001811792"/>
        <c:axId val="1001805968"/>
      </c:barChart>
      <c:catAx>
        <c:axId val="100181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001805968"/>
        <c:crosses val="autoZero"/>
        <c:auto val="1"/>
        <c:lblAlgn val="ctr"/>
        <c:lblOffset val="100"/>
        <c:noMultiLvlLbl val="0"/>
      </c:catAx>
      <c:valAx>
        <c:axId val="10018059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00181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①発達障がいの定義及び特性</c:v>
                </c:pt>
                <c:pt idx="1">
                  <c:v>②発達障がい児（者）の早期発見</c:v>
                </c:pt>
                <c:pt idx="2">
                  <c:v>③発達障がい児（者）のアセスメント</c:v>
                </c:pt>
                <c:pt idx="3">
                  <c:v>④関係施設・関係機関の連携 </c:v>
                </c:pt>
                <c:pt idx="4">
                  <c:v>⑤発達障がい児（者）の家族に対する支援</c:v>
                </c:pt>
                <c:pt idx="5">
                  <c:v>⑥対応困難な事例に対する支援</c:v>
                </c:pt>
                <c:pt idx="6">
                  <c:v>⑦具体的な事例検討</c:v>
                </c:pt>
                <c:pt idx="7">
                  <c:v>⑧その他</c:v>
                </c:pt>
              </c:strCache>
            </c:strRef>
          </c:cat>
          <c:val>
            <c:numRef>
              <c:f>Sheet1!$B$2:$B$9</c:f>
              <c:numCache>
                <c:formatCode>General</c:formatCode>
                <c:ptCount val="8"/>
                <c:pt idx="0">
                  <c:v>84</c:v>
                </c:pt>
                <c:pt idx="1">
                  <c:v>106</c:v>
                </c:pt>
                <c:pt idx="2">
                  <c:v>153</c:v>
                </c:pt>
                <c:pt idx="3">
                  <c:v>138</c:v>
                </c:pt>
                <c:pt idx="4">
                  <c:v>200</c:v>
                </c:pt>
                <c:pt idx="5">
                  <c:v>214</c:v>
                </c:pt>
                <c:pt idx="6">
                  <c:v>154</c:v>
                </c:pt>
                <c:pt idx="7">
                  <c:v>3</c:v>
                </c:pt>
              </c:numCache>
            </c:numRef>
          </c:val>
          <c:extLst>
            <c:ext xmlns:c16="http://schemas.microsoft.com/office/drawing/2014/chart" uri="{C3380CC4-5D6E-409C-BE32-E72D297353CC}">
              <c16:uniqueId val="{00000000-5CE2-4710-91D2-8329F19F2DE3}"/>
            </c:ext>
          </c:extLst>
        </c:ser>
        <c:dLbls>
          <c:dLblPos val="outEnd"/>
          <c:showLegendKey val="0"/>
          <c:showVal val="1"/>
          <c:showCatName val="0"/>
          <c:showSerName val="0"/>
          <c:showPercent val="0"/>
          <c:showBubbleSize val="0"/>
        </c:dLbls>
        <c:gapWidth val="182"/>
        <c:axId val="872576096"/>
        <c:axId val="872567776"/>
      </c:barChart>
      <c:catAx>
        <c:axId val="872576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872567776"/>
        <c:crosses val="autoZero"/>
        <c:auto val="1"/>
        <c:lblAlgn val="ctr"/>
        <c:lblOffset val="100"/>
        <c:noMultiLvlLbl val="0"/>
      </c:catAx>
      <c:valAx>
        <c:axId val="8725677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87257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dirty="0"/>
              <a:t>（３）発達障がいの診断がある相談者の内、「療育手帳」の取得者の割合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0F06-4CBE-A2F8-210B7C3D2E74}"/>
              </c:ext>
            </c:extLst>
          </c:dPt>
          <c:dPt>
            <c:idx val="1"/>
            <c:bubble3D val="0"/>
            <c:spPr>
              <a:solidFill>
                <a:schemeClr val="accent2"/>
              </a:solidFill>
              <a:ln>
                <a:noFill/>
              </a:ln>
              <a:effectLst/>
            </c:spPr>
            <c:extLst>
              <c:ext xmlns:c16="http://schemas.microsoft.com/office/drawing/2014/chart" uri="{C3380CC4-5D6E-409C-BE32-E72D297353CC}">
                <c16:uniqueId val="{00000003-0F06-4CBE-A2F8-210B7C3D2E74}"/>
              </c:ext>
            </c:extLst>
          </c:dPt>
          <c:dPt>
            <c:idx val="2"/>
            <c:bubble3D val="0"/>
            <c:spPr>
              <a:solidFill>
                <a:schemeClr val="accent3"/>
              </a:solidFill>
              <a:ln>
                <a:noFill/>
              </a:ln>
              <a:effectLst/>
            </c:spPr>
            <c:extLst>
              <c:ext xmlns:c16="http://schemas.microsoft.com/office/drawing/2014/chart" uri="{C3380CC4-5D6E-409C-BE32-E72D297353CC}">
                <c16:uniqueId val="{00000005-0F06-4CBE-A2F8-210B7C3D2E74}"/>
              </c:ext>
            </c:extLst>
          </c:dPt>
          <c:dPt>
            <c:idx val="3"/>
            <c:bubble3D val="0"/>
            <c:spPr>
              <a:solidFill>
                <a:schemeClr val="accent4"/>
              </a:solidFill>
              <a:ln>
                <a:noFill/>
              </a:ln>
              <a:effectLst/>
            </c:spPr>
            <c:extLst>
              <c:ext xmlns:c16="http://schemas.microsoft.com/office/drawing/2014/chart" uri="{C3380CC4-5D6E-409C-BE32-E72D297353CC}">
                <c16:uniqueId val="{00000007-0F06-4CBE-A2F8-210B7C3D2E74}"/>
              </c:ext>
            </c:extLst>
          </c:dPt>
          <c:dPt>
            <c:idx val="4"/>
            <c:bubble3D val="0"/>
            <c:spPr>
              <a:solidFill>
                <a:schemeClr val="accent5"/>
              </a:solidFill>
              <a:ln>
                <a:noFill/>
              </a:ln>
              <a:effectLst/>
            </c:spPr>
            <c:extLst>
              <c:ext xmlns:c16="http://schemas.microsoft.com/office/drawing/2014/chart" uri="{C3380CC4-5D6E-409C-BE32-E72D297353CC}">
                <c16:uniqueId val="{00000009-0F06-4CBE-A2F8-210B7C3D2E74}"/>
              </c:ext>
            </c:extLst>
          </c:dPt>
          <c:dPt>
            <c:idx val="5"/>
            <c:bubble3D val="0"/>
            <c:spPr>
              <a:solidFill>
                <a:schemeClr val="accent6"/>
              </a:solidFill>
              <a:ln>
                <a:noFill/>
              </a:ln>
              <a:effectLst/>
            </c:spPr>
            <c:extLst>
              <c:ext xmlns:c16="http://schemas.microsoft.com/office/drawing/2014/chart" uri="{C3380CC4-5D6E-409C-BE32-E72D297353CC}">
                <c16:uniqueId val="{0000000B-0F06-4CBE-A2F8-210B7C3D2E74}"/>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0F06-4CBE-A2F8-210B7C3D2E74}"/>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0F06-4CBE-A2F8-210B7C3D2E74}"/>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0F06-4CBE-A2F8-210B7C3D2E74}"/>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0F06-4CBE-A2F8-210B7C3D2E74}"/>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0F06-4CBE-A2F8-210B7C3D2E74}"/>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0F06-4CBE-A2F8-210B7C3D2E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'グラフ作成（問１～問６）'!$B$99:$B$110</c:f>
              <c:strCache>
                <c:ptCount val="12"/>
                <c:pt idx="0">
                  <c:v>１割未満</c:v>
                </c:pt>
                <c:pt idx="1">
                  <c:v>１割～２割</c:v>
                </c:pt>
                <c:pt idx="2">
                  <c:v>２割～３割</c:v>
                </c:pt>
                <c:pt idx="3">
                  <c:v>３割～４割</c:v>
                </c:pt>
                <c:pt idx="4">
                  <c:v>４割～５割</c:v>
                </c:pt>
                <c:pt idx="5">
                  <c:v>５割～６割</c:v>
                </c:pt>
                <c:pt idx="6">
                  <c:v>６割～７割</c:v>
                </c:pt>
                <c:pt idx="7">
                  <c:v>７割～８割</c:v>
                </c:pt>
                <c:pt idx="8">
                  <c:v>８割～９割</c:v>
                </c:pt>
                <c:pt idx="9">
                  <c:v>９割～10割</c:v>
                </c:pt>
                <c:pt idx="10">
                  <c:v>10割</c:v>
                </c:pt>
                <c:pt idx="11">
                  <c:v>不明</c:v>
                </c:pt>
              </c:strCache>
            </c:strRef>
          </c:cat>
          <c:val>
            <c:numRef>
              <c:f>'グラフ作成（問１～問６）'!$C$99:$C$110</c:f>
              <c:numCache>
                <c:formatCode>General</c:formatCode>
                <c:ptCount val="12"/>
                <c:pt idx="0">
                  <c:v>18</c:v>
                </c:pt>
                <c:pt idx="1">
                  <c:v>30</c:v>
                </c:pt>
                <c:pt idx="2">
                  <c:v>23</c:v>
                </c:pt>
                <c:pt idx="3">
                  <c:v>24</c:v>
                </c:pt>
                <c:pt idx="4">
                  <c:v>6</c:v>
                </c:pt>
                <c:pt idx="5">
                  <c:v>17</c:v>
                </c:pt>
                <c:pt idx="6">
                  <c:v>6</c:v>
                </c:pt>
                <c:pt idx="7">
                  <c:v>13</c:v>
                </c:pt>
                <c:pt idx="8">
                  <c:v>14</c:v>
                </c:pt>
                <c:pt idx="9">
                  <c:v>16</c:v>
                </c:pt>
                <c:pt idx="10">
                  <c:v>21</c:v>
                </c:pt>
                <c:pt idx="11">
                  <c:v>220</c:v>
                </c:pt>
              </c:numCache>
            </c:numRef>
          </c:val>
          <c:extLst>
            <c:ext xmlns:c16="http://schemas.microsoft.com/office/drawing/2014/chart" uri="{C3380CC4-5D6E-409C-BE32-E72D297353CC}">
              <c16:uniqueId val="{00000000-B603-4F57-ADF1-50E514D9591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r>
              <a:rPr lang="ja-JP" dirty="0"/>
              <a:t>（４）発達障がいの診断がある相談者の内、</a:t>
            </a:r>
            <a:endParaRPr lang="en-US" dirty="0"/>
          </a:p>
          <a:p>
            <a:pPr algn="l">
              <a:defRPr/>
            </a:pPr>
            <a:r>
              <a:rPr lang="ja-JP" dirty="0"/>
              <a:t>「精神保健福祉手帳」取得者の割合</a:t>
            </a: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6F9B-495C-99F4-270B416A3045}"/>
              </c:ext>
            </c:extLst>
          </c:dPt>
          <c:dPt>
            <c:idx val="1"/>
            <c:bubble3D val="0"/>
            <c:spPr>
              <a:solidFill>
                <a:schemeClr val="accent2"/>
              </a:solidFill>
              <a:ln>
                <a:noFill/>
              </a:ln>
              <a:effectLst/>
            </c:spPr>
            <c:extLst>
              <c:ext xmlns:c16="http://schemas.microsoft.com/office/drawing/2014/chart" uri="{C3380CC4-5D6E-409C-BE32-E72D297353CC}">
                <c16:uniqueId val="{00000003-6F9B-495C-99F4-270B416A3045}"/>
              </c:ext>
            </c:extLst>
          </c:dPt>
          <c:dPt>
            <c:idx val="2"/>
            <c:bubble3D val="0"/>
            <c:spPr>
              <a:solidFill>
                <a:schemeClr val="accent3"/>
              </a:solidFill>
              <a:ln>
                <a:noFill/>
              </a:ln>
              <a:effectLst/>
            </c:spPr>
            <c:extLst>
              <c:ext xmlns:c16="http://schemas.microsoft.com/office/drawing/2014/chart" uri="{C3380CC4-5D6E-409C-BE32-E72D297353CC}">
                <c16:uniqueId val="{00000005-6F9B-495C-99F4-270B416A3045}"/>
              </c:ext>
            </c:extLst>
          </c:dPt>
          <c:dPt>
            <c:idx val="3"/>
            <c:bubble3D val="0"/>
            <c:spPr>
              <a:solidFill>
                <a:schemeClr val="accent4"/>
              </a:solidFill>
              <a:ln>
                <a:noFill/>
              </a:ln>
              <a:effectLst/>
            </c:spPr>
            <c:extLst>
              <c:ext xmlns:c16="http://schemas.microsoft.com/office/drawing/2014/chart" uri="{C3380CC4-5D6E-409C-BE32-E72D297353CC}">
                <c16:uniqueId val="{00000007-6F9B-495C-99F4-270B416A3045}"/>
              </c:ext>
            </c:extLst>
          </c:dPt>
          <c:dPt>
            <c:idx val="4"/>
            <c:bubble3D val="0"/>
            <c:spPr>
              <a:solidFill>
                <a:schemeClr val="accent5"/>
              </a:solidFill>
              <a:ln>
                <a:noFill/>
              </a:ln>
              <a:effectLst/>
            </c:spPr>
            <c:extLst>
              <c:ext xmlns:c16="http://schemas.microsoft.com/office/drawing/2014/chart" uri="{C3380CC4-5D6E-409C-BE32-E72D297353CC}">
                <c16:uniqueId val="{00000009-6F9B-495C-99F4-270B416A3045}"/>
              </c:ext>
            </c:extLst>
          </c:dPt>
          <c:dPt>
            <c:idx val="5"/>
            <c:bubble3D val="0"/>
            <c:spPr>
              <a:solidFill>
                <a:schemeClr val="accent6"/>
              </a:solidFill>
              <a:ln>
                <a:noFill/>
              </a:ln>
              <a:effectLst/>
            </c:spPr>
            <c:extLst>
              <c:ext xmlns:c16="http://schemas.microsoft.com/office/drawing/2014/chart" uri="{C3380CC4-5D6E-409C-BE32-E72D297353CC}">
                <c16:uniqueId val="{0000000B-6F9B-495C-99F4-270B416A3045}"/>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6F9B-495C-99F4-270B416A3045}"/>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6F9B-495C-99F4-270B416A3045}"/>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6F9B-495C-99F4-270B416A3045}"/>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6F9B-495C-99F4-270B416A3045}"/>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6F9B-495C-99F4-270B416A3045}"/>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6F9B-495C-99F4-270B416A30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'グラフ作成（問１～問６）'!$B$137:$B$148</c:f>
              <c:strCache>
                <c:ptCount val="12"/>
                <c:pt idx="0">
                  <c:v>0～１割未満</c:v>
                </c:pt>
                <c:pt idx="1">
                  <c:v>１割～２割</c:v>
                </c:pt>
                <c:pt idx="2">
                  <c:v>２割～３割</c:v>
                </c:pt>
                <c:pt idx="3">
                  <c:v>３割～４割</c:v>
                </c:pt>
                <c:pt idx="4">
                  <c:v>４割～５割</c:v>
                </c:pt>
                <c:pt idx="5">
                  <c:v>５割～６割</c:v>
                </c:pt>
                <c:pt idx="6">
                  <c:v>６割～７割</c:v>
                </c:pt>
                <c:pt idx="7">
                  <c:v>７割～８割</c:v>
                </c:pt>
                <c:pt idx="8">
                  <c:v>８割～９割</c:v>
                </c:pt>
                <c:pt idx="9">
                  <c:v>９割～10割</c:v>
                </c:pt>
                <c:pt idx="10">
                  <c:v>10割</c:v>
                </c:pt>
                <c:pt idx="11">
                  <c:v>不明</c:v>
                </c:pt>
              </c:strCache>
            </c:strRef>
          </c:cat>
          <c:val>
            <c:numRef>
              <c:f>'グラフ作成（問１～問６）'!$C$137:$C$148</c:f>
              <c:numCache>
                <c:formatCode>General</c:formatCode>
                <c:ptCount val="12"/>
                <c:pt idx="0">
                  <c:v>31</c:v>
                </c:pt>
                <c:pt idx="1">
                  <c:v>34</c:v>
                </c:pt>
                <c:pt idx="2">
                  <c:v>27</c:v>
                </c:pt>
                <c:pt idx="3">
                  <c:v>19</c:v>
                </c:pt>
                <c:pt idx="4">
                  <c:v>10</c:v>
                </c:pt>
                <c:pt idx="5">
                  <c:v>12</c:v>
                </c:pt>
                <c:pt idx="6">
                  <c:v>8</c:v>
                </c:pt>
                <c:pt idx="7">
                  <c:v>11</c:v>
                </c:pt>
                <c:pt idx="8">
                  <c:v>8</c:v>
                </c:pt>
                <c:pt idx="9">
                  <c:v>8</c:v>
                </c:pt>
                <c:pt idx="10">
                  <c:v>8</c:v>
                </c:pt>
                <c:pt idx="11">
                  <c:v>231</c:v>
                </c:pt>
              </c:numCache>
            </c:numRef>
          </c:val>
          <c:extLst>
            <c:ext xmlns:c16="http://schemas.microsoft.com/office/drawing/2014/chart" uri="{C3380CC4-5D6E-409C-BE32-E72D297353CC}">
              <c16:uniqueId val="{00000000-798A-4BD7-8ADC-E534B2CE4B3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dirty="0"/>
              <a:t>（５）発達障がい者等についての初回相談は、誰からの相談ですか？　多いもの５つを選択してください。</a:t>
            </a:r>
            <a:r>
              <a:rPr lang="ja-JP" altLang="en-US" dirty="0"/>
              <a:t>（全体）</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'グラフ作成（問１～問６）'!$B$174:$B$182</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'グラフ作成（問１～問６）'!$C$174:$C$182</c:f>
              <c:numCache>
                <c:formatCode>General</c:formatCode>
                <c:ptCount val="9"/>
                <c:pt idx="0">
                  <c:v>236</c:v>
                </c:pt>
                <c:pt idx="1">
                  <c:v>331</c:v>
                </c:pt>
                <c:pt idx="2">
                  <c:v>40</c:v>
                </c:pt>
                <c:pt idx="3">
                  <c:v>26</c:v>
                </c:pt>
                <c:pt idx="4">
                  <c:v>98</c:v>
                </c:pt>
                <c:pt idx="5">
                  <c:v>130</c:v>
                </c:pt>
                <c:pt idx="6">
                  <c:v>295</c:v>
                </c:pt>
                <c:pt idx="7">
                  <c:v>261</c:v>
                </c:pt>
                <c:pt idx="8">
                  <c:v>29</c:v>
                </c:pt>
              </c:numCache>
            </c:numRef>
          </c:val>
          <c:extLst>
            <c:ext xmlns:c16="http://schemas.microsoft.com/office/drawing/2014/chart" uri="{C3380CC4-5D6E-409C-BE32-E72D297353CC}">
              <c16:uniqueId val="{00000000-3DDC-47BC-B48D-11E85B66A376}"/>
            </c:ext>
          </c:extLst>
        </c:ser>
        <c:dLbls>
          <c:dLblPos val="outEnd"/>
          <c:showLegendKey val="0"/>
          <c:showVal val="1"/>
          <c:showCatName val="0"/>
          <c:showSerName val="0"/>
          <c:showPercent val="0"/>
          <c:showBubbleSize val="0"/>
        </c:dLbls>
        <c:gapWidth val="219"/>
        <c:overlap val="-27"/>
        <c:axId val="301467823"/>
        <c:axId val="301468239"/>
      </c:barChart>
      <c:catAx>
        <c:axId val="30146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301468239"/>
        <c:crosses val="autoZero"/>
        <c:auto val="1"/>
        <c:lblAlgn val="ctr"/>
        <c:lblOffset val="100"/>
        <c:noMultiLvlLbl val="0"/>
      </c:catAx>
      <c:valAx>
        <c:axId val="30146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301467823"/>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相談支援</a:t>
            </a:r>
            <a:endParaRPr lang="ja-JP"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11714993044068836"/>
          <c:y val="0.11297471564740684"/>
          <c:w val="0.89019685039370078"/>
          <c:h val="0.73493671810645322"/>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相談!$A$6:$A$14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相談!$B$6:$B$14</c:f>
              <c:numCache>
                <c:formatCode>General</c:formatCode>
                <c:ptCount val="9"/>
                <c:pt idx="0">
                  <c:v>164</c:v>
                </c:pt>
                <c:pt idx="1">
                  <c:v>259</c:v>
                </c:pt>
                <c:pt idx="2">
                  <c:v>28</c:v>
                </c:pt>
                <c:pt idx="3">
                  <c:v>10</c:v>
                </c:pt>
                <c:pt idx="4">
                  <c:v>75</c:v>
                </c:pt>
                <c:pt idx="5">
                  <c:v>110</c:v>
                </c:pt>
                <c:pt idx="6">
                  <c:v>228</c:v>
                </c:pt>
                <c:pt idx="7">
                  <c:v>213</c:v>
                </c:pt>
                <c:pt idx="8">
                  <c:v>20</c:v>
                </c:pt>
              </c:numCache>
            </c:numRef>
          </c:val>
          <c:extLst>
            <c:ext xmlns:c16="http://schemas.microsoft.com/office/drawing/2014/chart" uri="{C3380CC4-5D6E-409C-BE32-E72D297353CC}">
              <c16:uniqueId val="{00000000-C33A-4165-9120-B656384731B2}"/>
            </c:ext>
          </c:extLst>
        </c:ser>
        <c:dLbls>
          <c:dLblPos val="outEnd"/>
          <c:showLegendKey val="0"/>
          <c:showVal val="1"/>
          <c:showCatName val="0"/>
          <c:showSerName val="0"/>
          <c:showPercent val="0"/>
          <c:showBubbleSize val="0"/>
        </c:dLbls>
        <c:gapWidth val="219"/>
        <c:overlap val="-27"/>
        <c:axId val="211856655"/>
        <c:axId val="211860399"/>
      </c:barChart>
      <c:catAx>
        <c:axId val="21185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860399"/>
        <c:crosses val="autoZero"/>
        <c:auto val="1"/>
        <c:lblAlgn val="ctr"/>
        <c:lblOffset val="100"/>
        <c:noMultiLvlLbl val="0"/>
      </c:catAx>
      <c:valAx>
        <c:axId val="211860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856655"/>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t>就労支援</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就労!$A$6:$A$14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就労!$B$6:$B$14</c:f>
              <c:numCache>
                <c:formatCode>General</c:formatCode>
                <c:ptCount val="9"/>
                <c:pt idx="0">
                  <c:v>14</c:v>
                </c:pt>
                <c:pt idx="1">
                  <c:v>11</c:v>
                </c:pt>
                <c:pt idx="2">
                  <c:v>7</c:v>
                </c:pt>
                <c:pt idx="3">
                  <c:v>0</c:v>
                </c:pt>
                <c:pt idx="4">
                  <c:v>7</c:v>
                </c:pt>
                <c:pt idx="5">
                  <c:v>3</c:v>
                </c:pt>
                <c:pt idx="6">
                  <c:v>12</c:v>
                </c:pt>
                <c:pt idx="7">
                  <c:v>8</c:v>
                </c:pt>
                <c:pt idx="8">
                  <c:v>2</c:v>
                </c:pt>
              </c:numCache>
            </c:numRef>
          </c:val>
          <c:extLst>
            <c:ext xmlns:c16="http://schemas.microsoft.com/office/drawing/2014/chart" uri="{C3380CC4-5D6E-409C-BE32-E72D297353CC}">
              <c16:uniqueId val="{00000000-337E-4A20-BF21-4506267E8AAC}"/>
            </c:ext>
          </c:extLst>
        </c:ser>
        <c:dLbls>
          <c:dLblPos val="outEnd"/>
          <c:showLegendKey val="0"/>
          <c:showVal val="1"/>
          <c:showCatName val="0"/>
          <c:showSerName val="0"/>
          <c:showPercent val="0"/>
          <c:showBubbleSize val="0"/>
        </c:dLbls>
        <c:gapWidth val="219"/>
        <c:overlap val="-27"/>
        <c:axId val="1248415855"/>
        <c:axId val="1248426671"/>
      </c:barChart>
      <c:catAx>
        <c:axId val="124841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26671"/>
        <c:crosses val="autoZero"/>
        <c:auto val="1"/>
        <c:lblAlgn val="ctr"/>
        <c:lblOffset val="100"/>
        <c:noMultiLvlLbl val="0"/>
      </c:catAx>
      <c:valAx>
        <c:axId val="124842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15855"/>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市町村</a:t>
            </a:r>
            <a:endParaRPr lang="ja-JP"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行政!$A$6:$A$14</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行政!$B$6:$B$14</c:f>
              <c:numCache>
                <c:formatCode>General</c:formatCode>
                <c:ptCount val="9"/>
                <c:pt idx="0">
                  <c:v>47</c:v>
                </c:pt>
                <c:pt idx="1">
                  <c:v>48</c:v>
                </c:pt>
                <c:pt idx="2">
                  <c:v>5</c:v>
                </c:pt>
                <c:pt idx="3">
                  <c:v>13</c:v>
                </c:pt>
                <c:pt idx="4">
                  <c:v>17</c:v>
                </c:pt>
                <c:pt idx="5">
                  <c:v>13</c:v>
                </c:pt>
                <c:pt idx="6">
                  <c:v>44</c:v>
                </c:pt>
                <c:pt idx="7">
                  <c:v>30</c:v>
                </c:pt>
                <c:pt idx="8">
                  <c:v>3</c:v>
                </c:pt>
              </c:numCache>
            </c:numRef>
          </c:val>
          <c:extLst>
            <c:ext xmlns:c16="http://schemas.microsoft.com/office/drawing/2014/chart" uri="{C3380CC4-5D6E-409C-BE32-E72D297353CC}">
              <c16:uniqueId val="{00000000-928F-474E-A2E7-C9E267DA89A7}"/>
            </c:ext>
          </c:extLst>
        </c:ser>
        <c:dLbls>
          <c:dLblPos val="outEnd"/>
          <c:showLegendKey val="0"/>
          <c:showVal val="1"/>
          <c:showCatName val="0"/>
          <c:showSerName val="0"/>
          <c:showPercent val="0"/>
          <c:showBubbleSize val="0"/>
        </c:dLbls>
        <c:gapWidth val="219"/>
        <c:overlap val="-27"/>
        <c:axId val="1248428751"/>
        <c:axId val="1248411695"/>
      </c:barChart>
      <c:catAx>
        <c:axId val="124842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11695"/>
        <c:crosses val="autoZero"/>
        <c:auto val="1"/>
        <c:lblAlgn val="ctr"/>
        <c:lblOffset val="100"/>
        <c:noMultiLvlLbl val="0"/>
      </c:catAx>
      <c:valAx>
        <c:axId val="1248411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28751"/>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dirty="0"/>
              <a:t>保健</a:t>
            </a:r>
            <a:endParaRPr lang="ja-JP" dirty="0"/>
          </a:p>
        </c:rich>
      </c:tx>
      <c:layout>
        <c:manualLayout>
          <c:xMode val="edge"/>
          <c:yMode val="edge"/>
          <c:x val="0.45907849602607087"/>
          <c:y val="2.06137835199699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保健医療!$A$7:$A$15</c:f>
              <c:strCache>
                <c:ptCount val="9"/>
                <c:pt idx="0">
                  <c:v>本人</c:v>
                </c:pt>
                <c:pt idx="1">
                  <c:v>家族・親族</c:v>
                </c:pt>
                <c:pt idx="2">
                  <c:v>勤務先</c:v>
                </c:pt>
                <c:pt idx="3">
                  <c:v>近隣住民</c:v>
                </c:pt>
                <c:pt idx="4">
                  <c:v>教育機関</c:v>
                </c:pt>
                <c:pt idx="5">
                  <c:v>医療機関</c:v>
                </c:pt>
                <c:pt idx="6">
                  <c:v>支援機関</c:v>
                </c:pt>
                <c:pt idx="7">
                  <c:v>行政機関</c:v>
                </c:pt>
                <c:pt idx="8">
                  <c:v>その他</c:v>
                </c:pt>
              </c:strCache>
            </c:strRef>
          </c:cat>
          <c:val>
            <c:numRef>
              <c:f>保健医療!$B$7:$B$15</c:f>
              <c:numCache>
                <c:formatCode>General</c:formatCode>
                <c:ptCount val="9"/>
                <c:pt idx="0">
                  <c:v>9</c:v>
                </c:pt>
                <c:pt idx="1">
                  <c:v>10</c:v>
                </c:pt>
                <c:pt idx="2">
                  <c:v>0</c:v>
                </c:pt>
                <c:pt idx="3">
                  <c:v>2</c:v>
                </c:pt>
                <c:pt idx="4">
                  <c:v>3</c:v>
                </c:pt>
                <c:pt idx="5">
                  <c:v>3</c:v>
                </c:pt>
                <c:pt idx="6">
                  <c:v>8</c:v>
                </c:pt>
                <c:pt idx="7">
                  <c:v>8</c:v>
                </c:pt>
                <c:pt idx="8">
                  <c:v>3</c:v>
                </c:pt>
              </c:numCache>
            </c:numRef>
          </c:val>
          <c:extLst>
            <c:ext xmlns:c16="http://schemas.microsoft.com/office/drawing/2014/chart" uri="{C3380CC4-5D6E-409C-BE32-E72D297353CC}">
              <c16:uniqueId val="{00000000-22FE-4BC2-87E0-38776406E7BB}"/>
            </c:ext>
          </c:extLst>
        </c:ser>
        <c:dLbls>
          <c:dLblPos val="outEnd"/>
          <c:showLegendKey val="0"/>
          <c:showVal val="1"/>
          <c:showCatName val="0"/>
          <c:showSerName val="0"/>
          <c:showPercent val="0"/>
          <c:showBubbleSize val="0"/>
        </c:dLbls>
        <c:gapWidth val="219"/>
        <c:overlap val="-27"/>
        <c:axId val="1248443311"/>
        <c:axId val="1248442895"/>
      </c:barChart>
      <c:catAx>
        <c:axId val="124844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42895"/>
        <c:crosses val="autoZero"/>
        <c:auto val="1"/>
        <c:lblAlgn val="ctr"/>
        <c:lblOffset val="100"/>
        <c:noMultiLvlLbl val="0"/>
      </c:catAx>
      <c:valAx>
        <c:axId val="124844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48443311"/>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B66C3-981B-4550-84A7-DC5FF66BC1AA}" type="doc">
      <dgm:prSet loTypeId="urn:microsoft.com/office/officeart/2005/8/layout/vProcess5" loCatId="process" qsTypeId="urn:microsoft.com/office/officeart/2005/8/quickstyle/simple1" qsCatId="simple" csTypeId="urn:microsoft.com/office/officeart/2005/8/colors/accent6_2" csCatId="accent6" phldr="1"/>
      <dgm:spPr/>
    </dgm:pt>
    <dgm:pt modelId="{8F190D95-4655-4EF7-9593-3A6C481D04E3}">
      <dgm:prSet phldrT="[テキスト]"/>
      <dgm:spPr/>
      <dgm:t>
        <a:bodyPr/>
        <a:lstStyle/>
        <a:p>
          <a:r>
            <a:rPr kumimoji="1" lang="ja-JP" altLang="en-US" dirty="0"/>
            <a:t>相談支援機関に対するアンケートによる実態調査の実施</a:t>
          </a:r>
        </a:p>
      </dgm:t>
    </dgm:pt>
    <dgm:pt modelId="{7CDC5CDA-7F14-4DCE-86E7-259A63C64B1D}" type="parTrans" cxnId="{AF3F8A7D-A3B6-4AEA-BEF5-5190346DC06C}">
      <dgm:prSet/>
      <dgm:spPr/>
      <dgm:t>
        <a:bodyPr/>
        <a:lstStyle/>
        <a:p>
          <a:endParaRPr kumimoji="1" lang="ja-JP" altLang="en-US"/>
        </a:p>
      </dgm:t>
    </dgm:pt>
    <dgm:pt modelId="{6FF828E7-71CC-4C54-8249-4BE63B2CC1CC}" type="sibTrans" cxnId="{AF3F8A7D-A3B6-4AEA-BEF5-5190346DC06C}">
      <dgm:prSet/>
      <dgm:spPr/>
      <dgm:t>
        <a:bodyPr/>
        <a:lstStyle/>
        <a:p>
          <a:endParaRPr kumimoji="1" lang="ja-JP" altLang="en-US"/>
        </a:p>
      </dgm:t>
    </dgm:pt>
    <dgm:pt modelId="{54E6D303-7669-408A-9757-7E5DEDC32A77}">
      <dgm:prSet phldrT="[テキスト]"/>
      <dgm:spPr/>
      <dgm:t>
        <a:bodyPr/>
        <a:lstStyle/>
        <a:p>
          <a:r>
            <a:rPr kumimoji="1" lang="ja-JP" altLang="en-US" dirty="0"/>
            <a:t>調査結果の集計</a:t>
          </a:r>
        </a:p>
      </dgm:t>
    </dgm:pt>
    <dgm:pt modelId="{2C223684-4DBE-4340-A734-311062B20DAF}" type="parTrans" cxnId="{D8DDCC8C-FA69-4790-93AA-3566BD03DE21}">
      <dgm:prSet/>
      <dgm:spPr/>
      <dgm:t>
        <a:bodyPr/>
        <a:lstStyle/>
        <a:p>
          <a:endParaRPr kumimoji="1" lang="ja-JP" altLang="en-US"/>
        </a:p>
      </dgm:t>
    </dgm:pt>
    <dgm:pt modelId="{C4A82DA6-82C0-4C04-B775-EAE3E3231AAA}" type="sibTrans" cxnId="{D8DDCC8C-FA69-4790-93AA-3566BD03DE21}">
      <dgm:prSet/>
      <dgm:spPr/>
      <dgm:t>
        <a:bodyPr/>
        <a:lstStyle/>
        <a:p>
          <a:endParaRPr kumimoji="1" lang="ja-JP" altLang="en-US"/>
        </a:p>
      </dgm:t>
    </dgm:pt>
    <dgm:pt modelId="{0FBA18B3-818F-46A1-8C48-435C9E1FE90E}">
      <dgm:prSet phldrT="[テキスト]"/>
      <dgm:spPr/>
      <dgm:t>
        <a:bodyPr/>
        <a:lstStyle/>
        <a:p>
          <a:r>
            <a:rPr kumimoji="1" lang="en-US" altLang="ja-JP" dirty="0"/>
            <a:t>R7</a:t>
          </a:r>
          <a:r>
            <a:rPr kumimoji="1" lang="ja-JP" altLang="en-US" dirty="0"/>
            <a:t>年度成人</a:t>
          </a:r>
          <a:r>
            <a:rPr kumimoji="1" lang="en-US" altLang="ja-JP" dirty="0"/>
            <a:t>WG</a:t>
          </a:r>
          <a:r>
            <a:rPr kumimoji="1" lang="ja-JP" altLang="en-US" dirty="0"/>
            <a:t>において結果報告・分析</a:t>
          </a:r>
        </a:p>
      </dgm:t>
    </dgm:pt>
    <dgm:pt modelId="{C720D082-523F-4549-BED4-A5F15DCEE49E}" type="parTrans" cxnId="{73B5B960-2835-4425-AAC5-376B75D0E1B2}">
      <dgm:prSet/>
      <dgm:spPr/>
      <dgm:t>
        <a:bodyPr/>
        <a:lstStyle/>
        <a:p>
          <a:endParaRPr kumimoji="1" lang="ja-JP" altLang="en-US"/>
        </a:p>
      </dgm:t>
    </dgm:pt>
    <dgm:pt modelId="{C2691133-1BE9-43AC-9654-FFEF7207C2B3}" type="sibTrans" cxnId="{73B5B960-2835-4425-AAC5-376B75D0E1B2}">
      <dgm:prSet/>
      <dgm:spPr/>
      <dgm:t>
        <a:bodyPr/>
        <a:lstStyle/>
        <a:p>
          <a:endParaRPr kumimoji="1" lang="ja-JP" altLang="en-US"/>
        </a:p>
      </dgm:t>
    </dgm:pt>
    <dgm:pt modelId="{78C46B76-8585-4DE8-B3E2-B077CEF37735}">
      <dgm:prSet phldrT="[テキスト]"/>
      <dgm:spPr/>
      <dgm:t>
        <a:bodyPr/>
        <a:lstStyle/>
        <a:p>
          <a:r>
            <a:rPr kumimoji="1" lang="ja-JP" altLang="en-US" dirty="0"/>
            <a:t>支援者の対応力向上に向けた取組の検討</a:t>
          </a:r>
        </a:p>
      </dgm:t>
    </dgm:pt>
    <dgm:pt modelId="{9D3D2E47-A9CD-49BE-BAE8-2C298D2EF328}" type="parTrans" cxnId="{61160550-5C96-4213-9DB0-965788F26C3F}">
      <dgm:prSet/>
      <dgm:spPr/>
      <dgm:t>
        <a:bodyPr/>
        <a:lstStyle/>
        <a:p>
          <a:endParaRPr kumimoji="1" lang="ja-JP" altLang="en-US"/>
        </a:p>
      </dgm:t>
    </dgm:pt>
    <dgm:pt modelId="{FE6DF520-71D0-43BA-98F1-95038E142CDD}" type="sibTrans" cxnId="{61160550-5C96-4213-9DB0-965788F26C3F}">
      <dgm:prSet/>
      <dgm:spPr/>
      <dgm:t>
        <a:bodyPr/>
        <a:lstStyle/>
        <a:p>
          <a:endParaRPr kumimoji="1" lang="ja-JP" altLang="en-US"/>
        </a:p>
      </dgm:t>
    </dgm:pt>
    <dgm:pt modelId="{AA6575E4-7D6F-4E55-96F8-1A38F5C621AA}">
      <dgm:prSet phldrT="[テキスト]"/>
      <dgm:spPr/>
      <dgm:t>
        <a:bodyPr/>
        <a:lstStyle/>
        <a:p>
          <a:r>
            <a:rPr kumimoji="1" lang="ja-JP" altLang="en-US" dirty="0"/>
            <a:t>発達障がい者支援センター等において取組の実施</a:t>
          </a:r>
        </a:p>
      </dgm:t>
    </dgm:pt>
    <dgm:pt modelId="{F16DBC8A-916E-4A2E-8F87-B9730D35361F}" type="parTrans" cxnId="{F6A2160D-4DF0-4786-8B87-345A6E8B520D}">
      <dgm:prSet/>
      <dgm:spPr/>
      <dgm:t>
        <a:bodyPr/>
        <a:lstStyle/>
        <a:p>
          <a:endParaRPr kumimoji="1" lang="ja-JP" altLang="en-US"/>
        </a:p>
      </dgm:t>
    </dgm:pt>
    <dgm:pt modelId="{252FDAE3-1741-43ED-AB79-90A2A6D9FA0E}" type="sibTrans" cxnId="{F6A2160D-4DF0-4786-8B87-345A6E8B520D}">
      <dgm:prSet/>
      <dgm:spPr/>
      <dgm:t>
        <a:bodyPr/>
        <a:lstStyle/>
        <a:p>
          <a:endParaRPr kumimoji="1" lang="ja-JP" altLang="en-US"/>
        </a:p>
      </dgm:t>
    </dgm:pt>
    <dgm:pt modelId="{4BDA0875-CB6C-4C98-87B2-3AAA44AF14F7}" type="pres">
      <dgm:prSet presAssocID="{A32B66C3-981B-4550-84A7-DC5FF66BC1AA}" presName="outerComposite" presStyleCnt="0">
        <dgm:presLayoutVars>
          <dgm:chMax val="5"/>
          <dgm:dir/>
          <dgm:resizeHandles val="exact"/>
        </dgm:presLayoutVars>
      </dgm:prSet>
      <dgm:spPr/>
    </dgm:pt>
    <dgm:pt modelId="{F3AEDB61-9BC1-4CC7-B802-F4E5740F86C6}" type="pres">
      <dgm:prSet presAssocID="{A32B66C3-981B-4550-84A7-DC5FF66BC1AA}" presName="dummyMaxCanvas" presStyleCnt="0">
        <dgm:presLayoutVars/>
      </dgm:prSet>
      <dgm:spPr/>
    </dgm:pt>
    <dgm:pt modelId="{24E5FB5D-9A57-480F-9C1A-215309D952F1}" type="pres">
      <dgm:prSet presAssocID="{A32B66C3-981B-4550-84A7-DC5FF66BC1AA}" presName="FiveNodes_1" presStyleLbl="node1" presStyleIdx="0" presStyleCnt="5">
        <dgm:presLayoutVars>
          <dgm:bulletEnabled val="1"/>
        </dgm:presLayoutVars>
      </dgm:prSet>
      <dgm:spPr/>
    </dgm:pt>
    <dgm:pt modelId="{F152C371-AFAA-4E4E-9968-83917ECB276D}" type="pres">
      <dgm:prSet presAssocID="{A32B66C3-981B-4550-84A7-DC5FF66BC1AA}" presName="FiveNodes_2" presStyleLbl="node1" presStyleIdx="1" presStyleCnt="5">
        <dgm:presLayoutVars>
          <dgm:bulletEnabled val="1"/>
        </dgm:presLayoutVars>
      </dgm:prSet>
      <dgm:spPr/>
    </dgm:pt>
    <dgm:pt modelId="{744A3E22-225D-4C83-9832-F9B701135FF3}" type="pres">
      <dgm:prSet presAssocID="{A32B66C3-981B-4550-84A7-DC5FF66BC1AA}" presName="FiveNodes_3" presStyleLbl="node1" presStyleIdx="2" presStyleCnt="5">
        <dgm:presLayoutVars>
          <dgm:bulletEnabled val="1"/>
        </dgm:presLayoutVars>
      </dgm:prSet>
      <dgm:spPr/>
    </dgm:pt>
    <dgm:pt modelId="{8991D0AF-C986-404B-B4A7-5DE8BDF1AF49}" type="pres">
      <dgm:prSet presAssocID="{A32B66C3-981B-4550-84A7-DC5FF66BC1AA}" presName="FiveNodes_4" presStyleLbl="node1" presStyleIdx="3" presStyleCnt="5">
        <dgm:presLayoutVars>
          <dgm:bulletEnabled val="1"/>
        </dgm:presLayoutVars>
      </dgm:prSet>
      <dgm:spPr/>
    </dgm:pt>
    <dgm:pt modelId="{C7337787-91BA-46CC-AC45-8612C19AEA7B}" type="pres">
      <dgm:prSet presAssocID="{A32B66C3-981B-4550-84A7-DC5FF66BC1AA}" presName="FiveNodes_5" presStyleLbl="node1" presStyleIdx="4" presStyleCnt="5">
        <dgm:presLayoutVars>
          <dgm:bulletEnabled val="1"/>
        </dgm:presLayoutVars>
      </dgm:prSet>
      <dgm:spPr/>
    </dgm:pt>
    <dgm:pt modelId="{79374760-3E60-450A-84FF-B203253878BC}" type="pres">
      <dgm:prSet presAssocID="{A32B66C3-981B-4550-84A7-DC5FF66BC1AA}" presName="FiveConn_1-2" presStyleLbl="fgAccFollowNode1" presStyleIdx="0" presStyleCnt="4">
        <dgm:presLayoutVars>
          <dgm:bulletEnabled val="1"/>
        </dgm:presLayoutVars>
      </dgm:prSet>
      <dgm:spPr/>
    </dgm:pt>
    <dgm:pt modelId="{A3A06828-3D25-488A-8FA2-1F78F90FAC73}" type="pres">
      <dgm:prSet presAssocID="{A32B66C3-981B-4550-84A7-DC5FF66BC1AA}" presName="FiveConn_2-3" presStyleLbl="fgAccFollowNode1" presStyleIdx="1" presStyleCnt="4">
        <dgm:presLayoutVars>
          <dgm:bulletEnabled val="1"/>
        </dgm:presLayoutVars>
      </dgm:prSet>
      <dgm:spPr/>
    </dgm:pt>
    <dgm:pt modelId="{9B0B8359-E5EB-4068-B98D-4467F306EBCD}" type="pres">
      <dgm:prSet presAssocID="{A32B66C3-981B-4550-84A7-DC5FF66BC1AA}" presName="FiveConn_3-4" presStyleLbl="fgAccFollowNode1" presStyleIdx="2" presStyleCnt="4">
        <dgm:presLayoutVars>
          <dgm:bulletEnabled val="1"/>
        </dgm:presLayoutVars>
      </dgm:prSet>
      <dgm:spPr/>
    </dgm:pt>
    <dgm:pt modelId="{95E4F840-4A3A-49BE-9543-CEF241CFD9AD}" type="pres">
      <dgm:prSet presAssocID="{A32B66C3-981B-4550-84A7-DC5FF66BC1AA}" presName="FiveConn_4-5" presStyleLbl="fgAccFollowNode1" presStyleIdx="3" presStyleCnt="4">
        <dgm:presLayoutVars>
          <dgm:bulletEnabled val="1"/>
        </dgm:presLayoutVars>
      </dgm:prSet>
      <dgm:spPr/>
    </dgm:pt>
    <dgm:pt modelId="{61B00C1E-F42D-47DC-92E6-86A595DBF6CC}" type="pres">
      <dgm:prSet presAssocID="{A32B66C3-981B-4550-84A7-DC5FF66BC1AA}" presName="FiveNodes_1_text" presStyleLbl="node1" presStyleIdx="4" presStyleCnt="5">
        <dgm:presLayoutVars>
          <dgm:bulletEnabled val="1"/>
        </dgm:presLayoutVars>
      </dgm:prSet>
      <dgm:spPr/>
    </dgm:pt>
    <dgm:pt modelId="{560FA91C-7FE8-4C5B-B197-675CBB2651AF}" type="pres">
      <dgm:prSet presAssocID="{A32B66C3-981B-4550-84A7-DC5FF66BC1AA}" presName="FiveNodes_2_text" presStyleLbl="node1" presStyleIdx="4" presStyleCnt="5">
        <dgm:presLayoutVars>
          <dgm:bulletEnabled val="1"/>
        </dgm:presLayoutVars>
      </dgm:prSet>
      <dgm:spPr/>
    </dgm:pt>
    <dgm:pt modelId="{43B9C449-53E2-4D17-9C27-5C6560D17468}" type="pres">
      <dgm:prSet presAssocID="{A32B66C3-981B-4550-84A7-DC5FF66BC1AA}" presName="FiveNodes_3_text" presStyleLbl="node1" presStyleIdx="4" presStyleCnt="5">
        <dgm:presLayoutVars>
          <dgm:bulletEnabled val="1"/>
        </dgm:presLayoutVars>
      </dgm:prSet>
      <dgm:spPr/>
    </dgm:pt>
    <dgm:pt modelId="{761969C2-D52E-4DF0-8DD4-FE1F07064BAD}" type="pres">
      <dgm:prSet presAssocID="{A32B66C3-981B-4550-84A7-DC5FF66BC1AA}" presName="FiveNodes_4_text" presStyleLbl="node1" presStyleIdx="4" presStyleCnt="5">
        <dgm:presLayoutVars>
          <dgm:bulletEnabled val="1"/>
        </dgm:presLayoutVars>
      </dgm:prSet>
      <dgm:spPr/>
    </dgm:pt>
    <dgm:pt modelId="{7384DF7C-60E6-4695-8BAC-A14D8BC87CE4}" type="pres">
      <dgm:prSet presAssocID="{A32B66C3-981B-4550-84A7-DC5FF66BC1AA}" presName="FiveNodes_5_text" presStyleLbl="node1" presStyleIdx="4" presStyleCnt="5">
        <dgm:presLayoutVars>
          <dgm:bulletEnabled val="1"/>
        </dgm:presLayoutVars>
      </dgm:prSet>
      <dgm:spPr/>
    </dgm:pt>
  </dgm:ptLst>
  <dgm:cxnLst>
    <dgm:cxn modelId="{1477D100-B2B1-46FE-A091-DF8E30335A72}" type="presOf" srcId="{FE6DF520-71D0-43BA-98F1-95038E142CDD}" destId="{95E4F840-4A3A-49BE-9543-CEF241CFD9AD}" srcOrd="0" destOrd="0" presId="urn:microsoft.com/office/officeart/2005/8/layout/vProcess5"/>
    <dgm:cxn modelId="{F6A2160D-4DF0-4786-8B87-345A6E8B520D}" srcId="{A32B66C3-981B-4550-84A7-DC5FF66BC1AA}" destId="{AA6575E4-7D6F-4E55-96F8-1A38F5C621AA}" srcOrd="4" destOrd="0" parTransId="{F16DBC8A-916E-4A2E-8F87-B9730D35361F}" sibTransId="{252FDAE3-1741-43ED-AB79-90A2A6D9FA0E}"/>
    <dgm:cxn modelId="{61125F17-4494-4171-9048-88B68A88D5F8}" type="presOf" srcId="{C2691133-1BE9-43AC-9654-FFEF7207C2B3}" destId="{9B0B8359-E5EB-4068-B98D-4467F306EBCD}" srcOrd="0" destOrd="0" presId="urn:microsoft.com/office/officeart/2005/8/layout/vProcess5"/>
    <dgm:cxn modelId="{7B23A41C-FA8F-4EDD-85CE-066A7EF0DCF9}" type="presOf" srcId="{AA6575E4-7D6F-4E55-96F8-1A38F5C621AA}" destId="{C7337787-91BA-46CC-AC45-8612C19AEA7B}" srcOrd="0" destOrd="0" presId="urn:microsoft.com/office/officeart/2005/8/layout/vProcess5"/>
    <dgm:cxn modelId="{E66A763B-46D9-4E2B-9E39-279C5FAE7A9D}" type="presOf" srcId="{8F190D95-4655-4EF7-9593-3A6C481D04E3}" destId="{61B00C1E-F42D-47DC-92E6-86A595DBF6CC}" srcOrd="1" destOrd="0" presId="urn:microsoft.com/office/officeart/2005/8/layout/vProcess5"/>
    <dgm:cxn modelId="{6EC66B3E-BE28-486B-8DC0-D3B3EE404C27}" type="presOf" srcId="{54E6D303-7669-408A-9757-7E5DEDC32A77}" destId="{F152C371-AFAA-4E4E-9968-83917ECB276D}" srcOrd="0" destOrd="0" presId="urn:microsoft.com/office/officeart/2005/8/layout/vProcess5"/>
    <dgm:cxn modelId="{73B5B960-2835-4425-AAC5-376B75D0E1B2}" srcId="{A32B66C3-981B-4550-84A7-DC5FF66BC1AA}" destId="{0FBA18B3-818F-46A1-8C48-435C9E1FE90E}" srcOrd="2" destOrd="0" parTransId="{C720D082-523F-4549-BED4-A5F15DCEE49E}" sibTransId="{C2691133-1BE9-43AC-9654-FFEF7207C2B3}"/>
    <dgm:cxn modelId="{59895545-1358-41BA-A588-518D14E04769}" type="presOf" srcId="{0FBA18B3-818F-46A1-8C48-435C9E1FE90E}" destId="{744A3E22-225D-4C83-9832-F9B701135FF3}" srcOrd="0" destOrd="0" presId="urn:microsoft.com/office/officeart/2005/8/layout/vProcess5"/>
    <dgm:cxn modelId="{B1C95845-3F1C-4E6C-B13D-6B899453A805}" type="presOf" srcId="{8F190D95-4655-4EF7-9593-3A6C481D04E3}" destId="{24E5FB5D-9A57-480F-9C1A-215309D952F1}" srcOrd="0" destOrd="0" presId="urn:microsoft.com/office/officeart/2005/8/layout/vProcess5"/>
    <dgm:cxn modelId="{61160550-5C96-4213-9DB0-965788F26C3F}" srcId="{A32B66C3-981B-4550-84A7-DC5FF66BC1AA}" destId="{78C46B76-8585-4DE8-B3E2-B077CEF37735}" srcOrd="3" destOrd="0" parTransId="{9D3D2E47-A9CD-49BE-BAE8-2C298D2EF328}" sibTransId="{FE6DF520-71D0-43BA-98F1-95038E142CDD}"/>
    <dgm:cxn modelId="{CEA5F05A-25BC-497C-A19C-B39C3E3DC3E2}" type="presOf" srcId="{0FBA18B3-818F-46A1-8C48-435C9E1FE90E}" destId="{43B9C449-53E2-4D17-9C27-5C6560D17468}" srcOrd="1" destOrd="0" presId="urn:microsoft.com/office/officeart/2005/8/layout/vProcess5"/>
    <dgm:cxn modelId="{AF3F8A7D-A3B6-4AEA-BEF5-5190346DC06C}" srcId="{A32B66C3-981B-4550-84A7-DC5FF66BC1AA}" destId="{8F190D95-4655-4EF7-9593-3A6C481D04E3}" srcOrd="0" destOrd="0" parTransId="{7CDC5CDA-7F14-4DCE-86E7-259A63C64B1D}" sibTransId="{6FF828E7-71CC-4C54-8249-4BE63B2CC1CC}"/>
    <dgm:cxn modelId="{6AAED87E-F805-4141-8DBF-EF2ACF31DD8B}" type="presOf" srcId="{54E6D303-7669-408A-9757-7E5DEDC32A77}" destId="{560FA91C-7FE8-4C5B-B197-675CBB2651AF}" srcOrd="1" destOrd="0" presId="urn:microsoft.com/office/officeart/2005/8/layout/vProcess5"/>
    <dgm:cxn modelId="{D8DDCC8C-FA69-4790-93AA-3566BD03DE21}" srcId="{A32B66C3-981B-4550-84A7-DC5FF66BC1AA}" destId="{54E6D303-7669-408A-9757-7E5DEDC32A77}" srcOrd="1" destOrd="0" parTransId="{2C223684-4DBE-4340-A734-311062B20DAF}" sibTransId="{C4A82DA6-82C0-4C04-B775-EAE3E3231AAA}"/>
    <dgm:cxn modelId="{D999EE92-4670-4CE5-BDAB-68615E4C09B3}" type="presOf" srcId="{A32B66C3-981B-4550-84A7-DC5FF66BC1AA}" destId="{4BDA0875-CB6C-4C98-87B2-3AAA44AF14F7}" srcOrd="0" destOrd="0" presId="urn:microsoft.com/office/officeart/2005/8/layout/vProcess5"/>
    <dgm:cxn modelId="{1515FFB8-A0B1-4D9B-825F-54256F87F3A4}" type="presOf" srcId="{78C46B76-8585-4DE8-B3E2-B077CEF37735}" destId="{761969C2-D52E-4DF0-8DD4-FE1F07064BAD}" srcOrd="1" destOrd="0" presId="urn:microsoft.com/office/officeart/2005/8/layout/vProcess5"/>
    <dgm:cxn modelId="{CA8C1DBB-6170-4972-8BFC-05927688A909}" type="presOf" srcId="{C4A82DA6-82C0-4C04-B775-EAE3E3231AAA}" destId="{A3A06828-3D25-488A-8FA2-1F78F90FAC73}" srcOrd="0" destOrd="0" presId="urn:microsoft.com/office/officeart/2005/8/layout/vProcess5"/>
    <dgm:cxn modelId="{97B949BC-28CE-43D2-87A4-740312889D6C}" type="presOf" srcId="{AA6575E4-7D6F-4E55-96F8-1A38F5C621AA}" destId="{7384DF7C-60E6-4695-8BAC-A14D8BC87CE4}" srcOrd="1" destOrd="0" presId="urn:microsoft.com/office/officeart/2005/8/layout/vProcess5"/>
    <dgm:cxn modelId="{576C05E2-C5B2-42BA-9A8E-0C5AA108E003}" type="presOf" srcId="{78C46B76-8585-4DE8-B3E2-B077CEF37735}" destId="{8991D0AF-C986-404B-B4A7-5DE8BDF1AF49}" srcOrd="0" destOrd="0" presId="urn:microsoft.com/office/officeart/2005/8/layout/vProcess5"/>
    <dgm:cxn modelId="{E3CBEDF9-F1BE-407D-8540-E27A89448E4C}" type="presOf" srcId="{6FF828E7-71CC-4C54-8249-4BE63B2CC1CC}" destId="{79374760-3E60-450A-84FF-B203253878BC}" srcOrd="0" destOrd="0" presId="urn:microsoft.com/office/officeart/2005/8/layout/vProcess5"/>
    <dgm:cxn modelId="{CE59ACE8-FB91-4807-87B0-1FB480932099}" type="presParOf" srcId="{4BDA0875-CB6C-4C98-87B2-3AAA44AF14F7}" destId="{F3AEDB61-9BC1-4CC7-B802-F4E5740F86C6}" srcOrd="0" destOrd="0" presId="urn:microsoft.com/office/officeart/2005/8/layout/vProcess5"/>
    <dgm:cxn modelId="{095A469A-14CA-4ACF-9161-08601A0CCFFD}" type="presParOf" srcId="{4BDA0875-CB6C-4C98-87B2-3AAA44AF14F7}" destId="{24E5FB5D-9A57-480F-9C1A-215309D952F1}" srcOrd="1" destOrd="0" presId="urn:microsoft.com/office/officeart/2005/8/layout/vProcess5"/>
    <dgm:cxn modelId="{D797CEED-4C9C-4D9E-9841-FA651E2E0148}" type="presParOf" srcId="{4BDA0875-CB6C-4C98-87B2-3AAA44AF14F7}" destId="{F152C371-AFAA-4E4E-9968-83917ECB276D}" srcOrd="2" destOrd="0" presId="urn:microsoft.com/office/officeart/2005/8/layout/vProcess5"/>
    <dgm:cxn modelId="{9CDAA8C4-896A-4772-BF1B-DD7BCFDF3E0D}" type="presParOf" srcId="{4BDA0875-CB6C-4C98-87B2-3AAA44AF14F7}" destId="{744A3E22-225D-4C83-9832-F9B701135FF3}" srcOrd="3" destOrd="0" presId="urn:microsoft.com/office/officeart/2005/8/layout/vProcess5"/>
    <dgm:cxn modelId="{05659DA3-9EE9-467B-9943-E4F8F3924FDC}" type="presParOf" srcId="{4BDA0875-CB6C-4C98-87B2-3AAA44AF14F7}" destId="{8991D0AF-C986-404B-B4A7-5DE8BDF1AF49}" srcOrd="4" destOrd="0" presId="urn:microsoft.com/office/officeart/2005/8/layout/vProcess5"/>
    <dgm:cxn modelId="{430B8CC1-B254-46C6-AA55-CFAC5986E4BD}" type="presParOf" srcId="{4BDA0875-CB6C-4C98-87B2-3AAA44AF14F7}" destId="{C7337787-91BA-46CC-AC45-8612C19AEA7B}" srcOrd="5" destOrd="0" presId="urn:microsoft.com/office/officeart/2005/8/layout/vProcess5"/>
    <dgm:cxn modelId="{9F52F522-C3F2-48EE-B2EE-99088035027C}" type="presParOf" srcId="{4BDA0875-CB6C-4C98-87B2-3AAA44AF14F7}" destId="{79374760-3E60-450A-84FF-B203253878BC}" srcOrd="6" destOrd="0" presId="urn:microsoft.com/office/officeart/2005/8/layout/vProcess5"/>
    <dgm:cxn modelId="{BD1C1404-8E29-4864-8304-101B18EAF57C}" type="presParOf" srcId="{4BDA0875-CB6C-4C98-87B2-3AAA44AF14F7}" destId="{A3A06828-3D25-488A-8FA2-1F78F90FAC73}" srcOrd="7" destOrd="0" presId="urn:microsoft.com/office/officeart/2005/8/layout/vProcess5"/>
    <dgm:cxn modelId="{E5365010-2E42-4E4B-AFC3-9CF812DCCE9A}" type="presParOf" srcId="{4BDA0875-CB6C-4C98-87B2-3AAA44AF14F7}" destId="{9B0B8359-E5EB-4068-B98D-4467F306EBCD}" srcOrd="8" destOrd="0" presId="urn:microsoft.com/office/officeart/2005/8/layout/vProcess5"/>
    <dgm:cxn modelId="{747DDEFA-32B3-45D1-AD4C-E0C3D0E092C9}" type="presParOf" srcId="{4BDA0875-CB6C-4C98-87B2-3AAA44AF14F7}" destId="{95E4F840-4A3A-49BE-9543-CEF241CFD9AD}" srcOrd="9" destOrd="0" presId="urn:microsoft.com/office/officeart/2005/8/layout/vProcess5"/>
    <dgm:cxn modelId="{BEA7D6AC-ABBD-4E27-AE91-40AE80D6FBB2}" type="presParOf" srcId="{4BDA0875-CB6C-4C98-87B2-3AAA44AF14F7}" destId="{61B00C1E-F42D-47DC-92E6-86A595DBF6CC}" srcOrd="10" destOrd="0" presId="urn:microsoft.com/office/officeart/2005/8/layout/vProcess5"/>
    <dgm:cxn modelId="{D201486F-304C-440D-9D09-A7A25DFB3FA0}" type="presParOf" srcId="{4BDA0875-CB6C-4C98-87B2-3AAA44AF14F7}" destId="{560FA91C-7FE8-4C5B-B197-675CBB2651AF}" srcOrd="11" destOrd="0" presId="urn:microsoft.com/office/officeart/2005/8/layout/vProcess5"/>
    <dgm:cxn modelId="{CEE8CB3E-8D25-425A-AA0D-0979D6584FF0}" type="presParOf" srcId="{4BDA0875-CB6C-4C98-87B2-3AAA44AF14F7}" destId="{43B9C449-53E2-4D17-9C27-5C6560D17468}" srcOrd="12" destOrd="0" presId="urn:microsoft.com/office/officeart/2005/8/layout/vProcess5"/>
    <dgm:cxn modelId="{897F2CA2-9245-4859-AE2C-06C3A56D0D50}" type="presParOf" srcId="{4BDA0875-CB6C-4C98-87B2-3AAA44AF14F7}" destId="{761969C2-D52E-4DF0-8DD4-FE1F07064BAD}" srcOrd="13" destOrd="0" presId="urn:microsoft.com/office/officeart/2005/8/layout/vProcess5"/>
    <dgm:cxn modelId="{D910DD7E-4E52-4C46-AEB5-98F9BE7AF561}" type="presParOf" srcId="{4BDA0875-CB6C-4C98-87B2-3AAA44AF14F7}" destId="{7384DF7C-60E6-4695-8BAC-A14D8BC87CE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2FCA9-7941-472B-A8C5-5D92E9577F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8A4D3794-4B37-472C-B501-201B4ED8A162}">
      <dgm:prSet phldrT="[テキスト]" custT="1"/>
      <dgm:spPr/>
      <dgm:t>
        <a:bodyPr/>
        <a:lstStyle/>
        <a:p>
          <a:r>
            <a:rPr kumimoji="1" lang="ja-JP" altLang="en-US" sz="2400" dirty="0"/>
            <a:t>検討の視点</a:t>
          </a:r>
        </a:p>
      </dgm:t>
    </dgm:pt>
    <dgm:pt modelId="{30768BDF-EFDB-49BE-8232-274251D413B6}" type="parTrans" cxnId="{E69E8D28-AF75-41DA-B260-11E17B907C8C}">
      <dgm:prSet/>
      <dgm:spPr/>
      <dgm:t>
        <a:bodyPr/>
        <a:lstStyle/>
        <a:p>
          <a:endParaRPr kumimoji="1" lang="ja-JP" altLang="en-US"/>
        </a:p>
      </dgm:t>
    </dgm:pt>
    <dgm:pt modelId="{989DD5E0-664F-4EF5-B205-5D4166CBBA31}" type="sibTrans" cxnId="{E69E8D28-AF75-41DA-B260-11E17B907C8C}">
      <dgm:prSet/>
      <dgm:spPr/>
      <dgm:t>
        <a:bodyPr/>
        <a:lstStyle/>
        <a:p>
          <a:endParaRPr kumimoji="1" lang="ja-JP" altLang="en-US"/>
        </a:p>
      </dgm:t>
    </dgm:pt>
    <dgm:pt modelId="{5A32107D-5351-4E62-8B58-0EC446C0663F}">
      <dgm:prSet phldrT="[テキスト]" custT="1"/>
      <dgm:spPr/>
      <dgm:t>
        <a:bodyPr/>
        <a:lstStyle/>
        <a:p>
          <a:r>
            <a:rPr kumimoji="1" lang="ja-JP" altLang="en-US" sz="2000" dirty="0"/>
            <a:t>対応困難なニーズとはどのようなものか</a:t>
          </a:r>
        </a:p>
      </dgm:t>
    </dgm:pt>
    <dgm:pt modelId="{931221A2-8BE7-49A5-ACEB-8C493136CBF6}" type="parTrans" cxnId="{D4091397-99DF-4285-A2F6-43692427B154}">
      <dgm:prSet/>
      <dgm:spPr/>
      <dgm:t>
        <a:bodyPr/>
        <a:lstStyle/>
        <a:p>
          <a:endParaRPr kumimoji="1" lang="ja-JP" altLang="en-US"/>
        </a:p>
      </dgm:t>
    </dgm:pt>
    <dgm:pt modelId="{EAD46FDC-B818-43C8-82FD-00C44C00A636}" type="sibTrans" cxnId="{D4091397-99DF-4285-A2F6-43692427B154}">
      <dgm:prSet/>
      <dgm:spPr/>
      <dgm:t>
        <a:bodyPr/>
        <a:lstStyle/>
        <a:p>
          <a:endParaRPr kumimoji="1" lang="ja-JP" altLang="en-US"/>
        </a:p>
      </dgm:t>
    </dgm:pt>
    <dgm:pt modelId="{32531775-8170-4FE3-8A8F-6A32AAE6C0BF}">
      <dgm:prSet phldrT="[テキスト]" custT="1"/>
      <dgm:spPr/>
      <dgm:t>
        <a:bodyPr/>
        <a:lstStyle/>
        <a:p>
          <a:r>
            <a:rPr kumimoji="1" lang="ja-JP" altLang="en-US" sz="2000" dirty="0"/>
            <a:t>不足している制度や社会資源はどのようなものか</a:t>
          </a:r>
        </a:p>
      </dgm:t>
    </dgm:pt>
    <dgm:pt modelId="{633C04ED-D5C4-4367-A407-82ACD5181C03}" type="parTrans" cxnId="{9FB097F5-96A2-4231-9AE4-ADD3824F3D2E}">
      <dgm:prSet/>
      <dgm:spPr/>
      <dgm:t>
        <a:bodyPr/>
        <a:lstStyle/>
        <a:p>
          <a:endParaRPr kumimoji="1" lang="ja-JP" altLang="en-US"/>
        </a:p>
      </dgm:t>
    </dgm:pt>
    <dgm:pt modelId="{62D704D3-0633-46DA-967C-87AA48E0B8C4}" type="sibTrans" cxnId="{9FB097F5-96A2-4231-9AE4-ADD3824F3D2E}">
      <dgm:prSet/>
      <dgm:spPr/>
      <dgm:t>
        <a:bodyPr/>
        <a:lstStyle/>
        <a:p>
          <a:endParaRPr kumimoji="1" lang="ja-JP" altLang="en-US"/>
        </a:p>
      </dgm:t>
    </dgm:pt>
    <dgm:pt modelId="{2E09464C-79DC-4E18-9396-57D0D525FFB1}" type="pres">
      <dgm:prSet presAssocID="{E3D2FCA9-7941-472B-A8C5-5D92E9577F9A}" presName="vert0" presStyleCnt="0">
        <dgm:presLayoutVars>
          <dgm:dir/>
          <dgm:animOne val="branch"/>
          <dgm:animLvl val="lvl"/>
        </dgm:presLayoutVars>
      </dgm:prSet>
      <dgm:spPr/>
    </dgm:pt>
    <dgm:pt modelId="{266242F3-8C1E-4099-8963-3B5277E5825B}" type="pres">
      <dgm:prSet presAssocID="{8A4D3794-4B37-472C-B501-201B4ED8A162}" presName="thickLine" presStyleLbl="alignNode1" presStyleIdx="0" presStyleCnt="1"/>
      <dgm:spPr/>
    </dgm:pt>
    <dgm:pt modelId="{80E7AE25-0D30-4F8D-A6A1-12F8AC3756C2}" type="pres">
      <dgm:prSet presAssocID="{8A4D3794-4B37-472C-B501-201B4ED8A162}" presName="horz1" presStyleCnt="0"/>
      <dgm:spPr/>
    </dgm:pt>
    <dgm:pt modelId="{2714A597-946B-413B-8B28-A1AEC1D025A5}" type="pres">
      <dgm:prSet presAssocID="{8A4D3794-4B37-472C-B501-201B4ED8A162}" presName="tx1" presStyleLbl="revTx" presStyleIdx="0" presStyleCnt="3"/>
      <dgm:spPr/>
    </dgm:pt>
    <dgm:pt modelId="{FA5B3452-E4DF-454B-B36E-0C06C47CE5AF}" type="pres">
      <dgm:prSet presAssocID="{8A4D3794-4B37-472C-B501-201B4ED8A162}" presName="vert1" presStyleCnt="0"/>
      <dgm:spPr/>
    </dgm:pt>
    <dgm:pt modelId="{75CD0D4D-AD68-4CC3-8359-B59D08BB46C4}" type="pres">
      <dgm:prSet presAssocID="{5A32107D-5351-4E62-8B58-0EC446C0663F}" presName="vertSpace2a" presStyleCnt="0"/>
      <dgm:spPr/>
    </dgm:pt>
    <dgm:pt modelId="{A9BAE0C5-663C-4EA4-9F60-939119809019}" type="pres">
      <dgm:prSet presAssocID="{5A32107D-5351-4E62-8B58-0EC446C0663F}" presName="horz2" presStyleCnt="0"/>
      <dgm:spPr/>
    </dgm:pt>
    <dgm:pt modelId="{1298CD89-2BBD-42FA-AF32-026618AC84F7}" type="pres">
      <dgm:prSet presAssocID="{5A32107D-5351-4E62-8B58-0EC446C0663F}" presName="horzSpace2" presStyleCnt="0"/>
      <dgm:spPr/>
    </dgm:pt>
    <dgm:pt modelId="{50CF8924-B6C6-4DEF-AD30-D66E2E327E36}" type="pres">
      <dgm:prSet presAssocID="{5A32107D-5351-4E62-8B58-0EC446C0663F}" presName="tx2" presStyleLbl="revTx" presStyleIdx="1" presStyleCnt="3"/>
      <dgm:spPr/>
    </dgm:pt>
    <dgm:pt modelId="{629E51CB-854A-4CD0-A401-A21D4C0449CB}" type="pres">
      <dgm:prSet presAssocID="{5A32107D-5351-4E62-8B58-0EC446C0663F}" presName="vert2" presStyleCnt="0"/>
      <dgm:spPr/>
    </dgm:pt>
    <dgm:pt modelId="{B215C784-D000-4CD6-AC5A-EB5FF15E3A5E}" type="pres">
      <dgm:prSet presAssocID="{5A32107D-5351-4E62-8B58-0EC446C0663F}" presName="thinLine2b" presStyleLbl="callout" presStyleIdx="0" presStyleCnt="2"/>
      <dgm:spPr/>
    </dgm:pt>
    <dgm:pt modelId="{10A3D919-60B3-4B3B-B606-3F3C74C082D8}" type="pres">
      <dgm:prSet presAssocID="{5A32107D-5351-4E62-8B58-0EC446C0663F}" presName="vertSpace2b" presStyleCnt="0"/>
      <dgm:spPr/>
    </dgm:pt>
    <dgm:pt modelId="{0FBC4B89-F912-4E7C-9819-7B2C021F3CE8}" type="pres">
      <dgm:prSet presAssocID="{32531775-8170-4FE3-8A8F-6A32AAE6C0BF}" presName="horz2" presStyleCnt="0"/>
      <dgm:spPr/>
    </dgm:pt>
    <dgm:pt modelId="{E5182FBA-BF2F-4F13-8F2F-8CFB79CE35AC}" type="pres">
      <dgm:prSet presAssocID="{32531775-8170-4FE3-8A8F-6A32AAE6C0BF}" presName="horzSpace2" presStyleCnt="0"/>
      <dgm:spPr/>
    </dgm:pt>
    <dgm:pt modelId="{A9D53B41-8D37-499D-8E44-8D0A3F14E813}" type="pres">
      <dgm:prSet presAssocID="{32531775-8170-4FE3-8A8F-6A32AAE6C0BF}" presName="tx2" presStyleLbl="revTx" presStyleIdx="2" presStyleCnt="3"/>
      <dgm:spPr/>
    </dgm:pt>
    <dgm:pt modelId="{5C4F1DA3-87C8-4F70-975E-57A786085806}" type="pres">
      <dgm:prSet presAssocID="{32531775-8170-4FE3-8A8F-6A32AAE6C0BF}" presName="vert2" presStyleCnt="0"/>
      <dgm:spPr/>
    </dgm:pt>
    <dgm:pt modelId="{96ADAA36-C22E-48E5-9944-501A5B3C8371}" type="pres">
      <dgm:prSet presAssocID="{32531775-8170-4FE3-8A8F-6A32AAE6C0BF}" presName="thinLine2b" presStyleLbl="callout" presStyleIdx="1" presStyleCnt="2"/>
      <dgm:spPr/>
    </dgm:pt>
    <dgm:pt modelId="{27BA3010-E411-4BEB-8F65-0ACEDEF349B9}" type="pres">
      <dgm:prSet presAssocID="{32531775-8170-4FE3-8A8F-6A32AAE6C0BF}" presName="vertSpace2b" presStyleCnt="0"/>
      <dgm:spPr/>
    </dgm:pt>
  </dgm:ptLst>
  <dgm:cxnLst>
    <dgm:cxn modelId="{7F2C5A1F-FDFE-4606-9E54-4FF8C894A742}" type="presOf" srcId="{5A32107D-5351-4E62-8B58-0EC446C0663F}" destId="{50CF8924-B6C6-4DEF-AD30-D66E2E327E36}" srcOrd="0" destOrd="0" presId="urn:microsoft.com/office/officeart/2008/layout/LinedList"/>
    <dgm:cxn modelId="{B0862C22-6C87-4B59-97CE-B25CB384270E}" type="presOf" srcId="{32531775-8170-4FE3-8A8F-6A32AAE6C0BF}" destId="{A9D53B41-8D37-499D-8E44-8D0A3F14E813}" srcOrd="0" destOrd="0" presId="urn:microsoft.com/office/officeart/2008/layout/LinedList"/>
    <dgm:cxn modelId="{E69E8D28-AF75-41DA-B260-11E17B907C8C}" srcId="{E3D2FCA9-7941-472B-A8C5-5D92E9577F9A}" destId="{8A4D3794-4B37-472C-B501-201B4ED8A162}" srcOrd="0" destOrd="0" parTransId="{30768BDF-EFDB-49BE-8232-274251D413B6}" sibTransId="{989DD5E0-664F-4EF5-B205-5D4166CBBA31}"/>
    <dgm:cxn modelId="{5F03E283-D44A-43B1-95EC-32ACE7ECB4A6}" type="presOf" srcId="{E3D2FCA9-7941-472B-A8C5-5D92E9577F9A}" destId="{2E09464C-79DC-4E18-9396-57D0D525FFB1}" srcOrd="0" destOrd="0" presId="urn:microsoft.com/office/officeart/2008/layout/LinedList"/>
    <dgm:cxn modelId="{D4091397-99DF-4285-A2F6-43692427B154}" srcId="{8A4D3794-4B37-472C-B501-201B4ED8A162}" destId="{5A32107D-5351-4E62-8B58-0EC446C0663F}" srcOrd="0" destOrd="0" parTransId="{931221A2-8BE7-49A5-ACEB-8C493136CBF6}" sibTransId="{EAD46FDC-B818-43C8-82FD-00C44C00A636}"/>
    <dgm:cxn modelId="{E24F2CBA-E1BE-4465-BB7D-78EFD8CAF68B}" type="presOf" srcId="{8A4D3794-4B37-472C-B501-201B4ED8A162}" destId="{2714A597-946B-413B-8B28-A1AEC1D025A5}" srcOrd="0" destOrd="0" presId="urn:microsoft.com/office/officeart/2008/layout/LinedList"/>
    <dgm:cxn modelId="{9FB097F5-96A2-4231-9AE4-ADD3824F3D2E}" srcId="{8A4D3794-4B37-472C-B501-201B4ED8A162}" destId="{32531775-8170-4FE3-8A8F-6A32AAE6C0BF}" srcOrd="1" destOrd="0" parTransId="{633C04ED-D5C4-4367-A407-82ACD5181C03}" sibTransId="{62D704D3-0633-46DA-967C-87AA48E0B8C4}"/>
    <dgm:cxn modelId="{7CB98053-A573-40B2-A4DA-53107D656250}" type="presParOf" srcId="{2E09464C-79DC-4E18-9396-57D0D525FFB1}" destId="{266242F3-8C1E-4099-8963-3B5277E5825B}" srcOrd="0" destOrd="0" presId="urn:microsoft.com/office/officeart/2008/layout/LinedList"/>
    <dgm:cxn modelId="{34249861-F1D3-4B43-9194-70C631A28E76}" type="presParOf" srcId="{2E09464C-79DC-4E18-9396-57D0D525FFB1}" destId="{80E7AE25-0D30-4F8D-A6A1-12F8AC3756C2}" srcOrd="1" destOrd="0" presId="urn:microsoft.com/office/officeart/2008/layout/LinedList"/>
    <dgm:cxn modelId="{0CD00DCA-70CF-442F-ACB4-095044CB4BAC}" type="presParOf" srcId="{80E7AE25-0D30-4F8D-A6A1-12F8AC3756C2}" destId="{2714A597-946B-413B-8B28-A1AEC1D025A5}" srcOrd="0" destOrd="0" presId="urn:microsoft.com/office/officeart/2008/layout/LinedList"/>
    <dgm:cxn modelId="{A49652CA-C8B2-4D66-A797-43D96AA0A1CD}" type="presParOf" srcId="{80E7AE25-0D30-4F8D-A6A1-12F8AC3756C2}" destId="{FA5B3452-E4DF-454B-B36E-0C06C47CE5AF}" srcOrd="1" destOrd="0" presId="urn:microsoft.com/office/officeart/2008/layout/LinedList"/>
    <dgm:cxn modelId="{5031DEAE-4B87-4796-BCAC-E9695AA9B259}" type="presParOf" srcId="{FA5B3452-E4DF-454B-B36E-0C06C47CE5AF}" destId="{75CD0D4D-AD68-4CC3-8359-B59D08BB46C4}" srcOrd="0" destOrd="0" presId="urn:microsoft.com/office/officeart/2008/layout/LinedList"/>
    <dgm:cxn modelId="{8FFA1348-8998-4B6F-AFBE-7EF4100F1B9D}" type="presParOf" srcId="{FA5B3452-E4DF-454B-B36E-0C06C47CE5AF}" destId="{A9BAE0C5-663C-4EA4-9F60-939119809019}" srcOrd="1" destOrd="0" presId="urn:microsoft.com/office/officeart/2008/layout/LinedList"/>
    <dgm:cxn modelId="{68320A07-63CD-40B5-ADB5-AA029672E73C}" type="presParOf" srcId="{A9BAE0C5-663C-4EA4-9F60-939119809019}" destId="{1298CD89-2BBD-42FA-AF32-026618AC84F7}" srcOrd="0" destOrd="0" presId="urn:microsoft.com/office/officeart/2008/layout/LinedList"/>
    <dgm:cxn modelId="{0D1D0C05-A33C-4234-8DE8-73B33630758C}" type="presParOf" srcId="{A9BAE0C5-663C-4EA4-9F60-939119809019}" destId="{50CF8924-B6C6-4DEF-AD30-D66E2E327E36}" srcOrd="1" destOrd="0" presId="urn:microsoft.com/office/officeart/2008/layout/LinedList"/>
    <dgm:cxn modelId="{2CF05A0B-CF9B-47DE-A4A4-2AB4258C1F71}" type="presParOf" srcId="{A9BAE0C5-663C-4EA4-9F60-939119809019}" destId="{629E51CB-854A-4CD0-A401-A21D4C0449CB}" srcOrd="2" destOrd="0" presId="urn:microsoft.com/office/officeart/2008/layout/LinedList"/>
    <dgm:cxn modelId="{047A130F-5936-4481-A164-069BEEC9596C}" type="presParOf" srcId="{FA5B3452-E4DF-454B-B36E-0C06C47CE5AF}" destId="{B215C784-D000-4CD6-AC5A-EB5FF15E3A5E}" srcOrd="2" destOrd="0" presId="urn:microsoft.com/office/officeart/2008/layout/LinedList"/>
    <dgm:cxn modelId="{3DDD0CE3-5302-4BCE-A47F-06E210EE8FC5}" type="presParOf" srcId="{FA5B3452-E4DF-454B-B36E-0C06C47CE5AF}" destId="{10A3D919-60B3-4B3B-B606-3F3C74C082D8}" srcOrd="3" destOrd="0" presId="urn:microsoft.com/office/officeart/2008/layout/LinedList"/>
    <dgm:cxn modelId="{71506349-4F47-4E4A-B3B5-8C27FA7DC318}" type="presParOf" srcId="{FA5B3452-E4DF-454B-B36E-0C06C47CE5AF}" destId="{0FBC4B89-F912-4E7C-9819-7B2C021F3CE8}" srcOrd="4" destOrd="0" presId="urn:microsoft.com/office/officeart/2008/layout/LinedList"/>
    <dgm:cxn modelId="{4F285E61-67C8-4FE7-8255-93783E09E758}" type="presParOf" srcId="{0FBC4B89-F912-4E7C-9819-7B2C021F3CE8}" destId="{E5182FBA-BF2F-4F13-8F2F-8CFB79CE35AC}" srcOrd="0" destOrd="0" presId="urn:microsoft.com/office/officeart/2008/layout/LinedList"/>
    <dgm:cxn modelId="{639C1F22-6223-47B4-9FD3-37469C9A8ADB}" type="presParOf" srcId="{0FBC4B89-F912-4E7C-9819-7B2C021F3CE8}" destId="{A9D53B41-8D37-499D-8E44-8D0A3F14E813}" srcOrd="1" destOrd="0" presId="urn:microsoft.com/office/officeart/2008/layout/LinedList"/>
    <dgm:cxn modelId="{2C704D5A-4901-4DC0-86D9-C72D02B126C4}" type="presParOf" srcId="{0FBC4B89-F912-4E7C-9819-7B2C021F3CE8}" destId="{5C4F1DA3-87C8-4F70-975E-57A786085806}" srcOrd="2" destOrd="0" presId="urn:microsoft.com/office/officeart/2008/layout/LinedList"/>
    <dgm:cxn modelId="{9F74CCB7-2884-4793-A012-6175E090307A}" type="presParOf" srcId="{FA5B3452-E4DF-454B-B36E-0C06C47CE5AF}" destId="{96ADAA36-C22E-48E5-9944-501A5B3C8371}" srcOrd="5" destOrd="0" presId="urn:microsoft.com/office/officeart/2008/layout/LinedList"/>
    <dgm:cxn modelId="{B6785887-4755-44A4-A600-77688BB08527}" type="presParOf" srcId="{FA5B3452-E4DF-454B-B36E-0C06C47CE5AF}" destId="{27BA3010-E411-4BEB-8F65-0ACEDEF349B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7E3D5-3B49-4ED7-A1EA-3065DB07C07E}"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kumimoji="1" lang="ja-JP" altLang="en-US"/>
        </a:p>
      </dgm:t>
    </dgm:pt>
    <dgm:pt modelId="{55062DA8-FCD8-479F-B9FB-3F122C2067A0}">
      <dgm:prSet phldrT="[テキスト]" custT="1"/>
      <dgm:spPr/>
      <dgm:t>
        <a:bodyPr/>
        <a:lstStyle/>
        <a:p>
          <a:r>
            <a:rPr kumimoji="1" lang="ja-JP" altLang="en-US" sz="2000" b="1" dirty="0"/>
            <a:t>対応できる支援者の増加を図る</a:t>
          </a:r>
        </a:p>
      </dgm:t>
    </dgm:pt>
    <dgm:pt modelId="{320D42FD-DB02-4463-9D57-967C31BCE31A}" type="parTrans" cxnId="{C54003D4-0527-4A71-8C41-F01D61D18C71}">
      <dgm:prSet/>
      <dgm:spPr/>
      <dgm:t>
        <a:bodyPr/>
        <a:lstStyle/>
        <a:p>
          <a:endParaRPr kumimoji="1" lang="ja-JP" altLang="en-US"/>
        </a:p>
      </dgm:t>
    </dgm:pt>
    <dgm:pt modelId="{4725D028-36A0-480B-B9F6-F823AD4DEA44}" type="sibTrans" cxnId="{C54003D4-0527-4A71-8C41-F01D61D18C71}">
      <dgm:prSet/>
      <dgm:spPr/>
      <dgm:t>
        <a:bodyPr/>
        <a:lstStyle/>
        <a:p>
          <a:endParaRPr kumimoji="1" lang="ja-JP" altLang="en-US"/>
        </a:p>
      </dgm:t>
    </dgm:pt>
    <dgm:pt modelId="{BFADE3B4-C887-4075-86A4-FE7CB32489A8}">
      <dgm:prSet phldrT="[テキスト]" custT="1"/>
      <dgm:spPr/>
      <dgm:t>
        <a:bodyPr/>
        <a:lstStyle/>
        <a:p>
          <a:r>
            <a:rPr kumimoji="1" lang="ja-JP" altLang="en-US" sz="2000" b="1" dirty="0"/>
            <a:t>連携協働による相談対応の実施</a:t>
          </a:r>
        </a:p>
      </dgm:t>
    </dgm:pt>
    <dgm:pt modelId="{2FA6C550-AFF1-4331-9E30-7AB6C2F109AC}" type="parTrans" cxnId="{77A7EE9A-74B0-432C-8C6A-7C7E820DC86A}">
      <dgm:prSet/>
      <dgm:spPr/>
      <dgm:t>
        <a:bodyPr/>
        <a:lstStyle/>
        <a:p>
          <a:endParaRPr kumimoji="1" lang="ja-JP" altLang="en-US"/>
        </a:p>
      </dgm:t>
    </dgm:pt>
    <dgm:pt modelId="{B5531F5B-940F-47C3-9978-6CA93322B2E8}" type="sibTrans" cxnId="{77A7EE9A-74B0-432C-8C6A-7C7E820DC86A}">
      <dgm:prSet/>
      <dgm:spPr/>
      <dgm:t>
        <a:bodyPr/>
        <a:lstStyle/>
        <a:p>
          <a:endParaRPr kumimoji="1" lang="ja-JP" altLang="en-US"/>
        </a:p>
      </dgm:t>
    </dgm:pt>
    <dgm:pt modelId="{B7CEC1D8-B865-40AC-8022-484E9F39BAE3}">
      <dgm:prSet phldrT="[テキスト]" custT="1"/>
      <dgm:spPr/>
      <dgm:t>
        <a:bodyPr/>
        <a:lstStyle/>
        <a:p>
          <a:r>
            <a:rPr kumimoji="1" lang="ja-JP" altLang="en-US" sz="2000" b="1" dirty="0"/>
            <a:t>発達障がいの理解促進のための取組</a:t>
          </a:r>
        </a:p>
      </dgm:t>
    </dgm:pt>
    <dgm:pt modelId="{3BEDCFB0-1B30-4832-8B08-BD713C1C9F00}" type="parTrans" cxnId="{FA9F65FA-AD82-40B1-8C02-3E8A55EA1534}">
      <dgm:prSet/>
      <dgm:spPr/>
      <dgm:t>
        <a:bodyPr/>
        <a:lstStyle/>
        <a:p>
          <a:endParaRPr kumimoji="1" lang="ja-JP" altLang="en-US"/>
        </a:p>
      </dgm:t>
    </dgm:pt>
    <dgm:pt modelId="{5DE4FF13-DFF2-4677-AF23-DDE4ADFC0290}" type="sibTrans" cxnId="{FA9F65FA-AD82-40B1-8C02-3E8A55EA1534}">
      <dgm:prSet/>
      <dgm:spPr/>
      <dgm:t>
        <a:bodyPr/>
        <a:lstStyle/>
        <a:p>
          <a:endParaRPr kumimoji="1" lang="ja-JP" altLang="en-US"/>
        </a:p>
      </dgm:t>
    </dgm:pt>
    <dgm:pt modelId="{5AFA8843-EEAB-4044-A8F9-BA088BF5EC07}" type="pres">
      <dgm:prSet presAssocID="{AA67E3D5-3B49-4ED7-A1EA-3065DB07C07E}" presName="cycle" presStyleCnt="0">
        <dgm:presLayoutVars>
          <dgm:dir/>
          <dgm:resizeHandles val="exact"/>
        </dgm:presLayoutVars>
      </dgm:prSet>
      <dgm:spPr/>
    </dgm:pt>
    <dgm:pt modelId="{5135E748-36B6-4CC2-9CD3-26566D0D973B}" type="pres">
      <dgm:prSet presAssocID="{55062DA8-FCD8-479F-B9FB-3F122C2067A0}" presName="node" presStyleLbl="node1" presStyleIdx="0" presStyleCnt="3" custScaleX="109651" custScaleY="81948">
        <dgm:presLayoutVars>
          <dgm:bulletEnabled val="1"/>
        </dgm:presLayoutVars>
      </dgm:prSet>
      <dgm:spPr/>
    </dgm:pt>
    <dgm:pt modelId="{4A0E288C-5F05-41F8-A04B-826B3E16B30E}" type="pres">
      <dgm:prSet presAssocID="{55062DA8-FCD8-479F-B9FB-3F122C2067A0}" presName="spNode" presStyleCnt="0"/>
      <dgm:spPr/>
    </dgm:pt>
    <dgm:pt modelId="{357DD8DD-DE8C-4787-9342-C545CA0852FB}" type="pres">
      <dgm:prSet presAssocID="{4725D028-36A0-480B-B9F6-F823AD4DEA44}" presName="sibTrans" presStyleLbl="sibTrans1D1" presStyleIdx="0" presStyleCnt="3"/>
      <dgm:spPr/>
    </dgm:pt>
    <dgm:pt modelId="{3AD5FD44-3DAF-494D-93EA-F046DD72FCC5}" type="pres">
      <dgm:prSet presAssocID="{BFADE3B4-C887-4075-86A4-FE7CB32489A8}" presName="node" presStyleLbl="node1" presStyleIdx="1" presStyleCnt="3" custScaleX="101233" custScaleY="81948">
        <dgm:presLayoutVars>
          <dgm:bulletEnabled val="1"/>
        </dgm:presLayoutVars>
      </dgm:prSet>
      <dgm:spPr/>
    </dgm:pt>
    <dgm:pt modelId="{8BFC1AFC-908F-4BB0-9D20-220BD4009040}" type="pres">
      <dgm:prSet presAssocID="{BFADE3B4-C887-4075-86A4-FE7CB32489A8}" presName="spNode" presStyleCnt="0"/>
      <dgm:spPr/>
    </dgm:pt>
    <dgm:pt modelId="{7D861B1B-31CC-41C6-8F4F-DC7F98967DC1}" type="pres">
      <dgm:prSet presAssocID="{B5531F5B-940F-47C3-9978-6CA93322B2E8}" presName="sibTrans" presStyleLbl="sibTrans1D1" presStyleIdx="1" presStyleCnt="3"/>
      <dgm:spPr/>
    </dgm:pt>
    <dgm:pt modelId="{0725D793-BF56-49CA-9A70-41FDD80A24FD}" type="pres">
      <dgm:prSet presAssocID="{B7CEC1D8-B865-40AC-8022-484E9F39BAE3}" presName="node" presStyleLbl="node1" presStyleIdx="2" presStyleCnt="3" custScaleX="101233" custScaleY="81948">
        <dgm:presLayoutVars>
          <dgm:bulletEnabled val="1"/>
        </dgm:presLayoutVars>
      </dgm:prSet>
      <dgm:spPr/>
    </dgm:pt>
    <dgm:pt modelId="{0BB4DAC2-4683-496A-A42C-54E5E3BE7495}" type="pres">
      <dgm:prSet presAssocID="{B7CEC1D8-B865-40AC-8022-484E9F39BAE3}" presName="spNode" presStyleCnt="0"/>
      <dgm:spPr/>
    </dgm:pt>
    <dgm:pt modelId="{0217D30B-7DB8-45F5-9998-CB2C5D5F56C2}" type="pres">
      <dgm:prSet presAssocID="{5DE4FF13-DFF2-4677-AF23-DDE4ADFC0290}" presName="sibTrans" presStyleLbl="sibTrans1D1" presStyleIdx="2" presStyleCnt="3"/>
      <dgm:spPr/>
    </dgm:pt>
  </dgm:ptLst>
  <dgm:cxnLst>
    <dgm:cxn modelId="{38D64779-496C-4538-9676-5898F38E0838}" type="presOf" srcId="{B7CEC1D8-B865-40AC-8022-484E9F39BAE3}" destId="{0725D793-BF56-49CA-9A70-41FDD80A24FD}" srcOrd="0" destOrd="0" presId="urn:microsoft.com/office/officeart/2005/8/layout/cycle5"/>
    <dgm:cxn modelId="{E5A3548A-179D-49F6-B62C-A750D723D070}" type="presOf" srcId="{55062DA8-FCD8-479F-B9FB-3F122C2067A0}" destId="{5135E748-36B6-4CC2-9CD3-26566D0D973B}" srcOrd="0" destOrd="0" presId="urn:microsoft.com/office/officeart/2005/8/layout/cycle5"/>
    <dgm:cxn modelId="{77A7EE9A-74B0-432C-8C6A-7C7E820DC86A}" srcId="{AA67E3D5-3B49-4ED7-A1EA-3065DB07C07E}" destId="{BFADE3B4-C887-4075-86A4-FE7CB32489A8}" srcOrd="1" destOrd="0" parTransId="{2FA6C550-AFF1-4331-9E30-7AB6C2F109AC}" sibTransId="{B5531F5B-940F-47C3-9978-6CA93322B2E8}"/>
    <dgm:cxn modelId="{BEAADABB-C346-4AB9-9AE8-336D096EC5C2}" type="presOf" srcId="{B5531F5B-940F-47C3-9978-6CA93322B2E8}" destId="{7D861B1B-31CC-41C6-8F4F-DC7F98967DC1}" srcOrd="0" destOrd="0" presId="urn:microsoft.com/office/officeart/2005/8/layout/cycle5"/>
    <dgm:cxn modelId="{ADF285C3-C3BC-42A7-9682-1AEDFD66E7D4}" type="presOf" srcId="{5DE4FF13-DFF2-4677-AF23-DDE4ADFC0290}" destId="{0217D30B-7DB8-45F5-9998-CB2C5D5F56C2}" srcOrd="0" destOrd="0" presId="urn:microsoft.com/office/officeart/2005/8/layout/cycle5"/>
    <dgm:cxn modelId="{C54003D4-0527-4A71-8C41-F01D61D18C71}" srcId="{AA67E3D5-3B49-4ED7-A1EA-3065DB07C07E}" destId="{55062DA8-FCD8-479F-B9FB-3F122C2067A0}" srcOrd="0" destOrd="0" parTransId="{320D42FD-DB02-4463-9D57-967C31BCE31A}" sibTransId="{4725D028-36A0-480B-B9F6-F823AD4DEA44}"/>
    <dgm:cxn modelId="{53CEA7DC-67CD-4C63-8473-F96E1BF3E25C}" type="presOf" srcId="{AA67E3D5-3B49-4ED7-A1EA-3065DB07C07E}" destId="{5AFA8843-EEAB-4044-A8F9-BA088BF5EC07}" srcOrd="0" destOrd="0" presId="urn:microsoft.com/office/officeart/2005/8/layout/cycle5"/>
    <dgm:cxn modelId="{47CE56F3-2F0F-4DD1-8B9F-8AE0A25A7C4B}" type="presOf" srcId="{4725D028-36A0-480B-B9F6-F823AD4DEA44}" destId="{357DD8DD-DE8C-4787-9342-C545CA0852FB}" srcOrd="0" destOrd="0" presId="urn:microsoft.com/office/officeart/2005/8/layout/cycle5"/>
    <dgm:cxn modelId="{FA9F65FA-AD82-40B1-8C02-3E8A55EA1534}" srcId="{AA67E3D5-3B49-4ED7-A1EA-3065DB07C07E}" destId="{B7CEC1D8-B865-40AC-8022-484E9F39BAE3}" srcOrd="2" destOrd="0" parTransId="{3BEDCFB0-1B30-4832-8B08-BD713C1C9F00}" sibTransId="{5DE4FF13-DFF2-4677-AF23-DDE4ADFC0290}"/>
    <dgm:cxn modelId="{F91C0CFD-A8A4-4EBC-9D98-9A2529F7154C}" type="presOf" srcId="{BFADE3B4-C887-4075-86A4-FE7CB32489A8}" destId="{3AD5FD44-3DAF-494D-93EA-F046DD72FCC5}" srcOrd="0" destOrd="0" presId="urn:microsoft.com/office/officeart/2005/8/layout/cycle5"/>
    <dgm:cxn modelId="{DE6FEED7-3127-4346-805A-2549733CA694}" type="presParOf" srcId="{5AFA8843-EEAB-4044-A8F9-BA088BF5EC07}" destId="{5135E748-36B6-4CC2-9CD3-26566D0D973B}" srcOrd="0" destOrd="0" presId="urn:microsoft.com/office/officeart/2005/8/layout/cycle5"/>
    <dgm:cxn modelId="{DFE94FD4-56C1-486E-B070-DC8239239C9F}" type="presParOf" srcId="{5AFA8843-EEAB-4044-A8F9-BA088BF5EC07}" destId="{4A0E288C-5F05-41F8-A04B-826B3E16B30E}" srcOrd="1" destOrd="0" presId="urn:microsoft.com/office/officeart/2005/8/layout/cycle5"/>
    <dgm:cxn modelId="{023A9C6D-99EC-49BC-A8B5-B3E400A6E064}" type="presParOf" srcId="{5AFA8843-EEAB-4044-A8F9-BA088BF5EC07}" destId="{357DD8DD-DE8C-4787-9342-C545CA0852FB}" srcOrd="2" destOrd="0" presId="urn:microsoft.com/office/officeart/2005/8/layout/cycle5"/>
    <dgm:cxn modelId="{F826CBCE-5420-4EEC-A6A3-E6266EB241AB}" type="presParOf" srcId="{5AFA8843-EEAB-4044-A8F9-BA088BF5EC07}" destId="{3AD5FD44-3DAF-494D-93EA-F046DD72FCC5}" srcOrd="3" destOrd="0" presId="urn:microsoft.com/office/officeart/2005/8/layout/cycle5"/>
    <dgm:cxn modelId="{DBEEE39B-E7D5-45C2-86EE-50D73DDEC2CC}" type="presParOf" srcId="{5AFA8843-EEAB-4044-A8F9-BA088BF5EC07}" destId="{8BFC1AFC-908F-4BB0-9D20-220BD4009040}" srcOrd="4" destOrd="0" presId="urn:microsoft.com/office/officeart/2005/8/layout/cycle5"/>
    <dgm:cxn modelId="{A11769D1-131A-4AEB-AF31-26200B4FDC84}" type="presParOf" srcId="{5AFA8843-EEAB-4044-A8F9-BA088BF5EC07}" destId="{7D861B1B-31CC-41C6-8F4F-DC7F98967DC1}" srcOrd="5" destOrd="0" presId="urn:microsoft.com/office/officeart/2005/8/layout/cycle5"/>
    <dgm:cxn modelId="{0D99EC2B-13CA-4713-96FF-0A55D112BB10}" type="presParOf" srcId="{5AFA8843-EEAB-4044-A8F9-BA088BF5EC07}" destId="{0725D793-BF56-49CA-9A70-41FDD80A24FD}" srcOrd="6" destOrd="0" presId="urn:microsoft.com/office/officeart/2005/8/layout/cycle5"/>
    <dgm:cxn modelId="{9D6F8E69-741F-40AC-A0F2-FF10B5F0EFC1}" type="presParOf" srcId="{5AFA8843-EEAB-4044-A8F9-BA088BF5EC07}" destId="{0BB4DAC2-4683-496A-A42C-54E5E3BE7495}" srcOrd="7" destOrd="0" presId="urn:microsoft.com/office/officeart/2005/8/layout/cycle5"/>
    <dgm:cxn modelId="{8420E498-6956-47CB-ADEB-5DA197CE4AEE}" type="presParOf" srcId="{5AFA8843-EEAB-4044-A8F9-BA088BF5EC07}" destId="{0217D30B-7DB8-45F5-9998-CB2C5D5F56C2}"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DD1D4F-C811-42FD-A6B2-4D28B556C09E}" type="doc">
      <dgm:prSet loTypeId="urn:microsoft.com/office/officeart/2005/8/layout/pyramid1" loCatId="pyramid" qsTypeId="urn:microsoft.com/office/officeart/2005/8/quickstyle/simple4" qsCatId="simple" csTypeId="urn:microsoft.com/office/officeart/2005/8/colors/colorful5" csCatId="colorful" phldr="1"/>
      <dgm:spPr/>
    </dgm:pt>
    <dgm:pt modelId="{D58AEB6B-ED75-455B-BCE8-F30421397A0A}">
      <dgm:prSet phldrT="[テキスト]" custT="1"/>
      <dgm:spPr/>
      <dgm:t>
        <a:bodyPr/>
        <a:lstStyle/>
        <a:p>
          <a:r>
            <a:rPr kumimoji="1" lang="ja-JP" altLang="en-US" sz="1600" dirty="0"/>
            <a:t>発達障がい児者の支援者</a:t>
          </a:r>
        </a:p>
      </dgm:t>
    </dgm:pt>
    <dgm:pt modelId="{3D211CED-A4EB-42FA-8CE7-A3224D17BC10}" type="parTrans" cxnId="{99E0D1AF-9F17-4F74-BE6F-C97AE5147AF3}">
      <dgm:prSet/>
      <dgm:spPr/>
      <dgm:t>
        <a:bodyPr/>
        <a:lstStyle/>
        <a:p>
          <a:endParaRPr kumimoji="1" lang="ja-JP" altLang="en-US"/>
        </a:p>
      </dgm:t>
    </dgm:pt>
    <dgm:pt modelId="{885B5248-0690-45BC-AAA4-F02E99214CC6}" type="sibTrans" cxnId="{99E0D1AF-9F17-4F74-BE6F-C97AE5147AF3}">
      <dgm:prSet/>
      <dgm:spPr/>
      <dgm:t>
        <a:bodyPr/>
        <a:lstStyle/>
        <a:p>
          <a:endParaRPr kumimoji="1" lang="ja-JP" altLang="en-US"/>
        </a:p>
      </dgm:t>
    </dgm:pt>
    <dgm:pt modelId="{263C8C47-26E6-4E19-B357-0C6D68C27CEE}">
      <dgm:prSet phldrT="[テキスト]" custT="1"/>
      <dgm:spPr/>
      <dgm:t>
        <a:bodyPr/>
        <a:lstStyle/>
        <a:p>
          <a:r>
            <a:rPr kumimoji="1" lang="ja-JP" altLang="en-US" sz="2000" dirty="0"/>
            <a:t>障がい児者の　支援者</a:t>
          </a:r>
        </a:p>
      </dgm:t>
    </dgm:pt>
    <dgm:pt modelId="{E1E1BC8B-67B2-469E-9D5F-15301DE8ACB7}" type="parTrans" cxnId="{87CA2229-C334-4789-9DE5-E78DAF67EAB6}">
      <dgm:prSet/>
      <dgm:spPr/>
      <dgm:t>
        <a:bodyPr/>
        <a:lstStyle/>
        <a:p>
          <a:endParaRPr kumimoji="1" lang="ja-JP" altLang="en-US"/>
        </a:p>
      </dgm:t>
    </dgm:pt>
    <dgm:pt modelId="{F94D3A1D-1D5F-4574-9F0C-8B6AD19AD3D9}" type="sibTrans" cxnId="{87CA2229-C334-4789-9DE5-E78DAF67EAB6}">
      <dgm:prSet/>
      <dgm:spPr/>
      <dgm:t>
        <a:bodyPr/>
        <a:lstStyle/>
        <a:p>
          <a:endParaRPr kumimoji="1" lang="ja-JP" altLang="en-US"/>
        </a:p>
      </dgm:t>
    </dgm:pt>
    <dgm:pt modelId="{04E01723-E2EC-4E0C-89C5-80945D938112}">
      <dgm:prSet phldrT="[テキスト]" custT="1"/>
      <dgm:spPr/>
      <dgm:t>
        <a:bodyPr/>
        <a:lstStyle/>
        <a:p>
          <a:r>
            <a:rPr kumimoji="1" lang="ja-JP" altLang="en-US" sz="2400" dirty="0"/>
            <a:t>一般施策の支援者</a:t>
          </a:r>
        </a:p>
      </dgm:t>
    </dgm:pt>
    <dgm:pt modelId="{6A5F1844-3283-4312-BED0-C3DCF2AEB0B8}" type="parTrans" cxnId="{1E8196AF-7A75-422C-A525-5EBB854A4B63}">
      <dgm:prSet/>
      <dgm:spPr/>
      <dgm:t>
        <a:bodyPr/>
        <a:lstStyle/>
        <a:p>
          <a:endParaRPr kumimoji="1" lang="ja-JP" altLang="en-US"/>
        </a:p>
      </dgm:t>
    </dgm:pt>
    <dgm:pt modelId="{0E191D1D-20BC-4EF1-9DBE-C95A6CFF5637}" type="sibTrans" cxnId="{1E8196AF-7A75-422C-A525-5EBB854A4B63}">
      <dgm:prSet/>
      <dgm:spPr/>
      <dgm:t>
        <a:bodyPr/>
        <a:lstStyle/>
        <a:p>
          <a:endParaRPr kumimoji="1" lang="ja-JP" altLang="en-US"/>
        </a:p>
      </dgm:t>
    </dgm:pt>
    <dgm:pt modelId="{62F4EF38-B909-4593-8DD8-E309908912BA}">
      <dgm:prSet phldrT="[テキスト]" custT="1"/>
      <dgm:spPr/>
      <dgm:t>
        <a:bodyPr/>
        <a:lstStyle/>
        <a:p>
          <a:r>
            <a:rPr kumimoji="1" lang="ja-JP" altLang="en-US" sz="2400" dirty="0"/>
            <a:t>府民・企業（非支援者）</a:t>
          </a:r>
        </a:p>
      </dgm:t>
    </dgm:pt>
    <dgm:pt modelId="{A277CA57-0DEE-4226-94AF-CD92310F70ED}" type="parTrans" cxnId="{83CC077E-F4A4-4C75-91A9-21B0598710A9}">
      <dgm:prSet/>
      <dgm:spPr/>
      <dgm:t>
        <a:bodyPr/>
        <a:lstStyle/>
        <a:p>
          <a:endParaRPr kumimoji="1" lang="ja-JP" altLang="en-US"/>
        </a:p>
      </dgm:t>
    </dgm:pt>
    <dgm:pt modelId="{C9590E26-8C7E-4796-8F91-14978E81F557}" type="sibTrans" cxnId="{83CC077E-F4A4-4C75-91A9-21B0598710A9}">
      <dgm:prSet/>
      <dgm:spPr/>
      <dgm:t>
        <a:bodyPr/>
        <a:lstStyle/>
        <a:p>
          <a:endParaRPr kumimoji="1" lang="ja-JP" altLang="en-US"/>
        </a:p>
      </dgm:t>
    </dgm:pt>
    <dgm:pt modelId="{985AEB61-D8E9-4154-88F3-C2D31742FFB3}" type="pres">
      <dgm:prSet presAssocID="{02DD1D4F-C811-42FD-A6B2-4D28B556C09E}" presName="Name0" presStyleCnt="0">
        <dgm:presLayoutVars>
          <dgm:dir/>
          <dgm:animLvl val="lvl"/>
          <dgm:resizeHandles val="exact"/>
        </dgm:presLayoutVars>
      </dgm:prSet>
      <dgm:spPr/>
    </dgm:pt>
    <dgm:pt modelId="{136E4C21-5DDB-4944-AEB8-BEC12237C1D9}" type="pres">
      <dgm:prSet presAssocID="{D58AEB6B-ED75-455B-BCE8-F30421397A0A}" presName="Name8" presStyleCnt="0"/>
      <dgm:spPr/>
    </dgm:pt>
    <dgm:pt modelId="{2BE35515-2C20-46C5-9812-4DFCEE763782}" type="pres">
      <dgm:prSet presAssocID="{D58AEB6B-ED75-455B-BCE8-F30421397A0A}" presName="level" presStyleLbl="node1" presStyleIdx="0" presStyleCnt="4">
        <dgm:presLayoutVars>
          <dgm:chMax val="1"/>
          <dgm:bulletEnabled val="1"/>
        </dgm:presLayoutVars>
      </dgm:prSet>
      <dgm:spPr/>
    </dgm:pt>
    <dgm:pt modelId="{DE0CD8EE-C634-48A2-891A-E0E173895744}" type="pres">
      <dgm:prSet presAssocID="{D58AEB6B-ED75-455B-BCE8-F30421397A0A}" presName="levelTx" presStyleLbl="revTx" presStyleIdx="0" presStyleCnt="0">
        <dgm:presLayoutVars>
          <dgm:chMax val="1"/>
          <dgm:bulletEnabled val="1"/>
        </dgm:presLayoutVars>
      </dgm:prSet>
      <dgm:spPr/>
    </dgm:pt>
    <dgm:pt modelId="{CE58816A-B102-44D9-9897-3D189DE802C2}" type="pres">
      <dgm:prSet presAssocID="{263C8C47-26E6-4E19-B357-0C6D68C27CEE}" presName="Name8" presStyleCnt="0"/>
      <dgm:spPr/>
    </dgm:pt>
    <dgm:pt modelId="{EF6E3E46-F43C-4EDB-A2E4-60BC32867B23}" type="pres">
      <dgm:prSet presAssocID="{263C8C47-26E6-4E19-B357-0C6D68C27CEE}" presName="level" presStyleLbl="node1" presStyleIdx="1" presStyleCnt="4">
        <dgm:presLayoutVars>
          <dgm:chMax val="1"/>
          <dgm:bulletEnabled val="1"/>
        </dgm:presLayoutVars>
      </dgm:prSet>
      <dgm:spPr/>
    </dgm:pt>
    <dgm:pt modelId="{6642D3B7-D708-4C6F-BE9E-424A69A563C7}" type="pres">
      <dgm:prSet presAssocID="{263C8C47-26E6-4E19-B357-0C6D68C27CEE}" presName="levelTx" presStyleLbl="revTx" presStyleIdx="0" presStyleCnt="0">
        <dgm:presLayoutVars>
          <dgm:chMax val="1"/>
          <dgm:bulletEnabled val="1"/>
        </dgm:presLayoutVars>
      </dgm:prSet>
      <dgm:spPr/>
    </dgm:pt>
    <dgm:pt modelId="{2D62FE84-41FC-455B-B5B2-A45E59246F83}" type="pres">
      <dgm:prSet presAssocID="{04E01723-E2EC-4E0C-89C5-80945D938112}" presName="Name8" presStyleCnt="0"/>
      <dgm:spPr/>
    </dgm:pt>
    <dgm:pt modelId="{0DCE5E71-7DC3-4263-9AE5-932075C5BDEF}" type="pres">
      <dgm:prSet presAssocID="{04E01723-E2EC-4E0C-89C5-80945D938112}" presName="level" presStyleLbl="node1" presStyleIdx="2" presStyleCnt="4">
        <dgm:presLayoutVars>
          <dgm:chMax val="1"/>
          <dgm:bulletEnabled val="1"/>
        </dgm:presLayoutVars>
      </dgm:prSet>
      <dgm:spPr/>
    </dgm:pt>
    <dgm:pt modelId="{3A2C7BC6-2C64-45B8-83F9-164F0CF2E272}" type="pres">
      <dgm:prSet presAssocID="{04E01723-E2EC-4E0C-89C5-80945D938112}" presName="levelTx" presStyleLbl="revTx" presStyleIdx="0" presStyleCnt="0">
        <dgm:presLayoutVars>
          <dgm:chMax val="1"/>
          <dgm:bulletEnabled val="1"/>
        </dgm:presLayoutVars>
      </dgm:prSet>
      <dgm:spPr/>
    </dgm:pt>
    <dgm:pt modelId="{8F34B945-42C2-4BE5-B549-ABE200052014}" type="pres">
      <dgm:prSet presAssocID="{62F4EF38-B909-4593-8DD8-E309908912BA}" presName="Name8" presStyleCnt="0"/>
      <dgm:spPr/>
    </dgm:pt>
    <dgm:pt modelId="{662AE2C1-6ECC-404C-B19D-E204E4103EFA}" type="pres">
      <dgm:prSet presAssocID="{62F4EF38-B909-4593-8DD8-E309908912BA}" presName="level" presStyleLbl="node1" presStyleIdx="3" presStyleCnt="4">
        <dgm:presLayoutVars>
          <dgm:chMax val="1"/>
          <dgm:bulletEnabled val="1"/>
        </dgm:presLayoutVars>
      </dgm:prSet>
      <dgm:spPr/>
    </dgm:pt>
    <dgm:pt modelId="{3DE8A882-DFD5-42C5-836D-2BA5093A4D6B}" type="pres">
      <dgm:prSet presAssocID="{62F4EF38-B909-4593-8DD8-E309908912BA}" presName="levelTx" presStyleLbl="revTx" presStyleIdx="0" presStyleCnt="0">
        <dgm:presLayoutVars>
          <dgm:chMax val="1"/>
          <dgm:bulletEnabled val="1"/>
        </dgm:presLayoutVars>
      </dgm:prSet>
      <dgm:spPr/>
    </dgm:pt>
  </dgm:ptLst>
  <dgm:cxnLst>
    <dgm:cxn modelId="{D189D005-2B57-4ACD-87A6-E7431FAC340A}" type="presOf" srcId="{04E01723-E2EC-4E0C-89C5-80945D938112}" destId="{0DCE5E71-7DC3-4263-9AE5-932075C5BDEF}" srcOrd="0" destOrd="0" presId="urn:microsoft.com/office/officeart/2005/8/layout/pyramid1"/>
    <dgm:cxn modelId="{2F6C331A-B7BB-4CB0-98C1-76BD9C06D723}" type="presOf" srcId="{62F4EF38-B909-4593-8DD8-E309908912BA}" destId="{3DE8A882-DFD5-42C5-836D-2BA5093A4D6B}" srcOrd="1" destOrd="0" presId="urn:microsoft.com/office/officeart/2005/8/layout/pyramid1"/>
    <dgm:cxn modelId="{87CA2229-C334-4789-9DE5-E78DAF67EAB6}" srcId="{02DD1D4F-C811-42FD-A6B2-4D28B556C09E}" destId="{263C8C47-26E6-4E19-B357-0C6D68C27CEE}" srcOrd="1" destOrd="0" parTransId="{E1E1BC8B-67B2-469E-9D5F-15301DE8ACB7}" sibTransId="{F94D3A1D-1D5F-4574-9F0C-8B6AD19AD3D9}"/>
    <dgm:cxn modelId="{AAC0ED69-35A1-4EA2-BEDD-4696467F329B}" type="presOf" srcId="{04E01723-E2EC-4E0C-89C5-80945D938112}" destId="{3A2C7BC6-2C64-45B8-83F9-164F0CF2E272}" srcOrd="1" destOrd="0" presId="urn:microsoft.com/office/officeart/2005/8/layout/pyramid1"/>
    <dgm:cxn modelId="{DB78986E-26AE-423E-8B80-3C48FFCC83EF}" type="presOf" srcId="{62F4EF38-B909-4593-8DD8-E309908912BA}" destId="{662AE2C1-6ECC-404C-B19D-E204E4103EFA}" srcOrd="0" destOrd="0" presId="urn:microsoft.com/office/officeart/2005/8/layout/pyramid1"/>
    <dgm:cxn modelId="{CCD2AA77-A6C8-4A4C-AAD7-E991898D64F8}" type="presOf" srcId="{263C8C47-26E6-4E19-B357-0C6D68C27CEE}" destId="{6642D3B7-D708-4C6F-BE9E-424A69A563C7}" srcOrd="1" destOrd="0" presId="urn:microsoft.com/office/officeart/2005/8/layout/pyramid1"/>
    <dgm:cxn modelId="{83CC077E-F4A4-4C75-91A9-21B0598710A9}" srcId="{02DD1D4F-C811-42FD-A6B2-4D28B556C09E}" destId="{62F4EF38-B909-4593-8DD8-E309908912BA}" srcOrd="3" destOrd="0" parTransId="{A277CA57-0DEE-4226-94AF-CD92310F70ED}" sibTransId="{C9590E26-8C7E-4796-8F91-14978E81F557}"/>
    <dgm:cxn modelId="{C74AD08E-1E16-4901-835D-C84B5F199850}" type="presOf" srcId="{D58AEB6B-ED75-455B-BCE8-F30421397A0A}" destId="{DE0CD8EE-C634-48A2-891A-E0E173895744}" srcOrd="1" destOrd="0" presId="urn:microsoft.com/office/officeart/2005/8/layout/pyramid1"/>
    <dgm:cxn modelId="{965E0493-CFC3-478C-A109-40D290ED73EA}" type="presOf" srcId="{263C8C47-26E6-4E19-B357-0C6D68C27CEE}" destId="{EF6E3E46-F43C-4EDB-A2E4-60BC32867B23}" srcOrd="0" destOrd="0" presId="urn:microsoft.com/office/officeart/2005/8/layout/pyramid1"/>
    <dgm:cxn modelId="{8B0311A0-A587-4416-9C58-417462E39491}" type="presOf" srcId="{02DD1D4F-C811-42FD-A6B2-4D28B556C09E}" destId="{985AEB61-D8E9-4154-88F3-C2D31742FFB3}" srcOrd="0" destOrd="0" presId="urn:microsoft.com/office/officeart/2005/8/layout/pyramid1"/>
    <dgm:cxn modelId="{1E8196AF-7A75-422C-A525-5EBB854A4B63}" srcId="{02DD1D4F-C811-42FD-A6B2-4D28B556C09E}" destId="{04E01723-E2EC-4E0C-89C5-80945D938112}" srcOrd="2" destOrd="0" parTransId="{6A5F1844-3283-4312-BED0-C3DCF2AEB0B8}" sibTransId="{0E191D1D-20BC-4EF1-9DBE-C95A6CFF5637}"/>
    <dgm:cxn modelId="{99E0D1AF-9F17-4F74-BE6F-C97AE5147AF3}" srcId="{02DD1D4F-C811-42FD-A6B2-4D28B556C09E}" destId="{D58AEB6B-ED75-455B-BCE8-F30421397A0A}" srcOrd="0" destOrd="0" parTransId="{3D211CED-A4EB-42FA-8CE7-A3224D17BC10}" sibTransId="{885B5248-0690-45BC-AAA4-F02E99214CC6}"/>
    <dgm:cxn modelId="{2A2CF4C6-78C4-48E8-8B9B-EA2F6661BE05}" type="presOf" srcId="{D58AEB6B-ED75-455B-BCE8-F30421397A0A}" destId="{2BE35515-2C20-46C5-9812-4DFCEE763782}" srcOrd="0" destOrd="0" presId="urn:microsoft.com/office/officeart/2005/8/layout/pyramid1"/>
    <dgm:cxn modelId="{C2A7277D-037A-4F1D-837F-A1CC335AEE9B}" type="presParOf" srcId="{985AEB61-D8E9-4154-88F3-C2D31742FFB3}" destId="{136E4C21-5DDB-4944-AEB8-BEC12237C1D9}" srcOrd="0" destOrd="0" presId="urn:microsoft.com/office/officeart/2005/8/layout/pyramid1"/>
    <dgm:cxn modelId="{F654A441-1F01-4439-BFE6-146DBB07084D}" type="presParOf" srcId="{136E4C21-5DDB-4944-AEB8-BEC12237C1D9}" destId="{2BE35515-2C20-46C5-9812-4DFCEE763782}" srcOrd="0" destOrd="0" presId="urn:microsoft.com/office/officeart/2005/8/layout/pyramid1"/>
    <dgm:cxn modelId="{756AE2CA-1F07-4764-89BD-3AAD8D80B112}" type="presParOf" srcId="{136E4C21-5DDB-4944-AEB8-BEC12237C1D9}" destId="{DE0CD8EE-C634-48A2-891A-E0E173895744}" srcOrd="1" destOrd="0" presId="urn:microsoft.com/office/officeart/2005/8/layout/pyramid1"/>
    <dgm:cxn modelId="{8CEA579E-B27C-4E94-863B-76AE68757688}" type="presParOf" srcId="{985AEB61-D8E9-4154-88F3-C2D31742FFB3}" destId="{CE58816A-B102-44D9-9897-3D189DE802C2}" srcOrd="1" destOrd="0" presId="urn:microsoft.com/office/officeart/2005/8/layout/pyramid1"/>
    <dgm:cxn modelId="{E7026A78-4B78-4122-8C59-04DDE60C1DAB}" type="presParOf" srcId="{CE58816A-B102-44D9-9897-3D189DE802C2}" destId="{EF6E3E46-F43C-4EDB-A2E4-60BC32867B23}" srcOrd="0" destOrd="0" presId="urn:microsoft.com/office/officeart/2005/8/layout/pyramid1"/>
    <dgm:cxn modelId="{DCC9780F-242B-4DC5-8530-03EDE9DD197B}" type="presParOf" srcId="{CE58816A-B102-44D9-9897-3D189DE802C2}" destId="{6642D3B7-D708-4C6F-BE9E-424A69A563C7}" srcOrd="1" destOrd="0" presId="urn:microsoft.com/office/officeart/2005/8/layout/pyramid1"/>
    <dgm:cxn modelId="{C8CF539B-63F9-46E7-9781-E68BC7BBF6DC}" type="presParOf" srcId="{985AEB61-D8E9-4154-88F3-C2D31742FFB3}" destId="{2D62FE84-41FC-455B-B5B2-A45E59246F83}" srcOrd="2" destOrd="0" presId="urn:microsoft.com/office/officeart/2005/8/layout/pyramid1"/>
    <dgm:cxn modelId="{F83016D3-93B0-429A-A58F-E5363BE66B95}" type="presParOf" srcId="{2D62FE84-41FC-455B-B5B2-A45E59246F83}" destId="{0DCE5E71-7DC3-4263-9AE5-932075C5BDEF}" srcOrd="0" destOrd="0" presId="urn:microsoft.com/office/officeart/2005/8/layout/pyramid1"/>
    <dgm:cxn modelId="{F70A571F-23DC-4CA0-B199-D1FD5B670595}" type="presParOf" srcId="{2D62FE84-41FC-455B-B5B2-A45E59246F83}" destId="{3A2C7BC6-2C64-45B8-83F9-164F0CF2E272}" srcOrd="1" destOrd="0" presId="urn:microsoft.com/office/officeart/2005/8/layout/pyramid1"/>
    <dgm:cxn modelId="{449CFEBC-080E-4B3E-9A47-F2683A8B63DF}" type="presParOf" srcId="{985AEB61-D8E9-4154-88F3-C2D31742FFB3}" destId="{8F34B945-42C2-4BE5-B549-ABE200052014}" srcOrd="3" destOrd="0" presId="urn:microsoft.com/office/officeart/2005/8/layout/pyramid1"/>
    <dgm:cxn modelId="{FDCA1A0D-10A0-4846-B950-0F7B422F7CA2}" type="presParOf" srcId="{8F34B945-42C2-4BE5-B549-ABE200052014}" destId="{662AE2C1-6ECC-404C-B19D-E204E4103EFA}" srcOrd="0" destOrd="0" presId="urn:microsoft.com/office/officeart/2005/8/layout/pyramid1"/>
    <dgm:cxn modelId="{29EC4E59-5C0B-47E5-983E-AD8E03EA2B3D}" type="presParOf" srcId="{8F34B945-42C2-4BE5-B549-ABE200052014}" destId="{3DE8A882-DFD5-42C5-836D-2BA5093A4D6B}"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FB8FB-A19D-4827-9692-D5777CC1BBDC}"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kumimoji="1" lang="ja-JP" altLang="en-US"/>
        </a:p>
      </dgm:t>
    </dgm:pt>
    <dgm:pt modelId="{7C7F906F-2FB3-45D4-A014-F1F26EBF4479}">
      <dgm:prSet phldrT="[テキスト]" custT="1"/>
      <dgm:spPr/>
      <dgm:t>
        <a:bodyPr/>
        <a:lstStyle/>
        <a:p>
          <a:r>
            <a:rPr kumimoji="1" lang="ja-JP" altLang="en-US" sz="1600" b="1" dirty="0"/>
            <a:t>基礎理解</a:t>
          </a:r>
        </a:p>
      </dgm:t>
    </dgm:pt>
    <dgm:pt modelId="{384F76DE-C314-4B9D-AE95-2DCFB6C17153}" type="parTrans" cxnId="{451132F0-95DA-4D87-8E17-5B3F52694D00}">
      <dgm:prSet/>
      <dgm:spPr/>
      <dgm:t>
        <a:bodyPr/>
        <a:lstStyle/>
        <a:p>
          <a:endParaRPr kumimoji="1" lang="ja-JP" altLang="en-US" sz="2000" b="0"/>
        </a:p>
      </dgm:t>
    </dgm:pt>
    <dgm:pt modelId="{2E7B0283-D77B-4491-85E4-7B5739C72589}" type="sibTrans" cxnId="{451132F0-95DA-4D87-8E17-5B3F52694D00}">
      <dgm:prSet/>
      <dgm:spPr/>
      <dgm:t>
        <a:bodyPr/>
        <a:lstStyle/>
        <a:p>
          <a:endParaRPr kumimoji="1" lang="ja-JP" altLang="en-US" sz="2000" b="0"/>
        </a:p>
      </dgm:t>
    </dgm:pt>
    <dgm:pt modelId="{ECB8300B-5260-43AB-AE25-5D62E8A7DA9A}">
      <dgm:prSet phldrT="[テキスト]" custT="1"/>
      <dgm:spPr/>
      <dgm:t>
        <a:bodyPr/>
        <a:lstStyle/>
        <a:p>
          <a:r>
            <a:rPr kumimoji="1" lang="ja-JP" altLang="en-US" sz="1200" b="0" dirty="0"/>
            <a:t>特性等の基礎的な内容についての講義</a:t>
          </a:r>
        </a:p>
      </dgm:t>
    </dgm:pt>
    <dgm:pt modelId="{4B6C13D6-6BE3-433D-9DA2-85200D55FA8C}" type="parTrans" cxnId="{A3108537-A4AD-48D7-B312-F76B075499C8}">
      <dgm:prSet/>
      <dgm:spPr/>
      <dgm:t>
        <a:bodyPr/>
        <a:lstStyle/>
        <a:p>
          <a:endParaRPr kumimoji="1" lang="ja-JP" altLang="en-US" sz="2000" b="0"/>
        </a:p>
      </dgm:t>
    </dgm:pt>
    <dgm:pt modelId="{617CC307-F9E4-48BA-AAEA-8144D9EA020A}" type="sibTrans" cxnId="{A3108537-A4AD-48D7-B312-F76B075499C8}">
      <dgm:prSet/>
      <dgm:spPr/>
      <dgm:t>
        <a:bodyPr/>
        <a:lstStyle/>
        <a:p>
          <a:endParaRPr kumimoji="1" lang="ja-JP" altLang="en-US" sz="2000" b="0"/>
        </a:p>
      </dgm:t>
    </dgm:pt>
    <dgm:pt modelId="{F2F243CD-F901-42C1-B43E-EDBEDD2E7FD2}">
      <dgm:prSet phldrT="[テキスト]" custT="1"/>
      <dgm:spPr/>
      <dgm:t>
        <a:bodyPr/>
        <a:lstStyle/>
        <a:p>
          <a:r>
            <a:rPr kumimoji="1" lang="ja-JP" altLang="en-US" sz="1200" b="0" dirty="0"/>
            <a:t>既存のコンテンツも利用した座学研修</a:t>
          </a:r>
        </a:p>
      </dgm:t>
    </dgm:pt>
    <dgm:pt modelId="{EF19750D-A1A4-40B8-B65C-398504DD778E}" type="parTrans" cxnId="{2CEAEEED-E84B-4FCF-91EF-65A1A9DA19C3}">
      <dgm:prSet/>
      <dgm:spPr/>
      <dgm:t>
        <a:bodyPr/>
        <a:lstStyle/>
        <a:p>
          <a:endParaRPr kumimoji="1" lang="ja-JP" altLang="en-US" sz="2000" b="0"/>
        </a:p>
      </dgm:t>
    </dgm:pt>
    <dgm:pt modelId="{ADD93F8E-D05C-4B07-9A3D-127641877C7E}" type="sibTrans" cxnId="{2CEAEEED-E84B-4FCF-91EF-65A1A9DA19C3}">
      <dgm:prSet/>
      <dgm:spPr/>
      <dgm:t>
        <a:bodyPr/>
        <a:lstStyle/>
        <a:p>
          <a:endParaRPr kumimoji="1" lang="ja-JP" altLang="en-US" sz="2000" b="0"/>
        </a:p>
      </dgm:t>
    </dgm:pt>
    <dgm:pt modelId="{B088B2AE-8461-437C-AF8D-8E4C117A282F}">
      <dgm:prSet phldrT="[テキスト]" custT="1"/>
      <dgm:spPr/>
      <dgm:t>
        <a:bodyPr/>
        <a:lstStyle/>
        <a:p>
          <a:r>
            <a:rPr kumimoji="1" lang="ja-JP" altLang="en-US" sz="1600" b="1" dirty="0"/>
            <a:t>専門知識の習得</a:t>
          </a:r>
        </a:p>
      </dgm:t>
    </dgm:pt>
    <dgm:pt modelId="{727F6246-AFA6-4F79-AED6-4F224C18FCC2}" type="parTrans" cxnId="{B8B9BC8F-6E81-4824-863C-F9ADF5DAC11C}">
      <dgm:prSet/>
      <dgm:spPr/>
      <dgm:t>
        <a:bodyPr/>
        <a:lstStyle/>
        <a:p>
          <a:endParaRPr kumimoji="1" lang="ja-JP" altLang="en-US" sz="2000" b="0"/>
        </a:p>
      </dgm:t>
    </dgm:pt>
    <dgm:pt modelId="{4F669635-A386-4088-AD29-52530A2CB0DA}" type="sibTrans" cxnId="{B8B9BC8F-6E81-4824-863C-F9ADF5DAC11C}">
      <dgm:prSet/>
      <dgm:spPr/>
      <dgm:t>
        <a:bodyPr/>
        <a:lstStyle/>
        <a:p>
          <a:endParaRPr kumimoji="1" lang="ja-JP" altLang="en-US" sz="2000" b="0"/>
        </a:p>
      </dgm:t>
    </dgm:pt>
    <dgm:pt modelId="{F1A5EE76-4DA4-40ED-870C-EF1619A95AE6}">
      <dgm:prSet phldrT="[テキスト]" custT="1"/>
      <dgm:spPr/>
      <dgm:t>
        <a:bodyPr/>
        <a:lstStyle/>
        <a:p>
          <a:r>
            <a:rPr kumimoji="1" lang="ja-JP" altLang="en-US" sz="1200" b="0" dirty="0"/>
            <a:t>アセスメント、コミュニケーション、相談者のニーズや課題の整理等についての技法</a:t>
          </a:r>
        </a:p>
      </dgm:t>
    </dgm:pt>
    <dgm:pt modelId="{1A418603-8F27-4484-808B-07DD5757E409}" type="parTrans" cxnId="{BBB90B36-FF43-4826-B8A6-864264D44430}">
      <dgm:prSet/>
      <dgm:spPr/>
      <dgm:t>
        <a:bodyPr/>
        <a:lstStyle/>
        <a:p>
          <a:endParaRPr kumimoji="1" lang="ja-JP" altLang="en-US" sz="2000" b="0"/>
        </a:p>
      </dgm:t>
    </dgm:pt>
    <dgm:pt modelId="{1ABE285C-A0F2-445E-A9B9-00576A361DF7}" type="sibTrans" cxnId="{BBB90B36-FF43-4826-B8A6-864264D44430}">
      <dgm:prSet/>
      <dgm:spPr/>
      <dgm:t>
        <a:bodyPr/>
        <a:lstStyle/>
        <a:p>
          <a:endParaRPr kumimoji="1" lang="ja-JP" altLang="en-US" sz="2000" b="0"/>
        </a:p>
      </dgm:t>
    </dgm:pt>
    <dgm:pt modelId="{80423194-B32B-4863-86C5-1A600D9B5A3C}">
      <dgm:prSet phldrT="[テキスト]" custT="1"/>
      <dgm:spPr/>
      <dgm:t>
        <a:bodyPr/>
        <a:lstStyle/>
        <a:p>
          <a:r>
            <a:rPr kumimoji="1" lang="ja-JP" altLang="en-US" sz="1200" b="0" dirty="0"/>
            <a:t>ワーク等を利用した座学研修</a:t>
          </a:r>
        </a:p>
      </dgm:t>
    </dgm:pt>
    <dgm:pt modelId="{07282E29-4254-4D33-BC17-C21BE9159F89}" type="parTrans" cxnId="{3EB4CC24-A564-406A-8F15-60B1D2AE22F3}">
      <dgm:prSet/>
      <dgm:spPr/>
      <dgm:t>
        <a:bodyPr/>
        <a:lstStyle/>
        <a:p>
          <a:endParaRPr kumimoji="1" lang="ja-JP" altLang="en-US" sz="2000" b="0"/>
        </a:p>
      </dgm:t>
    </dgm:pt>
    <dgm:pt modelId="{8739509C-371B-4269-8492-E6858805DC25}" type="sibTrans" cxnId="{3EB4CC24-A564-406A-8F15-60B1D2AE22F3}">
      <dgm:prSet/>
      <dgm:spPr/>
      <dgm:t>
        <a:bodyPr/>
        <a:lstStyle/>
        <a:p>
          <a:endParaRPr kumimoji="1" lang="ja-JP" altLang="en-US" sz="2000" b="0"/>
        </a:p>
      </dgm:t>
    </dgm:pt>
    <dgm:pt modelId="{BF0F86CA-8C48-4168-9AFB-F7FE2222C940}">
      <dgm:prSet phldrT="[テキスト]" custT="1"/>
      <dgm:spPr/>
      <dgm:t>
        <a:bodyPr/>
        <a:lstStyle/>
        <a:p>
          <a:r>
            <a:rPr kumimoji="1" lang="ja-JP" altLang="en-US" sz="1600" b="1" dirty="0"/>
            <a:t>事例検討・実践</a:t>
          </a:r>
        </a:p>
      </dgm:t>
    </dgm:pt>
    <dgm:pt modelId="{2A500CD1-1693-4853-82C2-9350FA861DA9}" type="parTrans" cxnId="{E0AC545F-2C73-4F42-B748-C863757EF8CB}">
      <dgm:prSet/>
      <dgm:spPr/>
      <dgm:t>
        <a:bodyPr/>
        <a:lstStyle/>
        <a:p>
          <a:endParaRPr kumimoji="1" lang="ja-JP" altLang="en-US" sz="2000" b="0"/>
        </a:p>
      </dgm:t>
    </dgm:pt>
    <dgm:pt modelId="{B40CED41-60A7-420C-96EA-3751DCC25944}" type="sibTrans" cxnId="{E0AC545F-2C73-4F42-B748-C863757EF8CB}">
      <dgm:prSet/>
      <dgm:spPr/>
      <dgm:t>
        <a:bodyPr/>
        <a:lstStyle/>
        <a:p>
          <a:endParaRPr kumimoji="1" lang="ja-JP" altLang="en-US" sz="2000" b="0"/>
        </a:p>
      </dgm:t>
    </dgm:pt>
    <dgm:pt modelId="{23EF8D76-4CB5-4C3B-B610-1B0D77AD14C2}">
      <dgm:prSet phldrT="[テキスト]" custT="1"/>
      <dgm:spPr/>
      <dgm:t>
        <a:bodyPr/>
        <a:lstStyle/>
        <a:p>
          <a:r>
            <a:rPr kumimoji="1" lang="ja-JP" altLang="en-US" sz="1200" b="0" dirty="0"/>
            <a:t>持ち寄った事例を検討、意見交換した上で、現場に持ち帰り実践を行い、報告</a:t>
          </a:r>
        </a:p>
      </dgm:t>
    </dgm:pt>
    <dgm:pt modelId="{BC214D84-5A46-4D55-9013-389A7FBBA465}" type="parTrans" cxnId="{79180E66-A515-4884-8F9B-60BA2373DAA6}">
      <dgm:prSet/>
      <dgm:spPr/>
      <dgm:t>
        <a:bodyPr/>
        <a:lstStyle/>
        <a:p>
          <a:endParaRPr kumimoji="1" lang="ja-JP" altLang="en-US" sz="2000" b="0"/>
        </a:p>
      </dgm:t>
    </dgm:pt>
    <dgm:pt modelId="{AEF09205-EE77-4370-B389-0438FDF622CA}" type="sibTrans" cxnId="{79180E66-A515-4884-8F9B-60BA2373DAA6}">
      <dgm:prSet/>
      <dgm:spPr/>
      <dgm:t>
        <a:bodyPr/>
        <a:lstStyle/>
        <a:p>
          <a:endParaRPr kumimoji="1" lang="ja-JP" altLang="en-US" sz="2000" b="0"/>
        </a:p>
      </dgm:t>
    </dgm:pt>
    <dgm:pt modelId="{1310DE50-06AA-4286-B843-C43A7CF5F6FC}">
      <dgm:prSet phldrT="[テキスト]" custT="1"/>
      <dgm:spPr/>
      <dgm:t>
        <a:bodyPr/>
        <a:lstStyle/>
        <a:p>
          <a:r>
            <a:rPr kumimoji="1" lang="ja-JP" altLang="en-US" sz="1200" b="0" dirty="0"/>
            <a:t>グループ等小規模かつ継続的なワーク</a:t>
          </a:r>
        </a:p>
      </dgm:t>
    </dgm:pt>
    <dgm:pt modelId="{80B19793-F0D5-40E1-BBCC-747A020CC697}" type="parTrans" cxnId="{2226F70E-E6DB-4961-B353-2E259FB51618}">
      <dgm:prSet/>
      <dgm:spPr/>
      <dgm:t>
        <a:bodyPr/>
        <a:lstStyle/>
        <a:p>
          <a:endParaRPr kumimoji="1" lang="ja-JP" altLang="en-US" sz="2000" b="0"/>
        </a:p>
      </dgm:t>
    </dgm:pt>
    <dgm:pt modelId="{0F8BAD08-988D-455A-BD62-E5DB4D915372}" type="sibTrans" cxnId="{2226F70E-E6DB-4961-B353-2E259FB51618}">
      <dgm:prSet/>
      <dgm:spPr/>
      <dgm:t>
        <a:bodyPr/>
        <a:lstStyle/>
        <a:p>
          <a:endParaRPr kumimoji="1" lang="ja-JP" altLang="en-US" sz="2000" b="0"/>
        </a:p>
      </dgm:t>
    </dgm:pt>
    <dgm:pt modelId="{106592EF-3064-4852-A4E5-2A1F6870D20F}" type="pres">
      <dgm:prSet presAssocID="{5D4FB8FB-A19D-4827-9692-D5777CC1BBDC}" presName="CompostProcess" presStyleCnt="0">
        <dgm:presLayoutVars>
          <dgm:dir/>
          <dgm:resizeHandles val="exact"/>
        </dgm:presLayoutVars>
      </dgm:prSet>
      <dgm:spPr/>
    </dgm:pt>
    <dgm:pt modelId="{12C72834-9112-4F67-93C8-F82BF48143B8}" type="pres">
      <dgm:prSet presAssocID="{5D4FB8FB-A19D-4827-9692-D5777CC1BBDC}" presName="arrow" presStyleLbl="bgShp" presStyleIdx="0" presStyleCnt="1" custScaleX="117647" custLinFactNeighborX="2193" custLinFactNeighborY="880"/>
      <dgm:spPr/>
    </dgm:pt>
    <dgm:pt modelId="{8F82B713-EE4F-4AF0-BE57-9BAC59F1C611}" type="pres">
      <dgm:prSet presAssocID="{5D4FB8FB-A19D-4827-9692-D5777CC1BBDC}" presName="linearProcess" presStyleCnt="0"/>
      <dgm:spPr/>
    </dgm:pt>
    <dgm:pt modelId="{194CF07E-7711-46E8-B5A7-883930499BF8}" type="pres">
      <dgm:prSet presAssocID="{7C7F906F-2FB3-45D4-A014-F1F26EBF4479}" presName="textNode" presStyleLbl="node1" presStyleIdx="0" presStyleCnt="3">
        <dgm:presLayoutVars>
          <dgm:bulletEnabled val="1"/>
        </dgm:presLayoutVars>
      </dgm:prSet>
      <dgm:spPr/>
    </dgm:pt>
    <dgm:pt modelId="{3A349EFD-8228-4C1B-AC46-20282B9E6FEB}" type="pres">
      <dgm:prSet presAssocID="{2E7B0283-D77B-4491-85E4-7B5739C72589}" presName="sibTrans" presStyleCnt="0"/>
      <dgm:spPr/>
    </dgm:pt>
    <dgm:pt modelId="{CC357D7C-4530-4AAE-8E90-80341EF33E8F}" type="pres">
      <dgm:prSet presAssocID="{B088B2AE-8461-437C-AF8D-8E4C117A282F}" presName="textNode" presStyleLbl="node1" presStyleIdx="1" presStyleCnt="3" custLinFactNeighborX="-32379" custLinFactNeighborY="153">
        <dgm:presLayoutVars>
          <dgm:bulletEnabled val="1"/>
        </dgm:presLayoutVars>
      </dgm:prSet>
      <dgm:spPr/>
    </dgm:pt>
    <dgm:pt modelId="{F4E51D11-DFCF-4077-9C9A-C55C1F503D00}" type="pres">
      <dgm:prSet presAssocID="{4F669635-A386-4088-AD29-52530A2CB0DA}" presName="sibTrans" presStyleCnt="0"/>
      <dgm:spPr/>
    </dgm:pt>
    <dgm:pt modelId="{151B1A20-07AB-450B-AC7B-E0DA523A60D3}" type="pres">
      <dgm:prSet presAssocID="{BF0F86CA-8C48-4168-9AFB-F7FE2222C940}" presName="textNode" presStyleLbl="node1" presStyleIdx="2" presStyleCnt="3" custLinFactNeighborX="-69415" custLinFactNeighborY="1825">
        <dgm:presLayoutVars>
          <dgm:bulletEnabled val="1"/>
        </dgm:presLayoutVars>
      </dgm:prSet>
      <dgm:spPr/>
    </dgm:pt>
  </dgm:ptLst>
  <dgm:cxnLst>
    <dgm:cxn modelId="{2226F70E-E6DB-4961-B353-2E259FB51618}" srcId="{BF0F86CA-8C48-4168-9AFB-F7FE2222C940}" destId="{1310DE50-06AA-4286-B843-C43A7CF5F6FC}" srcOrd="1" destOrd="0" parTransId="{80B19793-F0D5-40E1-BBCC-747A020CC697}" sibTransId="{0F8BAD08-988D-455A-BD62-E5DB4D915372}"/>
    <dgm:cxn modelId="{16C51F0F-EBFD-4732-BF45-E123327B4CD2}" type="presOf" srcId="{1310DE50-06AA-4286-B843-C43A7CF5F6FC}" destId="{151B1A20-07AB-450B-AC7B-E0DA523A60D3}" srcOrd="0" destOrd="2" presId="urn:microsoft.com/office/officeart/2005/8/layout/hProcess9"/>
    <dgm:cxn modelId="{CE16E11E-B670-4FB4-A557-2D4290DA8D0A}" type="presOf" srcId="{F1A5EE76-4DA4-40ED-870C-EF1619A95AE6}" destId="{CC357D7C-4530-4AAE-8E90-80341EF33E8F}" srcOrd="0" destOrd="1" presId="urn:microsoft.com/office/officeart/2005/8/layout/hProcess9"/>
    <dgm:cxn modelId="{8B3B531F-A605-4B01-8566-6134449DC77A}" type="presOf" srcId="{5D4FB8FB-A19D-4827-9692-D5777CC1BBDC}" destId="{106592EF-3064-4852-A4E5-2A1F6870D20F}" srcOrd="0" destOrd="0" presId="urn:microsoft.com/office/officeart/2005/8/layout/hProcess9"/>
    <dgm:cxn modelId="{3EB4CC24-A564-406A-8F15-60B1D2AE22F3}" srcId="{B088B2AE-8461-437C-AF8D-8E4C117A282F}" destId="{80423194-B32B-4863-86C5-1A600D9B5A3C}" srcOrd="1" destOrd="0" parTransId="{07282E29-4254-4D33-BC17-C21BE9159F89}" sibTransId="{8739509C-371B-4269-8492-E6858805DC25}"/>
    <dgm:cxn modelId="{BBB90B36-FF43-4826-B8A6-864264D44430}" srcId="{B088B2AE-8461-437C-AF8D-8E4C117A282F}" destId="{F1A5EE76-4DA4-40ED-870C-EF1619A95AE6}" srcOrd="0" destOrd="0" parTransId="{1A418603-8F27-4484-808B-07DD5757E409}" sibTransId="{1ABE285C-A0F2-445E-A9B9-00576A361DF7}"/>
    <dgm:cxn modelId="{A3108537-A4AD-48D7-B312-F76B075499C8}" srcId="{7C7F906F-2FB3-45D4-A014-F1F26EBF4479}" destId="{ECB8300B-5260-43AB-AE25-5D62E8A7DA9A}" srcOrd="0" destOrd="0" parTransId="{4B6C13D6-6BE3-433D-9DA2-85200D55FA8C}" sibTransId="{617CC307-F9E4-48BA-AAEA-8144D9EA020A}"/>
    <dgm:cxn modelId="{C02F8940-3035-4862-9FBE-3BB59178111B}" type="presOf" srcId="{ECB8300B-5260-43AB-AE25-5D62E8A7DA9A}" destId="{194CF07E-7711-46E8-B5A7-883930499BF8}" srcOrd="0" destOrd="1" presId="urn:microsoft.com/office/officeart/2005/8/layout/hProcess9"/>
    <dgm:cxn modelId="{E0AC545F-2C73-4F42-B748-C863757EF8CB}" srcId="{5D4FB8FB-A19D-4827-9692-D5777CC1BBDC}" destId="{BF0F86CA-8C48-4168-9AFB-F7FE2222C940}" srcOrd="2" destOrd="0" parTransId="{2A500CD1-1693-4853-82C2-9350FA861DA9}" sibTransId="{B40CED41-60A7-420C-96EA-3751DCC25944}"/>
    <dgm:cxn modelId="{79180E66-A515-4884-8F9B-60BA2373DAA6}" srcId="{BF0F86CA-8C48-4168-9AFB-F7FE2222C940}" destId="{23EF8D76-4CB5-4C3B-B610-1B0D77AD14C2}" srcOrd="0" destOrd="0" parTransId="{BC214D84-5A46-4D55-9013-389A7FBBA465}" sibTransId="{AEF09205-EE77-4370-B389-0438FDF622CA}"/>
    <dgm:cxn modelId="{8CFA754D-74CB-43EF-82A0-3CA0982835FF}" type="presOf" srcId="{7C7F906F-2FB3-45D4-A014-F1F26EBF4479}" destId="{194CF07E-7711-46E8-B5A7-883930499BF8}" srcOrd="0" destOrd="0" presId="urn:microsoft.com/office/officeart/2005/8/layout/hProcess9"/>
    <dgm:cxn modelId="{B8B9BC8F-6E81-4824-863C-F9ADF5DAC11C}" srcId="{5D4FB8FB-A19D-4827-9692-D5777CC1BBDC}" destId="{B088B2AE-8461-437C-AF8D-8E4C117A282F}" srcOrd="1" destOrd="0" parTransId="{727F6246-AFA6-4F79-AED6-4F224C18FCC2}" sibTransId="{4F669635-A386-4088-AD29-52530A2CB0DA}"/>
    <dgm:cxn modelId="{FDD785A5-5EFF-45F0-BA80-D99F1CDFAE7B}" type="presOf" srcId="{B088B2AE-8461-437C-AF8D-8E4C117A282F}" destId="{CC357D7C-4530-4AAE-8E90-80341EF33E8F}" srcOrd="0" destOrd="0" presId="urn:microsoft.com/office/officeart/2005/8/layout/hProcess9"/>
    <dgm:cxn modelId="{8967F6BE-27D1-48A8-9DC5-ADCFD71ED823}" type="presOf" srcId="{80423194-B32B-4863-86C5-1A600D9B5A3C}" destId="{CC357D7C-4530-4AAE-8E90-80341EF33E8F}" srcOrd="0" destOrd="2" presId="urn:microsoft.com/office/officeart/2005/8/layout/hProcess9"/>
    <dgm:cxn modelId="{864752D4-8876-4AE2-BADC-7C48386CAF58}" type="presOf" srcId="{BF0F86CA-8C48-4168-9AFB-F7FE2222C940}" destId="{151B1A20-07AB-450B-AC7B-E0DA523A60D3}" srcOrd="0" destOrd="0" presId="urn:microsoft.com/office/officeart/2005/8/layout/hProcess9"/>
    <dgm:cxn modelId="{EE36E0E0-A0A5-4176-9585-A10432041A3F}" type="presOf" srcId="{23EF8D76-4CB5-4C3B-B610-1B0D77AD14C2}" destId="{151B1A20-07AB-450B-AC7B-E0DA523A60D3}" srcOrd="0" destOrd="1" presId="urn:microsoft.com/office/officeart/2005/8/layout/hProcess9"/>
    <dgm:cxn modelId="{2CEAEEED-E84B-4FCF-91EF-65A1A9DA19C3}" srcId="{7C7F906F-2FB3-45D4-A014-F1F26EBF4479}" destId="{F2F243CD-F901-42C1-B43E-EDBEDD2E7FD2}" srcOrd="1" destOrd="0" parTransId="{EF19750D-A1A4-40B8-B65C-398504DD778E}" sibTransId="{ADD93F8E-D05C-4B07-9A3D-127641877C7E}"/>
    <dgm:cxn modelId="{451132F0-95DA-4D87-8E17-5B3F52694D00}" srcId="{5D4FB8FB-A19D-4827-9692-D5777CC1BBDC}" destId="{7C7F906F-2FB3-45D4-A014-F1F26EBF4479}" srcOrd="0" destOrd="0" parTransId="{384F76DE-C314-4B9D-AE95-2DCFB6C17153}" sibTransId="{2E7B0283-D77B-4491-85E4-7B5739C72589}"/>
    <dgm:cxn modelId="{9293D7F5-168A-4BD5-9EE5-C37F5EBD32E6}" type="presOf" srcId="{F2F243CD-F901-42C1-B43E-EDBEDD2E7FD2}" destId="{194CF07E-7711-46E8-B5A7-883930499BF8}" srcOrd="0" destOrd="2" presId="urn:microsoft.com/office/officeart/2005/8/layout/hProcess9"/>
    <dgm:cxn modelId="{A1BA9966-4658-4F31-BAA8-223AB496DCF3}" type="presParOf" srcId="{106592EF-3064-4852-A4E5-2A1F6870D20F}" destId="{12C72834-9112-4F67-93C8-F82BF48143B8}" srcOrd="0" destOrd="0" presId="urn:microsoft.com/office/officeart/2005/8/layout/hProcess9"/>
    <dgm:cxn modelId="{8378715F-0E69-4EAF-A093-014A92ADBD7E}" type="presParOf" srcId="{106592EF-3064-4852-A4E5-2A1F6870D20F}" destId="{8F82B713-EE4F-4AF0-BE57-9BAC59F1C611}" srcOrd="1" destOrd="0" presId="urn:microsoft.com/office/officeart/2005/8/layout/hProcess9"/>
    <dgm:cxn modelId="{5EFC5CE9-E701-4C10-9461-90721F97A042}" type="presParOf" srcId="{8F82B713-EE4F-4AF0-BE57-9BAC59F1C611}" destId="{194CF07E-7711-46E8-B5A7-883930499BF8}" srcOrd="0" destOrd="0" presId="urn:microsoft.com/office/officeart/2005/8/layout/hProcess9"/>
    <dgm:cxn modelId="{E4119C52-9BFC-4F48-806A-8CB49368251E}" type="presParOf" srcId="{8F82B713-EE4F-4AF0-BE57-9BAC59F1C611}" destId="{3A349EFD-8228-4C1B-AC46-20282B9E6FEB}" srcOrd="1" destOrd="0" presId="urn:microsoft.com/office/officeart/2005/8/layout/hProcess9"/>
    <dgm:cxn modelId="{8D9922A2-C9A7-4775-8102-4DE70AF32EF2}" type="presParOf" srcId="{8F82B713-EE4F-4AF0-BE57-9BAC59F1C611}" destId="{CC357D7C-4530-4AAE-8E90-80341EF33E8F}" srcOrd="2" destOrd="0" presId="urn:microsoft.com/office/officeart/2005/8/layout/hProcess9"/>
    <dgm:cxn modelId="{372F6A9C-FA9B-4B82-8DF7-12F11E69DF91}" type="presParOf" srcId="{8F82B713-EE4F-4AF0-BE57-9BAC59F1C611}" destId="{F4E51D11-DFCF-4077-9C9A-C55C1F503D00}" srcOrd="3" destOrd="0" presId="urn:microsoft.com/office/officeart/2005/8/layout/hProcess9"/>
    <dgm:cxn modelId="{D2920271-8B8B-484B-881F-27E1FB0269C3}" type="presParOf" srcId="{8F82B713-EE4F-4AF0-BE57-9BAC59F1C611}" destId="{151B1A20-07AB-450B-AC7B-E0DA523A60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FB5D-9A57-480F-9C1A-215309D952F1}">
      <dsp:nvSpPr>
        <dsp:cNvPr id="0" name=""/>
        <dsp:cNvSpPr/>
      </dsp:nvSpPr>
      <dsp:spPr>
        <a:xfrm>
          <a:off x="0" y="0"/>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相談支援機関に対するアンケートによる実態調査の実施</a:t>
          </a:r>
        </a:p>
      </dsp:txBody>
      <dsp:txXfrm>
        <a:off x="23795" y="23795"/>
        <a:ext cx="7059855" cy="764836"/>
      </dsp:txXfrm>
    </dsp:sp>
    <dsp:sp modelId="{F152C371-AFAA-4E4E-9968-83917ECB276D}">
      <dsp:nvSpPr>
        <dsp:cNvPr id="0" name=""/>
        <dsp:cNvSpPr/>
      </dsp:nvSpPr>
      <dsp:spPr>
        <a:xfrm>
          <a:off x="599760" y="925262"/>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調査結果の集計</a:t>
          </a:r>
        </a:p>
      </dsp:txBody>
      <dsp:txXfrm>
        <a:off x="623555" y="949057"/>
        <a:ext cx="6856152" cy="764836"/>
      </dsp:txXfrm>
    </dsp:sp>
    <dsp:sp modelId="{744A3E22-225D-4C83-9832-F9B701135FF3}">
      <dsp:nvSpPr>
        <dsp:cNvPr id="0" name=""/>
        <dsp:cNvSpPr/>
      </dsp:nvSpPr>
      <dsp:spPr>
        <a:xfrm>
          <a:off x="1199521" y="1850525"/>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en-US" altLang="ja-JP" sz="2100" kern="1200" dirty="0"/>
            <a:t>R7</a:t>
          </a:r>
          <a:r>
            <a:rPr kumimoji="1" lang="ja-JP" altLang="en-US" sz="2100" kern="1200" dirty="0"/>
            <a:t>年度成人</a:t>
          </a:r>
          <a:r>
            <a:rPr kumimoji="1" lang="en-US" altLang="ja-JP" sz="2100" kern="1200" dirty="0"/>
            <a:t>WG</a:t>
          </a:r>
          <a:r>
            <a:rPr kumimoji="1" lang="ja-JP" altLang="en-US" sz="2100" kern="1200" dirty="0"/>
            <a:t>において結果報告・分析</a:t>
          </a:r>
        </a:p>
      </dsp:txBody>
      <dsp:txXfrm>
        <a:off x="1223316" y="1874320"/>
        <a:ext cx="6856152" cy="764836"/>
      </dsp:txXfrm>
    </dsp:sp>
    <dsp:sp modelId="{8991D0AF-C986-404B-B4A7-5DE8BDF1AF49}">
      <dsp:nvSpPr>
        <dsp:cNvPr id="0" name=""/>
        <dsp:cNvSpPr/>
      </dsp:nvSpPr>
      <dsp:spPr>
        <a:xfrm>
          <a:off x="1799282" y="2775788"/>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支援者の対応力向上に向けた取組の検討</a:t>
          </a:r>
        </a:p>
      </dsp:txBody>
      <dsp:txXfrm>
        <a:off x="1823077" y="2799583"/>
        <a:ext cx="6856152" cy="764836"/>
      </dsp:txXfrm>
    </dsp:sp>
    <dsp:sp modelId="{C7337787-91BA-46CC-AC45-8612C19AEA7B}">
      <dsp:nvSpPr>
        <dsp:cNvPr id="0" name=""/>
        <dsp:cNvSpPr/>
      </dsp:nvSpPr>
      <dsp:spPr>
        <a:xfrm>
          <a:off x="2399043" y="3701051"/>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発達障がい者支援センター等において取組の実施</a:t>
          </a:r>
        </a:p>
      </dsp:txBody>
      <dsp:txXfrm>
        <a:off x="2422838" y="3724846"/>
        <a:ext cx="6856152" cy="764836"/>
      </dsp:txXfrm>
    </dsp:sp>
    <dsp:sp modelId="{79374760-3E60-450A-84FF-B203253878BC}">
      <dsp:nvSpPr>
        <dsp:cNvPr id="0" name=""/>
        <dsp:cNvSpPr/>
      </dsp:nvSpPr>
      <dsp:spPr>
        <a:xfrm>
          <a:off x="7503503" y="593522"/>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7622320" y="593522"/>
        <a:ext cx="290442" cy="397377"/>
      </dsp:txXfrm>
    </dsp:sp>
    <dsp:sp modelId="{A3A06828-3D25-488A-8FA2-1F78F90FAC73}">
      <dsp:nvSpPr>
        <dsp:cNvPr id="0" name=""/>
        <dsp:cNvSpPr/>
      </dsp:nvSpPr>
      <dsp:spPr>
        <a:xfrm>
          <a:off x="8103264" y="1518785"/>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222081" y="1518785"/>
        <a:ext cx="290442" cy="397377"/>
      </dsp:txXfrm>
    </dsp:sp>
    <dsp:sp modelId="{9B0B8359-E5EB-4068-B98D-4467F306EBCD}">
      <dsp:nvSpPr>
        <dsp:cNvPr id="0" name=""/>
        <dsp:cNvSpPr/>
      </dsp:nvSpPr>
      <dsp:spPr>
        <a:xfrm>
          <a:off x="8703025" y="243050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821842" y="2430507"/>
        <a:ext cx="290442" cy="397377"/>
      </dsp:txXfrm>
    </dsp:sp>
    <dsp:sp modelId="{95E4F840-4A3A-49BE-9543-CEF241CFD9AD}">
      <dsp:nvSpPr>
        <dsp:cNvPr id="0" name=""/>
        <dsp:cNvSpPr/>
      </dsp:nvSpPr>
      <dsp:spPr>
        <a:xfrm>
          <a:off x="9302786" y="336479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9421603" y="3364797"/>
        <a:ext cx="290442" cy="39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42F3-8C1E-4099-8963-3B5277E5825B}">
      <dsp:nvSpPr>
        <dsp:cNvPr id="0" name=""/>
        <dsp:cNvSpPr/>
      </dsp:nvSpPr>
      <dsp:spPr>
        <a:xfrm>
          <a:off x="0" y="0"/>
          <a:ext cx="8824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4A597-946B-413B-8B28-A1AEC1D025A5}">
      <dsp:nvSpPr>
        <dsp:cNvPr id="0" name=""/>
        <dsp:cNvSpPr/>
      </dsp:nvSpPr>
      <dsp:spPr>
        <a:xfrm>
          <a:off x="0" y="0"/>
          <a:ext cx="1764810" cy="1681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t>検討の視点</a:t>
          </a:r>
        </a:p>
      </dsp:txBody>
      <dsp:txXfrm>
        <a:off x="0" y="0"/>
        <a:ext cx="1764810" cy="1681686"/>
      </dsp:txXfrm>
    </dsp:sp>
    <dsp:sp modelId="{50CF8924-B6C6-4DEF-AD30-D66E2E327E36}">
      <dsp:nvSpPr>
        <dsp:cNvPr id="0" name=""/>
        <dsp:cNvSpPr/>
      </dsp:nvSpPr>
      <dsp:spPr>
        <a:xfrm>
          <a:off x="1897171" y="39086"/>
          <a:ext cx="6926881" cy="78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対応困難なニーズとはどのようなものか</a:t>
          </a:r>
        </a:p>
      </dsp:txBody>
      <dsp:txXfrm>
        <a:off x="1897171" y="39086"/>
        <a:ext cx="6926881" cy="781721"/>
      </dsp:txXfrm>
    </dsp:sp>
    <dsp:sp modelId="{B215C784-D000-4CD6-AC5A-EB5FF15E3A5E}">
      <dsp:nvSpPr>
        <dsp:cNvPr id="0" name=""/>
        <dsp:cNvSpPr/>
      </dsp:nvSpPr>
      <dsp:spPr>
        <a:xfrm>
          <a:off x="1764810" y="820807"/>
          <a:ext cx="70592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53B41-8D37-499D-8E44-8D0A3F14E813}">
      <dsp:nvSpPr>
        <dsp:cNvPr id="0" name=""/>
        <dsp:cNvSpPr/>
      </dsp:nvSpPr>
      <dsp:spPr>
        <a:xfrm>
          <a:off x="1897171" y="859893"/>
          <a:ext cx="6926881" cy="78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不足している制度や社会資源はどのようなものか</a:t>
          </a:r>
        </a:p>
      </dsp:txBody>
      <dsp:txXfrm>
        <a:off x="1897171" y="859893"/>
        <a:ext cx="6926881" cy="781721"/>
      </dsp:txXfrm>
    </dsp:sp>
    <dsp:sp modelId="{96ADAA36-C22E-48E5-9944-501A5B3C8371}">
      <dsp:nvSpPr>
        <dsp:cNvPr id="0" name=""/>
        <dsp:cNvSpPr/>
      </dsp:nvSpPr>
      <dsp:spPr>
        <a:xfrm>
          <a:off x="1764810" y="1641614"/>
          <a:ext cx="70592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5E748-36B6-4CC2-9CD3-26566D0D973B}">
      <dsp:nvSpPr>
        <dsp:cNvPr id="0" name=""/>
        <dsp:cNvSpPr/>
      </dsp:nvSpPr>
      <dsp:spPr>
        <a:xfrm>
          <a:off x="3147326" y="69582"/>
          <a:ext cx="2553402" cy="12403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対応できる支援者の増加を図る</a:t>
          </a:r>
        </a:p>
      </dsp:txBody>
      <dsp:txXfrm>
        <a:off x="3207877" y="130133"/>
        <a:ext cx="2432300" cy="1119288"/>
      </dsp:txXfrm>
    </dsp:sp>
    <dsp:sp modelId="{357DD8DD-DE8C-4787-9342-C545CA0852FB}">
      <dsp:nvSpPr>
        <dsp:cNvPr id="0" name=""/>
        <dsp:cNvSpPr/>
      </dsp:nvSpPr>
      <dsp:spPr>
        <a:xfrm>
          <a:off x="2403922" y="689777"/>
          <a:ext cx="4040210" cy="4040210"/>
        </a:xfrm>
        <a:custGeom>
          <a:avLst/>
          <a:gdLst/>
          <a:ahLst/>
          <a:cxnLst/>
          <a:rect l="0" t="0" r="0" b="0"/>
          <a:pathLst>
            <a:path>
              <a:moveTo>
                <a:pt x="3589785" y="748520"/>
              </a:moveTo>
              <a:arcTo wR="2020105" hR="2020105" stAng="19259363" swAng="230076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D5FD44-3DAF-494D-93EA-F046DD72FCC5}">
      <dsp:nvSpPr>
        <dsp:cNvPr id="0" name=""/>
        <dsp:cNvSpPr/>
      </dsp:nvSpPr>
      <dsp:spPr>
        <a:xfrm>
          <a:off x="4994802" y="3099740"/>
          <a:ext cx="2357375" cy="12403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連携協働による相談対応の実施</a:t>
          </a:r>
        </a:p>
      </dsp:txBody>
      <dsp:txXfrm>
        <a:off x="5055353" y="3160291"/>
        <a:ext cx="2236273" cy="1119288"/>
      </dsp:txXfrm>
    </dsp:sp>
    <dsp:sp modelId="{7D861B1B-31CC-41C6-8F4F-DC7F98967DC1}">
      <dsp:nvSpPr>
        <dsp:cNvPr id="0" name=""/>
        <dsp:cNvSpPr/>
      </dsp:nvSpPr>
      <dsp:spPr>
        <a:xfrm>
          <a:off x="2403922" y="689777"/>
          <a:ext cx="4040210" cy="4040210"/>
        </a:xfrm>
        <a:custGeom>
          <a:avLst/>
          <a:gdLst/>
          <a:ahLst/>
          <a:cxnLst/>
          <a:rect l="0" t="0" r="0" b="0"/>
          <a:pathLst>
            <a:path>
              <a:moveTo>
                <a:pt x="2798405" y="3884259"/>
              </a:moveTo>
              <a:arcTo wR="2020105" hR="2020105" stAng="4040342" swAng="2719315"/>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25D793-BF56-49CA-9A70-41FDD80A24FD}">
      <dsp:nvSpPr>
        <dsp:cNvPr id="0" name=""/>
        <dsp:cNvSpPr/>
      </dsp:nvSpPr>
      <dsp:spPr>
        <a:xfrm>
          <a:off x="1495877" y="3099740"/>
          <a:ext cx="2357375" cy="12403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発達障がいの理解促進のための取組</a:t>
          </a:r>
        </a:p>
      </dsp:txBody>
      <dsp:txXfrm>
        <a:off x="1556428" y="3160291"/>
        <a:ext cx="2236273" cy="1119288"/>
      </dsp:txXfrm>
    </dsp:sp>
    <dsp:sp modelId="{0217D30B-7DB8-45F5-9998-CB2C5D5F56C2}">
      <dsp:nvSpPr>
        <dsp:cNvPr id="0" name=""/>
        <dsp:cNvSpPr/>
      </dsp:nvSpPr>
      <dsp:spPr>
        <a:xfrm>
          <a:off x="2403922" y="689777"/>
          <a:ext cx="4040210" cy="4040210"/>
        </a:xfrm>
        <a:custGeom>
          <a:avLst/>
          <a:gdLst/>
          <a:ahLst/>
          <a:cxnLst/>
          <a:rect l="0" t="0" r="0" b="0"/>
          <a:pathLst>
            <a:path>
              <a:moveTo>
                <a:pt x="135" y="1996677"/>
              </a:moveTo>
              <a:arcTo wR="2020105" hR="2020105" stAng="10839869" swAng="2300768"/>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5515-2C20-46C5-9812-4DFCEE763782}">
      <dsp:nvSpPr>
        <dsp:cNvPr id="0" name=""/>
        <dsp:cNvSpPr/>
      </dsp:nvSpPr>
      <dsp:spPr>
        <a:xfrm>
          <a:off x="2243444" y="0"/>
          <a:ext cx="1495629" cy="1416088"/>
        </a:xfrm>
        <a:prstGeom prst="trapezoid">
          <a:avLst>
            <a:gd name="adj" fmla="val 5280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発達障がい児者の支援者</a:t>
          </a:r>
        </a:p>
      </dsp:txBody>
      <dsp:txXfrm>
        <a:off x="2243444" y="0"/>
        <a:ext cx="1495629" cy="1416088"/>
      </dsp:txXfrm>
    </dsp:sp>
    <dsp:sp modelId="{EF6E3E46-F43C-4EDB-A2E4-60BC32867B23}">
      <dsp:nvSpPr>
        <dsp:cNvPr id="0" name=""/>
        <dsp:cNvSpPr/>
      </dsp:nvSpPr>
      <dsp:spPr>
        <a:xfrm>
          <a:off x="1495629" y="1416088"/>
          <a:ext cx="2991259" cy="1416088"/>
        </a:xfrm>
        <a:prstGeom prst="trapezoid">
          <a:avLst>
            <a:gd name="adj" fmla="val 52808"/>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障がい児者の　支援者</a:t>
          </a:r>
        </a:p>
      </dsp:txBody>
      <dsp:txXfrm>
        <a:off x="2019099" y="1416088"/>
        <a:ext cx="1944318" cy="1416088"/>
      </dsp:txXfrm>
    </dsp:sp>
    <dsp:sp modelId="{0DCE5E71-7DC3-4263-9AE5-932075C5BDEF}">
      <dsp:nvSpPr>
        <dsp:cNvPr id="0" name=""/>
        <dsp:cNvSpPr/>
      </dsp:nvSpPr>
      <dsp:spPr>
        <a:xfrm>
          <a:off x="747814" y="2832177"/>
          <a:ext cx="4486888" cy="1416088"/>
        </a:xfrm>
        <a:prstGeom prst="trapezoid">
          <a:avLst>
            <a:gd name="adj" fmla="val 52808"/>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一般施策の支援者</a:t>
          </a:r>
        </a:p>
      </dsp:txBody>
      <dsp:txXfrm>
        <a:off x="1533020" y="2832177"/>
        <a:ext cx="2916477" cy="1416088"/>
      </dsp:txXfrm>
    </dsp:sp>
    <dsp:sp modelId="{662AE2C1-6ECC-404C-B19D-E204E4103EFA}">
      <dsp:nvSpPr>
        <dsp:cNvPr id="0" name=""/>
        <dsp:cNvSpPr/>
      </dsp:nvSpPr>
      <dsp:spPr>
        <a:xfrm>
          <a:off x="0" y="4248266"/>
          <a:ext cx="5982518" cy="1416088"/>
        </a:xfrm>
        <a:prstGeom prst="trapezoid">
          <a:avLst>
            <a:gd name="adj" fmla="val 52808"/>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府民・企業（非支援者）</a:t>
          </a:r>
        </a:p>
      </dsp:txBody>
      <dsp:txXfrm>
        <a:off x="1046940" y="4248266"/>
        <a:ext cx="3888636" cy="1416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2834-9112-4F67-93C8-F82BF48143B8}">
      <dsp:nvSpPr>
        <dsp:cNvPr id="0" name=""/>
        <dsp:cNvSpPr/>
      </dsp:nvSpPr>
      <dsp:spPr>
        <a:xfrm>
          <a:off x="5" y="0"/>
          <a:ext cx="10315800" cy="45623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CF07E-7711-46E8-B5A7-883930499BF8}">
      <dsp:nvSpPr>
        <dsp:cNvPr id="0" name=""/>
        <dsp:cNvSpPr/>
      </dsp:nvSpPr>
      <dsp:spPr>
        <a:xfrm>
          <a:off x="0" y="1368699"/>
          <a:ext cx="3094741" cy="18249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基礎理解</a:t>
          </a:r>
        </a:p>
        <a:p>
          <a:pPr marL="114300" lvl="1" indent="-114300" algn="l" defTabSz="533400">
            <a:lnSpc>
              <a:spcPct val="90000"/>
            </a:lnSpc>
            <a:spcBef>
              <a:spcPct val="0"/>
            </a:spcBef>
            <a:spcAft>
              <a:spcPct val="15000"/>
            </a:spcAft>
            <a:buChar char="•"/>
          </a:pPr>
          <a:r>
            <a:rPr kumimoji="1" lang="ja-JP" altLang="en-US" sz="1200" b="0" kern="1200" dirty="0"/>
            <a:t>特性等の基礎的な内容についての講義</a:t>
          </a:r>
        </a:p>
        <a:p>
          <a:pPr marL="114300" lvl="1" indent="-114300" algn="l" defTabSz="533400">
            <a:lnSpc>
              <a:spcPct val="90000"/>
            </a:lnSpc>
            <a:spcBef>
              <a:spcPct val="0"/>
            </a:spcBef>
            <a:spcAft>
              <a:spcPct val="15000"/>
            </a:spcAft>
            <a:buChar char="•"/>
          </a:pPr>
          <a:r>
            <a:rPr kumimoji="1" lang="ja-JP" altLang="en-US" sz="1200" b="0" kern="1200" dirty="0"/>
            <a:t>既存のコンテンツも利用した座学研修</a:t>
          </a:r>
        </a:p>
      </dsp:txBody>
      <dsp:txXfrm>
        <a:off x="89086" y="1457785"/>
        <a:ext cx="2916569" cy="1646761"/>
      </dsp:txXfrm>
    </dsp:sp>
    <dsp:sp modelId="{CC357D7C-4530-4AAE-8E90-80341EF33E8F}">
      <dsp:nvSpPr>
        <dsp:cNvPr id="0" name=""/>
        <dsp:cNvSpPr/>
      </dsp:nvSpPr>
      <dsp:spPr>
        <a:xfrm>
          <a:off x="3443524" y="1371492"/>
          <a:ext cx="3094741" cy="182493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専門知識の習得</a:t>
          </a:r>
        </a:p>
        <a:p>
          <a:pPr marL="114300" lvl="1" indent="-114300" algn="l" defTabSz="533400">
            <a:lnSpc>
              <a:spcPct val="90000"/>
            </a:lnSpc>
            <a:spcBef>
              <a:spcPct val="0"/>
            </a:spcBef>
            <a:spcAft>
              <a:spcPct val="15000"/>
            </a:spcAft>
            <a:buChar char="•"/>
          </a:pPr>
          <a:r>
            <a:rPr kumimoji="1" lang="ja-JP" altLang="en-US" sz="1200" b="0" kern="1200" dirty="0"/>
            <a:t>アセスメント、コミュニケーション、相談者のニーズや課題の整理等についての技法</a:t>
          </a:r>
        </a:p>
        <a:p>
          <a:pPr marL="114300" lvl="1" indent="-114300" algn="l" defTabSz="533400">
            <a:lnSpc>
              <a:spcPct val="90000"/>
            </a:lnSpc>
            <a:spcBef>
              <a:spcPct val="0"/>
            </a:spcBef>
            <a:spcAft>
              <a:spcPct val="15000"/>
            </a:spcAft>
            <a:buChar char="•"/>
          </a:pPr>
          <a:r>
            <a:rPr kumimoji="1" lang="ja-JP" altLang="en-US" sz="1200" b="0" kern="1200" dirty="0"/>
            <a:t>ワーク等を利用した座学研修</a:t>
          </a:r>
        </a:p>
      </dsp:txBody>
      <dsp:txXfrm>
        <a:off x="3532610" y="1460578"/>
        <a:ext cx="2916569" cy="1646761"/>
      </dsp:txXfrm>
    </dsp:sp>
    <dsp:sp modelId="{151B1A20-07AB-450B-AC7B-E0DA523A60D3}">
      <dsp:nvSpPr>
        <dsp:cNvPr id="0" name=""/>
        <dsp:cNvSpPr/>
      </dsp:nvSpPr>
      <dsp:spPr>
        <a:xfrm>
          <a:off x="6863028" y="1402004"/>
          <a:ext cx="3094741" cy="18249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事例検討・実践</a:t>
          </a:r>
        </a:p>
        <a:p>
          <a:pPr marL="114300" lvl="1" indent="-114300" algn="l" defTabSz="533400">
            <a:lnSpc>
              <a:spcPct val="90000"/>
            </a:lnSpc>
            <a:spcBef>
              <a:spcPct val="0"/>
            </a:spcBef>
            <a:spcAft>
              <a:spcPct val="15000"/>
            </a:spcAft>
            <a:buChar char="•"/>
          </a:pPr>
          <a:r>
            <a:rPr kumimoji="1" lang="ja-JP" altLang="en-US" sz="1200" b="0" kern="1200" dirty="0"/>
            <a:t>持ち寄った事例を検討、意見交換した上で、現場に持ち帰り実践を行い、報告</a:t>
          </a:r>
        </a:p>
        <a:p>
          <a:pPr marL="114300" lvl="1" indent="-114300" algn="l" defTabSz="533400">
            <a:lnSpc>
              <a:spcPct val="90000"/>
            </a:lnSpc>
            <a:spcBef>
              <a:spcPct val="0"/>
            </a:spcBef>
            <a:spcAft>
              <a:spcPct val="15000"/>
            </a:spcAft>
            <a:buChar char="•"/>
          </a:pPr>
          <a:r>
            <a:rPr kumimoji="1" lang="ja-JP" altLang="en-US" sz="1200" b="0" kern="1200" dirty="0"/>
            <a:t>グループ等小規模かつ継続的なワーク</a:t>
          </a:r>
        </a:p>
      </dsp:txBody>
      <dsp:txXfrm>
        <a:off x="6952114" y="1491090"/>
        <a:ext cx="2916569" cy="16467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AF4A6-3971-42E5-8555-FEC162F17D74}" type="datetimeFigureOut">
              <a:rPr kumimoji="1" lang="ja-JP" altLang="en-US" smtClean="0"/>
              <a:t>2026/6/25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3E476-AF61-45D4-B70A-7C204AC5A94F}" type="slidenum">
              <a:rPr kumimoji="1" lang="ja-JP" altLang="en-US" smtClean="0"/>
              <a:t>‹#›</a:t>
            </a:fld>
            <a:endParaRPr kumimoji="1" lang="ja-JP" altLang="en-US"/>
          </a:p>
        </p:txBody>
      </p:sp>
    </p:spTree>
    <p:extLst>
      <p:ext uri="{BB962C8B-B14F-4D97-AF65-F5344CB8AC3E}">
        <p14:creationId xmlns:p14="http://schemas.microsoft.com/office/powerpoint/2010/main" val="3715154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569C3-9963-4A6D-927F-E241A09808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218DF-0001-4601-9118-529220A4A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AE8DB0-17B5-4D7B-AF4A-E28BE0BA1C75}"/>
              </a:ext>
            </a:extLst>
          </p:cNvPr>
          <p:cNvSpPr>
            <a:spLocks noGrp="1"/>
          </p:cNvSpPr>
          <p:nvPr>
            <p:ph type="dt" sz="half" idx="10"/>
          </p:nvPr>
        </p:nvSpPr>
        <p:spPr/>
        <p:txBody>
          <a:bodyPr/>
          <a:lstStyle/>
          <a:p>
            <a:fld id="{CC390DED-43A7-4402-8299-50B77296BC68}"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E346BADC-2A95-42DB-8F66-845D259A2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4B079-C6D8-4E3D-8D33-56B2B197C41B}"/>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58455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3435C-4A76-444B-B548-B51702A703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C5B2A6-94E0-4089-9CC4-0654889C7B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F24E66-BDF4-4673-A090-E07CD01309C9}"/>
              </a:ext>
            </a:extLst>
          </p:cNvPr>
          <p:cNvSpPr>
            <a:spLocks noGrp="1"/>
          </p:cNvSpPr>
          <p:nvPr>
            <p:ph type="dt" sz="half" idx="10"/>
          </p:nvPr>
        </p:nvSpPr>
        <p:spPr/>
        <p:txBody>
          <a:bodyPr/>
          <a:lstStyle/>
          <a:p>
            <a:fld id="{12734490-35D7-477B-8BA1-779B61B11ADF}"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C245AE68-6E32-4A6D-B14D-F596BD57A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897CC8-F58B-4F8E-B7A0-CDA89C39B04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77916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098645-B489-4D92-8BAC-2071EEF295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E1109D-7F62-4737-A0A6-9A26EAADDD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C6AB5-2FBE-42B0-977C-B1A5AAAF705D}"/>
              </a:ext>
            </a:extLst>
          </p:cNvPr>
          <p:cNvSpPr>
            <a:spLocks noGrp="1"/>
          </p:cNvSpPr>
          <p:nvPr>
            <p:ph type="dt" sz="half" idx="10"/>
          </p:nvPr>
        </p:nvSpPr>
        <p:spPr/>
        <p:txBody>
          <a:bodyPr/>
          <a:lstStyle/>
          <a:p>
            <a:fld id="{984D8EF9-5E2E-4138-8D97-9B2192C552FD}"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B62E0F95-7FD5-406D-8FCA-988E42E379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7F7E5-02CF-4B4B-942E-746D5BF10DDF}"/>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0333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A276E-192B-46EF-9393-D053E83FA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B5140-E5E9-43DD-99AD-74D7E71F3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13C820-D650-4BA2-A899-F922A9A0CA55}"/>
              </a:ext>
            </a:extLst>
          </p:cNvPr>
          <p:cNvSpPr>
            <a:spLocks noGrp="1"/>
          </p:cNvSpPr>
          <p:nvPr>
            <p:ph type="dt" sz="half" idx="10"/>
          </p:nvPr>
        </p:nvSpPr>
        <p:spPr/>
        <p:txBody>
          <a:bodyPr/>
          <a:lstStyle/>
          <a:p>
            <a:fld id="{A4E7DC25-8E0F-4D80-9D36-66A8ABB54137}"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104A4297-C6B1-4460-B3C4-27D6B04AC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A6F5AF-741F-4518-A49E-BFCA82C28BA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9220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41F94-501B-416A-8CC9-0FC820BFEB1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80ADD-271C-4B25-A6B4-B11879A96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7E103A-B2E6-48E9-927C-6E0E6B682EFE}"/>
              </a:ext>
            </a:extLst>
          </p:cNvPr>
          <p:cNvSpPr>
            <a:spLocks noGrp="1"/>
          </p:cNvSpPr>
          <p:nvPr>
            <p:ph type="dt" sz="half" idx="10"/>
          </p:nvPr>
        </p:nvSpPr>
        <p:spPr/>
        <p:txBody>
          <a:bodyPr/>
          <a:lstStyle/>
          <a:p>
            <a:fld id="{1D36B9E4-C0BC-405F-8A50-02F3659C2916}"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007ACC4E-1810-469F-9B22-740630579B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C5487F-45D6-41CE-AE04-043B37AAAFE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338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B8BD8-B184-4095-B054-40EAEA443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06B0C0-2FB7-44A0-BD89-B77431B68D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8FEB34-2AFE-44C1-8049-C9BB577EBF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579ED-E84C-4DBE-B256-882F2C284C77}"/>
              </a:ext>
            </a:extLst>
          </p:cNvPr>
          <p:cNvSpPr>
            <a:spLocks noGrp="1"/>
          </p:cNvSpPr>
          <p:nvPr>
            <p:ph type="dt" sz="half" idx="10"/>
          </p:nvPr>
        </p:nvSpPr>
        <p:spPr/>
        <p:txBody>
          <a:bodyPr/>
          <a:lstStyle/>
          <a:p>
            <a:fld id="{C790C52A-A249-4088-9394-F156FE2AC896}" type="datetime1">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96C6E093-6D54-4418-9CC5-9743B2E701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C897D5-2F77-4FEB-A6BC-7198F66D6B7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683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4BC25-91BE-4D98-92A0-5C8D4761DE4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C1CA73-698B-40EB-887D-9ED684088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2EBDC3-3637-462B-BB4A-E08AF11DF7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05F511-2731-40DB-A698-AE2111A6F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EE3F25-5F60-4B62-B490-52AFFF3091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AC7F6B-DCAC-45BA-B0F2-2B5E40E975C5}"/>
              </a:ext>
            </a:extLst>
          </p:cNvPr>
          <p:cNvSpPr>
            <a:spLocks noGrp="1"/>
          </p:cNvSpPr>
          <p:nvPr>
            <p:ph type="dt" sz="half" idx="10"/>
          </p:nvPr>
        </p:nvSpPr>
        <p:spPr/>
        <p:txBody>
          <a:bodyPr/>
          <a:lstStyle/>
          <a:p>
            <a:fld id="{C138494F-58BB-4E49-8585-D3D0892DED8E}" type="datetime1">
              <a:rPr kumimoji="1" lang="ja-JP" altLang="en-US" smtClean="0"/>
              <a:t>2026/6/25</a:t>
            </a:fld>
            <a:endParaRPr kumimoji="1" lang="ja-JP" altLang="en-US"/>
          </a:p>
        </p:txBody>
      </p:sp>
      <p:sp>
        <p:nvSpPr>
          <p:cNvPr id="8" name="フッター プレースホルダー 7">
            <a:extLst>
              <a:ext uri="{FF2B5EF4-FFF2-40B4-BE49-F238E27FC236}">
                <a16:creationId xmlns:a16="http://schemas.microsoft.com/office/drawing/2014/main" id="{4EC06FE7-F809-4933-A9CB-31CE180931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EFD3B5-0AB8-4E01-92A0-E269041ABA1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07058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872D9-C040-4AF9-AE49-98C1E0D55F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FC28CC-4127-4AB5-82F4-85164770D431}"/>
              </a:ext>
            </a:extLst>
          </p:cNvPr>
          <p:cNvSpPr>
            <a:spLocks noGrp="1"/>
          </p:cNvSpPr>
          <p:nvPr>
            <p:ph type="dt" sz="half" idx="10"/>
          </p:nvPr>
        </p:nvSpPr>
        <p:spPr/>
        <p:txBody>
          <a:bodyPr/>
          <a:lstStyle/>
          <a:p>
            <a:fld id="{6B33661E-07D2-49D3-90AB-C43B8C98A468}" type="datetime1">
              <a:rPr kumimoji="1" lang="ja-JP" altLang="en-US" smtClean="0"/>
              <a:t>2026/6/25</a:t>
            </a:fld>
            <a:endParaRPr kumimoji="1" lang="ja-JP" altLang="en-US"/>
          </a:p>
        </p:txBody>
      </p:sp>
      <p:sp>
        <p:nvSpPr>
          <p:cNvPr id="4" name="フッター プレースホルダー 3">
            <a:extLst>
              <a:ext uri="{FF2B5EF4-FFF2-40B4-BE49-F238E27FC236}">
                <a16:creationId xmlns:a16="http://schemas.microsoft.com/office/drawing/2014/main" id="{EE928B07-7CE8-48B4-8DB7-7D816C2DD7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F791CF-9EA7-4DE3-B7F0-9995471E28E3}"/>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915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319ED6-1722-42EC-B9AC-9B861431BFDB}"/>
              </a:ext>
            </a:extLst>
          </p:cNvPr>
          <p:cNvSpPr>
            <a:spLocks noGrp="1"/>
          </p:cNvSpPr>
          <p:nvPr>
            <p:ph type="dt" sz="half" idx="10"/>
          </p:nvPr>
        </p:nvSpPr>
        <p:spPr/>
        <p:txBody>
          <a:bodyPr/>
          <a:lstStyle/>
          <a:p>
            <a:fld id="{F1B63651-7730-4B18-BD6F-9AA1006D5803}" type="datetime1">
              <a:rPr kumimoji="1" lang="ja-JP" altLang="en-US" smtClean="0"/>
              <a:t>2026/6/25</a:t>
            </a:fld>
            <a:endParaRPr kumimoji="1" lang="ja-JP" altLang="en-US"/>
          </a:p>
        </p:txBody>
      </p:sp>
      <p:sp>
        <p:nvSpPr>
          <p:cNvPr id="3" name="フッター プレースホルダー 2">
            <a:extLst>
              <a:ext uri="{FF2B5EF4-FFF2-40B4-BE49-F238E27FC236}">
                <a16:creationId xmlns:a16="http://schemas.microsoft.com/office/drawing/2014/main" id="{3D2CD2FD-2705-4402-95EE-EEB23E0807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842916-5544-45B3-B6D7-5C50D55B21E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12971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1EE71-A3A8-4ECD-9E7F-8FB35C0DED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27FB98-F685-4DA3-8891-CFC916003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C07DD9-0348-4CBF-AA7E-9B19FD7A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08E623-A087-4531-AB0B-FFD92D192DB0}"/>
              </a:ext>
            </a:extLst>
          </p:cNvPr>
          <p:cNvSpPr>
            <a:spLocks noGrp="1"/>
          </p:cNvSpPr>
          <p:nvPr>
            <p:ph type="dt" sz="half" idx="10"/>
          </p:nvPr>
        </p:nvSpPr>
        <p:spPr/>
        <p:txBody>
          <a:bodyPr/>
          <a:lstStyle/>
          <a:p>
            <a:fld id="{538BC331-CA57-424A-9890-75EEE6AC6D98}" type="datetime1">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A851E01F-8891-4086-A967-BEE286C142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AA255F-D874-42DC-AED0-D24CB6379DD6}"/>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5467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8E091-59F9-4AB7-99D5-11C5073EC0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4A3D4-ED38-4673-AC12-7085794B1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69984F-904C-4577-9BAA-20B6EDC00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55C92-0BA1-4CD7-94A1-1E952FFF328A}"/>
              </a:ext>
            </a:extLst>
          </p:cNvPr>
          <p:cNvSpPr>
            <a:spLocks noGrp="1"/>
          </p:cNvSpPr>
          <p:nvPr>
            <p:ph type="dt" sz="half" idx="10"/>
          </p:nvPr>
        </p:nvSpPr>
        <p:spPr/>
        <p:txBody>
          <a:bodyPr/>
          <a:lstStyle/>
          <a:p>
            <a:fld id="{D6AC9B17-7AC8-4443-BFE1-C401CC772D6F}" type="datetime1">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5FCD7FED-3776-49D3-8D3C-CF566D2CD1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182DDA-1768-4B4D-AEB5-ABE2CCC52A5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4688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79D26D-D2F0-4A90-9906-3233217DF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817B70-D0BB-4B3D-BF29-B1D8FC383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CB737-92CF-4FCE-973A-11ACC5A96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5719E-B045-4944-B434-CE9D6D011962}" type="datetime1">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536D7EAE-32E1-4BC7-A9A8-5414630B9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A8B1DD-B3BD-4B78-BDEA-9692E2A4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95984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 Type="http://schemas.openxmlformats.org/officeDocument/2006/relationships/image" Target="../media/image2.svg"/><Relationship Id="rId21" Type="http://schemas.openxmlformats.org/officeDocument/2006/relationships/image" Target="../media/image15.png"/><Relationship Id="rId34" Type="http://schemas.openxmlformats.org/officeDocument/2006/relationships/image" Target="../media/image28.svg"/><Relationship Id="rId7" Type="http://schemas.openxmlformats.org/officeDocument/2006/relationships/diagramColors" Target="../diagrams/colors3.xml"/><Relationship Id="rId12" Type="http://schemas.openxmlformats.org/officeDocument/2006/relationships/image" Target="../media/image6.svg"/><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5.png"/><Relationship Id="rId24" Type="http://schemas.openxmlformats.org/officeDocument/2006/relationships/image" Target="../media/image18.svg"/><Relationship Id="rId32" Type="http://schemas.openxmlformats.org/officeDocument/2006/relationships/image" Target="../media/image26.svg"/><Relationship Id="rId5" Type="http://schemas.openxmlformats.org/officeDocument/2006/relationships/diagramLayout" Target="../diagrams/layout3.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svg"/><Relationship Id="rId36" Type="http://schemas.openxmlformats.org/officeDocument/2006/relationships/image" Target="../media/image30.svg"/><Relationship Id="rId10" Type="http://schemas.openxmlformats.org/officeDocument/2006/relationships/image" Target="../media/image4.svg"/><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1.png"/><Relationship Id="rId30" Type="http://schemas.openxmlformats.org/officeDocument/2006/relationships/image" Target="../media/image24.svg"/><Relationship Id="rId35" Type="http://schemas.openxmlformats.org/officeDocument/2006/relationships/image" Target="../media/image29.png"/><Relationship Id="rId8"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diagramLayout" Target="../diagrams/layout5.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diagramData" Target="../diagrams/data5.xml"/><Relationship Id="rId16" Type="http://schemas.openxmlformats.org/officeDocument/2006/relationships/image" Target="../media/image40.svg"/><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35.png"/><Relationship Id="rId5" Type="http://schemas.openxmlformats.org/officeDocument/2006/relationships/diagramColors" Target="../diagrams/colors5.xml"/><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diagramQuickStyle" Target="../diagrams/quickStyle5.xml"/><Relationship Id="rId9" Type="http://schemas.openxmlformats.org/officeDocument/2006/relationships/image" Target="../media/image33.png"/><Relationship Id="rId14" Type="http://schemas.openxmlformats.org/officeDocument/2006/relationships/image" Target="../media/image3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1435608"/>
            <a:ext cx="12261669" cy="2159849"/>
          </a:xfrm>
        </p:spPr>
        <p:style>
          <a:lnRef idx="3">
            <a:schemeClr val="lt1"/>
          </a:lnRef>
          <a:fillRef idx="1">
            <a:schemeClr val="accent6"/>
          </a:fillRef>
          <a:effectRef idx="1">
            <a:schemeClr val="accent6"/>
          </a:effectRef>
          <a:fontRef idx="minor">
            <a:schemeClr val="lt1"/>
          </a:fontRef>
        </p:style>
        <p:txBody>
          <a:bodyPr>
            <a:normAutofit/>
          </a:bodyPr>
          <a:lstStyle/>
          <a:p>
            <a:r>
              <a:rPr kumimoji="1" lang="ja-JP" altLang="en-US" sz="4000" b="1" dirty="0"/>
              <a:t>発達障がい者及びその可能性のある方に対する相談支援機関アンケートの調査結果を踏まえた</a:t>
            </a:r>
            <a:br>
              <a:rPr kumimoji="1" lang="en-US" altLang="ja-JP" sz="4000" b="1" dirty="0"/>
            </a:br>
            <a:r>
              <a:rPr kumimoji="1" lang="ja-JP" altLang="en-US" sz="4000" b="1" dirty="0"/>
              <a:t>支援力向上に関する取組について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令和８</a:t>
            </a:r>
            <a:r>
              <a:rPr kumimoji="1" lang="ja-JP" altLang="en-US" u="sng" dirty="0"/>
              <a:t>年２月</a:t>
            </a:r>
            <a:r>
              <a:rPr lang="ja-JP" altLang="en-US" u="sng" dirty="0"/>
              <a:t>２５</a:t>
            </a:r>
            <a:r>
              <a:rPr kumimoji="1" lang="ja-JP" altLang="en-US" u="sng" dirty="0"/>
              <a:t>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5129749" y="399707"/>
            <a:ext cx="7277570" cy="338554"/>
          </a:xfrm>
          <a:prstGeom prst="rect">
            <a:avLst/>
          </a:prstGeom>
          <a:noFill/>
        </p:spPr>
        <p:txBody>
          <a:bodyPr wrap="square" rtlCol="0">
            <a:spAutoFit/>
          </a:bodyPr>
          <a:lstStyle/>
          <a:p>
            <a:r>
              <a:rPr kumimoji="1" lang="ja-JP" altLang="en-US" sz="1600" dirty="0"/>
              <a:t>令和７年度第２回大阪府発達障がい児者支援体制整備検討部会（資料３）</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❹ー１　発達障がい者等の相談対応をする中で特に支援の難しさを感じること</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3046" y="649861"/>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9AF2CFBE-B31F-4526-B458-B7F0AB6F0EB3}"/>
              </a:ext>
            </a:extLst>
          </p:cNvPr>
          <p:cNvSpPr txBox="1"/>
          <p:nvPr/>
        </p:nvSpPr>
        <p:spPr>
          <a:xfrm>
            <a:off x="564858" y="649861"/>
            <a:ext cx="11264096" cy="830997"/>
          </a:xfrm>
          <a:prstGeom prst="rect">
            <a:avLst/>
          </a:prstGeom>
          <a:noFill/>
        </p:spPr>
        <p:txBody>
          <a:bodyPr wrap="square" rtlCol="0">
            <a:spAutoFit/>
          </a:bodyPr>
          <a:lstStyle/>
          <a:p>
            <a:r>
              <a:rPr kumimoji="1" lang="ja-JP" altLang="en-US" sz="1600" dirty="0"/>
              <a:t>相談対応で難しさを感じることについて、４つのテーマに分けて質問。</a:t>
            </a:r>
            <a:endParaRPr kumimoji="1" lang="en-US" altLang="ja-JP" sz="1600" dirty="0"/>
          </a:p>
          <a:p>
            <a:r>
              <a:rPr kumimoji="1" lang="ja-JP" altLang="en-US" sz="1600" dirty="0"/>
              <a:t>アセスメントやニーズ把握については、「本人のニーズと能力や適性との間でミスマッチがある」が最も多く、対応については「発達障がいの自覚や受容がない方への対応が難しい」が最も多かった。</a:t>
            </a:r>
            <a:endParaRPr kumimoji="1" lang="en-US" altLang="ja-JP" sz="1600" dirty="0"/>
          </a:p>
        </p:txBody>
      </p:sp>
      <p:graphicFrame>
        <p:nvGraphicFramePr>
          <p:cNvPr id="8" name="グラフ 7">
            <a:extLst>
              <a:ext uri="{FF2B5EF4-FFF2-40B4-BE49-F238E27FC236}">
                <a16:creationId xmlns:a16="http://schemas.microsoft.com/office/drawing/2014/main" id="{17B8DD47-3880-401C-AB07-D5D368D83CB5}"/>
              </a:ext>
            </a:extLst>
          </p:cNvPr>
          <p:cNvGraphicFramePr/>
          <p:nvPr>
            <p:extLst>
              <p:ext uri="{D42A27DB-BD31-4B8C-83A1-F6EECF244321}">
                <p14:modId xmlns:p14="http://schemas.microsoft.com/office/powerpoint/2010/main" val="369502938"/>
              </p:ext>
            </p:extLst>
          </p:nvPr>
        </p:nvGraphicFramePr>
        <p:xfrm>
          <a:off x="723294" y="1661657"/>
          <a:ext cx="10266281" cy="2457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A7488BEE-5EB0-4A43-A9F0-E26AA1F1917F}"/>
              </a:ext>
            </a:extLst>
          </p:cNvPr>
          <p:cNvGraphicFramePr/>
          <p:nvPr>
            <p:extLst>
              <p:ext uri="{D42A27DB-BD31-4B8C-83A1-F6EECF244321}">
                <p14:modId xmlns:p14="http://schemas.microsoft.com/office/powerpoint/2010/main" val="1136528130"/>
              </p:ext>
            </p:extLst>
          </p:nvPr>
        </p:nvGraphicFramePr>
        <p:xfrm>
          <a:off x="723295" y="4190035"/>
          <a:ext cx="10266282" cy="2457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9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11</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❹ー２　発達障がい者等の相談対応をする中で特に支援の難しさを感じること</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3046" y="649861"/>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9AF2CFBE-B31F-4526-B458-B7F0AB6F0EB3}"/>
              </a:ext>
            </a:extLst>
          </p:cNvPr>
          <p:cNvSpPr txBox="1"/>
          <p:nvPr/>
        </p:nvSpPr>
        <p:spPr>
          <a:xfrm>
            <a:off x="564858" y="813221"/>
            <a:ext cx="11264096" cy="584775"/>
          </a:xfrm>
          <a:prstGeom prst="rect">
            <a:avLst/>
          </a:prstGeom>
          <a:noFill/>
        </p:spPr>
        <p:txBody>
          <a:bodyPr wrap="square" rtlCol="0">
            <a:spAutoFit/>
          </a:bodyPr>
          <a:lstStyle/>
          <a:p>
            <a:r>
              <a:rPr kumimoji="1" lang="ja-JP" altLang="en-US" sz="1600" dirty="0"/>
              <a:t>理解については、全体的に難しさを感じている傾向があった。</a:t>
            </a:r>
            <a:endParaRPr kumimoji="1" lang="en-US" altLang="ja-JP" sz="1600" dirty="0"/>
          </a:p>
          <a:p>
            <a:r>
              <a:rPr kumimoji="1" lang="ja-JP" altLang="en-US" sz="1600" dirty="0"/>
              <a:t>他機関との連携については、医療機関や所属先との連携に難しさを感じている機関が多かった。</a:t>
            </a:r>
            <a:endParaRPr kumimoji="1" lang="en-US" altLang="ja-JP" sz="1600" dirty="0"/>
          </a:p>
        </p:txBody>
      </p:sp>
      <p:graphicFrame>
        <p:nvGraphicFramePr>
          <p:cNvPr id="8" name="グラフ 7">
            <a:extLst>
              <a:ext uri="{FF2B5EF4-FFF2-40B4-BE49-F238E27FC236}">
                <a16:creationId xmlns:a16="http://schemas.microsoft.com/office/drawing/2014/main" id="{17B8DD47-3880-401C-AB07-D5D368D83CB5}"/>
              </a:ext>
            </a:extLst>
          </p:cNvPr>
          <p:cNvGraphicFramePr/>
          <p:nvPr>
            <p:extLst>
              <p:ext uri="{D42A27DB-BD31-4B8C-83A1-F6EECF244321}">
                <p14:modId xmlns:p14="http://schemas.microsoft.com/office/powerpoint/2010/main" val="3177483978"/>
              </p:ext>
            </p:extLst>
          </p:nvPr>
        </p:nvGraphicFramePr>
        <p:xfrm>
          <a:off x="723295" y="1661657"/>
          <a:ext cx="8202592" cy="2457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A7488BEE-5EB0-4A43-A9F0-E26AA1F1917F}"/>
              </a:ext>
            </a:extLst>
          </p:cNvPr>
          <p:cNvGraphicFramePr/>
          <p:nvPr>
            <p:extLst>
              <p:ext uri="{D42A27DB-BD31-4B8C-83A1-F6EECF244321}">
                <p14:modId xmlns:p14="http://schemas.microsoft.com/office/powerpoint/2010/main" val="1064972274"/>
              </p:ext>
            </p:extLst>
          </p:nvPr>
        </p:nvGraphicFramePr>
        <p:xfrm>
          <a:off x="723295" y="4190035"/>
          <a:ext cx="8202591" cy="2457973"/>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02860204-A15D-4531-BCA3-455C6590F5D5}"/>
              </a:ext>
            </a:extLst>
          </p:cNvPr>
          <p:cNvSpPr txBox="1"/>
          <p:nvPr/>
        </p:nvSpPr>
        <p:spPr>
          <a:xfrm>
            <a:off x="9336946" y="4293066"/>
            <a:ext cx="258380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（連携がしづらい支援機関）</a:t>
            </a:r>
            <a:endParaRPr kumimoji="1" lang="en-US" altLang="ja-JP" sz="1400" dirty="0"/>
          </a:p>
          <a:p>
            <a:endParaRPr kumimoji="1" lang="en-US" altLang="ja-JP" sz="1400" dirty="0"/>
          </a:p>
          <a:p>
            <a:r>
              <a:rPr kumimoji="1" lang="ja-JP" altLang="en-US" sz="1400" dirty="0"/>
              <a:t>・市町村</a:t>
            </a:r>
            <a:endParaRPr kumimoji="1" lang="en-US" altLang="ja-JP" sz="1400" dirty="0"/>
          </a:p>
          <a:p>
            <a:r>
              <a:rPr lang="ja-JP" altLang="en-US" sz="1400" dirty="0"/>
              <a:t>・発達障がい者支援センター</a:t>
            </a:r>
            <a:endParaRPr lang="en-US" altLang="ja-JP" sz="1400" dirty="0"/>
          </a:p>
          <a:p>
            <a:r>
              <a:rPr kumimoji="1" lang="ja-JP" altLang="en-US" sz="1400" dirty="0"/>
              <a:t>・警察</a:t>
            </a:r>
            <a:endParaRPr kumimoji="1" lang="en-US" altLang="ja-JP" sz="1400" dirty="0"/>
          </a:p>
          <a:p>
            <a:r>
              <a:rPr lang="ja-JP" altLang="en-US" sz="1400" dirty="0"/>
              <a:t>・就労系事業所</a:t>
            </a:r>
            <a:endParaRPr lang="en-US" altLang="ja-JP" sz="1400" dirty="0"/>
          </a:p>
          <a:p>
            <a:r>
              <a:rPr kumimoji="1" lang="ja-JP" altLang="en-US" sz="1400" dirty="0"/>
              <a:t>・児童に関わる機関</a:t>
            </a:r>
            <a:endParaRPr kumimoji="1" lang="en-US" altLang="ja-JP" sz="1400" dirty="0"/>
          </a:p>
          <a:p>
            <a:r>
              <a:rPr lang="ja-JP" altLang="en-US" sz="1400" dirty="0"/>
              <a:t>・訪問看護</a:t>
            </a:r>
            <a:endParaRPr kumimoji="1" lang="ja-JP" altLang="en-US" sz="1400" dirty="0"/>
          </a:p>
        </p:txBody>
      </p:sp>
      <p:cxnSp>
        <p:nvCxnSpPr>
          <p:cNvPr id="10" name="コネクタ: 曲線 9">
            <a:extLst>
              <a:ext uri="{FF2B5EF4-FFF2-40B4-BE49-F238E27FC236}">
                <a16:creationId xmlns:a16="http://schemas.microsoft.com/office/drawing/2014/main" id="{FB0D93C8-49F2-4607-AB08-FE1BAE22D409}"/>
              </a:ext>
            </a:extLst>
          </p:cNvPr>
          <p:cNvCxnSpPr>
            <a:endCxn id="6" idx="1"/>
          </p:cNvCxnSpPr>
          <p:nvPr/>
        </p:nvCxnSpPr>
        <p:spPr>
          <a:xfrm flipV="1">
            <a:off x="5394121" y="5201007"/>
            <a:ext cx="3942825" cy="1155343"/>
          </a:xfrm>
          <a:prstGeom prst="curvedConnector3">
            <a:avLst>
              <a:gd name="adj1" fmla="val 90638"/>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338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6075B5-7378-4829-B426-D94F958F1487}"/>
              </a:ext>
            </a:extLst>
          </p:cNvPr>
          <p:cNvSpPr>
            <a:spLocks noGrp="1"/>
          </p:cNvSpPr>
          <p:nvPr>
            <p:ph type="sldNum" sz="quarter" idx="12"/>
          </p:nvPr>
        </p:nvSpPr>
        <p:spPr>
          <a:xfrm>
            <a:off x="8569353" y="6412109"/>
            <a:ext cx="2743200" cy="365125"/>
          </a:xfrm>
        </p:spPr>
        <p:txBody>
          <a:bodyPr/>
          <a:lstStyle/>
          <a:p>
            <a:fld id="{70282AB8-C4EA-4569-8680-C1975E0A73D2}"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F37DC1E1-8C77-42D5-9C4F-F0A80D53C89F}"/>
              </a:ext>
            </a:extLst>
          </p:cNvPr>
          <p:cNvSpPr txBox="1"/>
          <p:nvPr/>
        </p:nvSpPr>
        <p:spPr>
          <a:xfrm>
            <a:off x="243280" y="263328"/>
            <a:ext cx="10939832" cy="369332"/>
          </a:xfrm>
          <a:prstGeom prst="rect">
            <a:avLst/>
          </a:prstGeom>
          <a:noFill/>
        </p:spPr>
        <p:txBody>
          <a:bodyPr wrap="square" rtlCol="0">
            <a:spAutoFit/>
          </a:bodyPr>
          <a:lstStyle/>
          <a:p>
            <a:r>
              <a:rPr lang="ja-JP" altLang="en-US" dirty="0"/>
              <a:t>❹ー３　発達障がい者等の相談対応をする中で特に支援の難しさを感じること（分野別・複数選択可）</a:t>
            </a:r>
            <a:endParaRPr kumimoji="1" lang="ja-JP" altLang="en-US" sz="2000" b="1" dirty="0"/>
          </a:p>
        </p:txBody>
      </p:sp>
      <p:sp>
        <p:nvSpPr>
          <p:cNvPr id="4" name="四角形: 角を丸くする 3">
            <a:extLst>
              <a:ext uri="{FF2B5EF4-FFF2-40B4-BE49-F238E27FC236}">
                <a16:creationId xmlns:a16="http://schemas.microsoft.com/office/drawing/2014/main" id="{8303DD25-6CC4-4D5E-8038-E23299FC970D}"/>
              </a:ext>
            </a:extLst>
          </p:cNvPr>
          <p:cNvSpPr/>
          <p:nvPr/>
        </p:nvSpPr>
        <p:spPr>
          <a:xfrm>
            <a:off x="363045" y="649861"/>
            <a:ext cx="11532543" cy="11265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BFECD2FA-DD40-4841-90FB-A184FF31A276}"/>
              </a:ext>
            </a:extLst>
          </p:cNvPr>
          <p:cNvSpPr txBox="1"/>
          <p:nvPr/>
        </p:nvSpPr>
        <p:spPr>
          <a:xfrm>
            <a:off x="463952" y="699182"/>
            <a:ext cx="11264096" cy="1077218"/>
          </a:xfrm>
          <a:prstGeom prst="rect">
            <a:avLst/>
          </a:prstGeom>
          <a:noFill/>
        </p:spPr>
        <p:txBody>
          <a:bodyPr wrap="square" rtlCol="0">
            <a:spAutoFit/>
          </a:bodyPr>
          <a:lstStyle/>
          <a:p>
            <a:r>
              <a:rPr kumimoji="1" lang="ja-JP" altLang="en-US" sz="1600" dirty="0"/>
              <a:t>分野別にみた場合、いずれの分野においても「本人のニーズと能力や適性との間でミスマッチがある」、「発達障がいの自覚や受容がない方への対応が難しい」という課題が上位を占めた。</a:t>
            </a:r>
          </a:p>
          <a:p>
            <a:r>
              <a:rPr kumimoji="1" lang="ja-JP" altLang="en-US" sz="1600" dirty="0"/>
              <a:t>また、ニーズに応じて制度等を案内する機会の多い市町村や相談支援機関については、制度や社会資源の不足の課題が上位となった。</a:t>
            </a:r>
            <a:endParaRPr kumimoji="1" lang="en-US" altLang="ja-JP" sz="1600" dirty="0"/>
          </a:p>
        </p:txBody>
      </p:sp>
      <p:graphicFrame>
        <p:nvGraphicFramePr>
          <p:cNvPr id="9" name="表 9">
            <a:extLst>
              <a:ext uri="{FF2B5EF4-FFF2-40B4-BE49-F238E27FC236}">
                <a16:creationId xmlns:a16="http://schemas.microsoft.com/office/drawing/2014/main" id="{BC8853B0-B65C-4E97-B3EB-526F40633268}"/>
              </a:ext>
            </a:extLst>
          </p:cNvPr>
          <p:cNvGraphicFramePr>
            <a:graphicFrameLocks noGrp="1"/>
          </p:cNvGraphicFramePr>
          <p:nvPr>
            <p:extLst>
              <p:ext uri="{D42A27DB-BD31-4B8C-83A1-F6EECF244321}">
                <p14:modId xmlns:p14="http://schemas.microsoft.com/office/powerpoint/2010/main" val="3742281763"/>
              </p:ext>
            </p:extLst>
          </p:nvPr>
        </p:nvGraphicFramePr>
        <p:xfrm>
          <a:off x="243280" y="1924847"/>
          <a:ext cx="2866714" cy="4024500"/>
        </p:xfrm>
        <a:graphic>
          <a:graphicData uri="http://schemas.openxmlformats.org/drawingml/2006/table">
            <a:tbl>
              <a:tblPr firstRow="1" bandRow="1">
                <a:tableStyleId>{93296810-A885-4BE3-A3E7-6D5BEEA58F35}</a:tableStyleId>
              </a:tblPr>
              <a:tblGrid>
                <a:gridCol w="29621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400" dirty="0"/>
                        <a:t>市町村</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発達障がいの自覚や受容がない方への対応が難しい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43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本人のニーズと能力や適性との間でミスマッチがある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30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400" dirty="0"/>
                        <a:t>3</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案内できる支援制度やサービス、社会資源が少ない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27</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400" dirty="0"/>
                        <a:t>4</a:t>
                      </a:r>
                      <a:r>
                        <a:rPr kumimoji="1" lang="ja-JP" altLang="en-US" sz="1400" dirty="0"/>
                        <a:t>位</a:t>
                      </a:r>
                    </a:p>
                  </a:txBody>
                  <a:tcPr anchor="ctr"/>
                </a:tc>
                <a:tc>
                  <a:txBody>
                    <a:bodyPr/>
                    <a:lstStyle/>
                    <a:p>
                      <a:pPr algn="l" fontAlgn="ctr"/>
                      <a:r>
                        <a:rPr lang="ja-JP" altLang="en-US" sz="1400" b="0" u="none" strike="noStrike">
                          <a:solidFill>
                            <a:srgbClr val="000000"/>
                          </a:solidFill>
                          <a:effectLst/>
                        </a:rPr>
                        <a:t>ニーズの把握や整理が難しい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579690">
                <a:tc>
                  <a:txBody>
                    <a:bodyPr/>
                    <a:lstStyle/>
                    <a:p>
                      <a:pPr algn="ctr"/>
                      <a:r>
                        <a:rPr kumimoji="1" lang="en-US" altLang="ja-JP" sz="1400" dirty="0"/>
                        <a:t>5</a:t>
                      </a:r>
                      <a:r>
                        <a:rPr kumimoji="1" lang="ja-JP" altLang="en-US" sz="1400" dirty="0"/>
                        <a:t>位</a:t>
                      </a:r>
                    </a:p>
                  </a:txBody>
                  <a:tcPr anchor="ctr"/>
                </a:tc>
                <a:tc>
                  <a:txBody>
                    <a:bodyPr/>
                    <a:lstStyle/>
                    <a:p>
                      <a:pPr algn="l" fontAlgn="ctr"/>
                      <a:r>
                        <a:rPr lang="ja-JP" altLang="en-US" sz="1400" b="0" u="none" strike="noStrike">
                          <a:solidFill>
                            <a:srgbClr val="000000"/>
                          </a:solidFill>
                          <a:effectLst/>
                        </a:rPr>
                        <a:t>二次障がいや他の精神症状と区別がつきにくい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21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0" name="表 9">
            <a:extLst>
              <a:ext uri="{FF2B5EF4-FFF2-40B4-BE49-F238E27FC236}">
                <a16:creationId xmlns:a16="http://schemas.microsoft.com/office/drawing/2014/main" id="{27D7A9F5-F74A-4012-83DB-8CC10C2A0BCF}"/>
              </a:ext>
            </a:extLst>
          </p:cNvPr>
          <p:cNvGraphicFramePr>
            <a:graphicFrameLocks noGrp="1"/>
          </p:cNvGraphicFramePr>
          <p:nvPr>
            <p:extLst>
              <p:ext uri="{D42A27DB-BD31-4B8C-83A1-F6EECF244321}">
                <p14:modId xmlns:p14="http://schemas.microsoft.com/office/powerpoint/2010/main" val="666635045"/>
              </p:ext>
            </p:extLst>
          </p:nvPr>
        </p:nvGraphicFramePr>
        <p:xfrm>
          <a:off x="6186864" y="1924847"/>
          <a:ext cx="2875104" cy="4420740"/>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300" dirty="0"/>
                        <a:t>就労支援</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300" dirty="0"/>
                        <a:t>区分</a:t>
                      </a:r>
                    </a:p>
                  </a:txBody>
                  <a:tcPr anchor="ctr"/>
                </a:tc>
                <a:tc hMerge="1">
                  <a:txBody>
                    <a:bodyPr/>
                    <a:lstStyle/>
                    <a:p>
                      <a:endParaRPr kumimoji="1" lang="ja-JP" altLang="en-US"/>
                    </a:p>
                  </a:txBody>
                  <a:tcPr/>
                </a:tc>
                <a:tc>
                  <a:txBody>
                    <a:bodyPr/>
                    <a:lstStyle/>
                    <a:p>
                      <a:pPr algn="ctr"/>
                      <a:r>
                        <a:rPr kumimoji="1" lang="ja-JP" altLang="en-US" sz="13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300" dirty="0"/>
                        <a:t>1</a:t>
                      </a:r>
                      <a:r>
                        <a:rPr kumimoji="1" lang="ja-JP" altLang="en-US" sz="1300" dirty="0"/>
                        <a:t>位</a:t>
                      </a:r>
                    </a:p>
                  </a:txBody>
                  <a:tcPr anchor="ctr"/>
                </a:tc>
                <a:tc>
                  <a:txBody>
                    <a:bodyPr/>
                    <a:lstStyle/>
                    <a:p>
                      <a:pPr algn="l" fontAlgn="ctr"/>
                      <a:r>
                        <a:rPr lang="ja-JP" altLang="en-US" sz="1300" b="0" u="none" strike="noStrike">
                          <a:solidFill>
                            <a:srgbClr val="000000"/>
                          </a:solidFill>
                          <a:effectLst/>
                        </a:rPr>
                        <a:t>本人のニーズと能力や適性との間でミスマッチがある</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a:solidFill>
                            <a:srgbClr val="000000"/>
                          </a:solidFill>
                          <a:effectLst/>
                        </a:rPr>
                        <a:t>13</a:t>
                      </a:r>
                      <a:endParaRPr lang="en-US" altLang="ja-JP"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300" dirty="0"/>
                        <a:t>2</a:t>
                      </a:r>
                      <a:r>
                        <a:rPr kumimoji="1" lang="ja-JP" altLang="en-US" sz="1300" dirty="0"/>
                        <a:t>位</a:t>
                      </a:r>
                    </a:p>
                  </a:txBody>
                  <a:tcPr anchor="ctr"/>
                </a:tc>
                <a:tc>
                  <a:txBody>
                    <a:bodyPr/>
                    <a:lstStyle/>
                    <a:p>
                      <a:pPr algn="l" fontAlgn="ctr"/>
                      <a:r>
                        <a:rPr lang="ja-JP" altLang="en-US" sz="1300" b="0" u="none" strike="noStrike" dirty="0">
                          <a:solidFill>
                            <a:srgbClr val="000000"/>
                          </a:solidFill>
                          <a:effectLst/>
                        </a:rPr>
                        <a:t>発達障がいの自覚や受容がない方への対応が難しい</a:t>
                      </a:r>
                      <a:endParaRPr lang="ja-JP" altLang="en-US"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10</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300" dirty="0"/>
                        <a:t>3</a:t>
                      </a:r>
                      <a:r>
                        <a:rPr kumimoji="1" lang="ja-JP" altLang="en-US" sz="1300" dirty="0"/>
                        <a:t>位</a:t>
                      </a:r>
                    </a:p>
                  </a:txBody>
                  <a:tcPr anchor="ctr"/>
                </a:tc>
                <a:tc>
                  <a:txBody>
                    <a:bodyPr/>
                    <a:lstStyle/>
                    <a:p>
                      <a:pPr algn="l" fontAlgn="ctr"/>
                      <a:r>
                        <a:rPr lang="ja-JP" altLang="en-US" sz="1300" b="0" u="none" strike="noStrike">
                          <a:solidFill>
                            <a:srgbClr val="000000"/>
                          </a:solidFill>
                          <a:effectLst/>
                        </a:rPr>
                        <a:t>相談対応時のコミュニケーションの取り方や配慮が難しい</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7</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300" dirty="0"/>
                        <a:t>4</a:t>
                      </a:r>
                      <a:r>
                        <a:rPr kumimoji="1" lang="ja-JP" altLang="en-US" sz="1300" dirty="0"/>
                        <a:t>位</a:t>
                      </a:r>
                    </a:p>
                  </a:txBody>
                  <a:tcPr anchor="ctr"/>
                </a:tc>
                <a:tc>
                  <a:txBody>
                    <a:bodyPr/>
                    <a:lstStyle/>
                    <a:p>
                      <a:pPr algn="l" fontAlgn="ctr"/>
                      <a:r>
                        <a:rPr lang="ja-JP" altLang="en-US" sz="1300" b="0" u="none" strike="noStrike">
                          <a:solidFill>
                            <a:srgbClr val="000000"/>
                          </a:solidFill>
                          <a:effectLst/>
                        </a:rPr>
                        <a:t>二次障がいや他の精神症状と区別がつきにくい</a:t>
                      </a:r>
                      <a:endParaRPr lang="ja-JP" altLang="en-US" sz="13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6</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486788">
                <a:tc>
                  <a:txBody>
                    <a:bodyPr/>
                    <a:lstStyle/>
                    <a:p>
                      <a:pPr algn="ctr"/>
                      <a:r>
                        <a:rPr kumimoji="1" lang="en-US" altLang="ja-JP" sz="1300" dirty="0"/>
                        <a:t>5</a:t>
                      </a:r>
                      <a:r>
                        <a:rPr kumimoji="1" lang="ja-JP" altLang="en-US" sz="1300" dirty="0"/>
                        <a:t>位</a:t>
                      </a:r>
                    </a:p>
                  </a:txBody>
                  <a:tcPr anchor="ctr"/>
                </a:tc>
                <a:tc>
                  <a:txBody>
                    <a:bodyPr/>
                    <a:lstStyle/>
                    <a:p>
                      <a:pPr algn="l" fontAlgn="ctr"/>
                      <a:r>
                        <a:rPr lang="ja-JP" altLang="en-US" sz="1300" b="0" u="none" strike="noStrike" dirty="0">
                          <a:solidFill>
                            <a:srgbClr val="000000"/>
                          </a:solidFill>
                          <a:effectLst/>
                        </a:rPr>
                        <a:t>本人が福祉制度（手帳・障がい者雇用等）の利用について消極的である</a:t>
                      </a:r>
                      <a:endParaRPr lang="en-US" altLang="ja-JP" sz="1300" b="0" u="none" strike="noStrike" dirty="0">
                        <a:solidFill>
                          <a:srgbClr val="000000"/>
                        </a:solidFill>
                        <a:effectLst/>
                      </a:endParaRPr>
                    </a:p>
                    <a:p>
                      <a:pPr algn="l" fontAlgn="ctr"/>
                      <a:endParaRPr lang="en-US" altLang="ja-JP" sz="1300" b="0" u="none" strike="noStrike" dirty="0">
                        <a:solidFill>
                          <a:srgbClr val="000000"/>
                        </a:solidFill>
                        <a:effectLst/>
                      </a:endParaRPr>
                    </a:p>
                    <a:p>
                      <a:pPr algn="l" fontAlgn="ctr"/>
                      <a:r>
                        <a:rPr lang="ja-JP" altLang="en-US" sz="1300" b="0" u="none" strike="noStrike" dirty="0">
                          <a:solidFill>
                            <a:srgbClr val="000000"/>
                          </a:solidFill>
                          <a:effectLst/>
                        </a:rPr>
                        <a:t>家族の理解や協力を得ることが難しい</a:t>
                      </a:r>
                      <a:endParaRPr lang="ja-JP" altLang="en-US"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300" b="0" u="none" strike="noStrike" dirty="0">
                          <a:solidFill>
                            <a:srgbClr val="000000"/>
                          </a:solidFill>
                          <a:effectLst/>
                        </a:rPr>
                        <a:t>5</a:t>
                      </a:r>
                      <a:endParaRPr lang="en-US" altLang="ja-JP"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1" name="表 9">
            <a:extLst>
              <a:ext uri="{FF2B5EF4-FFF2-40B4-BE49-F238E27FC236}">
                <a16:creationId xmlns:a16="http://schemas.microsoft.com/office/drawing/2014/main" id="{21A95C34-7B1F-42CD-ACA9-A3943B73D092}"/>
              </a:ext>
            </a:extLst>
          </p:cNvPr>
          <p:cNvGraphicFramePr>
            <a:graphicFrameLocks noGrp="1"/>
          </p:cNvGraphicFramePr>
          <p:nvPr>
            <p:extLst>
              <p:ext uri="{D42A27DB-BD31-4B8C-83A1-F6EECF244321}">
                <p14:modId xmlns:p14="http://schemas.microsoft.com/office/powerpoint/2010/main" val="2407808890"/>
              </p:ext>
            </p:extLst>
          </p:nvPr>
        </p:nvGraphicFramePr>
        <p:xfrm>
          <a:off x="9161223" y="1924848"/>
          <a:ext cx="2875104" cy="4283291"/>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54831">
                <a:tc gridSpan="3">
                  <a:txBody>
                    <a:bodyPr/>
                    <a:lstStyle/>
                    <a:p>
                      <a:pPr algn="ctr"/>
                      <a:r>
                        <a:rPr kumimoji="1" lang="ja-JP" altLang="en-US" sz="1400" dirty="0"/>
                        <a:t>保健</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320330">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63445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a:solidFill>
                            <a:srgbClr val="000000"/>
                          </a:solidFill>
                          <a:effectLst/>
                        </a:rPr>
                        <a:t>本人のニーズと能力や適性との間でミスマッチがある</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a:solidFill>
                            <a:srgbClr val="000000"/>
                          </a:solidFill>
                          <a:effectLst/>
                        </a:rPr>
                        <a:t>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63445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a:solidFill>
                            <a:srgbClr val="000000"/>
                          </a:solidFill>
                          <a:effectLst/>
                        </a:rPr>
                        <a:t>発達障がいの自覚や受容がない方への対応が難しい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634450">
                <a:tc>
                  <a:txBody>
                    <a:bodyPr/>
                    <a:lstStyle/>
                    <a:p>
                      <a:pPr algn="ctr"/>
                      <a:r>
                        <a:rPr kumimoji="1" lang="ja-JP" altLang="en-US" sz="1400" dirty="0"/>
                        <a:t>２位</a:t>
                      </a:r>
                    </a:p>
                  </a:txBody>
                  <a:tcPr anchor="ctr"/>
                </a:tc>
                <a:tc>
                  <a:txBody>
                    <a:bodyPr/>
                    <a:lstStyle/>
                    <a:p>
                      <a:pPr algn="l" fontAlgn="ctr"/>
                      <a:r>
                        <a:rPr lang="ja-JP" altLang="en-US" sz="1400" b="0" u="none" strike="noStrike" dirty="0">
                          <a:solidFill>
                            <a:srgbClr val="000000"/>
                          </a:solidFill>
                          <a:effectLst/>
                        </a:rPr>
                        <a:t>本人が福祉制度（手帳・障がい者雇用等）の利用について消極的である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611538">
                <a:tc>
                  <a:txBody>
                    <a:bodyPr/>
                    <a:lstStyle/>
                    <a:p>
                      <a:pPr algn="ctr"/>
                      <a:r>
                        <a:rPr kumimoji="1" lang="ja-JP" altLang="en-US" sz="1400" dirty="0"/>
                        <a:t>３位</a:t>
                      </a:r>
                    </a:p>
                  </a:txBody>
                  <a:tcPr anchor="ctr"/>
                </a:tc>
                <a:tc>
                  <a:txBody>
                    <a:bodyPr/>
                    <a:lstStyle/>
                    <a:p>
                      <a:pPr algn="l" fontAlgn="ctr"/>
                      <a:r>
                        <a:rPr lang="ja-JP" altLang="en-US" sz="1400" b="0" u="none" strike="noStrike" dirty="0">
                          <a:solidFill>
                            <a:srgbClr val="000000"/>
                          </a:solidFill>
                          <a:effectLst/>
                        </a:rPr>
                        <a:t>二次障がいや他の精神症状と区別がつきにくい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634450">
                <a:tc>
                  <a:txBody>
                    <a:bodyPr/>
                    <a:lstStyle/>
                    <a:p>
                      <a:pPr algn="ctr"/>
                      <a:r>
                        <a:rPr kumimoji="1" lang="ja-JP" altLang="en-US" sz="1400" dirty="0"/>
                        <a:t>３位</a:t>
                      </a:r>
                    </a:p>
                  </a:txBody>
                  <a:tcPr anchor="ctr"/>
                </a:tc>
                <a:tc>
                  <a:txBody>
                    <a:bodyPr/>
                    <a:lstStyle/>
                    <a:p>
                      <a:pPr algn="l" fontAlgn="ctr"/>
                      <a:r>
                        <a:rPr lang="ja-JP" altLang="en-US" sz="1400" b="0" u="none" strike="noStrike" dirty="0">
                          <a:solidFill>
                            <a:srgbClr val="000000"/>
                          </a:solidFill>
                          <a:effectLst/>
                        </a:rPr>
                        <a:t>家族の理解や協力を得ることが難しい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graphicFrame>
        <p:nvGraphicFramePr>
          <p:cNvPr id="12" name="表 9">
            <a:extLst>
              <a:ext uri="{FF2B5EF4-FFF2-40B4-BE49-F238E27FC236}">
                <a16:creationId xmlns:a16="http://schemas.microsoft.com/office/drawing/2014/main" id="{5B68292A-1A5C-40D2-BF42-D0E9D44962D9}"/>
              </a:ext>
            </a:extLst>
          </p:cNvPr>
          <p:cNvGraphicFramePr>
            <a:graphicFrameLocks noGrp="1"/>
          </p:cNvGraphicFramePr>
          <p:nvPr>
            <p:extLst>
              <p:ext uri="{D42A27DB-BD31-4B8C-83A1-F6EECF244321}">
                <p14:modId xmlns:p14="http://schemas.microsoft.com/office/powerpoint/2010/main" val="679967575"/>
              </p:ext>
            </p:extLst>
          </p:nvPr>
        </p:nvGraphicFramePr>
        <p:xfrm>
          <a:off x="3212506" y="1924847"/>
          <a:ext cx="2875104" cy="4024500"/>
        </p:xfrm>
        <a:graphic>
          <a:graphicData uri="http://schemas.openxmlformats.org/drawingml/2006/table">
            <a:tbl>
              <a:tblPr firstRow="1" bandRow="1">
                <a:tableStyleId>{93296810-A885-4BE3-A3E7-6D5BEEA58F35}</a:tableStyleId>
              </a:tblPr>
              <a:tblGrid>
                <a:gridCol w="304608">
                  <a:extLst>
                    <a:ext uri="{9D8B030D-6E8A-4147-A177-3AD203B41FA5}">
                      <a16:colId xmlns:a16="http://schemas.microsoft.com/office/drawing/2014/main" val="4051507557"/>
                    </a:ext>
                  </a:extLst>
                </a:gridCol>
                <a:gridCol w="1896514">
                  <a:extLst>
                    <a:ext uri="{9D8B030D-6E8A-4147-A177-3AD203B41FA5}">
                      <a16:colId xmlns:a16="http://schemas.microsoft.com/office/drawing/2014/main" val="870284776"/>
                    </a:ext>
                  </a:extLst>
                </a:gridCol>
                <a:gridCol w="673982">
                  <a:extLst>
                    <a:ext uri="{9D8B030D-6E8A-4147-A177-3AD203B41FA5}">
                      <a16:colId xmlns:a16="http://schemas.microsoft.com/office/drawing/2014/main" val="473039263"/>
                    </a:ext>
                  </a:extLst>
                </a:gridCol>
              </a:tblGrid>
              <a:tr h="579690">
                <a:tc gridSpan="3">
                  <a:txBody>
                    <a:bodyPr/>
                    <a:lstStyle/>
                    <a:p>
                      <a:pPr algn="ctr"/>
                      <a:r>
                        <a:rPr kumimoji="1" lang="ja-JP" altLang="en-US" sz="1400" dirty="0"/>
                        <a:t>相談支援</a:t>
                      </a:r>
                    </a:p>
                  </a:txBody>
                  <a:tcPr anchor="ctr"/>
                </a:tc>
                <a:tc hMerge="1">
                  <a:txBody>
                    <a:bodyPr/>
                    <a:lstStyle/>
                    <a:p>
                      <a:pPr algn="ctr"/>
                      <a:r>
                        <a:rPr kumimoji="1" lang="ja-JP" altLang="en-US" dirty="0"/>
                        <a:t>項目</a:t>
                      </a:r>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4106370511"/>
                  </a:ext>
                </a:extLst>
              </a:tr>
              <a:tr h="276576">
                <a:tc gridSpan="2">
                  <a:txBody>
                    <a:bodyPr/>
                    <a:lstStyle/>
                    <a:p>
                      <a:pPr algn="ctr"/>
                      <a:r>
                        <a:rPr kumimoji="1" lang="ja-JP" altLang="en-US" sz="1400" dirty="0"/>
                        <a:t>区分</a:t>
                      </a:r>
                    </a:p>
                  </a:txBody>
                  <a:tcPr anchor="ctr"/>
                </a:tc>
                <a:tc hMerge="1">
                  <a:txBody>
                    <a:bodyPr/>
                    <a:lstStyle/>
                    <a:p>
                      <a:endParaRPr kumimoji="1" lang="ja-JP" altLang="en-US"/>
                    </a:p>
                  </a:txBody>
                  <a:tcPr/>
                </a:tc>
                <a:tc>
                  <a:txBody>
                    <a:bodyPr/>
                    <a:lstStyle/>
                    <a:p>
                      <a:pPr algn="ctr"/>
                      <a:r>
                        <a:rPr kumimoji="1" lang="ja-JP" altLang="en-US" sz="1400" dirty="0"/>
                        <a:t>件数</a:t>
                      </a:r>
                    </a:p>
                  </a:txBody>
                  <a:tcPr anchor="ctr"/>
                </a:tc>
                <a:extLst>
                  <a:ext uri="{0D108BD9-81ED-4DB2-BD59-A6C34878D82A}">
                    <a16:rowId xmlns:a16="http://schemas.microsoft.com/office/drawing/2014/main" val="3510610061"/>
                  </a:ext>
                </a:extLst>
              </a:tr>
              <a:tr h="579690">
                <a:tc>
                  <a:txBody>
                    <a:bodyPr/>
                    <a:lstStyle/>
                    <a:p>
                      <a:pPr algn="ctr"/>
                      <a:r>
                        <a:rPr kumimoji="1" lang="en-US" altLang="ja-JP" sz="1400" dirty="0"/>
                        <a:t>1</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本人のニーズと能力や適性との間でミスマッチがある</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196</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93215715"/>
                  </a:ext>
                </a:extLst>
              </a:tr>
              <a:tr h="579690">
                <a:tc>
                  <a:txBody>
                    <a:bodyPr/>
                    <a:lstStyle/>
                    <a:p>
                      <a:pPr algn="ctr"/>
                      <a:r>
                        <a:rPr kumimoji="1" lang="en-US" altLang="ja-JP" sz="1400" dirty="0"/>
                        <a:t>2</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発達障がいの自覚や受容がない方への対応が難しい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157</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697131197"/>
                  </a:ext>
                </a:extLst>
              </a:tr>
              <a:tr h="579690">
                <a:tc>
                  <a:txBody>
                    <a:bodyPr/>
                    <a:lstStyle/>
                    <a:p>
                      <a:pPr algn="ctr"/>
                      <a:r>
                        <a:rPr kumimoji="1" lang="en-US" altLang="ja-JP" sz="1400" dirty="0"/>
                        <a:t>3</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案内できる支援制度やサービス、社会資源が少ない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123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905189215"/>
                  </a:ext>
                </a:extLst>
              </a:tr>
              <a:tr h="579690">
                <a:tc>
                  <a:txBody>
                    <a:bodyPr/>
                    <a:lstStyle/>
                    <a:p>
                      <a:pPr algn="ctr"/>
                      <a:r>
                        <a:rPr kumimoji="1" lang="en-US" altLang="ja-JP" sz="1400" dirty="0"/>
                        <a:t>4</a:t>
                      </a:r>
                      <a:r>
                        <a:rPr kumimoji="1" lang="ja-JP" altLang="en-US" sz="1400" dirty="0"/>
                        <a:t>位</a:t>
                      </a:r>
                    </a:p>
                  </a:txBody>
                  <a:tcPr anchor="ctr"/>
                </a:tc>
                <a:tc>
                  <a:txBody>
                    <a:bodyPr/>
                    <a:lstStyle/>
                    <a:p>
                      <a:pPr algn="l" fontAlgn="ctr"/>
                      <a:r>
                        <a:rPr lang="ja-JP" altLang="en-US" sz="1400" b="0" u="none" strike="noStrike">
                          <a:solidFill>
                            <a:srgbClr val="000000"/>
                          </a:solidFill>
                          <a:effectLst/>
                        </a:rPr>
                        <a:t>ニーズの把握や整理が難しい</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105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860904887"/>
                  </a:ext>
                </a:extLst>
              </a:tr>
              <a:tr h="579690">
                <a:tc>
                  <a:txBody>
                    <a:bodyPr/>
                    <a:lstStyle/>
                    <a:p>
                      <a:pPr algn="ctr"/>
                      <a:r>
                        <a:rPr kumimoji="1" lang="en-US" altLang="ja-JP" sz="1400" dirty="0"/>
                        <a:t>5</a:t>
                      </a:r>
                      <a:r>
                        <a:rPr kumimoji="1" lang="ja-JP" altLang="en-US" sz="1400" dirty="0"/>
                        <a:t>位</a:t>
                      </a:r>
                    </a:p>
                  </a:txBody>
                  <a:tcPr anchor="ctr"/>
                </a:tc>
                <a:tc>
                  <a:txBody>
                    <a:bodyPr/>
                    <a:lstStyle/>
                    <a:p>
                      <a:pPr algn="l" fontAlgn="ctr"/>
                      <a:r>
                        <a:rPr lang="ja-JP" altLang="en-US" sz="1400" b="0" u="none" strike="noStrike" dirty="0">
                          <a:solidFill>
                            <a:srgbClr val="000000"/>
                          </a:solidFill>
                          <a:effectLst/>
                        </a:rPr>
                        <a:t>二次障がいや他の精神症状と区別がつきにくい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r" fontAlgn="ctr"/>
                      <a:r>
                        <a:rPr lang="en-US" altLang="ja-JP" sz="1400" b="0" u="none" strike="noStrike" dirty="0">
                          <a:solidFill>
                            <a:srgbClr val="000000"/>
                          </a:solidFill>
                          <a:effectLst/>
                        </a:rPr>
                        <a:t>102</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6913700"/>
                  </a:ext>
                </a:extLst>
              </a:tr>
            </a:tbl>
          </a:graphicData>
        </a:graphic>
      </p:graphicFrame>
    </p:spTree>
    <p:extLst>
      <p:ext uri="{BB962C8B-B14F-4D97-AF65-F5344CB8AC3E}">
        <p14:creationId xmlns:p14="http://schemas.microsoft.com/office/powerpoint/2010/main" val="304496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8831" y="6328395"/>
            <a:ext cx="2743200" cy="365125"/>
          </a:xfrm>
        </p:spPr>
        <p:txBody>
          <a:bodyPr/>
          <a:lstStyle/>
          <a:p>
            <a:fld id="{70282AB8-C4EA-4569-8680-C1975E0A73D2}" type="slidenum">
              <a:rPr kumimoji="1" lang="ja-JP" altLang="en-US" smtClean="0"/>
              <a:t>13</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0" y="263328"/>
            <a:ext cx="10555783" cy="369332"/>
          </a:xfrm>
          <a:prstGeom prst="rect">
            <a:avLst/>
          </a:prstGeom>
          <a:noFill/>
        </p:spPr>
        <p:txBody>
          <a:bodyPr wrap="square" rtlCol="0">
            <a:spAutoFit/>
          </a:bodyPr>
          <a:lstStyle/>
          <a:p>
            <a:r>
              <a:rPr lang="ja-JP" altLang="en-US" dirty="0"/>
              <a:t>❺ー１　発達障がい者等への相談体制に関する課題について、当てはまるもの（複数選択可）</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67240" y="691410"/>
            <a:ext cx="11457519" cy="7467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D74914AB-FB7C-4A32-A24A-9685423F23A8}"/>
              </a:ext>
            </a:extLst>
          </p:cNvPr>
          <p:cNvGraphicFramePr>
            <a:graphicFrameLocks/>
          </p:cNvGraphicFramePr>
          <p:nvPr>
            <p:extLst>
              <p:ext uri="{D42A27DB-BD31-4B8C-83A1-F6EECF244321}">
                <p14:modId xmlns:p14="http://schemas.microsoft.com/office/powerpoint/2010/main" val="2702205572"/>
              </p:ext>
            </p:extLst>
          </p:nvPr>
        </p:nvGraphicFramePr>
        <p:xfrm>
          <a:off x="443662" y="1526837"/>
          <a:ext cx="5593615" cy="2630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CBC66499-57C5-471D-881D-796407404A4F}"/>
              </a:ext>
            </a:extLst>
          </p:cNvPr>
          <p:cNvGraphicFramePr>
            <a:graphicFrameLocks/>
          </p:cNvGraphicFramePr>
          <p:nvPr>
            <p:extLst>
              <p:ext uri="{D42A27DB-BD31-4B8C-83A1-F6EECF244321}">
                <p14:modId xmlns:p14="http://schemas.microsoft.com/office/powerpoint/2010/main" val="1908639978"/>
              </p:ext>
            </p:extLst>
          </p:nvPr>
        </p:nvGraphicFramePr>
        <p:xfrm>
          <a:off x="6154723" y="1513650"/>
          <a:ext cx="5593615" cy="2630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40E6B611-1994-4C2F-AE87-3AF4422CD590}"/>
              </a:ext>
            </a:extLst>
          </p:cNvPr>
          <p:cNvGraphicFramePr>
            <a:graphicFrameLocks/>
          </p:cNvGraphicFramePr>
          <p:nvPr>
            <p:extLst>
              <p:ext uri="{D42A27DB-BD31-4B8C-83A1-F6EECF244321}">
                <p14:modId xmlns:p14="http://schemas.microsoft.com/office/powerpoint/2010/main" val="1539308678"/>
              </p:ext>
            </p:extLst>
          </p:nvPr>
        </p:nvGraphicFramePr>
        <p:xfrm>
          <a:off x="443663" y="4232849"/>
          <a:ext cx="5593615" cy="25018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787B842-F331-4022-B032-ED7D25E83C11}"/>
              </a:ext>
            </a:extLst>
          </p:cNvPr>
          <p:cNvGraphicFramePr>
            <a:graphicFrameLocks/>
          </p:cNvGraphicFramePr>
          <p:nvPr>
            <p:extLst>
              <p:ext uri="{D42A27DB-BD31-4B8C-83A1-F6EECF244321}">
                <p14:modId xmlns:p14="http://schemas.microsoft.com/office/powerpoint/2010/main" val="1930328809"/>
              </p:ext>
            </p:extLst>
          </p:nvPr>
        </p:nvGraphicFramePr>
        <p:xfrm>
          <a:off x="6154722" y="4206473"/>
          <a:ext cx="5593615" cy="2528189"/>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BD351DD4-556E-4983-95C8-33E1D543FEDC}"/>
              </a:ext>
            </a:extLst>
          </p:cNvPr>
          <p:cNvSpPr txBox="1"/>
          <p:nvPr/>
        </p:nvSpPr>
        <p:spPr>
          <a:xfrm>
            <a:off x="520084" y="772391"/>
            <a:ext cx="11304675" cy="584775"/>
          </a:xfrm>
          <a:prstGeom prst="rect">
            <a:avLst/>
          </a:prstGeom>
          <a:noFill/>
        </p:spPr>
        <p:txBody>
          <a:bodyPr wrap="square" rtlCol="0">
            <a:spAutoFit/>
          </a:bodyPr>
          <a:lstStyle/>
          <a:p>
            <a:r>
              <a:rPr kumimoji="1" lang="ja-JP" altLang="en-US" sz="1600" dirty="0"/>
              <a:t>対応できるスタッフが確保できないという課題に当てはまると回答した機関が多く、いずれの課題についても「どちらともいえない」を選択した機関が一定割合あったことから、現状の体制について評価そのものがしづらい可能性がある。</a:t>
            </a:r>
          </a:p>
        </p:txBody>
      </p:sp>
    </p:spTree>
    <p:extLst>
      <p:ext uri="{BB962C8B-B14F-4D97-AF65-F5344CB8AC3E}">
        <p14:creationId xmlns:p14="http://schemas.microsoft.com/office/powerpoint/2010/main" val="368587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8831" y="6328395"/>
            <a:ext cx="2743200" cy="365125"/>
          </a:xfrm>
        </p:spPr>
        <p:txBody>
          <a:bodyPr/>
          <a:lstStyle/>
          <a:p>
            <a:fld id="{70282AB8-C4EA-4569-8680-C1975E0A73D2}"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0" y="263328"/>
            <a:ext cx="10299751" cy="369332"/>
          </a:xfrm>
          <a:prstGeom prst="rect">
            <a:avLst/>
          </a:prstGeom>
          <a:noFill/>
        </p:spPr>
        <p:txBody>
          <a:bodyPr wrap="square" rtlCol="0">
            <a:spAutoFit/>
          </a:bodyPr>
          <a:lstStyle/>
          <a:p>
            <a:r>
              <a:rPr lang="ja-JP" altLang="en-US" dirty="0"/>
              <a:t>❺ー２　発達障がい者等への相談体制に関する課題について、当てはまるもの（複数選択可）</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57519" cy="7467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グラフ 9">
            <a:extLst>
              <a:ext uri="{FF2B5EF4-FFF2-40B4-BE49-F238E27FC236}">
                <a16:creationId xmlns:a16="http://schemas.microsoft.com/office/drawing/2014/main" id="{6866F3EA-5590-400F-BC7F-706F388AA4C9}"/>
              </a:ext>
            </a:extLst>
          </p:cNvPr>
          <p:cNvGraphicFramePr>
            <a:graphicFrameLocks/>
          </p:cNvGraphicFramePr>
          <p:nvPr>
            <p:extLst>
              <p:ext uri="{D42A27DB-BD31-4B8C-83A1-F6EECF244321}">
                <p14:modId xmlns:p14="http://schemas.microsoft.com/office/powerpoint/2010/main" val="3404021873"/>
              </p:ext>
            </p:extLst>
          </p:nvPr>
        </p:nvGraphicFramePr>
        <p:xfrm>
          <a:off x="384094" y="1513650"/>
          <a:ext cx="5770628" cy="2630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A33044A0-ABBC-4DD1-96E7-FD072E96A108}"/>
              </a:ext>
            </a:extLst>
          </p:cNvPr>
          <p:cNvGraphicFramePr>
            <a:graphicFrameLocks/>
          </p:cNvGraphicFramePr>
          <p:nvPr>
            <p:extLst>
              <p:ext uri="{D42A27DB-BD31-4B8C-83A1-F6EECF244321}">
                <p14:modId xmlns:p14="http://schemas.microsoft.com/office/powerpoint/2010/main" val="1039002659"/>
              </p:ext>
            </p:extLst>
          </p:nvPr>
        </p:nvGraphicFramePr>
        <p:xfrm>
          <a:off x="6253590" y="1493978"/>
          <a:ext cx="5554315" cy="2630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E07F489D-4F05-4AE7-9B0B-D5B1D9F92261}"/>
              </a:ext>
            </a:extLst>
          </p:cNvPr>
          <p:cNvGraphicFramePr>
            <a:graphicFrameLocks/>
          </p:cNvGraphicFramePr>
          <p:nvPr>
            <p:extLst>
              <p:ext uri="{D42A27DB-BD31-4B8C-83A1-F6EECF244321}">
                <p14:modId xmlns:p14="http://schemas.microsoft.com/office/powerpoint/2010/main" val="1238112322"/>
              </p:ext>
            </p:extLst>
          </p:nvPr>
        </p:nvGraphicFramePr>
        <p:xfrm>
          <a:off x="384094" y="4218069"/>
          <a:ext cx="5770628" cy="2528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4B8755D5-0E86-46BF-8990-FD380AD25EB4}"/>
              </a:ext>
            </a:extLst>
          </p:cNvPr>
          <p:cNvGraphicFramePr>
            <a:graphicFrameLocks/>
          </p:cNvGraphicFramePr>
          <p:nvPr>
            <p:extLst>
              <p:ext uri="{D42A27DB-BD31-4B8C-83A1-F6EECF244321}">
                <p14:modId xmlns:p14="http://schemas.microsoft.com/office/powerpoint/2010/main" val="797735289"/>
              </p:ext>
            </p:extLst>
          </p:nvPr>
        </p:nvGraphicFramePr>
        <p:xfrm>
          <a:off x="6253590" y="4218069"/>
          <a:ext cx="5554315" cy="2528190"/>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124C5721-0ED7-4E40-8AA8-5A61DCAEBB6B}"/>
              </a:ext>
            </a:extLst>
          </p:cNvPr>
          <p:cNvSpPr txBox="1"/>
          <p:nvPr/>
        </p:nvSpPr>
        <p:spPr>
          <a:xfrm>
            <a:off x="520084" y="772391"/>
            <a:ext cx="11304675" cy="584775"/>
          </a:xfrm>
          <a:prstGeom prst="rect">
            <a:avLst/>
          </a:prstGeom>
          <a:noFill/>
        </p:spPr>
        <p:txBody>
          <a:bodyPr wrap="square" rtlCol="0">
            <a:spAutoFit/>
          </a:bodyPr>
          <a:lstStyle/>
          <a:p>
            <a:r>
              <a:rPr kumimoji="1" lang="ja-JP" altLang="en-US" sz="1600" dirty="0"/>
              <a:t>社会資源の情報不足の課題に当てはまると回答した機関</a:t>
            </a:r>
            <a:r>
              <a:rPr lang="ja-JP" altLang="en-US" sz="1600" dirty="0"/>
              <a:t>は、</a:t>
            </a:r>
            <a:r>
              <a:rPr kumimoji="1" lang="ja-JP" altLang="en-US" sz="1600" dirty="0"/>
              <a:t>８項目の中で最も多かった。</a:t>
            </a:r>
            <a:endParaRPr kumimoji="1" lang="en-US" altLang="ja-JP" sz="1600" dirty="0"/>
          </a:p>
          <a:p>
            <a:r>
              <a:rPr kumimoji="1" lang="ja-JP" altLang="en-US" sz="1600" dirty="0"/>
              <a:t>相談できる発達障がいの専門機関が身近にないという課題についても、よく当てはまる・当てはまるが過半数を超えた。</a:t>
            </a:r>
          </a:p>
        </p:txBody>
      </p:sp>
    </p:spTree>
    <p:extLst>
      <p:ext uri="{BB962C8B-B14F-4D97-AF65-F5344CB8AC3E}">
        <p14:creationId xmlns:p14="http://schemas.microsoft.com/office/powerpoint/2010/main" val="354866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122328" y="6412109"/>
            <a:ext cx="2743200" cy="365125"/>
          </a:xfrm>
        </p:spPr>
        <p:txBody>
          <a:bodyPr/>
          <a:lstStyle/>
          <a:p>
            <a:fld id="{70282AB8-C4EA-4569-8680-C1975E0A73D2}" type="slidenum">
              <a:rPr kumimoji="1" lang="ja-JP" altLang="en-US" smtClean="0"/>
              <a:t>15</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❻　発達障がい者等の相談対応にあたり必要だと思われるもの</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469782" y="691410"/>
            <a:ext cx="10964411"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0052F01B-0A0E-43AF-B079-6F80EBE2FDD1}"/>
              </a:ext>
            </a:extLst>
          </p:cNvPr>
          <p:cNvGraphicFramePr>
            <a:graphicFrameLocks/>
          </p:cNvGraphicFramePr>
          <p:nvPr>
            <p:extLst>
              <p:ext uri="{D42A27DB-BD31-4B8C-83A1-F6EECF244321}">
                <p14:modId xmlns:p14="http://schemas.microsoft.com/office/powerpoint/2010/main" val="464440686"/>
              </p:ext>
            </p:extLst>
          </p:nvPr>
        </p:nvGraphicFramePr>
        <p:xfrm>
          <a:off x="469782" y="1841256"/>
          <a:ext cx="10964411" cy="469469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EEF54FF5-99D9-4048-830C-C28FBAD6BA64}"/>
              </a:ext>
            </a:extLst>
          </p:cNvPr>
          <p:cNvSpPr txBox="1"/>
          <p:nvPr/>
        </p:nvSpPr>
        <p:spPr>
          <a:xfrm>
            <a:off x="469782" y="854770"/>
            <a:ext cx="10964411" cy="584775"/>
          </a:xfrm>
          <a:prstGeom prst="rect">
            <a:avLst/>
          </a:prstGeom>
          <a:noFill/>
        </p:spPr>
        <p:txBody>
          <a:bodyPr wrap="square" rtlCol="0">
            <a:spAutoFit/>
          </a:bodyPr>
          <a:lstStyle/>
          <a:p>
            <a:r>
              <a:rPr lang="ja-JP" altLang="en-US" sz="1600" dirty="0"/>
              <a:t>相談対応にあたり必要だと思われるものについては、「市町村での発達障がい者の受け皿となる社会資源を開拓する」が最も多く、次いで「特性に配慮した相談対応ができるスタッフのスキルや専門性の向上」が多かった。</a:t>
            </a:r>
            <a:endParaRPr kumimoji="1" lang="ja-JP" altLang="en-US" sz="1600" dirty="0"/>
          </a:p>
        </p:txBody>
      </p:sp>
    </p:spTree>
    <p:extLst>
      <p:ext uri="{BB962C8B-B14F-4D97-AF65-F5344CB8AC3E}">
        <p14:creationId xmlns:p14="http://schemas.microsoft.com/office/powerpoint/2010/main" val="47006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42670" y="6407461"/>
            <a:ext cx="2743200" cy="365125"/>
          </a:xfrm>
        </p:spPr>
        <p:txBody>
          <a:bodyPr/>
          <a:lstStyle/>
          <a:p>
            <a:fld id="{70282AB8-C4EA-4569-8680-C1975E0A73D2}" type="slidenum">
              <a:rPr kumimoji="1" lang="ja-JP" altLang="en-US" smtClean="0"/>
              <a:t>16</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❼　発達障がい者支援センターに期待する役割</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7CA1A1AE-0AE2-4810-BB5A-E0984EE76A25}"/>
              </a:ext>
            </a:extLst>
          </p:cNvPr>
          <p:cNvGraphicFramePr>
            <a:graphicFrameLocks/>
          </p:cNvGraphicFramePr>
          <p:nvPr>
            <p:extLst>
              <p:ext uri="{D42A27DB-BD31-4B8C-83A1-F6EECF244321}">
                <p14:modId xmlns:p14="http://schemas.microsoft.com/office/powerpoint/2010/main" val="2038785295"/>
              </p:ext>
            </p:extLst>
          </p:nvPr>
        </p:nvGraphicFramePr>
        <p:xfrm>
          <a:off x="349364" y="1770713"/>
          <a:ext cx="8833915" cy="469469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9B917DC6-6687-4476-B432-1B05691C9C5D}"/>
              </a:ext>
            </a:extLst>
          </p:cNvPr>
          <p:cNvSpPr txBox="1"/>
          <p:nvPr/>
        </p:nvSpPr>
        <p:spPr>
          <a:xfrm>
            <a:off x="9242002" y="4157080"/>
            <a:ext cx="27432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（その他の意見）</a:t>
            </a:r>
            <a:endParaRPr kumimoji="1" lang="en-US" altLang="ja-JP" sz="1200" dirty="0"/>
          </a:p>
          <a:p>
            <a:endParaRPr kumimoji="1" lang="en-US" altLang="ja-JP" sz="1200" dirty="0"/>
          </a:p>
          <a:p>
            <a:r>
              <a:rPr kumimoji="1" lang="ja-JP" altLang="en-US" sz="1200" dirty="0"/>
              <a:t>・家族に対する支援</a:t>
            </a:r>
            <a:endParaRPr kumimoji="1" lang="en-US" altLang="ja-JP" sz="1200" dirty="0"/>
          </a:p>
          <a:p>
            <a:r>
              <a:rPr lang="ja-JP" altLang="en-US" sz="1200" dirty="0"/>
              <a:t>・地域での個別支援が必要なケースの共有対応</a:t>
            </a:r>
            <a:endParaRPr lang="en-US" altLang="ja-JP" sz="1200" dirty="0"/>
          </a:p>
          <a:p>
            <a:r>
              <a:rPr kumimoji="1" lang="ja-JP" altLang="en-US" sz="1200" dirty="0"/>
              <a:t>・深い部分までのサポートシステムの構築</a:t>
            </a:r>
            <a:endParaRPr kumimoji="1" lang="en-US" altLang="ja-JP" sz="1200" dirty="0"/>
          </a:p>
          <a:p>
            <a:r>
              <a:rPr lang="ja-JP" altLang="en-US" sz="1200" dirty="0"/>
              <a:t>・特定相談支援事業所で対応が極めて困難なケース（触法・虐待ケース）</a:t>
            </a:r>
            <a:endParaRPr lang="en-US" altLang="ja-JP" sz="1200" dirty="0"/>
          </a:p>
          <a:p>
            <a:r>
              <a:rPr kumimoji="1" lang="ja-JP" altLang="en-US" sz="1200" dirty="0"/>
              <a:t>・圏域単位での相談拠点や指導者養成等</a:t>
            </a:r>
          </a:p>
        </p:txBody>
      </p:sp>
      <p:cxnSp>
        <p:nvCxnSpPr>
          <p:cNvPr id="8" name="コネクタ: 曲線 7">
            <a:extLst>
              <a:ext uri="{FF2B5EF4-FFF2-40B4-BE49-F238E27FC236}">
                <a16:creationId xmlns:a16="http://schemas.microsoft.com/office/drawing/2014/main" id="{88865215-60E6-4A5E-BFD6-944835C69ED1}"/>
              </a:ext>
            </a:extLst>
          </p:cNvPr>
          <p:cNvCxnSpPr>
            <a:cxnSpLocks/>
            <a:endCxn id="7" idx="1"/>
          </p:cNvCxnSpPr>
          <p:nvPr/>
        </p:nvCxnSpPr>
        <p:spPr>
          <a:xfrm flipV="1">
            <a:off x="5754848" y="5311242"/>
            <a:ext cx="3487154" cy="737220"/>
          </a:xfrm>
          <a:prstGeom prst="curvedConnector3">
            <a:avLst>
              <a:gd name="adj1" fmla="val 88972"/>
            </a:avLst>
          </a:prstGeom>
          <a:ln>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BC9E2550-D10E-44A1-A866-0EB79E666A0F}"/>
              </a:ext>
            </a:extLst>
          </p:cNvPr>
          <p:cNvSpPr txBox="1"/>
          <p:nvPr/>
        </p:nvSpPr>
        <p:spPr>
          <a:xfrm>
            <a:off x="503339" y="855677"/>
            <a:ext cx="11165747" cy="646331"/>
          </a:xfrm>
          <a:prstGeom prst="rect">
            <a:avLst/>
          </a:prstGeom>
          <a:noFill/>
        </p:spPr>
        <p:txBody>
          <a:bodyPr wrap="square" rtlCol="0">
            <a:spAutoFit/>
          </a:bodyPr>
          <a:lstStyle/>
          <a:p>
            <a:r>
              <a:rPr kumimoji="1" lang="ja-JP" altLang="en-US" dirty="0"/>
              <a:t>発達障がい者支援センターに期待する役割としては、「発達障がい者が利用できる社会資源や制度等に関する情報の共有・発信」を期待する回答が最も多かった。</a:t>
            </a:r>
          </a:p>
        </p:txBody>
      </p:sp>
    </p:spTree>
    <p:extLst>
      <p:ext uri="{BB962C8B-B14F-4D97-AF65-F5344CB8AC3E}">
        <p14:creationId xmlns:p14="http://schemas.microsoft.com/office/powerpoint/2010/main" val="147465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57220" y="6377479"/>
            <a:ext cx="2743200" cy="365125"/>
          </a:xfrm>
        </p:spPr>
        <p:txBody>
          <a:bodyPr/>
          <a:lstStyle/>
          <a:p>
            <a:fld id="{70282AB8-C4EA-4569-8680-C1975E0A73D2}"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❽　発達障がいに関する研修テーマとして、関心のあるテーマと行っている研修</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7" name="グラフ 6">
            <a:extLst>
              <a:ext uri="{FF2B5EF4-FFF2-40B4-BE49-F238E27FC236}">
                <a16:creationId xmlns:a16="http://schemas.microsoft.com/office/drawing/2014/main" id="{82A84F6F-EA99-4092-9E94-61901CF32978}"/>
              </a:ext>
            </a:extLst>
          </p:cNvPr>
          <p:cNvGraphicFramePr>
            <a:graphicFrameLocks/>
          </p:cNvGraphicFramePr>
          <p:nvPr>
            <p:extLst>
              <p:ext uri="{D42A27DB-BD31-4B8C-83A1-F6EECF244321}">
                <p14:modId xmlns:p14="http://schemas.microsoft.com/office/powerpoint/2010/main" val="1535910290"/>
              </p:ext>
            </p:extLst>
          </p:nvPr>
        </p:nvGraphicFramePr>
        <p:xfrm>
          <a:off x="300651" y="1736520"/>
          <a:ext cx="6217595" cy="47008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F326D5B-02DB-40F1-8D37-56F08B6B66A2}"/>
              </a:ext>
            </a:extLst>
          </p:cNvPr>
          <p:cNvGraphicFramePr>
            <a:graphicFrameLocks/>
          </p:cNvGraphicFramePr>
          <p:nvPr>
            <p:extLst>
              <p:ext uri="{D42A27DB-BD31-4B8C-83A1-F6EECF244321}">
                <p14:modId xmlns:p14="http://schemas.microsoft.com/office/powerpoint/2010/main" val="2666960526"/>
              </p:ext>
            </p:extLst>
          </p:nvPr>
        </p:nvGraphicFramePr>
        <p:xfrm>
          <a:off x="6720671" y="1725575"/>
          <a:ext cx="5065861" cy="471179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7F235B07-C3E5-490A-9083-707D9AF554A0}"/>
              </a:ext>
            </a:extLst>
          </p:cNvPr>
          <p:cNvSpPr txBox="1"/>
          <p:nvPr/>
        </p:nvSpPr>
        <p:spPr>
          <a:xfrm>
            <a:off x="489358" y="711980"/>
            <a:ext cx="11162950" cy="830997"/>
          </a:xfrm>
          <a:prstGeom prst="rect">
            <a:avLst/>
          </a:prstGeom>
          <a:noFill/>
        </p:spPr>
        <p:txBody>
          <a:bodyPr wrap="square" rtlCol="0">
            <a:spAutoFit/>
          </a:bodyPr>
          <a:lstStyle/>
          <a:p>
            <a:r>
              <a:rPr kumimoji="1" lang="ja-JP" altLang="en-US" sz="1600" dirty="0"/>
              <a:t>関心のある研修テーマとしては、「対応困難な事例に対する支援」や「発達障がい児（者）の家族に対する支援」が上位となった。</a:t>
            </a:r>
            <a:endParaRPr kumimoji="1" lang="en-US" altLang="ja-JP" sz="1600" dirty="0"/>
          </a:p>
          <a:p>
            <a:r>
              <a:rPr lang="ja-JP" altLang="en-US" sz="1600" dirty="0"/>
              <a:t>既存の研修で発達障がいをテーマとしてとりあげている機関は約</a:t>
            </a:r>
            <a:r>
              <a:rPr lang="en-US" altLang="ja-JP" sz="1600" dirty="0"/>
              <a:t>4</a:t>
            </a:r>
            <a:r>
              <a:rPr lang="ja-JP" altLang="en-US" sz="1600" dirty="0"/>
              <a:t>分の</a:t>
            </a:r>
            <a:r>
              <a:rPr lang="en-US" altLang="ja-JP" sz="1600" dirty="0"/>
              <a:t>1</a:t>
            </a:r>
            <a:r>
              <a:rPr lang="ja-JP" altLang="en-US" sz="1600" dirty="0"/>
              <a:t>にとどまった。</a:t>
            </a:r>
            <a:endParaRPr kumimoji="1" lang="ja-JP" altLang="en-US" sz="1600" dirty="0"/>
          </a:p>
        </p:txBody>
      </p:sp>
    </p:spTree>
    <p:extLst>
      <p:ext uri="{BB962C8B-B14F-4D97-AF65-F5344CB8AC3E}">
        <p14:creationId xmlns:p14="http://schemas.microsoft.com/office/powerpoint/2010/main" val="177738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DDAE00-C7A8-4DFA-8508-0D1E849F3E5B}"/>
              </a:ext>
            </a:extLst>
          </p:cNvPr>
          <p:cNvSpPr>
            <a:spLocks noGrp="1"/>
          </p:cNvSpPr>
          <p:nvPr>
            <p:ph type="sldNum" sz="quarter" idx="12"/>
          </p:nvPr>
        </p:nvSpPr>
        <p:spPr/>
        <p:txBody>
          <a:bodyPr/>
          <a:lstStyle/>
          <a:p>
            <a:fld id="{70282AB8-C4EA-4569-8680-C1975E0A73D2}" type="slidenum">
              <a:rPr kumimoji="1" lang="ja-JP" altLang="en-US" smtClean="0"/>
              <a:t>18</a:t>
            </a:fld>
            <a:endParaRPr kumimoji="1" lang="ja-JP" altLang="en-US"/>
          </a:p>
        </p:txBody>
      </p:sp>
      <p:sp>
        <p:nvSpPr>
          <p:cNvPr id="3" name="タイトル 1">
            <a:extLst>
              <a:ext uri="{FF2B5EF4-FFF2-40B4-BE49-F238E27FC236}">
                <a16:creationId xmlns:a16="http://schemas.microsoft.com/office/drawing/2014/main" id="{58B7EFFD-9A21-4079-8C9C-1284411839D5}"/>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発達障がい者等への相談対応における課題</a:t>
            </a:r>
          </a:p>
        </p:txBody>
      </p:sp>
      <p:sp>
        <p:nvSpPr>
          <p:cNvPr id="5" name="テキスト ボックス 4">
            <a:extLst>
              <a:ext uri="{FF2B5EF4-FFF2-40B4-BE49-F238E27FC236}">
                <a16:creationId xmlns:a16="http://schemas.microsoft.com/office/drawing/2014/main" id="{F1A8DE22-107B-4484-BA44-1B22F77B02F9}"/>
              </a:ext>
            </a:extLst>
          </p:cNvPr>
          <p:cNvSpPr txBox="1"/>
          <p:nvPr/>
        </p:nvSpPr>
        <p:spPr>
          <a:xfrm>
            <a:off x="570451" y="805736"/>
            <a:ext cx="11056690" cy="2585323"/>
          </a:xfrm>
          <a:prstGeom prst="rect">
            <a:avLst/>
          </a:prstGeom>
          <a:solidFill>
            <a:schemeClr val="accent6">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アンケートの結果、相談対応において特に課題を感じる点については、以下の</a:t>
            </a:r>
            <a:r>
              <a:rPr kumimoji="1" lang="en-US" altLang="ja-JP" dirty="0"/>
              <a:t>3</a:t>
            </a:r>
            <a:r>
              <a:rPr kumimoji="1" lang="ja-JP" altLang="en-US" dirty="0"/>
              <a:t>つが上位を占める結果となった。</a:t>
            </a:r>
          </a:p>
          <a:p>
            <a:endParaRPr kumimoji="1" lang="ja-JP" altLang="en-US" dirty="0"/>
          </a:p>
          <a:p>
            <a:r>
              <a:rPr kumimoji="1" lang="ja-JP" altLang="en-US" dirty="0"/>
              <a:t>・本人のニーズと能力や適性との間でミスマッチがある</a:t>
            </a:r>
          </a:p>
          <a:p>
            <a:r>
              <a:rPr kumimoji="1" lang="ja-JP" altLang="en-US" dirty="0"/>
              <a:t>・発達障がいの自覚や受容がない方への対応が難しい</a:t>
            </a:r>
          </a:p>
          <a:p>
            <a:r>
              <a:rPr kumimoji="1" lang="ja-JP" altLang="en-US" dirty="0"/>
              <a:t>・案内できる支援制度やサービス、社会資源が少ない</a:t>
            </a:r>
            <a:endParaRPr kumimoji="1" lang="en-US" altLang="ja-JP" dirty="0"/>
          </a:p>
          <a:p>
            <a:endParaRPr lang="en-US" altLang="ja-JP" dirty="0"/>
          </a:p>
          <a:p>
            <a:r>
              <a:rPr kumimoji="1" lang="ja-JP" altLang="en-US" dirty="0"/>
              <a:t>➡</a:t>
            </a:r>
            <a:r>
              <a:rPr kumimoji="1" lang="ja-JP" altLang="en-US" b="1" dirty="0"/>
              <a:t>本人のニーズに対応できない、またその理由として、本人の能力や適性とのミスマッチや、</a:t>
            </a:r>
            <a:endParaRPr kumimoji="1" lang="en-US" altLang="ja-JP" b="1" dirty="0"/>
          </a:p>
          <a:p>
            <a:r>
              <a:rPr lang="ja-JP" altLang="en-US" b="1" dirty="0"/>
              <a:t>　</a:t>
            </a:r>
            <a:r>
              <a:rPr kumimoji="1" lang="ja-JP" altLang="en-US" b="1" dirty="0"/>
              <a:t>つなぎ先（社会資源等）の不足があると認識している支援者</a:t>
            </a:r>
            <a:r>
              <a:rPr lang="ja-JP" altLang="en-US" b="1" dirty="0"/>
              <a:t>が多い可能性</a:t>
            </a:r>
            <a:endParaRPr kumimoji="1" lang="ja-JP" altLang="en-US" b="1" dirty="0"/>
          </a:p>
        </p:txBody>
      </p:sp>
      <p:graphicFrame>
        <p:nvGraphicFramePr>
          <p:cNvPr id="6" name="図表 5">
            <a:extLst>
              <a:ext uri="{FF2B5EF4-FFF2-40B4-BE49-F238E27FC236}">
                <a16:creationId xmlns:a16="http://schemas.microsoft.com/office/drawing/2014/main" id="{8D72E1CA-1C83-45E2-8F93-49960608CA07}"/>
              </a:ext>
            </a:extLst>
          </p:cNvPr>
          <p:cNvGraphicFramePr/>
          <p:nvPr>
            <p:extLst>
              <p:ext uri="{D42A27DB-BD31-4B8C-83A1-F6EECF244321}">
                <p14:modId xmlns:p14="http://schemas.microsoft.com/office/powerpoint/2010/main" val="3761570942"/>
              </p:ext>
            </p:extLst>
          </p:nvPr>
        </p:nvGraphicFramePr>
        <p:xfrm>
          <a:off x="1397348" y="4477889"/>
          <a:ext cx="8824053" cy="168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矢印: 下 6">
            <a:extLst>
              <a:ext uri="{FF2B5EF4-FFF2-40B4-BE49-F238E27FC236}">
                <a16:creationId xmlns:a16="http://schemas.microsoft.com/office/drawing/2014/main" id="{19E1D500-AA70-41EF-A455-40584F48FFBE}"/>
              </a:ext>
            </a:extLst>
          </p:cNvPr>
          <p:cNvSpPr/>
          <p:nvPr/>
        </p:nvSpPr>
        <p:spPr>
          <a:xfrm>
            <a:off x="4437775" y="3569427"/>
            <a:ext cx="3389489" cy="6002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74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186672" y="6313931"/>
            <a:ext cx="2743200" cy="365125"/>
          </a:xfrm>
        </p:spPr>
        <p:txBody>
          <a:bodyPr/>
          <a:lstStyle/>
          <a:p>
            <a:fld id="{70282AB8-C4EA-4569-8680-C1975E0A73D2}" type="slidenum">
              <a:rPr kumimoji="1" lang="ja-JP" altLang="en-US" smtClean="0"/>
              <a:t>19</a:t>
            </a:fld>
            <a:endParaRPr kumimoji="1" lang="ja-JP" altLang="en-US"/>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対応困難なケース等として挙げられたもの</a:t>
            </a:r>
          </a:p>
        </p:txBody>
      </p:sp>
      <p:graphicFrame>
        <p:nvGraphicFramePr>
          <p:cNvPr id="5" name="表 5">
            <a:extLst>
              <a:ext uri="{FF2B5EF4-FFF2-40B4-BE49-F238E27FC236}">
                <a16:creationId xmlns:a16="http://schemas.microsoft.com/office/drawing/2014/main" id="{A9EE9ED8-DE31-4A19-88D2-311DD4EBB8A0}"/>
              </a:ext>
            </a:extLst>
          </p:cNvPr>
          <p:cNvGraphicFramePr>
            <a:graphicFrameLocks noGrp="1"/>
          </p:cNvGraphicFramePr>
          <p:nvPr>
            <p:extLst>
              <p:ext uri="{D42A27DB-BD31-4B8C-83A1-F6EECF244321}">
                <p14:modId xmlns:p14="http://schemas.microsoft.com/office/powerpoint/2010/main" val="3231950584"/>
              </p:ext>
            </p:extLst>
          </p:nvPr>
        </p:nvGraphicFramePr>
        <p:xfrm>
          <a:off x="486160" y="795334"/>
          <a:ext cx="11373608" cy="5035407"/>
        </p:xfrm>
        <a:graphic>
          <a:graphicData uri="http://schemas.openxmlformats.org/drawingml/2006/table">
            <a:tbl>
              <a:tblPr firstRow="1" bandRow="1">
                <a:tableStyleId>{93296810-A885-4BE3-A3E7-6D5BEEA58F35}</a:tableStyleId>
              </a:tblPr>
              <a:tblGrid>
                <a:gridCol w="5686804">
                  <a:extLst>
                    <a:ext uri="{9D8B030D-6E8A-4147-A177-3AD203B41FA5}">
                      <a16:colId xmlns:a16="http://schemas.microsoft.com/office/drawing/2014/main" val="3311385486"/>
                    </a:ext>
                  </a:extLst>
                </a:gridCol>
                <a:gridCol w="5686804">
                  <a:extLst>
                    <a:ext uri="{9D8B030D-6E8A-4147-A177-3AD203B41FA5}">
                      <a16:colId xmlns:a16="http://schemas.microsoft.com/office/drawing/2014/main" val="769473286"/>
                    </a:ext>
                  </a:extLst>
                </a:gridCol>
              </a:tblGrid>
              <a:tr h="906309">
                <a:tc>
                  <a:txBody>
                    <a:bodyPr/>
                    <a:lstStyle/>
                    <a:p>
                      <a:pPr algn="ctr"/>
                      <a:r>
                        <a:rPr kumimoji="1" lang="ja-JP" altLang="en-US" sz="1400" dirty="0"/>
                        <a:t>本人への対応が困難なケース</a:t>
                      </a:r>
                    </a:p>
                  </a:txBody>
                  <a:tcPr anchor="ctr"/>
                </a:tc>
                <a:tc>
                  <a:txBody>
                    <a:bodyPr/>
                    <a:lstStyle/>
                    <a:p>
                      <a:pPr algn="ctr"/>
                      <a:r>
                        <a:rPr kumimoji="1" lang="ja-JP" altLang="en-US" sz="1400" dirty="0"/>
                        <a:t>本人と家族、職場との関係性が良好でないケース</a:t>
                      </a:r>
                    </a:p>
                  </a:txBody>
                  <a:tcPr anchor="ctr"/>
                </a:tc>
                <a:extLst>
                  <a:ext uri="{0D108BD9-81ED-4DB2-BD59-A6C34878D82A}">
                    <a16:rowId xmlns:a16="http://schemas.microsoft.com/office/drawing/2014/main" val="1566006335"/>
                  </a:ext>
                </a:extLst>
              </a:tr>
              <a:tr h="906309">
                <a:tc>
                  <a:txBody>
                    <a:bodyPr/>
                    <a:lstStyle/>
                    <a:p>
                      <a:r>
                        <a:rPr kumimoji="1" lang="ja-JP" altLang="en-US" sz="1400" dirty="0"/>
                        <a:t>方向性を決めても、衝動性で支援者の見えないところで自分なりにいろいろ動いてしまい、軌道修正することが難しく、本来困っている問題を解消することがなかなか難しい。</a:t>
                      </a:r>
                      <a:endParaRPr kumimoji="1" lang="en-US" altLang="ja-JP" sz="1400" dirty="0"/>
                    </a:p>
                    <a:p>
                      <a:r>
                        <a:rPr kumimoji="1" lang="ja-JP" altLang="en-US" sz="1400" dirty="0"/>
                        <a:t>拘りがあるために、一つ一つひっかかりスムーズに進まないことも多い。</a:t>
                      </a:r>
                    </a:p>
                  </a:txBody>
                  <a:tcPr/>
                </a:tc>
                <a:tc>
                  <a:txBody>
                    <a:bodyPr/>
                    <a:lstStyle/>
                    <a:p>
                      <a:r>
                        <a:rPr kumimoji="1" lang="ja-JP" altLang="en-US" sz="1400" dirty="0"/>
                        <a:t>勤務先のルールや慣習などに特性により適応できず、作業自体は問題なく遂行できるが、周りとの関係性が悪化して職場への定着ができないケースがある</a:t>
                      </a:r>
                    </a:p>
                  </a:txBody>
                  <a:tcPr/>
                </a:tc>
                <a:extLst>
                  <a:ext uri="{0D108BD9-81ED-4DB2-BD59-A6C34878D82A}">
                    <a16:rowId xmlns:a16="http://schemas.microsoft.com/office/drawing/2014/main" val="1462471653"/>
                  </a:ext>
                </a:extLst>
              </a:tr>
              <a:tr h="906309">
                <a:tc>
                  <a:txBody>
                    <a:bodyPr/>
                    <a:lstStyle/>
                    <a:p>
                      <a:r>
                        <a:rPr kumimoji="1" lang="ja-JP" altLang="en-US" sz="1400" dirty="0"/>
                        <a:t>本人の希望が具体的ではないが、その都度確認してもうまく伝えるのが難しいケース。</a:t>
                      </a:r>
                      <a:endParaRPr kumimoji="1" lang="en-US" altLang="ja-JP" sz="1400" dirty="0"/>
                    </a:p>
                    <a:p>
                      <a:r>
                        <a:rPr kumimoji="1" lang="ja-JP" altLang="en-US" sz="1400" dirty="0"/>
                        <a:t> こちらから確認しても本人が説明を諦めてしまう。</a:t>
                      </a:r>
                    </a:p>
                  </a:txBody>
                  <a:tcPr/>
                </a:tc>
                <a:tc>
                  <a:txBody>
                    <a:bodyPr/>
                    <a:lstStyle/>
                    <a:p>
                      <a:r>
                        <a:rPr kumimoji="1" lang="ja-JP" altLang="en-US" sz="1400" dirty="0"/>
                        <a:t>家族が本人への対応に困っており、両者間でよく喧嘩になるなど、家族関係が難しくなることで、本人精神状態が余計に悪くなるケースがある。</a:t>
                      </a:r>
                      <a:endParaRPr kumimoji="1" lang="en-US" altLang="ja-JP" sz="1400" dirty="0"/>
                    </a:p>
                    <a:p>
                      <a:r>
                        <a:rPr kumimoji="1" lang="ja-JP" altLang="en-US" sz="1400" dirty="0"/>
                        <a:t>訪問看護等から家族へ障がいについて説明する場合もあるが、家族にすると、そう言われても困るという感じ。</a:t>
                      </a:r>
                    </a:p>
                  </a:txBody>
                  <a:tcPr/>
                </a:tc>
                <a:extLst>
                  <a:ext uri="{0D108BD9-81ED-4DB2-BD59-A6C34878D82A}">
                    <a16:rowId xmlns:a16="http://schemas.microsoft.com/office/drawing/2014/main" val="989786112"/>
                  </a:ext>
                </a:extLst>
              </a:tr>
              <a:tr h="906309">
                <a:tc>
                  <a:txBody>
                    <a:bodyPr/>
                    <a:lstStyle/>
                    <a:p>
                      <a:r>
                        <a:rPr kumimoji="1" lang="ja-JP" altLang="en-US" sz="1400" dirty="0"/>
                        <a:t>障害受容も理解もできているが、フラッシュバック等の</a:t>
                      </a:r>
                      <a:r>
                        <a:rPr kumimoji="1" lang="en-US" altLang="ja-JP" sz="1400" dirty="0"/>
                        <a:t>2</a:t>
                      </a:r>
                      <a:r>
                        <a:rPr kumimoji="1" lang="ja-JP" altLang="en-US" sz="1400" dirty="0"/>
                        <a:t>次的障害も重なり、結果感情コントロールが難しく周囲の人に攻撃的、他責傾向のある人（暴言、長時間の電話など）の対応が難しい。</a:t>
                      </a:r>
                    </a:p>
                  </a:txBody>
                  <a:tcPr/>
                </a:tc>
                <a:tc>
                  <a:txBody>
                    <a:bodyPr/>
                    <a:lstStyle/>
                    <a:p>
                      <a:r>
                        <a:rPr kumimoji="1" lang="ja-JP" altLang="en-US" sz="1400" dirty="0"/>
                        <a:t>大人になってから「発達障がい」だと診断されると、それまでの家族との関係性がすでに悪化していて、「特性」だと言われても家族としては、配慮できない環境にある。</a:t>
                      </a:r>
                    </a:p>
                  </a:txBody>
                  <a:tcPr/>
                </a:tc>
                <a:extLst>
                  <a:ext uri="{0D108BD9-81ED-4DB2-BD59-A6C34878D82A}">
                    <a16:rowId xmlns:a16="http://schemas.microsoft.com/office/drawing/2014/main" val="3483407078"/>
                  </a:ext>
                </a:extLst>
              </a:tr>
              <a:tr h="906309">
                <a:tc>
                  <a:txBody>
                    <a:bodyPr/>
                    <a:lstStyle/>
                    <a:p>
                      <a:r>
                        <a:rPr kumimoji="1" lang="en-US" altLang="ja-JP" sz="1400" dirty="0"/>
                        <a:t>ADHD</a:t>
                      </a:r>
                      <a:r>
                        <a:rPr kumimoji="1" lang="ja-JP" altLang="en-US" sz="1400" dirty="0"/>
                        <a:t>の特性があり、ギャンブル依存、金銭トラブル、対人トラブルなどのある人の対応。</a:t>
                      </a:r>
                      <a:endParaRPr kumimoji="1" lang="en-US" altLang="ja-JP" sz="1400" dirty="0"/>
                    </a:p>
                    <a:p>
                      <a:r>
                        <a:rPr kumimoji="1" lang="ja-JP" altLang="en-US" sz="1400" dirty="0"/>
                        <a:t>関係機関とも連携しているが根本的な解決とならない。</a:t>
                      </a:r>
                    </a:p>
                  </a:txBody>
                  <a:tcPr/>
                </a:tc>
                <a:tc>
                  <a:txBody>
                    <a:bodyPr/>
                    <a:lstStyle/>
                    <a:p>
                      <a:r>
                        <a:rPr kumimoji="1" lang="ja-JP" altLang="en-US" sz="1400" dirty="0"/>
                        <a:t>企業の理解が乏しく連携が難しい。</a:t>
                      </a:r>
                      <a:endParaRPr kumimoji="1" lang="en-US" altLang="ja-JP" sz="1400" dirty="0"/>
                    </a:p>
                    <a:p>
                      <a:r>
                        <a:rPr kumimoji="1" lang="ja-JP" altLang="en-US" sz="1400" dirty="0"/>
                        <a:t>職場に合理的配慮を求めることが難しい。</a:t>
                      </a:r>
                    </a:p>
                  </a:txBody>
                  <a:tcPr/>
                </a:tc>
                <a:extLst>
                  <a:ext uri="{0D108BD9-81ED-4DB2-BD59-A6C34878D82A}">
                    <a16:rowId xmlns:a16="http://schemas.microsoft.com/office/drawing/2014/main" val="1606422846"/>
                  </a:ext>
                </a:extLst>
              </a:tr>
            </a:tbl>
          </a:graphicData>
        </a:graphic>
      </p:graphicFrame>
      <p:sp>
        <p:nvSpPr>
          <p:cNvPr id="4" name="矢印: 右 3">
            <a:extLst>
              <a:ext uri="{FF2B5EF4-FFF2-40B4-BE49-F238E27FC236}">
                <a16:creationId xmlns:a16="http://schemas.microsoft.com/office/drawing/2014/main" id="{AEFB7674-3C56-451C-B275-85FB3A7D3D07}"/>
              </a:ext>
            </a:extLst>
          </p:cNvPr>
          <p:cNvSpPr/>
          <p:nvPr/>
        </p:nvSpPr>
        <p:spPr>
          <a:xfrm>
            <a:off x="493776" y="6044184"/>
            <a:ext cx="649224" cy="5394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6094B13-2F37-4F13-AA5D-AC98357F09B1}"/>
              </a:ext>
            </a:extLst>
          </p:cNvPr>
          <p:cNvSpPr txBox="1"/>
          <p:nvPr/>
        </p:nvSpPr>
        <p:spPr>
          <a:xfrm>
            <a:off x="1207008" y="5990766"/>
            <a:ext cx="10012680" cy="646331"/>
          </a:xfrm>
          <a:prstGeom prst="rect">
            <a:avLst/>
          </a:prstGeom>
          <a:noFill/>
        </p:spPr>
        <p:txBody>
          <a:bodyPr wrap="square" rtlCol="0">
            <a:spAutoFit/>
          </a:bodyPr>
          <a:lstStyle/>
          <a:p>
            <a:r>
              <a:rPr kumimoji="1" lang="ja-JP" altLang="en-US" dirty="0"/>
              <a:t>こだわり等の本人の特性や自己理解の不足、周囲の人間との関係性の悪化が根底にあるケースは困難ケースと捉えられる傾向</a:t>
            </a:r>
          </a:p>
        </p:txBody>
      </p:sp>
    </p:spTree>
    <p:extLst>
      <p:ext uri="{BB962C8B-B14F-4D97-AF65-F5344CB8AC3E}">
        <p14:creationId xmlns:p14="http://schemas.microsoft.com/office/powerpoint/2010/main" val="299653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20334DF-B994-4E37-9A27-A157FD5CE7A0}"/>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発達障がい者の相談支援体制の充実強化にむけた検討経過</a:t>
            </a:r>
          </a:p>
        </p:txBody>
      </p:sp>
      <p:sp>
        <p:nvSpPr>
          <p:cNvPr id="5" name="テキスト ボックス 4">
            <a:extLst>
              <a:ext uri="{FF2B5EF4-FFF2-40B4-BE49-F238E27FC236}">
                <a16:creationId xmlns:a16="http://schemas.microsoft.com/office/drawing/2014/main" id="{330C6E77-8FEE-49EE-B6C8-AEA7F3832C33}"/>
              </a:ext>
            </a:extLst>
          </p:cNvPr>
          <p:cNvSpPr txBox="1"/>
          <p:nvPr/>
        </p:nvSpPr>
        <p:spPr>
          <a:xfrm>
            <a:off x="487959" y="998290"/>
            <a:ext cx="11216081" cy="3693319"/>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発達障がいの認知度の高まりや診断数の増加などから、今後も発達障がい者やその可能性のある方からの相談は高止まりすることが予想される。</a:t>
            </a:r>
            <a:endParaRPr lang="en-US" altLang="ja-JP" dirty="0"/>
          </a:p>
          <a:p>
            <a:pPr marL="285750" indent="-285750">
              <a:buFont typeface="Wingdings" panose="05000000000000000000" pitchFamily="2" charset="2"/>
              <a:buChar char="n"/>
            </a:pPr>
            <a:endParaRPr lang="en-US" altLang="ja-JP" dirty="0"/>
          </a:p>
          <a:p>
            <a:pPr marL="285750" indent="-285750">
              <a:buFont typeface="Wingdings" panose="05000000000000000000" pitchFamily="2" charset="2"/>
              <a:buChar char="n"/>
            </a:pPr>
            <a:r>
              <a:rPr kumimoji="1" lang="ja-JP" altLang="en-US" dirty="0"/>
              <a:t>発達障がい者支援センターは発達障がいを一つの切り口として、年齢、診断や手帳の有無等に関わらず幅広い相談に対応しているため、支援につながりにくい人や、自己理解・ニーズの整理が難しい人も特性を踏まえた支援が可能。</a:t>
            </a:r>
            <a:endParaRPr kumimoji="1" lang="en-US" altLang="ja-JP" dirty="0"/>
          </a:p>
          <a:p>
            <a:endParaRPr lang="en-US" altLang="ja-JP" dirty="0"/>
          </a:p>
          <a:p>
            <a:pPr marL="285750" indent="-285750">
              <a:buFont typeface="Wingdings" panose="05000000000000000000" pitchFamily="2" charset="2"/>
              <a:buChar char="n"/>
            </a:pPr>
            <a:r>
              <a:rPr kumimoji="1" lang="ja-JP" altLang="en-US" dirty="0"/>
              <a:t>発達障がい者支援センターの相談支援は、地域の障がい者が、住み慣れた地域で安心してその人らしい生活を継続していくことができるようにするため、どのような支援が必要かを把握し、</a:t>
            </a:r>
            <a:r>
              <a:rPr kumimoji="1" lang="ja-JP" altLang="en-US" u="sng" dirty="0"/>
              <a:t>地域における適切なサービス、関係機関及び制度の利用につなげる</a:t>
            </a:r>
            <a:r>
              <a:rPr kumimoji="1" lang="ja-JP" altLang="en-US" dirty="0"/>
              <a:t>等の支援を行うもの。</a:t>
            </a:r>
            <a:endParaRPr kumimoji="1" lang="en-US" altLang="ja-JP" dirty="0"/>
          </a:p>
          <a:p>
            <a:endParaRPr lang="en-US" altLang="ja-JP" dirty="0"/>
          </a:p>
          <a:p>
            <a:pPr marL="285750" indent="-285750">
              <a:buFont typeface="Wingdings" panose="05000000000000000000" pitchFamily="2" charset="2"/>
              <a:buChar char="n"/>
            </a:pPr>
            <a:r>
              <a:rPr lang="ja-JP" altLang="en-US" dirty="0"/>
              <a:t>そのため、発達障がい者支援センター単独で相談者の抱える課題のすべてを解決を行うことや、伴走した支援を継続することは必ずしも当事者のためにならない場合もある。</a:t>
            </a:r>
            <a:endParaRPr lang="en-US" altLang="ja-JP" dirty="0"/>
          </a:p>
        </p:txBody>
      </p:sp>
      <p:sp>
        <p:nvSpPr>
          <p:cNvPr id="6" name="矢印: 右 5">
            <a:extLst>
              <a:ext uri="{FF2B5EF4-FFF2-40B4-BE49-F238E27FC236}">
                <a16:creationId xmlns:a16="http://schemas.microsoft.com/office/drawing/2014/main" id="{69DAAA78-FAEE-488B-B0BB-F1267B1E7181}"/>
              </a:ext>
            </a:extLst>
          </p:cNvPr>
          <p:cNvSpPr/>
          <p:nvPr/>
        </p:nvSpPr>
        <p:spPr>
          <a:xfrm>
            <a:off x="830511" y="4888044"/>
            <a:ext cx="1166069" cy="713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E4355B8-44E5-4DC3-B1A0-7B9A684E3BC4}"/>
              </a:ext>
            </a:extLst>
          </p:cNvPr>
          <p:cNvSpPr txBox="1"/>
          <p:nvPr/>
        </p:nvSpPr>
        <p:spPr>
          <a:xfrm>
            <a:off x="2147581" y="4873373"/>
            <a:ext cx="9322965" cy="92333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地域の一次相談窓口や支援機関がセンターの役割を理解し、発達障がい者への理解を深め、対応力の向上を図っていくことができるよう、発達障がいの専門機関としてバックアップしていくことが重要。</a:t>
            </a:r>
          </a:p>
        </p:txBody>
      </p:sp>
      <p:sp>
        <p:nvSpPr>
          <p:cNvPr id="2" name="スライド番号プレースホルダー 1">
            <a:extLst>
              <a:ext uri="{FF2B5EF4-FFF2-40B4-BE49-F238E27FC236}">
                <a16:creationId xmlns:a16="http://schemas.microsoft.com/office/drawing/2014/main" id="{92F79160-EA64-49CD-BE42-A4406551A81A}"/>
              </a:ext>
            </a:extLst>
          </p:cNvPr>
          <p:cNvSpPr>
            <a:spLocks noGrp="1"/>
          </p:cNvSpPr>
          <p:nvPr>
            <p:ph type="sldNum" sz="quarter" idx="12"/>
          </p:nvPr>
        </p:nvSpPr>
        <p:spPr>
          <a:xfrm>
            <a:off x="9239774" y="6365175"/>
            <a:ext cx="2743200" cy="365125"/>
          </a:xfrm>
        </p:spPr>
        <p:txBody>
          <a:bodyPr/>
          <a:lstStyle/>
          <a:p>
            <a:fld id="{70282AB8-C4EA-4569-8680-C1975E0A73D2}"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E4984351-2780-4CDC-B97C-A01F22172BA9}"/>
              </a:ext>
            </a:extLst>
          </p:cNvPr>
          <p:cNvSpPr txBox="1"/>
          <p:nvPr/>
        </p:nvSpPr>
        <p:spPr>
          <a:xfrm>
            <a:off x="819324" y="6169580"/>
            <a:ext cx="10212199"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2000" b="1" dirty="0"/>
              <a:t>まずは相談支援機関の課題やニーズの把握のためのアンケート調査を実施する</a:t>
            </a:r>
          </a:p>
        </p:txBody>
      </p:sp>
    </p:spTree>
    <p:extLst>
      <p:ext uri="{BB962C8B-B14F-4D97-AF65-F5344CB8AC3E}">
        <p14:creationId xmlns:p14="http://schemas.microsoft.com/office/powerpoint/2010/main" val="229573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448800" y="6369096"/>
            <a:ext cx="2743200" cy="365125"/>
          </a:xfrm>
        </p:spPr>
        <p:txBody>
          <a:bodyPr/>
          <a:lstStyle/>
          <a:p>
            <a:fld id="{70282AB8-C4EA-4569-8680-C1975E0A73D2}" type="slidenum">
              <a:rPr kumimoji="1" lang="ja-JP" altLang="en-US" smtClean="0"/>
              <a:t>20</a:t>
            </a:fld>
            <a:endParaRPr kumimoji="1" lang="ja-JP" altLang="en-US" dirty="0"/>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不足している社会資源や制度等として挙げられたもの</a:t>
            </a:r>
          </a:p>
        </p:txBody>
      </p:sp>
      <p:graphicFrame>
        <p:nvGraphicFramePr>
          <p:cNvPr id="4" name="表 5">
            <a:extLst>
              <a:ext uri="{FF2B5EF4-FFF2-40B4-BE49-F238E27FC236}">
                <a16:creationId xmlns:a16="http://schemas.microsoft.com/office/drawing/2014/main" id="{C71D13F1-5EB8-488D-AC2D-CAE42AA8584F}"/>
              </a:ext>
            </a:extLst>
          </p:cNvPr>
          <p:cNvGraphicFramePr>
            <a:graphicFrameLocks noGrp="1"/>
          </p:cNvGraphicFramePr>
          <p:nvPr>
            <p:extLst>
              <p:ext uri="{D42A27DB-BD31-4B8C-83A1-F6EECF244321}">
                <p14:modId xmlns:p14="http://schemas.microsoft.com/office/powerpoint/2010/main" val="3228268451"/>
              </p:ext>
            </p:extLst>
          </p:nvPr>
        </p:nvGraphicFramePr>
        <p:xfrm>
          <a:off x="398942" y="671467"/>
          <a:ext cx="11394115" cy="5001363"/>
        </p:xfrm>
        <a:graphic>
          <a:graphicData uri="http://schemas.openxmlformats.org/drawingml/2006/table">
            <a:tbl>
              <a:tblPr firstRow="1" bandRow="1">
                <a:tableStyleId>{93296810-A885-4BE3-A3E7-6D5BEEA58F35}</a:tableStyleId>
              </a:tblPr>
              <a:tblGrid>
                <a:gridCol w="2921235">
                  <a:extLst>
                    <a:ext uri="{9D8B030D-6E8A-4147-A177-3AD203B41FA5}">
                      <a16:colId xmlns:a16="http://schemas.microsoft.com/office/drawing/2014/main" val="2425702567"/>
                    </a:ext>
                  </a:extLst>
                </a:gridCol>
                <a:gridCol w="3143572">
                  <a:extLst>
                    <a:ext uri="{9D8B030D-6E8A-4147-A177-3AD203B41FA5}">
                      <a16:colId xmlns:a16="http://schemas.microsoft.com/office/drawing/2014/main" val="2571036272"/>
                    </a:ext>
                  </a:extLst>
                </a:gridCol>
                <a:gridCol w="2681519">
                  <a:extLst>
                    <a:ext uri="{9D8B030D-6E8A-4147-A177-3AD203B41FA5}">
                      <a16:colId xmlns:a16="http://schemas.microsoft.com/office/drawing/2014/main" val="1885462063"/>
                    </a:ext>
                  </a:extLst>
                </a:gridCol>
                <a:gridCol w="2647789">
                  <a:extLst>
                    <a:ext uri="{9D8B030D-6E8A-4147-A177-3AD203B41FA5}">
                      <a16:colId xmlns:a16="http://schemas.microsoft.com/office/drawing/2014/main" val="1791745708"/>
                    </a:ext>
                  </a:extLst>
                </a:gridCol>
              </a:tblGrid>
              <a:tr h="519770">
                <a:tc gridSpan="2">
                  <a:txBody>
                    <a:bodyPr/>
                    <a:lstStyle/>
                    <a:p>
                      <a:pPr algn="ctr"/>
                      <a:r>
                        <a:rPr kumimoji="1" lang="ja-JP" altLang="en-US" sz="1300" dirty="0"/>
                        <a:t>社会資源（新しい枠組み等）</a:t>
                      </a:r>
                    </a:p>
                  </a:txBody>
                  <a:tcPr anchor="ctr"/>
                </a:tc>
                <a:tc hMerge="1">
                  <a:txBody>
                    <a:bodyPr/>
                    <a:lstStyle/>
                    <a:p>
                      <a:endParaRPr kumimoji="1" lang="en-US" altLang="ja-JP" sz="1200" dirty="0"/>
                    </a:p>
                  </a:txBody>
                  <a:tcPr anchor="ctr"/>
                </a:tc>
                <a:tc gridSpan="2">
                  <a:txBody>
                    <a:bodyPr/>
                    <a:lstStyle/>
                    <a:p>
                      <a:pPr algn="ctr"/>
                      <a:r>
                        <a:rPr kumimoji="1" lang="ja-JP" altLang="en-US" sz="1300" dirty="0"/>
                        <a:t>社会資源（数や質、制度内容の拡充）</a:t>
                      </a:r>
                      <a:endParaRPr kumimoji="1" lang="en-US" altLang="ja-JP" sz="1300" dirty="0"/>
                    </a:p>
                  </a:txBody>
                  <a:tcPr anchor="ctr"/>
                </a:tc>
                <a:tc hMerge="1">
                  <a:txBody>
                    <a:bodyPr/>
                    <a:lstStyle/>
                    <a:p>
                      <a:endParaRPr kumimoji="1" lang="ja-JP" altLang="en-US" sz="1200" dirty="0"/>
                    </a:p>
                  </a:txBody>
                  <a:tcPr/>
                </a:tc>
                <a:extLst>
                  <a:ext uri="{0D108BD9-81ED-4DB2-BD59-A6C34878D82A}">
                    <a16:rowId xmlns:a16="http://schemas.microsoft.com/office/drawing/2014/main" val="3059007490"/>
                  </a:ext>
                </a:extLst>
              </a:tr>
              <a:tr h="37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福祉サービス以外の日中活動の場や居場所（診断不要で利用できる場）</a:t>
                      </a:r>
                    </a:p>
                    <a:p>
                      <a:endParaRPr kumimoji="1" lang="ja-JP" altLang="en-US" sz="1300" dirty="0"/>
                    </a:p>
                  </a:txBody>
                  <a:tcPr/>
                </a:tc>
                <a:tc>
                  <a:txBody>
                    <a:bodyPr/>
                    <a:lstStyle/>
                    <a:p>
                      <a:r>
                        <a:rPr kumimoji="1" lang="ja-JP" altLang="en-US" sz="1300" dirty="0"/>
                        <a:t>就労している人が受けることができる</a:t>
                      </a:r>
                      <a:r>
                        <a:rPr kumimoji="1" lang="en-US" altLang="ja-JP" sz="1300" dirty="0"/>
                        <a:t>SST</a:t>
                      </a:r>
                      <a:r>
                        <a:rPr kumimoji="1" lang="ja-JP" altLang="en-US" sz="1300" dirty="0"/>
                        <a:t>プログラム </a:t>
                      </a:r>
                    </a:p>
                  </a:txBody>
                  <a:tcPr/>
                </a:tc>
                <a:tc>
                  <a:txBody>
                    <a:bodyPr/>
                    <a:lstStyle/>
                    <a:p>
                      <a:r>
                        <a:rPr kumimoji="1" lang="ja-JP" altLang="en-US" sz="1300" dirty="0"/>
                        <a:t>発達障がいの専門性を有する就労系サービス</a:t>
                      </a:r>
                    </a:p>
                  </a:txBody>
                  <a:tcPr/>
                </a:tc>
                <a:tc>
                  <a:txBody>
                    <a:bodyPr/>
                    <a:lstStyle/>
                    <a:p>
                      <a:r>
                        <a:rPr kumimoji="1" lang="ja-JP" altLang="en-US" sz="1300" dirty="0"/>
                        <a:t>就労移行支援事業所の柔軟な利用（不登校児、グレーゾーン）</a:t>
                      </a:r>
                    </a:p>
                  </a:txBody>
                  <a:tcPr/>
                </a:tc>
                <a:extLst>
                  <a:ext uri="{0D108BD9-81ED-4DB2-BD59-A6C34878D82A}">
                    <a16:rowId xmlns:a16="http://schemas.microsoft.com/office/drawing/2014/main" val="2246490599"/>
                  </a:ext>
                </a:extLst>
              </a:tr>
              <a:tr h="562047">
                <a:tc>
                  <a:txBody>
                    <a:bodyPr/>
                    <a:lstStyle/>
                    <a:p>
                      <a:r>
                        <a:rPr kumimoji="1" lang="en-US" altLang="ja-JP" sz="1300" dirty="0"/>
                        <a:t>GH</a:t>
                      </a:r>
                      <a:r>
                        <a:rPr kumimoji="1" lang="ja-JP" altLang="en-US" sz="1300" dirty="0"/>
                        <a:t>、不動産業者や家主と相談機関をつなぐネットワークや仕組み</a:t>
                      </a:r>
                    </a:p>
                  </a:txBody>
                  <a:tcPr/>
                </a:tc>
                <a:tc>
                  <a:txBody>
                    <a:bodyPr/>
                    <a:lstStyle/>
                    <a:p>
                      <a:r>
                        <a:rPr kumimoji="1" lang="ja-JP" altLang="en-US" sz="1300" dirty="0"/>
                        <a:t>発達障がいに強みがある事業所や企業が知れる</a:t>
                      </a:r>
                      <a:r>
                        <a:rPr kumimoji="1" lang="en-US" altLang="ja-JP" sz="1300" dirty="0"/>
                        <a:t>web</a:t>
                      </a:r>
                      <a:r>
                        <a:rPr kumimoji="1" lang="ja-JP" altLang="en-US" sz="1300" dirty="0"/>
                        <a:t>サイト</a:t>
                      </a:r>
                    </a:p>
                  </a:txBody>
                  <a:tcPr/>
                </a:tc>
                <a:tc>
                  <a:txBody>
                    <a:bodyPr/>
                    <a:lstStyle/>
                    <a:p>
                      <a:r>
                        <a:rPr kumimoji="1" lang="ja-JP" altLang="en-US" sz="1300" dirty="0"/>
                        <a:t>ショートステイ場所、発達障がいに特化した</a:t>
                      </a:r>
                      <a:r>
                        <a:rPr kumimoji="1" lang="en-US" altLang="ja-JP" sz="1300" dirty="0"/>
                        <a:t>GH</a:t>
                      </a:r>
                      <a:endParaRPr kumimoji="1" lang="ja-JP" altLang="en-US" sz="1300" dirty="0"/>
                    </a:p>
                  </a:txBody>
                  <a:tcPr/>
                </a:tc>
                <a:tc>
                  <a:txBody>
                    <a:bodyPr/>
                    <a:lstStyle/>
                    <a:p>
                      <a:r>
                        <a:rPr kumimoji="1" lang="ja-JP" altLang="en-US" sz="1300" dirty="0"/>
                        <a:t>ハローワーク等への発達障がいの専門的知見があり助言できる者の配置</a:t>
                      </a:r>
                    </a:p>
                  </a:txBody>
                  <a:tcPr/>
                </a:tc>
                <a:extLst>
                  <a:ext uri="{0D108BD9-81ED-4DB2-BD59-A6C34878D82A}">
                    <a16:rowId xmlns:a16="http://schemas.microsoft.com/office/drawing/2014/main" val="508559683"/>
                  </a:ext>
                </a:extLst>
              </a:tr>
              <a:tr h="562047">
                <a:tc>
                  <a:txBody>
                    <a:bodyPr/>
                    <a:lstStyle/>
                    <a:p>
                      <a:r>
                        <a:rPr kumimoji="1" lang="ja-JP" altLang="en-US" sz="1300" dirty="0"/>
                        <a:t>企業内研修の促進や専門相談員の社内配置の推奨等 </a:t>
                      </a:r>
                    </a:p>
                  </a:txBody>
                  <a:tcPr/>
                </a:tc>
                <a:tc>
                  <a:txBody>
                    <a:bodyPr/>
                    <a:lstStyle/>
                    <a:p>
                      <a:r>
                        <a:rPr kumimoji="1" lang="ja-JP" altLang="en-US" sz="1300" dirty="0"/>
                        <a:t>オンラインでのカウンセリングやスキル向上のためのトレーニングを提供するプラットフォーム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強度行動障害のある方でも対応できる施設</a:t>
                      </a:r>
                    </a:p>
                    <a:p>
                      <a:endParaRPr kumimoji="1" lang="ja-JP" altLang="en-US" sz="1300" dirty="0"/>
                    </a:p>
                  </a:txBody>
                  <a:tcPr/>
                </a:tc>
                <a:tc>
                  <a:txBody>
                    <a:bodyPr/>
                    <a:lstStyle/>
                    <a:p>
                      <a:r>
                        <a:rPr kumimoji="1" lang="ja-JP" altLang="en-US" sz="1300" dirty="0"/>
                        <a:t>在職中の発達障がい者が継続的に利用できる施設（土日や夜間の相談等）</a:t>
                      </a:r>
                    </a:p>
                  </a:txBody>
                  <a:tcPr/>
                </a:tc>
                <a:extLst>
                  <a:ext uri="{0D108BD9-81ED-4DB2-BD59-A6C34878D82A}">
                    <a16:rowId xmlns:a16="http://schemas.microsoft.com/office/drawing/2014/main" val="2939509438"/>
                  </a:ext>
                </a:extLst>
              </a:tr>
              <a:tr h="399678">
                <a:tc>
                  <a:txBody>
                    <a:bodyPr/>
                    <a:lstStyle/>
                    <a:p>
                      <a:r>
                        <a:rPr kumimoji="1" lang="ja-JP" altLang="en-US" sz="1300" dirty="0"/>
                        <a:t>居場所や好きな作業ができる場所（プチ就労）</a:t>
                      </a:r>
                    </a:p>
                  </a:txBody>
                  <a:tcPr/>
                </a:tc>
                <a:tc>
                  <a:txBody>
                    <a:bodyPr/>
                    <a:lstStyle/>
                    <a:p>
                      <a:r>
                        <a:rPr kumimoji="1" lang="ja-JP" altLang="en-US" sz="1300" dirty="0"/>
                        <a:t>発達障がい者が経済的に自立できるよう、特別な融資制度や助成金の提供</a:t>
                      </a:r>
                    </a:p>
                  </a:txBody>
                  <a:tcPr/>
                </a:tc>
                <a:tc>
                  <a:txBody>
                    <a:bodyPr/>
                    <a:lstStyle/>
                    <a:p>
                      <a:r>
                        <a:rPr kumimoji="1" lang="ja-JP" altLang="en-US" sz="1300" dirty="0"/>
                        <a:t>発達障がいの理解がある就労先や体験先</a:t>
                      </a:r>
                    </a:p>
                  </a:txBody>
                  <a:tcPr/>
                </a:tc>
                <a:tc>
                  <a:txBody>
                    <a:bodyPr/>
                    <a:lstStyle/>
                    <a:p>
                      <a:r>
                        <a:rPr kumimoji="1" lang="ja-JP" altLang="en-US" sz="1300" dirty="0"/>
                        <a:t>移動支援の利用機会</a:t>
                      </a:r>
                    </a:p>
                  </a:txBody>
                  <a:tcPr/>
                </a:tc>
                <a:extLst>
                  <a:ext uri="{0D108BD9-81ED-4DB2-BD59-A6C34878D82A}">
                    <a16:rowId xmlns:a16="http://schemas.microsoft.com/office/drawing/2014/main" val="1082117764"/>
                  </a:ext>
                </a:extLst>
              </a:tr>
              <a:tr h="562047">
                <a:tc>
                  <a:txBody>
                    <a:bodyPr/>
                    <a:lstStyle/>
                    <a:p>
                      <a:r>
                        <a:rPr kumimoji="1" lang="ja-JP" altLang="en-US" sz="1300" dirty="0"/>
                        <a:t>一般の方も利用でき交流できる場所</a:t>
                      </a:r>
                    </a:p>
                  </a:txBody>
                  <a:tcPr/>
                </a:tc>
                <a:tc>
                  <a:txBody>
                    <a:bodyPr/>
                    <a:lstStyle/>
                    <a:p>
                      <a:r>
                        <a:rPr kumimoji="1" lang="ja-JP" altLang="en-US" sz="1300" dirty="0"/>
                        <a:t>感覚過敏に配慮した住宅設計や支援付きの住居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発達障がいの特性をよく理解している訪看やヘルパー</a:t>
                      </a:r>
                    </a:p>
                  </a:txBody>
                  <a:tcPr/>
                </a:tc>
                <a:tc>
                  <a:txBody>
                    <a:bodyPr/>
                    <a:lstStyle/>
                    <a:p>
                      <a:r>
                        <a:rPr kumimoji="1" lang="ja-JP" altLang="en-US" sz="1300" dirty="0"/>
                        <a:t>思春期年齢層の短期入所先</a:t>
                      </a:r>
                    </a:p>
                  </a:txBody>
                  <a:tcPr/>
                </a:tc>
                <a:extLst>
                  <a:ext uri="{0D108BD9-81ED-4DB2-BD59-A6C34878D82A}">
                    <a16:rowId xmlns:a16="http://schemas.microsoft.com/office/drawing/2014/main" val="878911179"/>
                  </a:ext>
                </a:extLst>
              </a:tr>
              <a:tr h="430665">
                <a:tc>
                  <a:txBody>
                    <a:bodyPr/>
                    <a:lstStyle/>
                    <a:p>
                      <a:r>
                        <a:rPr kumimoji="1" lang="ja-JP" altLang="en-US" sz="1300" dirty="0"/>
                        <a:t>発達障がい児者を専門的に相談支援できる機関の各市町村への配置</a:t>
                      </a:r>
                    </a:p>
                  </a:txBody>
                  <a:tcPr/>
                </a:tc>
                <a:tc>
                  <a:txBody>
                    <a:bodyPr/>
                    <a:lstStyle/>
                    <a:p>
                      <a:r>
                        <a:rPr kumimoji="1" lang="ja-JP" altLang="en-US" sz="1300" dirty="0"/>
                        <a:t>感覚過敏のある方への就労の場（在宅勤務による就労含む）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診断できる医療機関</a:t>
                      </a:r>
                    </a:p>
                    <a:p>
                      <a:endParaRPr kumimoji="1" lang="ja-JP" altLang="en-US" sz="1300" dirty="0"/>
                    </a:p>
                  </a:txBody>
                  <a:tcPr/>
                </a:tc>
                <a:tc>
                  <a:txBody>
                    <a:bodyPr/>
                    <a:lstStyle/>
                    <a:p>
                      <a:endParaRPr kumimoji="1" lang="ja-JP" altLang="en-US" sz="1300" dirty="0"/>
                    </a:p>
                  </a:txBody>
                  <a:tcPr/>
                </a:tc>
                <a:extLst>
                  <a:ext uri="{0D108BD9-81ED-4DB2-BD59-A6C34878D82A}">
                    <a16:rowId xmlns:a16="http://schemas.microsoft.com/office/drawing/2014/main" val="4101194220"/>
                  </a:ext>
                </a:extLst>
              </a:tr>
              <a:tr h="886786">
                <a:tc>
                  <a:txBody>
                    <a:bodyPr/>
                    <a:lstStyle/>
                    <a:p>
                      <a:r>
                        <a:rPr kumimoji="1" lang="ja-JP" altLang="en-US" sz="1300" dirty="0"/>
                        <a:t>自己管理や行動分析、仕事の優先順位のつけ方など発達障がい者の特性に合わせた</a:t>
                      </a:r>
                      <a:r>
                        <a:rPr kumimoji="1" lang="en-US" altLang="ja-JP" sz="1300" dirty="0"/>
                        <a:t>AI</a:t>
                      </a:r>
                      <a:r>
                        <a:rPr kumimoji="1" lang="ja-JP" altLang="en-US" sz="1300" dirty="0"/>
                        <a:t>技術やアプリ</a:t>
                      </a:r>
                    </a:p>
                  </a:txBody>
                  <a:tcPr/>
                </a:tc>
                <a:tc>
                  <a:txBody>
                    <a:bodyPr/>
                    <a:lstStyle/>
                    <a:p>
                      <a:r>
                        <a:rPr kumimoji="1" lang="ja-JP" altLang="en-US" sz="1300" dirty="0"/>
                        <a:t>発達障害児が地域の中学や高校に通学しながら、コミュニケーションや社会のマナーなどが学べたり、相談が気軽にできる居場所にもなる施設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特定相談支援事業所が直面している課題について、解決に向けて主導で動く様な社会資源（基幹相談支援センターの機能強化）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SST</a:t>
                      </a:r>
                      <a:r>
                        <a:rPr kumimoji="1" lang="ja-JP" altLang="en-US" sz="1300" dirty="0"/>
                        <a:t>に特化した放課後デイ、中高生向けの放課後デイが不足している。</a:t>
                      </a:r>
                    </a:p>
                    <a:p>
                      <a:endParaRPr kumimoji="1" lang="ja-JP" altLang="en-US" sz="1300" dirty="0"/>
                    </a:p>
                  </a:txBody>
                  <a:tcPr/>
                </a:tc>
                <a:extLst>
                  <a:ext uri="{0D108BD9-81ED-4DB2-BD59-A6C34878D82A}">
                    <a16:rowId xmlns:a16="http://schemas.microsoft.com/office/drawing/2014/main" val="2036796840"/>
                  </a:ext>
                </a:extLst>
              </a:tr>
            </a:tbl>
          </a:graphicData>
        </a:graphic>
      </p:graphicFrame>
      <p:sp>
        <p:nvSpPr>
          <p:cNvPr id="5" name="矢印: 右 4">
            <a:extLst>
              <a:ext uri="{FF2B5EF4-FFF2-40B4-BE49-F238E27FC236}">
                <a16:creationId xmlns:a16="http://schemas.microsoft.com/office/drawing/2014/main" id="{293C4483-2BFD-4F7F-A569-F168CC8677F9}"/>
              </a:ext>
            </a:extLst>
          </p:cNvPr>
          <p:cNvSpPr/>
          <p:nvPr/>
        </p:nvSpPr>
        <p:spPr>
          <a:xfrm>
            <a:off x="510554" y="5916785"/>
            <a:ext cx="649224" cy="5394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B657FEA-70B3-4704-AA14-7537EB55DE81}"/>
              </a:ext>
            </a:extLst>
          </p:cNvPr>
          <p:cNvSpPr txBox="1"/>
          <p:nvPr/>
        </p:nvSpPr>
        <p:spPr>
          <a:xfrm>
            <a:off x="1159778" y="5916785"/>
            <a:ext cx="10570129" cy="646331"/>
          </a:xfrm>
          <a:prstGeom prst="rect">
            <a:avLst/>
          </a:prstGeom>
          <a:noFill/>
        </p:spPr>
        <p:txBody>
          <a:bodyPr wrap="square" rtlCol="0">
            <a:spAutoFit/>
          </a:bodyPr>
          <a:lstStyle/>
          <a:p>
            <a:r>
              <a:rPr kumimoji="1" lang="ja-JP" altLang="en-US" dirty="0"/>
              <a:t>診断の有無や年齢等に関わらず利用できる居場所や、</a:t>
            </a:r>
            <a:r>
              <a:rPr lang="ja-JP" altLang="en-US" dirty="0"/>
              <a:t>各分野の支援について専門性の高い人材や柔軟に利用できる制度やサービスの拡充を求める意見が多かった。</a:t>
            </a:r>
            <a:endParaRPr kumimoji="1" lang="ja-JP" altLang="en-US" dirty="0"/>
          </a:p>
        </p:txBody>
      </p:sp>
    </p:spTree>
    <p:extLst>
      <p:ext uri="{BB962C8B-B14F-4D97-AF65-F5344CB8AC3E}">
        <p14:creationId xmlns:p14="http://schemas.microsoft.com/office/powerpoint/2010/main" val="416658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思考の吹き出し: 雲形 3">
            <a:extLst>
              <a:ext uri="{FF2B5EF4-FFF2-40B4-BE49-F238E27FC236}">
                <a16:creationId xmlns:a16="http://schemas.microsoft.com/office/drawing/2014/main" id="{EC24C932-3DDF-4DCF-8307-95751584D9F6}"/>
              </a:ext>
            </a:extLst>
          </p:cNvPr>
          <p:cNvSpPr/>
          <p:nvPr/>
        </p:nvSpPr>
        <p:spPr>
          <a:xfrm>
            <a:off x="74804" y="841670"/>
            <a:ext cx="2400573" cy="1046761"/>
          </a:xfrm>
          <a:prstGeom prst="cloudCallout">
            <a:avLst>
              <a:gd name="adj1" fmla="val 36129"/>
              <a:gd name="adj2" fmla="val 6330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グラフィックス 28" descr="グループの成功 単色塗りつぶし">
            <a:extLst>
              <a:ext uri="{FF2B5EF4-FFF2-40B4-BE49-F238E27FC236}">
                <a16:creationId xmlns:a16="http://schemas.microsoft.com/office/drawing/2014/main" id="{42938162-D03C-4BB5-B25C-25410DCF1F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2549" y="1557340"/>
            <a:ext cx="1217000" cy="1217000"/>
          </a:xfrm>
          <a:prstGeom prst="rect">
            <a:avLst/>
          </a:prstGeom>
        </p:spPr>
      </p:pic>
      <p:sp>
        <p:nvSpPr>
          <p:cNvPr id="2" name="スライド番号プレースホルダー 1">
            <a:extLst>
              <a:ext uri="{FF2B5EF4-FFF2-40B4-BE49-F238E27FC236}">
                <a16:creationId xmlns:a16="http://schemas.microsoft.com/office/drawing/2014/main" id="{A7F78143-9967-4FE0-8879-F8B96585AD26}"/>
              </a:ext>
            </a:extLst>
          </p:cNvPr>
          <p:cNvSpPr>
            <a:spLocks noGrp="1"/>
          </p:cNvSpPr>
          <p:nvPr>
            <p:ph type="sldNum" sz="quarter" idx="12"/>
          </p:nvPr>
        </p:nvSpPr>
        <p:spPr>
          <a:xfrm>
            <a:off x="9448800" y="6343199"/>
            <a:ext cx="2743200" cy="365125"/>
          </a:xfrm>
        </p:spPr>
        <p:txBody>
          <a:bodyPr/>
          <a:lstStyle/>
          <a:p>
            <a:fld id="{70282AB8-C4EA-4569-8680-C1975E0A73D2}" type="slidenum">
              <a:rPr kumimoji="1" lang="ja-JP" altLang="en-US" smtClean="0"/>
              <a:t>21</a:t>
            </a:fld>
            <a:endParaRPr kumimoji="1" lang="ja-JP" altLang="en-US" dirty="0"/>
          </a:p>
        </p:txBody>
      </p:sp>
      <p:sp>
        <p:nvSpPr>
          <p:cNvPr id="3" name="タイトル 1">
            <a:extLst>
              <a:ext uri="{FF2B5EF4-FFF2-40B4-BE49-F238E27FC236}">
                <a16:creationId xmlns:a16="http://schemas.microsoft.com/office/drawing/2014/main" id="{E9E29ED8-919A-4FB5-B99F-AF0E8D11D7CE}"/>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発達障がい者支援センターにおける相談支援体制の充実のためのアプローチ</a:t>
            </a:r>
          </a:p>
        </p:txBody>
      </p:sp>
      <p:graphicFrame>
        <p:nvGraphicFramePr>
          <p:cNvPr id="6" name="図表 5">
            <a:extLst>
              <a:ext uri="{FF2B5EF4-FFF2-40B4-BE49-F238E27FC236}">
                <a16:creationId xmlns:a16="http://schemas.microsoft.com/office/drawing/2014/main" id="{64B342A3-F4E4-47EF-8290-5F377770A7AA}"/>
              </a:ext>
            </a:extLst>
          </p:cNvPr>
          <p:cNvGraphicFramePr/>
          <p:nvPr>
            <p:extLst>
              <p:ext uri="{D42A27DB-BD31-4B8C-83A1-F6EECF244321}">
                <p14:modId xmlns:p14="http://schemas.microsoft.com/office/powerpoint/2010/main" val="4125237098"/>
              </p:ext>
            </p:extLst>
          </p:nvPr>
        </p:nvGraphicFramePr>
        <p:xfrm>
          <a:off x="1671972" y="1204344"/>
          <a:ext cx="8848056" cy="5079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テキスト ボックス 6">
            <a:extLst>
              <a:ext uri="{FF2B5EF4-FFF2-40B4-BE49-F238E27FC236}">
                <a16:creationId xmlns:a16="http://schemas.microsoft.com/office/drawing/2014/main" id="{4704EF3B-8745-43F0-81BA-4F89814057C4}"/>
              </a:ext>
            </a:extLst>
          </p:cNvPr>
          <p:cNvSpPr txBox="1"/>
          <p:nvPr/>
        </p:nvSpPr>
        <p:spPr>
          <a:xfrm>
            <a:off x="2125581" y="1991680"/>
            <a:ext cx="3263318" cy="338554"/>
          </a:xfrm>
          <a:prstGeom prst="rect">
            <a:avLst/>
          </a:prstGeom>
          <a:noFill/>
        </p:spPr>
        <p:txBody>
          <a:bodyPr wrap="square" rtlCol="0">
            <a:spAutoFit/>
          </a:bodyPr>
          <a:lstStyle/>
          <a:p>
            <a:r>
              <a:rPr kumimoji="1" lang="ja-JP" altLang="en-US" sz="1600" dirty="0"/>
              <a:t>・支援者向けの研修の実施</a:t>
            </a:r>
            <a:endParaRPr kumimoji="1" lang="en-US" altLang="ja-JP" sz="1600" dirty="0"/>
          </a:p>
        </p:txBody>
      </p:sp>
      <p:sp>
        <p:nvSpPr>
          <p:cNvPr id="8" name="テキスト ボックス 7">
            <a:extLst>
              <a:ext uri="{FF2B5EF4-FFF2-40B4-BE49-F238E27FC236}">
                <a16:creationId xmlns:a16="http://schemas.microsoft.com/office/drawing/2014/main" id="{84014530-B23E-4597-A08C-6428BA018220}"/>
              </a:ext>
            </a:extLst>
          </p:cNvPr>
          <p:cNvSpPr txBox="1"/>
          <p:nvPr/>
        </p:nvSpPr>
        <p:spPr>
          <a:xfrm>
            <a:off x="7447300" y="5683952"/>
            <a:ext cx="3734499" cy="584775"/>
          </a:xfrm>
          <a:prstGeom prst="rect">
            <a:avLst/>
          </a:prstGeom>
          <a:noFill/>
        </p:spPr>
        <p:txBody>
          <a:bodyPr wrap="square" rtlCol="0">
            <a:spAutoFit/>
          </a:bodyPr>
          <a:lstStyle/>
          <a:p>
            <a:r>
              <a:rPr kumimoji="1" lang="ja-JP" altLang="en-US" sz="1600" dirty="0"/>
              <a:t>・専門相談の実施</a:t>
            </a:r>
            <a:endParaRPr kumimoji="1" lang="en-US" altLang="ja-JP" sz="1600" dirty="0"/>
          </a:p>
          <a:p>
            <a:r>
              <a:rPr lang="ja-JP" altLang="en-US" sz="1600" dirty="0"/>
              <a:t>・連携によるケース対応</a:t>
            </a:r>
            <a:endParaRPr kumimoji="1" lang="ja-JP" altLang="en-US" sz="1600" dirty="0"/>
          </a:p>
        </p:txBody>
      </p:sp>
      <p:sp>
        <p:nvSpPr>
          <p:cNvPr id="9" name="テキスト ボックス 8">
            <a:extLst>
              <a:ext uri="{FF2B5EF4-FFF2-40B4-BE49-F238E27FC236}">
                <a16:creationId xmlns:a16="http://schemas.microsoft.com/office/drawing/2014/main" id="{8A4DBA15-6EFF-4FCA-A345-0F0190855F4C}"/>
              </a:ext>
            </a:extLst>
          </p:cNvPr>
          <p:cNvSpPr txBox="1"/>
          <p:nvPr/>
        </p:nvSpPr>
        <p:spPr>
          <a:xfrm>
            <a:off x="1361211" y="5632557"/>
            <a:ext cx="4421930" cy="861774"/>
          </a:xfrm>
          <a:prstGeom prst="rect">
            <a:avLst/>
          </a:prstGeom>
          <a:noFill/>
        </p:spPr>
        <p:txBody>
          <a:bodyPr wrap="square" rtlCol="0">
            <a:spAutoFit/>
          </a:bodyPr>
          <a:lstStyle/>
          <a:p>
            <a:r>
              <a:rPr kumimoji="1" lang="ja-JP" altLang="en-US" sz="1600" dirty="0"/>
              <a:t>・障がい理解のためのセミナー等の実施</a:t>
            </a:r>
            <a:endParaRPr kumimoji="1" lang="en-US" altLang="ja-JP" sz="1600" dirty="0"/>
          </a:p>
          <a:p>
            <a:r>
              <a:rPr lang="ja-JP" altLang="en-US" sz="1600" dirty="0"/>
              <a:t>・合理的配慮や関わりについての助言</a:t>
            </a:r>
            <a:endParaRPr lang="en-US" altLang="ja-JP" sz="1600" dirty="0"/>
          </a:p>
          <a:p>
            <a:r>
              <a:rPr kumimoji="1" lang="ja-JP" altLang="en-US" sz="1600" dirty="0"/>
              <a:t>・利用できる制度等の情報提供</a:t>
            </a:r>
          </a:p>
        </p:txBody>
      </p:sp>
      <p:pic>
        <p:nvPicPr>
          <p:cNvPr id="11" name="グラフィックス 10" descr="建物 単色塗りつぶし">
            <a:extLst>
              <a:ext uri="{FF2B5EF4-FFF2-40B4-BE49-F238E27FC236}">
                <a16:creationId xmlns:a16="http://schemas.microsoft.com/office/drawing/2014/main" id="{3DADA72D-6B82-4BB7-AB9D-973773B431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8899" y="2592274"/>
            <a:ext cx="1414202" cy="1414202"/>
          </a:xfrm>
          <a:prstGeom prst="rect">
            <a:avLst/>
          </a:prstGeom>
        </p:spPr>
      </p:pic>
      <p:pic>
        <p:nvPicPr>
          <p:cNvPr id="13" name="グラフィックス 12" descr="コール センター 単色塗りつぶし">
            <a:extLst>
              <a:ext uri="{FF2B5EF4-FFF2-40B4-BE49-F238E27FC236}">
                <a16:creationId xmlns:a16="http://schemas.microsoft.com/office/drawing/2014/main" id="{D7965B29-BD8F-4F68-854A-95CF72DCC4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4779" y="4530693"/>
            <a:ext cx="914400" cy="914400"/>
          </a:xfrm>
          <a:prstGeom prst="rect">
            <a:avLst/>
          </a:prstGeom>
        </p:spPr>
      </p:pic>
      <p:pic>
        <p:nvPicPr>
          <p:cNvPr id="15" name="グラフィックス 14" descr="都市 単色塗りつぶし">
            <a:extLst>
              <a:ext uri="{FF2B5EF4-FFF2-40B4-BE49-F238E27FC236}">
                <a16:creationId xmlns:a16="http://schemas.microsoft.com/office/drawing/2014/main" id="{B888EFF5-093F-4683-B1EC-58CD7C7A09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510" y="3737698"/>
            <a:ext cx="942289" cy="1143740"/>
          </a:xfrm>
          <a:prstGeom prst="rect">
            <a:avLst/>
          </a:prstGeom>
        </p:spPr>
      </p:pic>
      <p:pic>
        <p:nvPicPr>
          <p:cNvPr id="17" name="グラフィックス 16" descr="教室 単色塗りつぶし">
            <a:extLst>
              <a:ext uri="{FF2B5EF4-FFF2-40B4-BE49-F238E27FC236}">
                <a16:creationId xmlns:a16="http://schemas.microsoft.com/office/drawing/2014/main" id="{6D73E33E-40EF-4234-AB94-9D939D43CF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24570" y="1214423"/>
            <a:ext cx="1514737" cy="1514737"/>
          </a:xfrm>
          <a:prstGeom prst="rect">
            <a:avLst/>
          </a:prstGeom>
        </p:spPr>
      </p:pic>
      <p:pic>
        <p:nvPicPr>
          <p:cNvPr id="19" name="グラフィックス 18" descr="混乱した人 単色塗りつぶし">
            <a:extLst>
              <a:ext uri="{FF2B5EF4-FFF2-40B4-BE49-F238E27FC236}">
                <a16:creationId xmlns:a16="http://schemas.microsoft.com/office/drawing/2014/main" id="{3F7C6759-F580-4537-9CF3-6849E820A8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66589" y="4615566"/>
            <a:ext cx="914400" cy="914400"/>
          </a:xfrm>
          <a:prstGeom prst="rect">
            <a:avLst/>
          </a:prstGeom>
        </p:spPr>
      </p:pic>
      <p:pic>
        <p:nvPicPr>
          <p:cNvPr id="25" name="グラフィックス 24" descr="役員室 単色塗りつぶし">
            <a:extLst>
              <a:ext uri="{FF2B5EF4-FFF2-40B4-BE49-F238E27FC236}">
                <a16:creationId xmlns:a16="http://schemas.microsoft.com/office/drawing/2014/main" id="{FDE8D40D-C196-4425-9A00-16AA7212DF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12739" y="4309569"/>
            <a:ext cx="1630832" cy="1630832"/>
          </a:xfrm>
          <a:prstGeom prst="rect">
            <a:avLst/>
          </a:prstGeom>
        </p:spPr>
      </p:pic>
      <p:sp>
        <p:nvSpPr>
          <p:cNvPr id="26" name="テキスト ボックス 25">
            <a:extLst>
              <a:ext uri="{FF2B5EF4-FFF2-40B4-BE49-F238E27FC236}">
                <a16:creationId xmlns:a16="http://schemas.microsoft.com/office/drawing/2014/main" id="{42196F88-A5A1-4A89-B270-5F609CB01D1F}"/>
              </a:ext>
            </a:extLst>
          </p:cNvPr>
          <p:cNvSpPr txBox="1"/>
          <p:nvPr/>
        </p:nvSpPr>
        <p:spPr>
          <a:xfrm>
            <a:off x="5124230" y="3934892"/>
            <a:ext cx="2170393" cy="276999"/>
          </a:xfrm>
          <a:prstGeom prst="rect">
            <a:avLst/>
          </a:prstGeom>
          <a:noFill/>
        </p:spPr>
        <p:txBody>
          <a:bodyPr wrap="square" rtlCol="0">
            <a:spAutoFit/>
          </a:bodyPr>
          <a:lstStyle/>
          <a:p>
            <a:r>
              <a:rPr kumimoji="1" lang="ja-JP" altLang="en-US" sz="1200" dirty="0"/>
              <a:t>発達障がい者支援センター</a:t>
            </a:r>
          </a:p>
        </p:txBody>
      </p:sp>
      <p:pic>
        <p:nvPicPr>
          <p:cNvPr id="28" name="グラフィックス 27" descr="グループの成功 単色塗りつぶし">
            <a:extLst>
              <a:ext uri="{FF2B5EF4-FFF2-40B4-BE49-F238E27FC236}">
                <a16:creationId xmlns:a16="http://schemas.microsoft.com/office/drawing/2014/main" id="{CD969B64-18D2-4FD1-8D94-DEDEE25542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20679" y="1564989"/>
            <a:ext cx="1217000" cy="1217000"/>
          </a:xfrm>
          <a:prstGeom prst="rect">
            <a:avLst/>
          </a:prstGeom>
        </p:spPr>
      </p:pic>
      <p:pic>
        <p:nvPicPr>
          <p:cNvPr id="31" name="グラフィックス 30" descr="チャットの吹き出し 単色塗りつぶし">
            <a:extLst>
              <a:ext uri="{FF2B5EF4-FFF2-40B4-BE49-F238E27FC236}">
                <a16:creationId xmlns:a16="http://schemas.microsoft.com/office/drawing/2014/main" id="{AEE10B11-1D13-45C4-B858-E0196C79F3B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184538" y="4006476"/>
            <a:ext cx="795644" cy="795644"/>
          </a:xfrm>
          <a:prstGeom prst="rect">
            <a:avLst/>
          </a:prstGeom>
        </p:spPr>
      </p:pic>
      <p:pic>
        <p:nvPicPr>
          <p:cNvPr id="33" name="グラフィックス 32" descr="卒業式用の角帽 単色塗りつぶし">
            <a:extLst>
              <a:ext uri="{FF2B5EF4-FFF2-40B4-BE49-F238E27FC236}">
                <a16:creationId xmlns:a16="http://schemas.microsoft.com/office/drawing/2014/main" id="{B9FE1BC6-7D88-49C4-AA96-C50A2163619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488987" y="1579759"/>
            <a:ext cx="323749" cy="323749"/>
          </a:xfrm>
          <a:prstGeom prst="rect">
            <a:avLst/>
          </a:prstGeom>
        </p:spPr>
      </p:pic>
      <p:pic>
        <p:nvPicPr>
          <p:cNvPr id="39" name="グラフィックス 38" descr="杖を持った男性 単色塗りつぶし">
            <a:extLst>
              <a:ext uri="{FF2B5EF4-FFF2-40B4-BE49-F238E27FC236}">
                <a16:creationId xmlns:a16="http://schemas.microsoft.com/office/drawing/2014/main" id="{FE6071C9-6539-4778-8928-C30C2F64797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59704" y="4777676"/>
            <a:ext cx="694617" cy="694617"/>
          </a:xfrm>
          <a:prstGeom prst="rect">
            <a:avLst/>
          </a:prstGeom>
        </p:spPr>
      </p:pic>
      <p:pic>
        <p:nvPicPr>
          <p:cNvPr id="47" name="グラフィックス 46" descr="校舎 単色塗りつぶし">
            <a:extLst>
              <a:ext uri="{FF2B5EF4-FFF2-40B4-BE49-F238E27FC236}">
                <a16:creationId xmlns:a16="http://schemas.microsoft.com/office/drawing/2014/main" id="{E1AAA864-8623-481C-937F-E026CA70532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4804" y="3786187"/>
            <a:ext cx="1046761" cy="1046761"/>
          </a:xfrm>
          <a:prstGeom prst="rect">
            <a:avLst/>
          </a:prstGeom>
        </p:spPr>
      </p:pic>
      <p:pic>
        <p:nvPicPr>
          <p:cNvPr id="49" name="グラフィックス 48" descr="郊外の光景 単色塗りつぶし">
            <a:extLst>
              <a:ext uri="{FF2B5EF4-FFF2-40B4-BE49-F238E27FC236}">
                <a16:creationId xmlns:a16="http://schemas.microsoft.com/office/drawing/2014/main" id="{EA7C2D7D-6513-445B-B250-BDCDF4214E7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1215" y="4781916"/>
            <a:ext cx="799420" cy="799420"/>
          </a:xfrm>
          <a:prstGeom prst="rect">
            <a:avLst/>
          </a:prstGeom>
        </p:spPr>
      </p:pic>
      <p:pic>
        <p:nvPicPr>
          <p:cNvPr id="52" name="グラフィックス 51" descr="卒業式用の角帽 単色塗りつぶし">
            <a:extLst>
              <a:ext uri="{FF2B5EF4-FFF2-40B4-BE49-F238E27FC236}">
                <a16:creationId xmlns:a16="http://schemas.microsoft.com/office/drawing/2014/main" id="{92E2C40F-50F7-49A9-91C3-399A9411126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742041" y="1577393"/>
            <a:ext cx="323749" cy="323749"/>
          </a:xfrm>
          <a:prstGeom prst="rect">
            <a:avLst/>
          </a:prstGeom>
        </p:spPr>
      </p:pic>
      <p:pic>
        <p:nvPicPr>
          <p:cNvPr id="53" name="グラフィックス 52" descr="卒業式用の角帽 単色塗りつぶし">
            <a:extLst>
              <a:ext uri="{FF2B5EF4-FFF2-40B4-BE49-F238E27FC236}">
                <a16:creationId xmlns:a16="http://schemas.microsoft.com/office/drawing/2014/main" id="{BF419829-1779-4A3D-8E4B-E5D5CD94393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987219" y="1577394"/>
            <a:ext cx="323749" cy="323749"/>
          </a:xfrm>
          <a:prstGeom prst="rect">
            <a:avLst/>
          </a:prstGeom>
        </p:spPr>
      </p:pic>
      <p:pic>
        <p:nvPicPr>
          <p:cNvPr id="54" name="グラフィックス 53" descr="卒業式用の角帽 単色塗りつぶし">
            <a:extLst>
              <a:ext uri="{FF2B5EF4-FFF2-40B4-BE49-F238E27FC236}">
                <a16:creationId xmlns:a16="http://schemas.microsoft.com/office/drawing/2014/main" id="{B8A63AC0-6891-4B4A-8506-7566A164535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600123" y="1564682"/>
            <a:ext cx="323749" cy="323749"/>
          </a:xfrm>
          <a:prstGeom prst="rect">
            <a:avLst/>
          </a:prstGeom>
        </p:spPr>
      </p:pic>
      <p:pic>
        <p:nvPicPr>
          <p:cNvPr id="55" name="グラフィックス 54" descr="卒業式用の角帽 単色塗りつぶし">
            <a:extLst>
              <a:ext uri="{FF2B5EF4-FFF2-40B4-BE49-F238E27FC236}">
                <a16:creationId xmlns:a16="http://schemas.microsoft.com/office/drawing/2014/main" id="{278FE0F8-5C6E-458C-A4F9-18F237BB4DF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247162" y="1577393"/>
            <a:ext cx="323749" cy="323749"/>
          </a:xfrm>
          <a:prstGeom prst="rect">
            <a:avLst/>
          </a:prstGeom>
        </p:spPr>
      </p:pic>
      <p:sp>
        <p:nvSpPr>
          <p:cNvPr id="56" name="四角形: 角を丸くする 55">
            <a:extLst>
              <a:ext uri="{FF2B5EF4-FFF2-40B4-BE49-F238E27FC236}">
                <a16:creationId xmlns:a16="http://schemas.microsoft.com/office/drawing/2014/main" id="{F62A7897-36A7-4805-9F9B-55005531F04C}"/>
              </a:ext>
            </a:extLst>
          </p:cNvPr>
          <p:cNvSpPr/>
          <p:nvPr/>
        </p:nvSpPr>
        <p:spPr>
          <a:xfrm>
            <a:off x="2146176" y="1787630"/>
            <a:ext cx="2633212" cy="83099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FA36A2F1-671E-41C7-A90F-42BB891BB51F}"/>
              </a:ext>
            </a:extLst>
          </p:cNvPr>
          <p:cNvSpPr txBox="1"/>
          <p:nvPr/>
        </p:nvSpPr>
        <p:spPr>
          <a:xfrm>
            <a:off x="270902" y="1083977"/>
            <a:ext cx="1966782" cy="523220"/>
          </a:xfrm>
          <a:prstGeom prst="rect">
            <a:avLst/>
          </a:prstGeom>
          <a:noFill/>
        </p:spPr>
        <p:txBody>
          <a:bodyPr wrap="square" rtlCol="0">
            <a:spAutoFit/>
          </a:bodyPr>
          <a:lstStyle/>
          <a:p>
            <a:r>
              <a:rPr kumimoji="1" lang="ja-JP" altLang="en-US" sz="1400" b="1" dirty="0"/>
              <a:t>より実践的・体系的な研修等の取組を検討</a:t>
            </a:r>
          </a:p>
        </p:txBody>
      </p:sp>
      <p:pic>
        <p:nvPicPr>
          <p:cNvPr id="61" name="グラフィックス 60" descr="女性の集団 単色塗りつぶし">
            <a:extLst>
              <a:ext uri="{FF2B5EF4-FFF2-40B4-BE49-F238E27FC236}">
                <a16:creationId xmlns:a16="http://schemas.microsoft.com/office/drawing/2014/main" id="{34936414-76CA-4577-AE09-3B9902E9155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361211" y="4695827"/>
            <a:ext cx="854881" cy="854881"/>
          </a:xfrm>
          <a:prstGeom prst="rect">
            <a:avLst/>
          </a:prstGeom>
        </p:spPr>
      </p:pic>
    </p:spTree>
    <p:extLst>
      <p:ext uri="{BB962C8B-B14F-4D97-AF65-F5344CB8AC3E}">
        <p14:creationId xmlns:p14="http://schemas.microsoft.com/office/powerpoint/2010/main" val="101157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89C341-07D4-4DBB-9379-5C37CC7F0E6D}"/>
              </a:ext>
            </a:extLst>
          </p:cNvPr>
          <p:cNvSpPr>
            <a:spLocks noGrp="1"/>
          </p:cNvSpPr>
          <p:nvPr>
            <p:ph type="sldNum" sz="quarter" idx="12"/>
          </p:nvPr>
        </p:nvSpPr>
        <p:spPr>
          <a:xfrm>
            <a:off x="9232769" y="6313209"/>
            <a:ext cx="2743200" cy="365125"/>
          </a:xfrm>
        </p:spPr>
        <p:txBody>
          <a:bodyPr/>
          <a:lstStyle/>
          <a:p>
            <a:fld id="{70282AB8-C4EA-4569-8680-C1975E0A73D2}" type="slidenum">
              <a:rPr kumimoji="1" lang="ja-JP" altLang="en-US" smtClean="0"/>
              <a:t>22</a:t>
            </a:fld>
            <a:endParaRPr kumimoji="1" lang="ja-JP" altLang="en-US"/>
          </a:p>
        </p:txBody>
      </p:sp>
      <p:sp>
        <p:nvSpPr>
          <p:cNvPr id="3" name="タイトル 1">
            <a:extLst>
              <a:ext uri="{FF2B5EF4-FFF2-40B4-BE49-F238E27FC236}">
                <a16:creationId xmlns:a16="http://schemas.microsoft.com/office/drawing/2014/main" id="{710B65C4-E4C0-4303-9D6D-4B8F2CF73A99}"/>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相談支援機関の研修・支援ニーズ</a:t>
            </a:r>
          </a:p>
        </p:txBody>
      </p:sp>
      <p:sp>
        <p:nvSpPr>
          <p:cNvPr id="4" name="テキスト ボックス 3">
            <a:extLst>
              <a:ext uri="{FF2B5EF4-FFF2-40B4-BE49-F238E27FC236}">
                <a16:creationId xmlns:a16="http://schemas.microsoft.com/office/drawing/2014/main" id="{7E58D7BE-96F2-4E69-97DF-E2D1E9BF2303}"/>
              </a:ext>
            </a:extLst>
          </p:cNvPr>
          <p:cNvSpPr txBox="1"/>
          <p:nvPr/>
        </p:nvSpPr>
        <p:spPr>
          <a:xfrm>
            <a:off x="536150" y="6326494"/>
            <a:ext cx="11119700" cy="338554"/>
          </a:xfrm>
          <a:prstGeom prst="rect">
            <a:avLst/>
          </a:prstGeom>
          <a:noFill/>
        </p:spPr>
        <p:txBody>
          <a:bodyPr wrap="square" rtlCol="0">
            <a:spAutoFit/>
          </a:bodyPr>
          <a:lstStyle/>
          <a:p>
            <a:r>
              <a:rPr lang="ja-JP" altLang="en-US" sz="1600" dirty="0"/>
              <a:t>➡基礎的な知識の習得よりも困難ケースへの助言や家族支援、社会資源の情報提供についてニーズが高い結果となった。</a:t>
            </a:r>
            <a:endParaRPr kumimoji="1" lang="en-US" altLang="ja-JP" sz="1600" dirty="0"/>
          </a:p>
        </p:txBody>
      </p:sp>
      <p:graphicFrame>
        <p:nvGraphicFramePr>
          <p:cNvPr id="7" name="グラフ 6">
            <a:extLst>
              <a:ext uri="{FF2B5EF4-FFF2-40B4-BE49-F238E27FC236}">
                <a16:creationId xmlns:a16="http://schemas.microsoft.com/office/drawing/2014/main" id="{ACE2488E-3E32-4FB1-A14F-41CAC3C289C2}"/>
              </a:ext>
            </a:extLst>
          </p:cNvPr>
          <p:cNvGraphicFramePr/>
          <p:nvPr>
            <p:extLst>
              <p:ext uri="{D42A27DB-BD31-4B8C-83A1-F6EECF244321}">
                <p14:modId xmlns:p14="http://schemas.microsoft.com/office/powerpoint/2010/main" val="859537775"/>
              </p:ext>
            </p:extLst>
          </p:nvPr>
        </p:nvGraphicFramePr>
        <p:xfrm>
          <a:off x="616671" y="954802"/>
          <a:ext cx="8884240" cy="239966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040CF0FD-527F-45D6-AD56-514B2D2BEF26}"/>
              </a:ext>
            </a:extLst>
          </p:cNvPr>
          <p:cNvSpPr txBox="1"/>
          <p:nvPr/>
        </p:nvSpPr>
        <p:spPr>
          <a:xfrm>
            <a:off x="437562" y="594383"/>
            <a:ext cx="7305773"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発達障がい者支援センターに期待する役割</a:t>
            </a:r>
          </a:p>
        </p:txBody>
      </p:sp>
      <p:graphicFrame>
        <p:nvGraphicFramePr>
          <p:cNvPr id="11" name="グラフ 10">
            <a:extLst>
              <a:ext uri="{FF2B5EF4-FFF2-40B4-BE49-F238E27FC236}">
                <a16:creationId xmlns:a16="http://schemas.microsoft.com/office/drawing/2014/main" id="{78E0372B-D17A-4AC9-882D-5485B4AF15CB}"/>
              </a:ext>
            </a:extLst>
          </p:cNvPr>
          <p:cNvGraphicFramePr/>
          <p:nvPr>
            <p:extLst>
              <p:ext uri="{D42A27DB-BD31-4B8C-83A1-F6EECF244321}">
                <p14:modId xmlns:p14="http://schemas.microsoft.com/office/powerpoint/2010/main" val="1013235682"/>
              </p:ext>
            </p:extLst>
          </p:nvPr>
        </p:nvGraphicFramePr>
        <p:xfrm>
          <a:off x="616671" y="3812277"/>
          <a:ext cx="8884241" cy="2399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59573993-2011-4981-9910-5C90AED67311}"/>
              </a:ext>
            </a:extLst>
          </p:cNvPr>
          <p:cNvSpPr txBox="1"/>
          <p:nvPr/>
        </p:nvSpPr>
        <p:spPr>
          <a:xfrm>
            <a:off x="536150" y="3460438"/>
            <a:ext cx="7305773"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発達障がいに関する研修テーマとして、関心のあるテーマ</a:t>
            </a:r>
          </a:p>
        </p:txBody>
      </p:sp>
      <p:cxnSp>
        <p:nvCxnSpPr>
          <p:cNvPr id="14" name="直線コネクタ 13">
            <a:extLst>
              <a:ext uri="{FF2B5EF4-FFF2-40B4-BE49-F238E27FC236}">
                <a16:creationId xmlns:a16="http://schemas.microsoft.com/office/drawing/2014/main" id="{2BC64A3B-6638-4645-9E5B-08F231FB001A}"/>
              </a:ext>
            </a:extLst>
          </p:cNvPr>
          <p:cNvCxnSpPr>
            <a:cxnSpLocks/>
          </p:cNvCxnSpPr>
          <p:nvPr/>
        </p:nvCxnSpPr>
        <p:spPr>
          <a:xfrm>
            <a:off x="1536569" y="5542961"/>
            <a:ext cx="206447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92338B9-5451-4D41-90BF-EEF457CADA65}"/>
              </a:ext>
            </a:extLst>
          </p:cNvPr>
          <p:cNvCxnSpPr>
            <a:cxnSpLocks/>
          </p:cNvCxnSpPr>
          <p:nvPr/>
        </p:nvCxnSpPr>
        <p:spPr>
          <a:xfrm>
            <a:off x="802850" y="2056614"/>
            <a:ext cx="391997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F988C27-07D9-4F15-8EA2-22D3BA144A1A}"/>
              </a:ext>
            </a:extLst>
          </p:cNvPr>
          <p:cNvCxnSpPr>
            <a:cxnSpLocks/>
          </p:cNvCxnSpPr>
          <p:nvPr/>
        </p:nvCxnSpPr>
        <p:spPr>
          <a:xfrm>
            <a:off x="802850" y="5318289"/>
            <a:ext cx="27981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40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E5D22A3C-A173-48AE-9635-85F3670218AB}"/>
              </a:ext>
            </a:extLst>
          </p:cNvPr>
          <p:cNvGraphicFramePr/>
          <p:nvPr>
            <p:extLst>
              <p:ext uri="{D42A27DB-BD31-4B8C-83A1-F6EECF244321}">
                <p14:modId xmlns:p14="http://schemas.microsoft.com/office/powerpoint/2010/main" val="2471444574"/>
              </p:ext>
            </p:extLst>
          </p:nvPr>
        </p:nvGraphicFramePr>
        <p:xfrm>
          <a:off x="3248869" y="828723"/>
          <a:ext cx="5982518" cy="5664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矢印: 左カーブ 36">
            <a:extLst>
              <a:ext uri="{FF2B5EF4-FFF2-40B4-BE49-F238E27FC236}">
                <a16:creationId xmlns:a16="http://schemas.microsoft.com/office/drawing/2014/main" id="{7F2A0FD7-4D77-4D22-8696-635C1D6D12DD}"/>
              </a:ext>
            </a:extLst>
          </p:cNvPr>
          <p:cNvSpPr/>
          <p:nvPr/>
        </p:nvSpPr>
        <p:spPr>
          <a:xfrm rot="20005210">
            <a:off x="7797660" y="1567502"/>
            <a:ext cx="934894" cy="4368505"/>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35" name="矢印: 左カーブ 34">
            <a:extLst>
              <a:ext uri="{FF2B5EF4-FFF2-40B4-BE49-F238E27FC236}">
                <a16:creationId xmlns:a16="http://schemas.microsoft.com/office/drawing/2014/main" id="{32F7BCD0-B0B7-4959-8D25-6A8FB308B39D}"/>
              </a:ext>
            </a:extLst>
          </p:cNvPr>
          <p:cNvSpPr/>
          <p:nvPr/>
        </p:nvSpPr>
        <p:spPr>
          <a:xfrm rot="19869682">
            <a:off x="7476942" y="1642929"/>
            <a:ext cx="926301" cy="2778293"/>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24" name="四角形: 角を丸くする 23">
            <a:extLst>
              <a:ext uri="{FF2B5EF4-FFF2-40B4-BE49-F238E27FC236}">
                <a16:creationId xmlns:a16="http://schemas.microsoft.com/office/drawing/2014/main" id="{27B0E2F2-D458-4CCA-80D0-16B3C0E0D390}"/>
              </a:ext>
            </a:extLst>
          </p:cNvPr>
          <p:cNvSpPr/>
          <p:nvPr/>
        </p:nvSpPr>
        <p:spPr>
          <a:xfrm>
            <a:off x="142180" y="2317128"/>
            <a:ext cx="1997013" cy="1159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9526AE8-4A0F-4A40-92B8-1E56B260451E}"/>
              </a:ext>
            </a:extLst>
          </p:cNvPr>
          <p:cNvSpPr>
            <a:spLocks noGrp="1"/>
          </p:cNvSpPr>
          <p:nvPr>
            <p:ph type="sldNum" sz="quarter" idx="12"/>
          </p:nvPr>
        </p:nvSpPr>
        <p:spPr/>
        <p:txBody>
          <a:bodyPr/>
          <a:lstStyle/>
          <a:p>
            <a:fld id="{70282AB8-C4EA-4569-8680-C1975E0A73D2}" type="slidenum">
              <a:rPr kumimoji="1" lang="ja-JP" altLang="en-US" smtClean="0"/>
              <a:t>23</a:t>
            </a:fld>
            <a:endParaRPr kumimoji="1" lang="ja-JP" altLang="en-US"/>
          </a:p>
        </p:txBody>
      </p:sp>
      <p:sp>
        <p:nvSpPr>
          <p:cNvPr id="3" name="タイトル 1">
            <a:extLst>
              <a:ext uri="{FF2B5EF4-FFF2-40B4-BE49-F238E27FC236}">
                <a16:creationId xmlns:a16="http://schemas.microsoft.com/office/drawing/2014/main" id="{EA66D400-6199-48F3-A67C-AE67CB8A5279}"/>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支援者の専門性向上に向けた取組の方針案</a:t>
            </a:r>
          </a:p>
        </p:txBody>
      </p:sp>
      <p:sp>
        <p:nvSpPr>
          <p:cNvPr id="5" name="テキスト ボックス 4">
            <a:extLst>
              <a:ext uri="{FF2B5EF4-FFF2-40B4-BE49-F238E27FC236}">
                <a16:creationId xmlns:a16="http://schemas.microsoft.com/office/drawing/2014/main" id="{871E8570-6831-4F69-841E-32A676DBBE60}"/>
              </a:ext>
            </a:extLst>
          </p:cNvPr>
          <p:cNvSpPr txBox="1"/>
          <p:nvPr/>
        </p:nvSpPr>
        <p:spPr>
          <a:xfrm>
            <a:off x="1795527" y="1445266"/>
            <a:ext cx="2248250"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発達障がい者支援センター</a:t>
            </a:r>
          </a:p>
        </p:txBody>
      </p:sp>
      <p:sp>
        <p:nvSpPr>
          <p:cNvPr id="6" name="テキスト ボックス 5">
            <a:extLst>
              <a:ext uri="{FF2B5EF4-FFF2-40B4-BE49-F238E27FC236}">
                <a16:creationId xmlns:a16="http://schemas.microsoft.com/office/drawing/2014/main" id="{99DCF244-4E33-4C33-A288-8922617A3FDB}"/>
              </a:ext>
            </a:extLst>
          </p:cNvPr>
          <p:cNvSpPr txBox="1"/>
          <p:nvPr/>
        </p:nvSpPr>
        <p:spPr>
          <a:xfrm>
            <a:off x="228376" y="3111571"/>
            <a:ext cx="175534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市町村障がい福祉所管課</a:t>
            </a:r>
          </a:p>
        </p:txBody>
      </p:sp>
      <p:sp>
        <p:nvSpPr>
          <p:cNvPr id="7" name="テキスト ボックス 6">
            <a:extLst>
              <a:ext uri="{FF2B5EF4-FFF2-40B4-BE49-F238E27FC236}">
                <a16:creationId xmlns:a16="http://schemas.microsoft.com/office/drawing/2014/main" id="{2DC8D3A4-0578-4B03-9AA1-AC3BC650F8F6}"/>
              </a:ext>
            </a:extLst>
          </p:cNvPr>
          <p:cNvSpPr txBox="1"/>
          <p:nvPr/>
        </p:nvSpPr>
        <p:spPr>
          <a:xfrm>
            <a:off x="236765" y="2362143"/>
            <a:ext cx="1766299" cy="289442"/>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b="1" dirty="0"/>
              <a:t>基幹相談支援センター</a:t>
            </a:r>
            <a:endParaRPr kumimoji="1" lang="ja-JP" altLang="en-US" sz="1100" b="1" dirty="0"/>
          </a:p>
        </p:txBody>
      </p:sp>
      <p:sp>
        <p:nvSpPr>
          <p:cNvPr id="8" name="テキスト ボックス 7">
            <a:extLst>
              <a:ext uri="{FF2B5EF4-FFF2-40B4-BE49-F238E27FC236}">
                <a16:creationId xmlns:a16="http://schemas.microsoft.com/office/drawing/2014/main" id="{0BE3BB3B-738C-4127-83E4-AFD120DBE173}"/>
              </a:ext>
            </a:extLst>
          </p:cNvPr>
          <p:cNvSpPr txBox="1"/>
          <p:nvPr/>
        </p:nvSpPr>
        <p:spPr>
          <a:xfrm>
            <a:off x="236765" y="2736857"/>
            <a:ext cx="121006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相談支援事業所</a:t>
            </a:r>
            <a:endParaRPr kumimoji="1" lang="ja-JP" altLang="en-US" sz="1100" dirty="0"/>
          </a:p>
        </p:txBody>
      </p:sp>
      <p:sp>
        <p:nvSpPr>
          <p:cNvPr id="10" name="テキスト ボックス 9">
            <a:extLst>
              <a:ext uri="{FF2B5EF4-FFF2-40B4-BE49-F238E27FC236}">
                <a16:creationId xmlns:a16="http://schemas.microsoft.com/office/drawing/2014/main" id="{AB9F774A-AAC8-4C6E-B209-89B776F9AEBE}"/>
              </a:ext>
            </a:extLst>
          </p:cNvPr>
          <p:cNvSpPr txBox="1"/>
          <p:nvPr/>
        </p:nvSpPr>
        <p:spPr>
          <a:xfrm>
            <a:off x="3269339" y="3751270"/>
            <a:ext cx="1119085" cy="295994"/>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ハローワーク</a:t>
            </a:r>
          </a:p>
        </p:txBody>
      </p:sp>
      <p:sp>
        <p:nvSpPr>
          <p:cNvPr id="11" name="テキスト ボックス 10">
            <a:extLst>
              <a:ext uri="{FF2B5EF4-FFF2-40B4-BE49-F238E27FC236}">
                <a16:creationId xmlns:a16="http://schemas.microsoft.com/office/drawing/2014/main" id="{76EB18BE-3486-4E48-90BB-DFE937DB9B87}"/>
              </a:ext>
            </a:extLst>
          </p:cNvPr>
          <p:cNvSpPr txBox="1"/>
          <p:nvPr/>
        </p:nvSpPr>
        <p:spPr>
          <a:xfrm>
            <a:off x="3332203" y="2758776"/>
            <a:ext cx="159105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障害者職業センター</a:t>
            </a:r>
          </a:p>
        </p:txBody>
      </p:sp>
      <p:sp>
        <p:nvSpPr>
          <p:cNvPr id="12" name="テキスト ボックス 11">
            <a:extLst>
              <a:ext uri="{FF2B5EF4-FFF2-40B4-BE49-F238E27FC236}">
                <a16:creationId xmlns:a16="http://schemas.microsoft.com/office/drawing/2014/main" id="{7FE59C8C-20E4-48D7-8114-D136D6D0FA84}"/>
              </a:ext>
            </a:extLst>
          </p:cNvPr>
          <p:cNvSpPr txBox="1"/>
          <p:nvPr/>
        </p:nvSpPr>
        <p:spPr>
          <a:xfrm>
            <a:off x="2477686" y="3131893"/>
            <a:ext cx="235073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障がい者就業・生活支援センター</a:t>
            </a:r>
          </a:p>
        </p:txBody>
      </p:sp>
      <p:sp>
        <p:nvSpPr>
          <p:cNvPr id="13" name="テキスト ボックス 12">
            <a:extLst>
              <a:ext uri="{FF2B5EF4-FFF2-40B4-BE49-F238E27FC236}">
                <a16:creationId xmlns:a16="http://schemas.microsoft.com/office/drawing/2014/main" id="{7A93D5ED-37FB-47A8-9682-0A9B42AA1FE6}"/>
              </a:ext>
            </a:extLst>
          </p:cNvPr>
          <p:cNvSpPr txBox="1"/>
          <p:nvPr/>
        </p:nvSpPr>
        <p:spPr>
          <a:xfrm>
            <a:off x="2215969" y="4597505"/>
            <a:ext cx="1911763"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若者サポートステーション</a:t>
            </a:r>
            <a:endParaRPr kumimoji="1" lang="ja-JP" altLang="en-US" sz="1100" dirty="0"/>
          </a:p>
        </p:txBody>
      </p:sp>
      <p:sp>
        <p:nvSpPr>
          <p:cNvPr id="14" name="テキスト ボックス 13">
            <a:extLst>
              <a:ext uri="{FF2B5EF4-FFF2-40B4-BE49-F238E27FC236}">
                <a16:creationId xmlns:a16="http://schemas.microsoft.com/office/drawing/2014/main" id="{52AC134D-EB53-437D-9092-81F008E390DF}"/>
              </a:ext>
            </a:extLst>
          </p:cNvPr>
          <p:cNvSpPr txBox="1"/>
          <p:nvPr/>
        </p:nvSpPr>
        <p:spPr>
          <a:xfrm>
            <a:off x="1628028" y="3804939"/>
            <a:ext cx="1271815"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社会福祉協議会</a:t>
            </a:r>
          </a:p>
        </p:txBody>
      </p:sp>
      <p:sp>
        <p:nvSpPr>
          <p:cNvPr id="15" name="テキスト ボックス 14">
            <a:extLst>
              <a:ext uri="{FF2B5EF4-FFF2-40B4-BE49-F238E27FC236}">
                <a16:creationId xmlns:a16="http://schemas.microsoft.com/office/drawing/2014/main" id="{B30B5549-6431-42B8-A150-4037CD5DCAD0}"/>
              </a:ext>
            </a:extLst>
          </p:cNvPr>
          <p:cNvSpPr txBox="1"/>
          <p:nvPr/>
        </p:nvSpPr>
        <p:spPr>
          <a:xfrm>
            <a:off x="3766796" y="2355954"/>
            <a:ext cx="142234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100" dirty="0"/>
              <a:t>障がい福祉事業所</a:t>
            </a:r>
          </a:p>
        </p:txBody>
      </p:sp>
      <p:sp>
        <p:nvSpPr>
          <p:cNvPr id="16" name="テキスト ボックス 15">
            <a:extLst>
              <a:ext uri="{FF2B5EF4-FFF2-40B4-BE49-F238E27FC236}">
                <a16:creationId xmlns:a16="http://schemas.microsoft.com/office/drawing/2014/main" id="{8405842D-9D94-4787-8578-47E8B915D5A4}"/>
              </a:ext>
            </a:extLst>
          </p:cNvPr>
          <p:cNvSpPr txBox="1"/>
          <p:nvPr/>
        </p:nvSpPr>
        <p:spPr>
          <a:xfrm>
            <a:off x="159916" y="3711296"/>
            <a:ext cx="1119086" cy="476726"/>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保健所</a:t>
            </a:r>
            <a:endParaRPr lang="en-US" altLang="ja-JP" sz="1100" dirty="0"/>
          </a:p>
          <a:p>
            <a:pPr algn="ctr"/>
            <a:r>
              <a:rPr kumimoji="1" lang="ja-JP" altLang="en-US" sz="1100" dirty="0"/>
              <a:t>保健センター</a:t>
            </a:r>
          </a:p>
        </p:txBody>
      </p:sp>
      <p:sp>
        <p:nvSpPr>
          <p:cNvPr id="17" name="テキスト ボックス 16">
            <a:extLst>
              <a:ext uri="{FF2B5EF4-FFF2-40B4-BE49-F238E27FC236}">
                <a16:creationId xmlns:a16="http://schemas.microsoft.com/office/drawing/2014/main" id="{C5FD2CE1-77C8-4E6F-8B67-BA4A288B20D7}"/>
              </a:ext>
            </a:extLst>
          </p:cNvPr>
          <p:cNvSpPr txBox="1"/>
          <p:nvPr/>
        </p:nvSpPr>
        <p:spPr>
          <a:xfrm>
            <a:off x="101697" y="4300617"/>
            <a:ext cx="2091654"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ひきこもり地域支援センター</a:t>
            </a:r>
            <a:endParaRPr kumimoji="1" lang="ja-JP" altLang="en-US" sz="1100" dirty="0"/>
          </a:p>
        </p:txBody>
      </p:sp>
      <p:sp>
        <p:nvSpPr>
          <p:cNvPr id="18" name="テキスト ボックス 17">
            <a:extLst>
              <a:ext uri="{FF2B5EF4-FFF2-40B4-BE49-F238E27FC236}">
                <a16:creationId xmlns:a16="http://schemas.microsoft.com/office/drawing/2014/main" id="{C2CA491B-56B6-4232-9139-54CDCEF212FD}"/>
              </a:ext>
            </a:extLst>
          </p:cNvPr>
          <p:cNvSpPr txBox="1"/>
          <p:nvPr/>
        </p:nvSpPr>
        <p:spPr>
          <a:xfrm>
            <a:off x="101697" y="4676801"/>
            <a:ext cx="1975372"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a:t>こころの健康総合センター</a:t>
            </a:r>
            <a:endParaRPr kumimoji="1" lang="en-US" altLang="ja-JP" sz="1100" dirty="0"/>
          </a:p>
        </p:txBody>
      </p:sp>
      <p:sp>
        <p:nvSpPr>
          <p:cNvPr id="19" name="テキスト ボックス 18">
            <a:extLst>
              <a:ext uri="{FF2B5EF4-FFF2-40B4-BE49-F238E27FC236}">
                <a16:creationId xmlns:a16="http://schemas.microsoft.com/office/drawing/2014/main" id="{6BD0B9AE-49D9-4B83-A6AC-7A1433F33661}"/>
              </a:ext>
            </a:extLst>
          </p:cNvPr>
          <p:cNvSpPr txBox="1"/>
          <p:nvPr/>
        </p:nvSpPr>
        <p:spPr>
          <a:xfrm>
            <a:off x="2412350" y="4195469"/>
            <a:ext cx="1847579" cy="28944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1100" dirty="0"/>
              <a:t>OSAKA</a:t>
            </a:r>
            <a:r>
              <a:rPr kumimoji="1" lang="ja-JP" altLang="en-US" sz="1100" dirty="0"/>
              <a:t>しごとフィールド</a:t>
            </a:r>
          </a:p>
        </p:txBody>
      </p:sp>
      <p:sp>
        <p:nvSpPr>
          <p:cNvPr id="20" name="矢印: 左カーブ 19">
            <a:extLst>
              <a:ext uri="{FF2B5EF4-FFF2-40B4-BE49-F238E27FC236}">
                <a16:creationId xmlns:a16="http://schemas.microsoft.com/office/drawing/2014/main" id="{E41606AC-11B7-44B8-B4A7-62923F3B5049}"/>
              </a:ext>
            </a:extLst>
          </p:cNvPr>
          <p:cNvSpPr/>
          <p:nvPr/>
        </p:nvSpPr>
        <p:spPr>
          <a:xfrm rot="20187414">
            <a:off x="7036548" y="1855082"/>
            <a:ext cx="555531" cy="1001743"/>
          </a:xfrm>
          <a:prstGeom prst="curvedLeftArrow">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cxnSp>
        <p:nvCxnSpPr>
          <p:cNvPr id="23" name="直線矢印コネクタ 22">
            <a:extLst>
              <a:ext uri="{FF2B5EF4-FFF2-40B4-BE49-F238E27FC236}">
                <a16:creationId xmlns:a16="http://schemas.microsoft.com/office/drawing/2014/main" id="{964D1327-85F8-4A38-8699-426CA8598DD0}"/>
              </a:ext>
            </a:extLst>
          </p:cNvPr>
          <p:cNvCxnSpPr>
            <a:stCxn id="5" idx="2"/>
          </p:cNvCxnSpPr>
          <p:nvPr/>
        </p:nvCxnSpPr>
        <p:spPr>
          <a:xfrm flipH="1">
            <a:off x="1967057" y="1734707"/>
            <a:ext cx="952595" cy="730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5E4493-0458-4910-B7B0-8A72355EFF91}"/>
              </a:ext>
            </a:extLst>
          </p:cNvPr>
          <p:cNvCxnSpPr>
            <a:cxnSpLocks/>
          </p:cNvCxnSpPr>
          <p:nvPr/>
        </p:nvCxnSpPr>
        <p:spPr>
          <a:xfrm flipH="1" flipV="1">
            <a:off x="101698" y="3624044"/>
            <a:ext cx="4621304" cy="2455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0B4143BF-DF76-4720-9A9F-B4FE7E02F4BE}"/>
              </a:ext>
            </a:extLst>
          </p:cNvPr>
          <p:cNvCxnSpPr>
            <a:cxnSpLocks/>
          </p:cNvCxnSpPr>
          <p:nvPr/>
        </p:nvCxnSpPr>
        <p:spPr>
          <a:xfrm flipH="1" flipV="1">
            <a:off x="57578" y="5091503"/>
            <a:ext cx="3942080" cy="2541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18BEF793-0DD9-43C0-A1F4-7B4AD2393B47}"/>
              </a:ext>
            </a:extLst>
          </p:cNvPr>
          <p:cNvCxnSpPr>
            <a:cxnSpLocks/>
          </p:cNvCxnSpPr>
          <p:nvPr/>
        </p:nvCxnSpPr>
        <p:spPr>
          <a:xfrm flipH="1">
            <a:off x="196043" y="2232111"/>
            <a:ext cx="5266812" cy="2421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2B4790A5-8636-47ED-A280-F31A2CB34A29}"/>
              </a:ext>
            </a:extLst>
          </p:cNvPr>
          <p:cNvSpPr txBox="1"/>
          <p:nvPr/>
        </p:nvSpPr>
        <p:spPr>
          <a:xfrm>
            <a:off x="3665412" y="4854673"/>
            <a:ext cx="1069676" cy="276999"/>
          </a:xfrm>
          <a:prstGeom prst="rect">
            <a:avLst/>
          </a:prstGeom>
          <a:noFill/>
        </p:spPr>
        <p:txBody>
          <a:bodyPr wrap="square" rtlCol="0">
            <a:spAutoFit/>
          </a:bodyPr>
          <a:lstStyle/>
          <a:p>
            <a:r>
              <a:rPr kumimoji="1" lang="en-US" altLang="ja-JP" sz="1200" dirty="0" err="1"/>
              <a:t>etc</a:t>
            </a:r>
            <a:endParaRPr kumimoji="1" lang="ja-JP" altLang="en-US" sz="1200" dirty="0"/>
          </a:p>
        </p:txBody>
      </p:sp>
      <p:sp>
        <p:nvSpPr>
          <p:cNvPr id="34" name="テキスト ボックス 33">
            <a:extLst>
              <a:ext uri="{FF2B5EF4-FFF2-40B4-BE49-F238E27FC236}">
                <a16:creationId xmlns:a16="http://schemas.microsoft.com/office/drawing/2014/main" id="{3A05AF9A-D5EF-419B-8802-B903F706FC6A}"/>
              </a:ext>
            </a:extLst>
          </p:cNvPr>
          <p:cNvSpPr txBox="1"/>
          <p:nvPr/>
        </p:nvSpPr>
        <p:spPr>
          <a:xfrm>
            <a:off x="4393179" y="3393616"/>
            <a:ext cx="1069676" cy="276999"/>
          </a:xfrm>
          <a:prstGeom prst="rect">
            <a:avLst/>
          </a:prstGeom>
          <a:noFill/>
        </p:spPr>
        <p:txBody>
          <a:bodyPr wrap="square" rtlCol="0">
            <a:spAutoFit/>
          </a:bodyPr>
          <a:lstStyle/>
          <a:p>
            <a:r>
              <a:rPr kumimoji="1" lang="en-US" altLang="ja-JP" sz="1200" dirty="0" err="1"/>
              <a:t>etc</a:t>
            </a:r>
            <a:endParaRPr kumimoji="1" lang="ja-JP" altLang="en-US" sz="1200" dirty="0"/>
          </a:p>
        </p:txBody>
      </p:sp>
      <p:sp>
        <p:nvSpPr>
          <p:cNvPr id="21" name="テキスト ボックス 20">
            <a:extLst>
              <a:ext uri="{FF2B5EF4-FFF2-40B4-BE49-F238E27FC236}">
                <a16:creationId xmlns:a16="http://schemas.microsoft.com/office/drawing/2014/main" id="{77A009D8-B5EF-46BA-86AC-0B3E1703ED3D}"/>
              </a:ext>
            </a:extLst>
          </p:cNvPr>
          <p:cNvSpPr txBox="1"/>
          <p:nvPr/>
        </p:nvSpPr>
        <p:spPr>
          <a:xfrm>
            <a:off x="7580820" y="1832836"/>
            <a:ext cx="4101953"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1400" dirty="0"/>
              <a:t>地域の相談支援の中核的機関である、</a:t>
            </a:r>
            <a:endParaRPr kumimoji="1" lang="en-US" altLang="ja-JP" sz="1400" dirty="0"/>
          </a:p>
          <a:p>
            <a:r>
              <a:rPr kumimoji="1" lang="ja-JP" altLang="en-US" sz="1400" dirty="0"/>
              <a:t>基幹相談支援センターを主な対象とした研修等を実施し、地域の支援力の向上を図る</a:t>
            </a:r>
          </a:p>
        </p:txBody>
      </p:sp>
      <p:sp>
        <p:nvSpPr>
          <p:cNvPr id="36" name="テキスト ボックス 35">
            <a:extLst>
              <a:ext uri="{FF2B5EF4-FFF2-40B4-BE49-F238E27FC236}">
                <a16:creationId xmlns:a16="http://schemas.microsoft.com/office/drawing/2014/main" id="{9F127D9D-8AAD-4187-86D9-AAD409CFD182}"/>
              </a:ext>
            </a:extLst>
          </p:cNvPr>
          <p:cNvSpPr txBox="1"/>
          <p:nvPr/>
        </p:nvSpPr>
        <p:spPr>
          <a:xfrm>
            <a:off x="8563256" y="3066778"/>
            <a:ext cx="3230384"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ja-JP" altLang="en-US" sz="1400" dirty="0"/>
              <a:t>資格取得時や</a:t>
            </a:r>
            <a:r>
              <a:rPr kumimoji="1" lang="ja-JP" altLang="en-US" sz="1400" dirty="0"/>
              <a:t>各組織における新任研修等の場において、ニーズに応じた研修を行い、発達障がいの理解促進を図る</a:t>
            </a:r>
          </a:p>
        </p:txBody>
      </p:sp>
      <p:sp>
        <p:nvSpPr>
          <p:cNvPr id="38" name="テキスト ボックス 37">
            <a:extLst>
              <a:ext uri="{FF2B5EF4-FFF2-40B4-BE49-F238E27FC236}">
                <a16:creationId xmlns:a16="http://schemas.microsoft.com/office/drawing/2014/main" id="{767AFEEF-ACFC-451F-9B43-3D68A09BDD85}"/>
              </a:ext>
            </a:extLst>
          </p:cNvPr>
          <p:cNvSpPr txBox="1"/>
          <p:nvPr/>
        </p:nvSpPr>
        <p:spPr>
          <a:xfrm>
            <a:off x="9097990" y="4445337"/>
            <a:ext cx="2743200" cy="7386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1400" dirty="0"/>
              <a:t>啓発セミナー等</a:t>
            </a:r>
            <a:r>
              <a:rPr lang="ja-JP" altLang="en-US" sz="1400" dirty="0"/>
              <a:t>の</a:t>
            </a:r>
            <a:r>
              <a:rPr kumimoji="1" lang="ja-JP" altLang="en-US" sz="1400" dirty="0"/>
              <a:t>普及啓発</a:t>
            </a:r>
            <a:r>
              <a:rPr lang="ja-JP" altLang="en-US" sz="1400" dirty="0"/>
              <a:t>を通じて、</a:t>
            </a:r>
            <a:r>
              <a:rPr kumimoji="1" lang="ja-JP" altLang="en-US" sz="1400" dirty="0"/>
              <a:t>特性理解や合理的配慮等の</a:t>
            </a:r>
            <a:r>
              <a:rPr lang="ja-JP" altLang="en-US" sz="1400" dirty="0"/>
              <a:t>呼びかけを実施</a:t>
            </a:r>
            <a:endParaRPr kumimoji="1" lang="en-US" altLang="ja-JP" sz="1400" dirty="0"/>
          </a:p>
        </p:txBody>
      </p:sp>
      <p:sp>
        <p:nvSpPr>
          <p:cNvPr id="9" name="テキスト ボックス 8">
            <a:extLst>
              <a:ext uri="{FF2B5EF4-FFF2-40B4-BE49-F238E27FC236}">
                <a16:creationId xmlns:a16="http://schemas.microsoft.com/office/drawing/2014/main" id="{D8AB72E0-6BC1-4F47-ADE6-52C43271018B}"/>
              </a:ext>
            </a:extLst>
          </p:cNvPr>
          <p:cNvSpPr txBox="1"/>
          <p:nvPr/>
        </p:nvSpPr>
        <p:spPr>
          <a:xfrm>
            <a:off x="2488219" y="1969703"/>
            <a:ext cx="909425" cy="276999"/>
          </a:xfrm>
          <a:prstGeom prst="rect">
            <a:avLst/>
          </a:prstGeom>
          <a:noFill/>
        </p:spPr>
        <p:txBody>
          <a:bodyPr wrap="square" rtlCol="0">
            <a:spAutoFit/>
          </a:bodyPr>
          <a:lstStyle/>
          <a:p>
            <a:r>
              <a:rPr kumimoji="1" lang="ja-JP" altLang="en-US" sz="1200" b="1" dirty="0"/>
              <a:t>研修等</a:t>
            </a:r>
          </a:p>
        </p:txBody>
      </p:sp>
    </p:spTree>
    <p:extLst>
      <p:ext uri="{BB962C8B-B14F-4D97-AF65-F5344CB8AC3E}">
        <p14:creationId xmlns:p14="http://schemas.microsoft.com/office/powerpoint/2010/main" val="124888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198D40-84FB-4871-B508-B6ACC798D635}"/>
              </a:ext>
            </a:extLst>
          </p:cNvPr>
          <p:cNvSpPr>
            <a:spLocks noGrp="1"/>
          </p:cNvSpPr>
          <p:nvPr>
            <p:ph type="sldNum" sz="quarter" idx="12"/>
          </p:nvPr>
        </p:nvSpPr>
        <p:spPr>
          <a:xfrm>
            <a:off x="9067800" y="6326315"/>
            <a:ext cx="2743200" cy="365125"/>
          </a:xfrm>
        </p:spPr>
        <p:txBody>
          <a:bodyPr/>
          <a:lstStyle/>
          <a:p>
            <a:fld id="{70282AB8-C4EA-4569-8680-C1975E0A73D2}" type="slidenum">
              <a:rPr kumimoji="1" lang="ja-JP" altLang="en-US" smtClean="0"/>
              <a:t>24</a:t>
            </a:fld>
            <a:endParaRPr kumimoji="1" lang="ja-JP" altLang="en-US" dirty="0"/>
          </a:p>
        </p:txBody>
      </p:sp>
      <p:sp>
        <p:nvSpPr>
          <p:cNvPr id="5" name="タイトル 1">
            <a:extLst>
              <a:ext uri="{FF2B5EF4-FFF2-40B4-BE49-F238E27FC236}">
                <a16:creationId xmlns:a16="http://schemas.microsoft.com/office/drawing/2014/main" id="{7AA508A5-28CF-4115-8F7A-68FD354BB5E3}"/>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支援者の専門性向上に向けた研修案</a:t>
            </a:r>
          </a:p>
        </p:txBody>
      </p:sp>
      <p:graphicFrame>
        <p:nvGraphicFramePr>
          <p:cNvPr id="7" name="図表 6">
            <a:extLst>
              <a:ext uri="{FF2B5EF4-FFF2-40B4-BE49-F238E27FC236}">
                <a16:creationId xmlns:a16="http://schemas.microsoft.com/office/drawing/2014/main" id="{F97C7C1D-2D45-4722-A3E8-DDF0F04E1768}"/>
              </a:ext>
            </a:extLst>
          </p:cNvPr>
          <p:cNvGraphicFramePr/>
          <p:nvPr>
            <p:extLst>
              <p:ext uri="{D42A27DB-BD31-4B8C-83A1-F6EECF244321}">
                <p14:modId xmlns:p14="http://schemas.microsoft.com/office/powerpoint/2010/main" val="3890572021"/>
              </p:ext>
            </p:extLst>
          </p:nvPr>
        </p:nvGraphicFramePr>
        <p:xfrm>
          <a:off x="1037994" y="878667"/>
          <a:ext cx="10315806" cy="456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4CB46C1C-6589-48F1-ABA0-AE60E8CC452D}"/>
              </a:ext>
            </a:extLst>
          </p:cNvPr>
          <p:cNvSpPr txBox="1"/>
          <p:nvPr/>
        </p:nvSpPr>
        <p:spPr>
          <a:xfrm>
            <a:off x="106051" y="778898"/>
            <a:ext cx="6132136" cy="369332"/>
          </a:xfrm>
          <a:prstGeom prst="rect">
            <a:avLst/>
          </a:prstGeom>
          <a:noFill/>
        </p:spPr>
        <p:txBody>
          <a:bodyPr wrap="square">
            <a:spAutoFit/>
          </a:bodyPr>
          <a:lstStyle/>
          <a:p>
            <a:r>
              <a:rPr kumimoji="1" lang="en-US" altLang="ja-JP" dirty="0"/>
              <a:t>【</a:t>
            </a:r>
            <a:r>
              <a:rPr kumimoji="1" lang="ja-JP" altLang="en-US" dirty="0"/>
              <a:t>想定される研修の体系</a:t>
            </a:r>
            <a:r>
              <a:rPr kumimoji="1" lang="en-US" altLang="ja-JP" dirty="0"/>
              <a:t>】</a:t>
            </a:r>
          </a:p>
        </p:txBody>
      </p:sp>
      <p:pic>
        <p:nvPicPr>
          <p:cNvPr id="14" name="グラフィックス 13" descr="教室 単色塗りつぶし">
            <a:extLst>
              <a:ext uri="{FF2B5EF4-FFF2-40B4-BE49-F238E27FC236}">
                <a16:creationId xmlns:a16="http://schemas.microsoft.com/office/drawing/2014/main" id="{76EBECF5-ACBB-44D8-883F-664A992D77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3003" y="3659109"/>
            <a:ext cx="1115870" cy="1115870"/>
          </a:xfrm>
          <a:prstGeom prst="rect">
            <a:avLst/>
          </a:prstGeom>
        </p:spPr>
      </p:pic>
      <p:pic>
        <p:nvPicPr>
          <p:cNvPr id="16" name="グラフィックス 15" descr="カスタマー レビュー 単色塗りつぶし">
            <a:extLst>
              <a:ext uri="{FF2B5EF4-FFF2-40B4-BE49-F238E27FC236}">
                <a16:creationId xmlns:a16="http://schemas.microsoft.com/office/drawing/2014/main" id="{1D8AB991-9EEB-4375-BE8A-8F48B4F11D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18682" y="3687911"/>
            <a:ext cx="1064137" cy="1064137"/>
          </a:xfrm>
          <a:prstGeom prst="rect">
            <a:avLst/>
          </a:prstGeom>
        </p:spPr>
      </p:pic>
      <p:pic>
        <p:nvPicPr>
          <p:cNvPr id="24" name="グラフィックス 23" descr="劇場 単色塗りつぶし">
            <a:extLst>
              <a:ext uri="{FF2B5EF4-FFF2-40B4-BE49-F238E27FC236}">
                <a16:creationId xmlns:a16="http://schemas.microsoft.com/office/drawing/2014/main" id="{35FFE693-820B-4961-8C17-F0BA8F185D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6727" y="3635364"/>
            <a:ext cx="1070147" cy="1070147"/>
          </a:xfrm>
          <a:prstGeom prst="rect">
            <a:avLst/>
          </a:prstGeom>
        </p:spPr>
      </p:pic>
      <p:sp>
        <p:nvSpPr>
          <p:cNvPr id="4" name="矢印: 右 3">
            <a:extLst>
              <a:ext uri="{FF2B5EF4-FFF2-40B4-BE49-F238E27FC236}">
                <a16:creationId xmlns:a16="http://schemas.microsoft.com/office/drawing/2014/main" id="{0014CF13-502C-43A3-9B50-81B30451C778}"/>
              </a:ext>
            </a:extLst>
          </p:cNvPr>
          <p:cNvSpPr/>
          <p:nvPr/>
        </p:nvSpPr>
        <p:spPr>
          <a:xfrm>
            <a:off x="1037994" y="4963713"/>
            <a:ext cx="10540974" cy="1385533"/>
          </a:xfrm>
          <a:prstGeom prst="rightArrow">
            <a:avLst/>
          </a:prstGeom>
          <a:solidFill>
            <a:srgbClr val="FFC000"/>
          </a:solidFill>
          <a:ln/>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1FE9F42-007A-4FAE-9C27-E85625DBF62E}"/>
              </a:ext>
            </a:extLst>
          </p:cNvPr>
          <p:cNvSpPr txBox="1"/>
          <p:nvPr/>
        </p:nvSpPr>
        <p:spPr>
          <a:xfrm>
            <a:off x="1112690" y="5359312"/>
            <a:ext cx="9655729" cy="64633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b="1" dirty="0"/>
              <a:t>地域アセスメントに基づく体制整備</a:t>
            </a:r>
            <a:endParaRPr kumimoji="1" lang="en-US" altLang="ja-JP" b="1" dirty="0"/>
          </a:p>
          <a:p>
            <a:pPr algn="ctr"/>
            <a:r>
              <a:rPr lang="ja-JP" altLang="en-US" dirty="0"/>
              <a:t>・地域支援力向上事業を活用した体制整備に向けた取組</a:t>
            </a:r>
            <a:endParaRPr kumimoji="1" lang="ja-JP" altLang="en-US" dirty="0"/>
          </a:p>
        </p:txBody>
      </p:sp>
      <p:pic>
        <p:nvPicPr>
          <p:cNvPr id="26" name="グラフィックス 25" descr="混乱した人 単色塗りつぶし">
            <a:extLst>
              <a:ext uri="{FF2B5EF4-FFF2-40B4-BE49-F238E27FC236}">
                <a16:creationId xmlns:a16="http://schemas.microsoft.com/office/drawing/2014/main" id="{B90C55C3-2C72-4D21-8195-DDA4BB4D1E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6112" y="5734912"/>
            <a:ext cx="759920" cy="759920"/>
          </a:xfrm>
          <a:prstGeom prst="rect">
            <a:avLst/>
          </a:prstGeom>
        </p:spPr>
      </p:pic>
      <p:pic>
        <p:nvPicPr>
          <p:cNvPr id="20" name="グラフィックス 19" descr="会議 単色塗りつぶし">
            <a:extLst>
              <a:ext uri="{FF2B5EF4-FFF2-40B4-BE49-F238E27FC236}">
                <a16:creationId xmlns:a16="http://schemas.microsoft.com/office/drawing/2014/main" id="{DAFDC4BC-4CAE-4571-99E2-219B34BA2F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67800" y="5703986"/>
            <a:ext cx="914400" cy="914400"/>
          </a:xfrm>
          <a:prstGeom prst="rect">
            <a:avLst/>
          </a:prstGeom>
        </p:spPr>
      </p:pic>
      <p:pic>
        <p:nvPicPr>
          <p:cNvPr id="28" name="グラフィックス 27" descr="電球と歯車 単色塗りつぶし">
            <a:extLst>
              <a:ext uri="{FF2B5EF4-FFF2-40B4-BE49-F238E27FC236}">
                <a16:creationId xmlns:a16="http://schemas.microsoft.com/office/drawing/2014/main" id="{878E2E8C-401F-4726-BF38-D7A185F0CA1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00637" y="5463996"/>
            <a:ext cx="406175" cy="406175"/>
          </a:xfrm>
          <a:prstGeom prst="rect">
            <a:avLst/>
          </a:prstGeom>
        </p:spPr>
      </p:pic>
    </p:spTree>
    <p:extLst>
      <p:ext uri="{BB962C8B-B14F-4D97-AF65-F5344CB8AC3E}">
        <p14:creationId xmlns:p14="http://schemas.microsoft.com/office/powerpoint/2010/main" val="327526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703C5EC-78F0-4CAA-82F8-DF753C385D86}"/>
              </a:ext>
            </a:extLst>
          </p:cNvPr>
          <p:cNvSpPr txBox="1"/>
          <p:nvPr/>
        </p:nvSpPr>
        <p:spPr>
          <a:xfrm>
            <a:off x="882855" y="898556"/>
            <a:ext cx="10200442" cy="523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2800" dirty="0"/>
              <a:t>ご意見をいただきたい点</a:t>
            </a:r>
            <a:endParaRPr kumimoji="1" lang="en-US" altLang="ja-JP" sz="2800" dirty="0"/>
          </a:p>
        </p:txBody>
      </p:sp>
      <p:sp>
        <p:nvSpPr>
          <p:cNvPr id="6" name="テキスト ボックス 5">
            <a:extLst>
              <a:ext uri="{FF2B5EF4-FFF2-40B4-BE49-F238E27FC236}">
                <a16:creationId xmlns:a16="http://schemas.microsoft.com/office/drawing/2014/main" id="{04D8A3E5-F2A1-4CF6-B5D9-EC7248B9A3D0}"/>
              </a:ext>
            </a:extLst>
          </p:cNvPr>
          <p:cNvSpPr txBox="1"/>
          <p:nvPr/>
        </p:nvSpPr>
        <p:spPr>
          <a:xfrm>
            <a:off x="913332" y="1841608"/>
            <a:ext cx="10139487" cy="4401205"/>
          </a:xfrm>
          <a:prstGeom prst="rect">
            <a:avLst/>
          </a:prstGeom>
          <a:noFill/>
        </p:spPr>
        <p:txBody>
          <a:bodyPr wrap="square" rtlCol="0">
            <a:spAutoFit/>
          </a:bodyPr>
          <a:lstStyle/>
          <a:p>
            <a:pPr marL="285750" indent="-285750">
              <a:buFont typeface="Wingdings" panose="05000000000000000000" pitchFamily="2" charset="2"/>
              <a:buChar char="l"/>
            </a:pPr>
            <a:r>
              <a:rPr lang="ja-JP" altLang="en-US" sz="2000" dirty="0"/>
              <a:t>発達障がい者支援センターが行う、相談支援機関（主として基幹相談支援センター）に対する研修等の取組に関して、下記の点についてご意見をお願いします。</a:t>
            </a:r>
            <a:endParaRPr lang="en-US" altLang="ja-JP" sz="2000" dirty="0"/>
          </a:p>
          <a:p>
            <a:pPr marL="285750" indent="-285750">
              <a:buFont typeface="Wingdings" panose="05000000000000000000" pitchFamily="2" charset="2"/>
              <a:buChar char="l"/>
            </a:pPr>
            <a:endParaRPr lang="en-US" altLang="ja-JP" sz="2000" dirty="0"/>
          </a:p>
          <a:p>
            <a:r>
              <a:rPr lang="ja-JP" altLang="en-US" sz="2000" dirty="0"/>
              <a:t>　・地域の相談支援機関において必要となるスキル、視点</a:t>
            </a:r>
            <a:endParaRPr lang="en-US" altLang="ja-JP" sz="2000" dirty="0"/>
          </a:p>
          <a:p>
            <a:r>
              <a:rPr lang="ja-JP" altLang="en-US" sz="2000" dirty="0"/>
              <a:t>　　例）アセスメント技法、環境設定、連携、家族対応の視点　等</a:t>
            </a:r>
            <a:endParaRPr lang="en-US" altLang="ja-JP" sz="2000" dirty="0"/>
          </a:p>
          <a:p>
            <a:endParaRPr lang="en-US" altLang="ja-JP" sz="2000" dirty="0"/>
          </a:p>
          <a:p>
            <a:r>
              <a:rPr lang="ja-JP" altLang="en-US" sz="2000" dirty="0"/>
              <a:t>　・効果的な研修となるために考えられる工夫や手法</a:t>
            </a:r>
            <a:endParaRPr lang="en-US" altLang="ja-JP" sz="2000" dirty="0"/>
          </a:p>
          <a:p>
            <a:r>
              <a:rPr lang="ja-JP" altLang="en-US" sz="2000" dirty="0"/>
              <a:t>　　例）現場に持ち帰って実践するワークの導入、所属先への報告等の義務付け</a:t>
            </a:r>
            <a:endParaRPr lang="en-US" altLang="ja-JP" sz="2000" dirty="0"/>
          </a:p>
          <a:p>
            <a:r>
              <a:rPr lang="ja-JP" altLang="en-US" sz="2000" dirty="0"/>
              <a:t>　　　　具体的なツールやアセスメント様式の提供や拡散、修了証の発行、</a:t>
            </a:r>
            <a:endParaRPr lang="en-US" altLang="ja-JP" sz="2000" dirty="0"/>
          </a:p>
          <a:p>
            <a:r>
              <a:rPr lang="ja-JP" altLang="en-US" sz="2000" dirty="0"/>
              <a:t>　　　　ロールプレイングや当事者・メンター等の参加　等</a:t>
            </a:r>
            <a:endParaRPr lang="en-US" altLang="ja-JP" sz="2000" dirty="0"/>
          </a:p>
          <a:p>
            <a:r>
              <a:rPr lang="ja-JP" altLang="en-US" sz="2000" dirty="0"/>
              <a:t>　</a:t>
            </a:r>
            <a:endParaRPr lang="en-US" altLang="ja-JP" sz="2000" dirty="0"/>
          </a:p>
          <a:p>
            <a:r>
              <a:rPr lang="ja-JP" altLang="en-US" sz="2000" dirty="0"/>
              <a:t>　・研修以外に相談支援機関の専門性向上のために考えられる手法</a:t>
            </a:r>
            <a:endParaRPr lang="en-US" altLang="ja-JP" sz="2000" dirty="0"/>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endParaRPr lang="en-US" altLang="ja-JP" sz="2000" dirty="0"/>
          </a:p>
        </p:txBody>
      </p:sp>
      <p:sp>
        <p:nvSpPr>
          <p:cNvPr id="2" name="スライド番号プレースホルダー 1">
            <a:extLst>
              <a:ext uri="{FF2B5EF4-FFF2-40B4-BE49-F238E27FC236}">
                <a16:creationId xmlns:a16="http://schemas.microsoft.com/office/drawing/2014/main" id="{6431CB81-5762-4A70-BE15-0CD4402605A8}"/>
              </a:ext>
            </a:extLst>
          </p:cNvPr>
          <p:cNvSpPr>
            <a:spLocks noGrp="1"/>
          </p:cNvSpPr>
          <p:nvPr>
            <p:ph type="sldNum" sz="quarter" idx="12"/>
          </p:nvPr>
        </p:nvSpPr>
        <p:spPr/>
        <p:txBody>
          <a:bodyPr/>
          <a:lstStyle/>
          <a:p>
            <a:fld id="{70282AB8-C4EA-4569-8680-C1975E0A73D2}" type="slidenum">
              <a:rPr kumimoji="1" lang="ja-JP" altLang="en-US" smtClean="0"/>
              <a:t>25</a:t>
            </a:fld>
            <a:endParaRPr kumimoji="1" lang="ja-JP" altLang="en-US"/>
          </a:p>
        </p:txBody>
      </p:sp>
    </p:spTree>
    <p:extLst>
      <p:ext uri="{BB962C8B-B14F-4D97-AF65-F5344CB8AC3E}">
        <p14:creationId xmlns:p14="http://schemas.microsoft.com/office/powerpoint/2010/main" val="156126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199DE39-C6B7-4BA3-83DD-02846D529212}"/>
              </a:ext>
            </a:extLst>
          </p:cNvPr>
          <p:cNvSpPr>
            <a:spLocks noGrp="1"/>
          </p:cNvSpPr>
          <p:nvPr>
            <p:ph type="sldNum" sz="quarter" idx="12"/>
          </p:nvPr>
        </p:nvSpPr>
        <p:spPr/>
        <p:txBody>
          <a:bodyPr/>
          <a:lstStyle/>
          <a:p>
            <a:fld id="{70282AB8-C4EA-4569-8680-C1975E0A73D2}" type="slidenum">
              <a:rPr kumimoji="1" lang="ja-JP" altLang="en-US" smtClean="0"/>
              <a:t>26</a:t>
            </a:fld>
            <a:endParaRPr kumimoji="1" lang="ja-JP" altLang="en-US"/>
          </a:p>
        </p:txBody>
      </p:sp>
      <p:sp>
        <p:nvSpPr>
          <p:cNvPr id="5" name="タイトル 1">
            <a:extLst>
              <a:ext uri="{FF2B5EF4-FFF2-40B4-BE49-F238E27FC236}">
                <a16:creationId xmlns:a16="http://schemas.microsoft.com/office/drawing/2014/main" id="{AE76F920-C097-46F4-A2BA-23522AFB4A6C}"/>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（参考）成人ワーキンググループで出た主なご意見</a:t>
            </a:r>
          </a:p>
        </p:txBody>
      </p:sp>
      <p:graphicFrame>
        <p:nvGraphicFramePr>
          <p:cNvPr id="6" name="表 6">
            <a:extLst>
              <a:ext uri="{FF2B5EF4-FFF2-40B4-BE49-F238E27FC236}">
                <a16:creationId xmlns:a16="http://schemas.microsoft.com/office/drawing/2014/main" id="{95E65707-7D10-4130-AAB7-89F09FBEA3A8}"/>
              </a:ext>
            </a:extLst>
          </p:cNvPr>
          <p:cNvGraphicFramePr>
            <a:graphicFrameLocks noGrp="1"/>
          </p:cNvGraphicFramePr>
          <p:nvPr/>
        </p:nvGraphicFramePr>
        <p:xfrm>
          <a:off x="496348" y="853233"/>
          <a:ext cx="11199304" cy="5364480"/>
        </p:xfrm>
        <a:graphic>
          <a:graphicData uri="http://schemas.openxmlformats.org/drawingml/2006/table">
            <a:tbl>
              <a:tblPr firstRow="1" bandRow="1">
                <a:tableStyleId>{E8B1032C-EA38-4F05-BA0D-38AFFFC7BED3}</a:tableStyleId>
              </a:tblPr>
              <a:tblGrid>
                <a:gridCol w="11199304">
                  <a:extLst>
                    <a:ext uri="{9D8B030D-6E8A-4147-A177-3AD203B41FA5}">
                      <a16:colId xmlns:a16="http://schemas.microsoft.com/office/drawing/2014/main" val="3781363911"/>
                    </a:ext>
                  </a:extLst>
                </a:gridCol>
              </a:tblGrid>
              <a:tr h="370840">
                <a:tc>
                  <a:txBody>
                    <a:bodyPr/>
                    <a:lstStyle/>
                    <a:p>
                      <a:r>
                        <a:rPr kumimoji="1" lang="ja-JP" altLang="en-US" sz="1600" b="0" dirty="0">
                          <a:solidFill>
                            <a:schemeClr val="tx1"/>
                          </a:solidFill>
                        </a:rPr>
                        <a:t>現場のニーズは総論より各論部分の研修ニーズの方が多い可能性がある。また、その場合は事例検討でしか得られないこともある。</a:t>
                      </a:r>
                    </a:p>
                  </a:txBody>
                  <a:tcPr/>
                </a:tc>
                <a:extLst>
                  <a:ext uri="{0D108BD9-81ED-4DB2-BD59-A6C34878D82A}">
                    <a16:rowId xmlns:a16="http://schemas.microsoft.com/office/drawing/2014/main" val="2795394042"/>
                  </a:ext>
                </a:extLst>
              </a:tr>
              <a:tr h="370840">
                <a:tc>
                  <a:txBody>
                    <a:bodyPr/>
                    <a:lstStyle/>
                    <a:p>
                      <a:r>
                        <a:rPr kumimoji="1" lang="ja-JP" altLang="en-US" sz="1600" dirty="0">
                          <a:solidFill>
                            <a:schemeClr val="tx1"/>
                          </a:solidFill>
                        </a:rPr>
                        <a:t>基幹相談支援センターに対してだけでなく、ひきこもり、高齢者、就労に係る支援の、さまざまな事例検討をして、その中で浮かび上がってきたテーマを各論として講義に持っていくという逆方向の流れも作っていく必要がある</a:t>
                      </a:r>
                    </a:p>
                  </a:txBody>
                  <a:tcPr/>
                </a:tc>
                <a:extLst>
                  <a:ext uri="{0D108BD9-81ED-4DB2-BD59-A6C34878D82A}">
                    <a16:rowId xmlns:a16="http://schemas.microsoft.com/office/drawing/2014/main" val="2189582199"/>
                  </a:ext>
                </a:extLst>
              </a:tr>
              <a:tr h="370840">
                <a:tc>
                  <a:txBody>
                    <a:bodyPr/>
                    <a:lstStyle/>
                    <a:p>
                      <a:r>
                        <a:rPr kumimoji="1" lang="ja-JP" altLang="en-US" sz="1600" dirty="0">
                          <a:solidFill>
                            <a:schemeClr val="tx1"/>
                          </a:solidFill>
                        </a:rPr>
                        <a:t>支援がスタートしてどれくらいの期間が経っているかによって、ケースの内容や課題（例えば親自身が高齢化しているいわゆる</a:t>
                      </a:r>
                      <a:r>
                        <a:rPr kumimoji="1" lang="en-US" altLang="ja-JP" sz="1600" dirty="0">
                          <a:solidFill>
                            <a:schemeClr val="tx1"/>
                          </a:solidFill>
                        </a:rPr>
                        <a:t>8050</a:t>
                      </a:r>
                      <a:r>
                        <a:rPr kumimoji="1" lang="ja-JP" altLang="en-US" sz="1600" dirty="0">
                          <a:solidFill>
                            <a:schemeClr val="tx1"/>
                          </a:solidFill>
                        </a:rPr>
                        <a:t>問題）などは変わってくるのでそのあたりも考慮して検討するとよいのではないか。</a:t>
                      </a:r>
                    </a:p>
                  </a:txBody>
                  <a:tcPr/>
                </a:tc>
                <a:extLst>
                  <a:ext uri="{0D108BD9-81ED-4DB2-BD59-A6C34878D82A}">
                    <a16:rowId xmlns:a16="http://schemas.microsoft.com/office/drawing/2014/main" val="1853550694"/>
                  </a:ext>
                </a:extLst>
              </a:tr>
              <a:tr h="370840">
                <a:tc>
                  <a:txBody>
                    <a:bodyPr/>
                    <a:lstStyle/>
                    <a:p>
                      <a:r>
                        <a:rPr kumimoji="1" lang="ja-JP" altLang="en-US" sz="1600" dirty="0">
                          <a:solidFill>
                            <a:schemeClr val="tx1"/>
                          </a:solidFill>
                        </a:rPr>
                        <a:t>研修は一方的ではなくて、相互にコミュニケーションを取りながら、そこに必要なものをしっかりと作っていくことができるしくみと取組みで、大枠の部分はしっかりと伝えていくことができる形が理想的</a:t>
                      </a:r>
                    </a:p>
                  </a:txBody>
                  <a:tcPr/>
                </a:tc>
                <a:extLst>
                  <a:ext uri="{0D108BD9-81ED-4DB2-BD59-A6C34878D82A}">
                    <a16:rowId xmlns:a16="http://schemas.microsoft.com/office/drawing/2014/main" val="3982384406"/>
                  </a:ext>
                </a:extLst>
              </a:tr>
              <a:tr h="370840">
                <a:tc>
                  <a:txBody>
                    <a:bodyPr/>
                    <a:lstStyle/>
                    <a:p>
                      <a:r>
                        <a:rPr kumimoji="1" lang="ja-JP" altLang="en-US" sz="1600" dirty="0">
                          <a:solidFill>
                            <a:schemeClr val="tx1"/>
                          </a:solidFill>
                        </a:rPr>
                        <a:t>コミュニケーションに課題を持つ方が、ボランティアグループに行きたい、活動したい、となったときに、どのようなサポートができるか、ボランティアコーディネーターと一緒に考える研修を行うなど、広がっている。発達特性がある人がどのように関わっていけばよくなるのか、障がいのある方の支援ではなく、そのような人も含めて地域</a:t>
                      </a:r>
                      <a:r>
                        <a:rPr kumimoji="1" lang="ja-JP" altLang="en-US" sz="1600" strike="sngStrike" dirty="0">
                          <a:solidFill>
                            <a:schemeClr val="tx1"/>
                          </a:solidFill>
                        </a:rPr>
                        <a:t>の</a:t>
                      </a:r>
                      <a:r>
                        <a:rPr kumimoji="1" lang="ja-JP" altLang="en-US" sz="1600" dirty="0">
                          <a:solidFill>
                            <a:schemeClr val="tx1"/>
                          </a:solidFill>
                        </a:rPr>
                        <a:t>がもっとよくなるような研修を受けるイメージで行っていただければ。</a:t>
                      </a:r>
                    </a:p>
                  </a:txBody>
                  <a:tcPr/>
                </a:tc>
                <a:extLst>
                  <a:ext uri="{0D108BD9-81ED-4DB2-BD59-A6C34878D82A}">
                    <a16:rowId xmlns:a16="http://schemas.microsoft.com/office/drawing/2014/main" val="3106939558"/>
                  </a:ext>
                </a:extLst>
              </a:tr>
              <a:tr h="370840">
                <a:tc>
                  <a:txBody>
                    <a:bodyPr/>
                    <a:lstStyle/>
                    <a:p>
                      <a:r>
                        <a:rPr kumimoji="1" lang="ja-JP" altLang="en-US" sz="1600" dirty="0">
                          <a:solidFill>
                            <a:schemeClr val="tx1"/>
                          </a:solidFill>
                        </a:rPr>
                        <a:t>大学に限らず、専門学校や専修学校及び職業訓練校など、社会との接点が多い場所で発達障がいへの理解や対応力の向上を図っていく必要がある。</a:t>
                      </a:r>
                    </a:p>
                  </a:txBody>
                  <a:tcPr/>
                </a:tc>
                <a:extLst>
                  <a:ext uri="{0D108BD9-81ED-4DB2-BD59-A6C34878D82A}">
                    <a16:rowId xmlns:a16="http://schemas.microsoft.com/office/drawing/2014/main" val="1532707933"/>
                  </a:ext>
                </a:extLst>
              </a:tr>
              <a:tr h="370840">
                <a:tc>
                  <a:txBody>
                    <a:bodyPr/>
                    <a:lstStyle/>
                    <a:p>
                      <a:r>
                        <a:rPr kumimoji="1" lang="ja-JP" altLang="en-US" sz="1600" dirty="0">
                          <a:solidFill>
                            <a:schemeClr val="tx1"/>
                          </a:solidFill>
                        </a:rPr>
                        <a:t>基幹相談支援センターは研修をする側になれるほどの対応をしている。行政の窓口等の職員の方が障がいのことを理解されていないケースがあるため、そのような現場向けのアプローチも必要ではないか。</a:t>
                      </a:r>
                      <a:endParaRPr kumimoji="1" lang="en-US" altLang="ja-JP" sz="1600" dirty="0">
                        <a:solidFill>
                          <a:schemeClr val="tx1"/>
                        </a:solidFill>
                      </a:endParaRPr>
                    </a:p>
                    <a:p>
                      <a:r>
                        <a:rPr kumimoji="1" lang="ja-JP" altLang="en-US" sz="1600" dirty="0">
                          <a:solidFill>
                            <a:schemeClr val="tx1"/>
                          </a:solidFill>
                        </a:rPr>
                        <a:t>府民・企業などの方向けに合理的配慮を含めた理解促進のための取組も必要。</a:t>
                      </a:r>
                    </a:p>
                  </a:txBody>
                  <a:tcPr/>
                </a:tc>
                <a:extLst>
                  <a:ext uri="{0D108BD9-81ED-4DB2-BD59-A6C34878D82A}">
                    <a16:rowId xmlns:a16="http://schemas.microsoft.com/office/drawing/2014/main" val="498630063"/>
                  </a:ext>
                </a:extLst>
              </a:tr>
              <a:tr h="370840">
                <a:tc>
                  <a:txBody>
                    <a:bodyPr/>
                    <a:lstStyle/>
                    <a:p>
                      <a:r>
                        <a:rPr kumimoji="1" lang="ja-JP" altLang="en-US" sz="1600" dirty="0">
                          <a:solidFill>
                            <a:schemeClr val="tx1"/>
                          </a:solidFill>
                        </a:rPr>
                        <a:t>支援機関や研修対象となる主体の数が多いため、研修実施側の職員の充実も並行して、充実した研修の体制づくりを進めてほしい。</a:t>
                      </a:r>
                    </a:p>
                  </a:txBody>
                  <a:tcPr/>
                </a:tc>
                <a:extLst>
                  <a:ext uri="{0D108BD9-81ED-4DB2-BD59-A6C34878D82A}">
                    <a16:rowId xmlns:a16="http://schemas.microsoft.com/office/drawing/2014/main" val="4004816251"/>
                  </a:ext>
                </a:extLst>
              </a:tr>
            </a:tbl>
          </a:graphicData>
        </a:graphic>
      </p:graphicFrame>
    </p:spTree>
    <p:extLst>
      <p:ext uri="{BB962C8B-B14F-4D97-AF65-F5344CB8AC3E}">
        <p14:creationId xmlns:p14="http://schemas.microsoft.com/office/powerpoint/2010/main" val="125860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7FDC12-7FF3-4A5C-B128-60561FB0B689}"/>
              </a:ext>
            </a:extLst>
          </p:cNvPr>
          <p:cNvSpPr>
            <a:spLocks noGrp="1"/>
          </p:cNvSpPr>
          <p:nvPr>
            <p:ph type="sldNum" sz="quarter" idx="12"/>
          </p:nvPr>
        </p:nvSpPr>
        <p:spPr>
          <a:xfrm>
            <a:off x="9079595" y="6374755"/>
            <a:ext cx="2743200" cy="365125"/>
          </a:xfrm>
        </p:spPr>
        <p:txBody>
          <a:bodyPr/>
          <a:lstStyle/>
          <a:p>
            <a:fld id="{70282AB8-C4EA-4569-8680-C1975E0A73D2}" type="slidenum">
              <a:rPr kumimoji="1" lang="ja-JP" altLang="en-US" smtClean="0"/>
              <a:t>27</a:t>
            </a:fld>
            <a:endParaRPr kumimoji="1" lang="ja-JP" altLang="en-US"/>
          </a:p>
        </p:txBody>
      </p:sp>
      <p:sp>
        <p:nvSpPr>
          <p:cNvPr id="6" name="タイトル 1">
            <a:extLst>
              <a:ext uri="{FF2B5EF4-FFF2-40B4-BE49-F238E27FC236}">
                <a16:creationId xmlns:a16="http://schemas.microsoft.com/office/drawing/2014/main" id="{9C5F7E9F-0595-430F-A09E-EB3E785737E7}"/>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（参考）発達障がい者等からの相談が寄せられる可能性のある主な相談窓口</a:t>
            </a:r>
          </a:p>
        </p:txBody>
      </p:sp>
      <p:graphicFrame>
        <p:nvGraphicFramePr>
          <p:cNvPr id="3" name="表 4">
            <a:extLst>
              <a:ext uri="{FF2B5EF4-FFF2-40B4-BE49-F238E27FC236}">
                <a16:creationId xmlns:a16="http://schemas.microsoft.com/office/drawing/2014/main" id="{1D580881-DEBA-404F-89A5-F8E6BD4A6016}"/>
              </a:ext>
            </a:extLst>
          </p:cNvPr>
          <p:cNvGraphicFramePr>
            <a:graphicFrameLocks noGrp="1"/>
          </p:cNvGraphicFramePr>
          <p:nvPr/>
        </p:nvGraphicFramePr>
        <p:xfrm>
          <a:off x="268513" y="941411"/>
          <a:ext cx="5658758" cy="5409660"/>
        </p:xfrm>
        <a:graphic>
          <a:graphicData uri="http://schemas.openxmlformats.org/drawingml/2006/table">
            <a:tbl>
              <a:tblPr firstRow="1" bandRow="1">
                <a:tableStyleId>{2A488322-F2BA-4B5B-9748-0D474271808F}</a:tableStyleId>
              </a:tblPr>
              <a:tblGrid>
                <a:gridCol w="1594078">
                  <a:extLst>
                    <a:ext uri="{9D8B030D-6E8A-4147-A177-3AD203B41FA5}">
                      <a16:colId xmlns:a16="http://schemas.microsoft.com/office/drawing/2014/main" val="4020952948"/>
                    </a:ext>
                  </a:extLst>
                </a:gridCol>
                <a:gridCol w="4064680">
                  <a:extLst>
                    <a:ext uri="{9D8B030D-6E8A-4147-A177-3AD203B41FA5}">
                      <a16:colId xmlns:a16="http://schemas.microsoft.com/office/drawing/2014/main" val="2003310052"/>
                    </a:ext>
                  </a:extLst>
                </a:gridCol>
              </a:tblGrid>
              <a:tr h="2857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1736691"/>
                  </a:ext>
                </a:extLst>
              </a:tr>
              <a:tr h="695870">
                <a:tc>
                  <a:txBody>
                    <a:bodyPr/>
                    <a:lstStyle/>
                    <a:p>
                      <a:r>
                        <a:rPr kumimoji="1" lang="ja-JP" altLang="en-US" sz="1100" b="0" dirty="0"/>
                        <a:t>福祉事務所・町村障がい福祉担当課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手帳やサービスの利用など、障がい者の様々な相談について、居住地の福祉事務所（福祉事務所を設置していない市町村については障がい福祉担当課）で応じる。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695870">
                <a:tc>
                  <a:txBody>
                    <a:bodyPr/>
                    <a:lstStyle/>
                    <a:p>
                      <a:r>
                        <a:rPr kumimoji="1" lang="ja-JP" altLang="en-US" sz="1100" dirty="0"/>
                        <a:t>基幹相談支援センター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地域の相談支援の拠点として、総合的な相談業務及び成年後見制度利用支援事業、地域移行・地域定着促進の取り組み、地域の相談支援体制強化の取り組み等を総合的に行う。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695870">
                <a:tc>
                  <a:txBody>
                    <a:bodyPr/>
                    <a:lstStyle/>
                    <a:p>
                      <a:r>
                        <a:rPr kumimoji="1" lang="ja-JP" altLang="en-US" sz="1100" dirty="0"/>
                        <a:t>障害者相談支援事業</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障がいのある方やご家族等からの相談に応じたり、障がい福祉サービスの情報の提供等を行う。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5344136"/>
                  </a:ext>
                </a:extLst>
              </a:tr>
              <a:tr h="695870">
                <a:tc>
                  <a:txBody>
                    <a:bodyPr/>
                    <a:lstStyle/>
                    <a:p>
                      <a:r>
                        <a:rPr kumimoji="1" lang="ja-JP" altLang="en-US" sz="1100" dirty="0"/>
                        <a:t>市町村社会福祉協議会</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高齢者や障害者の在宅生活を支援するために、さまざまな福祉サービスをおこなっているほか、多様な福祉ニーズに応えるため、地域の特性を踏まえ創意工夫をこらした独自の事業に取り組んでいる。また、</a:t>
                      </a:r>
                      <a:r>
                        <a:rPr kumimoji="1" lang="zh-TW" altLang="en-US" sz="1100" dirty="0"/>
                        <a:t>日常生活自立支援事業</a:t>
                      </a:r>
                      <a:r>
                        <a:rPr kumimoji="1" lang="ja-JP" altLang="en-US" sz="1100" dirty="0"/>
                        <a:t>や生活福祉貸付の窓口等を行う。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695870">
                <a:tc>
                  <a:txBody>
                    <a:bodyPr/>
                    <a:lstStyle/>
                    <a:p>
                      <a:r>
                        <a:rPr kumimoji="1" lang="ja-JP" altLang="en-US" sz="1100" dirty="0"/>
                        <a:t>民生委員・児童委員</a:t>
                      </a:r>
                    </a:p>
                    <a:p>
                      <a:endParaRPr kumimoji="1" lang="ja-JP" altLang="en-US"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市町村ごとに配置され、福祉事務所・町村福祉担当課・子ども家庭センター等の関係機関の業務に協力し、地域福祉に関わる各種の相談・援助を行う。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756053"/>
                  </a:ext>
                </a:extLst>
              </a:tr>
              <a:tr h="695870">
                <a:tc>
                  <a:txBody>
                    <a:bodyPr/>
                    <a:lstStyle/>
                    <a:p>
                      <a:r>
                        <a:rPr kumimoji="1" lang="ja-JP" altLang="en-US" sz="1100" dirty="0"/>
                        <a:t>精神障がい者相談員</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市町村ごとに配置され、地域において市町村、大阪府こころの健康総合センター、保健所等の関係機関の業務に協力し、地域福祉に関わる各種の相談・援助活動に従事。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r h="695870">
                <a:tc>
                  <a:txBody>
                    <a:bodyPr/>
                    <a:lstStyle/>
                    <a:p>
                      <a:r>
                        <a:rPr kumimoji="1" lang="ja-JP" altLang="en-US" sz="1100" dirty="0"/>
                        <a:t>保健センター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1243945"/>
                  </a:ext>
                </a:extLst>
              </a:tr>
            </a:tbl>
          </a:graphicData>
        </a:graphic>
      </p:graphicFrame>
      <p:graphicFrame>
        <p:nvGraphicFramePr>
          <p:cNvPr id="9" name="表 4">
            <a:extLst>
              <a:ext uri="{FF2B5EF4-FFF2-40B4-BE49-F238E27FC236}">
                <a16:creationId xmlns:a16="http://schemas.microsoft.com/office/drawing/2014/main" id="{6AED5C3A-094B-4D81-9D0F-890D8528640A}"/>
              </a:ext>
            </a:extLst>
          </p:cNvPr>
          <p:cNvGraphicFramePr>
            <a:graphicFrameLocks noGrp="1"/>
          </p:cNvGraphicFramePr>
          <p:nvPr/>
        </p:nvGraphicFramePr>
        <p:xfrm>
          <a:off x="6121404" y="928491"/>
          <a:ext cx="5929082" cy="5414937"/>
        </p:xfrm>
        <a:graphic>
          <a:graphicData uri="http://schemas.openxmlformats.org/drawingml/2006/table">
            <a:tbl>
              <a:tblPr firstRow="1" bandRow="1">
                <a:tableStyleId>{2A488322-F2BA-4B5B-9748-0D474271808F}</a:tableStyleId>
              </a:tblPr>
              <a:tblGrid>
                <a:gridCol w="1670228">
                  <a:extLst>
                    <a:ext uri="{9D8B030D-6E8A-4147-A177-3AD203B41FA5}">
                      <a16:colId xmlns:a16="http://schemas.microsoft.com/office/drawing/2014/main" val="4020952948"/>
                    </a:ext>
                  </a:extLst>
                </a:gridCol>
                <a:gridCol w="4258854">
                  <a:extLst>
                    <a:ext uri="{9D8B030D-6E8A-4147-A177-3AD203B41FA5}">
                      <a16:colId xmlns:a16="http://schemas.microsoft.com/office/drawing/2014/main" val="2003310052"/>
                    </a:ext>
                  </a:extLst>
                </a:gridCol>
              </a:tblGrid>
              <a:tr h="3349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6786627"/>
                  </a:ext>
                </a:extLst>
              </a:tr>
              <a:tr h="837280">
                <a:tc>
                  <a:txBody>
                    <a:bodyPr/>
                    <a:lstStyle/>
                    <a:p>
                      <a:r>
                        <a:rPr kumimoji="1" lang="ja-JP" altLang="en-US" sz="1100" b="0" dirty="0"/>
                        <a:t>大阪府障がい者自立相談支援センター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知的障がいの判定及び専門的相談・指導（知的障がい者更生相談所業務）を実施するとともに、発達障がいを伴う知的障がいのある方々への支援を実施。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37280">
                <a:tc>
                  <a:txBody>
                    <a:bodyPr/>
                    <a:lstStyle/>
                    <a:p>
                      <a:r>
                        <a:rPr kumimoji="1" lang="ja-JP" altLang="en-US" sz="1100" dirty="0"/>
                        <a:t>大阪府こころの健康総合センター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関係機関職員への研修や各種刊行物、ホームページで精神保健福祉に関する様々な情報を提供。また、相談支援・依存症対策課では専門相談として依存症・自死遺族相談にも応じる。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37280">
                <a:tc>
                  <a:txBody>
                    <a:bodyPr/>
                    <a:lstStyle/>
                    <a:p>
                      <a:r>
                        <a:rPr kumimoji="1" lang="ja-JP" altLang="en-US" sz="1100" dirty="0"/>
                        <a:t>保健所</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93587">
                <a:tc>
                  <a:txBody>
                    <a:bodyPr/>
                    <a:lstStyle/>
                    <a:p>
                      <a:r>
                        <a:rPr kumimoji="1" lang="ja-JP" altLang="en-US" sz="1100" dirty="0"/>
                        <a:t>発達障がい者支援センター（アクトおおさか）</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発達障がいのある方々やその家族からの相談に応じ必要な助言等を行うとともに、関係機関職員に対する専門的助言・指導を実施。</a:t>
                      </a:r>
                    </a:p>
                    <a:p>
                      <a:r>
                        <a:rPr kumimoji="1" lang="ja-JP" altLang="en-US" sz="1100" dirty="0"/>
                        <a:t>また、普及啓発や関係機関職員の資質向上のための研修事業、成人期の発達障がい者の就労支援を実施。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2752841"/>
                  </a:ext>
                </a:extLst>
              </a:tr>
              <a:tr h="837280">
                <a:tc>
                  <a:txBody>
                    <a:bodyPr/>
                    <a:lstStyle/>
                    <a:p>
                      <a:r>
                        <a:rPr kumimoji="1" lang="ja-JP" altLang="en-US" sz="1100" dirty="0"/>
                        <a:t>こころの健康に関する電話相談窓口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こころの病やこころの健康に不安をお持ちの方、医療機関や障がい福祉サービスなどを知りたい方のために電話相談を行う（電話によるカウンセリングではありません）。</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837280">
                <a:tc>
                  <a:txBody>
                    <a:bodyPr/>
                    <a:lstStyle/>
                    <a:p>
                      <a:r>
                        <a:rPr kumimoji="1" lang="ja-JP" altLang="en-US" sz="1100" dirty="0"/>
                        <a:t>「ひきこもり」に関する相談窓口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ひきこもりに関する第一次相談窓口として、ご本人やご家族からの相談を電話でお受けするとともに、市町村や民間団体でひきこもりの方の支援に携わる支援者への後方支援を行う。</a:t>
                      </a:r>
                      <a:endParaRPr kumimoji="1" lang="en-US" altLang="ja-JP" sz="1100" dirty="0"/>
                    </a:p>
                    <a:p>
                      <a:r>
                        <a:rPr kumimoji="1" lang="en-US" altLang="ja-JP" sz="1100" dirty="0"/>
                        <a:t>※</a:t>
                      </a:r>
                      <a:r>
                        <a:rPr kumimoji="1" lang="ja-JP" altLang="en-US" sz="1100" dirty="0"/>
                        <a:t>一部市町村においてもひきこもり地域支援センターを別途設置</a:t>
                      </a:r>
                      <a:endParaRPr kumimoji="1" lang="en-US" altLang="ja-JP"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bl>
          </a:graphicData>
        </a:graphic>
      </p:graphicFrame>
      <p:sp>
        <p:nvSpPr>
          <p:cNvPr id="5" name="テキスト ボックス 4">
            <a:extLst>
              <a:ext uri="{FF2B5EF4-FFF2-40B4-BE49-F238E27FC236}">
                <a16:creationId xmlns:a16="http://schemas.microsoft.com/office/drawing/2014/main" id="{4A7A0819-7D62-4460-8C79-BD1BE87BF7CF}"/>
              </a:ext>
            </a:extLst>
          </p:cNvPr>
          <p:cNvSpPr txBox="1"/>
          <p:nvPr/>
        </p:nvSpPr>
        <p:spPr>
          <a:xfrm>
            <a:off x="268513" y="603214"/>
            <a:ext cx="2516415" cy="307777"/>
          </a:xfrm>
          <a:prstGeom prst="rect">
            <a:avLst/>
          </a:prstGeom>
          <a:noFill/>
        </p:spPr>
        <p:txBody>
          <a:bodyPr wrap="square" rtlCol="0">
            <a:spAutoFit/>
          </a:bodyPr>
          <a:lstStyle/>
          <a:p>
            <a:r>
              <a:rPr kumimoji="1" lang="ja-JP" altLang="en-US" sz="1400" dirty="0"/>
              <a:t>〇身近な地域の相談窓口</a:t>
            </a:r>
          </a:p>
        </p:txBody>
      </p:sp>
      <p:sp>
        <p:nvSpPr>
          <p:cNvPr id="10" name="テキスト ボックス 9">
            <a:extLst>
              <a:ext uri="{FF2B5EF4-FFF2-40B4-BE49-F238E27FC236}">
                <a16:creationId xmlns:a16="http://schemas.microsoft.com/office/drawing/2014/main" id="{E1CBD5CE-5A41-4932-98C7-F006827FD38A}"/>
              </a:ext>
            </a:extLst>
          </p:cNvPr>
          <p:cNvSpPr txBox="1"/>
          <p:nvPr/>
        </p:nvSpPr>
        <p:spPr>
          <a:xfrm>
            <a:off x="6070597" y="620714"/>
            <a:ext cx="2516415" cy="307777"/>
          </a:xfrm>
          <a:prstGeom prst="rect">
            <a:avLst/>
          </a:prstGeom>
          <a:noFill/>
        </p:spPr>
        <p:txBody>
          <a:bodyPr wrap="square" rtlCol="0">
            <a:spAutoFit/>
          </a:bodyPr>
          <a:lstStyle/>
          <a:p>
            <a:r>
              <a:rPr lang="ja-JP" altLang="en-US" sz="1400" dirty="0"/>
              <a:t>〇府域</a:t>
            </a:r>
            <a:r>
              <a:rPr kumimoji="1" lang="ja-JP" altLang="en-US" sz="1400" dirty="0"/>
              <a:t>の相談窓口</a:t>
            </a:r>
          </a:p>
        </p:txBody>
      </p:sp>
      <p:sp>
        <p:nvSpPr>
          <p:cNvPr id="11" name="テキスト ボックス 10">
            <a:extLst>
              <a:ext uri="{FF2B5EF4-FFF2-40B4-BE49-F238E27FC236}">
                <a16:creationId xmlns:a16="http://schemas.microsoft.com/office/drawing/2014/main" id="{6539361F-42A7-420C-A105-82D287374701}"/>
              </a:ext>
            </a:extLst>
          </p:cNvPr>
          <p:cNvSpPr txBox="1"/>
          <p:nvPr/>
        </p:nvSpPr>
        <p:spPr>
          <a:xfrm>
            <a:off x="7976507" y="6389595"/>
            <a:ext cx="3404507" cy="261610"/>
          </a:xfrm>
          <a:prstGeom prst="rect">
            <a:avLst/>
          </a:prstGeom>
          <a:noFill/>
        </p:spPr>
        <p:txBody>
          <a:bodyPr wrap="square" rtlCol="0">
            <a:spAutoFit/>
          </a:bodyPr>
          <a:lstStyle/>
          <a:p>
            <a:r>
              <a:rPr lang="ja-JP" altLang="en-US" sz="1100" dirty="0"/>
              <a:t>概要については大阪府福祉のてびきから一部抜粋</a:t>
            </a:r>
            <a:endParaRPr kumimoji="1" lang="ja-JP" altLang="en-US" sz="1100" dirty="0"/>
          </a:p>
        </p:txBody>
      </p:sp>
    </p:spTree>
    <p:extLst>
      <p:ext uri="{BB962C8B-B14F-4D97-AF65-F5344CB8AC3E}">
        <p14:creationId xmlns:p14="http://schemas.microsoft.com/office/powerpoint/2010/main" val="408685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196F668-4893-4AC5-9315-BA92BEABE761}"/>
              </a:ext>
            </a:extLst>
          </p:cNvPr>
          <p:cNvSpPr>
            <a:spLocks noGrp="1"/>
          </p:cNvSpPr>
          <p:nvPr>
            <p:ph type="sldNum" sz="quarter" idx="12"/>
          </p:nvPr>
        </p:nvSpPr>
        <p:spPr/>
        <p:txBody>
          <a:bodyPr/>
          <a:lstStyle/>
          <a:p>
            <a:fld id="{70282AB8-C4EA-4569-8680-C1975E0A73D2}" type="slidenum">
              <a:rPr kumimoji="1" lang="ja-JP" altLang="en-US" smtClean="0"/>
              <a:t>28</a:t>
            </a:fld>
            <a:endParaRPr kumimoji="1" lang="ja-JP" altLang="en-US"/>
          </a:p>
        </p:txBody>
      </p:sp>
      <p:sp>
        <p:nvSpPr>
          <p:cNvPr id="5" name="タイトル 1">
            <a:extLst>
              <a:ext uri="{FF2B5EF4-FFF2-40B4-BE49-F238E27FC236}">
                <a16:creationId xmlns:a16="http://schemas.microsoft.com/office/drawing/2014/main" id="{F80EFFFF-29BB-4C33-A33C-68DC8E6B2BDF}"/>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（参考）発達障がい者等からの相談が寄せられる可能性のある主な相談窓口</a:t>
            </a:r>
          </a:p>
        </p:txBody>
      </p:sp>
      <p:graphicFrame>
        <p:nvGraphicFramePr>
          <p:cNvPr id="6" name="表 4">
            <a:extLst>
              <a:ext uri="{FF2B5EF4-FFF2-40B4-BE49-F238E27FC236}">
                <a16:creationId xmlns:a16="http://schemas.microsoft.com/office/drawing/2014/main" id="{CCC5AC37-8B8D-4CA4-81DD-1EA7D4D89539}"/>
              </a:ext>
            </a:extLst>
          </p:cNvPr>
          <p:cNvGraphicFramePr>
            <a:graphicFrameLocks noGrp="1"/>
          </p:cNvGraphicFramePr>
          <p:nvPr/>
        </p:nvGraphicFramePr>
        <p:xfrm>
          <a:off x="816428" y="1461408"/>
          <a:ext cx="10017579" cy="4734784"/>
        </p:xfrm>
        <a:graphic>
          <a:graphicData uri="http://schemas.openxmlformats.org/drawingml/2006/table">
            <a:tbl>
              <a:tblPr firstRow="1" bandRow="1">
                <a:tableStyleId>{2A488322-F2BA-4B5B-9748-0D474271808F}</a:tableStyleId>
              </a:tblPr>
              <a:tblGrid>
                <a:gridCol w="2821961">
                  <a:extLst>
                    <a:ext uri="{9D8B030D-6E8A-4147-A177-3AD203B41FA5}">
                      <a16:colId xmlns:a16="http://schemas.microsoft.com/office/drawing/2014/main" val="4020952948"/>
                    </a:ext>
                  </a:extLst>
                </a:gridCol>
                <a:gridCol w="7195618">
                  <a:extLst>
                    <a:ext uri="{9D8B030D-6E8A-4147-A177-3AD203B41FA5}">
                      <a16:colId xmlns:a16="http://schemas.microsoft.com/office/drawing/2014/main" val="2003310052"/>
                    </a:ext>
                  </a:extLst>
                </a:gridCol>
              </a:tblGrid>
              <a:tr h="277622">
                <a:tc>
                  <a:txBody>
                    <a:bodyPr/>
                    <a:lstStyle/>
                    <a:p>
                      <a:pPr algn="ctr"/>
                      <a:r>
                        <a:rPr kumimoji="1" lang="ja-JP" altLang="en-US" sz="1400"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6338251"/>
                  </a:ext>
                </a:extLst>
              </a:tr>
              <a:tr h="884740">
                <a:tc>
                  <a:txBody>
                    <a:bodyPr/>
                    <a:lstStyle/>
                    <a:p>
                      <a:r>
                        <a:rPr kumimoji="1" lang="ja-JP" altLang="en-US" sz="1200" dirty="0"/>
                        <a:t>ハローワーク（公共職業安定所）</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専門の職員、相談員等を配置し、職業相談、職業紹介から就職後の職場適応指導までを行う。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86311">
                <a:tc>
                  <a:txBody>
                    <a:bodyPr/>
                    <a:lstStyle/>
                    <a:p>
                      <a:r>
                        <a:rPr kumimoji="1" lang="ja-JP" altLang="en-US" sz="1200" dirty="0"/>
                        <a:t>障害者職業センター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障がいがある方の就職や職場に定着するための相談や、職業評価、職業準備支援</a:t>
                      </a:r>
                      <a:r>
                        <a:rPr kumimoji="1" lang="en-US" altLang="ja-JP" sz="1200" dirty="0"/>
                        <a:t>(</a:t>
                      </a:r>
                      <a:r>
                        <a:rPr kumimoji="1" lang="ja-JP" altLang="en-US" sz="1200" dirty="0"/>
                        <a:t>南大阪支所を除く</a:t>
                      </a:r>
                      <a:r>
                        <a:rPr kumimoji="1" lang="en-US" altLang="ja-JP" sz="1200" dirty="0"/>
                        <a:t>)</a:t>
                      </a:r>
                      <a:r>
                        <a:rPr kumimoji="1" lang="ja-JP" altLang="en-US" sz="1200" dirty="0"/>
                        <a:t>、ジョブコーチによる支援、また、メンタル不調で休職している方の職場復帰支援</a:t>
                      </a:r>
                      <a:r>
                        <a:rPr kumimoji="1" lang="en-US" altLang="ja-JP" sz="1200" dirty="0"/>
                        <a:t>(</a:t>
                      </a:r>
                      <a:r>
                        <a:rPr kumimoji="1" lang="ja-JP" altLang="en-US" sz="1200" dirty="0"/>
                        <a:t>南大阪支所を除く</a:t>
                      </a:r>
                      <a:r>
                        <a:rPr kumimoji="1" lang="en-US" altLang="ja-JP" sz="1200" dirty="0"/>
                        <a:t>)</a:t>
                      </a:r>
                      <a:r>
                        <a:rPr kumimoji="1" lang="ja-JP" altLang="en-US" sz="1200" dirty="0"/>
                        <a:t>等を行う。障がい者手帳をお持ちでない方も利用可能。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86311">
                <a:tc>
                  <a:txBody>
                    <a:bodyPr/>
                    <a:lstStyle/>
                    <a:p>
                      <a:r>
                        <a:rPr kumimoji="1" lang="ja-JP" altLang="en-US" sz="1200" dirty="0"/>
                        <a:t>障害者就業・生活支援センター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就業及びそれに伴う日常生活上の支援を必要とする障がいのある方に対し、地域の福祉関係機関や雇用関係機関、企業などと連携をとりつつ、センター窓口での相談や職場・家庭訪問等により、一体的な相談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521216"/>
                  </a:ext>
                </a:extLst>
              </a:tr>
              <a:tr h="886311">
                <a:tc>
                  <a:txBody>
                    <a:bodyPr/>
                    <a:lstStyle/>
                    <a:p>
                      <a:r>
                        <a:rPr kumimoji="1" lang="ja-JP" altLang="en-US" sz="1200" dirty="0"/>
                        <a:t>ＯＳＡＫＡしごとフィールド</a:t>
                      </a:r>
                      <a:endParaRPr kumimoji="1" lang="en-US" altLang="ja-JP" sz="1200" dirty="0"/>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お仕事をお探しの方への就職活動の支援、採用をお考えの企業への支援を行う。求職中の方へは、カウンセリングのほか、職場体験、就職活動のポイントが学べるセミナー等を実施。また、中小企業向けに採用や定着に役立つセミナー等も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86311">
                <a:tc>
                  <a:txBody>
                    <a:bodyPr/>
                    <a:lstStyle/>
                    <a:p>
                      <a:r>
                        <a:rPr kumimoji="1" lang="ja-JP" altLang="en-US" sz="1200" dirty="0"/>
                        <a:t>若者サポートステーション</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kumimoji="1" lang="ja-JP" altLang="en-US" sz="1200" dirty="0"/>
                        <a:t>仕事や働くことの相談、職場体験、適性検査、就活に役立つセミナーなどを通じて働くことに関する悩みをもつ</a:t>
                      </a:r>
                      <a:r>
                        <a:rPr kumimoji="1" lang="en-US" altLang="ja-JP" sz="1200" dirty="0"/>
                        <a:t>15〜49</a:t>
                      </a:r>
                      <a:r>
                        <a:rPr kumimoji="1" lang="ja-JP" altLang="en-US" sz="1200" dirty="0"/>
                        <a:t>歳の方をサポート。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752841"/>
                  </a:ext>
                </a:extLst>
              </a:tr>
            </a:tbl>
          </a:graphicData>
        </a:graphic>
      </p:graphicFrame>
      <p:sp>
        <p:nvSpPr>
          <p:cNvPr id="7" name="テキスト ボックス 6">
            <a:extLst>
              <a:ext uri="{FF2B5EF4-FFF2-40B4-BE49-F238E27FC236}">
                <a16:creationId xmlns:a16="http://schemas.microsoft.com/office/drawing/2014/main" id="{9829C7A4-BAEF-4E64-82CE-E3864929DBDF}"/>
              </a:ext>
            </a:extLst>
          </p:cNvPr>
          <p:cNvSpPr txBox="1"/>
          <p:nvPr/>
        </p:nvSpPr>
        <p:spPr>
          <a:xfrm>
            <a:off x="816428" y="993473"/>
            <a:ext cx="2516415" cy="307777"/>
          </a:xfrm>
          <a:prstGeom prst="rect">
            <a:avLst/>
          </a:prstGeom>
          <a:noFill/>
        </p:spPr>
        <p:txBody>
          <a:bodyPr wrap="square" rtlCol="0">
            <a:spAutoFit/>
          </a:bodyPr>
          <a:lstStyle/>
          <a:p>
            <a:r>
              <a:rPr kumimoji="1" lang="ja-JP" altLang="en-US" sz="1400" dirty="0"/>
              <a:t>〇就労に関する相談窓口</a:t>
            </a:r>
          </a:p>
        </p:txBody>
      </p:sp>
      <p:sp>
        <p:nvSpPr>
          <p:cNvPr id="8" name="テキスト ボックス 7">
            <a:extLst>
              <a:ext uri="{FF2B5EF4-FFF2-40B4-BE49-F238E27FC236}">
                <a16:creationId xmlns:a16="http://schemas.microsoft.com/office/drawing/2014/main" id="{2DDCEA66-2873-463A-8105-458B91DABDDC}"/>
              </a:ext>
            </a:extLst>
          </p:cNvPr>
          <p:cNvSpPr txBox="1"/>
          <p:nvPr/>
        </p:nvSpPr>
        <p:spPr>
          <a:xfrm>
            <a:off x="7690758" y="6277302"/>
            <a:ext cx="3404507" cy="430887"/>
          </a:xfrm>
          <a:prstGeom prst="rect">
            <a:avLst/>
          </a:prstGeom>
          <a:noFill/>
        </p:spPr>
        <p:txBody>
          <a:bodyPr wrap="square" rtlCol="0">
            <a:spAutoFit/>
          </a:bodyPr>
          <a:lstStyle/>
          <a:p>
            <a:r>
              <a:rPr lang="ja-JP" altLang="en-US" sz="1100" dirty="0"/>
              <a:t>概要については大阪府福祉のてびきから一部抜粋（若者サポートステーションを除く）</a:t>
            </a:r>
            <a:endParaRPr kumimoji="1" lang="ja-JP" altLang="en-US" sz="1100" dirty="0"/>
          </a:p>
        </p:txBody>
      </p:sp>
    </p:spTree>
    <p:extLst>
      <p:ext uri="{BB962C8B-B14F-4D97-AF65-F5344CB8AC3E}">
        <p14:creationId xmlns:p14="http://schemas.microsoft.com/office/powerpoint/2010/main" val="330688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F28900B-9105-428D-9FD4-5D257D2A03B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pic>
        <p:nvPicPr>
          <p:cNvPr id="3" name="図 2">
            <a:extLst>
              <a:ext uri="{FF2B5EF4-FFF2-40B4-BE49-F238E27FC236}">
                <a16:creationId xmlns:a16="http://schemas.microsoft.com/office/drawing/2014/main" id="{D98E2089-A4A6-4A7C-BE1E-BFD8454BB244}"/>
              </a:ext>
            </a:extLst>
          </p:cNvPr>
          <p:cNvPicPr>
            <a:picLocks noChangeAspect="1"/>
          </p:cNvPicPr>
          <p:nvPr/>
        </p:nvPicPr>
        <p:blipFill>
          <a:blip r:embed="rId2"/>
          <a:stretch>
            <a:fillRect/>
          </a:stretch>
        </p:blipFill>
        <p:spPr>
          <a:xfrm>
            <a:off x="252182" y="661308"/>
            <a:ext cx="4315260" cy="6066064"/>
          </a:xfrm>
          <a:prstGeom prst="rect">
            <a:avLst/>
          </a:prstGeom>
          <a:ln>
            <a:solidFill>
              <a:schemeClr val="tx1"/>
            </a:solidFill>
          </a:ln>
        </p:spPr>
      </p:pic>
      <p:pic>
        <p:nvPicPr>
          <p:cNvPr id="6" name="図 5">
            <a:extLst>
              <a:ext uri="{FF2B5EF4-FFF2-40B4-BE49-F238E27FC236}">
                <a16:creationId xmlns:a16="http://schemas.microsoft.com/office/drawing/2014/main" id="{12D0545A-64C6-436C-BF65-0A0DEE665945}"/>
              </a:ext>
            </a:extLst>
          </p:cNvPr>
          <p:cNvPicPr>
            <a:picLocks noChangeAspect="1"/>
          </p:cNvPicPr>
          <p:nvPr/>
        </p:nvPicPr>
        <p:blipFill>
          <a:blip r:embed="rId3"/>
          <a:stretch>
            <a:fillRect/>
          </a:stretch>
        </p:blipFill>
        <p:spPr>
          <a:xfrm>
            <a:off x="4721040" y="661308"/>
            <a:ext cx="4281074" cy="6066064"/>
          </a:xfrm>
          <a:prstGeom prst="rect">
            <a:avLst/>
          </a:prstGeom>
          <a:ln>
            <a:solidFill>
              <a:schemeClr val="tx1"/>
            </a:solidFill>
          </a:ln>
        </p:spPr>
      </p:pic>
      <p:sp>
        <p:nvSpPr>
          <p:cNvPr id="7" name="テキスト ボックス 6">
            <a:extLst>
              <a:ext uri="{FF2B5EF4-FFF2-40B4-BE49-F238E27FC236}">
                <a16:creationId xmlns:a16="http://schemas.microsoft.com/office/drawing/2014/main" id="{E03C174D-5920-40D5-BBB3-F3FBA4CFD033}"/>
              </a:ext>
            </a:extLst>
          </p:cNvPr>
          <p:cNvSpPr txBox="1"/>
          <p:nvPr/>
        </p:nvSpPr>
        <p:spPr>
          <a:xfrm>
            <a:off x="9155712" y="5745143"/>
            <a:ext cx="2914734"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378F15E8-ED3B-471A-89D7-372747D3EF3F}"/>
              </a:ext>
            </a:extLst>
          </p:cNvPr>
          <p:cNvSpPr>
            <a:spLocks noGrp="1"/>
          </p:cNvSpPr>
          <p:nvPr>
            <p:ph type="sldNum" sz="quarter" idx="12"/>
          </p:nvPr>
        </p:nvSpPr>
        <p:spPr/>
        <p:txBody>
          <a:bodyPr/>
          <a:lstStyle/>
          <a:p>
            <a:fld id="{70282AB8-C4EA-4569-8680-C1975E0A73D2}" type="slidenum">
              <a:rPr kumimoji="1" lang="ja-JP" altLang="en-US" smtClean="0"/>
              <a:t>29</a:t>
            </a:fld>
            <a:endParaRPr kumimoji="1" lang="ja-JP" altLang="en-US"/>
          </a:p>
        </p:txBody>
      </p:sp>
    </p:spTree>
    <p:extLst>
      <p:ext uri="{BB962C8B-B14F-4D97-AF65-F5344CB8AC3E}">
        <p14:creationId xmlns:p14="http://schemas.microsoft.com/office/powerpoint/2010/main" val="106874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72AB5C-BA1B-48BE-AA83-F86A848B8848}"/>
              </a:ext>
            </a:extLst>
          </p:cNvPr>
          <p:cNvSpPr txBox="1">
            <a:spLocks/>
          </p:cNvSpPr>
          <p:nvPr/>
        </p:nvSpPr>
        <p:spPr>
          <a:xfrm>
            <a:off x="0" y="0"/>
            <a:ext cx="12192000" cy="553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相談支援体制の充実強化にむけた取組の方向性</a:t>
            </a:r>
            <a:endParaRPr lang="en-US" altLang="ja-JP" sz="2400" b="1" dirty="0"/>
          </a:p>
        </p:txBody>
      </p:sp>
      <p:graphicFrame>
        <p:nvGraphicFramePr>
          <p:cNvPr id="2" name="図表 1">
            <a:extLst>
              <a:ext uri="{FF2B5EF4-FFF2-40B4-BE49-F238E27FC236}">
                <a16:creationId xmlns:a16="http://schemas.microsoft.com/office/drawing/2014/main" id="{C81A8A1E-ABFF-4970-BB63-F94655CF4ECA}"/>
              </a:ext>
            </a:extLst>
          </p:cNvPr>
          <p:cNvGraphicFramePr/>
          <p:nvPr/>
        </p:nvGraphicFramePr>
        <p:xfrm>
          <a:off x="803435" y="1396092"/>
          <a:ext cx="10430624" cy="451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E297CB07-80D2-44FF-AB96-3A7C9AF4AF0F}"/>
              </a:ext>
            </a:extLst>
          </p:cNvPr>
          <p:cNvSpPr>
            <a:spLocks noGrp="1"/>
          </p:cNvSpPr>
          <p:nvPr>
            <p:ph type="sldNum" sz="quarter" idx="12"/>
          </p:nvPr>
        </p:nvSpPr>
        <p:spPr/>
        <p:txBody>
          <a:bodyPr/>
          <a:lstStyle/>
          <a:p>
            <a:fld id="{70282AB8-C4EA-4569-8680-C1975E0A73D2}" type="slidenum">
              <a:rPr kumimoji="1" lang="ja-JP" altLang="en-US" smtClean="0"/>
              <a:t>3</a:t>
            </a:fld>
            <a:endParaRPr kumimoji="1" lang="ja-JP" altLang="en-US" dirty="0"/>
          </a:p>
        </p:txBody>
      </p:sp>
      <p:sp>
        <p:nvSpPr>
          <p:cNvPr id="4" name="テキスト ボックス 3">
            <a:extLst>
              <a:ext uri="{FF2B5EF4-FFF2-40B4-BE49-F238E27FC236}">
                <a16:creationId xmlns:a16="http://schemas.microsoft.com/office/drawing/2014/main" id="{7E91F1C3-C518-46AD-86DC-D52F2117F698}"/>
              </a:ext>
            </a:extLst>
          </p:cNvPr>
          <p:cNvSpPr txBox="1"/>
          <p:nvPr/>
        </p:nvSpPr>
        <p:spPr>
          <a:xfrm>
            <a:off x="8690993" y="1627464"/>
            <a:ext cx="2130805" cy="338554"/>
          </a:xfrm>
          <a:prstGeom prst="rect">
            <a:avLst/>
          </a:prstGeom>
          <a:noFill/>
        </p:spPr>
        <p:txBody>
          <a:bodyPr wrap="square" rtlCol="0">
            <a:spAutoFit/>
          </a:bodyPr>
          <a:lstStyle/>
          <a:p>
            <a:r>
              <a:rPr kumimoji="1" lang="ja-JP" altLang="en-US" sz="1600" dirty="0"/>
              <a:t>（</a:t>
            </a:r>
            <a:r>
              <a:rPr kumimoji="1" lang="en-US" altLang="ja-JP" sz="1600" dirty="0"/>
              <a:t>R7</a:t>
            </a:r>
            <a:r>
              <a:rPr kumimoji="1" lang="ja-JP" altLang="en-US" sz="1600" dirty="0"/>
              <a:t>年</a:t>
            </a:r>
            <a:r>
              <a:rPr kumimoji="1" lang="en-US" altLang="ja-JP" sz="1600" dirty="0"/>
              <a:t>4</a:t>
            </a:r>
            <a:r>
              <a:rPr kumimoji="1" lang="ja-JP" altLang="en-US" sz="1600" dirty="0"/>
              <a:t>月）</a:t>
            </a:r>
          </a:p>
        </p:txBody>
      </p:sp>
      <p:sp>
        <p:nvSpPr>
          <p:cNvPr id="6" name="テキスト ボックス 5">
            <a:extLst>
              <a:ext uri="{FF2B5EF4-FFF2-40B4-BE49-F238E27FC236}">
                <a16:creationId xmlns:a16="http://schemas.microsoft.com/office/drawing/2014/main" id="{B0072297-6BDE-4652-8C6B-AE0ED9B320B8}"/>
              </a:ext>
            </a:extLst>
          </p:cNvPr>
          <p:cNvSpPr txBox="1"/>
          <p:nvPr/>
        </p:nvSpPr>
        <p:spPr>
          <a:xfrm>
            <a:off x="9883628" y="3483554"/>
            <a:ext cx="2130805" cy="338554"/>
          </a:xfrm>
          <a:prstGeom prst="rect">
            <a:avLst/>
          </a:prstGeom>
          <a:noFill/>
        </p:spPr>
        <p:txBody>
          <a:bodyPr wrap="square" rtlCol="0">
            <a:spAutoFit/>
          </a:bodyPr>
          <a:lstStyle/>
          <a:p>
            <a:r>
              <a:rPr kumimoji="1" lang="ja-JP" altLang="en-US" sz="1600" dirty="0"/>
              <a:t>（</a:t>
            </a:r>
            <a:r>
              <a:rPr kumimoji="1" lang="en-US" altLang="ja-JP" sz="1600" dirty="0"/>
              <a:t>R7</a:t>
            </a:r>
            <a:r>
              <a:rPr kumimoji="1" lang="ja-JP" altLang="en-US" sz="1600" dirty="0"/>
              <a:t>年</a:t>
            </a:r>
            <a:r>
              <a:rPr lang="en-US" altLang="ja-JP" sz="1600" dirty="0"/>
              <a:t>10</a:t>
            </a:r>
            <a:r>
              <a:rPr kumimoji="1" lang="ja-JP" altLang="en-US" sz="1600" dirty="0"/>
              <a:t>月）</a:t>
            </a:r>
          </a:p>
        </p:txBody>
      </p:sp>
    </p:spTree>
    <p:extLst>
      <p:ext uri="{BB962C8B-B14F-4D97-AF65-F5344CB8AC3E}">
        <p14:creationId xmlns:p14="http://schemas.microsoft.com/office/powerpoint/2010/main" val="337092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113F07-403F-4E19-9B87-2596F5830C72}"/>
              </a:ext>
            </a:extLst>
          </p:cNvPr>
          <p:cNvPicPr>
            <a:picLocks noChangeAspect="1"/>
          </p:cNvPicPr>
          <p:nvPr/>
        </p:nvPicPr>
        <p:blipFill>
          <a:blip r:embed="rId2"/>
          <a:stretch>
            <a:fillRect/>
          </a:stretch>
        </p:blipFill>
        <p:spPr>
          <a:xfrm>
            <a:off x="183883" y="698948"/>
            <a:ext cx="4322803" cy="6069244"/>
          </a:xfrm>
          <a:prstGeom prst="rect">
            <a:avLst/>
          </a:prstGeom>
          <a:ln>
            <a:solidFill>
              <a:schemeClr val="tx1"/>
            </a:solidFill>
          </a:ln>
        </p:spPr>
      </p:pic>
      <p:pic>
        <p:nvPicPr>
          <p:cNvPr id="7" name="図 6">
            <a:extLst>
              <a:ext uri="{FF2B5EF4-FFF2-40B4-BE49-F238E27FC236}">
                <a16:creationId xmlns:a16="http://schemas.microsoft.com/office/drawing/2014/main" id="{6193426E-3313-4E4B-9553-756EB7DB8D59}"/>
              </a:ext>
            </a:extLst>
          </p:cNvPr>
          <p:cNvPicPr>
            <a:picLocks noChangeAspect="1"/>
          </p:cNvPicPr>
          <p:nvPr/>
        </p:nvPicPr>
        <p:blipFill>
          <a:blip r:embed="rId3"/>
          <a:stretch>
            <a:fillRect/>
          </a:stretch>
        </p:blipFill>
        <p:spPr>
          <a:xfrm>
            <a:off x="4664369" y="698948"/>
            <a:ext cx="4282470" cy="6069244"/>
          </a:xfrm>
          <a:prstGeom prst="rect">
            <a:avLst/>
          </a:prstGeom>
          <a:ln>
            <a:solidFill>
              <a:schemeClr val="tx1"/>
            </a:solidFill>
          </a:ln>
        </p:spPr>
      </p:pic>
      <p:sp>
        <p:nvSpPr>
          <p:cNvPr id="8" name="タイトル 1">
            <a:extLst>
              <a:ext uri="{FF2B5EF4-FFF2-40B4-BE49-F238E27FC236}">
                <a16:creationId xmlns:a16="http://schemas.microsoft.com/office/drawing/2014/main" id="{AAEB3679-8C60-4690-96F0-7FF3D7F443D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sp>
        <p:nvSpPr>
          <p:cNvPr id="9" name="テキスト ボックス 8">
            <a:extLst>
              <a:ext uri="{FF2B5EF4-FFF2-40B4-BE49-F238E27FC236}">
                <a16:creationId xmlns:a16="http://schemas.microsoft.com/office/drawing/2014/main" id="{16E74D14-2DF0-40D6-A494-372161B341C7}"/>
              </a:ext>
            </a:extLst>
          </p:cNvPr>
          <p:cNvSpPr txBox="1"/>
          <p:nvPr/>
        </p:nvSpPr>
        <p:spPr>
          <a:xfrm>
            <a:off x="9146985" y="5728815"/>
            <a:ext cx="2861132"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0200E42D-2127-4D8E-BADB-EC2D770AC4A3}"/>
              </a:ext>
            </a:extLst>
          </p:cNvPr>
          <p:cNvSpPr>
            <a:spLocks noGrp="1"/>
          </p:cNvSpPr>
          <p:nvPr>
            <p:ph type="sldNum" sz="quarter" idx="12"/>
          </p:nvPr>
        </p:nvSpPr>
        <p:spPr/>
        <p:txBody>
          <a:bodyPr/>
          <a:lstStyle/>
          <a:p>
            <a:fld id="{70282AB8-C4EA-4569-8680-C1975E0A73D2}" type="slidenum">
              <a:rPr kumimoji="1" lang="ja-JP" altLang="en-US" smtClean="0"/>
              <a:t>30</a:t>
            </a:fld>
            <a:endParaRPr kumimoji="1" lang="ja-JP" altLang="en-US"/>
          </a:p>
        </p:txBody>
      </p:sp>
    </p:spTree>
    <p:extLst>
      <p:ext uri="{BB962C8B-B14F-4D97-AF65-F5344CB8AC3E}">
        <p14:creationId xmlns:p14="http://schemas.microsoft.com/office/powerpoint/2010/main" val="350068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246155-7CDC-403F-8F81-A4EC728EBFCA}"/>
              </a:ext>
            </a:extLst>
          </p:cNvPr>
          <p:cNvSpPr>
            <a:spLocks noGrp="1"/>
          </p:cNvSpPr>
          <p:nvPr>
            <p:ph type="sldNum" sz="quarter" idx="12"/>
          </p:nvPr>
        </p:nvSpPr>
        <p:spPr>
          <a:xfrm>
            <a:off x="9373021" y="6339843"/>
            <a:ext cx="2743200" cy="365125"/>
          </a:xfrm>
        </p:spPr>
        <p:txBody>
          <a:bodyPr/>
          <a:lstStyle/>
          <a:p>
            <a:fld id="{3F044110-C8C5-4837-8817-7F8B4D0D154B}" type="slidenum">
              <a:rPr kumimoji="1" lang="ja-JP" altLang="en-US" smtClean="0"/>
              <a:t>4</a:t>
            </a:fld>
            <a:endParaRPr kumimoji="1" lang="ja-JP" altLang="en-US" dirty="0"/>
          </a:p>
        </p:txBody>
      </p:sp>
      <p:sp>
        <p:nvSpPr>
          <p:cNvPr id="3" name="タイトル 1">
            <a:extLst>
              <a:ext uri="{FF2B5EF4-FFF2-40B4-BE49-F238E27FC236}">
                <a16:creationId xmlns:a16="http://schemas.microsoft.com/office/drawing/2014/main" id="{36E7AFF4-C3B1-458B-9161-A5D5C27AC85B}"/>
              </a:ext>
            </a:extLst>
          </p:cNvPr>
          <p:cNvSpPr txBox="1">
            <a:spLocks/>
          </p:cNvSpPr>
          <p:nvPr/>
        </p:nvSpPr>
        <p:spPr>
          <a:xfrm>
            <a:off x="0" y="0"/>
            <a:ext cx="12192000" cy="641375"/>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発達障がい者の相談対応に関するアンケート調査の結果について</a:t>
            </a:r>
          </a:p>
        </p:txBody>
      </p:sp>
      <p:sp>
        <p:nvSpPr>
          <p:cNvPr id="4" name="テキスト ボックス 3">
            <a:extLst>
              <a:ext uri="{FF2B5EF4-FFF2-40B4-BE49-F238E27FC236}">
                <a16:creationId xmlns:a16="http://schemas.microsoft.com/office/drawing/2014/main" id="{2223C6FF-4499-46AD-9CEF-EC19D3AEE0D8}"/>
              </a:ext>
            </a:extLst>
          </p:cNvPr>
          <p:cNvSpPr txBox="1"/>
          <p:nvPr/>
        </p:nvSpPr>
        <p:spPr>
          <a:xfrm>
            <a:off x="408823" y="1123177"/>
            <a:ext cx="5607534" cy="35394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a:t>
            </a:r>
            <a:r>
              <a:rPr kumimoji="1" lang="ja-JP" altLang="en-US" sz="1600" dirty="0"/>
              <a:t>調査概要</a:t>
            </a:r>
            <a:r>
              <a:rPr kumimoji="1" lang="en-US" altLang="ja-JP" sz="1600" dirty="0"/>
              <a:t>】</a:t>
            </a:r>
          </a:p>
          <a:p>
            <a:endParaRPr kumimoji="1" lang="en-US" altLang="ja-JP" sz="1600" dirty="0"/>
          </a:p>
          <a:p>
            <a:pPr marL="285750" indent="-285750">
              <a:buFont typeface="Wingdings" panose="05000000000000000000" pitchFamily="2" charset="2"/>
              <a:buChar char="u"/>
            </a:pPr>
            <a:r>
              <a:rPr kumimoji="1" lang="ja-JP" altLang="en-US" sz="1600" dirty="0"/>
              <a:t>調査名：発達障がい者の相談対応に関するアンケート</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目的：相談支援機関の実態を把握し、相談支援における課題の整理や発達障がい者支援センター等へのニーズを調査することで、相談支援機関へのバックアップ　　</a:t>
            </a:r>
            <a:endParaRPr kumimoji="1" lang="en-US" altLang="ja-JP" sz="1600" dirty="0"/>
          </a:p>
          <a:p>
            <a:r>
              <a:rPr lang="ja-JP" altLang="en-US" sz="1600" dirty="0"/>
              <a:t>　</a:t>
            </a:r>
            <a:r>
              <a:rPr kumimoji="1" lang="ja-JP" altLang="en-US" sz="1600" dirty="0"/>
              <a:t>に資する方策検討の材料とする</a:t>
            </a:r>
            <a:endParaRPr kumimoji="1" lang="en-US" altLang="ja-JP" sz="1600" dirty="0"/>
          </a:p>
          <a:p>
            <a:endParaRPr kumimoji="1" lang="en-US" altLang="ja-JP" sz="1600" dirty="0"/>
          </a:p>
          <a:p>
            <a:pPr marL="285750" indent="-285750">
              <a:buFont typeface="Wingdings" panose="05000000000000000000" pitchFamily="2" charset="2"/>
              <a:buChar char="u"/>
            </a:pPr>
            <a:r>
              <a:rPr kumimoji="1" lang="ja-JP" altLang="en-US" sz="1600" dirty="0"/>
              <a:t>時期：令和７年</a:t>
            </a:r>
            <a:r>
              <a:rPr kumimoji="1" lang="en-US" altLang="ja-JP" sz="1600" dirty="0"/>
              <a:t>4</a:t>
            </a:r>
            <a:r>
              <a:rPr kumimoji="1" lang="ja-JP" altLang="en-US" sz="1600" dirty="0"/>
              <a:t>月</a:t>
            </a:r>
            <a:r>
              <a:rPr lang="en-US" altLang="ja-JP" sz="1600" dirty="0"/>
              <a:t>24</a:t>
            </a:r>
            <a:r>
              <a:rPr kumimoji="1" lang="ja-JP" altLang="en-US" sz="1600" dirty="0"/>
              <a:t>日～</a:t>
            </a:r>
            <a:r>
              <a:rPr kumimoji="1" lang="en-US" altLang="ja-JP" sz="1600" dirty="0"/>
              <a:t>5</a:t>
            </a:r>
            <a:r>
              <a:rPr kumimoji="1" lang="ja-JP" altLang="en-US" sz="1600" dirty="0"/>
              <a:t>月</a:t>
            </a:r>
            <a:r>
              <a:rPr lang="en-US" altLang="ja-JP" sz="1600" dirty="0"/>
              <a:t>30</a:t>
            </a:r>
            <a:r>
              <a:rPr kumimoji="1" lang="ja-JP" altLang="en-US" sz="1600" dirty="0"/>
              <a:t>日</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方法：オンライン（エクセルデータや紙での提出も可）</a:t>
            </a:r>
            <a:endParaRPr kumimoji="1" lang="en-US" altLang="ja-JP" sz="1600" dirty="0"/>
          </a:p>
          <a:p>
            <a:pPr marL="285750" indent="-285750">
              <a:buFont typeface="Wingdings" panose="05000000000000000000" pitchFamily="2" charset="2"/>
              <a:buChar char="u"/>
            </a:pPr>
            <a:endParaRPr kumimoji="1" lang="en-US" altLang="ja-JP" sz="1600" dirty="0"/>
          </a:p>
          <a:p>
            <a:pPr marL="285750" indent="-285750">
              <a:buFont typeface="Wingdings" panose="05000000000000000000" pitchFamily="2" charset="2"/>
              <a:buChar char="u"/>
            </a:pPr>
            <a:r>
              <a:rPr kumimoji="1" lang="ja-JP" altLang="en-US" sz="1600" dirty="0"/>
              <a:t>回答件数：</a:t>
            </a:r>
            <a:r>
              <a:rPr kumimoji="1" lang="en-US" altLang="ja-JP" sz="1600" dirty="0"/>
              <a:t>408</a:t>
            </a:r>
            <a:r>
              <a:rPr kumimoji="1" lang="ja-JP" altLang="en-US" sz="1600" dirty="0"/>
              <a:t>件　回答率</a:t>
            </a:r>
            <a:r>
              <a:rPr lang="en-US" altLang="ja-JP" sz="1600" dirty="0"/>
              <a:t>46.3</a:t>
            </a:r>
            <a:r>
              <a:rPr kumimoji="1" lang="ja-JP" altLang="en-US" sz="1600" dirty="0"/>
              <a:t>％</a:t>
            </a:r>
            <a:endParaRPr kumimoji="1" lang="en-US" altLang="ja-JP" sz="1600" dirty="0"/>
          </a:p>
        </p:txBody>
      </p:sp>
      <p:graphicFrame>
        <p:nvGraphicFramePr>
          <p:cNvPr id="5" name="表 4">
            <a:extLst>
              <a:ext uri="{FF2B5EF4-FFF2-40B4-BE49-F238E27FC236}">
                <a16:creationId xmlns:a16="http://schemas.microsoft.com/office/drawing/2014/main" id="{BCE22FDE-5098-4265-BA26-FF5AC9EA1778}"/>
              </a:ext>
            </a:extLst>
          </p:cNvPr>
          <p:cNvGraphicFramePr>
            <a:graphicFrameLocks noGrp="1"/>
          </p:cNvGraphicFramePr>
          <p:nvPr>
            <p:extLst>
              <p:ext uri="{D42A27DB-BD31-4B8C-83A1-F6EECF244321}">
                <p14:modId xmlns:p14="http://schemas.microsoft.com/office/powerpoint/2010/main" val="181340765"/>
              </p:ext>
            </p:extLst>
          </p:nvPr>
        </p:nvGraphicFramePr>
        <p:xfrm>
          <a:off x="6016357" y="1540657"/>
          <a:ext cx="6000239" cy="4635145"/>
        </p:xfrm>
        <a:graphic>
          <a:graphicData uri="http://schemas.openxmlformats.org/drawingml/2006/table">
            <a:tbl>
              <a:tblPr/>
              <a:tblGrid>
                <a:gridCol w="4186415">
                  <a:extLst>
                    <a:ext uri="{9D8B030D-6E8A-4147-A177-3AD203B41FA5}">
                      <a16:colId xmlns:a16="http://schemas.microsoft.com/office/drawing/2014/main" val="4067460731"/>
                    </a:ext>
                  </a:extLst>
                </a:gridCol>
                <a:gridCol w="787281">
                  <a:extLst>
                    <a:ext uri="{9D8B030D-6E8A-4147-A177-3AD203B41FA5}">
                      <a16:colId xmlns:a16="http://schemas.microsoft.com/office/drawing/2014/main" val="3346155740"/>
                    </a:ext>
                  </a:extLst>
                </a:gridCol>
                <a:gridCol w="1026543">
                  <a:extLst>
                    <a:ext uri="{9D8B030D-6E8A-4147-A177-3AD203B41FA5}">
                      <a16:colId xmlns:a16="http://schemas.microsoft.com/office/drawing/2014/main" val="178860663"/>
                    </a:ext>
                  </a:extLst>
                </a:gridCol>
              </a:tblGrid>
              <a:tr h="460445">
                <a:tc>
                  <a:txBody>
                    <a:bodyPr/>
                    <a:lstStyle/>
                    <a:p>
                      <a:pPr algn="ctr"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機関名</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箇所数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分野</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961543598"/>
                  </a:ext>
                </a:extLst>
              </a:tr>
              <a:tr h="301382">
                <a:tc>
                  <a:txBody>
                    <a:bodyPr/>
                    <a:lstStyle/>
                    <a:p>
                      <a:pPr algn="l" fontAlgn="ctr"/>
                      <a:r>
                        <a:rPr lang="ja-JP" altLang="en-US" sz="1600" b="0" i="0" u="none" strike="noStrike">
                          <a:solidFill>
                            <a:srgbClr val="000000"/>
                          </a:solidFill>
                          <a:effectLst/>
                          <a:latin typeface="Yu Gothic" panose="020B0400000000000000" pitchFamily="50" charset="-128"/>
                          <a:ea typeface="Yu Gothic" panose="020B0400000000000000" pitchFamily="50" charset="-128"/>
                        </a:rPr>
                        <a:t>市町村障がい福祉主管課長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市町村</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505499"/>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市町村地域福祉主管課長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484050"/>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市町村社会福祉協議会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896988"/>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障害者相談支援事業所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672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相談支援</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43558"/>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基幹相談支援センター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38439"/>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大阪府ひきこもり地域支援センター長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806829"/>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大阪府障がい者自立相談支援センター所長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244364"/>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大阪府こころの健康総合センター所長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保健</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10211"/>
                  </a:ext>
                </a:extLst>
              </a:tr>
              <a:tr h="307926">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府</a:t>
                      </a: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・市</a:t>
                      </a: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保健所長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005974"/>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大阪府障害者職業センター所長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就労支援</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375893"/>
                  </a:ext>
                </a:extLst>
              </a:tr>
              <a:tr h="301382">
                <a:tc>
                  <a:txBody>
                    <a:bodyPr/>
                    <a:lstStyle/>
                    <a:p>
                      <a:pPr algn="l" fontAlgn="ct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障害者就業・生活支援センター長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056006"/>
                  </a:ext>
                </a:extLst>
              </a:tr>
              <a:tr h="301382">
                <a:tc>
                  <a:txBody>
                    <a:bodyPr/>
                    <a:lstStyle/>
                    <a:p>
                      <a:pPr algn="l" fontAlgn="ctr"/>
                      <a:r>
                        <a:rPr lang="zh-TW" altLang="en-US" sz="1600" b="0" i="0" u="none" strike="noStrike" dirty="0">
                          <a:solidFill>
                            <a:srgbClr val="000000"/>
                          </a:solidFill>
                          <a:effectLst/>
                          <a:latin typeface="Yu Gothic" panose="020B0400000000000000" pitchFamily="50" charset="-128"/>
                          <a:ea typeface="Yu Gothic" panose="020B0400000000000000" pitchFamily="50" charset="-128"/>
                        </a:rPr>
                        <a:t>雇用推進室就業促進課</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060688"/>
                  </a:ext>
                </a:extLst>
              </a:tr>
              <a:tr h="301382">
                <a:tc>
                  <a:txBody>
                    <a:bodyPr/>
                    <a:lstStyle/>
                    <a:p>
                      <a:pPr algn="l" fontAlgn="ctr"/>
                      <a:r>
                        <a:rPr lang="ja-JP" altLang="en-US" sz="1600" b="0" i="0" u="none" strike="noStrike">
                          <a:solidFill>
                            <a:srgbClr val="000000"/>
                          </a:solidFill>
                          <a:effectLst/>
                          <a:latin typeface="Yu Gothic" panose="020B0400000000000000" pitchFamily="50" charset="-128"/>
                          <a:ea typeface="Yu Gothic" panose="020B0400000000000000" pitchFamily="50" charset="-128"/>
                        </a:rPr>
                        <a:t>大阪府地域若者サポートステーション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179664"/>
                  </a:ext>
                </a:extLst>
              </a:tr>
              <a:tr h="203823">
                <a:tc>
                  <a:txBody>
                    <a:bodyPr/>
                    <a:lstStyle/>
                    <a:p>
                      <a:pPr algn="l" fontAlgn="ct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882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906749"/>
                  </a:ext>
                </a:extLst>
              </a:tr>
            </a:tbl>
          </a:graphicData>
        </a:graphic>
      </p:graphicFrame>
      <p:sp>
        <p:nvSpPr>
          <p:cNvPr id="7" name="テキスト ボックス 6">
            <a:extLst>
              <a:ext uri="{FF2B5EF4-FFF2-40B4-BE49-F238E27FC236}">
                <a16:creationId xmlns:a16="http://schemas.microsoft.com/office/drawing/2014/main" id="{5DEFAB43-DDCA-4B83-AC62-B30B3C35FBD2}"/>
              </a:ext>
            </a:extLst>
          </p:cNvPr>
          <p:cNvSpPr txBox="1"/>
          <p:nvPr/>
        </p:nvSpPr>
        <p:spPr>
          <a:xfrm>
            <a:off x="5909095" y="1123177"/>
            <a:ext cx="3027871" cy="338554"/>
          </a:xfrm>
          <a:prstGeom prst="rect">
            <a:avLst/>
          </a:prstGeom>
          <a:noFill/>
        </p:spPr>
        <p:txBody>
          <a:bodyPr wrap="square" rtlCol="0">
            <a:spAutoFit/>
          </a:bodyPr>
          <a:lstStyle/>
          <a:p>
            <a:r>
              <a:rPr kumimoji="1" lang="en-US" altLang="ja-JP" sz="1600" dirty="0"/>
              <a:t>【</a:t>
            </a:r>
            <a:r>
              <a:rPr lang="ja-JP" altLang="en-US" sz="1600" dirty="0"/>
              <a:t>アンケート配布先と分類</a:t>
            </a:r>
            <a:r>
              <a:rPr kumimoji="1" lang="en-US" altLang="ja-JP" sz="1600" dirty="0"/>
              <a:t>】</a:t>
            </a:r>
            <a:endParaRPr kumimoji="1" lang="ja-JP" altLang="en-US" sz="1600" dirty="0"/>
          </a:p>
        </p:txBody>
      </p:sp>
      <p:sp>
        <p:nvSpPr>
          <p:cNvPr id="8" name="テキスト ボックス 7">
            <a:extLst>
              <a:ext uri="{FF2B5EF4-FFF2-40B4-BE49-F238E27FC236}">
                <a16:creationId xmlns:a16="http://schemas.microsoft.com/office/drawing/2014/main" id="{6EDF1229-019F-4F21-932F-802583EC1F0A}"/>
              </a:ext>
            </a:extLst>
          </p:cNvPr>
          <p:cNvSpPr txBox="1"/>
          <p:nvPr/>
        </p:nvSpPr>
        <p:spPr>
          <a:xfrm>
            <a:off x="6912529" y="6203886"/>
            <a:ext cx="4786760" cy="461665"/>
          </a:xfrm>
          <a:prstGeom prst="rect">
            <a:avLst/>
          </a:prstGeom>
          <a:noFill/>
        </p:spPr>
        <p:txBody>
          <a:bodyPr wrap="square" rtlCol="0">
            <a:spAutoFit/>
          </a:bodyPr>
          <a:lstStyle/>
          <a:p>
            <a:r>
              <a:rPr kumimoji="1" lang="en-US" altLang="ja-JP" sz="1200" dirty="0"/>
              <a:t>※</a:t>
            </a:r>
            <a:r>
              <a:rPr kumimoji="1" lang="ja-JP" altLang="en-US" sz="1200" dirty="0"/>
              <a:t>令和６年度版大阪府福祉のてびきに掲載されている機関を対象に送付しています。</a:t>
            </a:r>
            <a:endParaRPr kumimoji="1" lang="en-US" altLang="ja-JP" sz="1200" dirty="0"/>
          </a:p>
        </p:txBody>
      </p:sp>
    </p:spTree>
    <p:extLst>
      <p:ext uri="{BB962C8B-B14F-4D97-AF65-F5344CB8AC3E}">
        <p14:creationId xmlns:p14="http://schemas.microsoft.com/office/powerpoint/2010/main" val="34162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69725" y="6356350"/>
            <a:ext cx="2743200" cy="365125"/>
          </a:xfrm>
        </p:spPr>
        <p:txBody>
          <a:bodyPr/>
          <a:lstStyle/>
          <a:p>
            <a:fld id="{70282AB8-C4EA-4569-8680-C1975E0A73D2}" type="slidenum">
              <a:rPr kumimoji="1" lang="ja-JP" altLang="en-US" smtClean="0"/>
              <a:t>5</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320624" y="322078"/>
            <a:ext cx="8939998" cy="369332"/>
          </a:xfrm>
          <a:prstGeom prst="rect">
            <a:avLst/>
          </a:prstGeom>
          <a:noFill/>
        </p:spPr>
        <p:txBody>
          <a:bodyPr wrap="square" rtlCol="0">
            <a:spAutoFit/>
          </a:bodyPr>
          <a:lstStyle/>
          <a:p>
            <a:r>
              <a:rPr kumimoji="1" lang="ja-JP" altLang="en-US" dirty="0"/>
              <a:t>❶－１　令和６年度の相談件数と発達障がい者等の割合</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6" name="グラフ 5">
            <a:extLst>
              <a:ext uri="{FF2B5EF4-FFF2-40B4-BE49-F238E27FC236}">
                <a16:creationId xmlns:a16="http://schemas.microsoft.com/office/drawing/2014/main" id="{1A239B93-B490-4683-9C5E-F9E3CB961E74}"/>
              </a:ext>
            </a:extLst>
          </p:cNvPr>
          <p:cNvGraphicFramePr>
            <a:graphicFrameLocks/>
          </p:cNvGraphicFramePr>
          <p:nvPr>
            <p:extLst>
              <p:ext uri="{D42A27DB-BD31-4B8C-83A1-F6EECF244321}">
                <p14:modId xmlns:p14="http://schemas.microsoft.com/office/powerpoint/2010/main" val="394123661"/>
              </p:ext>
            </p:extLst>
          </p:nvPr>
        </p:nvGraphicFramePr>
        <p:xfrm>
          <a:off x="6005467" y="1760089"/>
          <a:ext cx="5707724" cy="4832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16FCBF43-E512-4D48-A1BE-2BCF032CA1B2}"/>
              </a:ext>
            </a:extLst>
          </p:cNvPr>
          <p:cNvGraphicFramePr>
            <a:graphicFrameLocks/>
          </p:cNvGraphicFramePr>
          <p:nvPr>
            <p:extLst>
              <p:ext uri="{D42A27DB-BD31-4B8C-83A1-F6EECF244321}">
                <p14:modId xmlns:p14="http://schemas.microsoft.com/office/powerpoint/2010/main" val="2326694420"/>
              </p:ext>
            </p:extLst>
          </p:nvPr>
        </p:nvGraphicFramePr>
        <p:xfrm>
          <a:off x="478809" y="1760089"/>
          <a:ext cx="5438859" cy="483229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FA1B6626-9F63-4C9D-AABC-847C01B7DE8C}"/>
              </a:ext>
            </a:extLst>
          </p:cNvPr>
          <p:cNvSpPr txBox="1"/>
          <p:nvPr/>
        </p:nvSpPr>
        <p:spPr>
          <a:xfrm>
            <a:off x="405468" y="707663"/>
            <a:ext cx="11234382" cy="923330"/>
          </a:xfrm>
          <a:prstGeom prst="rect">
            <a:avLst/>
          </a:prstGeom>
          <a:noFill/>
        </p:spPr>
        <p:txBody>
          <a:bodyPr wrap="square" rtlCol="0">
            <a:spAutoFit/>
          </a:bodyPr>
          <a:lstStyle/>
          <a:p>
            <a:r>
              <a:rPr kumimoji="1" lang="ja-JP" altLang="en-US" dirty="0"/>
              <a:t>相談支援機関における相談者数のうち、発達障がい者（可能性のある方を含む）の割合の推計値で最も多い回答は１～２割となった。</a:t>
            </a:r>
            <a:endParaRPr kumimoji="1" lang="en-US" altLang="ja-JP" dirty="0"/>
          </a:p>
          <a:p>
            <a:r>
              <a:rPr lang="ja-JP" altLang="en-US" dirty="0"/>
              <a:t>分野</a:t>
            </a:r>
            <a:r>
              <a:rPr kumimoji="1" lang="ja-JP" altLang="en-US" dirty="0"/>
              <a:t>別にみると、５割以上と回答した割合が最も多かったのは就労支援機関（約</a:t>
            </a:r>
            <a:r>
              <a:rPr kumimoji="1" lang="en-US" altLang="ja-JP" dirty="0"/>
              <a:t>38</a:t>
            </a:r>
            <a:r>
              <a:rPr kumimoji="1" lang="ja-JP" altLang="en-US" dirty="0"/>
              <a:t>％</a:t>
            </a:r>
            <a:r>
              <a:rPr lang="ja-JP" altLang="en-US" dirty="0"/>
              <a:t>）</a:t>
            </a:r>
            <a:r>
              <a:rPr kumimoji="1" lang="ja-JP" altLang="en-US" dirty="0"/>
              <a:t>であった。</a:t>
            </a:r>
          </a:p>
        </p:txBody>
      </p:sp>
      <p:sp>
        <p:nvSpPr>
          <p:cNvPr id="5" name="テキスト ボックス 4">
            <a:extLst>
              <a:ext uri="{FF2B5EF4-FFF2-40B4-BE49-F238E27FC236}">
                <a16:creationId xmlns:a16="http://schemas.microsoft.com/office/drawing/2014/main" id="{4871D2A3-EE4C-4A0D-B163-4D5B61A513B8}"/>
              </a:ext>
            </a:extLst>
          </p:cNvPr>
          <p:cNvSpPr txBox="1"/>
          <p:nvPr/>
        </p:nvSpPr>
        <p:spPr>
          <a:xfrm>
            <a:off x="5003318" y="2086870"/>
            <a:ext cx="1499616" cy="261610"/>
          </a:xfrm>
          <a:prstGeom prst="rect">
            <a:avLst/>
          </a:prstGeom>
          <a:noFill/>
        </p:spPr>
        <p:txBody>
          <a:bodyPr wrap="square" rtlCol="0">
            <a:spAutoFit/>
          </a:bodyPr>
          <a:lstStyle/>
          <a:p>
            <a:r>
              <a:rPr kumimoji="1" lang="ja-JP" altLang="en-US" sz="1100" dirty="0"/>
              <a:t>（単位：人）</a:t>
            </a:r>
          </a:p>
        </p:txBody>
      </p:sp>
    </p:spTree>
    <p:extLst>
      <p:ext uri="{BB962C8B-B14F-4D97-AF65-F5344CB8AC3E}">
        <p14:creationId xmlns:p14="http://schemas.microsoft.com/office/powerpoint/2010/main" val="106587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69725" y="6356350"/>
            <a:ext cx="2743200" cy="365125"/>
          </a:xfrm>
        </p:spPr>
        <p:txBody>
          <a:bodyPr/>
          <a:lstStyle/>
          <a:p>
            <a:fld id="{70282AB8-C4EA-4569-8680-C1975E0A73D2}" type="slidenum">
              <a:rPr kumimoji="1" lang="ja-JP" altLang="en-US" smtClean="0"/>
              <a:t>6</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320624" y="322078"/>
            <a:ext cx="8939998" cy="369332"/>
          </a:xfrm>
          <a:prstGeom prst="rect">
            <a:avLst/>
          </a:prstGeom>
          <a:noFill/>
        </p:spPr>
        <p:txBody>
          <a:bodyPr wrap="square" rtlCol="0">
            <a:spAutoFit/>
          </a:bodyPr>
          <a:lstStyle/>
          <a:p>
            <a:r>
              <a:rPr kumimoji="1" lang="ja-JP" altLang="en-US" dirty="0"/>
              <a:t>❶－１　令和６年度の相談者数のうち手帳所持者の割合</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0"/>
            <a:ext cx="11465908" cy="9114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FA1B6626-9F63-4C9D-AABC-847C01B7DE8C}"/>
              </a:ext>
            </a:extLst>
          </p:cNvPr>
          <p:cNvSpPr txBox="1"/>
          <p:nvPr/>
        </p:nvSpPr>
        <p:spPr>
          <a:xfrm>
            <a:off x="436387" y="823993"/>
            <a:ext cx="11234382" cy="646331"/>
          </a:xfrm>
          <a:prstGeom prst="rect">
            <a:avLst/>
          </a:prstGeom>
          <a:noFill/>
        </p:spPr>
        <p:txBody>
          <a:bodyPr wrap="square" rtlCol="0">
            <a:spAutoFit/>
          </a:bodyPr>
          <a:lstStyle/>
          <a:p>
            <a:r>
              <a:rPr lang="ja-JP" altLang="en-US" dirty="0"/>
              <a:t>発達障がいの診断がある相談者のうち、療育手帳または精神保健福祉手帳を取得している方の割合は１～２割が最も多いが、多くの方が取得していると回答している機関も複数あった。</a:t>
            </a:r>
            <a:endParaRPr kumimoji="1" lang="ja-JP" altLang="en-US" dirty="0"/>
          </a:p>
        </p:txBody>
      </p:sp>
      <p:graphicFrame>
        <p:nvGraphicFramePr>
          <p:cNvPr id="9" name="グラフ 8">
            <a:extLst>
              <a:ext uri="{FF2B5EF4-FFF2-40B4-BE49-F238E27FC236}">
                <a16:creationId xmlns:a16="http://schemas.microsoft.com/office/drawing/2014/main" id="{DF3DD370-CA92-43FC-AF91-25D2C1FC45B3}"/>
              </a:ext>
            </a:extLst>
          </p:cNvPr>
          <p:cNvGraphicFramePr>
            <a:graphicFrameLocks/>
          </p:cNvGraphicFramePr>
          <p:nvPr>
            <p:extLst>
              <p:ext uri="{D42A27DB-BD31-4B8C-83A1-F6EECF244321}">
                <p14:modId xmlns:p14="http://schemas.microsoft.com/office/powerpoint/2010/main" val="3537617917"/>
              </p:ext>
            </p:extLst>
          </p:nvPr>
        </p:nvGraphicFramePr>
        <p:xfrm>
          <a:off x="468099" y="1852637"/>
          <a:ext cx="5484128" cy="4683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BB387FAE-4D9B-4AAC-B372-A5633029F04A}"/>
              </a:ext>
            </a:extLst>
          </p:cNvPr>
          <p:cNvGraphicFramePr>
            <a:graphicFrameLocks/>
          </p:cNvGraphicFramePr>
          <p:nvPr>
            <p:extLst>
              <p:ext uri="{D42A27DB-BD31-4B8C-83A1-F6EECF244321}">
                <p14:modId xmlns:p14="http://schemas.microsoft.com/office/powerpoint/2010/main" val="3431991144"/>
              </p:ext>
            </p:extLst>
          </p:nvPr>
        </p:nvGraphicFramePr>
        <p:xfrm>
          <a:off x="6238638" y="1852637"/>
          <a:ext cx="5484126" cy="4683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3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p:txBody>
          <a:bodyPr/>
          <a:lstStyle/>
          <a:p>
            <a:fld id="{70282AB8-C4EA-4569-8680-C1975E0A73D2}"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43281" y="263328"/>
            <a:ext cx="8939998" cy="369332"/>
          </a:xfrm>
          <a:prstGeom prst="rect">
            <a:avLst/>
          </a:prstGeom>
          <a:noFill/>
        </p:spPr>
        <p:txBody>
          <a:bodyPr wrap="square" rtlCol="0">
            <a:spAutoFit/>
          </a:bodyPr>
          <a:lstStyle/>
          <a:p>
            <a:r>
              <a:rPr lang="ja-JP" altLang="en-US" dirty="0"/>
              <a:t>❷</a:t>
            </a:r>
            <a:r>
              <a:rPr lang="en-US" altLang="ja-JP" dirty="0"/>
              <a:t>-1</a:t>
            </a:r>
            <a:r>
              <a:rPr lang="ja-JP" altLang="en-US" dirty="0"/>
              <a:t>　初回相談の相談者</a:t>
            </a:r>
            <a:r>
              <a:rPr kumimoji="1" lang="ja-JP" altLang="en-US" dirty="0"/>
              <a:t>　</a:t>
            </a:r>
            <a:endParaRPr kumimoji="1" lang="ja-JP" altLang="en-US"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20624" y="691411"/>
            <a:ext cx="11465908" cy="646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表 9">
            <a:extLst>
              <a:ext uri="{FF2B5EF4-FFF2-40B4-BE49-F238E27FC236}">
                <a16:creationId xmlns:a16="http://schemas.microsoft.com/office/drawing/2014/main" id="{061068BB-5545-4086-9F1A-9211FF50FE7E}"/>
              </a:ext>
            </a:extLst>
          </p:cNvPr>
          <p:cNvGraphicFramePr>
            <a:graphicFrameLocks noGrp="1"/>
          </p:cNvGraphicFramePr>
          <p:nvPr>
            <p:extLst>
              <p:ext uri="{D42A27DB-BD31-4B8C-83A1-F6EECF244321}">
                <p14:modId xmlns:p14="http://schemas.microsoft.com/office/powerpoint/2010/main" val="1684875894"/>
              </p:ext>
            </p:extLst>
          </p:nvPr>
        </p:nvGraphicFramePr>
        <p:xfrm>
          <a:off x="7616442" y="3881572"/>
          <a:ext cx="3133673" cy="1963443"/>
        </p:xfrm>
        <a:graphic>
          <a:graphicData uri="http://schemas.openxmlformats.org/drawingml/2006/table">
            <a:tbl>
              <a:tblPr/>
              <a:tblGrid>
                <a:gridCol w="3133673">
                  <a:extLst>
                    <a:ext uri="{9D8B030D-6E8A-4147-A177-3AD203B41FA5}">
                      <a16:colId xmlns:a16="http://schemas.microsoft.com/office/drawing/2014/main" val="1093271607"/>
                    </a:ext>
                  </a:extLst>
                </a:gridCol>
              </a:tblGrid>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警察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972960"/>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知人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484097"/>
                  </a:ext>
                </a:extLst>
              </a:tr>
              <a:tr h="385677">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保育所、幼稚園、認定こども園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492564"/>
                  </a:ext>
                </a:extLst>
              </a:tr>
              <a:tr h="262961">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弁護士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429338"/>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ネット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407576"/>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アウトリーチ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771437"/>
                  </a:ext>
                </a:extLst>
              </a:tr>
              <a:tr h="262961">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不明・対象外</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14551"/>
                  </a:ext>
                </a:extLst>
              </a:tr>
            </a:tbl>
          </a:graphicData>
        </a:graphic>
      </p:graphicFrame>
      <p:sp>
        <p:nvSpPr>
          <p:cNvPr id="12" name="テキスト ボックス 11">
            <a:extLst>
              <a:ext uri="{FF2B5EF4-FFF2-40B4-BE49-F238E27FC236}">
                <a16:creationId xmlns:a16="http://schemas.microsoft.com/office/drawing/2014/main" id="{0980D232-18F4-40DD-8AE3-EE1066E0862C}"/>
              </a:ext>
            </a:extLst>
          </p:cNvPr>
          <p:cNvSpPr txBox="1"/>
          <p:nvPr/>
        </p:nvSpPr>
        <p:spPr>
          <a:xfrm>
            <a:off x="7373924" y="3244334"/>
            <a:ext cx="2091596" cy="369332"/>
          </a:xfrm>
          <a:prstGeom prst="rect">
            <a:avLst/>
          </a:prstGeom>
          <a:noFill/>
        </p:spPr>
        <p:txBody>
          <a:bodyPr wrap="square" rtlCol="0">
            <a:spAutoFit/>
          </a:bodyPr>
          <a:lstStyle/>
          <a:p>
            <a:r>
              <a:rPr kumimoji="1" lang="ja-JP" altLang="en-US" dirty="0"/>
              <a:t>（その他の内訳）</a:t>
            </a:r>
          </a:p>
        </p:txBody>
      </p:sp>
      <p:sp>
        <p:nvSpPr>
          <p:cNvPr id="14" name="テキスト ボックス 13">
            <a:extLst>
              <a:ext uri="{FF2B5EF4-FFF2-40B4-BE49-F238E27FC236}">
                <a16:creationId xmlns:a16="http://schemas.microsoft.com/office/drawing/2014/main" id="{6D8537D6-9C2F-42B1-8A8B-2640EE95E032}"/>
              </a:ext>
            </a:extLst>
          </p:cNvPr>
          <p:cNvSpPr txBox="1"/>
          <p:nvPr/>
        </p:nvSpPr>
        <p:spPr>
          <a:xfrm>
            <a:off x="696287" y="820829"/>
            <a:ext cx="11090245" cy="646331"/>
          </a:xfrm>
          <a:prstGeom prst="rect">
            <a:avLst/>
          </a:prstGeom>
          <a:noFill/>
        </p:spPr>
        <p:txBody>
          <a:bodyPr wrap="square" rtlCol="0">
            <a:spAutoFit/>
          </a:bodyPr>
          <a:lstStyle/>
          <a:p>
            <a:r>
              <a:rPr kumimoji="1" lang="ja-JP" altLang="en-US" dirty="0"/>
              <a:t>発達障がい者等についての初回相談者で最も多いのは家族・親族、次いで支援機関や行政機関となった。</a:t>
            </a:r>
            <a:endParaRPr kumimoji="1" lang="en-US" altLang="ja-JP" dirty="0"/>
          </a:p>
          <a:p>
            <a:endParaRPr kumimoji="1" lang="ja-JP" altLang="en-US" dirty="0"/>
          </a:p>
        </p:txBody>
      </p:sp>
      <p:graphicFrame>
        <p:nvGraphicFramePr>
          <p:cNvPr id="15" name="グラフ 14">
            <a:extLst>
              <a:ext uri="{FF2B5EF4-FFF2-40B4-BE49-F238E27FC236}">
                <a16:creationId xmlns:a16="http://schemas.microsoft.com/office/drawing/2014/main" id="{346BFD01-4634-4D26-AF7E-3917175D95D7}"/>
              </a:ext>
            </a:extLst>
          </p:cNvPr>
          <p:cNvGraphicFramePr>
            <a:graphicFrameLocks/>
          </p:cNvGraphicFramePr>
          <p:nvPr>
            <p:extLst>
              <p:ext uri="{D42A27DB-BD31-4B8C-83A1-F6EECF244321}">
                <p14:modId xmlns:p14="http://schemas.microsoft.com/office/powerpoint/2010/main" val="403957477"/>
              </p:ext>
            </p:extLst>
          </p:nvPr>
        </p:nvGraphicFramePr>
        <p:xfrm>
          <a:off x="492120" y="1596578"/>
          <a:ext cx="6017738" cy="5124897"/>
        </p:xfrm>
        <a:graphic>
          <a:graphicData uri="http://schemas.openxmlformats.org/drawingml/2006/chart">
            <c:chart xmlns:c="http://schemas.openxmlformats.org/drawingml/2006/chart" xmlns:r="http://schemas.openxmlformats.org/officeDocument/2006/relationships" r:id="rId2"/>
          </a:graphicData>
        </a:graphic>
      </p:graphicFrame>
      <p:sp>
        <p:nvSpPr>
          <p:cNvPr id="13" name="矢印: 右 12">
            <a:extLst>
              <a:ext uri="{FF2B5EF4-FFF2-40B4-BE49-F238E27FC236}">
                <a16:creationId xmlns:a16="http://schemas.microsoft.com/office/drawing/2014/main" id="{EC2ABC89-35F6-456E-85EF-32DC3DA6C02E}"/>
              </a:ext>
            </a:extLst>
          </p:cNvPr>
          <p:cNvSpPr/>
          <p:nvPr/>
        </p:nvSpPr>
        <p:spPr>
          <a:xfrm rot="19124989">
            <a:off x="6191077" y="5310925"/>
            <a:ext cx="1434517" cy="20382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19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219167-66F6-442D-BB96-8E85C6829599}"/>
              </a:ext>
            </a:extLst>
          </p:cNvPr>
          <p:cNvSpPr>
            <a:spLocks noGrp="1"/>
          </p:cNvSpPr>
          <p:nvPr>
            <p:ph type="sldNum" sz="quarter" idx="12"/>
          </p:nvPr>
        </p:nvSpPr>
        <p:spPr>
          <a:xfrm>
            <a:off x="9340442" y="6486321"/>
            <a:ext cx="2743200" cy="365125"/>
          </a:xfrm>
        </p:spPr>
        <p:txBody>
          <a:bodyPr/>
          <a:lstStyle/>
          <a:p>
            <a:fld id="{70282AB8-C4EA-4569-8680-C1975E0A73D2}" type="slidenum">
              <a:rPr kumimoji="1" lang="ja-JP" altLang="en-US" smtClean="0"/>
              <a:t>8</a:t>
            </a:fld>
            <a:endParaRPr kumimoji="1" lang="ja-JP" altLang="en-US"/>
          </a:p>
        </p:txBody>
      </p:sp>
      <p:graphicFrame>
        <p:nvGraphicFramePr>
          <p:cNvPr id="3" name="グラフ 2">
            <a:extLst>
              <a:ext uri="{FF2B5EF4-FFF2-40B4-BE49-F238E27FC236}">
                <a16:creationId xmlns:a16="http://schemas.microsoft.com/office/drawing/2014/main" id="{4EDD00F4-8ECD-4DE8-9D33-2544F4BD5F8B}"/>
              </a:ext>
            </a:extLst>
          </p:cNvPr>
          <p:cNvGraphicFramePr>
            <a:graphicFrameLocks/>
          </p:cNvGraphicFramePr>
          <p:nvPr>
            <p:extLst>
              <p:ext uri="{D42A27DB-BD31-4B8C-83A1-F6EECF244321}">
                <p14:modId xmlns:p14="http://schemas.microsoft.com/office/powerpoint/2010/main" val="507265189"/>
              </p:ext>
            </p:extLst>
          </p:nvPr>
        </p:nvGraphicFramePr>
        <p:xfrm>
          <a:off x="3328308" y="1567688"/>
          <a:ext cx="2738670" cy="4928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CD0B90C6-E99A-4EF7-9ACB-FDD08A9E17CB}"/>
              </a:ext>
            </a:extLst>
          </p:cNvPr>
          <p:cNvGraphicFramePr>
            <a:graphicFrameLocks/>
          </p:cNvGraphicFramePr>
          <p:nvPr>
            <p:extLst>
              <p:ext uri="{D42A27DB-BD31-4B8C-83A1-F6EECF244321}">
                <p14:modId xmlns:p14="http://schemas.microsoft.com/office/powerpoint/2010/main" val="418572471"/>
              </p:ext>
            </p:extLst>
          </p:nvPr>
        </p:nvGraphicFramePr>
        <p:xfrm>
          <a:off x="6125023" y="1567687"/>
          <a:ext cx="2853510" cy="4928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D3726DCC-0DDC-4BE5-87C7-9C473BC97B43}"/>
              </a:ext>
            </a:extLst>
          </p:cNvPr>
          <p:cNvGraphicFramePr>
            <a:graphicFrameLocks/>
          </p:cNvGraphicFramePr>
          <p:nvPr>
            <p:extLst>
              <p:ext uri="{D42A27DB-BD31-4B8C-83A1-F6EECF244321}">
                <p14:modId xmlns:p14="http://schemas.microsoft.com/office/powerpoint/2010/main" val="3489471066"/>
              </p:ext>
            </p:extLst>
          </p:nvPr>
        </p:nvGraphicFramePr>
        <p:xfrm>
          <a:off x="388980" y="1567687"/>
          <a:ext cx="2853510" cy="4919453"/>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2837992A-A875-4006-9BC6-E290E41E3C8D}"/>
              </a:ext>
            </a:extLst>
          </p:cNvPr>
          <p:cNvSpPr txBox="1"/>
          <p:nvPr/>
        </p:nvSpPr>
        <p:spPr>
          <a:xfrm>
            <a:off x="243281" y="263328"/>
            <a:ext cx="8939998" cy="369332"/>
          </a:xfrm>
          <a:prstGeom prst="rect">
            <a:avLst/>
          </a:prstGeom>
          <a:noFill/>
        </p:spPr>
        <p:txBody>
          <a:bodyPr wrap="square" rtlCol="0">
            <a:spAutoFit/>
          </a:bodyPr>
          <a:lstStyle/>
          <a:p>
            <a:r>
              <a:rPr lang="ja-JP" altLang="en-US" dirty="0"/>
              <a:t>❷</a:t>
            </a:r>
            <a:r>
              <a:rPr lang="en-US" altLang="ja-JP" dirty="0"/>
              <a:t>-2</a:t>
            </a:r>
            <a:r>
              <a:rPr lang="ja-JP" altLang="en-US" dirty="0"/>
              <a:t>　初回相談の相談者（分野別）</a:t>
            </a:r>
            <a:r>
              <a:rPr kumimoji="1" lang="ja-JP" altLang="en-US" dirty="0"/>
              <a:t>　</a:t>
            </a:r>
            <a:endParaRPr kumimoji="1" lang="ja-JP" altLang="en-US" b="1" dirty="0"/>
          </a:p>
        </p:txBody>
      </p:sp>
      <p:sp>
        <p:nvSpPr>
          <p:cNvPr id="7" name="四角形: 角を丸くする 6">
            <a:extLst>
              <a:ext uri="{FF2B5EF4-FFF2-40B4-BE49-F238E27FC236}">
                <a16:creationId xmlns:a16="http://schemas.microsoft.com/office/drawing/2014/main" id="{AFE2101C-32CF-4EB7-8AE9-3488CA678792}"/>
              </a:ext>
            </a:extLst>
          </p:cNvPr>
          <p:cNvSpPr/>
          <p:nvPr/>
        </p:nvSpPr>
        <p:spPr>
          <a:xfrm>
            <a:off x="320624" y="691411"/>
            <a:ext cx="11465908" cy="646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グラフ 7">
            <a:extLst>
              <a:ext uri="{FF2B5EF4-FFF2-40B4-BE49-F238E27FC236}">
                <a16:creationId xmlns:a16="http://schemas.microsoft.com/office/drawing/2014/main" id="{CEDF90F9-88B3-47AD-A745-6124D282C497}"/>
              </a:ext>
            </a:extLst>
          </p:cNvPr>
          <p:cNvGraphicFramePr>
            <a:graphicFrameLocks/>
          </p:cNvGraphicFramePr>
          <p:nvPr>
            <p:extLst>
              <p:ext uri="{D42A27DB-BD31-4B8C-83A1-F6EECF244321}">
                <p14:modId xmlns:p14="http://schemas.microsoft.com/office/powerpoint/2010/main" val="2632883340"/>
              </p:ext>
            </p:extLst>
          </p:nvPr>
        </p:nvGraphicFramePr>
        <p:xfrm>
          <a:off x="9097330" y="1557580"/>
          <a:ext cx="2859890" cy="4928741"/>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AF39694E-F039-4089-A1A8-30E278A815D2}"/>
              </a:ext>
            </a:extLst>
          </p:cNvPr>
          <p:cNvSpPr txBox="1"/>
          <p:nvPr/>
        </p:nvSpPr>
        <p:spPr>
          <a:xfrm>
            <a:off x="405468" y="691412"/>
            <a:ext cx="10561740" cy="646331"/>
          </a:xfrm>
          <a:prstGeom prst="rect">
            <a:avLst/>
          </a:prstGeom>
          <a:noFill/>
        </p:spPr>
        <p:txBody>
          <a:bodyPr wrap="square" rtlCol="0">
            <a:spAutoFit/>
          </a:bodyPr>
          <a:lstStyle/>
          <a:p>
            <a:r>
              <a:rPr kumimoji="1" lang="ja-JP" altLang="en-US" dirty="0"/>
              <a:t>初回相談者を分野別にみると、市町村や就労支援は本人からの相談も比較的多く、相談支援や保健分野については、家族・親族からの相談がやや多い結果となった。</a:t>
            </a:r>
            <a:endParaRPr kumimoji="1" lang="ja-JP" altLang="en-US" dirty="0">
              <a:solidFill>
                <a:srgbClr val="FF0000"/>
              </a:solidFill>
            </a:endParaRPr>
          </a:p>
        </p:txBody>
      </p:sp>
    </p:spTree>
    <p:extLst>
      <p:ext uri="{BB962C8B-B14F-4D97-AF65-F5344CB8AC3E}">
        <p14:creationId xmlns:p14="http://schemas.microsoft.com/office/powerpoint/2010/main" val="369864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866F6A-D975-4DF6-9511-D058F90C7ED3}"/>
              </a:ext>
            </a:extLst>
          </p:cNvPr>
          <p:cNvSpPr>
            <a:spLocks noGrp="1"/>
          </p:cNvSpPr>
          <p:nvPr>
            <p:ph type="sldNum" sz="quarter" idx="12"/>
          </p:nvPr>
        </p:nvSpPr>
        <p:spPr>
          <a:xfrm>
            <a:off x="9327800" y="6425992"/>
            <a:ext cx="2743200" cy="365125"/>
          </a:xfrm>
        </p:spPr>
        <p:txBody>
          <a:bodyPr/>
          <a:lstStyle/>
          <a:p>
            <a:fld id="{70282AB8-C4EA-4569-8680-C1975E0A73D2}" type="slidenum">
              <a:rPr kumimoji="1" lang="ja-JP" altLang="en-US" smtClean="0"/>
              <a:t>9</a:t>
            </a:fld>
            <a:endParaRPr kumimoji="1" lang="ja-JP" altLang="en-US" dirty="0"/>
          </a:p>
        </p:txBody>
      </p:sp>
      <p:sp>
        <p:nvSpPr>
          <p:cNvPr id="3" name="テキスト ボックス 2">
            <a:extLst>
              <a:ext uri="{FF2B5EF4-FFF2-40B4-BE49-F238E27FC236}">
                <a16:creationId xmlns:a16="http://schemas.microsoft.com/office/drawing/2014/main" id="{06A94DEB-8B36-49F0-BD78-3A5721A58776}"/>
              </a:ext>
            </a:extLst>
          </p:cNvPr>
          <p:cNvSpPr txBox="1"/>
          <p:nvPr/>
        </p:nvSpPr>
        <p:spPr>
          <a:xfrm>
            <a:off x="284272" y="168070"/>
            <a:ext cx="8939998" cy="369332"/>
          </a:xfrm>
          <a:prstGeom prst="rect">
            <a:avLst/>
          </a:prstGeom>
          <a:noFill/>
        </p:spPr>
        <p:txBody>
          <a:bodyPr wrap="square" rtlCol="0">
            <a:spAutoFit/>
          </a:bodyPr>
          <a:lstStyle/>
          <a:p>
            <a:r>
              <a:rPr lang="ja-JP" altLang="en-US" dirty="0"/>
              <a:t>❸　相談内容</a:t>
            </a:r>
            <a:r>
              <a:rPr kumimoji="1" lang="ja-JP" altLang="en-US" dirty="0"/>
              <a:t>　</a:t>
            </a:r>
            <a:endParaRPr kumimoji="1" lang="ja-JP" altLang="en-US" sz="2000" b="1" dirty="0"/>
          </a:p>
        </p:txBody>
      </p:sp>
      <p:sp>
        <p:nvSpPr>
          <p:cNvPr id="4" name="四角形: 角を丸くする 3">
            <a:extLst>
              <a:ext uri="{FF2B5EF4-FFF2-40B4-BE49-F238E27FC236}">
                <a16:creationId xmlns:a16="http://schemas.microsoft.com/office/drawing/2014/main" id="{CF5251F6-EB0F-49ED-B39D-3A9AEFA8D288}"/>
              </a:ext>
            </a:extLst>
          </p:cNvPr>
          <p:cNvSpPr/>
          <p:nvPr/>
        </p:nvSpPr>
        <p:spPr>
          <a:xfrm>
            <a:off x="303846" y="632660"/>
            <a:ext cx="11465908" cy="10772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1" name="グラフ 10">
            <a:extLst>
              <a:ext uri="{FF2B5EF4-FFF2-40B4-BE49-F238E27FC236}">
                <a16:creationId xmlns:a16="http://schemas.microsoft.com/office/drawing/2014/main" id="{4D3BA203-D49A-4A40-B820-60E756C57527}"/>
              </a:ext>
            </a:extLst>
          </p:cNvPr>
          <p:cNvGraphicFramePr/>
          <p:nvPr>
            <p:extLst>
              <p:ext uri="{D42A27DB-BD31-4B8C-83A1-F6EECF244321}">
                <p14:modId xmlns:p14="http://schemas.microsoft.com/office/powerpoint/2010/main" val="1181745243"/>
              </p:ext>
            </p:extLst>
          </p:nvPr>
        </p:nvGraphicFramePr>
        <p:xfrm>
          <a:off x="597016" y="1885786"/>
          <a:ext cx="10442896" cy="4708885"/>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19E1117B-7F62-492A-8DB5-3C2E3230F9EE}"/>
              </a:ext>
            </a:extLst>
          </p:cNvPr>
          <p:cNvSpPr txBox="1"/>
          <p:nvPr/>
        </p:nvSpPr>
        <p:spPr>
          <a:xfrm>
            <a:off x="391008" y="704254"/>
            <a:ext cx="11465907" cy="1077218"/>
          </a:xfrm>
          <a:prstGeom prst="rect">
            <a:avLst/>
          </a:prstGeom>
          <a:noFill/>
        </p:spPr>
        <p:txBody>
          <a:bodyPr wrap="square" rtlCol="0">
            <a:spAutoFit/>
          </a:bodyPr>
          <a:lstStyle/>
          <a:p>
            <a:r>
              <a:rPr kumimoji="1" lang="ja-JP" altLang="en-US" sz="1600" dirty="0"/>
              <a:t>相談者から寄せられる相談としては、本人からの相談では、経済面の困難さやニーズ、就労に関すること、対人関係・コミュニケーションに関することが上位を占めた。</a:t>
            </a:r>
            <a:endParaRPr kumimoji="1" lang="en-US" altLang="ja-JP" sz="1600" dirty="0"/>
          </a:p>
          <a:p>
            <a:r>
              <a:rPr lang="ja-JP" altLang="en-US" sz="1600" dirty="0"/>
              <a:t>本人以外からの相談では、将来への不安、支援制度の利用や申請に関すること、対人関係・コミュニケーションに関することが上位を占めた。</a:t>
            </a:r>
            <a:endParaRPr kumimoji="1" lang="ja-JP" altLang="en-US" sz="1600" dirty="0">
              <a:solidFill>
                <a:srgbClr val="FF0000"/>
              </a:solidFill>
            </a:endParaRPr>
          </a:p>
        </p:txBody>
      </p:sp>
      <p:cxnSp>
        <p:nvCxnSpPr>
          <p:cNvPr id="6" name="直線コネクタ 5">
            <a:extLst>
              <a:ext uri="{FF2B5EF4-FFF2-40B4-BE49-F238E27FC236}">
                <a16:creationId xmlns:a16="http://schemas.microsoft.com/office/drawing/2014/main" id="{46FF6BCE-01CE-4637-BEF0-682BABF4A3C0}"/>
              </a:ext>
            </a:extLst>
          </p:cNvPr>
          <p:cNvCxnSpPr/>
          <p:nvPr/>
        </p:nvCxnSpPr>
        <p:spPr>
          <a:xfrm>
            <a:off x="1031846" y="2558642"/>
            <a:ext cx="28103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A99A6CE-A91B-4E70-99BF-1079D2193896}"/>
              </a:ext>
            </a:extLst>
          </p:cNvPr>
          <p:cNvCxnSpPr>
            <a:cxnSpLocks/>
          </p:cNvCxnSpPr>
          <p:nvPr/>
        </p:nvCxnSpPr>
        <p:spPr>
          <a:xfrm>
            <a:off x="1367406" y="2836877"/>
            <a:ext cx="24747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6B71FFD-7A05-4A7A-8A76-A46F34828885}"/>
              </a:ext>
            </a:extLst>
          </p:cNvPr>
          <p:cNvCxnSpPr>
            <a:cxnSpLocks/>
          </p:cNvCxnSpPr>
          <p:nvPr/>
        </p:nvCxnSpPr>
        <p:spPr>
          <a:xfrm>
            <a:off x="2567031" y="4137170"/>
            <a:ext cx="12751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CC35407-22D6-4067-8431-9B01924AFA7F}"/>
              </a:ext>
            </a:extLst>
          </p:cNvPr>
          <p:cNvCxnSpPr>
            <a:cxnSpLocks/>
          </p:cNvCxnSpPr>
          <p:nvPr/>
        </p:nvCxnSpPr>
        <p:spPr>
          <a:xfrm>
            <a:off x="789963" y="4665677"/>
            <a:ext cx="29934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C213431-C0E8-4BF1-A50E-80AD6CB173D0}"/>
              </a:ext>
            </a:extLst>
          </p:cNvPr>
          <p:cNvCxnSpPr>
            <a:cxnSpLocks/>
          </p:cNvCxnSpPr>
          <p:nvPr/>
        </p:nvCxnSpPr>
        <p:spPr>
          <a:xfrm>
            <a:off x="2785145" y="3634739"/>
            <a:ext cx="99829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0" name="直線コネクタ 19">
            <a:extLst>
              <a:ext uri="{FF2B5EF4-FFF2-40B4-BE49-F238E27FC236}">
                <a16:creationId xmlns:a16="http://schemas.microsoft.com/office/drawing/2014/main" id="{D309DBB9-6282-4125-AFDB-9685F35E5589}"/>
              </a:ext>
            </a:extLst>
          </p:cNvPr>
          <p:cNvCxnSpPr>
            <a:cxnSpLocks/>
          </p:cNvCxnSpPr>
          <p:nvPr/>
        </p:nvCxnSpPr>
        <p:spPr>
          <a:xfrm>
            <a:off x="1367406" y="3350911"/>
            <a:ext cx="2416029"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BD10AA20-B697-4B2B-A8BC-154A57481A16}"/>
              </a:ext>
            </a:extLst>
          </p:cNvPr>
          <p:cNvCxnSpPr>
            <a:cxnSpLocks/>
          </p:cNvCxnSpPr>
          <p:nvPr/>
        </p:nvCxnSpPr>
        <p:spPr>
          <a:xfrm>
            <a:off x="789963" y="4735095"/>
            <a:ext cx="2993472"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529537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5468</Words>
  <Application>Microsoft Office PowerPoint</Application>
  <PresentationFormat>ワイド画面</PresentationFormat>
  <Paragraphs>465</Paragraphs>
  <Slides>30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UD デジタル 教科書体 NK-B</vt:lpstr>
      <vt:lpstr>Yu Gothic</vt:lpstr>
      <vt:lpstr>Yu Gothic</vt:lpstr>
      <vt:lpstr>游ゴシック Light</vt:lpstr>
      <vt:lpstr>Arial</vt:lpstr>
      <vt:lpstr>Wingdings</vt:lpstr>
      <vt:lpstr>Office テーマ</vt:lpstr>
      <vt:lpstr>発達障がい者及びその可能性のある方に対する相談支援機関アンケートの調査結果を踏まえた 支援力向上に関する取組について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2026-06-25T07:54:17Z</dcterms:created>
  <dcterms:modified xsi:type="dcterms:W3CDTF">2026-06-25T07:54:20Z</dcterms:modified>
</cp:coreProperties>
</file>