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7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F2E20-5980-4771-AA05-EDC7A6F0EA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031475E-288C-4D3C-A17E-598C4B4152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A8C38B-84EE-4C19-BE80-B689FA469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96C4D5-C24B-4CEE-91E8-57D3BD0FF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CD9A24-B676-4A70-8E44-15CBB5B73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597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63BA9-7873-4A4A-932D-397360C19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01A16B-1FB7-4159-9FCB-DC35F5880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C034CF-40EE-4711-9D0E-5D5867841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E1F7C8-F97D-4E99-AAD2-454A2FD69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764761-8625-42EE-BE4F-CC95E7D97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308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0540779-209C-43D7-BDFC-819BCE930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377AC0A-DD02-4C7F-8086-019531681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AA98F6-EDA4-4C24-9A30-6A3B96B14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45BDB5-7008-4476-B0E3-A75F8FFD2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F485DD-B253-4549-B640-4DE2497C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13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15441-2E44-4CC7-A653-A102BF1D0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3B2498-461E-4760-A16F-D6B6829D0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42F4A4-88D7-43A0-AD0D-431C4BCA3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99B009-677E-423C-95E0-6FDBF8C92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CEDFF7-0FF2-4332-AD87-03CC06FB5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000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F7FEEA-039A-4E1F-8BC4-AAFAF89DB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83B13EA-596C-4D49-AEA0-9DF0D6DDA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6B42DD-D908-464D-95A5-4B2D2C0B3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F3C6F3-6E10-438E-A2FF-A5C7E657C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CC320-5E3F-44F6-B3A0-1CBEB33A7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66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07CBB6-2DC6-46E7-B57F-8784176EA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B61D1E2-A525-42E2-ABA7-05B08780B0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30D5352-DBCC-496E-B83C-7B847402D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DFAE8A4-A96A-4FC3-B19D-AD021B556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E4989E-D797-4216-B35D-781867BE7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9617ACD-7B27-4B8A-BA00-94213AD95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038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79F443-ACAD-476B-8F41-E5B072231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A8FD774-054C-4A23-9E3F-DBE8D5B11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E950F03-4780-4672-95F7-84695C778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0D3E24D-3C2B-45E9-8527-8DBD6DC54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95D9DB-5245-4143-B6D2-2C2F556887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0E89A0B-9976-4528-A18B-5EF3DF17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9A8D2E7-4C30-42F7-8F3C-7801D07E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60AD604-83BF-4528-8F2C-83C8A8F05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26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7EDBBD-468B-4CAD-A68C-A2171372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134FB0-941F-4F9D-9875-881BFD03C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E738308-62E2-41C7-8152-EB5FB0044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6B1A9B-5B03-4553-91AA-7658B8F56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029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2B1B7DC-BB9C-43D7-A623-B307097E4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592C1E9-0A06-4159-9C9D-FBEE9374D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7BB5329-FF38-4C85-AEA9-93E24D8CA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6276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C138F2-862A-4998-B5F9-FF88F98AA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5B30F6-B468-47E9-803B-135F60297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70D8E5-A6E0-461E-B1F1-7CEAB7D43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BFE3F2D-BAA7-45F2-9CD8-3CCAE9DCD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546B77D-5636-4629-9E1F-B528652C3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3470728-6670-4332-BE4F-1AAEB626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37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F5FD4D-5EAE-4496-96D1-9865ADB8E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0706EF5-7CA9-481F-864C-5F4E148AE8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B5517F-C9B3-49B2-B6E0-A282995CD3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4CF5C5-A09A-4CAA-9675-B756CA8F9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FEDA5A-4372-4271-A6AA-D4FDE960F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0F88DFD-4157-49B0-B201-4A162E5AA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487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0B4158-D2BE-4CC0-A7AE-8CA39EB55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05B633A-4DAA-4152-A3CF-A096D707A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DFCCA0-BD87-4041-8A5A-0134560A3A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BAF4F-F970-4A48-A9DD-E071950864CB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454811-A1B0-4787-B4E5-C5FD4236E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61DA34-42E9-430E-8404-567B461234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DD2AF-6D3C-4CB2-9C6F-0D7370C576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9174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0BD8C96-7B1D-46C0-BA52-70B563B6C9C5}"/>
              </a:ext>
            </a:extLst>
          </p:cNvPr>
          <p:cNvSpPr txBox="1"/>
          <p:nvPr/>
        </p:nvSpPr>
        <p:spPr>
          <a:xfrm>
            <a:off x="61912" y="379648"/>
            <a:ext cx="12068176" cy="584775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この資料は、予算（案）時点の状況をお示しするものです。</a:t>
            </a:r>
            <a:endParaRPr kumimoji="1" lang="en-US" altLang="ja-JP" sz="1600" b="1" dirty="0">
              <a:solidFill>
                <a:srgbClr val="FF33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FF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予算</a:t>
            </a:r>
            <a:r>
              <a:rPr kumimoji="1" lang="ja-JP" altLang="en-US" sz="1600" b="1" dirty="0">
                <a:solidFill>
                  <a:srgbClr val="FF33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は、議会議決後に正式に決定されます。また、議会審議において、修正や変更される可能性があることにご留意ください。</a:t>
            </a: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F200C543-BB8C-4A44-9E76-4AF25CBE05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639011"/>
              </p:ext>
            </p:extLst>
          </p:nvPr>
        </p:nvGraphicFramePr>
        <p:xfrm>
          <a:off x="84364" y="1445981"/>
          <a:ext cx="12045724" cy="494666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5624">
                  <a:extLst>
                    <a:ext uri="{9D8B030D-6E8A-4147-A177-3AD203B41FA5}">
                      <a16:colId xmlns:a16="http://schemas.microsoft.com/office/drawing/2014/main" val="2545538123"/>
                    </a:ext>
                  </a:extLst>
                </a:gridCol>
                <a:gridCol w="251043">
                  <a:extLst>
                    <a:ext uri="{9D8B030D-6E8A-4147-A177-3AD203B41FA5}">
                      <a16:colId xmlns:a16="http://schemas.microsoft.com/office/drawing/2014/main" val="1874599519"/>
                    </a:ext>
                  </a:extLst>
                </a:gridCol>
                <a:gridCol w="2832164">
                  <a:extLst>
                    <a:ext uri="{9D8B030D-6E8A-4147-A177-3AD203B41FA5}">
                      <a16:colId xmlns:a16="http://schemas.microsoft.com/office/drawing/2014/main" val="3678184134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3858054299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1267612852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409450031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573643751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641158532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1184376070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2648885095"/>
                    </a:ext>
                  </a:extLst>
                </a:gridCol>
                <a:gridCol w="707231">
                  <a:extLst>
                    <a:ext uri="{9D8B030D-6E8A-4147-A177-3AD203B41FA5}">
                      <a16:colId xmlns:a16="http://schemas.microsoft.com/office/drawing/2014/main" val="213233927"/>
                    </a:ext>
                  </a:extLst>
                </a:gridCol>
                <a:gridCol w="2139045">
                  <a:extLst>
                    <a:ext uri="{9D8B030D-6E8A-4147-A177-3AD203B41FA5}">
                      <a16:colId xmlns:a16="http://schemas.microsoft.com/office/drawing/2014/main" val="3422898220"/>
                    </a:ext>
                  </a:extLst>
                </a:gridCol>
              </a:tblGrid>
              <a:tr h="1779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発達障がい児者</a:t>
                      </a:r>
                      <a:b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支援の方向性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　　業　　名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R７</a:t>
                      </a:r>
                      <a:r>
                        <a:rPr lang="ja-JP" altLang="en-US" sz="120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当初予算額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R8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当初要求額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増減</a:t>
                      </a:r>
                      <a:endParaRPr lang="ja-JP" altLang="en-US" sz="120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主な充実内容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957804"/>
                  </a:ext>
                </a:extLst>
              </a:tr>
              <a:tr h="26958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予算額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一般財源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国庫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予算額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一般財源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国庫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予算額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一般財源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074200"/>
                  </a:ext>
                </a:extLst>
              </a:tr>
              <a:tr h="367393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子どもの時期の支援体制の充実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１．発達障がい児者地域支援体制整備事業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57,656 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38,004 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19,652 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57,688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37,562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20,126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442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8411433"/>
                  </a:ext>
                </a:extLst>
              </a:tr>
              <a:tr h="38372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）地域発達支援事業所等サポート事業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43,632 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30,990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12,642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44,546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30,990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13,556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914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240771"/>
                  </a:ext>
                </a:extLst>
              </a:tr>
              <a:tr h="46536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地域生活支援体制の充実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）発達障がい者地域支援力向上事業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9,658 </a:t>
                      </a:r>
                      <a:endParaRPr lang="en-US" altLang="ja-JP" sz="12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4,829 </a:t>
                      </a:r>
                      <a:endParaRPr lang="en-US" altLang="ja-JP" sz="105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4,829 </a:t>
                      </a:r>
                      <a:endParaRPr lang="en-US" altLang="ja-JP" sz="105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9,658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4,829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4,829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0883987"/>
                  </a:ext>
                </a:extLst>
              </a:tr>
              <a:tr h="406037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医療機関での初診待機解消等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）発達障がい医療機関初診待機解消事業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4,366 </a:t>
                      </a:r>
                      <a:endParaRPr lang="en-US" altLang="ja-JP" sz="12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2,185 </a:t>
                      </a:r>
                      <a:endParaRPr lang="en-US" altLang="ja-JP" sz="105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2,181 </a:t>
                      </a:r>
                      <a:endParaRPr lang="en-US" altLang="ja-JP" sz="105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3,484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1,743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1,741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882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442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国庫補助内示見込額の不足を踏まえた事業内容見直し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2537154"/>
                  </a:ext>
                </a:extLst>
              </a:tr>
              <a:tr h="445226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地域生活支援体制の充実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２．発達障がい者支援センター事業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34,090 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34,090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37,023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37,023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2,933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2,933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非常勤職員単価の改定による増</a:t>
                      </a:r>
                      <a:b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研修実施による経費の増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758122"/>
                  </a:ext>
                </a:extLst>
              </a:tr>
              <a:tr h="42098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家族支援の充実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３．ペアレントサポート事業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2,520 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1,261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1,259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2,221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1,111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1,110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774246"/>
                  </a:ext>
                </a:extLst>
              </a:tr>
              <a:tr h="4209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）ペアレント・メンター事業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1,961 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981 </a:t>
                      </a:r>
                      <a:endParaRPr lang="en-US" altLang="ja-JP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1,961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981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980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0215620"/>
                  </a:ext>
                </a:extLst>
              </a:tr>
              <a:tr h="53397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）発達障がい家族支援アドバイザリー派遣事業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559 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280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279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260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130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130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 </a:t>
                      </a:r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▲ 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国庫補助内示見込額の不足を踏まえた事業内容見直し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0403897"/>
                  </a:ext>
                </a:extLst>
              </a:tr>
              <a:tr h="516544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４．発達障がい児者支援体制整備検討部会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891 </a:t>
                      </a:r>
                      <a:endParaRPr lang="en-US" altLang="ja-JP" sz="1200" b="1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891 </a:t>
                      </a:r>
                      <a:endParaRPr lang="en-US" altLang="ja-JP" sz="1050" b="0" i="0" u="none" strike="noStrike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  <a:endParaRPr lang="en-US" altLang="ja-JP" sz="105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891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891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委員報酬の改定により</a:t>
                      </a:r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366</a:t>
                      </a: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千円別途増あり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2037492"/>
                  </a:ext>
                </a:extLst>
              </a:tr>
              <a:tr h="533978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ja-JP" altLang="en-US" sz="1050" b="0" i="0" u="none" strike="noStrike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　　　　計</a:t>
                      </a:r>
                      <a:endParaRPr lang="zh-TW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95,157 </a:t>
                      </a:r>
                      <a:endParaRPr lang="en-US" altLang="ja-JP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74,246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20,911 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97,823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76,587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21,236 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2,666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2,341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6350" marR="6350" marT="635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528625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C2B6658-EFDA-4F33-9431-E02D9637B2E8}"/>
              </a:ext>
            </a:extLst>
          </p:cNvPr>
          <p:cNvSpPr txBox="1"/>
          <p:nvPr/>
        </p:nvSpPr>
        <p:spPr>
          <a:xfrm>
            <a:off x="1690007" y="1020536"/>
            <a:ext cx="8874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大阪府発達障がい児者総合支援事業（令和８年度当初予算（案））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417A9CE-FF9D-4207-A8DF-FCB6240613CE}"/>
              </a:ext>
            </a:extLst>
          </p:cNvPr>
          <p:cNvSpPr txBox="1"/>
          <p:nvPr/>
        </p:nvSpPr>
        <p:spPr>
          <a:xfrm>
            <a:off x="10817679" y="1112869"/>
            <a:ext cx="1118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金額：千円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4B03F84-7C4B-4D68-9D73-E6D435DF5445}"/>
              </a:ext>
            </a:extLst>
          </p:cNvPr>
          <p:cNvSpPr txBox="1"/>
          <p:nvPr/>
        </p:nvSpPr>
        <p:spPr>
          <a:xfrm>
            <a:off x="6096000" y="71871"/>
            <a:ext cx="61661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（参考資料３） 令和８年度発達障がい児者支援に関する当初予算（案）</a:t>
            </a:r>
          </a:p>
        </p:txBody>
      </p:sp>
    </p:spTree>
    <p:extLst>
      <p:ext uri="{BB962C8B-B14F-4D97-AF65-F5344CB8AC3E}">
        <p14:creationId xmlns:p14="http://schemas.microsoft.com/office/powerpoint/2010/main" val="1580271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386</Words>
  <Application>Microsoft Office PowerPoint</Application>
  <PresentationFormat>ワイド画面</PresentationFormat>
  <Paragraphs>131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2026-06-25T07:47:31Z</dcterms:created>
  <dcterms:modified xsi:type="dcterms:W3CDTF">2026-06-25T07:47:36Z</dcterms:modified>
</cp:coreProperties>
</file>