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092" r:id="rId1"/>
  </p:sldMasterIdLst>
  <p:notesMasterIdLst>
    <p:notesMasterId r:id="rId10"/>
  </p:notesMasterIdLst>
  <p:handoutMasterIdLst>
    <p:handoutMasterId r:id="rId11"/>
  </p:handoutMasterIdLst>
  <p:sldIdLst>
    <p:sldId id="256" r:id="rId2"/>
    <p:sldId id="661" r:id="rId3"/>
    <p:sldId id="677" r:id="rId4"/>
    <p:sldId id="673" r:id="rId5"/>
    <p:sldId id="678" r:id="rId6"/>
    <p:sldId id="674" r:id="rId7"/>
    <p:sldId id="675" r:id="rId8"/>
    <p:sldId id="676" r:id="rId9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CC"/>
    <a:srgbClr val="00B0F0"/>
    <a:srgbClr val="E6E6E6"/>
    <a:srgbClr val="FA9DF6"/>
    <a:srgbClr val="9DC3E6"/>
    <a:srgbClr val="FF99FF"/>
    <a:srgbClr val="90F828"/>
    <a:srgbClr val="FBEF03"/>
    <a:srgbClr val="FFE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3634" autoAdjust="0"/>
  </p:normalViewPr>
  <p:slideViewPr>
    <p:cSldViewPr snapToGrid="0">
      <p:cViewPr varScale="1">
        <p:scale>
          <a:sx n="58" d="100"/>
          <a:sy n="58" d="100"/>
        </p:scale>
        <p:origin x="756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4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2949575" cy="496888"/>
          </a:xfrm>
          <a:prstGeom prst="rect">
            <a:avLst/>
          </a:prstGeom>
        </p:spPr>
        <p:txBody>
          <a:bodyPr vert="horz" lIns="91405" tIns="45706" rIns="91405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8" y="2"/>
            <a:ext cx="2949575" cy="496888"/>
          </a:xfrm>
          <a:prstGeom prst="rect">
            <a:avLst/>
          </a:prstGeom>
        </p:spPr>
        <p:txBody>
          <a:bodyPr vert="horz" lIns="91405" tIns="45706" rIns="91405" bIns="45706" rtlCol="0"/>
          <a:lstStyle>
            <a:lvl1pPr algn="r">
              <a:defRPr sz="1200"/>
            </a:lvl1pPr>
          </a:lstStyle>
          <a:p>
            <a:fld id="{754D6AE8-8F66-4CB1-9FB2-59D48F5AD3D9}" type="datetimeFigureOut">
              <a:rPr kumimoji="1" lang="ja-JP" altLang="en-US" smtClean="0"/>
              <a:pPr/>
              <a:t>2021/9/28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9" y="9440865"/>
            <a:ext cx="2949575" cy="496887"/>
          </a:xfrm>
          <a:prstGeom prst="rect">
            <a:avLst/>
          </a:prstGeom>
        </p:spPr>
        <p:txBody>
          <a:bodyPr vert="horz" lIns="91405" tIns="45706" rIns="91405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8" y="9440865"/>
            <a:ext cx="2949575" cy="496887"/>
          </a:xfrm>
          <a:prstGeom prst="rect">
            <a:avLst/>
          </a:prstGeom>
        </p:spPr>
        <p:txBody>
          <a:bodyPr vert="horz" lIns="91405" tIns="45706" rIns="91405" bIns="45706" rtlCol="0" anchor="b"/>
          <a:lstStyle>
            <a:lvl1pPr algn="r">
              <a:defRPr sz="1200"/>
            </a:lvl1pPr>
          </a:lstStyle>
          <a:p>
            <a:fld id="{7347C187-00F6-4CA2-95B1-F7E781346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327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12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2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/>
          <a:lstStyle>
            <a:lvl1pPr algn="r">
              <a:defRPr sz="1200"/>
            </a:lvl1pPr>
          </a:lstStyle>
          <a:p>
            <a:fld id="{053C139E-BDA4-4D3D-AFA7-E87CA0FBBD34}" type="datetimeFigureOut">
              <a:rPr kumimoji="1" lang="ja-JP" altLang="en-US" smtClean="0"/>
              <a:pPr/>
              <a:t>2021/9/28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703" rIns="91400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00" tIns="45703" rIns="91400" bIns="457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58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58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 anchor="b"/>
          <a:lstStyle>
            <a:lvl1pPr algn="r">
              <a:defRPr sz="1200"/>
            </a:lvl1pPr>
          </a:lstStyle>
          <a:p>
            <a:fld id="{1BF2E02A-AB84-4BFE-9045-7703E5AA1E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90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004"/>
              </a:lnSpc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654967-FC96-416D-971D-7278E9D6C38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8049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004"/>
              </a:lnSpc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654967-FC96-416D-971D-7278E9D6C38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538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004"/>
              </a:lnSpc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654967-FC96-416D-971D-7278E9D6C38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9359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004"/>
              </a:lnSpc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654967-FC96-416D-971D-7278E9D6C38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5433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004"/>
              </a:lnSpc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654967-FC96-416D-971D-7278E9D6C38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5200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004"/>
              </a:lnSpc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654967-FC96-416D-971D-7278E9D6C38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7804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004"/>
              </a:lnSpc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654967-FC96-416D-971D-7278E9D6C38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614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320D-5B09-4A9C-A62F-ACAE3E45BA9A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350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D183-69C5-4A99-AE71-50D9D4D4EFA5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976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C79-D55E-4EAD-BCDA-9EA1AF2EA73A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512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6781-19C7-428E-8E9F-CAFE78FC9FB8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153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10A9-9CDD-40C0-879A-16E65D99DAFE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877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61F68-A47F-4CE7-907D-BCD2C806C641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296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D5E1-95B6-4BAA-8B68-C08D9D4F0260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717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D4556-6582-4D06-98CE-4C7BF88EC03B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885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ctrTitle"/>
          </p:nvPr>
        </p:nvSpPr>
        <p:spPr>
          <a:xfrm>
            <a:off x="0" y="1628800"/>
            <a:ext cx="9906000" cy="1728192"/>
          </a:xfr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大阪府生物多様性地域戦略の目標（案）及び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生物多様性保全施策の基本方針について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978428" y="5013176"/>
            <a:ext cx="6048672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en-US" altLang="ja-JP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base">
              <a:spcBef>
                <a:spcPts val="0"/>
              </a:spcBef>
              <a:spcAft>
                <a:spcPct val="0"/>
              </a:spcAft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大阪府環境農林水産部みどり推進室</a:t>
            </a:r>
            <a:endParaRPr lang="ja-JP" altLang="en-US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 bwMode="auto">
          <a:xfrm>
            <a:off x="8200466" y="116632"/>
            <a:ext cx="1584176" cy="40011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資料４</a:t>
            </a:r>
          </a:p>
        </p:txBody>
      </p: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5D8D9B2D-C2DC-4C07-9B2E-2AA4E0099136}"/>
              </a:ext>
            </a:extLst>
          </p:cNvPr>
          <p:cNvSpPr txBox="1">
            <a:spLocks/>
          </p:cNvSpPr>
          <p:nvPr/>
        </p:nvSpPr>
        <p:spPr>
          <a:xfrm>
            <a:off x="9378376" y="6492877"/>
            <a:ext cx="509638" cy="365125"/>
          </a:xfrm>
          <a:prstGeom prst="rect">
            <a:avLst/>
          </a:prstGeom>
          <a:noFill/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4BE55D-FE60-4DAB-B087-94E82A41BAA1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98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9378376" y="6492877"/>
            <a:ext cx="509638" cy="365125"/>
          </a:xfrm>
        </p:spPr>
        <p:txBody>
          <a:bodyPr/>
          <a:lstStyle/>
          <a:p>
            <a:fld id="{344BE55D-FE60-4DAB-B087-94E82A41BAA1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-42397"/>
            <a:ext cx="9906000" cy="57412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72000" rIns="74295" bIns="8890" anchor="ctr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32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　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前回の議論を踏まえた検討状況について</a:t>
            </a:r>
            <a:endParaRPr lang="ja-JP" altLang="en-US" sz="36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ＭＳ Ｐゴシック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5818816-4C61-4254-A08F-380681057811}"/>
              </a:ext>
            </a:extLst>
          </p:cNvPr>
          <p:cNvSpPr txBox="1"/>
          <p:nvPr/>
        </p:nvSpPr>
        <p:spPr>
          <a:xfrm>
            <a:off x="345005" y="801333"/>
            <a:ext cx="9288189" cy="9644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「大阪２１世紀の新環境総合計画」（計画期間：</a:t>
            </a:r>
            <a:r>
              <a:rPr lang="en-US" altLang="ja-JP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2011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r>
              <a:rPr lang="en-US" altLang="ja-JP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lang="en-US" altLang="ja-JP" sz="2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における各取組の進捗状況確認の実施</a:t>
            </a:r>
            <a:endParaRPr lang="en-US" altLang="ja-JP" sz="2000" b="1" u="sng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7588F8-7794-4DEF-86B7-AAC0F9D70978}"/>
              </a:ext>
            </a:extLst>
          </p:cNvPr>
          <p:cNvSpPr txBox="1"/>
          <p:nvPr/>
        </p:nvSpPr>
        <p:spPr>
          <a:xfrm>
            <a:off x="345005" y="3647292"/>
            <a:ext cx="928818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これまでの取組の課題等を踏まえた目標</a:t>
            </a:r>
            <a:r>
              <a:rPr lang="en-US" altLang="ja-JP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案</a:t>
            </a:r>
            <a:r>
              <a:rPr lang="en-US" altLang="ja-JP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及び施策の基本方針の検討</a:t>
            </a:r>
            <a:endParaRPr lang="en-US" altLang="ja-JP" sz="2000" b="1" u="sng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3A19DE-1215-44F3-8EE4-E8BB5689BC88}"/>
              </a:ext>
            </a:extLst>
          </p:cNvPr>
          <p:cNvSpPr txBox="1"/>
          <p:nvPr/>
        </p:nvSpPr>
        <p:spPr>
          <a:xfrm>
            <a:off x="599823" y="1820986"/>
            <a:ext cx="877855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dirty="0"/>
              <a:t>取組区分１～５（</a:t>
            </a:r>
            <a:r>
              <a:rPr lang="en-US" altLang="ja-JP" dirty="0"/>
              <a:t>※</a:t>
            </a:r>
            <a:r>
              <a:rPr lang="ja-JP" altLang="en-US" dirty="0"/>
              <a:t>）の各取組について、実績及び課題等を洗い出し（</a:t>
            </a:r>
            <a:r>
              <a:rPr lang="ja-JP" altLang="en-US" b="1" u="sng" dirty="0"/>
              <a:t>参考資料４</a:t>
            </a:r>
            <a:r>
              <a:rPr lang="ja-JP" altLang="en-US" dirty="0"/>
              <a:t>）</a:t>
            </a:r>
            <a:endParaRPr lang="en-US" altLang="ja-JP" dirty="0"/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ja-JP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1A802EC-91EE-48B4-966D-A016B44B02E6}"/>
              </a:ext>
            </a:extLst>
          </p:cNvPr>
          <p:cNvSpPr txBox="1"/>
          <p:nvPr/>
        </p:nvSpPr>
        <p:spPr>
          <a:xfrm>
            <a:off x="599824" y="4084446"/>
            <a:ext cx="9288189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u="sng" dirty="0"/>
              <a:t>①において洗い出した課題</a:t>
            </a:r>
            <a:r>
              <a:rPr lang="ja-JP" altLang="en-US" dirty="0"/>
              <a:t>及び</a:t>
            </a:r>
            <a:r>
              <a:rPr lang="ja-JP" altLang="en-US" u="sng" dirty="0"/>
              <a:t>「大阪２１世紀の新環境総合計画」の計画期間に</a:t>
            </a:r>
            <a:endParaRPr lang="en-US" altLang="ja-JP" u="sng" dirty="0"/>
          </a:p>
          <a:p>
            <a:pPr>
              <a:lnSpc>
                <a:spcPct val="150000"/>
              </a:lnSpc>
            </a:pPr>
            <a:r>
              <a:rPr lang="ja-JP" altLang="en-US" dirty="0"/>
              <a:t>　　 </a:t>
            </a:r>
            <a:r>
              <a:rPr lang="ja-JP" altLang="en-US" u="sng" dirty="0"/>
              <a:t>おける生物多様性を取り巻く状況の変化</a:t>
            </a:r>
            <a:r>
              <a:rPr lang="ja-JP" altLang="en-US" dirty="0"/>
              <a:t>を踏まえた目標</a:t>
            </a:r>
            <a:r>
              <a:rPr lang="en-US" altLang="ja-JP" dirty="0"/>
              <a:t>(</a:t>
            </a:r>
            <a:r>
              <a:rPr lang="ja-JP" altLang="en-US" dirty="0"/>
              <a:t>案</a:t>
            </a:r>
            <a:r>
              <a:rPr lang="en-US" altLang="ja-JP" dirty="0"/>
              <a:t>)</a:t>
            </a:r>
            <a:r>
              <a:rPr lang="ja-JP" altLang="en-US" dirty="0"/>
              <a:t>を検討</a:t>
            </a:r>
            <a:endParaRPr lang="en-US" altLang="ja-JP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/>
              <a:t>目標を達成し、「</a:t>
            </a:r>
            <a:r>
              <a:rPr lang="en-US" altLang="ja-JP" dirty="0"/>
              <a:t>2030</a:t>
            </a:r>
            <a:r>
              <a:rPr lang="ja-JP" altLang="en-US" dirty="0"/>
              <a:t>大阪府環境総合計画」における「</a:t>
            </a:r>
            <a:r>
              <a:rPr lang="en-US" altLang="ja-JP" dirty="0"/>
              <a:t>2030</a:t>
            </a:r>
            <a:r>
              <a:rPr lang="ja-JP" altLang="en-US" dirty="0"/>
              <a:t>年の実現すべき姿」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　　 に到達するための施策の基本方針を検討</a:t>
            </a:r>
            <a:endParaRPr lang="en-US" altLang="ja-JP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3DB76E-481B-4636-A0C9-2BBB1159CEEA}"/>
              </a:ext>
            </a:extLst>
          </p:cNvPr>
          <p:cNvSpPr txBox="1"/>
          <p:nvPr/>
        </p:nvSpPr>
        <p:spPr>
          <a:xfrm>
            <a:off x="957388" y="2226647"/>
            <a:ext cx="7553232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　</a:t>
            </a:r>
            <a:r>
              <a:rPr lang="en-US" altLang="ja-JP" sz="1600" dirty="0"/>
              <a:t>※</a:t>
            </a:r>
            <a:r>
              <a:rPr lang="ja-JP" altLang="en-US" sz="1600" dirty="0"/>
              <a:t>「大阪２１世紀の新環境総合計画」における取組区分</a:t>
            </a:r>
            <a:endParaRPr lang="en-US" altLang="ja-JP" sz="1600" dirty="0"/>
          </a:p>
          <a:p>
            <a:r>
              <a:rPr lang="ja-JP" altLang="en-US" sz="1600" dirty="0"/>
              <a:t>　　　</a:t>
            </a:r>
            <a:r>
              <a:rPr lang="ja-JP" altLang="en-US" sz="1600" u="sng" dirty="0"/>
              <a:t>取組区分１：普及・啓発</a:t>
            </a:r>
            <a:r>
              <a:rPr lang="ja-JP" altLang="en-US" sz="1600" dirty="0"/>
              <a:t>　　　　　　</a:t>
            </a:r>
            <a:r>
              <a:rPr lang="ja-JP" altLang="en-US" sz="1600" u="sng" dirty="0"/>
              <a:t>取組区分２：参加・行動</a:t>
            </a:r>
            <a:endParaRPr lang="en-US" altLang="ja-JP" sz="1600" u="sng" dirty="0"/>
          </a:p>
          <a:p>
            <a:r>
              <a:rPr lang="ja-JP" altLang="en-US" sz="1600" dirty="0"/>
              <a:t>　　　</a:t>
            </a:r>
            <a:r>
              <a:rPr lang="ja-JP" altLang="en-US" sz="1600" u="sng" dirty="0"/>
              <a:t>取組区分３：現況の把握</a:t>
            </a:r>
            <a:r>
              <a:rPr lang="ja-JP" altLang="en-US" sz="1600" dirty="0"/>
              <a:t>　 　　　　</a:t>
            </a:r>
            <a:r>
              <a:rPr lang="ja-JP" altLang="en-US" sz="1600" u="sng" dirty="0"/>
              <a:t>取組区分４：生息環境の保全・再生の仕組み</a:t>
            </a:r>
            <a:endParaRPr lang="en-US" altLang="ja-JP" sz="1600" u="sng" dirty="0"/>
          </a:p>
          <a:p>
            <a:r>
              <a:rPr lang="ja-JP" altLang="en-US" sz="1600" dirty="0"/>
              <a:t>　　　</a:t>
            </a:r>
            <a:r>
              <a:rPr lang="ja-JP" altLang="en-US" sz="1600" u="sng" dirty="0"/>
              <a:t>取組区分５：生息環境の保全・再生・創造</a:t>
            </a:r>
            <a:endParaRPr lang="en-US" altLang="ja-JP" sz="1600" u="sng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5ACAB52-CB5B-42B0-9263-15D2837C48B9}"/>
              </a:ext>
            </a:extLst>
          </p:cNvPr>
          <p:cNvSpPr/>
          <p:nvPr/>
        </p:nvSpPr>
        <p:spPr>
          <a:xfrm>
            <a:off x="163680" y="634714"/>
            <a:ext cx="9578639" cy="5589917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大かっこ 2">
            <a:extLst>
              <a:ext uri="{FF2B5EF4-FFF2-40B4-BE49-F238E27FC236}">
                <a16:creationId xmlns:a16="http://schemas.microsoft.com/office/drawing/2014/main" id="{CE5E3A31-F42C-42F4-BDF1-DFC70C3CFDEC}"/>
              </a:ext>
            </a:extLst>
          </p:cNvPr>
          <p:cNvSpPr/>
          <p:nvPr/>
        </p:nvSpPr>
        <p:spPr>
          <a:xfrm>
            <a:off x="859860" y="2208125"/>
            <a:ext cx="7650760" cy="1077218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134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9378376" y="6492877"/>
            <a:ext cx="509638" cy="365125"/>
          </a:xfrm>
        </p:spPr>
        <p:txBody>
          <a:bodyPr/>
          <a:lstStyle/>
          <a:p>
            <a:fld id="{344BE55D-FE60-4DAB-B087-94E82A41BAA1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7993" y="212052"/>
            <a:ext cx="9906000" cy="57412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72000" rIns="74295" bIns="8890" anchor="ctr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32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　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第２回生物多様性地域戦略部会の審議事項について</a:t>
            </a:r>
            <a:endParaRPr lang="ja-JP" altLang="en-US" sz="36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ＭＳ Ｐゴシック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35540CD-A32C-4B83-B6B8-4B283F35FC15}"/>
              </a:ext>
            </a:extLst>
          </p:cNvPr>
          <p:cNvGrpSpPr/>
          <p:nvPr/>
        </p:nvGrpSpPr>
        <p:grpSpPr>
          <a:xfrm>
            <a:off x="163666" y="1115822"/>
            <a:ext cx="9578639" cy="1269049"/>
            <a:chOff x="163678" y="646429"/>
            <a:chExt cx="9578639" cy="1269049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9ABA81D9-6125-44E4-8FE3-F405FFDB904E}"/>
                </a:ext>
              </a:extLst>
            </p:cNvPr>
            <p:cNvSpPr txBox="1"/>
            <p:nvPr/>
          </p:nvSpPr>
          <p:spPr>
            <a:xfrm>
              <a:off x="308902" y="731604"/>
              <a:ext cx="9288189" cy="9644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＜審議事項＞</a:t>
              </a:r>
              <a:endPara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大阪府生物多様性地域戦略の目標</a:t>
              </a:r>
              <a:r>
                <a:rPr lang="en-US" altLang="ja-JP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案</a:t>
              </a:r>
              <a:r>
                <a:rPr lang="en-US" altLang="ja-JP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及び生物多様性保全施策の基本方針</a:t>
              </a:r>
              <a:endParaRPr lang="en-US" altLang="ja-JP" sz="2000" b="1" dirty="0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21E7912F-F5DA-4995-8995-07C0841CBD0F}"/>
                </a:ext>
              </a:extLst>
            </p:cNvPr>
            <p:cNvSpPr/>
            <p:nvPr/>
          </p:nvSpPr>
          <p:spPr>
            <a:xfrm>
              <a:off x="163678" y="646429"/>
              <a:ext cx="9578639" cy="1269049"/>
            </a:xfrm>
            <a:prstGeom prst="rect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081EAA0-C268-4381-9308-236E429819FC}"/>
              </a:ext>
            </a:extLst>
          </p:cNvPr>
          <p:cNvGrpSpPr/>
          <p:nvPr/>
        </p:nvGrpSpPr>
        <p:grpSpPr>
          <a:xfrm>
            <a:off x="163672" y="2818664"/>
            <a:ext cx="9724335" cy="3350316"/>
            <a:chOff x="163679" y="1777825"/>
            <a:chExt cx="9724335" cy="2523089"/>
          </a:xfrm>
        </p:grpSpPr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E1288FB6-E230-4D27-AFE4-D599AE2C8DAD}"/>
                </a:ext>
              </a:extLst>
            </p:cNvPr>
            <p:cNvSpPr txBox="1"/>
            <p:nvPr/>
          </p:nvSpPr>
          <p:spPr>
            <a:xfrm>
              <a:off x="308899" y="1924259"/>
              <a:ext cx="928818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＜論点＞</a:t>
              </a:r>
              <a:endPara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80A86B55-83AF-437D-ABB4-97135EDEC0C6}"/>
                </a:ext>
              </a:extLst>
            </p:cNvPr>
            <p:cNvSpPr/>
            <p:nvPr/>
          </p:nvSpPr>
          <p:spPr>
            <a:xfrm>
              <a:off x="163679" y="1777825"/>
              <a:ext cx="9578639" cy="2315798"/>
            </a:xfrm>
            <a:prstGeom prst="rect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80A2E25F-9F0E-4A7B-A473-382775F2516C}"/>
                </a:ext>
              </a:extLst>
            </p:cNvPr>
            <p:cNvSpPr txBox="1"/>
            <p:nvPr/>
          </p:nvSpPr>
          <p:spPr>
            <a:xfrm>
              <a:off x="599825" y="2361922"/>
              <a:ext cx="9288189" cy="19389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ja-JP" altLang="en-US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これまでの取組における課題を踏まえた目標設定となっているか</a:t>
              </a:r>
              <a:endPara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endPara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ja-JP" altLang="en-US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lang="en-US" altLang="ja-JP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2030</a:t>
              </a:r>
              <a:r>
                <a:rPr lang="ja-JP" altLang="en-US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大阪府環境総合計画」における「</a:t>
              </a:r>
              <a:r>
                <a:rPr lang="en-US" altLang="ja-JP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2030</a:t>
              </a:r>
              <a:r>
                <a:rPr lang="ja-JP" altLang="en-US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年の実現すべき姿」につながる</a:t>
              </a:r>
              <a:endPara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目標及び施策の基本方針となっているか</a:t>
              </a:r>
              <a:endPara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2535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937F7F26-B288-4FD6-9FDE-11F63C4B3CCC}"/>
              </a:ext>
            </a:extLst>
          </p:cNvPr>
          <p:cNvSpPr/>
          <p:nvPr/>
        </p:nvSpPr>
        <p:spPr>
          <a:xfrm>
            <a:off x="2673603" y="602566"/>
            <a:ext cx="5049429" cy="6057026"/>
          </a:xfrm>
          <a:prstGeom prst="roundRect">
            <a:avLst>
              <a:gd name="adj" fmla="val 1952"/>
            </a:avLst>
          </a:prstGeom>
          <a:noFill/>
          <a:ln w="3492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506D22F-73C5-41BB-A92A-33AD287BA5B4}"/>
              </a:ext>
            </a:extLst>
          </p:cNvPr>
          <p:cNvSpPr/>
          <p:nvPr/>
        </p:nvSpPr>
        <p:spPr>
          <a:xfrm>
            <a:off x="7855958" y="903144"/>
            <a:ext cx="1965108" cy="5654319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912EE758-F5A9-47BA-AFB5-4791CB3EEF61}"/>
              </a:ext>
            </a:extLst>
          </p:cNvPr>
          <p:cNvCxnSpPr>
            <a:cxnSpLocks/>
          </p:cNvCxnSpPr>
          <p:nvPr/>
        </p:nvCxnSpPr>
        <p:spPr>
          <a:xfrm flipV="1">
            <a:off x="7520770" y="3960172"/>
            <a:ext cx="506623" cy="1601514"/>
          </a:xfrm>
          <a:prstGeom prst="straightConnector1">
            <a:avLst/>
          </a:prstGeom>
          <a:noFill/>
          <a:ln w="107950" cap="flat" cmpd="sng" algn="ctr">
            <a:solidFill>
              <a:srgbClr val="90F828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912EE758-F5A9-47BA-AFB5-4791CB3EEF61}"/>
              </a:ext>
            </a:extLst>
          </p:cNvPr>
          <p:cNvCxnSpPr>
            <a:cxnSpLocks/>
          </p:cNvCxnSpPr>
          <p:nvPr/>
        </p:nvCxnSpPr>
        <p:spPr>
          <a:xfrm flipV="1">
            <a:off x="7472940" y="2570026"/>
            <a:ext cx="593476" cy="3130669"/>
          </a:xfrm>
          <a:prstGeom prst="straightConnector1">
            <a:avLst/>
          </a:prstGeom>
          <a:noFill/>
          <a:ln w="107950" cap="flat" cmpd="sng" algn="ctr">
            <a:solidFill>
              <a:srgbClr val="90F828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16BB271B-E29E-48C4-8257-51F1475E2EBD}"/>
              </a:ext>
            </a:extLst>
          </p:cNvPr>
          <p:cNvCxnSpPr>
            <a:cxnSpLocks/>
            <a:stCxn id="48" idx="3"/>
            <a:endCxn id="24" idx="1"/>
          </p:cNvCxnSpPr>
          <p:nvPr/>
        </p:nvCxnSpPr>
        <p:spPr>
          <a:xfrm>
            <a:off x="7520770" y="1922223"/>
            <a:ext cx="532309" cy="1786860"/>
          </a:xfrm>
          <a:prstGeom prst="straightConnector1">
            <a:avLst/>
          </a:prstGeom>
          <a:noFill/>
          <a:ln w="107950" cap="flat" cmpd="sng" algn="ctr">
            <a:solidFill>
              <a:srgbClr val="FF33CC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9378376" y="6492877"/>
            <a:ext cx="509638" cy="365125"/>
          </a:xfrm>
        </p:spPr>
        <p:txBody>
          <a:bodyPr/>
          <a:lstStyle/>
          <a:p>
            <a:fld id="{344BE55D-FE60-4DAB-B087-94E82A41BAA1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-30778"/>
            <a:ext cx="9906000" cy="51256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72000" rIns="74295" bIns="8890" anchor="ctr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28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　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目標</a:t>
            </a:r>
            <a:r>
              <a:rPr lang="en-US" altLang="ja-JP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(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案</a:t>
            </a:r>
            <a:r>
              <a:rPr lang="en-US" altLang="ja-JP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)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及び生物多様性保全施策の基本方針について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C3B5C66-50EF-45CA-A207-33FE939E18D1}"/>
              </a:ext>
            </a:extLst>
          </p:cNvPr>
          <p:cNvGrpSpPr/>
          <p:nvPr/>
        </p:nvGrpSpPr>
        <p:grpSpPr>
          <a:xfrm>
            <a:off x="84934" y="4991410"/>
            <a:ext cx="2476080" cy="1645046"/>
            <a:chOff x="92066" y="5520647"/>
            <a:chExt cx="2682430" cy="1897667"/>
          </a:xfrm>
        </p:grpSpPr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3A0AE2F4-8E0B-422D-91E0-87EC6355140C}"/>
                </a:ext>
              </a:extLst>
            </p:cNvPr>
            <p:cNvSpPr txBox="1"/>
            <p:nvPr/>
          </p:nvSpPr>
          <p:spPr>
            <a:xfrm>
              <a:off x="133091" y="6069161"/>
              <a:ext cx="2621116" cy="1349153"/>
            </a:xfrm>
            <a:prstGeom prst="rect">
              <a:avLst/>
            </a:prstGeom>
            <a:solidFill>
              <a:sysClr val="window" lastClr="FFFFFF"/>
            </a:solidFill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・気候危機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平均気温上昇・豪雨被害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2050</a:t>
              </a: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年カーボンニュートラル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脱炭素</a:t>
              </a:r>
              <a:r>
                <a:rPr kumimoji="0" lang="en-US" altLang="ja-JP" sz="1000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・ウィズコロナ、ポストコロナ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ワンヘルス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・担い手減少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人口減少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0" lang="en-US" altLang="ja-JP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NbS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自然を活用した課題解決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・保全の強化、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OECM</a:t>
              </a:r>
              <a:r>
                <a:rPr kumimoji="0" lang="en-US" altLang="ja-JP" sz="1000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30by30</a:t>
              </a:r>
              <a:r>
                <a:rPr kumimoji="0" lang="en-US" altLang="ja-JP" sz="1000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・ビッグデータの普及　　　　　　　　　　等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E46A25FD-0631-4EB9-8858-A019CB14C57B}"/>
                </a:ext>
              </a:extLst>
            </p:cNvPr>
            <p:cNvSpPr txBox="1"/>
            <p:nvPr/>
          </p:nvSpPr>
          <p:spPr>
            <a:xfrm>
              <a:off x="92066" y="5520647"/>
              <a:ext cx="2682430" cy="522627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「大阪</a:t>
              </a: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21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世紀の新環境総合計画」</a:t>
              </a: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計画期間における主な状況の変化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93EC0C9-07FB-4AC5-AB36-A436124C71F6}"/>
              </a:ext>
            </a:extLst>
          </p:cNvPr>
          <p:cNvGrpSpPr/>
          <p:nvPr/>
        </p:nvGrpSpPr>
        <p:grpSpPr>
          <a:xfrm>
            <a:off x="71815" y="630527"/>
            <a:ext cx="2505736" cy="4298324"/>
            <a:chOff x="71975" y="122293"/>
            <a:chExt cx="2714558" cy="4534321"/>
          </a:xfrm>
        </p:grpSpPr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B9ADDCA-3639-423D-A328-80561CBEEA4D}"/>
                </a:ext>
              </a:extLst>
            </p:cNvPr>
            <p:cNvSpPr/>
            <p:nvPr/>
          </p:nvSpPr>
          <p:spPr>
            <a:xfrm>
              <a:off x="71975" y="122293"/>
              <a:ext cx="2713876" cy="4534321"/>
            </a:xfrm>
            <a:prstGeom prst="rect">
              <a:avLst/>
            </a:prstGeom>
            <a:noFill/>
            <a:ln w="28575" cap="flat" cmpd="sng" algn="ctr">
              <a:solidFill>
                <a:srgbClr val="AFABA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B665FA5A-5FBD-4966-9532-F2C2B7AAE6A6}"/>
                </a:ext>
              </a:extLst>
            </p:cNvPr>
            <p:cNvSpPr txBox="1"/>
            <p:nvPr/>
          </p:nvSpPr>
          <p:spPr>
            <a:xfrm>
              <a:off x="71975" y="122294"/>
              <a:ext cx="2714558" cy="633116"/>
            </a:xfrm>
            <a:prstGeom prst="rect">
              <a:avLst/>
            </a:prstGeom>
            <a:solidFill>
              <a:srgbClr val="E7E6E6">
                <a:lumMod val="75000"/>
              </a:srgb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「大阪</a:t>
              </a: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21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世紀の新環境総合計画」</a:t>
              </a: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2011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年度～</a:t>
              </a: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2020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年度）に基づく</a:t>
              </a: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これまでの取組における主な課題</a:t>
              </a: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242EBE1C-41C9-48DA-8357-5A9BEA7DE1DC}"/>
                </a:ext>
              </a:extLst>
            </p:cNvPr>
            <p:cNvSpPr txBox="1"/>
            <p:nvPr/>
          </p:nvSpPr>
          <p:spPr>
            <a:xfrm>
              <a:off x="135352" y="846267"/>
              <a:ext cx="2588532" cy="1047059"/>
            </a:xfrm>
            <a:prstGeom prst="rect">
              <a:avLst/>
            </a:prstGeom>
            <a:noFill/>
            <a:ln w="38100">
              <a:solidFill>
                <a:srgbClr val="FF33CC"/>
              </a:solidFill>
            </a:ln>
          </p:spPr>
          <p:txBody>
            <a:bodyPr wrap="squar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 幅広い層への情報発信の不足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0" lang="en-US" altLang="ja-JP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利用者のニーズに合った情報発信の不足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0" lang="ja-JP" alt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（取組区分１：普及・啓発）</a:t>
              </a:r>
              <a:endPara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 活動参加者の固定化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kumimoji="0" lang="ja-JP" alt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（取組区分２：参加・行動）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42298E9E-9809-4F6A-9511-5E0AE04FBC51}"/>
                </a:ext>
              </a:extLst>
            </p:cNvPr>
            <p:cNvSpPr txBox="1"/>
            <p:nvPr/>
          </p:nvSpPr>
          <p:spPr>
            <a:xfrm>
              <a:off x="148261" y="3974908"/>
              <a:ext cx="2575622" cy="584415"/>
            </a:xfrm>
            <a:prstGeom prst="rect">
              <a:avLst/>
            </a:prstGeom>
            <a:noFill/>
            <a:ln w="38100">
              <a:solidFill>
                <a:srgbClr val="90F828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　継続的なモニタリング体制の構築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　レッドリストの改訂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0" lang="ja-JP" alt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（取組区分３：現況の把握）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A92037F0-6050-46A5-BE0C-0AE0AA452FCF}"/>
                </a:ext>
              </a:extLst>
            </p:cNvPr>
            <p:cNvSpPr txBox="1"/>
            <p:nvPr/>
          </p:nvSpPr>
          <p:spPr>
            <a:xfrm>
              <a:off x="134178" y="1976456"/>
              <a:ext cx="2607187" cy="1928758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 ボランティアの後継者不足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 施設の機能の維持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 野生生物による農業被害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（取組区分５：生息環境の保全・再生・創造）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 企業ニーズの十分なくみ上げの不足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 教育現場等における生物多様性研修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　 プログラムの更なる普及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（取組区分４：生息環境の保全・再生の仕組み）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・ 特定外来生物被害の増加傾向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（取組区分５：生息環境の保全・再生・創造）　</a:t>
              </a:r>
            </a:p>
          </p:txBody>
        </p:sp>
      </p:grp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F3376FD6-5684-4728-9422-24994FE881D6}"/>
              </a:ext>
            </a:extLst>
          </p:cNvPr>
          <p:cNvCxnSpPr>
            <a:cxnSpLocks/>
          </p:cNvCxnSpPr>
          <p:nvPr/>
        </p:nvCxnSpPr>
        <p:spPr>
          <a:xfrm>
            <a:off x="7582660" y="3735458"/>
            <a:ext cx="541712" cy="2107069"/>
          </a:xfrm>
          <a:prstGeom prst="straightConnector1">
            <a:avLst/>
          </a:prstGeom>
          <a:noFill/>
          <a:ln w="107950" cap="flat" cmpd="sng" algn="ctr">
            <a:solidFill>
              <a:srgbClr val="00B0F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EC158DE-061D-4AAC-9E6F-BA1E57C140D8}"/>
              </a:ext>
            </a:extLst>
          </p:cNvPr>
          <p:cNvCxnSpPr>
            <a:cxnSpLocks/>
          </p:cNvCxnSpPr>
          <p:nvPr/>
        </p:nvCxnSpPr>
        <p:spPr>
          <a:xfrm flipV="1">
            <a:off x="7585648" y="2221714"/>
            <a:ext cx="440346" cy="1547943"/>
          </a:xfrm>
          <a:prstGeom prst="straightConnector1">
            <a:avLst/>
          </a:prstGeom>
          <a:noFill/>
          <a:ln w="107950" cap="flat" cmpd="sng" algn="ctr">
            <a:solidFill>
              <a:srgbClr val="00B0F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9" name="四角形: 角を丸くする 87">
            <a:extLst>
              <a:ext uri="{FF2B5EF4-FFF2-40B4-BE49-F238E27FC236}">
                <a16:creationId xmlns:a16="http://schemas.microsoft.com/office/drawing/2014/main" id="{B34DBD16-9EBB-4FB1-9EE1-F95428ED6D36}"/>
              </a:ext>
            </a:extLst>
          </p:cNvPr>
          <p:cNvSpPr/>
          <p:nvPr/>
        </p:nvSpPr>
        <p:spPr>
          <a:xfrm>
            <a:off x="2937028" y="4368901"/>
            <a:ext cx="1773495" cy="1505748"/>
          </a:xfrm>
          <a:prstGeom prst="roundRect">
            <a:avLst/>
          </a:prstGeom>
          <a:solidFill>
            <a:srgbClr val="90F828"/>
          </a:solidFill>
          <a:ln w="3492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四角形: 角を丸くする 87">
            <a:extLst>
              <a:ext uri="{FF2B5EF4-FFF2-40B4-BE49-F238E27FC236}">
                <a16:creationId xmlns:a16="http://schemas.microsoft.com/office/drawing/2014/main" id="{F2C6E8CD-8563-4DC3-A756-BFE7713D02AC}"/>
              </a:ext>
            </a:extLst>
          </p:cNvPr>
          <p:cNvSpPr/>
          <p:nvPr/>
        </p:nvSpPr>
        <p:spPr>
          <a:xfrm>
            <a:off x="2930222" y="2806344"/>
            <a:ext cx="1767054" cy="1467300"/>
          </a:xfrm>
          <a:prstGeom prst="roundRect">
            <a:avLst/>
          </a:prstGeom>
          <a:solidFill>
            <a:srgbClr val="00B0F0"/>
          </a:solidFill>
          <a:ln w="3492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四角形: 角を丸くする 87">
            <a:extLst>
              <a:ext uri="{FF2B5EF4-FFF2-40B4-BE49-F238E27FC236}">
                <a16:creationId xmlns:a16="http://schemas.microsoft.com/office/drawing/2014/main" id="{CFA723CD-AC5D-4E63-9642-2B5BDA27239E}"/>
              </a:ext>
            </a:extLst>
          </p:cNvPr>
          <p:cNvSpPr/>
          <p:nvPr/>
        </p:nvSpPr>
        <p:spPr>
          <a:xfrm>
            <a:off x="2949636" y="1246563"/>
            <a:ext cx="1747456" cy="1461666"/>
          </a:xfrm>
          <a:prstGeom prst="roundRect">
            <a:avLst/>
          </a:prstGeom>
          <a:solidFill>
            <a:srgbClr val="FF33CC"/>
          </a:solidFill>
          <a:ln w="3492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D897A7B-739C-4641-8209-2F308CC26913}"/>
              </a:ext>
            </a:extLst>
          </p:cNvPr>
          <p:cNvSpPr txBox="1"/>
          <p:nvPr/>
        </p:nvSpPr>
        <p:spPr>
          <a:xfrm>
            <a:off x="7978662" y="1255709"/>
            <a:ext cx="1898547" cy="1270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◆生物多様性の保全や自然資本の持続可能な利用の機運が醸成され、多様な主体が連携し、府域の自然環境の保全及び回復活動が進んでいる。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16594E8-E55F-438D-9965-19D5E5A3D720}"/>
              </a:ext>
            </a:extLst>
          </p:cNvPr>
          <p:cNvSpPr txBox="1"/>
          <p:nvPr/>
        </p:nvSpPr>
        <p:spPr>
          <a:xfrm>
            <a:off x="8069481" y="4872752"/>
            <a:ext cx="1776444" cy="1270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◆希少な野生生物について生息状況のモニタリングが進むとともに、関係者が連携して特定外来生物の防除対策が進んでいる。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4223369-F509-4255-A621-3EFFC9A1A888}"/>
              </a:ext>
            </a:extLst>
          </p:cNvPr>
          <p:cNvSpPr txBox="1"/>
          <p:nvPr/>
        </p:nvSpPr>
        <p:spPr>
          <a:xfrm>
            <a:off x="7858928" y="756260"/>
            <a:ext cx="1975257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２０３０年の実現すべき姿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0" lang="ja-JP" alt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0" lang="ja-JP" alt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大阪府環境総合計画」より抜粋</a:t>
            </a:r>
            <a:r>
              <a: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0" lang="ja-JP" altLang="en-US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1049C648-1253-4DC4-ADED-E659B3090546}"/>
              </a:ext>
            </a:extLst>
          </p:cNvPr>
          <p:cNvGrpSpPr/>
          <p:nvPr/>
        </p:nvGrpSpPr>
        <p:grpSpPr>
          <a:xfrm>
            <a:off x="2813040" y="768366"/>
            <a:ext cx="2059719" cy="5477800"/>
            <a:chOff x="6922753" y="724325"/>
            <a:chExt cx="2231371" cy="5432448"/>
          </a:xfrm>
        </p:grpSpPr>
        <p:sp>
          <p:nvSpPr>
            <p:cNvPr id="55" name="四角形: 角を丸くする 54">
              <a:extLst>
                <a:ext uri="{FF2B5EF4-FFF2-40B4-BE49-F238E27FC236}">
                  <a16:creationId xmlns:a16="http://schemas.microsoft.com/office/drawing/2014/main" id="{F0315F4A-94E8-4FC9-8D01-DF7437CC4EBD}"/>
                </a:ext>
              </a:extLst>
            </p:cNvPr>
            <p:cNvSpPr/>
            <p:nvPr/>
          </p:nvSpPr>
          <p:spPr>
            <a:xfrm>
              <a:off x="6922753" y="883107"/>
              <a:ext cx="2193246" cy="5273666"/>
            </a:xfrm>
            <a:prstGeom prst="roundRect">
              <a:avLst/>
            </a:prstGeom>
            <a:noFill/>
            <a:ln w="762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CBE5F378-416B-4380-A3C1-762A89D13323}"/>
                </a:ext>
              </a:extLst>
            </p:cNvPr>
            <p:cNvSpPr txBox="1"/>
            <p:nvPr/>
          </p:nvSpPr>
          <p:spPr>
            <a:xfrm>
              <a:off x="7164568" y="1397159"/>
              <a:ext cx="1942827" cy="595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○自然の恵み</a:t>
              </a:r>
              <a:endPara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（生態系サービス）</a:t>
              </a:r>
              <a:endParaRPr kumimoji="0" lang="en-US" altLang="ja-JP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に関する意識の向上</a:t>
              </a:r>
              <a:endPara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D5781995-7842-4913-B401-726D5E32A64A}"/>
                </a:ext>
              </a:extLst>
            </p:cNvPr>
            <p:cNvSpPr txBox="1"/>
            <p:nvPr/>
          </p:nvSpPr>
          <p:spPr>
            <a:xfrm>
              <a:off x="7184596" y="2851322"/>
              <a:ext cx="1727330" cy="639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○自然環境の持続的な</a:t>
              </a:r>
              <a:endPara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保全の推進　</a:t>
              </a:r>
              <a:endPara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67B093FD-7AAD-4125-AF35-CB799F841E3E}"/>
                </a:ext>
              </a:extLst>
            </p:cNvPr>
            <p:cNvSpPr txBox="1"/>
            <p:nvPr/>
          </p:nvSpPr>
          <p:spPr>
            <a:xfrm>
              <a:off x="7172151" y="3295289"/>
              <a:ext cx="1568845" cy="449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○企業等と連携した</a:t>
              </a:r>
              <a:endPara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保全活動の推進</a:t>
              </a: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12A177C4-5F34-4672-A166-90FB86229B31}"/>
                </a:ext>
              </a:extLst>
            </p:cNvPr>
            <p:cNvSpPr txBox="1"/>
            <p:nvPr/>
          </p:nvSpPr>
          <p:spPr>
            <a:xfrm>
              <a:off x="7188955" y="3733464"/>
              <a:ext cx="1596876" cy="449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○特定外来生物の</a:t>
              </a:r>
              <a:endPara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防除推進　</a:t>
              </a: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2CE8F24D-48DD-41A9-BC0A-C980C9EA6781}"/>
                </a:ext>
              </a:extLst>
            </p:cNvPr>
            <p:cNvSpPr txBox="1"/>
            <p:nvPr/>
          </p:nvSpPr>
          <p:spPr>
            <a:xfrm>
              <a:off x="7153304" y="2061767"/>
              <a:ext cx="2000820" cy="449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○自然環境に配慮した</a:t>
              </a:r>
              <a:endPara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　 行動の促進</a:t>
              </a:r>
              <a:endPara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52854465-CE37-4D67-AD17-028C80CA5A43}"/>
                </a:ext>
              </a:extLst>
            </p:cNvPr>
            <p:cNvSpPr txBox="1"/>
            <p:nvPr/>
          </p:nvSpPr>
          <p:spPr>
            <a:xfrm>
              <a:off x="7342162" y="724325"/>
              <a:ext cx="1351593" cy="320931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目標（案）</a:t>
              </a: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8533DA1D-FD30-4A54-8C12-1778F6B5F3D1}"/>
                </a:ext>
              </a:extLst>
            </p:cNvPr>
            <p:cNvSpPr txBox="1"/>
            <p:nvPr/>
          </p:nvSpPr>
          <p:spPr>
            <a:xfrm>
              <a:off x="7090285" y="4721308"/>
              <a:ext cx="1956899" cy="625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○市町村や保全団体等と</a:t>
              </a:r>
              <a:endPara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　 連携したモニタリング体制</a:t>
              </a:r>
              <a:endPara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の構築</a:t>
              </a:r>
              <a:endPara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77E0D516-6C7D-4EB5-AB59-16F2E9E1B67D}"/>
              </a:ext>
            </a:extLst>
          </p:cNvPr>
          <p:cNvCxnSpPr>
            <a:cxnSpLocks/>
          </p:cNvCxnSpPr>
          <p:nvPr/>
        </p:nvCxnSpPr>
        <p:spPr>
          <a:xfrm flipV="1">
            <a:off x="7378202" y="5143198"/>
            <a:ext cx="759742" cy="486870"/>
          </a:xfrm>
          <a:prstGeom prst="straightConnector1">
            <a:avLst/>
          </a:prstGeom>
          <a:noFill/>
          <a:ln w="107950" cap="flat" cmpd="sng" algn="ctr">
            <a:solidFill>
              <a:srgbClr val="90F828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CEFAF16E-2108-4D65-A0E6-0D9D292385C9}"/>
              </a:ext>
            </a:extLst>
          </p:cNvPr>
          <p:cNvGrpSpPr/>
          <p:nvPr/>
        </p:nvGrpSpPr>
        <p:grpSpPr>
          <a:xfrm>
            <a:off x="4941571" y="1061761"/>
            <a:ext cx="2579199" cy="1720924"/>
            <a:chOff x="5460721" y="826155"/>
            <a:chExt cx="2794143" cy="1815410"/>
          </a:xfrm>
        </p:grpSpPr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1C1A2CEB-DF0B-4EF3-9648-2541BAE0F6C0}"/>
                </a:ext>
              </a:extLst>
            </p:cNvPr>
            <p:cNvSpPr/>
            <p:nvPr/>
          </p:nvSpPr>
          <p:spPr>
            <a:xfrm>
              <a:off x="5460721" y="826155"/>
              <a:ext cx="2794143" cy="1815410"/>
            </a:xfrm>
            <a:prstGeom prst="rect">
              <a:avLst/>
            </a:prstGeom>
            <a:solidFill>
              <a:srgbClr val="FF33CC"/>
            </a:solidFill>
            <a:ln w="12700" cap="flat" cmpd="sng" algn="ctr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49" name="グループ化 48">
              <a:extLst>
                <a:ext uri="{FF2B5EF4-FFF2-40B4-BE49-F238E27FC236}">
                  <a16:creationId xmlns:a16="http://schemas.microsoft.com/office/drawing/2014/main" id="{8A6335F5-8260-4F81-88C7-72F141ACFB7B}"/>
                </a:ext>
              </a:extLst>
            </p:cNvPr>
            <p:cNvGrpSpPr/>
            <p:nvPr/>
          </p:nvGrpSpPr>
          <p:grpSpPr>
            <a:xfrm>
              <a:off x="5513879" y="886398"/>
              <a:ext cx="2686136" cy="1709976"/>
              <a:chOff x="5514682" y="819808"/>
              <a:chExt cx="2686136" cy="1709976"/>
            </a:xfrm>
          </p:grpSpPr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F4A93601-671A-4E74-BE5F-112380FA5B73}"/>
                  </a:ext>
                </a:extLst>
              </p:cNvPr>
              <p:cNvSpPr txBox="1"/>
              <p:nvPr/>
            </p:nvSpPr>
            <p:spPr>
              <a:xfrm>
                <a:off x="6468019" y="826931"/>
                <a:ext cx="1718029" cy="438310"/>
              </a:xfrm>
              <a:prstGeom prst="rect">
                <a:avLst/>
              </a:prstGeom>
              <a:solidFill>
                <a:sysClr val="window" lastClr="FFFFFF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生物多様性の理解と</a:t>
                </a:r>
                <a:endParaRPr kumimoji="0" lang="en-US" altLang="ja-JP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行動の促進</a:t>
                </a:r>
              </a:p>
            </p:txBody>
          </p: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F537A814-CE3A-48E3-B7A9-845CBDB5B860}"/>
                  </a:ext>
                </a:extLst>
              </p:cNvPr>
              <p:cNvSpPr txBox="1"/>
              <p:nvPr/>
            </p:nvSpPr>
            <p:spPr>
              <a:xfrm>
                <a:off x="5514682" y="819808"/>
                <a:ext cx="939125" cy="447765"/>
              </a:xfrm>
              <a:prstGeom prst="rect">
                <a:avLst/>
              </a:prstGeom>
              <a:solidFill>
                <a:srgbClr val="FF33CC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取組方針１</a:t>
                </a:r>
              </a:p>
            </p:txBody>
          </p:sp>
          <p:grpSp>
            <p:nvGrpSpPr>
              <p:cNvPr id="52" name="グループ化 51">
                <a:extLst>
                  <a:ext uri="{FF2B5EF4-FFF2-40B4-BE49-F238E27FC236}">
                    <a16:creationId xmlns:a16="http://schemas.microsoft.com/office/drawing/2014/main" id="{B92A73D0-F69E-4E6C-ABF7-B8E9E5454919}"/>
                  </a:ext>
                </a:extLst>
              </p:cNvPr>
              <p:cNvGrpSpPr/>
              <p:nvPr/>
            </p:nvGrpSpPr>
            <p:grpSpPr>
              <a:xfrm>
                <a:off x="5530018" y="1366352"/>
                <a:ext cx="2670800" cy="1163432"/>
                <a:chOff x="626302" y="3531808"/>
                <a:chExt cx="2965607" cy="1241215"/>
              </a:xfrm>
            </p:grpSpPr>
            <p:sp>
              <p:nvSpPr>
                <p:cNvPr id="54" name="テキスト ボックス 53">
                  <a:extLst>
                    <a:ext uri="{FF2B5EF4-FFF2-40B4-BE49-F238E27FC236}">
                      <a16:creationId xmlns:a16="http://schemas.microsoft.com/office/drawing/2014/main" id="{6E5C9BF4-667A-4165-BDCD-99D1E350BA5D}"/>
                    </a:ext>
                  </a:extLst>
                </p:cNvPr>
                <p:cNvSpPr txBox="1"/>
                <p:nvPr/>
              </p:nvSpPr>
              <p:spPr>
                <a:xfrm>
                  <a:off x="630581" y="3803156"/>
                  <a:ext cx="2961328" cy="969867"/>
                </a:xfrm>
                <a:prstGeom prst="rect">
                  <a:avLst/>
                </a:prstGeom>
                <a:solidFill>
                  <a:sysClr val="window" lastClr="FFFFFF"/>
                </a:solidFill>
                <a:ln>
                  <a:solidFill>
                    <a:srgbClr val="FF33CC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１－１　自然の恵み</a:t>
                  </a:r>
                  <a:r>
                    <a:rPr kumimoji="0" lang="ja-JP" altLang="en-US" sz="9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（生態系サービス）</a:t>
                  </a:r>
                  <a:endParaRPr kumimoji="0" lang="en-US" altLang="ja-JP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           に関する教育・啓発</a:t>
                  </a:r>
                  <a:endParaRPr kumimoji="0" lang="en-US" altLang="ja-JP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１－２　自然と触れ合える場の整備　</a:t>
                  </a:r>
                  <a:endParaRPr kumimoji="0" lang="en-US" altLang="ja-JP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１－３　自然と触れ合える場の情報発信</a:t>
                  </a:r>
                  <a:endParaRPr kumimoji="0" lang="en-US" altLang="ja-JP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１－４　府内市町村の取組の促進</a:t>
                  </a:r>
                </a:p>
              </p:txBody>
            </p:sp>
            <p:sp>
              <p:nvSpPr>
                <p:cNvPr id="53" name="テキスト ボックス 52">
                  <a:extLst>
                    <a:ext uri="{FF2B5EF4-FFF2-40B4-BE49-F238E27FC236}">
                      <a16:creationId xmlns:a16="http://schemas.microsoft.com/office/drawing/2014/main" id="{5E69053E-C2E6-4D24-91A1-C09DBC14ECEF}"/>
                    </a:ext>
                  </a:extLst>
                </p:cNvPr>
                <p:cNvSpPr txBox="1"/>
                <p:nvPr/>
              </p:nvSpPr>
              <p:spPr>
                <a:xfrm>
                  <a:off x="626302" y="3531808"/>
                  <a:ext cx="2950455" cy="285765"/>
                </a:xfrm>
                <a:prstGeom prst="rect">
                  <a:avLst/>
                </a:prstGeom>
                <a:solidFill>
                  <a:srgbClr val="FF33CC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5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取組項目</a:t>
                  </a:r>
                  <a:endParaRPr kumimoji="0" lang="en-US" altLang="ja-JP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</p:grp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772337E-035A-4771-BB4E-50EAFE0C9167}"/>
              </a:ext>
            </a:extLst>
          </p:cNvPr>
          <p:cNvGrpSpPr/>
          <p:nvPr/>
        </p:nvGrpSpPr>
        <p:grpSpPr>
          <a:xfrm>
            <a:off x="4940507" y="4763718"/>
            <a:ext cx="2616467" cy="1758734"/>
            <a:chOff x="5478367" y="4770808"/>
            <a:chExt cx="2834517" cy="1855296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CEB29C51-69AE-44D1-9918-56FFEA5A9484}"/>
                </a:ext>
              </a:extLst>
            </p:cNvPr>
            <p:cNvSpPr/>
            <p:nvPr/>
          </p:nvSpPr>
          <p:spPr>
            <a:xfrm>
              <a:off x="5478367" y="4770808"/>
              <a:ext cx="2834517" cy="1855296"/>
            </a:xfrm>
            <a:prstGeom prst="rect">
              <a:avLst/>
            </a:prstGeom>
            <a:solidFill>
              <a:srgbClr val="90F828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160CD700-A61A-45E5-92F6-5EF1758A3EFE}"/>
                </a:ext>
              </a:extLst>
            </p:cNvPr>
            <p:cNvSpPr txBox="1"/>
            <p:nvPr/>
          </p:nvSpPr>
          <p:spPr>
            <a:xfrm>
              <a:off x="5537999" y="4851178"/>
              <a:ext cx="943090" cy="448112"/>
            </a:xfrm>
            <a:prstGeom prst="rect">
              <a:avLst/>
            </a:prstGeom>
            <a:solidFill>
              <a:srgbClr val="90F828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取組方針３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842C7DF5-1327-492E-A30B-C64AD9F7D4C2}"/>
                </a:ext>
              </a:extLst>
            </p:cNvPr>
            <p:cNvSpPr txBox="1"/>
            <p:nvPr/>
          </p:nvSpPr>
          <p:spPr>
            <a:xfrm>
              <a:off x="6481643" y="4860633"/>
              <a:ext cx="1746278" cy="438311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生物多様性保全に資する</a:t>
              </a:r>
              <a:endParaRPr kumimoji="0" lang="en-US" altLang="ja-JP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仕組みづくりの推進</a:t>
              </a:r>
              <a:endParaRPr kumimoji="0" lang="en-US" altLang="ja-JP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3455933E-11D0-41EF-8B9F-1D6C90F4F6AF}"/>
                </a:ext>
              </a:extLst>
            </p:cNvPr>
            <p:cNvSpPr txBox="1"/>
            <p:nvPr/>
          </p:nvSpPr>
          <p:spPr>
            <a:xfrm>
              <a:off x="5543772" y="5636299"/>
              <a:ext cx="2689020" cy="909089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３－１　希少な野生動植物種の保全に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 資する仕組みづくり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３－２　保護地域内外における効果的な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           保全の仕組みづくり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３－３　生物多様性保全に資する調査研究</a:t>
              </a:r>
              <a:endPara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685A399E-A6F5-4783-B520-E88DF21B6E92}"/>
                </a:ext>
              </a:extLst>
            </p:cNvPr>
            <p:cNvSpPr txBox="1"/>
            <p:nvPr/>
          </p:nvSpPr>
          <p:spPr>
            <a:xfrm>
              <a:off x="5546248" y="5379660"/>
              <a:ext cx="2689020" cy="267857"/>
            </a:xfrm>
            <a:prstGeom prst="rect">
              <a:avLst/>
            </a:prstGeom>
            <a:solidFill>
              <a:srgbClr val="90F828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取組項目</a:t>
              </a:r>
              <a:endPara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ECD972E-AF0B-4B01-9D51-41262F7EE663}"/>
              </a:ext>
            </a:extLst>
          </p:cNvPr>
          <p:cNvGrpSpPr/>
          <p:nvPr/>
        </p:nvGrpSpPr>
        <p:grpSpPr>
          <a:xfrm>
            <a:off x="4953991" y="2851028"/>
            <a:ext cx="4959709" cy="1833392"/>
            <a:chOff x="4953991" y="2806344"/>
            <a:chExt cx="4959709" cy="1833392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D48A96E4-5567-41E6-AE94-9E2182DB85FA}"/>
                </a:ext>
              </a:extLst>
            </p:cNvPr>
            <p:cNvSpPr txBox="1"/>
            <p:nvPr/>
          </p:nvSpPr>
          <p:spPr>
            <a:xfrm>
              <a:off x="8053079" y="3029225"/>
              <a:ext cx="1860621" cy="1270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◆府民、事業者、民間団体などあらゆる主体が生物多様性の重要性を理解し、日常生活の中でも自然環境に配慮した行動をしている。</a:t>
              </a:r>
              <a:endPara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A365F444-8DDD-465F-B9C3-B347C19EB0FC}"/>
                </a:ext>
              </a:extLst>
            </p:cNvPr>
            <p:cNvGrpSpPr/>
            <p:nvPr/>
          </p:nvGrpSpPr>
          <p:grpSpPr>
            <a:xfrm>
              <a:off x="4953991" y="2806344"/>
              <a:ext cx="2589208" cy="1833392"/>
              <a:chOff x="5482861" y="2636364"/>
              <a:chExt cx="2804987" cy="1934053"/>
            </a:xfrm>
          </p:grpSpPr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0EB81648-8670-4592-9564-A17307E854FA}"/>
                  </a:ext>
                </a:extLst>
              </p:cNvPr>
              <p:cNvSpPr/>
              <p:nvPr/>
            </p:nvSpPr>
            <p:spPr>
              <a:xfrm>
                <a:off x="5482861" y="2636364"/>
                <a:ext cx="2804987" cy="1934053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rgbClr val="00B0F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grpSp>
            <p:nvGrpSpPr>
              <p:cNvPr id="38" name="グループ化 37">
                <a:extLst>
                  <a:ext uri="{FF2B5EF4-FFF2-40B4-BE49-F238E27FC236}">
                    <a16:creationId xmlns:a16="http://schemas.microsoft.com/office/drawing/2014/main" id="{AED8CFCD-F88E-48FD-BED5-C3ADCCB919D3}"/>
                  </a:ext>
                </a:extLst>
              </p:cNvPr>
              <p:cNvGrpSpPr/>
              <p:nvPr/>
            </p:nvGrpSpPr>
            <p:grpSpPr>
              <a:xfrm>
                <a:off x="5527886" y="2707702"/>
                <a:ext cx="2694258" cy="1827062"/>
                <a:chOff x="5506542" y="2674143"/>
                <a:chExt cx="2694258" cy="1827062"/>
              </a:xfrm>
            </p:grpSpPr>
            <p:sp>
              <p:nvSpPr>
                <p:cNvPr id="39" name="テキスト ボックス 38">
                  <a:extLst>
                    <a:ext uri="{FF2B5EF4-FFF2-40B4-BE49-F238E27FC236}">
                      <a16:creationId xmlns:a16="http://schemas.microsoft.com/office/drawing/2014/main" id="{BCCC0802-5778-42FC-B61D-9CE34D17B635}"/>
                    </a:ext>
                  </a:extLst>
                </p:cNvPr>
                <p:cNvSpPr txBox="1"/>
                <p:nvPr/>
              </p:nvSpPr>
              <p:spPr>
                <a:xfrm>
                  <a:off x="5506542" y="2674538"/>
                  <a:ext cx="933804" cy="440707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 anchorCtr="0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5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取組方針２</a:t>
                  </a:r>
                </a:p>
              </p:txBody>
            </p:sp>
            <p:sp>
              <p:nvSpPr>
                <p:cNvPr id="40" name="テキスト ボックス 39">
                  <a:extLst>
                    <a:ext uri="{FF2B5EF4-FFF2-40B4-BE49-F238E27FC236}">
                      <a16:creationId xmlns:a16="http://schemas.microsoft.com/office/drawing/2014/main" id="{0F8F52A8-55F8-48BF-9549-45D46F66A56D}"/>
                    </a:ext>
                  </a:extLst>
                </p:cNvPr>
                <p:cNvSpPr txBox="1"/>
                <p:nvPr/>
              </p:nvSpPr>
              <p:spPr>
                <a:xfrm>
                  <a:off x="6454986" y="2674143"/>
                  <a:ext cx="1734977" cy="438312"/>
                </a:xfrm>
                <a:prstGeom prst="rect">
                  <a:avLst/>
                </a:prstGeom>
                <a:solidFill>
                  <a:sysClr val="window" lastClr="FFFFFF"/>
                </a:solidFill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5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自然資本の持続可能な</a:t>
                  </a:r>
                  <a:endParaRPr kumimoji="0" lang="en-US" altLang="ja-JP" sz="105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5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利用、維持・充実</a:t>
                  </a:r>
                  <a:endParaRPr kumimoji="0" lang="en-US" altLang="ja-JP" sz="105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42" name="テキスト ボックス 41">
                  <a:extLst>
                    <a:ext uri="{FF2B5EF4-FFF2-40B4-BE49-F238E27FC236}">
                      <a16:creationId xmlns:a16="http://schemas.microsoft.com/office/drawing/2014/main" id="{7BCF6395-6B16-49E8-B293-DE6CF04FAA51}"/>
                    </a:ext>
                  </a:extLst>
                </p:cNvPr>
                <p:cNvSpPr txBox="1"/>
                <p:nvPr/>
              </p:nvSpPr>
              <p:spPr>
                <a:xfrm>
                  <a:off x="5516887" y="3429777"/>
                  <a:ext cx="2683913" cy="1071428"/>
                </a:xfrm>
                <a:prstGeom prst="rect">
                  <a:avLst/>
                </a:prstGeom>
                <a:solidFill>
                  <a:sysClr val="window" lastClr="FFFFFF"/>
                </a:solidFill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２－１　多様な主体と連携した</a:t>
                  </a:r>
                  <a:endParaRPr kumimoji="0" lang="en-US" altLang="ja-JP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1000" kern="0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           </a:t>
                  </a:r>
                  <a:r>
                    <a:rPr kumimoji="0" lang="ja-JP" alt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森・里・川・海における取組</a:t>
                  </a:r>
                  <a:endParaRPr kumimoji="0" lang="en-US" altLang="ja-JP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２－２　</a:t>
                  </a:r>
                  <a:r>
                    <a:rPr kumimoji="0" lang="ja-JP" altLang="en-US" sz="1000" kern="0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気候変動</a:t>
                  </a:r>
                  <a:r>
                    <a:rPr kumimoji="0" lang="ja-JP" alt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に対する取組</a:t>
                  </a:r>
                  <a:endParaRPr kumimoji="0" lang="en-US" altLang="ja-JP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２－３　外来生物に対する取組</a:t>
                  </a:r>
                  <a:endParaRPr kumimoji="0" lang="en-US" altLang="ja-JP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２－４　自然が持つ多様な機能を</a:t>
                  </a:r>
                  <a:endParaRPr kumimoji="0" lang="en-US" altLang="ja-JP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1000" kern="0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           </a:t>
                  </a:r>
                  <a:r>
                    <a:rPr kumimoji="0" lang="ja-JP" alt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活用した取組</a:t>
                  </a:r>
                </a:p>
              </p:txBody>
            </p:sp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90944D77-72E4-4BDB-B36D-AA807423E22D}"/>
                    </a:ext>
                  </a:extLst>
                </p:cNvPr>
                <p:cNvSpPr txBox="1"/>
                <p:nvPr/>
              </p:nvSpPr>
              <p:spPr>
                <a:xfrm>
                  <a:off x="5513174" y="3165059"/>
                  <a:ext cx="2681419" cy="267857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 anchorCtr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5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取組項目</a:t>
                  </a:r>
                  <a:endParaRPr kumimoji="0" lang="en-US" altLang="ja-JP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</p:grp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CD23F96-A850-4020-ADDE-E96070C06FBA}"/>
              </a:ext>
            </a:extLst>
          </p:cNvPr>
          <p:cNvSpPr txBox="1"/>
          <p:nvPr/>
        </p:nvSpPr>
        <p:spPr>
          <a:xfrm>
            <a:off x="4990117" y="705494"/>
            <a:ext cx="2427514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施策の基本方針（</a:t>
            </a:r>
            <a:r>
              <a:rPr kumimoji="0" lang="ja-JP" altLang="en-US" sz="14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素案</a:t>
            </a: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924AF2A-A22B-4177-AC19-A5BEE0CA8A65}"/>
              </a:ext>
            </a:extLst>
          </p:cNvPr>
          <p:cNvSpPr/>
          <p:nvPr/>
        </p:nvSpPr>
        <p:spPr>
          <a:xfrm>
            <a:off x="4579728" y="1661177"/>
            <a:ext cx="375968" cy="763066"/>
          </a:xfrm>
          <a:prstGeom prst="rect">
            <a:avLst/>
          </a:prstGeom>
          <a:solidFill>
            <a:srgbClr val="FF33C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84017CE-89D3-467D-B965-F87085E5CAD4}"/>
              </a:ext>
            </a:extLst>
          </p:cNvPr>
          <p:cNvSpPr/>
          <p:nvPr/>
        </p:nvSpPr>
        <p:spPr>
          <a:xfrm>
            <a:off x="4590280" y="3197106"/>
            <a:ext cx="397821" cy="763066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3D1FF67-F03B-4DC8-9486-558E2B1C07A9}"/>
              </a:ext>
            </a:extLst>
          </p:cNvPr>
          <p:cNvSpPr/>
          <p:nvPr/>
        </p:nvSpPr>
        <p:spPr>
          <a:xfrm>
            <a:off x="4649191" y="4798620"/>
            <a:ext cx="292379" cy="763066"/>
          </a:xfrm>
          <a:prstGeom prst="rect">
            <a:avLst/>
          </a:prstGeom>
          <a:solidFill>
            <a:srgbClr val="90F82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右矢印 68">
            <a:extLst>
              <a:ext uri="{FF2B5EF4-FFF2-40B4-BE49-F238E27FC236}">
                <a16:creationId xmlns:a16="http://schemas.microsoft.com/office/drawing/2014/main" id="{38E5F452-FA63-42CF-A165-5EA59545A724}"/>
              </a:ext>
            </a:extLst>
          </p:cNvPr>
          <p:cNvSpPr/>
          <p:nvPr/>
        </p:nvSpPr>
        <p:spPr>
          <a:xfrm>
            <a:off x="2471535" y="4128756"/>
            <a:ext cx="543568" cy="971043"/>
          </a:xfrm>
          <a:prstGeom prst="rightArrow">
            <a:avLst>
              <a:gd name="adj1" fmla="val 50000"/>
              <a:gd name="adj2" fmla="val 42297"/>
            </a:avLst>
          </a:prstGeom>
          <a:solidFill>
            <a:srgbClr val="90F828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右矢印 80">
            <a:extLst>
              <a:ext uri="{FF2B5EF4-FFF2-40B4-BE49-F238E27FC236}">
                <a16:creationId xmlns:a16="http://schemas.microsoft.com/office/drawing/2014/main" id="{3F7EE9C7-5680-43D8-BED4-352809DD8726}"/>
              </a:ext>
            </a:extLst>
          </p:cNvPr>
          <p:cNvSpPr/>
          <p:nvPr/>
        </p:nvSpPr>
        <p:spPr>
          <a:xfrm>
            <a:off x="2471535" y="2827756"/>
            <a:ext cx="566773" cy="971043"/>
          </a:xfrm>
          <a:prstGeom prst="rightArrow">
            <a:avLst>
              <a:gd name="adj1" fmla="val 50000"/>
              <a:gd name="adj2" fmla="val 42297"/>
            </a:avLst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右矢印 81">
            <a:extLst>
              <a:ext uri="{FF2B5EF4-FFF2-40B4-BE49-F238E27FC236}">
                <a16:creationId xmlns:a16="http://schemas.microsoft.com/office/drawing/2014/main" id="{02664D7F-476C-4458-A4AA-C12746E521E1}"/>
              </a:ext>
            </a:extLst>
          </p:cNvPr>
          <p:cNvSpPr/>
          <p:nvPr/>
        </p:nvSpPr>
        <p:spPr>
          <a:xfrm>
            <a:off x="2475832" y="1303067"/>
            <a:ext cx="540921" cy="971043"/>
          </a:xfrm>
          <a:prstGeom prst="rightArrow">
            <a:avLst>
              <a:gd name="adj1" fmla="val 50000"/>
              <a:gd name="adj2" fmla="val 42297"/>
            </a:avLst>
          </a:prstGeom>
          <a:solidFill>
            <a:srgbClr val="FF33CC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1437B89-C9EA-471A-991D-28B4047D9B92}"/>
              </a:ext>
            </a:extLst>
          </p:cNvPr>
          <p:cNvSpPr/>
          <p:nvPr/>
        </p:nvSpPr>
        <p:spPr>
          <a:xfrm>
            <a:off x="71815" y="4991409"/>
            <a:ext cx="2497784" cy="1668183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ストライプ矢印 66">
            <a:extLst>
              <a:ext uri="{FF2B5EF4-FFF2-40B4-BE49-F238E27FC236}">
                <a16:creationId xmlns:a16="http://schemas.microsoft.com/office/drawing/2014/main" id="{D8BA9B4A-95A2-4D90-96B1-C7FFF2A07705}"/>
              </a:ext>
            </a:extLst>
          </p:cNvPr>
          <p:cNvSpPr/>
          <p:nvPr/>
        </p:nvSpPr>
        <p:spPr>
          <a:xfrm>
            <a:off x="2254614" y="5358444"/>
            <a:ext cx="574408" cy="1164008"/>
          </a:xfrm>
          <a:prstGeom prst="stripedRightArrow">
            <a:avLst>
              <a:gd name="adj1" fmla="val 74028"/>
              <a:gd name="adj2" fmla="val 31048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58624B84-5EFE-4113-8525-9B964F4ED220}"/>
              </a:ext>
            </a:extLst>
          </p:cNvPr>
          <p:cNvCxnSpPr>
            <a:cxnSpLocks/>
          </p:cNvCxnSpPr>
          <p:nvPr/>
        </p:nvCxnSpPr>
        <p:spPr>
          <a:xfrm flipV="1">
            <a:off x="7478281" y="1566254"/>
            <a:ext cx="545646" cy="364036"/>
          </a:xfrm>
          <a:prstGeom prst="straightConnector1">
            <a:avLst/>
          </a:prstGeom>
          <a:noFill/>
          <a:ln w="107950" cap="flat" cmpd="sng" algn="ctr">
            <a:solidFill>
              <a:srgbClr val="FF33CC"/>
            </a:solidFill>
            <a:prstDash val="solid"/>
            <a:miter lim="800000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9973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-30778"/>
            <a:ext cx="9906000" cy="51256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72000" rIns="74295" bIns="8890" anchor="ctr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28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　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生物多様性保全施策の基本方針について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9378376" y="6474027"/>
            <a:ext cx="509638" cy="383976"/>
          </a:xfrm>
        </p:spPr>
        <p:txBody>
          <a:bodyPr/>
          <a:lstStyle/>
          <a:p>
            <a:fld id="{344BE55D-FE60-4DAB-B087-94E82A41BAA1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41" name="ストライプ矢印 66">
            <a:extLst>
              <a:ext uri="{FF2B5EF4-FFF2-40B4-BE49-F238E27FC236}">
                <a16:creationId xmlns:a16="http://schemas.microsoft.com/office/drawing/2014/main" id="{D8BA9B4A-95A2-4D90-96B1-C7FFF2A07705}"/>
              </a:ext>
            </a:extLst>
          </p:cNvPr>
          <p:cNvSpPr/>
          <p:nvPr/>
        </p:nvSpPr>
        <p:spPr>
          <a:xfrm>
            <a:off x="8527592" y="2380791"/>
            <a:ext cx="520934" cy="2556613"/>
          </a:xfrm>
          <a:prstGeom prst="stripedRightArrow">
            <a:avLst>
              <a:gd name="adj1" fmla="val 74028"/>
              <a:gd name="adj2" fmla="val 31048"/>
            </a:avLst>
          </a:prstGeom>
          <a:gradFill flip="none" rotWithShape="1">
            <a:gsLst>
              <a:gs pos="0">
                <a:srgbClr val="FFC000"/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9089058" y="882911"/>
            <a:ext cx="689838" cy="5591116"/>
          </a:xfrm>
          <a:prstGeom prst="roundRect">
            <a:avLst/>
          </a:prstGeom>
          <a:solidFill>
            <a:srgbClr val="FFE699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CEFAF16E-2108-4D65-A0E6-0D9D292385C9}"/>
              </a:ext>
            </a:extLst>
          </p:cNvPr>
          <p:cNvGrpSpPr/>
          <p:nvPr/>
        </p:nvGrpSpPr>
        <p:grpSpPr>
          <a:xfrm>
            <a:off x="198010" y="1277327"/>
            <a:ext cx="3260568" cy="2480954"/>
            <a:chOff x="5460721" y="681759"/>
            <a:chExt cx="2794143" cy="2617168"/>
          </a:xfrm>
        </p:grpSpPr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1C1A2CEB-DF0B-4EF3-9648-2541BAE0F6C0}"/>
                </a:ext>
              </a:extLst>
            </p:cNvPr>
            <p:cNvSpPr/>
            <p:nvPr/>
          </p:nvSpPr>
          <p:spPr>
            <a:xfrm>
              <a:off x="5460721" y="681759"/>
              <a:ext cx="2794143" cy="2617168"/>
            </a:xfrm>
            <a:prstGeom prst="rect">
              <a:avLst/>
            </a:prstGeom>
            <a:solidFill>
              <a:srgbClr val="FF33CC">
                <a:alpha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8A6335F5-8260-4F81-88C7-72F141ACFB7B}"/>
                </a:ext>
              </a:extLst>
            </p:cNvPr>
            <p:cNvGrpSpPr/>
            <p:nvPr/>
          </p:nvGrpSpPr>
          <p:grpSpPr>
            <a:xfrm>
              <a:off x="5513401" y="802238"/>
              <a:ext cx="2666947" cy="2371192"/>
              <a:chOff x="5514204" y="735648"/>
              <a:chExt cx="2666947" cy="2371192"/>
            </a:xfrm>
          </p:grpSpPr>
          <p:sp>
            <p:nvSpPr>
              <p:cNvPr id="112" name="テキスト ボックス 111">
                <a:extLst>
                  <a:ext uri="{FF2B5EF4-FFF2-40B4-BE49-F238E27FC236}">
                    <a16:creationId xmlns:a16="http://schemas.microsoft.com/office/drawing/2014/main" id="{F4A93601-671A-4E74-BE5F-112380FA5B73}"/>
                  </a:ext>
                </a:extLst>
              </p:cNvPr>
              <p:cNvSpPr txBox="1"/>
              <p:nvPr/>
            </p:nvSpPr>
            <p:spPr>
              <a:xfrm>
                <a:off x="6458226" y="735648"/>
                <a:ext cx="1718029" cy="487012"/>
              </a:xfrm>
              <a:prstGeom prst="rect">
                <a:avLst/>
              </a:prstGeom>
              <a:solidFill>
                <a:sysClr val="window" lastClr="FFFFFF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生物多様性の理解と</a:t>
                </a:r>
                <a:endParaRPr kumimoji="0" lang="en-US" altLang="ja-JP" sz="12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行動の促進</a:t>
                </a:r>
              </a:p>
            </p:txBody>
          </p:sp>
          <p:sp>
            <p:nvSpPr>
              <p:cNvPr id="113" name="テキスト ボックス 112">
                <a:extLst>
                  <a:ext uri="{FF2B5EF4-FFF2-40B4-BE49-F238E27FC236}">
                    <a16:creationId xmlns:a16="http://schemas.microsoft.com/office/drawing/2014/main" id="{F537A814-CE3A-48E3-B7A9-845CBDB5B860}"/>
                  </a:ext>
                </a:extLst>
              </p:cNvPr>
              <p:cNvSpPr txBox="1"/>
              <p:nvPr/>
            </p:nvSpPr>
            <p:spPr>
              <a:xfrm>
                <a:off x="5519101" y="737447"/>
                <a:ext cx="939125" cy="494871"/>
              </a:xfrm>
              <a:prstGeom prst="rect">
                <a:avLst/>
              </a:prstGeom>
              <a:solidFill>
                <a:srgbClr val="FF33CC"/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取組方針１</a:t>
                </a:r>
              </a:p>
            </p:txBody>
          </p:sp>
          <p:grpSp>
            <p:nvGrpSpPr>
              <p:cNvPr id="114" name="グループ化 113">
                <a:extLst>
                  <a:ext uri="{FF2B5EF4-FFF2-40B4-BE49-F238E27FC236}">
                    <a16:creationId xmlns:a16="http://schemas.microsoft.com/office/drawing/2014/main" id="{B92A73D0-F69E-4E6C-ABF7-B8E9E5454919}"/>
                  </a:ext>
                </a:extLst>
              </p:cNvPr>
              <p:cNvGrpSpPr/>
              <p:nvPr/>
            </p:nvGrpSpPr>
            <p:grpSpPr>
              <a:xfrm>
                <a:off x="5514204" y="1353597"/>
                <a:ext cx="2666947" cy="1753243"/>
                <a:chOff x="608743" y="3518203"/>
                <a:chExt cx="2961328" cy="1870459"/>
              </a:xfrm>
            </p:grpSpPr>
            <p:sp>
              <p:nvSpPr>
                <p:cNvPr id="115" name="テキスト ボックス 114">
                  <a:extLst>
                    <a:ext uri="{FF2B5EF4-FFF2-40B4-BE49-F238E27FC236}">
                      <a16:creationId xmlns:a16="http://schemas.microsoft.com/office/drawing/2014/main" id="{5E69053E-C2E6-4D24-91A1-C09DBC14ECEF}"/>
                    </a:ext>
                  </a:extLst>
                </p:cNvPr>
                <p:cNvSpPr txBox="1"/>
                <p:nvPr/>
              </p:nvSpPr>
              <p:spPr>
                <a:xfrm>
                  <a:off x="614180" y="3518203"/>
                  <a:ext cx="2950455" cy="311743"/>
                </a:xfrm>
                <a:prstGeom prst="rect">
                  <a:avLst/>
                </a:prstGeom>
                <a:solidFill>
                  <a:srgbClr val="FF33CC"/>
                </a:solidFill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取組項目</a:t>
                  </a:r>
                  <a:endPara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16" name="テキスト ボックス 115">
                  <a:extLst>
                    <a:ext uri="{FF2B5EF4-FFF2-40B4-BE49-F238E27FC236}">
                      <a16:creationId xmlns:a16="http://schemas.microsoft.com/office/drawing/2014/main" id="{6E5C9BF4-667A-4165-BDCD-99D1E350BA5D}"/>
                    </a:ext>
                  </a:extLst>
                </p:cNvPr>
                <p:cNvSpPr txBox="1"/>
                <p:nvPr/>
              </p:nvSpPr>
              <p:spPr>
                <a:xfrm>
                  <a:off x="608743" y="3829946"/>
                  <a:ext cx="2961328" cy="1558716"/>
                </a:xfrm>
                <a:prstGeom prst="rect">
                  <a:avLst/>
                </a:prstGeom>
                <a:solidFill>
                  <a:sysClr val="window" lastClr="FFFFFF"/>
                </a:solidFill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１－１　自然の恵み</a:t>
                  </a:r>
                  <a:r>
                    <a:rPr kumimoji="0" lang="ja-JP" alt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（生態系サービス</a:t>
                  </a:r>
                  <a:r>
                    <a:rPr kumimoji="0" lang="ja-JP" altLang="en-US" sz="1100" kern="0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）</a:t>
                  </a:r>
                  <a:r>
                    <a: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に関する</a:t>
                  </a:r>
                  <a:endPara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kern="0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　　　　　 </a:t>
                  </a:r>
                  <a:r>
                    <a: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教育・啓発</a:t>
                  </a:r>
                  <a:endPara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ja-JP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１－２　自然と触れ合える場の整備</a:t>
                  </a:r>
                  <a:endParaRPr kumimoji="0" lang="en-US" altLang="ja-JP" sz="1200" kern="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ja-JP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１－３　自然と触れ合える場の情報発信</a:t>
                  </a:r>
                  <a:endPara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ja-JP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１－４　府内市町村の取組の促進</a:t>
                  </a:r>
                </a:p>
              </p:txBody>
            </p:sp>
          </p:grpSp>
        </p:grp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6772337E-035A-4771-BB4E-50EAFE0C9167}"/>
              </a:ext>
            </a:extLst>
          </p:cNvPr>
          <p:cNvGrpSpPr/>
          <p:nvPr/>
        </p:nvGrpSpPr>
        <p:grpSpPr>
          <a:xfrm>
            <a:off x="1099989" y="4623597"/>
            <a:ext cx="6542468" cy="1905904"/>
            <a:chOff x="5486335" y="4750456"/>
            <a:chExt cx="2827478" cy="2010547"/>
          </a:xfrm>
        </p:grpSpPr>
        <p:sp>
          <p:nvSpPr>
            <p:cNvPr id="105" name="正方形/長方形 104">
              <a:extLst>
                <a:ext uri="{FF2B5EF4-FFF2-40B4-BE49-F238E27FC236}">
                  <a16:creationId xmlns:a16="http://schemas.microsoft.com/office/drawing/2014/main" id="{CEB29C51-69AE-44D1-9918-56FFEA5A9484}"/>
                </a:ext>
              </a:extLst>
            </p:cNvPr>
            <p:cNvSpPr/>
            <p:nvPr/>
          </p:nvSpPr>
          <p:spPr>
            <a:xfrm>
              <a:off x="5486335" y="4750456"/>
              <a:ext cx="2827478" cy="2010547"/>
            </a:xfrm>
            <a:prstGeom prst="rect">
              <a:avLst/>
            </a:prstGeom>
            <a:solidFill>
              <a:srgbClr val="BEFB8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160CD700-A61A-45E5-92F6-5EF1758A3EFE}"/>
                </a:ext>
              </a:extLst>
            </p:cNvPr>
            <p:cNvSpPr txBox="1"/>
            <p:nvPr/>
          </p:nvSpPr>
          <p:spPr>
            <a:xfrm>
              <a:off x="5542699" y="4806023"/>
              <a:ext cx="943090" cy="542051"/>
            </a:xfrm>
            <a:prstGeom prst="rect">
              <a:avLst/>
            </a:prstGeom>
            <a:solidFill>
              <a:srgbClr val="90F828"/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取組方針３</a:t>
              </a: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685A399E-A6F5-4783-B520-E88DF21B6E92}"/>
                </a:ext>
              </a:extLst>
            </p:cNvPr>
            <p:cNvSpPr txBox="1"/>
            <p:nvPr/>
          </p:nvSpPr>
          <p:spPr>
            <a:xfrm>
              <a:off x="5543275" y="5403640"/>
              <a:ext cx="2689020" cy="324675"/>
            </a:xfrm>
            <a:prstGeom prst="rect">
              <a:avLst/>
            </a:prstGeom>
            <a:solidFill>
              <a:srgbClr val="90F828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取組項目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842C7DF5-1327-492E-A30B-C64AD9F7D4C2}"/>
                </a:ext>
              </a:extLst>
            </p:cNvPr>
            <p:cNvSpPr txBox="1"/>
            <p:nvPr/>
          </p:nvSpPr>
          <p:spPr>
            <a:xfrm>
              <a:off x="6485789" y="4836419"/>
              <a:ext cx="1746278" cy="487013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生物多様性保全に資する</a:t>
              </a:r>
              <a:endPara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仕組みづくりの推進</a:t>
              </a:r>
              <a:endParaRPr kumimoji="0" lang="en-US" altLang="ja-JP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3455933E-11D0-41EF-8B9F-1D6C90F4F6AF}"/>
                </a:ext>
              </a:extLst>
            </p:cNvPr>
            <p:cNvSpPr txBox="1"/>
            <p:nvPr/>
          </p:nvSpPr>
          <p:spPr>
            <a:xfrm>
              <a:off x="5542699" y="5742889"/>
              <a:ext cx="2698538" cy="941557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３－１　希少な野生動植物種の保全に資する仕組みづくり</a:t>
              </a:r>
              <a:endPara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３－２　保護地域内外における効果的な保全の仕組みづくり</a:t>
              </a:r>
              <a:endPara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３－３　生物多様性保全に資する調査研究</a:t>
              </a:r>
              <a:endPara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A365F444-8DDD-465F-B9C3-B347C19EB0FC}"/>
              </a:ext>
            </a:extLst>
          </p:cNvPr>
          <p:cNvGrpSpPr/>
          <p:nvPr/>
        </p:nvGrpSpPr>
        <p:grpSpPr>
          <a:xfrm>
            <a:off x="5114961" y="1281451"/>
            <a:ext cx="3297791" cy="2476830"/>
            <a:chOff x="5466552" y="2526685"/>
            <a:chExt cx="2804987" cy="2612819"/>
          </a:xfrm>
        </p:grpSpPr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0EB81648-8670-4592-9564-A17307E854FA}"/>
                </a:ext>
              </a:extLst>
            </p:cNvPr>
            <p:cNvSpPr/>
            <p:nvPr/>
          </p:nvSpPr>
          <p:spPr>
            <a:xfrm>
              <a:off x="5466552" y="2526685"/>
              <a:ext cx="2804987" cy="2612819"/>
            </a:xfrm>
            <a:prstGeom prst="rect">
              <a:avLst/>
            </a:prstGeom>
            <a:solidFill>
              <a:srgbClr val="00B0F0">
                <a:alpha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AED8CFCD-F88E-48FD-BED5-C3ADCCB919D3}"/>
                </a:ext>
              </a:extLst>
            </p:cNvPr>
            <p:cNvGrpSpPr/>
            <p:nvPr/>
          </p:nvGrpSpPr>
          <p:grpSpPr>
            <a:xfrm>
              <a:off x="5542097" y="2642814"/>
              <a:ext cx="2685502" cy="2368472"/>
              <a:chOff x="5520753" y="2609255"/>
              <a:chExt cx="2685502" cy="2368472"/>
            </a:xfrm>
          </p:grpSpPr>
          <p:sp>
            <p:nvSpPr>
              <p:cNvPr id="100" name="テキスト ボックス 99">
                <a:extLst>
                  <a:ext uri="{FF2B5EF4-FFF2-40B4-BE49-F238E27FC236}">
                    <a16:creationId xmlns:a16="http://schemas.microsoft.com/office/drawing/2014/main" id="{BCCC0802-5778-42FC-B61D-9CE34D17B635}"/>
                  </a:ext>
                </a:extLst>
              </p:cNvPr>
              <p:cNvSpPr txBox="1"/>
              <p:nvPr/>
            </p:nvSpPr>
            <p:spPr>
              <a:xfrm>
                <a:off x="5520753" y="2609255"/>
                <a:ext cx="933804" cy="487012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取組方針２</a:t>
                </a:r>
              </a:p>
            </p:txBody>
          </p:sp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0F8F52A8-55F8-48BF-9549-45D46F66A56D}"/>
                  </a:ext>
                </a:extLst>
              </p:cNvPr>
              <p:cNvSpPr txBox="1"/>
              <p:nvPr/>
            </p:nvSpPr>
            <p:spPr>
              <a:xfrm>
                <a:off x="6454557" y="2609255"/>
                <a:ext cx="1734978" cy="487012"/>
              </a:xfrm>
              <a:prstGeom prst="rect">
                <a:avLst/>
              </a:prstGeom>
              <a:solidFill>
                <a:sysClr val="window" lastClr="FFFFFF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自然資本の持続可能な</a:t>
                </a:r>
                <a:endParaRPr kumimoji="0" lang="en-US" altLang="ja-JP" sz="12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利用、維持・充実</a:t>
                </a:r>
                <a:endParaRPr kumimoji="0" lang="en-US" altLang="ja-JP" sz="12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2" name="テキスト ボックス 101">
                <a:extLst>
                  <a:ext uri="{FF2B5EF4-FFF2-40B4-BE49-F238E27FC236}">
                    <a16:creationId xmlns:a16="http://schemas.microsoft.com/office/drawing/2014/main" id="{90944D77-72E4-4BDB-B36D-AA807423E22D}"/>
                  </a:ext>
                </a:extLst>
              </p:cNvPr>
              <p:cNvSpPr txBox="1"/>
              <p:nvPr/>
            </p:nvSpPr>
            <p:spPr>
              <a:xfrm>
                <a:off x="5524836" y="3226360"/>
                <a:ext cx="2681419" cy="292207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 anchor="ctr" anchorCtr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取組項目</a:t>
                </a:r>
                <a:endParaRPr kumimoji="0" lang="en-US" altLang="ja-JP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3" name="テキスト ボックス 102">
                <a:extLst>
                  <a:ext uri="{FF2B5EF4-FFF2-40B4-BE49-F238E27FC236}">
                    <a16:creationId xmlns:a16="http://schemas.microsoft.com/office/drawing/2014/main" id="{7BCF6395-6B16-49E8-B293-DE6CF04FAA51}"/>
                  </a:ext>
                </a:extLst>
              </p:cNvPr>
              <p:cNvSpPr txBox="1"/>
              <p:nvPr/>
            </p:nvSpPr>
            <p:spPr>
              <a:xfrm>
                <a:off x="5522342" y="3516689"/>
                <a:ext cx="2683913" cy="1461038"/>
              </a:xfrm>
              <a:prstGeom prst="rect">
                <a:avLst/>
              </a:prstGeom>
              <a:solidFill>
                <a:sysClr val="window" lastClr="FFFFFF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２－１　多様な主体と連携した森・里・川・海に</a:t>
                </a:r>
                <a:endParaRPr kumimoji="0" lang="en-US" altLang="ja-JP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kern="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　　　 </a:t>
                </a:r>
                <a:r>
                  <a: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おける取組</a:t>
                </a:r>
                <a:endParaRPr kumimoji="0" lang="en-US" altLang="ja-JP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２－２　</a:t>
                </a:r>
                <a:r>
                  <a:rPr kumimoji="0" lang="ja-JP" altLang="en-US" sz="1200" kern="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気候変動</a:t>
                </a:r>
                <a:r>
                  <a: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に対する取組</a:t>
                </a:r>
                <a:endParaRPr kumimoji="0" lang="en-US" altLang="ja-JP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２－３　外来生物に対する取組</a:t>
                </a:r>
                <a:endParaRPr kumimoji="0" lang="en-US" altLang="ja-JP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２－４　自然が持つ多様な機能を活用した取組</a:t>
                </a:r>
              </a:p>
            </p:txBody>
          </p:sp>
        </p:grpSp>
      </p:grp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F4A93601-671A-4E74-BE5F-112380FA5B73}"/>
              </a:ext>
            </a:extLst>
          </p:cNvPr>
          <p:cNvSpPr txBox="1"/>
          <p:nvPr/>
        </p:nvSpPr>
        <p:spPr>
          <a:xfrm>
            <a:off x="2824065" y="3978447"/>
            <a:ext cx="2975080" cy="584775"/>
          </a:xfrm>
          <a:prstGeom prst="rect">
            <a:avLst/>
          </a:prstGeom>
          <a:noFill/>
          <a:ln w="38100">
            <a:solidFill>
              <a:srgbClr val="90F828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取組の基礎となる</a:t>
            </a:r>
            <a:endParaRPr kumimoji="0" lang="en-US" altLang="ja-JP" sz="16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仕組みづくり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0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調査研究</a:t>
            </a:r>
            <a:endParaRPr kumimoji="0" lang="en-US" altLang="ja-JP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F4A93601-671A-4E74-BE5F-112380FA5B73}"/>
              </a:ext>
            </a:extLst>
          </p:cNvPr>
          <p:cNvSpPr txBox="1"/>
          <p:nvPr/>
        </p:nvSpPr>
        <p:spPr>
          <a:xfrm>
            <a:off x="3530887" y="1466031"/>
            <a:ext cx="1493779" cy="584775"/>
          </a:xfrm>
          <a:prstGeom prst="rect">
            <a:avLst/>
          </a:prstGeom>
          <a:noFill/>
          <a:ln w="38100">
            <a:solidFill>
              <a:srgbClr val="F4B183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府民理解・</a:t>
            </a:r>
            <a:endParaRPr kumimoji="0" lang="en-US" altLang="ja-JP" sz="16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行動の促進</a:t>
            </a:r>
            <a:endParaRPr kumimoji="0" lang="en-US" altLang="ja-JP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525766" y="2142418"/>
            <a:ext cx="1586966" cy="1252484"/>
            <a:chOff x="4361903" y="2222269"/>
            <a:chExt cx="1155227" cy="1368326"/>
          </a:xfrm>
        </p:grpSpPr>
        <p:sp>
          <p:nvSpPr>
            <p:cNvPr id="122" name="右矢印 121"/>
            <p:cNvSpPr/>
            <p:nvPr/>
          </p:nvSpPr>
          <p:spPr>
            <a:xfrm>
              <a:off x="4739312" y="2222269"/>
              <a:ext cx="390812" cy="1368326"/>
            </a:xfrm>
            <a:prstGeom prst="rightArrow">
              <a:avLst>
                <a:gd name="adj1" fmla="val 79261"/>
                <a:gd name="adj2" fmla="val 53345"/>
              </a:avLst>
            </a:prstGeom>
            <a:gradFill flip="none" rotWithShape="1">
              <a:gsLst>
                <a:gs pos="91765">
                  <a:srgbClr val="00B0F0"/>
                </a:gs>
                <a:gs pos="0">
                  <a:srgbClr val="FF33CC"/>
                </a:gs>
                <a:gs pos="54000">
                  <a:srgbClr val="FA9DF6"/>
                </a:gs>
                <a:gs pos="100000">
                  <a:srgbClr val="9DC3E6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右矢印 131"/>
            <p:cNvSpPr/>
            <p:nvPr/>
          </p:nvSpPr>
          <p:spPr>
            <a:xfrm>
              <a:off x="5126318" y="2222269"/>
              <a:ext cx="390812" cy="1368326"/>
            </a:xfrm>
            <a:prstGeom prst="rightArrow">
              <a:avLst>
                <a:gd name="adj1" fmla="val 79261"/>
                <a:gd name="adj2" fmla="val 53345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右矢印 132"/>
            <p:cNvSpPr/>
            <p:nvPr/>
          </p:nvSpPr>
          <p:spPr>
            <a:xfrm>
              <a:off x="4361903" y="2222269"/>
              <a:ext cx="390812" cy="1368326"/>
            </a:xfrm>
            <a:prstGeom prst="rightArrow">
              <a:avLst>
                <a:gd name="adj1" fmla="val 79261"/>
                <a:gd name="adj2" fmla="val 53345"/>
              </a:avLst>
            </a:prstGeom>
            <a:solidFill>
              <a:srgbClr val="FF3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6" name="四角形: 角を丸くする 21">
            <a:extLst>
              <a:ext uri="{FF2B5EF4-FFF2-40B4-BE49-F238E27FC236}">
                <a16:creationId xmlns:a16="http://schemas.microsoft.com/office/drawing/2014/main" id="{937F7F26-B288-4FD6-9FDE-11F63C4B3CCC}"/>
              </a:ext>
            </a:extLst>
          </p:cNvPr>
          <p:cNvSpPr/>
          <p:nvPr/>
        </p:nvSpPr>
        <p:spPr>
          <a:xfrm>
            <a:off x="89864" y="882911"/>
            <a:ext cx="8437728" cy="5734041"/>
          </a:xfrm>
          <a:prstGeom prst="roundRect">
            <a:avLst>
              <a:gd name="adj" fmla="val 1952"/>
            </a:avLst>
          </a:prstGeom>
          <a:noFill/>
          <a:ln w="3492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2CD23F96-A850-4020-ADDE-E96070C06FBA}"/>
              </a:ext>
            </a:extLst>
          </p:cNvPr>
          <p:cNvSpPr txBox="1"/>
          <p:nvPr/>
        </p:nvSpPr>
        <p:spPr>
          <a:xfrm>
            <a:off x="2308036" y="701242"/>
            <a:ext cx="4126375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施策の基本方針（</a:t>
            </a:r>
            <a:r>
              <a:rPr kumimoji="0" lang="ja-JP" altLang="en-US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素案</a:t>
            </a:r>
            <a:r>
              <a:rPr kumimoji="0" lang="ja-JP" alt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4223369-F509-4255-A621-3EFFC9A1A888}"/>
              </a:ext>
            </a:extLst>
          </p:cNvPr>
          <p:cNvSpPr txBox="1"/>
          <p:nvPr/>
        </p:nvSpPr>
        <p:spPr>
          <a:xfrm>
            <a:off x="9206300" y="813608"/>
            <a:ext cx="461665" cy="5506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２０３０年の実現すべき姿</a:t>
            </a:r>
            <a:endParaRPr kumimoji="0" lang="en-US" altLang="ja-JP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右矢印 38"/>
          <p:cNvSpPr/>
          <p:nvPr/>
        </p:nvSpPr>
        <p:spPr>
          <a:xfrm rot="16200000">
            <a:off x="1324838" y="3465966"/>
            <a:ext cx="653848" cy="1423477"/>
          </a:xfrm>
          <a:prstGeom prst="rightArrow">
            <a:avLst>
              <a:gd name="adj1" fmla="val 79261"/>
              <a:gd name="adj2" fmla="val 53345"/>
            </a:avLst>
          </a:prstGeom>
          <a:gradFill flip="none" rotWithShape="1">
            <a:gsLst>
              <a:gs pos="91765">
                <a:srgbClr val="FF33CC"/>
              </a:gs>
              <a:gs pos="0">
                <a:srgbClr val="90F828"/>
              </a:gs>
              <a:gs pos="58000">
                <a:srgbClr val="FF99FF"/>
              </a:gs>
              <a:gs pos="100000">
                <a:srgbClr val="FF33C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 rot="16200000">
            <a:off x="6684849" y="3412055"/>
            <a:ext cx="696780" cy="1574234"/>
          </a:xfrm>
          <a:prstGeom prst="rightArrow">
            <a:avLst>
              <a:gd name="adj1" fmla="val 79261"/>
              <a:gd name="adj2" fmla="val 53345"/>
            </a:avLst>
          </a:prstGeom>
          <a:gradFill flip="none" rotWithShape="1">
            <a:gsLst>
              <a:gs pos="91765">
                <a:srgbClr val="00B0F0"/>
              </a:gs>
              <a:gs pos="0">
                <a:srgbClr val="90F828"/>
              </a:gs>
              <a:gs pos="55000">
                <a:srgbClr val="9DC3E6"/>
              </a:gs>
              <a:gs pos="100000">
                <a:srgbClr val="9DC3E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548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9378376" y="6492877"/>
            <a:ext cx="509638" cy="365125"/>
          </a:xfrm>
        </p:spPr>
        <p:txBody>
          <a:bodyPr/>
          <a:lstStyle/>
          <a:p>
            <a:fld id="{344BE55D-FE60-4DAB-B087-94E82A41BAA1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-42397"/>
            <a:ext cx="9906000" cy="57412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72000" rIns="74295" bIns="8890" anchor="ctr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32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　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取組方針１について</a:t>
            </a:r>
            <a:endParaRPr lang="ja-JP" altLang="en-US" sz="36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ＭＳ Ｐゴシック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FCC987F-A22F-46FB-9F6A-4A60EBDF6C7E}"/>
              </a:ext>
            </a:extLst>
          </p:cNvPr>
          <p:cNvGrpSpPr/>
          <p:nvPr/>
        </p:nvGrpSpPr>
        <p:grpSpPr>
          <a:xfrm>
            <a:off x="152058" y="1318769"/>
            <a:ext cx="8196357" cy="745591"/>
            <a:chOff x="251115" y="656811"/>
            <a:chExt cx="8196357" cy="745591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F89FB61-11FE-4ACD-B269-E1EA1A23DD84}"/>
                </a:ext>
              </a:extLst>
            </p:cNvPr>
            <p:cNvSpPr/>
            <p:nvPr/>
          </p:nvSpPr>
          <p:spPr>
            <a:xfrm>
              <a:off x="251115" y="656811"/>
              <a:ext cx="7190436" cy="745591"/>
            </a:xfrm>
            <a:prstGeom prst="rect">
              <a:avLst/>
            </a:prstGeom>
            <a:solidFill>
              <a:sysClr val="window" lastClr="FFFFFF"/>
            </a:solidFill>
            <a:ln w="38100" cap="flat" cmpd="sng" algn="ctr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06D3FB38-381C-4B26-8C4B-43C89E54ECFD}"/>
                </a:ext>
              </a:extLst>
            </p:cNvPr>
            <p:cNvSpPr txBox="1"/>
            <p:nvPr/>
          </p:nvSpPr>
          <p:spPr>
            <a:xfrm>
              <a:off x="251116" y="667200"/>
              <a:ext cx="1701510" cy="716945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目標（案）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765CE7EA-A77A-41BC-9FCB-8ED182FB5FF7}"/>
                </a:ext>
              </a:extLst>
            </p:cNvPr>
            <p:cNvSpPr txBox="1"/>
            <p:nvPr/>
          </p:nvSpPr>
          <p:spPr>
            <a:xfrm>
              <a:off x="2049086" y="697002"/>
              <a:ext cx="6398386" cy="646331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marL="0" marR="0" lvl="0" indent="0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〇　自然の恵み</a:t>
              </a:r>
              <a:r>
                <a:rPr kumimoji="0" lang="ja-JP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（生態系サービス）</a:t>
              </a:r>
              <a:r>
                <a:rPr kumimoji="0" lang="ja-JP" alt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に関する意識の向上</a:t>
              </a:r>
              <a:endParaRPr kumimoji="0" lang="en-US" altLang="ja-JP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〇　自然環境に配慮した行動の促進</a:t>
              </a: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41E91CE-E99C-4DC3-A4B6-0E54D7878CD0}"/>
              </a:ext>
            </a:extLst>
          </p:cNvPr>
          <p:cNvGrpSpPr/>
          <p:nvPr/>
        </p:nvGrpSpPr>
        <p:grpSpPr>
          <a:xfrm>
            <a:off x="152058" y="669258"/>
            <a:ext cx="7190437" cy="543069"/>
            <a:chOff x="93336" y="2008884"/>
            <a:chExt cx="7190437" cy="361651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C1FFA636-AB31-4AD0-AF9B-CBAEB36A9DED}"/>
                </a:ext>
              </a:extLst>
            </p:cNvPr>
            <p:cNvGrpSpPr/>
            <p:nvPr/>
          </p:nvGrpSpPr>
          <p:grpSpPr>
            <a:xfrm>
              <a:off x="93337" y="2008884"/>
              <a:ext cx="5778957" cy="361651"/>
              <a:chOff x="251115" y="191405"/>
              <a:chExt cx="5778957" cy="361651"/>
            </a:xfrm>
          </p:grpSpPr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674130C-2539-4D7B-9FD4-669281FFB001}"/>
                  </a:ext>
                </a:extLst>
              </p:cNvPr>
              <p:cNvSpPr txBox="1"/>
              <p:nvPr/>
            </p:nvSpPr>
            <p:spPr>
              <a:xfrm>
                <a:off x="1955338" y="191405"/>
                <a:ext cx="4074734" cy="312041"/>
              </a:xfrm>
              <a:prstGeom prst="rect">
                <a:avLst/>
              </a:prstGeom>
              <a:solidFill>
                <a:sysClr val="window" lastClr="FFFFFF"/>
              </a:solidFill>
              <a:ln w="28575">
                <a:noFill/>
              </a:ln>
            </p:spPr>
            <p:txBody>
              <a:bodyPr wrap="square" tIns="14400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生物多様性の理解と行動の促進</a:t>
                </a:r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541E882E-914B-4DC2-B816-8C1C264B688B}"/>
                  </a:ext>
                </a:extLst>
              </p:cNvPr>
              <p:cNvSpPr txBox="1"/>
              <p:nvPr/>
            </p:nvSpPr>
            <p:spPr>
              <a:xfrm>
                <a:off x="251115" y="191405"/>
                <a:ext cx="1704223" cy="361651"/>
              </a:xfrm>
              <a:prstGeom prst="rect">
                <a:avLst/>
              </a:prstGeom>
              <a:solidFill>
                <a:srgbClr val="FF33CC"/>
              </a:solidFill>
              <a:ln>
                <a:solidFill>
                  <a:srgbClr val="FF33CC"/>
                </a:solidFill>
              </a:ln>
            </p:spPr>
            <p:txBody>
              <a:bodyPr wrap="square" tIns="108000" rtlCol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取組方針１</a:t>
                </a:r>
              </a:p>
            </p:txBody>
          </p:sp>
        </p:grp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889B9C96-CC4E-422F-BD9D-BD2DC77526AB}"/>
                </a:ext>
              </a:extLst>
            </p:cNvPr>
            <p:cNvSpPr/>
            <p:nvPr/>
          </p:nvSpPr>
          <p:spPr>
            <a:xfrm>
              <a:off x="93336" y="2016304"/>
              <a:ext cx="7190437" cy="354231"/>
            </a:xfrm>
            <a:prstGeom prst="rect">
              <a:avLst/>
            </a:prstGeom>
            <a:noFill/>
            <a:ln w="38100" cap="flat" cmpd="sng" algn="ctr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FF59CED-E50E-4745-880C-8578EA84DAB1}"/>
              </a:ext>
            </a:extLst>
          </p:cNvPr>
          <p:cNvSpPr txBox="1"/>
          <p:nvPr/>
        </p:nvSpPr>
        <p:spPr>
          <a:xfrm>
            <a:off x="152059" y="2158031"/>
            <a:ext cx="9579169" cy="369332"/>
          </a:xfrm>
          <a:prstGeom prst="rect">
            <a:avLst/>
          </a:prstGeom>
          <a:solidFill>
            <a:srgbClr val="FF33CC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取組項目（</a:t>
            </a:r>
            <a:r>
              <a:rPr kumimoji="0" lang="ja-JP" altLang="en-US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素案</a:t>
            </a: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D80D4D3-3B3A-4C97-8BF8-18EEA19779C2}"/>
              </a:ext>
            </a:extLst>
          </p:cNvPr>
          <p:cNvSpPr/>
          <p:nvPr/>
        </p:nvSpPr>
        <p:spPr>
          <a:xfrm>
            <a:off x="152589" y="2151925"/>
            <a:ext cx="9578639" cy="4335694"/>
          </a:xfrm>
          <a:prstGeom prst="rect">
            <a:avLst/>
          </a:prstGeom>
          <a:noFill/>
          <a:ln w="38100" cap="flat" cmpd="sng" algn="ctr">
            <a:solidFill>
              <a:srgbClr val="FF33CC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451D906-D4B2-45F5-B1D7-809B9AAA4549}"/>
              </a:ext>
            </a:extLst>
          </p:cNvPr>
          <p:cNvSpPr txBox="1"/>
          <p:nvPr/>
        </p:nvSpPr>
        <p:spPr>
          <a:xfrm>
            <a:off x="222977" y="2803431"/>
            <a:ext cx="4719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１－１　自然の恵み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（生態系サービス）</a:t>
            </a:r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に関する教育・啓発</a:t>
            </a:r>
            <a:endParaRPr lang="en-US" altLang="ja-JP" sz="14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4CAF3DA-AB11-47EC-AFDF-D09868E818A2}"/>
              </a:ext>
            </a:extLst>
          </p:cNvPr>
          <p:cNvSpPr txBox="1"/>
          <p:nvPr/>
        </p:nvSpPr>
        <p:spPr>
          <a:xfrm>
            <a:off x="4860700" y="3688679"/>
            <a:ext cx="3587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１－３　自然と触れ合える場の情報発信</a:t>
            </a:r>
            <a:endParaRPr lang="en-US" altLang="ja-JP" sz="14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381A456-82E7-42E5-97DC-24B8E68C78C9}"/>
              </a:ext>
            </a:extLst>
          </p:cNvPr>
          <p:cNvSpPr txBox="1"/>
          <p:nvPr/>
        </p:nvSpPr>
        <p:spPr>
          <a:xfrm>
            <a:off x="305982" y="3097492"/>
            <a:ext cx="4550919" cy="230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生物多様性普及啓発プログラム等を活用した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教育・啓発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森・里・川・海における各種プログラムの提供による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教育・啓発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地域のシンボル的な生きものによる教育・啓発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野生鳥獣との適切な関わり方に関する啓発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生物多様性普及啓発に係る人材育成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2E47216-0A18-45FC-9CD6-55067D33F2DE}"/>
              </a:ext>
            </a:extLst>
          </p:cNvPr>
          <p:cNvSpPr txBox="1"/>
          <p:nvPr/>
        </p:nvSpPr>
        <p:spPr>
          <a:xfrm>
            <a:off x="4856902" y="3930222"/>
            <a:ext cx="4669660" cy="1016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森・里・川・海における自然と触れ合える場の情報発信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「おおさか生物多様性施設連絡会」等と連携した情報発信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関西広域連合</a:t>
            </a:r>
            <a:r>
              <a:rPr lang="ja-JP" altLang="en-US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の取組と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連携した情報発信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895D4CA-38B8-4050-AA9B-E439FF6DBB44}"/>
              </a:ext>
            </a:extLst>
          </p:cNvPr>
          <p:cNvSpPr txBox="1"/>
          <p:nvPr/>
        </p:nvSpPr>
        <p:spPr>
          <a:xfrm>
            <a:off x="4860701" y="2807272"/>
            <a:ext cx="3969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１－</a:t>
            </a:r>
            <a:r>
              <a: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自然と触れ合える場の整備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2B5B1FD-9650-47EB-B3AA-13EB1ACA0A35}"/>
              </a:ext>
            </a:extLst>
          </p:cNvPr>
          <p:cNvSpPr txBox="1"/>
          <p:nvPr/>
        </p:nvSpPr>
        <p:spPr>
          <a:xfrm>
            <a:off x="4860700" y="3063169"/>
            <a:ext cx="4198318" cy="370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森・里・川・海における自然と触れ合える場の整備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9AA6CB5-265A-4B2D-9FF7-422A905FC0B5}"/>
              </a:ext>
            </a:extLst>
          </p:cNvPr>
          <p:cNvSpPr txBox="1"/>
          <p:nvPr/>
        </p:nvSpPr>
        <p:spPr>
          <a:xfrm>
            <a:off x="4860703" y="5096552"/>
            <a:ext cx="3755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－４　府内市町村の取組の促進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0599981-8802-4107-BDA4-6B8D56197D9C}"/>
              </a:ext>
            </a:extLst>
          </p:cNvPr>
          <p:cNvSpPr txBox="1"/>
          <p:nvPr/>
        </p:nvSpPr>
        <p:spPr>
          <a:xfrm>
            <a:off x="4860703" y="5408170"/>
            <a:ext cx="56023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市町村の生物多様性担当者への啓発の強化</a:t>
            </a: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市町村における生物多様性地域戦略</a:t>
            </a:r>
            <a:r>
              <a: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策定</a:t>
            </a:r>
            <a:r>
              <a:rPr kumimoji="1"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の促進</a:t>
            </a:r>
            <a:endParaRPr kumimoji="1" lang="en-US" altLang="ja-JP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9552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9378376" y="6492877"/>
            <a:ext cx="509638" cy="365125"/>
          </a:xfrm>
        </p:spPr>
        <p:txBody>
          <a:bodyPr/>
          <a:lstStyle/>
          <a:p>
            <a:fld id="{344BE55D-FE60-4DAB-B087-94E82A41BAA1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-42397"/>
            <a:ext cx="9906000" cy="57412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72000" rIns="74295" bIns="8890" anchor="ctr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32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　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取組方針２について</a:t>
            </a:r>
            <a:endParaRPr lang="ja-JP" altLang="en-US" sz="36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ＭＳ Ｐゴシック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D80D4D3-3B3A-4C97-8BF8-18EEA19779C2}"/>
              </a:ext>
            </a:extLst>
          </p:cNvPr>
          <p:cNvSpPr/>
          <p:nvPr/>
        </p:nvSpPr>
        <p:spPr>
          <a:xfrm>
            <a:off x="152588" y="2403233"/>
            <a:ext cx="9578639" cy="4005956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FF59CED-E50E-4745-880C-8578EA84DAB1}"/>
              </a:ext>
            </a:extLst>
          </p:cNvPr>
          <p:cNvSpPr txBox="1"/>
          <p:nvPr/>
        </p:nvSpPr>
        <p:spPr>
          <a:xfrm>
            <a:off x="141231" y="2403233"/>
            <a:ext cx="9601352" cy="36933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取組項目（</a:t>
            </a:r>
            <a:r>
              <a:rPr kumimoji="0" lang="ja-JP" altLang="en-US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素案</a:t>
            </a: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1ADE0C5-95E0-4A12-9F41-CB51051F75A6}"/>
              </a:ext>
            </a:extLst>
          </p:cNvPr>
          <p:cNvSpPr txBox="1"/>
          <p:nvPr/>
        </p:nvSpPr>
        <p:spPr>
          <a:xfrm>
            <a:off x="348941" y="2929028"/>
            <a:ext cx="398517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２－１　多様な主体と連携した森・里・川・海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における取組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1895CDB-76F3-410E-85F4-BBB5BED3E809}"/>
              </a:ext>
            </a:extLst>
          </p:cNvPr>
          <p:cNvSpPr txBox="1"/>
          <p:nvPr/>
        </p:nvSpPr>
        <p:spPr>
          <a:xfrm>
            <a:off x="348940" y="3617446"/>
            <a:ext cx="4407837" cy="1663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森・里・川・海における保全・再生・創造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持続可能な農林水産業を支える人材に対する取組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おおさか生物多様性パートナー協定制度を活用した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保全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天然記念物及び文化的景観の保護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E248100-F28D-4D2E-B591-D973165DF57A}"/>
              </a:ext>
            </a:extLst>
          </p:cNvPr>
          <p:cNvSpPr txBox="1"/>
          <p:nvPr/>
        </p:nvSpPr>
        <p:spPr>
          <a:xfrm>
            <a:off x="4993211" y="4148143"/>
            <a:ext cx="3688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２－３　外来生物に対する取組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4C5E679-E3D3-4983-8AFB-60D0F86E60FF}"/>
              </a:ext>
            </a:extLst>
          </p:cNvPr>
          <p:cNvSpPr txBox="1"/>
          <p:nvPr/>
        </p:nvSpPr>
        <p:spPr>
          <a:xfrm>
            <a:off x="5155129" y="4374342"/>
            <a:ext cx="3688688" cy="1016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外来生物に係る啓発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特定外来生物の防除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新たな外来生物の侵入に対する取組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6C5AE91-A6F4-48D5-8624-2288A178C878}"/>
              </a:ext>
            </a:extLst>
          </p:cNvPr>
          <p:cNvSpPr txBox="1"/>
          <p:nvPr/>
        </p:nvSpPr>
        <p:spPr>
          <a:xfrm>
            <a:off x="4991506" y="5410240"/>
            <a:ext cx="4416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２－４　自然が持つ多様な機能を活用した取組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02CF235-4FD3-43E7-A484-43F07D1631E8}"/>
              </a:ext>
            </a:extLst>
          </p:cNvPr>
          <p:cNvSpPr txBox="1"/>
          <p:nvPr/>
        </p:nvSpPr>
        <p:spPr>
          <a:xfrm>
            <a:off x="5145589" y="5666940"/>
            <a:ext cx="27754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グリーンインフラの取組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77FCB65-C16B-4DBB-BE6B-37D21F413A29}"/>
              </a:ext>
            </a:extLst>
          </p:cNvPr>
          <p:cNvSpPr txBox="1"/>
          <p:nvPr/>
        </p:nvSpPr>
        <p:spPr>
          <a:xfrm>
            <a:off x="4993212" y="2827979"/>
            <a:ext cx="36886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２－２　気候変動に対する取組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1A255E9-759B-4CDF-9295-D061C73EF3B8}"/>
              </a:ext>
            </a:extLst>
          </p:cNvPr>
          <p:cNvSpPr txBox="1"/>
          <p:nvPr/>
        </p:nvSpPr>
        <p:spPr>
          <a:xfrm>
            <a:off x="5116020" y="3133605"/>
            <a:ext cx="4517175" cy="1016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あらゆる主体の意識改革・行動喚起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省エネの推進及び再生可能エネルギーの利用促進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気候変動適応の推進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FCC987F-A22F-46FB-9F6A-4A60EBDF6C7E}"/>
              </a:ext>
            </a:extLst>
          </p:cNvPr>
          <p:cNvGrpSpPr/>
          <p:nvPr/>
        </p:nvGrpSpPr>
        <p:grpSpPr>
          <a:xfrm>
            <a:off x="152058" y="1318769"/>
            <a:ext cx="8192724" cy="948663"/>
            <a:chOff x="251115" y="656811"/>
            <a:chExt cx="8192724" cy="948663"/>
          </a:xfrm>
        </p:grpSpPr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4F89FB61-11FE-4ACD-B269-E1EA1A23DD84}"/>
                </a:ext>
              </a:extLst>
            </p:cNvPr>
            <p:cNvSpPr/>
            <p:nvPr/>
          </p:nvSpPr>
          <p:spPr>
            <a:xfrm>
              <a:off x="251115" y="656811"/>
              <a:ext cx="7190436" cy="948663"/>
            </a:xfrm>
            <a:prstGeom prst="rect">
              <a:avLst/>
            </a:prstGeom>
            <a:solidFill>
              <a:sysClr val="window" lastClr="FFFFFF"/>
            </a:solidFill>
            <a:ln w="381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06D3FB38-381C-4B26-8C4B-43C89E54ECFD}"/>
                </a:ext>
              </a:extLst>
            </p:cNvPr>
            <p:cNvSpPr txBox="1"/>
            <p:nvPr/>
          </p:nvSpPr>
          <p:spPr>
            <a:xfrm>
              <a:off x="251116" y="667200"/>
              <a:ext cx="1701510" cy="917612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目標（案）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765CE7EA-A77A-41BC-9FCB-8ED182FB5FF7}"/>
                </a:ext>
              </a:extLst>
            </p:cNvPr>
            <p:cNvSpPr txBox="1"/>
            <p:nvPr/>
          </p:nvSpPr>
          <p:spPr>
            <a:xfrm>
              <a:off x="2045453" y="678491"/>
              <a:ext cx="6398386" cy="92333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lvl="0">
                <a:defRPr/>
              </a:pPr>
              <a:r>
                <a:rPr kumimoji="0" lang="ja-JP" alt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〇　</a:t>
              </a:r>
              <a:r>
                <a:rPr kumimoji="0"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自然環境の持続的な保全の推進</a:t>
              </a:r>
            </a:p>
            <a:p>
              <a:pPr lvl="0">
                <a:defRPr/>
              </a:pPr>
              <a:r>
                <a:rPr kumimoji="0"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　企業等と連携した保全活動の推進</a:t>
              </a:r>
            </a:p>
            <a:p>
              <a:pPr lvl="0">
                <a:defRPr/>
              </a:pPr>
              <a:r>
                <a:rPr kumimoji="0"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　特定外来生物の防除推進　</a:t>
              </a: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41E91CE-E99C-4DC3-A4B6-0E54D7878CD0}"/>
              </a:ext>
            </a:extLst>
          </p:cNvPr>
          <p:cNvGrpSpPr/>
          <p:nvPr/>
        </p:nvGrpSpPr>
        <p:grpSpPr>
          <a:xfrm>
            <a:off x="152058" y="669259"/>
            <a:ext cx="7190437" cy="745571"/>
            <a:chOff x="93336" y="2008884"/>
            <a:chExt cx="7190437" cy="496505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C1FFA636-AB31-4AD0-AF9B-CBAEB36A9DED}"/>
                </a:ext>
              </a:extLst>
            </p:cNvPr>
            <p:cNvGrpSpPr/>
            <p:nvPr/>
          </p:nvGrpSpPr>
          <p:grpSpPr>
            <a:xfrm>
              <a:off x="93337" y="2008884"/>
              <a:ext cx="6330627" cy="496505"/>
              <a:chOff x="251115" y="191405"/>
              <a:chExt cx="6330627" cy="496505"/>
            </a:xfrm>
          </p:grpSpPr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3674130C-2539-4D7B-9FD4-669281FFB001}"/>
                  </a:ext>
                </a:extLst>
              </p:cNvPr>
              <p:cNvSpPr txBox="1"/>
              <p:nvPr/>
            </p:nvSpPr>
            <p:spPr>
              <a:xfrm>
                <a:off x="1955337" y="191405"/>
                <a:ext cx="4626405" cy="49650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tIns="144000" rtlCol="0">
                <a:spAutoFit/>
              </a:bodyPr>
              <a:lstStyle/>
              <a:p>
                <a:pPr lvl="0">
                  <a:defRPr/>
                </a:pPr>
                <a:r>
                  <a:rPr kumimoji="0" lang="ja-JP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kumimoji="0" lang="ja-JP" altLang="en-US" kern="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自然資本の持続可能な利用、維持・充実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41E882E-914B-4DC2-B816-8C1C264B688B}"/>
                  </a:ext>
                </a:extLst>
              </p:cNvPr>
              <p:cNvSpPr txBox="1"/>
              <p:nvPr/>
            </p:nvSpPr>
            <p:spPr>
              <a:xfrm>
                <a:off x="251115" y="204011"/>
                <a:ext cx="1704223" cy="349045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95B3D7"/>
                </a:solidFill>
              </a:ln>
            </p:spPr>
            <p:txBody>
              <a:bodyPr wrap="square" tIns="108000" rtlCol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取組方針２</a:t>
                </a:r>
              </a:p>
            </p:txBody>
          </p:sp>
        </p:grp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889B9C96-CC4E-422F-BD9D-BD2DC77526AB}"/>
                </a:ext>
              </a:extLst>
            </p:cNvPr>
            <p:cNvSpPr/>
            <p:nvPr/>
          </p:nvSpPr>
          <p:spPr>
            <a:xfrm>
              <a:off x="93336" y="2016304"/>
              <a:ext cx="7190437" cy="354231"/>
            </a:xfrm>
            <a:prstGeom prst="rect">
              <a:avLst/>
            </a:prstGeom>
            <a:noFill/>
            <a:ln w="381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3357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9378376" y="6492877"/>
            <a:ext cx="509638" cy="365125"/>
          </a:xfrm>
        </p:spPr>
        <p:txBody>
          <a:bodyPr/>
          <a:lstStyle/>
          <a:p>
            <a:fld id="{344BE55D-FE60-4DAB-B087-94E82A41BAA1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-42397"/>
            <a:ext cx="9906000" cy="57412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72000" rIns="74295" bIns="8890" anchor="ctr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ja-JP" altLang="en-US" sz="32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　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charset="-128"/>
              </a:rPr>
              <a:t>取組方針３について</a:t>
            </a:r>
            <a:endParaRPr lang="ja-JP" altLang="en-US" sz="36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ＭＳ Ｐゴシック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FF59CED-E50E-4745-880C-8578EA84DAB1}"/>
              </a:ext>
            </a:extLst>
          </p:cNvPr>
          <p:cNvSpPr txBox="1"/>
          <p:nvPr/>
        </p:nvSpPr>
        <p:spPr>
          <a:xfrm>
            <a:off x="152059" y="2158031"/>
            <a:ext cx="9579169" cy="369332"/>
          </a:xfrm>
          <a:prstGeom prst="rect">
            <a:avLst/>
          </a:prstGeom>
          <a:solidFill>
            <a:srgbClr val="90F828"/>
          </a:solidFill>
          <a:ln>
            <a:solidFill>
              <a:srgbClr val="90F828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取組項目（</a:t>
            </a:r>
            <a:r>
              <a:rPr kumimoji="0" lang="ja-JP" altLang="en-US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素案</a:t>
            </a: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D80D4D3-3B3A-4C97-8BF8-18EEA19779C2}"/>
              </a:ext>
            </a:extLst>
          </p:cNvPr>
          <p:cNvSpPr/>
          <p:nvPr/>
        </p:nvSpPr>
        <p:spPr>
          <a:xfrm>
            <a:off x="152588" y="2165712"/>
            <a:ext cx="9578639" cy="4243477"/>
          </a:xfrm>
          <a:prstGeom prst="rect">
            <a:avLst/>
          </a:prstGeom>
          <a:noFill/>
          <a:ln w="38100" cap="flat" cmpd="sng" algn="ctr">
            <a:solidFill>
              <a:srgbClr val="90F82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AC951FF-1B33-4B65-9E07-1572055A0B22}"/>
              </a:ext>
            </a:extLst>
          </p:cNvPr>
          <p:cNvSpPr txBox="1"/>
          <p:nvPr/>
        </p:nvSpPr>
        <p:spPr>
          <a:xfrm>
            <a:off x="303543" y="2879892"/>
            <a:ext cx="5602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３－１　希少な野生動植物種の保全に資する仕組みづくり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3937131-C499-4F56-8EC8-28828340CC3A}"/>
              </a:ext>
            </a:extLst>
          </p:cNvPr>
          <p:cNvSpPr txBox="1"/>
          <p:nvPr/>
        </p:nvSpPr>
        <p:spPr>
          <a:xfrm>
            <a:off x="443181" y="3161987"/>
            <a:ext cx="4430823" cy="1016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野生動植物種の情報共有体制の構築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野生動植物種のモニタリング体制の構築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レッドリストの改訂及び活用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19A59A3-7F56-4F4C-A652-9A1CF97880EA}"/>
              </a:ext>
            </a:extLst>
          </p:cNvPr>
          <p:cNvSpPr txBox="1"/>
          <p:nvPr/>
        </p:nvSpPr>
        <p:spPr>
          <a:xfrm>
            <a:off x="303542" y="4560485"/>
            <a:ext cx="5602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３－２　民間取組等と連携した自然環境保全の仕組みづくり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FB140B6-27C1-42E1-A808-D5E00095681A}"/>
              </a:ext>
            </a:extLst>
          </p:cNvPr>
          <p:cNvSpPr txBox="1"/>
          <p:nvPr/>
        </p:nvSpPr>
        <p:spPr>
          <a:xfrm>
            <a:off x="443180" y="4820511"/>
            <a:ext cx="44308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生物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多様性の保全に貢献している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保護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地域外の地域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保全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手段の検討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EFF22DE-CB97-4C8F-ABD4-EEC81CCC09B4}"/>
              </a:ext>
            </a:extLst>
          </p:cNvPr>
          <p:cNvSpPr txBox="1"/>
          <p:nvPr/>
        </p:nvSpPr>
        <p:spPr>
          <a:xfrm>
            <a:off x="5186298" y="2887573"/>
            <a:ext cx="4614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３－３　生物多様性保全に資する調査研究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B11119E-ED68-4C25-ACB6-57B4A4990EA8}"/>
              </a:ext>
            </a:extLst>
          </p:cNvPr>
          <p:cNvSpPr txBox="1"/>
          <p:nvPr/>
        </p:nvSpPr>
        <p:spPr>
          <a:xfrm>
            <a:off x="5291253" y="3228020"/>
            <a:ext cx="43112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生物多様性普及啓発に係る調査研究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特定外来生物の防除方法に係る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調査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研究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気候変動が与える影響の把握及び適応策に関する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調査研究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8FCC987F-A22F-46FB-9F6A-4A60EBDF6C7E}"/>
              </a:ext>
            </a:extLst>
          </p:cNvPr>
          <p:cNvGrpSpPr/>
          <p:nvPr/>
        </p:nvGrpSpPr>
        <p:grpSpPr>
          <a:xfrm>
            <a:off x="152057" y="1318769"/>
            <a:ext cx="8233434" cy="745591"/>
            <a:chOff x="251114" y="656811"/>
            <a:chExt cx="8233434" cy="745591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4F89FB61-11FE-4ACD-B269-E1EA1A23DD84}"/>
                </a:ext>
              </a:extLst>
            </p:cNvPr>
            <p:cNvSpPr/>
            <p:nvPr/>
          </p:nvSpPr>
          <p:spPr>
            <a:xfrm>
              <a:off x="251114" y="656811"/>
              <a:ext cx="7695405" cy="745591"/>
            </a:xfrm>
            <a:prstGeom prst="rect">
              <a:avLst/>
            </a:prstGeom>
            <a:solidFill>
              <a:sysClr val="window" lastClr="FFFFFF"/>
            </a:solidFill>
            <a:ln w="38100" cap="flat" cmpd="sng" algn="ctr">
              <a:solidFill>
                <a:srgbClr val="90F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06D3FB38-381C-4B26-8C4B-43C89E54ECFD}"/>
                </a:ext>
              </a:extLst>
            </p:cNvPr>
            <p:cNvSpPr txBox="1"/>
            <p:nvPr/>
          </p:nvSpPr>
          <p:spPr>
            <a:xfrm>
              <a:off x="251116" y="667200"/>
              <a:ext cx="1701510" cy="716945"/>
            </a:xfrm>
            <a:prstGeom prst="rect">
              <a:avLst/>
            </a:prstGeom>
            <a:solidFill>
              <a:srgbClr val="90F828"/>
            </a:solidFill>
            <a:ln>
              <a:solidFill>
                <a:srgbClr val="90F828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目標（案）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765CE7EA-A77A-41BC-9FCB-8ED182FB5FF7}"/>
                </a:ext>
              </a:extLst>
            </p:cNvPr>
            <p:cNvSpPr txBox="1"/>
            <p:nvPr/>
          </p:nvSpPr>
          <p:spPr>
            <a:xfrm>
              <a:off x="2086162" y="864739"/>
              <a:ext cx="6398386" cy="369332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lvl="0">
                <a:defRPr/>
              </a:pPr>
              <a:r>
                <a:rPr kumimoji="0" lang="ja-JP" alt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〇　</a:t>
              </a:r>
              <a:r>
                <a:rPr kumimoji="0" lang="ja-JP" altLang="en-US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市町村や保全団体等と連携したモニタリング体制の構築</a:t>
              </a: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841E91CE-E99C-4DC3-A4B6-0E54D7878CD0}"/>
              </a:ext>
            </a:extLst>
          </p:cNvPr>
          <p:cNvGrpSpPr/>
          <p:nvPr/>
        </p:nvGrpSpPr>
        <p:grpSpPr>
          <a:xfrm>
            <a:off x="152058" y="661579"/>
            <a:ext cx="7695404" cy="753252"/>
            <a:chOff x="93336" y="2003769"/>
            <a:chExt cx="7695404" cy="501620"/>
          </a:xfrm>
        </p:grpSpPr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C1FFA636-AB31-4AD0-AF9B-CBAEB36A9DED}"/>
                </a:ext>
              </a:extLst>
            </p:cNvPr>
            <p:cNvGrpSpPr/>
            <p:nvPr/>
          </p:nvGrpSpPr>
          <p:grpSpPr>
            <a:xfrm>
              <a:off x="93337" y="2003769"/>
              <a:ext cx="6521695" cy="501620"/>
              <a:chOff x="251115" y="186290"/>
              <a:chExt cx="6521695" cy="501620"/>
            </a:xfrm>
          </p:grpSpPr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674130C-2539-4D7B-9FD4-669281FFB001}"/>
                  </a:ext>
                </a:extLst>
              </p:cNvPr>
              <p:cNvSpPr txBox="1"/>
              <p:nvPr/>
            </p:nvSpPr>
            <p:spPr>
              <a:xfrm>
                <a:off x="1955337" y="191405"/>
                <a:ext cx="4817473" cy="49650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tIns="144000" rtlCol="0">
                <a:spAutoFit/>
              </a:bodyPr>
              <a:lstStyle/>
              <a:p>
                <a:pPr>
                  <a:defRPr/>
                </a:pPr>
                <a:r>
                  <a:rPr kumimoji="0" lang="ja-JP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生物多様性保全に資する仕組みづくりの推進</a:t>
                </a:r>
                <a:endPara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541E882E-914B-4DC2-B816-8C1C264B688B}"/>
                  </a:ext>
                </a:extLst>
              </p:cNvPr>
              <p:cNvSpPr txBox="1"/>
              <p:nvPr/>
            </p:nvSpPr>
            <p:spPr>
              <a:xfrm>
                <a:off x="251115" y="186290"/>
                <a:ext cx="1704223" cy="366766"/>
              </a:xfrm>
              <a:prstGeom prst="rect">
                <a:avLst/>
              </a:prstGeom>
              <a:solidFill>
                <a:srgbClr val="90F828"/>
              </a:solidFill>
              <a:ln>
                <a:solidFill>
                  <a:srgbClr val="90F828"/>
                </a:solidFill>
              </a:ln>
            </p:spPr>
            <p:txBody>
              <a:bodyPr wrap="square" tIns="108000" rtlCol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取組方針</a:t>
                </a:r>
                <a:r>
                  <a:rPr kumimoji="0" lang="ja-JP" altLang="en-US" kern="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３</a:t>
                </a:r>
                <a:endParaRPr kumimoji="0" lang="en-US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889B9C96-CC4E-422F-BD9D-BD2DC77526AB}"/>
                </a:ext>
              </a:extLst>
            </p:cNvPr>
            <p:cNvSpPr/>
            <p:nvPr/>
          </p:nvSpPr>
          <p:spPr>
            <a:xfrm>
              <a:off x="93336" y="2016304"/>
              <a:ext cx="7695404" cy="354231"/>
            </a:xfrm>
            <a:prstGeom prst="rect">
              <a:avLst/>
            </a:prstGeom>
            <a:noFill/>
            <a:ln w="38100" cap="flat" cmpd="sng" algn="ctr">
              <a:solidFill>
                <a:srgbClr val="90F8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9047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1878</Words>
  <Application>Microsoft Office PowerPoint</Application>
  <PresentationFormat>A4 210 x 297 mm</PresentationFormat>
  <Paragraphs>231</Paragraphs>
  <Slides>8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Meiryo UI</vt:lpstr>
      <vt:lpstr>ＭＳ Ｐゴシック</vt:lpstr>
      <vt:lpstr>メイリオ</vt:lpstr>
      <vt:lpstr>游ゴシック</vt:lpstr>
      <vt:lpstr>Arial</vt:lpstr>
      <vt:lpstr>Calibri</vt:lpstr>
      <vt:lpstr>Wingdings</vt:lpstr>
      <vt:lpstr>Office ​​テーマ</vt:lpstr>
      <vt:lpstr>大阪府生物多様性地域戦略の目標（案）及び 生物多様性保全施策の基本方針について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2020-01-28T06:18:15Z</dcterms:created>
  <dcterms:modified xsi:type="dcterms:W3CDTF">2021-09-28T04:17:18Z</dcterms:modified>
</cp:coreProperties>
</file>