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0" r:id="rId1"/>
  </p:sldMasterIdLst>
  <p:notesMasterIdLst>
    <p:notesMasterId r:id="rId6"/>
  </p:notesMasterIdLst>
  <p:handoutMasterIdLst>
    <p:handoutMasterId r:id="rId7"/>
  </p:handoutMasterIdLst>
  <p:sldIdLst>
    <p:sldId id="729" r:id="rId2"/>
    <p:sldId id="784" r:id="rId3"/>
    <p:sldId id="785" r:id="rId4"/>
    <p:sldId id="786" r:id="rId5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9900"/>
    <a:srgbClr val="F7EC97"/>
    <a:srgbClr val="FD6C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956" autoAdjust="0"/>
    <p:restoredTop sz="93357" autoAdjust="0"/>
  </p:normalViewPr>
  <p:slideViewPr>
    <p:cSldViewPr>
      <p:cViewPr varScale="1">
        <p:scale>
          <a:sx n="80" d="100"/>
          <a:sy n="80" d="100"/>
        </p:scale>
        <p:origin x="653" y="53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-2808"/>
    </p:cViewPr>
  </p:sorterViewPr>
  <p:notesViewPr>
    <p:cSldViewPr>
      <p:cViewPr varScale="1">
        <p:scale>
          <a:sx n="52" d="100"/>
          <a:sy n="52" d="100"/>
        </p:scale>
        <p:origin x="2952" y="90"/>
      </p:cViewPr>
      <p:guideLst>
        <p:guide orient="horz" pos="3132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574" cy="496888"/>
          </a:xfrm>
          <a:prstGeom prst="rect">
            <a:avLst/>
          </a:prstGeom>
        </p:spPr>
        <p:txBody>
          <a:bodyPr vert="horz" lIns="91404" tIns="45703" rIns="91404" bIns="4570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440866"/>
            <a:ext cx="2949574" cy="496887"/>
          </a:xfrm>
          <a:prstGeom prst="rect">
            <a:avLst/>
          </a:prstGeom>
        </p:spPr>
        <p:txBody>
          <a:bodyPr vert="horz" lIns="91404" tIns="45703" rIns="91404" bIns="4570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0" y="9440866"/>
            <a:ext cx="2949574" cy="496887"/>
          </a:xfrm>
          <a:prstGeom prst="rect">
            <a:avLst/>
          </a:prstGeom>
        </p:spPr>
        <p:txBody>
          <a:bodyPr vert="horz" lIns="91404" tIns="45703" rIns="91404" bIns="45703" rtlCol="0" anchor="b"/>
          <a:lstStyle>
            <a:lvl1pPr algn="r">
              <a:defRPr sz="1200"/>
            </a:lvl1pPr>
          </a:lstStyle>
          <a:p>
            <a:fld id="{3FA8D4F6-A8D6-432C-BA59-0C059F0DD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71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7" cy="496967"/>
          </a:xfrm>
          <a:prstGeom prst="rect">
            <a:avLst/>
          </a:prstGeom>
        </p:spPr>
        <p:txBody>
          <a:bodyPr vert="horz" lIns="91404" tIns="45703" rIns="91404" bIns="4570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7" cy="496967"/>
          </a:xfrm>
          <a:prstGeom prst="rect">
            <a:avLst/>
          </a:prstGeom>
        </p:spPr>
        <p:txBody>
          <a:bodyPr vert="horz" lIns="91404" tIns="45703" rIns="91404" bIns="45703" rtlCol="0"/>
          <a:lstStyle>
            <a:lvl1pPr algn="r">
              <a:defRPr sz="1200"/>
            </a:lvl1pPr>
          </a:lstStyle>
          <a:p>
            <a:fld id="{8D5BEBC8-2257-4310-91FB-3838D0908DC9}" type="datetimeFigureOut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4" tIns="45703" rIns="91404" bIns="4570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7"/>
            <a:ext cx="5445760" cy="4472702"/>
          </a:xfrm>
          <a:prstGeom prst="rect">
            <a:avLst/>
          </a:prstGeom>
        </p:spPr>
        <p:txBody>
          <a:bodyPr vert="horz" lIns="91404" tIns="45703" rIns="91404" bIns="4570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0650"/>
            <a:ext cx="2949787" cy="496967"/>
          </a:xfrm>
          <a:prstGeom prst="rect">
            <a:avLst/>
          </a:prstGeom>
        </p:spPr>
        <p:txBody>
          <a:bodyPr vert="horz" lIns="91404" tIns="45703" rIns="91404" bIns="4570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2" y="9440650"/>
            <a:ext cx="2949787" cy="496967"/>
          </a:xfrm>
          <a:prstGeom prst="rect">
            <a:avLst/>
          </a:prstGeom>
        </p:spPr>
        <p:txBody>
          <a:bodyPr vert="horz" lIns="91404" tIns="45703" rIns="91404" bIns="45703" rtlCol="0" anchor="b"/>
          <a:lstStyle>
            <a:lvl1pPr algn="r">
              <a:defRPr sz="1200"/>
            </a:lvl1pPr>
          </a:lstStyle>
          <a:p>
            <a:fld id="{F87C77AA-7151-4A8D-8C26-E58B9E1A3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3410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9329" indent="-179329">
              <a:tabLst>
                <a:tab pos="360245" algn="l"/>
              </a:tabLst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C77AA-7151-4A8D-8C26-E58B9E1A327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736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C77AA-7151-4A8D-8C26-E58B9E1A327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1920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C77AA-7151-4A8D-8C26-E58B9E1A327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86202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C77AA-7151-4A8D-8C26-E58B9E1A327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405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27A92-8514-4A71-A117-45021338522B}" type="datetime1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1747-7AE3-4485-B1CC-5CDDF653E87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11339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A50F1-1E15-4D34-996B-541EBBAEBE5F}" type="datetime1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1747-7AE3-4485-B1CC-5CDDF653E87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60834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93AF-9A8C-4CDE-924B-C03A5444A8E5}" type="datetime1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1747-7AE3-4485-B1CC-5CDDF653E87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8753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87DAA-E48D-4965-953E-16A9747DD962}" type="datetime1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1747-7AE3-4485-B1CC-5CDDF653E87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78892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80D08-8DFB-4877-8B5A-5D09BA943EDB}" type="datetime1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1747-7AE3-4485-B1CC-5CDDF653E87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25147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DC0AC-2C68-422F-A885-60D4324D7DF9}" type="datetime1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1747-7AE3-4485-B1CC-5CDDF653E87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06474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4A3AD-864B-40D2-8C49-F231AD84F1D7}" type="datetime1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1747-7AE3-4485-B1CC-5CDDF653E87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04782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C19D4-C307-4C3A-808F-2E7E3FEA4909}" type="datetime1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1747-7AE3-4485-B1CC-5CDDF653E87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9173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6ACA9-4068-46E8-BB86-63E793B2CDF9}" type="datetime1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1747-7AE3-4485-B1CC-5CDDF653E87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34661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1992C-5F5A-41B4-B97E-3A8B1076E7F4}" type="datetime1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1747-7AE3-4485-B1CC-5CDDF653E87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63985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0F1FA-55C8-4F0E-9804-ADC988842F91}" type="datetime1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1747-7AE3-4485-B1CC-5CDDF653E87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475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14AED-F0E8-4379-8B3B-00C1E1E2140B}" type="datetime1">
              <a:rPr kumimoji="1" lang="ja-JP" altLang="en-US" smtClean="0"/>
              <a:t>2021/10/13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A1747-7AE3-4485-B1CC-5CDDF653E87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67074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2517445"/>
            <a:ext cx="9906000" cy="148152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4" name="テキスト ボックス 1"/>
          <p:cNvSpPr txBox="1"/>
          <p:nvPr/>
        </p:nvSpPr>
        <p:spPr>
          <a:xfrm>
            <a:off x="7950952" y="332656"/>
            <a:ext cx="1512168" cy="545280"/>
          </a:xfrm>
          <a:prstGeom prst="rect">
            <a:avLst/>
          </a:prstGeom>
          <a:solidFill>
            <a:schemeClr val="lt1"/>
          </a:solidFill>
          <a:ln w="1270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資料３</a:t>
            </a:r>
            <a:endParaRPr lang="ja-JP" altLang="en-US" sz="16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6"/>
          <p:cNvSpPr txBox="1"/>
          <p:nvPr/>
        </p:nvSpPr>
        <p:spPr bwMode="white">
          <a:xfrm>
            <a:off x="354616" y="2935038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前回の議論について</a:t>
            </a: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1902280" y="4581129"/>
            <a:ext cx="6048672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ts val="0"/>
              </a:spcBef>
              <a:spcAft>
                <a:spcPct val="0"/>
              </a:spcAft>
              <a:defRPr/>
            </a:pPr>
            <a:r>
              <a:rPr lang="en-US" altLang="ja-JP" sz="2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lang="ja-JP" altLang="en-US" sz="2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2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29</a:t>
            </a:r>
            <a:r>
              <a:rPr lang="ja-JP" altLang="en-US" sz="2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lang="en-US" altLang="ja-JP" sz="24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base">
              <a:spcBef>
                <a:spcPts val="0"/>
              </a:spcBef>
              <a:spcAft>
                <a:spcPct val="0"/>
              </a:spcAft>
              <a:defRPr/>
            </a:pPr>
            <a:r>
              <a:rPr kumimoji="0" lang="ja-JP" altLang="en-US" sz="2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大阪府環境農林水産部みどり推進室</a:t>
            </a:r>
            <a:endParaRPr lang="ja-JP" altLang="en-US" sz="24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F9EE2A3-7E70-4A46-BDE6-255741761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92611" y="6381328"/>
            <a:ext cx="2228850" cy="365125"/>
          </a:xfrm>
        </p:spPr>
        <p:txBody>
          <a:bodyPr/>
          <a:lstStyle/>
          <a:p>
            <a:r>
              <a:rPr lang="en-US" altLang="ja-JP" dirty="0"/>
              <a:t>1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67501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56577868-A9D9-4252-A463-BA1691D179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3525924"/>
              </p:ext>
            </p:extLst>
          </p:nvPr>
        </p:nvGraphicFramePr>
        <p:xfrm>
          <a:off x="6894028" y="2231338"/>
          <a:ext cx="2574868" cy="44543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74868">
                  <a:extLst>
                    <a:ext uri="{9D8B030D-6E8A-4147-A177-3AD203B41FA5}">
                      <a16:colId xmlns:a16="http://schemas.microsoft.com/office/drawing/2014/main" val="2192392765"/>
                    </a:ext>
                  </a:extLst>
                </a:gridCol>
              </a:tblGrid>
              <a:tr h="39525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2030</a:t>
                      </a:r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年の実現すべき姿</a:t>
                      </a:r>
                      <a:endParaRPr lang="en-US" altLang="ja-JP" sz="120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「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2030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大阪府環境総合計画」より抜粋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855721"/>
                  </a:ext>
                </a:extLst>
              </a:tr>
              <a:tr h="40591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◆府民、事業者、民間団体などあ</a:t>
                      </a:r>
                      <a:endParaRPr lang="en-US" altLang="ja-JP" sz="120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らゆる主体が生物多様性の重要</a:t>
                      </a:r>
                      <a:endParaRPr lang="en-US" altLang="ja-JP" sz="120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性を理解し、日常生活の中でも</a:t>
                      </a:r>
                      <a:endParaRPr lang="en-US" altLang="ja-JP" sz="120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自然環境に配慮した行動をして</a:t>
                      </a:r>
                      <a:endParaRPr lang="en-US" altLang="ja-JP" sz="120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いる。</a:t>
                      </a:r>
                      <a:endParaRPr lang="en-US" altLang="ja-JP" sz="120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endParaRPr lang="en-US" altLang="ja-JP" sz="120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b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b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◆生物多様性の保全や自然資本の</a:t>
                      </a:r>
                      <a:endParaRPr lang="en-US" altLang="ja-JP" sz="120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持続可能な利用の機運が醸成さ</a:t>
                      </a:r>
                      <a:endParaRPr lang="en-US" altLang="ja-JP" sz="120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れ、多様な主体が連携し、府域</a:t>
                      </a:r>
                      <a:endParaRPr lang="en-US" altLang="ja-JP" sz="120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の自然環境の保全及び 回復活動</a:t>
                      </a:r>
                      <a:endParaRPr lang="en-US" altLang="ja-JP" sz="120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が進んでいる。</a:t>
                      </a:r>
                      <a:b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endParaRPr lang="en-US" altLang="ja-JP" sz="120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endParaRPr lang="en-US" altLang="ja-JP" sz="120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b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◆希少な野生生物について生息状</a:t>
                      </a:r>
                      <a:endParaRPr lang="en-US" altLang="ja-JP" sz="120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況のモニタリングが進むととも</a:t>
                      </a:r>
                      <a:endParaRPr lang="en-US" altLang="ja-JP" sz="120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に、関係者が連携して特定外来</a:t>
                      </a:r>
                      <a:endParaRPr lang="en-US" altLang="ja-JP" sz="120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生物の防除対策が進んでいる。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8339421"/>
                  </a:ext>
                </a:extLst>
              </a:tr>
            </a:tbl>
          </a:graphicData>
        </a:graphic>
      </p:graphicFrame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008CBA2-C4E7-445C-8289-C06CFFD2170A}"/>
              </a:ext>
            </a:extLst>
          </p:cNvPr>
          <p:cNvSpPr/>
          <p:nvPr/>
        </p:nvSpPr>
        <p:spPr>
          <a:xfrm>
            <a:off x="128464" y="562449"/>
            <a:ext cx="9649071" cy="6220944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  <a:defRPr/>
            </a:pPr>
            <a:endParaRPr lang="en-US" altLang="ja-JP" sz="2400" b="1" u="sng" kern="100" dirty="0">
              <a:latin typeface="+mj-ea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  <a:defRPr/>
            </a:pPr>
            <a:endParaRPr lang="en-US" altLang="ja-JP" sz="2400" b="1" u="sng" kern="100" dirty="0">
              <a:latin typeface="+mj-ea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  <a:defRPr/>
            </a:pPr>
            <a:endParaRPr lang="en-US" altLang="ja-JP" sz="2400" b="1" u="sng" kern="100" dirty="0">
              <a:latin typeface="+mj-ea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  <a:defRPr/>
            </a:pPr>
            <a:endParaRPr lang="en-US" altLang="ja-JP" sz="2400" b="1" u="sng" kern="100" dirty="0">
              <a:latin typeface="+mj-ea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  <a:defRPr/>
            </a:pPr>
            <a:r>
              <a:rPr lang="ja-JP" altLang="en-US" sz="2400" b="1" kern="100" dirty="0">
                <a:latin typeface="+mj-ea"/>
                <a:cs typeface="Times New Roman" panose="02020603050405020304" pitchFamily="18" charset="0"/>
              </a:rPr>
              <a:t>　　　　</a:t>
            </a:r>
            <a:endParaRPr lang="en-US" altLang="ja-JP" sz="2400" b="1" kern="100" dirty="0">
              <a:latin typeface="+mj-ea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  <a:defRPr/>
            </a:pPr>
            <a:endParaRPr lang="en-US" altLang="ja-JP" sz="2400" b="1" kern="100" dirty="0">
              <a:latin typeface="+mj-ea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  <a:defRPr/>
            </a:pPr>
            <a:endParaRPr lang="en-US" altLang="ja-JP" sz="2400" b="1" kern="100" dirty="0">
              <a:latin typeface="+mj-ea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  <a:defRPr/>
            </a:pPr>
            <a:endParaRPr lang="en-US" altLang="ja-JP" sz="2400" b="1" kern="100" dirty="0">
              <a:latin typeface="+mj-ea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  <a:defRPr/>
            </a:pPr>
            <a:r>
              <a:rPr lang="ja-JP" altLang="en-US" sz="2400" b="1" kern="100" dirty="0">
                <a:latin typeface="+mj-ea"/>
                <a:cs typeface="Times New Roman" panose="02020603050405020304" pitchFamily="18" charset="0"/>
              </a:rPr>
              <a:t>　　　 　</a:t>
            </a:r>
            <a:endParaRPr lang="en-US" altLang="ja-JP" sz="2400" b="1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  <a:defRPr/>
            </a:pPr>
            <a:r>
              <a:rPr lang="ja-JP" altLang="en-US" sz="2400" b="1" kern="100" dirty="0">
                <a:latin typeface="+mj-ea"/>
                <a:ea typeface="+mj-ea"/>
                <a:cs typeface="Times New Roman" panose="02020603050405020304" pitchFamily="18" charset="0"/>
              </a:rPr>
              <a:t>　　　 　</a:t>
            </a:r>
            <a:endParaRPr lang="en-US" altLang="ja-JP" sz="2400" b="1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  <a:defRPr/>
            </a:pPr>
            <a:r>
              <a:rPr lang="en-US" altLang="ja-JP" sz="2400" b="1" kern="100" dirty="0">
                <a:latin typeface="+mj-ea"/>
                <a:ea typeface="+mj-ea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548685" y="6401577"/>
            <a:ext cx="2228850" cy="365125"/>
          </a:xfrm>
        </p:spPr>
        <p:txBody>
          <a:bodyPr/>
          <a:lstStyle/>
          <a:p>
            <a:r>
              <a:rPr lang="en-US" altLang="ja-JP" dirty="0"/>
              <a:t>2</a:t>
            </a:r>
            <a:endParaRPr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C0F023F-D2B7-427F-B82B-1B2F0D9C3749}"/>
              </a:ext>
            </a:extLst>
          </p:cNvPr>
          <p:cNvSpPr txBox="1"/>
          <p:nvPr/>
        </p:nvSpPr>
        <p:spPr>
          <a:xfrm>
            <a:off x="406606" y="562449"/>
            <a:ext cx="7708395" cy="400110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第１回部会審議事項：大阪府生物多様性地域戦略の目標の考え方</a:t>
            </a:r>
            <a:endParaRPr lang="en-US" altLang="ja-JP" sz="2000" b="1" u="sng" dirty="0"/>
          </a:p>
        </p:txBody>
      </p:sp>
      <p:sp>
        <p:nvSpPr>
          <p:cNvPr id="12" name="Text Box 2">
            <a:extLst>
              <a:ext uri="{FF2B5EF4-FFF2-40B4-BE49-F238E27FC236}">
                <a16:creationId xmlns:a16="http://schemas.microsoft.com/office/drawing/2014/main" id="{2F738F25-9BCE-46AB-A344-4AE15F092E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906000" cy="448841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 lIns="74295" tIns="8890" rIns="74295" bIns="889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800" dirty="0">
                <a:solidFill>
                  <a:prstClr val="white"/>
                </a:solidFill>
                <a:ea typeface="HGP創英角ｺﾞｼｯｸUB" pitchFamily="50" charset="-128"/>
                <a:cs typeface="ＭＳ Ｐゴシック" charset="-128"/>
              </a:rPr>
              <a:t>第１回生物多様性地域戦略部会における審議事項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191D4F2-8242-43ED-9269-BACF2A32402B}"/>
              </a:ext>
            </a:extLst>
          </p:cNvPr>
          <p:cNvSpPr txBox="1"/>
          <p:nvPr/>
        </p:nvSpPr>
        <p:spPr>
          <a:xfrm>
            <a:off x="704527" y="895565"/>
            <a:ext cx="8496944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〇「大阪２１世紀の新環境総合計画」（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2011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年度～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年度）に基づく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 これまでの主な取組（実績・課題）を整理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主な取組における課題に対し、目標（事務局案）を提示</a:t>
            </a:r>
            <a:endParaRPr lang="en-US" altLang="ja-JP" sz="1600" u="sng" dirty="0"/>
          </a:p>
        </p:txBody>
      </p:sp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338ADE4A-3631-41DB-9F67-B8CE1A4933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765324"/>
              </p:ext>
            </p:extLst>
          </p:nvPr>
        </p:nvGraphicFramePr>
        <p:xfrm>
          <a:off x="437104" y="2226283"/>
          <a:ext cx="5832398" cy="44644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16199">
                  <a:extLst>
                    <a:ext uri="{9D8B030D-6E8A-4147-A177-3AD203B41FA5}">
                      <a16:colId xmlns:a16="http://schemas.microsoft.com/office/drawing/2014/main" val="3074660237"/>
                    </a:ext>
                  </a:extLst>
                </a:gridCol>
                <a:gridCol w="2916199">
                  <a:extLst>
                    <a:ext uri="{9D8B030D-6E8A-4147-A177-3AD203B41FA5}">
                      <a16:colId xmlns:a16="http://schemas.microsoft.com/office/drawing/2014/main" val="242116471"/>
                    </a:ext>
                  </a:extLst>
                </a:gridCol>
              </a:tblGrid>
              <a:tr h="31036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課題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051" marR="6051" marT="60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sng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目標</a:t>
                      </a:r>
                      <a:endParaRPr lang="ja-JP" alt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051" marR="6051" marT="60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332869"/>
                  </a:ext>
                </a:extLst>
              </a:tr>
              <a:tr h="1211622">
                <a:tc>
                  <a:txBody>
                    <a:bodyPr/>
                    <a:lstStyle/>
                    <a:p>
                      <a:pPr algn="l" fontAlgn="ctr"/>
                      <a:b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〇普及・啓発の各取組が、直接生物多</a:t>
                      </a:r>
                      <a:endParaRPr lang="en-US" altLang="ja-JP" sz="110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様性の認知度の向上に繋がっていない</a:t>
                      </a:r>
                      <a:b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b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　〇参加・行動の各取組が、直接「活動</a:t>
                      </a:r>
                      <a:endParaRPr lang="en-US" altLang="ja-JP" sz="110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する府民」の増加に繋がっていない</a:t>
                      </a:r>
                      <a:b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051" marR="6051" marT="60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◎日常生活における生物多様性の</a:t>
                      </a:r>
                      <a:endParaRPr lang="en-US" altLang="ja-JP" sz="1200" b="1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重要性に関する意識の向上</a:t>
                      </a:r>
                      <a:br>
                        <a:rPr lang="ja-JP" altLang="en-US" sz="12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endParaRPr lang="en-US" altLang="ja-JP" sz="1200" b="1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br>
                        <a:rPr lang="ja-JP" altLang="en-US" sz="12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2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◎自然環境に配慮した行動の促進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051" marR="6051" marT="60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9962566"/>
                  </a:ext>
                </a:extLst>
              </a:tr>
              <a:tr h="1730887">
                <a:tc>
                  <a:txBody>
                    <a:bodyPr/>
                    <a:lstStyle/>
                    <a:p>
                      <a:pPr algn="l" fontAlgn="ctr"/>
                      <a:b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〇おおさか生物多様性パートナー協定締</a:t>
                      </a:r>
                      <a:endParaRPr lang="en-US" altLang="ja-JP" sz="110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結企業の生物多様性保全に係るニーズ</a:t>
                      </a:r>
                      <a:endParaRPr lang="en-US" altLang="ja-JP" sz="110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を十分にくみ取るまでには至っていない</a:t>
                      </a:r>
                      <a:b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b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〇自然環境の保全には継続的な取組が</a:t>
                      </a:r>
                      <a:endParaRPr lang="en-US" altLang="ja-JP" sz="110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必要であるが、現在保全活動に参加し</a:t>
                      </a:r>
                      <a:endParaRPr lang="en-US" altLang="ja-JP" sz="110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ているボランティアの後継者不足により、　</a:t>
                      </a:r>
                      <a:endParaRPr lang="en-US" altLang="ja-JP" sz="110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活動の持続性が保てない懸念がある</a:t>
                      </a:r>
                      <a:b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051" marR="6051" marT="60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◎企業等と連携した保全活動の推進</a:t>
                      </a:r>
                      <a:endParaRPr lang="en-US" altLang="ja-JP" sz="1200" b="1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endParaRPr lang="en-US" altLang="ja-JP" sz="1200" b="1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br>
                        <a:rPr lang="ja-JP" altLang="en-US" sz="12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br>
                        <a:rPr lang="ja-JP" altLang="en-US" sz="12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2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◎自然環境の持続的な保全の推進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051" marR="6051" marT="60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2556678"/>
                  </a:ext>
                </a:extLst>
              </a:tr>
              <a:tr h="1211622">
                <a:tc>
                  <a:txBody>
                    <a:bodyPr/>
                    <a:lstStyle/>
                    <a:p>
                      <a:pPr algn="l" fontAlgn="ctr"/>
                      <a:b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〇野生動植物種の継続的なモニタリング</a:t>
                      </a:r>
                      <a:endParaRPr lang="en-US" altLang="ja-JP" sz="110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体制の構築には至っていない</a:t>
                      </a:r>
                      <a:b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b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〇生息環境への適応能力や繁殖率が高い</a:t>
                      </a:r>
                      <a:endParaRPr lang="en-US" altLang="ja-JP" sz="110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特定外来生物を根絶できていない</a:t>
                      </a:r>
                      <a:b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051" marR="6051" marT="60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◎市町村や保全団体等と連携した</a:t>
                      </a:r>
                      <a:endParaRPr lang="en-US" altLang="ja-JP" sz="1200" b="1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モニタリング体制の構築</a:t>
                      </a:r>
                      <a:br>
                        <a:rPr lang="ja-JP" altLang="en-US" sz="12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endParaRPr lang="en-US" altLang="ja-JP" sz="1200" b="1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br>
                        <a:rPr lang="ja-JP" altLang="en-US" sz="12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2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　◎特定外来生物の防除推進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051" marR="6051" marT="60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7588388"/>
                  </a:ext>
                </a:extLst>
              </a:tr>
            </a:tbl>
          </a:graphicData>
        </a:graphic>
      </p:graphicFrame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FA1528F-B143-48FA-B493-6368CD81374F}"/>
              </a:ext>
            </a:extLst>
          </p:cNvPr>
          <p:cNvSpPr/>
          <p:nvPr/>
        </p:nvSpPr>
        <p:spPr>
          <a:xfrm>
            <a:off x="3377826" y="2226283"/>
            <a:ext cx="2891676" cy="4464497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" name="ストライプ矢印 9">
            <a:extLst>
              <a:ext uri="{FF2B5EF4-FFF2-40B4-BE49-F238E27FC236}">
                <a16:creationId xmlns:a16="http://schemas.microsoft.com/office/drawing/2014/main" id="{D1E89781-D0A3-4E03-A9A6-E1F434F9FA63}"/>
              </a:ext>
            </a:extLst>
          </p:cNvPr>
          <p:cNvSpPr/>
          <p:nvPr/>
        </p:nvSpPr>
        <p:spPr>
          <a:xfrm>
            <a:off x="6364132" y="3296146"/>
            <a:ext cx="442513" cy="2697145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7BD057A-5D48-4242-885A-DF71AFA658D6}"/>
              </a:ext>
            </a:extLst>
          </p:cNvPr>
          <p:cNvSpPr/>
          <p:nvPr/>
        </p:nvSpPr>
        <p:spPr>
          <a:xfrm>
            <a:off x="2649360" y="1755312"/>
            <a:ext cx="4607278" cy="4014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tIns="108000" anchor="ctr" anchorCtr="0">
            <a:sp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ja-JP" altLang="en-US" sz="160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大阪府生物多様性地域戦略の目標（事務局案）</a:t>
            </a:r>
            <a:endParaRPr lang="en-US" altLang="ja-JP" sz="1600" b="1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511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008CBA2-C4E7-445C-8289-C06CFFD2170A}"/>
              </a:ext>
            </a:extLst>
          </p:cNvPr>
          <p:cNvSpPr/>
          <p:nvPr/>
        </p:nvSpPr>
        <p:spPr>
          <a:xfrm>
            <a:off x="128464" y="565699"/>
            <a:ext cx="9649072" cy="6184969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  <a:defRPr/>
            </a:pPr>
            <a:endParaRPr lang="en-US" altLang="ja-JP" sz="2400" b="1" u="sng" kern="100" dirty="0">
              <a:latin typeface="+mj-ea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  <a:defRPr/>
            </a:pPr>
            <a:endParaRPr lang="en-US" altLang="ja-JP" sz="2400" b="1" u="sng" kern="100" dirty="0">
              <a:latin typeface="+mj-ea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  <a:defRPr/>
            </a:pPr>
            <a:endParaRPr lang="en-US" altLang="ja-JP" sz="2400" b="1" u="sng" kern="100" dirty="0">
              <a:latin typeface="+mj-ea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  <a:defRPr/>
            </a:pPr>
            <a:endParaRPr lang="en-US" altLang="ja-JP" sz="2400" b="1" u="sng" kern="100" dirty="0">
              <a:latin typeface="+mj-ea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  <a:defRPr/>
            </a:pPr>
            <a:r>
              <a:rPr lang="ja-JP" altLang="en-US" sz="2400" b="1" kern="100" dirty="0">
                <a:latin typeface="+mj-ea"/>
                <a:cs typeface="Times New Roman" panose="02020603050405020304" pitchFamily="18" charset="0"/>
              </a:rPr>
              <a:t>　　　　</a:t>
            </a:r>
            <a:endParaRPr lang="en-US" altLang="ja-JP" sz="2400" b="1" kern="100" dirty="0">
              <a:latin typeface="+mj-ea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  <a:defRPr/>
            </a:pPr>
            <a:endParaRPr lang="en-US" altLang="ja-JP" sz="2400" b="1" kern="100" dirty="0">
              <a:latin typeface="+mj-ea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  <a:defRPr/>
            </a:pPr>
            <a:endParaRPr lang="en-US" altLang="ja-JP" sz="2400" b="1" kern="100" dirty="0">
              <a:latin typeface="+mj-ea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  <a:defRPr/>
            </a:pPr>
            <a:endParaRPr lang="en-US" altLang="ja-JP" sz="2400" b="1" kern="100" dirty="0">
              <a:latin typeface="+mj-ea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  <a:defRPr/>
            </a:pPr>
            <a:r>
              <a:rPr lang="ja-JP" altLang="en-US" sz="2400" b="1" kern="100" dirty="0">
                <a:latin typeface="+mj-ea"/>
                <a:cs typeface="Times New Roman" panose="02020603050405020304" pitchFamily="18" charset="0"/>
              </a:rPr>
              <a:t>　　　 　</a:t>
            </a:r>
            <a:endParaRPr lang="en-US" altLang="ja-JP" sz="2400" b="1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  <a:defRPr/>
            </a:pPr>
            <a:r>
              <a:rPr lang="ja-JP" altLang="en-US" sz="2400" b="1" kern="100" dirty="0">
                <a:latin typeface="+mj-ea"/>
                <a:ea typeface="+mj-ea"/>
                <a:cs typeface="Times New Roman" panose="02020603050405020304" pitchFamily="18" charset="0"/>
              </a:rPr>
              <a:t>　　　 　</a:t>
            </a:r>
            <a:endParaRPr lang="en-US" altLang="ja-JP" sz="2400" b="1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  <a:defRPr/>
            </a:pPr>
            <a:r>
              <a:rPr lang="en-US" altLang="ja-JP" sz="2400" b="1" kern="100" dirty="0">
                <a:latin typeface="+mj-ea"/>
                <a:ea typeface="+mj-ea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473280" y="6339149"/>
            <a:ext cx="2228850" cy="365125"/>
          </a:xfrm>
        </p:spPr>
        <p:txBody>
          <a:bodyPr/>
          <a:lstStyle/>
          <a:p>
            <a:r>
              <a:rPr lang="en-US" altLang="ja-JP" dirty="0"/>
              <a:t>3</a:t>
            </a:r>
            <a:endParaRPr lang="ja-JP" altLang="en-US" dirty="0"/>
          </a:p>
        </p:txBody>
      </p:sp>
      <p:sp>
        <p:nvSpPr>
          <p:cNvPr id="12" name="Text Box 2">
            <a:extLst>
              <a:ext uri="{FF2B5EF4-FFF2-40B4-BE49-F238E27FC236}">
                <a16:creationId xmlns:a16="http://schemas.microsoft.com/office/drawing/2014/main" id="{2F738F25-9BCE-46AB-A344-4AE15F092E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3435"/>
            <a:ext cx="9906000" cy="448841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 lIns="74295" tIns="8890" rIns="74295" bIns="889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800" dirty="0">
                <a:solidFill>
                  <a:prstClr val="white"/>
                </a:solidFill>
                <a:ea typeface="HGP創英角ｺﾞｼｯｸUB" pitchFamily="50" charset="-128"/>
                <a:cs typeface="ＭＳ Ｐゴシック" charset="-128"/>
              </a:rPr>
              <a:t>第１回生物多様性地域戦略部会における委員の主な意見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E2CBA7AF-17E0-4CBA-9E0C-38506CEB7543}"/>
              </a:ext>
            </a:extLst>
          </p:cNvPr>
          <p:cNvGrpSpPr/>
          <p:nvPr/>
        </p:nvGrpSpPr>
        <p:grpSpPr>
          <a:xfrm>
            <a:off x="272480" y="872696"/>
            <a:ext cx="8789267" cy="5419604"/>
            <a:chOff x="365301" y="608183"/>
            <a:chExt cx="8789267" cy="5419604"/>
          </a:xfrm>
        </p:grpSpPr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7C0F023F-D2B7-427F-B82B-1B2F0D9C3749}"/>
                </a:ext>
              </a:extLst>
            </p:cNvPr>
            <p:cNvSpPr txBox="1"/>
            <p:nvPr/>
          </p:nvSpPr>
          <p:spPr>
            <a:xfrm>
              <a:off x="381000" y="608183"/>
              <a:ext cx="8064896" cy="369332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lang="ja-JP" altLang="en-US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 </a:t>
              </a:r>
              <a:r>
                <a:rPr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「大阪２１世紀の新環境総合計画」に基づくこれまでの取組について</a:t>
              </a:r>
              <a:r>
                <a:rPr lang="en-US" altLang="ja-JP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B191D4F2-8242-43ED-9269-BACF2A32402B}"/>
                </a:ext>
              </a:extLst>
            </p:cNvPr>
            <p:cNvSpPr txBox="1"/>
            <p:nvPr/>
          </p:nvSpPr>
          <p:spPr>
            <a:xfrm>
              <a:off x="626644" y="1054369"/>
              <a:ext cx="8496944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〇２０３０年に実現すべき姿の実現のため、事象ごとの洗い出しが必要である</a:t>
              </a:r>
              <a:endParaRPr lang="en-US" altLang="ja-JP" sz="1600" u="sng" dirty="0"/>
            </a:p>
            <a:p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〇包括的な課題のピックアップが必要</a:t>
              </a:r>
              <a:endPara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78390AD3-81A3-43D8-81D4-39978D4C10A4}"/>
                </a:ext>
              </a:extLst>
            </p:cNvPr>
            <p:cNvSpPr txBox="1"/>
            <p:nvPr/>
          </p:nvSpPr>
          <p:spPr>
            <a:xfrm>
              <a:off x="365301" y="1869169"/>
              <a:ext cx="8064896" cy="369332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lang="ja-JP" altLang="en-US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 戦略の全体的な内容</a:t>
              </a:r>
              <a:r>
                <a:rPr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について</a:t>
              </a:r>
              <a:r>
                <a:rPr lang="en-US" altLang="ja-JP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9D98DBD9-D5B2-4287-9C35-543AF559C780}"/>
                </a:ext>
              </a:extLst>
            </p:cNvPr>
            <p:cNvSpPr txBox="1"/>
            <p:nvPr/>
          </p:nvSpPr>
          <p:spPr>
            <a:xfrm>
              <a:off x="407740" y="5274127"/>
              <a:ext cx="8064896" cy="369332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戦略の検討にあたり必要なデータ等について</a:t>
              </a:r>
              <a:r>
                <a:rPr lang="en-US" altLang="ja-JP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23BBA4A4-EB2D-492C-8666-71CF26A61F49}"/>
                </a:ext>
              </a:extLst>
            </p:cNvPr>
            <p:cNvSpPr txBox="1"/>
            <p:nvPr/>
          </p:nvSpPr>
          <p:spPr>
            <a:xfrm>
              <a:off x="626644" y="2343341"/>
              <a:ext cx="8496944" cy="280076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〇大阪の地域性を考えていく必要がある</a:t>
              </a:r>
              <a:endPara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〇府民にわかりやすい戦略でないと動いてもらえない</a:t>
              </a:r>
              <a:endPara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〇地域の資源活用とのリンクが見えてこないと、「生物多様性を守ろう」だけでは分かりにくい</a:t>
              </a:r>
              <a:endPara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〇戦略の冒頭にわかりやすいイメージを記載してはどうか</a:t>
              </a:r>
              <a:endPara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〇生態系サービスといった府民に</a:t>
              </a:r>
              <a:r>
                <a:rPr lang="ja-JP" altLang="en-US" sz="1600">
                  <a:latin typeface="Meiryo UI" panose="020B0604030504040204" pitchFamily="50" charset="-128"/>
                  <a:ea typeface="Meiryo UI" panose="020B0604030504040204" pitchFamily="50" charset="-128"/>
                </a:rPr>
                <a:t>わかりやすい言葉が出ていた方が良い</a:t>
              </a:r>
              <a:endPara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〇地域的なところから戦略を考えることが必要ではないか</a:t>
              </a:r>
              <a:endPara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〇戦略だけだと実効性が取れないので、自然環境保全条例を有効に使っていかないと難しい</a:t>
              </a:r>
              <a:endPara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〇戦略をロジックモデル的に作っていく必要がある</a:t>
              </a:r>
              <a:endPara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〇府の行政計画としてやっていくのであれば、行政の活動それぞれを戦略に乗せていく必要がある</a:t>
              </a:r>
              <a:endPara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〇市町村の地域戦略について、課題等を包含するような府の戦略にならないといけない</a:t>
              </a:r>
              <a:endPara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〇府庁内の横のつながりによる政策的な協力について、検討いただきたい</a:t>
              </a: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634A2F2D-B96B-4891-90C4-74C98B18C719}"/>
                </a:ext>
              </a:extLst>
            </p:cNvPr>
            <p:cNvSpPr txBox="1"/>
            <p:nvPr/>
          </p:nvSpPr>
          <p:spPr>
            <a:xfrm>
              <a:off x="657624" y="5689233"/>
              <a:ext cx="8496944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〇戦略の目標設定をする上でベースとなるデータも示していただきたい</a:t>
              </a:r>
              <a:endPara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44411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008CBA2-C4E7-445C-8289-C06CFFD2170A}"/>
              </a:ext>
            </a:extLst>
          </p:cNvPr>
          <p:cNvSpPr/>
          <p:nvPr/>
        </p:nvSpPr>
        <p:spPr>
          <a:xfrm>
            <a:off x="128464" y="548679"/>
            <a:ext cx="9649072" cy="6201989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  <a:defRPr/>
            </a:pPr>
            <a:endParaRPr lang="en-US" altLang="ja-JP" sz="2400" b="1" u="sng" kern="100" dirty="0">
              <a:latin typeface="+mj-ea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  <a:defRPr/>
            </a:pPr>
            <a:endParaRPr lang="en-US" altLang="ja-JP" sz="2400" b="1" u="sng" kern="100" dirty="0">
              <a:latin typeface="+mj-ea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  <a:defRPr/>
            </a:pPr>
            <a:endParaRPr lang="en-US" altLang="ja-JP" sz="2400" b="1" u="sng" kern="100" dirty="0">
              <a:latin typeface="+mj-ea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  <a:defRPr/>
            </a:pPr>
            <a:endParaRPr lang="en-US" altLang="ja-JP" sz="2400" b="1" u="sng" kern="100" dirty="0">
              <a:latin typeface="+mj-ea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  <a:defRPr/>
            </a:pPr>
            <a:r>
              <a:rPr lang="ja-JP" altLang="en-US" sz="2400" b="1" kern="100" dirty="0">
                <a:latin typeface="+mj-ea"/>
                <a:cs typeface="Times New Roman" panose="02020603050405020304" pitchFamily="18" charset="0"/>
              </a:rPr>
              <a:t>　　　　</a:t>
            </a:r>
            <a:endParaRPr lang="en-US" altLang="ja-JP" sz="2400" b="1" kern="100" dirty="0">
              <a:latin typeface="+mj-ea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  <a:defRPr/>
            </a:pPr>
            <a:endParaRPr lang="en-US" altLang="ja-JP" sz="2400" b="1" kern="100" dirty="0">
              <a:latin typeface="+mj-ea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  <a:defRPr/>
            </a:pPr>
            <a:endParaRPr lang="en-US" altLang="ja-JP" sz="2400" b="1" kern="100" dirty="0">
              <a:latin typeface="+mj-ea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  <a:defRPr/>
            </a:pPr>
            <a:endParaRPr lang="en-US" altLang="ja-JP" sz="2400" b="1" kern="100" dirty="0">
              <a:latin typeface="+mj-ea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  <a:defRPr/>
            </a:pPr>
            <a:r>
              <a:rPr lang="ja-JP" altLang="en-US" sz="2400" b="1" kern="100" dirty="0">
                <a:latin typeface="+mj-ea"/>
                <a:cs typeface="Times New Roman" panose="02020603050405020304" pitchFamily="18" charset="0"/>
              </a:rPr>
              <a:t>　　　 　</a:t>
            </a:r>
            <a:endParaRPr lang="en-US" altLang="ja-JP" sz="2400" b="1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  <a:defRPr/>
            </a:pPr>
            <a:r>
              <a:rPr lang="ja-JP" altLang="en-US" sz="2400" b="1" kern="100" dirty="0">
                <a:latin typeface="+mj-ea"/>
                <a:ea typeface="+mj-ea"/>
                <a:cs typeface="Times New Roman" panose="02020603050405020304" pitchFamily="18" charset="0"/>
              </a:rPr>
              <a:t>　　　 　</a:t>
            </a:r>
            <a:endParaRPr lang="en-US" altLang="ja-JP" sz="2400" b="1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  <a:defRPr/>
            </a:pPr>
            <a:r>
              <a:rPr lang="en-US" altLang="ja-JP" sz="2400" b="1" kern="100" dirty="0">
                <a:latin typeface="+mj-ea"/>
                <a:ea typeface="+mj-ea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473280" y="6377349"/>
            <a:ext cx="2228850" cy="365125"/>
          </a:xfrm>
        </p:spPr>
        <p:txBody>
          <a:bodyPr/>
          <a:lstStyle/>
          <a:p>
            <a:r>
              <a:rPr lang="en-US" altLang="ja-JP" dirty="0"/>
              <a:t>4</a:t>
            </a:r>
            <a:endParaRPr lang="ja-JP" altLang="en-US" dirty="0"/>
          </a:p>
        </p:txBody>
      </p:sp>
      <p:sp>
        <p:nvSpPr>
          <p:cNvPr id="12" name="Text Box 2">
            <a:extLst>
              <a:ext uri="{FF2B5EF4-FFF2-40B4-BE49-F238E27FC236}">
                <a16:creationId xmlns:a16="http://schemas.microsoft.com/office/drawing/2014/main" id="{2F738F25-9BCE-46AB-A344-4AE15F092E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0" y="-11396"/>
            <a:ext cx="9901459" cy="448841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 lIns="74295" tIns="8890" rIns="74295" bIns="889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800" dirty="0">
                <a:solidFill>
                  <a:prstClr val="white"/>
                </a:solidFill>
                <a:ea typeface="HGP創英角ｺﾞｼｯｸUB" pitchFamily="50" charset="-128"/>
                <a:cs typeface="ＭＳ Ｐゴシック" charset="-128"/>
              </a:rPr>
              <a:t>第１回生物多様性地域戦略部会における委員の主な意見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E6C84ADE-3C80-400D-A009-D7EEA1591BD9}"/>
              </a:ext>
            </a:extLst>
          </p:cNvPr>
          <p:cNvGrpSpPr/>
          <p:nvPr/>
        </p:nvGrpSpPr>
        <p:grpSpPr>
          <a:xfrm>
            <a:off x="344488" y="647959"/>
            <a:ext cx="8767541" cy="6003428"/>
            <a:chOff x="433932" y="537464"/>
            <a:chExt cx="8767541" cy="6003428"/>
          </a:xfrm>
        </p:grpSpPr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7C0F023F-D2B7-427F-B82B-1B2F0D9C3749}"/>
                </a:ext>
              </a:extLst>
            </p:cNvPr>
            <p:cNvSpPr txBox="1"/>
            <p:nvPr/>
          </p:nvSpPr>
          <p:spPr>
            <a:xfrm>
              <a:off x="481322" y="537464"/>
              <a:ext cx="8064896" cy="369332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lang="ja-JP" altLang="en-US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 </a:t>
              </a:r>
              <a:r>
                <a:rPr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戦略に取り入れるべき要素について</a:t>
              </a:r>
              <a:r>
                <a:rPr lang="en-US" altLang="ja-JP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B191D4F2-8242-43ED-9269-BACF2A32402B}"/>
                </a:ext>
              </a:extLst>
            </p:cNvPr>
            <p:cNvSpPr txBox="1"/>
            <p:nvPr/>
          </p:nvSpPr>
          <p:spPr>
            <a:xfrm>
              <a:off x="682167" y="813581"/>
              <a:ext cx="8496944" cy="132343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〇生物多様性を活用した防災・減災やグリーンインフラというようなことを通じて生物多様性を</a:t>
              </a:r>
              <a:endPara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en-US" altLang="ja-JP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   </a:t>
              </a:r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考えていくことは、都会にとって大切</a:t>
              </a:r>
              <a:endPara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〇生物多様性を活用した防災・減災やカーボンニュートラル、気候変動の観点が目標の考え方</a:t>
              </a:r>
              <a:endPara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en-US" altLang="ja-JP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   </a:t>
              </a:r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に係る資料にあまり出ていなかったが、そういう観点を入れる方が、都市として解決しないといけ</a:t>
              </a:r>
              <a:endPara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 ない問題と直結することから、人々にとってわかりやすいものになるのではないか</a:t>
              </a:r>
              <a:endParaRPr lang="en-US" altLang="ja-JP" sz="1600" u="sng" dirty="0"/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78390AD3-81A3-43D8-81D4-39978D4C10A4}"/>
                </a:ext>
              </a:extLst>
            </p:cNvPr>
            <p:cNvSpPr txBox="1"/>
            <p:nvPr/>
          </p:nvSpPr>
          <p:spPr>
            <a:xfrm>
              <a:off x="463485" y="2153681"/>
              <a:ext cx="8064896" cy="369332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lang="ja-JP" altLang="en-US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条例等に基づく地域指定について</a:t>
              </a:r>
              <a:r>
                <a:rPr lang="en-US" altLang="ja-JP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9D98DBD9-D5B2-4287-9C35-543AF559C780}"/>
                </a:ext>
              </a:extLst>
            </p:cNvPr>
            <p:cNvSpPr txBox="1"/>
            <p:nvPr/>
          </p:nvSpPr>
          <p:spPr>
            <a:xfrm>
              <a:off x="433932" y="4602161"/>
              <a:ext cx="8064896" cy="369332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lang="ja-JP" altLang="en-US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 戦略の目標設定</a:t>
              </a:r>
              <a:r>
                <a:rPr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について</a:t>
              </a:r>
              <a:r>
                <a:rPr lang="en-US" altLang="ja-JP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23BBA4A4-EB2D-492C-8666-71CF26A61F49}"/>
                </a:ext>
              </a:extLst>
            </p:cNvPr>
            <p:cNvSpPr txBox="1"/>
            <p:nvPr/>
          </p:nvSpPr>
          <p:spPr>
            <a:xfrm>
              <a:off x="704529" y="2465319"/>
              <a:ext cx="8496944" cy="206210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〇地域指定面積の頭打ちの伸び方が、</a:t>
              </a:r>
              <a:r>
                <a:rPr lang="en-US" altLang="ja-JP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OECM</a:t>
              </a:r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を導入して保全地域を増やしていくことが大事で</a:t>
              </a:r>
              <a:endPara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en-US" altLang="ja-JP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   </a:t>
              </a:r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あるという根拠になるのではないか</a:t>
              </a:r>
              <a:endPara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〇地域指定の目標値</a:t>
              </a:r>
              <a:r>
                <a:rPr lang="en-US" altLang="ja-JP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2,000ha</a:t>
              </a:r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でレジリエントな自然共生社会につながるのか</a:t>
              </a:r>
              <a:endPara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〇</a:t>
              </a:r>
              <a:r>
                <a:rPr lang="en-US" altLang="ja-JP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OECM</a:t>
              </a:r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について、大阪府としてどう考えていくのか</a:t>
              </a:r>
              <a:endPara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〇流域治水の政策が進展する中、そのような防災・減災の面から重要な場所は、生物多様性の</a:t>
              </a:r>
              <a:endPara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en-US" altLang="ja-JP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   </a:t>
              </a:r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保全上も大事な場所であり、あるいは、年中行事に関わり管理されている森や鎮守の森など、</a:t>
              </a:r>
              <a:endPara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en-US" altLang="ja-JP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   </a:t>
              </a:r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目的は違うが同様に大事な場所がもっとあるのではないか</a:t>
              </a:r>
              <a:endPara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〇農地等を積極的に</a:t>
              </a:r>
              <a:r>
                <a:rPr lang="en-US" altLang="ja-JP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OECM</a:t>
              </a:r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の対象としていくことについて、府としてどれくらい対応可能なのか</a:t>
              </a:r>
              <a:endParaRPr lang="en-US" altLang="ja-JP" sz="1600" dirty="0"/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634A2F2D-B96B-4891-90C4-74C98B18C719}"/>
                </a:ext>
              </a:extLst>
            </p:cNvPr>
            <p:cNvSpPr txBox="1"/>
            <p:nvPr/>
          </p:nvSpPr>
          <p:spPr>
            <a:xfrm>
              <a:off x="704529" y="4943463"/>
              <a:ext cx="8496944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〇ビッグデータを活用し、何％保全すると何％効果が出るといったことを踏まえた科学的な目標設</a:t>
              </a:r>
              <a:endPara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en-US" altLang="ja-JP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   </a:t>
              </a:r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定が必要ではないか</a:t>
              </a:r>
              <a:endPara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2CE0B3CB-7E4A-41DF-AE13-1C8E78A38631}"/>
                </a:ext>
              </a:extLst>
            </p:cNvPr>
            <p:cNvSpPr txBox="1"/>
            <p:nvPr/>
          </p:nvSpPr>
          <p:spPr>
            <a:xfrm>
              <a:off x="481322" y="5618960"/>
              <a:ext cx="8064896" cy="369332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lang="ja-JP" altLang="en-US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 戦略の取組について</a:t>
              </a:r>
              <a:r>
                <a:rPr lang="en-US" altLang="ja-JP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FC0E9A16-08EF-42F8-A920-104722207D80}"/>
                </a:ext>
              </a:extLst>
            </p:cNvPr>
            <p:cNvSpPr txBox="1"/>
            <p:nvPr/>
          </p:nvSpPr>
          <p:spPr>
            <a:xfrm>
              <a:off x="704529" y="5956117"/>
              <a:ext cx="8496944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〇外来生物の防除に係る普及啓発や支援の不足</a:t>
              </a:r>
              <a:endPara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〇農地の環境を守るため、農林部門と連携し、知恵を絞る必要がある</a:t>
              </a:r>
              <a:endPara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1722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1202</Words>
  <Application>Microsoft Office PowerPoint</Application>
  <PresentationFormat>A4 210 x 297 mm</PresentationFormat>
  <Paragraphs>132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Meiryo UI</vt:lpstr>
      <vt:lpstr>メイリオ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2020-03-27T06:29:37Z</dcterms:created>
  <dcterms:modified xsi:type="dcterms:W3CDTF">2021-10-13T14:02:01Z</dcterms:modified>
</cp:coreProperties>
</file>