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0" r:id="rId1"/>
  </p:sldMasterIdLst>
  <p:notesMasterIdLst>
    <p:notesMasterId r:id="rId7"/>
  </p:notesMasterIdLst>
  <p:handoutMasterIdLst>
    <p:handoutMasterId r:id="rId8"/>
  </p:handoutMasterIdLst>
  <p:sldIdLst>
    <p:sldId id="729" r:id="rId2"/>
    <p:sldId id="784" r:id="rId3"/>
    <p:sldId id="785" r:id="rId4"/>
    <p:sldId id="787" r:id="rId5"/>
    <p:sldId id="786"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9900"/>
    <a:srgbClr val="F7EC97"/>
    <a:srgbClr val="FD6C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956" autoAdjust="0"/>
    <p:restoredTop sz="93357" autoAdjust="0"/>
  </p:normalViewPr>
  <p:slideViewPr>
    <p:cSldViewPr>
      <p:cViewPr varScale="1">
        <p:scale>
          <a:sx n="69" d="100"/>
          <a:sy n="69" d="100"/>
        </p:scale>
        <p:origin x="624" y="102"/>
      </p:cViewPr>
      <p:guideLst>
        <p:guide orient="horz" pos="2160"/>
        <p:guide pos="3120"/>
      </p:guideLst>
    </p:cSldViewPr>
  </p:slideViewPr>
  <p:notesTextViewPr>
    <p:cViewPr>
      <p:scale>
        <a:sx n="1" d="1"/>
        <a:sy n="1" d="1"/>
      </p:scale>
      <p:origin x="0" y="0"/>
    </p:cViewPr>
  </p:notesTextViewPr>
  <p:sorterViewPr>
    <p:cViewPr>
      <p:scale>
        <a:sx n="60" d="100"/>
        <a:sy n="60" d="100"/>
      </p:scale>
      <p:origin x="0" y="-2808"/>
    </p:cViewPr>
  </p:sorterViewPr>
  <p:notesViewPr>
    <p:cSldViewPr>
      <p:cViewPr varScale="1">
        <p:scale>
          <a:sx n="52" d="100"/>
          <a:sy n="52" d="100"/>
        </p:scale>
        <p:origin x="2952" y="9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4" cy="496888"/>
          </a:xfrm>
          <a:prstGeom prst="rect">
            <a:avLst/>
          </a:prstGeom>
        </p:spPr>
        <p:txBody>
          <a:bodyPr vert="horz" lIns="91404" tIns="45703" rIns="91404" bIns="45703"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3" y="9440866"/>
            <a:ext cx="2949574" cy="496887"/>
          </a:xfrm>
          <a:prstGeom prst="rect">
            <a:avLst/>
          </a:prstGeom>
        </p:spPr>
        <p:txBody>
          <a:bodyPr vert="horz" lIns="91404" tIns="45703" rIns="91404"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4" cy="496887"/>
          </a:xfrm>
          <a:prstGeom prst="rect">
            <a:avLst/>
          </a:prstGeom>
        </p:spPr>
        <p:txBody>
          <a:bodyPr vert="horz" lIns="91404" tIns="45703" rIns="91404" bIns="45703" rtlCol="0" anchor="b"/>
          <a:lstStyle>
            <a:lvl1pPr algn="r">
              <a:defRPr sz="1200"/>
            </a:lvl1pPr>
          </a:lstStyle>
          <a:p>
            <a:fld id="{3FA8D4F6-A8D6-432C-BA59-0C059F0DD957}" type="slidenum">
              <a:rPr kumimoji="1" lang="ja-JP" altLang="en-US" smtClean="0"/>
              <a:t>‹#›</a:t>
            </a:fld>
            <a:endParaRPr kumimoji="1" lang="ja-JP" altLang="en-US"/>
          </a:p>
        </p:txBody>
      </p:sp>
    </p:spTree>
    <p:extLst>
      <p:ext uri="{BB962C8B-B14F-4D97-AF65-F5344CB8AC3E}">
        <p14:creationId xmlns:p14="http://schemas.microsoft.com/office/powerpoint/2010/main" val="428271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49787" cy="496967"/>
          </a:xfrm>
          <a:prstGeom prst="rect">
            <a:avLst/>
          </a:prstGeom>
        </p:spPr>
        <p:txBody>
          <a:bodyPr vert="horz" lIns="91404" tIns="45703" rIns="91404"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4"/>
            <a:ext cx="2949787" cy="496967"/>
          </a:xfrm>
          <a:prstGeom prst="rect">
            <a:avLst/>
          </a:prstGeom>
        </p:spPr>
        <p:txBody>
          <a:bodyPr vert="horz" lIns="91404" tIns="45703" rIns="91404" bIns="45703" rtlCol="0"/>
          <a:lstStyle>
            <a:lvl1pPr algn="r">
              <a:defRPr sz="1200"/>
            </a:lvl1pPr>
          </a:lstStyle>
          <a:p>
            <a:fld id="{8D5BEBC8-2257-4310-91FB-3838D0908DC9}" type="datetimeFigureOut">
              <a:rPr kumimoji="1" lang="ja-JP" altLang="en-US" smtClean="0"/>
              <a:t>2021/11/24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04" tIns="45703" rIns="91404" bIns="45703"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04" tIns="45703" rIns="91404"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50"/>
            <a:ext cx="2949787" cy="496967"/>
          </a:xfrm>
          <a:prstGeom prst="rect">
            <a:avLst/>
          </a:prstGeom>
        </p:spPr>
        <p:txBody>
          <a:bodyPr vert="horz" lIns="91404" tIns="45703" rIns="91404"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7" cy="496967"/>
          </a:xfrm>
          <a:prstGeom prst="rect">
            <a:avLst/>
          </a:prstGeom>
        </p:spPr>
        <p:txBody>
          <a:bodyPr vert="horz" lIns="91404" tIns="45703" rIns="91404" bIns="45703" rtlCol="0" anchor="b"/>
          <a:lstStyle>
            <a:lvl1pPr algn="r">
              <a:defRPr sz="1200"/>
            </a:lvl1pPr>
          </a:lstStyle>
          <a:p>
            <a:fld id="{F87C77AA-7151-4A8D-8C26-E58B9E1A327F}" type="slidenum">
              <a:rPr kumimoji="1" lang="ja-JP" altLang="en-US" smtClean="0"/>
              <a:t>‹#›</a:t>
            </a:fld>
            <a:endParaRPr kumimoji="1" lang="ja-JP" altLang="en-US"/>
          </a:p>
        </p:txBody>
      </p:sp>
    </p:spTree>
    <p:extLst>
      <p:ext uri="{BB962C8B-B14F-4D97-AF65-F5344CB8AC3E}">
        <p14:creationId xmlns:p14="http://schemas.microsoft.com/office/powerpoint/2010/main" val="11203410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pPr marL="179329" indent="-179329">
              <a:tabLst>
                <a:tab pos="36024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a:t>
            </a:fld>
            <a:endParaRPr kumimoji="1" lang="ja-JP" altLang="en-US"/>
          </a:p>
        </p:txBody>
      </p:sp>
    </p:spTree>
    <p:extLst>
      <p:ext uri="{BB962C8B-B14F-4D97-AF65-F5344CB8AC3E}">
        <p14:creationId xmlns:p14="http://schemas.microsoft.com/office/powerpoint/2010/main" val="949736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a:t>
            </a:fld>
            <a:endParaRPr kumimoji="1" lang="ja-JP" altLang="en-US"/>
          </a:p>
        </p:txBody>
      </p:sp>
    </p:spTree>
    <p:extLst>
      <p:ext uri="{BB962C8B-B14F-4D97-AF65-F5344CB8AC3E}">
        <p14:creationId xmlns:p14="http://schemas.microsoft.com/office/powerpoint/2010/main" val="2181920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3</a:t>
            </a:fld>
            <a:endParaRPr kumimoji="1" lang="ja-JP" altLang="en-US"/>
          </a:p>
        </p:txBody>
      </p:sp>
    </p:spTree>
    <p:extLst>
      <p:ext uri="{BB962C8B-B14F-4D97-AF65-F5344CB8AC3E}">
        <p14:creationId xmlns:p14="http://schemas.microsoft.com/office/powerpoint/2010/main" val="3678620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4</a:t>
            </a:fld>
            <a:endParaRPr kumimoji="1" lang="ja-JP" altLang="en-US"/>
          </a:p>
        </p:txBody>
      </p:sp>
    </p:spTree>
    <p:extLst>
      <p:ext uri="{BB962C8B-B14F-4D97-AF65-F5344CB8AC3E}">
        <p14:creationId xmlns:p14="http://schemas.microsoft.com/office/powerpoint/2010/main" val="10047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5</a:t>
            </a:fld>
            <a:endParaRPr kumimoji="1" lang="ja-JP" altLang="en-US"/>
          </a:p>
        </p:txBody>
      </p:sp>
    </p:spTree>
    <p:extLst>
      <p:ext uri="{BB962C8B-B14F-4D97-AF65-F5344CB8AC3E}">
        <p14:creationId xmlns:p14="http://schemas.microsoft.com/office/powerpoint/2010/main" val="714405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C27A92-8514-4A71-A117-45021338522B}" type="datetime1">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4211339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2A50F1-1E15-4D34-996B-541EBBAEBE5F}" type="datetime1">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406083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C8493AF-9A8C-4CDE-924B-C03A5444A8E5}" type="datetime1">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198753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2287DAA-E48D-4965-953E-16A9747DD962}" type="datetime1">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47889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2180D08-8DFB-4877-8B5A-5D09BA943EDB}" type="datetime1">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925147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E3DC0AC-2C68-422F-A885-60D4324D7DF9}" type="datetime1">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390647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464A3AD-864B-40D2-8C49-F231AD84F1D7}" type="datetime1">
              <a:rPr kumimoji="1" lang="ja-JP" altLang="en-US" smtClean="0"/>
              <a:t>2021/11/24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1204782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9C19D4-C307-4C3A-808F-2E7E3FEA4909}" type="datetime1">
              <a:rPr kumimoji="1" lang="ja-JP" altLang="en-US" smtClean="0"/>
              <a:t>2021/11/24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1359173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26ACA9-4068-46E8-BB86-63E793B2CDF9}" type="datetime1">
              <a:rPr kumimoji="1" lang="ja-JP" altLang="en-US" smtClean="0"/>
              <a:t>2021/11/24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3534661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01992C-5F5A-41B4-B97E-3A8B1076E7F4}" type="datetime1">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1063985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D0F1FA-55C8-4F0E-9804-ADC988842F91}" type="datetime1">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404757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14AED-F0E8-4379-8B3B-00C1E1E2140B}" type="datetime1">
              <a:rPr kumimoji="1" lang="ja-JP" altLang="en-US" smtClean="0"/>
              <a:t>2021/11/24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3967074876"/>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2517445"/>
            <a:ext cx="9906000" cy="1481521"/>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 name="テキスト ボックス 1"/>
          <p:cNvSpPr txBox="1"/>
          <p:nvPr/>
        </p:nvSpPr>
        <p:spPr>
          <a:xfrm>
            <a:off x="7950952" y="332656"/>
            <a:ext cx="1512168" cy="545280"/>
          </a:xfrm>
          <a:prstGeom prst="rect">
            <a:avLst/>
          </a:prstGeom>
          <a:solidFill>
            <a:schemeClr val="lt1"/>
          </a:solidFill>
          <a:ln w="1270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資料１</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テキスト ボックス 6"/>
          <p:cNvSpPr txBox="1"/>
          <p:nvPr/>
        </p:nvSpPr>
        <p:spPr bwMode="white">
          <a:xfrm>
            <a:off x="354616" y="2935038"/>
            <a:ext cx="9144000" cy="646331"/>
          </a:xfrm>
          <a:prstGeom prst="rect">
            <a:avLst/>
          </a:prstGeom>
          <a:noFill/>
        </p:spPr>
        <p:txBody>
          <a:bodyPr wrap="square" rtlCol="0">
            <a:spAutoFit/>
          </a:bodyPr>
          <a:lstStyle/>
          <a:p>
            <a:pPr algn="ctr"/>
            <a:r>
              <a:rPr lang="ja-JP" altLang="en-US" sz="3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前回の議論について</a:t>
            </a:r>
          </a:p>
        </p:txBody>
      </p:sp>
      <p:sp>
        <p:nvSpPr>
          <p:cNvPr id="5" name="サブタイトル 2"/>
          <p:cNvSpPr txBox="1">
            <a:spLocks/>
          </p:cNvSpPr>
          <p:nvPr/>
        </p:nvSpPr>
        <p:spPr>
          <a:xfrm>
            <a:off x="1902280" y="4581129"/>
            <a:ext cx="6048672" cy="93610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fontAlgn="base">
              <a:spcBef>
                <a:spcPts val="0"/>
              </a:spcBef>
              <a:spcAft>
                <a:spcPct val="0"/>
              </a:spcAft>
              <a:defRPr/>
            </a:pPr>
            <a:r>
              <a:rPr lang="en-US" altLang="ja-JP" sz="2400" kern="0" dirty="0">
                <a:solidFill>
                  <a:prstClr val="black"/>
                </a:solidFill>
                <a:latin typeface="Meiryo UI" panose="020B0604030504040204" pitchFamily="50" charset="-128"/>
                <a:ea typeface="Meiryo UI" panose="020B0604030504040204" pitchFamily="50" charset="-128"/>
              </a:rPr>
              <a:t>2021</a:t>
            </a:r>
            <a:r>
              <a:rPr lang="ja-JP" altLang="en-US" sz="2400" kern="0" dirty="0">
                <a:solidFill>
                  <a:prstClr val="black"/>
                </a:solidFill>
                <a:latin typeface="Meiryo UI" panose="020B0604030504040204" pitchFamily="50" charset="-128"/>
                <a:ea typeface="Meiryo UI" panose="020B0604030504040204" pitchFamily="50" charset="-128"/>
              </a:rPr>
              <a:t>年</a:t>
            </a:r>
            <a:r>
              <a:rPr lang="en-US" altLang="ja-JP" sz="2400" kern="0" dirty="0">
                <a:solidFill>
                  <a:prstClr val="black"/>
                </a:solidFill>
                <a:latin typeface="Meiryo UI" panose="020B0604030504040204" pitchFamily="50" charset="-128"/>
                <a:ea typeface="Meiryo UI" panose="020B0604030504040204" pitchFamily="50" charset="-128"/>
              </a:rPr>
              <a:t>11</a:t>
            </a:r>
            <a:r>
              <a:rPr lang="ja-JP" altLang="en-US" sz="2400" kern="0" dirty="0">
                <a:solidFill>
                  <a:prstClr val="black"/>
                </a:solidFill>
                <a:latin typeface="Meiryo UI" panose="020B0604030504040204" pitchFamily="50" charset="-128"/>
                <a:ea typeface="Meiryo UI" panose="020B0604030504040204" pitchFamily="50" charset="-128"/>
              </a:rPr>
              <a:t>月</a:t>
            </a:r>
            <a:r>
              <a:rPr lang="en-US" altLang="ja-JP" sz="2400" kern="0" dirty="0">
                <a:solidFill>
                  <a:prstClr val="black"/>
                </a:solidFill>
                <a:latin typeface="Meiryo UI" panose="020B0604030504040204" pitchFamily="50" charset="-128"/>
                <a:ea typeface="Meiryo UI" panose="020B0604030504040204" pitchFamily="50" charset="-128"/>
              </a:rPr>
              <a:t>26</a:t>
            </a:r>
            <a:r>
              <a:rPr lang="ja-JP" altLang="en-US" sz="2400" kern="0" dirty="0">
                <a:solidFill>
                  <a:prstClr val="black"/>
                </a:solidFill>
                <a:latin typeface="Meiryo UI" panose="020B0604030504040204" pitchFamily="50" charset="-128"/>
                <a:ea typeface="Meiryo UI" panose="020B0604030504040204" pitchFamily="50" charset="-128"/>
              </a:rPr>
              <a:t>日</a:t>
            </a:r>
            <a:endParaRPr lang="en-US" altLang="ja-JP" sz="2400" kern="0" dirty="0">
              <a:solidFill>
                <a:prstClr val="black"/>
              </a:solidFill>
              <a:latin typeface="Meiryo UI" panose="020B0604030504040204" pitchFamily="50" charset="-128"/>
              <a:ea typeface="Meiryo UI" panose="020B0604030504040204" pitchFamily="50" charset="-128"/>
            </a:endParaRPr>
          </a:p>
          <a:p>
            <a:pPr fontAlgn="base">
              <a:spcBef>
                <a:spcPts val="0"/>
              </a:spcBef>
              <a:spcAft>
                <a:spcPct val="0"/>
              </a:spcAft>
              <a:defRPr/>
            </a:pPr>
            <a:r>
              <a:rPr kumimoji="0" lang="ja-JP" altLang="en-US" sz="2400" kern="0" dirty="0">
                <a:solidFill>
                  <a:prstClr val="black"/>
                </a:solidFill>
                <a:latin typeface="Meiryo UI" panose="020B0604030504040204" pitchFamily="50" charset="-128"/>
                <a:ea typeface="Meiryo UI" panose="020B0604030504040204" pitchFamily="50" charset="-128"/>
              </a:rPr>
              <a:t>大阪府環境農林水産部みどり推進室</a:t>
            </a:r>
            <a:endParaRPr lang="ja-JP" altLang="en-US" sz="2400" kern="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F9EE2A3-7E70-4A46-BDE6-255741761FC1}"/>
              </a:ext>
            </a:extLst>
          </p:cNvPr>
          <p:cNvSpPr>
            <a:spLocks noGrp="1"/>
          </p:cNvSpPr>
          <p:nvPr>
            <p:ph type="sldNum" sz="quarter" idx="12"/>
          </p:nvPr>
        </p:nvSpPr>
        <p:spPr>
          <a:xfrm>
            <a:off x="7592611" y="6381328"/>
            <a:ext cx="2228850" cy="365125"/>
          </a:xfrm>
        </p:spPr>
        <p:txBody>
          <a:bodyPr/>
          <a:lstStyle/>
          <a:p>
            <a:r>
              <a:rPr lang="en-US" altLang="ja-JP" dirty="0"/>
              <a:t>1</a:t>
            </a:r>
            <a:endParaRPr lang="ja-JP" altLang="en-US" dirty="0"/>
          </a:p>
        </p:txBody>
      </p:sp>
    </p:spTree>
    <p:extLst>
      <p:ext uri="{BB962C8B-B14F-4D97-AF65-F5344CB8AC3E}">
        <p14:creationId xmlns:p14="http://schemas.microsoft.com/office/powerpoint/2010/main" val="2967501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B008CBA2-C4E7-445C-8289-C06CFFD2170A}"/>
              </a:ext>
            </a:extLst>
          </p:cNvPr>
          <p:cNvSpPr/>
          <p:nvPr/>
        </p:nvSpPr>
        <p:spPr>
          <a:xfrm>
            <a:off x="128464" y="483330"/>
            <a:ext cx="9649071" cy="6220944"/>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lnSpc>
                <a:spcPct val="150000"/>
              </a:lnSpc>
              <a:spcAft>
                <a:spcPts val="600"/>
              </a:spcAft>
              <a:defRPr/>
            </a:pPr>
            <a:r>
              <a:rPr lang="ja-JP" altLang="en-US" sz="2400" b="1" kern="100" dirty="0">
                <a:latin typeface="+mj-ea"/>
                <a:cs typeface="Times New Roman" panose="02020603050405020304" pitchFamily="18" charset="0"/>
              </a:rPr>
              <a:t>　　　　</a:t>
            </a: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r>
              <a:rPr lang="ja-JP" altLang="en-US" sz="2400" b="1" kern="100" dirty="0">
                <a:latin typeface="+mj-ea"/>
                <a:cs typeface="Times New Roman" panose="02020603050405020304" pitchFamily="18" charset="0"/>
              </a:rPr>
              <a:t>　　　 　</a:t>
            </a:r>
            <a:endParaRPr lang="en-US" altLang="ja-JP" sz="2400" b="1" kern="100" dirty="0">
              <a:latin typeface="+mj-ea"/>
              <a:ea typeface="+mj-ea"/>
              <a:cs typeface="Times New Roman" panose="02020603050405020304" pitchFamily="18" charset="0"/>
            </a:endParaRPr>
          </a:p>
          <a:p>
            <a:pPr>
              <a:lnSpc>
                <a:spcPct val="150000"/>
              </a:lnSpc>
              <a:spcAft>
                <a:spcPts val="600"/>
              </a:spcAft>
              <a:defRPr/>
            </a:pPr>
            <a:r>
              <a:rPr lang="ja-JP" altLang="en-US" sz="2400" b="1" kern="100" dirty="0">
                <a:latin typeface="+mj-ea"/>
                <a:ea typeface="+mj-ea"/>
                <a:cs typeface="Times New Roman" panose="02020603050405020304" pitchFamily="18" charset="0"/>
              </a:rPr>
              <a:t>　　　 　</a:t>
            </a:r>
            <a:endParaRPr lang="en-US" altLang="ja-JP" sz="2400" b="1" kern="100" dirty="0">
              <a:latin typeface="+mj-ea"/>
              <a:ea typeface="+mj-ea"/>
              <a:cs typeface="Times New Roman" panose="02020603050405020304" pitchFamily="18" charset="0"/>
            </a:endParaRPr>
          </a:p>
          <a:p>
            <a:pPr>
              <a:spcAft>
                <a:spcPts val="600"/>
              </a:spcAft>
              <a:defRPr/>
            </a:pPr>
            <a:r>
              <a:rPr lang="en-US" altLang="ja-JP" sz="2400" b="1" kern="100" dirty="0">
                <a:latin typeface="+mj-ea"/>
                <a:ea typeface="+mj-ea"/>
                <a:cs typeface="Times New Roman" panose="02020603050405020304" pitchFamily="18" charset="0"/>
              </a:rPr>
              <a:t>  </a:t>
            </a:r>
          </a:p>
        </p:txBody>
      </p:sp>
      <p:sp>
        <p:nvSpPr>
          <p:cNvPr id="11" name="テキスト ボックス 10">
            <a:extLst>
              <a:ext uri="{FF2B5EF4-FFF2-40B4-BE49-F238E27FC236}">
                <a16:creationId xmlns:a16="http://schemas.microsoft.com/office/drawing/2014/main" id="{7C0F023F-D2B7-427F-B82B-1B2F0D9C3749}"/>
              </a:ext>
            </a:extLst>
          </p:cNvPr>
          <p:cNvSpPr txBox="1"/>
          <p:nvPr/>
        </p:nvSpPr>
        <p:spPr>
          <a:xfrm>
            <a:off x="406606" y="469424"/>
            <a:ext cx="9062290" cy="707886"/>
          </a:xfrm>
          <a:prstGeom prst="rect">
            <a:avLst/>
          </a:prstGeom>
          <a:noFill/>
          <a:ln w="25400">
            <a:noFill/>
          </a:ln>
        </p:spPr>
        <p:txBody>
          <a:bodyPr wrap="square" rtlCol="0">
            <a:spAutoFit/>
          </a:bodyPr>
          <a:lstStyle/>
          <a:p>
            <a:r>
              <a:rPr lang="ja-JP" altLang="en-US" sz="2000" b="1" dirty="0">
                <a:latin typeface="Meiryo UI" panose="020B0604030504040204" pitchFamily="50" charset="-128"/>
                <a:ea typeface="Meiryo UI" panose="020B0604030504040204" pitchFamily="50" charset="-128"/>
              </a:rPr>
              <a:t>第２回部会審議事項</a:t>
            </a:r>
            <a:endParaRPr lang="en-US" altLang="ja-JP" sz="2000" b="1" dirty="0">
              <a:latin typeface="Meiryo UI" panose="020B0604030504040204" pitchFamily="50" charset="-128"/>
              <a:ea typeface="Meiryo UI" panose="020B0604030504040204" pitchFamily="50" charset="-128"/>
            </a:endParaRPr>
          </a:p>
          <a:p>
            <a:r>
              <a:rPr lang="ja-JP" altLang="en-US" sz="2000" b="1" u="sng" dirty="0">
                <a:latin typeface="Meiryo UI" panose="020B0604030504040204" pitchFamily="50" charset="-128"/>
                <a:ea typeface="Meiryo UI" panose="020B0604030504040204" pitchFamily="50" charset="-128"/>
              </a:rPr>
              <a:t>大阪府生物多様性地域戦略の目標（案）及び生物多様性保全施策の基本方針</a:t>
            </a:r>
            <a:endParaRPr lang="en-US" altLang="ja-JP" sz="2000" b="1" u="sng" dirty="0"/>
          </a:p>
        </p:txBody>
      </p:sp>
      <p:sp>
        <p:nvSpPr>
          <p:cNvPr id="12"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0" y="0"/>
            <a:ext cx="9906000" cy="448841"/>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dirty="0">
                <a:solidFill>
                  <a:prstClr val="white"/>
                </a:solidFill>
                <a:ea typeface="HGP創英角ｺﾞｼｯｸUB" pitchFamily="50" charset="-128"/>
                <a:cs typeface="ＭＳ Ｐゴシック" charset="-128"/>
              </a:rPr>
              <a:t>第２回生物多様性地域戦略部会における審議事項</a:t>
            </a:r>
          </a:p>
        </p:txBody>
      </p:sp>
      <p:sp>
        <p:nvSpPr>
          <p:cNvPr id="13" name="テキスト ボックス 12">
            <a:extLst>
              <a:ext uri="{FF2B5EF4-FFF2-40B4-BE49-F238E27FC236}">
                <a16:creationId xmlns:a16="http://schemas.microsoft.com/office/drawing/2014/main" id="{B191D4F2-8242-43ED-9269-BACF2A32402B}"/>
              </a:ext>
            </a:extLst>
          </p:cNvPr>
          <p:cNvSpPr txBox="1"/>
          <p:nvPr/>
        </p:nvSpPr>
        <p:spPr>
          <a:xfrm>
            <a:off x="437104" y="1084003"/>
            <a:ext cx="8496944" cy="584775"/>
          </a:xfrm>
          <a:prstGeom prst="rect">
            <a:avLst/>
          </a:prstGeom>
          <a:noFill/>
          <a:ln>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〇「大阪２１世紀の新環境総合計画」（</a:t>
            </a:r>
            <a:r>
              <a:rPr lang="en-US" altLang="ja-JP" sz="1600" dirty="0">
                <a:latin typeface="Meiryo UI" panose="020B0604030504040204" pitchFamily="50" charset="-128"/>
                <a:ea typeface="Meiryo UI" panose="020B0604030504040204" pitchFamily="50" charset="-128"/>
              </a:rPr>
              <a:t>2011</a:t>
            </a:r>
            <a:r>
              <a:rPr lang="ja-JP" altLang="en-US" sz="1600" dirty="0">
                <a:latin typeface="Meiryo UI" panose="020B0604030504040204" pitchFamily="50" charset="-128"/>
                <a:ea typeface="Meiryo UI" panose="020B0604030504040204" pitchFamily="50" charset="-128"/>
              </a:rPr>
              <a:t>年度～</a:t>
            </a:r>
            <a:r>
              <a:rPr lang="en-US" altLang="ja-JP" sz="1600" dirty="0">
                <a:latin typeface="Meiryo UI" panose="020B0604030504040204" pitchFamily="50" charset="-128"/>
                <a:ea typeface="Meiryo UI" panose="020B0604030504040204" pitchFamily="50" charset="-128"/>
              </a:rPr>
              <a:t>2020</a:t>
            </a:r>
            <a:r>
              <a:rPr lang="ja-JP" altLang="en-US" sz="1600" dirty="0">
                <a:latin typeface="Meiryo UI" panose="020B0604030504040204" pitchFamily="50" charset="-128"/>
                <a:ea typeface="Meiryo UI" panose="020B0604030504040204" pitchFamily="50" charset="-128"/>
              </a:rPr>
              <a:t>年度）に基づく</a:t>
            </a:r>
            <a:r>
              <a:rPr lang="ja-JP" altLang="en-US" sz="1600" u="sng" dirty="0">
                <a:latin typeface="Meiryo UI" panose="020B0604030504040204" pitchFamily="50" charset="-128"/>
                <a:ea typeface="Meiryo UI" panose="020B0604030504040204" pitchFamily="50" charset="-128"/>
              </a:rPr>
              <a:t>これまでの取組における</a:t>
            </a:r>
            <a:endParaRPr lang="en-US" altLang="ja-JP" sz="1600" u="sng"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課題を踏まえた目標（案）及び生物多様性保全施策の基本方針を提示</a:t>
            </a:r>
            <a:endParaRPr lang="en-US" altLang="ja-JP" sz="1600" u="sng" dirty="0"/>
          </a:p>
        </p:txBody>
      </p:sp>
      <p:sp>
        <p:nvSpPr>
          <p:cNvPr id="14" name="スライド番号プレースホルダー 1">
            <a:extLst>
              <a:ext uri="{FF2B5EF4-FFF2-40B4-BE49-F238E27FC236}">
                <a16:creationId xmlns:a16="http://schemas.microsoft.com/office/drawing/2014/main" id="{B317AC08-1333-41AD-87F9-B0A84917B5E6}"/>
              </a:ext>
            </a:extLst>
          </p:cNvPr>
          <p:cNvSpPr>
            <a:spLocks noGrp="1"/>
          </p:cNvSpPr>
          <p:nvPr>
            <p:ph type="sldNum" sz="quarter" idx="12"/>
          </p:nvPr>
        </p:nvSpPr>
        <p:spPr>
          <a:xfrm>
            <a:off x="7473280" y="6339149"/>
            <a:ext cx="2228850" cy="365125"/>
          </a:xfrm>
        </p:spPr>
        <p:txBody>
          <a:bodyPr/>
          <a:lstStyle/>
          <a:p>
            <a:r>
              <a:rPr lang="ja-JP" altLang="en-US" dirty="0"/>
              <a:t>２</a:t>
            </a:r>
          </a:p>
        </p:txBody>
      </p:sp>
      <p:pic>
        <p:nvPicPr>
          <p:cNvPr id="20" name="図 19">
            <a:extLst>
              <a:ext uri="{FF2B5EF4-FFF2-40B4-BE49-F238E27FC236}">
                <a16:creationId xmlns:a16="http://schemas.microsoft.com/office/drawing/2014/main" id="{63DAF037-B27B-4E39-B7F4-86500738FE9A}"/>
              </a:ext>
            </a:extLst>
          </p:cNvPr>
          <p:cNvPicPr>
            <a:picLocks noChangeAspect="1"/>
          </p:cNvPicPr>
          <p:nvPr/>
        </p:nvPicPr>
        <p:blipFill>
          <a:blip r:embed="rId3"/>
          <a:stretch>
            <a:fillRect/>
          </a:stretch>
        </p:blipFill>
        <p:spPr>
          <a:xfrm>
            <a:off x="612107" y="1628800"/>
            <a:ext cx="8681784" cy="5037992"/>
          </a:xfrm>
          <a:prstGeom prst="rect">
            <a:avLst/>
          </a:prstGeom>
        </p:spPr>
      </p:pic>
    </p:spTree>
    <p:extLst>
      <p:ext uri="{BB962C8B-B14F-4D97-AF65-F5344CB8AC3E}">
        <p14:creationId xmlns:p14="http://schemas.microsoft.com/office/powerpoint/2010/main" val="175151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B008CBA2-C4E7-445C-8289-C06CFFD2170A}"/>
              </a:ext>
            </a:extLst>
          </p:cNvPr>
          <p:cNvSpPr/>
          <p:nvPr/>
        </p:nvSpPr>
        <p:spPr>
          <a:xfrm>
            <a:off x="128464" y="565699"/>
            <a:ext cx="9649072" cy="6184969"/>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lnSpc>
                <a:spcPct val="150000"/>
              </a:lnSpc>
              <a:spcAft>
                <a:spcPts val="600"/>
              </a:spcAft>
              <a:defRPr/>
            </a:pPr>
            <a:r>
              <a:rPr lang="ja-JP" altLang="en-US" sz="2400" b="1" kern="100" dirty="0">
                <a:latin typeface="+mj-ea"/>
                <a:cs typeface="Times New Roman" panose="02020603050405020304" pitchFamily="18" charset="0"/>
              </a:rPr>
              <a:t>　　　　</a:t>
            </a: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r>
              <a:rPr lang="ja-JP" altLang="en-US" sz="2400" b="1" kern="100" dirty="0">
                <a:latin typeface="+mj-ea"/>
                <a:cs typeface="Times New Roman" panose="02020603050405020304" pitchFamily="18" charset="0"/>
              </a:rPr>
              <a:t>　　　 　</a:t>
            </a:r>
            <a:endParaRPr lang="en-US" altLang="ja-JP" sz="2400" b="1" kern="100" dirty="0">
              <a:latin typeface="+mj-ea"/>
              <a:ea typeface="+mj-ea"/>
              <a:cs typeface="Times New Roman" panose="02020603050405020304" pitchFamily="18" charset="0"/>
            </a:endParaRPr>
          </a:p>
          <a:p>
            <a:pPr>
              <a:lnSpc>
                <a:spcPct val="150000"/>
              </a:lnSpc>
              <a:spcAft>
                <a:spcPts val="600"/>
              </a:spcAft>
              <a:defRPr/>
            </a:pPr>
            <a:r>
              <a:rPr lang="ja-JP" altLang="en-US" sz="2400" b="1" kern="100" dirty="0">
                <a:latin typeface="+mj-ea"/>
                <a:ea typeface="+mj-ea"/>
                <a:cs typeface="Times New Roman" panose="02020603050405020304" pitchFamily="18" charset="0"/>
              </a:rPr>
              <a:t>　　　 　</a:t>
            </a:r>
            <a:endParaRPr lang="en-US" altLang="ja-JP" sz="2400" b="1" kern="100" dirty="0">
              <a:latin typeface="+mj-ea"/>
              <a:ea typeface="+mj-ea"/>
              <a:cs typeface="Times New Roman" panose="02020603050405020304" pitchFamily="18" charset="0"/>
            </a:endParaRPr>
          </a:p>
          <a:p>
            <a:pPr>
              <a:spcAft>
                <a:spcPts val="600"/>
              </a:spcAft>
              <a:defRPr/>
            </a:pPr>
            <a:r>
              <a:rPr lang="en-US" altLang="ja-JP" sz="2400" b="1" kern="100" dirty="0">
                <a:latin typeface="+mj-ea"/>
                <a:ea typeface="+mj-ea"/>
                <a:cs typeface="Times New Roman" panose="02020603050405020304" pitchFamily="18" charset="0"/>
              </a:rPr>
              <a:t>  </a:t>
            </a:r>
          </a:p>
        </p:txBody>
      </p:sp>
      <p:sp>
        <p:nvSpPr>
          <p:cNvPr id="2" name="スライド番号プレースホルダー 1"/>
          <p:cNvSpPr>
            <a:spLocks noGrp="1"/>
          </p:cNvSpPr>
          <p:nvPr>
            <p:ph type="sldNum" sz="quarter" idx="12"/>
          </p:nvPr>
        </p:nvSpPr>
        <p:spPr>
          <a:xfrm>
            <a:off x="7473280" y="6339149"/>
            <a:ext cx="2228850" cy="365125"/>
          </a:xfrm>
        </p:spPr>
        <p:txBody>
          <a:bodyPr/>
          <a:lstStyle/>
          <a:p>
            <a:r>
              <a:rPr lang="en-US" altLang="ja-JP" dirty="0"/>
              <a:t>3</a:t>
            </a:r>
            <a:endParaRPr lang="ja-JP" altLang="en-US" dirty="0"/>
          </a:p>
        </p:txBody>
      </p:sp>
      <p:sp>
        <p:nvSpPr>
          <p:cNvPr id="12"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0" y="-3435"/>
            <a:ext cx="9906000" cy="448841"/>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dirty="0">
                <a:solidFill>
                  <a:prstClr val="white"/>
                </a:solidFill>
                <a:ea typeface="HGP創英角ｺﾞｼｯｸUB" pitchFamily="50" charset="-128"/>
                <a:cs typeface="ＭＳ Ｐゴシック" charset="-128"/>
              </a:rPr>
              <a:t>第２回生物多様性地域戦略部会における委員の主な意見</a:t>
            </a:r>
          </a:p>
        </p:txBody>
      </p:sp>
      <p:sp>
        <p:nvSpPr>
          <p:cNvPr id="14" name="テキスト ボックス 13">
            <a:extLst>
              <a:ext uri="{FF2B5EF4-FFF2-40B4-BE49-F238E27FC236}">
                <a16:creationId xmlns:a16="http://schemas.microsoft.com/office/drawing/2014/main" id="{78390AD3-81A3-43D8-81D4-39978D4C10A4}"/>
              </a:ext>
            </a:extLst>
          </p:cNvPr>
          <p:cNvSpPr txBox="1"/>
          <p:nvPr/>
        </p:nvSpPr>
        <p:spPr>
          <a:xfrm>
            <a:off x="259781" y="766351"/>
            <a:ext cx="8496943" cy="369332"/>
          </a:xfrm>
          <a:prstGeom prst="rect">
            <a:avLst/>
          </a:prstGeom>
          <a:noFill/>
          <a:ln w="25400">
            <a:noFill/>
          </a:ln>
        </p:spPr>
        <p:txBody>
          <a:bodyPr wrap="square" rtlCol="0">
            <a:spAutoFit/>
          </a:bodyPr>
          <a:lstStyle/>
          <a:p>
            <a:r>
              <a:rPr lang="en-US" altLang="ja-JP" b="1" dirty="0">
                <a:latin typeface="メイリオ" panose="020B0604030504040204" pitchFamily="50" charset="-128"/>
                <a:ea typeface="メイリオ" panose="020B0604030504040204" pitchFamily="50" charset="-128"/>
              </a:rPr>
              <a:t>【</a:t>
            </a:r>
            <a:r>
              <a:rPr lang="ja-JP" altLang="en-US" b="1" dirty="0">
                <a:latin typeface="Meiryo UI" panose="020B0604030504040204" pitchFamily="50" charset="-128"/>
                <a:ea typeface="Meiryo UI" panose="020B0604030504040204" pitchFamily="50" charset="-128"/>
              </a:rPr>
              <a:t> これまでの取組における課題や評価</a:t>
            </a:r>
            <a:r>
              <a:rPr lang="ja-JP" altLang="en-US" b="1" dirty="0">
                <a:latin typeface="メイリオ" panose="020B0604030504040204" pitchFamily="50" charset="-128"/>
                <a:ea typeface="メイリオ" panose="020B0604030504040204" pitchFamily="50" charset="-128"/>
              </a:rPr>
              <a:t>に</a:t>
            </a:r>
            <a:r>
              <a:rPr lang="ja-JP" altLang="en-US" b="1" dirty="0" smtClean="0">
                <a:latin typeface="メイリオ" panose="020B0604030504040204" pitchFamily="50" charset="-128"/>
                <a:ea typeface="メイリオ" panose="020B0604030504040204" pitchFamily="50" charset="-128"/>
              </a:rPr>
              <a:t>ついて </a:t>
            </a:r>
            <a:r>
              <a:rPr lang="en-US" altLang="ja-JP" b="1" dirty="0" smtClean="0">
                <a:latin typeface="メイリオ" panose="020B0604030504040204" pitchFamily="50" charset="-128"/>
                <a:ea typeface="メイリオ" panose="020B0604030504040204" pitchFamily="50" charset="-128"/>
              </a:rPr>
              <a:t>】</a:t>
            </a:r>
            <a:endParaRPr lang="en-US" altLang="ja-JP" b="1" dirty="0">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23BBA4A4-EB2D-492C-8666-71CF26A61F49}"/>
              </a:ext>
            </a:extLst>
          </p:cNvPr>
          <p:cNvSpPr txBox="1"/>
          <p:nvPr/>
        </p:nvSpPr>
        <p:spPr>
          <a:xfrm>
            <a:off x="488504" y="1144731"/>
            <a:ext cx="8496944" cy="1323439"/>
          </a:xfrm>
          <a:prstGeom prst="rect">
            <a:avLst/>
          </a:prstGeom>
          <a:noFill/>
          <a:ln>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〇海域についても何らかの評価方法を考えていただきたい。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〇一次産業の減退・衰退というのは非常に生物多様性の負荷となり、減退につながっていると思うので、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取組における主な課題に、その辺りは書いておく必要があるのではないか。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〇前回の工程表の評価が十分にできているのか。ここまでやってきたことの評価の上で、目的をきちんと</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組み立てなければいけないので、これまでやってきたことの評価が非常に重要な課題なのではないか。</a:t>
            </a:r>
          </a:p>
        </p:txBody>
      </p:sp>
      <p:sp>
        <p:nvSpPr>
          <p:cNvPr id="15" name="テキスト ボックス 14">
            <a:extLst>
              <a:ext uri="{FF2B5EF4-FFF2-40B4-BE49-F238E27FC236}">
                <a16:creationId xmlns:a16="http://schemas.microsoft.com/office/drawing/2014/main" id="{CCB875A6-BD29-4005-A28B-D84D28AFF1FC}"/>
              </a:ext>
            </a:extLst>
          </p:cNvPr>
          <p:cNvSpPr txBox="1"/>
          <p:nvPr/>
        </p:nvSpPr>
        <p:spPr>
          <a:xfrm>
            <a:off x="259781" y="2712703"/>
            <a:ext cx="8064896" cy="369332"/>
          </a:xfrm>
          <a:prstGeom prst="rect">
            <a:avLst/>
          </a:prstGeom>
          <a:noFill/>
          <a:ln w="25400">
            <a:noFill/>
          </a:ln>
        </p:spPr>
        <p:txBody>
          <a:bodyPr wrap="square" rtlCol="0">
            <a:spAutoFit/>
          </a:bodyPr>
          <a:lstStyle/>
          <a:p>
            <a:r>
              <a:rPr lang="en-US" altLang="ja-JP" b="1" dirty="0">
                <a:latin typeface="メイリオ" panose="020B0604030504040204" pitchFamily="50" charset="-128"/>
                <a:ea typeface="メイリオ" panose="020B0604030504040204" pitchFamily="50" charset="-128"/>
              </a:rPr>
              <a:t>【</a:t>
            </a:r>
            <a:r>
              <a:rPr lang="ja-JP" altLang="en-US" b="1" dirty="0">
                <a:latin typeface="Meiryo UI" panose="020B0604030504040204" pitchFamily="50" charset="-128"/>
                <a:ea typeface="Meiryo UI" panose="020B0604030504040204" pitchFamily="50" charset="-128"/>
              </a:rPr>
              <a:t> 戦略の全体的な取りまとめの在り方</a:t>
            </a:r>
            <a:r>
              <a:rPr lang="ja-JP" altLang="en-US" b="1" dirty="0">
                <a:latin typeface="メイリオ" panose="020B0604030504040204" pitchFamily="50" charset="-128"/>
                <a:ea typeface="メイリオ" panose="020B0604030504040204" pitchFamily="50" charset="-128"/>
              </a:rPr>
              <a:t>に</a:t>
            </a:r>
            <a:r>
              <a:rPr lang="ja-JP" altLang="en-US" b="1" dirty="0" smtClean="0">
                <a:latin typeface="メイリオ" panose="020B0604030504040204" pitchFamily="50" charset="-128"/>
                <a:ea typeface="メイリオ" panose="020B0604030504040204" pitchFamily="50" charset="-128"/>
              </a:rPr>
              <a:t>ついて </a:t>
            </a:r>
            <a:r>
              <a:rPr lang="en-US" altLang="ja-JP" b="1" dirty="0" smtClean="0">
                <a:latin typeface="メイリオ" panose="020B0604030504040204" pitchFamily="50" charset="-128"/>
                <a:ea typeface="メイリオ" panose="020B0604030504040204" pitchFamily="50" charset="-128"/>
              </a:rPr>
              <a:t>】</a:t>
            </a:r>
            <a:endParaRPr lang="en-US" altLang="ja-JP" b="1" dirty="0">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06FB9337-BC09-424F-868F-A33671310B1A}"/>
              </a:ext>
            </a:extLst>
          </p:cNvPr>
          <p:cNvSpPr txBox="1"/>
          <p:nvPr/>
        </p:nvSpPr>
        <p:spPr>
          <a:xfrm>
            <a:off x="488504" y="3082035"/>
            <a:ext cx="8856984" cy="830997"/>
          </a:xfrm>
          <a:prstGeom prst="rect">
            <a:avLst/>
          </a:prstGeom>
          <a:noFill/>
          <a:ln>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〇生き物一種一種の姿や個性が、府としてどうなのか伝わりにくい部分があるので、こういう場所ではこういう</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生き物がいてこういう関わりがあるという、たくさんの事例が湧き出てくるような方針の書き方や方向性という</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のを一緒に模索していきたい。</a:t>
            </a:r>
            <a:endParaRPr lang="en-US" altLang="ja-JP" sz="16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4DC0DADB-2754-410C-B253-442EB6D8E5D2}"/>
              </a:ext>
            </a:extLst>
          </p:cNvPr>
          <p:cNvSpPr txBox="1"/>
          <p:nvPr/>
        </p:nvSpPr>
        <p:spPr>
          <a:xfrm>
            <a:off x="259781" y="4112712"/>
            <a:ext cx="8064896" cy="369332"/>
          </a:xfrm>
          <a:prstGeom prst="rect">
            <a:avLst/>
          </a:prstGeom>
          <a:noFill/>
          <a:ln w="25400">
            <a:noFill/>
          </a:ln>
        </p:spPr>
        <p:txBody>
          <a:bodyPr wrap="square" rtlCol="0">
            <a:spAutoFit/>
          </a:bodyPr>
          <a:lstStyle/>
          <a:p>
            <a:r>
              <a:rPr lang="en-US" altLang="ja-JP" b="1" dirty="0">
                <a:latin typeface="メイリオ" panose="020B0604030504040204" pitchFamily="50" charset="-128"/>
                <a:ea typeface="メイリオ" panose="020B0604030504040204" pitchFamily="50" charset="-128"/>
              </a:rPr>
              <a:t>【</a:t>
            </a:r>
            <a:r>
              <a:rPr lang="ja-JP" altLang="en-US" b="1" dirty="0">
                <a:latin typeface="Meiryo UI" panose="020B0604030504040204" pitchFamily="50" charset="-128"/>
                <a:ea typeface="Meiryo UI" panose="020B0604030504040204" pitchFamily="50" charset="-128"/>
              </a:rPr>
              <a:t> 取組方針に</a:t>
            </a:r>
            <a:r>
              <a:rPr lang="ja-JP" altLang="en-US" b="1" dirty="0" smtClean="0">
                <a:latin typeface="Meiryo UI" panose="020B0604030504040204" pitchFamily="50" charset="-128"/>
                <a:ea typeface="Meiryo UI" panose="020B0604030504040204" pitchFamily="50" charset="-128"/>
              </a:rPr>
              <a:t>ついて </a:t>
            </a:r>
            <a:r>
              <a:rPr lang="en-US" altLang="ja-JP" b="1" dirty="0" smtClean="0">
                <a:latin typeface="メイリオ" panose="020B0604030504040204" pitchFamily="50" charset="-128"/>
                <a:ea typeface="メイリオ" panose="020B0604030504040204" pitchFamily="50" charset="-128"/>
              </a:rPr>
              <a:t>】</a:t>
            </a:r>
            <a:endParaRPr lang="en-US" altLang="ja-JP" b="1"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FE0E1B50-50F9-4FF9-AEE9-000583DC73CC}"/>
              </a:ext>
            </a:extLst>
          </p:cNvPr>
          <p:cNvSpPr txBox="1"/>
          <p:nvPr/>
        </p:nvSpPr>
        <p:spPr>
          <a:xfrm>
            <a:off x="488504" y="4482044"/>
            <a:ext cx="8496944" cy="1815882"/>
          </a:xfrm>
          <a:prstGeom prst="rect">
            <a:avLst/>
          </a:prstGeom>
          <a:noFill/>
          <a:ln>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〇きれいにまとまりすぎて、大阪の脆弱な自然を生かすという観点が少し欠けている。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〇取組方針の連関性の矢印が１から２だけでなく、２の中の非常に重要な課題をクリアしたら、</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また１に戻るという矢印も要るのかなというふうに感じた。</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〇取組方針３の中に、モニタリングだけでなく政策評価を入れていかないといけないのではないか。</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推進体制も書いていくということであり、今後目標値やＫＰＩ等も出てくると思うが、順応的管理を</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するためにも、政策評価と見直しをしていくということをちゃんと方針の中に盛り込んだ方が良いのでは</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ないか。</a:t>
            </a:r>
            <a:endParaRPr lang="en-US" altLang="ja-JP" sz="1600" u="sng" dirty="0"/>
          </a:p>
        </p:txBody>
      </p:sp>
    </p:spTree>
    <p:extLst>
      <p:ext uri="{BB962C8B-B14F-4D97-AF65-F5344CB8AC3E}">
        <p14:creationId xmlns:p14="http://schemas.microsoft.com/office/powerpoint/2010/main" val="3544411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B008CBA2-C4E7-445C-8289-C06CFFD2170A}"/>
              </a:ext>
            </a:extLst>
          </p:cNvPr>
          <p:cNvSpPr/>
          <p:nvPr/>
        </p:nvSpPr>
        <p:spPr>
          <a:xfrm>
            <a:off x="128464" y="548679"/>
            <a:ext cx="9649072" cy="6201989"/>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lnSpc>
                <a:spcPct val="150000"/>
              </a:lnSpc>
              <a:spcAft>
                <a:spcPts val="600"/>
              </a:spcAft>
              <a:defRPr/>
            </a:pPr>
            <a:r>
              <a:rPr lang="ja-JP" altLang="en-US" sz="2400" b="1" kern="100" dirty="0">
                <a:latin typeface="+mj-ea"/>
                <a:cs typeface="Times New Roman" panose="02020603050405020304" pitchFamily="18" charset="0"/>
              </a:rPr>
              <a:t>　　　　</a:t>
            </a: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r>
              <a:rPr lang="ja-JP" altLang="en-US" sz="2400" b="1" kern="100" dirty="0">
                <a:latin typeface="+mj-ea"/>
                <a:cs typeface="Times New Roman" panose="02020603050405020304" pitchFamily="18" charset="0"/>
              </a:rPr>
              <a:t>　　　 　</a:t>
            </a:r>
            <a:endParaRPr lang="en-US" altLang="ja-JP" sz="2400" b="1" kern="100" dirty="0">
              <a:latin typeface="+mj-ea"/>
              <a:ea typeface="+mj-ea"/>
              <a:cs typeface="Times New Roman" panose="02020603050405020304" pitchFamily="18" charset="0"/>
            </a:endParaRPr>
          </a:p>
          <a:p>
            <a:pPr>
              <a:lnSpc>
                <a:spcPct val="150000"/>
              </a:lnSpc>
              <a:spcAft>
                <a:spcPts val="600"/>
              </a:spcAft>
              <a:defRPr/>
            </a:pPr>
            <a:r>
              <a:rPr lang="ja-JP" altLang="en-US" sz="2400" b="1" kern="100" dirty="0">
                <a:latin typeface="+mj-ea"/>
                <a:ea typeface="+mj-ea"/>
                <a:cs typeface="Times New Roman" panose="02020603050405020304" pitchFamily="18" charset="0"/>
              </a:rPr>
              <a:t>　　　 　</a:t>
            </a:r>
            <a:endParaRPr lang="en-US" altLang="ja-JP" sz="2400" b="1" kern="100" dirty="0">
              <a:latin typeface="+mj-ea"/>
              <a:ea typeface="+mj-ea"/>
              <a:cs typeface="Times New Roman" panose="02020603050405020304" pitchFamily="18" charset="0"/>
            </a:endParaRPr>
          </a:p>
          <a:p>
            <a:pPr>
              <a:spcAft>
                <a:spcPts val="600"/>
              </a:spcAft>
              <a:defRPr/>
            </a:pPr>
            <a:r>
              <a:rPr lang="en-US" altLang="ja-JP" sz="2400" b="1" kern="100" dirty="0">
                <a:latin typeface="+mj-ea"/>
                <a:ea typeface="+mj-ea"/>
                <a:cs typeface="Times New Roman" panose="02020603050405020304" pitchFamily="18" charset="0"/>
              </a:rPr>
              <a:t>  </a:t>
            </a:r>
          </a:p>
        </p:txBody>
      </p:sp>
      <p:sp>
        <p:nvSpPr>
          <p:cNvPr id="2" name="スライド番号プレースホルダー 1"/>
          <p:cNvSpPr>
            <a:spLocks noGrp="1"/>
          </p:cNvSpPr>
          <p:nvPr>
            <p:ph type="sldNum" sz="quarter" idx="12"/>
          </p:nvPr>
        </p:nvSpPr>
        <p:spPr>
          <a:xfrm>
            <a:off x="7473280" y="6377349"/>
            <a:ext cx="2228850" cy="365125"/>
          </a:xfrm>
        </p:spPr>
        <p:txBody>
          <a:bodyPr/>
          <a:lstStyle/>
          <a:p>
            <a:r>
              <a:rPr lang="en-US" altLang="ja-JP" dirty="0"/>
              <a:t>4</a:t>
            </a:r>
            <a:endParaRPr lang="ja-JP" altLang="en-US" dirty="0"/>
          </a:p>
        </p:txBody>
      </p:sp>
      <p:sp>
        <p:nvSpPr>
          <p:cNvPr id="12"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4540" y="-11396"/>
            <a:ext cx="9901459" cy="448841"/>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dirty="0">
                <a:solidFill>
                  <a:prstClr val="white"/>
                </a:solidFill>
                <a:ea typeface="HGP創英角ｺﾞｼｯｸUB" pitchFamily="50" charset="-128"/>
                <a:cs typeface="ＭＳ Ｐゴシック" charset="-128"/>
              </a:rPr>
              <a:t>第２回生物多様性地域戦略部会における委員の主な意見</a:t>
            </a:r>
          </a:p>
        </p:txBody>
      </p:sp>
      <p:sp>
        <p:nvSpPr>
          <p:cNvPr id="17" name="テキスト ボックス 16">
            <a:extLst>
              <a:ext uri="{FF2B5EF4-FFF2-40B4-BE49-F238E27FC236}">
                <a16:creationId xmlns:a16="http://schemas.microsoft.com/office/drawing/2014/main" id="{925120E8-3732-41C8-B86A-B93C0A242FAB}"/>
              </a:ext>
            </a:extLst>
          </p:cNvPr>
          <p:cNvSpPr txBox="1"/>
          <p:nvPr/>
        </p:nvSpPr>
        <p:spPr>
          <a:xfrm>
            <a:off x="344488" y="1034755"/>
            <a:ext cx="8064896" cy="369332"/>
          </a:xfrm>
          <a:prstGeom prst="rect">
            <a:avLst/>
          </a:prstGeom>
          <a:noFill/>
          <a:ln w="25400">
            <a:noFill/>
          </a:ln>
        </p:spPr>
        <p:txBody>
          <a:bodyPr wrap="square" rtlCol="0">
            <a:spAutoFit/>
          </a:bodyPr>
          <a:lstStyle/>
          <a:p>
            <a:r>
              <a:rPr lang="en-US" altLang="ja-JP" b="1" dirty="0" smtClean="0">
                <a:latin typeface="メイリオ" panose="020B0604030504040204" pitchFamily="50" charset="-128"/>
                <a:ea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rPr>
              <a:t>取組</a:t>
            </a:r>
            <a:r>
              <a:rPr lang="ja-JP" altLang="en-US" b="1" dirty="0">
                <a:latin typeface="メイリオ" panose="020B0604030504040204" pitchFamily="50" charset="-128"/>
                <a:ea typeface="メイリオ" panose="020B0604030504040204" pitchFamily="50" charset="-128"/>
              </a:rPr>
              <a:t>項目に</a:t>
            </a:r>
            <a:r>
              <a:rPr lang="ja-JP" altLang="en-US" b="1" dirty="0" smtClean="0">
                <a:latin typeface="メイリオ" panose="020B0604030504040204" pitchFamily="50" charset="-128"/>
                <a:ea typeface="メイリオ" panose="020B0604030504040204" pitchFamily="50" charset="-128"/>
              </a:rPr>
              <a:t>ついて </a:t>
            </a:r>
            <a:r>
              <a:rPr lang="en-US" altLang="ja-JP" b="1" dirty="0" smtClean="0">
                <a:latin typeface="メイリオ" panose="020B0604030504040204" pitchFamily="50" charset="-128"/>
                <a:ea typeface="メイリオ" panose="020B0604030504040204" pitchFamily="50" charset="-128"/>
              </a:rPr>
              <a:t>】</a:t>
            </a:r>
            <a:endParaRPr lang="en-US" altLang="ja-JP" b="1"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921B52FC-2A87-4787-8624-2F24996B082E}"/>
              </a:ext>
            </a:extLst>
          </p:cNvPr>
          <p:cNvSpPr txBox="1"/>
          <p:nvPr/>
        </p:nvSpPr>
        <p:spPr>
          <a:xfrm>
            <a:off x="560512" y="1628560"/>
            <a:ext cx="9649072" cy="4524315"/>
          </a:xfrm>
          <a:prstGeom prst="rect">
            <a:avLst/>
          </a:prstGeom>
          <a:noFill/>
          <a:ln>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〇みどりの食料システム戦略を事務局で参考にしていただいたらいいのではないか。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〇ボランティアについて、今後の参加を増やすためには、呼びかけだけではもう無理ではないか。</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違う方向を考えた方が良いと思う。</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〇レッドデータブックについて、いつ頃を目途に改訂するか、目標年度みたいなものを決めておいた方</a:t>
            </a:r>
            <a:r>
              <a:rPr lang="ja-JP" altLang="en-US" sz="1600" dirty="0" smtClean="0">
                <a:latin typeface="Meiryo UI" panose="020B0604030504040204" pitchFamily="50" charset="-128"/>
                <a:ea typeface="Meiryo UI" panose="020B0604030504040204" pitchFamily="50" charset="-128"/>
              </a:rPr>
              <a:t>が</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良い</a:t>
            </a:r>
            <a:r>
              <a:rPr lang="ja-JP" altLang="en-US" sz="1600" dirty="0">
                <a:latin typeface="Meiryo UI" panose="020B0604030504040204" pitchFamily="50" charset="-128"/>
                <a:ea typeface="Meiryo UI" panose="020B0604030504040204" pitchFamily="50" charset="-128"/>
              </a:rPr>
              <a:t>のではないか。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〇都会では野良猫というのは最強生物で、鳥の繁殖にも影響を及ぼしてくるので、動物愛護的に</a:t>
            </a:r>
            <a:r>
              <a:rPr lang="ja-JP" altLang="en-US" sz="1600" dirty="0" smtClean="0">
                <a:latin typeface="Meiryo UI" panose="020B0604030504040204" pitchFamily="50" charset="-128"/>
                <a:ea typeface="Meiryo UI" panose="020B0604030504040204" pitchFamily="50" charset="-128"/>
              </a:rPr>
              <a:t>も</a:t>
            </a:r>
            <a:endParaRPr lang="en-US" altLang="ja-JP" sz="1600" dirty="0" smtClean="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屋内</a:t>
            </a:r>
            <a:r>
              <a:rPr lang="ja-JP" altLang="en-US" sz="1600" dirty="0">
                <a:latin typeface="Meiryo UI" panose="020B0604030504040204" pitchFamily="50" charset="-128"/>
                <a:ea typeface="Meiryo UI" panose="020B0604030504040204" pitchFamily="50" charset="-128"/>
              </a:rPr>
              <a:t>飼い</a:t>
            </a:r>
            <a:r>
              <a:rPr lang="ja-JP" altLang="en-US" sz="1600" dirty="0" smtClean="0">
                <a:latin typeface="Meiryo UI" panose="020B0604030504040204" pitchFamily="50" charset="-128"/>
                <a:ea typeface="Meiryo UI" panose="020B0604030504040204" pitchFamily="50" charset="-128"/>
              </a:rPr>
              <a:t>の呼びかけ</a:t>
            </a:r>
            <a:r>
              <a:rPr lang="ja-JP" altLang="en-US" sz="1600" dirty="0">
                <a:latin typeface="Meiryo UI" panose="020B0604030504040204" pitchFamily="50" charset="-128"/>
                <a:ea typeface="Meiryo UI" panose="020B0604030504040204" pitchFamily="50" charset="-128"/>
              </a:rPr>
              <a:t>をもっとしていかないといけないのではないか。</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生物多様性保全のための１つの項目として挙げていただければと思う。</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〇保全地域の質の向上の観点から、３－２のタイトルを戻して、従来の保全地域の質の向上</a:t>
            </a:r>
            <a:r>
              <a:rPr lang="ja-JP" altLang="en-US" sz="1600" dirty="0" smtClean="0">
                <a:latin typeface="Meiryo UI" panose="020B0604030504040204" pitchFamily="50" charset="-128"/>
                <a:ea typeface="Meiryo UI" panose="020B0604030504040204" pitchFamily="50" charset="-128"/>
              </a:rPr>
              <a:t>も</a:t>
            </a:r>
            <a:endParaRPr lang="en-US" altLang="ja-JP" sz="1600" dirty="0" smtClean="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その</a:t>
            </a:r>
            <a:r>
              <a:rPr lang="ja-JP" altLang="en-US" sz="1600" dirty="0">
                <a:latin typeface="Meiryo UI" panose="020B0604030504040204" pitchFamily="50" charset="-128"/>
                <a:ea typeface="Meiryo UI" panose="020B0604030504040204" pitchFamily="50" charset="-128"/>
              </a:rPr>
              <a:t>中に</a:t>
            </a:r>
            <a:r>
              <a:rPr lang="ja-JP" altLang="en-US" sz="1600" dirty="0" smtClean="0">
                <a:latin typeface="Meiryo UI" panose="020B0604030504040204" pitchFamily="50" charset="-128"/>
                <a:ea typeface="Meiryo UI" panose="020B0604030504040204" pitchFamily="50" charset="-128"/>
              </a:rPr>
              <a:t>加えるのが</a:t>
            </a:r>
            <a:r>
              <a:rPr lang="ja-JP" altLang="en-US" sz="1600" dirty="0">
                <a:latin typeface="Meiryo UI" panose="020B0604030504040204" pitchFamily="50" charset="-128"/>
                <a:ea typeface="Meiryo UI" panose="020B0604030504040204" pitchFamily="50" charset="-128"/>
              </a:rPr>
              <a:t>いいのではないか。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〇農林水産業を支える人材に対する取組だけでなく、農林水産業そのものを、例えば都市住民と交流</a:t>
            </a:r>
            <a:r>
              <a:rPr lang="ja-JP" altLang="en-US" sz="1600" dirty="0" smtClean="0">
                <a:latin typeface="Meiryo UI" panose="020B0604030504040204" pitchFamily="50" charset="-128"/>
                <a:ea typeface="Meiryo UI" panose="020B0604030504040204" pitchFamily="50" charset="-128"/>
              </a:rPr>
              <a:t>したり</a:t>
            </a:r>
            <a:endParaRPr lang="en-US" altLang="ja-JP" sz="1600" dirty="0" smtClean="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して支えて</a:t>
            </a:r>
            <a:r>
              <a:rPr lang="ja-JP" altLang="en-US" sz="1600" dirty="0">
                <a:latin typeface="Meiryo UI" panose="020B0604030504040204" pitchFamily="50" charset="-128"/>
                <a:ea typeface="Meiryo UI" panose="020B0604030504040204" pitchFamily="50" charset="-128"/>
              </a:rPr>
              <a:t>いったりするような仕組み自体を考えていくということを書いておかないといけないのではないか。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〇目標（案）の「企業等と連携した保全活動の推進」について、「事業活動に関する生物多様性へ</a:t>
            </a:r>
            <a:r>
              <a:rPr lang="ja-JP" altLang="en-US" sz="1600" dirty="0" smtClean="0">
                <a:latin typeface="Meiryo UI" panose="020B0604030504040204" pitchFamily="50" charset="-128"/>
                <a:ea typeface="Meiryo UI" panose="020B0604030504040204" pitchFamily="50" charset="-128"/>
              </a:rPr>
              <a:t>の</a:t>
            </a:r>
            <a:endParaRPr lang="en-US" altLang="ja-JP" sz="1600" dirty="0" smtClean="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配慮</a:t>
            </a:r>
            <a:r>
              <a:rPr lang="ja-JP" altLang="en-US" sz="1600" dirty="0">
                <a:latin typeface="Meiryo UI" panose="020B0604030504040204" pitchFamily="50" charset="-128"/>
                <a:ea typeface="Meiryo UI" panose="020B0604030504040204" pitchFamily="50" charset="-128"/>
              </a:rPr>
              <a:t>行動</a:t>
            </a:r>
            <a:r>
              <a:rPr lang="ja-JP" altLang="en-US" sz="1600" dirty="0" smtClean="0">
                <a:latin typeface="Meiryo UI" panose="020B0604030504040204" pitchFamily="50" charset="-128"/>
                <a:ea typeface="Meiryo UI" panose="020B0604030504040204" pitchFamily="50" charset="-128"/>
              </a:rPr>
              <a:t>」と</a:t>
            </a:r>
            <a:r>
              <a:rPr lang="ja-JP" altLang="en-US" sz="1600" dirty="0">
                <a:latin typeface="Meiryo UI" panose="020B0604030504040204" pitchFamily="50" charset="-128"/>
                <a:ea typeface="Meiryo UI" panose="020B0604030504040204" pitchFamily="50" charset="-128"/>
              </a:rPr>
              <a:t>いった項目を独立させて取組方針２の取組項目に書いていく必要があると思う。</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〇高等学校も含めた学校教育との連携が非常に重要</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〇大人よりも知識を持ち、関心がある子供たちに、どうやって環境教育し、大阪の生物多様性保全に</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結びつけていくかというところを、もう少し取り上げてもいいのではないか。主体的に動く次の世代を、</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どうやって取り込んでいくのかということが見せられれば、大阪の特性がもう少し示せるのではないか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68449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B008CBA2-C4E7-445C-8289-C06CFFD2170A}"/>
              </a:ext>
            </a:extLst>
          </p:cNvPr>
          <p:cNvSpPr/>
          <p:nvPr/>
        </p:nvSpPr>
        <p:spPr>
          <a:xfrm>
            <a:off x="128464" y="548679"/>
            <a:ext cx="9649072" cy="6201989"/>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spcAft>
                <a:spcPts val="600"/>
              </a:spcAft>
              <a:defRPr/>
            </a:pPr>
            <a:endParaRPr lang="en-US" altLang="ja-JP" sz="2400" b="1" u="sng" kern="100" dirty="0">
              <a:latin typeface="+mj-ea"/>
              <a:cs typeface="Times New Roman" panose="02020603050405020304" pitchFamily="18" charset="0"/>
            </a:endParaRPr>
          </a:p>
          <a:p>
            <a:pPr>
              <a:lnSpc>
                <a:spcPct val="150000"/>
              </a:lnSpc>
              <a:spcAft>
                <a:spcPts val="600"/>
              </a:spcAft>
              <a:defRPr/>
            </a:pPr>
            <a:r>
              <a:rPr lang="ja-JP" altLang="en-US" sz="2400" b="1" kern="100" dirty="0">
                <a:latin typeface="+mj-ea"/>
                <a:cs typeface="Times New Roman" panose="02020603050405020304" pitchFamily="18" charset="0"/>
              </a:rPr>
              <a:t>　　　　</a:t>
            </a: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endParaRPr lang="en-US" altLang="ja-JP" sz="2400" b="1" kern="100" dirty="0">
              <a:latin typeface="+mj-ea"/>
              <a:cs typeface="Times New Roman" panose="02020603050405020304" pitchFamily="18" charset="0"/>
            </a:endParaRPr>
          </a:p>
          <a:p>
            <a:pPr>
              <a:lnSpc>
                <a:spcPct val="150000"/>
              </a:lnSpc>
              <a:spcAft>
                <a:spcPts val="600"/>
              </a:spcAft>
              <a:defRPr/>
            </a:pPr>
            <a:r>
              <a:rPr lang="ja-JP" altLang="en-US" sz="2400" b="1" kern="100" dirty="0">
                <a:latin typeface="+mj-ea"/>
                <a:cs typeface="Times New Roman" panose="02020603050405020304" pitchFamily="18" charset="0"/>
              </a:rPr>
              <a:t>　　　 　</a:t>
            </a:r>
            <a:endParaRPr lang="en-US" altLang="ja-JP" sz="2400" b="1" kern="100" dirty="0">
              <a:latin typeface="+mj-ea"/>
              <a:ea typeface="+mj-ea"/>
              <a:cs typeface="Times New Roman" panose="02020603050405020304" pitchFamily="18" charset="0"/>
            </a:endParaRPr>
          </a:p>
          <a:p>
            <a:pPr>
              <a:lnSpc>
                <a:spcPct val="150000"/>
              </a:lnSpc>
              <a:spcAft>
                <a:spcPts val="600"/>
              </a:spcAft>
              <a:defRPr/>
            </a:pPr>
            <a:r>
              <a:rPr lang="ja-JP" altLang="en-US" sz="2400" b="1" kern="100" dirty="0">
                <a:latin typeface="+mj-ea"/>
                <a:ea typeface="+mj-ea"/>
                <a:cs typeface="Times New Roman" panose="02020603050405020304" pitchFamily="18" charset="0"/>
              </a:rPr>
              <a:t>　　　 　</a:t>
            </a:r>
            <a:endParaRPr lang="en-US" altLang="ja-JP" sz="2400" b="1" kern="100" dirty="0">
              <a:latin typeface="+mj-ea"/>
              <a:ea typeface="+mj-ea"/>
              <a:cs typeface="Times New Roman" panose="02020603050405020304" pitchFamily="18" charset="0"/>
            </a:endParaRPr>
          </a:p>
          <a:p>
            <a:pPr>
              <a:spcAft>
                <a:spcPts val="600"/>
              </a:spcAft>
              <a:defRPr/>
            </a:pPr>
            <a:r>
              <a:rPr lang="en-US" altLang="ja-JP" sz="2400" b="1" kern="100" dirty="0">
                <a:latin typeface="+mj-ea"/>
                <a:ea typeface="+mj-ea"/>
                <a:cs typeface="Times New Roman" panose="02020603050405020304" pitchFamily="18" charset="0"/>
              </a:rPr>
              <a:t>  </a:t>
            </a:r>
          </a:p>
        </p:txBody>
      </p:sp>
      <p:sp>
        <p:nvSpPr>
          <p:cNvPr id="2" name="スライド番号プレースホルダー 1"/>
          <p:cNvSpPr>
            <a:spLocks noGrp="1"/>
          </p:cNvSpPr>
          <p:nvPr>
            <p:ph type="sldNum" sz="quarter" idx="12"/>
          </p:nvPr>
        </p:nvSpPr>
        <p:spPr>
          <a:xfrm>
            <a:off x="7473280" y="6377349"/>
            <a:ext cx="2228850" cy="365125"/>
          </a:xfrm>
        </p:spPr>
        <p:txBody>
          <a:bodyPr/>
          <a:lstStyle/>
          <a:p>
            <a:r>
              <a:rPr lang="en-US" altLang="ja-JP" dirty="0" smtClean="0"/>
              <a:t>5</a:t>
            </a:r>
            <a:endParaRPr lang="ja-JP" altLang="en-US" dirty="0"/>
          </a:p>
        </p:txBody>
      </p:sp>
      <p:sp>
        <p:nvSpPr>
          <p:cNvPr id="12"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4540" y="-11396"/>
            <a:ext cx="9901459" cy="448841"/>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dirty="0">
                <a:solidFill>
                  <a:prstClr val="white"/>
                </a:solidFill>
                <a:ea typeface="HGP創英角ｺﾞｼｯｸUB" pitchFamily="50" charset="-128"/>
                <a:cs typeface="ＭＳ Ｐゴシック" charset="-128"/>
              </a:rPr>
              <a:t>第２回生物多様性地域戦略部会における委員の主な意見</a:t>
            </a:r>
          </a:p>
        </p:txBody>
      </p:sp>
      <p:sp>
        <p:nvSpPr>
          <p:cNvPr id="14" name="テキスト ボックス 13">
            <a:extLst>
              <a:ext uri="{FF2B5EF4-FFF2-40B4-BE49-F238E27FC236}">
                <a16:creationId xmlns:a16="http://schemas.microsoft.com/office/drawing/2014/main" id="{78390AD3-81A3-43D8-81D4-39978D4C10A4}"/>
              </a:ext>
            </a:extLst>
          </p:cNvPr>
          <p:cNvSpPr txBox="1"/>
          <p:nvPr/>
        </p:nvSpPr>
        <p:spPr>
          <a:xfrm>
            <a:off x="267249" y="3517192"/>
            <a:ext cx="8064896" cy="369332"/>
          </a:xfrm>
          <a:prstGeom prst="rect">
            <a:avLst/>
          </a:prstGeom>
          <a:noFill/>
          <a:ln w="25400">
            <a:noFill/>
          </a:ln>
        </p:spPr>
        <p:txBody>
          <a:bodyPr wrap="square" rtlCol="0">
            <a:spAutoFit/>
          </a:bodyPr>
          <a:lstStyle/>
          <a:p>
            <a:r>
              <a:rPr lang="en-US" altLang="ja-JP" b="1" dirty="0" smtClean="0">
                <a:latin typeface="メイリオ" panose="020B0604030504040204" pitchFamily="50" charset="-128"/>
                <a:ea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rPr>
              <a:t>成果</a:t>
            </a:r>
            <a:r>
              <a:rPr lang="ja-JP" altLang="en-US" b="1" dirty="0">
                <a:latin typeface="メイリオ" panose="020B0604030504040204" pitchFamily="50" charset="-128"/>
                <a:ea typeface="メイリオ" panose="020B0604030504040204" pitchFamily="50" charset="-128"/>
              </a:rPr>
              <a:t>指標</a:t>
            </a:r>
            <a:r>
              <a:rPr lang="ja-JP" altLang="en-US" b="1" dirty="0">
                <a:latin typeface="Meiryo UI" panose="020B0604030504040204" pitchFamily="50" charset="-128"/>
                <a:ea typeface="Meiryo UI" panose="020B0604030504040204" pitchFamily="50" charset="-128"/>
              </a:rPr>
              <a:t>に</a:t>
            </a:r>
            <a:r>
              <a:rPr lang="ja-JP" altLang="en-US" b="1" dirty="0" smtClean="0">
                <a:latin typeface="Meiryo UI" panose="020B0604030504040204" pitchFamily="50" charset="-128"/>
                <a:ea typeface="Meiryo UI" panose="020B0604030504040204" pitchFamily="50" charset="-128"/>
              </a:rPr>
              <a:t>ついて </a:t>
            </a:r>
            <a:r>
              <a:rPr lang="en-US" altLang="ja-JP" b="1" dirty="0" smtClean="0">
                <a:latin typeface="メイリオ" panose="020B0604030504040204" pitchFamily="50" charset="-128"/>
                <a:ea typeface="メイリオ" panose="020B0604030504040204" pitchFamily="50" charset="-128"/>
              </a:rPr>
              <a:t>】</a:t>
            </a:r>
            <a:endParaRPr lang="en-US" altLang="ja-JP" b="1" dirty="0">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23BBA4A4-EB2D-492C-8666-71CF26A61F49}"/>
              </a:ext>
            </a:extLst>
          </p:cNvPr>
          <p:cNvSpPr txBox="1"/>
          <p:nvPr/>
        </p:nvSpPr>
        <p:spPr>
          <a:xfrm>
            <a:off x="511226" y="3873924"/>
            <a:ext cx="8496944" cy="1077218"/>
          </a:xfrm>
          <a:prstGeom prst="rect">
            <a:avLst/>
          </a:prstGeom>
          <a:noFill/>
          <a:ln>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〇一体どの取組が本当に重要で、どれをＫＰＩの重要な要素にするか。</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府におけるマテリアリティはどれかというところを、もう少し絞り込んだ過程を示した方が、</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例えば将来マスコミにプレスリリースし、掲載されるという時に項目がもう少し見えてくるかと思う。</a:t>
            </a:r>
            <a:endParaRPr lang="en-US" altLang="ja-JP" sz="1600" dirty="0">
              <a:latin typeface="Meiryo UI" panose="020B0604030504040204" pitchFamily="50" charset="-128"/>
              <a:ea typeface="Meiryo UI" panose="020B0604030504040204" pitchFamily="50" charset="-128"/>
            </a:endParaRPr>
          </a:p>
          <a:p>
            <a:endParaRPr lang="en-US" altLang="ja-JP" sz="1600" dirty="0"/>
          </a:p>
        </p:txBody>
      </p:sp>
      <p:sp>
        <p:nvSpPr>
          <p:cNvPr id="23" name="テキスト ボックス 22">
            <a:extLst>
              <a:ext uri="{FF2B5EF4-FFF2-40B4-BE49-F238E27FC236}">
                <a16:creationId xmlns:a16="http://schemas.microsoft.com/office/drawing/2014/main" id="{5B771897-AC20-4EA4-A501-2EAE521A231F}"/>
              </a:ext>
            </a:extLst>
          </p:cNvPr>
          <p:cNvSpPr txBox="1"/>
          <p:nvPr/>
        </p:nvSpPr>
        <p:spPr>
          <a:xfrm>
            <a:off x="267249" y="5105523"/>
            <a:ext cx="8064896" cy="369332"/>
          </a:xfrm>
          <a:prstGeom prst="rect">
            <a:avLst/>
          </a:prstGeom>
          <a:noFill/>
          <a:ln w="25400">
            <a:noFill/>
          </a:ln>
        </p:spPr>
        <p:txBody>
          <a:bodyPr wrap="square" rtlCol="0">
            <a:spAutoFit/>
          </a:bodyPr>
          <a:lstStyle/>
          <a:p>
            <a:r>
              <a:rPr lang="en-US" altLang="ja-JP" b="1" dirty="0" smtClean="0">
                <a:latin typeface="メイリオ" panose="020B0604030504040204" pitchFamily="50" charset="-128"/>
                <a:ea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rPr>
              <a:t>今後</a:t>
            </a:r>
            <a:r>
              <a:rPr lang="ja-JP" altLang="en-US" b="1" dirty="0">
                <a:latin typeface="メイリオ" panose="020B0604030504040204" pitchFamily="50" charset="-128"/>
                <a:ea typeface="メイリオ" panose="020B0604030504040204" pitchFamily="50" charset="-128"/>
              </a:rPr>
              <a:t>の議論</a:t>
            </a:r>
            <a:r>
              <a:rPr lang="ja-JP" altLang="en-US" b="1" dirty="0">
                <a:latin typeface="Meiryo UI" panose="020B0604030504040204" pitchFamily="50" charset="-128"/>
                <a:ea typeface="Meiryo UI" panose="020B0604030504040204" pitchFamily="50" charset="-128"/>
              </a:rPr>
              <a:t>に</a:t>
            </a:r>
            <a:r>
              <a:rPr lang="ja-JP" altLang="en-US" b="1" dirty="0" smtClean="0">
                <a:latin typeface="Meiryo UI" panose="020B0604030504040204" pitchFamily="50" charset="-128"/>
                <a:ea typeface="Meiryo UI" panose="020B0604030504040204" pitchFamily="50" charset="-128"/>
              </a:rPr>
              <a:t>ついて </a:t>
            </a:r>
            <a:r>
              <a:rPr lang="en-US" altLang="ja-JP" b="1" dirty="0" smtClean="0">
                <a:latin typeface="メイリオ" panose="020B0604030504040204" pitchFamily="50" charset="-128"/>
                <a:ea typeface="メイリオ" panose="020B0604030504040204" pitchFamily="50" charset="-128"/>
              </a:rPr>
              <a:t>】</a:t>
            </a:r>
            <a:endParaRPr lang="en-US" altLang="ja-JP" b="1" dirty="0">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A35120A3-4353-4DD8-9354-E85B23C83893}"/>
              </a:ext>
            </a:extLst>
          </p:cNvPr>
          <p:cNvSpPr txBox="1"/>
          <p:nvPr/>
        </p:nvSpPr>
        <p:spPr>
          <a:xfrm>
            <a:off x="502067" y="5489181"/>
            <a:ext cx="8496944" cy="584775"/>
          </a:xfrm>
          <a:prstGeom prst="rect">
            <a:avLst/>
          </a:prstGeom>
          <a:noFill/>
          <a:ln>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〇海や川といった水域の議論がなかなかできていないので、次回は海や川、ため池等にも少し視点を</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当てていただきたい。</a:t>
            </a:r>
            <a:endParaRPr lang="en-US" altLang="ja-JP" sz="1600" dirty="0"/>
          </a:p>
        </p:txBody>
      </p:sp>
      <p:sp>
        <p:nvSpPr>
          <p:cNvPr id="9" name="テキスト ボックス 8">
            <a:extLst>
              <a:ext uri="{FF2B5EF4-FFF2-40B4-BE49-F238E27FC236}">
                <a16:creationId xmlns:a16="http://schemas.microsoft.com/office/drawing/2014/main" id="{921B52FC-2A87-4787-8624-2F24996B082E}"/>
              </a:ext>
            </a:extLst>
          </p:cNvPr>
          <p:cNvSpPr txBox="1"/>
          <p:nvPr/>
        </p:nvSpPr>
        <p:spPr>
          <a:xfrm>
            <a:off x="467043" y="1377147"/>
            <a:ext cx="9901458" cy="1815882"/>
          </a:xfrm>
          <a:prstGeom prst="rect">
            <a:avLst/>
          </a:prstGeom>
          <a:noFill/>
          <a:ln>
            <a:noFill/>
          </a:ln>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〇産官学連携の視点が重要。首都圏にはない、民間ネットワークが大阪のポテンシャル。</a:t>
            </a:r>
            <a:endParaRPr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大阪の特性であり、他の自治体と差別化を図れる。公の力が及ばないところに民間が関わっていることが重要。</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〇市町村が戦略をつくっていくということは、それぞれ個性を持った地域の中で、生物多様性に関連する課題や</a:t>
            </a:r>
            <a:endParaRPr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どんな生き物がどういうところにいるか、人の暮らしとどう関わっているかを広く理解するきっかけでもあると思うので、</a:t>
            </a:r>
            <a:endParaRPr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そういった部分をしっかりと位置づけていただくといいのではないか。</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〇市町村の地域戦略を策定する中で挙がってくる身近にある寺社や水路などを、府として包括的に捉えて、</a:t>
            </a:r>
            <a:endParaRPr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府の個性、大阪らしさをもっと出していけると良いのではないか。</a:t>
            </a:r>
            <a:endParaRPr lang="en-US" altLang="ja-JP" sz="16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925120E8-3732-41C8-B86A-B93C0A242FAB}"/>
              </a:ext>
            </a:extLst>
          </p:cNvPr>
          <p:cNvSpPr txBox="1"/>
          <p:nvPr/>
        </p:nvSpPr>
        <p:spPr>
          <a:xfrm>
            <a:off x="239509" y="993489"/>
            <a:ext cx="8064896" cy="369332"/>
          </a:xfrm>
          <a:prstGeom prst="rect">
            <a:avLst/>
          </a:prstGeom>
          <a:noFill/>
          <a:ln w="25400">
            <a:noFill/>
          </a:ln>
        </p:spPr>
        <p:txBody>
          <a:bodyPr wrap="square" rtlCol="0">
            <a:spAutoFit/>
          </a:bodyPr>
          <a:lstStyle/>
          <a:p>
            <a:r>
              <a:rPr lang="en-US" altLang="ja-JP" b="1" dirty="0" smtClean="0">
                <a:latin typeface="メイリオ" panose="020B0604030504040204" pitchFamily="50" charset="-128"/>
                <a:ea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rPr>
              <a:t>取組</a:t>
            </a:r>
            <a:r>
              <a:rPr lang="ja-JP" altLang="en-US" b="1" dirty="0">
                <a:latin typeface="メイリオ" panose="020B0604030504040204" pitchFamily="50" charset="-128"/>
                <a:ea typeface="メイリオ" panose="020B0604030504040204" pitchFamily="50" charset="-128"/>
              </a:rPr>
              <a:t>項目に</a:t>
            </a:r>
            <a:r>
              <a:rPr lang="ja-JP" altLang="en-US" b="1" dirty="0" smtClean="0">
                <a:latin typeface="メイリオ" panose="020B0604030504040204" pitchFamily="50" charset="-128"/>
                <a:ea typeface="メイリオ" panose="020B0604030504040204" pitchFamily="50" charset="-128"/>
              </a:rPr>
              <a:t>ついて（続き</a:t>
            </a:r>
            <a:r>
              <a:rPr lang="ja-JP" altLang="en-US" b="1" dirty="0" smtClean="0">
                <a:latin typeface="メイリオ" panose="020B0604030504040204" pitchFamily="50" charset="-128"/>
                <a:ea typeface="メイリオ" panose="020B0604030504040204" pitchFamily="50" charset="-128"/>
              </a:rPr>
              <a:t>） </a:t>
            </a:r>
            <a:r>
              <a:rPr lang="en-US" altLang="ja-JP" b="1" dirty="0" smtClean="0">
                <a:latin typeface="メイリオ" panose="020B0604030504040204" pitchFamily="50" charset="-128"/>
                <a:ea typeface="メイリオ" panose="020B0604030504040204" pitchFamily="50" charset="-128"/>
              </a:rPr>
              <a:t>】</a:t>
            </a:r>
            <a:endParaRPr lang="en-US" altLang="ja-JP"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17223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1262</Words>
  <Application>Microsoft Office PowerPoint</Application>
  <PresentationFormat>A4 210 x 297 mm</PresentationFormat>
  <Paragraphs>118</Paragraphs>
  <Slides>5</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HGP創英角ｺﾞｼｯｸUB</vt:lpstr>
      <vt:lpstr>Meiryo UI</vt:lpstr>
      <vt:lpstr>ＭＳ Ｐゴシック</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2020-03-27T06:29:37Z</dcterms:created>
  <dcterms:modified xsi:type="dcterms:W3CDTF">2021-11-24T06:03:53Z</dcterms:modified>
</cp:coreProperties>
</file>