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AB2D935-3735-4C5A-AE12-DAC1C960ECF4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98" userDrawn="1">
          <p15:clr>
            <a:srgbClr val="A4A3A4"/>
          </p15:clr>
        </p15:guide>
        <p15:guide id="2" pos="3974" userDrawn="1">
          <p15:clr>
            <a:srgbClr val="A4A3A4"/>
          </p15:clr>
        </p15:guide>
        <p15:guide id="3" orient="horz" pos="5842" userDrawn="1">
          <p15:clr>
            <a:srgbClr val="A4A3A4"/>
          </p15:clr>
        </p15:guide>
        <p15:guide id="4" pos="346" userDrawn="1">
          <p15:clr>
            <a:srgbClr val="A4A3A4"/>
          </p15:clr>
        </p15:guide>
        <p15:guide id="5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62" autoAdjust="0"/>
    <p:restoredTop sz="94660"/>
  </p:normalViewPr>
  <p:slideViewPr>
    <p:cSldViewPr snapToGrid="0">
      <p:cViewPr varScale="1">
        <p:scale>
          <a:sx n="59" d="100"/>
          <a:sy n="59" d="100"/>
        </p:scale>
        <p:origin x="2448" y="86"/>
      </p:cViewPr>
      <p:guideLst>
        <p:guide orient="horz" pos="398"/>
        <p:guide pos="3974"/>
        <p:guide orient="horz" pos="5842"/>
        <p:guide pos="346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88C6B-B7A5-4D20-BA4C-29E79F9B1A52}" type="datetimeFigureOut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467C39-EFDA-4874-B7ED-97E13BC4C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4717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75" indent="0" algn="ctr">
              <a:buNone/>
              <a:defRPr sz="1500"/>
            </a:lvl2pPr>
            <a:lvl3pPr marL="685750" indent="0" algn="ctr">
              <a:buNone/>
              <a:defRPr sz="1350"/>
            </a:lvl3pPr>
            <a:lvl4pPr marL="1028625" indent="0" algn="ctr">
              <a:buNone/>
              <a:defRPr sz="1200"/>
            </a:lvl4pPr>
            <a:lvl5pPr marL="1371500" indent="0" algn="ctr">
              <a:buNone/>
              <a:defRPr sz="1200"/>
            </a:lvl5pPr>
            <a:lvl6pPr marL="1714376" indent="0" algn="ctr">
              <a:buNone/>
              <a:defRPr sz="1200"/>
            </a:lvl6pPr>
            <a:lvl7pPr marL="2057251" indent="0" algn="ctr">
              <a:buNone/>
              <a:defRPr sz="1200"/>
            </a:lvl7pPr>
            <a:lvl8pPr marL="2400126" indent="0" algn="ctr">
              <a:buNone/>
              <a:defRPr sz="1200"/>
            </a:lvl8pPr>
            <a:lvl9pPr marL="2743001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E975F-EC58-4FBE-98AB-0E893580BB47}" type="datetime1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126-6CB2-465F-A835-5BA657D28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617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7DB1-8B2B-4D0C-990D-1799E8C197B3}" type="datetime1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126-6CB2-465F-A835-5BA657D28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989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5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5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6A90-857C-45CE-96FD-BD2D823482D0}" type="datetime1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126-6CB2-465F-A835-5BA657D28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7671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CD646-50C6-4FD4-B415-040A0D278F33}" type="datetime1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126-6CB2-465F-A835-5BA657D28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985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2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37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5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2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0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F669-6E17-4930-9509-3FCF54542152}" type="datetime1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126-6CB2-465F-A835-5BA657D28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809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76405-8259-4C54-B8D3-86BE6B3AEB08}" type="datetime1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126-6CB2-465F-A835-5BA657D28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449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9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5" indent="0">
              <a:buNone/>
              <a:defRPr sz="1500" b="1"/>
            </a:lvl2pPr>
            <a:lvl3pPr marL="685750" indent="0">
              <a:buNone/>
              <a:defRPr sz="1350" b="1"/>
            </a:lvl3pPr>
            <a:lvl4pPr marL="1028625" indent="0">
              <a:buNone/>
              <a:defRPr sz="1200" b="1"/>
            </a:lvl4pPr>
            <a:lvl5pPr marL="1371500" indent="0">
              <a:buNone/>
              <a:defRPr sz="1200" b="1"/>
            </a:lvl5pPr>
            <a:lvl6pPr marL="1714376" indent="0">
              <a:buNone/>
              <a:defRPr sz="1200" b="1"/>
            </a:lvl6pPr>
            <a:lvl7pPr marL="2057251" indent="0">
              <a:buNone/>
              <a:defRPr sz="1200" b="1"/>
            </a:lvl7pPr>
            <a:lvl8pPr marL="2400126" indent="0">
              <a:buNone/>
              <a:defRPr sz="1200" b="1"/>
            </a:lvl8pPr>
            <a:lvl9pPr marL="2743001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4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9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5" indent="0">
              <a:buNone/>
              <a:defRPr sz="1500" b="1"/>
            </a:lvl2pPr>
            <a:lvl3pPr marL="685750" indent="0">
              <a:buNone/>
              <a:defRPr sz="1350" b="1"/>
            </a:lvl3pPr>
            <a:lvl4pPr marL="1028625" indent="0">
              <a:buNone/>
              <a:defRPr sz="1200" b="1"/>
            </a:lvl4pPr>
            <a:lvl5pPr marL="1371500" indent="0">
              <a:buNone/>
              <a:defRPr sz="1200" b="1"/>
            </a:lvl5pPr>
            <a:lvl6pPr marL="1714376" indent="0">
              <a:buNone/>
              <a:defRPr sz="1200" b="1"/>
            </a:lvl6pPr>
            <a:lvl7pPr marL="2057251" indent="0">
              <a:buNone/>
              <a:defRPr sz="1200" b="1"/>
            </a:lvl7pPr>
            <a:lvl8pPr marL="2400126" indent="0">
              <a:buNone/>
              <a:defRPr sz="1200" b="1"/>
            </a:lvl8pPr>
            <a:lvl9pPr marL="2743001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4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9940-9282-445C-B99E-20BD0A868B4F}" type="datetime1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126-6CB2-465F-A835-5BA657D28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6C653-F6E7-454F-A506-B2FF8AA714BD}" type="datetime1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126-6CB2-465F-A835-5BA657D28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456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D2504-FC2D-452C-87C6-73B06176291B}" type="datetime1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126-6CB2-465F-A835-5BA657D28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6629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5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75" indent="0">
              <a:buNone/>
              <a:defRPr sz="1050"/>
            </a:lvl2pPr>
            <a:lvl3pPr marL="685750" indent="0">
              <a:buNone/>
              <a:defRPr sz="900"/>
            </a:lvl3pPr>
            <a:lvl4pPr marL="1028625" indent="0">
              <a:buNone/>
              <a:defRPr sz="750"/>
            </a:lvl4pPr>
            <a:lvl5pPr marL="1371500" indent="0">
              <a:buNone/>
              <a:defRPr sz="750"/>
            </a:lvl5pPr>
            <a:lvl6pPr marL="1714376" indent="0">
              <a:buNone/>
              <a:defRPr sz="750"/>
            </a:lvl6pPr>
            <a:lvl7pPr marL="2057251" indent="0">
              <a:buNone/>
              <a:defRPr sz="750"/>
            </a:lvl7pPr>
            <a:lvl8pPr marL="2400126" indent="0">
              <a:buNone/>
              <a:defRPr sz="750"/>
            </a:lvl8pPr>
            <a:lvl9pPr marL="2743001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5A3A-8453-4A8A-AD0B-44EAE7C548C7}" type="datetime1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126-6CB2-465F-A835-5BA657D28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648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5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75" indent="0">
              <a:buNone/>
              <a:defRPr sz="2100"/>
            </a:lvl2pPr>
            <a:lvl3pPr marL="685750" indent="0">
              <a:buNone/>
              <a:defRPr sz="1800"/>
            </a:lvl3pPr>
            <a:lvl4pPr marL="1028625" indent="0">
              <a:buNone/>
              <a:defRPr sz="1500"/>
            </a:lvl4pPr>
            <a:lvl5pPr marL="1371500" indent="0">
              <a:buNone/>
              <a:defRPr sz="1500"/>
            </a:lvl5pPr>
            <a:lvl6pPr marL="1714376" indent="0">
              <a:buNone/>
              <a:defRPr sz="1500"/>
            </a:lvl6pPr>
            <a:lvl7pPr marL="2057251" indent="0">
              <a:buNone/>
              <a:defRPr sz="1500"/>
            </a:lvl7pPr>
            <a:lvl8pPr marL="2400126" indent="0">
              <a:buNone/>
              <a:defRPr sz="1500"/>
            </a:lvl8pPr>
            <a:lvl9pPr marL="2743001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75" indent="0">
              <a:buNone/>
              <a:defRPr sz="1050"/>
            </a:lvl2pPr>
            <a:lvl3pPr marL="685750" indent="0">
              <a:buNone/>
              <a:defRPr sz="900"/>
            </a:lvl3pPr>
            <a:lvl4pPr marL="1028625" indent="0">
              <a:buNone/>
              <a:defRPr sz="750"/>
            </a:lvl4pPr>
            <a:lvl5pPr marL="1371500" indent="0">
              <a:buNone/>
              <a:defRPr sz="750"/>
            </a:lvl5pPr>
            <a:lvl6pPr marL="1714376" indent="0">
              <a:buNone/>
              <a:defRPr sz="750"/>
            </a:lvl6pPr>
            <a:lvl7pPr marL="2057251" indent="0">
              <a:buNone/>
              <a:defRPr sz="750"/>
            </a:lvl7pPr>
            <a:lvl8pPr marL="2400126" indent="0">
              <a:buNone/>
              <a:defRPr sz="750"/>
            </a:lvl8pPr>
            <a:lvl9pPr marL="2743001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7E0F5-EC54-4663-8A1B-5D95DDCB4B3A}" type="datetime1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126-6CB2-465F-A835-5BA657D28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750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B2709-31A8-4298-9C32-60C5C04ACE16}" type="datetime1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9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2C126-6CB2-465F-A835-5BA657D28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267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75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38" indent="-171438" algn="l" defTabSz="68575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13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88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63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38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13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8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63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8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5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5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50" algn="l" defTabSz="68575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5" algn="l" defTabSz="68575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00" algn="l" defTabSz="68575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6" algn="l" defTabSz="68575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51" algn="l" defTabSz="68575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6" algn="l" defTabSz="68575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01" algn="l" defTabSz="68575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A7F167D-B511-452B-ADDD-CCEECD34B57C}"/>
              </a:ext>
            </a:extLst>
          </p:cNvPr>
          <p:cNvSpPr txBox="1"/>
          <p:nvPr/>
        </p:nvSpPr>
        <p:spPr>
          <a:xfrm>
            <a:off x="285254" y="978863"/>
            <a:ext cx="6287489" cy="7386638"/>
          </a:xfrm>
          <a:prstGeom prst="rect">
            <a:avLst/>
          </a:prstGeom>
          <a:noFill/>
          <a:ln w="22225" cmpd="dbl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altLang="ja-JP" sz="1400" b="1" u="sng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１．</a:t>
            </a:r>
            <a:r>
              <a:rPr lang="ja-JP" altLang="ja-JP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生物多様性地域戦略策定の趣旨</a:t>
            </a:r>
            <a:endParaRPr lang="en-US" altLang="ja-JP" sz="14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●生物多様性を取り巻く世界・国の動きと戦略の位置づけ</a:t>
            </a:r>
            <a:endParaRPr lang="en-US" altLang="ja-JP" sz="105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●地域戦略策定の必要性</a:t>
            </a:r>
            <a:r>
              <a:rPr lang="en-US" altLang="ja-JP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●計画期間及び対象地域</a:t>
            </a:r>
            <a:endParaRPr lang="en-US" altLang="ja-JP" sz="14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・計画期間：</a:t>
            </a:r>
            <a:r>
              <a:rPr lang="en-US" altLang="ja-JP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2022</a:t>
            </a:r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年度から</a:t>
            </a:r>
            <a:r>
              <a:rPr lang="en-US" altLang="ja-JP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2030</a:t>
            </a:r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年度</a:t>
            </a:r>
            <a:endParaRPr lang="en-US" altLang="ja-JP" sz="14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・対象地域：大阪府全域　　　　　　 </a:t>
            </a:r>
            <a:endParaRPr lang="ja-JP" altLang="ja-JP" sz="14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4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２．</a:t>
            </a:r>
            <a:r>
              <a:rPr lang="ja-JP" altLang="ja-JP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生物多様性</a:t>
            </a:r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と暮らしとの関わり</a:t>
            </a:r>
            <a:endParaRPr lang="en-US" altLang="ja-JP" sz="14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●生態系サービス及び自然資本</a:t>
            </a:r>
            <a:endParaRPr lang="en-US" altLang="ja-JP" sz="14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●生態系サービスと</a:t>
            </a:r>
            <a:r>
              <a:rPr lang="en-US" altLang="ja-JP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SDGs</a:t>
            </a:r>
          </a:p>
          <a:p>
            <a:pPr algn="just"/>
            <a:r>
              <a:rPr lang="en-US" altLang="ja-JP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			</a:t>
            </a:r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　　 </a:t>
            </a:r>
            <a:endParaRPr lang="en-US" altLang="ja-JP" sz="14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３．</a:t>
            </a:r>
            <a:r>
              <a:rPr lang="ja-JP" altLang="ja-JP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生物多様性の成り立ち</a:t>
            </a:r>
            <a:endParaRPr lang="en-US" altLang="ja-JP" sz="14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●遺伝子、種、生態系の３つの多様性</a:t>
            </a:r>
            <a:endParaRPr lang="en-US" altLang="ja-JP" sz="14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●森里川海の果たす役割やその活用の考え方</a:t>
            </a:r>
            <a:endParaRPr lang="en-US" altLang="ja-JP" sz="14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				</a:t>
            </a:r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　　 </a:t>
            </a:r>
            <a:endParaRPr lang="en-US" altLang="ja-JP" sz="14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４．</a:t>
            </a:r>
            <a:r>
              <a:rPr lang="ja-JP" altLang="ja-JP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大阪府における生物多様性の現状と課題</a:t>
            </a:r>
            <a:endParaRPr lang="en-US" altLang="ja-JP" sz="14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●大阪の自然環境</a:t>
            </a:r>
            <a:endParaRPr lang="en-US" altLang="ja-JP" sz="14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●生物多様性が育んできた大阪の暮らしと文化</a:t>
            </a:r>
            <a:endParaRPr lang="en-US" altLang="ja-JP" sz="14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●生物多様性の４つの危機</a:t>
            </a:r>
            <a:endParaRPr lang="en-US" altLang="ja-JP" sz="14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●</a:t>
            </a:r>
            <a:r>
              <a:rPr lang="ja-JP" altLang="ja-JP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府におけるこれまでの</a:t>
            </a:r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生物多様性保全の</a:t>
            </a:r>
            <a:r>
              <a:rPr lang="ja-JP" altLang="ja-JP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取組</a:t>
            </a:r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と課題</a:t>
            </a:r>
            <a:endParaRPr lang="ja-JP" altLang="ja-JP" sz="14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4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５．将来像と目標</a:t>
            </a:r>
            <a:endParaRPr lang="en-US" altLang="ja-JP" sz="14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●</a:t>
            </a:r>
            <a:r>
              <a:rPr lang="en-US" altLang="ja-JP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2050</a:t>
            </a:r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年の目指すべき将来像、</a:t>
            </a:r>
            <a:r>
              <a:rPr lang="en-US" altLang="ja-JP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2030</a:t>
            </a:r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年の実現すべき姿</a:t>
            </a:r>
            <a:endParaRPr lang="en-US" altLang="ja-JP" sz="14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●目標</a:t>
            </a:r>
            <a:r>
              <a:rPr lang="en-US" altLang="ja-JP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	</a:t>
            </a:r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及び評価指標</a:t>
            </a:r>
            <a:endParaRPr lang="en-US" altLang="ja-JP" sz="14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		                </a:t>
            </a:r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 </a:t>
            </a:r>
            <a:endParaRPr lang="en-US" altLang="ja-JP" sz="14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６．施策の方向性</a:t>
            </a:r>
            <a:endParaRPr lang="en-US" altLang="ja-JP" sz="14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      </a:t>
            </a:r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●目標を踏まえた施策の基本方針</a:t>
            </a:r>
            <a:endParaRPr lang="en-US" altLang="ja-JP" sz="14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●基本方針に基づく</a:t>
            </a:r>
            <a:r>
              <a:rPr lang="ja-JP" altLang="en-US" sz="1400" kern="10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個別取組内容</a:t>
            </a:r>
            <a:r>
              <a:rPr lang="ja-JP" altLang="en-US" sz="1100" kern="10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　　　 </a:t>
            </a:r>
            <a:endParaRPr lang="en-US" altLang="ja-JP" sz="14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4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７．</a:t>
            </a:r>
            <a:r>
              <a:rPr lang="ja-JP" altLang="ja-JP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推進方策</a:t>
            </a:r>
            <a:r>
              <a:rPr lang="en-US" altLang="ja-JP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						                </a:t>
            </a:r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  <a:endParaRPr lang="en-US" altLang="ja-JP" sz="14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●推進体制</a:t>
            </a:r>
            <a:r>
              <a:rPr lang="ja-JP" altLang="en-US" sz="12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（府並びに府民、関係団体及び企業等の役割分担）</a:t>
            </a:r>
            <a:endParaRPr lang="en-US" altLang="ja-JP" sz="14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●進捗管理</a:t>
            </a:r>
            <a:r>
              <a:rPr lang="ja-JP" altLang="en-US" sz="12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（府環境基本条例に基づく管理）</a:t>
            </a:r>
            <a:endParaRPr lang="en-US" altLang="ja-JP" sz="12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endParaRPr lang="ja-JP" altLang="en-US" sz="12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CA3B834D-6AB5-4A1B-9BD7-2892DADCB498}"/>
              </a:ext>
            </a:extLst>
          </p:cNvPr>
          <p:cNvSpPr/>
          <p:nvPr/>
        </p:nvSpPr>
        <p:spPr>
          <a:xfrm>
            <a:off x="377844" y="470443"/>
            <a:ext cx="6102308" cy="43248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kern="100" dirty="0">
                <a:ln w="0"/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大阪府</a:t>
            </a:r>
            <a:r>
              <a:rPr lang="ja-JP" altLang="ja-JP" sz="2000" kern="100" dirty="0">
                <a:ln w="0"/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生物多様性地域戦略</a:t>
            </a:r>
            <a:r>
              <a:rPr lang="ja-JP" altLang="ja-JP" sz="2000" kern="100">
                <a:ln w="0"/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骨子（</a:t>
            </a:r>
            <a:r>
              <a:rPr lang="ja-JP" altLang="en-US" sz="2000" kern="100">
                <a:ln w="0"/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素案</a:t>
            </a:r>
            <a:r>
              <a:rPr lang="ja-JP" altLang="ja-JP" sz="2000" kern="100" dirty="0">
                <a:ln w="0"/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E4DE3-5A60-4F03-8084-66B79EAEFD2A}"/>
              </a:ext>
            </a:extLst>
          </p:cNvPr>
          <p:cNvSpPr txBox="1"/>
          <p:nvPr/>
        </p:nvSpPr>
        <p:spPr>
          <a:xfrm>
            <a:off x="271848" y="8517369"/>
            <a:ext cx="6287489" cy="738664"/>
          </a:xfrm>
          <a:prstGeom prst="rect">
            <a:avLst/>
          </a:prstGeom>
          <a:noFill/>
          <a:ln w="22225" cmpd="dbl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 algn="just"/>
            <a:r>
              <a:rPr lang="en-US" altLang="ja-JP" sz="1400" b="1" u="sng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400" b="1" u="sng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地域戦略の最終イメージ（作成スタイル等）</a:t>
            </a:r>
            <a:endParaRPr lang="en-US" altLang="ja-JP" sz="1400" b="1" u="sng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●パワーポイント</a:t>
            </a:r>
            <a:r>
              <a:rPr lang="en-US" altLang="ja-JP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A4</a:t>
            </a:r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横で作成</a:t>
            </a:r>
            <a:r>
              <a:rPr lang="ja-JP" altLang="en-US" sz="11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（ｲﾒｰｼﾞ</a:t>
            </a:r>
            <a:r>
              <a:rPr lang="ja-JP" altLang="en-US" sz="10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0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2030</a:t>
            </a:r>
            <a:r>
              <a:rPr lang="ja-JP" altLang="en-US" sz="10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大阪府環境総合計画）</a:t>
            </a:r>
            <a:endParaRPr lang="en-US" altLang="ja-JP" sz="11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●概要版も作成（</a:t>
            </a:r>
            <a:r>
              <a:rPr lang="en-US" altLang="ja-JP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A3</a:t>
            </a:r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横、</a:t>
            </a:r>
            <a:r>
              <a:rPr lang="en-US" altLang="ja-JP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1P</a:t>
            </a:r>
            <a:r>
              <a:rPr lang="ja-JP" altLang="en-US" sz="14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）</a:t>
            </a:r>
            <a:endParaRPr lang="en-US" altLang="ja-JP" sz="14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" name="サブタイトル 2">
            <a:extLst>
              <a:ext uri="{FF2B5EF4-FFF2-40B4-BE49-F238E27FC236}">
                <a16:creationId xmlns:a16="http://schemas.microsoft.com/office/drawing/2014/main" id="{E373BF0C-91E1-408A-87A1-5B912F0425AD}"/>
              </a:ext>
            </a:extLst>
          </p:cNvPr>
          <p:cNvSpPr txBox="1">
            <a:spLocks/>
          </p:cNvSpPr>
          <p:nvPr/>
        </p:nvSpPr>
        <p:spPr bwMode="auto">
          <a:xfrm>
            <a:off x="5143670" y="83829"/>
            <a:ext cx="1622656" cy="305468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632993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ja-JP" altLang="en-US" sz="1385" kern="0">
                <a:latin typeface="Meiryo UI" panose="020B0604030504040204" pitchFamily="50" charset="-128"/>
                <a:ea typeface="Meiryo UI" panose="020B0604030504040204" pitchFamily="50" charset="-128"/>
              </a:rPr>
              <a:t>参考資料６</a:t>
            </a:r>
            <a:endParaRPr lang="ja-JP" altLang="en-US" sz="1385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4874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>
        <a:spAutoFit/>
      </a:bodyPr>
      <a:lstStyle>
        <a:defPPr algn="l">
          <a:defRPr sz="1100" b="1" dirty="0">
            <a:latin typeface="HG丸ｺﾞｼｯｸM-PRO" panose="020F0600000000000000" pitchFamily="50" charset="-128"/>
            <a:ea typeface="HG丸ｺﾞｼｯｸM-PRO" panose="020F06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354</Words>
  <Application>Microsoft Office PowerPoint</Application>
  <PresentationFormat>A4 210 x 297 mm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HG創英角ｺﾞｼｯｸUB</vt:lpstr>
      <vt:lpstr>Meiryo UI</vt:lpstr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2021-10-13T14:16:03Z</dcterms:created>
  <dcterms:modified xsi:type="dcterms:W3CDTF">2021-10-13T14:16:22Z</dcterms:modified>
</cp:coreProperties>
</file>