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notesMasterIdLst>
    <p:notesMasterId r:id="rId11"/>
  </p:notesMasterIdLst>
  <p:sldIdLst>
    <p:sldId id="258" r:id="rId2"/>
    <p:sldId id="257" r:id="rId3"/>
    <p:sldId id="262" r:id="rId4"/>
    <p:sldId id="263" r:id="rId5"/>
    <p:sldId id="277" r:id="rId6"/>
    <p:sldId id="266" r:id="rId7"/>
    <p:sldId id="267" r:id="rId8"/>
    <p:sldId id="278" r:id="rId9"/>
    <p:sldId id="280" r:id="rId10"/>
  </p:sldIdLst>
  <p:sldSz cx="9906000" cy="6858000" type="A4"/>
  <p:notesSz cx="9939338" cy="6807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AAB2D935-3735-4C5A-AE12-DAC1C960ECF4}">
          <p14:sldIdLst>
            <p14:sldId id="258"/>
            <p14:sldId id="257"/>
            <p14:sldId id="262"/>
            <p14:sldId id="263"/>
            <p14:sldId id="277"/>
            <p14:sldId id="266"/>
            <p14:sldId id="267"/>
            <p14:sldId id="278"/>
            <p14:sldId id="2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76" userDrawn="1">
          <p15:clr>
            <a:srgbClr val="A4A3A4"/>
          </p15:clr>
        </p15:guide>
        <p15:guide id="2" pos="5740" userDrawn="1">
          <p15:clr>
            <a:srgbClr val="A4A3A4"/>
          </p15:clr>
        </p15:guide>
        <p15:guide id="3" orient="horz" pos="4044" userDrawn="1">
          <p15:clr>
            <a:srgbClr val="A4A3A4"/>
          </p15:clr>
        </p15:guide>
        <p15:guide id="4" pos="500" userDrawn="1">
          <p15:clr>
            <a:srgbClr val="A4A3A4"/>
          </p15:clr>
        </p15:guide>
        <p15:guide id="5" pos="312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成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92F"/>
    <a:srgbClr val="FF1E14"/>
    <a:srgbClr val="FF1E00"/>
    <a:srgbClr val="F411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スタイル (淡色)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スタイル (中間)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03" autoAdjust="0"/>
    <p:restoredTop sz="92639" autoAdjust="0"/>
  </p:normalViewPr>
  <p:slideViewPr>
    <p:cSldViewPr snapToGrid="0">
      <p:cViewPr varScale="1">
        <p:scale>
          <a:sx n="79" d="100"/>
          <a:sy n="79" d="100"/>
        </p:scale>
        <p:origin x="1704" y="77"/>
      </p:cViewPr>
      <p:guideLst>
        <p:guide orient="horz" pos="276"/>
        <p:guide pos="5740"/>
        <p:guide orient="horz" pos="4044"/>
        <p:guide pos="50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4307047" cy="3415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29995" y="0"/>
            <a:ext cx="4307047" cy="3415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588C6B-B7A5-4D20-BA4C-29E79F9B1A52}" type="datetimeFigureOut">
              <a:rPr kumimoji="1" lang="ja-JP" altLang="en-US" smtClean="0"/>
              <a:t>2021/10/13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309938" y="850900"/>
            <a:ext cx="3319462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93934" y="3275965"/>
            <a:ext cx="7951470" cy="268033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4" y="6465661"/>
            <a:ext cx="4307047" cy="3415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29995" y="6465661"/>
            <a:ext cx="4307047" cy="3415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467C39-EFDA-4874-B7ED-97E13BC4C4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4717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467C39-EFDA-4874-B7ED-97E13BC4C4E7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9642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467C39-EFDA-4874-B7ED-97E13BC4C4E7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7128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B1E5-6D04-41EC-A882-767BFFDB20E5}" type="datetime1">
              <a:rPr kumimoji="1" lang="ja-JP" altLang="en-US" smtClean="0"/>
              <a:t>2021/10/13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2C126-6CB2-465F-A835-5BA657D28C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1056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68C3-D3E8-4737-825D-EE59125C0D89}" type="datetime1">
              <a:rPr kumimoji="1" lang="ja-JP" altLang="en-US" smtClean="0"/>
              <a:t>2021/10/13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2C126-6CB2-465F-A835-5BA657D28C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9991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0926E-E40D-4F97-89E1-8C752D523737}" type="datetime1">
              <a:rPr kumimoji="1" lang="ja-JP" altLang="en-US" smtClean="0"/>
              <a:t>2021/10/13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2C126-6CB2-465F-A835-5BA657D28C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9011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083D-7E33-4B56-B522-C0A112365378}" type="datetime1">
              <a:rPr kumimoji="1" lang="ja-JP" altLang="en-US" smtClean="0"/>
              <a:t>2021/10/13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2C126-6CB2-465F-A835-5BA657D28C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462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EE773-265F-42B7-810E-E6DFCA1756C2}" type="datetime1">
              <a:rPr kumimoji="1" lang="ja-JP" altLang="en-US" smtClean="0"/>
              <a:t>2021/10/13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2C126-6CB2-465F-A835-5BA657D28C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1503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B36D3-970F-4FE0-B853-642F42119FFD}" type="datetime1">
              <a:rPr kumimoji="1" lang="ja-JP" altLang="en-US" smtClean="0"/>
              <a:t>2021/10/13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2C126-6CB2-465F-A835-5BA657D28C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8782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88F0A-6DEE-49EA-B0B6-3B78247CFCEE}" type="datetime1">
              <a:rPr kumimoji="1" lang="ja-JP" altLang="en-US" smtClean="0"/>
              <a:t>2021/10/13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2C126-6CB2-465F-A835-5BA657D28C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1284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2EDD5-CDFB-4F9D-9D3D-04367A654CCB}" type="datetime1">
              <a:rPr kumimoji="1" lang="ja-JP" altLang="en-US" smtClean="0"/>
              <a:t>2021/10/13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2C126-6CB2-465F-A835-5BA657D28C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4742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C9D52-3999-4AF4-878B-0CAE31A0361A}" type="datetime1">
              <a:rPr kumimoji="1" lang="ja-JP" altLang="en-US" smtClean="0"/>
              <a:t>2021/10/13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2C126-6CB2-465F-A835-5BA657D28C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7773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62009-A8E9-4F0E-9915-96F7578B13A8}" type="datetime1">
              <a:rPr kumimoji="1" lang="ja-JP" altLang="en-US" smtClean="0"/>
              <a:t>2021/10/13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2C126-6CB2-465F-A835-5BA657D28C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4219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AB4A-8D54-4DFA-A6EA-66144E915E46}" type="datetime1">
              <a:rPr kumimoji="1" lang="ja-JP" altLang="en-US" smtClean="0"/>
              <a:t>2021/10/13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2C126-6CB2-465F-A835-5BA657D28C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8237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F52C0-6C34-475F-9B3A-382AE639897C}" type="datetime1">
              <a:rPr kumimoji="1" lang="ja-JP" altLang="en-US" smtClean="0"/>
              <a:t>2021/10/13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2C126-6CB2-465F-A835-5BA657D28C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9401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>
            <a:spLocks noGrp="1"/>
          </p:cNvSpPr>
          <p:nvPr>
            <p:ph type="ctrTitle"/>
          </p:nvPr>
        </p:nvSpPr>
        <p:spPr>
          <a:xfrm>
            <a:off x="1" y="2449397"/>
            <a:ext cx="9905999" cy="1216535"/>
          </a:xfr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大阪府生物多様性地域戦略に係る参考資料</a:t>
            </a:r>
            <a:br>
              <a:rPr lang="en-US" altLang="ja-JP" sz="1725" b="1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endParaRPr lang="ja-JP" altLang="en-US" sz="1725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サブタイトル 2"/>
          <p:cNvSpPr txBox="1">
            <a:spLocks/>
          </p:cNvSpPr>
          <p:nvPr/>
        </p:nvSpPr>
        <p:spPr bwMode="auto">
          <a:xfrm>
            <a:off x="7772362" y="550577"/>
            <a:ext cx="1534779" cy="40011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defTabSz="438184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ja-JP" altLang="en-US" sz="2000" kern="0">
                <a:latin typeface="Meiryo UI" panose="020B0604030504040204" pitchFamily="50" charset="-128"/>
                <a:ea typeface="Meiryo UI" panose="020B0604030504040204" pitchFamily="50" charset="-128"/>
              </a:rPr>
              <a:t>参考資料４</a:t>
            </a:r>
            <a:endParaRPr lang="ja-JP" altLang="en-US" sz="2000" kern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B04EA9C6-56E7-4609-809F-FE13C8A5F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2C126-6CB2-465F-A835-5BA657D28C2A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5378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A7F167D-B511-452B-ADDD-CCEECD34B57C}"/>
              </a:ext>
            </a:extLst>
          </p:cNvPr>
          <p:cNvSpPr txBox="1"/>
          <p:nvPr/>
        </p:nvSpPr>
        <p:spPr>
          <a:xfrm>
            <a:off x="578097" y="985383"/>
            <a:ext cx="8749806" cy="52168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ja-JP" altLang="en-US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１</a:t>
            </a:r>
            <a:r>
              <a:rPr lang="ja-JP" altLang="ja-JP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．</a:t>
            </a:r>
            <a:r>
              <a:rPr lang="ja-JP" altLang="en-US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大阪府内の自然資源・生物多様性関連施設について</a:t>
            </a:r>
            <a:endParaRPr lang="en-US" altLang="ja-JP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ja-JP" altLang="en-US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　　１－１　生物多様性ホットスポット</a:t>
            </a:r>
            <a:endParaRPr lang="en-US" altLang="ja-JP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ja-JP" altLang="en-US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　　１－２　生物多様性保全上重要な里地里山</a:t>
            </a:r>
            <a:endParaRPr lang="en-US" altLang="ja-JP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ja-JP" altLang="en-US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　　１－３　生物多様性関連施設</a:t>
            </a:r>
            <a:endParaRPr lang="en-US" altLang="ja-JP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altLang="ja-JP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ja-JP" altLang="en-US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２</a:t>
            </a:r>
            <a:r>
              <a:rPr lang="ja-JP" altLang="ja-JP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．</a:t>
            </a:r>
            <a:r>
              <a:rPr lang="ja-JP" altLang="en-US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大阪府内の条例等に基づく地域指定面積について</a:t>
            </a:r>
            <a:endParaRPr lang="en-US" altLang="ja-JP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ja-JP" altLang="en-US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　　２－１　大阪府内における条例等に基づく地域指定延べ面積</a:t>
            </a:r>
            <a:endParaRPr lang="en-US" altLang="ja-JP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ja-JP" altLang="en-US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　　２－２　大阪府内における条例等に基づく地域指定実面積</a:t>
            </a:r>
            <a:r>
              <a:rPr lang="en-US" altLang="ja-JP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			</a:t>
            </a:r>
          </a:p>
          <a:p>
            <a:pPr algn="just">
              <a:lnSpc>
                <a:spcPct val="150000"/>
              </a:lnSpc>
            </a:pPr>
            <a:r>
              <a:rPr lang="en-US" altLang="ja-JP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	</a:t>
            </a:r>
            <a:r>
              <a:rPr lang="ja-JP" altLang="en-US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　　　　　</a:t>
            </a:r>
            <a:endParaRPr lang="en-US" altLang="ja-JP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ja-JP" altLang="en-US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３</a:t>
            </a:r>
            <a:r>
              <a:rPr lang="ja-JP" altLang="ja-JP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．</a:t>
            </a:r>
            <a:r>
              <a:rPr lang="ja-JP" altLang="en-US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大阪府生物多様性戦略の位置付けについて</a:t>
            </a:r>
            <a:endParaRPr lang="en-US" altLang="ja-JP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altLang="ja-JP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ja-JP" altLang="en-US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４</a:t>
            </a:r>
            <a:r>
              <a:rPr lang="ja-JP" altLang="ja-JP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．</a:t>
            </a:r>
            <a:r>
              <a:rPr lang="ja-JP" altLang="en-US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府内市町村の生物多様性地域戦略について</a:t>
            </a:r>
            <a:endParaRPr lang="en-US" altLang="ja-JP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algn="just"/>
            <a:endParaRPr lang="en-US" altLang="ja-JP" sz="900" kern="100" dirty="0">
              <a:latin typeface="Century" panose="020406040505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10BC1CE3-9421-412E-9A4B-E680C689CE07}"/>
              </a:ext>
            </a:extLst>
          </p:cNvPr>
          <p:cNvSpPr txBox="1">
            <a:spLocks/>
          </p:cNvSpPr>
          <p:nvPr/>
        </p:nvSpPr>
        <p:spPr>
          <a:xfrm>
            <a:off x="1" y="100644"/>
            <a:ext cx="9905999" cy="705445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32400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大阪府生物多様性地域戦略に係る参考資料</a:t>
            </a:r>
            <a:br>
              <a:rPr lang="en-US" altLang="ja-JP" sz="1725" b="1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endParaRPr lang="ja-JP" altLang="en-US" sz="1725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4EE1553-0284-4291-B080-147B84F00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2C126-6CB2-465F-A835-5BA657D28C2A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4874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99220" y="236455"/>
            <a:ext cx="4085457" cy="6485022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A7F167D-B511-452B-ADDD-CCEECD34B57C}"/>
              </a:ext>
            </a:extLst>
          </p:cNvPr>
          <p:cNvSpPr txBox="1"/>
          <p:nvPr/>
        </p:nvSpPr>
        <p:spPr>
          <a:xfrm>
            <a:off x="88849" y="806089"/>
            <a:ext cx="418677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ja-JP" altLang="en-US" sz="20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１－１　生物多様性ホットスポット</a:t>
            </a:r>
            <a:endParaRPr lang="en-US" altLang="ja-JP" sz="20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10BC1CE3-9421-412E-9A4B-E680C689CE07}"/>
              </a:ext>
            </a:extLst>
          </p:cNvPr>
          <p:cNvSpPr txBox="1">
            <a:spLocks/>
          </p:cNvSpPr>
          <p:nvPr/>
        </p:nvSpPr>
        <p:spPr>
          <a:xfrm>
            <a:off x="1" y="100644"/>
            <a:ext cx="9905999" cy="705445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3600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ja-JP" altLang="en-US" sz="2400" b="1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１</a:t>
            </a:r>
            <a:r>
              <a:rPr lang="ja-JP" altLang="ja-JP" sz="2400" b="1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．</a:t>
            </a:r>
            <a:r>
              <a:rPr lang="ja-JP" altLang="en-US" sz="2400" b="1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大阪府内の自然資源・生物多様性関連施設について</a:t>
            </a:r>
            <a:endParaRPr lang="en-US" altLang="ja-JP" sz="2400" b="1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8744295"/>
              </p:ext>
            </p:extLst>
          </p:nvPr>
        </p:nvGraphicFramePr>
        <p:xfrm>
          <a:off x="143173" y="4723312"/>
          <a:ext cx="2699000" cy="19981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984">
                  <a:extLst>
                    <a:ext uri="{9D8B030D-6E8A-4147-A177-3AD203B41FA5}">
                      <a16:colId xmlns:a16="http://schemas.microsoft.com/office/drawing/2014/main" val="1845949434"/>
                    </a:ext>
                  </a:extLst>
                </a:gridCol>
                <a:gridCol w="1391625">
                  <a:extLst>
                    <a:ext uri="{9D8B030D-6E8A-4147-A177-3AD203B41FA5}">
                      <a16:colId xmlns:a16="http://schemas.microsoft.com/office/drawing/2014/main" val="2608830362"/>
                    </a:ext>
                  </a:extLst>
                </a:gridCol>
                <a:gridCol w="1028391">
                  <a:extLst>
                    <a:ext uri="{9D8B030D-6E8A-4147-A177-3AD203B41FA5}">
                      <a16:colId xmlns:a16="http://schemas.microsoft.com/office/drawing/2014/main" val="1557886366"/>
                    </a:ext>
                  </a:extLst>
                </a:gridCol>
              </a:tblGrid>
              <a:tr h="144000">
                <a:tc gridSpan="3">
                  <a:txBody>
                    <a:bodyPr/>
                    <a:lstStyle/>
                    <a:p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B</a:t>
                      </a:r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ランク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2838311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剣尾山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1" i="0" u="none" strike="noStrike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能勢町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9626533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三草山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1" i="0" u="none" strike="noStrike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能勢町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0234595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地黄湿地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1" i="0" u="none" strike="noStrike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能勢町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8666082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b="1" i="0" u="none" strike="noStrike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妙見山・初谷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1" i="0" u="none" strike="noStrike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豊能町・能勢町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948671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b="1" i="0" u="none" strike="noStrike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ポンポン山・本山寺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1" i="0" u="none" strike="noStrike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高槻市・島本町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8455265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b="1" i="0" u="none" strike="noStrike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旧樫田（中畑・二料・田能・出灰）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高槻市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0878853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b="1" i="0" u="none" strike="noStrike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星田・交野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交野市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0904504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b="1" i="0" u="none" strike="noStrike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室池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四条畷市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3561514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b="1" i="0" u="none" strike="noStrike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八尾ため池群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八尾市・東大阪市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5456638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b="1" i="0" u="none" strike="noStrike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泉州ため池群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和泉市・岸和田市・貝塚市・熊取町・泉佐野市・泉南市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5256119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1" i="0" u="none" strike="noStrike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孝子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岬町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8533640"/>
                  </a:ext>
                </a:extLst>
              </a:tr>
            </a:tbl>
          </a:graphicData>
        </a:graphic>
      </p:graphicFrame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2397239"/>
              </p:ext>
            </p:extLst>
          </p:nvPr>
        </p:nvGraphicFramePr>
        <p:xfrm>
          <a:off x="2926121" y="1766919"/>
          <a:ext cx="2698999" cy="4576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983">
                  <a:extLst>
                    <a:ext uri="{9D8B030D-6E8A-4147-A177-3AD203B41FA5}">
                      <a16:colId xmlns:a16="http://schemas.microsoft.com/office/drawing/2014/main" val="1845949434"/>
                    </a:ext>
                  </a:extLst>
                </a:gridCol>
                <a:gridCol w="1391624">
                  <a:extLst>
                    <a:ext uri="{9D8B030D-6E8A-4147-A177-3AD203B41FA5}">
                      <a16:colId xmlns:a16="http://schemas.microsoft.com/office/drawing/2014/main" val="2608830362"/>
                    </a:ext>
                  </a:extLst>
                </a:gridCol>
                <a:gridCol w="1028392">
                  <a:extLst>
                    <a:ext uri="{9D8B030D-6E8A-4147-A177-3AD203B41FA5}">
                      <a16:colId xmlns:a16="http://schemas.microsoft.com/office/drawing/2014/main" val="1557886366"/>
                    </a:ext>
                  </a:extLst>
                </a:gridCol>
              </a:tblGrid>
              <a:tr h="144000">
                <a:tc gridSpan="3">
                  <a:txBody>
                    <a:bodyPr/>
                    <a:lstStyle/>
                    <a:p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C</a:t>
                      </a:r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ランク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2838311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北摂の鉱山跡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能勢町・豊能町・池田市・箕面市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9626533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余野川中流部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1" i="0" u="none" strike="noStrike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池田市・箕面市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0234595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伊丹空港周辺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1" i="0" u="none" strike="noStrike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豊中市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8666082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摂津峡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1" i="0" u="none" strike="noStrike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高槻市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948671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高槻市南部の水田群（柱本、三箇牧、西面、三島江、唐崎）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高槻市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8455265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若山神社・尺代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島本町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0878853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上町台地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1" i="0" u="none" strike="noStrike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大阪市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0904504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枚岡公園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1" i="0" u="none" strike="noStrike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東大阪市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3561514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大和川堤防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大阪市・八尾市・松原市・</a:t>
                      </a:r>
                      <a:br>
                        <a:rPr lang="ja-JP" altLang="en-US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lang="ja-JP" altLang="en-US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藤井寺市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5456638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太子町・河南町の棚田群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太子町・河南町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5256119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美具久留御魂神社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1" i="0" u="none" strike="noStrike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富田林市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8533640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大和葛城山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1" i="0" u="none" strike="noStrike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千早赤阪村・河南町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7525589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石川周辺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1" i="0" u="none" strike="noStrike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南河内地域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304940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堺２区埋立地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堺市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1314376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b="1" i="0" u="none" strike="noStrike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堺７－３区埋立地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堺市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488729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b="1" i="0" u="none" strike="noStrike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堺東部ため池群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堺市・松原市・羽曳野市・大阪狭山市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4651264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b="1" i="0" u="none" strike="noStrike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大津川河口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泉大津市・忠岡町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523410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意賀美神社・神於山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岸和田市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2178185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b="1" i="0" u="none" strike="noStrike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阪南２区埋立地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岸和田市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2581099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近木川河口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貝塚市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2987465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1" i="0" u="none" strike="noStrike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二色の浜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貝塚市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7485518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b="1" i="0" u="none" strike="noStrike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関空二期島周辺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泉佐野市・田尻町・泉南市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45604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b="1" i="0" u="none" strike="noStrike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1" i="0" u="none" strike="noStrike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樫井川河口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泉南市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9099930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1" i="0" u="none" strike="noStrike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茶屋川河口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阪南市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3430196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せんなん里海公園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阪南市・岬町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1984656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東川河口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岬町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1254296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b="1" i="0" u="none" strike="noStrike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700" b="1" i="0" u="none" strike="noStrike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多奈川（谷川、西畑、東畑）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岬町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7443714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紀泉高原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泉南市・阪南市・岬町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7810300"/>
                  </a:ext>
                </a:extLst>
              </a:tr>
            </a:tbl>
          </a:graphicData>
        </a:graphic>
      </p:graphicFrame>
      <p:graphicFrame>
        <p:nvGraphicFramePr>
          <p:cNvPr id="9" name="表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9449424"/>
              </p:ext>
            </p:extLst>
          </p:nvPr>
        </p:nvGraphicFramePr>
        <p:xfrm>
          <a:off x="143173" y="1766919"/>
          <a:ext cx="2698999" cy="29132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983">
                  <a:extLst>
                    <a:ext uri="{9D8B030D-6E8A-4147-A177-3AD203B41FA5}">
                      <a16:colId xmlns:a16="http://schemas.microsoft.com/office/drawing/2014/main" val="1845949434"/>
                    </a:ext>
                  </a:extLst>
                </a:gridCol>
                <a:gridCol w="1391624">
                  <a:extLst>
                    <a:ext uri="{9D8B030D-6E8A-4147-A177-3AD203B41FA5}">
                      <a16:colId xmlns:a16="http://schemas.microsoft.com/office/drawing/2014/main" val="2608830362"/>
                    </a:ext>
                  </a:extLst>
                </a:gridCol>
                <a:gridCol w="1028392">
                  <a:extLst>
                    <a:ext uri="{9D8B030D-6E8A-4147-A177-3AD203B41FA5}">
                      <a16:colId xmlns:a16="http://schemas.microsoft.com/office/drawing/2014/main" val="1557886366"/>
                    </a:ext>
                  </a:extLst>
                </a:gridCol>
              </a:tblGrid>
              <a:tr h="144000">
                <a:tc gridSpan="3">
                  <a:txBody>
                    <a:bodyPr/>
                    <a:lstStyle/>
                    <a:p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A</a:t>
                      </a:r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ランク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92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2838311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能勢町天王・上山辺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能勢町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0234595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箕面公園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箕面市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8666082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竜王山周辺（車作、忍頂寺、下音羽、清阪、長谷、銭原）・安威川上流部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茨木市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948671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穂谷・尊延寺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枚方市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8455265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淀川鵜殿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高槻市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0878853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淀川ワンド群（城北・庭窪・楠葉など）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大阪市・守口市・寝屋川市・枚方市・高槻市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0904504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淀川汽水域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大阪市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3561514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南港野鳥園・夢洲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大阪市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5456638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金剛山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千早赤阪村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5256119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天見、岩湧山、滝畑、槙尾山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河内長野市・和泉市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8533640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鉢ヶ峯寺、豊田、別所、金剛寺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堺市・河内長野市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7525589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信太山丘陵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和泉市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304940"/>
                  </a:ext>
                </a:extLst>
              </a:tr>
              <a:tr h="1440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和泉葛城山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ja-JP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岸和田市・貝塚市・泉佐野市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1314376"/>
                  </a:ext>
                </a:extLst>
              </a:tr>
              <a:tr h="144000">
                <a:tc vMerge="1">
                  <a:txBody>
                    <a:bodyPr/>
                    <a:lstStyle/>
                    <a:p>
                      <a:pPr algn="ctr" fontAlgn="ctr"/>
                      <a:endParaRPr lang="en-US" altLang="ja-JP" sz="700" b="1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（牛滝、塔原、蕎原、秬谷、馬場、犬鳴）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8488729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男里川河口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泉南市・阪南市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4651264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泉南地域の砂浜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阪南市・岬町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523410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長松・小島海岸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岬町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2178185"/>
                  </a:ext>
                </a:extLst>
              </a:tr>
            </a:tbl>
          </a:graphicData>
        </a:graphic>
      </p:graphicFrame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EDC4F1EF-F4C5-48C2-8551-00961EE79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2C126-6CB2-465F-A835-5BA657D28C2A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D070185-E72D-4E2E-AEF0-AB745217963D}"/>
              </a:ext>
            </a:extLst>
          </p:cNvPr>
          <p:cNvSpPr txBox="1"/>
          <p:nvPr/>
        </p:nvSpPr>
        <p:spPr>
          <a:xfrm>
            <a:off x="143927" y="1222130"/>
            <a:ext cx="63572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400" b="0" i="0" dirty="0"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〇</a:t>
            </a:r>
            <a:r>
              <a:rPr lang="ja-JP" altLang="en-US" sz="1400" u="sng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府において、</a:t>
            </a:r>
            <a:r>
              <a:rPr lang="ja-JP" altLang="en-US" sz="1400" b="0" i="0" u="sng" dirty="0"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希少な野生動植物が生息・生育し、種の多様性が高い地域を</a:t>
            </a:r>
            <a:endParaRPr lang="en-US" altLang="ja-JP" sz="1400" b="0" i="0" u="sng" dirty="0">
              <a:solidFill>
                <a:srgbClr val="00000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 </a:t>
            </a:r>
            <a:r>
              <a:rPr lang="ja-JP" altLang="en-US" sz="1400" b="0" i="0" u="sng" dirty="0"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生物多様性ホットスポットとして選定。（</a:t>
            </a:r>
            <a:r>
              <a:rPr lang="en-US" altLang="ja-JP" sz="1400" b="0" i="0" u="sng" dirty="0"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A</a:t>
            </a:r>
            <a:r>
              <a:rPr lang="ja-JP" altLang="en-US" sz="1400" b="0" i="0" u="sng" dirty="0"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lang="en-US" altLang="ja-JP" sz="1400" b="0" i="0" u="sng" dirty="0"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C</a:t>
            </a:r>
            <a:r>
              <a:rPr lang="ja-JP" altLang="en-US" sz="1400" b="0" i="0" u="sng" dirty="0"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ランク、計５５箇所）</a:t>
            </a:r>
            <a:endParaRPr lang="ja-JP" altLang="en-US" sz="1400" u="sng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09068" y="3011899"/>
            <a:ext cx="1763574" cy="1662379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7205817" y="6402391"/>
            <a:ext cx="1528011" cy="319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5538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0" y="425367"/>
            <a:ext cx="5248785" cy="6380331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A7F167D-B511-452B-ADDD-CCEECD34B57C}"/>
              </a:ext>
            </a:extLst>
          </p:cNvPr>
          <p:cNvSpPr txBox="1"/>
          <p:nvPr/>
        </p:nvSpPr>
        <p:spPr>
          <a:xfrm>
            <a:off x="78489" y="847546"/>
            <a:ext cx="651759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ja-JP" altLang="en-US" sz="20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１－２　生物多様性保全上重要な里地里山</a:t>
            </a:r>
            <a:endParaRPr lang="en-US" altLang="ja-JP" sz="20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10BC1CE3-9421-412E-9A4B-E680C689CE07}"/>
              </a:ext>
            </a:extLst>
          </p:cNvPr>
          <p:cNvSpPr txBox="1">
            <a:spLocks/>
          </p:cNvSpPr>
          <p:nvPr/>
        </p:nvSpPr>
        <p:spPr>
          <a:xfrm>
            <a:off x="1" y="100644"/>
            <a:ext cx="9905999" cy="705445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3600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ja-JP" altLang="en-US" sz="2400" b="1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１</a:t>
            </a:r>
            <a:r>
              <a:rPr lang="ja-JP" altLang="ja-JP" sz="2400" b="1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．</a:t>
            </a:r>
            <a:r>
              <a:rPr lang="ja-JP" altLang="en-US" sz="2400" b="1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大阪府内の自然資源・生物多様性関連施設について</a:t>
            </a:r>
            <a:endParaRPr lang="en-US" altLang="ja-JP" sz="2400" b="1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C012980-DA29-4317-9B91-885E7597831F}"/>
              </a:ext>
            </a:extLst>
          </p:cNvPr>
          <p:cNvSpPr txBox="1"/>
          <p:nvPr/>
        </p:nvSpPr>
        <p:spPr>
          <a:xfrm>
            <a:off x="273934" y="2018207"/>
            <a:ext cx="1652657" cy="370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14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■選定箇所リスト</a:t>
            </a:r>
            <a:endParaRPr lang="en-US" altLang="ja-JP" sz="14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0326" y="2625711"/>
            <a:ext cx="1709276" cy="1611196"/>
          </a:xfrm>
          <a:prstGeom prst="rect">
            <a:avLst/>
          </a:prstGeom>
        </p:spPr>
      </p:pic>
      <p:graphicFrame>
        <p:nvGraphicFramePr>
          <p:cNvPr id="3" name="表 2">
            <a:extLst>
              <a:ext uri="{FF2B5EF4-FFF2-40B4-BE49-F238E27FC236}">
                <a16:creationId xmlns:a16="http://schemas.microsoft.com/office/drawing/2014/main" id="{B2D6BD8D-9D4F-4034-8E31-9C2CC8B133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0447135"/>
              </p:ext>
            </p:extLst>
          </p:nvPr>
        </p:nvGraphicFramePr>
        <p:xfrm>
          <a:off x="444517" y="2388565"/>
          <a:ext cx="4127483" cy="415034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65030">
                  <a:extLst>
                    <a:ext uri="{9D8B030D-6E8A-4147-A177-3AD203B41FA5}">
                      <a16:colId xmlns:a16="http://schemas.microsoft.com/office/drawing/2014/main" val="3223854431"/>
                    </a:ext>
                  </a:extLst>
                </a:gridCol>
                <a:gridCol w="2050934">
                  <a:extLst>
                    <a:ext uri="{9D8B030D-6E8A-4147-A177-3AD203B41FA5}">
                      <a16:colId xmlns:a16="http://schemas.microsoft.com/office/drawing/2014/main" val="1126189130"/>
                    </a:ext>
                  </a:extLst>
                </a:gridCol>
                <a:gridCol w="1711519">
                  <a:extLst>
                    <a:ext uri="{9D8B030D-6E8A-4147-A177-3AD203B41FA5}">
                      <a16:colId xmlns:a16="http://schemas.microsoft.com/office/drawing/2014/main" val="1912100450"/>
                    </a:ext>
                  </a:extLst>
                </a:gridCol>
              </a:tblGrid>
              <a:tr h="238543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No.</a:t>
                      </a:r>
                    </a:p>
                  </a:txBody>
                  <a:tcPr marL="39558" marR="39558" marT="19779" marB="19779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9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選定地の所在地（市区町村）</a:t>
                      </a:r>
                    </a:p>
                  </a:txBody>
                  <a:tcPr marL="39558" marR="39558" marT="19779" marB="19779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9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選定地の名称</a:t>
                      </a:r>
                    </a:p>
                  </a:txBody>
                  <a:tcPr marL="39558" marR="39558" marT="19779" marB="19779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3072872"/>
                  </a:ext>
                </a:extLst>
              </a:tr>
              <a:tr h="165902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9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</a:t>
                      </a:r>
                    </a:p>
                  </a:txBody>
                  <a:tcPr marL="39558" marR="39558" marT="19779" marB="19779" anchor="ctr"/>
                </a:tc>
                <a:tc>
                  <a:txBody>
                    <a:bodyPr/>
                    <a:lstStyle/>
                    <a:p>
                      <a:r>
                        <a:rPr lang="ja-JP" altLang="en-US" sz="900" b="1" u="none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堺市南区</a:t>
                      </a:r>
                    </a:p>
                  </a:txBody>
                  <a:tcPr marL="39558" marR="39558" marT="19779" marB="19779" anchor="ctr"/>
                </a:tc>
                <a:tc>
                  <a:txBody>
                    <a:bodyPr/>
                    <a:lstStyle/>
                    <a:p>
                      <a:r>
                        <a:rPr lang="ja-JP" altLang="en-US" sz="900" b="1" u="none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堺・南部丘陵</a:t>
                      </a:r>
                    </a:p>
                  </a:txBody>
                  <a:tcPr marL="39558" marR="39558" marT="19779" marB="19779" anchor="ctr"/>
                </a:tc>
                <a:extLst>
                  <a:ext uri="{0D108BD9-81ED-4DB2-BD59-A6C34878D82A}">
                    <a16:rowId xmlns:a16="http://schemas.microsoft.com/office/drawing/2014/main" val="4137587373"/>
                  </a:ext>
                </a:extLst>
              </a:tr>
              <a:tr h="165902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9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</a:t>
                      </a:r>
                    </a:p>
                  </a:txBody>
                  <a:tcPr marL="39558" marR="39558" marT="19779" marB="19779" anchor="ctr"/>
                </a:tc>
                <a:tc>
                  <a:txBody>
                    <a:bodyPr/>
                    <a:lstStyle/>
                    <a:p>
                      <a:r>
                        <a:rPr lang="ja-JP" altLang="en-US" sz="900" b="1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岸和田市</a:t>
                      </a:r>
                    </a:p>
                  </a:txBody>
                  <a:tcPr marL="39558" marR="39558" marT="19779" marB="19779" anchor="ctr"/>
                </a:tc>
                <a:tc>
                  <a:txBody>
                    <a:bodyPr/>
                    <a:lstStyle/>
                    <a:p>
                      <a:r>
                        <a:rPr lang="ja-JP" altLang="en-US" sz="900" b="1" u="none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神於山地区・意賀美神社</a:t>
                      </a:r>
                    </a:p>
                  </a:txBody>
                  <a:tcPr marL="39558" marR="39558" marT="19779" marB="19779" anchor="ctr"/>
                </a:tc>
                <a:extLst>
                  <a:ext uri="{0D108BD9-81ED-4DB2-BD59-A6C34878D82A}">
                    <a16:rowId xmlns:a16="http://schemas.microsoft.com/office/drawing/2014/main" val="2945888036"/>
                  </a:ext>
                </a:extLst>
              </a:tr>
              <a:tr h="191733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9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</a:t>
                      </a:r>
                    </a:p>
                  </a:txBody>
                  <a:tcPr marL="39558" marR="39558" marT="19779" marB="19779" anchor="ctr"/>
                </a:tc>
                <a:tc>
                  <a:txBody>
                    <a:bodyPr/>
                    <a:lstStyle/>
                    <a:p>
                      <a:r>
                        <a:rPr lang="zh-TW" altLang="en-US" sz="900" b="1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岸和田市、貝塚市、泉佐野市</a:t>
                      </a:r>
                    </a:p>
                  </a:txBody>
                  <a:tcPr marL="39558" marR="39558" marT="19779" marB="19779" anchor="ctr"/>
                </a:tc>
                <a:tc>
                  <a:txBody>
                    <a:bodyPr/>
                    <a:lstStyle/>
                    <a:p>
                      <a:r>
                        <a:rPr lang="ja-JP" altLang="en-US" sz="900" b="1" u="none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和泉葛城山山麓周辺</a:t>
                      </a:r>
                    </a:p>
                  </a:txBody>
                  <a:tcPr marL="39558" marR="39558" marT="19779" marB="19779" anchor="ctr"/>
                </a:tc>
                <a:extLst>
                  <a:ext uri="{0D108BD9-81ED-4DB2-BD59-A6C34878D82A}">
                    <a16:rowId xmlns:a16="http://schemas.microsoft.com/office/drawing/2014/main" val="712476852"/>
                  </a:ext>
                </a:extLst>
              </a:tr>
              <a:tr h="165902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9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</a:t>
                      </a:r>
                    </a:p>
                  </a:txBody>
                  <a:tcPr marL="39558" marR="39558" marT="19779" marB="19779" anchor="ctr"/>
                </a:tc>
                <a:tc>
                  <a:txBody>
                    <a:bodyPr/>
                    <a:lstStyle/>
                    <a:p>
                      <a:r>
                        <a:rPr lang="ja-JP" altLang="en-US" sz="900" b="1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池田市、箕面市</a:t>
                      </a:r>
                    </a:p>
                  </a:txBody>
                  <a:tcPr marL="39558" marR="39558" marT="19779" marB="19779" anchor="ctr"/>
                </a:tc>
                <a:tc>
                  <a:txBody>
                    <a:bodyPr/>
                    <a:lstStyle/>
                    <a:p>
                      <a:r>
                        <a:rPr lang="ja-JP" altLang="en-US" sz="900" b="1" u="none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余野川中流部</a:t>
                      </a:r>
                    </a:p>
                  </a:txBody>
                  <a:tcPr marL="39558" marR="39558" marT="19779" marB="19779" anchor="ctr"/>
                </a:tc>
                <a:extLst>
                  <a:ext uri="{0D108BD9-81ED-4DB2-BD59-A6C34878D82A}">
                    <a16:rowId xmlns:a16="http://schemas.microsoft.com/office/drawing/2014/main" val="4139478601"/>
                  </a:ext>
                </a:extLst>
              </a:tr>
              <a:tr h="165902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9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</a:t>
                      </a:r>
                    </a:p>
                  </a:txBody>
                  <a:tcPr marL="39558" marR="39558" marT="19779" marB="19779" anchor="ctr"/>
                </a:tc>
                <a:tc>
                  <a:txBody>
                    <a:bodyPr/>
                    <a:lstStyle/>
                    <a:p>
                      <a:r>
                        <a:rPr lang="ja-JP" altLang="en-US" sz="9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池田市</a:t>
                      </a:r>
                    </a:p>
                  </a:txBody>
                  <a:tcPr marL="39558" marR="39558" marT="19779" marB="19779" anchor="ctr"/>
                </a:tc>
                <a:tc>
                  <a:txBody>
                    <a:bodyPr/>
                    <a:lstStyle/>
                    <a:p>
                      <a:r>
                        <a:rPr lang="ja-JP" altLang="en-US" sz="900" b="1" u="none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五月山</a:t>
                      </a:r>
                    </a:p>
                  </a:txBody>
                  <a:tcPr marL="39558" marR="39558" marT="19779" marB="19779" anchor="ctr"/>
                </a:tc>
                <a:extLst>
                  <a:ext uri="{0D108BD9-81ED-4DB2-BD59-A6C34878D82A}">
                    <a16:rowId xmlns:a16="http://schemas.microsoft.com/office/drawing/2014/main" val="2687359422"/>
                  </a:ext>
                </a:extLst>
              </a:tr>
              <a:tr h="183357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9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</a:t>
                      </a:r>
                    </a:p>
                  </a:txBody>
                  <a:tcPr marL="39558" marR="39558" marT="19779" marB="19779" anchor="ctr"/>
                </a:tc>
                <a:tc>
                  <a:txBody>
                    <a:bodyPr/>
                    <a:lstStyle/>
                    <a:p>
                      <a:r>
                        <a:rPr lang="zh-TW" altLang="en-US" sz="9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高槻市、三島郡島本町</a:t>
                      </a:r>
                    </a:p>
                  </a:txBody>
                  <a:tcPr marL="39558" marR="39558" marT="19779" marB="19779" anchor="ctr"/>
                </a:tc>
                <a:tc>
                  <a:txBody>
                    <a:bodyPr/>
                    <a:lstStyle/>
                    <a:p>
                      <a:r>
                        <a:rPr lang="ja-JP" altLang="en-US" sz="900" b="1" u="none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ポンポン山・本山寺・釈迦岳</a:t>
                      </a:r>
                    </a:p>
                  </a:txBody>
                  <a:tcPr marL="39558" marR="39558" marT="19779" marB="19779" anchor="ctr"/>
                </a:tc>
                <a:extLst>
                  <a:ext uri="{0D108BD9-81ED-4DB2-BD59-A6C34878D82A}">
                    <a16:rowId xmlns:a16="http://schemas.microsoft.com/office/drawing/2014/main" val="2581221727"/>
                  </a:ext>
                </a:extLst>
              </a:tr>
              <a:tr h="165902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9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</a:t>
                      </a:r>
                    </a:p>
                  </a:txBody>
                  <a:tcPr marL="39558" marR="39558" marT="19779" marB="19779" anchor="ctr"/>
                </a:tc>
                <a:tc>
                  <a:txBody>
                    <a:bodyPr/>
                    <a:lstStyle/>
                    <a:p>
                      <a:r>
                        <a:rPr lang="ja-JP" altLang="en-US" sz="9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高槻市</a:t>
                      </a:r>
                    </a:p>
                  </a:txBody>
                  <a:tcPr marL="39558" marR="39558" marT="19779" marB="19779" anchor="ctr"/>
                </a:tc>
                <a:tc>
                  <a:txBody>
                    <a:bodyPr/>
                    <a:lstStyle/>
                    <a:p>
                      <a:r>
                        <a:rPr lang="ja-JP" altLang="en-US" sz="900" b="1" u="none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摂津峡・原城山</a:t>
                      </a:r>
                    </a:p>
                  </a:txBody>
                  <a:tcPr marL="39558" marR="39558" marT="19779" marB="19779" anchor="ctr"/>
                </a:tc>
                <a:extLst>
                  <a:ext uri="{0D108BD9-81ED-4DB2-BD59-A6C34878D82A}">
                    <a16:rowId xmlns:a16="http://schemas.microsoft.com/office/drawing/2014/main" val="3775071612"/>
                  </a:ext>
                </a:extLst>
              </a:tr>
              <a:tr h="165902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9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8</a:t>
                      </a:r>
                    </a:p>
                  </a:txBody>
                  <a:tcPr marL="39558" marR="39558" marT="19779" marB="19779" anchor="ctr"/>
                </a:tc>
                <a:tc>
                  <a:txBody>
                    <a:bodyPr/>
                    <a:lstStyle/>
                    <a:p>
                      <a:r>
                        <a:rPr lang="ja-JP" altLang="en-US" sz="900" b="1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枚方市</a:t>
                      </a:r>
                    </a:p>
                  </a:txBody>
                  <a:tcPr marL="39558" marR="39558" marT="19779" marB="19779" anchor="ctr"/>
                </a:tc>
                <a:tc>
                  <a:txBody>
                    <a:bodyPr/>
                    <a:lstStyle/>
                    <a:p>
                      <a:r>
                        <a:rPr lang="ja-JP" altLang="en-US" sz="900" b="1" u="none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穂谷の里山</a:t>
                      </a:r>
                    </a:p>
                  </a:txBody>
                  <a:tcPr marL="39558" marR="39558" marT="19779" marB="19779" anchor="ctr"/>
                </a:tc>
                <a:extLst>
                  <a:ext uri="{0D108BD9-81ED-4DB2-BD59-A6C34878D82A}">
                    <a16:rowId xmlns:a16="http://schemas.microsoft.com/office/drawing/2014/main" val="2343786425"/>
                  </a:ext>
                </a:extLst>
              </a:tr>
              <a:tr h="179074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9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9</a:t>
                      </a:r>
                    </a:p>
                  </a:txBody>
                  <a:tcPr marL="39558" marR="39558" marT="19779" marB="19779" anchor="ctr"/>
                </a:tc>
                <a:tc>
                  <a:txBody>
                    <a:bodyPr/>
                    <a:lstStyle/>
                    <a:p>
                      <a:r>
                        <a:rPr lang="ja-JP" altLang="en-US" sz="900" b="1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茨木市</a:t>
                      </a:r>
                    </a:p>
                  </a:txBody>
                  <a:tcPr marL="39558" marR="39558" marT="19779" marB="19779" anchor="ctr"/>
                </a:tc>
                <a:tc>
                  <a:txBody>
                    <a:bodyPr/>
                    <a:lstStyle/>
                    <a:p>
                      <a:r>
                        <a:rPr lang="ja-JP" altLang="en-US" sz="900" b="1" u="none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竜王山周辺・安威川上流部</a:t>
                      </a:r>
                    </a:p>
                  </a:txBody>
                  <a:tcPr marL="39558" marR="39558" marT="19779" marB="19779" anchor="ctr"/>
                </a:tc>
                <a:extLst>
                  <a:ext uri="{0D108BD9-81ED-4DB2-BD59-A6C34878D82A}">
                    <a16:rowId xmlns:a16="http://schemas.microsoft.com/office/drawing/2014/main" val="890047984"/>
                  </a:ext>
                </a:extLst>
              </a:tr>
              <a:tr h="165902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9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10</a:t>
                      </a:r>
                    </a:p>
                  </a:txBody>
                  <a:tcPr marL="39558" marR="39558" marT="19779" marB="19779" anchor="ctr"/>
                </a:tc>
                <a:tc>
                  <a:txBody>
                    <a:bodyPr/>
                    <a:lstStyle/>
                    <a:p>
                      <a:r>
                        <a:rPr lang="ja-JP" altLang="en-US" sz="900" b="1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八尾市</a:t>
                      </a:r>
                    </a:p>
                  </a:txBody>
                  <a:tcPr marL="39558" marR="39558" marT="19779" marB="19779" anchor="ctr"/>
                </a:tc>
                <a:tc>
                  <a:txBody>
                    <a:bodyPr/>
                    <a:lstStyle/>
                    <a:p>
                      <a:r>
                        <a:rPr lang="ja-JP" altLang="en-US" sz="900" b="1" u="none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高安地域の里山</a:t>
                      </a:r>
                    </a:p>
                  </a:txBody>
                  <a:tcPr marL="39558" marR="39558" marT="19779" marB="19779" anchor="ctr"/>
                </a:tc>
                <a:extLst>
                  <a:ext uri="{0D108BD9-81ED-4DB2-BD59-A6C34878D82A}">
                    <a16:rowId xmlns:a16="http://schemas.microsoft.com/office/drawing/2014/main" val="46444594"/>
                  </a:ext>
                </a:extLst>
              </a:tr>
              <a:tr h="165902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9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11</a:t>
                      </a:r>
                    </a:p>
                  </a:txBody>
                  <a:tcPr marL="39558" marR="39558" marT="19779" marB="19779" anchor="ctr"/>
                </a:tc>
                <a:tc>
                  <a:txBody>
                    <a:bodyPr/>
                    <a:lstStyle/>
                    <a:p>
                      <a:r>
                        <a:rPr lang="ja-JP" altLang="en-US" sz="900" b="1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河内長野市</a:t>
                      </a:r>
                    </a:p>
                  </a:txBody>
                  <a:tcPr marL="39558" marR="39558" marT="19779" marB="19779" anchor="ctr"/>
                </a:tc>
                <a:tc>
                  <a:txBody>
                    <a:bodyPr/>
                    <a:lstStyle/>
                    <a:p>
                      <a:r>
                        <a:rPr lang="ja-JP" altLang="en-US" sz="900" b="1" u="none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金剛寺地区</a:t>
                      </a:r>
                    </a:p>
                  </a:txBody>
                  <a:tcPr marL="39558" marR="39558" marT="19779" marB="19779" anchor="ctr"/>
                </a:tc>
                <a:extLst>
                  <a:ext uri="{0D108BD9-81ED-4DB2-BD59-A6C34878D82A}">
                    <a16:rowId xmlns:a16="http://schemas.microsoft.com/office/drawing/2014/main" val="24739246"/>
                  </a:ext>
                </a:extLst>
              </a:tr>
              <a:tr h="165902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9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12</a:t>
                      </a:r>
                    </a:p>
                  </a:txBody>
                  <a:tcPr marL="39558" marR="39558" marT="19779" marB="19779" anchor="ctr"/>
                </a:tc>
                <a:tc>
                  <a:txBody>
                    <a:bodyPr/>
                    <a:lstStyle/>
                    <a:p>
                      <a:r>
                        <a:rPr lang="ja-JP" altLang="en-US" sz="9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和泉市</a:t>
                      </a:r>
                    </a:p>
                  </a:txBody>
                  <a:tcPr marL="39558" marR="39558" marT="19779" marB="19779" anchor="ctr"/>
                </a:tc>
                <a:tc>
                  <a:txBody>
                    <a:bodyPr/>
                    <a:lstStyle/>
                    <a:p>
                      <a:r>
                        <a:rPr lang="ja-JP" altLang="en-US" sz="900" b="1" u="none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信太山</a:t>
                      </a:r>
                    </a:p>
                  </a:txBody>
                  <a:tcPr marL="39558" marR="39558" marT="19779" marB="19779" anchor="ctr"/>
                </a:tc>
                <a:extLst>
                  <a:ext uri="{0D108BD9-81ED-4DB2-BD59-A6C34878D82A}">
                    <a16:rowId xmlns:a16="http://schemas.microsoft.com/office/drawing/2014/main" val="3969788952"/>
                  </a:ext>
                </a:extLst>
              </a:tr>
              <a:tr h="165902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9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13</a:t>
                      </a:r>
                    </a:p>
                  </a:txBody>
                  <a:tcPr marL="39558" marR="39558" marT="19779" marB="19779" anchor="ctr"/>
                </a:tc>
                <a:tc>
                  <a:txBody>
                    <a:bodyPr/>
                    <a:lstStyle/>
                    <a:p>
                      <a:r>
                        <a:rPr lang="ja-JP" altLang="en-US" sz="900" b="1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四條畷市</a:t>
                      </a:r>
                    </a:p>
                  </a:txBody>
                  <a:tcPr marL="39558" marR="39558" marT="19779" marB="19779" anchor="ctr"/>
                </a:tc>
                <a:tc>
                  <a:txBody>
                    <a:bodyPr/>
                    <a:lstStyle/>
                    <a:p>
                      <a:r>
                        <a:rPr lang="ja-JP" altLang="en-US" sz="900" b="1" u="none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田原～室池</a:t>
                      </a:r>
                    </a:p>
                  </a:txBody>
                  <a:tcPr marL="39558" marR="39558" marT="19779" marB="19779" anchor="ctr"/>
                </a:tc>
                <a:extLst>
                  <a:ext uri="{0D108BD9-81ED-4DB2-BD59-A6C34878D82A}">
                    <a16:rowId xmlns:a16="http://schemas.microsoft.com/office/drawing/2014/main" val="2862375353"/>
                  </a:ext>
                </a:extLst>
              </a:tr>
              <a:tr h="165902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9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14</a:t>
                      </a:r>
                    </a:p>
                  </a:txBody>
                  <a:tcPr marL="39558" marR="39558" marT="19779" marB="19779" anchor="ctr"/>
                </a:tc>
                <a:tc>
                  <a:txBody>
                    <a:bodyPr/>
                    <a:lstStyle/>
                    <a:p>
                      <a:r>
                        <a:rPr lang="ja-JP" altLang="en-US" sz="9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交野市</a:t>
                      </a:r>
                    </a:p>
                  </a:txBody>
                  <a:tcPr marL="39558" marR="39558" marT="19779" marB="19779" anchor="ctr"/>
                </a:tc>
                <a:tc>
                  <a:txBody>
                    <a:bodyPr/>
                    <a:lstStyle/>
                    <a:p>
                      <a:r>
                        <a:rPr lang="ja-JP" altLang="en-US" sz="900" b="1" u="none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森・寺・傍示・星田地区</a:t>
                      </a:r>
                    </a:p>
                  </a:txBody>
                  <a:tcPr marL="39558" marR="39558" marT="19779" marB="19779" anchor="ctr"/>
                </a:tc>
                <a:extLst>
                  <a:ext uri="{0D108BD9-81ED-4DB2-BD59-A6C34878D82A}">
                    <a16:rowId xmlns:a16="http://schemas.microsoft.com/office/drawing/2014/main" val="2901986147"/>
                  </a:ext>
                </a:extLst>
              </a:tr>
              <a:tr h="165902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9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15</a:t>
                      </a:r>
                    </a:p>
                  </a:txBody>
                  <a:tcPr marL="39558" marR="39558" marT="19779" marB="19779" anchor="ctr"/>
                </a:tc>
                <a:tc>
                  <a:txBody>
                    <a:bodyPr/>
                    <a:lstStyle/>
                    <a:p>
                      <a:r>
                        <a:rPr lang="zh-TW" altLang="en-US" sz="900" b="1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三島郡島本町</a:t>
                      </a:r>
                    </a:p>
                  </a:txBody>
                  <a:tcPr marL="39558" marR="39558" marT="19779" marB="19779" anchor="ctr"/>
                </a:tc>
                <a:tc>
                  <a:txBody>
                    <a:bodyPr/>
                    <a:lstStyle/>
                    <a:p>
                      <a:r>
                        <a:rPr lang="ja-JP" altLang="en-US" sz="900" b="1" u="none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若山神社・尺代</a:t>
                      </a:r>
                    </a:p>
                  </a:txBody>
                  <a:tcPr marL="39558" marR="39558" marT="19779" marB="19779" anchor="ctr"/>
                </a:tc>
                <a:extLst>
                  <a:ext uri="{0D108BD9-81ED-4DB2-BD59-A6C34878D82A}">
                    <a16:rowId xmlns:a16="http://schemas.microsoft.com/office/drawing/2014/main" val="4062118369"/>
                  </a:ext>
                </a:extLst>
              </a:tr>
              <a:tr h="165902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9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16</a:t>
                      </a:r>
                    </a:p>
                  </a:txBody>
                  <a:tcPr marL="39558" marR="39558" marT="19779" marB="19779" anchor="ctr"/>
                </a:tc>
                <a:tc>
                  <a:txBody>
                    <a:bodyPr/>
                    <a:lstStyle/>
                    <a:p>
                      <a:r>
                        <a:rPr lang="zh-TW" altLang="en-US" sz="900" b="1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豊能郡豊能町</a:t>
                      </a:r>
                    </a:p>
                  </a:txBody>
                  <a:tcPr marL="39558" marR="39558" marT="19779" marB="19779" anchor="ctr"/>
                </a:tc>
                <a:tc>
                  <a:txBody>
                    <a:bodyPr/>
                    <a:lstStyle/>
                    <a:p>
                      <a:r>
                        <a:rPr lang="ja-JP" altLang="en-US" sz="900" b="1" u="none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牧・寺田の里山</a:t>
                      </a:r>
                    </a:p>
                  </a:txBody>
                  <a:tcPr marL="39558" marR="39558" marT="19779" marB="19779" anchor="ctr"/>
                </a:tc>
                <a:extLst>
                  <a:ext uri="{0D108BD9-81ED-4DB2-BD59-A6C34878D82A}">
                    <a16:rowId xmlns:a16="http://schemas.microsoft.com/office/drawing/2014/main" val="409536573"/>
                  </a:ext>
                </a:extLst>
              </a:tr>
              <a:tr h="165902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9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17</a:t>
                      </a:r>
                    </a:p>
                  </a:txBody>
                  <a:tcPr marL="39558" marR="39558" marT="19779" marB="19779" anchor="ctr"/>
                </a:tc>
                <a:tc>
                  <a:txBody>
                    <a:bodyPr/>
                    <a:lstStyle/>
                    <a:p>
                      <a:r>
                        <a:rPr lang="zh-TW" altLang="en-US" sz="900" b="1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豊能郡豊能町</a:t>
                      </a:r>
                    </a:p>
                  </a:txBody>
                  <a:tcPr marL="39558" marR="39558" marT="19779" marB="19779" anchor="ctr"/>
                </a:tc>
                <a:tc>
                  <a:txBody>
                    <a:bodyPr/>
                    <a:lstStyle/>
                    <a:p>
                      <a:r>
                        <a:rPr lang="ja-JP" altLang="en-US" sz="900" b="1" u="none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妙見山・初谷川</a:t>
                      </a:r>
                    </a:p>
                  </a:txBody>
                  <a:tcPr marL="39558" marR="39558" marT="19779" marB="19779" anchor="ctr"/>
                </a:tc>
                <a:extLst>
                  <a:ext uri="{0D108BD9-81ED-4DB2-BD59-A6C34878D82A}">
                    <a16:rowId xmlns:a16="http://schemas.microsoft.com/office/drawing/2014/main" val="282777683"/>
                  </a:ext>
                </a:extLst>
              </a:tr>
              <a:tr h="165902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9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18</a:t>
                      </a:r>
                    </a:p>
                  </a:txBody>
                  <a:tcPr marL="39558" marR="39558" marT="19779" marB="19779" anchor="ctr"/>
                </a:tc>
                <a:tc>
                  <a:txBody>
                    <a:bodyPr/>
                    <a:lstStyle/>
                    <a:p>
                      <a:r>
                        <a:rPr lang="zh-TW" altLang="en-US" sz="900" b="1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豊能郡能勢町</a:t>
                      </a:r>
                    </a:p>
                  </a:txBody>
                  <a:tcPr marL="39558" marR="39558" marT="19779" marB="19779" anchor="ctr"/>
                </a:tc>
                <a:tc>
                  <a:txBody>
                    <a:bodyPr/>
                    <a:lstStyle/>
                    <a:p>
                      <a:r>
                        <a:rPr lang="ja-JP" altLang="en-US" sz="900" b="1" u="none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天王・山辺・剣尾山・小和田山</a:t>
                      </a:r>
                    </a:p>
                  </a:txBody>
                  <a:tcPr marL="39558" marR="39558" marT="19779" marB="19779" anchor="ctr"/>
                </a:tc>
                <a:extLst>
                  <a:ext uri="{0D108BD9-81ED-4DB2-BD59-A6C34878D82A}">
                    <a16:rowId xmlns:a16="http://schemas.microsoft.com/office/drawing/2014/main" val="357525673"/>
                  </a:ext>
                </a:extLst>
              </a:tr>
              <a:tr h="165902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9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19</a:t>
                      </a:r>
                    </a:p>
                  </a:txBody>
                  <a:tcPr marL="39558" marR="39558" marT="19779" marB="19779" anchor="ctr"/>
                </a:tc>
                <a:tc>
                  <a:txBody>
                    <a:bodyPr/>
                    <a:lstStyle/>
                    <a:p>
                      <a:r>
                        <a:rPr lang="zh-TW" altLang="en-US" sz="900" b="1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豊能郡能勢町</a:t>
                      </a:r>
                    </a:p>
                  </a:txBody>
                  <a:tcPr marL="39558" marR="39558" marT="19779" marB="19779" anchor="ctr"/>
                </a:tc>
                <a:tc>
                  <a:txBody>
                    <a:bodyPr/>
                    <a:lstStyle/>
                    <a:p>
                      <a:r>
                        <a:rPr lang="ja-JP" altLang="en-US" sz="900" b="1" u="none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三草山・長谷</a:t>
                      </a:r>
                    </a:p>
                  </a:txBody>
                  <a:tcPr marL="39558" marR="39558" marT="19779" marB="19779" anchor="ctr"/>
                </a:tc>
                <a:extLst>
                  <a:ext uri="{0D108BD9-81ED-4DB2-BD59-A6C34878D82A}">
                    <a16:rowId xmlns:a16="http://schemas.microsoft.com/office/drawing/2014/main" val="728258743"/>
                  </a:ext>
                </a:extLst>
              </a:tr>
              <a:tr h="165902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9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20</a:t>
                      </a:r>
                    </a:p>
                  </a:txBody>
                  <a:tcPr marL="39558" marR="39558" marT="19779" marB="19779" anchor="ctr"/>
                </a:tc>
                <a:tc>
                  <a:txBody>
                    <a:bodyPr/>
                    <a:lstStyle/>
                    <a:p>
                      <a:r>
                        <a:rPr lang="zh-TW" altLang="en-US" sz="900" b="1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豊能郡能勢町</a:t>
                      </a:r>
                    </a:p>
                  </a:txBody>
                  <a:tcPr marL="39558" marR="39558" marT="19779" marB="19779" anchor="ctr"/>
                </a:tc>
                <a:tc>
                  <a:txBody>
                    <a:bodyPr/>
                    <a:lstStyle/>
                    <a:p>
                      <a:r>
                        <a:rPr lang="zh-CN" altLang="en-US" sz="900" b="1" u="none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歌垣山山麓～地黄湿地</a:t>
                      </a:r>
                    </a:p>
                  </a:txBody>
                  <a:tcPr marL="39558" marR="39558" marT="19779" marB="19779" anchor="ctr"/>
                </a:tc>
                <a:extLst>
                  <a:ext uri="{0D108BD9-81ED-4DB2-BD59-A6C34878D82A}">
                    <a16:rowId xmlns:a16="http://schemas.microsoft.com/office/drawing/2014/main" val="2863712704"/>
                  </a:ext>
                </a:extLst>
              </a:tr>
              <a:tr h="165902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9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21</a:t>
                      </a:r>
                    </a:p>
                  </a:txBody>
                  <a:tcPr marL="39558" marR="39558" marT="19779" marB="19779" anchor="ctr"/>
                </a:tc>
                <a:tc>
                  <a:txBody>
                    <a:bodyPr/>
                    <a:lstStyle/>
                    <a:p>
                      <a:r>
                        <a:rPr lang="ja-JP" altLang="en-US" sz="900" b="1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泉南郡岬町</a:t>
                      </a:r>
                    </a:p>
                  </a:txBody>
                  <a:tcPr marL="39558" marR="39558" marT="19779" marB="19779" anchor="ctr"/>
                </a:tc>
                <a:tc>
                  <a:txBody>
                    <a:bodyPr/>
                    <a:lstStyle/>
                    <a:p>
                      <a:r>
                        <a:rPr lang="ja-JP" altLang="en-US" sz="900" b="1" u="none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多奈川地区</a:t>
                      </a:r>
                    </a:p>
                  </a:txBody>
                  <a:tcPr marL="39558" marR="39558" marT="19779" marB="19779" anchor="ctr"/>
                </a:tc>
                <a:extLst>
                  <a:ext uri="{0D108BD9-81ED-4DB2-BD59-A6C34878D82A}">
                    <a16:rowId xmlns:a16="http://schemas.microsoft.com/office/drawing/2014/main" val="1687804628"/>
                  </a:ext>
                </a:extLst>
              </a:tr>
              <a:tr h="165902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9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22</a:t>
                      </a:r>
                    </a:p>
                  </a:txBody>
                  <a:tcPr marL="39558" marR="39558" marT="19779" marB="19779" anchor="ctr"/>
                </a:tc>
                <a:tc>
                  <a:txBody>
                    <a:bodyPr/>
                    <a:lstStyle/>
                    <a:p>
                      <a:r>
                        <a:rPr lang="zh-CN" altLang="en-US" sz="9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南河内郡河南町、南河内郡千早赤阪村</a:t>
                      </a:r>
                    </a:p>
                  </a:txBody>
                  <a:tcPr marL="39558" marR="39558" marT="19779" marB="19779" anchor="ctr"/>
                </a:tc>
                <a:tc>
                  <a:txBody>
                    <a:bodyPr/>
                    <a:lstStyle/>
                    <a:p>
                      <a:r>
                        <a:rPr lang="ja-JP" altLang="en-US" sz="900" b="1" u="none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大和葛城山周辺</a:t>
                      </a:r>
                    </a:p>
                  </a:txBody>
                  <a:tcPr marL="39558" marR="39558" marT="19779" marB="19779" anchor="ctr"/>
                </a:tc>
                <a:extLst>
                  <a:ext uri="{0D108BD9-81ED-4DB2-BD59-A6C34878D82A}">
                    <a16:rowId xmlns:a16="http://schemas.microsoft.com/office/drawing/2014/main" val="3912579640"/>
                  </a:ext>
                </a:extLst>
              </a:tr>
            </a:tbl>
          </a:graphicData>
        </a:graphic>
      </p:graphicFrame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BAFFB1E5-4462-42A1-8DD8-650A11070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2C126-6CB2-465F-A835-5BA657D28C2A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045B6F7-A959-4BA9-BF79-1237103BDA9F}"/>
              </a:ext>
            </a:extLst>
          </p:cNvPr>
          <p:cNvSpPr txBox="1"/>
          <p:nvPr/>
        </p:nvSpPr>
        <p:spPr>
          <a:xfrm>
            <a:off x="156642" y="1301123"/>
            <a:ext cx="636128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400" b="0" i="0" dirty="0"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〇</a:t>
            </a:r>
            <a:r>
              <a:rPr lang="ja-JP" altLang="en-US" sz="1400" b="0" i="0" u="sng" dirty="0"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府内では</a:t>
            </a:r>
            <a:r>
              <a:rPr lang="en-US" altLang="ja-JP" sz="1400" b="0" i="0" u="sng" dirty="0"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22</a:t>
            </a:r>
            <a:r>
              <a:rPr lang="ja-JP" altLang="en-US" sz="1400" b="0" i="0" u="sng" dirty="0"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箇所が「生物多様性保全上重要な里地里山（</a:t>
            </a:r>
            <a:r>
              <a:rPr lang="en-US" altLang="ja-JP" sz="1400" b="0" i="0" u="sng" dirty="0"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400" b="0" i="0" u="sng" dirty="0"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）」に選定されている。</a:t>
            </a:r>
            <a:endParaRPr lang="ja-JP" altLang="en-US" sz="1400" u="sng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B7FE6C5-C53D-47E7-8043-ED52264DEB03}"/>
              </a:ext>
            </a:extLst>
          </p:cNvPr>
          <p:cNvSpPr txBox="1"/>
          <p:nvPr/>
        </p:nvSpPr>
        <p:spPr>
          <a:xfrm>
            <a:off x="377017" y="1571334"/>
            <a:ext cx="63612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200" b="0" i="0" dirty="0"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200" b="0" i="0" dirty="0"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環境省では、さまざまな命を育む豊かな里地里山を、次世代に残していくべき自然環境の一つである　</a:t>
            </a:r>
            <a:endParaRPr lang="en-US" altLang="ja-JP" sz="1200" b="0" i="0" dirty="0">
              <a:solidFill>
                <a:srgbClr val="00000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 </a:t>
            </a:r>
            <a:r>
              <a:rPr lang="ja-JP" altLang="en-US" sz="1200" b="0" i="0" dirty="0"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と位置づけ、「生物多様性保全上重要な里地里山」（全国で計</a:t>
            </a:r>
            <a:r>
              <a:rPr lang="en-US" altLang="ja-JP" sz="1200" b="0" i="0" dirty="0"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500</a:t>
            </a:r>
            <a:r>
              <a:rPr lang="ja-JP" altLang="en-US" sz="1200" b="0" i="0" dirty="0"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箇所）を選定</a:t>
            </a:r>
            <a:r>
              <a:rPr lang="ja-JP" altLang="en-US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endParaRPr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6517929" y="6440815"/>
            <a:ext cx="1528011" cy="3648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0204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43558" y="181096"/>
            <a:ext cx="4997482" cy="6637255"/>
          </a:xfrm>
          <a:prstGeom prst="rect">
            <a:avLst/>
          </a:prstGeom>
        </p:spPr>
      </p:pic>
      <p:sp>
        <p:nvSpPr>
          <p:cNvPr id="4" name="タイトル 1">
            <a:extLst>
              <a:ext uri="{FF2B5EF4-FFF2-40B4-BE49-F238E27FC236}">
                <a16:creationId xmlns:a16="http://schemas.microsoft.com/office/drawing/2014/main" id="{10BC1CE3-9421-412E-9A4B-E680C689CE07}"/>
              </a:ext>
            </a:extLst>
          </p:cNvPr>
          <p:cNvSpPr txBox="1">
            <a:spLocks/>
          </p:cNvSpPr>
          <p:nvPr/>
        </p:nvSpPr>
        <p:spPr>
          <a:xfrm>
            <a:off x="1" y="100644"/>
            <a:ext cx="9905999" cy="542451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3600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ja-JP" altLang="en-US" sz="2400" b="1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１</a:t>
            </a:r>
            <a:r>
              <a:rPr lang="ja-JP" altLang="ja-JP" sz="2400" b="1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．</a:t>
            </a:r>
            <a:r>
              <a:rPr lang="ja-JP" altLang="en-US" sz="2400" b="1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大阪府内の自然資源・生物多様性関連施設について</a:t>
            </a:r>
            <a:endParaRPr lang="en-US" altLang="ja-JP" sz="2400" b="1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7755099"/>
              </p:ext>
            </p:extLst>
          </p:nvPr>
        </p:nvGraphicFramePr>
        <p:xfrm>
          <a:off x="266890" y="1098966"/>
          <a:ext cx="2889623" cy="483106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93077">
                  <a:extLst>
                    <a:ext uri="{9D8B030D-6E8A-4147-A177-3AD203B41FA5}">
                      <a16:colId xmlns:a16="http://schemas.microsoft.com/office/drawing/2014/main" val="463250772"/>
                    </a:ext>
                  </a:extLst>
                </a:gridCol>
                <a:gridCol w="2596546">
                  <a:extLst>
                    <a:ext uri="{9D8B030D-6E8A-4147-A177-3AD203B41FA5}">
                      <a16:colId xmlns:a16="http://schemas.microsoft.com/office/drawing/2014/main" val="827346111"/>
                    </a:ext>
                  </a:extLst>
                </a:gridCol>
              </a:tblGrid>
              <a:tr h="1570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NO.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238" marR="3238" marT="3238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1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施設名</a:t>
                      </a:r>
                      <a:endParaRPr lang="ja-JP" alt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238" marR="3238" marT="3238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921564"/>
                  </a:ext>
                </a:extLst>
              </a:tr>
              <a:tr h="14606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明治の森箕面国定公園　箕面ビジターセンター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39026371"/>
                  </a:ext>
                </a:extLst>
              </a:tr>
              <a:tr h="14606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箕面公園昆虫館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87249164"/>
                  </a:ext>
                </a:extLst>
              </a:tr>
              <a:tr h="14606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吹田市自然体験交流センター　（わくわくの郷）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65537679"/>
                  </a:ext>
                </a:extLst>
              </a:tr>
              <a:tr h="14606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1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まちなか水族館　（吹田市役所本庁舎）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41137707"/>
                  </a:ext>
                </a:extLst>
              </a:tr>
              <a:tr h="2921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1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大阪府日本万国博覧会記念公園</a:t>
                      </a:r>
                      <a:endParaRPr lang="en-US" altLang="zh-TW" sz="900" b="1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 fontAlgn="ctr"/>
                      <a:r>
                        <a:rPr lang="zh-TW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自然観察学習館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56050946"/>
                  </a:ext>
                </a:extLst>
              </a:tr>
              <a:tr h="14606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1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パナソニックホームズ（株）　「つながりのひろば」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99866755"/>
                  </a:ext>
                </a:extLst>
              </a:tr>
              <a:tr h="14606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1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高槻市立自然博物館</a:t>
                      </a:r>
                      <a:r>
                        <a:rPr lang="ja-JP" altLang="en-US" sz="9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</a:t>
                      </a:r>
                      <a:r>
                        <a:rPr lang="ja-JP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あく</a:t>
                      </a:r>
                      <a:r>
                        <a:rPr lang="ja-JP" alt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あ</a:t>
                      </a:r>
                      <a:r>
                        <a:rPr lang="ja-JP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ぴあ芥川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34170157"/>
                  </a:ext>
                </a:extLst>
              </a:tr>
              <a:tr h="14606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1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高槻森林観光センター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90257894"/>
                  </a:ext>
                </a:extLst>
              </a:tr>
              <a:tr h="14606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1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能勢町けやき資料館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74068543"/>
                  </a:ext>
                </a:extLst>
              </a:tr>
              <a:tr h="14606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1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大阪府営箕面公園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70628413"/>
                  </a:ext>
                </a:extLst>
              </a:tr>
              <a:tr h="14606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1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スノーピーク箕面自然館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51549288"/>
                  </a:ext>
                </a:extLst>
              </a:tr>
              <a:tr h="14606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1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池田市立五月山動物園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15611661"/>
                  </a:ext>
                </a:extLst>
              </a:tr>
              <a:tr h="14606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1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池田市緑のセンター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80517165"/>
                  </a:ext>
                </a:extLst>
              </a:tr>
              <a:tr h="14606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1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大阪府営服部緑地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79013714"/>
                  </a:ext>
                </a:extLst>
              </a:tr>
              <a:tr h="14606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1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大阪市立自然史博物館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9721180"/>
                  </a:ext>
                </a:extLst>
              </a:tr>
              <a:tr h="14606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1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天王寺動物園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12441899"/>
                  </a:ext>
                </a:extLst>
              </a:tr>
              <a:tr h="14606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南海電気鉄道</a:t>
                      </a:r>
                      <a:r>
                        <a:rPr lang="en-US" altLang="ja-JP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</a:t>
                      </a:r>
                      <a:r>
                        <a:rPr lang="ja-JP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株</a:t>
                      </a:r>
                      <a:r>
                        <a:rPr lang="en-US" altLang="ja-JP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)</a:t>
                      </a:r>
                      <a:r>
                        <a:rPr lang="ja-JP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なんばパークス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70942122"/>
                  </a:ext>
                </a:extLst>
              </a:tr>
              <a:tr h="14606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環境活動推進施設　（なにわ</a:t>
                      </a:r>
                      <a:r>
                        <a:rPr lang="en-US" altLang="ja-JP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ECO</a:t>
                      </a:r>
                      <a:r>
                        <a:rPr lang="ja-JP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スクエア）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27897926"/>
                  </a:ext>
                </a:extLst>
              </a:tr>
              <a:tr h="14606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野鳥園臨港緑地</a:t>
                      </a:r>
                      <a:r>
                        <a:rPr lang="ja-JP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</a:t>
                      </a:r>
                      <a:r>
                        <a:rPr lang="zh-TW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（大阪南港野鳥園）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23483382"/>
                  </a:ext>
                </a:extLst>
              </a:tr>
              <a:tr h="14606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咲くやこの花館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85145436"/>
                  </a:ext>
                </a:extLst>
              </a:tr>
              <a:tr h="14606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大阪市立長居植物園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22503484"/>
                  </a:ext>
                </a:extLst>
              </a:tr>
              <a:tr h="14606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1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大阪府営住之江公園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33862620"/>
                  </a:ext>
                </a:extLst>
              </a:tr>
              <a:tr h="14606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大阪府営住吉公園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13866300"/>
                  </a:ext>
                </a:extLst>
              </a:tr>
              <a:tr h="14606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積水ハウス（株）　「新・里山」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74608895"/>
                  </a:ext>
                </a:extLst>
              </a:tr>
              <a:tr h="14606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公立大学法人大阪市立大学理学部附属植物園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86188600"/>
                  </a:ext>
                </a:extLst>
              </a:tr>
              <a:tr h="14606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1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大阪府民の森　なるかわ園地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89227176"/>
                  </a:ext>
                </a:extLst>
              </a:tr>
              <a:tr h="14606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1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大阪府民の森　</a:t>
                      </a:r>
                      <a:r>
                        <a:rPr lang="ja-JP" alt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むろ</a:t>
                      </a:r>
                      <a:r>
                        <a:rPr lang="ja-JP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いけ園地　森の工作館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02948502"/>
                  </a:ext>
                </a:extLst>
              </a:tr>
              <a:tr h="2921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大阪府立環境農林水産総合研究所</a:t>
                      </a:r>
                      <a:endParaRPr lang="en-US" altLang="ja-JP" sz="900" b="1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 fontAlgn="ctr"/>
                      <a:r>
                        <a:rPr lang="ja-JP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生物多様性センター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37443171"/>
                  </a:ext>
                </a:extLst>
              </a:tr>
              <a:tr h="14606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大阪府営　久宝寺緑地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36795522"/>
                  </a:ext>
                </a:extLst>
              </a:tr>
              <a:tr h="14606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大阪府営山田池公園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20314792"/>
                  </a:ext>
                </a:extLst>
              </a:tr>
            </a:tbl>
          </a:graphicData>
        </a:graphic>
      </p:graphicFrame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A7F167D-B511-452B-ADDD-CCEECD34B57C}"/>
              </a:ext>
            </a:extLst>
          </p:cNvPr>
          <p:cNvSpPr txBox="1"/>
          <p:nvPr/>
        </p:nvSpPr>
        <p:spPr>
          <a:xfrm>
            <a:off x="121452" y="594032"/>
            <a:ext cx="397742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ja-JP" altLang="en-US" sz="20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１－３　生物多様性関連施設</a:t>
            </a:r>
            <a:endParaRPr lang="en-US" altLang="ja-JP" sz="20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10" name="表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3091066"/>
              </p:ext>
            </p:extLst>
          </p:nvPr>
        </p:nvGraphicFramePr>
        <p:xfrm>
          <a:off x="3315988" y="1098966"/>
          <a:ext cx="2889623" cy="4064907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86252">
                  <a:extLst>
                    <a:ext uri="{9D8B030D-6E8A-4147-A177-3AD203B41FA5}">
                      <a16:colId xmlns:a16="http://schemas.microsoft.com/office/drawing/2014/main" val="463250772"/>
                    </a:ext>
                  </a:extLst>
                </a:gridCol>
                <a:gridCol w="2603371">
                  <a:extLst>
                    <a:ext uri="{9D8B030D-6E8A-4147-A177-3AD203B41FA5}">
                      <a16:colId xmlns:a16="http://schemas.microsoft.com/office/drawing/2014/main" val="827346111"/>
                    </a:ext>
                  </a:extLst>
                </a:gridCol>
              </a:tblGrid>
              <a:tr h="1614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NO.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238" marR="3238" marT="3238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1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施設名</a:t>
                      </a:r>
                      <a:endParaRPr lang="ja-JP" alt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238" marR="3238" marT="3238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921564"/>
                  </a:ext>
                </a:extLst>
              </a:tr>
              <a:tr h="15013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大阪府民の森ほしだ園地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1879269"/>
                  </a:ext>
                </a:extLst>
              </a:tr>
              <a:tr h="15013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大阪府民の森</a:t>
                      </a:r>
                      <a:r>
                        <a:rPr lang="ja-JP" alt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くろんど</a:t>
                      </a:r>
                      <a:r>
                        <a:rPr lang="ja-JP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園地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6473775"/>
                  </a:ext>
                </a:extLst>
              </a:tr>
              <a:tr h="15013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交野市いきものふれあいの里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2559611"/>
                  </a:ext>
                </a:extLst>
              </a:tr>
              <a:tr h="15013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大阪府営　寝屋川公園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020659"/>
                  </a:ext>
                </a:extLst>
              </a:tr>
              <a:tr h="15013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大阪府営深北緑地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218834"/>
                  </a:ext>
                </a:extLst>
              </a:tr>
              <a:tr h="30026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パナソニック（株）ライフソリューションズ社</a:t>
                      </a:r>
                      <a:endParaRPr lang="en-US" altLang="ja-JP" sz="900" b="1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 fontAlgn="ctr"/>
                      <a:r>
                        <a:rPr lang="ja-JP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「はんえいの広場」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824733"/>
                  </a:ext>
                </a:extLst>
              </a:tr>
              <a:tr h="15013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（株）小松製作所大阪工場　「コマツの里山」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1241570"/>
                  </a:ext>
                </a:extLst>
              </a:tr>
              <a:tr h="15013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大阪府立環境農林水産総合研究所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0989389"/>
                  </a:ext>
                </a:extLst>
              </a:tr>
              <a:tr h="15013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大阪府営　長野公園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7709596"/>
                  </a:ext>
                </a:extLst>
              </a:tr>
              <a:tr h="30026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1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大阪府民の森　ちはや園地</a:t>
                      </a:r>
                      <a:endParaRPr lang="en-US" altLang="ja-JP" sz="900" b="1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 fontAlgn="ctr"/>
                      <a:r>
                        <a:rPr lang="ja-JP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ちはや星と自然のミュージアム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843805"/>
                  </a:ext>
                </a:extLst>
              </a:tr>
              <a:tr h="15013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1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大阪府営　浜寺公園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5922425"/>
                  </a:ext>
                </a:extLst>
              </a:tr>
              <a:tr h="15013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大阪府営　大泉緑地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366352"/>
                  </a:ext>
                </a:extLst>
              </a:tr>
              <a:tr h="15013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大阪府営　泉佐野丘陵緑地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2587784"/>
                  </a:ext>
                </a:extLst>
              </a:tr>
              <a:tr h="15013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堺自然ふれあいの森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691847"/>
                  </a:ext>
                </a:extLst>
              </a:tr>
              <a:tr h="15013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貝塚市立自然遊学館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2180391"/>
                  </a:ext>
                </a:extLst>
              </a:tr>
              <a:tr h="15013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紀泉わいわい村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0513880"/>
                  </a:ext>
                </a:extLst>
              </a:tr>
              <a:tr h="30026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1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大阪府立環境農林水産総合研究所</a:t>
                      </a:r>
                      <a:endParaRPr lang="en-US" altLang="ja-JP" sz="900" b="1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 fontAlgn="ctr"/>
                      <a:r>
                        <a:rPr lang="ja-JP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水産技術センター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2765691"/>
                  </a:ext>
                </a:extLst>
              </a:tr>
              <a:tr h="15013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1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大阪府営錦織公園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844419"/>
                  </a:ext>
                </a:extLst>
              </a:tr>
              <a:tr h="15013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1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大阪府立花の文化園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4886075"/>
                  </a:ext>
                </a:extLst>
              </a:tr>
              <a:tr h="15013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1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堺第</a:t>
                      </a:r>
                      <a:r>
                        <a:rPr lang="en-US" altLang="ja-JP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7-3</a:t>
                      </a:r>
                      <a:r>
                        <a:rPr lang="ja-JP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区「共生の森づくり」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946529"/>
                  </a:ext>
                </a:extLst>
              </a:tr>
              <a:tr h="15013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1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堺いきもの情報館（堺市環境共生課）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6325310"/>
                  </a:ext>
                </a:extLst>
              </a:tr>
              <a:tr h="15013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1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きしわだ自然資料館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7759002"/>
                  </a:ext>
                </a:extLst>
              </a:tr>
              <a:tr h="15013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多奈川ビオトープ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749554"/>
                  </a:ext>
                </a:extLst>
              </a:tr>
            </a:tbl>
          </a:graphicData>
        </a:graphic>
      </p:graphicFrame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52872" y="5224024"/>
            <a:ext cx="1512244" cy="1557611"/>
          </a:xfrm>
          <a:prstGeom prst="rect">
            <a:avLst/>
          </a:prstGeom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758D23F7-494A-4987-8FF2-512B9F31E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2C126-6CB2-465F-A835-5BA657D28C2A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6789072" y="6416751"/>
            <a:ext cx="1528011" cy="3648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282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10BC1CE3-9421-412E-9A4B-E680C689CE07}"/>
              </a:ext>
            </a:extLst>
          </p:cNvPr>
          <p:cNvSpPr txBox="1">
            <a:spLocks/>
          </p:cNvSpPr>
          <p:nvPr/>
        </p:nvSpPr>
        <p:spPr>
          <a:xfrm>
            <a:off x="1" y="100644"/>
            <a:ext cx="9905999" cy="705445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3600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ja-JP" altLang="en-US" sz="2400" b="1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２</a:t>
            </a:r>
            <a:r>
              <a:rPr lang="ja-JP" altLang="ja-JP" sz="2400" b="1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．</a:t>
            </a:r>
            <a:r>
              <a:rPr lang="ja-JP" altLang="en-US" sz="2400" b="1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大阪府内の条例等に基づく地域指定面積について</a:t>
            </a:r>
            <a:r>
              <a:rPr lang="en-US" altLang="ja-JP" sz="2400" b="1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355B3A3-3368-4060-BC5E-3DE6F5E14B9E}"/>
              </a:ext>
            </a:extLst>
          </p:cNvPr>
          <p:cNvSpPr txBox="1"/>
          <p:nvPr/>
        </p:nvSpPr>
        <p:spPr>
          <a:xfrm>
            <a:off x="129860" y="1156616"/>
            <a:ext cx="9107205" cy="7848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〇大阪</a:t>
            </a:r>
            <a:r>
              <a:rPr lang="en-US" altLang="ja-JP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21</a:t>
            </a:r>
            <a:r>
              <a:rPr lang="ja-JP" altLang="en-US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世紀の新環境総合計画における目標</a:t>
            </a:r>
            <a:endParaRPr lang="en-US" altLang="ja-JP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r>
              <a:rPr lang="ja-JP" altLang="en-US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</a:t>
            </a:r>
            <a:r>
              <a:rPr lang="ja-JP" altLang="en-US" u="sng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保安林や鳥獣保護区等の生物多様性に資する地域指定を新たに</a:t>
            </a:r>
            <a:r>
              <a:rPr lang="en-US" altLang="ja-JP" u="sng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2,000ha</a:t>
            </a:r>
            <a:r>
              <a:rPr lang="ja-JP" altLang="en-US" u="sng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拡大する。　</a:t>
            </a:r>
            <a:endParaRPr lang="en-US" altLang="ja-JP" u="sng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9836669"/>
              </p:ext>
            </p:extLst>
          </p:nvPr>
        </p:nvGraphicFramePr>
        <p:xfrm>
          <a:off x="383681" y="2859085"/>
          <a:ext cx="9138634" cy="3961826"/>
        </p:xfrm>
        <a:graphic>
          <a:graphicData uri="http://schemas.openxmlformats.org/drawingml/2006/table">
            <a:tbl>
              <a:tblPr firstRow="1" firstCol="1" bandRow="1"/>
              <a:tblGrid>
                <a:gridCol w="1995969">
                  <a:extLst>
                    <a:ext uri="{9D8B030D-6E8A-4147-A177-3AD203B41FA5}">
                      <a16:colId xmlns:a16="http://schemas.microsoft.com/office/drawing/2014/main" val="3171554300"/>
                    </a:ext>
                  </a:extLst>
                </a:gridCol>
                <a:gridCol w="1212276">
                  <a:extLst>
                    <a:ext uri="{9D8B030D-6E8A-4147-A177-3AD203B41FA5}">
                      <a16:colId xmlns:a16="http://schemas.microsoft.com/office/drawing/2014/main" val="2844754253"/>
                    </a:ext>
                  </a:extLst>
                </a:gridCol>
                <a:gridCol w="1124968">
                  <a:extLst>
                    <a:ext uri="{9D8B030D-6E8A-4147-A177-3AD203B41FA5}">
                      <a16:colId xmlns:a16="http://schemas.microsoft.com/office/drawing/2014/main" val="456140565"/>
                    </a:ext>
                  </a:extLst>
                </a:gridCol>
                <a:gridCol w="986084">
                  <a:extLst>
                    <a:ext uri="{9D8B030D-6E8A-4147-A177-3AD203B41FA5}">
                      <a16:colId xmlns:a16="http://schemas.microsoft.com/office/drawing/2014/main" val="1988362375"/>
                    </a:ext>
                  </a:extLst>
                </a:gridCol>
                <a:gridCol w="3819337">
                  <a:extLst>
                    <a:ext uri="{9D8B030D-6E8A-4147-A177-3AD203B41FA5}">
                      <a16:colId xmlns:a16="http://schemas.microsoft.com/office/drawing/2014/main" val="2380111929"/>
                    </a:ext>
                  </a:extLst>
                </a:gridCol>
              </a:tblGrid>
              <a:tr h="3441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400" b="1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2009</a:t>
                      </a:r>
                      <a:r>
                        <a:rPr lang="ja-JP" sz="1400" b="1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2020</a:t>
                      </a:r>
                      <a:r>
                        <a:rPr lang="ja-JP" sz="1400" b="1" kern="10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400" b="1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増加量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400" b="1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指定箇所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861165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200" b="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鳥獣保護区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b="0" kern="10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12,801ha</a:t>
                      </a:r>
                      <a:endParaRPr lang="ja-JP" sz="1100" b="0" kern="10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12,914ha</a:t>
                      </a:r>
                      <a:endParaRPr lang="ja-JP" sz="1100" b="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113ha</a:t>
                      </a:r>
                      <a:endParaRPr lang="ja-JP" sz="1100" b="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100" b="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紀泉高原鳥獣保護区</a:t>
                      </a:r>
                      <a:r>
                        <a:rPr lang="en-US" sz="1100" b="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(H26</a:t>
                      </a:r>
                      <a:r>
                        <a:rPr lang="ja-JP" sz="1100" b="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拡大指定、阪南市所在国有林</a:t>
                      </a:r>
                      <a:r>
                        <a:rPr lang="ja-JP" altLang="en-US" sz="1100" b="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）</a:t>
                      </a:r>
                      <a:endParaRPr lang="ja-JP" sz="1100" b="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4142856"/>
                  </a:ext>
                </a:extLst>
              </a:tr>
              <a:tr h="3462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200" b="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保安林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16,388ha</a:t>
                      </a:r>
                      <a:endParaRPr lang="ja-JP" sz="1100" b="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17,462ha</a:t>
                      </a:r>
                      <a:endParaRPr lang="ja-JP" sz="1100" b="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1,074ha</a:t>
                      </a:r>
                      <a:endParaRPr lang="ja-JP" sz="1100" b="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100" b="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能勢町宿野、枚方市津田、河内長野市滝畑、和泉市父鬼他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82191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200" b="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府立自然公園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2,594ha</a:t>
                      </a:r>
                      <a:endParaRPr lang="ja-JP" sz="1100" b="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3,541ha</a:t>
                      </a:r>
                      <a:endParaRPr lang="ja-JP" sz="1100" b="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947ha</a:t>
                      </a:r>
                      <a:endParaRPr lang="ja-JP" sz="1100" b="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100" b="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Courier New" panose="02070309020205020404" pitchFamily="49" charset="0"/>
                        </a:rPr>
                        <a:t>大阪府立阪南・岬自然公園（</a:t>
                      </a:r>
                      <a:r>
                        <a:rPr lang="en-US" sz="1100" b="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Courier New" panose="02070309020205020404" pitchFamily="49" charset="0"/>
                        </a:rPr>
                        <a:t>H23</a:t>
                      </a:r>
                      <a:r>
                        <a:rPr lang="ja-JP" sz="1100" b="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Courier New" panose="02070309020205020404" pitchFamily="49" charset="0"/>
                        </a:rPr>
                        <a:t>指定、山中渓地区、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100" b="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Courier New" panose="02070309020205020404" pitchFamily="49" charset="0"/>
                        </a:rPr>
                        <a:t>紀泉アルプス地区、高森山地区）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545870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200" b="0" kern="10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国定公園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16,498ha</a:t>
                      </a:r>
                      <a:endParaRPr lang="ja-JP" sz="1100" b="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16,498ha</a:t>
                      </a:r>
                      <a:endParaRPr lang="ja-JP" sz="1100" b="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b="0" kern="10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0ha</a:t>
                      </a:r>
                      <a:endParaRPr lang="ja-JP" sz="1100" b="0" kern="10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b="0" u="none" strike="noStrike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ja-JP" sz="1100" b="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451005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200" b="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近郊緑地保全区域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33,580ha</a:t>
                      </a:r>
                      <a:endParaRPr lang="ja-JP" sz="1100" b="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33,580ha</a:t>
                      </a:r>
                      <a:endParaRPr lang="ja-JP" sz="1100" b="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0ha</a:t>
                      </a:r>
                      <a:endParaRPr lang="ja-JP" sz="1100" b="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b="0" u="none" strike="noStrike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ja-JP" sz="1100" b="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025504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200" b="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自然環境保全地域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b="0" kern="10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38ha</a:t>
                      </a:r>
                      <a:endParaRPr lang="ja-JP" sz="1100" b="0" kern="10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38ha</a:t>
                      </a:r>
                      <a:endParaRPr lang="ja-JP" sz="1100" b="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0ha</a:t>
                      </a:r>
                      <a:endParaRPr lang="ja-JP" sz="1100" b="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b="0" u="none" strike="noStrike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ja-JP" sz="1100" b="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979287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200" b="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緑地環境保全地域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b="0" kern="10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32ha</a:t>
                      </a:r>
                      <a:endParaRPr lang="ja-JP" sz="1100" b="0" kern="10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37ha</a:t>
                      </a:r>
                      <a:endParaRPr lang="ja-JP" sz="1100" b="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5ha</a:t>
                      </a:r>
                      <a:endParaRPr lang="ja-JP" sz="1100" b="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100" b="0" kern="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木代緑地環境保全地域（</a:t>
                      </a:r>
                      <a:r>
                        <a:rPr lang="en-US" sz="1100" b="0" kern="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H26</a:t>
                      </a:r>
                      <a:r>
                        <a:rPr lang="ja-JP" sz="1100" b="0" kern="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指定、豊能町）</a:t>
                      </a:r>
                      <a:endParaRPr lang="ja-JP" sz="1100" b="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100517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200" b="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特別緑地保全地区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b="0" kern="10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2ha</a:t>
                      </a:r>
                      <a:endParaRPr lang="ja-JP" sz="1100" b="0" kern="10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18ha</a:t>
                      </a:r>
                      <a:endParaRPr lang="ja-JP" sz="1100" b="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16ha</a:t>
                      </a:r>
                      <a:endParaRPr lang="ja-JP" sz="1100" b="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100" b="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Courier New" panose="02070309020205020404" pitchFamily="49" charset="0"/>
                        </a:rPr>
                        <a:t>春日町ヒメボタル（</a:t>
                      </a:r>
                      <a:r>
                        <a:rPr lang="en-US" sz="1100" b="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Courier New" panose="02070309020205020404" pitchFamily="49" charset="0"/>
                        </a:rPr>
                        <a:t>H28</a:t>
                      </a:r>
                      <a:r>
                        <a:rPr lang="ja-JP" sz="1100" b="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Courier New" panose="02070309020205020404" pitchFamily="49" charset="0"/>
                        </a:rPr>
                        <a:t>指定、豊中市）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100" b="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Courier New" panose="02070309020205020404" pitchFamily="49" charset="0"/>
                        </a:rPr>
                        <a:t>鉢ヶ峯（</a:t>
                      </a:r>
                      <a:r>
                        <a:rPr lang="en-US" sz="1100" b="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Courier New" panose="02070309020205020404" pitchFamily="49" charset="0"/>
                        </a:rPr>
                        <a:t>R2</a:t>
                      </a:r>
                      <a:r>
                        <a:rPr lang="ja-JP" sz="1100" b="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Courier New" panose="02070309020205020404" pitchFamily="49" charset="0"/>
                        </a:rPr>
                        <a:t>指定、堺市）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65126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200" b="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自然海浜保全地区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22ha</a:t>
                      </a:r>
                      <a:endParaRPr lang="ja-JP" sz="1100" b="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22ha</a:t>
                      </a:r>
                      <a:endParaRPr lang="ja-JP" sz="1100" b="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b="0" kern="10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0ha</a:t>
                      </a:r>
                      <a:endParaRPr lang="ja-JP" sz="1100" b="0" kern="10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b="0" u="none" strike="noStrike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ja-JP" sz="1100" b="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888115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200" b="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国・府指定天然記念物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b="0" kern="10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15ha</a:t>
                      </a:r>
                      <a:endParaRPr lang="ja-JP" sz="1100" b="0" kern="10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15ha</a:t>
                      </a:r>
                      <a:endParaRPr lang="ja-JP" sz="1100" b="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b="0" kern="10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0ha</a:t>
                      </a:r>
                      <a:endParaRPr lang="ja-JP" sz="1100" b="0" kern="10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b="0" u="none" strike="noStrike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ja-JP" sz="1100" b="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8541280"/>
                  </a:ext>
                </a:extLst>
              </a:tr>
              <a:tr h="3328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400" b="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合計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81,970ha</a:t>
                      </a:r>
                      <a:endParaRPr lang="ja-JP" sz="1400" b="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84,125ha</a:t>
                      </a:r>
                      <a:endParaRPr lang="ja-JP" sz="1400" b="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2,155ha</a:t>
                      </a:r>
                      <a:endParaRPr lang="ja-JP" sz="1400" b="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0" u="none" strike="noStrike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ja-JP" sz="1400" b="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6754736"/>
                  </a:ext>
                </a:extLst>
              </a:tr>
            </a:tbl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452B537-590F-4C6D-8859-7E25196BF9CC}"/>
              </a:ext>
            </a:extLst>
          </p:cNvPr>
          <p:cNvSpPr txBox="1"/>
          <p:nvPr/>
        </p:nvSpPr>
        <p:spPr>
          <a:xfrm>
            <a:off x="272833" y="2431766"/>
            <a:ext cx="60783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ja-JP" altLang="en-US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■大阪府内の条例等に基づく地域指定面積一覧</a:t>
            </a:r>
            <a:endParaRPr lang="en-US" altLang="ja-JP" sz="16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355B3A3-3368-4060-BC5E-3DE6F5E14B9E}"/>
              </a:ext>
            </a:extLst>
          </p:cNvPr>
          <p:cNvSpPr txBox="1"/>
          <p:nvPr/>
        </p:nvSpPr>
        <p:spPr>
          <a:xfrm>
            <a:off x="129860" y="1918327"/>
            <a:ext cx="9646277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ja-JP" altLang="en-US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〇大阪府内における</a:t>
            </a:r>
            <a:r>
              <a:rPr lang="ja-JP" altLang="en-US" sz="18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条例等に基づく</a:t>
            </a:r>
            <a:r>
              <a:rPr lang="ja-JP" altLang="en-US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地域指定</a:t>
            </a:r>
            <a:r>
              <a:rPr lang="ja-JP" altLang="en-US" u="sng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延べ面積</a:t>
            </a:r>
            <a:r>
              <a:rPr lang="ja-JP" altLang="en-US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</a:t>
            </a:r>
            <a:r>
              <a:rPr lang="en-US" altLang="ja-JP" u="sng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84,125ha</a:t>
            </a:r>
            <a:r>
              <a:rPr lang="ja-JP" altLang="en-US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（</a:t>
            </a:r>
            <a:r>
              <a:rPr lang="en-US" altLang="ja-JP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2020</a:t>
            </a:r>
            <a:r>
              <a:rPr lang="ja-JP" altLang="en-US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年度末時点）</a:t>
            </a:r>
            <a:endParaRPr lang="en-US" altLang="ja-JP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r>
              <a:rPr lang="ja-JP" altLang="en-US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　⇒　</a:t>
            </a:r>
            <a:r>
              <a:rPr lang="en-US" altLang="ja-JP" u="sng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2,155ha</a:t>
            </a:r>
            <a:r>
              <a:rPr lang="ja-JP" altLang="en-US" u="sng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拡大</a:t>
            </a:r>
            <a:endParaRPr lang="en-US" altLang="ja-JP" u="sng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A7F167D-B511-452B-ADDD-CCEECD34B57C}"/>
              </a:ext>
            </a:extLst>
          </p:cNvPr>
          <p:cNvSpPr txBox="1"/>
          <p:nvPr/>
        </p:nvSpPr>
        <p:spPr>
          <a:xfrm>
            <a:off x="1" y="764739"/>
            <a:ext cx="7167032" cy="489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ja-JP" altLang="en-US" sz="20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２－１　大阪府内における条例等に基づく地域指定延べ面積</a:t>
            </a:r>
            <a:endParaRPr lang="en-US" altLang="ja-JP" sz="20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02BF670-F52C-45E5-BAD0-641F00CCD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47287" y="6455786"/>
            <a:ext cx="2228850" cy="365125"/>
          </a:xfrm>
        </p:spPr>
        <p:txBody>
          <a:bodyPr/>
          <a:lstStyle/>
          <a:p>
            <a:fld id="{1082C126-6CB2-465F-A835-5BA657D28C2A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20821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04190" y="601579"/>
            <a:ext cx="4213578" cy="6160168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355B3A3-3368-4060-BC5E-3DE6F5E14B9E}"/>
              </a:ext>
            </a:extLst>
          </p:cNvPr>
          <p:cNvSpPr txBox="1"/>
          <p:nvPr/>
        </p:nvSpPr>
        <p:spPr>
          <a:xfrm>
            <a:off x="147890" y="3053770"/>
            <a:ext cx="5607987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4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■</a:t>
            </a:r>
            <a:r>
              <a:rPr lang="ja-JP" altLang="en-US" sz="1400" b="1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愛知目標</a:t>
            </a:r>
            <a:r>
              <a:rPr lang="ja-JP" altLang="en-US" sz="14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（</a:t>
            </a:r>
            <a:r>
              <a:rPr lang="en-US" altLang="ja-JP" sz="14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2010.10 COP10</a:t>
            </a:r>
            <a:r>
              <a:rPr lang="ja-JP" altLang="en-US" sz="14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）</a:t>
            </a:r>
            <a:r>
              <a:rPr lang="en-US" altLang="ja-JP" sz="14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※</a:t>
            </a:r>
            <a:r>
              <a:rPr lang="ja-JP" altLang="en-US" sz="14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抜粋</a:t>
            </a:r>
            <a:endParaRPr lang="en-US" altLang="ja-JP" sz="14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ja-JP" altLang="en-US" sz="12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「</a:t>
            </a:r>
            <a:r>
              <a:rPr lang="en-US" altLang="ja-JP" sz="12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2020</a:t>
            </a:r>
            <a:r>
              <a:rPr lang="ja-JP" altLang="en-US" sz="12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年までに、少なくとも</a:t>
            </a:r>
            <a:r>
              <a:rPr lang="ja-JP" altLang="en-US" sz="1200" b="1" u="sng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陸域及び内陸水域の</a:t>
            </a:r>
            <a:r>
              <a:rPr lang="en-US" altLang="ja-JP" sz="1200" b="1" u="sng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17</a:t>
            </a:r>
            <a:r>
              <a:rPr lang="ja-JP" altLang="en-US" sz="1200" b="1" u="sng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％</a:t>
            </a:r>
            <a:r>
              <a:rPr lang="ja-JP" altLang="en-US" sz="12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、</a:t>
            </a:r>
            <a:r>
              <a:rPr lang="en-US" altLang="ja-JP" sz="12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ja-JP" altLang="en-US" sz="12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また</a:t>
            </a:r>
            <a:r>
              <a:rPr lang="ja-JP" altLang="en-US" sz="1200" b="1" u="sng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沿岸域及び海域の</a:t>
            </a:r>
            <a:r>
              <a:rPr lang="en-US" altLang="ja-JP" sz="1200" b="1" u="sng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10</a:t>
            </a:r>
            <a:r>
              <a:rPr lang="ja-JP" altLang="en-US" sz="1200" b="1" u="sng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％</a:t>
            </a:r>
            <a:r>
              <a:rPr lang="ja-JP" altLang="en-US" sz="12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」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A7F167D-B511-452B-ADDD-CCEECD34B57C}"/>
              </a:ext>
            </a:extLst>
          </p:cNvPr>
          <p:cNvSpPr txBox="1"/>
          <p:nvPr/>
        </p:nvSpPr>
        <p:spPr>
          <a:xfrm>
            <a:off x="0" y="754344"/>
            <a:ext cx="6632620" cy="5539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ja-JP" altLang="en-US" sz="20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２－２　大阪府内における条例等に基づく地域指定実面積</a:t>
            </a:r>
            <a:endParaRPr lang="en-US" altLang="ja-JP" sz="20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10BC1CE3-9421-412E-9A4B-E680C689CE07}"/>
              </a:ext>
            </a:extLst>
          </p:cNvPr>
          <p:cNvSpPr txBox="1">
            <a:spLocks/>
          </p:cNvSpPr>
          <p:nvPr/>
        </p:nvSpPr>
        <p:spPr>
          <a:xfrm>
            <a:off x="1" y="100644"/>
            <a:ext cx="9905999" cy="705445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3600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ja-JP" altLang="en-US" sz="2400" b="1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２．大阪府内の条例等に基づく地域指定面積について</a:t>
            </a:r>
            <a:r>
              <a:rPr lang="ja-JP" altLang="en-US" sz="24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355B3A3-3368-4060-BC5E-3DE6F5E14B9E}"/>
              </a:ext>
            </a:extLst>
          </p:cNvPr>
          <p:cNvSpPr txBox="1"/>
          <p:nvPr/>
        </p:nvSpPr>
        <p:spPr>
          <a:xfrm>
            <a:off x="197447" y="1217944"/>
            <a:ext cx="6969585" cy="128073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〇　大阪府内における条例等に基づく地域指定</a:t>
            </a:r>
            <a:r>
              <a:rPr lang="ja-JP" altLang="en-US" u="sng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実面積</a:t>
            </a:r>
            <a:r>
              <a:rPr lang="ja-JP" altLang="en-US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</a:t>
            </a:r>
            <a:r>
              <a:rPr lang="en-US" altLang="ja-JP" u="sng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46,952ha</a:t>
            </a:r>
          </a:p>
          <a:p>
            <a:pPr>
              <a:lnSpc>
                <a:spcPct val="150000"/>
              </a:lnSpc>
            </a:pPr>
            <a:r>
              <a:rPr lang="ja-JP" altLang="en-US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      ⇒うち陸域　</a:t>
            </a:r>
            <a:r>
              <a:rPr lang="en-US" altLang="ja-JP" u="sng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46,930ha</a:t>
            </a:r>
            <a:r>
              <a:rPr lang="en-US" altLang="ja-JP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ja-JP" altLang="en-US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（</a:t>
            </a:r>
            <a:r>
              <a:rPr lang="en-US" altLang="ja-JP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2020</a:t>
            </a:r>
            <a:r>
              <a:rPr lang="ja-JP" altLang="en-US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年度末時点）</a:t>
            </a:r>
            <a:endParaRPr lang="en-US" altLang="ja-JP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ja-JP" altLang="en-US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　　⇒</a:t>
            </a:r>
            <a:r>
              <a:rPr lang="ja-JP" altLang="en-US" u="sng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府域面積（</a:t>
            </a:r>
            <a:r>
              <a:rPr lang="en-US" altLang="ja-JP" u="sng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190,532ha</a:t>
            </a:r>
            <a:r>
              <a:rPr lang="ja-JP" altLang="en-US" u="sng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）の　</a:t>
            </a:r>
            <a:r>
              <a:rPr lang="en-US" altLang="ja-JP" u="sng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24.6</a:t>
            </a:r>
            <a:r>
              <a:rPr lang="ja-JP" altLang="en-US" u="sng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％</a:t>
            </a:r>
            <a:r>
              <a:rPr lang="ja-JP" altLang="en-US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</a:t>
            </a:r>
            <a:endParaRPr lang="en-US" altLang="ja-JP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166335" y="2742826"/>
            <a:ext cx="5501487" cy="1949518"/>
            <a:chOff x="33772" y="2700148"/>
            <a:chExt cx="5501487" cy="1949518"/>
          </a:xfrm>
        </p:grpSpPr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1452B537-590F-4C6D-8859-7E25196BF9CC}"/>
                </a:ext>
              </a:extLst>
            </p:cNvPr>
            <p:cNvSpPr txBox="1"/>
            <p:nvPr/>
          </p:nvSpPr>
          <p:spPr>
            <a:xfrm>
              <a:off x="76856" y="2700148"/>
              <a:ext cx="4127132" cy="4154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ja-JP" sz="1400" kern="100" dirty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【</a:t>
              </a:r>
              <a:r>
                <a:rPr lang="ja-JP" altLang="en-US" sz="1400" kern="100" dirty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　国際的な目標値　</a:t>
              </a:r>
              <a:r>
                <a:rPr lang="en-US" altLang="ja-JP" sz="1400" kern="100" dirty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】</a:t>
              </a:r>
              <a:r>
                <a:rPr lang="ja-JP" altLang="en-US" sz="1400" kern="100" dirty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　</a:t>
              </a:r>
              <a:r>
                <a:rPr lang="en-US" altLang="ja-JP" sz="1200" kern="100" dirty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※</a:t>
              </a:r>
              <a:r>
                <a:rPr lang="ja-JP" altLang="en-US" sz="1200" kern="100" dirty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いずれも抜粋</a:t>
              </a:r>
              <a:endParaRPr lang="en-US" altLang="ja-JP" sz="12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BBAC4201-0B3E-4551-ABE0-B7EB571C0FB5}"/>
                </a:ext>
              </a:extLst>
            </p:cNvPr>
            <p:cNvSpPr txBox="1"/>
            <p:nvPr/>
          </p:nvSpPr>
          <p:spPr>
            <a:xfrm>
              <a:off x="33772" y="3646225"/>
              <a:ext cx="5493577" cy="9694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ja-JP" altLang="en-US" sz="1400" kern="100" dirty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■</a:t>
              </a:r>
              <a:r>
                <a:rPr lang="en-US" altLang="ja-JP" sz="1400" b="1" kern="100" dirty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G7</a:t>
              </a:r>
              <a:r>
                <a:rPr lang="ja-JP" altLang="en-US" sz="1400" b="1" kern="100" dirty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　</a:t>
              </a:r>
              <a:r>
                <a:rPr lang="en-US" altLang="ja-JP" sz="1400" b="1" kern="100" dirty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2030</a:t>
              </a:r>
              <a:r>
                <a:rPr lang="ja-JP" altLang="en-US" sz="1400" b="1" kern="100" dirty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自然協約</a:t>
              </a:r>
              <a:r>
                <a:rPr lang="ja-JP" altLang="en-US" sz="1400" kern="100" dirty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（</a:t>
              </a:r>
              <a:r>
                <a:rPr lang="en-US" altLang="ja-JP" sz="1400" kern="100" dirty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2021.5</a:t>
              </a:r>
              <a:r>
                <a:rPr lang="ja-JP" altLang="en-US" sz="1400" kern="100" dirty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　</a:t>
              </a:r>
              <a:r>
                <a:rPr lang="en-US" altLang="ja-JP" sz="1400" kern="100" dirty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G7</a:t>
              </a:r>
              <a:r>
                <a:rPr lang="ja-JP" altLang="en-US" sz="1400" kern="100" dirty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コーンウォール・サミット）</a:t>
              </a:r>
              <a:endParaRPr lang="en-US" altLang="ja-JP" sz="14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sz="1200" kern="100" dirty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「</a:t>
              </a:r>
              <a:r>
                <a:rPr lang="en-US" altLang="ja-JP" sz="1200" kern="100" dirty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2030</a:t>
              </a:r>
              <a:r>
                <a:rPr lang="ja-JP" altLang="en-US" sz="1200" kern="100" dirty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年までに</a:t>
              </a:r>
              <a:r>
                <a:rPr lang="ja-JP" altLang="en-US" sz="1200" b="1" u="sng" kern="100" dirty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世界の陸地の少なくとも</a:t>
              </a:r>
              <a:r>
                <a:rPr lang="en-US" altLang="ja-JP" sz="1200" b="1" u="sng" kern="100" dirty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30</a:t>
              </a:r>
              <a:r>
                <a:rPr lang="ja-JP" altLang="en-US" sz="1200" b="1" u="sng" kern="100" dirty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％</a:t>
              </a:r>
              <a:r>
                <a:rPr lang="ja-JP" altLang="en-US" sz="1200" kern="100" dirty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及び</a:t>
              </a:r>
              <a:r>
                <a:rPr lang="ja-JP" altLang="en-US" sz="1200" b="1" u="sng" kern="100" dirty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世界の海洋の</a:t>
              </a:r>
              <a:r>
                <a:rPr lang="en-US" altLang="ja-JP" sz="1200" b="1" u="sng" kern="100" dirty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 </a:t>
              </a:r>
              <a:r>
                <a:rPr lang="ja-JP" altLang="en-US" sz="1200" b="1" u="sng" kern="100" dirty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少なくとも</a:t>
              </a:r>
              <a:r>
                <a:rPr lang="en-US" altLang="ja-JP" sz="1200" b="1" u="sng" kern="100" dirty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30</a:t>
              </a:r>
              <a:r>
                <a:rPr lang="ja-JP" altLang="en-US" sz="1200" b="1" u="sng" kern="100" dirty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％</a:t>
              </a:r>
              <a:r>
                <a:rPr lang="ja-JP" altLang="en-US" sz="1200" kern="100" dirty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を</a:t>
              </a:r>
              <a:endParaRPr lang="en-US" altLang="ja-JP" sz="12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sz="1200" kern="100" dirty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　保全又は保護」</a:t>
              </a:r>
            </a:p>
          </p:txBody>
        </p:sp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94E0991E-B0A3-4468-8BF6-8E75F921FCA9}"/>
                </a:ext>
              </a:extLst>
            </p:cNvPr>
            <p:cNvSpPr/>
            <p:nvPr/>
          </p:nvSpPr>
          <p:spPr>
            <a:xfrm>
              <a:off x="41682" y="2706514"/>
              <a:ext cx="5493577" cy="1943152"/>
            </a:xfrm>
            <a:prstGeom prst="rect">
              <a:avLst/>
            </a:prstGeom>
            <a:noFill/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B63F5FCC-7E10-4591-A3DE-D42197F6A7D6}"/>
              </a:ext>
            </a:extLst>
          </p:cNvPr>
          <p:cNvSpPr/>
          <p:nvPr/>
        </p:nvSpPr>
        <p:spPr>
          <a:xfrm>
            <a:off x="174245" y="4828734"/>
            <a:ext cx="5493577" cy="169254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CA55737-496C-4CF9-AE16-32DDCF48B2D6}"/>
              </a:ext>
            </a:extLst>
          </p:cNvPr>
          <p:cNvSpPr txBox="1"/>
          <p:nvPr/>
        </p:nvSpPr>
        <p:spPr>
          <a:xfrm>
            <a:off x="147890" y="4851241"/>
            <a:ext cx="2922271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ja-JP" altLang="en-US" sz="14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</a:t>
            </a:r>
            <a:r>
              <a:rPr lang="en-US" altLang="ja-JP" sz="14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【</a:t>
            </a:r>
            <a:r>
              <a:rPr lang="ja-JP" altLang="en-US" sz="14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海域について　</a:t>
            </a:r>
            <a:r>
              <a:rPr lang="en-US" altLang="ja-JP" sz="14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】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5874254-3E37-416B-84C8-C7CD9FADD896}"/>
              </a:ext>
            </a:extLst>
          </p:cNvPr>
          <p:cNvSpPr txBox="1"/>
          <p:nvPr/>
        </p:nvSpPr>
        <p:spPr>
          <a:xfrm>
            <a:off x="327634" y="5740778"/>
            <a:ext cx="511441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ja-JP" altLang="en-US" sz="14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＜国の考え方＞</a:t>
            </a:r>
            <a:endParaRPr lang="en-US" altLang="ja-JP" sz="14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sz="14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領海及び排他的経済水域（</a:t>
            </a:r>
            <a:r>
              <a:rPr lang="en-US" altLang="ja-JP" sz="14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447</a:t>
            </a:r>
            <a:r>
              <a:rPr lang="ja-JP" altLang="en-US" sz="14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百万</a:t>
            </a:r>
            <a:r>
              <a:rPr lang="en-US" altLang="ja-JP" sz="14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ha</a:t>
            </a:r>
            <a:r>
              <a:rPr lang="ja-JP" altLang="en-US" sz="14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）のうち、</a:t>
            </a:r>
            <a:endParaRPr lang="en-US" altLang="ja-JP" sz="14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14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  13.3%</a:t>
            </a:r>
            <a:r>
              <a:rPr lang="ja-JP" altLang="en-US" sz="14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（</a:t>
            </a:r>
            <a:r>
              <a:rPr lang="en-US" altLang="ja-JP" sz="14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59.4</a:t>
            </a:r>
            <a:r>
              <a:rPr lang="ja-JP" altLang="en-US" sz="14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百万</a:t>
            </a:r>
            <a:r>
              <a:rPr lang="en-US" altLang="ja-JP" sz="14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ha</a:t>
            </a:r>
            <a:r>
              <a:rPr lang="ja-JP" altLang="en-US" sz="14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）が海洋保護区として指定済み</a:t>
            </a:r>
            <a:endParaRPr lang="en-US" altLang="ja-JP" sz="14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E9D4633-2D93-417B-B84A-AA28E6BA2869}"/>
              </a:ext>
            </a:extLst>
          </p:cNvPr>
          <p:cNvSpPr txBox="1"/>
          <p:nvPr/>
        </p:nvSpPr>
        <p:spPr>
          <a:xfrm>
            <a:off x="243329" y="5257537"/>
            <a:ext cx="545084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ja-JP" altLang="en-US" sz="14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・府内における地域指定実面積のうち、海域は</a:t>
            </a:r>
            <a:r>
              <a:rPr lang="en-US" altLang="ja-JP" sz="1400" u="sng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22ha</a:t>
            </a:r>
            <a:r>
              <a:rPr lang="ja-JP" altLang="en-US" sz="12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（自然海浜保全地区）</a:t>
            </a:r>
            <a:endParaRPr lang="en-US" altLang="ja-JP" sz="12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sz="12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（参考）大阪湾面積：</a:t>
            </a:r>
            <a:r>
              <a:rPr lang="en-US" altLang="ja-JP" sz="12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14.47</a:t>
            </a:r>
            <a:r>
              <a:rPr lang="ja-JP" altLang="en-US" sz="12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万</a:t>
            </a:r>
            <a:r>
              <a:rPr lang="en-US" altLang="ja-JP" sz="12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ha</a:t>
            </a:r>
            <a:endParaRPr lang="en-US" altLang="ja-JP" sz="14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6" name="スライド番号プレースホルダー 15">
            <a:extLst>
              <a:ext uri="{FF2B5EF4-FFF2-40B4-BE49-F238E27FC236}">
                <a16:creationId xmlns:a16="http://schemas.microsoft.com/office/drawing/2014/main" id="{B3391CFB-F01D-42FD-AF15-0E3837FD9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2C126-6CB2-465F-A835-5BA657D28C2A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436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矢印: 下 42">
            <a:extLst>
              <a:ext uri="{FF2B5EF4-FFF2-40B4-BE49-F238E27FC236}">
                <a16:creationId xmlns:a16="http://schemas.microsoft.com/office/drawing/2014/main" id="{F7CD58D0-19CA-41C6-8FEB-A93512E6CD40}"/>
              </a:ext>
            </a:extLst>
          </p:cNvPr>
          <p:cNvSpPr/>
          <p:nvPr/>
        </p:nvSpPr>
        <p:spPr>
          <a:xfrm rot="19593353">
            <a:off x="1600702" y="1656245"/>
            <a:ext cx="351123" cy="2230240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10BC1CE3-9421-412E-9A4B-E680C689CE07}"/>
              </a:ext>
            </a:extLst>
          </p:cNvPr>
          <p:cNvSpPr txBox="1">
            <a:spLocks/>
          </p:cNvSpPr>
          <p:nvPr/>
        </p:nvSpPr>
        <p:spPr>
          <a:xfrm>
            <a:off x="1" y="100644"/>
            <a:ext cx="9905999" cy="705445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3600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ja-JP" altLang="en-US" sz="2400" b="1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３</a:t>
            </a:r>
            <a:r>
              <a:rPr lang="ja-JP" altLang="ja-JP" sz="2400" b="1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．</a:t>
            </a:r>
            <a:r>
              <a:rPr lang="ja-JP" altLang="en-US" sz="2400" b="1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大阪府生物多様性戦略の位置付けについて</a:t>
            </a:r>
            <a:endParaRPr lang="en-US" altLang="ja-JP" sz="2400" b="1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452B537-590F-4C6D-8859-7E25196BF9CC}"/>
              </a:ext>
            </a:extLst>
          </p:cNvPr>
          <p:cNvSpPr txBox="1"/>
          <p:nvPr/>
        </p:nvSpPr>
        <p:spPr>
          <a:xfrm>
            <a:off x="80158" y="814791"/>
            <a:ext cx="6078324" cy="4497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ja-JP" altLang="en-US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■大阪府生物多様性地域戦略の位置付け</a:t>
            </a:r>
            <a:endParaRPr lang="en-US" altLang="ja-JP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grpSp>
        <p:nvGrpSpPr>
          <p:cNvPr id="51" name="グループ化 50">
            <a:extLst>
              <a:ext uri="{FF2B5EF4-FFF2-40B4-BE49-F238E27FC236}">
                <a16:creationId xmlns:a16="http://schemas.microsoft.com/office/drawing/2014/main" id="{0FCC5C4A-6C23-4804-AB0E-0C3DB25C871E}"/>
              </a:ext>
            </a:extLst>
          </p:cNvPr>
          <p:cNvGrpSpPr/>
          <p:nvPr/>
        </p:nvGrpSpPr>
        <p:grpSpPr>
          <a:xfrm>
            <a:off x="382889" y="1401087"/>
            <a:ext cx="9426233" cy="5247880"/>
            <a:chOff x="751075" y="1540860"/>
            <a:chExt cx="9426233" cy="5247880"/>
          </a:xfrm>
        </p:grpSpPr>
        <p:sp>
          <p:nvSpPr>
            <p:cNvPr id="46" name="矢印: 下 45">
              <a:extLst>
                <a:ext uri="{FF2B5EF4-FFF2-40B4-BE49-F238E27FC236}">
                  <a16:creationId xmlns:a16="http://schemas.microsoft.com/office/drawing/2014/main" id="{4396AE4E-D0A4-4EB5-8B33-DBDD397BCA5D}"/>
                </a:ext>
              </a:extLst>
            </p:cNvPr>
            <p:cNvSpPr/>
            <p:nvPr/>
          </p:nvSpPr>
          <p:spPr>
            <a:xfrm rot="1315504">
              <a:off x="5282173" y="2596398"/>
              <a:ext cx="351123" cy="1305198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四角形: 角を丸くする 46">
              <a:extLst>
                <a:ext uri="{FF2B5EF4-FFF2-40B4-BE49-F238E27FC236}">
                  <a16:creationId xmlns:a16="http://schemas.microsoft.com/office/drawing/2014/main" id="{6C018C71-C0AC-45C3-B6EB-5444FBA9C7AC}"/>
                </a:ext>
              </a:extLst>
            </p:cNvPr>
            <p:cNvSpPr/>
            <p:nvPr/>
          </p:nvSpPr>
          <p:spPr>
            <a:xfrm>
              <a:off x="5301062" y="2445742"/>
              <a:ext cx="1238801" cy="72625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正方形/長方形 40">
              <a:extLst>
                <a:ext uri="{FF2B5EF4-FFF2-40B4-BE49-F238E27FC236}">
                  <a16:creationId xmlns:a16="http://schemas.microsoft.com/office/drawing/2014/main" id="{CF0C3921-B87B-4871-BDBA-0CF59B95E15D}"/>
                </a:ext>
              </a:extLst>
            </p:cNvPr>
            <p:cNvSpPr/>
            <p:nvPr/>
          </p:nvSpPr>
          <p:spPr>
            <a:xfrm>
              <a:off x="877077" y="4946500"/>
              <a:ext cx="8108635" cy="1842240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矢印: 下 36">
              <a:extLst>
                <a:ext uri="{FF2B5EF4-FFF2-40B4-BE49-F238E27FC236}">
                  <a16:creationId xmlns:a16="http://schemas.microsoft.com/office/drawing/2014/main" id="{FFE4F313-3DC7-4EE4-ADE5-36168DE31335}"/>
                </a:ext>
              </a:extLst>
            </p:cNvPr>
            <p:cNvSpPr/>
            <p:nvPr/>
          </p:nvSpPr>
          <p:spPr>
            <a:xfrm rot="3842184">
              <a:off x="6140927" y="3150978"/>
              <a:ext cx="351123" cy="1223233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42" name="グループ化 41">
              <a:extLst>
                <a:ext uri="{FF2B5EF4-FFF2-40B4-BE49-F238E27FC236}">
                  <a16:creationId xmlns:a16="http://schemas.microsoft.com/office/drawing/2014/main" id="{B84B5925-7AF1-438A-80A5-1852EDD74DF2}"/>
                </a:ext>
              </a:extLst>
            </p:cNvPr>
            <p:cNvGrpSpPr/>
            <p:nvPr/>
          </p:nvGrpSpPr>
          <p:grpSpPr>
            <a:xfrm>
              <a:off x="3619036" y="4730544"/>
              <a:ext cx="1231642" cy="425573"/>
              <a:chOff x="4169542" y="4739755"/>
              <a:chExt cx="1231642" cy="425573"/>
            </a:xfrm>
          </p:grpSpPr>
          <p:sp>
            <p:nvSpPr>
              <p:cNvPr id="40" name="四角形: 角を丸くする 39">
                <a:extLst>
                  <a:ext uri="{FF2B5EF4-FFF2-40B4-BE49-F238E27FC236}">
                    <a16:creationId xmlns:a16="http://schemas.microsoft.com/office/drawing/2014/main" id="{B626BE19-9BD3-4727-8ABC-78AEE5088C6B}"/>
                  </a:ext>
                </a:extLst>
              </p:cNvPr>
              <p:cNvSpPr/>
              <p:nvPr/>
            </p:nvSpPr>
            <p:spPr>
              <a:xfrm>
                <a:off x="4169542" y="4756782"/>
                <a:ext cx="1181049" cy="40854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4118DB55-FDAC-4CBC-B138-6F4A70B3A7FD}"/>
                  </a:ext>
                </a:extLst>
              </p:cNvPr>
              <p:cNvSpPr txBox="1"/>
              <p:nvPr/>
            </p:nvSpPr>
            <p:spPr>
              <a:xfrm>
                <a:off x="4169542" y="4739755"/>
                <a:ext cx="1231642" cy="3703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ja-JP" altLang="en-US" sz="1400" kern="100" dirty="0">
                    <a:latin typeface="Meiryo UI" panose="020B0604030504040204" pitchFamily="50" charset="-128"/>
                    <a:ea typeface="Meiryo UI" panose="020B0604030504040204" pitchFamily="50" charset="-128"/>
                    <a:cs typeface="Times New Roman" panose="02020603050405020304" pitchFamily="18" charset="0"/>
                  </a:rPr>
                  <a:t>他計画</a:t>
                </a:r>
                <a:endParaRPr lang="en-US" altLang="ja-JP" sz="1400" kern="100" dirty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4118DB55-FDAC-4CBC-B138-6F4A70B3A7FD}"/>
                </a:ext>
              </a:extLst>
            </p:cNvPr>
            <p:cNvSpPr txBox="1"/>
            <p:nvPr/>
          </p:nvSpPr>
          <p:spPr>
            <a:xfrm>
              <a:off x="1193358" y="5117398"/>
              <a:ext cx="3857836" cy="16004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1400" kern="100" dirty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みどりの大阪推進計画</a:t>
              </a:r>
              <a:endParaRPr lang="en-US" altLang="ja-JP" sz="14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endParaRPr>
            </a:p>
            <a:p>
              <a:r>
                <a:rPr lang="ja-JP" altLang="en-US" sz="1400" kern="100" dirty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生き物とふれあえる都市公園計画</a:t>
              </a:r>
            </a:p>
            <a:p>
              <a:r>
                <a:rPr lang="ja-JP" altLang="en-US" sz="1400" kern="100" dirty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大阪府営公園マスタープラン</a:t>
              </a:r>
              <a:endParaRPr lang="en-US" altLang="ja-JP" sz="14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endParaRPr>
            </a:p>
            <a:p>
              <a:r>
                <a:rPr lang="ja-JP" altLang="en-US" sz="1400" kern="100" dirty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大阪府シカ第二種鳥獣管理計画</a:t>
              </a:r>
              <a:endParaRPr lang="en-US" altLang="ja-JP" sz="14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endParaRPr>
            </a:p>
            <a:p>
              <a:r>
                <a:rPr lang="ja-JP" altLang="en-US" sz="1400" kern="100" dirty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大阪府イノシシ第二種鳥獣管理計画</a:t>
              </a:r>
              <a:endParaRPr lang="en-US" altLang="ja-JP" sz="14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endParaRPr>
            </a:p>
            <a:p>
              <a:r>
                <a:rPr lang="ja-JP" altLang="en-US" sz="1400" kern="100" dirty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大阪府アライグマ防除実施計画</a:t>
              </a:r>
            </a:p>
            <a:p>
              <a:r>
                <a:rPr lang="ja-JP" altLang="en-US" sz="1400" kern="100" dirty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大阪府クビアカツヤカミキリ防除推進計画</a:t>
              </a:r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C54CB36E-5F67-4773-BD33-56777CFF3905}"/>
                </a:ext>
              </a:extLst>
            </p:cNvPr>
            <p:cNvSpPr txBox="1"/>
            <p:nvPr/>
          </p:nvSpPr>
          <p:spPr>
            <a:xfrm>
              <a:off x="5330405" y="3286671"/>
              <a:ext cx="1799502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1400" kern="100" dirty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取組</a:t>
              </a:r>
              <a:endParaRPr lang="en-US" altLang="ja-JP" sz="14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endParaRPr>
            </a:p>
            <a:p>
              <a:pPr algn="ctr"/>
              <a:r>
                <a:rPr lang="ja-JP" altLang="en-US" sz="1400" kern="100" dirty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の根拠</a:t>
              </a:r>
              <a:endParaRPr lang="en-US" altLang="ja-JP" sz="14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09C28BB9-BDD6-4FAC-9B37-C7819F613DD5}"/>
                </a:ext>
              </a:extLst>
            </p:cNvPr>
            <p:cNvSpPr txBox="1"/>
            <p:nvPr/>
          </p:nvSpPr>
          <p:spPr>
            <a:xfrm>
              <a:off x="5356209" y="2492827"/>
              <a:ext cx="132991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1200" kern="100" dirty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自然環境の</a:t>
              </a:r>
              <a:endParaRPr lang="en-US" altLang="ja-JP" sz="12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endParaRPr>
            </a:p>
            <a:p>
              <a:r>
                <a:rPr lang="ja-JP" altLang="en-US" sz="1200" kern="100" dirty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保全と回復に</a:t>
              </a:r>
              <a:endParaRPr lang="en-US" altLang="ja-JP" sz="12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endParaRPr>
            </a:p>
            <a:p>
              <a:r>
                <a:rPr lang="ja-JP" altLang="en-US" sz="1200" kern="100" dirty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関する基本方針</a:t>
              </a:r>
              <a:endParaRPr lang="en-US" altLang="ja-JP" sz="12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A68AAD3B-9B12-4A23-A66F-3D848F0B0880}"/>
                </a:ext>
              </a:extLst>
            </p:cNvPr>
            <p:cNvSpPr txBox="1"/>
            <p:nvPr/>
          </p:nvSpPr>
          <p:spPr>
            <a:xfrm>
              <a:off x="4081590" y="4297882"/>
              <a:ext cx="1164927" cy="3703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ja-JP" altLang="en-US" sz="1400" kern="100" dirty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連携</a:t>
              </a:r>
              <a:endParaRPr lang="en-US" altLang="ja-JP" sz="14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9BC59E6E-21C6-4F75-848E-4D9CB9E90A7B}"/>
                </a:ext>
              </a:extLst>
            </p:cNvPr>
            <p:cNvSpPr txBox="1"/>
            <p:nvPr/>
          </p:nvSpPr>
          <p:spPr>
            <a:xfrm>
              <a:off x="5005514" y="5114162"/>
              <a:ext cx="4146454" cy="16004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TW" altLang="en-US" sz="1400" kern="100" dirty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大阪地域森林計画</a:t>
              </a:r>
            </a:p>
            <a:p>
              <a:r>
                <a:rPr lang="zh-TW" altLang="en-US" sz="1400" kern="100" dirty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大阪府森林整備指針</a:t>
              </a:r>
            </a:p>
            <a:p>
              <a:r>
                <a:rPr lang="ja-JP" altLang="en-US" sz="1400" kern="100" dirty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河川整備計画</a:t>
              </a:r>
              <a:endParaRPr lang="en-US" altLang="ja-JP" sz="14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endParaRPr>
            </a:p>
            <a:p>
              <a:r>
                <a:rPr lang="ja-JP" altLang="en-US" sz="1400" kern="100" dirty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新・大阪府豊かな海づくりプラン</a:t>
              </a:r>
              <a:endParaRPr lang="en-US" altLang="ja-JP" sz="14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endParaRPr>
            </a:p>
            <a:p>
              <a:r>
                <a:rPr lang="zh-TW" altLang="en-US" sz="1400" kern="100" dirty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大阪府文化財保存活用大綱</a:t>
              </a:r>
              <a:endParaRPr lang="en-US" altLang="zh-TW" sz="14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endParaRPr>
            </a:p>
            <a:p>
              <a:r>
                <a:rPr lang="ja-JP" altLang="en-US" sz="1400" kern="100" dirty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大阪府</a:t>
              </a:r>
              <a:r>
                <a:rPr lang="zh-CN" altLang="en-US" sz="1400" kern="100" dirty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地球温暖化対策実行計画（区域施策編）</a:t>
              </a:r>
              <a:endParaRPr lang="en-US" altLang="zh-CN" sz="14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endParaRPr>
            </a:p>
            <a:p>
              <a:r>
                <a:rPr lang="ja-JP" altLang="en-US" sz="1400" kern="100" dirty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大阪府環境教育等行動計画　　　　　　　　　　　　等</a:t>
              </a:r>
              <a:endParaRPr lang="zh-CN" altLang="en-US" sz="14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endParaRPr>
            </a:p>
          </p:txBody>
        </p:sp>
        <p:grpSp>
          <p:nvGrpSpPr>
            <p:cNvPr id="38" name="グループ化 37">
              <a:extLst>
                <a:ext uri="{FF2B5EF4-FFF2-40B4-BE49-F238E27FC236}">
                  <a16:creationId xmlns:a16="http://schemas.microsoft.com/office/drawing/2014/main" id="{00F2E4B9-6F0D-44A9-94C7-A64675DEA22A}"/>
                </a:ext>
              </a:extLst>
            </p:cNvPr>
            <p:cNvGrpSpPr/>
            <p:nvPr/>
          </p:nvGrpSpPr>
          <p:grpSpPr>
            <a:xfrm>
              <a:off x="751075" y="1565370"/>
              <a:ext cx="5072887" cy="2738213"/>
              <a:chOff x="1498778" y="1505679"/>
              <a:chExt cx="5072887" cy="2738213"/>
            </a:xfrm>
          </p:grpSpPr>
          <p:sp>
            <p:nvSpPr>
              <p:cNvPr id="23" name="矢印: 下 22">
                <a:extLst>
                  <a:ext uri="{FF2B5EF4-FFF2-40B4-BE49-F238E27FC236}">
                    <a16:creationId xmlns:a16="http://schemas.microsoft.com/office/drawing/2014/main" id="{FB87B6E7-2F13-42FE-BFC5-B88B0204416C}"/>
                  </a:ext>
                </a:extLst>
              </p:cNvPr>
              <p:cNvSpPr/>
              <p:nvPr/>
            </p:nvSpPr>
            <p:spPr>
              <a:xfrm rot="20618772">
                <a:off x="4158359" y="2659679"/>
                <a:ext cx="351123" cy="1134358"/>
              </a:xfrm>
              <a:prstGeom prst="downArrow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四角形: 角を丸くする 30">
                <a:extLst>
                  <a:ext uri="{FF2B5EF4-FFF2-40B4-BE49-F238E27FC236}">
                    <a16:creationId xmlns:a16="http://schemas.microsoft.com/office/drawing/2014/main" id="{E514B680-46B9-494F-9E0F-4FA3EB9212DD}"/>
                  </a:ext>
                </a:extLst>
              </p:cNvPr>
              <p:cNvSpPr/>
              <p:nvPr/>
            </p:nvSpPr>
            <p:spPr>
              <a:xfrm>
                <a:off x="3124016" y="2460354"/>
                <a:ext cx="1707464" cy="44371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四角形: 角を丸くする 29">
                <a:extLst>
                  <a:ext uri="{FF2B5EF4-FFF2-40B4-BE49-F238E27FC236}">
                    <a16:creationId xmlns:a16="http://schemas.microsoft.com/office/drawing/2014/main" id="{33350C6B-C585-4FE5-92EB-DC5E4F80034D}"/>
                  </a:ext>
                </a:extLst>
              </p:cNvPr>
              <p:cNvSpPr/>
              <p:nvPr/>
            </p:nvSpPr>
            <p:spPr>
              <a:xfrm>
                <a:off x="1498779" y="1505679"/>
                <a:ext cx="1556540" cy="56864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矢印: 下 20">
                <a:extLst>
                  <a:ext uri="{FF2B5EF4-FFF2-40B4-BE49-F238E27FC236}">
                    <a16:creationId xmlns:a16="http://schemas.microsoft.com/office/drawing/2014/main" id="{8BBE90FD-2BD2-4E46-B016-B3F25F643B00}"/>
                  </a:ext>
                </a:extLst>
              </p:cNvPr>
              <p:cNvSpPr/>
              <p:nvPr/>
            </p:nvSpPr>
            <p:spPr>
              <a:xfrm>
                <a:off x="5052753" y="1933165"/>
                <a:ext cx="603736" cy="1852286"/>
              </a:xfrm>
              <a:prstGeom prst="downArrow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" name="正方形/長方形 1">
                <a:extLst>
                  <a:ext uri="{FF2B5EF4-FFF2-40B4-BE49-F238E27FC236}">
                    <a16:creationId xmlns:a16="http://schemas.microsoft.com/office/drawing/2014/main" id="{73BB6B8F-BEFF-4C4D-A80B-B45BE1D03DF0}"/>
                  </a:ext>
                </a:extLst>
              </p:cNvPr>
              <p:cNvSpPr/>
              <p:nvPr/>
            </p:nvSpPr>
            <p:spPr>
              <a:xfrm>
                <a:off x="3521753" y="3794153"/>
                <a:ext cx="2963023" cy="449739"/>
              </a:xfrm>
              <a:prstGeom prst="rect">
                <a:avLst/>
              </a:prstGeom>
              <a:solidFill>
                <a:srgbClr val="FFC0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4118DB55-FDAC-4CBC-B138-6F4A70B3A7FD}"/>
                  </a:ext>
                </a:extLst>
              </p:cNvPr>
              <p:cNvSpPr txBox="1"/>
              <p:nvPr/>
            </p:nvSpPr>
            <p:spPr>
              <a:xfrm>
                <a:off x="3078241" y="2467437"/>
                <a:ext cx="1820159" cy="3703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ja-JP" altLang="en-US" sz="1400" kern="100" dirty="0">
                    <a:latin typeface="Meiryo UI" panose="020B0604030504040204" pitchFamily="50" charset="-128"/>
                    <a:ea typeface="Meiryo UI" panose="020B0604030504040204" pitchFamily="50" charset="-128"/>
                    <a:cs typeface="Times New Roman" panose="02020603050405020304" pitchFamily="18" charset="0"/>
                  </a:rPr>
                  <a:t>生物多様性国家戦略</a:t>
                </a:r>
                <a:endParaRPr lang="en-US" altLang="ja-JP" sz="1400" kern="100" dirty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4118DB55-FDAC-4CBC-B138-6F4A70B3A7FD}"/>
                  </a:ext>
                </a:extLst>
              </p:cNvPr>
              <p:cNvSpPr txBox="1"/>
              <p:nvPr/>
            </p:nvSpPr>
            <p:spPr>
              <a:xfrm>
                <a:off x="1498778" y="1528392"/>
                <a:ext cx="157874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ja-JP" sz="1400" kern="100" dirty="0">
                    <a:latin typeface="Meiryo UI" panose="020B0604030504040204" pitchFamily="50" charset="-128"/>
                    <a:ea typeface="Meiryo UI" panose="020B0604030504040204" pitchFamily="50" charset="-128"/>
                    <a:cs typeface="Times New Roman" panose="02020603050405020304" pitchFamily="18" charset="0"/>
                  </a:rPr>
                  <a:t>2030</a:t>
                </a:r>
                <a:r>
                  <a:rPr lang="ja-JP" altLang="en-US" sz="1400" kern="100" dirty="0">
                    <a:latin typeface="Meiryo UI" panose="020B0604030504040204" pitchFamily="50" charset="-128"/>
                    <a:ea typeface="Meiryo UI" panose="020B0604030504040204" pitchFamily="50" charset="-128"/>
                    <a:cs typeface="Times New Roman" panose="02020603050405020304" pitchFamily="18" charset="0"/>
                  </a:rPr>
                  <a:t>大阪府</a:t>
                </a:r>
                <a:endParaRPr lang="en-US" altLang="ja-JP" sz="1400" kern="100" dirty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endParaRPr>
              </a:p>
              <a:p>
                <a:pPr algn="ctr"/>
                <a:r>
                  <a:rPr lang="ja-JP" altLang="en-US" sz="1400" kern="100" dirty="0">
                    <a:latin typeface="Meiryo UI" panose="020B0604030504040204" pitchFamily="50" charset="-128"/>
                    <a:ea typeface="Meiryo UI" panose="020B0604030504040204" pitchFamily="50" charset="-128"/>
                    <a:cs typeface="Times New Roman" panose="02020603050405020304" pitchFamily="18" charset="0"/>
                  </a:rPr>
                  <a:t>環境総合計画</a:t>
                </a:r>
                <a:endParaRPr lang="en-US" altLang="ja-JP" sz="1400" kern="100" dirty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7C7CEF20-C4FB-4354-8838-233EF03CB326}"/>
                  </a:ext>
                </a:extLst>
              </p:cNvPr>
              <p:cNvSpPr txBox="1"/>
              <p:nvPr/>
            </p:nvSpPr>
            <p:spPr>
              <a:xfrm>
                <a:off x="4300423" y="2668624"/>
                <a:ext cx="2081318" cy="3703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ja-JP" altLang="en-US" sz="1400" kern="100" dirty="0">
                    <a:latin typeface="Meiryo UI" panose="020B0604030504040204" pitchFamily="50" charset="-128"/>
                    <a:ea typeface="Meiryo UI" panose="020B0604030504040204" pitchFamily="50" charset="-128"/>
                    <a:cs typeface="Times New Roman" panose="02020603050405020304" pitchFamily="18" charset="0"/>
                  </a:rPr>
                  <a:t>策定の根拠</a:t>
                </a:r>
                <a:endParaRPr lang="en-US" altLang="ja-JP" sz="1400" kern="100" dirty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544EEB9D-AD1C-48E1-BA4D-77351CE8DDC2}"/>
                  </a:ext>
                </a:extLst>
              </p:cNvPr>
              <p:cNvSpPr txBox="1"/>
              <p:nvPr/>
            </p:nvSpPr>
            <p:spPr>
              <a:xfrm>
                <a:off x="3757130" y="3056387"/>
                <a:ext cx="1164927" cy="3703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ja-JP" altLang="en-US" sz="1400" kern="100" dirty="0">
                    <a:latin typeface="Meiryo UI" panose="020B0604030504040204" pitchFamily="50" charset="-128"/>
                    <a:ea typeface="Meiryo UI" panose="020B0604030504040204" pitchFamily="50" charset="-128"/>
                    <a:cs typeface="Times New Roman" panose="02020603050405020304" pitchFamily="18" charset="0"/>
                  </a:rPr>
                  <a:t>方向性</a:t>
                </a:r>
                <a:endParaRPr lang="en-US" altLang="ja-JP" sz="1400" kern="100" dirty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0734C4F7-2F3D-4693-8D88-AF1D9A54B45E}"/>
                  </a:ext>
                </a:extLst>
              </p:cNvPr>
              <p:cNvSpPr txBox="1"/>
              <p:nvPr/>
            </p:nvSpPr>
            <p:spPr>
              <a:xfrm>
                <a:off x="5406738" y="3057475"/>
                <a:ext cx="1164927" cy="3703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ja-JP" altLang="en-US" sz="1400" kern="100" dirty="0">
                    <a:latin typeface="Meiryo UI" panose="020B0604030504040204" pitchFamily="50" charset="-128"/>
                    <a:ea typeface="Meiryo UI" panose="020B0604030504040204" pitchFamily="50" charset="-128"/>
                    <a:cs typeface="Times New Roman" panose="02020603050405020304" pitchFamily="18" charset="0"/>
                  </a:rPr>
                  <a:t>方向性</a:t>
                </a:r>
                <a:endParaRPr lang="en-US" altLang="ja-JP" sz="1400" kern="100" dirty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矢印: 下 26">
                <a:extLst>
                  <a:ext uri="{FF2B5EF4-FFF2-40B4-BE49-F238E27FC236}">
                    <a16:creationId xmlns:a16="http://schemas.microsoft.com/office/drawing/2014/main" id="{002FBF62-1416-4717-840E-CFE7CAF6B06E}"/>
                  </a:ext>
                </a:extLst>
              </p:cNvPr>
              <p:cNvSpPr/>
              <p:nvPr/>
            </p:nvSpPr>
            <p:spPr>
              <a:xfrm rot="1456126">
                <a:off x="4240152" y="1596836"/>
                <a:ext cx="351123" cy="904691"/>
              </a:xfrm>
              <a:prstGeom prst="downArrow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8DE57BB0-361F-46E2-A39A-AC4E716A3925}"/>
                  </a:ext>
                </a:extLst>
              </p:cNvPr>
              <p:cNvSpPr txBox="1"/>
              <p:nvPr/>
            </p:nvSpPr>
            <p:spPr>
              <a:xfrm>
                <a:off x="2022213" y="2258775"/>
                <a:ext cx="1164927" cy="3703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ja-JP" altLang="en-US" sz="1400" kern="100" dirty="0">
                    <a:latin typeface="Meiryo UI" panose="020B0604030504040204" pitchFamily="50" charset="-128"/>
                    <a:ea typeface="Meiryo UI" panose="020B0604030504040204" pitchFamily="50" charset="-128"/>
                    <a:cs typeface="Times New Roman" panose="02020603050405020304" pitchFamily="18" charset="0"/>
                  </a:rPr>
                  <a:t>方向性</a:t>
                </a:r>
                <a:endParaRPr lang="en-US" altLang="ja-JP" sz="1400" kern="100" dirty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4118DB55-FDAC-4CBC-B138-6F4A70B3A7FD}"/>
                </a:ext>
              </a:extLst>
            </p:cNvPr>
            <p:cNvSpPr txBox="1"/>
            <p:nvPr/>
          </p:nvSpPr>
          <p:spPr>
            <a:xfrm>
              <a:off x="2590234" y="3827581"/>
              <a:ext cx="3330653" cy="4497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ja-JP" altLang="en-US" b="1" kern="100" dirty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大阪府生物多様性地域戦略</a:t>
              </a:r>
              <a:endParaRPr lang="en-US" altLang="ja-JP" b="1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endParaRPr>
            </a:p>
          </p:txBody>
        </p:sp>
        <p:grpSp>
          <p:nvGrpSpPr>
            <p:cNvPr id="49" name="グループ化 48">
              <a:extLst>
                <a:ext uri="{FF2B5EF4-FFF2-40B4-BE49-F238E27FC236}">
                  <a16:creationId xmlns:a16="http://schemas.microsoft.com/office/drawing/2014/main" id="{9AB02A8F-395C-4D4A-A480-09FA778596BE}"/>
                </a:ext>
              </a:extLst>
            </p:cNvPr>
            <p:cNvGrpSpPr/>
            <p:nvPr/>
          </p:nvGrpSpPr>
          <p:grpSpPr>
            <a:xfrm>
              <a:off x="6790042" y="1741184"/>
              <a:ext cx="3068885" cy="2333281"/>
              <a:chOff x="6322651" y="1631477"/>
              <a:chExt cx="3068885" cy="2333281"/>
            </a:xfrm>
          </p:grpSpPr>
          <p:sp>
            <p:nvSpPr>
              <p:cNvPr id="36" name="正方形/長方形 35">
                <a:extLst>
                  <a:ext uri="{FF2B5EF4-FFF2-40B4-BE49-F238E27FC236}">
                    <a16:creationId xmlns:a16="http://schemas.microsoft.com/office/drawing/2014/main" id="{F68344DD-42A4-4C33-9D72-B3CAB7E3266B}"/>
                  </a:ext>
                </a:extLst>
              </p:cNvPr>
              <p:cNvSpPr/>
              <p:nvPr/>
            </p:nvSpPr>
            <p:spPr>
              <a:xfrm>
                <a:off x="6322651" y="1839072"/>
                <a:ext cx="3068885" cy="212568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34" name="グループ化 33">
                <a:extLst>
                  <a:ext uri="{FF2B5EF4-FFF2-40B4-BE49-F238E27FC236}">
                    <a16:creationId xmlns:a16="http://schemas.microsoft.com/office/drawing/2014/main" id="{C150642D-2DAB-45E4-8DE0-F3F767FEB553}"/>
                  </a:ext>
                </a:extLst>
              </p:cNvPr>
              <p:cNvGrpSpPr/>
              <p:nvPr/>
            </p:nvGrpSpPr>
            <p:grpSpPr>
              <a:xfrm>
                <a:off x="7215524" y="1631477"/>
                <a:ext cx="1190826" cy="431552"/>
                <a:chOff x="7747843" y="1760732"/>
                <a:chExt cx="1190826" cy="431552"/>
              </a:xfrm>
            </p:grpSpPr>
            <p:sp>
              <p:nvSpPr>
                <p:cNvPr id="33" name="四角形: 角を丸くする 32">
                  <a:extLst>
                    <a:ext uri="{FF2B5EF4-FFF2-40B4-BE49-F238E27FC236}">
                      <a16:creationId xmlns:a16="http://schemas.microsoft.com/office/drawing/2014/main" id="{5C4061A1-E695-4492-B0ED-307C96F3F0C0}"/>
                    </a:ext>
                  </a:extLst>
                </p:cNvPr>
                <p:cNvSpPr/>
                <p:nvPr/>
              </p:nvSpPr>
              <p:spPr>
                <a:xfrm>
                  <a:off x="7747843" y="1782235"/>
                  <a:ext cx="1190826" cy="410049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" name="テキスト ボックス 21">
                  <a:extLst>
                    <a:ext uri="{FF2B5EF4-FFF2-40B4-BE49-F238E27FC236}">
                      <a16:creationId xmlns:a16="http://schemas.microsoft.com/office/drawing/2014/main" id="{E5D13991-E363-41D1-8D0A-094A7D732174}"/>
                    </a:ext>
                  </a:extLst>
                </p:cNvPr>
                <p:cNvSpPr txBox="1"/>
                <p:nvPr/>
              </p:nvSpPr>
              <p:spPr>
                <a:xfrm>
                  <a:off x="7747843" y="1760732"/>
                  <a:ext cx="1190825" cy="37035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ja-JP" altLang="en-US" sz="1400" kern="100" dirty="0">
                      <a:latin typeface="Meiryo UI" panose="020B0604030504040204" pitchFamily="50" charset="-128"/>
                      <a:ea typeface="Meiryo UI" panose="020B0604030504040204" pitchFamily="50" charset="-128"/>
                      <a:cs typeface="Times New Roman" panose="02020603050405020304" pitchFamily="18" charset="0"/>
                    </a:rPr>
                    <a:t>各種条例</a:t>
                  </a:r>
                  <a:endParaRPr lang="en-US" altLang="ja-JP" sz="1400" kern="100" dirty="0">
                    <a:latin typeface="Meiryo UI" panose="020B0604030504040204" pitchFamily="50" charset="-128"/>
                    <a:ea typeface="Meiryo UI" panose="020B0604030504040204" pitchFamily="50" charset="-128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45" name="矢印: 上下 44">
              <a:extLst>
                <a:ext uri="{FF2B5EF4-FFF2-40B4-BE49-F238E27FC236}">
                  <a16:creationId xmlns:a16="http://schemas.microsoft.com/office/drawing/2014/main" id="{ACEE8723-A887-4D8F-A57C-6502E258E8E8}"/>
                </a:ext>
              </a:extLst>
            </p:cNvPr>
            <p:cNvSpPr/>
            <p:nvPr/>
          </p:nvSpPr>
          <p:spPr>
            <a:xfrm>
              <a:off x="4081590" y="4295010"/>
              <a:ext cx="290994" cy="521139"/>
            </a:xfrm>
            <a:prstGeom prst="upDownArrow">
              <a:avLst>
                <a:gd name="adj1" fmla="val 50000"/>
                <a:gd name="adj2" fmla="val 50000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楕円 2">
              <a:extLst>
                <a:ext uri="{FF2B5EF4-FFF2-40B4-BE49-F238E27FC236}">
                  <a16:creationId xmlns:a16="http://schemas.microsoft.com/office/drawing/2014/main" id="{A5594DD1-FFF3-408C-9A61-0F4BCCD174C8}"/>
                </a:ext>
              </a:extLst>
            </p:cNvPr>
            <p:cNvSpPr/>
            <p:nvPr/>
          </p:nvSpPr>
          <p:spPr>
            <a:xfrm>
              <a:off x="3379144" y="1540860"/>
              <a:ext cx="2485131" cy="485507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4118DB55-FDAC-4CBC-B138-6F4A70B3A7FD}"/>
                </a:ext>
              </a:extLst>
            </p:cNvPr>
            <p:cNvSpPr txBox="1"/>
            <p:nvPr/>
          </p:nvSpPr>
          <p:spPr>
            <a:xfrm>
              <a:off x="3542882" y="1542872"/>
              <a:ext cx="2039576" cy="4100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ja-JP" altLang="en-US" sz="1600" kern="100" dirty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生物多様性基本法</a:t>
              </a:r>
              <a:endParaRPr lang="en-US" altLang="ja-JP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50" name="矢印: 下 49">
              <a:extLst>
                <a:ext uri="{FF2B5EF4-FFF2-40B4-BE49-F238E27FC236}">
                  <a16:creationId xmlns:a16="http://schemas.microsoft.com/office/drawing/2014/main" id="{F18220BB-6937-4CDC-B6B7-920D44F5F073}"/>
                </a:ext>
              </a:extLst>
            </p:cNvPr>
            <p:cNvSpPr/>
            <p:nvPr/>
          </p:nvSpPr>
          <p:spPr>
            <a:xfrm rot="4635109">
              <a:off x="6491597" y="2205558"/>
              <a:ext cx="289699" cy="592481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26706FFF-C0E9-428F-9470-D60659AA7BEC}"/>
                </a:ext>
              </a:extLst>
            </p:cNvPr>
            <p:cNvSpPr txBox="1"/>
            <p:nvPr/>
          </p:nvSpPr>
          <p:spPr>
            <a:xfrm>
              <a:off x="6846654" y="2270797"/>
              <a:ext cx="3330654" cy="16004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1400" kern="100" dirty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　・大阪府自然環境保全条例</a:t>
              </a:r>
              <a:endParaRPr lang="en-US" altLang="ja-JP" sz="14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endParaRPr>
            </a:p>
            <a:p>
              <a:r>
                <a:rPr lang="ja-JP" altLang="en-US" sz="1400" kern="100" dirty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　・大阪府民の森条例</a:t>
              </a:r>
              <a:endParaRPr lang="en-US" altLang="ja-JP" sz="14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endParaRPr>
            </a:p>
            <a:p>
              <a:r>
                <a:rPr lang="ja-JP" altLang="en-US" sz="1400" kern="100" dirty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　・大阪府立自然公園条例</a:t>
              </a:r>
              <a:endParaRPr lang="en-US" altLang="ja-JP" sz="14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endParaRPr>
            </a:p>
            <a:p>
              <a:r>
                <a:rPr lang="ja-JP" altLang="en-US" sz="1400" kern="100" dirty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　・大阪府自然海浜保全地区条例</a:t>
              </a:r>
              <a:endParaRPr lang="en-US" altLang="ja-JP" sz="14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endParaRPr>
            </a:p>
            <a:p>
              <a:r>
                <a:rPr lang="ja-JP" altLang="en-US" sz="1400" kern="100" dirty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　・大阪府都市農業の推進及び</a:t>
              </a:r>
              <a:endParaRPr lang="en-US" altLang="ja-JP" sz="14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endParaRPr>
            </a:p>
            <a:p>
              <a:r>
                <a:rPr lang="ja-JP" altLang="en-US" sz="1400" kern="100" dirty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  　農空間の保全と活用に関する条例</a:t>
              </a:r>
              <a:endParaRPr lang="en-US" altLang="ja-JP" sz="14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endParaRPr>
            </a:p>
            <a:p>
              <a:r>
                <a:rPr lang="ja-JP" altLang="en-US" sz="1400" kern="100" dirty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　　　　　　　　　　　　　　　　　　　　　等</a:t>
              </a:r>
              <a:endParaRPr lang="en-US" altLang="ja-JP" sz="14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角丸四角形 24"/>
          <p:cNvSpPr/>
          <p:nvPr/>
        </p:nvSpPr>
        <p:spPr>
          <a:xfrm>
            <a:off x="6563953" y="2169927"/>
            <a:ext cx="2361131" cy="216025"/>
          </a:xfrm>
          <a:prstGeom prst="roundRect">
            <a:avLst/>
          </a:prstGeom>
          <a:noFill/>
          <a:ln w="952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スライド番号プレースホルダー 23">
            <a:extLst>
              <a:ext uri="{FF2B5EF4-FFF2-40B4-BE49-F238E27FC236}">
                <a16:creationId xmlns:a16="http://schemas.microsoft.com/office/drawing/2014/main" id="{640DCDC7-A8A0-46E0-8E38-5D2DE94F8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2C126-6CB2-465F-A835-5BA657D28C2A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9301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A7F167D-B511-452B-ADDD-CCEECD34B57C}"/>
              </a:ext>
            </a:extLst>
          </p:cNvPr>
          <p:cNvSpPr txBox="1"/>
          <p:nvPr/>
        </p:nvSpPr>
        <p:spPr>
          <a:xfrm>
            <a:off x="277652" y="923407"/>
            <a:ext cx="651759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ja-JP" sz="20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10BC1CE3-9421-412E-9A4B-E680C689CE07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9905999" cy="609040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3600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ja-JP" altLang="en-US" sz="2400" b="1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４</a:t>
            </a:r>
            <a:r>
              <a:rPr lang="ja-JP" altLang="ja-JP" sz="2400" b="1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．</a:t>
            </a:r>
            <a:r>
              <a:rPr lang="ja-JP" altLang="en-US" sz="2400" b="1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府内市町村における生物多様性地域戦略について</a:t>
            </a:r>
            <a:endParaRPr lang="en-US" altLang="ja-JP" sz="2400" b="1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3663666"/>
              </p:ext>
            </p:extLst>
          </p:nvPr>
        </p:nvGraphicFramePr>
        <p:xfrm>
          <a:off x="241004" y="1058812"/>
          <a:ext cx="9423989" cy="573189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449394">
                  <a:extLst>
                    <a:ext uri="{9D8B030D-6E8A-4147-A177-3AD203B41FA5}">
                      <a16:colId xmlns:a16="http://schemas.microsoft.com/office/drawing/2014/main" val="2373940091"/>
                    </a:ext>
                  </a:extLst>
                </a:gridCol>
                <a:gridCol w="1262379">
                  <a:extLst>
                    <a:ext uri="{9D8B030D-6E8A-4147-A177-3AD203B41FA5}">
                      <a16:colId xmlns:a16="http://schemas.microsoft.com/office/drawing/2014/main" val="547990331"/>
                    </a:ext>
                  </a:extLst>
                </a:gridCol>
                <a:gridCol w="1330036">
                  <a:extLst>
                    <a:ext uri="{9D8B030D-6E8A-4147-A177-3AD203B41FA5}">
                      <a16:colId xmlns:a16="http://schemas.microsoft.com/office/drawing/2014/main" val="883499453"/>
                    </a:ext>
                  </a:extLst>
                </a:gridCol>
                <a:gridCol w="5382180">
                  <a:extLst>
                    <a:ext uri="{9D8B030D-6E8A-4147-A177-3AD203B41FA5}">
                      <a16:colId xmlns:a16="http://schemas.microsoft.com/office/drawing/2014/main" val="941264117"/>
                    </a:ext>
                  </a:extLst>
                </a:gridCol>
              </a:tblGrid>
              <a:tr h="235453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市町村名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2576" marR="2576" marT="2576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現戦略等策定年度</a:t>
                      </a:r>
                    </a:p>
                  </a:txBody>
                  <a:tcPr marL="2576" marR="2576" marT="2576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目標年度等</a:t>
                      </a:r>
                      <a:endParaRPr lang="en-US" altLang="ja-JP" sz="1000" b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159" marR="5159" marT="5159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将来像、目標、指標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2576" marR="2576" marT="2576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5372149"/>
                  </a:ext>
                </a:extLst>
              </a:tr>
              <a:tr h="1049093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大阪市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2576" marR="2576" marT="2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2020</a:t>
                      </a:r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年度</a:t>
                      </a:r>
                    </a:p>
                  </a:txBody>
                  <a:tcPr marL="2576" marR="2576" marT="2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2030</a:t>
                      </a:r>
                      <a:r>
                        <a:rPr lang="ja-JP" altLang="en-US" sz="1000" b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年度</a:t>
                      </a:r>
                      <a:endParaRPr lang="en-US" altLang="ja-JP" sz="10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159" marR="5159" marT="5159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50" b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</a:t>
                      </a:r>
                      <a:r>
                        <a:rPr lang="en-US" altLang="ja-JP" sz="1050" b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【2050</a:t>
                      </a:r>
                      <a:r>
                        <a:rPr lang="ja-JP" altLang="en-US" sz="1050" b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年の「めざすまちの姿」</a:t>
                      </a:r>
                      <a:r>
                        <a:rPr lang="en-US" altLang="ja-JP" sz="1050" b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】</a:t>
                      </a:r>
                      <a:r>
                        <a:rPr lang="ja-JP" altLang="en-US" sz="1050" b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生物多様性の恵みを感じるまち</a:t>
                      </a:r>
                      <a:endParaRPr lang="en-US" altLang="ja-JP" sz="1050" b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 fontAlgn="ctr"/>
                      <a:r>
                        <a:rPr lang="ja-JP" altLang="en-US" sz="1050" b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</a:t>
                      </a:r>
                      <a:r>
                        <a:rPr lang="en-US" altLang="ja-JP" sz="1050" b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【</a:t>
                      </a:r>
                      <a:r>
                        <a:rPr lang="ja-JP" altLang="en-US" sz="1050" b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目標</a:t>
                      </a:r>
                      <a:r>
                        <a:rPr lang="en-US" altLang="ja-JP" sz="1050" b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】</a:t>
                      </a:r>
                      <a:br>
                        <a:rPr lang="ja-JP" altLang="en-US" sz="1050" b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lang="ja-JP" altLang="en-US" sz="1050" b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・生物多様性の保全と持続可能な利用の促進</a:t>
                      </a:r>
                      <a:br>
                        <a:rPr lang="ja-JP" altLang="en-US" sz="1050" b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lang="ja-JP" altLang="en-US" sz="1050" b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・生物多様性の保全のための多様な主体との連携協働の推進</a:t>
                      </a:r>
                      <a:br>
                        <a:rPr lang="ja-JP" altLang="en-US" sz="1050" b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lang="ja-JP" altLang="en-US" sz="1050" b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・自然や生き物を身近に感じる市民の割合を</a:t>
                      </a:r>
                      <a:r>
                        <a:rPr lang="en-US" altLang="ja-JP" sz="1050" b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50</a:t>
                      </a:r>
                      <a:r>
                        <a:rPr lang="ja-JP" altLang="en-US" sz="1050" b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％以上にするとともに、生物多様性保全に貢献する</a:t>
                      </a:r>
                      <a:endParaRPr lang="en-US" altLang="ja-JP" sz="1050" b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 fontAlgn="ctr"/>
                      <a:r>
                        <a:rPr lang="ja-JP" altLang="en-US" sz="1050" b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取組みを行う市民等を増やしていく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2576" marR="2576" marT="2576" marB="0" anchor="ctr"/>
                </a:tc>
                <a:extLst>
                  <a:ext uri="{0D108BD9-81ED-4DB2-BD59-A6C34878D82A}">
                    <a16:rowId xmlns:a16="http://schemas.microsoft.com/office/drawing/2014/main" val="1231543782"/>
                  </a:ext>
                </a:extLst>
              </a:tr>
              <a:tr h="1807093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堺市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2576" marR="2576" marT="2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2013</a:t>
                      </a:r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年度</a:t>
                      </a:r>
                    </a:p>
                  </a:txBody>
                  <a:tcPr marL="2576" marR="2576" marT="2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2022</a:t>
                      </a:r>
                      <a:r>
                        <a:rPr lang="ja-JP" altLang="en-US" sz="1000" b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年度</a:t>
                      </a:r>
                      <a:endParaRPr lang="en-US" altLang="ja-JP" sz="10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159" marR="5159" marT="5159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50" b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</a:t>
                      </a:r>
                      <a:r>
                        <a:rPr lang="en-US" altLang="ja-JP" sz="1050" b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【</a:t>
                      </a:r>
                      <a:r>
                        <a:rPr lang="ja-JP" altLang="en-US" sz="1050" b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将来像</a:t>
                      </a:r>
                      <a:r>
                        <a:rPr lang="en-US" altLang="ja-JP" sz="1050" b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】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50" b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生物多様性への市民の理解が進み、生物多様性に配慮した行動を一人ひとりが行うことで、</a:t>
                      </a:r>
                      <a:endParaRPr lang="en-US" altLang="ja-JP" sz="1050" b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50" b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森・里・川・海のつながりが確保された豊かな自然と共生するまち・堺</a:t>
                      </a:r>
                      <a:endParaRPr lang="en-US" altLang="ja-JP" sz="1050" b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 fontAlgn="ctr"/>
                      <a:r>
                        <a:rPr lang="ja-JP" altLang="en-US" sz="1050" b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</a:t>
                      </a:r>
                      <a:r>
                        <a:rPr lang="en-US" altLang="ja-JP" sz="1050" b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【</a:t>
                      </a:r>
                      <a:r>
                        <a:rPr lang="ja-JP" altLang="en-US" sz="1050" b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目標</a:t>
                      </a:r>
                      <a:r>
                        <a:rPr lang="en-US" altLang="ja-JP" sz="1050" b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】</a:t>
                      </a:r>
                      <a:br>
                        <a:rPr lang="ja-JP" altLang="en-US" sz="1050" b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lang="ja-JP" altLang="en-US" sz="1050" b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・堺市レッドリスト掲載種数を増やさない（絶滅危惧種を増やさない）</a:t>
                      </a:r>
                      <a:br>
                        <a:rPr lang="en-US" altLang="ja-JP" sz="1050" b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lang="ja-JP" altLang="en-US" sz="1050" b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・「生物多様性」という言葉を知っている人（市民）の割合（認知度）</a:t>
                      </a:r>
                      <a:endParaRPr lang="en-US" altLang="ja-JP" sz="1050" b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 fontAlgn="ctr"/>
                      <a:r>
                        <a:rPr lang="ja-JP" altLang="en-US" sz="1050" b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・「生物多様性」の言葉も意味も知っている人の割合</a:t>
                      </a:r>
                      <a:br>
                        <a:rPr lang="ja-JP" altLang="en-US" sz="1050" b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lang="ja-JP" altLang="en-US" sz="1050" b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・「生物多様性･堺戦略」を知っている人の割合</a:t>
                      </a:r>
                      <a:br>
                        <a:rPr lang="ja-JP" altLang="en-US" sz="1050" b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lang="ja-JP" altLang="en-US" sz="1050" b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・「外来生物」が与える影響の問題を知っている人の割合</a:t>
                      </a:r>
                      <a:br>
                        <a:rPr lang="ja-JP" altLang="en-US" sz="1050" b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lang="ja-JP" altLang="en-US" sz="1050" b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・「生物多様性の恩恵」を受けていることを知っている人の割合</a:t>
                      </a:r>
                      <a:endParaRPr lang="en-US" altLang="ja-JP" sz="1050" b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 fontAlgn="ctr"/>
                      <a:r>
                        <a:rPr lang="ja-JP" altLang="en-US" sz="1050" b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・生物多様性の保全を推進する活動への参加割合</a:t>
                      </a:r>
                      <a:endParaRPr lang="en-US" altLang="ja-JP" sz="1050" b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2576" marR="2576" marT="2576" marB="0" anchor="ctr"/>
                </a:tc>
                <a:extLst>
                  <a:ext uri="{0D108BD9-81ED-4DB2-BD59-A6C34878D82A}">
                    <a16:rowId xmlns:a16="http://schemas.microsoft.com/office/drawing/2014/main" val="2869524700"/>
                  </a:ext>
                </a:extLst>
              </a:tr>
              <a:tr h="478587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岸和田市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2576" marR="2576" marT="2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2014</a:t>
                      </a:r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年度</a:t>
                      </a:r>
                    </a:p>
                  </a:txBody>
                  <a:tcPr marL="2576" marR="2576" marT="2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2022</a:t>
                      </a:r>
                      <a:r>
                        <a:rPr lang="ja-JP" altLang="en-US" sz="1000" b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年度</a:t>
                      </a:r>
                      <a:endParaRPr lang="en-US" altLang="ja-JP" sz="10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159" marR="5159" marT="5159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050" b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</a:t>
                      </a:r>
                      <a:r>
                        <a:rPr lang="en-US" altLang="ja-JP" sz="1050" b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【</a:t>
                      </a:r>
                      <a:r>
                        <a:rPr lang="ja-JP" altLang="en-US" sz="1050" b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将来像</a:t>
                      </a:r>
                      <a:r>
                        <a:rPr lang="en-US" altLang="ja-JP" sz="1050" b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】</a:t>
                      </a:r>
                    </a:p>
                    <a:p>
                      <a:pPr algn="l" fontAlgn="t"/>
                      <a:r>
                        <a:rPr lang="ja-JP" altLang="en-US" sz="1050" b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大阪南部の生態系ネットワークの要となり多様な生態系サービスに育まれたまち“きしわだ”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2576" marR="2576" marT="2576" marB="0" anchor="ctr"/>
                </a:tc>
                <a:extLst>
                  <a:ext uri="{0D108BD9-81ED-4DB2-BD59-A6C34878D82A}">
                    <a16:rowId xmlns:a16="http://schemas.microsoft.com/office/drawing/2014/main" val="3912931144"/>
                  </a:ext>
                </a:extLst>
              </a:tr>
              <a:tr h="1099174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和泉市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2576" marR="2576" marT="2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2020</a:t>
                      </a:r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年度</a:t>
                      </a:r>
                    </a:p>
                  </a:txBody>
                  <a:tcPr marL="2576" marR="2576" marT="2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2030</a:t>
                      </a:r>
                      <a:r>
                        <a:rPr lang="ja-JP" altLang="en-US" sz="1000" b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年度まで</a:t>
                      </a:r>
                      <a:endParaRPr lang="en-US" altLang="ja-JP" sz="1000" b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 fontAlgn="ctr"/>
                      <a:r>
                        <a:rPr lang="ja-JP" altLang="en-US" sz="1000" b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（計画期間）</a:t>
                      </a:r>
                      <a:endParaRPr lang="en-US" altLang="ja-JP" sz="10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159" marR="5159" marT="5159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050" b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</a:t>
                      </a:r>
                      <a:r>
                        <a:rPr lang="en-US" altLang="ja-JP" sz="1050" b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【</a:t>
                      </a:r>
                      <a:r>
                        <a:rPr lang="ja-JP" altLang="en-US" sz="1050" b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目標</a:t>
                      </a:r>
                      <a:r>
                        <a:rPr lang="en-US" altLang="ja-JP" sz="1050" b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】</a:t>
                      </a:r>
                      <a:r>
                        <a:rPr lang="ja-JP" altLang="en-US" sz="1050" b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生物多様性を守りその恵みを受け継ぐまちをつくる</a:t>
                      </a:r>
                      <a:endParaRPr lang="en-US" altLang="ja-JP" sz="1050" b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 fontAlgn="t"/>
                      <a:r>
                        <a:rPr lang="ja-JP" altLang="en-US" sz="1050" b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</a:t>
                      </a:r>
                      <a:r>
                        <a:rPr lang="en-US" altLang="ja-JP" sz="1050" b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【</a:t>
                      </a:r>
                      <a:r>
                        <a:rPr lang="ja-JP" altLang="en-US" sz="1050" b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代表指標</a:t>
                      </a:r>
                      <a:r>
                        <a:rPr lang="en-US" altLang="ja-JP" sz="1050" b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】</a:t>
                      </a:r>
                      <a:r>
                        <a:rPr lang="ja-JP" altLang="en-US" sz="1050" b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貴重動植物の数、緑被率</a:t>
                      </a:r>
                      <a:endParaRPr lang="en-US" altLang="ja-JP" sz="1050" b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 fontAlgn="t"/>
                      <a:r>
                        <a:rPr lang="ja-JP" altLang="en-US" sz="1050" b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</a:t>
                      </a:r>
                      <a:r>
                        <a:rPr lang="en-US" altLang="ja-JP" sz="1050" b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【</a:t>
                      </a:r>
                      <a:r>
                        <a:rPr lang="ja-JP" altLang="en-US" sz="1050" b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モニター指標</a:t>
                      </a:r>
                      <a:r>
                        <a:rPr lang="en-US" altLang="ja-JP" sz="1050" b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】</a:t>
                      </a:r>
                    </a:p>
                    <a:p>
                      <a:pPr algn="l" fontAlgn="t"/>
                      <a:r>
                        <a:rPr lang="ja-JP" altLang="en-US" sz="1050" b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・森林経営計画に基づくいずもくの年間搬出材積</a:t>
                      </a:r>
                      <a:endParaRPr lang="en-US" altLang="ja-JP" sz="1050" b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 fontAlgn="t"/>
                      <a:r>
                        <a:rPr lang="ja-JP" altLang="en-US" sz="1050" b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・</a:t>
                      </a:r>
                      <a:r>
                        <a:rPr lang="en-US" altLang="ja-JP" sz="1050" b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</a:t>
                      </a:r>
                      <a:r>
                        <a:rPr lang="ja-JP" altLang="en-US" sz="1050" b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人当たりの都市公園・緑地の面積</a:t>
                      </a:r>
                      <a:endParaRPr lang="en-US" altLang="ja-JP" sz="1050" b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 fontAlgn="t"/>
                      <a:r>
                        <a:rPr lang="ja-JP" altLang="en-US" sz="1050" b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・「公園等のみどりに接する環境が整っている」と思う市民の割合</a:t>
                      </a:r>
                      <a:endParaRPr lang="en-US" altLang="ja-JP" sz="1050" b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2576" marR="2576" marT="2576" marB="0" anchor="ctr"/>
                </a:tc>
                <a:extLst>
                  <a:ext uri="{0D108BD9-81ED-4DB2-BD59-A6C34878D82A}">
                    <a16:rowId xmlns:a16="http://schemas.microsoft.com/office/drawing/2014/main" val="3999718521"/>
                  </a:ext>
                </a:extLst>
              </a:tr>
              <a:tr h="1062496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枚方市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2576" marR="2576" marT="2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2020</a:t>
                      </a:r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年度</a:t>
                      </a:r>
                    </a:p>
                  </a:txBody>
                  <a:tcPr marL="2576" marR="2576" marT="2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2030</a:t>
                      </a:r>
                      <a:r>
                        <a:rPr lang="ja-JP" altLang="en-US" sz="1000" b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年度まで</a:t>
                      </a:r>
                      <a:endParaRPr lang="en-US" altLang="ja-JP" sz="1000" b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 fontAlgn="ctr"/>
                      <a:r>
                        <a:rPr lang="ja-JP" altLang="en-US" sz="1000" b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（計画期間）</a:t>
                      </a:r>
                      <a:endParaRPr lang="en-US" altLang="ja-JP" sz="10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159" marR="5159" marT="515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</a:t>
                      </a:r>
                      <a:r>
                        <a:rPr lang="en-US" altLang="ja-JP" sz="1050" b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【</a:t>
                      </a:r>
                      <a:r>
                        <a:rPr lang="ja-JP" altLang="en-US" sz="1050" b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目標</a:t>
                      </a:r>
                      <a:r>
                        <a:rPr lang="en-US" altLang="ja-JP" sz="1050" b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】</a:t>
                      </a:r>
                    </a:p>
                    <a:p>
                      <a:pPr algn="l" fontAlgn="ctr"/>
                      <a:r>
                        <a:rPr lang="ja-JP" altLang="en-US" sz="1050" b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・生物多様性の重要性を認識し、多様な主体が連携して行動することをめざす。</a:t>
                      </a:r>
                      <a:br>
                        <a:rPr lang="ja-JP" altLang="en-US" sz="1050" b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lang="ja-JP" altLang="en-US" sz="1050" b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・緑の創出や里山・河川環境を保全し、生物多様性の確保をめざす。</a:t>
                      </a:r>
                      <a:endParaRPr lang="en-US" altLang="ja-JP" sz="1050" b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 fontAlgn="ctr"/>
                      <a:r>
                        <a:rPr lang="ja-JP" altLang="en-US" sz="1050" b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</a:t>
                      </a:r>
                      <a:r>
                        <a:rPr lang="en-US" altLang="ja-JP" sz="1050" b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【</a:t>
                      </a:r>
                      <a:r>
                        <a:rPr lang="ja-JP" altLang="en-US" sz="1050" b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指標</a:t>
                      </a:r>
                      <a:r>
                        <a:rPr lang="en-US" altLang="ja-JP" sz="1050" b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】</a:t>
                      </a:r>
                      <a:br>
                        <a:rPr lang="ja-JP" altLang="en-US" sz="1050" b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lang="ja-JP" altLang="en-US" sz="1050" b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・　</a:t>
                      </a:r>
                      <a:r>
                        <a:rPr lang="en-US" altLang="ja-JP" sz="1050" b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</a:t>
                      </a:r>
                      <a:r>
                        <a:rPr lang="ja-JP" altLang="en-US" sz="1050" b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年ごとに管理する指標：　市全域における緑被面積の割合</a:t>
                      </a:r>
                      <a:endParaRPr lang="en-US" altLang="ja-JP" sz="1050" b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 fontAlgn="ctr"/>
                      <a:r>
                        <a:rPr lang="ja-JP" altLang="en-US" sz="1050" b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・</a:t>
                      </a:r>
                      <a:r>
                        <a:rPr lang="en-US" altLang="ja-JP" sz="1050" b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10</a:t>
                      </a:r>
                      <a:r>
                        <a:rPr lang="ja-JP" altLang="en-US" sz="1050" b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年ごとに管理する指標：　自然環境調査で確認された在来種の種数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2576" marR="2576" marT="2576" marB="0" anchor="ctr"/>
                </a:tc>
                <a:extLst>
                  <a:ext uri="{0D108BD9-81ED-4DB2-BD59-A6C34878D82A}">
                    <a16:rowId xmlns:a16="http://schemas.microsoft.com/office/drawing/2014/main" val="756735834"/>
                  </a:ext>
                </a:extLst>
              </a:tr>
            </a:tbl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7EB7E67-BCC5-4084-B435-483FD2D91A85}"/>
              </a:ext>
            </a:extLst>
          </p:cNvPr>
          <p:cNvSpPr txBox="1"/>
          <p:nvPr/>
        </p:nvSpPr>
        <p:spPr>
          <a:xfrm>
            <a:off x="241003" y="603094"/>
            <a:ext cx="94239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ja-JP" altLang="en-US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〇府内５市が生物多様性地域戦略を策定済み</a:t>
            </a:r>
            <a:r>
              <a:rPr lang="ja-JP" altLang="en-US" sz="12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（和泉市、枚方市は環境基本計画の一部を生物多様性地域戦略に位置付け）</a:t>
            </a:r>
            <a:endParaRPr lang="en-US" altLang="ja-JP" sz="14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482888BC-6605-48C5-A497-87091BFC0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77150" y="6492875"/>
            <a:ext cx="2228850" cy="365125"/>
          </a:xfrm>
        </p:spPr>
        <p:txBody>
          <a:bodyPr/>
          <a:lstStyle/>
          <a:p>
            <a:fld id="{1082C126-6CB2-465F-A835-5BA657D28C2A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46840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2514</Words>
  <Application>Microsoft Office PowerPoint</Application>
  <PresentationFormat>A4 210 x 297 mm</PresentationFormat>
  <Paragraphs>561</Paragraphs>
  <Slides>9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6" baseType="lpstr">
      <vt:lpstr>Meiryo UI</vt:lpstr>
      <vt:lpstr>游ゴシック</vt:lpstr>
      <vt:lpstr>Arial</vt:lpstr>
      <vt:lpstr>Calibri</vt:lpstr>
      <vt:lpstr>Calibri Light</vt:lpstr>
      <vt:lpstr>Century</vt:lpstr>
      <vt:lpstr>Office テーマ</vt:lpstr>
      <vt:lpstr>大阪府生物多様性地域戦略に係る参考資料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2021-10-13T14:12:20Z</dcterms:created>
  <dcterms:modified xsi:type="dcterms:W3CDTF">2021-10-13T14:12:51Z</dcterms:modified>
</cp:coreProperties>
</file>