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4">
  <p:sldMasterIdLst>
    <p:sldMasterId id="2147483648" r:id="rId1"/>
  </p:sldMasterIdLst>
  <p:notesMasterIdLst>
    <p:notesMasterId r:id="rId23"/>
  </p:notesMasterIdLst>
  <p:sldIdLst>
    <p:sldId id="2147476971" r:id="rId2"/>
    <p:sldId id="2147477025" r:id="rId3"/>
    <p:sldId id="2147477026" r:id="rId4"/>
    <p:sldId id="2147477032" r:id="rId5"/>
    <p:sldId id="2147477033" r:id="rId6"/>
    <p:sldId id="2147477004" r:id="rId7"/>
    <p:sldId id="2147477021" r:id="rId8"/>
    <p:sldId id="2147477034" r:id="rId9"/>
    <p:sldId id="2147477005" r:id="rId10"/>
    <p:sldId id="2147477007" r:id="rId11"/>
    <p:sldId id="2147477008" r:id="rId12"/>
    <p:sldId id="2147477009" r:id="rId13"/>
    <p:sldId id="2147477010" r:id="rId14"/>
    <p:sldId id="2147477035" r:id="rId15"/>
    <p:sldId id="2147477013" r:id="rId16"/>
    <p:sldId id="2147477016" r:id="rId17"/>
    <p:sldId id="2147477036" r:id="rId18"/>
    <p:sldId id="2147477037" r:id="rId19"/>
    <p:sldId id="2147477038" r:id="rId20"/>
    <p:sldId id="2147477017" r:id="rId21"/>
    <p:sldId id="2147477039" r:id="rId2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E1F4"/>
    <a:srgbClr val="FF99CC"/>
    <a:srgbClr val="FFCCFF"/>
    <a:srgbClr val="F1850F"/>
    <a:srgbClr val="A3F9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5" autoAdjust="0"/>
    <p:restoredTop sz="93508" autoAdjust="0"/>
  </p:normalViewPr>
  <p:slideViewPr>
    <p:cSldViewPr snapToGrid="0">
      <p:cViewPr varScale="1">
        <p:scale>
          <a:sx n="103" d="100"/>
          <a:sy n="103" d="100"/>
        </p:scale>
        <p:origin x="2268" y="108"/>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3D5802-B843-4B0E-9626-1710F08670E8}" type="datetimeFigureOut">
              <a:rPr kumimoji="1" lang="ja-JP" altLang="en-US" smtClean="0"/>
              <a:t>2026/8/28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A26FB0-E463-497E-8E41-F4F2027E00E7}" type="slidenum">
              <a:rPr kumimoji="1" lang="ja-JP" altLang="en-US" smtClean="0"/>
              <a:t>‹#›</a:t>
            </a:fld>
            <a:endParaRPr kumimoji="1" lang="ja-JP" altLang="en-US"/>
          </a:p>
        </p:txBody>
      </p:sp>
    </p:spTree>
    <p:extLst>
      <p:ext uri="{BB962C8B-B14F-4D97-AF65-F5344CB8AC3E}">
        <p14:creationId xmlns:p14="http://schemas.microsoft.com/office/powerpoint/2010/main" val="423017377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0A26FB0-E463-497E-8E41-F4F2027E00E7}" type="slidenum">
              <a:rPr kumimoji="1" lang="ja-JP" altLang="en-US" smtClean="0"/>
              <a:t>3</a:t>
            </a:fld>
            <a:endParaRPr kumimoji="1" lang="ja-JP" altLang="en-US"/>
          </a:p>
        </p:txBody>
      </p:sp>
    </p:spTree>
    <p:extLst>
      <p:ext uri="{BB962C8B-B14F-4D97-AF65-F5344CB8AC3E}">
        <p14:creationId xmlns:p14="http://schemas.microsoft.com/office/powerpoint/2010/main" val="1211251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50A26FB0-E463-497E-8E41-F4F2027E00E7}" type="slidenum">
              <a:rPr kumimoji="1" lang="ja-JP" altLang="en-US" smtClean="0"/>
              <a:t>9</a:t>
            </a:fld>
            <a:endParaRPr kumimoji="1" lang="ja-JP" altLang="en-US"/>
          </a:p>
        </p:txBody>
      </p:sp>
    </p:spTree>
    <p:extLst>
      <p:ext uri="{BB962C8B-B14F-4D97-AF65-F5344CB8AC3E}">
        <p14:creationId xmlns:p14="http://schemas.microsoft.com/office/powerpoint/2010/main" val="2160140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本文">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0" y="0"/>
            <a:ext cx="9144000" cy="504000"/>
          </a:xfrm>
          <a:solidFill>
            <a:schemeClr val="accent1"/>
          </a:solidFill>
        </p:spPr>
        <p:txBody>
          <a:bodyPr>
            <a:normAutofit/>
          </a:bodyPr>
          <a:lstStyle>
            <a:lvl1pPr>
              <a:defRPr sz="2400">
                <a:solidFill>
                  <a:schemeClr val="bg1"/>
                </a:solidFill>
                <a:latin typeface="BIZ UDPゴシック" panose="020B0400000000000000" pitchFamily="50" charset="-128"/>
                <a:ea typeface="BIZ UDPゴシック" panose="020B0400000000000000" pitchFamily="50" charset="-128"/>
              </a:defRPr>
            </a:lvl1pPr>
          </a:lstStyle>
          <a:p>
            <a:r>
              <a:rPr kumimoji="1" lang="ja-JP" altLang="en-US" dirty="0"/>
              <a:t>タイトル</a:t>
            </a:r>
          </a:p>
        </p:txBody>
      </p:sp>
      <p:sp>
        <p:nvSpPr>
          <p:cNvPr id="8" name="テキスト プレースホルダー 7"/>
          <p:cNvSpPr>
            <a:spLocks noGrp="1"/>
          </p:cNvSpPr>
          <p:nvPr>
            <p:ph type="body" sz="quarter" idx="10" hasCustomPrompt="1"/>
          </p:nvPr>
        </p:nvSpPr>
        <p:spPr>
          <a:xfrm>
            <a:off x="127000" y="554572"/>
            <a:ext cx="8953626" cy="648000"/>
          </a:xfrm>
        </p:spPr>
        <p:txBody>
          <a:bodyPr>
            <a:noAutofit/>
          </a:bodyPr>
          <a:lstStyle>
            <a:lvl1pPr marL="0" indent="0">
              <a:lnSpc>
                <a:spcPct val="100000"/>
              </a:lnSpc>
              <a:buNone/>
              <a:defRPr sz="2000"/>
            </a:lvl1pPr>
          </a:lstStyle>
          <a:p>
            <a:pPr lvl="0"/>
            <a:r>
              <a:rPr kumimoji="1" lang="ja-JP" altLang="en-US" dirty="0"/>
              <a:t>メインメッセージ</a:t>
            </a:r>
          </a:p>
        </p:txBody>
      </p:sp>
      <p:sp>
        <p:nvSpPr>
          <p:cNvPr id="9" name="スライド番号プレースホルダー 8">
            <a:extLst>
              <a:ext uri="{FF2B5EF4-FFF2-40B4-BE49-F238E27FC236}">
                <a16:creationId xmlns:a16="http://schemas.microsoft.com/office/drawing/2014/main" id="{42755F4F-46C1-47D4-9D50-470FD7108232}"/>
              </a:ext>
            </a:extLst>
          </p:cNvPr>
          <p:cNvSpPr>
            <a:spLocks noGrp="1"/>
          </p:cNvSpPr>
          <p:nvPr>
            <p:ph type="sldNum" sz="quarter" idx="13"/>
          </p:nvPr>
        </p:nvSpPr>
        <p:spPr>
          <a:xfrm>
            <a:off x="7086600" y="6502400"/>
            <a:ext cx="2057400" cy="365125"/>
          </a:xfrm>
        </p:spPr>
        <p:txBody>
          <a:bodyPr/>
          <a:lstStyle>
            <a:lvl1pPr>
              <a:defRPr>
                <a:solidFill>
                  <a:schemeClr val="tx1">
                    <a:lumMod val="50000"/>
                    <a:lumOff val="50000"/>
                  </a:schemeClr>
                </a:solidFill>
              </a:defRPr>
            </a:lvl1pPr>
          </a:lstStyle>
          <a:p>
            <a:fld id="{254977FD-2B4C-47E2-A225-CA29ACC5699B}" type="slidenum">
              <a:rPr lang="ja-JP" altLang="en-US" smtClean="0"/>
              <a:pPr/>
              <a:t>‹#›</a:t>
            </a:fld>
            <a:endParaRPr lang="ja-JP" altLang="en-US" dirty="0"/>
          </a:p>
        </p:txBody>
      </p:sp>
    </p:spTree>
    <p:extLst>
      <p:ext uri="{BB962C8B-B14F-4D97-AF65-F5344CB8AC3E}">
        <p14:creationId xmlns:p14="http://schemas.microsoft.com/office/powerpoint/2010/main" val="1975375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4A7D9C-730E-4421-B880-FCF773C44906}"/>
              </a:ext>
            </a:extLst>
          </p:cNvPr>
          <p:cNvSpPr>
            <a:spLocks noGrp="1"/>
          </p:cNvSpPr>
          <p:nvPr>
            <p:ph type="ctrTitle"/>
          </p:nvPr>
        </p:nvSpPr>
        <p:spPr>
          <a:xfrm>
            <a:off x="1143000" y="1122363"/>
            <a:ext cx="6858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5FC6A47-18C4-424D-91C0-F2507282F42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B21A9BC-B3D5-479B-B8D0-0C9E273A2B11}"/>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03FCE1F1-456C-4BC1-9CEB-87A72A3A05D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F24345E-F7C7-4ED8-A925-DBE97230E9B7}"/>
              </a:ext>
            </a:extLst>
          </p:cNvPr>
          <p:cNvSpPr>
            <a:spLocks noGrp="1"/>
          </p:cNvSpPr>
          <p:nvPr>
            <p:ph type="sldNum" sz="quarter" idx="12"/>
          </p:nvPr>
        </p:nvSpPr>
        <p:spPr/>
        <p:txBody>
          <a:bodyPr/>
          <a:lstStyle/>
          <a:p>
            <a:fld id="{254977FD-2B4C-47E2-A225-CA29ACC5699B}" type="slidenum">
              <a:rPr kumimoji="1" lang="ja-JP" altLang="en-US" smtClean="0"/>
              <a:t>‹#›</a:t>
            </a:fld>
            <a:endParaRPr kumimoji="1" lang="ja-JP" altLang="en-US"/>
          </a:p>
        </p:txBody>
      </p:sp>
    </p:spTree>
    <p:extLst>
      <p:ext uri="{BB962C8B-B14F-4D97-AF65-F5344CB8AC3E}">
        <p14:creationId xmlns:p14="http://schemas.microsoft.com/office/powerpoint/2010/main" val="496477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8AF41D5-F809-4B8A-8A52-294FBC785B96}"/>
              </a:ext>
            </a:extLst>
          </p:cNvPr>
          <p:cNvSpPr>
            <a:spLocks noGrp="1"/>
          </p:cNvSpPr>
          <p:nvPr>
            <p:ph type="dt" sz="half" idx="10"/>
          </p:nvPr>
        </p:nvSpPr>
        <p:spPr/>
        <p:txBody>
          <a:bodyPr/>
          <a:lstStyle/>
          <a:p>
            <a:endParaRPr kumimoji="1" lang="ja-JP" altLang="en-US"/>
          </a:p>
        </p:txBody>
      </p:sp>
      <p:sp>
        <p:nvSpPr>
          <p:cNvPr id="3" name="フッター プレースホルダー 2">
            <a:extLst>
              <a:ext uri="{FF2B5EF4-FFF2-40B4-BE49-F238E27FC236}">
                <a16:creationId xmlns:a16="http://schemas.microsoft.com/office/drawing/2014/main" id="{E48EB1AA-FAC3-4BF0-A8D3-725853E5E229}"/>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006888E-2EEA-4B41-B505-F80CED37CB11}"/>
              </a:ext>
            </a:extLst>
          </p:cNvPr>
          <p:cNvSpPr>
            <a:spLocks noGrp="1"/>
          </p:cNvSpPr>
          <p:nvPr>
            <p:ph type="sldNum" sz="quarter" idx="12"/>
          </p:nvPr>
        </p:nvSpPr>
        <p:spPr/>
        <p:txBody>
          <a:bodyPr/>
          <a:lstStyle/>
          <a:p>
            <a:fld id="{254977FD-2B4C-47E2-A225-CA29ACC5699B}" type="slidenum">
              <a:rPr kumimoji="1" lang="ja-JP" altLang="en-US" smtClean="0"/>
              <a:t>‹#›</a:t>
            </a:fld>
            <a:endParaRPr kumimoji="1" lang="ja-JP" altLang="en-US"/>
          </a:p>
        </p:txBody>
      </p:sp>
    </p:spTree>
    <p:extLst>
      <p:ext uri="{BB962C8B-B14F-4D97-AF65-F5344CB8AC3E}">
        <p14:creationId xmlns:p14="http://schemas.microsoft.com/office/powerpoint/2010/main" val="3102707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10495B9-C7FD-409C-8EAD-77CD07EF977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16245C6-EE0D-467E-B9F7-D39686E61BB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E6E81AE-BC7A-4EE9-BCC7-9CC13E79A5F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a:extLst>
              <a:ext uri="{FF2B5EF4-FFF2-40B4-BE49-F238E27FC236}">
                <a16:creationId xmlns:a16="http://schemas.microsoft.com/office/drawing/2014/main" id="{B7A3EA3F-8D85-4BFF-8F12-27B3390B22E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7A64546-F09F-44E9-9759-91091AB1B15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4977FD-2B4C-47E2-A225-CA29ACC5699B}" type="slidenum">
              <a:rPr kumimoji="1" lang="ja-JP" altLang="en-US" smtClean="0"/>
              <a:t>‹#›</a:t>
            </a:fld>
            <a:endParaRPr kumimoji="1" lang="ja-JP" altLang="en-US"/>
          </a:p>
        </p:txBody>
      </p:sp>
    </p:spTree>
    <p:extLst>
      <p:ext uri="{BB962C8B-B14F-4D97-AF65-F5344CB8AC3E}">
        <p14:creationId xmlns:p14="http://schemas.microsoft.com/office/powerpoint/2010/main" val="1994566532"/>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55" r:id="rId3"/>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a:spLocks noGrp="1"/>
          </p:cNvSpPr>
          <p:nvPr>
            <p:ph type="ctrTitle"/>
          </p:nvPr>
        </p:nvSpPr>
        <p:spPr>
          <a:xfrm>
            <a:off x="0" y="2484750"/>
            <a:ext cx="9144000" cy="1002789"/>
          </a:xfrm>
          <a:solidFill>
            <a:schemeClr val="accent1"/>
          </a:solidFill>
        </p:spPr>
        <p:style>
          <a:lnRef idx="0">
            <a:schemeClr val="accent5"/>
          </a:lnRef>
          <a:fillRef idx="3">
            <a:schemeClr val="accent5"/>
          </a:fillRef>
          <a:effectRef idx="3">
            <a:schemeClr val="accent5"/>
          </a:effectRef>
          <a:fontRef idx="minor">
            <a:schemeClr val="lt1"/>
          </a:fontRef>
        </p:style>
        <p:txBody>
          <a:bodyPr anchor="ctr" anchorCtr="0">
            <a:noAutofit/>
          </a:bodyPr>
          <a:lstStyle/>
          <a:p>
            <a:r>
              <a:rPr lang="ja-JP" altLang="en-US" sz="2800" b="1" dirty="0">
                <a:solidFill>
                  <a:schemeClr val="bg1"/>
                </a:solidFill>
                <a:latin typeface="Meiryo UI" panose="020B0604030504040204" pitchFamily="50" charset="-128"/>
                <a:ea typeface="Meiryo UI" panose="020B0604030504040204" pitchFamily="50" charset="-128"/>
              </a:rPr>
              <a:t> 大阪府生物多様性地域戦略</a:t>
            </a:r>
            <a:r>
              <a:rPr lang="ja-JP" altLang="en-US" sz="2400" b="1" dirty="0">
                <a:solidFill>
                  <a:schemeClr val="bg1"/>
                </a:solidFill>
                <a:latin typeface="Meiryo UI" panose="020B0604030504040204" pitchFamily="50" charset="-128"/>
                <a:ea typeface="Meiryo UI" panose="020B0604030504040204" pitchFamily="50" charset="-128"/>
              </a:rPr>
              <a:t>の</a:t>
            </a:r>
            <a:r>
              <a:rPr lang="ja-JP" altLang="en-US" sz="2800" b="1" dirty="0">
                <a:solidFill>
                  <a:schemeClr val="bg1"/>
                </a:solidFill>
                <a:latin typeface="Meiryo UI" panose="020B0604030504040204" pitchFamily="50" charset="-128"/>
                <a:ea typeface="Meiryo UI" panose="020B0604030504040204" pitchFamily="50" charset="-128"/>
              </a:rPr>
              <a:t>中間見直しについて</a:t>
            </a:r>
          </a:p>
        </p:txBody>
      </p:sp>
      <p:sp>
        <p:nvSpPr>
          <p:cNvPr id="5" name="サブタイトル 2"/>
          <p:cNvSpPr txBox="1">
            <a:spLocks/>
          </p:cNvSpPr>
          <p:nvPr/>
        </p:nvSpPr>
        <p:spPr>
          <a:xfrm>
            <a:off x="1780305" y="4616013"/>
            <a:ext cx="5583389" cy="864096"/>
          </a:xfrm>
          <a:prstGeom prst="rect">
            <a:avLst/>
          </a:prstGeom>
        </p:spPr>
        <p:txBody>
          <a:bodyPr vert="horz" lIns="84406" tIns="42203" rIns="84406" bIns="42203" rtlCol="0">
            <a:noAutofit/>
          </a:bodyPr>
          <a:lstStyle>
            <a:lvl1pPr marL="0" indent="0" algn="ctr" defTabSz="914400" rtl="0" eaLnBrk="1" latinLnBrk="0" hangingPunct="1">
              <a:spcBef>
                <a:spcPct val="20000"/>
              </a:spcBef>
              <a:buFont typeface="Arial"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9pPr>
          </a:lstStyle>
          <a:p>
            <a:pPr fontAlgn="base">
              <a:spcBef>
                <a:spcPts val="0"/>
              </a:spcBef>
              <a:spcAft>
                <a:spcPct val="0"/>
              </a:spcAft>
              <a:defRPr/>
            </a:pPr>
            <a:r>
              <a:rPr lang="en-US" altLang="ja-JP" sz="2216" kern="0" dirty="0">
                <a:solidFill>
                  <a:prstClr val="black"/>
                </a:solidFill>
                <a:latin typeface="Meiryo UI" panose="020B0604030504040204" pitchFamily="50" charset="-128"/>
                <a:ea typeface="Meiryo UI" panose="020B0604030504040204" pitchFamily="50" charset="-128"/>
              </a:rPr>
              <a:t>2026</a:t>
            </a:r>
            <a:r>
              <a:rPr lang="ja-JP" altLang="en-US" sz="2216" kern="0" dirty="0">
                <a:solidFill>
                  <a:prstClr val="black"/>
                </a:solidFill>
                <a:latin typeface="Meiryo UI" panose="020B0604030504040204" pitchFamily="50" charset="-128"/>
                <a:ea typeface="Meiryo UI" panose="020B0604030504040204" pitchFamily="50" charset="-128"/>
              </a:rPr>
              <a:t>年７月１日</a:t>
            </a:r>
            <a:endParaRPr lang="en-US" altLang="ja-JP" sz="2216" kern="0" dirty="0">
              <a:solidFill>
                <a:prstClr val="black"/>
              </a:solidFill>
              <a:latin typeface="Meiryo UI" panose="020B0604030504040204" pitchFamily="50" charset="-128"/>
              <a:ea typeface="Meiryo UI" panose="020B0604030504040204" pitchFamily="50" charset="-128"/>
            </a:endParaRPr>
          </a:p>
          <a:p>
            <a:pPr fontAlgn="base">
              <a:spcBef>
                <a:spcPts val="0"/>
              </a:spcBef>
              <a:spcAft>
                <a:spcPct val="0"/>
              </a:spcAft>
              <a:defRPr/>
            </a:pPr>
            <a:r>
              <a:rPr kumimoji="0" lang="ja-JP" altLang="en-US" sz="2216" kern="0" dirty="0">
                <a:solidFill>
                  <a:sysClr val="windowText" lastClr="000000"/>
                </a:solidFill>
                <a:latin typeface="Meiryo UI" panose="020B0604030504040204" pitchFamily="50" charset="-128"/>
                <a:ea typeface="Meiryo UI" panose="020B0604030504040204" pitchFamily="50" charset="-128"/>
              </a:rPr>
              <a:t>大阪府環境農林部みどり推進室みどり企画課</a:t>
            </a:r>
            <a:endParaRPr lang="ja-JP" altLang="en-US" sz="2216" kern="0" dirty="0">
              <a:solidFill>
                <a:sysClr val="windowText" lastClr="000000"/>
              </a:solidFill>
              <a:latin typeface="Meiryo UI" panose="020B0604030504040204" pitchFamily="50" charset="-128"/>
              <a:ea typeface="Meiryo UI" panose="020B0604030504040204" pitchFamily="50" charset="-128"/>
            </a:endParaRPr>
          </a:p>
        </p:txBody>
      </p:sp>
      <p:sp>
        <p:nvSpPr>
          <p:cNvPr id="4" name="サブタイトル 2"/>
          <p:cNvSpPr txBox="1">
            <a:spLocks/>
          </p:cNvSpPr>
          <p:nvPr/>
        </p:nvSpPr>
        <p:spPr bwMode="auto">
          <a:xfrm>
            <a:off x="7569661" y="371431"/>
            <a:ext cx="1462316" cy="37638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defTabSz="844073" fontAlgn="base">
              <a:spcBef>
                <a:spcPct val="20000"/>
              </a:spcBef>
              <a:spcAft>
                <a:spcPct val="0"/>
              </a:spcAft>
              <a:defRPr/>
            </a:pPr>
            <a:r>
              <a:rPr lang="ja-JP" altLang="en-US" sz="1846" kern="0" dirty="0">
                <a:latin typeface="Meiryo UI" panose="020B0604030504040204" pitchFamily="50" charset="-128"/>
                <a:ea typeface="Meiryo UI" panose="020B0604030504040204" pitchFamily="50" charset="-128"/>
              </a:rPr>
              <a:t>資料１</a:t>
            </a:r>
            <a:endParaRPr lang="en-US" altLang="ja-JP" sz="1846" kern="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6AD519A4-0D2C-4ABD-92B5-E882366E68FF}"/>
              </a:ext>
            </a:extLst>
          </p:cNvPr>
          <p:cNvSpPr>
            <a:spLocks noGrp="1"/>
          </p:cNvSpPr>
          <p:nvPr>
            <p:ph type="sldNum" sz="quarter" idx="12"/>
          </p:nvPr>
        </p:nvSpPr>
        <p:spPr>
          <a:xfrm>
            <a:off x="7046527" y="6419411"/>
            <a:ext cx="2057400" cy="365125"/>
          </a:xfrm>
        </p:spPr>
        <p:txBody>
          <a:bodyPr/>
          <a:lstStyle/>
          <a:p>
            <a:fld id="{254977FD-2B4C-47E2-A225-CA29ACC5699B}" type="slidenum">
              <a:rPr kumimoji="1" lang="ja-JP" altLang="en-US" smtClean="0"/>
              <a:t>1</a:t>
            </a:fld>
            <a:endParaRPr kumimoji="1" lang="ja-JP" altLang="en-US"/>
          </a:p>
        </p:txBody>
      </p:sp>
      <p:sp>
        <p:nvSpPr>
          <p:cNvPr id="7" name="サブタイトル 2">
            <a:extLst>
              <a:ext uri="{FF2B5EF4-FFF2-40B4-BE49-F238E27FC236}">
                <a16:creationId xmlns:a16="http://schemas.microsoft.com/office/drawing/2014/main" id="{197C63AE-7B60-407F-B6D2-F8882D68F01B}"/>
              </a:ext>
            </a:extLst>
          </p:cNvPr>
          <p:cNvSpPr txBox="1">
            <a:spLocks/>
          </p:cNvSpPr>
          <p:nvPr/>
        </p:nvSpPr>
        <p:spPr>
          <a:xfrm>
            <a:off x="187812" y="371432"/>
            <a:ext cx="6911078" cy="818272"/>
          </a:xfrm>
          <a:prstGeom prst="rect">
            <a:avLst/>
          </a:prstGeom>
        </p:spPr>
        <p:txBody>
          <a:bodyPr vert="horz" lIns="84406" tIns="42203" rIns="84406" bIns="42203" rtlCol="0">
            <a:noAutofit/>
          </a:bodyPr>
          <a:lstStyle>
            <a:lvl1pPr marL="0" indent="0" algn="ctr" defTabSz="914400" rtl="0" eaLnBrk="1" latinLnBrk="0" hangingPunct="1">
              <a:spcBef>
                <a:spcPct val="20000"/>
              </a:spcBef>
              <a:buFont typeface="Arial"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9pPr>
          </a:lstStyle>
          <a:p>
            <a:pPr algn="l" fontAlgn="base">
              <a:spcBef>
                <a:spcPts val="0"/>
              </a:spcBef>
              <a:spcAft>
                <a:spcPct val="0"/>
              </a:spcAft>
              <a:defRPr/>
            </a:pPr>
            <a:r>
              <a:rPr lang="en-US" altLang="ja-JP" sz="1800" kern="0" dirty="0">
                <a:solidFill>
                  <a:prstClr val="black"/>
                </a:solidFill>
                <a:latin typeface="Meiryo UI" panose="020B0604030504040204" pitchFamily="50" charset="-128"/>
                <a:ea typeface="Meiryo UI" panose="020B0604030504040204" pitchFamily="50" charset="-128"/>
              </a:rPr>
              <a:t>2026</a:t>
            </a:r>
            <a:r>
              <a:rPr lang="ja-JP" altLang="en-US" sz="1800" kern="0" dirty="0">
                <a:solidFill>
                  <a:prstClr val="black"/>
                </a:solidFill>
                <a:latin typeface="Meiryo UI" panose="020B0604030504040204" pitchFamily="50" charset="-128"/>
                <a:ea typeface="Meiryo UI" panose="020B0604030504040204" pitchFamily="50" charset="-128"/>
              </a:rPr>
              <a:t>年７月１日</a:t>
            </a:r>
            <a:endParaRPr lang="en-US" altLang="ja-JP" sz="1800" kern="0" dirty="0">
              <a:solidFill>
                <a:prstClr val="black"/>
              </a:solidFill>
              <a:latin typeface="Meiryo UI" panose="020B0604030504040204" pitchFamily="50" charset="-128"/>
              <a:ea typeface="Meiryo UI" panose="020B0604030504040204" pitchFamily="50" charset="-128"/>
            </a:endParaRPr>
          </a:p>
          <a:p>
            <a:pPr algn="l" fontAlgn="base">
              <a:spcBef>
                <a:spcPts val="0"/>
              </a:spcBef>
              <a:spcAft>
                <a:spcPct val="0"/>
              </a:spcAft>
              <a:defRPr/>
            </a:pPr>
            <a:r>
              <a:rPr lang="ja-JP" altLang="en-US" sz="1800" kern="0" dirty="0">
                <a:solidFill>
                  <a:prstClr val="black"/>
                </a:solidFill>
                <a:latin typeface="Meiryo UI" panose="020B0604030504040204" pitchFamily="50" charset="-128"/>
                <a:ea typeface="Meiryo UI" panose="020B0604030504040204" pitchFamily="50" charset="-128"/>
              </a:rPr>
              <a:t>　令和８年度 第１回 大阪府環境審議会 生物多様性地域戦略部会</a:t>
            </a:r>
            <a:endParaRPr lang="en-US" altLang="ja-JP" sz="1800" kern="0" dirty="0">
              <a:solidFill>
                <a:prstClr val="black"/>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0987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0872E9-1326-4427-A82C-ED5823D1D645}"/>
              </a:ext>
            </a:extLst>
          </p:cNvPr>
          <p:cNvSpPr>
            <a:spLocks noGrp="1"/>
          </p:cNvSpPr>
          <p:nvPr>
            <p:ph type="title"/>
          </p:nvPr>
        </p:nvSpPr>
        <p:spPr/>
        <p:txBody>
          <a:bodyPr/>
          <a:lstStyle/>
          <a:p>
            <a:r>
              <a:rPr kumimoji="1" lang="ja-JP" altLang="en-US" dirty="0"/>
              <a:t>前回の振り返り</a:t>
            </a:r>
          </a:p>
        </p:txBody>
      </p:sp>
      <p:sp>
        <p:nvSpPr>
          <p:cNvPr id="4" name="テキスト ボックス 3">
            <a:extLst>
              <a:ext uri="{FF2B5EF4-FFF2-40B4-BE49-F238E27FC236}">
                <a16:creationId xmlns:a16="http://schemas.microsoft.com/office/drawing/2014/main" id="{C53DCC24-2C2D-4CA1-BEA7-FFB9B8B437E7}"/>
              </a:ext>
            </a:extLst>
          </p:cNvPr>
          <p:cNvSpPr txBox="1"/>
          <p:nvPr/>
        </p:nvSpPr>
        <p:spPr>
          <a:xfrm>
            <a:off x="127000" y="571500"/>
            <a:ext cx="8953626" cy="400110"/>
          </a:xfrm>
          <a:prstGeom prst="rect">
            <a:avLst/>
          </a:prstGeom>
          <a:noFill/>
        </p:spPr>
        <p:txBody>
          <a:bodyPr wrap="square" rtlCol="0">
            <a:spAutoFit/>
          </a:bodyPr>
          <a:lstStyle/>
          <a:p>
            <a:r>
              <a:rPr lang="ja-JP" altLang="en-US" sz="2000" b="1" dirty="0"/>
              <a:t>■ </a:t>
            </a:r>
            <a:r>
              <a:rPr kumimoji="1" lang="en-US" altLang="ja-JP" sz="2000" b="1" dirty="0"/>
              <a:t>NFF</a:t>
            </a:r>
            <a:r>
              <a:rPr kumimoji="1" lang="ja-JP" altLang="en-US" sz="2000" b="1" dirty="0"/>
              <a:t>（</a:t>
            </a:r>
            <a:r>
              <a:rPr kumimoji="1" lang="en-US" altLang="ja-JP" sz="2000" b="1" dirty="0"/>
              <a:t>Nature Futures Framework</a:t>
            </a:r>
            <a:r>
              <a:rPr kumimoji="1" lang="ja-JP" altLang="en-US" sz="2000" b="1" dirty="0"/>
              <a:t>）の導入</a:t>
            </a:r>
          </a:p>
        </p:txBody>
      </p:sp>
      <p:sp>
        <p:nvSpPr>
          <p:cNvPr id="5" name="テキスト ボックス 4">
            <a:extLst>
              <a:ext uri="{FF2B5EF4-FFF2-40B4-BE49-F238E27FC236}">
                <a16:creationId xmlns:a16="http://schemas.microsoft.com/office/drawing/2014/main" id="{B8079D00-D208-4B25-99A1-D27CCB7820B9}"/>
              </a:ext>
            </a:extLst>
          </p:cNvPr>
          <p:cNvSpPr txBox="1"/>
          <p:nvPr/>
        </p:nvSpPr>
        <p:spPr>
          <a:xfrm>
            <a:off x="223712" y="971610"/>
            <a:ext cx="8856913" cy="338554"/>
          </a:xfrm>
          <a:prstGeom prst="rect">
            <a:avLst/>
          </a:prstGeom>
          <a:noFill/>
        </p:spPr>
        <p:txBody>
          <a:bodyPr wrap="square" rtlCol="0">
            <a:spAutoFit/>
          </a:bodyPr>
          <a:lstStyle/>
          <a:p>
            <a:r>
              <a:rPr kumimoji="1" lang="ja-JP" altLang="en-US" sz="1600" dirty="0"/>
              <a:t>本戦略に、生物多様性の新たな価値評価（</a:t>
            </a:r>
            <a:r>
              <a:rPr kumimoji="1" lang="en-US" altLang="ja-JP" sz="1600" dirty="0"/>
              <a:t>NFF</a:t>
            </a:r>
            <a:r>
              <a:rPr kumimoji="1" lang="ja-JP" altLang="en-US" sz="1600" dirty="0"/>
              <a:t>）を導入することを提案</a:t>
            </a:r>
          </a:p>
        </p:txBody>
      </p:sp>
      <p:sp>
        <p:nvSpPr>
          <p:cNvPr id="6" name="テキスト ボックス 5">
            <a:extLst>
              <a:ext uri="{FF2B5EF4-FFF2-40B4-BE49-F238E27FC236}">
                <a16:creationId xmlns:a16="http://schemas.microsoft.com/office/drawing/2014/main" id="{58D6B8FA-8761-4700-A49F-5211928905F0}"/>
              </a:ext>
            </a:extLst>
          </p:cNvPr>
          <p:cNvSpPr txBox="1"/>
          <p:nvPr/>
        </p:nvSpPr>
        <p:spPr>
          <a:xfrm>
            <a:off x="127000" y="1406876"/>
            <a:ext cx="8953626" cy="338554"/>
          </a:xfrm>
          <a:prstGeom prst="rect">
            <a:avLst/>
          </a:prstGeom>
          <a:noFill/>
        </p:spPr>
        <p:txBody>
          <a:bodyPr wrap="square" rtlCol="0">
            <a:spAutoFit/>
          </a:bodyPr>
          <a:lstStyle/>
          <a:p>
            <a:r>
              <a:rPr kumimoji="1" lang="en-US" altLang="ja-JP" sz="1600" dirty="0"/>
              <a:t>【</a:t>
            </a:r>
            <a:r>
              <a:rPr kumimoji="1" lang="ja-JP" altLang="en-US" sz="1600" dirty="0"/>
              <a:t>委員の主な意見</a:t>
            </a:r>
            <a:r>
              <a:rPr kumimoji="1" lang="en-US" altLang="ja-JP" sz="1600" dirty="0"/>
              <a:t>】</a:t>
            </a:r>
          </a:p>
        </p:txBody>
      </p:sp>
      <p:sp>
        <p:nvSpPr>
          <p:cNvPr id="7" name="テキスト ボックス 6">
            <a:extLst>
              <a:ext uri="{FF2B5EF4-FFF2-40B4-BE49-F238E27FC236}">
                <a16:creationId xmlns:a16="http://schemas.microsoft.com/office/drawing/2014/main" id="{27193702-B4FC-4F7A-914D-DFD4DE3B3FBE}"/>
              </a:ext>
            </a:extLst>
          </p:cNvPr>
          <p:cNvSpPr txBox="1"/>
          <p:nvPr/>
        </p:nvSpPr>
        <p:spPr>
          <a:xfrm>
            <a:off x="325314" y="1648718"/>
            <a:ext cx="8755311" cy="2283830"/>
          </a:xfrm>
          <a:prstGeom prst="rect">
            <a:avLst/>
          </a:prstGeom>
          <a:noFill/>
        </p:spPr>
        <p:txBody>
          <a:bodyPr wrap="square" rtlCol="0">
            <a:spAutoFit/>
          </a:bodyPr>
          <a:lstStyle/>
          <a:p>
            <a:pPr marL="285750" indent="-285750">
              <a:lnSpc>
                <a:spcPct val="150000"/>
              </a:lnSpc>
              <a:buClr>
                <a:schemeClr val="tx1"/>
              </a:buClr>
              <a:buFont typeface="Wingdings" panose="05000000000000000000" pitchFamily="2" charset="2"/>
              <a:buChar char="Ø"/>
            </a:pPr>
            <a:r>
              <a:rPr kumimoji="1" lang="ja-JP" altLang="en-US" sz="1600" b="1" dirty="0">
                <a:solidFill>
                  <a:schemeClr val="accent1"/>
                </a:solidFill>
              </a:rPr>
              <a:t>「あるべき将来像」</a:t>
            </a:r>
            <a:r>
              <a:rPr kumimoji="1" lang="ja-JP" altLang="en-US" sz="1600" dirty="0"/>
              <a:t>は、大阪府が１つの答えを示すものではなく、</a:t>
            </a:r>
            <a:br>
              <a:rPr kumimoji="1" lang="en-US" altLang="ja-JP" sz="1600" dirty="0"/>
            </a:br>
            <a:r>
              <a:rPr kumimoji="1" lang="ja-JP" altLang="en-US" sz="1600" dirty="0"/>
              <a:t>行政や企業、市民団体、府民など</a:t>
            </a:r>
            <a:r>
              <a:rPr kumimoji="1" lang="ja-JP" altLang="en-US" sz="1600" b="1" dirty="0">
                <a:solidFill>
                  <a:schemeClr val="accent1"/>
                </a:solidFill>
              </a:rPr>
              <a:t>みんなで考えるべきもの</a:t>
            </a:r>
            <a:endParaRPr kumimoji="1" lang="en-US" altLang="ja-JP" sz="1600" dirty="0"/>
          </a:p>
          <a:p>
            <a:pPr marL="285750" indent="-285750">
              <a:lnSpc>
                <a:spcPct val="150000"/>
              </a:lnSpc>
              <a:buClr>
                <a:schemeClr val="tx1"/>
              </a:buClr>
              <a:buFont typeface="Wingdings" panose="05000000000000000000" pitchFamily="2" charset="2"/>
              <a:buChar char="Ø"/>
            </a:pPr>
            <a:r>
              <a:rPr lang="ja-JP" altLang="en-US" sz="1600" dirty="0"/>
              <a:t>あらゆる取組において、</a:t>
            </a:r>
            <a:r>
              <a:rPr lang="en-US" altLang="ja-JP" sz="1600" dirty="0"/>
              <a:t>NN</a:t>
            </a:r>
            <a:r>
              <a:rPr lang="ja-JP" altLang="en-US" sz="1200" dirty="0"/>
              <a:t>（</a:t>
            </a:r>
            <a:r>
              <a:rPr lang="en-US" altLang="ja-JP" sz="1200" dirty="0"/>
              <a:t>Nature for Nature</a:t>
            </a:r>
            <a:r>
              <a:rPr lang="ja-JP" altLang="en-US" sz="1200" dirty="0"/>
              <a:t>）</a:t>
            </a:r>
            <a:r>
              <a:rPr lang="ja-JP" altLang="en-US" sz="1600" dirty="0"/>
              <a:t>、</a:t>
            </a:r>
            <a:r>
              <a:rPr lang="en-US" altLang="ja-JP" sz="1600" dirty="0"/>
              <a:t>NS</a:t>
            </a:r>
            <a:r>
              <a:rPr lang="ja-JP" altLang="en-US" sz="1200" dirty="0"/>
              <a:t>（</a:t>
            </a:r>
            <a:r>
              <a:rPr lang="en-US" altLang="ja-JP" sz="1200" dirty="0"/>
              <a:t>Nature for Society</a:t>
            </a:r>
            <a:r>
              <a:rPr lang="ja-JP" altLang="en-US" sz="1200" dirty="0"/>
              <a:t>）</a:t>
            </a:r>
            <a:r>
              <a:rPr lang="ja-JP" altLang="en-US" sz="1600" dirty="0"/>
              <a:t>、</a:t>
            </a:r>
            <a:r>
              <a:rPr lang="en-US" altLang="ja-JP" sz="1600" dirty="0"/>
              <a:t>NC</a:t>
            </a:r>
            <a:r>
              <a:rPr lang="ja-JP" altLang="en-US" sz="1200" dirty="0"/>
              <a:t>（</a:t>
            </a:r>
            <a:r>
              <a:rPr lang="en-US" altLang="ja-JP" sz="1200" dirty="0"/>
              <a:t>Nature as Culture</a:t>
            </a:r>
            <a:r>
              <a:rPr lang="ja-JP" altLang="en-US" sz="1200" dirty="0"/>
              <a:t>）</a:t>
            </a:r>
            <a:r>
              <a:rPr lang="ja-JP" altLang="en-US" sz="1600" dirty="0"/>
              <a:t>の</a:t>
            </a:r>
            <a:r>
              <a:rPr lang="ja-JP" altLang="en-US" sz="1600" b="1" dirty="0">
                <a:solidFill>
                  <a:schemeClr val="accent1"/>
                </a:solidFill>
              </a:rPr>
              <a:t>３つの視点を持つ</a:t>
            </a:r>
            <a:r>
              <a:rPr lang="ja-JP" altLang="en-US" sz="1600" dirty="0"/>
              <a:t>ことが重要</a:t>
            </a:r>
            <a:br>
              <a:rPr lang="en-US" altLang="ja-JP" sz="1600" dirty="0"/>
            </a:br>
            <a:r>
              <a:rPr lang="ja-JP" altLang="en-US" sz="1600" dirty="0"/>
              <a:t>重視する視点は取組ごとに異なる</a:t>
            </a:r>
            <a:endParaRPr lang="en-US" altLang="ja-JP" sz="1600" dirty="0"/>
          </a:p>
          <a:p>
            <a:pPr marL="285750" indent="-285750">
              <a:lnSpc>
                <a:spcPct val="150000"/>
              </a:lnSpc>
              <a:buClr>
                <a:schemeClr val="tx1"/>
              </a:buClr>
              <a:buFont typeface="Wingdings" panose="05000000000000000000" pitchFamily="2" charset="2"/>
              <a:buChar char="Ø"/>
            </a:pPr>
            <a:r>
              <a:rPr lang="ja-JP" altLang="en-US" sz="1600" dirty="0"/>
              <a:t>市町村などを巻き込むためにも、</a:t>
            </a:r>
            <a:r>
              <a:rPr lang="ja-JP" altLang="en-US" sz="1600" b="1" dirty="0">
                <a:solidFill>
                  <a:schemeClr val="accent1"/>
                </a:solidFill>
              </a:rPr>
              <a:t>評価軸（状態目標、行動目標）の設定</a:t>
            </a:r>
            <a:r>
              <a:rPr lang="ja-JP" altLang="en-US" sz="1600" dirty="0"/>
              <a:t>が必要</a:t>
            </a:r>
            <a:endParaRPr kumimoji="1" lang="en-US" altLang="ja-JP" sz="1600" dirty="0"/>
          </a:p>
        </p:txBody>
      </p:sp>
      <p:sp>
        <p:nvSpPr>
          <p:cNvPr id="8" name="テキスト ボックス 7">
            <a:extLst>
              <a:ext uri="{FF2B5EF4-FFF2-40B4-BE49-F238E27FC236}">
                <a16:creationId xmlns:a16="http://schemas.microsoft.com/office/drawing/2014/main" id="{8E378191-E2DA-4D08-91D4-18BD950EE6CF}"/>
              </a:ext>
            </a:extLst>
          </p:cNvPr>
          <p:cNvSpPr txBox="1"/>
          <p:nvPr/>
        </p:nvSpPr>
        <p:spPr>
          <a:xfrm>
            <a:off x="127000" y="3932548"/>
            <a:ext cx="8953626" cy="400110"/>
          </a:xfrm>
          <a:prstGeom prst="rect">
            <a:avLst/>
          </a:prstGeom>
          <a:noFill/>
        </p:spPr>
        <p:txBody>
          <a:bodyPr wrap="square" rtlCol="0">
            <a:spAutoFit/>
          </a:bodyPr>
          <a:lstStyle/>
          <a:p>
            <a:r>
              <a:rPr lang="ja-JP" altLang="en-US" sz="2000" b="1" dirty="0"/>
              <a:t>■中間見直しのポイント</a:t>
            </a:r>
            <a:endParaRPr kumimoji="1" lang="ja-JP" altLang="en-US" sz="2000" b="1" dirty="0"/>
          </a:p>
        </p:txBody>
      </p:sp>
      <p:sp>
        <p:nvSpPr>
          <p:cNvPr id="9" name="テキスト ボックス 8">
            <a:extLst>
              <a:ext uri="{FF2B5EF4-FFF2-40B4-BE49-F238E27FC236}">
                <a16:creationId xmlns:a16="http://schemas.microsoft.com/office/drawing/2014/main" id="{6D953287-DEC9-4807-85C8-805DCDDD8542}"/>
              </a:ext>
            </a:extLst>
          </p:cNvPr>
          <p:cNvSpPr txBox="1"/>
          <p:nvPr/>
        </p:nvSpPr>
        <p:spPr>
          <a:xfrm>
            <a:off x="223712" y="4332658"/>
            <a:ext cx="8856913" cy="1061829"/>
          </a:xfrm>
          <a:prstGeom prst="rect">
            <a:avLst/>
          </a:prstGeom>
          <a:noFill/>
        </p:spPr>
        <p:txBody>
          <a:bodyPr wrap="square" rtlCol="0">
            <a:spAutoFit/>
          </a:bodyPr>
          <a:lstStyle/>
          <a:p>
            <a:pPr>
              <a:spcAft>
                <a:spcPts val="600"/>
              </a:spcAft>
            </a:pPr>
            <a:r>
              <a:rPr lang="ja-JP" altLang="en-US" sz="1600" dirty="0"/>
              <a:t>重点取組項目の評価と課題への対応方針を提示</a:t>
            </a:r>
            <a:endParaRPr lang="en-US" altLang="ja-JP" sz="1600" dirty="0"/>
          </a:p>
          <a:p>
            <a:pPr marL="465750" lvl="1" indent="-285750">
              <a:buFont typeface="Wingdings" panose="05000000000000000000" pitchFamily="2" charset="2"/>
              <a:buChar char="l"/>
            </a:pPr>
            <a:r>
              <a:rPr kumimoji="1" lang="ja-JP" altLang="en-US" sz="1400" dirty="0"/>
              <a:t>社会情勢（ネイチャーポジティブ、</a:t>
            </a:r>
            <a:r>
              <a:rPr kumimoji="1" lang="en-US" altLang="ja-JP" sz="1400" dirty="0"/>
              <a:t>30by30</a:t>
            </a:r>
            <a:r>
              <a:rPr lang="ja-JP" altLang="en-US" sz="1400" dirty="0"/>
              <a:t>等</a:t>
            </a:r>
            <a:r>
              <a:rPr kumimoji="1" lang="ja-JP" altLang="en-US" sz="1400" dirty="0"/>
              <a:t>）の反映</a:t>
            </a:r>
            <a:endParaRPr kumimoji="1" lang="en-US" altLang="ja-JP" sz="1400" dirty="0"/>
          </a:p>
          <a:p>
            <a:pPr marL="465750" lvl="1" indent="-285750">
              <a:buFont typeface="Wingdings" panose="05000000000000000000" pitchFamily="2" charset="2"/>
              <a:buChar char="l"/>
            </a:pPr>
            <a:r>
              <a:rPr lang="ja-JP" altLang="en-US" sz="1400" dirty="0"/>
              <a:t>戦略の目標の見直し</a:t>
            </a:r>
            <a:endParaRPr lang="en-US" altLang="ja-JP" sz="1400" dirty="0"/>
          </a:p>
          <a:p>
            <a:pPr marL="465750" lvl="1" indent="-285750">
              <a:buFont typeface="Wingdings" panose="05000000000000000000" pitchFamily="2" charset="2"/>
              <a:buChar char="l"/>
            </a:pPr>
            <a:r>
              <a:rPr kumimoji="1" lang="ja-JP" altLang="en-US" sz="1400" dirty="0"/>
              <a:t>進捗状況の見える化（評価指標の設定）</a:t>
            </a:r>
          </a:p>
        </p:txBody>
      </p:sp>
      <p:sp>
        <p:nvSpPr>
          <p:cNvPr id="10" name="テキスト ボックス 9">
            <a:extLst>
              <a:ext uri="{FF2B5EF4-FFF2-40B4-BE49-F238E27FC236}">
                <a16:creationId xmlns:a16="http://schemas.microsoft.com/office/drawing/2014/main" id="{9B3DF220-82D2-46A2-8E38-C0AC018943A4}"/>
              </a:ext>
            </a:extLst>
          </p:cNvPr>
          <p:cNvSpPr txBox="1"/>
          <p:nvPr/>
        </p:nvSpPr>
        <p:spPr>
          <a:xfrm>
            <a:off x="127000" y="5427347"/>
            <a:ext cx="8953626" cy="338554"/>
          </a:xfrm>
          <a:prstGeom prst="rect">
            <a:avLst/>
          </a:prstGeom>
          <a:noFill/>
        </p:spPr>
        <p:txBody>
          <a:bodyPr wrap="square" rtlCol="0">
            <a:spAutoFit/>
          </a:bodyPr>
          <a:lstStyle/>
          <a:p>
            <a:r>
              <a:rPr kumimoji="1" lang="en-US" altLang="ja-JP" sz="1600" dirty="0"/>
              <a:t>【</a:t>
            </a:r>
            <a:r>
              <a:rPr kumimoji="1" lang="ja-JP" altLang="en-US" sz="1600" dirty="0"/>
              <a:t>委員の主な意見</a:t>
            </a:r>
            <a:r>
              <a:rPr kumimoji="1" lang="en-US" altLang="ja-JP" sz="1600" dirty="0"/>
              <a:t>】</a:t>
            </a:r>
          </a:p>
        </p:txBody>
      </p:sp>
      <p:sp>
        <p:nvSpPr>
          <p:cNvPr id="11" name="テキスト ボックス 10">
            <a:extLst>
              <a:ext uri="{FF2B5EF4-FFF2-40B4-BE49-F238E27FC236}">
                <a16:creationId xmlns:a16="http://schemas.microsoft.com/office/drawing/2014/main" id="{F8957D35-F46A-41E9-8BE9-5D00A3622E73}"/>
              </a:ext>
            </a:extLst>
          </p:cNvPr>
          <p:cNvSpPr txBox="1"/>
          <p:nvPr/>
        </p:nvSpPr>
        <p:spPr>
          <a:xfrm>
            <a:off x="325314" y="5669189"/>
            <a:ext cx="8755311" cy="1137556"/>
          </a:xfrm>
          <a:prstGeom prst="rect">
            <a:avLst/>
          </a:prstGeom>
          <a:noFill/>
        </p:spPr>
        <p:txBody>
          <a:bodyPr wrap="square" rtlCol="0">
            <a:spAutoFit/>
          </a:bodyPr>
          <a:lstStyle/>
          <a:p>
            <a:pPr marL="285750" indent="-285750">
              <a:lnSpc>
                <a:spcPct val="150000"/>
              </a:lnSpc>
              <a:buClr>
                <a:schemeClr val="tx1"/>
              </a:buClr>
              <a:buFont typeface="Wingdings" panose="05000000000000000000" pitchFamily="2" charset="2"/>
              <a:buChar char="Ø"/>
            </a:pPr>
            <a:r>
              <a:rPr kumimoji="1" lang="en-US" altLang="ja-JP" sz="1600" b="1" dirty="0">
                <a:solidFill>
                  <a:schemeClr val="accent1"/>
                </a:solidFill>
              </a:rPr>
              <a:t>30by30</a:t>
            </a:r>
            <a:r>
              <a:rPr kumimoji="1" lang="ja-JP" altLang="en-US" sz="1600" b="1" dirty="0">
                <a:solidFill>
                  <a:schemeClr val="accent1"/>
                </a:solidFill>
              </a:rPr>
              <a:t>目標</a:t>
            </a:r>
            <a:r>
              <a:rPr kumimoji="1" lang="ja-JP" altLang="en-US" sz="1600" dirty="0"/>
              <a:t>への大阪府としての取組の方向性を示すこと</a:t>
            </a:r>
            <a:endParaRPr kumimoji="1" lang="en-US" altLang="ja-JP" sz="1600" dirty="0"/>
          </a:p>
          <a:p>
            <a:pPr marL="285750" indent="-285750">
              <a:lnSpc>
                <a:spcPct val="150000"/>
              </a:lnSpc>
              <a:buClr>
                <a:schemeClr val="tx1"/>
              </a:buClr>
              <a:buFont typeface="Wingdings" panose="05000000000000000000" pitchFamily="2" charset="2"/>
              <a:buChar char="Ø"/>
            </a:pPr>
            <a:r>
              <a:rPr lang="ja-JP" altLang="en-US" sz="1600" dirty="0"/>
              <a:t>生物多様性</a:t>
            </a:r>
            <a:r>
              <a:rPr lang="ja-JP" altLang="en-US" sz="1600" b="1" dirty="0">
                <a:solidFill>
                  <a:schemeClr val="accent1"/>
                </a:solidFill>
              </a:rPr>
              <a:t>情報（データ）の集約・共有化</a:t>
            </a:r>
            <a:r>
              <a:rPr lang="ja-JP" altLang="en-US" sz="1600" dirty="0"/>
              <a:t>を図ること</a:t>
            </a:r>
            <a:endParaRPr lang="en-US" altLang="ja-JP" sz="1600" dirty="0"/>
          </a:p>
          <a:p>
            <a:pPr marL="285750" indent="-285750">
              <a:lnSpc>
                <a:spcPct val="150000"/>
              </a:lnSpc>
              <a:buClr>
                <a:schemeClr val="tx1"/>
              </a:buClr>
              <a:buFont typeface="Wingdings" panose="05000000000000000000" pitchFamily="2" charset="2"/>
              <a:buChar char="Ø"/>
            </a:pPr>
            <a:r>
              <a:rPr kumimoji="1" lang="ja-JP" altLang="en-US" sz="1600" b="1" dirty="0">
                <a:solidFill>
                  <a:schemeClr val="accent1"/>
                </a:solidFill>
              </a:rPr>
              <a:t>生物多様性の損失</a:t>
            </a:r>
            <a:r>
              <a:rPr kumimoji="1" lang="ja-JP" altLang="en-US" sz="1600" dirty="0"/>
              <a:t>の現状を把握し、戦略において示すこと</a:t>
            </a:r>
            <a:endParaRPr kumimoji="1" lang="en-US" altLang="ja-JP" sz="1600" dirty="0"/>
          </a:p>
        </p:txBody>
      </p:sp>
      <p:sp>
        <p:nvSpPr>
          <p:cNvPr id="3" name="スライド番号プレースホルダー 2">
            <a:extLst>
              <a:ext uri="{FF2B5EF4-FFF2-40B4-BE49-F238E27FC236}">
                <a16:creationId xmlns:a16="http://schemas.microsoft.com/office/drawing/2014/main" id="{33FAAC51-C754-4EB2-A162-557C8804EAF9}"/>
              </a:ext>
            </a:extLst>
          </p:cNvPr>
          <p:cNvSpPr>
            <a:spLocks noGrp="1"/>
          </p:cNvSpPr>
          <p:nvPr>
            <p:ph type="sldNum" sz="quarter" idx="13"/>
          </p:nvPr>
        </p:nvSpPr>
        <p:spPr/>
        <p:txBody>
          <a:bodyPr/>
          <a:lstStyle/>
          <a:p>
            <a:fld id="{254977FD-2B4C-47E2-A225-CA29ACC5699B}" type="slidenum">
              <a:rPr lang="ja-JP" altLang="en-US" smtClean="0"/>
              <a:pPr/>
              <a:t>2</a:t>
            </a:fld>
            <a:endParaRPr lang="ja-JP" altLang="en-US" dirty="0"/>
          </a:p>
        </p:txBody>
      </p:sp>
    </p:spTree>
    <p:extLst>
      <p:ext uri="{BB962C8B-B14F-4D97-AF65-F5344CB8AC3E}">
        <p14:creationId xmlns:p14="http://schemas.microsoft.com/office/powerpoint/2010/main" val="2540742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53516C-595A-4BA9-9E33-6799F4B9C1E6}"/>
              </a:ext>
            </a:extLst>
          </p:cNvPr>
          <p:cNvSpPr>
            <a:spLocks noGrp="1"/>
          </p:cNvSpPr>
          <p:nvPr>
            <p:ph type="title"/>
          </p:nvPr>
        </p:nvSpPr>
        <p:spPr/>
        <p:txBody>
          <a:bodyPr/>
          <a:lstStyle/>
          <a:p>
            <a:r>
              <a:rPr lang="ja-JP" altLang="en-US" dirty="0"/>
              <a:t>中間見直しの進め方</a:t>
            </a:r>
            <a:endParaRPr kumimoji="1" lang="ja-JP" altLang="en-US" dirty="0"/>
          </a:p>
        </p:txBody>
      </p:sp>
      <p:sp>
        <p:nvSpPr>
          <p:cNvPr id="3" name="テキスト プレースホルダー 2">
            <a:extLst>
              <a:ext uri="{FF2B5EF4-FFF2-40B4-BE49-F238E27FC236}">
                <a16:creationId xmlns:a16="http://schemas.microsoft.com/office/drawing/2014/main" id="{90E50A40-1E57-498C-8367-BA016D70A23B}"/>
              </a:ext>
            </a:extLst>
          </p:cNvPr>
          <p:cNvSpPr>
            <a:spLocks noGrp="1"/>
          </p:cNvSpPr>
          <p:nvPr>
            <p:ph type="body" sz="quarter" idx="10"/>
          </p:nvPr>
        </p:nvSpPr>
        <p:spPr>
          <a:xfrm>
            <a:off x="127000" y="554572"/>
            <a:ext cx="8953626" cy="431112"/>
          </a:xfrm>
        </p:spPr>
        <p:txBody>
          <a:bodyPr/>
          <a:lstStyle/>
          <a:p>
            <a:r>
              <a:rPr lang="ja-JP" altLang="en-US" dirty="0"/>
              <a:t>本日は、</a:t>
            </a:r>
            <a:r>
              <a:rPr lang="en-US" altLang="ja-JP" b="1" dirty="0">
                <a:solidFill>
                  <a:schemeClr val="accent1"/>
                </a:solidFill>
              </a:rPr>
              <a:t>2050</a:t>
            </a:r>
            <a:r>
              <a:rPr lang="ja-JP" altLang="en-US" b="1" dirty="0">
                <a:solidFill>
                  <a:schemeClr val="accent1"/>
                </a:solidFill>
              </a:rPr>
              <a:t>年将来像</a:t>
            </a:r>
            <a:r>
              <a:rPr lang="ja-JP" altLang="en-US" dirty="0"/>
              <a:t>、</a:t>
            </a:r>
            <a:r>
              <a:rPr lang="en-US" altLang="ja-JP" b="1" dirty="0">
                <a:solidFill>
                  <a:schemeClr val="accent1"/>
                </a:solidFill>
              </a:rPr>
              <a:t>2030</a:t>
            </a:r>
            <a:r>
              <a:rPr lang="ja-JP" altLang="en-US" b="1" dirty="0">
                <a:solidFill>
                  <a:schemeClr val="accent1"/>
                </a:solidFill>
              </a:rPr>
              <a:t>年目標</a:t>
            </a:r>
            <a:r>
              <a:rPr lang="ja-JP" altLang="en-US" dirty="0"/>
              <a:t>、</a:t>
            </a:r>
            <a:r>
              <a:rPr lang="ja-JP" altLang="en-US" b="1" dirty="0">
                <a:solidFill>
                  <a:schemeClr val="accent1"/>
                </a:solidFill>
              </a:rPr>
              <a:t>基本方針</a:t>
            </a:r>
            <a:r>
              <a:rPr lang="ja-JP" altLang="en-US" dirty="0"/>
              <a:t>、</a:t>
            </a:r>
            <a:r>
              <a:rPr lang="ja-JP" altLang="en-US" b="1" dirty="0">
                <a:solidFill>
                  <a:schemeClr val="accent1"/>
                </a:solidFill>
              </a:rPr>
              <a:t>重点取組項目</a:t>
            </a:r>
            <a:r>
              <a:rPr lang="en-US" altLang="ja-JP" dirty="0"/>
              <a:t>(STEP2</a:t>
            </a:r>
            <a:r>
              <a:rPr lang="ja-JP" altLang="en-US" dirty="0"/>
              <a:t>～</a:t>
            </a:r>
            <a:r>
              <a:rPr lang="en-US" altLang="ja-JP" dirty="0"/>
              <a:t>6)</a:t>
            </a:r>
            <a:br>
              <a:rPr lang="en-US" altLang="ja-JP" b="1" dirty="0">
                <a:solidFill>
                  <a:schemeClr val="accent1"/>
                </a:solidFill>
              </a:rPr>
            </a:br>
            <a:r>
              <a:rPr lang="ja-JP" altLang="en-US" sz="1800" dirty="0"/>
              <a:t>についてご議論いただきたい</a:t>
            </a:r>
            <a:endParaRPr kumimoji="1" lang="ja-JP" altLang="en-US" dirty="0"/>
          </a:p>
        </p:txBody>
      </p:sp>
      <p:sp>
        <p:nvSpPr>
          <p:cNvPr id="4" name="正方形/長方形 3">
            <a:extLst>
              <a:ext uri="{FF2B5EF4-FFF2-40B4-BE49-F238E27FC236}">
                <a16:creationId xmlns:a16="http://schemas.microsoft.com/office/drawing/2014/main" id="{D7CB0A13-A7AA-4FFB-9E68-878BD3C4703B}"/>
              </a:ext>
            </a:extLst>
          </p:cNvPr>
          <p:cNvSpPr/>
          <p:nvPr/>
        </p:nvSpPr>
        <p:spPr>
          <a:xfrm>
            <a:off x="127000" y="1264854"/>
            <a:ext cx="8953626" cy="29799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a:t>STEP</a:t>
            </a:r>
            <a:r>
              <a:rPr kumimoji="1" lang="ja-JP" altLang="en-US" sz="1600" dirty="0"/>
              <a:t>１　</a:t>
            </a:r>
            <a:r>
              <a:rPr lang="ja-JP" altLang="en-US" sz="1600" dirty="0"/>
              <a:t>現状把握・課題整理</a:t>
            </a:r>
            <a:endParaRPr kumimoji="1" lang="ja-JP" altLang="en-US" sz="1600" dirty="0"/>
          </a:p>
        </p:txBody>
      </p:sp>
      <p:sp>
        <p:nvSpPr>
          <p:cNvPr id="5" name="正方形/長方形 4">
            <a:extLst>
              <a:ext uri="{FF2B5EF4-FFF2-40B4-BE49-F238E27FC236}">
                <a16:creationId xmlns:a16="http://schemas.microsoft.com/office/drawing/2014/main" id="{93644122-0E04-47F8-A497-F56A4FB189B1}"/>
              </a:ext>
            </a:extLst>
          </p:cNvPr>
          <p:cNvSpPr/>
          <p:nvPr/>
        </p:nvSpPr>
        <p:spPr>
          <a:xfrm>
            <a:off x="219808" y="1557207"/>
            <a:ext cx="8860818" cy="297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lumMod val="75000"/>
                    <a:lumOff val="25000"/>
                  </a:schemeClr>
                </a:solidFill>
              </a:rPr>
              <a:t>①国際的な動向　　</a:t>
            </a:r>
            <a:r>
              <a:rPr lang="ja-JP" altLang="en-US" sz="1200" dirty="0">
                <a:solidFill>
                  <a:schemeClr val="tx1">
                    <a:lumMod val="75000"/>
                    <a:lumOff val="25000"/>
                  </a:schemeClr>
                </a:solidFill>
              </a:rPr>
              <a:t>②国の取組　</a:t>
            </a:r>
            <a:r>
              <a:rPr kumimoji="1" lang="ja-JP" altLang="en-US" sz="1200" dirty="0">
                <a:solidFill>
                  <a:schemeClr val="tx1">
                    <a:lumMod val="75000"/>
                    <a:lumOff val="25000"/>
                  </a:schemeClr>
                </a:solidFill>
              </a:rPr>
              <a:t>③府の取組　</a:t>
            </a:r>
            <a:r>
              <a:rPr lang="ja-JP" altLang="en-US" sz="1200" dirty="0">
                <a:solidFill>
                  <a:schemeClr val="tx1">
                    <a:lumMod val="50000"/>
                    <a:lumOff val="50000"/>
                  </a:schemeClr>
                </a:solidFill>
              </a:rPr>
              <a:t>④自然環境の評価　</a:t>
            </a:r>
            <a:r>
              <a:rPr kumimoji="1" lang="ja-JP" altLang="en-US" sz="1200" dirty="0">
                <a:solidFill>
                  <a:schemeClr val="tx1">
                    <a:lumMod val="50000"/>
                    <a:lumOff val="50000"/>
                  </a:schemeClr>
                </a:solidFill>
              </a:rPr>
              <a:t>⑤社会的背景</a:t>
            </a:r>
          </a:p>
        </p:txBody>
      </p:sp>
      <p:sp>
        <p:nvSpPr>
          <p:cNvPr id="10" name="正方形/長方形 9">
            <a:extLst>
              <a:ext uri="{FF2B5EF4-FFF2-40B4-BE49-F238E27FC236}">
                <a16:creationId xmlns:a16="http://schemas.microsoft.com/office/drawing/2014/main" id="{FD045A8E-355F-46C3-A56A-FA13E40BABE3}"/>
              </a:ext>
            </a:extLst>
          </p:cNvPr>
          <p:cNvSpPr/>
          <p:nvPr/>
        </p:nvSpPr>
        <p:spPr>
          <a:xfrm>
            <a:off x="219808" y="2141913"/>
            <a:ext cx="8860818" cy="297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lumMod val="75000"/>
                    <a:lumOff val="25000"/>
                  </a:schemeClr>
                </a:solidFill>
              </a:rPr>
              <a:t>大阪府環境総合計画</a:t>
            </a:r>
            <a:r>
              <a:rPr kumimoji="1" lang="en-US" altLang="ja-JP" sz="1200" dirty="0">
                <a:solidFill>
                  <a:schemeClr val="tx1">
                    <a:lumMod val="75000"/>
                    <a:lumOff val="25000"/>
                  </a:schemeClr>
                </a:solidFill>
              </a:rPr>
              <a:t>2030</a:t>
            </a:r>
            <a:r>
              <a:rPr kumimoji="1" lang="ja-JP" altLang="en-US" sz="1200" dirty="0">
                <a:solidFill>
                  <a:schemeClr val="tx1">
                    <a:lumMod val="75000"/>
                    <a:lumOff val="25000"/>
                  </a:schemeClr>
                </a:solidFill>
              </a:rPr>
              <a:t>に基づく時点修正</a:t>
            </a:r>
          </a:p>
        </p:txBody>
      </p:sp>
      <p:sp>
        <p:nvSpPr>
          <p:cNvPr id="12" name="正方形/長方形 11">
            <a:extLst>
              <a:ext uri="{FF2B5EF4-FFF2-40B4-BE49-F238E27FC236}">
                <a16:creationId xmlns:a16="http://schemas.microsoft.com/office/drawing/2014/main" id="{2BE24F6F-7879-435A-8612-74248029635B}"/>
              </a:ext>
            </a:extLst>
          </p:cNvPr>
          <p:cNvSpPr/>
          <p:nvPr/>
        </p:nvSpPr>
        <p:spPr>
          <a:xfrm>
            <a:off x="219808" y="2726619"/>
            <a:ext cx="8860818" cy="297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lumMod val="75000"/>
                    <a:lumOff val="25000"/>
                  </a:schemeClr>
                </a:solidFill>
              </a:rPr>
              <a:t>本戦略としての目標を明示</a:t>
            </a:r>
          </a:p>
        </p:txBody>
      </p:sp>
      <p:sp>
        <p:nvSpPr>
          <p:cNvPr id="14" name="正方形/長方形 13">
            <a:extLst>
              <a:ext uri="{FF2B5EF4-FFF2-40B4-BE49-F238E27FC236}">
                <a16:creationId xmlns:a16="http://schemas.microsoft.com/office/drawing/2014/main" id="{2EB394E2-2D12-499D-BDCD-C94810597AA6}"/>
              </a:ext>
            </a:extLst>
          </p:cNvPr>
          <p:cNvSpPr/>
          <p:nvPr/>
        </p:nvSpPr>
        <p:spPr>
          <a:xfrm>
            <a:off x="219808" y="3311325"/>
            <a:ext cx="8860818" cy="297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lumMod val="75000"/>
                    <a:lumOff val="25000"/>
                  </a:schemeClr>
                </a:solidFill>
              </a:rPr>
              <a:t>社会情勢を踏まえ、基本方針の枠組みを見直す</a:t>
            </a:r>
          </a:p>
        </p:txBody>
      </p:sp>
      <p:sp>
        <p:nvSpPr>
          <p:cNvPr id="15" name="正方形/長方形 14">
            <a:extLst>
              <a:ext uri="{FF2B5EF4-FFF2-40B4-BE49-F238E27FC236}">
                <a16:creationId xmlns:a16="http://schemas.microsoft.com/office/drawing/2014/main" id="{C1AEA649-7E6C-44A8-ADE8-5C54255C49ED}"/>
              </a:ext>
            </a:extLst>
          </p:cNvPr>
          <p:cNvSpPr/>
          <p:nvPr/>
        </p:nvSpPr>
        <p:spPr>
          <a:xfrm>
            <a:off x="127000" y="3603678"/>
            <a:ext cx="8953626" cy="29799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a:t>STEP</a:t>
            </a:r>
            <a:r>
              <a:rPr lang="ja-JP" altLang="en-US" sz="1600" dirty="0"/>
              <a:t>５</a:t>
            </a:r>
            <a:r>
              <a:rPr kumimoji="1" lang="ja-JP" altLang="en-US" sz="1600" dirty="0"/>
              <a:t>　評価指標の設定</a:t>
            </a:r>
          </a:p>
        </p:txBody>
      </p:sp>
      <p:sp>
        <p:nvSpPr>
          <p:cNvPr id="16" name="正方形/長方形 15">
            <a:extLst>
              <a:ext uri="{FF2B5EF4-FFF2-40B4-BE49-F238E27FC236}">
                <a16:creationId xmlns:a16="http://schemas.microsoft.com/office/drawing/2014/main" id="{A83EE7F9-4162-4C80-B7AA-E08E09E27C1F}"/>
              </a:ext>
            </a:extLst>
          </p:cNvPr>
          <p:cNvSpPr/>
          <p:nvPr/>
        </p:nvSpPr>
        <p:spPr>
          <a:xfrm>
            <a:off x="219808" y="3896031"/>
            <a:ext cx="8860818" cy="297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lumMod val="50000"/>
                    <a:lumOff val="50000"/>
                  </a:schemeClr>
                </a:solidFill>
              </a:rPr>
              <a:t>取組方針ごとの評価指標を設定</a:t>
            </a:r>
          </a:p>
        </p:txBody>
      </p:sp>
      <p:sp>
        <p:nvSpPr>
          <p:cNvPr id="18" name="正方形/長方形 17">
            <a:extLst>
              <a:ext uri="{FF2B5EF4-FFF2-40B4-BE49-F238E27FC236}">
                <a16:creationId xmlns:a16="http://schemas.microsoft.com/office/drawing/2014/main" id="{F369BC23-AC70-40E7-912A-E6765C014395}"/>
              </a:ext>
            </a:extLst>
          </p:cNvPr>
          <p:cNvSpPr/>
          <p:nvPr/>
        </p:nvSpPr>
        <p:spPr>
          <a:xfrm>
            <a:off x="219808" y="4480737"/>
            <a:ext cx="8860818" cy="297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lumMod val="75000"/>
                    <a:lumOff val="25000"/>
                  </a:schemeClr>
                </a:solidFill>
              </a:rPr>
              <a:t>府として重点的に取組む項目を見直す</a:t>
            </a:r>
          </a:p>
        </p:txBody>
      </p:sp>
      <p:sp>
        <p:nvSpPr>
          <p:cNvPr id="24" name="正方形/長方形 23">
            <a:extLst>
              <a:ext uri="{FF2B5EF4-FFF2-40B4-BE49-F238E27FC236}">
                <a16:creationId xmlns:a16="http://schemas.microsoft.com/office/drawing/2014/main" id="{9B7BA7EF-588F-4053-B0EE-A404490939A1}"/>
              </a:ext>
            </a:extLst>
          </p:cNvPr>
          <p:cNvSpPr/>
          <p:nvPr/>
        </p:nvSpPr>
        <p:spPr>
          <a:xfrm>
            <a:off x="127000" y="4773090"/>
            <a:ext cx="8953626" cy="29799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a:t>STEP</a:t>
            </a:r>
            <a:r>
              <a:rPr lang="ja-JP" altLang="en-US" sz="1600" dirty="0"/>
              <a:t>７</a:t>
            </a:r>
            <a:r>
              <a:rPr kumimoji="1" lang="ja-JP" altLang="en-US" sz="1600" dirty="0"/>
              <a:t>　関連施策の整理</a:t>
            </a:r>
          </a:p>
        </p:txBody>
      </p:sp>
      <p:sp>
        <p:nvSpPr>
          <p:cNvPr id="25" name="正方形/長方形 24">
            <a:extLst>
              <a:ext uri="{FF2B5EF4-FFF2-40B4-BE49-F238E27FC236}">
                <a16:creationId xmlns:a16="http://schemas.microsoft.com/office/drawing/2014/main" id="{BEFB41FE-79B8-4848-BA0C-35DD203EFF3D}"/>
              </a:ext>
            </a:extLst>
          </p:cNvPr>
          <p:cNvSpPr/>
          <p:nvPr/>
        </p:nvSpPr>
        <p:spPr>
          <a:xfrm>
            <a:off x="219808" y="5065443"/>
            <a:ext cx="8860818" cy="297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dirty="0">
                <a:solidFill>
                  <a:schemeClr val="tx1">
                    <a:lumMod val="50000"/>
                    <a:lumOff val="50000"/>
                  </a:schemeClr>
                </a:solidFill>
              </a:rPr>
              <a:t>他部局を含めた関連施策を整理</a:t>
            </a:r>
          </a:p>
        </p:txBody>
      </p:sp>
      <p:sp>
        <p:nvSpPr>
          <p:cNvPr id="26" name="正方形/長方形 25">
            <a:extLst>
              <a:ext uri="{FF2B5EF4-FFF2-40B4-BE49-F238E27FC236}">
                <a16:creationId xmlns:a16="http://schemas.microsoft.com/office/drawing/2014/main" id="{2771D787-FC61-4EAF-99AD-A68B49F3E603}"/>
              </a:ext>
            </a:extLst>
          </p:cNvPr>
          <p:cNvSpPr/>
          <p:nvPr/>
        </p:nvSpPr>
        <p:spPr>
          <a:xfrm>
            <a:off x="127000" y="5357796"/>
            <a:ext cx="8953626" cy="29799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a:t>STEP</a:t>
            </a:r>
            <a:r>
              <a:rPr lang="ja-JP" altLang="en-US" sz="1600" dirty="0"/>
              <a:t>８</a:t>
            </a:r>
            <a:r>
              <a:rPr kumimoji="1" lang="ja-JP" altLang="en-US" sz="1600" dirty="0"/>
              <a:t>　とりまとめ</a:t>
            </a:r>
          </a:p>
        </p:txBody>
      </p:sp>
      <p:sp>
        <p:nvSpPr>
          <p:cNvPr id="27" name="正方形/長方形 26">
            <a:extLst>
              <a:ext uri="{FF2B5EF4-FFF2-40B4-BE49-F238E27FC236}">
                <a16:creationId xmlns:a16="http://schemas.microsoft.com/office/drawing/2014/main" id="{7A4E0D5C-6490-4FE6-956B-387A644D1262}"/>
              </a:ext>
            </a:extLst>
          </p:cNvPr>
          <p:cNvSpPr/>
          <p:nvPr/>
        </p:nvSpPr>
        <p:spPr>
          <a:xfrm>
            <a:off x="219808" y="5650149"/>
            <a:ext cx="8860818" cy="297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00" dirty="0">
                <a:solidFill>
                  <a:schemeClr val="tx1">
                    <a:lumMod val="50000"/>
                    <a:lumOff val="50000"/>
                  </a:schemeClr>
                </a:solidFill>
              </a:rPr>
              <a:t>地域戦略としてとりまとめ</a:t>
            </a:r>
            <a:endParaRPr kumimoji="1" lang="ja-JP" altLang="en-US" sz="1200" dirty="0">
              <a:solidFill>
                <a:schemeClr val="tx1">
                  <a:lumMod val="50000"/>
                  <a:lumOff val="50000"/>
                </a:schemeClr>
              </a:solidFill>
            </a:endParaRPr>
          </a:p>
        </p:txBody>
      </p:sp>
      <p:sp>
        <p:nvSpPr>
          <p:cNvPr id="28" name="正方形/長方形 27">
            <a:extLst>
              <a:ext uri="{FF2B5EF4-FFF2-40B4-BE49-F238E27FC236}">
                <a16:creationId xmlns:a16="http://schemas.microsoft.com/office/drawing/2014/main" id="{EF1230E7-766C-4675-9334-05C56CD36FA2}"/>
              </a:ext>
            </a:extLst>
          </p:cNvPr>
          <p:cNvSpPr/>
          <p:nvPr/>
        </p:nvSpPr>
        <p:spPr>
          <a:xfrm>
            <a:off x="127000" y="5942502"/>
            <a:ext cx="8953626" cy="29799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a:t>STEP</a:t>
            </a:r>
            <a:r>
              <a:rPr kumimoji="1" lang="ja-JP" altLang="en-US" sz="1600" dirty="0"/>
              <a:t>９　答申・パブリックコメント</a:t>
            </a:r>
          </a:p>
        </p:txBody>
      </p:sp>
      <p:sp>
        <p:nvSpPr>
          <p:cNvPr id="29" name="正方形/長方形 28">
            <a:extLst>
              <a:ext uri="{FF2B5EF4-FFF2-40B4-BE49-F238E27FC236}">
                <a16:creationId xmlns:a16="http://schemas.microsoft.com/office/drawing/2014/main" id="{F3D358C3-929A-4C1C-8970-3D35D218E18A}"/>
              </a:ext>
            </a:extLst>
          </p:cNvPr>
          <p:cNvSpPr/>
          <p:nvPr/>
        </p:nvSpPr>
        <p:spPr>
          <a:xfrm>
            <a:off x="219808" y="6234855"/>
            <a:ext cx="8860818" cy="297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1200" dirty="0">
                <a:solidFill>
                  <a:schemeClr val="tx1">
                    <a:lumMod val="50000"/>
                    <a:lumOff val="50000"/>
                  </a:schemeClr>
                </a:solidFill>
              </a:rPr>
              <a:t>環境審にて答申（</a:t>
            </a:r>
            <a:r>
              <a:rPr lang="en-US" altLang="ja-JP" sz="1200" dirty="0">
                <a:solidFill>
                  <a:schemeClr val="tx1">
                    <a:lumMod val="50000"/>
                    <a:lumOff val="50000"/>
                  </a:schemeClr>
                </a:solidFill>
              </a:rPr>
              <a:t>R8.12</a:t>
            </a:r>
            <a:r>
              <a:rPr lang="ja-JP" altLang="en-US" sz="1200" dirty="0">
                <a:solidFill>
                  <a:schemeClr val="tx1">
                    <a:lumMod val="50000"/>
                    <a:lumOff val="50000"/>
                  </a:schemeClr>
                </a:solidFill>
              </a:rPr>
              <a:t>）、パブリックコメント（</a:t>
            </a:r>
            <a:r>
              <a:rPr lang="en-US" altLang="ja-JP" sz="1200" dirty="0">
                <a:solidFill>
                  <a:schemeClr val="tx1">
                    <a:lumMod val="50000"/>
                    <a:lumOff val="50000"/>
                  </a:schemeClr>
                </a:solidFill>
              </a:rPr>
              <a:t>R9.1</a:t>
            </a:r>
            <a:r>
              <a:rPr lang="ja-JP" altLang="en-US" sz="1200" dirty="0">
                <a:solidFill>
                  <a:schemeClr val="tx1">
                    <a:lumMod val="50000"/>
                    <a:lumOff val="50000"/>
                  </a:schemeClr>
                </a:solidFill>
              </a:rPr>
              <a:t>）</a:t>
            </a:r>
            <a:endParaRPr kumimoji="1" lang="ja-JP" altLang="en-US" sz="1200" dirty="0">
              <a:solidFill>
                <a:schemeClr val="tx1">
                  <a:lumMod val="50000"/>
                  <a:lumOff val="50000"/>
                </a:schemeClr>
              </a:solidFill>
            </a:endParaRPr>
          </a:p>
        </p:txBody>
      </p:sp>
      <p:sp>
        <p:nvSpPr>
          <p:cNvPr id="30" name="正方形/長方形 29">
            <a:extLst>
              <a:ext uri="{FF2B5EF4-FFF2-40B4-BE49-F238E27FC236}">
                <a16:creationId xmlns:a16="http://schemas.microsoft.com/office/drawing/2014/main" id="{44401753-8D6B-48FF-8810-3143B8CBC473}"/>
              </a:ext>
            </a:extLst>
          </p:cNvPr>
          <p:cNvSpPr/>
          <p:nvPr/>
        </p:nvSpPr>
        <p:spPr>
          <a:xfrm>
            <a:off x="127000" y="6527213"/>
            <a:ext cx="8953626" cy="29799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a:t>STEP10</a:t>
            </a:r>
            <a:r>
              <a:rPr kumimoji="1" lang="ja-JP" altLang="en-US" sz="1600" dirty="0"/>
              <a:t>　</a:t>
            </a:r>
            <a:r>
              <a:rPr lang="ja-JP" altLang="en-US" sz="1600" dirty="0"/>
              <a:t>公表</a:t>
            </a:r>
            <a:endParaRPr kumimoji="1" lang="ja-JP" altLang="en-US" sz="1600" dirty="0"/>
          </a:p>
        </p:txBody>
      </p:sp>
      <p:sp>
        <p:nvSpPr>
          <p:cNvPr id="33" name="矢印: 下 32">
            <a:extLst>
              <a:ext uri="{FF2B5EF4-FFF2-40B4-BE49-F238E27FC236}">
                <a16:creationId xmlns:a16="http://schemas.microsoft.com/office/drawing/2014/main" id="{2DB83C6C-0D04-4F05-83E2-C7D35F147364}"/>
              </a:ext>
            </a:extLst>
          </p:cNvPr>
          <p:cNvSpPr/>
          <p:nvPr/>
        </p:nvSpPr>
        <p:spPr>
          <a:xfrm>
            <a:off x="6392008" y="1264857"/>
            <a:ext cx="773724" cy="577162"/>
          </a:xfrm>
          <a:prstGeom prst="downArrow">
            <a:avLst>
              <a:gd name="adj1" fmla="val 100000"/>
              <a:gd name="adj2" fmla="val 2699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ja-JP" altLang="en-US" sz="1050" dirty="0"/>
              <a:t>令和７</a:t>
            </a:r>
            <a:r>
              <a:rPr kumimoji="1" lang="ja-JP" altLang="en-US" sz="1050" dirty="0"/>
              <a:t>年</a:t>
            </a:r>
            <a:endParaRPr kumimoji="1" lang="en-US" altLang="ja-JP" sz="1050" dirty="0"/>
          </a:p>
          <a:p>
            <a:pPr algn="ctr"/>
            <a:r>
              <a:rPr lang="ja-JP" altLang="en-US" sz="1050" dirty="0"/>
              <a:t>第２回</a:t>
            </a:r>
            <a:r>
              <a:rPr kumimoji="1" lang="ja-JP" altLang="en-US" sz="1050" dirty="0"/>
              <a:t>部会</a:t>
            </a:r>
            <a:endParaRPr kumimoji="1" lang="en-US" altLang="ja-JP" sz="1050" dirty="0"/>
          </a:p>
          <a:p>
            <a:pPr algn="ctr"/>
            <a:r>
              <a:rPr kumimoji="1" lang="en-US" altLang="ja-JP" sz="1050" dirty="0"/>
              <a:t>R8.3</a:t>
            </a:r>
            <a:endParaRPr kumimoji="1" lang="ja-JP" altLang="en-US" sz="1050" dirty="0"/>
          </a:p>
        </p:txBody>
      </p:sp>
      <p:sp>
        <p:nvSpPr>
          <p:cNvPr id="34" name="矢印: 下 33">
            <a:extLst>
              <a:ext uri="{FF2B5EF4-FFF2-40B4-BE49-F238E27FC236}">
                <a16:creationId xmlns:a16="http://schemas.microsoft.com/office/drawing/2014/main" id="{FFD61558-B569-4118-9ED3-A7C6116B0E70}"/>
              </a:ext>
            </a:extLst>
          </p:cNvPr>
          <p:cNvSpPr/>
          <p:nvPr/>
        </p:nvSpPr>
        <p:spPr>
          <a:xfrm>
            <a:off x="7349455" y="1264854"/>
            <a:ext cx="773724" cy="4677643"/>
          </a:xfrm>
          <a:prstGeom prst="downArrow">
            <a:avLst>
              <a:gd name="adj1" fmla="val 100000"/>
              <a:gd name="adj2" fmla="val 2699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ja-JP" sz="1200" dirty="0"/>
          </a:p>
          <a:p>
            <a:pPr algn="ctr"/>
            <a:endParaRPr lang="en-US" altLang="ja-JP" sz="1200" dirty="0"/>
          </a:p>
          <a:p>
            <a:pPr algn="ctr"/>
            <a:endParaRPr lang="en-US" altLang="ja-JP" sz="1200" dirty="0"/>
          </a:p>
          <a:p>
            <a:pPr algn="ctr"/>
            <a:r>
              <a:rPr lang="ja-JP" altLang="en-US" sz="1200" dirty="0"/>
              <a:t>令和</a:t>
            </a:r>
            <a:r>
              <a:rPr kumimoji="1" lang="ja-JP" altLang="en-US" sz="1200" dirty="0"/>
              <a:t>８年</a:t>
            </a:r>
            <a:endParaRPr kumimoji="1" lang="en-US" altLang="ja-JP" sz="1200" dirty="0"/>
          </a:p>
          <a:p>
            <a:pPr algn="ctr"/>
            <a:r>
              <a:rPr lang="ja-JP" altLang="en-US" sz="1200" dirty="0"/>
              <a:t>第２回</a:t>
            </a:r>
            <a:r>
              <a:rPr kumimoji="1" lang="ja-JP" altLang="en-US" sz="1200" dirty="0"/>
              <a:t>部会</a:t>
            </a:r>
            <a:endParaRPr kumimoji="1" lang="en-US" altLang="ja-JP" sz="1200" dirty="0"/>
          </a:p>
          <a:p>
            <a:pPr algn="ctr"/>
            <a:endParaRPr kumimoji="1" lang="en-US" altLang="ja-JP" sz="1200" dirty="0"/>
          </a:p>
          <a:p>
            <a:pPr algn="ctr"/>
            <a:r>
              <a:rPr kumimoji="1" lang="en-US" altLang="ja-JP" sz="1200" dirty="0"/>
              <a:t>R8.9</a:t>
            </a:r>
            <a:endParaRPr kumimoji="1" lang="ja-JP" altLang="en-US" sz="1200" dirty="0"/>
          </a:p>
        </p:txBody>
      </p:sp>
      <p:sp>
        <p:nvSpPr>
          <p:cNvPr id="36" name="矢印: 下 35">
            <a:extLst>
              <a:ext uri="{FF2B5EF4-FFF2-40B4-BE49-F238E27FC236}">
                <a16:creationId xmlns:a16="http://schemas.microsoft.com/office/drawing/2014/main" id="{6FBB5B57-89CE-4397-B38E-0CFD3DDEE3B9}"/>
              </a:ext>
            </a:extLst>
          </p:cNvPr>
          <p:cNvSpPr/>
          <p:nvPr/>
        </p:nvSpPr>
        <p:spPr>
          <a:xfrm>
            <a:off x="8236683" y="5357791"/>
            <a:ext cx="773724" cy="586411"/>
          </a:xfrm>
          <a:prstGeom prst="downArrow">
            <a:avLst>
              <a:gd name="adj1" fmla="val 100000"/>
              <a:gd name="adj2" fmla="val 2699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ctr"/>
          <a:lstStyle/>
          <a:p>
            <a:pPr algn="ctr"/>
            <a:r>
              <a:rPr lang="ja-JP" altLang="en-US" sz="1050" dirty="0"/>
              <a:t>令和８</a:t>
            </a:r>
            <a:r>
              <a:rPr kumimoji="1" lang="ja-JP" altLang="en-US" sz="1050" dirty="0"/>
              <a:t>年</a:t>
            </a:r>
            <a:endParaRPr kumimoji="1" lang="en-US" altLang="ja-JP" sz="1050" dirty="0"/>
          </a:p>
          <a:p>
            <a:pPr algn="ctr"/>
            <a:r>
              <a:rPr lang="ja-JP" altLang="en-US" sz="1050" dirty="0"/>
              <a:t>第３回</a:t>
            </a:r>
            <a:r>
              <a:rPr kumimoji="1" lang="ja-JP" altLang="en-US" sz="1050" dirty="0"/>
              <a:t>部会</a:t>
            </a:r>
            <a:endParaRPr kumimoji="1" lang="en-US" altLang="ja-JP" sz="1050" dirty="0"/>
          </a:p>
          <a:p>
            <a:pPr algn="ctr"/>
            <a:r>
              <a:rPr kumimoji="1" lang="en-US" altLang="ja-JP" sz="1050" dirty="0"/>
              <a:t>R8.11</a:t>
            </a:r>
            <a:endParaRPr kumimoji="1" lang="ja-JP" altLang="en-US" sz="1050" dirty="0"/>
          </a:p>
        </p:txBody>
      </p:sp>
      <p:sp>
        <p:nvSpPr>
          <p:cNvPr id="17" name="正方形/長方形 16">
            <a:extLst>
              <a:ext uri="{FF2B5EF4-FFF2-40B4-BE49-F238E27FC236}">
                <a16:creationId xmlns:a16="http://schemas.microsoft.com/office/drawing/2014/main" id="{1D510F1F-31EC-4D6C-8B11-10542F127CE9}"/>
              </a:ext>
            </a:extLst>
          </p:cNvPr>
          <p:cNvSpPr/>
          <p:nvPr/>
        </p:nvSpPr>
        <p:spPr>
          <a:xfrm>
            <a:off x="127000" y="4188384"/>
            <a:ext cx="8953626" cy="29799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a:t>STEP</a:t>
            </a:r>
            <a:r>
              <a:rPr lang="ja-JP" altLang="en-US" sz="1600" dirty="0"/>
              <a:t>６</a:t>
            </a:r>
            <a:r>
              <a:rPr kumimoji="1" lang="ja-JP" altLang="en-US" sz="1600" dirty="0"/>
              <a:t>　重点取組項目の見直し</a:t>
            </a:r>
          </a:p>
        </p:txBody>
      </p:sp>
      <p:sp>
        <p:nvSpPr>
          <p:cNvPr id="9" name="正方形/長方形 8">
            <a:extLst>
              <a:ext uri="{FF2B5EF4-FFF2-40B4-BE49-F238E27FC236}">
                <a16:creationId xmlns:a16="http://schemas.microsoft.com/office/drawing/2014/main" id="{B708F2D3-AE7A-40EC-B19E-A23BA189D268}"/>
              </a:ext>
            </a:extLst>
          </p:cNvPr>
          <p:cNvSpPr/>
          <p:nvPr/>
        </p:nvSpPr>
        <p:spPr>
          <a:xfrm>
            <a:off x="127000" y="1849560"/>
            <a:ext cx="8953626" cy="29799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a:t>STEP</a:t>
            </a:r>
            <a:r>
              <a:rPr lang="ja-JP" altLang="en-US" sz="1600" dirty="0"/>
              <a:t>２</a:t>
            </a:r>
            <a:r>
              <a:rPr kumimoji="1" lang="ja-JP" altLang="en-US" sz="1600" dirty="0"/>
              <a:t>　</a:t>
            </a:r>
            <a:r>
              <a:rPr kumimoji="1" lang="en-US" altLang="ja-JP" sz="1600" dirty="0"/>
              <a:t>2050</a:t>
            </a:r>
            <a:r>
              <a:rPr kumimoji="1" lang="ja-JP" altLang="en-US" sz="1600" dirty="0"/>
              <a:t>年の将来像の整理</a:t>
            </a:r>
          </a:p>
        </p:txBody>
      </p:sp>
      <p:sp>
        <p:nvSpPr>
          <p:cNvPr id="11" name="正方形/長方形 10">
            <a:extLst>
              <a:ext uri="{FF2B5EF4-FFF2-40B4-BE49-F238E27FC236}">
                <a16:creationId xmlns:a16="http://schemas.microsoft.com/office/drawing/2014/main" id="{D7C1E07A-1E84-4B23-B05F-439053CD4E28}"/>
              </a:ext>
            </a:extLst>
          </p:cNvPr>
          <p:cNvSpPr/>
          <p:nvPr/>
        </p:nvSpPr>
        <p:spPr>
          <a:xfrm>
            <a:off x="127000" y="2434266"/>
            <a:ext cx="8953626" cy="29799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a:t>STEP</a:t>
            </a:r>
            <a:r>
              <a:rPr lang="ja-JP" altLang="en-US" sz="1600" dirty="0"/>
              <a:t>３</a:t>
            </a:r>
            <a:r>
              <a:rPr kumimoji="1" lang="ja-JP" altLang="en-US" sz="1600" dirty="0"/>
              <a:t>　</a:t>
            </a:r>
            <a:r>
              <a:rPr kumimoji="1" lang="en-US" altLang="ja-JP" sz="1600" dirty="0"/>
              <a:t>2030</a:t>
            </a:r>
            <a:r>
              <a:rPr kumimoji="1" lang="ja-JP" altLang="en-US" sz="1600" dirty="0"/>
              <a:t>年目標の見直し</a:t>
            </a:r>
          </a:p>
        </p:txBody>
      </p:sp>
      <p:sp>
        <p:nvSpPr>
          <p:cNvPr id="13" name="正方形/長方形 12">
            <a:extLst>
              <a:ext uri="{FF2B5EF4-FFF2-40B4-BE49-F238E27FC236}">
                <a16:creationId xmlns:a16="http://schemas.microsoft.com/office/drawing/2014/main" id="{6CE3C9B4-D295-4082-9700-AEE3A2436462}"/>
              </a:ext>
            </a:extLst>
          </p:cNvPr>
          <p:cNvSpPr/>
          <p:nvPr/>
        </p:nvSpPr>
        <p:spPr>
          <a:xfrm>
            <a:off x="127000" y="3018972"/>
            <a:ext cx="8953626" cy="29799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dirty="0"/>
              <a:t>STEP</a:t>
            </a:r>
            <a:r>
              <a:rPr lang="ja-JP" altLang="en-US" sz="1600" dirty="0"/>
              <a:t>４</a:t>
            </a:r>
            <a:r>
              <a:rPr kumimoji="1" lang="ja-JP" altLang="en-US" sz="1600" dirty="0"/>
              <a:t>　基本方針の見直し</a:t>
            </a:r>
          </a:p>
        </p:txBody>
      </p:sp>
      <p:sp>
        <p:nvSpPr>
          <p:cNvPr id="32" name="矢印: 下 31">
            <a:extLst>
              <a:ext uri="{FF2B5EF4-FFF2-40B4-BE49-F238E27FC236}">
                <a16:creationId xmlns:a16="http://schemas.microsoft.com/office/drawing/2014/main" id="{0CEF9EB0-BF5F-4782-864F-338C10FFB9CA}"/>
              </a:ext>
            </a:extLst>
          </p:cNvPr>
          <p:cNvSpPr/>
          <p:nvPr/>
        </p:nvSpPr>
        <p:spPr>
          <a:xfrm>
            <a:off x="6392008" y="1849560"/>
            <a:ext cx="773724" cy="2923525"/>
          </a:xfrm>
          <a:prstGeom prst="downArrow">
            <a:avLst>
              <a:gd name="adj1" fmla="val 100000"/>
              <a:gd name="adj2" fmla="val 26994"/>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200" dirty="0"/>
              <a:t>令和</a:t>
            </a:r>
            <a:r>
              <a:rPr kumimoji="1" lang="ja-JP" altLang="en-US" sz="1200" dirty="0"/>
              <a:t>８年</a:t>
            </a:r>
            <a:endParaRPr kumimoji="1" lang="en-US" altLang="ja-JP" sz="1200" dirty="0"/>
          </a:p>
          <a:p>
            <a:pPr algn="ctr"/>
            <a:r>
              <a:rPr lang="ja-JP" altLang="en-US" sz="1200" dirty="0"/>
              <a:t>第１回</a:t>
            </a:r>
            <a:r>
              <a:rPr kumimoji="1" lang="ja-JP" altLang="en-US" sz="1200" dirty="0"/>
              <a:t>部会</a:t>
            </a:r>
            <a:endParaRPr kumimoji="1" lang="en-US" altLang="ja-JP" sz="1200" dirty="0"/>
          </a:p>
          <a:p>
            <a:pPr algn="ctr"/>
            <a:endParaRPr kumimoji="1" lang="en-US" altLang="ja-JP" sz="1200" dirty="0"/>
          </a:p>
          <a:p>
            <a:pPr algn="ctr"/>
            <a:r>
              <a:rPr kumimoji="1" lang="en-US" altLang="ja-JP" sz="1200" dirty="0"/>
              <a:t>R8.7</a:t>
            </a:r>
            <a:endParaRPr kumimoji="1" lang="ja-JP" altLang="en-US" sz="1200" dirty="0"/>
          </a:p>
        </p:txBody>
      </p:sp>
      <p:sp>
        <p:nvSpPr>
          <p:cNvPr id="6" name="スライド番号プレースホルダー 5">
            <a:extLst>
              <a:ext uri="{FF2B5EF4-FFF2-40B4-BE49-F238E27FC236}">
                <a16:creationId xmlns:a16="http://schemas.microsoft.com/office/drawing/2014/main" id="{F6F53F70-3554-407F-9B1B-05567298EA34}"/>
              </a:ext>
            </a:extLst>
          </p:cNvPr>
          <p:cNvSpPr>
            <a:spLocks noGrp="1"/>
          </p:cNvSpPr>
          <p:nvPr>
            <p:ph type="sldNum" sz="quarter" idx="13"/>
          </p:nvPr>
        </p:nvSpPr>
        <p:spPr/>
        <p:txBody>
          <a:bodyPr/>
          <a:lstStyle/>
          <a:p>
            <a:fld id="{254977FD-2B4C-47E2-A225-CA29ACC5699B}" type="slidenum">
              <a:rPr lang="ja-JP" altLang="en-US" smtClean="0"/>
              <a:pPr/>
              <a:t>3</a:t>
            </a:fld>
            <a:endParaRPr lang="ja-JP" altLang="en-US" dirty="0"/>
          </a:p>
        </p:txBody>
      </p:sp>
    </p:spTree>
    <p:extLst>
      <p:ext uri="{BB962C8B-B14F-4D97-AF65-F5344CB8AC3E}">
        <p14:creationId xmlns:p14="http://schemas.microsoft.com/office/powerpoint/2010/main" val="3897937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0E0773-EBB5-4982-AAD7-561EA9F978F0}"/>
              </a:ext>
            </a:extLst>
          </p:cNvPr>
          <p:cNvSpPr>
            <a:spLocks noGrp="1"/>
          </p:cNvSpPr>
          <p:nvPr>
            <p:ph type="title"/>
          </p:nvPr>
        </p:nvSpPr>
        <p:spPr/>
        <p:txBody>
          <a:bodyPr/>
          <a:lstStyle/>
          <a:p>
            <a:r>
              <a:rPr kumimoji="1" lang="ja-JP" altLang="en-US" dirty="0"/>
              <a:t>本日</a:t>
            </a:r>
            <a:r>
              <a:rPr lang="ja-JP" altLang="en-US" dirty="0"/>
              <a:t>ご議論いただくポイント</a:t>
            </a:r>
            <a:endParaRPr kumimoji="1" lang="ja-JP" altLang="en-US" dirty="0"/>
          </a:p>
        </p:txBody>
      </p:sp>
      <p:sp>
        <p:nvSpPr>
          <p:cNvPr id="3" name="テキスト プレースホルダー 2">
            <a:extLst>
              <a:ext uri="{FF2B5EF4-FFF2-40B4-BE49-F238E27FC236}">
                <a16:creationId xmlns:a16="http://schemas.microsoft.com/office/drawing/2014/main" id="{C3CA1D89-09FD-4662-ABFE-42D56BAF273C}"/>
              </a:ext>
            </a:extLst>
          </p:cNvPr>
          <p:cNvSpPr>
            <a:spLocks noGrp="1"/>
          </p:cNvSpPr>
          <p:nvPr>
            <p:ph type="body" sz="quarter" idx="10"/>
          </p:nvPr>
        </p:nvSpPr>
        <p:spPr/>
        <p:txBody>
          <a:bodyPr/>
          <a:lstStyle/>
          <a:p>
            <a:r>
              <a:rPr kumimoji="1" lang="ja-JP" altLang="en-US" dirty="0"/>
              <a:t>以下の項目について、ご議論をお願いします。</a:t>
            </a:r>
          </a:p>
        </p:txBody>
      </p:sp>
      <p:sp>
        <p:nvSpPr>
          <p:cNvPr id="5" name="テキスト ボックス 4">
            <a:extLst>
              <a:ext uri="{FF2B5EF4-FFF2-40B4-BE49-F238E27FC236}">
                <a16:creationId xmlns:a16="http://schemas.microsoft.com/office/drawing/2014/main" id="{609D4622-A088-4EE5-AC01-E8FDB14E26C1}"/>
              </a:ext>
            </a:extLst>
          </p:cNvPr>
          <p:cNvSpPr txBox="1"/>
          <p:nvPr/>
        </p:nvSpPr>
        <p:spPr>
          <a:xfrm>
            <a:off x="843523" y="1165665"/>
            <a:ext cx="7816361" cy="707886"/>
          </a:xfrm>
          <a:prstGeom prst="rect">
            <a:avLst/>
          </a:prstGeom>
          <a:noFill/>
        </p:spPr>
        <p:txBody>
          <a:bodyPr wrap="square" rtlCol="0">
            <a:spAutoFit/>
          </a:bodyPr>
          <a:lstStyle/>
          <a:p>
            <a:r>
              <a:rPr kumimoji="1" lang="ja-JP" altLang="en-US" sz="4000" b="1" dirty="0"/>
              <a:t>１．見直しの方向性</a:t>
            </a:r>
          </a:p>
        </p:txBody>
      </p:sp>
      <p:sp>
        <p:nvSpPr>
          <p:cNvPr id="6" name="テキスト ボックス 5">
            <a:extLst>
              <a:ext uri="{FF2B5EF4-FFF2-40B4-BE49-F238E27FC236}">
                <a16:creationId xmlns:a16="http://schemas.microsoft.com/office/drawing/2014/main" id="{804F4BDE-2FC4-47AD-BF83-F9A03CBC8D05}"/>
              </a:ext>
            </a:extLst>
          </p:cNvPr>
          <p:cNvSpPr txBox="1"/>
          <p:nvPr/>
        </p:nvSpPr>
        <p:spPr>
          <a:xfrm>
            <a:off x="1221593" y="1949844"/>
            <a:ext cx="7438291" cy="830997"/>
          </a:xfrm>
          <a:prstGeom prst="rect">
            <a:avLst/>
          </a:prstGeom>
          <a:noFill/>
        </p:spPr>
        <p:txBody>
          <a:bodyPr wrap="square" rtlCol="0">
            <a:spAutoFit/>
          </a:bodyPr>
          <a:lstStyle/>
          <a:p>
            <a:pPr marL="457200" indent="-457200">
              <a:buClr>
                <a:schemeClr val="tx1"/>
              </a:buClr>
              <a:buFont typeface="Wingdings" panose="05000000000000000000" pitchFamily="2" charset="2"/>
              <a:buChar char="l"/>
            </a:pPr>
            <a:r>
              <a:rPr lang="ja-JP" altLang="en-US" sz="2400" b="1" dirty="0">
                <a:solidFill>
                  <a:schemeClr val="accent1"/>
                </a:solidFill>
              </a:rPr>
              <a:t>見直しの基本的な考え方</a:t>
            </a:r>
            <a:endParaRPr lang="en-US" altLang="ja-JP" sz="2400" dirty="0"/>
          </a:p>
          <a:p>
            <a:pPr marL="457200" indent="-457200">
              <a:buClr>
                <a:schemeClr val="tx1"/>
              </a:buClr>
              <a:buFont typeface="Wingdings" panose="05000000000000000000" pitchFamily="2" charset="2"/>
              <a:buChar char="l"/>
            </a:pPr>
            <a:r>
              <a:rPr lang="ja-JP" altLang="en-US" sz="2400" b="1" dirty="0">
                <a:solidFill>
                  <a:schemeClr val="accent1"/>
                </a:solidFill>
              </a:rPr>
              <a:t>戦略の骨子の構成</a:t>
            </a:r>
            <a:endParaRPr kumimoji="1" lang="ja-JP" altLang="en-US" sz="2400" dirty="0"/>
          </a:p>
        </p:txBody>
      </p:sp>
      <p:sp>
        <p:nvSpPr>
          <p:cNvPr id="8" name="テキスト ボックス 7">
            <a:extLst>
              <a:ext uri="{FF2B5EF4-FFF2-40B4-BE49-F238E27FC236}">
                <a16:creationId xmlns:a16="http://schemas.microsoft.com/office/drawing/2014/main" id="{49EC7A58-75E0-4024-A32D-C533F14DFBB5}"/>
              </a:ext>
            </a:extLst>
          </p:cNvPr>
          <p:cNvSpPr txBox="1"/>
          <p:nvPr/>
        </p:nvSpPr>
        <p:spPr>
          <a:xfrm>
            <a:off x="843523" y="2999891"/>
            <a:ext cx="7816361" cy="707886"/>
          </a:xfrm>
          <a:prstGeom prst="rect">
            <a:avLst/>
          </a:prstGeom>
          <a:noFill/>
        </p:spPr>
        <p:txBody>
          <a:bodyPr wrap="square" rtlCol="0">
            <a:spAutoFit/>
          </a:bodyPr>
          <a:lstStyle/>
          <a:p>
            <a:r>
              <a:rPr lang="ja-JP" altLang="en-US" sz="4000" b="1" dirty="0"/>
              <a:t>２</a:t>
            </a:r>
            <a:r>
              <a:rPr kumimoji="1" lang="ja-JP" altLang="en-US" sz="4000" b="1" dirty="0"/>
              <a:t>．目標と基本戦略</a:t>
            </a:r>
          </a:p>
        </p:txBody>
      </p:sp>
      <p:sp>
        <p:nvSpPr>
          <p:cNvPr id="9" name="テキスト ボックス 8">
            <a:extLst>
              <a:ext uri="{FF2B5EF4-FFF2-40B4-BE49-F238E27FC236}">
                <a16:creationId xmlns:a16="http://schemas.microsoft.com/office/drawing/2014/main" id="{79477A99-4E18-4702-9557-C498C0A5B837}"/>
              </a:ext>
            </a:extLst>
          </p:cNvPr>
          <p:cNvSpPr txBox="1"/>
          <p:nvPr/>
        </p:nvSpPr>
        <p:spPr>
          <a:xfrm>
            <a:off x="1221593" y="3707777"/>
            <a:ext cx="7438291" cy="1200329"/>
          </a:xfrm>
          <a:prstGeom prst="rect">
            <a:avLst/>
          </a:prstGeom>
          <a:noFill/>
        </p:spPr>
        <p:txBody>
          <a:bodyPr wrap="square" rtlCol="0">
            <a:spAutoFit/>
          </a:bodyPr>
          <a:lstStyle/>
          <a:p>
            <a:pPr marL="457200" indent="-457200">
              <a:buClr>
                <a:schemeClr val="tx1"/>
              </a:buClr>
              <a:buFont typeface="Wingdings" panose="05000000000000000000" pitchFamily="2" charset="2"/>
              <a:buChar char="l"/>
            </a:pPr>
            <a:r>
              <a:rPr kumimoji="1" lang="en-US" altLang="ja-JP" sz="2400" b="1" dirty="0">
                <a:solidFill>
                  <a:schemeClr val="accent1"/>
                </a:solidFill>
              </a:rPr>
              <a:t>2050</a:t>
            </a:r>
            <a:r>
              <a:rPr kumimoji="1" lang="ja-JP" altLang="en-US" sz="2400" b="1" dirty="0">
                <a:solidFill>
                  <a:schemeClr val="accent1"/>
                </a:solidFill>
              </a:rPr>
              <a:t>年の将来像</a:t>
            </a:r>
            <a:r>
              <a:rPr kumimoji="1" lang="ja-JP" altLang="en-US" sz="2400" dirty="0"/>
              <a:t>の設定</a:t>
            </a:r>
            <a:endParaRPr kumimoji="1" lang="en-US" altLang="ja-JP" sz="2400" dirty="0"/>
          </a:p>
          <a:p>
            <a:pPr marL="457200" indent="-457200">
              <a:buClr>
                <a:schemeClr val="tx1"/>
              </a:buClr>
              <a:buFont typeface="Wingdings" panose="05000000000000000000" pitchFamily="2" charset="2"/>
              <a:buChar char="l"/>
            </a:pPr>
            <a:r>
              <a:rPr lang="en-US" altLang="ja-JP" sz="2400" b="1" dirty="0">
                <a:solidFill>
                  <a:schemeClr val="accent1"/>
                </a:solidFill>
              </a:rPr>
              <a:t>2030</a:t>
            </a:r>
            <a:r>
              <a:rPr lang="ja-JP" altLang="en-US" sz="2400" b="1" dirty="0">
                <a:solidFill>
                  <a:schemeClr val="accent1"/>
                </a:solidFill>
              </a:rPr>
              <a:t>年目標</a:t>
            </a:r>
            <a:r>
              <a:rPr lang="ja-JP" altLang="en-US" sz="2400" dirty="0"/>
              <a:t>の設定</a:t>
            </a:r>
            <a:endParaRPr lang="en-US" altLang="ja-JP" sz="2400" dirty="0"/>
          </a:p>
          <a:p>
            <a:pPr marL="457200" indent="-457200">
              <a:buClr>
                <a:schemeClr val="tx1"/>
              </a:buClr>
              <a:buFont typeface="Wingdings" panose="05000000000000000000" pitchFamily="2" charset="2"/>
              <a:buChar char="l"/>
            </a:pPr>
            <a:r>
              <a:rPr kumimoji="1" lang="ja-JP" altLang="en-US" sz="2400" b="1" dirty="0">
                <a:solidFill>
                  <a:schemeClr val="accent1"/>
                </a:solidFill>
              </a:rPr>
              <a:t>基本戦略の構成</a:t>
            </a:r>
            <a:endParaRPr kumimoji="1" lang="ja-JP" altLang="en-US" sz="2400" dirty="0"/>
          </a:p>
        </p:txBody>
      </p:sp>
      <p:sp>
        <p:nvSpPr>
          <p:cNvPr id="11" name="テキスト ボックス 10">
            <a:extLst>
              <a:ext uri="{FF2B5EF4-FFF2-40B4-BE49-F238E27FC236}">
                <a16:creationId xmlns:a16="http://schemas.microsoft.com/office/drawing/2014/main" id="{199215A3-D933-4B9C-AEF0-801FB54B5876}"/>
              </a:ext>
            </a:extLst>
          </p:cNvPr>
          <p:cNvSpPr txBox="1"/>
          <p:nvPr/>
        </p:nvSpPr>
        <p:spPr>
          <a:xfrm>
            <a:off x="843523" y="5127156"/>
            <a:ext cx="7816361" cy="707886"/>
          </a:xfrm>
          <a:prstGeom prst="rect">
            <a:avLst/>
          </a:prstGeom>
          <a:noFill/>
        </p:spPr>
        <p:txBody>
          <a:bodyPr wrap="square" rtlCol="0">
            <a:spAutoFit/>
          </a:bodyPr>
          <a:lstStyle/>
          <a:p>
            <a:r>
              <a:rPr kumimoji="1" lang="ja-JP" altLang="en-US" sz="4000" b="1" dirty="0"/>
              <a:t>３．重点取組項目</a:t>
            </a:r>
          </a:p>
        </p:txBody>
      </p:sp>
      <p:sp>
        <p:nvSpPr>
          <p:cNvPr id="12" name="テキスト ボックス 11">
            <a:extLst>
              <a:ext uri="{FF2B5EF4-FFF2-40B4-BE49-F238E27FC236}">
                <a16:creationId xmlns:a16="http://schemas.microsoft.com/office/drawing/2014/main" id="{CC439734-AA69-4FAC-8996-5359456CE4C3}"/>
              </a:ext>
            </a:extLst>
          </p:cNvPr>
          <p:cNvSpPr txBox="1"/>
          <p:nvPr/>
        </p:nvSpPr>
        <p:spPr>
          <a:xfrm>
            <a:off x="1221593" y="5835042"/>
            <a:ext cx="7438291" cy="830997"/>
          </a:xfrm>
          <a:prstGeom prst="rect">
            <a:avLst/>
          </a:prstGeom>
          <a:noFill/>
        </p:spPr>
        <p:txBody>
          <a:bodyPr wrap="square" rtlCol="0">
            <a:spAutoFit/>
          </a:bodyPr>
          <a:lstStyle/>
          <a:p>
            <a:pPr marL="457200" indent="-457200">
              <a:buClr>
                <a:schemeClr val="tx1"/>
              </a:buClr>
              <a:buFont typeface="Wingdings" panose="05000000000000000000" pitchFamily="2" charset="2"/>
              <a:buChar char="l"/>
            </a:pPr>
            <a:r>
              <a:rPr lang="ja-JP" altLang="en-US" sz="2400" b="1" dirty="0">
                <a:solidFill>
                  <a:schemeClr val="accent1"/>
                </a:solidFill>
              </a:rPr>
              <a:t>重点取組項目</a:t>
            </a:r>
            <a:r>
              <a:rPr lang="ja-JP" altLang="en-US" sz="2400" dirty="0"/>
              <a:t>の</a:t>
            </a:r>
            <a:r>
              <a:rPr lang="ja-JP" altLang="en-US" sz="2400" b="1" dirty="0">
                <a:solidFill>
                  <a:schemeClr val="accent1"/>
                </a:solidFill>
              </a:rPr>
              <a:t>選定</a:t>
            </a:r>
            <a:endParaRPr lang="en-US" altLang="ja-JP" sz="2400" dirty="0"/>
          </a:p>
          <a:p>
            <a:pPr marL="457200" indent="-457200">
              <a:buClr>
                <a:schemeClr val="tx1"/>
              </a:buClr>
              <a:buFont typeface="Wingdings" panose="05000000000000000000" pitchFamily="2" charset="2"/>
              <a:buChar char="l"/>
            </a:pPr>
            <a:r>
              <a:rPr kumimoji="1" lang="ja-JP" altLang="en-US" sz="2400" dirty="0"/>
              <a:t>各取組項目の</a:t>
            </a:r>
            <a:r>
              <a:rPr kumimoji="1" lang="ja-JP" altLang="en-US" sz="2400" b="1" dirty="0">
                <a:solidFill>
                  <a:schemeClr val="accent1"/>
                </a:solidFill>
              </a:rPr>
              <a:t>方向性</a:t>
            </a:r>
            <a:endParaRPr kumimoji="1" lang="ja-JP" altLang="en-US" sz="2400" dirty="0"/>
          </a:p>
        </p:txBody>
      </p:sp>
      <p:sp>
        <p:nvSpPr>
          <p:cNvPr id="4" name="スライド番号プレースホルダー 3">
            <a:extLst>
              <a:ext uri="{FF2B5EF4-FFF2-40B4-BE49-F238E27FC236}">
                <a16:creationId xmlns:a16="http://schemas.microsoft.com/office/drawing/2014/main" id="{254F54B0-1FEE-47A3-8FF6-129142FDF38D}"/>
              </a:ext>
            </a:extLst>
          </p:cNvPr>
          <p:cNvSpPr>
            <a:spLocks noGrp="1"/>
          </p:cNvSpPr>
          <p:nvPr>
            <p:ph type="sldNum" sz="quarter" idx="13"/>
          </p:nvPr>
        </p:nvSpPr>
        <p:spPr/>
        <p:txBody>
          <a:bodyPr/>
          <a:lstStyle/>
          <a:p>
            <a:fld id="{254977FD-2B4C-47E2-A225-CA29ACC5699B}" type="slidenum">
              <a:rPr lang="ja-JP" altLang="en-US" smtClean="0"/>
              <a:pPr/>
              <a:t>4</a:t>
            </a:fld>
            <a:endParaRPr lang="ja-JP" altLang="en-US" dirty="0"/>
          </a:p>
        </p:txBody>
      </p:sp>
    </p:spTree>
    <p:extLst>
      <p:ext uri="{BB962C8B-B14F-4D97-AF65-F5344CB8AC3E}">
        <p14:creationId xmlns:p14="http://schemas.microsoft.com/office/powerpoint/2010/main" val="4253917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0E0773-EBB5-4982-AAD7-561EA9F978F0}"/>
              </a:ext>
            </a:extLst>
          </p:cNvPr>
          <p:cNvSpPr>
            <a:spLocks noGrp="1"/>
          </p:cNvSpPr>
          <p:nvPr>
            <p:ph type="title"/>
          </p:nvPr>
        </p:nvSpPr>
        <p:spPr/>
        <p:txBody>
          <a:bodyPr/>
          <a:lstStyle/>
          <a:p>
            <a:r>
              <a:rPr kumimoji="1" lang="ja-JP" altLang="en-US" dirty="0"/>
              <a:t>本日の議題</a:t>
            </a:r>
          </a:p>
        </p:txBody>
      </p:sp>
      <p:sp>
        <p:nvSpPr>
          <p:cNvPr id="5" name="テキスト ボックス 4">
            <a:extLst>
              <a:ext uri="{FF2B5EF4-FFF2-40B4-BE49-F238E27FC236}">
                <a16:creationId xmlns:a16="http://schemas.microsoft.com/office/drawing/2014/main" id="{609D4622-A088-4EE5-AC01-E8FDB14E26C1}"/>
              </a:ext>
            </a:extLst>
          </p:cNvPr>
          <p:cNvSpPr txBox="1"/>
          <p:nvPr/>
        </p:nvSpPr>
        <p:spPr>
          <a:xfrm>
            <a:off x="843523" y="1165665"/>
            <a:ext cx="7816361" cy="707886"/>
          </a:xfrm>
          <a:prstGeom prst="rect">
            <a:avLst/>
          </a:prstGeom>
          <a:noFill/>
        </p:spPr>
        <p:txBody>
          <a:bodyPr wrap="square" rtlCol="0">
            <a:spAutoFit/>
          </a:bodyPr>
          <a:lstStyle/>
          <a:p>
            <a:r>
              <a:rPr kumimoji="1" lang="ja-JP" altLang="en-US" sz="4000" dirty="0"/>
              <a:t>１．見直しの方向性（案）</a:t>
            </a:r>
          </a:p>
        </p:txBody>
      </p:sp>
      <p:sp>
        <p:nvSpPr>
          <p:cNvPr id="8" name="テキスト ボックス 7">
            <a:extLst>
              <a:ext uri="{FF2B5EF4-FFF2-40B4-BE49-F238E27FC236}">
                <a16:creationId xmlns:a16="http://schemas.microsoft.com/office/drawing/2014/main" id="{49EC7A58-75E0-4024-A32D-C533F14DFBB5}"/>
              </a:ext>
            </a:extLst>
          </p:cNvPr>
          <p:cNvSpPr txBox="1"/>
          <p:nvPr/>
        </p:nvSpPr>
        <p:spPr>
          <a:xfrm>
            <a:off x="843523" y="2999891"/>
            <a:ext cx="7816361" cy="707886"/>
          </a:xfrm>
          <a:prstGeom prst="rect">
            <a:avLst/>
          </a:prstGeom>
          <a:noFill/>
        </p:spPr>
        <p:txBody>
          <a:bodyPr wrap="square" rtlCol="0">
            <a:spAutoFit/>
          </a:bodyPr>
          <a:lstStyle/>
          <a:p>
            <a:r>
              <a:rPr lang="ja-JP" altLang="en-US" sz="4000" dirty="0">
                <a:solidFill>
                  <a:schemeClr val="bg1">
                    <a:lumMod val="75000"/>
                  </a:schemeClr>
                </a:solidFill>
              </a:rPr>
              <a:t>２</a:t>
            </a:r>
            <a:r>
              <a:rPr kumimoji="1" lang="ja-JP" altLang="en-US" sz="4000" dirty="0">
                <a:solidFill>
                  <a:schemeClr val="bg1">
                    <a:lumMod val="75000"/>
                  </a:schemeClr>
                </a:solidFill>
              </a:rPr>
              <a:t>．目標と基本戦略（案）</a:t>
            </a:r>
          </a:p>
        </p:txBody>
      </p:sp>
      <p:sp>
        <p:nvSpPr>
          <p:cNvPr id="11" name="テキスト ボックス 10">
            <a:extLst>
              <a:ext uri="{FF2B5EF4-FFF2-40B4-BE49-F238E27FC236}">
                <a16:creationId xmlns:a16="http://schemas.microsoft.com/office/drawing/2014/main" id="{199215A3-D933-4B9C-AEF0-801FB54B5876}"/>
              </a:ext>
            </a:extLst>
          </p:cNvPr>
          <p:cNvSpPr txBox="1"/>
          <p:nvPr/>
        </p:nvSpPr>
        <p:spPr>
          <a:xfrm>
            <a:off x="843523" y="5108868"/>
            <a:ext cx="7816361" cy="707886"/>
          </a:xfrm>
          <a:prstGeom prst="rect">
            <a:avLst/>
          </a:prstGeom>
          <a:noFill/>
        </p:spPr>
        <p:txBody>
          <a:bodyPr wrap="square" rtlCol="0">
            <a:spAutoFit/>
          </a:bodyPr>
          <a:lstStyle/>
          <a:p>
            <a:r>
              <a:rPr kumimoji="1" lang="ja-JP" altLang="en-US" sz="4000" dirty="0">
                <a:solidFill>
                  <a:schemeClr val="bg1">
                    <a:lumMod val="75000"/>
                  </a:schemeClr>
                </a:solidFill>
              </a:rPr>
              <a:t>３．重点取組項目（案）</a:t>
            </a:r>
          </a:p>
        </p:txBody>
      </p:sp>
      <p:sp>
        <p:nvSpPr>
          <p:cNvPr id="10" name="タイトル 1">
            <a:extLst>
              <a:ext uri="{FF2B5EF4-FFF2-40B4-BE49-F238E27FC236}">
                <a16:creationId xmlns:a16="http://schemas.microsoft.com/office/drawing/2014/main" id="{5CEC1B5C-2670-4526-A73F-8B68A43E7F86}"/>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１．見直しの方向性</a:t>
            </a:r>
          </a:p>
        </p:txBody>
      </p:sp>
      <p:sp>
        <p:nvSpPr>
          <p:cNvPr id="3" name="スライド番号プレースホルダー 2">
            <a:extLst>
              <a:ext uri="{FF2B5EF4-FFF2-40B4-BE49-F238E27FC236}">
                <a16:creationId xmlns:a16="http://schemas.microsoft.com/office/drawing/2014/main" id="{F6AF2A0B-6928-447F-8D7F-BA5A6D4DAA6E}"/>
              </a:ext>
            </a:extLst>
          </p:cNvPr>
          <p:cNvSpPr>
            <a:spLocks noGrp="1"/>
          </p:cNvSpPr>
          <p:nvPr>
            <p:ph type="sldNum" sz="quarter" idx="13"/>
          </p:nvPr>
        </p:nvSpPr>
        <p:spPr/>
        <p:txBody>
          <a:bodyPr/>
          <a:lstStyle/>
          <a:p>
            <a:fld id="{254977FD-2B4C-47E2-A225-CA29ACC5699B}" type="slidenum">
              <a:rPr lang="ja-JP" altLang="en-US" smtClean="0"/>
              <a:pPr/>
              <a:t>5</a:t>
            </a:fld>
            <a:endParaRPr lang="ja-JP" altLang="en-US" dirty="0"/>
          </a:p>
        </p:txBody>
      </p:sp>
    </p:spTree>
    <p:extLst>
      <p:ext uri="{BB962C8B-B14F-4D97-AF65-F5344CB8AC3E}">
        <p14:creationId xmlns:p14="http://schemas.microsoft.com/office/powerpoint/2010/main" val="3692115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C0EA03-25E7-48BA-963E-B997A5772E40}"/>
              </a:ext>
            </a:extLst>
          </p:cNvPr>
          <p:cNvSpPr>
            <a:spLocks noGrp="1"/>
          </p:cNvSpPr>
          <p:nvPr>
            <p:ph type="title"/>
          </p:nvPr>
        </p:nvSpPr>
        <p:spPr/>
        <p:txBody>
          <a:bodyPr/>
          <a:lstStyle/>
          <a:p>
            <a:r>
              <a:rPr kumimoji="1" lang="ja-JP" altLang="en-US" dirty="0"/>
              <a:t>課題と見直しの基本的な考え方</a:t>
            </a:r>
          </a:p>
        </p:txBody>
      </p:sp>
      <p:sp>
        <p:nvSpPr>
          <p:cNvPr id="3" name="テキスト プレースホルダー 2">
            <a:extLst>
              <a:ext uri="{FF2B5EF4-FFF2-40B4-BE49-F238E27FC236}">
                <a16:creationId xmlns:a16="http://schemas.microsoft.com/office/drawing/2014/main" id="{DDF04834-9EDC-475C-B9EE-137BADBA91C7}"/>
              </a:ext>
            </a:extLst>
          </p:cNvPr>
          <p:cNvSpPr>
            <a:spLocks noGrp="1"/>
          </p:cNvSpPr>
          <p:nvPr>
            <p:ph type="body" sz="quarter" idx="10"/>
          </p:nvPr>
        </p:nvSpPr>
        <p:spPr/>
        <p:txBody>
          <a:bodyPr/>
          <a:lstStyle/>
          <a:p>
            <a:r>
              <a:rPr kumimoji="1" lang="ja-JP" altLang="en-US" b="1" dirty="0">
                <a:solidFill>
                  <a:schemeClr val="accent1"/>
                </a:solidFill>
              </a:rPr>
              <a:t>目標を明確化</a:t>
            </a:r>
            <a:r>
              <a:rPr kumimoji="1" lang="ja-JP" altLang="en-US" dirty="0"/>
              <a:t>し、</a:t>
            </a:r>
            <a:r>
              <a:rPr lang="ja-JP" altLang="en-US" dirty="0"/>
              <a:t>社会情勢（</a:t>
            </a:r>
            <a:r>
              <a:rPr lang="en-US" altLang="ja-JP" dirty="0" err="1"/>
              <a:t>NbS</a:t>
            </a:r>
            <a:r>
              <a:rPr lang="ja-JP" altLang="en-US" dirty="0"/>
              <a:t>、ネイチャーポジティブ経済）を反映し、</a:t>
            </a:r>
            <a:br>
              <a:rPr lang="en-US" altLang="ja-JP" dirty="0"/>
            </a:br>
            <a:r>
              <a:rPr lang="ja-JP" altLang="en-US" b="1" dirty="0">
                <a:solidFill>
                  <a:schemeClr val="accent1"/>
                </a:solidFill>
              </a:rPr>
              <a:t>自然の活用を基本戦略として独立</a:t>
            </a:r>
            <a:endParaRPr kumimoji="1" lang="en-US" altLang="ja-JP" b="1" dirty="0">
              <a:solidFill>
                <a:schemeClr val="accent1"/>
              </a:solidFill>
            </a:endParaRPr>
          </a:p>
        </p:txBody>
      </p:sp>
      <p:sp>
        <p:nvSpPr>
          <p:cNvPr id="4" name="正方形/長方形 3">
            <a:extLst>
              <a:ext uri="{FF2B5EF4-FFF2-40B4-BE49-F238E27FC236}">
                <a16:creationId xmlns:a16="http://schemas.microsoft.com/office/drawing/2014/main" id="{B27E6C73-0132-48DA-A503-2368088F274B}"/>
              </a:ext>
            </a:extLst>
          </p:cNvPr>
          <p:cNvSpPr/>
          <p:nvPr/>
        </p:nvSpPr>
        <p:spPr>
          <a:xfrm>
            <a:off x="63375" y="1466850"/>
            <a:ext cx="4184158" cy="3004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bg1"/>
                </a:solidFill>
              </a:rPr>
              <a:t>課題</a:t>
            </a:r>
          </a:p>
        </p:txBody>
      </p:sp>
      <p:sp>
        <p:nvSpPr>
          <p:cNvPr id="5" name="正方形/長方形 4">
            <a:extLst>
              <a:ext uri="{FF2B5EF4-FFF2-40B4-BE49-F238E27FC236}">
                <a16:creationId xmlns:a16="http://schemas.microsoft.com/office/drawing/2014/main" id="{78B45274-E3CB-4947-9D64-45CF202E2B44}"/>
              </a:ext>
            </a:extLst>
          </p:cNvPr>
          <p:cNvSpPr/>
          <p:nvPr/>
        </p:nvSpPr>
        <p:spPr>
          <a:xfrm>
            <a:off x="63376" y="1892321"/>
            <a:ext cx="4184159" cy="80691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180000" indent="-180000">
              <a:buClr>
                <a:schemeClr val="tx1"/>
              </a:buClr>
              <a:buFont typeface="Wingdings" panose="05000000000000000000" pitchFamily="2" charset="2"/>
              <a:buChar char="l"/>
            </a:pPr>
            <a:r>
              <a:rPr kumimoji="1" lang="ja-JP" altLang="en-US" sz="1600" dirty="0">
                <a:solidFill>
                  <a:sysClr val="windowText" lastClr="000000"/>
                </a:solidFill>
              </a:rPr>
              <a:t>企業や市民団体などの多様な主体による</a:t>
            </a:r>
            <a:br>
              <a:rPr kumimoji="1" lang="en-US" altLang="ja-JP" sz="1600" dirty="0">
                <a:solidFill>
                  <a:sysClr val="windowText" lastClr="000000"/>
                </a:solidFill>
              </a:rPr>
            </a:br>
            <a:r>
              <a:rPr kumimoji="1" lang="ja-JP" altLang="en-US" sz="1600" dirty="0">
                <a:solidFill>
                  <a:sysClr val="windowText" lastClr="000000"/>
                </a:solidFill>
              </a:rPr>
              <a:t>取組の機運が高まっており、</a:t>
            </a:r>
            <a:r>
              <a:rPr kumimoji="1" lang="ja-JP" altLang="en-US" sz="1600" b="1" dirty="0">
                <a:solidFill>
                  <a:schemeClr val="accent1"/>
                </a:solidFill>
              </a:rPr>
              <a:t>オール大阪</a:t>
            </a:r>
            <a:r>
              <a:rPr kumimoji="1" lang="ja-JP" altLang="en-US" sz="1600" dirty="0">
                <a:solidFill>
                  <a:sysClr val="windowText" lastClr="000000"/>
                </a:solidFill>
              </a:rPr>
              <a:t>の戦略が求められている</a:t>
            </a:r>
          </a:p>
        </p:txBody>
      </p:sp>
      <p:sp>
        <p:nvSpPr>
          <p:cNvPr id="23" name="正方形/長方形 22">
            <a:extLst>
              <a:ext uri="{FF2B5EF4-FFF2-40B4-BE49-F238E27FC236}">
                <a16:creationId xmlns:a16="http://schemas.microsoft.com/office/drawing/2014/main" id="{DC334005-C1E5-4A6E-9A79-0DA98F260CA6}"/>
              </a:ext>
            </a:extLst>
          </p:cNvPr>
          <p:cNvSpPr/>
          <p:nvPr/>
        </p:nvSpPr>
        <p:spPr>
          <a:xfrm>
            <a:off x="63376" y="2762665"/>
            <a:ext cx="4184159" cy="136390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180000" indent="-180000">
              <a:buClr>
                <a:schemeClr val="tx1"/>
              </a:buClr>
              <a:buFont typeface="Wingdings" panose="05000000000000000000" pitchFamily="2" charset="2"/>
              <a:buChar char="l"/>
            </a:pPr>
            <a:r>
              <a:rPr lang="ja-JP" altLang="en-US" sz="1600" dirty="0">
                <a:solidFill>
                  <a:sysClr val="windowText" lastClr="000000"/>
                </a:solidFill>
              </a:rPr>
              <a:t>多様な主体を巻き込むため、</a:t>
            </a:r>
            <a:br>
              <a:rPr lang="en-US" altLang="ja-JP" sz="1600" dirty="0">
                <a:solidFill>
                  <a:sysClr val="windowText" lastClr="000000"/>
                </a:solidFill>
              </a:rPr>
            </a:br>
            <a:r>
              <a:rPr lang="ja-JP" altLang="en-US" sz="1600" dirty="0">
                <a:solidFill>
                  <a:sysClr val="windowText" lastClr="000000"/>
                </a:solidFill>
              </a:rPr>
              <a:t>本戦略として</a:t>
            </a:r>
            <a:r>
              <a:rPr lang="ja-JP" altLang="en-US" sz="1600" b="1" dirty="0">
                <a:solidFill>
                  <a:schemeClr val="accent1"/>
                </a:solidFill>
              </a:rPr>
              <a:t>めざすべき将来像</a:t>
            </a:r>
            <a:r>
              <a:rPr lang="ja-JP" altLang="en-US" sz="1600" dirty="0">
                <a:solidFill>
                  <a:sysClr val="windowText" lastClr="000000"/>
                </a:solidFill>
              </a:rPr>
              <a:t>や</a:t>
            </a:r>
            <a:r>
              <a:rPr lang="ja-JP" altLang="en-US" sz="1600" b="1" dirty="0">
                <a:solidFill>
                  <a:schemeClr val="accent1"/>
                </a:solidFill>
              </a:rPr>
              <a:t>目標</a:t>
            </a:r>
            <a:br>
              <a:rPr lang="en-US" altLang="ja-JP" sz="1600" dirty="0">
                <a:solidFill>
                  <a:sysClr val="windowText" lastClr="000000"/>
                </a:solidFill>
              </a:rPr>
            </a:br>
            <a:r>
              <a:rPr lang="ja-JP" altLang="en-US" sz="1400" dirty="0">
                <a:solidFill>
                  <a:sysClr val="windowText" lastClr="000000"/>
                </a:solidFill>
              </a:rPr>
              <a:t>（どのような状態をめざし、何を達成するのか）</a:t>
            </a:r>
            <a:r>
              <a:rPr lang="ja-JP" altLang="en-US" sz="1600" dirty="0">
                <a:solidFill>
                  <a:sysClr val="windowText" lastClr="000000"/>
                </a:solidFill>
              </a:rPr>
              <a:t>を明示する必要がある</a:t>
            </a:r>
            <a:endParaRPr kumimoji="1" lang="ja-JP" altLang="en-US" sz="1600" b="1" dirty="0">
              <a:solidFill>
                <a:schemeClr val="accent1"/>
              </a:solidFill>
            </a:endParaRPr>
          </a:p>
        </p:txBody>
      </p:sp>
      <p:sp>
        <p:nvSpPr>
          <p:cNvPr id="24" name="正方形/長方形 23">
            <a:extLst>
              <a:ext uri="{FF2B5EF4-FFF2-40B4-BE49-F238E27FC236}">
                <a16:creationId xmlns:a16="http://schemas.microsoft.com/office/drawing/2014/main" id="{536FD9E4-B815-4270-8B7F-D66FA3058D91}"/>
              </a:ext>
            </a:extLst>
          </p:cNvPr>
          <p:cNvSpPr/>
          <p:nvPr/>
        </p:nvSpPr>
        <p:spPr>
          <a:xfrm>
            <a:off x="63376" y="4348916"/>
            <a:ext cx="4184159" cy="56374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180000" indent="-180000">
              <a:buClr>
                <a:schemeClr val="tx1"/>
              </a:buClr>
              <a:buFont typeface="Wingdings" panose="05000000000000000000" pitchFamily="2" charset="2"/>
              <a:buChar char="l"/>
            </a:pPr>
            <a:r>
              <a:rPr lang="ja-JP" altLang="en-US" sz="1600" dirty="0">
                <a:solidFill>
                  <a:sysClr val="windowText" lastClr="000000"/>
                </a:solidFill>
              </a:rPr>
              <a:t>多様な主体を巻き込むため、</a:t>
            </a:r>
            <a:br>
              <a:rPr lang="en-US" altLang="ja-JP" sz="1600" dirty="0">
                <a:solidFill>
                  <a:sysClr val="windowText" lastClr="000000"/>
                </a:solidFill>
              </a:rPr>
            </a:br>
            <a:r>
              <a:rPr lang="ja-JP" altLang="en-US" sz="1600" b="1" dirty="0">
                <a:solidFill>
                  <a:schemeClr val="accent1"/>
                </a:solidFill>
              </a:rPr>
              <a:t>取組方針をより明確にする</a:t>
            </a:r>
            <a:r>
              <a:rPr lang="ja-JP" altLang="en-US" sz="1600" dirty="0">
                <a:solidFill>
                  <a:sysClr val="windowText" lastClr="000000"/>
                </a:solidFill>
              </a:rPr>
              <a:t>必要がある</a:t>
            </a:r>
            <a:endParaRPr kumimoji="1" lang="ja-JP" altLang="en-US" sz="1600" dirty="0">
              <a:solidFill>
                <a:sysClr val="windowText" lastClr="000000"/>
              </a:solidFill>
            </a:endParaRPr>
          </a:p>
        </p:txBody>
      </p:sp>
      <p:sp>
        <p:nvSpPr>
          <p:cNvPr id="25" name="正方形/長方形 24">
            <a:extLst>
              <a:ext uri="{FF2B5EF4-FFF2-40B4-BE49-F238E27FC236}">
                <a16:creationId xmlns:a16="http://schemas.microsoft.com/office/drawing/2014/main" id="{B8E75008-90F9-46DB-9F08-2A5F6412E975}"/>
              </a:ext>
            </a:extLst>
          </p:cNvPr>
          <p:cNvSpPr/>
          <p:nvPr/>
        </p:nvSpPr>
        <p:spPr>
          <a:xfrm>
            <a:off x="63376" y="5008430"/>
            <a:ext cx="4184159" cy="62686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180000" indent="-180000">
              <a:buClr>
                <a:schemeClr val="tx1"/>
              </a:buClr>
              <a:buFont typeface="Wingdings" panose="05000000000000000000" pitchFamily="2" charset="2"/>
              <a:buChar char="l"/>
            </a:pPr>
            <a:r>
              <a:rPr lang="en-US" altLang="ja-JP" sz="1600" dirty="0" err="1">
                <a:solidFill>
                  <a:sysClr val="windowText" lastClr="000000"/>
                </a:solidFill>
              </a:rPr>
              <a:t>NbS</a:t>
            </a:r>
            <a:r>
              <a:rPr lang="ja-JP" altLang="en-US" sz="1600" dirty="0">
                <a:solidFill>
                  <a:sysClr val="windowText" lastClr="000000"/>
                </a:solidFill>
              </a:rPr>
              <a:t>やネイチャーポジティブ経済などの</a:t>
            </a:r>
            <a:br>
              <a:rPr lang="en-US" altLang="ja-JP" sz="1600" dirty="0">
                <a:solidFill>
                  <a:sysClr val="windowText" lastClr="000000"/>
                </a:solidFill>
              </a:rPr>
            </a:br>
            <a:r>
              <a:rPr lang="ja-JP" altLang="en-US" sz="1600" b="1" dirty="0">
                <a:solidFill>
                  <a:schemeClr val="accent1"/>
                </a:solidFill>
              </a:rPr>
              <a:t>「自然を活用する」</a:t>
            </a:r>
            <a:r>
              <a:rPr lang="ja-JP" altLang="en-US" sz="1600" dirty="0">
                <a:solidFill>
                  <a:schemeClr val="tx1"/>
                </a:solidFill>
              </a:rPr>
              <a:t>機運が高まっている</a:t>
            </a:r>
            <a:endParaRPr kumimoji="1" lang="ja-JP" altLang="en-US" sz="1600" dirty="0">
              <a:solidFill>
                <a:schemeClr val="tx1"/>
              </a:solidFill>
            </a:endParaRPr>
          </a:p>
        </p:txBody>
      </p:sp>
      <p:sp>
        <p:nvSpPr>
          <p:cNvPr id="26" name="正方形/長方形 25">
            <a:extLst>
              <a:ext uri="{FF2B5EF4-FFF2-40B4-BE49-F238E27FC236}">
                <a16:creationId xmlns:a16="http://schemas.microsoft.com/office/drawing/2014/main" id="{74D8F6F4-0691-459A-8A91-DEEB006A82DA}"/>
              </a:ext>
            </a:extLst>
          </p:cNvPr>
          <p:cNvSpPr/>
          <p:nvPr/>
        </p:nvSpPr>
        <p:spPr>
          <a:xfrm>
            <a:off x="63376" y="5857638"/>
            <a:ext cx="4184159" cy="62686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180000" indent="-180000">
              <a:buClr>
                <a:schemeClr val="tx1"/>
              </a:buClr>
              <a:buFont typeface="Wingdings" panose="05000000000000000000" pitchFamily="2" charset="2"/>
              <a:buChar char="l"/>
            </a:pPr>
            <a:r>
              <a:rPr kumimoji="1" lang="ja-JP" altLang="en-US" sz="1600" dirty="0">
                <a:solidFill>
                  <a:sysClr val="windowText" lastClr="000000"/>
                </a:solidFill>
              </a:rPr>
              <a:t>本戦略で</a:t>
            </a:r>
            <a:r>
              <a:rPr kumimoji="1" lang="ja-JP" altLang="en-US" sz="1600" b="1" dirty="0">
                <a:solidFill>
                  <a:schemeClr val="accent1"/>
                </a:solidFill>
              </a:rPr>
              <a:t>取り組む項目をより具体的</a:t>
            </a:r>
            <a:r>
              <a:rPr kumimoji="1" lang="ja-JP" altLang="en-US" sz="1600" dirty="0">
                <a:solidFill>
                  <a:sysClr val="windowText" lastClr="000000"/>
                </a:solidFill>
              </a:rPr>
              <a:t>に</a:t>
            </a:r>
            <a:r>
              <a:rPr lang="ja-JP" altLang="en-US" sz="1600" dirty="0">
                <a:solidFill>
                  <a:sysClr val="windowText" lastClr="000000"/>
                </a:solidFill>
              </a:rPr>
              <a:t>示す必要がある</a:t>
            </a:r>
            <a:endParaRPr kumimoji="1" lang="ja-JP" altLang="en-US" sz="1600" dirty="0">
              <a:solidFill>
                <a:sysClr val="windowText" lastClr="000000"/>
              </a:solidFill>
            </a:endParaRPr>
          </a:p>
        </p:txBody>
      </p:sp>
      <p:sp>
        <p:nvSpPr>
          <p:cNvPr id="27" name="正方形/長方形 26">
            <a:extLst>
              <a:ext uri="{FF2B5EF4-FFF2-40B4-BE49-F238E27FC236}">
                <a16:creationId xmlns:a16="http://schemas.microsoft.com/office/drawing/2014/main" id="{23A254BF-1833-4A05-9265-0F2726715434}"/>
              </a:ext>
            </a:extLst>
          </p:cNvPr>
          <p:cNvSpPr/>
          <p:nvPr/>
        </p:nvSpPr>
        <p:spPr>
          <a:xfrm>
            <a:off x="4729573" y="1892321"/>
            <a:ext cx="4351051" cy="80691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180000" indent="-180000">
              <a:buClr>
                <a:schemeClr val="tx1"/>
              </a:buClr>
              <a:buFont typeface="Wingdings" panose="05000000000000000000" pitchFamily="2" charset="2"/>
              <a:buChar char="l"/>
            </a:pPr>
            <a:r>
              <a:rPr lang="ja-JP" altLang="en-US" sz="1600" dirty="0">
                <a:solidFill>
                  <a:sysClr val="windowText" lastClr="000000"/>
                </a:solidFill>
              </a:rPr>
              <a:t>「施策の基本方針」を</a:t>
            </a:r>
            <a:r>
              <a:rPr lang="ja-JP" altLang="en-US" sz="1600" b="1" dirty="0">
                <a:solidFill>
                  <a:schemeClr val="accent1"/>
                </a:solidFill>
              </a:rPr>
              <a:t>「基本戦略」</a:t>
            </a:r>
            <a:r>
              <a:rPr lang="ja-JP" altLang="en-US" sz="1600" dirty="0">
                <a:solidFill>
                  <a:sysClr val="windowText" lastClr="000000"/>
                </a:solidFill>
              </a:rPr>
              <a:t>に変更</a:t>
            </a:r>
            <a:endParaRPr lang="en-US" altLang="ja-JP" sz="1600" dirty="0">
              <a:solidFill>
                <a:sysClr val="windowText" lastClr="000000"/>
              </a:solidFill>
            </a:endParaRPr>
          </a:p>
          <a:p>
            <a:pPr marL="180000" indent="-180000">
              <a:buClr>
                <a:schemeClr val="tx1"/>
              </a:buClr>
              <a:buFont typeface="Wingdings" panose="05000000000000000000" pitchFamily="2" charset="2"/>
              <a:buChar char="l"/>
            </a:pPr>
            <a:r>
              <a:rPr kumimoji="1" lang="ja-JP" altLang="en-US" sz="1600" b="1" dirty="0">
                <a:solidFill>
                  <a:schemeClr val="accent1"/>
                </a:solidFill>
              </a:rPr>
              <a:t>各主体が取組むべきアクション</a:t>
            </a:r>
            <a:r>
              <a:rPr kumimoji="1" lang="ja-JP" altLang="en-US" sz="1600" dirty="0">
                <a:solidFill>
                  <a:sysClr val="windowText" lastClr="000000"/>
                </a:solidFill>
              </a:rPr>
              <a:t>を記載</a:t>
            </a:r>
          </a:p>
          <a:p>
            <a:pPr marL="180000" indent="-180000">
              <a:buClr>
                <a:schemeClr val="tx1"/>
              </a:buClr>
              <a:buFont typeface="Wingdings" panose="05000000000000000000" pitchFamily="2" charset="2"/>
              <a:buChar char="l"/>
            </a:pPr>
            <a:endParaRPr kumimoji="1" lang="ja-JP" altLang="en-US" sz="1600" dirty="0">
              <a:solidFill>
                <a:sysClr val="windowText" lastClr="000000"/>
              </a:solidFill>
            </a:endParaRPr>
          </a:p>
        </p:txBody>
      </p:sp>
      <p:sp>
        <p:nvSpPr>
          <p:cNvPr id="28" name="正方形/長方形 27">
            <a:extLst>
              <a:ext uri="{FF2B5EF4-FFF2-40B4-BE49-F238E27FC236}">
                <a16:creationId xmlns:a16="http://schemas.microsoft.com/office/drawing/2014/main" id="{3D046FE3-1356-4B50-BBDA-3657C3C6DC1D}"/>
              </a:ext>
            </a:extLst>
          </p:cNvPr>
          <p:cNvSpPr/>
          <p:nvPr/>
        </p:nvSpPr>
        <p:spPr>
          <a:xfrm>
            <a:off x="4729573" y="2762665"/>
            <a:ext cx="4351051" cy="136390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180000" indent="-180000">
              <a:buClr>
                <a:schemeClr val="tx1"/>
              </a:buClr>
              <a:buFont typeface="Wingdings" panose="05000000000000000000" pitchFamily="2" charset="2"/>
              <a:buChar char="l"/>
            </a:pPr>
            <a:r>
              <a:rPr lang="en-US" altLang="ja-JP" sz="1600" dirty="0">
                <a:solidFill>
                  <a:sysClr val="windowText" lastClr="000000"/>
                </a:solidFill>
              </a:rPr>
              <a:t>2030</a:t>
            </a:r>
            <a:r>
              <a:rPr lang="ja-JP" altLang="en-US" sz="1600" dirty="0">
                <a:solidFill>
                  <a:sysClr val="windowText" lastClr="000000"/>
                </a:solidFill>
              </a:rPr>
              <a:t>大阪府環境総合計画（</a:t>
            </a:r>
            <a:r>
              <a:rPr lang="en-US" altLang="ja-JP" sz="1600" dirty="0">
                <a:solidFill>
                  <a:sysClr val="windowText" lastClr="000000"/>
                </a:solidFill>
              </a:rPr>
              <a:t>2026.3</a:t>
            </a:r>
            <a:r>
              <a:rPr lang="ja-JP" altLang="en-US" sz="1600" dirty="0">
                <a:solidFill>
                  <a:sysClr val="windowText" lastClr="000000"/>
                </a:solidFill>
              </a:rPr>
              <a:t>改定）により、</a:t>
            </a:r>
            <a:r>
              <a:rPr lang="en-US" altLang="ja-JP" sz="1600" b="1" dirty="0">
                <a:solidFill>
                  <a:schemeClr val="accent1"/>
                </a:solidFill>
              </a:rPr>
              <a:t>2050</a:t>
            </a:r>
            <a:r>
              <a:rPr lang="ja-JP" altLang="en-US" sz="1600" b="1" dirty="0">
                <a:solidFill>
                  <a:schemeClr val="accent1"/>
                </a:solidFill>
              </a:rPr>
              <a:t>年の将来像を記載</a:t>
            </a:r>
          </a:p>
          <a:p>
            <a:pPr marL="180000" indent="-180000">
              <a:buClr>
                <a:schemeClr val="tx1"/>
              </a:buClr>
              <a:buFont typeface="Wingdings" panose="05000000000000000000" pitchFamily="2" charset="2"/>
              <a:buChar char="l"/>
            </a:pPr>
            <a:r>
              <a:rPr lang="ja-JP" altLang="en-US" sz="1600" dirty="0">
                <a:solidFill>
                  <a:sysClr val="windowText" lastClr="000000"/>
                </a:solidFill>
              </a:rPr>
              <a:t>「</a:t>
            </a:r>
            <a:r>
              <a:rPr lang="en-US" altLang="ja-JP" sz="1600" dirty="0">
                <a:solidFill>
                  <a:sysClr val="windowText" lastClr="000000"/>
                </a:solidFill>
              </a:rPr>
              <a:t>2030</a:t>
            </a:r>
            <a:r>
              <a:rPr lang="ja-JP" altLang="en-US" sz="1600" dirty="0">
                <a:solidFill>
                  <a:sysClr val="windowText" lastClr="000000"/>
                </a:solidFill>
              </a:rPr>
              <a:t>年の実現すべき姿」を参考に、</a:t>
            </a:r>
            <a:br>
              <a:rPr lang="en-US" altLang="ja-JP" sz="1600" dirty="0">
                <a:solidFill>
                  <a:sysClr val="windowText" lastClr="000000"/>
                </a:solidFill>
              </a:rPr>
            </a:br>
            <a:r>
              <a:rPr lang="ja-JP" altLang="en-US" sz="1600" b="1" dirty="0">
                <a:solidFill>
                  <a:schemeClr val="accent1"/>
                </a:solidFill>
              </a:rPr>
              <a:t>本戦略の目標（状態目標）</a:t>
            </a:r>
            <a:r>
              <a:rPr lang="ja-JP" altLang="en-US" sz="1600" dirty="0">
                <a:solidFill>
                  <a:sysClr val="windowText" lastClr="000000"/>
                </a:solidFill>
              </a:rPr>
              <a:t>を設定</a:t>
            </a:r>
          </a:p>
          <a:p>
            <a:pPr marL="180000" indent="-180000">
              <a:buClr>
                <a:schemeClr val="tx1"/>
              </a:buClr>
              <a:buFont typeface="Wingdings" panose="05000000000000000000" pitchFamily="2" charset="2"/>
              <a:buChar char="l"/>
            </a:pPr>
            <a:r>
              <a:rPr lang="ja-JP" altLang="en-US" sz="1600" dirty="0">
                <a:solidFill>
                  <a:sysClr val="windowText" lastClr="000000"/>
                </a:solidFill>
              </a:rPr>
              <a:t>基本戦略ごとに</a:t>
            </a:r>
            <a:r>
              <a:rPr lang="ja-JP" altLang="en-US" sz="1600" b="1" dirty="0">
                <a:solidFill>
                  <a:schemeClr val="accent1"/>
                </a:solidFill>
              </a:rPr>
              <a:t>行動目標（数値指標）</a:t>
            </a:r>
            <a:r>
              <a:rPr lang="ja-JP" altLang="en-US" sz="1600" dirty="0">
                <a:solidFill>
                  <a:sysClr val="windowText" lastClr="000000"/>
                </a:solidFill>
              </a:rPr>
              <a:t>を設定</a:t>
            </a:r>
          </a:p>
        </p:txBody>
      </p:sp>
      <p:sp>
        <p:nvSpPr>
          <p:cNvPr id="12" name="正方形/長方形 11">
            <a:extLst>
              <a:ext uri="{FF2B5EF4-FFF2-40B4-BE49-F238E27FC236}">
                <a16:creationId xmlns:a16="http://schemas.microsoft.com/office/drawing/2014/main" id="{9BF6AB2D-0419-41D6-9384-62B89DE1977D}"/>
              </a:ext>
            </a:extLst>
          </p:cNvPr>
          <p:cNvSpPr/>
          <p:nvPr/>
        </p:nvSpPr>
        <p:spPr>
          <a:xfrm>
            <a:off x="4729573" y="4348917"/>
            <a:ext cx="4351051" cy="56374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180000" indent="-180000">
              <a:buClr>
                <a:schemeClr val="tx1"/>
              </a:buClr>
              <a:buFont typeface="Wingdings" panose="05000000000000000000" pitchFamily="2" charset="2"/>
              <a:buChar char="l"/>
            </a:pPr>
            <a:r>
              <a:rPr lang="ja-JP" altLang="en-US" sz="1600" dirty="0">
                <a:solidFill>
                  <a:sysClr val="windowText" lastClr="000000"/>
                </a:solidFill>
              </a:rPr>
              <a:t>基本戦略ごとに</a:t>
            </a:r>
            <a:r>
              <a:rPr lang="ja-JP" altLang="en-US" sz="1600" b="1" dirty="0">
                <a:solidFill>
                  <a:schemeClr val="accent1"/>
                </a:solidFill>
              </a:rPr>
              <a:t>キャッチフレーズ</a:t>
            </a:r>
            <a:r>
              <a:rPr lang="ja-JP" altLang="en-US" sz="1600" dirty="0">
                <a:solidFill>
                  <a:sysClr val="windowText" lastClr="000000"/>
                </a:solidFill>
              </a:rPr>
              <a:t>を併記</a:t>
            </a:r>
            <a:endParaRPr kumimoji="1" lang="ja-JP" altLang="en-US" sz="1600" dirty="0">
              <a:solidFill>
                <a:sysClr val="windowText" lastClr="000000"/>
              </a:solidFill>
            </a:endParaRPr>
          </a:p>
        </p:txBody>
      </p:sp>
      <p:sp>
        <p:nvSpPr>
          <p:cNvPr id="15" name="正方形/長方形 14">
            <a:extLst>
              <a:ext uri="{FF2B5EF4-FFF2-40B4-BE49-F238E27FC236}">
                <a16:creationId xmlns:a16="http://schemas.microsoft.com/office/drawing/2014/main" id="{FA1F5DA2-929E-42D5-8B8B-11BD5998BEFB}"/>
              </a:ext>
            </a:extLst>
          </p:cNvPr>
          <p:cNvSpPr/>
          <p:nvPr/>
        </p:nvSpPr>
        <p:spPr>
          <a:xfrm>
            <a:off x="4729573" y="5008431"/>
            <a:ext cx="4351051" cy="62686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180000" indent="-180000">
              <a:buClr>
                <a:schemeClr val="tx1"/>
              </a:buClr>
              <a:buFont typeface="Wingdings" panose="05000000000000000000" pitchFamily="2" charset="2"/>
              <a:buChar char="l"/>
            </a:pPr>
            <a:r>
              <a:rPr kumimoji="1" lang="en-US" altLang="ja-JP" sz="1600" dirty="0">
                <a:solidFill>
                  <a:sysClr val="windowText" lastClr="000000"/>
                </a:solidFill>
              </a:rPr>
              <a:t>2-4</a:t>
            </a:r>
            <a:r>
              <a:rPr kumimoji="1" lang="ja-JP" altLang="en-US" sz="1600" dirty="0">
                <a:solidFill>
                  <a:sysClr val="windowText" lastClr="000000"/>
                </a:solidFill>
              </a:rPr>
              <a:t>の</a:t>
            </a:r>
            <a:r>
              <a:rPr kumimoji="1" lang="ja-JP" altLang="en-US" sz="1600" b="1" dirty="0">
                <a:solidFill>
                  <a:schemeClr val="accent1"/>
                </a:solidFill>
              </a:rPr>
              <a:t>「自然が持つ多様な機能の活用」を</a:t>
            </a:r>
            <a:br>
              <a:rPr kumimoji="1" lang="en-US" altLang="ja-JP" sz="1600" b="1" dirty="0">
                <a:solidFill>
                  <a:schemeClr val="accent1"/>
                </a:solidFill>
              </a:rPr>
            </a:br>
            <a:r>
              <a:rPr kumimoji="1" lang="ja-JP" altLang="en-US" sz="1600" b="1" dirty="0">
                <a:solidFill>
                  <a:schemeClr val="accent1"/>
                </a:solidFill>
              </a:rPr>
              <a:t>基本戦略として独立</a:t>
            </a:r>
          </a:p>
        </p:txBody>
      </p:sp>
      <p:sp>
        <p:nvSpPr>
          <p:cNvPr id="16" name="正方形/長方形 15">
            <a:extLst>
              <a:ext uri="{FF2B5EF4-FFF2-40B4-BE49-F238E27FC236}">
                <a16:creationId xmlns:a16="http://schemas.microsoft.com/office/drawing/2014/main" id="{DAA753EB-C974-4301-8ACD-6DEF69D7C87F}"/>
              </a:ext>
            </a:extLst>
          </p:cNvPr>
          <p:cNvSpPr/>
          <p:nvPr/>
        </p:nvSpPr>
        <p:spPr>
          <a:xfrm>
            <a:off x="4729573" y="5857638"/>
            <a:ext cx="4351051" cy="62686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180000" indent="-180000">
              <a:buClr>
                <a:schemeClr val="tx1"/>
              </a:buClr>
              <a:buFont typeface="Wingdings" panose="05000000000000000000" pitchFamily="2" charset="2"/>
              <a:buChar char="l"/>
            </a:pPr>
            <a:r>
              <a:rPr kumimoji="1" lang="ja-JP" altLang="en-US" sz="1600" b="1" dirty="0">
                <a:solidFill>
                  <a:schemeClr val="accent1"/>
                </a:solidFill>
              </a:rPr>
              <a:t>重点取組項目だけで章立て</a:t>
            </a:r>
          </a:p>
        </p:txBody>
      </p:sp>
      <p:sp>
        <p:nvSpPr>
          <p:cNvPr id="17" name="正方形/長方形 16">
            <a:extLst>
              <a:ext uri="{FF2B5EF4-FFF2-40B4-BE49-F238E27FC236}">
                <a16:creationId xmlns:a16="http://schemas.microsoft.com/office/drawing/2014/main" id="{5D200EAD-C4D2-4FB3-8446-6F2B71991DD9}"/>
              </a:ext>
            </a:extLst>
          </p:cNvPr>
          <p:cNvSpPr/>
          <p:nvPr/>
        </p:nvSpPr>
        <p:spPr>
          <a:xfrm>
            <a:off x="4729572" y="1466850"/>
            <a:ext cx="4351050" cy="3004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bg1"/>
                </a:solidFill>
              </a:rPr>
              <a:t>見直しの基本的な考え方</a:t>
            </a:r>
          </a:p>
        </p:txBody>
      </p:sp>
      <p:sp>
        <p:nvSpPr>
          <p:cNvPr id="7" name="二等辺三角形 6">
            <a:extLst>
              <a:ext uri="{FF2B5EF4-FFF2-40B4-BE49-F238E27FC236}">
                <a16:creationId xmlns:a16="http://schemas.microsoft.com/office/drawing/2014/main" id="{43C313D4-C4F3-4EFA-BFB3-AC311E482F79}"/>
              </a:ext>
            </a:extLst>
          </p:cNvPr>
          <p:cNvSpPr/>
          <p:nvPr/>
        </p:nvSpPr>
        <p:spPr>
          <a:xfrm rot="5400000">
            <a:off x="2557813" y="3897366"/>
            <a:ext cx="3861480" cy="25042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タイトル 1">
            <a:extLst>
              <a:ext uri="{FF2B5EF4-FFF2-40B4-BE49-F238E27FC236}">
                <a16:creationId xmlns:a16="http://schemas.microsoft.com/office/drawing/2014/main" id="{241C8288-D0A9-4FED-845C-70D8FC5AEA68}"/>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１．見直しの方向性</a:t>
            </a:r>
          </a:p>
        </p:txBody>
      </p:sp>
      <p:sp>
        <p:nvSpPr>
          <p:cNvPr id="6" name="スライド番号プレースホルダー 5">
            <a:extLst>
              <a:ext uri="{FF2B5EF4-FFF2-40B4-BE49-F238E27FC236}">
                <a16:creationId xmlns:a16="http://schemas.microsoft.com/office/drawing/2014/main" id="{F0A6C33B-ABEC-4778-A3F3-63E074391432}"/>
              </a:ext>
            </a:extLst>
          </p:cNvPr>
          <p:cNvSpPr>
            <a:spLocks noGrp="1"/>
          </p:cNvSpPr>
          <p:nvPr>
            <p:ph type="sldNum" sz="quarter" idx="13"/>
          </p:nvPr>
        </p:nvSpPr>
        <p:spPr/>
        <p:txBody>
          <a:bodyPr/>
          <a:lstStyle/>
          <a:p>
            <a:fld id="{254977FD-2B4C-47E2-A225-CA29ACC5699B}" type="slidenum">
              <a:rPr lang="ja-JP" altLang="en-US" smtClean="0"/>
              <a:pPr/>
              <a:t>6</a:t>
            </a:fld>
            <a:endParaRPr lang="ja-JP" altLang="en-US" dirty="0"/>
          </a:p>
        </p:txBody>
      </p:sp>
    </p:spTree>
    <p:extLst>
      <p:ext uri="{BB962C8B-B14F-4D97-AF65-F5344CB8AC3E}">
        <p14:creationId xmlns:p14="http://schemas.microsoft.com/office/powerpoint/2010/main" val="3541261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54C65D-A88B-4BAC-8379-41EDD9910356}"/>
              </a:ext>
            </a:extLst>
          </p:cNvPr>
          <p:cNvSpPr>
            <a:spLocks noGrp="1"/>
          </p:cNvSpPr>
          <p:nvPr>
            <p:ph type="title"/>
          </p:nvPr>
        </p:nvSpPr>
        <p:spPr/>
        <p:txBody>
          <a:bodyPr/>
          <a:lstStyle/>
          <a:p>
            <a:r>
              <a:rPr kumimoji="1" lang="ja-JP" altLang="en-US" dirty="0"/>
              <a:t>中間見直しの骨子案</a:t>
            </a:r>
          </a:p>
        </p:txBody>
      </p:sp>
      <p:sp>
        <p:nvSpPr>
          <p:cNvPr id="3" name="テキスト プレースホルダー 2">
            <a:extLst>
              <a:ext uri="{FF2B5EF4-FFF2-40B4-BE49-F238E27FC236}">
                <a16:creationId xmlns:a16="http://schemas.microsoft.com/office/drawing/2014/main" id="{C0D0F869-ECD1-42F8-988D-8D3B8ECC5D6B}"/>
              </a:ext>
            </a:extLst>
          </p:cNvPr>
          <p:cNvSpPr>
            <a:spLocks noGrp="1"/>
          </p:cNvSpPr>
          <p:nvPr>
            <p:ph type="body" sz="quarter" idx="10"/>
          </p:nvPr>
        </p:nvSpPr>
        <p:spPr/>
        <p:txBody>
          <a:bodyPr/>
          <a:lstStyle/>
          <a:p>
            <a:r>
              <a:rPr kumimoji="1" lang="ja-JP" altLang="en-US" dirty="0"/>
              <a:t>本日は、</a:t>
            </a:r>
            <a:r>
              <a:rPr kumimoji="1" lang="ja-JP" altLang="en-US" b="1" dirty="0">
                <a:solidFill>
                  <a:schemeClr val="accent1"/>
                </a:solidFill>
              </a:rPr>
              <a:t>第５～７章</a:t>
            </a:r>
            <a:r>
              <a:rPr kumimoji="1" lang="ja-JP" altLang="en-US" dirty="0"/>
              <a:t>についてご議論いただきたい</a:t>
            </a:r>
            <a:br>
              <a:rPr kumimoji="1" lang="en-US" altLang="ja-JP" sz="1600" dirty="0"/>
            </a:br>
            <a:r>
              <a:rPr kumimoji="1" lang="en-US" altLang="ja-JP" sz="1600" dirty="0"/>
              <a:t>※</a:t>
            </a:r>
            <a:r>
              <a:rPr kumimoji="1" lang="ja-JP" altLang="en-US" sz="1600" dirty="0"/>
              <a:t>その他の章は、次回の部会にて提示予定</a:t>
            </a:r>
            <a:endParaRPr kumimoji="1" lang="en-US" altLang="ja-JP" dirty="0"/>
          </a:p>
        </p:txBody>
      </p:sp>
      <p:grpSp>
        <p:nvGrpSpPr>
          <p:cNvPr id="11" name="グループ化 10">
            <a:extLst>
              <a:ext uri="{FF2B5EF4-FFF2-40B4-BE49-F238E27FC236}">
                <a16:creationId xmlns:a16="http://schemas.microsoft.com/office/drawing/2014/main" id="{C4CE0A61-E0C6-4C83-87AA-AC8DC97E87FB}"/>
              </a:ext>
            </a:extLst>
          </p:cNvPr>
          <p:cNvGrpSpPr/>
          <p:nvPr/>
        </p:nvGrpSpPr>
        <p:grpSpPr>
          <a:xfrm>
            <a:off x="157588" y="1278588"/>
            <a:ext cx="8724962" cy="5447645"/>
            <a:chOff x="157588" y="1421463"/>
            <a:chExt cx="8724962" cy="5447645"/>
          </a:xfrm>
        </p:grpSpPr>
        <p:sp>
          <p:nvSpPr>
            <p:cNvPr id="8" name="テキスト ボックス 7">
              <a:extLst>
                <a:ext uri="{FF2B5EF4-FFF2-40B4-BE49-F238E27FC236}">
                  <a16:creationId xmlns:a16="http://schemas.microsoft.com/office/drawing/2014/main" id="{4714CD66-9867-4A50-9FEB-DB74AB6D12E1}"/>
                </a:ext>
              </a:extLst>
            </p:cNvPr>
            <p:cNvSpPr txBox="1"/>
            <p:nvPr/>
          </p:nvSpPr>
          <p:spPr>
            <a:xfrm>
              <a:off x="157588" y="1421463"/>
              <a:ext cx="4278737" cy="5447645"/>
            </a:xfrm>
            <a:prstGeom prst="rect">
              <a:avLst/>
            </a:prstGeom>
            <a:noFill/>
          </p:spPr>
          <p:txBody>
            <a:bodyPr wrap="square" rtlCol="0">
              <a:spAutoFit/>
            </a:bodyPr>
            <a:lstStyle/>
            <a:p>
              <a:r>
                <a:rPr kumimoji="1" lang="ja-JP" altLang="en-US" sz="1600" b="1" dirty="0"/>
                <a:t>第１章　大阪府生物多様性地域戦略の考え方</a:t>
              </a:r>
            </a:p>
            <a:p>
              <a:r>
                <a:rPr kumimoji="1" lang="ja-JP" altLang="en-US" sz="1400" dirty="0">
                  <a:solidFill>
                    <a:srgbClr val="C00000"/>
                  </a:solidFill>
                </a:rPr>
                <a:t>１．はじめに</a:t>
              </a:r>
            </a:p>
            <a:p>
              <a:r>
                <a:rPr kumimoji="1" lang="ja-JP" altLang="en-US" sz="1400" dirty="0"/>
                <a:t>２．大阪府生物多様性地域戦略とは</a:t>
              </a:r>
            </a:p>
            <a:p>
              <a:r>
                <a:rPr kumimoji="1" lang="ja-JP" altLang="en-US" sz="1200" dirty="0">
                  <a:solidFill>
                    <a:srgbClr val="C00000"/>
                  </a:solidFill>
                </a:rPr>
                <a:t>　</a:t>
              </a:r>
              <a:r>
                <a:rPr kumimoji="1" lang="en-US" altLang="ja-JP" sz="1200" dirty="0">
                  <a:solidFill>
                    <a:srgbClr val="C00000"/>
                  </a:solidFill>
                </a:rPr>
                <a:t>(1)</a:t>
              </a:r>
              <a:r>
                <a:rPr kumimoji="1" lang="ja-JP" altLang="en-US" sz="1200" dirty="0">
                  <a:solidFill>
                    <a:srgbClr val="C00000"/>
                  </a:solidFill>
                </a:rPr>
                <a:t>本戦略で示そうとすること</a:t>
              </a:r>
            </a:p>
            <a:p>
              <a:r>
                <a:rPr kumimoji="1" lang="ja-JP" altLang="en-US" sz="1200" dirty="0"/>
                <a:t>　</a:t>
              </a:r>
              <a:r>
                <a:rPr kumimoji="1" lang="en-US" altLang="ja-JP" sz="1200" dirty="0"/>
                <a:t>(2)</a:t>
              </a:r>
              <a:r>
                <a:rPr kumimoji="1" lang="ja-JP" altLang="en-US" sz="1200" dirty="0"/>
                <a:t>計画期間</a:t>
              </a:r>
            </a:p>
            <a:p>
              <a:r>
                <a:rPr kumimoji="1" lang="ja-JP" altLang="en-US" sz="1200" dirty="0"/>
                <a:t>　</a:t>
              </a:r>
              <a:r>
                <a:rPr kumimoji="1" lang="en-US" altLang="ja-JP" sz="1200" dirty="0"/>
                <a:t>(3)</a:t>
              </a:r>
              <a:r>
                <a:rPr kumimoji="1" lang="ja-JP" altLang="en-US" sz="1200" dirty="0"/>
                <a:t>対象地域</a:t>
              </a:r>
            </a:p>
            <a:p>
              <a:r>
                <a:rPr kumimoji="1" lang="ja-JP" altLang="en-US" sz="1200" dirty="0"/>
                <a:t>　</a:t>
              </a:r>
              <a:r>
                <a:rPr kumimoji="1" lang="en-US" altLang="ja-JP" sz="1200" dirty="0"/>
                <a:t>(4)</a:t>
              </a:r>
              <a:r>
                <a:rPr kumimoji="1" lang="ja-JP" altLang="en-US" sz="1200" dirty="0"/>
                <a:t>本戦略の位置づけ</a:t>
              </a:r>
            </a:p>
            <a:p>
              <a:r>
                <a:rPr kumimoji="1" lang="ja-JP" altLang="en-US" sz="1200" dirty="0">
                  <a:solidFill>
                    <a:srgbClr val="C00000"/>
                  </a:solidFill>
                </a:rPr>
                <a:t>　</a:t>
              </a:r>
              <a:r>
                <a:rPr kumimoji="1" lang="en-US" altLang="ja-JP" sz="1200" dirty="0">
                  <a:solidFill>
                    <a:srgbClr val="C00000"/>
                  </a:solidFill>
                </a:rPr>
                <a:t>(5)</a:t>
              </a:r>
              <a:r>
                <a:rPr kumimoji="1" lang="ja-JP" altLang="en-US" sz="1200" dirty="0">
                  <a:solidFill>
                    <a:srgbClr val="C00000"/>
                  </a:solidFill>
                </a:rPr>
                <a:t>関係法令・計画との関係</a:t>
              </a:r>
            </a:p>
            <a:p>
              <a:r>
                <a:rPr kumimoji="1" lang="ja-JP" altLang="en-US" sz="1400" dirty="0">
                  <a:solidFill>
                    <a:srgbClr val="C00000"/>
                  </a:solidFill>
                </a:rPr>
                <a:t>３．本戦略の使い方</a:t>
              </a:r>
            </a:p>
            <a:p>
              <a:r>
                <a:rPr kumimoji="1" lang="ja-JP" altLang="en-US" sz="1600" b="1" dirty="0"/>
                <a:t>第２章　大阪府の生物多様性</a:t>
              </a:r>
            </a:p>
            <a:p>
              <a:r>
                <a:rPr kumimoji="1" lang="ja-JP" altLang="en-US" sz="1400" dirty="0"/>
                <a:t>１．大阪の自然環境</a:t>
              </a:r>
              <a:endParaRPr kumimoji="1" lang="ja-JP" altLang="en-US" sz="1200" dirty="0"/>
            </a:p>
            <a:p>
              <a:r>
                <a:rPr kumimoji="1" lang="ja-JP" altLang="en-US" sz="1200" dirty="0"/>
                <a:t>　</a:t>
              </a:r>
              <a:r>
                <a:rPr kumimoji="1" lang="en-US" altLang="ja-JP" sz="1200" dirty="0"/>
                <a:t>(1)</a:t>
              </a:r>
              <a:r>
                <a:rPr kumimoji="1" lang="ja-JP" altLang="en-US" sz="1200" dirty="0"/>
                <a:t>大阪の多様な生態系</a:t>
              </a:r>
            </a:p>
            <a:p>
              <a:r>
                <a:rPr kumimoji="1" lang="ja-JP" altLang="en-US" sz="1200" dirty="0">
                  <a:solidFill>
                    <a:srgbClr val="C00000"/>
                  </a:solidFill>
                </a:rPr>
                <a:t>　</a:t>
              </a:r>
              <a:r>
                <a:rPr kumimoji="1" lang="en-US" altLang="ja-JP" sz="1200" dirty="0">
                  <a:solidFill>
                    <a:srgbClr val="C00000"/>
                  </a:solidFill>
                </a:rPr>
                <a:t>(2)</a:t>
              </a:r>
              <a:r>
                <a:rPr kumimoji="1" lang="ja-JP" altLang="en-US" sz="1200" dirty="0">
                  <a:solidFill>
                    <a:srgbClr val="C00000"/>
                  </a:solidFill>
                </a:rPr>
                <a:t>重要な地域</a:t>
              </a:r>
            </a:p>
            <a:p>
              <a:r>
                <a:rPr kumimoji="1" lang="ja-JP" altLang="en-US" sz="1400" dirty="0"/>
                <a:t>２．生物多様性が育んできた大阪の暮らしと文化</a:t>
              </a:r>
            </a:p>
            <a:p>
              <a:r>
                <a:rPr kumimoji="1" lang="ja-JP" altLang="en-US" sz="1200" dirty="0"/>
                <a:t>　</a:t>
              </a:r>
              <a:r>
                <a:rPr kumimoji="1" lang="en-US" altLang="ja-JP" sz="1200" dirty="0"/>
                <a:t>(1)</a:t>
              </a:r>
              <a:r>
                <a:rPr kumimoji="1" lang="ja-JP" altLang="en-US" sz="1200" dirty="0"/>
                <a:t>暮らしとの関わり</a:t>
              </a:r>
            </a:p>
            <a:p>
              <a:r>
                <a:rPr kumimoji="1" lang="ja-JP" altLang="en-US" sz="1200" dirty="0"/>
                <a:t>　</a:t>
              </a:r>
              <a:r>
                <a:rPr kumimoji="1" lang="en-US" altLang="ja-JP" sz="1200" dirty="0"/>
                <a:t>(2)</a:t>
              </a:r>
              <a:r>
                <a:rPr kumimoji="1" lang="ja-JP" altLang="en-US" sz="1200" dirty="0"/>
                <a:t>文化との関わり</a:t>
              </a:r>
            </a:p>
            <a:p>
              <a:r>
                <a:rPr kumimoji="1" lang="ja-JP" altLang="en-US" sz="1200" dirty="0">
                  <a:solidFill>
                    <a:srgbClr val="C00000"/>
                  </a:solidFill>
                </a:rPr>
                <a:t>　</a:t>
              </a:r>
              <a:r>
                <a:rPr kumimoji="1" lang="en-US" altLang="ja-JP" sz="1200" dirty="0">
                  <a:solidFill>
                    <a:srgbClr val="C00000"/>
                  </a:solidFill>
                </a:rPr>
                <a:t>(3)</a:t>
              </a:r>
              <a:r>
                <a:rPr kumimoji="1" lang="ja-JP" altLang="en-US" sz="1200" dirty="0">
                  <a:solidFill>
                    <a:srgbClr val="C00000"/>
                  </a:solidFill>
                </a:rPr>
                <a:t>経済活動との関わり</a:t>
              </a:r>
              <a:r>
                <a:rPr lang="ja-JP" altLang="en-US" sz="1200" dirty="0">
                  <a:solidFill>
                    <a:srgbClr val="C00000"/>
                  </a:solidFill>
                </a:rPr>
                <a:t>　</a:t>
              </a:r>
              <a:r>
                <a:rPr lang="en-US" altLang="ja-JP" sz="1050" dirty="0">
                  <a:solidFill>
                    <a:srgbClr val="C00000"/>
                  </a:solidFill>
                </a:rPr>
                <a:t>※</a:t>
              </a:r>
              <a:r>
                <a:rPr kumimoji="1" lang="ja-JP" altLang="en-US" sz="1050" dirty="0">
                  <a:solidFill>
                    <a:srgbClr val="C00000"/>
                  </a:solidFill>
                </a:rPr>
                <a:t>農林水産業を含む</a:t>
              </a:r>
              <a:endParaRPr kumimoji="1" lang="ja-JP" altLang="en-US" sz="1200" dirty="0">
                <a:solidFill>
                  <a:srgbClr val="C00000"/>
                </a:solidFill>
              </a:endParaRPr>
            </a:p>
            <a:p>
              <a:r>
                <a:rPr kumimoji="1" lang="ja-JP" altLang="en-US" sz="1400" dirty="0"/>
                <a:t>３．大阪の生物多様性が抱える課題</a:t>
              </a:r>
            </a:p>
            <a:p>
              <a:r>
                <a:rPr kumimoji="1" lang="ja-JP" altLang="en-US" sz="1200" dirty="0"/>
                <a:t>　</a:t>
              </a:r>
              <a:r>
                <a:rPr kumimoji="1" lang="en-US" altLang="ja-JP" sz="1200" dirty="0"/>
                <a:t>(1)</a:t>
              </a:r>
              <a:r>
                <a:rPr kumimoji="1" lang="ja-JP" altLang="en-US" sz="1200" dirty="0"/>
                <a:t>生物多様性の損失</a:t>
              </a:r>
            </a:p>
            <a:p>
              <a:r>
                <a:rPr kumimoji="1" lang="ja-JP" altLang="en-US" sz="1200" dirty="0"/>
                <a:t>　</a:t>
              </a:r>
              <a:r>
                <a:rPr kumimoji="1" lang="en-US" altLang="ja-JP" sz="1200" dirty="0"/>
                <a:t>(2)</a:t>
              </a:r>
              <a:r>
                <a:rPr kumimoji="1" lang="ja-JP" altLang="en-US" sz="1200" dirty="0"/>
                <a:t>生物多様性の４つの危機</a:t>
              </a:r>
            </a:p>
            <a:p>
              <a:r>
                <a:rPr kumimoji="1" lang="ja-JP" altLang="en-US" sz="1600" b="1" dirty="0"/>
                <a:t>第３章　生物多様性をめぐる国内外の動向</a:t>
              </a:r>
            </a:p>
            <a:p>
              <a:r>
                <a:rPr kumimoji="1" lang="ja-JP" altLang="en-US" sz="1400" dirty="0">
                  <a:solidFill>
                    <a:srgbClr val="C00000"/>
                  </a:solidFill>
                </a:rPr>
                <a:t>１．</a:t>
              </a:r>
              <a:r>
                <a:rPr kumimoji="1" lang="en-US" altLang="ja-JP" sz="1400" dirty="0">
                  <a:solidFill>
                    <a:srgbClr val="C00000"/>
                  </a:solidFill>
                </a:rPr>
                <a:t>SDG</a:t>
              </a:r>
              <a:r>
                <a:rPr kumimoji="1" lang="ja-JP" altLang="en-US" sz="1400" dirty="0">
                  <a:solidFill>
                    <a:srgbClr val="C00000"/>
                  </a:solidFill>
                </a:rPr>
                <a:t>ｓ</a:t>
              </a:r>
            </a:p>
            <a:p>
              <a:r>
                <a:rPr kumimoji="1" lang="ja-JP" altLang="en-US" sz="1400" dirty="0">
                  <a:solidFill>
                    <a:srgbClr val="C00000"/>
                  </a:solidFill>
                </a:rPr>
                <a:t>２．昆明・モントリオール生物多様性</a:t>
              </a:r>
              <a:r>
                <a:rPr lang="ja-JP" altLang="en-US" sz="1400" dirty="0">
                  <a:solidFill>
                    <a:srgbClr val="C00000"/>
                  </a:solidFill>
                </a:rPr>
                <a:t>枠組</a:t>
              </a:r>
              <a:endParaRPr kumimoji="1" lang="ja-JP" altLang="en-US" sz="1400" dirty="0">
                <a:solidFill>
                  <a:srgbClr val="C00000"/>
                </a:solidFill>
              </a:endParaRPr>
            </a:p>
            <a:p>
              <a:r>
                <a:rPr kumimoji="1" lang="ja-JP" altLang="en-US" sz="1400" dirty="0">
                  <a:solidFill>
                    <a:srgbClr val="C00000"/>
                  </a:solidFill>
                </a:rPr>
                <a:t>３．生物多様性国家戦略</a:t>
              </a:r>
              <a:r>
                <a:rPr kumimoji="1" lang="en-US" altLang="ja-JP" sz="1400" dirty="0">
                  <a:solidFill>
                    <a:srgbClr val="C00000"/>
                  </a:solidFill>
                </a:rPr>
                <a:t>2023-2030</a:t>
              </a:r>
              <a:endParaRPr kumimoji="1" lang="ja-JP" altLang="en-US" sz="1400" dirty="0">
                <a:solidFill>
                  <a:srgbClr val="C00000"/>
                </a:solidFill>
              </a:endParaRPr>
            </a:p>
            <a:p>
              <a:r>
                <a:rPr kumimoji="1" lang="ja-JP" altLang="en-US" sz="1400" dirty="0">
                  <a:solidFill>
                    <a:srgbClr val="C00000"/>
                  </a:solidFill>
                </a:rPr>
                <a:t>４．ネイチャーポジティブ経済移行戦略</a:t>
              </a:r>
            </a:p>
            <a:p>
              <a:r>
                <a:rPr kumimoji="1" lang="ja-JP" altLang="en-US" sz="1600" b="1" dirty="0"/>
                <a:t>第４章　大阪府のこれまでの取組み</a:t>
              </a:r>
            </a:p>
          </p:txBody>
        </p:sp>
        <p:sp>
          <p:nvSpPr>
            <p:cNvPr id="13" name="テキスト ボックス 12">
              <a:extLst>
                <a:ext uri="{FF2B5EF4-FFF2-40B4-BE49-F238E27FC236}">
                  <a16:creationId xmlns:a16="http://schemas.microsoft.com/office/drawing/2014/main" id="{16698BC0-BCF9-48E5-A5CB-33A26F2929CE}"/>
                </a:ext>
              </a:extLst>
            </p:cNvPr>
            <p:cNvSpPr txBox="1"/>
            <p:nvPr/>
          </p:nvSpPr>
          <p:spPr>
            <a:xfrm>
              <a:off x="4603813" y="1421463"/>
              <a:ext cx="4278737" cy="4585871"/>
            </a:xfrm>
            <a:prstGeom prst="rect">
              <a:avLst/>
            </a:prstGeom>
            <a:noFill/>
          </p:spPr>
          <p:txBody>
            <a:bodyPr wrap="square" rtlCol="0">
              <a:spAutoFit/>
            </a:bodyPr>
            <a:lstStyle/>
            <a:p>
              <a:r>
                <a:rPr kumimoji="1" lang="ja-JP" altLang="en-US" sz="1600" b="1" dirty="0">
                  <a:solidFill>
                    <a:schemeClr val="accent1"/>
                  </a:solidFill>
                </a:rPr>
                <a:t>第５章　大阪府の将来像</a:t>
              </a:r>
            </a:p>
            <a:p>
              <a:r>
                <a:rPr kumimoji="1" lang="ja-JP" altLang="en-US" sz="1600" b="1" dirty="0">
                  <a:solidFill>
                    <a:schemeClr val="accent1"/>
                  </a:solidFill>
                </a:rPr>
                <a:t>第６章　目標と基本方針</a:t>
              </a:r>
            </a:p>
            <a:p>
              <a:r>
                <a:rPr kumimoji="1" lang="ja-JP" altLang="en-US" sz="1400" dirty="0">
                  <a:solidFill>
                    <a:srgbClr val="C00000"/>
                  </a:solidFill>
                </a:rPr>
                <a:t>１．</a:t>
              </a:r>
              <a:r>
                <a:rPr kumimoji="1" lang="en-US" altLang="ja-JP" sz="1400" dirty="0">
                  <a:solidFill>
                    <a:srgbClr val="C00000"/>
                  </a:solidFill>
                </a:rPr>
                <a:t>2030</a:t>
              </a:r>
              <a:r>
                <a:rPr kumimoji="1" lang="ja-JP" altLang="en-US" sz="1400" dirty="0">
                  <a:solidFill>
                    <a:srgbClr val="C00000"/>
                  </a:solidFill>
                </a:rPr>
                <a:t>年目標</a:t>
              </a:r>
            </a:p>
            <a:p>
              <a:r>
                <a:rPr kumimoji="1" lang="ja-JP" altLang="en-US" sz="1400" dirty="0">
                  <a:solidFill>
                    <a:srgbClr val="C00000"/>
                  </a:solidFill>
                </a:rPr>
                <a:t>２．基本戦略</a:t>
              </a:r>
            </a:p>
            <a:p>
              <a:r>
                <a:rPr kumimoji="1" lang="ja-JP" altLang="en-US" sz="1600" b="1" dirty="0">
                  <a:solidFill>
                    <a:schemeClr val="accent1"/>
                  </a:solidFill>
                </a:rPr>
                <a:t>第７章　重点取組項目</a:t>
              </a:r>
            </a:p>
            <a:p>
              <a:r>
                <a:rPr kumimoji="1" lang="ja-JP" altLang="en-US" sz="1400" dirty="0">
                  <a:solidFill>
                    <a:srgbClr val="C00000"/>
                  </a:solidFill>
                </a:rPr>
                <a:t>１．基本戦略１</a:t>
              </a:r>
              <a:r>
                <a:rPr kumimoji="1" lang="en-US" altLang="ja-JP" sz="1400" dirty="0">
                  <a:solidFill>
                    <a:srgbClr val="C00000"/>
                  </a:solidFill>
                </a:rPr>
                <a:t>【</a:t>
              </a:r>
              <a:r>
                <a:rPr kumimoji="1" lang="ja-JP" altLang="en-US" sz="1400" dirty="0">
                  <a:solidFill>
                    <a:srgbClr val="C00000"/>
                  </a:solidFill>
                </a:rPr>
                <a:t>気づく・始める</a:t>
              </a:r>
              <a:r>
                <a:rPr kumimoji="1" lang="en-US" altLang="ja-JP" sz="1400" dirty="0">
                  <a:solidFill>
                    <a:srgbClr val="C00000"/>
                  </a:solidFill>
                </a:rPr>
                <a:t>】</a:t>
              </a:r>
              <a:endParaRPr kumimoji="1" lang="ja-JP" altLang="en-US" sz="1400" dirty="0">
                <a:solidFill>
                  <a:srgbClr val="C00000"/>
                </a:solidFill>
              </a:endParaRPr>
            </a:p>
            <a:p>
              <a:r>
                <a:rPr kumimoji="1" lang="ja-JP" altLang="en-US" sz="1200" dirty="0">
                  <a:solidFill>
                    <a:srgbClr val="C00000"/>
                  </a:solidFill>
                </a:rPr>
                <a:t>　</a:t>
              </a:r>
              <a:r>
                <a:rPr kumimoji="1" lang="en-US" altLang="ja-JP" sz="1200" dirty="0">
                  <a:solidFill>
                    <a:srgbClr val="C00000"/>
                  </a:solidFill>
                </a:rPr>
                <a:t>(1)</a:t>
              </a:r>
              <a:r>
                <a:rPr kumimoji="1" lang="ja-JP" altLang="en-US" sz="1200" dirty="0">
                  <a:solidFill>
                    <a:srgbClr val="C00000"/>
                  </a:solidFill>
                </a:rPr>
                <a:t>生物多様性と暮らし・文化の理解促進</a:t>
              </a:r>
            </a:p>
            <a:p>
              <a:r>
                <a:rPr kumimoji="1" lang="ja-JP" altLang="en-US" sz="1200" dirty="0">
                  <a:solidFill>
                    <a:srgbClr val="C00000"/>
                  </a:solidFill>
                </a:rPr>
                <a:t>　</a:t>
              </a:r>
              <a:r>
                <a:rPr kumimoji="1" lang="en-US" altLang="ja-JP" sz="1200" dirty="0">
                  <a:solidFill>
                    <a:srgbClr val="C00000"/>
                  </a:solidFill>
                </a:rPr>
                <a:t>(2)</a:t>
              </a:r>
              <a:r>
                <a:rPr kumimoji="1" lang="ja-JP" altLang="en-US" sz="1200" dirty="0">
                  <a:solidFill>
                    <a:srgbClr val="C00000"/>
                  </a:solidFill>
                </a:rPr>
                <a:t>自然に触れる機会の創出</a:t>
              </a:r>
            </a:p>
            <a:p>
              <a:r>
                <a:rPr kumimoji="1" lang="ja-JP" altLang="en-US" sz="1400" dirty="0">
                  <a:solidFill>
                    <a:srgbClr val="C00000"/>
                  </a:solidFill>
                </a:rPr>
                <a:t>２．基本戦略２</a:t>
              </a:r>
              <a:r>
                <a:rPr kumimoji="1" lang="en-US" altLang="ja-JP" sz="1400" dirty="0">
                  <a:solidFill>
                    <a:srgbClr val="C00000"/>
                  </a:solidFill>
                </a:rPr>
                <a:t>【</a:t>
              </a:r>
              <a:r>
                <a:rPr kumimoji="1" lang="ja-JP" altLang="en-US" sz="1400" dirty="0">
                  <a:solidFill>
                    <a:srgbClr val="C00000"/>
                  </a:solidFill>
                </a:rPr>
                <a:t>守る・育む</a:t>
              </a:r>
              <a:r>
                <a:rPr kumimoji="1" lang="en-US" altLang="ja-JP" sz="1400" dirty="0">
                  <a:solidFill>
                    <a:srgbClr val="C00000"/>
                  </a:solidFill>
                </a:rPr>
                <a:t>】</a:t>
              </a:r>
              <a:endParaRPr kumimoji="1" lang="ja-JP" altLang="en-US" sz="1400" dirty="0">
                <a:solidFill>
                  <a:srgbClr val="C00000"/>
                </a:solidFill>
              </a:endParaRPr>
            </a:p>
            <a:p>
              <a:r>
                <a:rPr kumimoji="1" lang="ja-JP" altLang="en-US" sz="1200" dirty="0">
                  <a:solidFill>
                    <a:srgbClr val="C00000"/>
                  </a:solidFill>
                </a:rPr>
                <a:t>　</a:t>
              </a:r>
              <a:r>
                <a:rPr kumimoji="1" lang="en-US" altLang="ja-JP" sz="1200" dirty="0">
                  <a:solidFill>
                    <a:srgbClr val="C00000"/>
                  </a:solidFill>
                </a:rPr>
                <a:t>(1)</a:t>
              </a:r>
              <a:r>
                <a:rPr kumimoji="1" lang="ja-JP" altLang="en-US" sz="1200" dirty="0">
                  <a:solidFill>
                    <a:srgbClr val="C00000"/>
                  </a:solidFill>
                </a:rPr>
                <a:t>希少な自然環境の保全</a:t>
              </a:r>
            </a:p>
            <a:p>
              <a:r>
                <a:rPr kumimoji="1" lang="ja-JP" altLang="en-US" sz="1200" dirty="0">
                  <a:solidFill>
                    <a:srgbClr val="C00000"/>
                  </a:solidFill>
                </a:rPr>
                <a:t>　</a:t>
              </a:r>
              <a:r>
                <a:rPr kumimoji="1" lang="en-US" altLang="ja-JP" sz="1200" dirty="0">
                  <a:solidFill>
                    <a:srgbClr val="C00000"/>
                  </a:solidFill>
                </a:rPr>
                <a:t>(2)</a:t>
              </a:r>
              <a:r>
                <a:rPr kumimoji="1" lang="ja-JP" altLang="en-US" sz="1200" dirty="0">
                  <a:solidFill>
                    <a:srgbClr val="C00000"/>
                  </a:solidFill>
                </a:rPr>
                <a:t>身近な自然環境の保全</a:t>
              </a:r>
            </a:p>
            <a:p>
              <a:r>
                <a:rPr kumimoji="1" lang="ja-JP" altLang="en-US" sz="1200" dirty="0">
                  <a:solidFill>
                    <a:srgbClr val="C00000"/>
                  </a:solidFill>
                </a:rPr>
                <a:t>　</a:t>
              </a:r>
              <a:r>
                <a:rPr kumimoji="1" lang="en-US" altLang="ja-JP" sz="1200" dirty="0">
                  <a:solidFill>
                    <a:srgbClr val="C00000"/>
                  </a:solidFill>
                </a:rPr>
                <a:t>(3)</a:t>
              </a:r>
              <a:r>
                <a:rPr kumimoji="1" lang="ja-JP" altLang="en-US" sz="1200" dirty="0">
                  <a:solidFill>
                    <a:srgbClr val="C00000"/>
                  </a:solidFill>
                </a:rPr>
                <a:t>開発行為における自然への配慮</a:t>
              </a:r>
            </a:p>
            <a:p>
              <a:r>
                <a:rPr kumimoji="1" lang="ja-JP" altLang="en-US" sz="1200" dirty="0">
                  <a:solidFill>
                    <a:srgbClr val="C00000"/>
                  </a:solidFill>
                </a:rPr>
                <a:t>　</a:t>
              </a:r>
              <a:r>
                <a:rPr kumimoji="1" lang="en-US" altLang="ja-JP" sz="1200" dirty="0">
                  <a:solidFill>
                    <a:srgbClr val="C00000"/>
                  </a:solidFill>
                </a:rPr>
                <a:t>(4)</a:t>
              </a:r>
              <a:r>
                <a:rPr kumimoji="1" lang="ja-JP" altLang="en-US" sz="1200" dirty="0">
                  <a:solidFill>
                    <a:srgbClr val="C00000"/>
                  </a:solidFill>
                </a:rPr>
                <a:t>人と自然の軋轢の緩和</a:t>
              </a:r>
            </a:p>
            <a:p>
              <a:r>
                <a:rPr kumimoji="1" lang="ja-JP" altLang="en-US" sz="1400" dirty="0">
                  <a:solidFill>
                    <a:srgbClr val="C00000"/>
                  </a:solidFill>
                </a:rPr>
                <a:t>３．基本戦略３</a:t>
              </a:r>
              <a:r>
                <a:rPr kumimoji="1" lang="en-US" altLang="ja-JP" sz="1400" dirty="0">
                  <a:solidFill>
                    <a:srgbClr val="C00000"/>
                  </a:solidFill>
                </a:rPr>
                <a:t>【</a:t>
              </a:r>
              <a:r>
                <a:rPr kumimoji="1" lang="ja-JP" altLang="en-US" sz="1400" dirty="0">
                  <a:solidFill>
                    <a:srgbClr val="C00000"/>
                  </a:solidFill>
                </a:rPr>
                <a:t>活かす・創る</a:t>
              </a:r>
              <a:r>
                <a:rPr kumimoji="1" lang="en-US" altLang="ja-JP" sz="1400" dirty="0">
                  <a:solidFill>
                    <a:srgbClr val="C00000"/>
                  </a:solidFill>
                </a:rPr>
                <a:t>】</a:t>
              </a:r>
              <a:endParaRPr kumimoji="1" lang="ja-JP" altLang="en-US" sz="1400" dirty="0">
                <a:solidFill>
                  <a:srgbClr val="C00000"/>
                </a:solidFill>
              </a:endParaRPr>
            </a:p>
            <a:p>
              <a:r>
                <a:rPr kumimoji="1" lang="ja-JP" altLang="en-US" sz="1200" dirty="0">
                  <a:solidFill>
                    <a:srgbClr val="C00000"/>
                  </a:solidFill>
                </a:rPr>
                <a:t>　</a:t>
              </a:r>
              <a:r>
                <a:rPr kumimoji="1" lang="en-US" altLang="ja-JP" sz="1200" dirty="0">
                  <a:solidFill>
                    <a:srgbClr val="C00000"/>
                  </a:solidFill>
                </a:rPr>
                <a:t>(1)</a:t>
              </a:r>
              <a:r>
                <a:rPr kumimoji="1" lang="ja-JP" altLang="en-US" sz="1200" dirty="0">
                  <a:solidFill>
                    <a:srgbClr val="C00000"/>
                  </a:solidFill>
                </a:rPr>
                <a:t>自然を活用したまちづくり</a:t>
              </a:r>
            </a:p>
            <a:p>
              <a:r>
                <a:rPr kumimoji="1" lang="ja-JP" altLang="en-US" sz="1200" dirty="0">
                  <a:solidFill>
                    <a:srgbClr val="C00000"/>
                  </a:solidFill>
                </a:rPr>
                <a:t>　</a:t>
              </a:r>
              <a:r>
                <a:rPr kumimoji="1" lang="en-US" altLang="ja-JP" sz="1200" dirty="0">
                  <a:solidFill>
                    <a:srgbClr val="C00000"/>
                  </a:solidFill>
                </a:rPr>
                <a:t>(2)</a:t>
              </a:r>
              <a:r>
                <a:rPr kumimoji="1" lang="ja-JP" altLang="en-US" sz="1200" dirty="0">
                  <a:solidFill>
                    <a:srgbClr val="C00000"/>
                  </a:solidFill>
                </a:rPr>
                <a:t>企業活動における生物多様性への配慮・活用</a:t>
              </a:r>
            </a:p>
            <a:p>
              <a:r>
                <a:rPr kumimoji="1" lang="ja-JP" altLang="en-US" sz="1200" dirty="0">
                  <a:solidFill>
                    <a:srgbClr val="C00000"/>
                  </a:solidFill>
                </a:rPr>
                <a:t>　</a:t>
              </a:r>
              <a:r>
                <a:rPr kumimoji="1" lang="en-US" altLang="ja-JP" sz="1200" dirty="0">
                  <a:solidFill>
                    <a:srgbClr val="C00000"/>
                  </a:solidFill>
                </a:rPr>
                <a:t>(3)</a:t>
              </a:r>
              <a:r>
                <a:rPr kumimoji="1" lang="ja-JP" altLang="en-US" sz="1200" dirty="0">
                  <a:solidFill>
                    <a:srgbClr val="C00000"/>
                  </a:solidFill>
                </a:rPr>
                <a:t>自然を活用した気候変動対策</a:t>
              </a:r>
            </a:p>
            <a:p>
              <a:r>
                <a:rPr kumimoji="1" lang="ja-JP" altLang="en-US" sz="1400" dirty="0">
                  <a:solidFill>
                    <a:srgbClr val="C00000"/>
                  </a:solidFill>
                </a:rPr>
                <a:t>４．基本戦略４</a:t>
              </a:r>
              <a:r>
                <a:rPr kumimoji="1" lang="en-US" altLang="ja-JP" sz="1400" dirty="0">
                  <a:solidFill>
                    <a:srgbClr val="C00000"/>
                  </a:solidFill>
                </a:rPr>
                <a:t>【</a:t>
              </a:r>
              <a:r>
                <a:rPr kumimoji="1" lang="ja-JP" altLang="en-US" sz="1400" dirty="0">
                  <a:solidFill>
                    <a:srgbClr val="C00000"/>
                  </a:solidFill>
                </a:rPr>
                <a:t>支える仕組み</a:t>
              </a:r>
              <a:r>
                <a:rPr kumimoji="1" lang="en-US" altLang="ja-JP" sz="1400" dirty="0">
                  <a:solidFill>
                    <a:srgbClr val="C00000"/>
                  </a:solidFill>
                </a:rPr>
                <a:t>】</a:t>
              </a:r>
              <a:endParaRPr kumimoji="1" lang="ja-JP" altLang="en-US" sz="1400" dirty="0">
                <a:solidFill>
                  <a:srgbClr val="C00000"/>
                </a:solidFill>
              </a:endParaRPr>
            </a:p>
            <a:p>
              <a:r>
                <a:rPr kumimoji="1" lang="ja-JP" altLang="en-US" sz="1200" dirty="0">
                  <a:solidFill>
                    <a:srgbClr val="C00000"/>
                  </a:solidFill>
                </a:rPr>
                <a:t>　</a:t>
              </a:r>
              <a:r>
                <a:rPr kumimoji="1" lang="en-US" altLang="ja-JP" sz="1200" dirty="0">
                  <a:solidFill>
                    <a:srgbClr val="C00000"/>
                  </a:solidFill>
                </a:rPr>
                <a:t>(1)</a:t>
              </a:r>
              <a:r>
                <a:rPr kumimoji="1" lang="ja-JP" altLang="en-US" sz="1200" dirty="0">
                  <a:solidFill>
                    <a:srgbClr val="C00000"/>
                  </a:solidFill>
                </a:rPr>
                <a:t>あらゆる主体が連携した取組みの促進</a:t>
              </a:r>
            </a:p>
            <a:p>
              <a:r>
                <a:rPr kumimoji="1" lang="ja-JP" altLang="en-US" sz="1200" dirty="0">
                  <a:solidFill>
                    <a:srgbClr val="C00000"/>
                  </a:solidFill>
                </a:rPr>
                <a:t>　</a:t>
              </a:r>
              <a:r>
                <a:rPr kumimoji="1" lang="en-US" altLang="ja-JP" sz="1200" dirty="0">
                  <a:solidFill>
                    <a:srgbClr val="C00000"/>
                  </a:solidFill>
                </a:rPr>
                <a:t>(2)</a:t>
              </a:r>
              <a:r>
                <a:rPr kumimoji="1" lang="ja-JP" altLang="en-US" sz="1200" dirty="0">
                  <a:solidFill>
                    <a:srgbClr val="C00000"/>
                  </a:solidFill>
                </a:rPr>
                <a:t>自然関連情報の収集・活用、調査研究</a:t>
              </a:r>
            </a:p>
            <a:p>
              <a:r>
                <a:rPr kumimoji="1" lang="ja-JP" altLang="en-US" sz="1200" dirty="0">
                  <a:solidFill>
                    <a:srgbClr val="C00000"/>
                  </a:solidFill>
                </a:rPr>
                <a:t>　</a:t>
              </a:r>
              <a:r>
                <a:rPr kumimoji="1" lang="en-US" altLang="ja-JP" sz="1200" dirty="0">
                  <a:solidFill>
                    <a:srgbClr val="C00000"/>
                  </a:solidFill>
                </a:rPr>
                <a:t>(3)</a:t>
              </a:r>
              <a:r>
                <a:rPr kumimoji="1" lang="ja-JP" altLang="en-US" sz="1200" dirty="0">
                  <a:solidFill>
                    <a:srgbClr val="C00000"/>
                  </a:solidFill>
                </a:rPr>
                <a:t>市町村による取り組みの促進</a:t>
              </a:r>
            </a:p>
            <a:p>
              <a:r>
                <a:rPr kumimoji="1" lang="ja-JP" altLang="en-US" sz="1600" b="1" dirty="0"/>
                <a:t>第８章　主要事業一覧</a:t>
              </a:r>
            </a:p>
          </p:txBody>
        </p:sp>
      </p:grpSp>
      <p:sp>
        <p:nvSpPr>
          <p:cNvPr id="14" name="テキスト ボックス 13">
            <a:extLst>
              <a:ext uri="{FF2B5EF4-FFF2-40B4-BE49-F238E27FC236}">
                <a16:creationId xmlns:a16="http://schemas.microsoft.com/office/drawing/2014/main" id="{DEFDA2D8-F0D4-4BFA-99CF-3F224B7CBFB1}"/>
              </a:ext>
            </a:extLst>
          </p:cNvPr>
          <p:cNvSpPr txBox="1"/>
          <p:nvPr/>
        </p:nvSpPr>
        <p:spPr>
          <a:xfrm>
            <a:off x="4650149" y="6141458"/>
            <a:ext cx="4232401" cy="584775"/>
          </a:xfrm>
          <a:prstGeom prst="rect">
            <a:avLst/>
          </a:prstGeom>
          <a:solidFill>
            <a:schemeClr val="accent1">
              <a:lumMod val="20000"/>
              <a:lumOff val="80000"/>
            </a:schemeClr>
          </a:solidFill>
        </p:spPr>
        <p:txBody>
          <a:bodyPr wrap="square" rtlCol="0">
            <a:spAutoFit/>
          </a:bodyPr>
          <a:lstStyle/>
          <a:p>
            <a:r>
              <a:rPr kumimoji="1" lang="ja-JP" altLang="en-US" sz="1600" dirty="0">
                <a:solidFill>
                  <a:srgbClr val="C00000"/>
                </a:solidFill>
              </a:rPr>
              <a:t>赤字</a:t>
            </a:r>
            <a:r>
              <a:rPr kumimoji="1" lang="ja-JP" altLang="en-US" sz="1600" dirty="0"/>
              <a:t>：追加・変更する箇所</a:t>
            </a:r>
            <a:endParaRPr kumimoji="1" lang="en-US" altLang="ja-JP" sz="1600" dirty="0"/>
          </a:p>
          <a:p>
            <a:r>
              <a:rPr lang="ja-JP" altLang="en-US" sz="1600" b="1" dirty="0">
                <a:solidFill>
                  <a:schemeClr val="accent1"/>
                </a:solidFill>
              </a:rPr>
              <a:t>青字</a:t>
            </a:r>
            <a:r>
              <a:rPr lang="ja-JP" altLang="en-US" sz="1600" dirty="0"/>
              <a:t>：本日、ご議論いただきたい事項</a:t>
            </a:r>
            <a:endParaRPr kumimoji="1" lang="ja-JP" altLang="en-US" sz="1600" dirty="0"/>
          </a:p>
        </p:txBody>
      </p:sp>
      <p:sp>
        <p:nvSpPr>
          <p:cNvPr id="9" name="タイトル 1">
            <a:extLst>
              <a:ext uri="{FF2B5EF4-FFF2-40B4-BE49-F238E27FC236}">
                <a16:creationId xmlns:a16="http://schemas.microsoft.com/office/drawing/2014/main" id="{E70FA4B0-4192-4CAB-86AF-A722D1605EDF}"/>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１．見直しの方向性</a:t>
            </a:r>
          </a:p>
        </p:txBody>
      </p:sp>
      <p:sp>
        <p:nvSpPr>
          <p:cNvPr id="4" name="スライド番号プレースホルダー 3">
            <a:extLst>
              <a:ext uri="{FF2B5EF4-FFF2-40B4-BE49-F238E27FC236}">
                <a16:creationId xmlns:a16="http://schemas.microsoft.com/office/drawing/2014/main" id="{7FCF9285-7014-4085-A1FE-C82E6F9A2635}"/>
              </a:ext>
            </a:extLst>
          </p:cNvPr>
          <p:cNvSpPr>
            <a:spLocks noGrp="1"/>
          </p:cNvSpPr>
          <p:nvPr>
            <p:ph type="sldNum" sz="quarter" idx="13"/>
          </p:nvPr>
        </p:nvSpPr>
        <p:spPr/>
        <p:txBody>
          <a:bodyPr/>
          <a:lstStyle/>
          <a:p>
            <a:fld id="{254977FD-2B4C-47E2-A225-CA29ACC5699B}" type="slidenum">
              <a:rPr lang="ja-JP" altLang="en-US" smtClean="0"/>
              <a:pPr/>
              <a:t>7</a:t>
            </a:fld>
            <a:endParaRPr lang="ja-JP" altLang="en-US" dirty="0"/>
          </a:p>
        </p:txBody>
      </p:sp>
    </p:spTree>
    <p:extLst>
      <p:ext uri="{BB962C8B-B14F-4D97-AF65-F5344CB8AC3E}">
        <p14:creationId xmlns:p14="http://schemas.microsoft.com/office/powerpoint/2010/main" val="2937998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0E0773-EBB5-4982-AAD7-561EA9F978F0}"/>
              </a:ext>
            </a:extLst>
          </p:cNvPr>
          <p:cNvSpPr>
            <a:spLocks noGrp="1"/>
          </p:cNvSpPr>
          <p:nvPr>
            <p:ph type="title"/>
          </p:nvPr>
        </p:nvSpPr>
        <p:spPr/>
        <p:txBody>
          <a:bodyPr/>
          <a:lstStyle/>
          <a:p>
            <a:r>
              <a:rPr kumimoji="1" lang="ja-JP" altLang="en-US" dirty="0"/>
              <a:t>本日の議題</a:t>
            </a:r>
          </a:p>
        </p:txBody>
      </p:sp>
      <p:sp>
        <p:nvSpPr>
          <p:cNvPr id="5" name="テキスト ボックス 4">
            <a:extLst>
              <a:ext uri="{FF2B5EF4-FFF2-40B4-BE49-F238E27FC236}">
                <a16:creationId xmlns:a16="http://schemas.microsoft.com/office/drawing/2014/main" id="{609D4622-A088-4EE5-AC01-E8FDB14E26C1}"/>
              </a:ext>
            </a:extLst>
          </p:cNvPr>
          <p:cNvSpPr txBox="1"/>
          <p:nvPr/>
        </p:nvSpPr>
        <p:spPr>
          <a:xfrm>
            <a:off x="843523" y="1165665"/>
            <a:ext cx="7816361" cy="707886"/>
          </a:xfrm>
          <a:prstGeom prst="rect">
            <a:avLst/>
          </a:prstGeom>
          <a:noFill/>
        </p:spPr>
        <p:txBody>
          <a:bodyPr wrap="square" rtlCol="0">
            <a:spAutoFit/>
          </a:bodyPr>
          <a:lstStyle/>
          <a:p>
            <a:r>
              <a:rPr kumimoji="1" lang="ja-JP" altLang="en-US" sz="4000" dirty="0">
                <a:solidFill>
                  <a:schemeClr val="bg1">
                    <a:lumMod val="75000"/>
                  </a:schemeClr>
                </a:solidFill>
              </a:rPr>
              <a:t>１．見直しの方向性（案）</a:t>
            </a:r>
          </a:p>
        </p:txBody>
      </p:sp>
      <p:sp>
        <p:nvSpPr>
          <p:cNvPr id="8" name="テキスト ボックス 7">
            <a:extLst>
              <a:ext uri="{FF2B5EF4-FFF2-40B4-BE49-F238E27FC236}">
                <a16:creationId xmlns:a16="http://schemas.microsoft.com/office/drawing/2014/main" id="{49EC7A58-75E0-4024-A32D-C533F14DFBB5}"/>
              </a:ext>
            </a:extLst>
          </p:cNvPr>
          <p:cNvSpPr txBox="1"/>
          <p:nvPr/>
        </p:nvSpPr>
        <p:spPr>
          <a:xfrm>
            <a:off x="843523" y="2999891"/>
            <a:ext cx="7816361" cy="707886"/>
          </a:xfrm>
          <a:prstGeom prst="rect">
            <a:avLst/>
          </a:prstGeom>
          <a:noFill/>
        </p:spPr>
        <p:txBody>
          <a:bodyPr wrap="square" rtlCol="0">
            <a:spAutoFit/>
          </a:bodyPr>
          <a:lstStyle/>
          <a:p>
            <a:r>
              <a:rPr lang="ja-JP" altLang="en-US" sz="4000" dirty="0"/>
              <a:t>２</a:t>
            </a:r>
            <a:r>
              <a:rPr kumimoji="1" lang="ja-JP" altLang="en-US" sz="4000" dirty="0"/>
              <a:t>．目標と基本戦略（案）</a:t>
            </a:r>
          </a:p>
        </p:txBody>
      </p:sp>
      <p:sp>
        <p:nvSpPr>
          <p:cNvPr id="11" name="テキスト ボックス 10">
            <a:extLst>
              <a:ext uri="{FF2B5EF4-FFF2-40B4-BE49-F238E27FC236}">
                <a16:creationId xmlns:a16="http://schemas.microsoft.com/office/drawing/2014/main" id="{199215A3-D933-4B9C-AEF0-801FB54B5876}"/>
              </a:ext>
            </a:extLst>
          </p:cNvPr>
          <p:cNvSpPr txBox="1"/>
          <p:nvPr/>
        </p:nvSpPr>
        <p:spPr>
          <a:xfrm>
            <a:off x="843523" y="5127156"/>
            <a:ext cx="7816361" cy="707886"/>
          </a:xfrm>
          <a:prstGeom prst="rect">
            <a:avLst/>
          </a:prstGeom>
          <a:noFill/>
        </p:spPr>
        <p:txBody>
          <a:bodyPr wrap="square" rtlCol="0">
            <a:spAutoFit/>
          </a:bodyPr>
          <a:lstStyle/>
          <a:p>
            <a:r>
              <a:rPr kumimoji="1" lang="ja-JP" altLang="en-US" sz="4000" dirty="0">
                <a:solidFill>
                  <a:schemeClr val="bg1">
                    <a:lumMod val="75000"/>
                  </a:schemeClr>
                </a:solidFill>
              </a:rPr>
              <a:t>３．重点取組項目（案）</a:t>
            </a:r>
          </a:p>
        </p:txBody>
      </p:sp>
      <p:sp>
        <p:nvSpPr>
          <p:cNvPr id="9" name="タイトル 1">
            <a:extLst>
              <a:ext uri="{FF2B5EF4-FFF2-40B4-BE49-F238E27FC236}">
                <a16:creationId xmlns:a16="http://schemas.microsoft.com/office/drawing/2014/main" id="{A6F71781-3C6C-477C-985E-96645C0CA917}"/>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２．目標と基本戦略</a:t>
            </a:r>
          </a:p>
        </p:txBody>
      </p:sp>
      <p:sp>
        <p:nvSpPr>
          <p:cNvPr id="3" name="スライド番号プレースホルダー 2">
            <a:extLst>
              <a:ext uri="{FF2B5EF4-FFF2-40B4-BE49-F238E27FC236}">
                <a16:creationId xmlns:a16="http://schemas.microsoft.com/office/drawing/2014/main" id="{DC318039-E4CB-4833-9E3F-0269AD79C156}"/>
              </a:ext>
            </a:extLst>
          </p:cNvPr>
          <p:cNvSpPr>
            <a:spLocks noGrp="1"/>
          </p:cNvSpPr>
          <p:nvPr>
            <p:ph type="sldNum" sz="quarter" idx="13"/>
          </p:nvPr>
        </p:nvSpPr>
        <p:spPr/>
        <p:txBody>
          <a:bodyPr/>
          <a:lstStyle/>
          <a:p>
            <a:fld id="{254977FD-2B4C-47E2-A225-CA29ACC5699B}" type="slidenum">
              <a:rPr lang="ja-JP" altLang="en-US" smtClean="0"/>
              <a:pPr/>
              <a:t>8</a:t>
            </a:fld>
            <a:endParaRPr lang="ja-JP" altLang="en-US" dirty="0"/>
          </a:p>
        </p:txBody>
      </p:sp>
    </p:spTree>
    <p:extLst>
      <p:ext uri="{BB962C8B-B14F-4D97-AF65-F5344CB8AC3E}">
        <p14:creationId xmlns:p14="http://schemas.microsoft.com/office/powerpoint/2010/main" val="2555797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94BA5819-3DA3-43A9-8B22-647B88AD87A6}"/>
              </a:ext>
            </a:extLst>
          </p:cNvPr>
          <p:cNvSpPr/>
          <p:nvPr/>
        </p:nvSpPr>
        <p:spPr>
          <a:xfrm>
            <a:off x="91832" y="1389185"/>
            <a:ext cx="9017000" cy="512591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BD15F6B-6CB4-4A95-B59C-47BCB4D4A8E7}"/>
              </a:ext>
            </a:extLst>
          </p:cNvPr>
          <p:cNvSpPr>
            <a:spLocks noGrp="1"/>
          </p:cNvSpPr>
          <p:nvPr>
            <p:ph type="title"/>
          </p:nvPr>
        </p:nvSpPr>
        <p:spPr/>
        <p:txBody>
          <a:bodyPr/>
          <a:lstStyle/>
          <a:p>
            <a:r>
              <a:rPr kumimoji="1" lang="ja-JP" altLang="en-US" dirty="0"/>
              <a:t>大阪府の将来像（</a:t>
            </a:r>
            <a:r>
              <a:rPr kumimoji="1" lang="en-US" altLang="ja-JP" dirty="0"/>
              <a:t>2050</a:t>
            </a:r>
            <a:r>
              <a:rPr kumimoji="1" lang="ja-JP" altLang="en-US" dirty="0"/>
              <a:t>年）</a:t>
            </a:r>
          </a:p>
        </p:txBody>
      </p:sp>
      <p:sp>
        <p:nvSpPr>
          <p:cNvPr id="3" name="テキスト プレースホルダー 2">
            <a:extLst>
              <a:ext uri="{FF2B5EF4-FFF2-40B4-BE49-F238E27FC236}">
                <a16:creationId xmlns:a16="http://schemas.microsoft.com/office/drawing/2014/main" id="{D2C4A12A-7561-4B90-956F-64C9DE9F4BD1}"/>
              </a:ext>
            </a:extLst>
          </p:cNvPr>
          <p:cNvSpPr>
            <a:spLocks noGrp="1"/>
          </p:cNvSpPr>
          <p:nvPr>
            <p:ph type="body" sz="quarter" idx="10"/>
          </p:nvPr>
        </p:nvSpPr>
        <p:spPr/>
        <p:txBody>
          <a:bodyPr/>
          <a:lstStyle/>
          <a:p>
            <a:r>
              <a:rPr kumimoji="1" lang="en-US" altLang="ja-JP" dirty="0"/>
              <a:t>2030</a:t>
            </a:r>
            <a:r>
              <a:rPr kumimoji="1" lang="ja-JP" altLang="en-US" dirty="0"/>
              <a:t>大阪府環境総合計画の改定</a:t>
            </a:r>
            <a:r>
              <a:rPr kumimoji="1" lang="en-US" altLang="ja-JP" dirty="0"/>
              <a:t>(2026.3)</a:t>
            </a:r>
            <a:r>
              <a:rPr kumimoji="1" lang="ja-JP" altLang="en-US" dirty="0"/>
              <a:t>を反映</a:t>
            </a:r>
          </a:p>
        </p:txBody>
      </p:sp>
      <p:sp>
        <p:nvSpPr>
          <p:cNvPr id="4" name="四角形: 角を丸くする 3">
            <a:extLst>
              <a:ext uri="{FF2B5EF4-FFF2-40B4-BE49-F238E27FC236}">
                <a16:creationId xmlns:a16="http://schemas.microsoft.com/office/drawing/2014/main" id="{4FDE9F1C-6A32-4965-8C72-BE42020891AE}"/>
              </a:ext>
            </a:extLst>
          </p:cNvPr>
          <p:cNvSpPr/>
          <p:nvPr/>
        </p:nvSpPr>
        <p:spPr>
          <a:xfrm>
            <a:off x="28207" y="1202572"/>
            <a:ext cx="4288817" cy="40957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bg1"/>
                </a:solidFill>
              </a:rPr>
              <a:t>大阪府の将来像（</a:t>
            </a:r>
            <a:r>
              <a:rPr kumimoji="1" lang="en-US" altLang="ja-JP" sz="2400" dirty="0">
                <a:solidFill>
                  <a:schemeClr val="bg1"/>
                </a:solidFill>
              </a:rPr>
              <a:t>2050</a:t>
            </a:r>
            <a:r>
              <a:rPr kumimoji="1" lang="ja-JP" altLang="en-US" sz="2400" dirty="0">
                <a:solidFill>
                  <a:schemeClr val="bg1"/>
                </a:solidFill>
              </a:rPr>
              <a:t>年）</a:t>
            </a:r>
          </a:p>
        </p:txBody>
      </p:sp>
      <p:sp>
        <p:nvSpPr>
          <p:cNvPr id="5" name="正方形/長方形 4">
            <a:extLst>
              <a:ext uri="{FF2B5EF4-FFF2-40B4-BE49-F238E27FC236}">
                <a16:creationId xmlns:a16="http://schemas.microsoft.com/office/drawing/2014/main" id="{0838D6F0-60F5-4C86-81F1-F7DD0A5BED14}"/>
              </a:ext>
            </a:extLst>
          </p:cNvPr>
          <p:cNvSpPr/>
          <p:nvPr/>
        </p:nvSpPr>
        <p:spPr>
          <a:xfrm>
            <a:off x="131397" y="1763332"/>
            <a:ext cx="8953626" cy="360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dirty="0">
                <a:solidFill>
                  <a:schemeClr val="bg1"/>
                </a:solidFill>
              </a:rPr>
              <a:t>大阪から世界へ、現在から未来へ 府民がつくる暮らしやすい持続可能な社会</a:t>
            </a:r>
          </a:p>
        </p:txBody>
      </p:sp>
      <p:sp>
        <p:nvSpPr>
          <p:cNvPr id="6" name="正方形/長方形 5">
            <a:extLst>
              <a:ext uri="{FF2B5EF4-FFF2-40B4-BE49-F238E27FC236}">
                <a16:creationId xmlns:a16="http://schemas.microsoft.com/office/drawing/2014/main" id="{9B41E8CE-4094-41D5-8DCA-7F1D6C13E1EA}"/>
              </a:ext>
            </a:extLst>
          </p:cNvPr>
          <p:cNvSpPr/>
          <p:nvPr/>
        </p:nvSpPr>
        <p:spPr>
          <a:xfrm>
            <a:off x="127000" y="2170982"/>
            <a:ext cx="8918457" cy="4132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gn="just">
              <a:lnSpc>
                <a:spcPts val="2400"/>
              </a:lnSpc>
              <a:buClr>
                <a:schemeClr val="tx1"/>
              </a:buClr>
              <a:buFont typeface="Wingdings" panose="05000000000000000000" pitchFamily="2" charset="2"/>
              <a:buChar char=""/>
            </a:pP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日本を代表する大都市・大消費地として、現在だけでなく将来にわたって、</a:t>
            </a:r>
            <a:r>
              <a:rPr lang="ja-JP" altLang="ja-JP" sz="1800" b="1"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限りある資源や自然の恵み、良好な環境を保全しつつ</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、社会・経済が安定して繁栄し、社会構造・産業構造を転換させる革新的な技術・サービスが発達することにより、府域における</a:t>
            </a:r>
            <a:r>
              <a:rPr lang="en-US"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CO2</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排出量の実質ゼロ、大阪湾における海洋プラスチックごみによる追加的な汚染ゼロ、資源循環型の社会や</a:t>
            </a:r>
            <a:r>
              <a:rPr lang="ja-JP" altLang="ja-JP" sz="1800" b="1"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ネイチャーポジティブが実現</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している。</a:t>
            </a:r>
          </a:p>
          <a:p>
            <a:pPr marL="342900" lvl="0" indent="-342900" algn="just">
              <a:lnSpc>
                <a:spcPts val="2400"/>
              </a:lnSpc>
              <a:buClr>
                <a:schemeClr val="tx1"/>
              </a:buClr>
              <a:buFont typeface="Wingdings" panose="05000000000000000000" pitchFamily="2" charset="2"/>
              <a:buChar char=""/>
            </a:pP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府民、事業者、研究機関や</a:t>
            </a:r>
            <a:r>
              <a:rPr lang="en-US"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NPO</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等の民間団体、行政など</a:t>
            </a:r>
            <a:r>
              <a:rPr lang="ja-JP" altLang="ja-JP" sz="1800" b="1"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各主体における１つ１つの取組が大きな力となって、快適で文化的な生活や健全で豊かな環境を創り出す</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ことで、</a:t>
            </a:r>
            <a:r>
              <a:rPr lang="ja-JP" altLang="ja-JP" sz="1800" b="1"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ウェルビーイングが実現</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している。</a:t>
            </a:r>
          </a:p>
          <a:p>
            <a:pPr marL="342900" lvl="0" indent="-342900" algn="just">
              <a:lnSpc>
                <a:spcPts val="2400"/>
              </a:lnSpc>
              <a:buClr>
                <a:schemeClr val="tx1"/>
              </a:buClr>
              <a:buFont typeface="Wingdings" panose="05000000000000000000" pitchFamily="2" charset="2"/>
              <a:buChar char=""/>
            </a:pP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「いのち輝く未来社会」を世界に発信した</a:t>
            </a:r>
            <a:r>
              <a:rPr lang="en-US"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2025</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年大阪・関西万博を契機に、万博のレガシーとして</a:t>
            </a:r>
            <a:r>
              <a:rPr lang="ja-JP" altLang="ja-JP" sz="1800" b="1"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新技術の社会実装</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と</a:t>
            </a:r>
            <a:r>
              <a:rPr lang="ja-JP" altLang="ja-JP" sz="1800" b="1"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自主的な行動変容の促進</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が行われ、環境はもとより経済・社会・文化など様々な面で、世界と積極的につながるなど</a:t>
            </a:r>
            <a:r>
              <a:rPr lang="ja-JP" altLang="ja-JP" sz="1800" b="1"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国際的な影響力を発揮</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している。また、現在、そして、これからの府民の営みは、次世代とつながり、その影響は将来に波及し、</a:t>
            </a:r>
            <a:r>
              <a:rPr lang="ja-JP" altLang="ja-JP" sz="1800" b="1"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持続可能な社会が構築</a:t>
            </a:r>
            <a:r>
              <a:rPr lang="ja-JP" altLang="ja-JP" sz="18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されている。</a:t>
            </a:r>
          </a:p>
        </p:txBody>
      </p:sp>
      <p:sp>
        <p:nvSpPr>
          <p:cNvPr id="7" name="タイトル 1">
            <a:extLst>
              <a:ext uri="{FF2B5EF4-FFF2-40B4-BE49-F238E27FC236}">
                <a16:creationId xmlns:a16="http://schemas.microsoft.com/office/drawing/2014/main" id="{960A0D69-30A2-41DC-8D87-4569A523D9FB}"/>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２．目標と基本戦略</a:t>
            </a:r>
          </a:p>
        </p:txBody>
      </p:sp>
      <p:sp>
        <p:nvSpPr>
          <p:cNvPr id="9" name="スライド番号プレースホルダー 8">
            <a:extLst>
              <a:ext uri="{FF2B5EF4-FFF2-40B4-BE49-F238E27FC236}">
                <a16:creationId xmlns:a16="http://schemas.microsoft.com/office/drawing/2014/main" id="{2AF58C0D-BAB3-49FA-82ED-4962F15468C6}"/>
              </a:ext>
            </a:extLst>
          </p:cNvPr>
          <p:cNvSpPr>
            <a:spLocks noGrp="1"/>
          </p:cNvSpPr>
          <p:nvPr>
            <p:ph type="sldNum" sz="quarter" idx="13"/>
          </p:nvPr>
        </p:nvSpPr>
        <p:spPr/>
        <p:txBody>
          <a:bodyPr/>
          <a:lstStyle/>
          <a:p>
            <a:fld id="{254977FD-2B4C-47E2-A225-CA29ACC5699B}" type="slidenum">
              <a:rPr lang="ja-JP" altLang="en-US" smtClean="0"/>
              <a:pPr/>
              <a:t>9</a:t>
            </a:fld>
            <a:endParaRPr lang="ja-JP" altLang="en-US" dirty="0"/>
          </a:p>
        </p:txBody>
      </p:sp>
    </p:spTree>
    <p:extLst>
      <p:ext uri="{BB962C8B-B14F-4D97-AF65-F5344CB8AC3E}">
        <p14:creationId xmlns:p14="http://schemas.microsoft.com/office/powerpoint/2010/main" val="808331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a:extLst>
              <a:ext uri="{FF2B5EF4-FFF2-40B4-BE49-F238E27FC236}">
                <a16:creationId xmlns:a16="http://schemas.microsoft.com/office/drawing/2014/main" id="{D15A0606-9F5C-486B-ADE2-E8B19CF1678E}"/>
              </a:ext>
            </a:extLst>
          </p:cNvPr>
          <p:cNvSpPr/>
          <p:nvPr/>
        </p:nvSpPr>
        <p:spPr>
          <a:xfrm>
            <a:off x="91832" y="1538654"/>
            <a:ext cx="7293706" cy="385725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BD15F6B-6CB4-4A95-B59C-47BCB4D4A8E7}"/>
              </a:ext>
            </a:extLst>
          </p:cNvPr>
          <p:cNvSpPr>
            <a:spLocks noGrp="1"/>
          </p:cNvSpPr>
          <p:nvPr>
            <p:ph type="title"/>
          </p:nvPr>
        </p:nvSpPr>
        <p:spPr/>
        <p:txBody>
          <a:bodyPr/>
          <a:lstStyle/>
          <a:p>
            <a:r>
              <a:rPr kumimoji="1" lang="ja-JP" altLang="en-US" dirty="0"/>
              <a:t>本戦略の目標（</a:t>
            </a:r>
            <a:r>
              <a:rPr kumimoji="1" lang="en-US" altLang="ja-JP" dirty="0"/>
              <a:t>2030</a:t>
            </a:r>
            <a:r>
              <a:rPr kumimoji="1" lang="ja-JP" altLang="en-US" dirty="0"/>
              <a:t>年）</a:t>
            </a:r>
          </a:p>
        </p:txBody>
      </p:sp>
      <p:sp>
        <p:nvSpPr>
          <p:cNvPr id="3" name="テキスト プレースホルダー 2">
            <a:extLst>
              <a:ext uri="{FF2B5EF4-FFF2-40B4-BE49-F238E27FC236}">
                <a16:creationId xmlns:a16="http://schemas.microsoft.com/office/drawing/2014/main" id="{D2C4A12A-7561-4B90-956F-64C9DE9F4BD1}"/>
              </a:ext>
            </a:extLst>
          </p:cNvPr>
          <p:cNvSpPr>
            <a:spLocks noGrp="1"/>
          </p:cNvSpPr>
          <p:nvPr>
            <p:ph type="body" sz="quarter" idx="10"/>
          </p:nvPr>
        </p:nvSpPr>
        <p:spPr/>
        <p:txBody>
          <a:bodyPr/>
          <a:lstStyle/>
          <a:p>
            <a:r>
              <a:rPr kumimoji="1" lang="en-US" altLang="ja-JP" dirty="0"/>
              <a:t>2030</a:t>
            </a:r>
            <a:r>
              <a:rPr kumimoji="1" lang="ja-JP" altLang="en-US" dirty="0"/>
              <a:t>大阪府環境総合計画</a:t>
            </a:r>
            <a:r>
              <a:rPr lang="ja-JP" altLang="en-US" dirty="0"/>
              <a:t>や府民アンケートを参考に</a:t>
            </a:r>
            <a:r>
              <a:rPr lang="en-US" altLang="ja-JP" b="1" dirty="0">
                <a:solidFill>
                  <a:schemeClr val="accent1"/>
                </a:solidFill>
              </a:rPr>
              <a:t>2030</a:t>
            </a:r>
            <a:r>
              <a:rPr lang="ja-JP" altLang="en-US" b="1" dirty="0">
                <a:solidFill>
                  <a:schemeClr val="accent1"/>
                </a:solidFill>
              </a:rPr>
              <a:t>年目標を設定</a:t>
            </a:r>
            <a:br>
              <a:rPr lang="en-US" altLang="ja-JP" dirty="0"/>
            </a:br>
            <a:r>
              <a:rPr kumimoji="1" lang="ja-JP" altLang="en-US" b="1" dirty="0">
                <a:solidFill>
                  <a:schemeClr val="accent1"/>
                </a:solidFill>
              </a:rPr>
              <a:t>基本戦略の進捗状況を測る状態目標</a:t>
            </a:r>
            <a:r>
              <a:rPr kumimoji="1" lang="ja-JP" altLang="en-US" dirty="0"/>
              <a:t>として位置づけ</a:t>
            </a:r>
          </a:p>
        </p:txBody>
      </p:sp>
      <p:sp>
        <p:nvSpPr>
          <p:cNvPr id="4" name="四角形: 角を丸くする 3">
            <a:extLst>
              <a:ext uri="{FF2B5EF4-FFF2-40B4-BE49-F238E27FC236}">
                <a16:creationId xmlns:a16="http://schemas.microsoft.com/office/drawing/2014/main" id="{4FDE9F1C-6A32-4965-8C72-BE42020891AE}"/>
              </a:ext>
            </a:extLst>
          </p:cNvPr>
          <p:cNvSpPr/>
          <p:nvPr/>
        </p:nvSpPr>
        <p:spPr>
          <a:xfrm>
            <a:off x="63375" y="1316872"/>
            <a:ext cx="3879975" cy="40957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bg1"/>
                </a:solidFill>
              </a:rPr>
              <a:t>本戦略の目標</a:t>
            </a:r>
            <a:r>
              <a:rPr kumimoji="1" lang="ja-JP" altLang="en-US" sz="2400" dirty="0">
                <a:solidFill>
                  <a:schemeClr val="bg1"/>
                </a:solidFill>
              </a:rPr>
              <a:t>（</a:t>
            </a:r>
            <a:r>
              <a:rPr kumimoji="1" lang="en-US" altLang="ja-JP" sz="2400" dirty="0">
                <a:solidFill>
                  <a:schemeClr val="bg1"/>
                </a:solidFill>
              </a:rPr>
              <a:t>2030</a:t>
            </a:r>
            <a:r>
              <a:rPr kumimoji="1" lang="ja-JP" altLang="en-US" sz="2400" dirty="0">
                <a:solidFill>
                  <a:schemeClr val="bg1"/>
                </a:solidFill>
              </a:rPr>
              <a:t>年）</a:t>
            </a:r>
          </a:p>
        </p:txBody>
      </p:sp>
      <p:sp>
        <p:nvSpPr>
          <p:cNvPr id="5" name="正方形/長方形 4">
            <a:extLst>
              <a:ext uri="{FF2B5EF4-FFF2-40B4-BE49-F238E27FC236}">
                <a16:creationId xmlns:a16="http://schemas.microsoft.com/office/drawing/2014/main" id="{0838D6F0-60F5-4C86-81F1-F7DD0A5BED14}"/>
              </a:ext>
            </a:extLst>
          </p:cNvPr>
          <p:cNvSpPr/>
          <p:nvPr/>
        </p:nvSpPr>
        <p:spPr>
          <a:xfrm>
            <a:off x="184149" y="1752138"/>
            <a:ext cx="6928828" cy="360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bg1"/>
                </a:solidFill>
              </a:rPr>
              <a:t>全てのいのちの共生 ～ネイチャーポジティブ社会の実現～</a:t>
            </a:r>
            <a:endParaRPr kumimoji="1" lang="ja-JP" altLang="en-US" sz="2000" dirty="0">
              <a:solidFill>
                <a:schemeClr val="bg1"/>
              </a:solidFill>
            </a:endParaRPr>
          </a:p>
        </p:txBody>
      </p:sp>
      <p:sp>
        <p:nvSpPr>
          <p:cNvPr id="7" name="正方形/長方形 6">
            <a:extLst>
              <a:ext uri="{FF2B5EF4-FFF2-40B4-BE49-F238E27FC236}">
                <a16:creationId xmlns:a16="http://schemas.microsoft.com/office/drawing/2014/main" id="{5F3F3097-D67F-423A-A3DC-4FF18C79F3DA}"/>
              </a:ext>
            </a:extLst>
          </p:cNvPr>
          <p:cNvSpPr/>
          <p:nvPr/>
        </p:nvSpPr>
        <p:spPr>
          <a:xfrm>
            <a:off x="7724775" y="2403759"/>
            <a:ext cx="1355851" cy="34366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基本戦略１</a:t>
            </a:r>
          </a:p>
        </p:txBody>
      </p:sp>
      <p:sp>
        <p:nvSpPr>
          <p:cNvPr id="8" name="二等辺三角形 7">
            <a:extLst>
              <a:ext uri="{FF2B5EF4-FFF2-40B4-BE49-F238E27FC236}">
                <a16:creationId xmlns:a16="http://schemas.microsoft.com/office/drawing/2014/main" id="{ECB2C254-B433-46F8-A767-1AC6FB8E8714}"/>
              </a:ext>
            </a:extLst>
          </p:cNvPr>
          <p:cNvSpPr/>
          <p:nvPr/>
        </p:nvSpPr>
        <p:spPr>
          <a:xfrm rot="5400000">
            <a:off x="7418225" y="2501588"/>
            <a:ext cx="343662" cy="148005"/>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3" name="正方形/長方形 12">
            <a:extLst>
              <a:ext uri="{FF2B5EF4-FFF2-40B4-BE49-F238E27FC236}">
                <a16:creationId xmlns:a16="http://schemas.microsoft.com/office/drawing/2014/main" id="{3E523A8C-F322-4CF4-845D-C1ECD233545E}"/>
              </a:ext>
            </a:extLst>
          </p:cNvPr>
          <p:cNvSpPr/>
          <p:nvPr/>
        </p:nvSpPr>
        <p:spPr>
          <a:xfrm>
            <a:off x="314325" y="2118229"/>
            <a:ext cx="6966389" cy="9147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lvl="0" indent="-342900">
              <a:lnSpc>
                <a:spcPts val="2400"/>
              </a:lnSpc>
              <a:buClr>
                <a:schemeClr val="tx1"/>
              </a:buClr>
              <a:buFont typeface="Wingdings" panose="05000000000000000000" pitchFamily="2" charset="2"/>
              <a:buChar char=""/>
            </a:pP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府民、事業者、民間団体、</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行政</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などあらゆる主体が生物多様性の重要性を</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理解</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し、日常生活や</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企業の事業活動</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行政施策</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において自然環境に配慮した行動・選択をしている。</a:t>
            </a:r>
          </a:p>
        </p:txBody>
      </p:sp>
      <p:sp>
        <p:nvSpPr>
          <p:cNvPr id="14" name="正方形/長方形 13">
            <a:extLst>
              <a:ext uri="{FF2B5EF4-FFF2-40B4-BE49-F238E27FC236}">
                <a16:creationId xmlns:a16="http://schemas.microsoft.com/office/drawing/2014/main" id="{94C2F803-180F-4E97-810E-69CFCE14174F}"/>
              </a:ext>
            </a:extLst>
          </p:cNvPr>
          <p:cNvSpPr/>
          <p:nvPr/>
        </p:nvSpPr>
        <p:spPr>
          <a:xfrm>
            <a:off x="7724775" y="3328048"/>
            <a:ext cx="1355851" cy="34366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基本戦略２</a:t>
            </a:r>
          </a:p>
        </p:txBody>
      </p:sp>
      <p:sp>
        <p:nvSpPr>
          <p:cNvPr id="15" name="二等辺三角形 14">
            <a:extLst>
              <a:ext uri="{FF2B5EF4-FFF2-40B4-BE49-F238E27FC236}">
                <a16:creationId xmlns:a16="http://schemas.microsoft.com/office/drawing/2014/main" id="{3A08DB34-51FD-437B-ABFD-05A6364581AA}"/>
              </a:ext>
            </a:extLst>
          </p:cNvPr>
          <p:cNvSpPr/>
          <p:nvPr/>
        </p:nvSpPr>
        <p:spPr>
          <a:xfrm rot="5400000">
            <a:off x="7418225" y="3425877"/>
            <a:ext cx="343662" cy="148005"/>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6" name="正方形/長方形 15">
            <a:extLst>
              <a:ext uri="{FF2B5EF4-FFF2-40B4-BE49-F238E27FC236}">
                <a16:creationId xmlns:a16="http://schemas.microsoft.com/office/drawing/2014/main" id="{90EE6459-60C6-4648-83AA-393AF64FDF49}"/>
              </a:ext>
            </a:extLst>
          </p:cNvPr>
          <p:cNvSpPr/>
          <p:nvPr/>
        </p:nvSpPr>
        <p:spPr>
          <a:xfrm>
            <a:off x="314325" y="3007304"/>
            <a:ext cx="6966389" cy="985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lvl="0" indent="-342900" algn="just">
              <a:lnSpc>
                <a:spcPts val="2400"/>
              </a:lnSpc>
              <a:buClr>
                <a:schemeClr val="tx1"/>
              </a:buClr>
              <a:buFont typeface="Wingdings" panose="05000000000000000000" pitchFamily="2" charset="2"/>
              <a:buChar char=""/>
            </a:pP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多様な主体が連携し、</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大阪湾から都市緑地、里地里山へと連続する</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府域の自然環境において、保全・回復</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・創出</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活動が</a:t>
            </a:r>
            <a:r>
              <a:rPr lang="ja-JP" altLang="en-US" sz="1600" kern="100" dirty="0">
                <a:solidFill>
                  <a:schemeClr val="tx1"/>
                </a:solidFill>
                <a:latin typeface="BIZ UDPゴシック" panose="020B0400000000000000" pitchFamily="50" charset="-128"/>
                <a:ea typeface="BIZ UDPゴシック" panose="020B0400000000000000" pitchFamily="50" charset="-128"/>
                <a:cs typeface="BIZ UDPゴシック" panose="020B0400000000000000" pitchFamily="50" charset="-128"/>
              </a:rPr>
              <a:t>進み、</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生態系ネットワークが形成</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されている。</a:t>
            </a:r>
          </a:p>
        </p:txBody>
      </p:sp>
      <p:sp>
        <p:nvSpPr>
          <p:cNvPr id="17" name="正方形/長方形 16">
            <a:extLst>
              <a:ext uri="{FF2B5EF4-FFF2-40B4-BE49-F238E27FC236}">
                <a16:creationId xmlns:a16="http://schemas.microsoft.com/office/drawing/2014/main" id="{61660628-B061-4B01-B744-952450BCA75F}"/>
              </a:ext>
            </a:extLst>
          </p:cNvPr>
          <p:cNvSpPr/>
          <p:nvPr/>
        </p:nvSpPr>
        <p:spPr>
          <a:xfrm>
            <a:off x="7724775" y="4119664"/>
            <a:ext cx="1355851" cy="34366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基本戦略３</a:t>
            </a:r>
          </a:p>
        </p:txBody>
      </p:sp>
      <p:sp>
        <p:nvSpPr>
          <p:cNvPr id="18" name="二等辺三角形 17">
            <a:extLst>
              <a:ext uri="{FF2B5EF4-FFF2-40B4-BE49-F238E27FC236}">
                <a16:creationId xmlns:a16="http://schemas.microsoft.com/office/drawing/2014/main" id="{25267371-88C2-408C-B15B-2AA7FADC5647}"/>
              </a:ext>
            </a:extLst>
          </p:cNvPr>
          <p:cNvSpPr/>
          <p:nvPr/>
        </p:nvSpPr>
        <p:spPr>
          <a:xfrm rot="5400000">
            <a:off x="7418225" y="4217493"/>
            <a:ext cx="343662" cy="148005"/>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9" name="正方形/長方形 18">
            <a:extLst>
              <a:ext uri="{FF2B5EF4-FFF2-40B4-BE49-F238E27FC236}">
                <a16:creationId xmlns:a16="http://schemas.microsoft.com/office/drawing/2014/main" id="{F39B3452-3734-4790-841A-EFF635E59670}"/>
              </a:ext>
            </a:extLst>
          </p:cNvPr>
          <p:cNvSpPr/>
          <p:nvPr/>
        </p:nvSpPr>
        <p:spPr>
          <a:xfrm>
            <a:off x="314325" y="3966807"/>
            <a:ext cx="6966389" cy="649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lvl="0" indent="-342900" algn="just">
              <a:lnSpc>
                <a:spcPts val="2400"/>
              </a:lnSpc>
              <a:buClr>
                <a:schemeClr val="tx1"/>
              </a:buClr>
              <a:buFont typeface="Wingdings" panose="05000000000000000000" pitchFamily="2" charset="2"/>
              <a:buChar char=""/>
            </a:pP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行政・事業者・民間団体等が連携し、</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自然資本の持続可能な活用</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と</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生物多様性に配慮した経済活動</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が推進されている。</a:t>
            </a:r>
          </a:p>
        </p:txBody>
      </p:sp>
      <p:sp>
        <p:nvSpPr>
          <p:cNvPr id="20" name="正方形/長方形 19">
            <a:extLst>
              <a:ext uri="{FF2B5EF4-FFF2-40B4-BE49-F238E27FC236}">
                <a16:creationId xmlns:a16="http://schemas.microsoft.com/office/drawing/2014/main" id="{AED06200-5C93-4052-89CD-60329C7F5BB5}"/>
              </a:ext>
            </a:extLst>
          </p:cNvPr>
          <p:cNvSpPr/>
          <p:nvPr/>
        </p:nvSpPr>
        <p:spPr>
          <a:xfrm>
            <a:off x="7724775" y="4743393"/>
            <a:ext cx="1355851" cy="34366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基本戦略４</a:t>
            </a:r>
          </a:p>
        </p:txBody>
      </p:sp>
      <p:sp>
        <p:nvSpPr>
          <p:cNvPr id="21" name="二等辺三角形 20">
            <a:extLst>
              <a:ext uri="{FF2B5EF4-FFF2-40B4-BE49-F238E27FC236}">
                <a16:creationId xmlns:a16="http://schemas.microsoft.com/office/drawing/2014/main" id="{3C285610-7383-458C-8224-04614E97C19C}"/>
              </a:ext>
            </a:extLst>
          </p:cNvPr>
          <p:cNvSpPr/>
          <p:nvPr/>
        </p:nvSpPr>
        <p:spPr>
          <a:xfrm rot="5400000">
            <a:off x="7418225" y="4841222"/>
            <a:ext cx="343662" cy="148005"/>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2" name="正方形/長方形 21">
            <a:extLst>
              <a:ext uri="{FF2B5EF4-FFF2-40B4-BE49-F238E27FC236}">
                <a16:creationId xmlns:a16="http://schemas.microsoft.com/office/drawing/2014/main" id="{3298B264-DB83-49E3-BEA9-FB5B3B9DFC58}"/>
              </a:ext>
            </a:extLst>
          </p:cNvPr>
          <p:cNvSpPr/>
          <p:nvPr/>
        </p:nvSpPr>
        <p:spPr>
          <a:xfrm>
            <a:off x="314325" y="4590536"/>
            <a:ext cx="6966389" cy="6493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lvl="0" indent="-342900" algn="just">
              <a:lnSpc>
                <a:spcPts val="2400"/>
              </a:lnSpc>
              <a:buClr>
                <a:schemeClr val="tx1"/>
              </a:buClr>
              <a:buFont typeface="Wingdings" panose="05000000000000000000" pitchFamily="2" charset="2"/>
              <a:buChar char=""/>
            </a:pP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野生生物の生息状況のモニタリングが</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体系的に</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進められており、その</a:t>
            </a:r>
            <a:r>
              <a:rPr lang="ja-JP" altLang="en-US" sz="1600" u="sng" kern="100" dirty="0">
                <a:solidFill>
                  <a:schemeClr val="accent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データが多様な主体で活用</a:t>
            </a:r>
            <a:r>
              <a:rPr lang="ja-JP" altLang="en-US" sz="16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されている。</a:t>
            </a:r>
          </a:p>
        </p:txBody>
      </p:sp>
      <p:sp>
        <p:nvSpPr>
          <p:cNvPr id="24" name="正方形/長方形 23">
            <a:extLst>
              <a:ext uri="{FF2B5EF4-FFF2-40B4-BE49-F238E27FC236}">
                <a16:creationId xmlns:a16="http://schemas.microsoft.com/office/drawing/2014/main" id="{EE30FEC8-758E-4840-9ACD-1D78492333B0}"/>
              </a:ext>
            </a:extLst>
          </p:cNvPr>
          <p:cNvSpPr/>
          <p:nvPr/>
        </p:nvSpPr>
        <p:spPr>
          <a:xfrm>
            <a:off x="4181471" y="5134537"/>
            <a:ext cx="3105148" cy="2951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100" dirty="0">
                <a:solidFill>
                  <a:schemeClr val="tx1"/>
                </a:solidFill>
              </a:rPr>
              <a:t>※</a:t>
            </a:r>
            <a:r>
              <a:rPr lang="ja-JP" altLang="en-US" sz="1100" dirty="0">
                <a:solidFill>
                  <a:schemeClr val="tx1"/>
                </a:solidFill>
              </a:rPr>
              <a:t> </a:t>
            </a:r>
            <a:r>
              <a:rPr lang="ja-JP" altLang="en-US" sz="1100" u="sng" dirty="0">
                <a:solidFill>
                  <a:schemeClr val="accent1"/>
                </a:solidFill>
              </a:rPr>
              <a:t>下線部</a:t>
            </a:r>
            <a:r>
              <a:rPr kumimoji="1" lang="ja-JP" altLang="en-US" sz="1100" dirty="0">
                <a:solidFill>
                  <a:schemeClr val="tx1"/>
                </a:solidFill>
              </a:rPr>
              <a:t>：府民アンケートや社会情勢を反映</a:t>
            </a:r>
          </a:p>
        </p:txBody>
      </p:sp>
      <p:sp>
        <p:nvSpPr>
          <p:cNvPr id="25" name="タイトル 1">
            <a:extLst>
              <a:ext uri="{FF2B5EF4-FFF2-40B4-BE49-F238E27FC236}">
                <a16:creationId xmlns:a16="http://schemas.microsoft.com/office/drawing/2014/main" id="{D403BE83-B27E-4AEE-BD4B-3DA78EFA6107}"/>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２．目標と基本戦略</a:t>
            </a:r>
          </a:p>
        </p:txBody>
      </p:sp>
      <p:graphicFrame>
        <p:nvGraphicFramePr>
          <p:cNvPr id="6" name="表 5">
            <a:extLst>
              <a:ext uri="{FF2B5EF4-FFF2-40B4-BE49-F238E27FC236}">
                <a16:creationId xmlns:a16="http://schemas.microsoft.com/office/drawing/2014/main" id="{A3584F8E-3796-40E9-AFB0-D823C59188B0}"/>
              </a:ext>
            </a:extLst>
          </p:cNvPr>
          <p:cNvGraphicFramePr>
            <a:graphicFrameLocks noGrp="1"/>
          </p:cNvGraphicFramePr>
          <p:nvPr>
            <p:extLst>
              <p:ext uri="{D42A27DB-BD31-4B8C-83A1-F6EECF244321}">
                <p14:modId xmlns:p14="http://schemas.microsoft.com/office/powerpoint/2010/main" val="3475868"/>
              </p:ext>
            </p:extLst>
          </p:nvPr>
        </p:nvGraphicFramePr>
        <p:xfrm>
          <a:off x="107337" y="5642133"/>
          <a:ext cx="4389052" cy="1192407"/>
        </p:xfrm>
        <a:graphic>
          <a:graphicData uri="http://schemas.openxmlformats.org/drawingml/2006/table">
            <a:tbl>
              <a:tblPr firstRow="1">
                <a:tableStyleId>{5C22544A-7EE6-4342-B048-85BDC9FD1C3A}</a:tableStyleId>
              </a:tblPr>
              <a:tblGrid>
                <a:gridCol w="369277">
                  <a:extLst>
                    <a:ext uri="{9D8B030D-6E8A-4147-A177-3AD203B41FA5}">
                      <a16:colId xmlns:a16="http://schemas.microsoft.com/office/drawing/2014/main" val="794403926"/>
                    </a:ext>
                  </a:extLst>
                </a:gridCol>
                <a:gridCol w="1679820">
                  <a:extLst>
                    <a:ext uri="{9D8B030D-6E8A-4147-A177-3AD203B41FA5}">
                      <a16:colId xmlns:a16="http://schemas.microsoft.com/office/drawing/2014/main" val="1344466148"/>
                    </a:ext>
                  </a:extLst>
                </a:gridCol>
                <a:gridCol w="1794500">
                  <a:extLst>
                    <a:ext uri="{9D8B030D-6E8A-4147-A177-3AD203B41FA5}">
                      <a16:colId xmlns:a16="http://schemas.microsoft.com/office/drawing/2014/main" val="3388862654"/>
                    </a:ext>
                  </a:extLst>
                </a:gridCol>
                <a:gridCol w="545455">
                  <a:extLst>
                    <a:ext uri="{9D8B030D-6E8A-4147-A177-3AD203B41FA5}">
                      <a16:colId xmlns:a16="http://schemas.microsoft.com/office/drawing/2014/main" val="3657175436"/>
                    </a:ext>
                  </a:extLst>
                </a:gridCol>
              </a:tblGrid>
              <a:tr h="20312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ja-JP" altLang="en-US" sz="1000" u="none" strike="noStrike" dirty="0">
                          <a:effectLst/>
                          <a:latin typeface="+mn-ea"/>
                          <a:ea typeface="+mn-ea"/>
                        </a:rPr>
                        <a:t>順位</a:t>
                      </a:r>
                      <a:endParaRPr lang="ja-JP" altLang="en-US" sz="1000" b="0" i="0" u="none" strike="noStrike" dirty="0">
                        <a:solidFill>
                          <a:srgbClr val="000000"/>
                        </a:solidFill>
                        <a:effectLst/>
                        <a:latin typeface="+mn-ea"/>
                        <a:ea typeface="+mn-ea"/>
                      </a:endParaRPr>
                    </a:p>
                  </a:txBody>
                  <a:tcPr marL="9525" marR="9525" marT="9525" marB="0"/>
                </a:tc>
                <a:tc>
                  <a:txBody>
                    <a:bodyPr/>
                    <a:lstStyle/>
                    <a:p>
                      <a:pPr algn="l" fontAlgn="b"/>
                      <a:r>
                        <a:rPr lang="ja-JP" altLang="en-US" sz="1000" u="none" strike="noStrike" dirty="0">
                          <a:effectLst/>
                          <a:latin typeface="+mn-ea"/>
                          <a:ea typeface="+mn-ea"/>
                        </a:rPr>
                        <a:t>項目</a:t>
                      </a:r>
                      <a:endParaRPr lang="ja-JP" altLang="en-US" sz="1000" b="0" i="0" u="none" strike="noStrike" dirty="0">
                        <a:solidFill>
                          <a:srgbClr val="000000"/>
                        </a:solidFill>
                        <a:effectLst/>
                        <a:latin typeface="+mn-ea"/>
                        <a:ea typeface="+mn-ea"/>
                      </a:endParaRPr>
                    </a:p>
                  </a:txBody>
                  <a:tcPr marL="9525" marR="9525" marT="9525" marB="0"/>
                </a:tc>
                <a:tc>
                  <a:txBody>
                    <a:bodyPr/>
                    <a:lstStyle/>
                    <a:p>
                      <a:pPr algn="l" fontAlgn="b"/>
                      <a:r>
                        <a:rPr lang="ja-JP" altLang="en-US" sz="1000" u="none" strike="noStrike" dirty="0">
                          <a:effectLst/>
                          <a:latin typeface="+mn-ea"/>
                          <a:ea typeface="+mn-ea"/>
                        </a:rPr>
                        <a:t>内容</a:t>
                      </a:r>
                      <a:endParaRPr lang="ja-JP" altLang="en-US" sz="1000" b="0" i="0" u="none" strike="noStrike" dirty="0">
                        <a:solidFill>
                          <a:srgbClr val="000000"/>
                        </a:solidFill>
                        <a:effectLst/>
                        <a:latin typeface="+mn-ea"/>
                        <a:ea typeface="+mn-ea"/>
                      </a:endParaRPr>
                    </a:p>
                  </a:txBody>
                  <a:tcPr marL="9525" marR="9525" marT="9525" marB="0"/>
                </a:tc>
                <a:tc>
                  <a:txBody>
                    <a:bodyPr/>
                    <a:lstStyle/>
                    <a:p>
                      <a:pPr algn="l" fontAlgn="b"/>
                      <a:r>
                        <a:rPr lang="ja-JP" altLang="en-US" sz="1000" u="none" strike="noStrike" dirty="0">
                          <a:effectLst/>
                          <a:latin typeface="+mn-ea"/>
                          <a:ea typeface="+mn-ea"/>
                        </a:rPr>
                        <a:t>総計</a:t>
                      </a:r>
                      <a:endParaRPr lang="ja-JP" altLang="en-US" sz="1000" b="0" i="0" u="none" strike="noStrike" dirty="0">
                        <a:solidFill>
                          <a:srgbClr val="000000"/>
                        </a:solidFill>
                        <a:effectLst/>
                        <a:latin typeface="+mn-ea"/>
                        <a:ea typeface="+mn-ea"/>
                      </a:endParaRPr>
                    </a:p>
                  </a:txBody>
                  <a:tcPr marL="9525" marR="9525" marT="9525" marB="0"/>
                </a:tc>
                <a:extLst>
                  <a:ext uri="{0D108BD9-81ED-4DB2-BD59-A6C34878D82A}">
                    <a16:rowId xmlns:a16="http://schemas.microsoft.com/office/drawing/2014/main" val="3459245243"/>
                  </a:ext>
                </a:extLst>
              </a:tr>
              <a:tr h="164881">
                <a:tc>
                  <a:txBody>
                    <a:bodyPr/>
                    <a:lstStyle/>
                    <a:p>
                      <a:pPr algn="l" fontAlgn="b"/>
                      <a:r>
                        <a:rPr lang="ja-JP" altLang="en-US" sz="1000" b="0" i="0" u="none" strike="noStrike" dirty="0">
                          <a:solidFill>
                            <a:srgbClr val="000000"/>
                          </a:solidFill>
                          <a:effectLst/>
                          <a:latin typeface="+mn-ea"/>
                          <a:ea typeface="+mn-ea"/>
                        </a:rPr>
                        <a:t>１位</a:t>
                      </a:r>
                    </a:p>
                  </a:txBody>
                  <a:tcPr marL="9525" marR="9525" marT="9525" marB="0" anchor="b"/>
                </a:tc>
                <a:tc>
                  <a:txBody>
                    <a:bodyPr/>
                    <a:lstStyle/>
                    <a:p>
                      <a:pPr algn="l" fontAlgn="b"/>
                      <a:r>
                        <a:rPr lang="ja-JP" altLang="en-US" sz="1000" u="none" strike="noStrike" dirty="0">
                          <a:effectLst/>
                          <a:latin typeface="+mn-ea"/>
                          <a:ea typeface="+mn-ea"/>
                        </a:rPr>
                        <a:t>理解促進・市民参加</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l" fontAlgn="b"/>
                      <a:r>
                        <a:rPr lang="ja-JP" altLang="en-US" sz="1000" b="1" u="none" strike="noStrike" dirty="0">
                          <a:solidFill>
                            <a:schemeClr val="accent1"/>
                          </a:solidFill>
                          <a:effectLst/>
                          <a:latin typeface="+mn-ea"/>
                          <a:ea typeface="+mn-ea"/>
                        </a:rPr>
                        <a:t>市民理解</a:t>
                      </a:r>
                      <a:r>
                        <a:rPr lang="ja-JP" altLang="en-US" sz="1000" u="none" strike="noStrike" dirty="0">
                          <a:effectLst/>
                          <a:latin typeface="+mn-ea"/>
                          <a:ea typeface="+mn-ea"/>
                        </a:rPr>
                        <a:t>・教育・市民参加</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32</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3624545876"/>
                  </a:ext>
                </a:extLst>
              </a:tr>
              <a:tr h="164881">
                <a:tc>
                  <a:txBody>
                    <a:bodyPr/>
                    <a:lstStyle/>
                    <a:p>
                      <a:pPr algn="l" fontAlgn="b"/>
                      <a:r>
                        <a:rPr lang="ja-JP" altLang="en-US" sz="1000" b="0" i="0" u="none" strike="noStrike" dirty="0">
                          <a:solidFill>
                            <a:srgbClr val="000000"/>
                          </a:solidFill>
                          <a:effectLst/>
                          <a:latin typeface="+mn-ea"/>
                          <a:ea typeface="+mn-ea"/>
                        </a:rPr>
                        <a:t>２位</a:t>
                      </a:r>
                    </a:p>
                  </a:txBody>
                  <a:tcPr marL="9525" marR="9525" marT="9525" marB="0" anchor="b"/>
                </a:tc>
                <a:tc>
                  <a:txBody>
                    <a:bodyPr/>
                    <a:lstStyle/>
                    <a:p>
                      <a:pPr algn="l" fontAlgn="b"/>
                      <a:r>
                        <a:rPr lang="ja-JP" altLang="en-US" sz="1000" u="none" strike="noStrike" dirty="0">
                          <a:effectLst/>
                          <a:latin typeface="+mn-ea"/>
                          <a:ea typeface="+mn-ea"/>
                        </a:rPr>
                        <a:t>種・生態系の保全・創出</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l" fontAlgn="b"/>
                      <a:r>
                        <a:rPr lang="ja-JP" altLang="en-US" sz="1000" b="1" u="none" strike="noStrike" dirty="0">
                          <a:solidFill>
                            <a:schemeClr val="accent1"/>
                          </a:solidFill>
                          <a:effectLst/>
                          <a:latin typeface="+mn-ea"/>
                          <a:ea typeface="+mn-ea"/>
                        </a:rPr>
                        <a:t>希少種保全</a:t>
                      </a:r>
                      <a:r>
                        <a:rPr lang="ja-JP" altLang="en-US" sz="1000" u="none" strike="noStrike" dirty="0">
                          <a:effectLst/>
                          <a:latin typeface="+mn-ea"/>
                          <a:ea typeface="+mn-ea"/>
                        </a:rPr>
                        <a:t>、外来種対策など</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27</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2297583495"/>
                  </a:ext>
                </a:extLst>
              </a:tr>
              <a:tr h="164881">
                <a:tc>
                  <a:txBody>
                    <a:bodyPr/>
                    <a:lstStyle/>
                    <a:p>
                      <a:pPr algn="l" fontAlgn="b"/>
                      <a:r>
                        <a:rPr lang="ja-JP" altLang="en-US" sz="1000" b="0" i="0" u="none" strike="noStrike" dirty="0">
                          <a:solidFill>
                            <a:srgbClr val="000000"/>
                          </a:solidFill>
                          <a:effectLst/>
                          <a:latin typeface="+mn-ea"/>
                          <a:ea typeface="+mn-ea"/>
                        </a:rPr>
                        <a:t>３位</a:t>
                      </a:r>
                    </a:p>
                  </a:txBody>
                  <a:tcPr marL="9525" marR="9525" marT="9525" marB="0" anchor="b"/>
                </a:tc>
                <a:tc>
                  <a:txBody>
                    <a:bodyPr/>
                    <a:lstStyle/>
                    <a:p>
                      <a:pPr algn="l" fontAlgn="b"/>
                      <a:r>
                        <a:rPr lang="ja-JP" altLang="en-US" sz="1000" u="none" strike="noStrike">
                          <a:effectLst/>
                          <a:latin typeface="+mn-ea"/>
                          <a:ea typeface="+mn-ea"/>
                        </a:rPr>
                        <a:t>種・生態系の保全・創出</a:t>
                      </a:r>
                      <a:endParaRPr lang="ja-JP" altLang="en-US" sz="1000" b="0" i="0" u="none" strike="noStrike">
                        <a:solidFill>
                          <a:srgbClr val="000000"/>
                        </a:solidFill>
                        <a:effectLst/>
                        <a:latin typeface="+mn-ea"/>
                        <a:ea typeface="+mn-ea"/>
                      </a:endParaRPr>
                    </a:p>
                  </a:txBody>
                  <a:tcPr marL="9525" marR="9525" marT="9525" marB="0" anchor="b"/>
                </a:tc>
                <a:tc>
                  <a:txBody>
                    <a:bodyPr/>
                    <a:lstStyle/>
                    <a:p>
                      <a:pPr algn="l" fontAlgn="b"/>
                      <a:r>
                        <a:rPr lang="ja-JP" altLang="en-US" sz="1000" u="none" strike="noStrike" dirty="0">
                          <a:effectLst/>
                          <a:latin typeface="+mn-ea"/>
                          <a:ea typeface="+mn-ea"/>
                        </a:rPr>
                        <a:t>里地・里山</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26</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2365340079"/>
                  </a:ext>
                </a:extLst>
              </a:tr>
              <a:tr h="164881">
                <a:tc>
                  <a:txBody>
                    <a:bodyPr/>
                    <a:lstStyle/>
                    <a:p>
                      <a:pPr algn="l" fontAlgn="b"/>
                      <a:r>
                        <a:rPr lang="ja-JP" altLang="en-US" sz="1000" b="0" i="0" u="none" strike="noStrike" dirty="0">
                          <a:solidFill>
                            <a:srgbClr val="000000"/>
                          </a:solidFill>
                          <a:effectLst/>
                          <a:latin typeface="+mn-ea"/>
                          <a:ea typeface="+mn-ea"/>
                        </a:rPr>
                        <a:t>４位</a:t>
                      </a:r>
                    </a:p>
                  </a:txBody>
                  <a:tcPr marL="9525" marR="9525" marT="9525" marB="0" anchor="b"/>
                </a:tc>
                <a:tc>
                  <a:txBody>
                    <a:bodyPr/>
                    <a:lstStyle/>
                    <a:p>
                      <a:pPr algn="l" fontAlgn="b"/>
                      <a:r>
                        <a:rPr lang="ja-JP" altLang="en-US" sz="1000" u="none" strike="noStrike" dirty="0">
                          <a:effectLst/>
                          <a:latin typeface="+mn-ea"/>
                          <a:ea typeface="+mn-ea"/>
                        </a:rPr>
                        <a:t>仕組みづくり・行政の取組</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l" fontAlgn="b"/>
                      <a:r>
                        <a:rPr lang="ja-JP" altLang="en-US" sz="1000" u="none" strike="noStrike" dirty="0">
                          <a:effectLst/>
                          <a:latin typeface="+mn-ea"/>
                          <a:ea typeface="+mn-ea"/>
                        </a:rPr>
                        <a:t>仕組みづくり・</a:t>
                      </a:r>
                      <a:r>
                        <a:rPr lang="ja-JP" altLang="en-US" sz="1000" b="1" u="none" strike="noStrike" dirty="0">
                          <a:solidFill>
                            <a:schemeClr val="accent1"/>
                          </a:solidFill>
                          <a:effectLst/>
                          <a:latin typeface="+mn-ea"/>
                          <a:ea typeface="+mn-ea"/>
                        </a:rPr>
                        <a:t>行政の取組</a:t>
                      </a:r>
                      <a:endParaRPr lang="ja-JP" altLang="en-US" sz="1000" b="1" i="0" u="none" strike="noStrike" dirty="0">
                        <a:solidFill>
                          <a:schemeClr val="accent1"/>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25</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3713490655"/>
                  </a:ext>
                </a:extLst>
              </a:tr>
              <a:tr h="164881">
                <a:tc>
                  <a:txBody>
                    <a:bodyPr/>
                    <a:lstStyle/>
                    <a:p>
                      <a:pPr algn="l" fontAlgn="b"/>
                      <a:r>
                        <a:rPr lang="ja-JP" altLang="en-US" sz="1000" b="0" i="0" u="none" strike="noStrike" dirty="0">
                          <a:solidFill>
                            <a:srgbClr val="000000"/>
                          </a:solidFill>
                          <a:effectLst/>
                          <a:latin typeface="+mn-ea"/>
                          <a:ea typeface="+mn-ea"/>
                        </a:rPr>
                        <a:t>５位</a:t>
                      </a:r>
                    </a:p>
                  </a:txBody>
                  <a:tcPr marL="9525" marR="9525" marT="9525" marB="0" anchor="b"/>
                </a:tc>
                <a:tc>
                  <a:txBody>
                    <a:bodyPr/>
                    <a:lstStyle/>
                    <a:p>
                      <a:pPr algn="l" fontAlgn="b"/>
                      <a:r>
                        <a:rPr lang="ja-JP" altLang="en-US" sz="1000" u="none" strike="noStrike" dirty="0">
                          <a:effectLst/>
                          <a:latin typeface="+mn-ea"/>
                          <a:ea typeface="+mn-ea"/>
                        </a:rPr>
                        <a:t>種・生態系の保全・創出</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l" fontAlgn="b"/>
                      <a:r>
                        <a:rPr lang="ja-JP" altLang="en-US" sz="1000" u="none" strike="noStrike" dirty="0">
                          <a:effectLst/>
                          <a:latin typeface="+mn-ea"/>
                          <a:ea typeface="+mn-ea"/>
                        </a:rPr>
                        <a:t>都市のみどり・公園・緑地</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24</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4293914655"/>
                  </a:ext>
                </a:extLst>
              </a:tr>
              <a:tr h="164881">
                <a:tc>
                  <a:txBody>
                    <a:bodyPr/>
                    <a:lstStyle/>
                    <a:p>
                      <a:pPr algn="l" fontAlgn="b"/>
                      <a:r>
                        <a:rPr lang="ja-JP" altLang="en-US" sz="1000" b="0" i="0" u="none" strike="noStrike" dirty="0">
                          <a:solidFill>
                            <a:srgbClr val="000000"/>
                          </a:solidFill>
                          <a:effectLst/>
                          <a:latin typeface="+mn-ea"/>
                          <a:ea typeface="+mn-ea"/>
                        </a:rPr>
                        <a:t>６位</a:t>
                      </a:r>
                    </a:p>
                  </a:txBody>
                  <a:tcPr marL="9525" marR="9525" marT="9525" marB="0" anchor="b"/>
                </a:tc>
                <a:tc>
                  <a:txBody>
                    <a:bodyPr/>
                    <a:lstStyle/>
                    <a:p>
                      <a:pPr algn="l" fontAlgn="b"/>
                      <a:r>
                        <a:rPr lang="ja-JP" altLang="en-US" sz="1000" u="none" strike="noStrike">
                          <a:effectLst/>
                          <a:latin typeface="+mn-ea"/>
                          <a:ea typeface="+mn-ea"/>
                        </a:rPr>
                        <a:t>種・生態系の保全・創出</a:t>
                      </a:r>
                      <a:endParaRPr lang="ja-JP" altLang="en-US" sz="1000" b="0" i="0" u="none" strike="noStrike">
                        <a:solidFill>
                          <a:srgbClr val="000000"/>
                        </a:solidFill>
                        <a:effectLst/>
                        <a:latin typeface="+mn-ea"/>
                        <a:ea typeface="+mn-ea"/>
                      </a:endParaRPr>
                    </a:p>
                  </a:txBody>
                  <a:tcPr marL="9525" marR="9525" marT="9525" marB="0" anchor="b"/>
                </a:tc>
                <a:tc>
                  <a:txBody>
                    <a:bodyPr/>
                    <a:lstStyle/>
                    <a:p>
                      <a:pPr algn="l" fontAlgn="b"/>
                      <a:r>
                        <a:rPr lang="ja-JP" altLang="en-US" sz="1000" u="none" strike="noStrike">
                          <a:effectLst/>
                          <a:latin typeface="+mn-ea"/>
                          <a:ea typeface="+mn-ea"/>
                        </a:rPr>
                        <a:t>大阪湾・干潟・湿地</a:t>
                      </a:r>
                      <a:endParaRPr lang="ja-JP" altLang="en-US" sz="1000" b="0" i="0" u="none" strike="noStrike">
                        <a:solidFill>
                          <a:srgbClr val="000000"/>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18</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3405077479"/>
                  </a:ext>
                </a:extLst>
              </a:tr>
            </a:tbl>
          </a:graphicData>
        </a:graphic>
      </p:graphicFrame>
      <p:graphicFrame>
        <p:nvGraphicFramePr>
          <p:cNvPr id="28" name="表 27">
            <a:extLst>
              <a:ext uri="{FF2B5EF4-FFF2-40B4-BE49-F238E27FC236}">
                <a16:creationId xmlns:a16="http://schemas.microsoft.com/office/drawing/2014/main" id="{854147AF-F7E8-478C-8C2A-2CE7F083ABEE}"/>
              </a:ext>
            </a:extLst>
          </p:cNvPr>
          <p:cNvGraphicFramePr>
            <a:graphicFrameLocks noGrp="1"/>
          </p:cNvGraphicFramePr>
          <p:nvPr>
            <p:extLst>
              <p:ext uri="{D42A27DB-BD31-4B8C-83A1-F6EECF244321}">
                <p14:modId xmlns:p14="http://schemas.microsoft.com/office/powerpoint/2010/main" val="749747285"/>
              </p:ext>
            </p:extLst>
          </p:nvPr>
        </p:nvGraphicFramePr>
        <p:xfrm>
          <a:off x="4572000" y="5641308"/>
          <a:ext cx="4389052" cy="1192407"/>
        </p:xfrm>
        <a:graphic>
          <a:graphicData uri="http://schemas.openxmlformats.org/drawingml/2006/table">
            <a:tbl>
              <a:tblPr firstRow="1">
                <a:tableStyleId>{5C22544A-7EE6-4342-B048-85BDC9FD1C3A}</a:tableStyleId>
              </a:tblPr>
              <a:tblGrid>
                <a:gridCol w="369277">
                  <a:extLst>
                    <a:ext uri="{9D8B030D-6E8A-4147-A177-3AD203B41FA5}">
                      <a16:colId xmlns:a16="http://schemas.microsoft.com/office/drawing/2014/main" val="794403926"/>
                    </a:ext>
                  </a:extLst>
                </a:gridCol>
                <a:gridCol w="1545026">
                  <a:extLst>
                    <a:ext uri="{9D8B030D-6E8A-4147-A177-3AD203B41FA5}">
                      <a16:colId xmlns:a16="http://schemas.microsoft.com/office/drawing/2014/main" val="1344466148"/>
                    </a:ext>
                  </a:extLst>
                </a:gridCol>
                <a:gridCol w="1929294">
                  <a:extLst>
                    <a:ext uri="{9D8B030D-6E8A-4147-A177-3AD203B41FA5}">
                      <a16:colId xmlns:a16="http://schemas.microsoft.com/office/drawing/2014/main" val="3388862654"/>
                    </a:ext>
                  </a:extLst>
                </a:gridCol>
                <a:gridCol w="545455">
                  <a:extLst>
                    <a:ext uri="{9D8B030D-6E8A-4147-A177-3AD203B41FA5}">
                      <a16:colId xmlns:a16="http://schemas.microsoft.com/office/drawing/2014/main" val="3657175436"/>
                    </a:ext>
                  </a:extLst>
                </a:gridCol>
              </a:tblGrid>
              <a:tr h="203253">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ja-JP" altLang="en-US" sz="1000" u="none" strike="noStrike" dirty="0">
                          <a:effectLst/>
                          <a:latin typeface="+mn-ea"/>
                          <a:ea typeface="+mn-ea"/>
                        </a:rPr>
                        <a:t>順位</a:t>
                      </a:r>
                      <a:endParaRPr lang="ja-JP" altLang="en-US" sz="1000" b="0" i="0" u="none" strike="noStrike" dirty="0">
                        <a:solidFill>
                          <a:srgbClr val="000000"/>
                        </a:solidFill>
                        <a:effectLst/>
                        <a:latin typeface="+mn-ea"/>
                        <a:ea typeface="+mn-ea"/>
                      </a:endParaRPr>
                    </a:p>
                  </a:txBody>
                  <a:tcPr marL="9525" marR="9525" marT="9525" marB="0"/>
                </a:tc>
                <a:tc>
                  <a:txBody>
                    <a:bodyPr/>
                    <a:lstStyle/>
                    <a:p>
                      <a:pPr algn="l" fontAlgn="b"/>
                      <a:r>
                        <a:rPr lang="ja-JP" altLang="en-US" sz="1000" u="none" strike="noStrike" dirty="0">
                          <a:effectLst/>
                          <a:latin typeface="+mn-ea"/>
                          <a:ea typeface="+mn-ea"/>
                        </a:rPr>
                        <a:t>項目</a:t>
                      </a:r>
                      <a:endParaRPr lang="ja-JP" altLang="en-US" sz="1000" b="0" i="0" u="none" strike="noStrike" dirty="0">
                        <a:solidFill>
                          <a:srgbClr val="000000"/>
                        </a:solidFill>
                        <a:effectLst/>
                        <a:latin typeface="+mn-ea"/>
                        <a:ea typeface="+mn-ea"/>
                      </a:endParaRPr>
                    </a:p>
                  </a:txBody>
                  <a:tcPr marL="9525" marR="9525" marT="9525" marB="0"/>
                </a:tc>
                <a:tc>
                  <a:txBody>
                    <a:bodyPr/>
                    <a:lstStyle/>
                    <a:p>
                      <a:pPr algn="l" fontAlgn="b"/>
                      <a:r>
                        <a:rPr lang="ja-JP" altLang="en-US" sz="1000" u="none" strike="noStrike" dirty="0">
                          <a:effectLst/>
                          <a:latin typeface="+mn-ea"/>
                          <a:ea typeface="+mn-ea"/>
                        </a:rPr>
                        <a:t>内容</a:t>
                      </a:r>
                      <a:endParaRPr lang="ja-JP" altLang="en-US" sz="1000" b="0" i="0" u="none" strike="noStrike" dirty="0">
                        <a:solidFill>
                          <a:srgbClr val="000000"/>
                        </a:solidFill>
                        <a:effectLst/>
                        <a:latin typeface="+mn-ea"/>
                        <a:ea typeface="+mn-ea"/>
                      </a:endParaRPr>
                    </a:p>
                  </a:txBody>
                  <a:tcPr marL="9525" marR="9525" marT="9525" marB="0"/>
                </a:tc>
                <a:tc>
                  <a:txBody>
                    <a:bodyPr/>
                    <a:lstStyle/>
                    <a:p>
                      <a:pPr algn="l" fontAlgn="b"/>
                      <a:r>
                        <a:rPr lang="ja-JP" altLang="en-US" sz="1000" u="none" strike="noStrike" dirty="0">
                          <a:effectLst/>
                          <a:latin typeface="+mn-ea"/>
                          <a:ea typeface="+mn-ea"/>
                        </a:rPr>
                        <a:t>総計</a:t>
                      </a:r>
                      <a:endParaRPr lang="ja-JP" altLang="en-US" sz="1000" b="0" i="0" u="none" strike="noStrike" dirty="0">
                        <a:solidFill>
                          <a:srgbClr val="000000"/>
                        </a:solidFill>
                        <a:effectLst/>
                        <a:latin typeface="+mn-ea"/>
                        <a:ea typeface="+mn-ea"/>
                      </a:endParaRPr>
                    </a:p>
                  </a:txBody>
                  <a:tcPr marL="9525" marR="9525" marT="9525" marB="0"/>
                </a:tc>
                <a:extLst>
                  <a:ext uri="{0D108BD9-81ED-4DB2-BD59-A6C34878D82A}">
                    <a16:rowId xmlns:a16="http://schemas.microsoft.com/office/drawing/2014/main" val="3459245243"/>
                  </a:ext>
                </a:extLst>
              </a:tr>
              <a:tr h="164859">
                <a:tc>
                  <a:txBody>
                    <a:bodyPr/>
                    <a:lstStyle/>
                    <a:p>
                      <a:pPr algn="l" fontAlgn="b"/>
                      <a:r>
                        <a:rPr lang="ja-JP" altLang="en-US" sz="1000" b="0" i="0" u="none" strike="noStrike" dirty="0">
                          <a:solidFill>
                            <a:srgbClr val="000000"/>
                          </a:solidFill>
                          <a:effectLst/>
                          <a:latin typeface="+mn-ea"/>
                          <a:ea typeface="+mn-ea"/>
                        </a:rPr>
                        <a:t>７位</a:t>
                      </a:r>
                    </a:p>
                  </a:txBody>
                  <a:tcPr marL="9525" marR="9525" marT="9525" marB="0" anchor="b"/>
                </a:tc>
                <a:tc>
                  <a:txBody>
                    <a:bodyPr/>
                    <a:lstStyle/>
                    <a:p>
                      <a:pPr algn="l" fontAlgn="b"/>
                      <a:r>
                        <a:rPr lang="ja-JP" altLang="en-US" sz="1000" u="none" strike="noStrike" dirty="0">
                          <a:effectLst/>
                          <a:latin typeface="+mn-ea"/>
                          <a:ea typeface="+mn-ea"/>
                        </a:rPr>
                        <a:t>種・生態系の保全・創出</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l" fontAlgn="b"/>
                      <a:r>
                        <a:rPr lang="ja-JP" altLang="en-US" sz="1000" u="none" strike="noStrike">
                          <a:effectLst/>
                          <a:latin typeface="+mn-ea"/>
                          <a:ea typeface="+mn-ea"/>
                        </a:rPr>
                        <a:t>開発抑制等</a:t>
                      </a:r>
                      <a:endParaRPr lang="ja-JP" altLang="en-US" sz="1000" b="0" i="0" u="none" strike="noStrike">
                        <a:solidFill>
                          <a:srgbClr val="000000"/>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17</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2883859110"/>
                  </a:ext>
                </a:extLst>
              </a:tr>
              <a:tr h="164859">
                <a:tc>
                  <a:txBody>
                    <a:bodyPr/>
                    <a:lstStyle/>
                    <a:p>
                      <a:pPr algn="l" fontAlgn="b"/>
                      <a:r>
                        <a:rPr lang="ja-JP" altLang="en-US" sz="1000" b="0" i="0" u="none" strike="noStrike" dirty="0">
                          <a:solidFill>
                            <a:srgbClr val="000000"/>
                          </a:solidFill>
                          <a:effectLst/>
                          <a:latin typeface="+mn-ea"/>
                          <a:ea typeface="+mn-ea"/>
                        </a:rPr>
                        <a:t>８位</a:t>
                      </a:r>
                    </a:p>
                  </a:txBody>
                  <a:tcPr marL="9525" marR="9525" marT="9525" marB="0" anchor="b"/>
                </a:tc>
                <a:tc>
                  <a:txBody>
                    <a:bodyPr/>
                    <a:lstStyle/>
                    <a:p>
                      <a:pPr algn="l" fontAlgn="b"/>
                      <a:r>
                        <a:rPr lang="ja-JP" altLang="en-US" sz="1000" u="none" strike="noStrike" dirty="0">
                          <a:effectLst/>
                          <a:latin typeface="+mn-ea"/>
                          <a:ea typeface="+mn-ea"/>
                        </a:rPr>
                        <a:t>経済との両立</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l" fontAlgn="b"/>
                      <a:r>
                        <a:rPr lang="ja-JP" altLang="en-US" sz="1000" b="1" u="none" strike="noStrike" dirty="0">
                          <a:solidFill>
                            <a:schemeClr val="accent1"/>
                          </a:solidFill>
                          <a:effectLst/>
                          <a:latin typeface="+mn-ea"/>
                          <a:ea typeface="+mn-ea"/>
                        </a:rPr>
                        <a:t>事業者の取組・経済と両立</a:t>
                      </a:r>
                      <a:endParaRPr lang="ja-JP" altLang="en-US" sz="1000" b="1" i="0" u="none" strike="noStrike" dirty="0">
                        <a:solidFill>
                          <a:schemeClr val="accent1"/>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16</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3020838719"/>
                  </a:ext>
                </a:extLst>
              </a:tr>
              <a:tr h="164859">
                <a:tc>
                  <a:txBody>
                    <a:bodyPr/>
                    <a:lstStyle/>
                    <a:p>
                      <a:pPr algn="l" fontAlgn="b"/>
                      <a:r>
                        <a:rPr lang="ja-JP" altLang="en-US" sz="1000" b="0" i="0" u="none" strike="noStrike" dirty="0">
                          <a:solidFill>
                            <a:srgbClr val="000000"/>
                          </a:solidFill>
                          <a:effectLst/>
                          <a:latin typeface="+mn-ea"/>
                          <a:ea typeface="+mn-ea"/>
                        </a:rPr>
                        <a:t>９位</a:t>
                      </a:r>
                    </a:p>
                  </a:txBody>
                  <a:tcPr marL="9525" marR="9525" marT="9525" marB="0" anchor="b"/>
                </a:tc>
                <a:tc>
                  <a:txBody>
                    <a:bodyPr/>
                    <a:lstStyle/>
                    <a:p>
                      <a:pPr algn="l" fontAlgn="b"/>
                      <a:r>
                        <a:rPr lang="ja-JP" altLang="en-US" sz="1000" u="none" strike="noStrike" dirty="0">
                          <a:effectLst/>
                          <a:latin typeface="+mn-ea"/>
                          <a:ea typeface="+mn-ea"/>
                        </a:rPr>
                        <a:t>経済との両立</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l" fontAlgn="b"/>
                      <a:r>
                        <a:rPr lang="ja-JP" altLang="en-US" sz="1000" u="none" strike="noStrike">
                          <a:effectLst/>
                          <a:latin typeface="+mn-ea"/>
                          <a:ea typeface="+mn-ea"/>
                        </a:rPr>
                        <a:t>持続可能な農林水産業</a:t>
                      </a:r>
                      <a:endParaRPr lang="ja-JP" altLang="en-US" sz="1000" b="0" i="0" u="none" strike="noStrike">
                        <a:solidFill>
                          <a:srgbClr val="000000"/>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13</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3392698119"/>
                  </a:ext>
                </a:extLst>
              </a:tr>
              <a:tr h="164859">
                <a:tc>
                  <a:txBody>
                    <a:bodyPr/>
                    <a:lstStyle/>
                    <a:p>
                      <a:pPr algn="l" fontAlgn="b"/>
                      <a:r>
                        <a:rPr lang="en-US" altLang="ja-JP" sz="1000" b="0" i="0" u="none" strike="noStrike" dirty="0">
                          <a:solidFill>
                            <a:srgbClr val="000000"/>
                          </a:solidFill>
                          <a:effectLst/>
                          <a:latin typeface="+mn-ea"/>
                          <a:ea typeface="+mn-ea"/>
                        </a:rPr>
                        <a:t>10</a:t>
                      </a:r>
                      <a:r>
                        <a:rPr lang="ja-JP" altLang="en-US" sz="1000" b="0" i="0" u="none" strike="noStrike" dirty="0">
                          <a:solidFill>
                            <a:srgbClr val="000000"/>
                          </a:solidFill>
                          <a:effectLst/>
                          <a:latin typeface="+mn-ea"/>
                          <a:ea typeface="+mn-ea"/>
                        </a:rPr>
                        <a:t>位</a:t>
                      </a:r>
                    </a:p>
                  </a:txBody>
                  <a:tcPr marL="9525" marR="9525" marT="9525" marB="0" anchor="b"/>
                </a:tc>
                <a:tc>
                  <a:txBody>
                    <a:bodyPr/>
                    <a:lstStyle/>
                    <a:p>
                      <a:pPr algn="l" fontAlgn="b"/>
                      <a:r>
                        <a:rPr lang="ja-JP" altLang="en-US" sz="1000" u="none" strike="noStrike">
                          <a:effectLst/>
                          <a:latin typeface="+mn-ea"/>
                          <a:ea typeface="+mn-ea"/>
                        </a:rPr>
                        <a:t>種・生態系の保全・創出</a:t>
                      </a:r>
                      <a:endParaRPr lang="ja-JP" altLang="en-US" sz="1000" b="0" i="0" u="none" strike="noStrike">
                        <a:solidFill>
                          <a:srgbClr val="000000"/>
                        </a:solidFill>
                        <a:effectLst/>
                        <a:latin typeface="+mn-ea"/>
                        <a:ea typeface="+mn-ea"/>
                      </a:endParaRPr>
                    </a:p>
                  </a:txBody>
                  <a:tcPr marL="9525" marR="9525" marT="9525" marB="0" anchor="b"/>
                </a:tc>
                <a:tc>
                  <a:txBody>
                    <a:bodyPr/>
                    <a:lstStyle/>
                    <a:p>
                      <a:pPr algn="l" fontAlgn="b"/>
                      <a:r>
                        <a:rPr lang="ja-JP" altLang="en-US" sz="1000" u="none" strike="noStrike" dirty="0">
                          <a:effectLst/>
                          <a:latin typeface="+mn-ea"/>
                          <a:ea typeface="+mn-ea"/>
                        </a:rPr>
                        <a:t>河川・水辺（ため池等）</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10</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37436470"/>
                  </a:ext>
                </a:extLst>
              </a:tr>
              <a:tr h="164859">
                <a:tc>
                  <a:txBody>
                    <a:bodyPr/>
                    <a:lstStyle/>
                    <a:p>
                      <a:pPr algn="l" fontAlgn="b"/>
                      <a:r>
                        <a:rPr lang="en-US" altLang="ja-JP" sz="1000" b="0" i="0" u="none" strike="noStrike" dirty="0">
                          <a:solidFill>
                            <a:srgbClr val="000000"/>
                          </a:solidFill>
                          <a:effectLst/>
                          <a:latin typeface="+mn-ea"/>
                          <a:ea typeface="+mn-ea"/>
                        </a:rPr>
                        <a:t>11</a:t>
                      </a:r>
                      <a:r>
                        <a:rPr lang="ja-JP" altLang="en-US" sz="1000" b="0" i="0" u="none" strike="noStrike" dirty="0">
                          <a:solidFill>
                            <a:srgbClr val="000000"/>
                          </a:solidFill>
                          <a:effectLst/>
                          <a:latin typeface="+mn-ea"/>
                          <a:ea typeface="+mn-ea"/>
                        </a:rPr>
                        <a:t>位</a:t>
                      </a:r>
                    </a:p>
                  </a:txBody>
                  <a:tcPr marL="9525" marR="9525" marT="9525" marB="0" anchor="b"/>
                </a:tc>
                <a:tc>
                  <a:txBody>
                    <a:bodyPr/>
                    <a:lstStyle/>
                    <a:p>
                      <a:pPr algn="l" fontAlgn="b"/>
                      <a:r>
                        <a:rPr lang="ja-JP" altLang="en-US" sz="1000" u="none" strike="noStrike">
                          <a:effectLst/>
                          <a:latin typeface="+mn-ea"/>
                          <a:ea typeface="+mn-ea"/>
                        </a:rPr>
                        <a:t>理解促進・市民参加</a:t>
                      </a:r>
                      <a:endParaRPr lang="ja-JP" altLang="en-US" sz="1000" b="0" i="0" u="none" strike="noStrike">
                        <a:solidFill>
                          <a:srgbClr val="000000"/>
                        </a:solidFill>
                        <a:effectLst/>
                        <a:latin typeface="+mn-ea"/>
                        <a:ea typeface="+mn-ea"/>
                      </a:endParaRPr>
                    </a:p>
                  </a:txBody>
                  <a:tcPr marL="9525" marR="9525" marT="9525" marB="0" anchor="b"/>
                </a:tc>
                <a:tc>
                  <a:txBody>
                    <a:bodyPr/>
                    <a:lstStyle/>
                    <a:p>
                      <a:pPr algn="l" fontAlgn="b"/>
                      <a:r>
                        <a:rPr lang="ja-JP" altLang="en-US" sz="1000" u="none" strike="noStrike">
                          <a:effectLst/>
                          <a:latin typeface="+mn-ea"/>
                          <a:ea typeface="+mn-ea"/>
                        </a:rPr>
                        <a:t>身近な自然体験</a:t>
                      </a:r>
                      <a:endParaRPr lang="ja-JP" altLang="en-US" sz="1000" b="0" i="0" u="none" strike="noStrike">
                        <a:solidFill>
                          <a:srgbClr val="000000"/>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10</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2988392095"/>
                  </a:ext>
                </a:extLst>
              </a:tr>
              <a:tr h="164859">
                <a:tc>
                  <a:txBody>
                    <a:bodyPr/>
                    <a:lstStyle/>
                    <a:p>
                      <a:pPr algn="l" fontAlgn="b"/>
                      <a:r>
                        <a:rPr lang="en-US" altLang="ja-JP" sz="1000" b="0" i="0" u="none" strike="noStrike" dirty="0">
                          <a:solidFill>
                            <a:srgbClr val="000000"/>
                          </a:solidFill>
                          <a:effectLst/>
                          <a:latin typeface="+mn-ea"/>
                          <a:ea typeface="+mn-ea"/>
                        </a:rPr>
                        <a:t>12</a:t>
                      </a:r>
                      <a:r>
                        <a:rPr lang="ja-JP" altLang="en-US" sz="1000" b="0" i="0" u="none" strike="noStrike" dirty="0">
                          <a:solidFill>
                            <a:srgbClr val="000000"/>
                          </a:solidFill>
                          <a:effectLst/>
                          <a:latin typeface="+mn-ea"/>
                          <a:ea typeface="+mn-ea"/>
                        </a:rPr>
                        <a:t>位</a:t>
                      </a:r>
                    </a:p>
                  </a:txBody>
                  <a:tcPr marL="9525" marR="9525" marT="9525" marB="0" anchor="b"/>
                </a:tc>
                <a:tc>
                  <a:txBody>
                    <a:bodyPr/>
                    <a:lstStyle/>
                    <a:p>
                      <a:pPr algn="l" fontAlgn="b"/>
                      <a:r>
                        <a:rPr lang="ja-JP" altLang="en-US" sz="1000" u="none" strike="noStrike" dirty="0">
                          <a:effectLst/>
                          <a:latin typeface="+mn-ea"/>
                          <a:ea typeface="+mn-ea"/>
                        </a:rPr>
                        <a:t>理解促進・市民参加</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l" fontAlgn="b"/>
                      <a:r>
                        <a:rPr lang="ja-JP" altLang="en-US" sz="1000" u="none" strike="noStrike" dirty="0">
                          <a:effectLst/>
                          <a:latin typeface="+mn-ea"/>
                          <a:ea typeface="+mn-ea"/>
                        </a:rPr>
                        <a:t>ウェルビーイング</a:t>
                      </a:r>
                      <a:endParaRPr lang="ja-JP" altLang="en-US" sz="1000" b="0" i="0" u="none" strike="noStrike" dirty="0">
                        <a:solidFill>
                          <a:srgbClr val="000000"/>
                        </a:solidFill>
                        <a:effectLst/>
                        <a:latin typeface="+mn-ea"/>
                        <a:ea typeface="+mn-ea"/>
                      </a:endParaRPr>
                    </a:p>
                  </a:txBody>
                  <a:tcPr marL="9525" marR="9525" marT="9525" marB="0" anchor="b"/>
                </a:tc>
                <a:tc>
                  <a:txBody>
                    <a:bodyPr/>
                    <a:lstStyle/>
                    <a:p>
                      <a:pPr algn="r" fontAlgn="b"/>
                      <a:r>
                        <a:rPr lang="en-US" altLang="ja-JP" sz="1000" u="none" strike="noStrike" dirty="0">
                          <a:effectLst/>
                          <a:latin typeface="+mn-ea"/>
                          <a:ea typeface="+mn-ea"/>
                        </a:rPr>
                        <a:t>2</a:t>
                      </a:r>
                      <a:r>
                        <a:rPr lang="ja-JP" altLang="en-US" sz="1000" u="none" strike="noStrike" dirty="0">
                          <a:effectLst/>
                          <a:latin typeface="+mn-ea"/>
                          <a:ea typeface="+mn-ea"/>
                        </a:rPr>
                        <a:t>件</a:t>
                      </a:r>
                      <a:endParaRPr lang="en-US" altLang="ja-JP" sz="1000" b="0" i="0" u="none" strike="noStrike" dirty="0">
                        <a:solidFill>
                          <a:srgbClr val="000000"/>
                        </a:solidFill>
                        <a:effectLst/>
                        <a:latin typeface="+mn-ea"/>
                        <a:ea typeface="+mn-ea"/>
                      </a:endParaRPr>
                    </a:p>
                  </a:txBody>
                  <a:tcPr marL="9525" marR="9525" marT="9525" marB="0" anchor="b"/>
                </a:tc>
                <a:extLst>
                  <a:ext uri="{0D108BD9-81ED-4DB2-BD59-A6C34878D82A}">
                    <a16:rowId xmlns:a16="http://schemas.microsoft.com/office/drawing/2014/main" val="1588979187"/>
                  </a:ext>
                </a:extLst>
              </a:tr>
            </a:tbl>
          </a:graphicData>
        </a:graphic>
      </p:graphicFrame>
      <p:sp>
        <p:nvSpPr>
          <p:cNvPr id="29" name="正方形/長方形 28">
            <a:extLst>
              <a:ext uri="{FF2B5EF4-FFF2-40B4-BE49-F238E27FC236}">
                <a16:creationId xmlns:a16="http://schemas.microsoft.com/office/drawing/2014/main" id="{C49B93FF-F4C4-41F0-ABB7-143D45A17ED7}"/>
              </a:ext>
            </a:extLst>
          </p:cNvPr>
          <p:cNvSpPr/>
          <p:nvPr/>
        </p:nvSpPr>
        <p:spPr>
          <a:xfrm>
            <a:off x="-75905" y="5385055"/>
            <a:ext cx="7962900" cy="2951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200" b="1" dirty="0">
                <a:solidFill>
                  <a:schemeClr val="tx1"/>
                </a:solidFill>
              </a:rPr>
              <a:t>【</a:t>
            </a:r>
            <a:r>
              <a:rPr lang="ja-JP" altLang="en-US" sz="1200" b="1" dirty="0">
                <a:solidFill>
                  <a:schemeClr val="tx1"/>
                </a:solidFill>
              </a:rPr>
              <a:t>参考</a:t>
            </a:r>
            <a:r>
              <a:rPr lang="en-US" altLang="ja-JP" sz="1200" b="1" dirty="0">
                <a:solidFill>
                  <a:schemeClr val="tx1"/>
                </a:solidFill>
              </a:rPr>
              <a:t>】</a:t>
            </a:r>
            <a:r>
              <a:rPr lang="ja-JP" altLang="en-US" sz="1200" b="1" dirty="0">
                <a:solidFill>
                  <a:schemeClr val="tx1"/>
                </a:solidFill>
              </a:rPr>
              <a:t>府民が考える</a:t>
            </a:r>
            <a:r>
              <a:rPr lang="en-US" altLang="ja-JP" sz="1200" b="1" dirty="0">
                <a:solidFill>
                  <a:schemeClr val="tx1"/>
                </a:solidFill>
              </a:rPr>
              <a:t>2050</a:t>
            </a:r>
            <a:r>
              <a:rPr lang="ja-JP" altLang="en-US" sz="1200" b="1" dirty="0">
                <a:solidFill>
                  <a:schemeClr val="tx1"/>
                </a:solidFill>
              </a:rPr>
              <a:t>年の将来像</a:t>
            </a:r>
            <a:r>
              <a:rPr lang="ja-JP" altLang="en-US" sz="1000" dirty="0">
                <a:solidFill>
                  <a:schemeClr val="tx1"/>
                </a:solidFill>
              </a:rPr>
              <a:t>（府民アンケート </a:t>
            </a:r>
            <a:r>
              <a:rPr lang="en-US" altLang="ja-JP" sz="1000" dirty="0">
                <a:solidFill>
                  <a:schemeClr val="tx1"/>
                </a:solidFill>
              </a:rPr>
              <a:t>2026</a:t>
            </a:r>
            <a:r>
              <a:rPr lang="ja-JP" altLang="en-US" sz="1000" dirty="0">
                <a:solidFill>
                  <a:schemeClr val="tx1"/>
                </a:solidFill>
              </a:rPr>
              <a:t>年</a:t>
            </a:r>
            <a:r>
              <a:rPr lang="en-US" altLang="ja-JP" sz="1000" dirty="0">
                <a:solidFill>
                  <a:schemeClr val="tx1"/>
                </a:solidFill>
              </a:rPr>
              <a:t>1</a:t>
            </a:r>
            <a:r>
              <a:rPr lang="ja-JP" altLang="en-US" sz="1000" dirty="0">
                <a:solidFill>
                  <a:schemeClr val="tx1"/>
                </a:solidFill>
              </a:rPr>
              <a:t>月～</a:t>
            </a:r>
            <a:r>
              <a:rPr lang="en-US" altLang="ja-JP" sz="1000" dirty="0">
                <a:solidFill>
                  <a:schemeClr val="tx1"/>
                </a:solidFill>
              </a:rPr>
              <a:t>2</a:t>
            </a:r>
            <a:r>
              <a:rPr lang="ja-JP" altLang="en-US" sz="1000" dirty="0">
                <a:solidFill>
                  <a:schemeClr val="tx1"/>
                </a:solidFill>
              </a:rPr>
              <a:t>月、有効回答数</a:t>
            </a:r>
            <a:r>
              <a:rPr lang="en-US" altLang="ja-JP" sz="1000" dirty="0">
                <a:solidFill>
                  <a:schemeClr val="tx1"/>
                </a:solidFill>
              </a:rPr>
              <a:t>100</a:t>
            </a:r>
            <a:r>
              <a:rPr lang="ja-JP" altLang="en-US" sz="1000" dirty="0">
                <a:solidFill>
                  <a:schemeClr val="tx1"/>
                </a:solidFill>
              </a:rPr>
              <a:t>件）</a:t>
            </a:r>
            <a:endParaRPr kumimoji="1" lang="ja-JP" altLang="en-US" sz="1200" dirty="0">
              <a:solidFill>
                <a:schemeClr val="tx1"/>
              </a:solidFill>
            </a:endParaRPr>
          </a:p>
        </p:txBody>
      </p:sp>
      <p:sp>
        <p:nvSpPr>
          <p:cNvPr id="9" name="スライド番号プレースホルダー 8">
            <a:extLst>
              <a:ext uri="{FF2B5EF4-FFF2-40B4-BE49-F238E27FC236}">
                <a16:creationId xmlns:a16="http://schemas.microsoft.com/office/drawing/2014/main" id="{B8CFD574-5E7A-4D91-B40C-93DB3602D66C}"/>
              </a:ext>
            </a:extLst>
          </p:cNvPr>
          <p:cNvSpPr>
            <a:spLocks noGrp="1"/>
          </p:cNvSpPr>
          <p:nvPr>
            <p:ph type="sldNum" sz="quarter" idx="13"/>
          </p:nvPr>
        </p:nvSpPr>
        <p:spPr>
          <a:xfrm>
            <a:off x="7149660" y="6502400"/>
            <a:ext cx="2057400" cy="365125"/>
          </a:xfrm>
        </p:spPr>
        <p:txBody>
          <a:bodyPr/>
          <a:lstStyle/>
          <a:p>
            <a:fld id="{254977FD-2B4C-47E2-A225-CA29ACC5699B}" type="slidenum">
              <a:rPr lang="ja-JP" altLang="en-US" smtClean="0"/>
              <a:pPr/>
              <a:t>10</a:t>
            </a:fld>
            <a:endParaRPr lang="ja-JP" altLang="en-US" dirty="0"/>
          </a:p>
        </p:txBody>
      </p:sp>
    </p:spTree>
    <p:extLst>
      <p:ext uri="{BB962C8B-B14F-4D97-AF65-F5344CB8AC3E}">
        <p14:creationId xmlns:p14="http://schemas.microsoft.com/office/powerpoint/2010/main" val="111947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a:extLst>
              <a:ext uri="{FF2B5EF4-FFF2-40B4-BE49-F238E27FC236}">
                <a16:creationId xmlns:a16="http://schemas.microsoft.com/office/drawing/2014/main" id="{88DD3D62-6148-45A7-A897-F406ED8DEF16}"/>
              </a:ext>
            </a:extLst>
          </p:cNvPr>
          <p:cNvSpPr/>
          <p:nvPr/>
        </p:nvSpPr>
        <p:spPr>
          <a:xfrm>
            <a:off x="168150" y="1466067"/>
            <a:ext cx="8807700" cy="26673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BD15F6B-6CB4-4A95-B59C-47BCB4D4A8E7}"/>
              </a:ext>
            </a:extLst>
          </p:cNvPr>
          <p:cNvSpPr>
            <a:spLocks noGrp="1"/>
          </p:cNvSpPr>
          <p:nvPr>
            <p:ph type="title"/>
          </p:nvPr>
        </p:nvSpPr>
        <p:spPr/>
        <p:txBody>
          <a:bodyPr/>
          <a:lstStyle/>
          <a:p>
            <a:r>
              <a:rPr kumimoji="1" lang="ja-JP" altLang="en-US" sz="2000" dirty="0"/>
              <a:t>目標</a:t>
            </a:r>
            <a:r>
              <a:rPr lang="ja-JP" altLang="en-US" sz="2000" dirty="0"/>
              <a:t>達成のための</a:t>
            </a:r>
            <a:r>
              <a:rPr lang="ja-JP" altLang="en-US" dirty="0"/>
              <a:t>基本戦略</a:t>
            </a:r>
            <a:endParaRPr kumimoji="1" lang="ja-JP" altLang="en-US" dirty="0"/>
          </a:p>
        </p:txBody>
      </p:sp>
      <p:sp>
        <p:nvSpPr>
          <p:cNvPr id="3" name="テキスト プレースホルダー 2">
            <a:extLst>
              <a:ext uri="{FF2B5EF4-FFF2-40B4-BE49-F238E27FC236}">
                <a16:creationId xmlns:a16="http://schemas.microsoft.com/office/drawing/2014/main" id="{D2C4A12A-7561-4B90-956F-64C9DE9F4BD1}"/>
              </a:ext>
            </a:extLst>
          </p:cNvPr>
          <p:cNvSpPr>
            <a:spLocks noGrp="1"/>
          </p:cNvSpPr>
          <p:nvPr>
            <p:ph type="body" sz="quarter" idx="10"/>
          </p:nvPr>
        </p:nvSpPr>
        <p:spPr/>
        <p:txBody>
          <a:bodyPr/>
          <a:lstStyle/>
          <a:p>
            <a:r>
              <a:rPr kumimoji="1" lang="ja-JP" altLang="en-US" dirty="0"/>
              <a:t>基本戦略ごとに</a:t>
            </a:r>
            <a:r>
              <a:rPr kumimoji="1" lang="ja-JP" altLang="en-US" b="1" dirty="0">
                <a:solidFill>
                  <a:schemeClr val="accent1"/>
                </a:solidFill>
              </a:rPr>
              <a:t>キャッチフレーズ</a:t>
            </a:r>
            <a:r>
              <a:rPr kumimoji="1" lang="ja-JP" altLang="en-US" dirty="0"/>
              <a:t>を併記</a:t>
            </a:r>
            <a:br>
              <a:rPr kumimoji="1" lang="en-US" altLang="ja-JP" dirty="0"/>
            </a:br>
            <a:r>
              <a:rPr kumimoji="1" lang="ja-JP" altLang="en-US" dirty="0"/>
              <a:t>自然の</a:t>
            </a:r>
            <a:r>
              <a:rPr kumimoji="1" lang="ja-JP" altLang="en-US" b="1" dirty="0">
                <a:solidFill>
                  <a:schemeClr val="accent1"/>
                </a:solidFill>
              </a:rPr>
              <a:t>「活用」を含む４つの基本戦略</a:t>
            </a:r>
            <a:r>
              <a:rPr kumimoji="1" lang="ja-JP" altLang="en-US" dirty="0"/>
              <a:t>で構成</a:t>
            </a:r>
          </a:p>
        </p:txBody>
      </p:sp>
      <p:sp>
        <p:nvSpPr>
          <p:cNvPr id="30" name="正方形/長方形 29">
            <a:extLst>
              <a:ext uri="{FF2B5EF4-FFF2-40B4-BE49-F238E27FC236}">
                <a16:creationId xmlns:a16="http://schemas.microsoft.com/office/drawing/2014/main" id="{B439DDDA-D926-4B46-9D36-7BC26D866F40}"/>
              </a:ext>
            </a:extLst>
          </p:cNvPr>
          <p:cNvSpPr/>
          <p:nvPr/>
        </p:nvSpPr>
        <p:spPr>
          <a:xfrm>
            <a:off x="168150" y="4095082"/>
            <a:ext cx="3879975" cy="409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solidFill>
                  <a:schemeClr val="tx1"/>
                </a:solidFill>
              </a:rPr>
              <a:t>◆基本戦略と行動方針</a:t>
            </a:r>
            <a:endParaRPr kumimoji="1" lang="ja-JP" altLang="en-US" b="1" dirty="0">
              <a:solidFill>
                <a:schemeClr val="tx1"/>
              </a:solidFill>
            </a:endParaRPr>
          </a:p>
        </p:txBody>
      </p:sp>
      <p:grpSp>
        <p:nvGrpSpPr>
          <p:cNvPr id="9" name="グループ化 8">
            <a:extLst>
              <a:ext uri="{FF2B5EF4-FFF2-40B4-BE49-F238E27FC236}">
                <a16:creationId xmlns:a16="http://schemas.microsoft.com/office/drawing/2014/main" id="{2C328DD8-0AAE-C80D-C5DC-7CBD919E5C8C}"/>
              </a:ext>
            </a:extLst>
          </p:cNvPr>
          <p:cNvGrpSpPr/>
          <p:nvPr/>
        </p:nvGrpSpPr>
        <p:grpSpPr>
          <a:xfrm>
            <a:off x="282451" y="4456180"/>
            <a:ext cx="4221480" cy="910837"/>
            <a:chOff x="282451" y="4456180"/>
            <a:chExt cx="3594224" cy="910837"/>
          </a:xfrm>
        </p:grpSpPr>
        <p:sp>
          <p:nvSpPr>
            <p:cNvPr id="35" name="正方形/長方形 34">
              <a:extLst>
                <a:ext uri="{FF2B5EF4-FFF2-40B4-BE49-F238E27FC236}">
                  <a16:creationId xmlns:a16="http://schemas.microsoft.com/office/drawing/2014/main" id="{1A8840EB-4673-4D20-8FF6-E02C00FF05CE}"/>
                </a:ext>
              </a:extLst>
            </p:cNvPr>
            <p:cNvSpPr/>
            <p:nvPr/>
          </p:nvSpPr>
          <p:spPr>
            <a:xfrm>
              <a:off x="339600" y="4512325"/>
              <a:ext cx="3537075" cy="854692"/>
            </a:xfrm>
            <a:prstGeom prst="rect">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400" dirty="0">
                <a:solidFill>
                  <a:schemeClr val="tx1"/>
                </a:solidFill>
              </a:endParaRPr>
            </a:p>
          </p:txBody>
        </p:sp>
        <p:sp>
          <p:nvSpPr>
            <p:cNvPr id="31" name="正方形/長方形 30">
              <a:extLst>
                <a:ext uri="{FF2B5EF4-FFF2-40B4-BE49-F238E27FC236}">
                  <a16:creationId xmlns:a16="http://schemas.microsoft.com/office/drawing/2014/main" id="{0C97786D-C05A-416C-9126-62FBF201C271}"/>
                </a:ext>
              </a:extLst>
            </p:cNvPr>
            <p:cNvSpPr/>
            <p:nvPr/>
          </p:nvSpPr>
          <p:spPr>
            <a:xfrm>
              <a:off x="282451" y="4456180"/>
              <a:ext cx="3098924" cy="3652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rPr>
                <a:t>基本戦略１</a:t>
              </a:r>
              <a:r>
                <a:rPr lang="en-US" altLang="ja-JP" sz="1600" b="1" dirty="0">
                  <a:solidFill>
                    <a:schemeClr val="tx1"/>
                  </a:solidFill>
                </a:rPr>
                <a:t>【</a:t>
              </a:r>
              <a:r>
                <a:rPr lang="ja-JP" altLang="en-US" sz="1600" b="1" dirty="0">
                  <a:solidFill>
                    <a:schemeClr val="tx1"/>
                  </a:solidFill>
                </a:rPr>
                <a:t>気づく・始める</a:t>
              </a:r>
              <a:r>
                <a:rPr lang="en-US" altLang="ja-JP" sz="1600" b="1" dirty="0">
                  <a:solidFill>
                    <a:schemeClr val="tx1"/>
                  </a:solidFill>
                </a:rPr>
                <a:t>】</a:t>
              </a:r>
              <a:endParaRPr kumimoji="1" lang="ja-JP" altLang="en-US" sz="1600" b="1" dirty="0">
                <a:solidFill>
                  <a:schemeClr val="tx1"/>
                </a:solidFill>
              </a:endParaRPr>
            </a:p>
          </p:txBody>
        </p:sp>
        <p:sp>
          <p:nvSpPr>
            <p:cNvPr id="39" name="正方形/長方形 38">
              <a:extLst>
                <a:ext uri="{FF2B5EF4-FFF2-40B4-BE49-F238E27FC236}">
                  <a16:creationId xmlns:a16="http://schemas.microsoft.com/office/drawing/2014/main" id="{0A6FA8EF-1FCD-43AC-8F58-9E378721C0A8}"/>
                </a:ext>
              </a:extLst>
            </p:cNvPr>
            <p:cNvSpPr/>
            <p:nvPr/>
          </p:nvSpPr>
          <p:spPr>
            <a:xfrm>
              <a:off x="339600" y="4764525"/>
              <a:ext cx="3537075" cy="551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2200"/>
                </a:lnSpc>
              </a:pPr>
              <a:r>
                <a:rPr kumimoji="1" lang="en-US" altLang="ja-JP" sz="1400" dirty="0">
                  <a:solidFill>
                    <a:schemeClr val="tx1"/>
                  </a:solidFill>
                </a:rPr>
                <a:t>(1)</a:t>
              </a:r>
              <a:r>
                <a:rPr kumimoji="1" lang="ja-JP" altLang="en-US" sz="1400" dirty="0">
                  <a:solidFill>
                    <a:schemeClr val="tx1"/>
                  </a:solidFill>
                </a:rPr>
                <a:t>生物多様性と暮らし・文化の理解促進</a:t>
              </a:r>
              <a:endParaRPr kumimoji="1" lang="en-US" altLang="ja-JP" sz="1400" dirty="0">
                <a:solidFill>
                  <a:schemeClr val="tx1"/>
                </a:solidFill>
              </a:endParaRPr>
            </a:p>
            <a:p>
              <a:pPr>
                <a:lnSpc>
                  <a:spcPts val="2200"/>
                </a:lnSpc>
              </a:pPr>
              <a:r>
                <a:rPr kumimoji="1" lang="en-US" altLang="ja-JP" sz="1400" dirty="0">
                  <a:solidFill>
                    <a:schemeClr val="tx1"/>
                  </a:solidFill>
                </a:rPr>
                <a:t>(2)</a:t>
              </a:r>
              <a:r>
                <a:rPr kumimoji="1" lang="ja-JP" altLang="en-US" sz="1400" dirty="0">
                  <a:solidFill>
                    <a:schemeClr val="tx1"/>
                  </a:solidFill>
                </a:rPr>
                <a:t>自然に触れる</a:t>
              </a:r>
              <a:r>
                <a:rPr lang="ja-JP" altLang="en-US" sz="1400" dirty="0">
                  <a:solidFill>
                    <a:schemeClr val="tx1"/>
                  </a:solidFill>
                </a:rPr>
                <a:t>機会</a:t>
              </a:r>
              <a:r>
                <a:rPr kumimoji="1" lang="ja-JP" altLang="en-US" sz="1400" dirty="0">
                  <a:solidFill>
                    <a:schemeClr val="tx1"/>
                  </a:solidFill>
                </a:rPr>
                <a:t>の創出</a:t>
              </a:r>
            </a:p>
          </p:txBody>
        </p:sp>
      </p:grpSp>
      <p:grpSp>
        <p:nvGrpSpPr>
          <p:cNvPr id="8" name="グループ化 7">
            <a:extLst>
              <a:ext uri="{FF2B5EF4-FFF2-40B4-BE49-F238E27FC236}">
                <a16:creationId xmlns:a16="http://schemas.microsoft.com/office/drawing/2014/main" id="{FCAA86DB-7396-5FB3-662B-BB3E4A8B24C6}"/>
              </a:ext>
            </a:extLst>
          </p:cNvPr>
          <p:cNvGrpSpPr/>
          <p:nvPr/>
        </p:nvGrpSpPr>
        <p:grpSpPr>
          <a:xfrm>
            <a:off x="282451" y="5309199"/>
            <a:ext cx="4221480" cy="1506274"/>
            <a:chOff x="282451" y="5534526"/>
            <a:chExt cx="3594224" cy="1271902"/>
          </a:xfrm>
        </p:grpSpPr>
        <p:sp>
          <p:nvSpPr>
            <p:cNvPr id="5" name="正方形/長方形 4">
              <a:extLst>
                <a:ext uri="{FF2B5EF4-FFF2-40B4-BE49-F238E27FC236}">
                  <a16:creationId xmlns:a16="http://schemas.microsoft.com/office/drawing/2014/main" id="{E20EFC1B-BC3F-3039-7735-8031C1BFA724}"/>
                </a:ext>
              </a:extLst>
            </p:cNvPr>
            <p:cNvSpPr/>
            <p:nvPr/>
          </p:nvSpPr>
          <p:spPr>
            <a:xfrm>
              <a:off x="339600" y="5638929"/>
              <a:ext cx="3537075" cy="1167499"/>
            </a:xfrm>
            <a:prstGeom prst="rect">
              <a:avLst/>
            </a:prstGeom>
            <a:solidFill>
              <a:srgbClr val="86E1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400" dirty="0">
                <a:solidFill>
                  <a:schemeClr val="tx1"/>
                </a:solidFill>
              </a:endParaRPr>
            </a:p>
          </p:txBody>
        </p:sp>
        <p:sp>
          <p:nvSpPr>
            <p:cNvPr id="6" name="正方形/長方形 5">
              <a:extLst>
                <a:ext uri="{FF2B5EF4-FFF2-40B4-BE49-F238E27FC236}">
                  <a16:creationId xmlns:a16="http://schemas.microsoft.com/office/drawing/2014/main" id="{F5B3E50D-525E-7E39-9AA3-857077B8140A}"/>
                </a:ext>
              </a:extLst>
            </p:cNvPr>
            <p:cNvSpPr/>
            <p:nvPr/>
          </p:nvSpPr>
          <p:spPr>
            <a:xfrm>
              <a:off x="282451" y="5534526"/>
              <a:ext cx="3098924" cy="409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rPr>
                <a:t>基本戦略２</a:t>
              </a:r>
              <a:r>
                <a:rPr lang="en-US" altLang="ja-JP" sz="1600" b="1" dirty="0">
                  <a:solidFill>
                    <a:schemeClr val="tx1"/>
                  </a:solidFill>
                </a:rPr>
                <a:t>【</a:t>
              </a:r>
              <a:r>
                <a:rPr lang="ja-JP" altLang="en-US" sz="1600" b="1" dirty="0">
                  <a:solidFill>
                    <a:schemeClr val="tx1"/>
                  </a:solidFill>
                </a:rPr>
                <a:t>守る・育む</a:t>
              </a:r>
              <a:r>
                <a:rPr lang="en-US" altLang="ja-JP" sz="1600" b="1" dirty="0">
                  <a:solidFill>
                    <a:schemeClr val="tx1"/>
                  </a:solidFill>
                </a:rPr>
                <a:t>】</a:t>
              </a:r>
              <a:endParaRPr kumimoji="1" lang="ja-JP" altLang="en-US" sz="1600" b="1" dirty="0">
                <a:solidFill>
                  <a:schemeClr val="tx1"/>
                </a:solidFill>
              </a:endParaRPr>
            </a:p>
          </p:txBody>
        </p:sp>
        <p:sp>
          <p:nvSpPr>
            <p:cNvPr id="7" name="正方形/長方形 6">
              <a:extLst>
                <a:ext uri="{FF2B5EF4-FFF2-40B4-BE49-F238E27FC236}">
                  <a16:creationId xmlns:a16="http://schemas.microsoft.com/office/drawing/2014/main" id="{97168922-EF3F-C83D-912F-47D2F5001F9D}"/>
                </a:ext>
              </a:extLst>
            </p:cNvPr>
            <p:cNvSpPr/>
            <p:nvPr/>
          </p:nvSpPr>
          <p:spPr>
            <a:xfrm>
              <a:off x="339600" y="5842871"/>
              <a:ext cx="3537075" cy="6179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2200"/>
                </a:lnSpc>
              </a:pPr>
              <a:r>
                <a:rPr kumimoji="1" lang="en-US" altLang="ja-JP" sz="1400" dirty="0">
                  <a:solidFill>
                    <a:schemeClr val="tx1"/>
                  </a:solidFill>
                </a:rPr>
                <a:t>(1)</a:t>
              </a:r>
              <a:r>
                <a:rPr lang="ja-JP" altLang="en-US" sz="1400" dirty="0">
                  <a:solidFill>
                    <a:schemeClr val="tx1"/>
                  </a:solidFill>
                </a:rPr>
                <a:t>希少</a:t>
              </a:r>
              <a:r>
                <a:rPr kumimoji="1" lang="ja-JP" altLang="en-US" sz="1400" dirty="0">
                  <a:solidFill>
                    <a:schemeClr val="tx1"/>
                  </a:solidFill>
                </a:rPr>
                <a:t>な自然環境の保全</a:t>
              </a:r>
              <a:endParaRPr kumimoji="1" lang="en-US" altLang="ja-JP" sz="1400" dirty="0">
                <a:solidFill>
                  <a:schemeClr val="tx1"/>
                </a:solidFill>
              </a:endParaRPr>
            </a:p>
            <a:p>
              <a:pPr>
                <a:lnSpc>
                  <a:spcPts val="2200"/>
                </a:lnSpc>
              </a:pPr>
              <a:r>
                <a:rPr kumimoji="1" lang="en-US" altLang="ja-JP" sz="1400" dirty="0">
                  <a:solidFill>
                    <a:schemeClr val="tx1"/>
                  </a:solidFill>
                </a:rPr>
                <a:t>(2)</a:t>
              </a:r>
              <a:r>
                <a:rPr lang="ja-JP" altLang="en-US" sz="1400" dirty="0">
                  <a:solidFill>
                    <a:schemeClr val="tx1"/>
                  </a:solidFill>
                </a:rPr>
                <a:t>身近な自然環境の保全</a:t>
              </a:r>
              <a:endParaRPr kumimoji="1" lang="en-US" altLang="ja-JP" sz="1400" dirty="0">
                <a:solidFill>
                  <a:schemeClr val="tx1"/>
                </a:solidFill>
              </a:endParaRPr>
            </a:p>
            <a:p>
              <a:pPr>
                <a:lnSpc>
                  <a:spcPts val="2200"/>
                </a:lnSpc>
              </a:pPr>
              <a:r>
                <a:rPr lang="en-US" altLang="ja-JP" sz="1400" dirty="0">
                  <a:solidFill>
                    <a:schemeClr val="tx1"/>
                  </a:solidFill>
                </a:rPr>
                <a:t>(3)</a:t>
              </a:r>
              <a:r>
                <a:rPr lang="ja-JP" altLang="en-US" sz="1400" dirty="0">
                  <a:solidFill>
                    <a:schemeClr val="tx1"/>
                  </a:solidFill>
                </a:rPr>
                <a:t>開発行為における自然環境への配慮</a:t>
              </a:r>
              <a:endParaRPr lang="en-US" altLang="ja-JP" sz="1400" dirty="0">
                <a:solidFill>
                  <a:schemeClr val="tx1"/>
                </a:solidFill>
              </a:endParaRPr>
            </a:p>
            <a:p>
              <a:pPr>
                <a:lnSpc>
                  <a:spcPts val="2200"/>
                </a:lnSpc>
              </a:pPr>
              <a:r>
                <a:rPr kumimoji="1" lang="en-US" altLang="ja-JP" sz="1400" dirty="0">
                  <a:solidFill>
                    <a:schemeClr val="tx1"/>
                  </a:solidFill>
                </a:rPr>
                <a:t>(4)</a:t>
              </a:r>
              <a:r>
                <a:rPr kumimoji="1" lang="ja-JP" altLang="en-US" sz="1400" dirty="0">
                  <a:solidFill>
                    <a:schemeClr val="tx1"/>
                  </a:solidFill>
                </a:rPr>
                <a:t>人と自然の軋轢の緩和</a:t>
              </a:r>
            </a:p>
          </p:txBody>
        </p:sp>
      </p:grpSp>
      <p:grpSp>
        <p:nvGrpSpPr>
          <p:cNvPr id="23" name="グループ化 22">
            <a:extLst>
              <a:ext uri="{FF2B5EF4-FFF2-40B4-BE49-F238E27FC236}">
                <a16:creationId xmlns:a16="http://schemas.microsoft.com/office/drawing/2014/main" id="{C0B03F08-BAFB-16D8-C417-6304AFAB907F}"/>
              </a:ext>
            </a:extLst>
          </p:cNvPr>
          <p:cNvGrpSpPr/>
          <p:nvPr/>
        </p:nvGrpSpPr>
        <p:grpSpPr>
          <a:xfrm>
            <a:off x="4572000" y="4456180"/>
            <a:ext cx="4221480" cy="1157219"/>
            <a:chOff x="4572000" y="4456180"/>
            <a:chExt cx="4221480" cy="1157219"/>
          </a:xfrm>
        </p:grpSpPr>
        <p:sp>
          <p:nvSpPr>
            <p:cNvPr id="11" name="正方形/長方形 10">
              <a:extLst>
                <a:ext uri="{FF2B5EF4-FFF2-40B4-BE49-F238E27FC236}">
                  <a16:creationId xmlns:a16="http://schemas.microsoft.com/office/drawing/2014/main" id="{0DEC10B3-A138-DB5D-4D72-4EA3975D1FC4}"/>
                </a:ext>
              </a:extLst>
            </p:cNvPr>
            <p:cNvSpPr/>
            <p:nvPr/>
          </p:nvSpPr>
          <p:spPr>
            <a:xfrm>
              <a:off x="4639123" y="4508842"/>
              <a:ext cx="4154357" cy="1104557"/>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400" dirty="0">
                <a:solidFill>
                  <a:schemeClr val="tx1"/>
                </a:solidFill>
              </a:endParaRPr>
            </a:p>
          </p:txBody>
        </p:sp>
        <p:sp>
          <p:nvSpPr>
            <p:cNvPr id="12" name="正方形/長方形 11">
              <a:extLst>
                <a:ext uri="{FF2B5EF4-FFF2-40B4-BE49-F238E27FC236}">
                  <a16:creationId xmlns:a16="http://schemas.microsoft.com/office/drawing/2014/main" id="{DC759565-A055-F153-F693-506308B41E54}"/>
                </a:ext>
              </a:extLst>
            </p:cNvPr>
            <p:cNvSpPr/>
            <p:nvPr/>
          </p:nvSpPr>
          <p:spPr>
            <a:xfrm>
              <a:off x="4572000" y="4456180"/>
              <a:ext cx="3639741" cy="34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rPr>
                <a:t>基本戦略３</a:t>
              </a:r>
              <a:r>
                <a:rPr lang="en-US" altLang="ja-JP" sz="1600" b="1" dirty="0">
                  <a:solidFill>
                    <a:schemeClr val="tx1"/>
                  </a:solidFill>
                </a:rPr>
                <a:t>【</a:t>
              </a:r>
              <a:r>
                <a:rPr lang="ja-JP" altLang="en-US" sz="1600" b="1" dirty="0">
                  <a:solidFill>
                    <a:schemeClr val="tx1"/>
                  </a:solidFill>
                </a:rPr>
                <a:t>活かす・創る</a:t>
              </a:r>
              <a:r>
                <a:rPr lang="en-US" altLang="ja-JP" sz="1600" b="1" dirty="0">
                  <a:solidFill>
                    <a:schemeClr val="tx1"/>
                  </a:solidFill>
                </a:rPr>
                <a:t>】</a:t>
              </a:r>
              <a:endParaRPr kumimoji="1" lang="ja-JP" altLang="en-US" sz="1600" b="1" dirty="0">
                <a:solidFill>
                  <a:schemeClr val="tx1"/>
                </a:solidFill>
              </a:endParaRPr>
            </a:p>
          </p:txBody>
        </p:sp>
        <p:sp>
          <p:nvSpPr>
            <p:cNvPr id="13" name="正方形/長方形 12">
              <a:extLst>
                <a:ext uri="{FF2B5EF4-FFF2-40B4-BE49-F238E27FC236}">
                  <a16:creationId xmlns:a16="http://schemas.microsoft.com/office/drawing/2014/main" id="{19110D1F-290C-938A-699B-04AF14F5F6B3}"/>
                </a:ext>
              </a:extLst>
            </p:cNvPr>
            <p:cNvSpPr/>
            <p:nvPr/>
          </p:nvSpPr>
          <p:spPr>
            <a:xfrm>
              <a:off x="4639123" y="4745403"/>
              <a:ext cx="4154357" cy="5169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2200"/>
                </a:lnSpc>
              </a:pPr>
              <a:r>
                <a:rPr kumimoji="1" lang="en-US" altLang="ja-JP" sz="1400" dirty="0">
                  <a:solidFill>
                    <a:schemeClr val="tx1"/>
                  </a:solidFill>
                </a:rPr>
                <a:t>(1)</a:t>
              </a:r>
              <a:r>
                <a:rPr lang="ja-JP" altLang="en-US" sz="1400" dirty="0">
                  <a:solidFill>
                    <a:schemeClr val="tx1"/>
                  </a:solidFill>
                </a:rPr>
                <a:t>自然を活用したまちづくりの推進</a:t>
              </a:r>
              <a:endParaRPr kumimoji="1" lang="en-US" altLang="ja-JP" sz="1400" dirty="0">
                <a:solidFill>
                  <a:schemeClr val="tx1"/>
                </a:solidFill>
              </a:endParaRPr>
            </a:p>
            <a:p>
              <a:pPr>
                <a:lnSpc>
                  <a:spcPts val="2200"/>
                </a:lnSpc>
              </a:pPr>
              <a:r>
                <a:rPr kumimoji="1" lang="en-US" altLang="ja-JP" sz="1400" dirty="0">
                  <a:solidFill>
                    <a:schemeClr val="tx1"/>
                  </a:solidFill>
                </a:rPr>
                <a:t>(2)</a:t>
              </a:r>
              <a:r>
                <a:rPr kumimoji="1" lang="ja-JP" altLang="en-US" sz="1400" dirty="0">
                  <a:solidFill>
                    <a:schemeClr val="tx1"/>
                  </a:solidFill>
                </a:rPr>
                <a:t>企業活動における生物多様性への配慮・活用</a:t>
              </a:r>
              <a:endParaRPr kumimoji="1" lang="en-US" altLang="ja-JP" sz="1400" dirty="0">
                <a:solidFill>
                  <a:schemeClr val="tx1"/>
                </a:solidFill>
              </a:endParaRPr>
            </a:p>
            <a:p>
              <a:pPr>
                <a:lnSpc>
                  <a:spcPts val="2200"/>
                </a:lnSpc>
              </a:pPr>
              <a:r>
                <a:rPr lang="en-US" altLang="ja-JP" sz="1400" dirty="0">
                  <a:solidFill>
                    <a:schemeClr val="tx1"/>
                  </a:solidFill>
                </a:rPr>
                <a:t>(3)</a:t>
              </a:r>
              <a:r>
                <a:rPr lang="ja-JP" altLang="en-US" sz="1400" dirty="0">
                  <a:solidFill>
                    <a:schemeClr val="tx1"/>
                  </a:solidFill>
                </a:rPr>
                <a:t>自然を活用した気候変動対策の推進</a:t>
              </a:r>
              <a:endParaRPr kumimoji="1" lang="ja-JP" altLang="en-US" sz="1400" dirty="0">
                <a:solidFill>
                  <a:schemeClr val="tx1"/>
                </a:solidFill>
              </a:endParaRPr>
            </a:p>
          </p:txBody>
        </p:sp>
      </p:grpSp>
      <p:grpSp>
        <p:nvGrpSpPr>
          <p:cNvPr id="22" name="グループ化 21">
            <a:extLst>
              <a:ext uri="{FF2B5EF4-FFF2-40B4-BE49-F238E27FC236}">
                <a16:creationId xmlns:a16="http://schemas.microsoft.com/office/drawing/2014/main" id="{BC6CE4B6-D7B7-D1A1-383B-F4F2CA731EF0}"/>
              </a:ext>
            </a:extLst>
          </p:cNvPr>
          <p:cNvGrpSpPr/>
          <p:nvPr/>
        </p:nvGrpSpPr>
        <p:grpSpPr>
          <a:xfrm>
            <a:off x="4572000" y="5658252"/>
            <a:ext cx="4221480" cy="1157221"/>
            <a:chOff x="4572000" y="5658252"/>
            <a:chExt cx="4221480" cy="1157221"/>
          </a:xfrm>
        </p:grpSpPr>
        <p:sp>
          <p:nvSpPr>
            <p:cNvPr id="19" name="正方形/長方形 18">
              <a:extLst>
                <a:ext uri="{FF2B5EF4-FFF2-40B4-BE49-F238E27FC236}">
                  <a16:creationId xmlns:a16="http://schemas.microsoft.com/office/drawing/2014/main" id="{D0E745A8-E6AB-51FE-DE7C-B9259DA060FD}"/>
                </a:ext>
              </a:extLst>
            </p:cNvPr>
            <p:cNvSpPr/>
            <p:nvPr/>
          </p:nvSpPr>
          <p:spPr>
            <a:xfrm>
              <a:off x="4639123" y="5710915"/>
              <a:ext cx="4154357" cy="110455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400" dirty="0">
                <a:solidFill>
                  <a:schemeClr val="tx1"/>
                </a:solidFill>
              </a:endParaRPr>
            </a:p>
          </p:txBody>
        </p:sp>
        <p:sp>
          <p:nvSpPr>
            <p:cNvPr id="20" name="正方形/長方形 19">
              <a:extLst>
                <a:ext uri="{FF2B5EF4-FFF2-40B4-BE49-F238E27FC236}">
                  <a16:creationId xmlns:a16="http://schemas.microsoft.com/office/drawing/2014/main" id="{5D3CF850-FA2B-3B73-05C1-493FE7C36206}"/>
                </a:ext>
              </a:extLst>
            </p:cNvPr>
            <p:cNvSpPr/>
            <p:nvPr/>
          </p:nvSpPr>
          <p:spPr>
            <a:xfrm>
              <a:off x="4572000" y="5658252"/>
              <a:ext cx="3639741" cy="34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rPr>
                <a:t>基本戦略４</a:t>
              </a:r>
              <a:r>
                <a:rPr lang="en-US" altLang="ja-JP" sz="1600" b="1" dirty="0">
                  <a:solidFill>
                    <a:schemeClr val="tx1"/>
                  </a:solidFill>
                </a:rPr>
                <a:t>【</a:t>
              </a:r>
              <a:r>
                <a:rPr lang="ja-JP" altLang="en-US" sz="1600" b="1" dirty="0">
                  <a:solidFill>
                    <a:schemeClr val="tx1"/>
                  </a:solidFill>
                </a:rPr>
                <a:t>支える仕組み</a:t>
              </a:r>
              <a:r>
                <a:rPr lang="en-US" altLang="ja-JP" sz="1600" b="1" dirty="0">
                  <a:solidFill>
                    <a:schemeClr val="tx1"/>
                  </a:solidFill>
                </a:rPr>
                <a:t>】</a:t>
              </a:r>
              <a:endParaRPr kumimoji="1" lang="ja-JP" altLang="en-US" sz="1600" b="1" dirty="0">
                <a:solidFill>
                  <a:schemeClr val="tx1"/>
                </a:solidFill>
              </a:endParaRPr>
            </a:p>
          </p:txBody>
        </p:sp>
        <p:sp>
          <p:nvSpPr>
            <p:cNvPr id="21" name="正方形/長方形 20">
              <a:extLst>
                <a:ext uri="{FF2B5EF4-FFF2-40B4-BE49-F238E27FC236}">
                  <a16:creationId xmlns:a16="http://schemas.microsoft.com/office/drawing/2014/main" id="{9C7C59F5-5C33-EECE-71D2-C8FE048B60B3}"/>
                </a:ext>
              </a:extLst>
            </p:cNvPr>
            <p:cNvSpPr/>
            <p:nvPr/>
          </p:nvSpPr>
          <p:spPr>
            <a:xfrm>
              <a:off x="4639123" y="5947475"/>
              <a:ext cx="4154357" cy="5169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2200"/>
                </a:lnSpc>
              </a:pPr>
              <a:r>
                <a:rPr kumimoji="1" lang="en-US" altLang="ja-JP" sz="1400" dirty="0">
                  <a:solidFill>
                    <a:schemeClr val="tx1"/>
                  </a:solidFill>
                </a:rPr>
                <a:t>(1)</a:t>
              </a:r>
              <a:r>
                <a:rPr kumimoji="1" lang="ja-JP" altLang="en-US" sz="1400" dirty="0">
                  <a:solidFill>
                    <a:schemeClr val="tx1"/>
                  </a:solidFill>
                </a:rPr>
                <a:t>多様な主体が連携した取組の基盤整備</a:t>
              </a:r>
              <a:endParaRPr kumimoji="1" lang="en-US" altLang="ja-JP" sz="1400" dirty="0">
                <a:solidFill>
                  <a:schemeClr val="tx1"/>
                </a:solidFill>
              </a:endParaRPr>
            </a:p>
            <a:p>
              <a:pPr>
                <a:lnSpc>
                  <a:spcPts val="2200"/>
                </a:lnSpc>
              </a:pPr>
              <a:r>
                <a:rPr kumimoji="1" lang="en-US" altLang="ja-JP" sz="1400" dirty="0">
                  <a:solidFill>
                    <a:schemeClr val="tx1"/>
                  </a:solidFill>
                </a:rPr>
                <a:t>(2)</a:t>
              </a:r>
              <a:r>
                <a:rPr lang="ja-JP" altLang="en-US" sz="1400" dirty="0">
                  <a:solidFill>
                    <a:schemeClr val="tx1"/>
                  </a:solidFill>
                </a:rPr>
                <a:t>自然関連情報の整備・活用</a:t>
              </a:r>
              <a:endParaRPr kumimoji="1" lang="en-US" altLang="ja-JP" sz="1400" dirty="0">
                <a:solidFill>
                  <a:schemeClr val="tx1"/>
                </a:solidFill>
              </a:endParaRPr>
            </a:p>
            <a:p>
              <a:pPr>
                <a:lnSpc>
                  <a:spcPts val="2200"/>
                </a:lnSpc>
              </a:pPr>
              <a:r>
                <a:rPr lang="en-US" altLang="ja-JP" sz="1400" dirty="0">
                  <a:solidFill>
                    <a:schemeClr val="tx1"/>
                  </a:solidFill>
                </a:rPr>
                <a:t>(3)</a:t>
              </a:r>
              <a:r>
                <a:rPr lang="ja-JP" altLang="en-US" sz="1400" dirty="0">
                  <a:solidFill>
                    <a:schemeClr val="tx1"/>
                  </a:solidFill>
                </a:rPr>
                <a:t>市町村による取組の促進</a:t>
              </a:r>
              <a:endParaRPr kumimoji="1" lang="ja-JP" altLang="en-US" sz="1400" dirty="0">
                <a:solidFill>
                  <a:schemeClr val="tx1"/>
                </a:solidFill>
              </a:endParaRPr>
            </a:p>
          </p:txBody>
        </p:sp>
      </p:grpSp>
      <p:sp>
        <p:nvSpPr>
          <p:cNvPr id="32" name="タイトル 1">
            <a:extLst>
              <a:ext uri="{FF2B5EF4-FFF2-40B4-BE49-F238E27FC236}">
                <a16:creationId xmlns:a16="http://schemas.microsoft.com/office/drawing/2014/main" id="{B604452B-815F-4691-B987-EF1E928ACB8B}"/>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２．目標と基本戦略</a:t>
            </a:r>
          </a:p>
        </p:txBody>
      </p:sp>
      <p:grpSp>
        <p:nvGrpSpPr>
          <p:cNvPr id="14" name="グループ化 13">
            <a:extLst>
              <a:ext uri="{FF2B5EF4-FFF2-40B4-BE49-F238E27FC236}">
                <a16:creationId xmlns:a16="http://schemas.microsoft.com/office/drawing/2014/main" id="{6ED03BA2-0FB8-4262-BF85-6DBB043EA1F3}"/>
              </a:ext>
            </a:extLst>
          </p:cNvPr>
          <p:cNvGrpSpPr/>
          <p:nvPr/>
        </p:nvGrpSpPr>
        <p:grpSpPr>
          <a:xfrm>
            <a:off x="253999" y="1728021"/>
            <a:ext cx="8636002" cy="2358342"/>
            <a:chOff x="253999" y="1728021"/>
            <a:chExt cx="8636002" cy="2358342"/>
          </a:xfrm>
        </p:grpSpPr>
        <p:sp>
          <p:nvSpPr>
            <p:cNvPr id="26" name="直方形 1">
              <a:extLst>
                <a:ext uri="{FF2B5EF4-FFF2-40B4-BE49-F238E27FC236}">
                  <a16:creationId xmlns:a16="http://schemas.microsoft.com/office/drawing/2014/main" id="{563CE11C-D6CE-40F1-B55A-FC91DB1DC20A}"/>
                </a:ext>
              </a:extLst>
            </p:cNvPr>
            <p:cNvSpPr/>
            <p:nvPr/>
          </p:nvSpPr>
          <p:spPr>
            <a:xfrm>
              <a:off x="253999" y="1728021"/>
              <a:ext cx="2778457" cy="1582334"/>
            </a:xfrm>
            <a:prstGeom prst="cube">
              <a:avLst>
                <a:gd name="adj" fmla="val 6257"/>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基本戦略１</a:t>
              </a:r>
            </a:p>
            <a:p>
              <a:pPr algn="ctr"/>
              <a:r>
                <a:rPr lang="ja-JP" altLang="en-US" sz="1600" b="1" dirty="0">
                  <a:solidFill>
                    <a:schemeClr val="tx1"/>
                  </a:solidFill>
                </a:rPr>
                <a:t>【気づく・始める】</a:t>
              </a:r>
            </a:p>
            <a:p>
              <a:pPr algn="ctr"/>
              <a:endParaRPr lang="ja-JP" altLang="en-US" sz="1200" dirty="0">
                <a:solidFill>
                  <a:schemeClr val="tx1"/>
                </a:solidFill>
              </a:endParaRPr>
            </a:p>
            <a:p>
              <a:pPr algn="ctr"/>
              <a:r>
                <a:rPr lang="ja-JP" altLang="en-US" sz="1400" b="1" dirty="0">
                  <a:solidFill>
                    <a:schemeClr val="tx1"/>
                  </a:solidFill>
                </a:rPr>
                <a:t>日常生活における生物多様性の価値の認識と行動の促進</a:t>
              </a:r>
            </a:p>
          </p:txBody>
        </p:sp>
        <p:sp>
          <p:nvSpPr>
            <p:cNvPr id="27" name="直方形 4">
              <a:extLst>
                <a:ext uri="{FF2B5EF4-FFF2-40B4-BE49-F238E27FC236}">
                  <a16:creationId xmlns:a16="http://schemas.microsoft.com/office/drawing/2014/main" id="{3D0635B9-E481-46D8-BD40-9074D0EF69BD}"/>
                </a:ext>
              </a:extLst>
            </p:cNvPr>
            <p:cNvSpPr/>
            <p:nvPr/>
          </p:nvSpPr>
          <p:spPr>
            <a:xfrm>
              <a:off x="3182772" y="1728021"/>
              <a:ext cx="2778457" cy="1582334"/>
            </a:xfrm>
            <a:prstGeom prst="cube">
              <a:avLst>
                <a:gd name="adj" fmla="val 6257"/>
              </a:avLst>
            </a:prstGeom>
            <a:solidFill>
              <a:srgbClr val="86E1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基本戦略２</a:t>
              </a:r>
            </a:p>
            <a:p>
              <a:pPr algn="ctr"/>
              <a:r>
                <a:rPr lang="ja-JP" altLang="en-US" sz="1600" b="1" dirty="0">
                  <a:solidFill>
                    <a:schemeClr val="tx1"/>
                  </a:solidFill>
                </a:rPr>
                <a:t>【守る・育む】</a:t>
              </a:r>
            </a:p>
            <a:p>
              <a:pPr algn="ctr"/>
              <a:endParaRPr lang="ja-JP" altLang="en-US" sz="1200" dirty="0">
                <a:solidFill>
                  <a:schemeClr val="tx1"/>
                </a:solidFill>
              </a:endParaRPr>
            </a:p>
            <a:p>
              <a:pPr algn="ctr"/>
              <a:r>
                <a:rPr lang="ja-JP" altLang="en-US" sz="1400" b="1" dirty="0">
                  <a:solidFill>
                    <a:schemeClr val="tx1"/>
                  </a:solidFill>
                </a:rPr>
                <a:t>生態系の健全性の</a:t>
              </a:r>
              <a:br>
                <a:rPr lang="ja-JP" altLang="en-US" sz="1400" b="1" dirty="0">
                  <a:solidFill>
                    <a:schemeClr val="tx1"/>
                  </a:solidFill>
                </a:rPr>
              </a:br>
              <a:r>
                <a:rPr lang="ja-JP" altLang="en-US" sz="1400" b="1" dirty="0">
                  <a:solidFill>
                    <a:schemeClr val="tx1"/>
                  </a:solidFill>
                </a:rPr>
                <a:t>維持と充実</a:t>
              </a:r>
            </a:p>
          </p:txBody>
        </p:sp>
        <p:sp>
          <p:nvSpPr>
            <p:cNvPr id="28" name="直方形 5">
              <a:extLst>
                <a:ext uri="{FF2B5EF4-FFF2-40B4-BE49-F238E27FC236}">
                  <a16:creationId xmlns:a16="http://schemas.microsoft.com/office/drawing/2014/main" id="{56FA6E2C-5616-4C60-88AF-A524B616CFCD}"/>
                </a:ext>
              </a:extLst>
            </p:cNvPr>
            <p:cNvSpPr/>
            <p:nvPr/>
          </p:nvSpPr>
          <p:spPr>
            <a:xfrm>
              <a:off x="6111544" y="1728021"/>
              <a:ext cx="2778457" cy="1582334"/>
            </a:xfrm>
            <a:prstGeom prst="cube">
              <a:avLst>
                <a:gd name="adj" fmla="val 6257"/>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基本戦略３</a:t>
              </a:r>
            </a:p>
            <a:p>
              <a:pPr algn="ctr"/>
              <a:r>
                <a:rPr lang="ja-JP" altLang="en-US" sz="1600" b="1" dirty="0">
                  <a:solidFill>
                    <a:schemeClr val="tx1"/>
                  </a:solidFill>
                </a:rPr>
                <a:t>【活かす・創る】</a:t>
              </a:r>
            </a:p>
            <a:p>
              <a:pPr algn="ctr"/>
              <a:endParaRPr lang="ja-JP" altLang="en-US" sz="1200" dirty="0">
                <a:solidFill>
                  <a:schemeClr val="tx1"/>
                </a:solidFill>
              </a:endParaRPr>
            </a:p>
            <a:p>
              <a:pPr algn="ctr"/>
              <a:r>
                <a:rPr lang="ja-JP" altLang="en-US" sz="1400" b="1" dirty="0">
                  <a:solidFill>
                    <a:schemeClr val="tx1"/>
                  </a:solidFill>
                </a:rPr>
                <a:t>自然資本の持続可能な</a:t>
              </a:r>
              <a:br>
                <a:rPr lang="ja-JP" altLang="en-US" sz="1400" b="1" dirty="0">
                  <a:solidFill>
                    <a:schemeClr val="tx1"/>
                  </a:solidFill>
                </a:rPr>
              </a:br>
              <a:r>
                <a:rPr lang="ja-JP" altLang="en-US" sz="1400" b="1" dirty="0">
                  <a:solidFill>
                    <a:schemeClr val="tx1"/>
                  </a:solidFill>
                </a:rPr>
                <a:t>利用による社会課題の解決</a:t>
              </a:r>
            </a:p>
          </p:txBody>
        </p:sp>
        <p:sp>
          <p:nvSpPr>
            <p:cNvPr id="29" name="直方形 6">
              <a:extLst>
                <a:ext uri="{FF2B5EF4-FFF2-40B4-BE49-F238E27FC236}">
                  <a16:creationId xmlns:a16="http://schemas.microsoft.com/office/drawing/2014/main" id="{A30F1E2F-864A-4510-9EB8-3CC3FE3236BF}"/>
                </a:ext>
              </a:extLst>
            </p:cNvPr>
            <p:cNvSpPr/>
            <p:nvPr/>
          </p:nvSpPr>
          <p:spPr>
            <a:xfrm>
              <a:off x="254478" y="3402172"/>
              <a:ext cx="8630257" cy="684191"/>
            </a:xfrm>
            <a:prstGeom prst="cube">
              <a:avLst>
                <a:gd name="adj" fmla="val 18185"/>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基本戦略４</a:t>
              </a:r>
              <a:r>
                <a:rPr lang="ja-JP" altLang="en-US" sz="1600" b="1" dirty="0">
                  <a:solidFill>
                    <a:schemeClr val="tx1"/>
                  </a:solidFill>
                </a:rPr>
                <a:t>【支える仕組み】</a:t>
              </a:r>
            </a:p>
            <a:p>
              <a:pPr algn="ctr"/>
              <a:r>
                <a:rPr lang="ja-JP" altLang="en-US" sz="1400" b="1" dirty="0">
                  <a:solidFill>
                    <a:schemeClr val="tx1"/>
                  </a:solidFill>
                </a:rPr>
                <a:t>生物多様性に係る取組を支える基盤整備の推進</a:t>
              </a:r>
            </a:p>
          </p:txBody>
        </p:sp>
        <p:sp>
          <p:nvSpPr>
            <p:cNvPr id="10" name="四角形: 角を丸くする 9">
              <a:extLst>
                <a:ext uri="{FF2B5EF4-FFF2-40B4-BE49-F238E27FC236}">
                  <a16:creationId xmlns:a16="http://schemas.microsoft.com/office/drawing/2014/main" id="{ABCF38F5-1604-49A8-8692-204CED9AA75E}"/>
                </a:ext>
              </a:extLst>
            </p:cNvPr>
            <p:cNvSpPr/>
            <p:nvPr/>
          </p:nvSpPr>
          <p:spPr>
            <a:xfrm>
              <a:off x="282451" y="1895623"/>
              <a:ext cx="562707" cy="342900"/>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NC</a:t>
              </a:r>
              <a:endParaRPr kumimoji="1" lang="ja-JP" altLang="en-US" dirty="0"/>
            </a:p>
          </p:txBody>
        </p:sp>
        <p:sp>
          <p:nvSpPr>
            <p:cNvPr id="33" name="四角形: 角を丸くする 32">
              <a:extLst>
                <a:ext uri="{FF2B5EF4-FFF2-40B4-BE49-F238E27FC236}">
                  <a16:creationId xmlns:a16="http://schemas.microsoft.com/office/drawing/2014/main" id="{78D70717-28E5-4388-A5B3-B61D355BCD8A}"/>
                </a:ext>
              </a:extLst>
            </p:cNvPr>
            <p:cNvSpPr/>
            <p:nvPr/>
          </p:nvSpPr>
          <p:spPr>
            <a:xfrm>
              <a:off x="3223080" y="1891842"/>
              <a:ext cx="562707" cy="342900"/>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NN</a:t>
              </a:r>
              <a:endParaRPr kumimoji="1" lang="ja-JP" altLang="en-US" dirty="0"/>
            </a:p>
          </p:txBody>
        </p:sp>
        <p:sp>
          <p:nvSpPr>
            <p:cNvPr id="34" name="四角形: 角を丸くする 33">
              <a:extLst>
                <a:ext uri="{FF2B5EF4-FFF2-40B4-BE49-F238E27FC236}">
                  <a16:creationId xmlns:a16="http://schemas.microsoft.com/office/drawing/2014/main" id="{9B44DE9D-469C-40A7-92D5-AB545BB01FB7}"/>
                </a:ext>
              </a:extLst>
            </p:cNvPr>
            <p:cNvSpPr/>
            <p:nvPr/>
          </p:nvSpPr>
          <p:spPr>
            <a:xfrm>
              <a:off x="6153594" y="1888878"/>
              <a:ext cx="562707" cy="342900"/>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NS</a:t>
              </a:r>
              <a:endParaRPr kumimoji="1" lang="ja-JP" altLang="en-US" dirty="0"/>
            </a:p>
          </p:txBody>
        </p:sp>
      </p:grpSp>
      <p:sp>
        <p:nvSpPr>
          <p:cNvPr id="36" name="四角形: 角を丸くする 35">
            <a:extLst>
              <a:ext uri="{FF2B5EF4-FFF2-40B4-BE49-F238E27FC236}">
                <a16:creationId xmlns:a16="http://schemas.microsoft.com/office/drawing/2014/main" id="{BF3D8263-EE9C-4378-9325-921E93C54E73}"/>
              </a:ext>
            </a:extLst>
          </p:cNvPr>
          <p:cNvSpPr/>
          <p:nvPr/>
        </p:nvSpPr>
        <p:spPr>
          <a:xfrm>
            <a:off x="127000" y="1302838"/>
            <a:ext cx="1780976" cy="40957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bg1"/>
                </a:solidFill>
              </a:rPr>
              <a:t>基本戦略</a:t>
            </a:r>
            <a:endParaRPr kumimoji="1" lang="ja-JP" altLang="en-US" sz="2400" dirty="0">
              <a:solidFill>
                <a:schemeClr val="bg1"/>
              </a:solidFill>
            </a:endParaRPr>
          </a:p>
        </p:txBody>
      </p:sp>
      <p:sp>
        <p:nvSpPr>
          <p:cNvPr id="4" name="スライド番号プレースホルダー 3">
            <a:extLst>
              <a:ext uri="{FF2B5EF4-FFF2-40B4-BE49-F238E27FC236}">
                <a16:creationId xmlns:a16="http://schemas.microsoft.com/office/drawing/2014/main" id="{83E65321-165D-44F2-BA32-1C6310AA8D9D}"/>
              </a:ext>
            </a:extLst>
          </p:cNvPr>
          <p:cNvSpPr>
            <a:spLocks noGrp="1"/>
          </p:cNvSpPr>
          <p:nvPr>
            <p:ph type="sldNum" sz="quarter" idx="13"/>
          </p:nvPr>
        </p:nvSpPr>
        <p:spPr/>
        <p:txBody>
          <a:bodyPr/>
          <a:lstStyle/>
          <a:p>
            <a:fld id="{254977FD-2B4C-47E2-A225-CA29ACC5699B}" type="slidenum">
              <a:rPr lang="ja-JP" altLang="en-US" smtClean="0"/>
              <a:pPr/>
              <a:t>11</a:t>
            </a:fld>
            <a:endParaRPr lang="ja-JP" altLang="en-US" dirty="0"/>
          </a:p>
        </p:txBody>
      </p:sp>
    </p:spTree>
    <p:extLst>
      <p:ext uri="{BB962C8B-B14F-4D97-AF65-F5344CB8AC3E}">
        <p14:creationId xmlns:p14="http://schemas.microsoft.com/office/powerpoint/2010/main" val="3903018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DA69A-F17F-14D1-620F-8ED7416A5FD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438C2A1-1D02-C3BC-4B4C-426121102741}"/>
              </a:ext>
            </a:extLst>
          </p:cNvPr>
          <p:cNvSpPr>
            <a:spLocks noGrp="1"/>
          </p:cNvSpPr>
          <p:nvPr>
            <p:ph type="title"/>
          </p:nvPr>
        </p:nvSpPr>
        <p:spPr/>
        <p:txBody>
          <a:bodyPr/>
          <a:lstStyle/>
          <a:p>
            <a:r>
              <a:rPr kumimoji="1" lang="ja-JP" altLang="en-US" dirty="0"/>
              <a:t>（参考）</a:t>
            </a:r>
            <a:r>
              <a:rPr lang="ja-JP" altLang="en-US" sz="2000" dirty="0"/>
              <a:t>基本戦略ごとの</a:t>
            </a:r>
            <a:r>
              <a:rPr lang="ja-JP" altLang="en-US" dirty="0"/>
              <a:t>行動目標</a:t>
            </a:r>
            <a:endParaRPr kumimoji="1" lang="ja-JP" altLang="en-US" dirty="0"/>
          </a:p>
        </p:txBody>
      </p:sp>
      <p:sp>
        <p:nvSpPr>
          <p:cNvPr id="3" name="テキスト プレースホルダー 2">
            <a:extLst>
              <a:ext uri="{FF2B5EF4-FFF2-40B4-BE49-F238E27FC236}">
                <a16:creationId xmlns:a16="http://schemas.microsoft.com/office/drawing/2014/main" id="{E49B2AC2-3E84-DEB3-A1BE-7D65457FD52E}"/>
              </a:ext>
            </a:extLst>
          </p:cNvPr>
          <p:cNvSpPr>
            <a:spLocks noGrp="1"/>
          </p:cNvSpPr>
          <p:nvPr>
            <p:ph type="body" sz="quarter" idx="10"/>
          </p:nvPr>
        </p:nvSpPr>
        <p:spPr/>
        <p:txBody>
          <a:bodyPr/>
          <a:lstStyle/>
          <a:p>
            <a:r>
              <a:rPr kumimoji="1" lang="ja-JP" altLang="en-US" dirty="0"/>
              <a:t>本戦略の進捗状況を把握するため、</a:t>
            </a:r>
            <a:br>
              <a:rPr kumimoji="1" lang="en-US" altLang="ja-JP" dirty="0"/>
            </a:br>
            <a:r>
              <a:rPr kumimoji="1" lang="ja-JP" altLang="en-US" dirty="0"/>
              <a:t>基本戦略ごとに</a:t>
            </a:r>
            <a:r>
              <a:rPr kumimoji="1" lang="ja-JP" altLang="en-US" b="1" dirty="0">
                <a:solidFill>
                  <a:schemeClr val="accent1"/>
                </a:solidFill>
              </a:rPr>
              <a:t>行動目標（数値指標）</a:t>
            </a:r>
            <a:r>
              <a:rPr kumimoji="1" lang="ja-JP" altLang="en-US" dirty="0"/>
              <a:t>を設定</a:t>
            </a:r>
          </a:p>
        </p:txBody>
      </p:sp>
      <p:sp>
        <p:nvSpPr>
          <p:cNvPr id="4" name="四角形: 角を丸くする 3">
            <a:extLst>
              <a:ext uri="{FF2B5EF4-FFF2-40B4-BE49-F238E27FC236}">
                <a16:creationId xmlns:a16="http://schemas.microsoft.com/office/drawing/2014/main" id="{E14D0FE2-F0AE-E34B-7E1B-0F62C9C80336}"/>
              </a:ext>
            </a:extLst>
          </p:cNvPr>
          <p:cNvSpPr/>
          <p:nvPr/>
        </p:nvSpPr>
        <p:spPr>
          <a:xfrm>
            <a:off x="63376" y="1316872"/>
            <a:ext cx="2486394" cy="40957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bg1"/>
                </a:solidFill>
              </a:rPr>
              <a:t>行動目標（例）</a:t>
            </a:r>
            <a:endParaRPr kumimoji="1" lang="ja-JP" altLang="en-US" sz="2400" dirty="0">
              <a:solidFill>
                <a:schemeClr val="bg1"/>
              </a:solidFill>
            </a:endParaRPr>
          </a:p>
        </p:txBody>
      </p:sp>
      <p:sp>
        <p:nvSpPr>
          <p:cNvPr id="26" name="直方形 1">
            <a:extLst>
              <a:ext uri="{FF2B5EF4-FFF2-40B4-BE49-F238E27FC236}">
                <a16:creationId xmlns:a16="http://schemas.microsoft.com/office/drawing/2014/main" id="{5CB4A034-C67D-0DFE-EDB1-C5367A89357E}"/>
              </a:ext>
            </a:extLst>
          </p:cNvPr>
          <p:cNvSpPr/>
          <p:nvPr/>
        </p:nvSpPr>
        <p:spPr>
          <a:xfrm>
            <a:off x="253999" y="1840747"/>
            <a:ext cx="2100197" cy="876814"/>
          </a:xfrm>
          <a:prstGeom prst="rect">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基本戦略１</a:t>
            </a:r>
          </a:p>
          <a:p>
            <a:pPr algn="ctr"/>
            <a:r>
              <a:rPr lang="ja-JP" altLang="en-US" sz="1600" b="1" dirty="0">
                <a:solidFill>
                  <a:schemeClr val="tx1"/>
                </a:solidFill>
              </a:rPr>
              <a:t>【気づく・始める】</a:t>
            </a:r>
          </a:p>
        </p:txBody>
      </p:sp>
      <p:sp>
        <p:nvSpPr>
          <p:cNvPr id="27" name="直方形 4">
            <a:extLst>
              <a:ext uri="{FF2B5EF4-FFF2-40B4-BE49-F238E27FC236}">
                <a16:creationId xmlns:a16="http://schemas.microsoft.com/office/drawing/2014/main" id="{80BD185B-8169-1ABC-8661-A38F3B529251}"/>
              </a:ext>
            </a:extLst>
          </p:cNvPr>
          <p:cNvSpPr/>
          <p:nvPr/>
        </p:nvSpPr>
        <p:spPr>
          <a:xfrm>
            <a:off x="253999" y="2838438"/>
            <a:ext cx="2100197" cy="876814"/>
          </a:xfrm>
          <a:prstGeom prst="rect">
            <a:avLst/>
          </a:prstGeom>
          <a:solidFill>
            <a:srgbClr val="86E1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基本戦略２</a:t>
            </a:r>
          </a:p>
          <a:p>
            <a:pPr algn="ctr"/>
            <a:r>
              <a:rPr lang="ja-JP" altLang="en-US" sz="1600" b="1" dirty="0">
                <a:solidFill>
                  <a:schemeClr val="tx1"/>
                </a:solidFill>
              </a:rPr>
              <a:t>【守る・育む】</a:t>
            </a:r>
          </a:p>
        </p:txBody>
      </p:sp>
      <p:sp>
        <p:nvSpPr>
          <p:cNvPr id="28" name="直方形 5">
            <a:extLst>
              <a:ext uri="{FF2B5EF4-FFF2-40B4-BE49-F238E27FC236}">
                <a16:creationId xmlns:a16="http://schemas.microsoft.com/office/drawing/2014/main" id="{8C1DED9A-97B0-21B9-27A3-55E8F51DFA45}"/>
              </a:ext>
            </a:extLst>
          </p:cNvPr>
          <p:cNvSpPr/>
          <p:nvPr/>
        </p:nvSpPr>
        <p:spPr>
          <a:xfrm>
            <a:off x="253999" y="3836129"/>
            <a:ext cx="2100197" cy="8768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基本戦略３</a:t>
            </a:r>
          </a:p>
          <a:p>
            <a:pPr algn="ctr"/>
            <a:r>
              <a:rPr lang="ja-JP" altLang="en-US" sz="1600" b="1" dirty="0">
                <a:solidFill>
                  <a:schemeClr val="tx1"/>
                </a:solidFill>
              </a:rPr>
              <a:t>【活かす・創る】</a:t>
            </a:r>
          </a:p>
        </p:txBody>
      </p:sp>
      <p:sp>
        <p:nvSpPr>
          <p:cNvPr id="29" name="直方形 6">
            <a:extLst>
              <a:ext uri="{FF2B5EF4-FFF2-40B4-BE49-F238E27FC236}">
                <a16:creationId xmlns:a16="http://schemas.microsoft.com/office/drawing/2014/main" id="{42B3EB72-DD99-1329-36C6-BD7E74E481CD}"/>
              </a:ext>
            </a:extLst>
          </p:cNvPr>
          <p:cNvSpPr/>
          <p:nvPr/>
        </p:nvSpPr>
        <p:spPr>
          <a:xfrm>
            <a:off x="254361" y="4833821"/>
            <a:ext cx="2099835" cy="87681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基本戦略４</a:t>
            </a:r>
            <a:endParaRPr lang="en-US" altLang="ja-JP" sz="2000" b="1" dirty="0">
              <a:solidFill>
                <a:schemeClr val="tx1"/>
              </a:solidFill>
            </a:endParaRPr>
          </a:p>
          <a:p>
            <a:pPr algn="ctr"/>
            <a:r>
              <a:rPr lang="ja-JP" altLang="en-US" sz="1600" b="1" dirty="0">
                <a:solidFill>
                  <a:schemeClr val="tx1"/>
                </a:solidFill>
              </a:rPr>
              <a:t>【支える仕組み】</a:t>
            </a:r>
            <a:endParaRPr lang="ja-JP" altLang="en-US" sz="1400" b="1" dirty="0">
              <a:solidFill>
                <a:schemeClr val="tx1"/>
              </a:solidFill>
            </a:endParaRPr>
          </a:p>
        </p:txBody>
      </p:sp>
      <p:sp>
        <p:nvSpPr>
          <p:cNvPr id="10" name="直方形 1">
            <a:extLst>
              <a:ext uri="{FF2B5EF4-FFF2-40B4-BE49-F238E27FC236}">
                <a16:creationId xmlns:a16="http://schemas.microsoft.com/office/drawing/2014/main" id="{DD9A122A-26BB-840C-9D9D-D346D17BA56F}"/>
              </a:ext>
            </a:extLst>
          </p:cNvPr>
          <p:cNvSpPr/>
          <p:nvPr/>
        </p:nvSpPr>
        <p:spPr>
          <a:xfrm>
            <a:off x="2471803" y="1840747"/>
            <a:ext cx="6349079" cy="876814"/>
          </a:xfrm>
          <a:prstGeom prst="rect">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lvl="0" indent="-180000">
              <a:buFont typeface="Arial" panose="020B0604020202020204" pitchFamily="34" charset="0"/>
              <a:buChar char="•"/>
            </a:pPr>
            <a:r>
              <a:rPr lang="ja-JP" altLang="ja-JP" sz="1600" dirty="0">
                <a:solidFill>
                  <a:schemeClr val="tx1"/>
                </a:solidFill>
              </a:rPr>
              <a:t>生物多様性の認知度（おおさか</a:t>
            </a:r>
            <a:r>
              <a:rPr lang="en-US" altLang="ja-JP" sz="1600" dirty="0">
                <a:solidFill>
                  <a:schemeClr val="tx1"/>
                </a:solidFill>
              </a:rPr>
              <a:t>Q</a:t>
            </a:r>
            <a:r>
              <a:rPr lang="ja-JP" altLang="ja-JP" sz="1600" dirty="0">
                <a:solidFill>
                  <a:schemeClr val="tx1"/>
                </a:solidFill>
              </a:rPr>
              <a:t>ネット）</a:t>
            </a:r>
          </a:p>
          <a:p>
            <a:pPr marL="180000" lvl="0" indent="-180000">
              <a:buFont typeface="Arial" panose="020B0604020202020204" pitchFamily="34" charset="0"/>
              <a:buChar char="•"/>
            </a:pPr>
            <a:r>
              <a:rPr lang="ja-JP" altLang="ja-JP" sz="1600" dirty="0">
                <a:solidFill>
                  <a:schemeClr val="tx1"/>
                </a:solidFill>
              </a:rPr>
              <a:t>生物多様性関連イベント開催数（施設連絡会での開催数）</a:t>
            </a:r>
          </a:p>
          <a:p>
            <a:pPr marL="180000" indent="-180000">
              <a:buFont typeface="Arial" panose="020B0604020202020204" pitchFamily="34" charset="0"/>
              <a:buChar char="•"/>
            </a:pPr>
            <a:r>
              <a:rPr lang="ja-JP" altLang="ja-JP" sz="1600" dirty="0">
                <a:solidFill>
                  <a:schemeClr val="tx1"/>
                </a:solidFill>
              </a:rPr>
              <a:t>府主催研修（環農水研実施分含む）の実施件数、受講者数</a:t>
            </a:r>
            <a:endParaRPr lang="ja-JP" altLang="en-US" sz="1400" b="1" dirty="0">
              <a:solidFill>
                <a:schemeClr val="tx1"/>
              </a:solidFill>
            </a:endParaRPr>
          </a:p>
        </p:txBody>
      </p:sp>
      <p:sp>
        <p:nvSpPr>
          <p:cNvPr id="14" name="直方形 4">
            <a:extLst>
              <a:ext uri="{FF2B5EF4-FFF2-40B4-BE49-F238E27FC236}">
                <a16:creationId xmlns:a16="http://schemas.microsoft.com/office/drawing/2014/main" id="{98B49551-DDE1-D7D3-9A58-FA5AFA12D670}"/>
              </a:ext>
            </a:extLst>
          </p:cNvPr>
          <p:cNvSpPr/>
          <p:nvPr/>
        </p:nvSpPr>
        <p:spPr>
          <a:xfrm>
            <a:off x="2471803" y="2838438"/>
            <a:ext cx="6349079" cy="876814"/>
          </a:xfrm>
          <a:prstGeom prst="rect">
            <a:avLst/>
          </a:prstGeom>
          <a:solidFill>
            <a:srgbClr val="86E1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indent="-180000">
              <a:buFont typeface="Arial" panose="020B0604020202020204" pitchFamily="34" charset="0"/>
              <a:buChar char="•"/>
            </a:pPr>
            <a:r>
              <a:rPr lang="ja-JP" altLang="en-US" sz="1600" dirty="0">
                <a:solidFill>
                  <a:schemeClr val="tx1"/>
                </a:solidFill>
              </a:rPr>
              <a:t>自然共生サイトの認定件数</a:t>
            </a:r>
          </a:p>
          <a:p>
            <a:pPr marL="180000" indent="-180000">
              <a:buFont typeface="Arial" panose="020B0604020202020204" pitchFamily="34" charset="0"/>
              <a:buChar char="•"/>
            </a:pPr>
            <a:r>
              <a:rPr lang="ja-JP" altLang="en-US" sz="1600" dirty="0">
                <a:solidFill>
                  <a:schemeClr val="tx1"/>
                </a:solidFill>
              </a:rPr>
              <a:t>保護地域・</a:t>
            </a:r>
            <a:r>
              <a:rPr lang="en-US" altLang="ja-JP" sz="1600" dirty="0">
                <a:solidFill>
                  <a:schemeClr val="tx1"/>
                </a:solidFill>
              </a:rPr>
              <a:t>OECM</a:t>
            </a:r>
            <a:r>
              <a:rPr lang="ja-JP" altLang="en-US" sz="1600" dirty="0">
                <a:solidFill>
                  <a:schemeClr val="tx1"/>
                </a:solidFill>
              </a:rPr>
              <a:t>の指定面積</a:t>
            </a:r>
          </a:p>
          <a:p>
            <a:pPr marL="180000" indent="-180000">
              <a:buFont typeface="Arial" panose="020B0604020202020204" pitchFamily="34" charset="0"/>
              <a:buChar char="•"/>
            </a:pPr>
            <a:r>
              <a:rPr lang="ja-JP" altLang="en-US" sz="1600" dirty="0">
                <a:solidFill>
                  <a:schemeClr val="tx1"/>
                </a:solidFill>
              </a:rPr>
              <a:t>モニタリング</a:t>
            </a:r>
            <a:r>
              <a:rPr lang="en-US" altLang="ja-JP" sz="1600" dirty="0">
                <a:solidFill>
                  <a:schemeClr val="tx1"/>
                </a:solidFill>
              </a:rPr>
              <a:t>1000</a:t>
            </a:r>
            <a:r>
              <a:rPr lang="ja-JP" altLang="en-US" sz="1600" dirty="0">
                <a:solidFill>
                  <a:schemeClr val="tx1"/>
                </a:solidFill>
              </a:rPr>
              <a:t>での種数の増減</a:t>
            </a:r>
          </a:p>
        </p:txBody>
      </p:sp>
      <p:sp>
        <p:nvSpPr>
          <p:cNvPr id="15" name="直方形 5">
            <a:extLst>
              <a:ext uri="{FF2B5EF4-FFF2-40B4-BE49-F238E27FC236}">
                <a16:creationId xmlns:a16="http://schemas.microsoft.com/office/drawing/2014/main" id="{F6F3E3C6-1A9C-6A87-9731-14307CBDB072}"/>
              </a:ext>
            </a:extLst>
          </p:cNvPr>
          <p:cNvSpPr/>
          <p:nvPr/>
        </p:nvSpPr>
        <p:spPr>
          <a:xfrm>
            <a:off x="2471803" y="3836129"/>
            <a:ext cx="6349079" cy="8768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indent="-180000">
              <a:buFont typeface="Arial" panose="020B0604020202020204" pitchFamily="34" charset="0"/>
              <a:buChar char="•"/>
            </a:pPr>
            <a:r>
              <a:rPr lang="ja-JP" altLang="en-US" sz="1600" dirty="0">
                <a:solidFill>
                  <a:schemeClr val="tx1"/>
                </a:solidFill>
              </a:rPr>
              <a:t>生物多様性応援宣言　企業数</a:t>
            </a:r>
          </a:p>
          <a:p>
            <a:pPr marL="180000" indent="-180000">
              <a:buFont typeface="Arial" panose="020B0604020202020204" pitchFamily="34" charset="0"/>
              <a:buChar char="•"/>
            </a:pPr>
            <a:r>
              <a:rPr lang="ja-JP" altLang="en-US" sz="1600" dirty="0">
                <a:solidFill>
                  <a:schemeClr val="tx1"/>
                </a:solidFill>
              </a:rPr>
              <a:t>府営事業の森林整備による</a:t>
            </a:r>
            <a:r>
              <a:rPr lang="en-US" altLang="ja-JP" sz="1600" dirty="0">
                <a:solidFill>
                  <a:schemeClr val="tx1"/>
                </a:solidFill>
              </a:rPr>
              <a:t>CO2</a:t>
            </a:r>
            <a:r>
              <a:rPr lang="ja-JP" altLang="en-US" sz="1600" dirty="0">
                <a:solidFill>
                  <a:schemeClr val="tx1"/>
                </a:solidFill>
              </a:rPr>
              <a:t>吸収量</a:t>
            </a:r>
          </a:p>
          <a:p>
            <a:pPr marL="180000" indent="-180000">
              <a:buFont typeface="Arial" panose="020B0604020202020204" pitchFamily="34" charset="0"/>
              <a:buChar char="•"/>
            </a:pPr>
            <a:r>
              <a:rPr lang="ja-JP" altLang="en-US" sz="1600" dirty="0">
                <a:solidFill>
                  <a:schemeClr val="tx1"/>
                </a:solidFill>
              </a:rPr>
              <a:t>府営事業によるグリーンインフラの導入件数</a:t>
            </a:r>
          </a:p>
        </p:txBody>
      </p:sp>
      <p:sp>
        <p:nvSpPr>
          <p:cNvPr id="16" name="直方形 6">
            <a:extLst>
              <a:ext uri="{FF2B5EF4-FFF2-40B4-BE49-F238E27FC236}">
                <a16:creationId xmlns:a16="http://schemas.microsoft.com/office/drawing/2014/main" id="{B163A93C-EC14-E616-9520-DD4B00448D7D}"/>
              </a:ext>
            </a:extLst>
          </p:cNvPr>
          <p:cNvSpPr/>
          <p:nvPr/>
        </p:nvSpPr>
        <p:spPr>
          <a:xfrm>
            <a:off x="2472165" y="4833821"/>
            <a:ext cx="6347985" cy="87681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indent="-180000">
              <a:buFont typeface="Arial" panose="020B0604020202020204" pitchFamily="34" charset="0"/>
              <a:buChar char="•"/>
            </a:pPr>
            <a:r>
              <a:rPr lang="ja-JP" altLang="en-US" sz="1600" dirty="0">
                <a:solidFill>
                  <a:schemeClr val="tx1"/>
                </a:solidFill>
              </a:rPr>
              <a:t>市町村生物多様性地域戦略の策定数</a:t>
            </a:r>
          </a:p>
          <a:p>
            <a:pPr marL="180000" indent="-180000">
              <a:buFont typeface="Arial" panose="020B0604020202020204" pitchFamily="34" charset="0"/>
              <a:buChar char="•"/>
            </a:pPr>
            <a:r>
              <a:rPr lang="ja-JP" altLang="en-US" sz="1600" dirty="0">
                <a:solidFill>
                  <a:schemeClr val="tx1"/>
                </a:solidFill>
              </a:rPr>
              <a:t>保全団体の企業のマッチング件数</a:t>
            </a:r>
          </a:p>
          <a:p>
            <a:pPr marL="180000" indent="-180000">
              <a:buFont typeface="Arial" panose="020B0604020202020204" pitchFamily="34" charset="0"/>
              <a:buChar char="•"/>
            </a:pPr>
            <a:r>
              <a:rPr lang="ja-JP" altLang="en-US" sz="1600" dirty="0">
                <a:solidFill>
                  <a:schemeClr val="tx1"/>
                </a:solidFill>
              </a:rPr>
              <a:t>民間の寄付、協賛件数</a:t>
            </a:r>
          </a:p>
        </p:txBody>
      </p:sp>
      <p:sp>
        <p:nvSpPr>
          <p:cNvPr id="33" name="正方形/長方形 32">
            <a:extLst>
              <a:ext uri="{FF2B5EF4-FFF2-40B4-BE49-F238E27FC236}">
                <a16:creationId xmlns:a16="http://schemas.microsoft.com/office/drawing/2014/main" id="{3CB2B462-724F-F130-4E53-0761F6FCE7FE}"/>
              </a:ext>
            </a:extLst>
          </p:cNvPr>
          <p:cNvSpPr/>
          <p:nvPr/>
        </p:nvSpPr>
        <p:spPr>
          <a:xfrm>
            <a:off x="168150" y="5831512"/>
            <a:ext cx="8652000" cy="683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en-US" altLang="ja-JP" dirty="0">
                <a:solidFill>
                  <a:srgbClr val="C00000"/>
                </a:solidFill>
              </a:rPr>
              <a:t>※</a:t>
            </a:r>
            <a:r>
              <a:rPr kumimoji="1" lang="ja-JP" altLang="en-US" dirty="0">
                <a:solidFill>
                  <a:srgbClr val="C00000"/>
                </a:solidFill>
              </a:rPr>
              <a:t>本日の部会では、構成のみを提示</a:t>
            </a:r>
            <a:endParaRPr kumimoji="1" lang="en-US" altLang="ja-JP" dirty="0">
              <a:solidFill>
                <a:srgbClr val="C00000"/>
              </a:solidFill>
            </a:endParaRPr>
          </a:p>
          <a:p>
            <a:r>
              <a:rPr lang="ja-JP" altLang="en-US" dirty="0">
                <a:solidFill>
                  <a:srgbClr val="C00000"/>
                </a:solidFill>
              </a:rPr>
              <a:t>　指標の内容については、次回の部会で議論予定</a:t>
            </a:r>
            <a:endParaRPr kumimoji="1" lang="ja-JP" altLang="en-US" dirty="0">
              <a:solidFill>
                <a:srgbClr val="C00000"/>
              </a:solidFill>
            </a:endParaRPr>
          </a:p>
        </p:txBody>
      </p:sp>
      <p:sp>
        <p:nvSpPr>
          <p:cNvPr id="17" name="タイトル 1">
            <a:extLst>
              <a:ext uri="{FF2B5EF4-FFF2-40B4-BE49-F238E27FC236}">
                <a16:creationId xmlns:a16="http://schemas.microsoft.com/office/drawing/2014/main" id="{29E46D2B-4588-46FA-A7AF-D3133297CDF2}"/>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２．目標と基本戦略</a:t>
            </a:r>
          </a:p>
        </p:txBody>
      </p:sp>
      <p:sp>
        <p:nvSpPr>
          <p:cNvPr id="5" name="スライド番号プレースホルダー 4">
            <a:extLst>
              <a:ext uri="{FF2B5EF4-FFF2-40B4-BE49-F238E27FC236}">
                <a16:creationId xmlns:a16="http://schemas.microsoft.com/office/drawing/2014/main" id="{089344A9-E9AA-434E-A9FA-75CFD4D18326}"/>
              </a:ext>
            </a:extLst>
          </p:cNvPr>
          <p:cNvSpPr>
            <a:spLocks noGrp="1"/>
          </p:cNvSpPr>
          <p:nvPr>
            <p:ph type="sldNum" sz="quarter" idx="13"/>
          </p:nvPr>
        </p:nvSpPr>
        <p:spPr/>
        <p:txBody>
          <a:bodyPr/>
          <a:lstStyle/>
          <a:p>
            <a:fld id="{254977FD-2B4C-47E2-A225-CA29ACC5699B}" type="slidenum">
              <a:rPr lang="ja-JP" altLang="en-US" smtClean="0"/>
              <a:pPr/>
              <a:t>12</a:t>
            </a:fld>
            <a:endParaRPr lang="ja-JP" altLang="en-US" dirty="0"/>
          </a:p>
        </p:txBody>
      </p:sp>
    </p:spTree>
    <p:extLst>
      <p:ext uri="{BB962C8B-B14F-4D97-AF65-F5344CB8AC3E}">
        <p14:creationId xmlns:p14="http://schemas.microsoft.com/office/powerpoint/2010/main" val="2170010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7F2AF-8BA2-F686-81D3-DAEFAD980B0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38A66F8-527D-6EE8-EF00-B540691A96B7}"/>
              </a:ext>
            </a:extLst>
          </p:cNvPr>
          <p:cNvSpPr>
            <a:spLocks noGrp="1"/>
          </p:cNvSpPr>
          <p:nvPr>
            <p:ph type="title"/>
          </p:nvPr>
        </p:nvSpPr>
        <p:spPr/>
        <p:txBody>
          <a:bodyPr/>
          <a:lstStyle/>
          <a:p>
            <a:r>
              <a:rPr kumimoji="1" lang="ja-JP" altLang="en-US" dirty="0"/>
              <a:t>（参考）</a:t>
            </a:r>
            <a:r>
              <a:rPr lang="ja-JP" altLang="en-US" dirty="0"/>
              <a:t>各主体が取組むべきアクション</a:t>
            </a:r>
            <a:endParaRPr kumimoji="1" lang="ja-JP" altLang="en-US" dirty="0"/>
          </a:p>
        </p:txBody>
      </p:sp>
      <p:sp>
        <p:nvSpPr>
          <p:cNvPr id="3" name="テキスト プレースホルダー 2">
            <a:extLst>
              <a:ext uri="{FF2B5EF4-FFF2-40B4-BE49-F238E27FC236}">
                <a16:creationId xmlns:a16="http://schemas.microsoft.com/office/drawing/2014/main" id="{F4460F28-8BA8-856C-010D-98216618548A}"/>
              </a:ext>
            </a:extLst>
          </p:cNvPr>
          <p:cNvSpPr>
            <a:spLocks noGrp="1"/>
          </p:cNvSpPr>
          <p:nvPr>
            <p:ph type="body" sz="quarter" idx="10"/>
          </p:nvPr>
        </p:nvSpPr>
        <p:spPr/>
        <p:txBody>
          <a:bodyPr/>
          <a:lstStyle/>
          <a:p>
            <a:r>
              <a:rPr kumimoji="1" lang="ja-JP" altLang="en-US" dirty="0"/>
              <a:t>本戦略の進捗状況を把握するため、</a:t>
            </a:r>
            <a:br>
              <a:rPr kumimoji="1" lang="en-US" altLang="ja-JP" dirty="0"/>
            </a:br>
            <a:r>
              <a:rPr kumimoji="1" lang="ja-JP" altLang="en-US" dirty="0"/>
              <a:t>基本戦略ごとに</a:t>
            </a:r>
            <a:r>
              <a:rPr kumimoji="1" lang="ja-JP" altLang="en-US" b="1" dirty="0">
                <a:solidFill>
                  <a:schemeClr val="accent1"/>
                </a:solidFill>
              </a:rPr>
              <a:t>行動目標（数値指標）</a:t>
            </a:r>
            <a:r>
              <a:rPr kumimoji="1" lang="ja-JP" altLang="en-US" dirty="0"/>
              <a:t>を設定</a:t>
            </a:r>
          </a:p>
        </p:txBody>
      </p:sp>
      <p:sp>
        <p:nvSpPr>
          <p:cNvPr id="4" name="四角形: 角を丸くする 3">
            <a:extLst>
              <a:ext uri="{FF2B5EF4-FFF2-40B4-BE49-F238E27FC236}">
                <a16:creationId xmlns:a16="http://schemas.microsoft.com/office/drawing/2014/main" id="{31092DCF-0CC6-74DF-BAB3-678E555773D1}"/>
              </a:ext>
            </a:extLst>
          </p:cNvPr>
          <p:cNvSpPr/>
          <p:nvPr/>
        </p:nvSpPr>
        <p:spPr>
          <a:xfrm>
            <a:off x="63375" y="1316872"/>
            <a:ext cx="5493363" cy="40957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bg1"/>
                </a:solidFill>
              </a:rPr>
              <a:t>各主体が取組むべきアクション（例）</a:t>
            </a:r>
            <a:endParaRPr kumimoji="1" lang="ja-JP" altLang="en-US" sz="2400" dirty="0">
              <a:solidFill>
                <a:schemeClr val="bg1"/>
              </a:solidFill>
            </a:endParaRPr>
          </a:p>
        </p:txBody>
      </p:sp>
      <p:sp>
        <p:nvSpPr>
          <p:cNvPr id="33" name="正方形/長方形 32">
            <a:extLst>
              <a:ext uri="{FF2B5EF4-FFF2-40B4-BE49-F238E27FC236}">
                <a16:creationId xmlns:a16="http://schemas.microsoft.com/office/drawing/2014/main" id="{A6C9727B-2063-86F3-1E3F-EF4604ECE080}"/>
              </a:ext>
            </a:extLst>
          </p:cNvPr>
          <p:cNvSpPr/>
          <p:nvPr/>
        </p:nvSpPr>
        <p:spPr>
          <a:xfrm>
            <a:off x="168150" y="5831512"/>
            <a:ext cx="8652000" cy="7099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en-US" altLang="ja-JP" dirty="0">
                <a:solidFill>
                  <a:srgbClr val="C00000"/>
                </a:solidFill>
              </a:rPr>
              <a:t>※</a:t>
            </a:r>
            <a:r>
              <a:rPr kumimoji="1" lang="ja-JP" altLang="en-US" dirty="0">
                <a:solidFill>
                  <a:srgbClr val="C00000"/>
                </a:solidFill>
              </a:rPr>
              <a:t>本日の部会では、構成のみを提示</a:t>
            </a:r>
            <a:endParaRPr kumimoji="1" lang="en-US" altLang="ja-JP" dirty="0">
              <a:solidFill>
                <a:srgbClr val="C00000"/>
              </a:solidFill>
            </a:endParaRPr>
          </a:p>
          <a:p>
            <a:r>
              <a:rPr lang="ja-JP" altLang="en-US" dirty="0">
                <a:solidFill>
                  <a:srgbClr val="C00000"/>
                </a:solidFill>
              </a:rPr>
              <a:t>　指標の内容については、次回の部会で議論予定</a:t>
            </a:r>
            <a:endParaRPr kumimoji="1" lang="ja-JP" altLang="en-US" dirty="0">
              <a:solidFill>
                <a:srgbClr val="C00000"/>
              </a:solidFill>
            </a:endParaRPr>
          </a:p>
        </p:txBody>
      </p:sp>
      <p:grpSp>
        <p:nvGrpSpPr>
          <p:cNvPr id="8" name="グループ化 7">
            <a:extLst>
              <a:ext uri="{FF2B5EF4-FFF2-40B4-BE49-F238E27FC236}">
                <a16:creationId xmlns:a16="http://schemas.microsoft.com/office/drawing/2014/main" id="{646396C0-CF79-43FE-AB21-1676183D0E19}"/>
              </a:ext>
            </a:extLst>
          </p:cNvPr>
          <p:cNvGrpSpPr/>
          <p:nvPr/>
        </p:nvGrpSpPr>
        <p:grpSpPr>
          <a:xfrm>
            <a:off x="233850" y="1830612"/>
            <a:ext cx="8594851" cy="3618465"/>
            <a:chOff x="485775" y="1830613"/>
            <a:chExt cx="8265257" cy="3370652"/>
          </a:xfrm>
        </p:grpSpPr>
        <p:sp>
          <p:nvSpPr>
            <p:cNvPr id="26" name="直方形 1">
              <a:extLst>
                <a:ext uri="{FF2B5EF4-FFF2-40B4-BE49-F238E27FC236}">
                  <a16:creationId xmlns:a16="http://schemas.microsoft.com/office/drawing/2014/main" id="{0E64AB11-82CC-0D74-4238-FCA971DBEBF8}"/>
                </a:ext>
              </a:extLst>
            </p:cNvPr>
            <p:cNvSpPr/>
            <p:nvPr/>
          </p:nvSpPr>
          <p:spPr>
            <a:xfrm>
              <a:off x="485775" y="1843448"/>
              <a:ext cx="389583" cy="3357817"/>
            </a:xfrm>
            <a:prstGeom prst="rect">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2000" b="1" dirty="0">
                  <a:solidFill>
                    <a:schemeClr val="tx1"/>
                  </a:solidFill>
                </a:rPr>
                <a:t>基本戦略１</a:t>
              </a:r>
            </a:p>
          </p:txBody>
        </p:sp>
        <p:grpSp>
          <p:nvGrpSpPr>
            <p:cNvPr id="13" name="グループ化 12">
              <a:extLst>
                <a:ext uri="{FF2B5EF4-FFF2-40B4-BE49-F238E27FC236}">
                  <a16:creationId xmlns:a16="http://schemas.microsoft.com/office/drawing/2014/main" id="{CEEBF640-67AF-431D-BBEA-2E9CF95D6B32}"/>
                </a:ext>
              </a:extLst>
            </p:cNvPr>
            <p:cNvGrpSpPr/>
            <p:nvPr/>
          </p:nvGrpSpPr>
          <p:grpSpPr>
            <a:xfrm>
              <a:off x="913168" y="1836732"/>
              <a:ext cx="1731709" cy="3364533"/>
              <a:chOff x="913168" y="1836732"/>
              <a:chExt cx="1450975" cy="3364533"/>
            </a:xfrm>
          </p:grpSpPr>
          <p:sp>
            <p:nvSpPr>
              <p:cNvPr id="5" name="直方形 1">
                <a:extLst>
                  <a:ext uri="{FF2B5EF4-FFF2-40B4-BE49-F238E27FC236}">
                    <a16:creationId xmlns:a16="http://schemas.microsoft.com/office/drawing/2014/main" id="{617859D1-8125-2467-70C0-988F974BBC96}"/>
                  </a:ext>
                </a:extLst>
              </p:cNvPr>
              <p:cNvSpPr/>
              <p:nvPr/>
            </p:nvSpPr>
            <p:spPr>
              <a:xfrm>
                <a:off x="913168" y="1836732"/>
                <a:ext cx="1450975" cy="4559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大阪府</a:t>
                </a:r>
              </a:p>
            </p:txBody>
          </p:sp>
          <p:sp>
            <p:nvSpPr>
              <p:cNvPr id="6" name="直方形 1">
                <a:extLst>
                  <a:ext uri="{FF2B5EF4-FFF2-40B4-BE49-F238E27FC236}">
                    <a16:creationId xmlns:a16="http://schemas.microsoft.com/office/drawing/2014/main" id="{1D545C03-97BD-7C49-BE75-1A387CD043DF}"/>
                  </a:ext>
                </a:extLst>
              </p:cNvPr>
              <p:cNvSpPr/>
              <p:nvPr/>
            </p:nvSpPr>
            <p:spPr>
              <a:xfrm>
                <a:off x="913168" y="4084136"/>
                <a:ext cx="1450975" cy="5277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教育・研究機関</a:t>
                </a:r>
              </a:p>
            </p:txBody>
          </p:sp>
          <p:sp>
            <p:nvSpPr>
              <p:cNvPr id="7" name="直方形 1">
                <a:extLst>
                  <a:ext uri="{FF2B5EF4-FFF2-40B4-BE49-F238E27FC236}">
                    <a16:creationId xmlns:a16="http://schemas.microsoft.com/office/drawing/2014/main" id="{3EFAAC23-A9CF-D23F-011B-47B94685A946}"/>
                  </a:ext>
                </a:extLst>
              </p:cNvPr>
              <p:cNvSpPr/>
              <p:nvPr/>
            </p:nvSpPr>
            <p:spPr>
              <a:xfrm>
                <a:off x="913168" y="2344741"/>
                <a:ext cx="1450975" cy="5277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市町村</a:t>
                </a:r>
              </a:p>
            </p:txBody>
          </p:sp>
          <p:sp>
            <p:nvSpPr>
              <p:cNvPr id="9" name="直方形 1">
                <a:extLst>
                  <a:ext uri="{FF2B5EF4-FFF2-40B4-BE49-F238E27FC236}">
                    <a16:creationId xmlns:a16="http://schemas.microsoft.com/office/drawing/2014/main" id="{107EBCBC-4A1E-9139-A43E-AA5A07A9B555}"/>
                  </a:ext>
                </a:extLst>
              </p:cNvPr>
              <p:cNvSpPr/>
              <p:nvPr/>
            </p:nvSpPr>
            <p:spPr>
              <a:xfrm>
                <a:off x="913168" y="2924540"/>
                <a:ext cx="1450975" cy="5277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事業者</a:t>
                </a:r>
              </a:p>
            </p:txBody>
          </p:sp>
          <p:sp>
            <p:nvSpPr>
              <p:cNvPr id="11" name="直方形 1">
                <a:extLst>
                  <a:ext uri="{FF2B5EF4-FFF2-40B4-BE49-F238E27FC236}">
                    <a16:creationId xmlns:a16="http://schemas.microsoft.com/office/drawing/2014/main" id="{E9D1D4C4-E2A7-4F75-3015-E1E467D4C68E}"/>
                  </a:ext>
                </a:extLst>
              </p:cNvPr>
              <p:cNvSpPr/>
              <p:nvPr/>
            </p:nvSpPr>
            <p:spPr>
              <a:xfrm>
                <a:off x="913168" y="3504338"/>
                <a:ext cx="1450975" cy="5277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市民団体</a:t>
                </a:r>
              </a:p>
            </p:txBody>
          </p:sp>
          <p:sp>
            <p:nvSpPr>
              <p:cNvPr id="23" name="直方形 1">
                <a:extLst>
                  <a:ext uri="{FF2B5EF4-FFF2-40B4-BE49-F238E27FC236}">
                    <a16:creationId xmlns:a16="http://schemas.microsoft.com/office/drawing/2014/main" id="{6AD6DC18-BC68-C183-03D4-49DBF5E0B013}"/>
                  </a:ext>
                </a:extLst>
              </p:cNvPr>
              <p:cNvSpPr/>
              <p:nvPr/>
            </p:nvSpPr>
            <p:spPr>
              <a:xfrm>
                <a:off x="913168" y="4673496"/>
                <a:ext cx="1450975" cy="5277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rPr>
                  <a:t>府民</a:t>
                </a:r>
              </a:p>
            </p:txBody>
          </p:sp>
        </p:grpSp>
        <p:grpSp>
          <p:nvGrpSpPr>
            <p:cNvPr id="14" name="グループ化 13">
              <a:extLst>
                <a:ext uri="{FF2B5EF4-FFF2-40B4-BE49-F238E27FC236}">
                  <a16:creationId xmlns:a16="http://schemas.microsoft.com/office/drawing/2014/main" id="{7B2AB45F-D0E6-4061-BE64-B9E7D6B84D8F}"/>
                </a:ext>
              </a:extLst>
            </p:cNvPr>
            <p:cNvGrpSpPr/>
            <p:nvPr/>
          </p:nvGrpSpPr>
          <p:grpSpPr>
            <a:xfrm>
              <a:off x="2682687" y="1830613"/>
              <a:ext cx="6068345" cy="3370652"/>
              <a:chOff x="2401953" y="1830613"/>
              <a:chExt cx="6349079" cy="3370652"/>
            </a:xfrm>
          </p:grpSpPr>
          <p:sp>
            <p:nvSpPr>
              <p:cNvPr id="10" name="直方形 1">
                <a:extLst>
                  <a:ext uri="{FF2B5EF4-FFF2-40B4-BE49-F238E27FC236}">
                    <a16:creationId xmlns:a16="http://schemas.microsoft.com/office/drawing/2014/main" id="{83B2B705-ADAC-35EA-3489-1DC23FEF9ACC}"/>
                  </a:ext>
                </a:extLst>
              </p:cNvPr>
              <p:cNvSpPr/>
              <p:nvPr/>
            </p:nvSpPr>
            <p:spPr>
              <a:xfrm>
                <a:off x="2401953" y="1830613"/>
                <a:ext cx="6349079" cy="4559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marL="180000" lvl="0" indent="-180000">
                  <a:buFont typeface="Arial" panose="020B0604020202020204" pitchFamily="34" charset="0"/>
                  <a:buChar char="•"/>
                </a:pPr>
                <a:r>
                  <a:rPr lang="ja-JP" altLang="en-US" sz="1400" dirty="0">
                    <a:solidFill>
                      <a:schemeClr val="tx1"/>
                    </a:solidFill>
                  </a:rPr>
                  <a:t>府全体の普及啓発キャンペーン</a:t>
                </a:r>
                <a:endParaRPr lang="en-US" altLang="ja-JP" sz="1400" dirty="0">
                  <a:solidFill>
                    <a:schemeClr val="tx1"/>
                  </a:solidFill>
                </a:endParaRPr>
              </a:p>
              <a:p>
                <a:pPr marL="180000" lvl="0" indent="-180000">
                  <a:buFont typeface="Arial" panose="020B0604020202020204" pitchFamily="34" charset="0"/>
                  <a:buChar char="•"/>
                </a:pPr>
                <a:r>
                  <a:rPr lang="ja-JP" altLang="en-US" sz="1400" dirty="0">
                    <a:solidFill>
                      <a:schemeClr val="tx1"/>
                    </a:solidFill>
                  </a:rPr>
                  <a:t>企業・学校向けの研修プログラムの体系化</a:t>
                </a:r>
                <a:endParaRPr lang="ja-JP" altLang="ja-JP" sz="1400" dirty="0">
                  <a:solidFill>
                    <a:schemeClr val="tx1"/>
                  </a:solidFill>
                </a:endParaRPr>
              </a:p>
            </p:txBody>
          </p:sp>
          <p:sp>
            <p:nvSpPr>
              <p:cNvPr id="18" name="直方形 1">
                <a:extLst>
                  <a:ext uri="{FF2B5EF4-FFF2-40B4-BE49-F238E27FC236}">
                    <a16:creationId xmlns:a16="http://schemas.microsoft.com/office/drawing/2014/main" id="{BCA4A1EC-A16B-1729-867F-82399B9C48AA}"/>
                  </a:ext>
                </a:extLst>
              </p:cNvPr>
              <p:cNvSpPr/>
              <p:nvPr/>
            </p:nvSpPr>
            <p:spPr>
              <a:xfrm>
                <a:off x="2401953" y="4084136"/>
                <a:ext cx="6349079" cy="5277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marL="180000" indent="-180000">
                  <a:buFont typeface="Arial" panose="020B0604020202020204" pitchFamily="34" charset="0"/>
                  <a:buChar char="•"/>
                </a:pPr>
                <a:r>
                  <a:rPr lang="ja-JP" altLang="en-US" sz="1400" dirty="0">
                    <a:solidFill>
                      <a:schemeClr val="tx1"/>
                    </a:solidFill>
                  </a:rPr>
                  <a:t>生物多様性に関する授業の実施</a:t>
                </a:r>
              </a:p>
              <a:p>
                <a:pPr marL="180000" indent="-180000">
                  <a:buFont typeface="Arial" panose="020B0604020202020204" pitchFamily="34" charset="0"/>
                  <a:buChar char="•"/>
                </a:pPr>
                <a:r>
                  <a:rPr lang="ja-JP" altLang="en-US" sz="1400" dirty="0">
                    <a:solidFill>
                      <a:schemeClr val="tx1"/>
                    </a:solidFill>
                  </a:rPr>
                  <a:t>科学的知見の分かりやすい情報発信</a:t>
                </a:r>
              </a:p>
            </p:txBody>
          </p:sp>
          <p:sp>
            <p:nvSpPr>
              <p:cNvPr id="19" name="直方形 1">
                <a:extLst>
                  <a:ext uri="{FF2B5EF4-FFF2-40B4-BE49-F238E27FC236}">
                    <a16:creationId xmlns:a16="http://schemas.microsoft.com/office/drawing/2014/main" id="{E151269E-0D5B-9157-9ECA-412ADB89B89D}"/>
                  </a:ext>
                </a:extLst>
              </p:cNvPr>
              <p:cNvSpPr/>
              <p:nvPr/>
            </p:nvSpPr>
            <p:spPr>
              <a:xfrm>
                <a:off x="2401953" y="2344741"/>
                <a:ext cx="6349079" cy="5277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marL="180000" indent="-180000">
                  <a:buFont typeface="Arial" panose="020B0604020202020204" pitchFamily="34" charset="0"/>
                  <a:buChar char="•"/>
                </a:pPr>
                <a:r>
                  <a:rPr lang="ja-JP" altLang="en-US" sz="1400" dirty="0">
                    <a:solidFill>
                      <a:schemeClr val="tx1"/>
                    </a:solidFill>
                  </a:rPr>
                  <a:t>地域の特性に応じた自然体験イベントの実施</a:t>
                </a:r>
                <a:endParaRPr lang="en-US" altLang="ja-JP" sz="1400" dirty="0">
                  <a:solidFill>
                    <a:schemeClr val="tx1"/>
                  </a:solidFill>
                </a:endParaRPr>
              </a:p>
              <a:p>
                <a:pPr marL="180000" indent="-180000">
                  <a:buFont typeface="Arial" panose="020B0604020202020204" pitchFamily="34" charset="0"/>
                  <a:buChar char="•"/>
                </a:pPr>
                <a:r>
                  <a:rPr lang="ja-JP" altLang="en-US" sz="1400" dirty="0">
                    <a:solidFill>
                      <a:schemeClr val="tx1"/>
                    </a:solidFill>
                  </a:rPr>
                  <a:t>小中学校との連携による環境学習の充実</a:t>
                </a:r>
              </a:p>
            </p:txBody>
          </p:sp>
          <p:sp>
            <p:nvSpPr>
              <p:cNvPr id="20" name="直方形 1">
                <a:extLst>
                  <a:ext uri="{FF2B5EF4-FFF2-40B4-BE49-F238E27FC236}">
                    <a16:creationId xmlns:a16="http://schemas.microsoft.com/office/drawing/2014/main" id="{74C48247-140E-4737-5F3B-D73A131129FA}"/>
                  </a:ext>
                </a:extLst>
              </p:cNvPr>
              <p:cNvSpPr/>
              <p:nvPr/>
            </p:nvSpPr>
            <p:spPr>
              <a:xfrm>
                <a:off x="2401953" y="2924540"/>
                <a:ext cx="6349079" cy="5277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marL="180000" indent="-180000">
                  <a:buFont typeface="Arial" panose="020B0604020202020204" pitchFamily="34" charset="0"/>
                  <a:buChar char="•"/>
                </a:pPr>
                <a:r>
                  <a:rPr lang="ja-JP" altLang="en-US" sz="1400" dirty="0">
                    <a:solidFill>
                      <a:schemeClr val="tx1"/>
                    </a:solidFill>
                  </a:rPr>
                  <a:t>従業員への環境教育の実施</a:t>
                </a:r>
                <a:endParaRPr lang="en-US" altLang="ja-JP" sz="1400" dirty="0">
                  <a:solidFill>
                    <a:schemeClr val="tx1"/>
                  </a:solidFill>
                </a:endParaRPr>
              </a:p>
              <a:p>
                <a:pPr marL="180000" indent="-180000">
                  <a:buFont typeface="Arial" panose="020B0604020202020204" pitchFamily="34" charset="0"/>
                  <a:buChar char="•"/>
                </a:pPr>
                <a:r>
                  <a:rPr lang="ja-JP" altLang="en-US" sz="1400" dirty="0">
                    <a:solidFill>
                      <a:schemeClr val="tx1"/>
                    </a:solidFill>
                  </a:rPr>
                  <a:t>環境配慮型商品・サービスの表示（エコラベル）</a:t>
                </a:r>
              </a:p>
            </p:txBody>
          </p:sp>
          <p:sp>
            <p:nvSpPr>
              <p:cNvPr id="21" name="直方形 1">
                <a:extLst>
                  <a:ext uri="{FF2B5EF4-FFF2-40B4-BE49-F238E27FC236}">
                    <a16:creationId xmlns:a16="http://schemas.microsoft.com/office/drawing/2014/main" id="{9D367BF8-8288-239B-916C-DEC713B31488}"/>
                  </a:ext>
                </a:extLst>
              </p:cNvPr>
              <p:cNvSpPr/>
              <p:nvPr/>
            </p:nvSpPr>
            <p:spPr>
              <a:xfrm>
                <a:off x="2401953" y="3504338"/>
                <a:ext cx="6349079" cy="5277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marL="180000" indent="-180000">
                  <a:buFont typeface="Arial" panose="020B0604020202020204" pitchFamily="34" charset="0"/>
                  <a:buChar char="•"/>
                </a:pPr>
                <a:r>
                  <a:rPr lang="ja-JP" altLang="en-US" sz="1400" dirty="0">
                    <a:solidFill>
                      <a:schemeClr val="tx1"/>
                    </a:solidFill>
                  </a:rPr>
                  <a:t>自然観察会や自然体験イベントの実施</a:t>
                </a:r>
                <a:endParaRPr lang="en-US" altLang="ja-JP" sz="1400" dirty="0">
                  <a:solidFill>
                    <a:schemeClr val="tx1"/>
                  </a:solidFill>
                </a:endParaRPr>
              </a:p>
              <a:p>
                <a:pPr marL="180000" indent="-180000">
                  <a:buFont typeface="Arial" panose="020B0604020202020204" pitchFamily="34" charset="0"/>
                  <a:buChar char="•"/>
                </a:pPr>
                <a:r>
                  <a:rPr lang="en-US" altLang="ja-JP" sz="1400" dirty="0">
                    <a:solidFill>
                      <a:schemeClr val="tx1"/>
                    </a:solidFill>
                  </a:rPr>
                  <a:t>SNS</a:t>
                </a:r>
                <a:r>
                  <a:rPr lang="ja-JP" altLang="en-US" sz="1400" dirty="0">
                    <a:solidFill>
                      <a:schemeClr val="tx1"/>
                    </a:solidFill>
                  </a:rPr>
                  <a:t>や地域メディアを活用した地域の豊かな自然や生きものの魅力発信</a:t>
                </a:r>
              </a:p>
            </p:txBody>
          </p:sp>
          <p:sp>
            <p:nvSpPr>
              <p:cNvPr id="24" name="直方形 1">
                <a:extLst>
                  <a:ext uri="{FF2B5EF4-FFF2-40B4-BE49-F238E27FC236}">
                    <a16:creationId xmlns:a16="http://schemas.microsoft.com/office/drawing/2014/main" id="{AAEC1D8D-3DDB-1D26-0E5C-3001032E91E0}"/>
                  </a:ext>
                </a:extLst>
              </p:cNvPr>
              <p:cNvSpPr/>
              <p:nvPr/>
            </p:nvSpPr>
            <p:spPr>
              <a:xfrm>
                <a:off x="2401953" y="4673496"/>
                <a:ext cx="6349079" cy="52776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marL="180000" indent="-180000">
                  <a:buFont typeface="Arial" panose="020B0604020202020204" pitchFamily="34" charset="0"/>
                  <a:buChar char="•"/>
                </a:pPr>
                <a:r>
                  <a:rPr lang="ja-JP" altLang="en-US" sz="1400" dirty="0">
                    <a:solidFill>
                      <a:schemeClr val="tx1"/>
                    </a:solidFill>
                  </a:rPr>
                  <a:t>地元の自然活動への参加（観察会、清掃など）</a:t>
                </a:r>
              </a:p>
              <a:p>
                <a:pPr marL="180000" indent="-180000">
                  <a:buFont typeface="Arial" panose="020B0604020202020204" pitchFamily="34" charset="0"/>
                  <a:buChar char="•"/>
                </a:pPr>
                <a:r>
                  <a:rPr lang="ja-JP" altLang="en-US" sz="1400" dirty="0">
                    <a:solidFill>
                      <a:schemeClr val="tx1"/>
                    </a:solidFill>
                  </a:rPr>
                  <a:t>日常の選択（地産地消、環境配慮型商品）の見直し</a:t>
                </a:r>
              </a:p>
            </p:txBody>
          </p:sp>
        </p:grpSp>
      </p:grpSp>
      <p:sp>
        <p:nvSpPr>
          <p:cNvPr id="22" name="タイトル 1">
            <a:extLst>
              <a:ext uri="{FF2B5EF4-FFF2-40B4-BE49-F238E27FC236}">
                <a16:creationId xmlns:a16="http://schemas.microsoft.com/office/drawing/2014/main" id="{74DC14B0-9D0D-4191-9721-AAD769AFB47F}"/>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２．目標と基本戦略</a:t>
            </a:r>
          </a:p>
        </p:txBody>
      </p:sp>
      <p:sp>
        <p:nvSpPr>
          <p:cNvPr id="12" name="スライド番号プレースホルダー 11">
            <a:extLst>
              <a:ext uri="{FF2B5EF4-FFF2-40B4-BE49-F238E27FC236}">
                <a16:creationId xmlns:a16="http://schemas.microsoft.com/office/drawing/2014/main" id="{C62A6700-85B8-4336-A15D-0A483881A572}"/>
              </a:ext>
            </a:extLst>
          </p:cNvPr>
          <p:cNvSpPr>
            <a:spLocks noGrp="1"/>
          </p:cNvSpPr>
          <p:nvPr>
            <p:ph type="sldNum" sz="quarter" idx="13"/>
          </p:nvPr>
        </p:nvSpPr>
        <p:spPr/>
        <p:txBody>
          <a:bodyPr/>
          <a:lstStyle/>
          <a:p>
            <a:fld id="{254977FD-2B4C-47E2-A225-CA29ACC5699B}" type="slidenum">
              <a:rPr lang="ja-JP" altLang="en-US" smtClean="0"/>
              <a:pPr/>
              <a:t>13</a:t>
            </a:fld>
            <a:endParaRPr lang="ja-JP" altLang="en-US" dirty="0"/>
          </a:p>
        </p:txBody>
      </p:sp>
    </p:spTree>
    <p:extLst>
      <p:ext uri="{BB962C8B-B14F-4D97-AF65-F5344CB8AC3E}">
        <p14:creationId xmlns:p14="http://schemas.microsoft.com/office/powerpoint/2010/main" val="371374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0E0773-EBB5-4982-AAD7-561EA9F978F0}"/>
              </a:ext>
            </a:extLst>
          </p:cNvPr>
          <p:cNvSpPr>
            <a:spLocks noGrp="1"/>
          </p:cNvSpPr>
          <p:nvPr>
            <p:ph type="title"/>
          </p:nvPr>
        </p:nvSpPr>
        <p:spPr/>
        <p:txBody>
          <a:bodyPr/>
          <a:lstStyle/>
          <a:p>
            <a:r>
              <a:rPr kumimoji="1" lang="ja-JP" altLang="en-US" dirty="0"/>
              <a:t>本日の議題</a:t>
            </a:r>
          </a:p>
        </p:txBody>
      </p:sp>
      <p:sp>
        <p:nvSpPr>
          <p:cNvPr id="5" name="テキスト ボックス 4">
            <a:extLst>
              <a:ext uri="{FF2B5EF4-FFF2-40B4-BE49-F238E27FC236}">
                <a16:creationId xmlns:a16="http://schemas.microsoft.com/office/drawing/2014/main" id="{609D4622-A088-4EE5-AC01-E8FDB14E26C1}"/>
              </a:ext>
            </a:extLst>
          </p:cNvPr>
          <p:cNvSpPr txBox="1"/>
          <p:nvPr/>
        </p:nvSpPr>
        <p:spPr>
          <a:xfrm>
            <a:off x="843523" y="1165665"/>
            <a:ext cx="7816361" cy="707886"/>
          </a:xfrm>
          <a:prstGeom prst="rect">
            <a:avLst/>
          </a:prstGeom>
          <a:noFill/>
        </p:spPr>
        <p:txBody>
          <a:bodyPr wrap="square" rtlCol="0">
            <a:spAutoFit/>
          </a:bodyPr>
          <a:lstStyle/>
          <a:p>
            <a:r>
              <a:rPr kumimoji="1" lang="ja-JP" altLang="en-US" sz="4000" dirty="0">
                <a:solidFill>
                  <a:schemeClr val="bg1">
                    <a:lumMod val="75000"/>
                  </a:schemeClr>
                </a:solidFill>
              </a:rPr>
              <a:t>１．見直しの方向性（案）</a:t>
            </a:r>
          </a:p>
        </p:txBody>
      </p:sp>
      <p:sp>
        <p:nvSpPr>
          <p:cNvPr id="8" name="テキスト ボックス 7">
            <a:extLst>
              <a:ext uri="{FF2B5EF4-FFF2-40B4-BE49-F238E27FC236}">
                <a16:creationId xmlns:a16="http://schemas.microsoft.com/office/drawing/2014/main" id="{49EC7A58-75E0-4024-A32D-C533F14DFBB5}"/>
              </a:ext>
            </a:extLst>
          </p:cNvPr>
          <p:cNvSpPr txBox="1"/>
          <p:nvPr/>
        </p:nvSpPr>
        <p:spPr>
          <a:xfrm>
            <a:off x="843523" y="2999891"/>
            <a:ext cx="7816361" cy="707886"/>
          </a:xfrm>
          <a:prstGeom prst="rect">
            <a:avLst/>
          </a:prstGeom>
          <a:noFill/>
        </p:spPr>
        <p:txBody>
          <a:bodyPr wrap="square" rtlCol="0">
            <a:spAutoFit/>
          </a:bodyPr>
          <a:lstStyle/>
          <a:p>
            <a:r>
              <a:rPr lang="ja-JP" altLang="en-US" sz="4000" dirty="0">
                <a:solidFill>
                  <a:schemeClr val="bg1">
                    <a:lumMod val="75000"/>
                  </a:schemeClr>
                </a:solidFill>
              </a:rPr>
              <a:t>２</a:t>
            </a:r>
            <a:r>
              <a:rPr kumimoji="1" lang="ja-JP" altLang="en-US" sz="4000" dirty="0">
                <a:solidFill>
                  <a:schemeClr val="bg1">
                    <a:lumMod val="75000"/>
                  </a:schemeClr>
                </a:solidFill>
              </a:rPr>
              <a:t>．目標と基本戦略（案）</a:t>
            </a:r>
          </a:p>
        </p:txBody>
      </p:sp>
      <p:sp>
        <p:nvSpPr>
          <p:cNvPr id="11" name="テキスト ボックス 10">
            <a:extLst>
              <a:ext uri="{FF2B5EF4-FFF2-40B4-BE49-F238E27FC236}">
                <a16:creationId xmlns:a16="http://schemas.microsoft.com/office/drawing/2014/main" id="{199215A3-D933-4B9C-AEF0-801FB54B5876}"/>
              </a:ext>
            </a:extLst>
          </p:cNvPr>
          <p:cNvSpPr txBox="1"/>
          <p:nvPr/>
        </p:nvSpPr>
        <p:spPr>
          <a:xfrm>
            <a:off x="843523" y="5127156"/>
            <a:ext cx="7816361" cy="707886"/>
          </a:xfrm>
          <a:prstGeom prst="rect">
            <a:avLst/>
          </a:prstGeom>
          <a:noFill/>
        </p:spPr>
        <p:txBody>
          <a:bodyPr wrap="square" rtlCol="0">
            <a:spAutoFit/>
          </a:bodyPr>
          <a:lstStyle/>
          <a:p>
            <a:r>
              <a:rPr kumimoji="1" lang="ja-JP" altLang="en-US" sz="4000" dirty="0"/>
              <a:t>３．重点取組項目（案）</a:t>
            </a:r>
          </a:p>
        </p:txBody>
      </p:sp>
      <p:sp>
        <p:nvSpPr>
          <p:cNvPr id="7" name="タイトル 1">
            <a:extLst>
              <a:ext uri="{FF2B5EF4-FFF2-40B4-BE49-F238E27FC236}">
                <a16:creationId xmlns:a16="http://schemas.microsoft.com/office/drawing/2014/main" id="{4013D282-EFC5-414B-8DA6-FD4D5D860A15}"/>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３．重点取組項目</a:t>
            </a:r>
          </a:p>
        </p:txBody>
      </p:sp>
      <p:sp>
        <p:nvSpPr>
          <p:cNvPr id="3" name="スライド番号プレースホルダー 2">
            <a:extLst>
              <a:ext uri="{FF2B5EF4-FFF2-40B4-BE49-F238E27FC236}">
                <a16:creationId xmlns:a16="http://schemas.microsoft.com/office/drawing/2014/main" id="{68E3F6AF-6EDB-42A0-9448-CB0638957654}"/>
              </a:ext>
            </a:extLst>
          </p:cNvPr>
          <p:cNvSpPr>
            <a:spLocks noGrp="1"/>
          </p:cNvSpPr>
          <p:nvPr>
            <p:ph type="sldNum" sz="quarter" idx="13"/>
          </p:nvPr>
        </p:nvSpPr>
        <p:spPr/>
        <p:txBody>
          <a:bodyPr/>
          <a:lstStyle/>
          <a:p>
            <a:fld id="{254977FD-2B4C-47E2-A225-CA29ACC5699B}" type="slidenum">
              <a:rPr lang="ja-JP" altLang="en-US" smtClean="0"/>
              <a:pPr/>
              <a:t>14</a:t>
            </a:fld>
            <a:endParaRPr lang="ja-JP" altLang="en-US" dirty="0"/>
          </a:p>
        </p:txBody>
      </p:sp>
    </p:spTree>
    <p:extLst>
      <p:ext uri="{BB962C8B-B14F-4D97-AF65-F5344CB8AC3E}">
        <p14:creationId xmlns:p14="http://schemas.microsoft.com/office/powerpoint/2010/main" val="4076148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B5BC22-EE6E-43BD-B579-9A0729F375F9}"/>
              </a:ext>
            </a:extLst>
          </p:cNvPr>
          <p:cNvSpPr>
            <a:spLocks noGrp="1"/>
          </p:cNvSpPr>
          <p:nvPr>
            <p:ph type="title"/>
          </p:nvPr>
        </p:nvSpPr>
        <p:spPr/>
        <p:txBody>
          <a:bodyPr/>
          <a:lstStyle/>
          <a:p>
            <a:r>
              <a:rPr kumimoji="1" lang="ja-JP" altLang="en-US" dirty="0"/>
              <a:t>重点取組項目</a:t>
            </a:r>
          </a:p>
        </p:txBody>
      </p:sp>
      <p:sp>
        <p:nvSpPr>
          <p:cNvPr id="3" name="テキスト プレースホルダー 2">
            <a:extLst>
              <a:ext uri="{FF2B5EF4-FFF2-40B4-BE49-F238E27FC236}">
                <a16:creationId xmlns:a16="http://schemas.microsoft.com/office/drawing/2014/main" id="{8FC0F0AA-B6CC-4D81-B21C-9EDF221FC66D}"/>
              </a:ext>
            </a:extLst>
          </p:cNvPr>
          <p:cNvSpPr>
            <a:spLocks noGrp="1"/>
          </p:cNvSpPr>
          <p:nvPr>
            <p:ph type="body" sz="quarter" idx="10"/>
          </p:nvPr>
        </p:nvSpPr>
        <p:spPr/>
        <p:txBody>
          <a:bodyPr/>
          <a:lstStyle/>
          <a:p>
            <a:r>
              <a:rPr kumimoji="1" lang="ja-JP" altLang="en-US" dirty="0"/>
              <a:t>下記項目の取組を強化</a:t>
            </a:r>
          </a:p>
        </p:txBody>
      </p:sp>
      <p:grpSp>
        <p:nvGrpSpPr>
          <p:cNvPr id="4" name="グループ化 3">
            <a:extLst>
              <a:ext uri="{FF2B5EF4-FFF2-40B4-BE49-F238E27FC236}">
                <a16:creationId xmlns:a16="http://schemas.microsoft.com/office/drawing/2014/main" id="{2442E24C-2C5B-4627-807D-C083769EFEF3}"/>
              </a:ext>
            </a:extLst>
          </p:cNvPr>
          <p:cNvGrpSpPr/>
          <p:nvPr/>
        </p:nvGrpSpPr>
        <p:grpSpPr>
          <a:xfrm>
            <a:off x="253999" y="1196322"/>
            <a:ext cx="8635641" cy="1095018"/>
            <a:chOff x="253999" y="1196322"/>
            <a:chExt cx="8635641" cy="1095018"/>
          </a:xfrm>
        </p:grpSpPr>
        <p:sp>
          <p:nvSpPr>
            <p:cNvPr id="7" name="正方形/長方形 6">
              <a:extLst>
                <a:ext uri="{FF2B5EF4-FFF2-40B4-BE49-F238E27FC236}">
                  <a16:creationId xmlns:a16="http://schemas.microsoft.com/office/drawing/2014/main" id="{D6F7A2A3-0D63-4B4A-8112-29BA1F3F0364}"/>
                </a:ext>
              </a:extLst>
            </p:cNvPr>
            <p:cNvSpPr/>
            <p:nvPr/>
          </p:nvSpPr>
          <p:spPr>
            <a:xfrm>
              <a:off x="253999" y="1693114"/>
              <a:ext cx="8635641" cy="598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lvl="0" indent="-342900">
                <a:lnSpc>
                  <a:spcPct val="150000"/>
                </a:lnSpc>
                <a:buClr>
                  <a:schemeClr val="tx1"/>
                </a:buClr>
                <a:buFont typeface="Wingdings" panose="05000000000000000000" pitchFamily="2" charset="2"/>
                <a:buChar char=""/>
              </a:pPr>
              <a:r>
                <a:rPr lang="ja-JP" altLang="en-US" sz="2400" kern="100" dirty="0">
                  <a:solidFill>
                    <a:schemeClr val="tx1"/>
                  </a:solidFill>
                  <a:latin typeface="BIZ UDPゴシック" panose="020B0400000000000000" pitchFamily="50" charset="-128"/>
                  <a:ea typeface="BIZ UDPゴシック" panose="020B0400000000000000" pitchFamily="50" charset="-128"/>
                  <a:cs typeface="BIZ UDPゴシック" panose="020B0400000000000000" pitchFamily="50" charset="-128"/>
                </a:rPr>
                <a:t>生物多様性と暮らし・文化とのつながりの気づきの場の提供</a:t>
              </a:r>
              <a:endParaRPr lang="en-US" altLang="ja-JP" sz="2400" kern="100" dirty="0">
                <a:solidFill>
                  <a:schemeClr val="tx1"/>
                </a:solidFill>
                <a:latin typeface="BIZ UDPゴシック" panose="020B0400000000000000" pitchFamily="50" charset="-128"/>
                <a:ea typeface="BIZ UDPゴシック" panose="020B0400000000000000" pitchFamily="50" charset="-128"/>
                <a:cs typeface="BIZ UDPゴシック" panose="020B0400000000000000" pitchFamily="50" charset="-128"/>
              </a:endParaRPr>
            </a:p>
          </p:txBody>
        </p:sp>
        <p:sp>
          <p:nvSpPr>
            <p:cNvPr id="5" name="直方形 1">
              <a:extLst>
                <a:ext uri="{FF2B5EF4-FFF2-40B4-BE49-F238E27FC236}">
                  <a16:creationId xmlns:a16="http://schemas.microsoft.com/office/drawing/2014/main" id="{0321F4BF-70F7-4F7B-8EBE-F33B6B5E6639}"/>
                </a:ext>
              </a:extLst>
            </p:cNvPr>
            <p:cNvSpPr/>
            <p:nvPr/>
          </p:nvSpPr>
          <p:spPr>
            <a:xfrm>
              <a:off x="253999" y="1196322"/>
              <a:ext cx="3853544" cy="505096"/>
            </a:xfrm>
            <a:prstGeom prst="rect">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solidFill>
                    <a:schemeClr val="tx1"/>
                  </a:solidFill>
                </a:rPr>
                <a:t>基本戦略１</a:t>
              </a:r>
              <a:r>
                <a:rPr lang="ja-JP" altLang="en-US" b="1" dirty="0">
                  <a:solidFill>
                    <a:schemeClr val="tx1"/>
                  </a:solidFill>
                </a:rPr>
                <a:t>【気づく・始める】</a:t>
              </a:r>
            </a:p>
          </p:txBody>
        </p:sp>
      </p:grpSp>
      <p:grpSp>
        <p:nvGrpSpPr>
          <p:cNvPr id="14" name="グループ化 13">
            <a:extLst>
              <a:ext uri="{FF2B5EF4-FFF2-40B4-BE49-F238E27FC236}">
                <a16:creationId xmlns:a16="http://schemas.microsoft.com/office/drawing/2014/main" id="{FF497C50-AB84-45AF-BB1C-DBEA4E75F348}"/>
              </a:ext>
            </a:extLst>
          </p:cNvPr>
          <p:cNvGrpSpPr/>
          <p:nvPr/>
        </p:nvGrpSpPr>
        <p:grpSpPr>
          <a:xfrm>
            <a:off x="253999" y="2490936"/>
            <a:ext cx="8953627" cy="1088354"/>
            <a:chOff x="253999" y="2502849"/>
            <a:chExt cx="8953627" cy="1088354"/>
          </a:xfrm>
        </p:grpSpPr>
        <p:sp>
          <p:nvSpPr>
            <p:cNvPr id="6" name="直方形 4">
              <a:extLst>
                <a:ext uri="{FF2B5EF4-FFF2-40B4-BE49-F238E27FC236}">
                  <a16:creationId xmlns:a16="http://schemas.microsoft.com/office/drawing/2014/main" id="{1F9EDAA1-FCA6-4730-B400-4506433C304B}"/>
                </a:ext>
              </a:extLst>
            </p:cNvPr>
            <p:cNvSpPr/>
            <p:nvPr/>
          </p:nvSpPr>
          <p:spPr>
            <a:xfrm>
              <a:off x="253999" y="2502849"/>
              <a:ext cx="3853544" cy="505096"/>
            </a:xfrm>
            <a:prstGeom prst="rect">
              <a:avLst/>
            </a:prstGeom>
            <a:solidFill>
              <a:srgbClr val="86E1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solidFill>
                    <a:schemeClr val="tx1"/>
                  </a:solidFill>
                </a:rPr>
                <a:t>基本戦略２</a:t>
              </a:r>
              <a:r>
                <a:rPr lang="ja-JP" altLang="en-US" b="1" dirty="0">
                  <a:solidFill>
                    <a:schemeClr val="tx1"/>
                  </a:solidFill>
                </a:rPr>
                <a:t>【守る・育む】</a:t>
              </a:r>
            </a:p>
          </p:txBody>
        </p:sp>
        <p:sp>
          <p:nvSpPr>
            <p:cNvPr id="10" name="正方形/長方形 9">
              <a:extLst>
                <a:ext uri="{FF2B5EF4-FFF2-40B4-BE49-F238E27FC236}">
                  <a16:creationId xmlns:a16="http://schemas.microsoft.com/office/drawing/2014/main" id="{269606D2-21E7-4164-A2D6-C0896D952F1A}"/>
                </a:ext>
              </a:extLst>
            </p:cNvPr>
            <p:cNvSpPr/>
            <p:nvPr/>
          </p:nvSpPr>
          <p:spPr>
            <a:xfrm>
              <a:off x="253999" y="2998578"/>
              <a:ext cx="8953627" cy="592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lvl="0" indent="-342900">
                <a:lnSpc>
                  <a:spcPct val="150000"/>
                </a:lnSpc>
                <a:buClr>
                  <a:schemeClr val="tx1"/>
                </a:buClr>
                <a:buFont typeface="Wingdings" panose="05000000000000000000" pitchFamily="2" charset="2"/>
                <a:buChar char=""/>
              </a:pPr>
              <a:r>
                <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希少野生動植物の保護制度の整備</a:t>
              </a:r>
              <a:endPar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endParaRPr>
            </a:p>
          </p:txBody>
        </p:sp>
      </p:grpSp>
      <p:grpSp>
        <p:nvGrpSpPr>
          <p:cNvPr id="15" name="グループ化 14">
            <a:extLst>
              <a:ext uri="{FF2B5EF4-FFF2-40B4-BE49-F238E27FC236}">
                <a16:creationId xmlns:a16="http://schemas.microsoft.com/office/drawing/2014/main" id="{456B8052-767E-4842-96FE-735DA1A4ADE2}"/>
              </a:ext>
            </a:extLst>
          </p:cNvPr>
          <p:cNvGrpSpPr/>
          <p:nvPr/>
        </p:nvGrpSpPr>
        <p:grpSpPr>
          <a:xfrm>
            <a:off x="253999" y="3778886"/>
            <a:ext cx="8953627" cy="1053025"/>
            <a:chOff x="253999" y="3681603"/>
            <a:chExt cx="8953627" cy="1053025"/>
          </a:xfrm>
        </p:grpSpPr>
        <p:sp>
          <p:nvSpPr>
            <p:cNvPr id="8" name="直方形 5">
              <a:extLst>
                <a:ext uri="{FF2B5EF4-FFF2-40B4-BE49-F238E27FC236}">
                  <a16:creationId xmlns:a16="http://schemas.microsoft.com/office/drawing/2014/main" id="{205F0A10-3908-4499-B2E2-E0F160BF7168}"/>
                </a:ext>
              </a:extLst>
            </p:cNvPr>
            <p:cNvSpPr/>
            <p:nvPr/>
          </p:nvSpPr>
          <p:spPr>
            <a:xfrm>
              <a:off x="253999" y="3681603"/>
              <a:ext cx="3853544" cy="50509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solidFill>
                    <a:schemeClr val="tx1"/>
                  </a:solidFill>
                </a:rPr>
                <a:t>基本戦略３</a:t>
              </a:r>
              <a:r>
                <a:rPr lang="ja-JP" altLang="en-US" b="1" dirty="0">
                  <a:solidFill>
                    <a:schemeClr val="tx1"/>
                  </a:solidFill>
                </a:rPr>
                <a:t>【活かす・創る】</a:t>
              </a:r>
            </a:p>
          </p:txBody>
        </p:sp>
        <p:sp>
          <p:nvSpPr>
            <p:cNvPr id="11" name="正方形/長方形 10">
              <a:extLst>
                <a:ext uri="{FF2B5EF4-FFF2-40B4-BE49-F238E27FC236}">
                  <a16:creationId xmlns:a16="http://schemas.microsoft.com/office/drawing/2014/main" id="{80901B1C-1E3D-44BE-996C-5B1DB164D034}"/>
                </a:ext>
              </a:extLst>
            </p:cNvPr>
            <p:cNvSpPr/>
            <p:nvPr/>
          </p:nvSpPr>
          <p:spPr>
            <a:xfrm>
              <a:off x="253999" y="4181125"/>
              <a:ext cx="8953627" cy="553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lvl="0" indent="-342900">
                <a:lnSpc>
                  <a:spcPct val="150000"/>
                </a:lnSpc>
                <a:buClr>
                  <a:schemeClr val="tx1"/>
                </a:buClr>
                <a:buFont typeface="Wingdings" panose="05000000000000000000" pitchFamily="2" charset="2"/>
                <a:buChar char=""/>
              </a:pPr>
              <a:r>
                <a:rPr lang="ja-JP" altLang="en-US" sz="2400" kern="100" dirty="0">
                  <a:solidFill>
                    <a:schemeClr val="tx1"/>
                  </a:solidFill>
                  <a:latin typeface="BIZ UDPゴシック" panose="020B0400000000000000" pitchFamily="50" charset="-128"/>
                  <a:ea typeface="BIZ UDPゴシック" panose="020B0400000000000000" pitchFamily="50" charset="-128"/>
                  <a:cs typeface="BIZ UDPゴシック" panose="020B0400000000000000" pitchFamily="50" charset="-128"/>
                </a:rPr>
                <a:t>おおさか生物多様性応援宣言の拡充</a:t>
              </a:r>
              <a:endParaRPr lang="en-US" altLang="ja-JP" sz="2400" kern="100" dirty="0">
                <a:solidFill>
                  <a:schemeClr val="tx1"/>
                </a:solidFill>
                <a:latin typeface="BIZ UDPゴシック" panose="020B0400000000000000" pitchFamily="50" charset="-128"/>
                <a:ea typeface="BIZ UDPゴシック" panose="020B0400000000000000" pitchFamily="50" charset="-128"/>
                <a:cs typeface="BIZ UDPゴシック" panose="020B0400000000000000" pitchFamily="50" charset="-128"/>
              </a:endParaRPr>
            </a:p>
          </p:txBody>
        </p:sp>
      </p:grpSp>
      <p:grpSp>
        <p:nvGrpSpPr>
          <p:cNvPr id="16" name="グループ化 15">
            <a:extLst>
              <a:ext uri="{FF2B5EF4-FFF2-40B4-BE49-F238E27FC236}">
                <a16:creationId xmlns:a16="http://schemas.microsoft.com/office/drawing/2014/main" id="{D331E54A-A8C7-4FED-B240-153CF0677A96}"/>
              </a:ext>
            </a:extLst>
          </p:cNvPr>
          <p:cNvGrpSpPr/>
          <p:nvPr/>
        </p:nvGrpSpPr>
        <p:grpSpPr>
          <a:xfrm>
            <a:off x="253999" y="5031507"/>
            <a:ext cx="8953627" cy="1615100"/>
            <a:chOff x="253999" y="4825029"/>
            <a:chExt cx="8953627" cy="1615100"/>
          </a:xfrm>
        </p:grpSpPr>
        <p:sp>
          <p:nvSpPr>
            <p:cNvPr id="9" name="直方形 6">
              <a:extLst>
                <a:ext uri="{FF2B5EF4-FFF2-40B4-BE49-F238E27FC236}">
                  <a16:creationId xmlns:a16="http://schemas.microsoft.com/office/drawing/2014/main" id="{AAF27B11-5C2F-40DA-9927-D71DD26B7B12}"/>
                </a:ext>
              </a:extLst>
            </p:cNvPr>
            <p:cNvSpPr/>
            <p:nvPr/>
          </p:nvSpPr>
          <p:spPr>
            <a:xfrm>
              <a:off x="254360" y="4825029"/>
              <a:ext cx="3852880" cy="505095"/>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b="1" dirty="0">
                  <a:solidFill>
                    <a:schemeClr val="tx1"/>
                  </a:solidFill>
                </a:rPr>
                <a:t>基本戦略４</a:t>
              </a:r>
              <a:r>
                <a:rPr lang="ja-JP" altLang="en-US" b="1" dirty="0">
                  <a:solidFill>
                    <a:schemeClr val="tx1"/>
                  </a:solidFill>
                </a:rPr>
                <a:t>【支える仕組み】</a:t>
              </a:r>
              <a:endParaRPr lang="ja-JP" altLang="en-US" sz="1600" b="1" dirty="0">
                <a:solidFill>
                  <a:schemeClr val="tx1"/>
                </a:solidFill>
              </a:endParaRPr>
            </a:p>
          </p:txBody>
        </p:sp>
        <p:sp>
          <p:nvSpPr>
            <p:cNvPr id="12" name="正方形/長方形 11">
              <a:extLst>
                <a:ext uri="{FF2B5EF4-FFF2-40B4-BE49-F238E27FC236}">
                  <a16:creationId xmlns:a16="http://schemas.microsoft.com/office/drawing/2014/main" id="{6801E3D1-9753-4781-9357-ABE2A5C04EA5}"/>
                </a:ext>
              </a:extLst>
            </p:cNvPr>
            <p:cNvSpPr/>
            <p:nvPr/>
          </p:nvSpPr>
          <p:spPr>
            <a:xfrm>
              <a:off x="253999" y="5330124"/>
              <a:ext cx="8953627" cy="1110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lvl="0" indent="-342900">
                <a:lnSpc>
                  <a:spcPct val="150000"/>
                </a:lnSpc>
                <a:buClr>
                  <a:schemeClr val="tx1"/>
                </a:buClr>
                <a:buFont typeface="Wingdings" panose="05000000000000000000" pitchFamily="2" charset="2"/>
                <a:buChar char=""/>
              </a:pPr>
              <a:r>
                <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rPr>
                <a:t>多様な主体が連携した取組の基盤整備</a:t>
              </a:r>
              <a:endParaRPr lang="en-US" altLang="ja-JP" sz="24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endParaRPr>
            </a:p>
            <a:p>
              <a:pPr marL="342900" lvl="0" indent="-342900">
                <a:lnSpc>
                  <a:spcPct val="150000"/>
                </a:lnSpc>
                <a:buClr>
                  <a:schemeClr val="tx1"/>
                </a:buClr>
                <a:buFont typeface="Wingdings" panose="05000000000000000000" pitchFamily="2" charset="2"/>
                <a:buChar char=""/>
              </a:pPr>
              <a:r>
                <a:rPr lang="ja-JP" altLang="en-US" sz="2400" kern="100" dirty="0">
                  <a:solidFill>
                    <a:schemeClr val="tx1"/>
                  </a:solidFill>
                  <a:latin typeface="BIZ UDPゴシック" panose="020B0400000000000000" pitchFamily="50" charset="-128"/>
                  <a:ea typeface="BIZ UDPゴシック" panose="020B0400000000000000" pitchFamily="50" charset="-128"/>
                  <a:cs typeface="BIZ UDPゴシック" panose="020B0400000000000000" pitchFamily="50" charset="-128"/>
                </a:rPr>
                <a:t>野生動植物のモニタリング体制の構築</a:t>
              </a:r>
              <a:endParaRPr lang="ja-JP" altLang="en-US" sz="2400" kern="100" dirty="0">
                <a:solidFill>
                  <a:schemeClr val="tx1"/>
                </a:solidFill>
                <a:effectLst/>
                <a:latin typeface="BIZ UDPゴシック" panose="020B0400000000000000" pitchFamily="50" charset="-128"/>
                <a:ea typeface="BIZ UDPゴシック" panose="020B0400000000000000" pitchFamily="50" charset="-128"/>
                <a:cs typeface="BIZ UDPゴシック" panose="020B0400000000000000" pitchFamily="50" charset="-128"/>
              </a:endParaRPr>
            </a:p>
          </p:txBody>
        </p:sp>
      </p:grpSp>
      <p:sp>
        <p:nvSpPr>
          <p:cNvPr id="18" name="タイトル 1">
            <a:extLst>
              <a:ext uri="{FF2B5EF4-FFF2-40B4-BE49-F238E27FC236}">
                <a16:creationId xmlns:a16="http://schemas.microsoft.com/office/drawing/2014/main" id="{A78A9873-9859-4C2C-8837-7F78ACD7ED36}"/>
              </a:ext>
            </a:extLst>
          </p:cNvPr>
          <p:cNvSpPr txBox="1">
            <a:spLocks/>
          </p:cNvSpPr>
          <p:nvPr/>
        </p:nvSpPr>
        <p:spPr>
          <a:xfrm>
            <a:off x="6541477" y="0"/>
            <a:ext cx="2602523"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３．重点取組項目</a:t>
            </a:r>
          </a:p>
        </p:txBody>
      </p:sp>
      <p:sp>
        <p:nvSpPr>
          <p:cNvPr id="13" name="スライド番号プレースホルダー 12">
            <a:extLst>
              <a:ext uri="{FF2B5EF4-FFF2-40B4-BE49-F238E27FC236}">
                <a16:creationId xmlns:a16="http://schemas.microsoft.com/office/drawing/2014/main" id="{C63FF422-5F4B-43BB-AA0C-11C7759ECD4A}"/>
              </a:ext>
            </a:extLst>
          </p:cNvPr>
          <p:cNvSpPr>
            <a:spLocks noGrp="1"/>
          </p:cNvSpPr>
          <p:nvPr>
            <p:ph type="sldNum" sz="quarter" idx="13"/>
          </p:nvPr>
        </p:nvSpPr>
        <p:spPr/>
        <p:txBody>
          <a:bodyPr/>
          <a:lstStyle/>
          <a:p>
            <a:fld id="{254977FD-2B4C-47E2-A225-CA29ACC5699B}" type="slidenum">
              <a:rPr lang="ja-JP" altLang="en-US" smtClean="0"/>
              <a:pPr/>
              <a:t>15</a:t>
            </a:fld>
            <a:endParaRPr lang="ja-JP" altLang="en-US" dirty="0"/>
          </a:p>
        </p:txBody>
      </p:sp>
    </p:spTree>
    <p:extLst>
      <p:ext uri="{BB962C8B-B14F-4D97-AF65-F5344CB8AC3E}">
        <p14:creationId xmlns:p14="http://schemas.microsoft.com/office/powerpoint/2010/main" val="1731272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707696-DC37-4566-8AD4-2BDF20C6AC55}"/>
              </a:ext>
            </a:extLst>
          </p:cNvPr>
          <p:cNvSpPr>
            <a:spLocks noGrp="1"/>
          </p:cNvSpPr>
          <p:nvPr>
            <p:ph type="title"/>
          </p:nvPr>
        </p:nvSpPr>
        <p:spPr/>
        <p:txBody>
          <a:bodyPr>
            <a:normAutofit/>
          </a:bodyPr>
          <a:lstStyle/>
          <a:p>
            <a:r>
              <a:rPr kumimoji="1" lang="ja-JP" altLang="en-US" dirty="0"/>
              <a:t>生物多様性</a:t>
            </a:r>
            <a:r>
              <a:rPr kumimoji="1" lang="ja-JP" altLang="en-US" sz="2000" dirty="0"/>
              <a:t>と</a:t>
            </a:r>
            <a:r>
              <a:rPr kumimoji="1" lang="ja-JP" altLang="en-US" dirty="0"/>
              <a:t>暮らし・文化</a:t>
            </a:r>
            <a:r>
              <a:rPr kumimoji="1" lang="ja-JP" altLang="en-US" sz="1800" dirty="0"/>
              <a:t>との</a:t>
            </a:r>
            <a:r>
              <a:rPr kumimoji="1" lang="ja-JP" altLang="en-US" dirty="0"/>
              <a:t>つながり</a:t>
            </a:r>
            <a:r>
              <a:rPr kumimoji="1" lang="ja-JP" altLang="en-US" sz="1800" dirty="0"/>
              <a:t>の</a:t>
            </a:r>
            <a:r>
              <a:rPr kumimoji="1" lang="ja-JP" altLang="en-US" dirty="0"/>
              <a:t>気づき</a:t>
            </a:r>
            <a:r>
              <a:rPr kumimoji="1" lang="ja-JP" altLang="en-US" sz="1800" dirty="0"/>
              <a:t>の</a:t>
            </a:r>
            <a:r>
              <a:rPr kumimoji="1" lang="ja-JP" altLang="en-US" dirty="0"/>
              <a:t>場</a:t>
            </a:r>
            <a:r>
              <a:rPr kumimoji="1" lang="ja-JP" altLang="en-US" sz="1800" dirty="0"/>
              <a:t>の</a:t>
            </a:r>
            <a:r>
              <a:rPr kumimoji="1" lang="ja-JP" altLang="en-US" dirty="0"/>
              <a:t>提供</a:t>
            </a:r>
          </a:p>
        </p:txBody>
      </p:sp>
      <p:sp>
        <p:nvSpPr>
          <p:cNvPr id="3" name="テキスト プレースホルダー 2">
            <a:extLst>
              <a:ext uri="{FF2B5EF4-FFF2-40B4-BE49-F238E27FC236}">
                <a16:creationId xmlns:a16="http://schemas.microsoft.com/office/drawing/2014/main" id="{1D0BA03F-2D5C-4C11-A7CB-609DEA6AEC95}"/>
              </a:ext>
            </a:extLst>
          </p:cNvPr>
          <p:cNvSpPr>
            <a:spLocks noGrp="1"/>
          </p:cNvSpPr>
          <p:nvPr>
            <p:ph type="body" sz="quarter" idx="10"/>
          </p:nvPr>
        </p:nvSpPr>
        <p:spPr>
          <a:xfrm>
            <a:off x="393290" y="554572"/>
            <a:ext cx="8687335" cy="648000"/>
          </a:xfrm>
        </p:spPr>
        <p:txBody>
          <a:bodyPr/>
          <a:lstStyle/>
          <a:p>
            <a:r>
              <a:rPr lang="ja-JP" altLang="en-US" b="1" dirty="0">
                <a:solidFill>
                  <a:schemeClr val="accent1"/>
                </a:solidFill>
              </a:rPr>
              <a:t>暮らしと生物多様性のつながりの“気づき”の発信</a:t>
            </a:r>
            <a:r>
              <a:rPr lang="ja-JP" altLang="en-US" dirty="0"/>
              <a:t>により、</a:t>
            </a:r>
            <a:br>
              <a:rPr lang="en-US" altLang="ja-JP" dirty="0"/>
            </a:br>
            <a:r>
              <a:rPr lang="ja-JP" altLang="en-US" dirty="0"/>
              <a:t>日常生活や事業活動等における生物多様性に配慮した行動を促進する</a:t>
            </a:r>
            <a:endParaRPr kumimoji="1" lang="ja-JP" altLang="en-US" dirty="0"/>
          </a:p>
        </p:txBody>
      </p:sp>
      <p:sp>
        <p:nvSpPr>
          <p:cNvPr id="5" name="直方形 1">
            <a:extLst>
              <a:ext uri="{FF2B5EF4-FFF2-40B4-BE49-F238E27FC236}">
                <a16:creationId xmlns:a16="http://schemas.microsoft.com/office/drawing/2014/main" id="{2C38C731-0EF0-4A4B-845E-E103B1EF0A38}"/>
              </a:ext>
            </a:extLst>
          </p:cNvPr>
          <p:cNvSpPr/>
          <p:nvPr/>
        </p:nvSpPr>
        <p:spPr>
          <a:xfrm>
            <a:off x="127001" y="1726447"/>
            <a:ext cx="4356510" cy="2550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dirty="0">
                <a:solidFill>
                  <a:schemeClr val="tx1"/>
                </a:solidFill>
              </a:rPr>
              <a:t>日常の行動と生物多様性との関係を学べる</a:t>
            </a:r>
            <a:r>
              <a:rPr lang="en-US" altLang="ja-JP" sz="1600" dirty="0">
                <a:solidFill>
                  <a:schemeClr val="tx1"/>
                </a:solidFill>
              </a:rPr>
              <a:t>Web</a:t>
            </a:r>
            <a:r>
              <a:rPr lang="ja-JP" altLang="en-US" sz="1600" dirty="0">
                <a:solidFill>
                  <a:schemeClr val="tx1"/>
                </a:solidFill>
              </a:rPr>
              <a:t>サイト「</a:t>
            </a:r>
            <a:r>
              <a:rPr lang="ja-JP" altLang="en-US" sz="1600" b="1" dirty="0">
                <a:solidFill>
                  <a:schemeClr val="accent1"/>
                </a:solidFill>
              </a:rPr>
              <a:t>生物多様性くらしナビ まいのち</a:t>
            </a:r>
            <a:r>
              <a:rPr lang="en-US" altLang="ja-JP" sz="1600" b="1" dirty="0" err="1">
                <a:solidFill>
                  <a:schemeClr val="accent1"/>
                </a:solidFill>
              </a:rPr>
              <a:t>osaka</a:t>
            </a:r>
            <a:r>
              <a:rPr lang="ja-JP" altLang="en-US" sz="1600" dirty="0">
                <a:solidFill>
                  <a:schemeClr val="tx1"/>
                </a:solidFill>
              </a:rPr>
              <a:t>」を開設</a:t>
            </a:r>
            <a:endParaRPr lang="en-US" altLang="ja-JP" sz="1600" dirty="0">
              <a:solidFill>
                <a:schemeClr val="tx1"/>
              </a:solidFill>
            </a:endParaRPr>
          </a:p>
          <a:p>
            <a:pPr marL="342900" lvl="0" indent="-342900">
              <a:buClr>
                <a:schemeClr val="tx1"/>
              </a:buClr>
              <a:buFont typeface="Wingdings" panose="05000000000000000000" pitchFamily="2" charset="2"/>
              <a:buChar char="l"/>
            </a:pPr>
            <a:r>
              <a:rPr lang="ja-JP" altLang="en-US" sz="1600" dirty="0">
                <a:solidFill>
                  <a:schemeClr val="tx1"/>
                </a:solidFill>
              </a:rPr>
              <a:t>普及啓発資料「</a:t>
            </a:r>
            <a:r>
              <a:rPr lang="ja-JP" altLang="en-US" sz="1600" b="1" dirty="0">
                <a:solidFill>
                  <a:schemeClr val="accent1"/>
                </a:solidFill>
              </a:rPr>
              <a:t>知ろう・伝えよう 大阪の生物多様性</a:t>
            </a:r>
            <a:r>
              <a:rPr lang="ja-JP" altLang="en-US" sz="1600" dirty="0">
                <a:solidFill>
                  <a:schemeClr val="tx1"/>
                </a:solidFill>
              </a:rPr>
              <a:t>」を改訂、動画版を公開</a:t>
            </a:r>
            <a:endParaRPr lang="en-US" altLang="ja-JP" sz="1600" dirty="0">
              <a:solidFill>
                <a:schemeClr val="tx1"/>
              </a:solidFill>
            </a:endParaRPr>
          </a:p>
          <a:p>
            <a:pPr marL="342900" lvl="0" indent="-342900">
              <a:buClr>
                <a:schemeClr val="tx1"/>
              </a:buClr>
              <a:buFont typeface="Wingdings" panose="05000000000000000000" pitchFamily="2" charset="2"/>
              <a:buChar char="l"/>
            </a:pPr>
            <a:r>
              <a:rPr lang="ja-JP" altLang="en-US" sz="1600" dirty="0">
                <a:solidFill>
                  <a:schemeClr val="tx1"/>
                </a:solidFill>
              </a:rPr>
              <a:t>普及啓発イベントに出展し、外来種問題などの啓発を実施</a:t>
            </a:r>
            <a:endParaRPr lang="ja-JP" altLang="ja-JP" sz="1600" dirty="0">
              <a:solidFill>
                <a:schemeClr val="tx1"/>
              </a:solidFill>
            </a:endParaRPr>
          </a:p>
          <a:p>
            <a:pPr marL="342900" lvl="0" indent="-342900">
              <a:buClr>
                <a:schemeClr val="tx1"/>
              </a:buClr>
              <a:buFont typeface="Wingdings" panose="05000000000000000000" pitchFamily="2" charset="2"/>
              <a:buChar char="l"/>
            </a:pPr>
            <a:endParaRPr lang="ja-JP" altLang="ja-JP" sz="1600" dirty="0">
              <a:solidFill>
                <a:schemeClr val="tx1"/>
              </a:solidFill>
            </a:endParaRPr>
          </a:p>
        </p:txBody>
      </p:sp>
      <p:sp>
        <p:nvSpPr>
          <p:cNvPr id="7" name="正方形/長方形 6">
            <a:extLst>
              <a:ext uri="{FF2B5EF4-FFF2-40B4-BE49-F238E27FC236}">
                <a16:creationId xmlns:a16="http://schemas.microsoft.com/office/drawing/2014/main" id="{469A20C9-C609-4662-8BC4-705AFB016964}"/>
              </a:ext>
            </a:extLst>
          </p:cNvPr>
          <p:cNvSpPr/>
          <p:nvPr/>
        </p:nvSpPr>
        <p:spPr>
          <a:xfrm>
            <a:off x="63375" y="1375947"/>
            <a:ext cx="4420136"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これまでの取組</a:t>
            </a:r>
            <a:endParaRPr kumimoji="1" lang="ja-JP" altLang="en-US" sz="2000" dirty="0">
              <a:solidFill>
                <a:schemeClr val="tx1"/>
              </a:solidFill>
            </a:endParaRPr>
          </a:p>
        </p:txBody>
      </p:sp>
      <p:sp>
        <p:nvSpPr>
          <p:cNvPr id="9" name="直方形 1">
            <a:extLst>
              <a:ext uri="{FF2B5EF4-FFF2-40B4-BE49-F238E27FC236}">
                <a16:creationId xmlns:a16="http://schemas.microsoft.com/office/drawing/2014/main" id="{18B56645-91FD-443F-9486-F4B2BB608E6B}"/>
              </a:ext>
            </a:extLst>
          </p:cNvPr>
          <p:cNvSpPr/>
          <p:nvPr/>
        </p:nvSpPr>
        <p:spPr>
          <a:xfrm>
            <a:off x="127000" y="4801201"/>
            <a:ext cx="8879347" cy="1930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dirty="0">
                <a:solidFill>
                  <a:schemeClr val="tx1"/>
                </a:solidFill>
              </a:rPr>
              <a:t>まいのち</a:t>
            </a:r>
            <a:r>
              <a:rPr lang="en-US" altLang="ja-JP" dirty="0">
                <a:solidFill>
                  <a:schemeClr val="tx1"/>
                </a:solidFill>
              </a:rPr>
              <a:t>Osaka</a:t>
            </a:r>
            <a:r>
              <a:rPr lang="ja-JP" altLang="en-US" dirty="0">
                <a:solidFill>
                  <a:schemeClr val="tx1"/>
                </a:solidFill>
              </a:rPr>
              <a:t>に</a:t>
            </a:r>
            <a:r>
              <a:rPr lang="ja-JP" altLang="en-US" b="1" dirty="0">
                <a:solidFill>
                  <a:schemeClr val="accent1"/>
                </a:solidFill>
              </a:rPr>
              <a:t>暮らしの中における生き物とのつながりを紹介するコラム</a:t>
            </a:r>
            <a:r>
              <a:rPr lang="ja-JP" altLang="en-US" dirty="0">
                <a:solidFill>
                  <a:schemeClr val="tx1"/>
                </a:solidFill>
              </a:rPr>
              <a:t>を掲載</a:t>
            </a:r>
            <a:br>
              <a:rPr lang="en-US" altLang="ja-JP" dirty="0">
                <a:solidFill>
                  <a:schemeClr val="tx1"/>
                </a:solidFill>
              </a:rPr>
            </a:br>
            <a:r>
              <a:rPr lang="ja-JP" altLang="en-US" dirty="0">
                <a:solidFill>
                  <a:schemeClr val="tx1"/>
                </a:solidFill>
              </a:rPr>
              <a:t>⇒暮らしとのつながりの“気づき”を提供</a:t>
            </a:r>
            <a:endParaRPr lang="en-US" altLang="ja-JP" dirty="0">
              <a:solidFill>
                <a:schemeClr val="tx1"/>
              </a:solidFill>
            </a:endParaRPr>
          </a:p>
          <a:p>
            <a:pPr marL="342900" lvl="0" indent="-342900">
              <a:buClr>
                <a:schemeClr val="tx1"/>
              </a:buClr>
              <a:buFont typeface="Wingdings" panose="05000000000000000000" pitchFamily="2" charset="2"/>
              <a:buChar char="l"/>
            </a:pPr>
            <a:r>
              <a:rPr lang="ja-JP" altLang="en-US" dirty="0">
                <a:solidFill>
                  <a:schemeClr val="tx1"/>
                </a:solidFill>
              </a:rPr>
              <a:t>まいのち</a:t>
            </a:r>
            <a:r>
              <a:rPr lang="en-US" altLang="ja-JP" dirty="0">
                <a:solidFill>
                  <a:schemeClr val="tx1"/>
                </a:solidFill>
              </a:rPr>
              <a:t>Osaka</a:t>
            </a:r>
            <a:r>
              <a:rPr lang="ja-JP" altLang="en-US" dirty="0">
                <a:solidFill>
                  <a:schemeClr val="tx1"/>
                </a:solidFill>
              </a:rPr>
              <a:t>の</a:t>
            </a:r>
            <a:r>
              <a:rPr lang="ja-JP" altLang="en-US" b="1" dirty="0">
                <a:solidFill>
                  <a:schemeClr val="accent1"/>
                </a:solidFill>
              </a:rPr>
              <a:t>企業の取組事例の投稿</a:t>
            </a:r>
            <a:r>
              <a:rPr lang="ja-JP" altLang="en-US" dirty="0">
                <a:solidFill>
                  <a:schemeClr val="tx1"/>
                </a:solidFill>
              </a:rPr>
              <a:t>を充実</a:t>
            </a:r>
            <a:br>
              <a:rPr lang="en-US" altLang="ja-JP" dirty="0">
                <a:solidFill>
                  <a:schemeClr val="tx1"/>
                </a:solidFill>
              </a:rPr>
            </a:br>
            <a:r>
              <a:rPr lang="ja-JP" altLang="en-US" dirty="0">
                <a:solidFill>
                  <a:schemeClr val="tx1"/>
                </a:solidFill>
              </a:rPr>
              <a:t>（おおさか生物多様性応援宣言者に取組事例の紹介を依頼）</a:t>
            </a:r>
            <a:endParaRPr lang="en-US" altLang="ja-JP" dirty="0">
              <a:solidFill>
                <a:schemeClr val="tx1"/>
              </a:solidFill>
            </a:endParaRPr>
          </a:p>
          <a:p>
            <a:pPr marL="342900" lvl="0" indent="-342900">
              <a:buClr>
                <a:schemeClr val="tx1"/>
              </a:buClr>
              <a:buFont typeface="Wingdings" panose="05000000000000000000" pitchFamily="2" charset="2"/>
              <a:buChar char="l"/>
            </a:pPr>
            <a:r>
              <a:rPr lang="ja-JP" altLang="en-US" dirty="0">
                <a:solidFill>
                  <a:schemeClr val="tx1"/>
                </a:solidFill>
              </a:rPr>
              <a:t>普及啓発イベント等を通じたウェブサイトの周知</a:t>
            </a:r>
          </a:p>
        </p:txBody>
      </p:sp>
      <p:sp>
        <p:nvSpPr>
          <p:cNvPr id="10" name="正方形/長方形 9">
            <a:extLst>
              <a:ext uri="{FF2B5EF4-FFF2-40B4-BE49-F238E27FC236}">
                <a16:creationId xmlns:a16="http://schemas.microsoft.com/office/drawing/2014/main" id="{A31B36DE-617D-4228-80B5-092288E4AC55}"/>
              </a:ext>
            </a:extLst>
          </p:cNvPr>
          <p:cNvSpPr/>
          <p:nvPr/>
        </p:nvSpPr>
        <p:spPr>
          <a:xfrm>
            <a:off x="63374" y="4450701"/>
            <a:ext cx="8928761"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今後の取組</a:t>
            </a:r>
            <a:endParaRPr kumimoji="1" lang="ja-JP" altLang="en-US" sz="2000" dirty="0">
              <a:solidFill>
                <a:schemeClr val="tx1"/>
              </a:solidFill>
            </a:endParaRPr>
          </a:p>
        </p:txBody>
      </p:sp>
      <p:sp>
        <p:nvSpPr>
          <p:cNvPr id="8" name="直方形 1">
            <a:extLst>
              <a:ext uri="{FF2B5EF4-FFF2-40B4-BE49-F238E27FC236}">
                <a16:creationId xmlns:a16="http://schemas.microsoft.com/office/drawing/2014/main" id="{BEFAB8B9-4E6F-43E8-9730-E5BD94331F57}"/>
              </a:ext>
            </a:extLst>
          </p:cNvPr>
          <p:cNvSpPr/>
          <p:nvPr/>
        </p:nvSpPr>
        <p:spPr>
          <a:xfrm>
            <a:off x="4635626" y="1726447"/>
            <a:ext cx="4356510" cy="2550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dirty="0">
                <a:solidFill>
                  <a:schemeClr val="tx1"/>
                </a:solidFill>
              </a:rPr>
              <a:t>生物多様性と日々のくらしや文化とのつながりへの理解が浸透しておらず、行動変容を起こすための気づきに至っていない</a:t>
            </a:r>
            <a:br>
              <a:rPr lang="en-US" altLang="ja-JP" sz="1600" dirty="0">
                <a:solidFill>
                  <a:schemeClr val="tx1"/>
                </a:solidFill>
              </a:rPr>
            </a:br>
            <a:r>
              <a:rPr lang="ja-JP" altLang="en-US" sz="1600" dirty="0">
                <a:solidFill>
                  <a:schemeClr val="tx1"/>
                </a:solidFill>
              </a:rPr>
              <a:t>⇒</a:t>
            </a:r>
            <a:r>
              <a:rPr lang="ja-JP" altLang="en-US" sz="1600" b="1" dirty="0">
                <a:solidFill>
                  <a:schemeClr val="accent1"/>
                </a:solidFill>
              </a:rPr>
              <a:t>気づきを得るための機会</a:t>
            </a:r>
            <a:r>
              <a:rPr lang="ja-JP" altLang="en-US" sz="1600" dirty="0">
                <a:solidFill>
                  <a:schemeClr val="tx1"/>
                </a:solidFill>
              </a:rPr>
              <a:t>が必要</a:t>
            </a:r>
            <a:endParaRPr lang="en-US" altLang="ja-JP" sz="1600" dirty="0">
              <a:solidFill>
                <a:schemeClr val="tx1"/>
              </a:solidFill>
            </a:endParaRPr>
          </a:p>
          <a:p>
            <a:pPr marL="342900" lvl="0" indent="-342900">
              <a:buClr>
                <a:schemeClr val="tx1"/>
              </a:buClr>
              <a:buFont typeface="Wingdings" panose="05000000000000000000" pitchFamily="2" charset="2"/>
              <a:buChar char="l"/>
            </a:pPr>
            <a:r>
              <a:rPr lang="ja-JP" altLang="en-US" sz="1600" dirty="0">
                <a:solidFill>
                  <a:schemeClr val="tx1"/>
                </a:solidFill>
              </a:rPr>
              <a:t>単に配慮行動を紹介するだけでは、</a:t>
            </a:r>
            <a:br>
              <a:rPr lang="en-US" altLang="ja-JP" sz="1600" dirty="0">
                <a:solidFill>
                  <a:schemeClr val="tx1"/>
                </a:solidFill>
              </a:rPr>
            </a:br>
            <a:r>
              <a:rPr lang="ja-JP" altLang="en-US" sz="1600" dirty="0">
                <a:solidFill>
                  <a:schemeClr val="tx1"/>
                </a:solidFill>
              </a:rPr>
              <a:t>行動変容にはつながらない</a:t>
            </a:r>
            <a:br>
              <a:rPr lang="en-US" altLang="ja-JP" sz="1600" dirty="0">
                <a:solidFill>
                  <a:schemeClr val="tx1"/>
                </a:solidFill>
              </a:rPr>
            </a:br>
            <a:r>
              <a:rPr lang="ja-JP" altLang="en-US" sz="1600" dirty="0">
                <a:solidFill>
                  <a:schemeClr val="tx1"/>
                </a:solidFill>
              </a:rPr>
              <a:t>⇒</a:t>
            </a:r>
            <a:r>
              <a:rPr lang="ja-JP" altLang="en-US" sz="1600" b="1" dirty="0">
                <a:solidFill>
                  <a:schemeClr val="accent1"/>
                </a:solidFill>
              </a:rPr>
              <a:t>自然への興味・関心</a:t>
            </a:r>
            <a:r>
              <a:rPr lang="ja-JP" altLang="en-US" sz="1600" dirty="0">
                <a:solidFill>
                  <a:schemeClr val="tx1"/>
                </a:solidFill>
              </a:rPr>
              <a:t>を喚起する情報の</a:t>
            </a:r>
            <a:br>
              <a:rPr lang="en-US" altLang="ja-JP" sz="1600" dirty="0">
                <a:solidFill>
                  <a:schemeClr val="tx1"/>
                </a:solidFill>
              </a:rPr>
            </a:br>
            <a:r>
              <a:rPr lang="ja-JP" altLang="en-US" sz="1600" dirty="0">
                <a:solidFill>
                  <a:schemeClr val="tx1"/>
                </a:solidFill>
              </a:rPr>
              <a:t>　充実が必要</a:t>
            </a:r>
            <a:endParaRPr lang="en-US" altLang="ja-JP" sz="1600" dirty="0">
              <a:solidFill>
                <a:schemeClr val="tx1"/>
              </a:solidFill>
            </a:endParaRPr>
          </a:p>
          <a:p>
            <a:pPr marL="342900" lvl="0" indent="-342900">
              <a:buClr>
                <a:schemeClr val="tx1"/>
              </a:buClr>
              <a:buFont typeface="Wingdings" panose="05000000000000000000" pitchFamily="2" charset="2"/>
              <a:buChar char="l"/>
            </a:pPr>
            <a:r>
              <a:rPr lang="ja-JP" altLang="en-US" sz="1600" dirty="0">
                <a:solidFill>
                  <a:schemeClr val="tx1"/>
                </a:solidFill>
              </a:rPr>
              <a:t>事業活動での取組を拡大</a:t>
            </a:r>
            <a:br>
              <a:rPr lang="en-US" altLang="ja-JP" sz="1600" dirty="0">
                <a:solidFill>
                  <a:schemeClr val="tx1"/>
                </a:solidFill>
              </a:rPr>
            </a:br>
            <a:r>
              <a:rPr lang="ja-JP" altLang="en-US" sz="1600" dirty="0">
                <a:solidFill>
                  <a:schemeClr val="tx1"/>
                </a:solidFill>
              </a:rPr>
              <a:t>⇒</a:t>
            </a:r>
            <a:r>
              <a:rPr lang="ja-JP" altLang="en-US" sz="1600" b="1" dirty="0">
                <a:solidFill>
                  <a:schemeClr val="accent1"/>
                </a:solidFill>
              </a:rPr>
              <a:t>企業の取組事例</a:t>
            </a:r>
            <a:r>
              <a:rPr lang="ja-JP" altLang="en-US" sz="1600" dirty="0">
                <a:solidFill>
                  <a:schemeClr val="tx1"/>
                </a:solidFill>
              </a:rPr>
              <a:t>の充実が必要</a:t>
            </a:r>
            <a:endParaRPr lang="en-US" altLang="ja-JP" sz="1600" dirty="0">
              <a:solidFill>
                <a:schemeClr val="tx1"/>
              </a:solidFill>
            </a:endParaRPr>
          </a:p>
        </p:txBody>
      </p:sp>
      <p:sp>
        <p:nvSpPr>
          <p:cNvPr id="11" name="正方形/長方形 10">
            <a:extLst>
              <a:ext uri="{FF2B5EF4-FFF2-40B4-BE49-F238E27FC236}">
                <a16:creationId xmlns:a16="http://schemas.microsoft.com/office/drawing/2014/main" id="{B0C7EBE9-DA3C-4DD2-AA50-6B6AFF9D6F12}"/>
              </a:ext>
            </a:extLst>
          </p:cNvPr>
          <p:cNvSpPr/>
          <p:nvPr/>
        </p:nvSpPr>
        <p:spPr>
          <a:xfrm>
            <a:off x="4572000" y="1375947"/>
            <a:ext cx="4420136"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課題</a:t>
            </a:r>
            <a:endParaRPr kumimoji="1" lang="ja-JP" altLang="en-US" sz="2000" dirty="0">
              <a:solidFill>
                <a:schemeClr val="tx1"/>
              </a:solidFill>
            </a:endParaRPr>
          </a:p>
        </p:txBody>
      </p:sp>
      <p:sp>
        <p:nvSpPr>
          <p:cNvPr id="12" name="タイトル 1">
            <a:extLst>
              <a:ext uri="{FF2B5EF4-FFF2-40B4-BE49-F238E27FC236}">
                <a16:creationId xmlns:a16="http://schemas.microsoft.com/office/drawing/2014/main" id="{C3289490-AB54-49BE-BC7B-DFB96796E4E5}"/>
              </a:ext>
            </a:extLst>
          </p:cNvPr>
          <p:cNvSpPr txBox="1">
            <a:spLocks/>
          </p:cNvSpPr>
          <p:nvPr/>
        </p:nvSpPr>
        <p:spPr>
          <a:xfrm>
            <a:off x="7658100" y="0"/>
            <a:ext cx="1485900"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３．重点取組項目</a:t>
            </a:r>
          </a:p>
        </p:txBody>
      </p:sp>
      <p:sp>
        <p:nvSpPr>
          <p:cNvPr id="14" name="直方形 1">
            <a:extLst>
              <a:ext uri="{FF2B5EF4-FFF2-40B4-BE49-F238E27FC236}">
                <a16:creationId xmlns:a16="http://schemas.microsoft.com/office/drawing/2014/main" id="{B56F2F57-1BF9-442E-B056-9B3147B3D17F}"/>
              </a:ext>
            </a:extLst>
          </p:cNvPr>
          <p:cNvSpPr/>
          <p:nvPr/>
        </p:nvSpPr>
        <p:spPr>
          <a:xfrm>
            <a:off x="8077200" y="260350"/>
            <a:ext cx="792000" cy="216000"/>
          </a:xfrm>
          <a:prstGeom prst="rect">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rIns="36000" rtlCol="0" anchor="ctr"/>
          <a:lstStyle/>
          <a:p>
            <a:pPr algn="ctr"/>
            <a:r>
              <a:rPr lang="ja-JP" altLang="en-US" sz="1200" b="1" dirty="0">
                <a:solidFill>
                  <a:schemeClr val="tx1"/>
                </a:solidFill>
              </a:rPr>
              <a:t>基本戦略１</a:t>
            </a:r>
            <a:endParaRPr lang="ja-JP" altLang="en-US" sz="1050" b="1" dirty="0">
              <a:solidFill>
                <a:schemeClr val="tx1"/>
              </a:solidFill>
            </a:endParaRPr>
          </a:p>
        </p:txBody>
      </p:sp>
      <p:sp>
        <p:nvSpPr>
          <p:cNvPr id="4" name="スライド番号プレースホルダー 3">
            <a:extLst>
              <a:ext uri="{FF2B5EF4-FFF2-40B4-BE49-F238E27FC236}">
                <a16:creationId xmlns:a16="http://schemas.microsoft.com/office/drawing/2014/main" id="{66066170-807C-4DCF-8182-0E7159A9DB3A}"/>
              </a:ext>
            </a:extLst>
          </p:cNvPr>
          <p:cNvSpPr>
            <a:spLocks noGrp="1"/>
          </p:cNvSpPr>
          <p:nvPr>
            <p:ph type="sldNum" sz="quarter" idx="13"/>
          </p:nvPr>
        </p:nvSpPr>
        <p:spPr/>
        <p:txBody>
          <a:bodyPr/>
          <a:lstStyle/>
          <a:p>
            <a:fld id="{254977FD-2B4C-47E2-A225-CA29ACC5699B}" type="slidenum">
              <a:rPr lang="ja-JP" altLang="en-US" smtClean="0"/>
              <a:pPr/>
              <a:t>16</a:t>
            </a:fld>
            <a:endParaRPr lang="ja-JP" altLang="en-US" dirty="0"/>
          </a:p>
        </p:txBody>
      </p:sp>
    </p:spTree>
    <p:extLst>
      <p:ext uri="{BB962C8B-B14F-4D97-AF65-F5344CB8AC3E}">
        <p14:creationId xmlns:p14="http://schemas.microsoft.com/office/powerpoint/2010/main" val="2633696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707696-DC37-4566-8AD4-2BDF20C6AC55}"/>
              </a:ext>
            </a:extLst>
          </p:cNvPr>
          <p:cNvSpPr>
            <a:spLocks noGrp="1"/>
          </p:cNvSpPr>
          <p:nvPr>
            <p:ph type="title"/>
          </p:nvPr>
        </p:nvSpPr>
        <p:spPr/>
        <p:txBody>
          <a:bodyPr>
            <a:normAutofit/>
          </a:bodyPr>
          <a:lstStyle/>
          <a:p>
            <a:r>
              <a:rPr lang="ja-JP" altLang="en-US" dirty="0"/>
              <a:t>希少野生動植物の保護制度の整備</a:t>
            </a:r>
            <a:endParaRPr kumimoji="1" lang="ja-JP" altLang="en-US" dirty="0"/>
          </a:p>
        </p:txBody>
      </p:sp>
      <p:sp>
        <p:nvSpPr>
          <p:cNvPr id="3" name="テキスト プレースホルダー 2">
            <a:extLst>
              <a:ext uri="{FF2B5EF4-FFF2-40B4-BE49-F238E27FC236}">
                <a16:creationId xmlns:a16="http://schemas.microsoft.com/office/drawing/2014/main" id="{1D0BA03F-2D5C-4C11-A7CB-609DEA6AEC95}"/>
              </a:ext>
            </a:extLst>
          </p:cNvPr>
          <p:cNvSpPr>
            <a:spLocks noGrp="1"/>
          </p:cNvSpPr>
          <p:nvPr>
            <p:ph type="body" sz="quarter" idx="10"/>
          </p:nvPr>
        </p:nvSpPr>
        <p:spPr>
          <a:xfrm>
            <a:off x="393290" y="554572"/>
            <a:ext cx="8687335" cy="648000"/>
          </a:xfrm>
        </p:spPr>
        <p:txBody>
          <a:bodyPr/>
          <a:lstStyle/>
          <a:p>
            <a:r>
              <a:rPr lang="ja-JP" altLang="en-US" dirty="0"/>
              <a:t>大阪府</a:t>
            </a:r>
            <a:r>
              <a:rPr lang="ja-JP" altLang="en-US"/>
              <a:t>自然環境保全</a:t>
            </a:r>
            <a:r>
              <a:rPr lang="ja-JP" altLang="en-US" b="1">
                <a:solidFill>
                  <a:schemeClr val="accent1"/>
                </a:solidFill>
              </a:rPr>
              <a:t>条例</a:t>
            </a:r>
            <a:r>
              <a:rPr lang="ja-JP" altLang="en-US" b="1" dirty="0">
                <a:solidFill>
                  <a:schemeClr val="accent1"/>
                </a:solidFill>
              </a:rPr>
              <a:t>の改正</a:t>
            </a:r>
            <a:r>
              <a:rPr lang="ja-JP" altLang="en-US" dirty="0"/>
              <a:t>等により</a:t>
            </a:r>
            <a:r>
              <a:rPr lang="ja-JP" altLang="en-US" b="1" dirty="0">
                <a:solidFill>
                  <a:schemeClr val="accent1"/>
                </a:solidFill>
              </a:rPr>
              <a:t>保護地域の新規指定</a:t>
            </a:r>
            <a:r>
              <a:rPr lang="ja-JP" altLang="en-US" dirty="0"/>
              <a:t>や</a:t>
            </a:r>
            <a:br>
              <a:rPr lang="en-US" altLang="ja-JP" dirty="0"/>
            </a:br>
            <a:r>
              <a:rPr lang="ja-JP" altLang="en-US" b="1" dirty="0">
                <a:solidFill>
                  <a:schemeClr val="accent1"/>
                </a:solidFill>
              </a:rPr>
              <a:t>保護動植物種制度の新設</a:t>
            </a:r>
            <a:r>
              <a:rPr lang="ja-JP" altLang="en-US" dirty="0"/>
              <a:t>により、希少野生動植物の保護・保全を図る</a:t>
            </a:r>
            <a:endParaRPr kumimoji="1" lang="ja-JP" altLang="en-US" dirty="0"/>
          </a:p>
        </p:txBody>
      </p:sp>
      <p:sp>
        <p:nvSpPr>
          <p:cNvPr id="5" name="直方形 1">
            <a:extLst>
              <a:ext uri="{FF2B5EF4-FFF2-40B4-BE49-F238E27FC236}">
                <a16:creationId xmlns:a16="http://schemas.microsoft.com/office/drawing/2014/main" id="{2C38C731-0EF0-4A4B-845E-E103B1EF0A38}"/>
              </a:ext>
            </a:extLst>
          </p:cNvPr>
          <p:cNvSpPr/>
          <p:nvPr/>
        </p:nvSpPr>
        <p:spPr>
          <a:xfrm>
            <a:off x="127001" y="1726447"/>
            <a:ext cx="4356510" cy="2550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dirty="0">
                <a:solidFill>
                  <a:schemeClr val="tx1"/>
                </a:solidFill>
              </a:rPr>
              <a:t>大阪府自然環境保全条例に基づく</a:t>
            </a:r>
            <a:r>
              <a:rPr lang="ja-JP" altLang="en-US" sz="1600" b="1" dirty="0">
                <a:solidFill>
                  <a:schemeClr val="accent1"/>
                </a:solidFill>
              </a:rPr>
              <a:t>大阪府自然環境保全地域・緑地環境保全地域</a:t>
            </a:r>
            <a:r>
              <a:rPr lang="ja-JP" altLang="en-US" sz="1600" dirty="0">
                <a:solidFill>
                  <a:schemeClr val="tx1"/>
                </a:solidFill>
              </a:rPr>
              <a:t>を指定</a:t>
            </a:r>
            <a:br>
              <a:rPr lang="en-US" altLang="ja-JP" sz="1600" dirty="0">
                <a:solidFill>
                  <a:schemeClr val="tx1"/>
                </a:solidFill>
              </a:rPr>
            </a:br>
            <a:r>
              <a:rPr lang="ja-JP" altLang="en-US" sz="1600" dirty="0">
                <a:solidFill>
                  <a:schemeClr val="tx1"/>
                </a:solidFill>
              </a:rPr>
              <a:t>⇒保全活動を実施（大阪みどりのトラスト協会と連携）</a:t>
            </a:r>
            <a:endParaRPr lang="en-US" altLang="ja-JP" sz="1600" dirty="0">
              <a:solidFill>
                <a:schemeClr val="tx1"/>
              </a:solidFill>
            </a:endParaRPr>
          </a:p>
          <a:p>
            <a:pPr marL="342900" lvl="0" indent="-342900">
              <a:buClr>
                <a:schemeClr val="tx1"/>
              </a:buClr>
              <a:buFont typeface="Wingdings" panose="05000000000000000000" pitchFamily="2" charset="2"/>
              <a:buChar char="l"/>
            </a:pPr>
            <a:r>
              <a:rPr lang="ja-JP" altLang="en-US" sz="1600" dirty="0">
                <a:solidFill>
                  <a:schemeClr val="tx1"/>
                </a:solidFill>
              </a:rPr>
              <a:t>自然公園区域や鳥獣保護区などの保護地域を指定</a:t>
            </a:r>
            <a:br>
              <a:rPr lang="en-US" altLang="ja-JP" sz="1600" dirty="0">
                <a:solidFill>
                  <a:schemeClr val="tx1"/>
                </a:solidFill>
              </a:rPr>
            </a:br>
            <a:r>
              <a:rPr lang="ja-JP" altLang="en-US" sz="1600" dirty="0">
                <a:solidFill>
                  <a:schemeClr val="tx1"/>
                </a:solidFill>
              </a:rPr>
              <a:t>⇒各法令に基づき、</a:t>
            </a:r>
            <a:r>
              <a:rPr lang="ja-JP" altLang="en-US" sz="1600" b="1" dirty="0">
                <a:solidFill>
                  <a:schemeClr val="accent1"/>
                </a:solidFill>
              </a:rPr>
              <a:t>開発等の行為規制</a:t>
            </a:r>
          </a:p>
          <a:p>
            <a:pPr marL="342900" lvl="0" indent="-342900">
              <a:buClr>
                <a:schemeClr val="tx1"/>
              </a:buClr>
              <a:buFont typeface="Wingdings" panose="05000000000000000000" pitchFamily="2" charset="2"/>
              <a:buChar char="l"/>
            </a:pPr>
            <a:r>
              <a:rPr lang="ja-JP" altLang="en-US" sz="1600" b="1" dirty="0">
                <a:solidFill>
                  <a:schemeClr val="accent1"/>
                </a:solidFill>
              </a:rPr>
              <a:t>レッドリスト改定に着手</a:t>
            </a:r>
            <a:r>
              <a:rPr lang="ja-JP" altLang="en-US" sz="1600" dirty="0">
                <a:solidFill>
                  <a:schemeClr val="tx1"/>
                </a:solidFill>
              </a:rPr>
              <a:t>し、最新の動植物の情報を収集中</a:t>
            </a:r>
          </a:p>
          <a:p>
            <a:pPr marL="342900" lvl="0" indent="-342900">
              <a:buClr>
                <a:schemeClr val="tx1"/>
              </a:buClr>
              <a:buFont typeface="Wingdings" panose="05000000000000000000" pitchFamily="2" charset="2"/>
              <a:buChar char="l"/>
            </a:pPr>
            <a:endParaRPr lang="ja-JP" altLang="ja-JP" sz="1600" dirty="0">
              <a:solidFill>
                <a:schemeClr val="tx1"/>
              </a:solidFill>
            </a:endParaRPr>
          </a:p>
        </p:txBody>
      </p:sp>
      <p:sp>
        <p:nvSpPr>
          <p:cNvPr id="7" name="正方形/長方形 6">
            <a:extLst>
              <a:ext uri="{FF2B5EF4-FFF2-40B4-BE49-F238E27FC236}">
                <a16:creationId xmlns:a16="http://schemas.microsoft.com/office/drawing/2014/main" id="{469A20C9-C609-4662-8BC4-705AFB016964}"/>
              </a:ext>
            </a:extLst>
          </p:cNvPr>
          <p:cNvSpPr/>
          <p:nvPr/>
        </p:nvSpPr>
        <p:spPr>
          <a:xfrm>
            <a:off x="63375" y="1375947"/>
            <a:ext cx="4420136"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これまでの取組</a:t>
            </a:r>
            <a:endParaRPr kumimoji="1" lang="ja-JP" altLang="en-US" sz="2000" dirty="0">
              <a:solidFill>
                <a:schemeClr val="tx1"/>
              </a:solidFill>
            </a:endParaRPr>
          </a:p>
        </p:txBody>
      </p:sp>
      <p:sp>
        <p:nvSpPr>
          <p:cNvPr id="9" name="直方形 1">
            <a:extLst>
              <a:ext uri="{FF2B5EF4-FFF2-40B4-BE49-F238E27FC236}">
                <a16:creationId xmlns:a16="http://schemas.microsoft.com/office/drawing/2014/main" id="{18B56645-91FD-443F-9486-F4B2BB608E6B}"/>
              </a:ext>
            </a:extLst>
          </p:cNvPr>
          <p:cNvSpPr/>
          <p:nvPr/>
        </p:nvSpPr>
        <p:spPr>
          <a:xfrm>
            <a:off x="127000" y="4801201"/>
            <a:ext cx="8879347" cy="1930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dirty="0">
                <a:solidFill>
                  <a:schemeClr val="tx1"/>
                </a:solidFill>
              </a:rPr>
              <a:t>大阪府自然環境保全</a:t>
            </a:r>
            <a:r>
              <a:rPr lang="ja-JP" altLang="en-US" b="1" dirty="0">
                <a:solidFill>
                  <a:schemeClr val="accent1"/>
                </a:solidFill>
              </a:rPr>
              <a:t>条例の改正</a:t>
            </a:r>
            <a:r>
              <a:rPr lang="ja-JP" altLang="en-US" dirty="0">
                <a:solidFill>
                  <a:schemeClr val="tx1"/>
                </a:solidFill>
              </a:rPr>
              <a:t>等により、希少種保全のための</a:t>
            </a:r>
            <a:r>
              <a:rPr lang="ja-JP" altLang="en-US" b="1" dirty="0">
                <a:solidFill>
                  <a:schemeClr val="accent1"/>
                </a:solidFill>
              </a:rPr>
              <a:t>保護地域の拡充</a:t>
            </a:r>
            <a:r>
              <a:rPr lang="ja-JP" altLang="en-US" dirty="0">
                <a:solidFill>
                  <a:schemeClr val="tx1"/>
                </a:solidFill>
              </a:rPr>
              <a:t>や</a:t>
            </a:r>
            <a:br>
              <a:rPr lang="en-US" altLang="ja-JP" dirty="0">
                <a:solidFill>
                  <a:schemeClr val="tx1"/>
                </a:solidFill>
              </a:rPr>
            </a:br>
            <a:r>
              <a:rPr lang="ja-JP" altLang="en-US" b="1" dirty="0">
                <a:solidFill>
                  <a:schemeClr val="accent1"/>
                </a:solidFill>
              </a:rPr>
              <a:t>保護動植物種の指定</a:t>
            </a:r>
            <a:r>
              <a:rPr lang="ja-JP" altLang="en-US" dirty="0">
                <a:solidFill>
                  <a:schemeClr val="tx1"/>
                </a:solidFill>
              </a:rPr>
              <a:t>について検討</a:t>
            </a:r>
            <a:endParaRPr lang="en-US" altLang="ja-JP" dirty="0">
              <a:solidFill>
                <a:schemeClr val="tx1"/>
              </a:solidFill>
            </a:endParaRPr>
          </a:p>
          <a:p>
            <a:pPr marL="800100" lvl="1" indent="-342900">
              <a:buClr>
                <a:schemeClr val="tx1"/>
              </a:buClr>
              <a:buFont typeface="Wingdings" panose="05000000000000000000" pitchFamily="2" charset="2"/>
              <a:buChar char="Ø"/>
            </a:pPr>
            <a:r>
              <a:rPr lang="ja-JP" altLang="en-US" sz="1600" dirty="0">
                <a:solidFill>
                  <a:schemeClr val="tx1"/>
                </a:solidFill>
              </a:rPr>
              <a:t>検討にあたっては、</a:t>
            </a:r>
            <a:r>
              <a:rPr lang="ja-JP" altLang="en-US" sz="1600" b="1" dirty="0">
                <a:solidFill>
                  <a:schemeClr val="accent1"/>
                </a:solidFill>
              </a:rPr>
              <a:t>大阪府レッドリスト改定検討委員会に意見を徴取</a:t>
            </a:r>
            <a:r>
              <a:rPr lang="ja-JP" altLang="en-US" sz="1600" dirty="0">
                <a:solidFill>
                  <a:schemeClr val="tx1"/>
                </a:solidFill>
              </a:rPr>
              <a:t>する。</a:t>
            </a:r>
            <a:endParaRPr lang="en-US" altLang="ja-JP" sz="1600" dirty="0">
              <a:solidFill>
                <a:schemeClr val="tx1"/>
              </a:solidFill>
            </a:endParaRPr>
          </a:p>
          <a:p>
            <a:pPr marL="800100" lvl="1" indent="-342900">
              <a:buClr>
                <a:schemeClr val="tx1"/>
              </a:buClr>
              <a:buFont typeface="Wingdings" panose="05000000000000000000" pitchFamily="2" charset="2"/>
              <a:buChar char="Ø"/>
            </a:pPr>
            <a:r>
              <a:rPr lang="ja-JP" altLang="en-US" sz="1600" dirty="0">
                <a:solidFill>
                  <a:schemeClr val="tx1"/>
                </a:solidFill>
              </a:rPr>
              <a:t>保護地域の拡充については、里地里山などの人為のかく乱により維持されている環境に依存している種の保全を進めるため、従来の「行為規制型」の地域指定だけでなく、</a:t>
            </a:r>
            <a:br>
              <a:rPr lang="en-US" altLang="ja-JP" sz="1600" dirty="0">
                <a:solidFill>
                  <a:schemeClr val="tx1"/>
                </a:solidFill>
              </a:rPr>
            </a:br>
            <a:r>
              <a:rPr lang="ja-JP" altLang="en-US" sz="1600" dirty="0">
                <a:solidFill>
                  <a:schemeClr val="tx1"/>
                </a:solidFill>
              </a:rPr>
              <a:t>保全・回復のための「活動促進型」の地域指定制度の新設についても、自然共生サイトの活用と併せて検討を進める。</a:t>
            </a:r>
          </a:p>
        </p:txBody>
      </p:sp>
      <p:sp>
        <p:nvSpPr>
          <p:cNvPr id="10" name="正方形/長方形 9">
            <a:extLst>
              <a:ext uri="{FF2B5EF4-FFF2-40B4-BE49-F238E27FC236}">
                <a16:creationId xmlns:a16="http://schemas.microsoft.com/office/drawing/2014/main" id="{A31B36DE-617D-4228-80B5-092288E4AC55}"/>
              </a:ext>
            </a:extLst>
          </p:cNvPr>
          <p:cNvSpPr/>
          <p:nvPr/>
        </p:nvSpPr>
        <p:spPr>
          <a:xfrm>
            <a:off x="63374" y="4450701"/>
            <a:ext cx="8928761"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今後の取組</a:t>
            </a:r>
            <a:endParaRPr kumimoji="1" lang="ja-JP" altLang="en-US" sz="2000" dirty="0">
              <a:solidFill>
                <a:schemeClr val="tx1"/>
              </a:solidFill>
            </a:endParaRPr>
          </a:p>
        </p:txBody>
      </p:sp>
      <p:sp>
        <p:nvSpPr>
          <p:cNvPr id="8" name="直方形 1">
            <a:extLst>
              <a:ext uri="{FF2B5EF4-FFF2-40B4-BE49-F238E27FC236}">
                <a16:creationId xmlns:a16="http://schemas.microsoft.com/office/drawing/2014/main" id="{BEFAB8B9-4E6F-43E8-9730-E5BD94331F57}"/>
              </a:ext>
            </a:extLst>
          </p:cNvPr>
          <p:cNvSpPr/>
          <p:nvPr/>
        </p:nvSpPr>
        <p:spPr>
          <a:xfrm>
            <a:off x="4635626" y="1726447"/>
            <a:ext cx="4356510" cy="2550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b="1" dirty="0">
                <a:solidFill>
                  <a:schemeClr val="accent1"/>
                </a:solidFill>
              </a:rPr>
              <a:t>法令等に基づく地域指定の割合は、約</a:t>
            </a:r>
            <a:r>
              <a:rPr lang="en-US" altLang="ja-JP" sz="1600" b="1" dirty="0">
                <a:solidFill>
                  <a:schemeClr val="accent1"/>
                </a:solidFill>
              </a:rPr>
              <a:t>14</a:t>
            </a:r>
            <a:r>
              <a:rPr lang="ja-JP" altLang="en-US" sz="1600" b="1" dirty="0">
                <a:solidFill>
                  <a:schemeClr val="accent1"/>
                </a:solidFill>
              </a:rPr>
              <a:t>％</a:t>
            </a:r>
            <a:r>
              <a:rPr lang="en-US" altLang="ja-JP" sz="1600" dirty="0">
                <a:solidFill>
                  <a:schemeClr val="tx1"/>
                </a:solidFill>
              </a:rPr>
              <a:t>(</a:t>
            </a:r>
            <a:r>
              <a:rPr lang="ja-JP" altLang="en-US" sz="1600" dirty="0">
                <a:solidFill>
                  <a:schemeClr val="tx1"/>
                </a:solidFill>
              </a:rPr>
              <a:t>国基準、</a:t>
            </a:r>
            <a:r>
              <a:rPr lang="en-US" altLang="ja-JP" sz="1600" dirty="0">
                <a:solidFill>
                  <a:schemeClr val="tx1"/>
                </a:solidFill>
              </a:rPr>
              <a:t>OECM</a:t>
            </a:r>
            <a:r>
              <a:rPr lang="ja-JP" altLang="en-US" sz="1600" dirty="0">
                <a:solidFill>
                  <a:schemeClr val="tx1"/>
                </a:solidFill>
              </a:rPr>
              <a:t>含む。</a:t>
            </a:r>
            <a:r>
              <a:rPr lang="en-US" altLang="ja-JP" sz="1600" dirty="0">
                <a:solidFill>
                  <a:schemeClr val="tx1"/>
                </a:solidFill>
              </a:rPr>
              <a:t>2025</a:t>
            </a:r>
            <a:r>
              <a:rPr lang="ja-JP" altLang="en-US" sz="1600" dirty="0">
                <a:solidFill>
                  <a:schemeClr val="tx1"/>
                </a:solidFill>
              </a:rPr>
              <a:t>年</a:t>
            </a:r>
            <a:r>
              <a:rPr lang="en-US" altLang="ja-JP" sz="1600" dirty="0">
                <a:solidFill>
                  <a:schemeClr val="tx1"/>
                </a:solidFill>
              </a:rPr>
              <a:t>3</a:t>
            </a:r>
            <a:r>
              <a:rPr lang="ja-JP" altLang="en-US" sz="1600" dirty="0">
                <a:solidFill>
                  <a:schemeClr val="tx1"/>
                </a:solidFill>
              </a:rPr>
              <a:t>月時点</a:t>
            </a:r>
            <a:r>
              <a:rPr lang="en-US" altLang="ja-JP" sz="1600" dirty="0">
                <a:solidFill>
                  <a:schemeClr val="tx1"/>
                </a:solidFill>
              </a:rPr>
              <a:t>)</a:t>
            </a:r>
            <a:br>
              <a:rPr lang="en-US" altLang="ja-JP" sz="1600" dirty="0">
                <a:solidFill>
                  <a:schemeClr val="tx1"/>
                </a:solidFill>
              </a:rPr>
            </a:br>
            <a:r>
              <a:rPr lang="ja-JP" altLang="en-US" sz="1600" dirty="0">
                <a:solidFill>
                  <a:schemeClr val="tx1"/>
                </a:solidFill>
              </a:rPr>
              <a:t>⇒府域での</a:t>
            </a:r>
            <a:r>
              <a:rPr lang="en-US" altLang="ja-JP" sz="1600" dirty="0">
                <a:solidFill>
                  <a:schemeClr val="tx1"/>
                </a:solidFill>
              </a:rPr>
              <a:t>30by30</a:t>
            </a:r>
            <a:r>
              <a:rPr lang="ja-JP" altLang="en-US" sz="1600" dirty="0">
                <a:solidFill>
                  <a:schemeClr val="tx1"/>
                </a:solidFill>
              </a:rPr>
              <a:t>目標の達成には、更なる</a:t>
            </a:r>
            <a:r>
              <a:rPr lang="ja-JP" altLang="en-US" sz="1600" b="1" dirty="0">
                <a:solidFill>
                  <a:schemeClr val="accent1"/>
                </a:solidFill>
              </a:rPr>
              <a:t>保護地域や</a:t>
            </a:r>
            <a:r>
              <a:rPr lang="en-US" altLang="ja-JP" sz="1600" b="1" dirty="0">
                <a:solidFill>
                  <a:schemeClr val="accent1"/>
                </a:solidFill>
              </a:rPr>
              <a:t>OECM</a:t>
            </a:r>
            <a:r>
              <a:rPr lang="ja-JP" altLang="en-US" sz="1600" b="1" dirty="0">
                <a:solidFill>
                  <a:schemeClr val="accent1"/>
                </a:solidFill>
              </a:rPr>
              <a:t>（自然共生サイト）の拡充が必要</a:t>
            </a:r>
          </a:p>
          <a:p>
            <a:pPr marL="342900" lvl="0" indent="-342900">
              <a:buClr>
                <a:schemeClr val="tx1"/>
              </a:buClr>
              <a:buFont typeface="Wingdings" panose="05000000000000000000" pitchFamily="2" charset="2"/>
              <a:buChar char="l"/>
            </a:pPr>
            <a:r>
              <a:rPr lang="ja-JP" altLang="en-US" sz="1600" dirty="0">
                <a:solidFill>
                  <a:schemeClr val="tx1"/>
                </a:solidFill>
              </a:rPr>
              <a:t>レッドリストの改定により、開発や乱獲等により個体数が激減している種や生物多様性ホットスポットの現状が明らかに</a:t>
            </a:r>
            <a:br>
              <a:rPr lang="en-US" altLang="ja-JP" sz="1600" dirty="0">
                <a:solidFill>
                  <a:schemeClr val="tx1"/>
                </a:solidFill>
              </a:rPr>
            </a:br>
            <a:r>
              <a:rPr lang="ja-JP" altLang="en-US" sz="1600" dirty="0">
                <a:solidFill>
                  <a:schemeClr val="tx1"/>
                </a:solidFill>
              </a:rPr>
              <a:t>⇒これらの</a:t>
            </a:r>
            <a:r>
              <a:rPr lang="ja-JP" altLang="en-US" sz="1600" b="1" dirty="0">
                <a:solidFill>
                  <a:schemeClr val="accent1"/>
                </a:solidFill>
              </a:rPr>
              <a:t>絶滅のおそれのある種の保護制度の検討が必要</a:t>
            </a:r>
          </a:p>
        </p:txBody>
      </p:sp>
      <p:sp>
        <p:nvSpPr>
          <p:cNvPr id="11" name="正方形/長方形 10">
            <a:extLst>
              <a:ext uri="{FF2B5EF4-FFF2-40B4-BE49-F238E27FC236}">
                <a16:creationId xmlns:a16="http://schemas.microsoft.com/office/drawing/2014/main" id="{B0C7EBE9-DA3C-4DD2-AA50-6B6AFF9D6F12}"/>
              </a:ext>
            </a:extLst>
          </p:cNvPr>
          <p:cNvSpPr/>
          <p:nvPr/>
        </p:nvSpPr>
        <p:spPr>
          <a:xfrm>
            <a:off x="4572000" y="1375947"/>
            <a:ext cx="4420136"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課題</a:t>
            </a:r>
            <a:endParaRPr kumimoji="1" lang="ja-JP" altLang="en-US" sz="2000" dirty="0">
              <a:solidFill>
                <a:schemeClr val="tx1"/>
              </a:solidFill>
            </a:endParaRPr>
          </a:p>
        </p:txBody>
      </p:sp>
      <p:sp>
        <p:nvSpPr>
          <p:cNvPr id="12" name="タイトル 1">
            <a:extLst>
              <a:ext uri="{FF2B5EF4-FFF2-40B4-BE49-F238E27FC236}">
                <a16:creationId xmlns:a16="http://schemas.microsoft.com/office/drawing/2014/main" id="{C3289490-AB54-49BE-BC7B-DFB96796E4E5}"/>
              </a:ext>
            </a:extLst>
          </p:cNvPr>
          <p:cNvSpPr txBox="1">
            <a:spLocks/>
          </p:cNvSpPr>
          <p:nvPr/>
        </p:nvSpPr>
        <p:spPr>
          <a:xfrm>
            <a:off x="7658100" y="0"/>
            <a:ext cx="1485900"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３．重点取組項目</a:t>
            </a:r>
          </a:p>
        </p:txBody>
      </p:sp>
      <p:sp>
        <p:nvSpPr>
          <p:cNvPr id="13" name="直方形 1">
            <a:extLst>
              <a:ext uri="{FF2B5EF4-FFF2-40B4-BE49-F238E27FC236}">
                <a16:creationId xmlns:a16="http://schemas.microsoft.com/office/drawing/2014/main" id="{385E64CB-FF03-43A6-A3DC-8CE5676608BC}"/>
              </a:ext>
            </a:extLst>
          </p:cNvPr>
          <p:cNvSpPr/>
          <p:nvPr/>
        </p:nvSpPr>
        <p:spPr>
          <a:xfrm>
            <a:off x="8077200" y="260350"/>
            <a:ext cx="792000" cy="216000"/>
          </a:xfrm>
          <a:prstGeom prst="rect">
            <a:avLst/>
          </a:prstGeom>
          <a:solidFill>
            <a:srgbClr val="86E1F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rIns="36000" rtlCol="0" anchor="ctr"/>
          <a:lstStyle/>
          <a:p>
            <a:pPr algn="ctr"/>
            <a:r>
              <a:rPr lang="ja-JP" altLang="en-US" sz="1200" b="1" dirty="0">
                <a:solidFill>
                  <a:schemeClr val="tx1"/>
                </a:solidFill>
              </a:rPr>
              <a:t>基本戦略２</a:t>
            </a:r>
            <a:endParaRPr lang="ja-JP" altLang="en-US" sz="1050" b="1" dirty="0">
              <a:solidFill>
                <a:schemeClr val="tx1"/>
              </a:solidFill>
            </a:endParaRPr>
          </a:p>
        </p:txBody>
      </p:sp>
      <p:sp>
        <p:nvSpPr>
          <p:cNvPr id="4" name="スライド番号プレースホルダー 3">
            <a:extLst>
              <a:ext uri="{FF2B5EF4-FFF2-40B4-BE49-F238E27FC236}">
                <a16:creationId xmlns:a16="http://schemas.microsoft.com/office/drawing/2014/main" id="{7DDBCA51-3981-4032-BB52-2774B9ED7E72}"/>
              </a:ext>
            </a:extLst>
          </p:cNvPr>
          <p:cNvSpPr>
            <a:spLocks noGrp="1"/>
          </p:cNvSpPr>
          <p:nvPr>
            <p:ph type="sldNum" sz="quarter" idx="13"/>
          </p:nvPr>
        </p:nvSpPr>
        <p:spPr/>
        <p:txBody>
          <a:bodyPr/>
          <a:lstStyle/>
          <a:p>
            <a:fld id="{254977FD-2B4C-47E2-A225-CA29ACC5699B}" type="slidenum">
              <a:rPr lang="ja-JP" altLang="en-US" smtClean="0"/>
              <a:pPr/>
              <a:t>17</a:t>
            </a:fld>
            <a:endParaRPr lang="ja-JP" altLang="en-US" dirty="0"/>
          </a:p>
        </p:txBody>
      </p:sp>
    </p:spTree>
    <p:extLst>
      <p:ext uri="{BB962C8B-B14F-4D97-AF65-F5344CB8AC3E}">
        <p14:creationId xmlns:p14="http://schemas.microsoft.com/office/powerpoint/2010/main" val="1130700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707696-DC37-4566-8AD4-2BDF20C6AC55}"/>
              </a:ext>
            </a:extLst>
          </p:cNvPr>
          <p:cNvSpPr>
            <a:spLocks noGrp="1"/>
          </p:cNvSpPr>
          <p:nvPr>
            <p:ph type="title"/>
          </p:nvPr>
        </p:nvSpPr>
        <p:spPr/>
        <p:txBody>
          <a:bodyPr>
            <a:normAutofit/>
          </a:bodyPr>
          <a:lstStyle/>
          <a:p>
            <a:r>
              <a:rPr kumimoji="1" lang="ja-JP" altLang="en-US" dirty="0"/>
              <a:t>おおさか生物多様性応援宣言の拡充</a:t>
            </a:r>
          </a:p>
        </p:txBody>
      </p:sp>
      <p:sp>
        <p:nvSpPr>
          <p:cNvPr id="3" name="テキスト プレースホルダー 2">
            <a:extLst>
              <a:ext uri="{FF2B5EF4-FFF2-40B4-BE49-F238E27FC236}">
                <a16:creationId xmlns:a16="http://schemas.microsoft.com/office/drawing/2014/main" id="{1D0BA03F-2D5C-4C11-A7CB-609DEA6AEC95}"/>
              </a:ext>
            </a:extLst>
          </p:cNvPr>
          <p:cNvSpPr>
            <a:spLocks noGrp="1"/>
          </p:cNvSpPr>
          <p:nvPr>
            <p:ph type="body" sz="quarter" idx="10"/>
          </p:nvPr>
        </p:nvSpPr>
        <p:spPr>
          <a:xfrm>
            <a:off x="393290" y="554572"/>
            <a:ext cx="8687335" cy="648000"/>
          </a:xfrm>
        </p:spPr>
        <p:txBody>
          <a:bodyPr/>
          <a:lstStyle/>
          <a:p>
            <a:r>
              <a:rPr kumimoji="1" lang="ja-JP" altLang="en-US" dirty="0"/>
              <a:t>金融機関との連携した</a:t>
            </a:r>
            <a:r>
              <a:rPr kumimoji="1" lang="ja-JP" altLang="en-US" b="1" dirty="0">
                <a:solidFill>
                  <a:schemeClr val="accent1"/>
                </a:solidFill>
              </a:rPr>
              <a:t>融資優遇制度</a:t>
            </a:r>
            <a:r>
              <a:rPr kumimoji="1" lang="ja-JP" altLang="en-US" dirty="0"/>
              <a:t>や府の</a:t>
            </a:r>
            <a:r>
              <a:rPr kumimoji="1" lang="ja-JP" altLang="en-US" b="1" dirty="0">
                <a:solidFill>
                  <a:schemeClr val="accent1"/>
                </a:solidFill>
              </a:rPr>
              <a:t>入札審査資格への反映</a:t>
            </a:r>
            <a:r>
              <a:rPr kumimoji="1" lang="ja-JP" altLang="en-US" dirty="0"/>
              <a:t>など</a:t>
            </a:r>
            <a:br>
              <a:rPr kumimoji="1" lang="en-US" altLang="ja-JP" dirty="0"/>
            </a:br>
            <a:r>
              <a:rPr kumimoji="1" lang="ja-JP" altLang="en-US" dirty="0"/>
              <a:t>により、企業活動におけるネイチャーポジティブの取組を促進する</a:t>
            </a:r>
          </a:p>
        </p:txBody>
      </p:sp>
      <p:sp>
        <p:nvSpPr>
          <p:cNvPr id="5" name="直方形 1">
            <a:extLst>
              <a:ext uri="{FF2B5EF4-FFF2-40B4-BE49-F238E27FC236}">
                <a16:creationId xmlns:a16="http://schemas.microsoft.com/office/drawing/2014/main" id="{2C38C731-0EF0-4A4B-845E-E103B1EF0A38}"/>
              </a:ext>
            </a:extLst>
          </p:cNvPr>
          <p:cNvSpPr/>
          <p:nvPr/>
        </p:nvSpPr>
        <p:spPr>
          <a:xfrm>
            <a:off x="127001" y="1726447"/>
            <a:ext cx="4356510" cy="2550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dirty="0">
                <a:solidFill>
                  <a:schemeClr val="tx1"/>
                </a:solidFill>
              </a:rPr>
              <a:t>おおさか生物多様性応援宣言制度を設立</a:t>
            </a:r>
            <a:br>
              <a:rPr lang="en-US" altLang="ja-JP" sz="1600" dirty="0">
                <a:solidFill>
                  <a:schemeClr val="tx1"/>
                </a:solidFill>
              </a:rPr>
            </a:br>
            <a:r>
              <a:rPr lang="ja-JP" altLang="en-US" sz="1400" dirty="0">
                <a:solidFill>
                  <a:schemeClr val="tx1"/>
                </a:solidFill>
              </a:rPr>
              <a:t>登録団体：</a:t>
            </a:r>
            <a:r>
              <a:rPr lang="en-US" altLang="ja-JP" sz="1400" dirty="0">
                <a:solidFill>
                  <a:schemeClr val="tx1"/>
                </a:solidFill>
              </a:rPr>
              <a:t>91</a:t>
            </a:r>
            <a:r>
              <a:rPr lang="ja-JP" altLang="en-US" sz="1400" dirty="0">
                <a:solidFill>
                  <a:schemeClr val="tx1"/>
                </a:solidFill>
              </a:rPr>
              <a:t>事業者、</a:t>
            </a:r>
            <a:r>
              <a:rPr lang="en-US" altLang="ja-JP" sz="1400" dirty="0">
                <a:solidFill>
                  <a:schemeClr val="tx1"/>
                </a:solidFill>
              </a:rPr>
              <a:t>42</a:t>
            </a:r>
            <a:r>
              <a:rPr lang="ja-JP" altLang="en-US" sz="1400" dirty="0">
                <a:solidFill>
                  <a:schemeClr val="tx1"/>
                </a:solidFill>
              </a:rPr>
              <a:t>団体（計</a:t>
            </a:r>
            <a:r>
              <a:rPr lang="en-US" altLang="ja-JP" sz="1400" dirty="0">
                <a:solidFill>
                  <a:schemeClr val="tx1"/>
                </a:solidFill>
              </a:rPr>
              <a:t>133</a:t>
            </a:r>
            <a:r>
              <a:rPr lang="ja-JP" altLang="en-US" sz="1400" dirty="0">
                <a:solidFill>
                  <a:schemeClr val="tx1"/>
                </a:solidFill>
              </a:rPr>
              <a:t>）</a:t>
            </a:r>
            <a:r>
              <a:rPr lang="en-US" altLang="ja-JP" sz="1200" dirty="0">
                <a:solidFill>
                  <a:schemeClr val="tx1"/>
                </a:solidFill>
              </a:rPr>
              <a:t>2026.5</a:t>
            </a:r>
            <a:r>
              <a:rPr lang="ja-JP" altLang="en-US" sz="1200" dirty="0">
                <a:solidFill>
                  <a:schemeClr val="tx1"/>
                </a:solidFill>
              </a:rPr>
              <a:t>時点</a:t>
            </a:r>
            <a:endParaRPr lang="ja-JP" altLang="en-US" sz="1400" dirty="0">
              <a:solidFill>
                <a:schemeClr val="tx1"/>
              </a:solidFill>
            </a:endParaRPr>
          </a:p>
          <a:p>
            <a:pPr lvl="0">
              <a:buClr>
                <a:schemeClr val="tx1"/>
              </a:buClr>
            </a:pPr>
            <a:r>
              <a:rPr lang="ja-JP" altLang="en-US" sz="1600" dirty="0">
                <a:solidFill>
                  <a:schemeClr val="tx1"/>
                </a:solidFill>
              </a:rPr>
              <a:t>　</a:t>
            </a:r>
            <a:r>
              <a:rPr lang="en-US" altLang="ja-JP" sz="1600" dirty="0">
                <a:solidFill>
                  <a:schemeClr val="tx1"/>
                </a:solidFill>
              </a:rPr>
              <a:t>〔</a:t>
            </a:r>
            <a:r>
              <a:rPr lang="ja-JP" altLang="en-US" sz="1600" dirty="0">
                <a:solidFill>
                  <a:schemeClr val="tx1"/>
                </a:solidFill>
              </a:rPr>
              <a:t>宣言団体への支援内容</a:t>
            </a:r>
            <a:r>
              <a:rPr lang="en-US" altLang="ja-JP" sz="1600" dirty="0">
                <a:solidFill>
                  <a:schemeClr val="tx1"/>
                </a:solidFill>
              </a:rPr>
              <a:t>〕</a:t>
            </a:r>
          </a:p>
          <a:p>
            <a:pPr marL="717750" lvl="1" indent="-285750">
              <a:buClr>
                <a:schemeClr val="tx1"/>
              </a:buClr>
              <a:buFont typeface="Wingdings" panose="05000000000000000000" pitchFamily="2" charset="2"/>
              <a:buChar char="Ø"/>
            </a:pPr>
            <a:r>
              <a:rPr lang="ja-JP" altLang="en-US" sz="1600" dirty="0">
                <a:solidFill>
                  <a:schemeClr val="tx1"/>
                </a:solidFill>
              </a:rPr>
              <a:t>登録証の交付</a:t>
            </a:r>
            <a:endParaRPr lang="en-US" altLang="ja-JP" sz="1600" dirty="0">
              <a:solidFill>
                <a:schemeClr val="tx1"/>
              </a:solidFill>
            </a:endParaRPr>
          </a:p>
          <a:p>
            <a:pPr marL="717750" lvl="1" indent="-285750">
              <a:buClr>
                <a:schemeClr val="tx1"/>
              </a:buClr>
              <a:buFont typeface="Wingdings" panose="05000000000000000000" pitchFamily="2" charset="2"/>
              <a:buChar char="Ø"/>
            </a:pPr>
            <a:r>
              <a:rPr lang="ja-JP" altLang="en-US" sz="1600" dirty="0">
                <a:solidFill>
                  <a:schemeClr val="tx1"/>
                </a:solidFill>
              </a:rPr>
              <a:t>ホームページ等での</a:t>
            </a:r>
            <a:r>
              <a:rPr lang="en-US" altLang="ja-JP" sz="1600" dirty="0">
                <a:solidFill>
                  <a:schemeClr val="tx1"/>
                </a:solidFill>
              </a:rPr>
              <a:t>PR</a:t>
            </a:r>
          </a:p>
          <a:p>
            <a:pPr marL="717750" lvl="1" indent="-285750">
              <a:buClr>
                <a:schemeClr val="tx1"/>
              </a:buClr>
              <a:buFont typeface="Wingdings" panose="05000000000000000000" pitchFamily="2" charset="2"/>
              <a:buChar char="Ø"/>
            </a:pPr>
            <a:r>
              <a:rPr lang="ja-JP" altLang="en-US" sz="1600" dirty="0">
                <a:solidFill>
                  <a:schemeClr val="tx1"/>
                </a:solidFill>
              </a:rPr>
              <a:t>メールマガジンの配信</a:t>
            </a:r>
            <a:endParaRPr lang="en-US" altLang="ja-JP" sz="1600" dirty="0">
              <a:solidFill>
                <a:schemeClr val="tx1"/>
              </a:solidFill>
            </a:endParaRPr>
          </a:p>
          <a:p>
            <a:pPr marL="717750" lvl="1" indent="-285750">
              <a:buClr>
                <a:schemeClr val="tx1"/>
              </a:buClr>
              <a:buFont typeface="Wingdings" panose="05000000000000000000" pitchFamily="2" charset="2"/>
              <a:buChar char="Ø"/>
            </a:pPr>
            <a:r>
              <a:rPr lang="ja-JP" altLang="en-US" sz="1600" dirty="0">
                <a:solidFill>
                  <a:schemeClr val="tx1"/>
                </a:solidFill>
              </a:rPr>
              <a:t>研修動画の配信　　　　など</a:t>
            </a:r>
            <a:endParaRPr lang="en-US" altLang="ja-JP" sz="1600" dirty="0">
              <a:solidFill>
                <a:schemeClr val="tx1"/>
              </a:solidFill>
            </a:endParaRPr>
          </a:p>
          <a:p>
            <a:pPr marL="342900" indent="-342900">
              <a:buClr>
                <a:schemeClr val="tx1"/>
              </a:buClr>
              <a:buFont typeface="Wingdings" panose="05000000000000000000" pitchFamily="2" charset="2"/>
              <a:buChar char="l"/>
            </a:pPr>
            <a:r>
              <a:rPr lang="ja-JP" altLang="en-US" sz="1600" dirty="0">
                <a:solidFill>
                  <a:schemeClr val="tx1"/>
                </a:solidFill>
              </a:rPr>
              <a:t>企業向けセミナーを実施</a:t>
            </a:r>
          </a:p>
          <a:p>
            <a:pPr marL="342900" lvl="0" indent="-342900">
              <a:buClr>
                <a:schemeClr val="tx1"/>
              </a:buClr>
              <a:buFont typeface="Wingdings" panose="05000000000000000000" pitchFamily="2" charset="2"/>
              <a:buChar char="l"/>
            </a:pPr>
            <a:r>
              <a:rPr lang="ja-JP" altLang="en-US" sz="1600" dirty="0">
                <a:solidFill>
                  <a:schemeClr val="tx1"/>
                </a:solidFill>
              </a:rPr>
              <a:t>企業の取組支援に係る事業連携協定を締結</a:t>
            </a:r>
            <a:endParaRPr lang="ja-JP" altLang="ja-JP" sz="1600" dirty="0">
              <a:solidFill>
                <a:schemeClr val="tx1"/>
              </a:solidFill>
            </a:endParaRPr>
          </a:p>
        </p:txBody>
      </p:sp>
      <p:sp>
        <p:nvSpPr>
          <p:cNvPr id="7" name="正方形/長方形 6">
            <a:extLst>
              <a:ext uri="{FF2B5EF4-FFF2-40B4-BE49-F238E27FC236}">
                <a16:creationId xmlns:a16="http://schemas.microsoft.com/office/drawing/2014/main" id="{469A20C9-C609-4662-8BC4-705AFB016964}"/>
              </a:ext>
            </a:extLst>
          </p:cNvPr>
          <p:cNvSpPr/>
          <p:nvPr/>
        </p:nvSpPr>
        <p:spPr>
          <a:xfrm>
            <a:off x="63375" y="1375947"/>
            <a:ext cx="4420136"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これまでの取組</a:t>
            </a:r>
            <a:endParaRPr kumimoji="1" lang="ja-JP" altLang="en-US" sz="2000" dirty="0">
              <a:solidFill>
                <a:schemeClr val="tx1"/>
              </a:solidFill>
            </a:endParaRPr>
          </a:p>
        </p:txBody>
      </p:sp>
      <p:sp>
        <p:nvSpPr>
          <p:cNvPr id="9" name="直方形 1">
            <a:extLst>
              <a:ext uri="{FF2B5EF4-FFF2-40B4-BE49-F238E27FC236}">
                <a16:creationId xmlns:a16="http://schemas.microsoft.com/office/drawing/2014/main" id="{18B56645-91FD-443F-9486-F4B2BB608E6B}"/>
              </a:ext>
            </a:extLst>
          </p:cNvPr>
          <p:cNvSpPr/>
          <p:nvPr/>
        </p:nvSpPr>
        <p:spPr>
          <a:xfrm>
            <a:off x="127000" y="4801201"/>
            <a:ext cx="8879347" cy="1930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dirty="0">
                <a:solidFill>
                  <a:schemeClr val="tx1"/>
                </a:solidFill>
              </a:rPr>
              <a:t>セミナーや交流会を開催し、宣言企業の</a:t>
            </a:r>
            <a:r>
              <a:rPr lang="ja-JP" altLang="en-US" b="1" dirty="0">
                <a:solidFill>
                  <a:schemeClr val="accent1"/>
                </a:solidFill>
              </a:rPr>
              <a:t>情報交換の場</a:t>
            </a:r>
            <a:r>
              <a:rPr lang="ja-JP" altLang="en-US" dirty="0">
                <a:solidFill>
                  <a:schemeClr val="tx1"/>
                </a:solidFill>
              </a:rPr>
              <a:t>を提供</a:t>
            </a:r>
            <a:endParaRPr lang="en-US" altLang="ja-JP" dirty="0">
              <a:solidFill>
                <a:schemeClr val="tx1"/>
              </a:solidFill>
            </a:endParaRPr>
          </a:p>
          <a:p>
            <a:pPr marL="342900" lvl="0" indent="-342900">
              <a:buClr>
                <a:schemeClr val="tx1"/>
              </a:buClr>
              <a:buFont typeface="Wingdings" panose="05000000000000000000" pitchFamily="2" charset="2"/>
              <a:buChar char="l"/>
            </a:pPr>
            <a:r>
              <a:rPr lang="ja-JP" altLang="en-US" dirty="0">
                <a:solidFill>
                  <a:schemeClr val="tx1"/>
                </a:solidFill>
              </a:rPr>
              <a:t>先進的な取組みをしている企業を可視化・評価する</a:t>
            </a:r>
            <a:r>
              <a:rPr lang="ja-JP" altLang="en-US" b="1" dirty="0">
                <a:solidFill>
                  <a:schemeClr val="accent1"/>
                </a:solidFill>
              </a:rPr>
              <a:t>認証制度</a:t>
            </a:r>
            <a:r>
              <a:rPr lang="ja-JP" altLang="en-US" dirty="0">
                <a:solidFill>
                  <a:schemeClr val="tx1"/>
                </a:solidFill>
              </a:rPr>
              <a:t>を設立</a:t>
            </a:r>
            <a:endParaRPr lang="en-US" altLang="ja-JP" dirty="0">
              <a:solidFill>
                <a:schemeClr val="tx1"/>
              </a:solidFill>
            </a:endParaRPr>
          </a:p>
          <a:p>
            <a:pPr marL="342900" lvl="0" indent="-342900">
              <a:buClr>
                <a:schemeClr val="tx1"/>
              </a:buClr>
              <a:buFont typeface="Wingdings" panose="05000000000000000000" pitchFamily="2" charset="2"/>
              <a:buChar char="l"/>
            </a:pPr>
            <a:r>
              <a:rPr lang="ja-JP" altLang="en-US" dirty="0">
                <a:solidFill>
                  <a:schemeClr val="tx1"/>
                </a:solidFill>
              </a:rPr>
              <a:t>認証企業へのインセンティブ措置として、</a:t>
            </a:r>
            <a:r>
              <a:rPr lang="ja-JP" altLang="en-US" b="1" dirty="0">
                <a:solidFill>
                  <a:schemeClr val="accent1"/>
                </a:solidFill>
              </a:rPr>
              <a:t>金融機関</a:t>
            </a:r>
            <a:r>
              <a:rPr lang="ja-JP" altLang="en-US" dirty="0">
                <a:solidFill>
                  <a:schemeClr val="tx1"/>
                </a:solidFill>
              </a:rPr>
              <a:t>と連携した</a:t>
            </a:r>
            <a:r>
              <a:rPr lang="ja-JP" altLang="en-US" b="1" dirty="0">
                <a:solidFill>
                  <a:schemeClr val="accent1"/>
                </a:solidFill>
              </a:rPr>
              <a:t>融資優遇</a:t>
            </a:r>
            <a:r>
              <a:rPr lang="ja-JP" altLang="en-US" dirty="0">
                <a:solidFill>
                  <a:schemeClr val="tx1"/>
                </a:solidFill>
              </a:rPr>
              <a:t>や、</a:t>
            </a:r>
            <a:br>
              <a:rPr lang="en-US" altLang="ja-JP" dirty="0">
                <a:solidFill>
                  <a:schemeClr val="tx1"/>
                </a:solidFill>
              </a:rPr>
            </a:br>
            <a:r>
              <a:rPr lang="ja-JP" altLang="en-US" dirty="0">
                <a:solidFill>
                  <a:schemeClr val="tx1"/>
                </a:solidFill>
              </a:rPr>
              <a:t>府の</a:t>
            </a:r>
            <a:r>
              <a:rPr lang="ja-JP" altLang="en-US" b="1" dirty="0">
                <a:solidFill>
                  <a:schemeClr val="accent1"/>
                </a:solidFill>
              </a:rPr>
              <a:t>入札審査資格</a:t>
            </a:r>
            <a:r>
              <a:rPr lang="ja-JP" altLang="en-US" dirty="0">
                <a:solidFill>
                  <a:schemeClr val="tx1"/>
                </a:solidFill>
              </a:rPr>
              <a:t>への反映などを導入</a:t>
            </a:r>
          </a:p>
          <a:p>
            <a:pPr marL="342900" lvl="0" indent="-342900">
              <a:buClr>
                <a:schemeClr val="tx1"/>
              </a:buClr>
              <a:buFont typeface="Wingdings" panose="05000000000000000000" pitchFamily="2" charset="2"/>
              <a:buChar char="l"/>
            </a:pPr>
            <a:r>
              <a:rPr lang="ja-JP" altLang="en-US" dirty="0">
                <a:solidFill>
                  <a:schemeClr val="tx1"/>
                </a:solidFill>
              </a:rPr>
              <a:t>宣言企業の取組を支援するため、多様な業種</a:t>
            </a:r>
            <a:r>
              <a:rPr lang="ja-JP" altLang="en-US" sz="1400" dirty="0">
                <a:solidFill>
                  <a:schemeClr val="tx1"/>
                </a:solidFill>
              </a:rPr>
              <a:t>（環境コンサルタント等）</a:t>
            </a:r>
            <a:r>
              <a:rPr lang="ja-JP" altLang="en-US" dirty="0">
                <a:solidFill>
                  <a:schemeClr val="tx1"/>
                </a:solidFill>
              </a:rPr>
              <a:t>との連携を拡大</a:t>
            </a:r>
          </a:p>
        </p:txBody>
      </p:sp>
      <p:sp>
        <p:nvSpPr>
          <p:cNvPr id="10" name="正方形/長方形 9">
            <a:extLst>
              <a:ext uri="{FF2B5EF4-FFF2-40B4-BE49-F238E27FC236}">
                <a16:creationId xmlns:a16="http://schemas.microsoft.com/office/drawing/2014/main" id="{A31B36DE-617D-4228-80B5-092288E4AC55}"/>
              </a:ext>
            </a:extLst>
          </p:cNvPr>
          <p:cNvSpPr/>
          <p:nvPr/>
        </p:nvSpPr>
        <p:spPr>
          <a:xfrm>
            <a:off x="63374" y="4450701"/>
            <a:ext cx="8928761"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今後の取組</a:t>
            </a:r>
            <a:endParaRPr kumimoji="1" lang="ja-JP" altLang="en-US" sz="2000" dirty="0">
              <a:solidFill>
                <a:schemeClr val="tx1"/>
              </a:solidFill>
            </a:endParaRPr>
          </a:p>
        </p:txBody>
      </p:sp>
      <p:sp>
        <p:nvSpPr>
          <p:cNvPr id="8" name="直方形 1">
            <a:extLst>
              <a:ext uri="{FF2B5EF4-FFF2-40B4-BE49-F238E27FC236}">
                <a16:creationId xmlns:a16="http://schemas.microsoft.com/office/drawing/2014/main" id="{BEFAB8B9-4E6F-43E8-9730-E5BD94331F57}"/>
              </a:ext>
            </a:extLst>
          </p:cNvPr>
          <p:cNvSpPr/>
          <p:nvPr/>
        </p:nvSpPr>
        <p:spPr>
          <a:xfrm>
            <a:off x="4635626" y="1726447"/>
            <a:ext cx="4356510" cy="2550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dirty="0">
                <a:solidFill>
                  <a:schemeClr val="tx1"/>
                </a:solidFill>
              </a:rPr>
              <a:t>ネイチャーポジティブ経営に移行する</a:t>
            </a:r>
            <a:br>
              <a:rPr lang="en-US" altLang="ja-JP" sz="1600" dirty="0">
                <a:solidFill>
                  <a:schemeClr val="tx1"/>
                </a:solidFill>
              </a:rPr>
            </a:br>
            <a:r>
              <a:rPr lang="ja-JP" altLang="en-US" sz="1600" dirty="0">
                <a:solidFill>
                  <a:schemeClr val="tx1"/>
                </a:solidFill>
              </a:rPr>
              <a:t>必要性が十分に浸透していない</a:t>
            </a:r>
            <a:br>
              <a:rPr lang="en-US" altLang="ja-JP" sz="1600" dirty="0">
                <a:solidFill>
                  <a:schemeClr val="tx1"/>
                </a:solidFill>
              </a:rPr>
            </a:br>
            <a:r>
              <a:rPr lang="ja-JP" altLang="en-US" sz="1600" dirty="0">
                <a:solidFill>
                  <a:schemeClr val="tx1"/>
                </a:solidFill>
              </a:rPr>
              <a:t>⇒セミナー等による</a:t>
            </a:r>
            <a:r>
              <a:rPr lang="ja-JP" altLang="en-US" sz="1600" b="1" dirty="0">
                <a:solidFill>
                  <a:schemeClr val="accent1"/>
                </a:solidFill>
              </a:rPr>
              <a:t>理解促進</a:t>
            </a:r>
            <a:r>
              <a:rPr lang="ja-JP" altLang="en-US" sz="1600" dirty="0">
                <a:solidFill>
                  <a:schemeClr val="tx1"/>
                </a:solidFill>
              </a:rPr>
              <a:t>が必要</a:t>
            </a:r>
            <a:endParaRPr lang="en-US" altLang="ja-JP" sz="1600" dirty="0">
              <a:solidFill>
                <a:schemeClr val="tx1"/>
              </a:solidFill>
            </a:endParaRPr>
          </a:p>
          <a:p>
            <a:pPr marL="342900" lvl="0" indent="-342900">
              <a:buClr>
                <a:schemeClr val="tx1"/>
              </a:buClr>
              <a:buFont typeface="Wingdings" panose="05000000000000000000" pitchFamily="2" charset="2"/>
              <a:buChar char="l"/>
            </a:pPr>
            <a:r>
              <a:rPr lang="ja-JP" altLang="en-US" sz="1600" dirty="0">
                <a:solidFill>
                  <a:schemeClr val="tx1"/>
                </a:solidFill>
              </a:rPr>
              <a:t>応援宣言企業の取組を発展させるため、　</a:t>
            </a:r>
            <a:r>
              <a:rPr lang="ja-JP" altLang="en-US" sz="1600" b="1" dirty="0">
                <a:solidFill>
                  <a:schemeClr val="accent1"/>
                </a:solidFill>
              </a:rPr>
              <a:t>宣言企業間の相互連携</a:t>
            </a:r>
            <a:r>
              <a:rPr lang="ja-JP" altLang="en-US" sz="1600" dirty="0">
                <a:solidFill>
                  <a:schemeClr val="tx1"/>
                </a:solidFill>
              </a:rPr>
              <a:t>を促進する機会の</a:t>
            </a:r>
            <a:br>
              <a:rPr lang="en-US" altLang="ja-JP" sz="1600" dirty="0">
                <a:solidFill>
                  <a:schemeClr val="tx1"/>
                </a:solidFill>
              </a:rPr>
            </a:br>
            <a:r>
              <a:rPr lang="ja-JP" altLang="en-US" sz="1600" dirty="0">
                <a:solidFill>
                  <a:schemeClr val="tx1"/>
                </a:solidFill>
              </a:rPr>
              <a:t>創出が必要</a:t>
            </a:r>
            <a:endParaRPr lang="en-US" altLang="ja-JP" sz="1600" dirty="0">
              <a:solidFill>
                <a:schemeClr val="tx1"/>
              </a:solidFill>
            </a:endParaRPr>
          </a:p>
          <a:p>
            <a:pPr marL="342900" indent="-342900">
              <a:buClr>
                <a:schemeClr val="tx1"/>
              </a:buClr>
              <a:buFont typeface="Wingdings" panose="05000000000000000000" pitchFamily="2" charset="2"/>
              <a:buChar char="l"/>
            </a:pPr>
            <a:r>
              <a:rPr lang="ja-JP" altLang="en-US" sz="1600" dirty="0">
                <a:solidFill>
                  <a:schemeClr val="tx1"/>
                </a:solidFill>
              </a:rPr>
              <a:t>宣言企業の取組の裾野拡大と実効性の確保</a:t>
            </a:r>
            <a:br>
              <a:rPr lang="en-US" altLang="ja-JP" sz="1600" dirty="0">
                <a:solidFill>
                  <a:schemeClr val="tx1"/>
                </a:solidFill>
              </a:rPr>
            </a:br>
            <a:r>
              <a:rPr lang="ja-JP" altLang="en-US" sz="1600" dirty="0">
                <a:solidFill>
                  <a:schemeClr val="tx1"/>
                </a:solidFill>
              </a:rPr>
              <a:t>⇒応援宣言することによる</a:t>
            </a:r>
            <a:r>
              <a:rPr lang="ja-JP" altLang="en-US" sz="1600" b="1" dirty="0">
                <a:solidFill>
                  <a:schemeClr val="accent1"/>
                </a:solidFill>
              </a:rPr>
              <a:t>インセンティブ</a:t>
            </a:r>
            <a:br>
              <a:rPr lang="en-US" altLang="ja-JP" sz="1600" b="1" dirty="0">
                <a:solidFill>
                  <a:schemeClr val="accent1"/>
                </a:solidFill>
              </a:rPr>
            </a:br>
            <a:r>
              <a:rPr lang="ja-JP" altLang="en-US" sz="1600" b="1" dirty="0">
                <a:solidFill>
                  <a:schemeClr val="accent1"/>
                </a:solidFill>
              </a:rPr>
              <a:t>　</a:t>
            </a:r>
            <a:r>
              <a:rPr lang="ja-JP" altLang="en-US" sz="1600" dirty="0">
                <a:solidFill>
                  <a:schemeClr val="tx1"/>
                </a:solidFill>
              </a:rPr>
              <a:t>が必要</a:t>
            </a:r>
            <a:endParaRPr lang="en-US" altLang="ja-JP" sz="1600" dirty="0">
              <a:solidFill>
                <a:schemeClr val="tx1"/>
              </a:solidFill>
            </a:endParaRPr>
          </a:p>
        </p:txBody>
      </p:sp>
      <p:sp>
        <p:nvSpPr>
          <p:cNvPr id="11" name="正方形/長方形 10">
            <a:extLst>
              <a:ext uri="{FF2B5EF4-FFF2-40B4-BE49-F238E27FC236}">
                <a16:creationId xmlns:a16="http://schemas.microsoft.com/office/drawing/2014/main" id="{B0C7EBE9-DA3C-4DD2-AA50-6B6AFF9D6F12}"/>
              </a:ext>
            </a:extLst>
          </p:cNvPr>
          <p:cNvSpPr/>
          <p:nvPr/>
        </p:nvSpPr>
        <p:spPr>
          <a:xfrm>
            <a:off x="4572000" y="1375947"/>
            <a:ext cx="4420136"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課題</a:t>
            </a:r>
            <a:endParaRPr kumimoji="1" lang="ja-JP" altLang="en-US" sz="2000" dirty="0">
              <a:solidFill>
                <a:schemeClr val="tx1"/>
              </a:solidFill>
            </a:endParaRPr>
          </a:p>
        </p:txBody>
      </p:sp>
      <p:sp>
        <p:nvSpPr>
          <p:cNvPr id="12" name="タイトル 1">
            <a:extLst>
              <a:ext uri="{FF2B5EF4-FFF2-40B4-BE49-F238E27FC236}">
                <a16:creationId xmlns:a16="http://schemas.microsoft.com/office/drawing/2014/main" id="{C3289490-AB54-49BE-BC7B-DFB96796E4E5}"/>
              </a:ext>
            </a:extLst>
          </p:cNvPr>
          <p:cNvSpPr txBox="1">
            <a:spLocks/>
          </p:cNvSpPr>
          <p:nvPr/>
        </p:nvSpPr>
        <p:spPr>
          <a:xfrm>
            <a:off x="7658100" y="0"/>
            <a:ext cx="1485900"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３．重点取組項目</a:t>
            </a:r>
          </a:p>
        </p:txBody>
      </p:sp>
      <p:sp>
        <p:nvSpPr>
          <p:cNvPr id="14" name="直方形 1">
            <a:extLst>
              <a:ext uri="{FF2B5EF4-FFF2-40B4-BE49-F238E27FC236}">
                <a16:creationId xmlns:a16="http://schemas.microsoft.com/office/drawing/2014/main" id="{54AF9681-5470-4DEF-9AB8-BD1F87E25691}"/>
              </a:ext>
            </a:extLst>
          </p:cNvPr>
          <p:cNvSpPr/>
          <p:nvPr/>
        </p:nvSpPr>
        <p:spPr>
          <a:xfrm>
            <a:off x="8077200" y="260350"/>
            <a:ext cx="792000" cy="216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rIns="36000" rtlCol="0" anchor="ctr"/>
          <a:lstStyle/>
          <a:p>
            <a:pPr algn="ctr"/>
            <a:r>
              <a:rPr lang="ja-JP" altLang="en-US" sz="1200" b="1" dirty="0">
                <a:solidFill>
                  <a:schemeClr val="tx1"/>
                </a:solidFill>
              </a:rPr>
              <a:t>基本戦略３</a:t>
            </a:r>
            <a:endParaRPr lang="ja-JP" altLang="en-US" sz="1050" b="1" dirty="0">
              <a:solidFill>
                <a:schemeClr val="tx1"/>
              </a:solidFill>
            </a:endParaRPr>
          </a:p>
        </p:txBody>
      </p:sp>
      <p:sp>
        <p:nvSpPr>
          <p:cNvPr id="4" name="スライド番号プレースホルダー 3">
            <a:extLst>
              <a:ext uri="{FF2B5EF4-FFF2-40B4-BE49-F238E27FC236}">
                <a16:creationId xmlns:a16="http://schemas.microsoft.com/office/drawing/2014/main" id="{8A9BA940-3273-4DD6-8D2D-44108CAA9F22}"/>
              </a:ext>
            </a:extLst>
          </p:cNvPr>
          <p:cNvSpPr>
            <a:spLocks noGrp="1"/>
          </p:cNvSpPr>
          <p:nvPr>
            <p:ph type="sldNum" sz="quarter" idx="13"/>
          </p:nvPr>
        </p:nvSpPr>
        <p:spPr/>
        <p:txBody>
          <a:bodyPr/>
          <a:lstStyle/>
          <a:p>
            <a:fld id="{254977FD-2B4C-47E2-A225-CA29ACC5699B}" type="slidenum">
              <a:rPr lang="ja-JP" altLang="en-US" smtClean="0"/>
              <a:pPr/>
              <a:t>18</a:t>
            </a:fld>
            <a:endParaRPr lang="ja-JP" altLang="en-US" dirty="0"/>
          </a:p>
        </p:txBody>
      </p:sp>
    </p:spTree>
    <p:extLst>
      <p:ext uri="{BB962C8B-B14F-4D97-AF65-F5344CB8AC3E}">
        <p14:creationId xmlns:p14="http://schemas.microsoft.com/office/powerpoint/2010/main" val="3507408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707696-DC37-4566-8AD4-2BDF20C6AC55}"/>
              </a:ext>
            </a:extLst>
          </p:cNvPr>
          <p:cNvSpPr>
            <a:spLocks noGrp="1"/>
          </p:cNvSpPr>
          <p:nvPr>
            <p:ph type="title"/>
          </p:nvPr>
        </p:nvSpPr>
        <p:spPr/>
        <p:txBody>
          <a:bodyPr>
            <a:normAutofit/>
          </a:bodyPr>
          <a:lstStyle/>
          <a:p>
            <a:r>
              <a:rPr kumimoji="1" lang="ja-JP" altLang="en-US" sz="2400" dirty="0">
                <a:solidFill>
                  <a:schemeClr val="bg1"/>
                </a:solidFill>
              </a:rPr>
              <a:t>多様な主体が連携した取組の基盤整備</a:t>
            </a:r>
            <a:endParaRPr kumimoji="1" lang="ja-JP" altLang="en-US" dirty="0"/>
          </a:p>
        </p:txBody>
      </p:sp>
      <p:sp>
        <p:nvSpPr>
          <p:cNvPr id="3" name="テキスト プレースホルダー 2">
            <a:extLst>
              <a:ext uri="{FF2B5EF4-FFF2-40B4-BE49-F238E27FC236}">
                <a16:creationId xmlns:a16="http://schemas.microsoft.com/office/drawing/2014/main" id="{1D0BA03F-2D5C-4C11-A7CB-609DEA6AEC95}"/>
              </a:ext>
            </a:extLst>
          </p:cNvPr>
          <p:cNvSpPr>
            <a:spLocks noGrp="1"/>
          </p:cNvSpPr>
          <p:nvPr>
            <p:ph type="body" sz="quarter" idx="10"/>
          </p:nvPr>
        </p:nvSpPr>
        <p:spPr>
          <a:xfrm>
            <a:off x="393290" y="554572"/>
            <a:ext cx="8687335" cy="648000"/>
          </a:xfrm>
        </p:spPr>
        <p:txBody>
          <a:bodyPr/>
          <a:lstStyle/>
          <a:p>
            <a:r>
              <a:rPr lang="ja-JP" altLang="en-US" b="1" dirty="0">
                <a:solidFill>
                  <a:schemeClr val="accent1"/>
                </a:solidFill>
              </a:rPr>
              <a:t>地域生物多様性増進活動支援センター</a:t>
            </a:r>
            <a:r>
              <a:rPr lang="ja-JP" altLang="en-US" dirty="0"/>
              <a:t>を設置し、企業による保全活動への参入と市民団体による持続的な保全活動を促進する</a:t>
            </a:r>
            <a:endParaRPr kumimoji="1" lang="ja-JP" altLang="en-US" dirty="0"/>
          </a:p>
        </p:txBody>
      </p:sp>
      <p:sp>
        <p:nvSpPr>
          <p:cNvPr id="5" name="直方形 1">
            <a:extLst>
              <a:ext uri="{FF2B5EF4-FFF2-40B4-BE49-F238E27FC236}">
                <a16:creationId xmlns:a16="http://schemas.microsoft.com/office/drawing/2014/main" id="{2C38C731-0EF0-4A4B-845E-E103B1EF0A38}"/>
              </a:ext>
            </a:extLst>
          </p:cNvPr>
          <p:cNvSpPr/>
          <p:nvPr/>
        </p:nvSpPr>
        <p:spPr>
          <a:xfrm>
            <a:off x="127001" y="1726447"/>
            <a:ext cx="4356510" cy="2550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b="1" dirty="0">
                <a:solidFill>
                  <a:schemeClr val="accent1"/>
                </a:solidFill>
              </a:rPr>
              <a:t>大阪みどりのトラスト協会</a:t>
            </a:r>
            <a:r>
              <a:rPr lang="ja-JP" altLang="en-US" sz="1600" dirty="0">
                <a:solidFill>
                  <a:schemeClr val="tx1"/>
                </a:solidFill>
              </a:rPr>
              <a:t>では、市民団体（大阪里山ネットワーク、大阪さともり地域協議会）への支援や企業の</a:t>
            </a:r>
            <a:r>
              <a:rPr lang="en-US" altLang="ja-JP" sz="1600" dirty="0">
                <a:solidFill>
                  <a:schemeClr val="tx1"/>
                </a:solidFill>
              </a:rPr>
              <a:t>CSR</a:t>
            </a:r>
            <a:r>
              <a:rPr lang="ja-JP" altLang="en-US" sz="1600" dirty="0">
                <a:solidFill>
                  <a:schemeClr val="tx1"/>
                </a:solidFill>
              </a:rPr>
              <a:t>活動の支援を実施</a:t>
            </a:r>
          </a:p>
          <a:p>
            <a:pPr marL="342900" lvl="0" indent="-342900">
              <a:buClr>
                <a:schemeClr val="tx1"/>
              </a:buClr>
              <a:buFont typeface="Wingdings" panose="05000000000000000000" pitchFamily="2" charset="2"/>
              <a:buChar char="l"/>
            </a:pPr>
            <a:r>
              <a:rPr lang="ja-JP" altLang="en-US" sz="1600" b="1" dirty="0">
                <a:solidFill>
                  <a:schemeClr val="accent1"/>
                </a:solidFill>
              </a:rPr>
              <a:t>環農水研生物多様性センター</a:t>
            </a:r>
            <a:r>
              <a:rPr lang="ja-JP" altLang="en-US" sz="1600" dirty="0">
                <a:solidFill>
                  <a:schemeClr val="tx1"/>
                </a:solidFill>
              </a:rPr>
              <a:t>では、企業の</a:t>
            </a:r>
            <a:r>
              <a:rPr lang="en-US" altLang="ja-JP" sz="1600" dirty="0">
                <a:solidFill>
                  <a:schemeClr val="tx1"/>
                </a:solidFill>
              </a:rPr>
              <a:t>CSR</a:t>
            </a:r>
            <a:r>
              <a:rPr lang="ja-JP" altLang="en-US" sz="1600" dirty="0">
                <a:solidFill>
                  <a:schemeClr val="tx1"/>
                </a:solidFill>
              </a:rPr>
              <a:t>活動や社員教育などの支援を実施</a:t>
            </a:r>
            <a:endParaRPr lang="en-US" altLang="ja-JP" sz="1600" dirty="0">
              <a:solidFill>
                <a:schemeClr val="tx1"/>
              </a:solidFill>
            </a:endParaRPr>
          </a:p>
          <a:p>
            <a:pPr marL="342900" lvl="0" indent="-342900">
              <a:buClr>
                <a:schemeClr val="tx1"/>
              </a:buClr>
              <a:buFont typeface="Wingdings" panose="05000000000000000000" pitchFamily="2" charset="2"/>
              <a:buChar char="l"/>
            </a:pPr>
            <a:r>
              <a:rPr lang="ja-JP" altLang="en-US" sz="1600" dirty="0">
                <a:solidFill>
                  <a:schemeClr val="tx1"/>
                </a:solidFill>
              </a:rPr>
              <a:t>自然共生サイトについては、環農水研にて本部と生物多様性センターを申請したほか、企業等への相談対応を実施</a:t>
            </a:r>
          </a:p>
          <a:p>
            <a:pPr marL="342900" lvl="0" indent="-342900">
              <a:buClr>
                <a:schemeClr val="tx1"/>
              </a:buClr>
              <a:buFont typeface="Wingdings" panose="05000000000000000000" pitchFamily="2" charset="2"/>
              <a:buChar char="l"/>
            </a:pPr>
            <a:endParaRPr lang="ja-JP" altLang="ja-JP" sz="1600" dirty="0">
              <a:solidFill>
                <a:schemeClr val="tx1"/>
              </a:solidFill>
            </a:endParaRPr>
          </a:p>
        </p:txBody>
      </p:sp>
      <p:sp>
        <p:nvSpPr>
          <p:cNvPr id="7" name="正方形/長方形 6">
            <a:extLst>
              <a:ext uri="{FF2B5EF4-FFF2-40B4-BE49-F238E27FC236}">
                <a16:creationId xmlns:a16="http://schemas.microsoft.com/office/drawing/2014/main" id="{469A20C9-C609-4662-8BC4-705AFB016964}"/>
              </a:ext>
            </a:extLst>
          </p:cNvPr>
          <p:cNvSpPr/>
          <p:nvPr/>
        </p:nvSpPr>
        <p:spPr>
          <a:xfrm>
            <a:off x="63375" y="1375947"/>
            <a:ext cx="4420136"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これまでの取組</a:t>
            </a:r>
            <a:endParaRPr kumimoji="1" lang="ja-JP" altLang="en-US" sz="2000" dirty="0">
              <a:solidFill>
                <a:schemeClr val="tx1"/>
              </a:solidFill>
            </a:endParaRPr>
          </a:p>
        </p:txBody>
      </p:sp>
      <p:sp>
        <p:nvSpPr>
          <p:cNvPr id="9" name="直方形 1">
            <a:extLst>
              <a:ext uri="{FF2B5EF4-FFF2-40B4-BE49-F238E27FC236}">
                <a16:creationId xmlns:a16="http://schemas.microsoft.com/office/drawing/2014/main" id="{18B56645-91FD-443F-9486-F4B2BB608E6B}"/>
              </a:ext>
            </a:extLst>
          </p:cNvPr>
          <p:cNvSpPr/>
          <p:nvPr/>
        </p:nvSpPr>
        <p:spPr>
          <a:xfrm>
            <a:off x="127000" y="4801201"/>
            <a:ext cx="8879347" cy="1930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dirty="0">
                <a:solidFill>
                  <a:schemeClr val="tx1"/>
                </a:solidFill>
              </a:rPr>
              <a:t>地域生物多様性増進法に基づく</a:t>
            </a:r>
            <a:r>
              <a:rPr lang="ja-JP" altLang="en-US" b="1" dirty="0">
                <a:solidFill>
                  <a:schemeClr val="accent1"/>
                </a:solidFill>
              </a:rPr>
              <a:t>地域生物多様性増進活動支援センター</a:t>
            </a:r>
            <a:r>
              <a:rPr lang="ja-JP" altLang="en-US" sz="1600" dirty="0">
                <a:solidFill>
                  <a:schemeClr val="tx1"/>
                </a:solidFill>
              </a:rPr>
              <a:t>を設置</a:t>
            </a:r>
            <a:br>
              <a:rPr lang="en-US" altLang="ja-JP" dirty="0">
                <a:solidFill>
                  <a:schemeClr val="tx1"/>
                </a:solidFill>
              </a:rPr>
            </a:br>
            <a:r>
              <a:rPr lang="en-US" altLang="ja-JP" dirty="0">
                <a:solidFill>
                  <a:schemeClr val="tx1"/>
                </a:solidFill>
              </a:rPr>
              <a:t>【</a:t>
            </a:r>
            <a:r>
              <a:rPr lang="ja-JP" altLang="en-US" dirty="0">
                <a:solidFill>
                  <a:schemeClr val="tx1"/>
                </a:solidFill>
              </a:rPr>
              <a:t>活動内容</a:t>
            </a:r>
            <a:r>
              <a:rPr lang="en-US" altLang="ja-JP" dirty="0">
                <a:solidFill>
                  <a:schemeClr val="tx1"/>
                </a:solidFill>
              </a:rPr>
              <a:t>】</a:t>
            </a:r>
          </a:p>
          <a:p>
            <a:pPr marL="800100" lvl="1" indent="-342900">
              <a:buClr>
                <a:schemeClr val="tx1"/>
              </a:buClr>
              <a:buFont typeface="Wingdings" panose="05000000000000000000" pitchFamily="2" charset="2"/>
              <a:buChar char="Ø"/>
            </a:pPr>
            <a:r>
              <a:rPr lang="ja-JP" altLang="en-US" b="1" dirty="0">
                <a:solidFill>
                  <a:schemeClr val="accent1"/>
                </a:solidFill>
              </a:rPr>
              <a:t>自然共生サイトの認定支援</a:t>
            </a:r>
            <a:endParaRPr lang="en-US" altLang="ja-JP" b="1" dirty="0">
              <a:solidFill>
                <a:schemeClr val="accent1"/>
              </a:solidFill>
            </a:endParaRPr>
          </a:p>
          <a:p>
            <a:pPr marL="800100" lvl="1" indent="-342900">
              <a:buClr>
                <a:schemeClr val="tx1"/>
              </a:buClr>
              <a:buFont typeface="Wingdings" panose="05000000000000000000" pitchFamily="2" charset="2"/>
              <a:buChar char="Ø"/>
            </a:pPr>
            <a:r>
              <a:rPr lang="ja-JP" altLang="en-US" dirty="0">
                <a:solidFill>
                  <a:schemeClr val="tx1"/>
                </a:solidFill>
              </a:rPr>
              <a:t>保全活動の金銭的・技術的支援</a:t>
            </a:r>
            <a:endParaRPr lang="en-US" altLang="ja-JP" dirty="0">
              <a:solidFill>
                <a:schemeClr val="tx1"/>
              </a:solidFill>
            </a:endParaRPr>
          </a:p>
          <a:p>
            <a:pPr marL="800100" lvl="1" indent="-342900">
              <a:buClr>
                <a:schemeClr val="tx1"/>
              </a:buClr>
              <a:buFont typeface="Wingdings" panose="05000000000000000000" pitchFamily="2" charset="2"/>
              <a:buChar char="Ø"/>
            </a:pPr>
            <a:r>
              <a:rPr lang="ja-JP" altLang="en-US" dirty="0">
                <a:solidFill>
                  <a:schemeClr val="tx1"/>
                </a:solidFill>
              </a:rPr>
              <a:t>事業者や保全団体との</a:t>
            </a:r>
            <a:r>
              <a:rPr lang="ja-JP" altLang="en-US" b="1" dirty="0">
                <a:solidFill>
                  <a:schemeClr val="accent1"/>
                </a:solidFill>
              </a:rPr>
              <a:t>マッチング支援</a:t>
            </a:r>
            <a:endParaRPr lang="en-US" altLang="ja-JP" b="1" dirty="0">
              <a:solidFill>
                <a:schemeClr val="accent1"/>
              </a:solidFill>
            </a:endParaRPr>
          </a:p>
          <a:p>
            <a:pPr marL="800100" lvl="1" indent="-342900">
              <a:buClr>
                <a:schemeClr val="tx1"/>
              </a:buClr>
              <a:buFont typeface="Wingdings" panose="05000000000000000000" pitchFamily="2" charset="2"/>
              <a:buChar char="Ø"/>
            </a:pPr>
            <a:r>
              <a:rPr lang="ja-JP" altLang="en-US" dirty="0">
                <a:solidFill>
                  <a:schemeClr val="tx1"/>
                </a:solidFill>
              </a:rPr>
              <a:t>生物多様性情報の収集（データバンク）</a:t>
            </a:r>
            <a:endParaRPr lang="en-US" altLang="ja-JP" dirty="0">
              <a:solidFill>
                <a:schemeClr val="tx1"/>
              </a:solidFill>
            </a:endParaRPr>
          </a:p>
          <a:p>
            <a:pPr marL="800100" lvl="1" indent="-342900">
              <a:buClr>
                <a:schemeClr val="tx1"/>
              </a:buClr>
              <a:buFont typeface="Wingdings" panose="05000000000000000000" pitchFamily="2" charset="2"/>
              <a:buChar char="Ø"/>
            </a:pPr>
            <a:r>
              <a:rPr lang="ja-JP" altLang="en-US" dirty="0">
                <a:solidFill>
                  <a:schemeClr val="tx1"/>
                </a:solidFill>
              </a:rPr>
              <a:t>企業・教員等の人材育成（研修会・講師派遣）</a:t>
            </a:r>
          </a:p>
        </p:txBody>
      </p:sp>
      <p:sp>
        <p:nvSpPr>
          <p:cNvPr id="10" name="正方形/長方形 9">
            <a:extLst>
              <a:ext uri="{FF2B5EF4-FFF2-40B4-BE49-F238E27FC236}">
                <a16:creationId xmlns:a16="http://schemas.microsoft.com/office/drawing/2014/main" id="{A31B36DE-617D-4228-80B5-092288E4AC55}"/>
              </a:ext>
            </a:extLst>
          </p:cNvPr>
          <p:cNvSpPr/>
          <p:nvPr/>
        </p:nvSpPr>
        <p:spPr>
          <a:xfrm>
            <a:off x="63374" y="4450701"/>
            <a:ext cx="8928761"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今後の取組</a:t>
            </a:r>
            <a:endParaRPr kumimoji="1" lang="ja-JP" altLang="en-US" sz="2000" dirty="0">
              <a:solidFill>
                <a:schemeClr val="tx1"/>
              </a:solidFill>
            </a:endParaRPr>
          </a:p>
        </p:txBody>
      </p:sp>
      <p:sp>
        <p:nvSpPr>
          <p:cNvPr id="8" name="直方形 1">
            <a:extLst>
              <a:ext uri="{FF2B5EF4-FFF2-40B4-BE49-F238E27FC236}">
                <a16:creationId xmlns:a16="http://schemas.microsoft.com/office/drawing/2014/main" id="{BEFAB8B9-4E6F-43E8-9730-E5BD94331F57}"/>
              </a:ext>
            </a:extLst>
          </p:cNvPr>
          <p:cNvSpPr/>
          <p:nvPr/>
        </p:nvSpPr>
        <p:spPr>
          <a:xfrm>
            <a:off x="4635626" y="1726447"/>
            <a:ext cx="4356510" cy="2550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dirty="0">
                <a:solidFill>
                  <a:schemeClr val="tx1"/>
                </a:solidFill>
              </a:rPr>
              <a:t>本府は、自然環境保全に取組む市民団体が多いが、高齢化や資金不足等により、活動の継続が困難</a:t>
            </a:r>
            <a:endParaRPr lang="en-US" altLang="ja-JP" sz="1600" dirty="0">
              <a:solidFill>
                <a:schemeClr val="tx1"/>
              </a:solidFill>
            </a:endParaRPr>
          </a:p>
          <a:p>
            <a:pPr marL="342900" lvl="0" indent="-342900">
              <a:buClr>
                <a:schemeClr val="tx1"/>
              </a:buClr>
              <a:buFont typeface="Wingdings" panose="05000000000000000000" pitchFamily="2" charset="2"/>
              <a:buChar char="l"/>
            </a:pPr>
            <a:r>
              <a:rPr lang="ja-JP" altLang="en-US" sz="1600" dirty="0">
                <a:solidFill>
                  <a:schemeClr val="tx1"/>
                </a:solidFill>
              </a:rPr>
              <a:t>企業の生物多様性保全への貢献のニーズが高まっているが、どこで何をしたらよいか分からない</a:t>
            </a:r>
            <a:endParaRPr lang="en-US" altLang="ja-JP" sz="1600" dirty="0">
              <a:solidFill>
                <a:schemeClr val="tx1"/>
              </a:solidFill>
            </a:endParaRPr>
          </a:p>
          <a:p>
            <a:pPr marL="342900" lvl="0" indent="-342900">
              <a:buClr>
                <a:schemeClr val="tx1"/>
              </a:buClr>
              <a:buFont typeface="Wingdings" panose="05000000000000000000" pitchFamily="2" charset="2"/>
              <a:buChar char="l"/>
            </a:pPr>
            <a:r>
              <a:rPr lang="ja-JP" altLang="en-US" sz="1600" dirty="0">
                <a:solidFill>
                  <a:schemeClr val="tx1"/>
                </a:solidFill>
              </a:rPr>
              <a:t>自然共生サイトとして、継続的な保全が図られる体制の整備が必要</a:t>
            </a:r>
            <a:endParaRPr lang="en-US" altLang="ja-JP" sz="1600" dirty="0">
              <a:solidFill>
                <a:schemeClr val="tx1"/>
              </a:solidFill>
            </a:endParaRPr>
          </a:p>
          <a:p>
            <a:pPr lvl="0">
              <a:buClr>
                <a:schemeClr val="tx1"/>
              </a:buClr>
            </a:pPr>
            <a:r>
              <a:rPr lang="ja-JP" altLang="en-US" sz="1600" dirty="0">
                <a:solidFill>
                  <a:schemeClr val="tx1"/>
                </a:solidFill>
              </a:rPr>
              <a:t>⇒</a:t>
            </a:r>
            <a:r>
              <a:rPr lang="ja-JP" altLang="en-US" sz="1600" b="1" dirty="0">
                <a:solidFill>
                  <a:schemeClr val="accent1"/>
                </a:solidFill>
              </a:rPr>
              <a:t>保全活動の現場と企業等のニーズの</a:t>
            </a:r>
            <a:br>
              <a:rPr lang="en-US" altLang="ja-JP" sz="1600" b="1" dirty="0">
                <a:solidFill>
                  <a:schemeClr val="accent1"/>
                </a:solidFill>
              </a:rPr>
            </a:br>
            <a:r>
              <a:rPr lang="ja-JP" altLang="en-US" sz="1600" b="1" dirty="0">
                <a:solidFill>
                  <a:schemeClr val="accent1"/>
                </a:solidFill>
              </a:rPr>
              <a:t>　マッチングの場の提供が必要</a:t>
            </a:r>
          </a:p>
        </p:txBody>
      </p:sp>
      <p:sp>
        <p:nvSpPr>
          <p:cNvPr id="11" name="正方形/長方形 10">
            <a:extLst>
              <a:ext uri="{FF2B5EF4-FFF2-40B4-BE49-F238E27FC236}">
                <a16:creationId xmlns:a16="http://schemas.microsoft.com/office/drawing/2014/main" id="{B0C7EBE9-DA3C-4DD2-AA50-6B6AFF9D6F12}"/>
              </a:ext>
            </a:extLst>
          </p:cNvPr>
          <p:cNvSpPr/>
          <p:nvPr/>
        </p:nvSpPr>
        <p:spPr>
          <a:xfrm>
            <a:off x="4572000" y="1375947"/>
            <a:ext cx="4420136"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課題</a:t>
            </a:r>
            <a:endParaRPr kumimoji="1" lang="ja-JP" altLang="en-US" sz="2000" dirty="0">
              <a:solidFill>
                <a:schemeClr val="tx1"/>
              </a:solidFill>
            </a:endParaRPr>
          </a:p>
        </p:txBody>
      </p:sp>
      <p:sp>
        <p:nvSpPr>
          <p:cNvPr id="12" name="タイトル 1">
            <a:extLst>
              <a:ext uri="{FF2B5EF4-FFF2-40B4-BE49-F238E27FC236}">
                <a16:creationId xmlns:a16="http://schemas.microsoft.com/office/drawing/2014/main" id="{C3289490-AB54-49BE-BC7B-DFB96796E4E5}"/>
              </a:ext>
            </a:extLst>
          </p:cNvPr>
          <p:cNvSpPr txBox="1">
            <a:spLocks/>
          </p:cNvSpPr>
          <p:nvPr/>
        </p:nvSpPr>
        <p:spPr>
          <a:xfrm>
            <a:off x="7658100" y="0"/>
            <a:ext cx="1485900"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３．重点取組項目</a:t>
            </a:r>
          </a:p>
        </p:txBody>
      </p:sp>
      <p:sp>
        <p:nvSpPr>
          <p:cNvPr id="13" name="直方形 1">
            <a:extLst>
              <a:ext uri="{FF2B5EF4-FFF2-40B4-BE49-F238E27FC236}">
                <a16:creationId xmlns:a16="http://schemas.microsoft.com/office/drawing/2014/main" id="{11E60ABE-1E00-42BA-A491-B846763E6933}"/>
              </a:ext>
            </a:extLst>
          </p:cNvPr>
          <p:cNvSpPr/>
          <p:nvPr/>
        </p:nvSpPr>
        <p:spPr>
          <a:xfrm>
            <a:off x="8077200" y="260350"/>
            <a:ext cx="792000" cy="216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rIns="36000" rtlCol="0" anchor="ctr"/>
          <a:lstStyle/>
          <a:p>
            <a:pPr algn="ctr"/>
            <a:r>
              <a:rPr lang="ja-JP" altLang="en-US" sz="1200" b="1" dirty="0">
                <a:solidFill>
                  <a:schemeClr val="tx1"/>
                </a:solidFill>
              </a:rPr>
              <a:t>基本戦略４</a:t>
            </a:r>
            <a:endParaRPr lang="ja-JP" altLang="en-US" sz="1050" b="1" dirty="0">
              <a:solidFill>
                <a:schemeClr val="tx1"/>
              </a:solidFill>
            </a:endParaRPr>
          </a:p>
        </p:txBody>
      </p:sp>
      <p:sp>
        <p:nvSpPr>
          <p:cNvPr id="4" name="スライド番号プレースホルダー 3">
            <a:extLst>
              <a:ext uri="{FF2B5EF4-FFF2-40B4-BE49-F238E27FC236}">
                <a16:creationId xmlns:a16="http://schemas.microsoft.com/office/drawing/2014/main" id="{989906FF-41C5-45EF-B2ED-4AA7599184E9}"/>
              </a:ext>
            </a:extLst>
          </p:cNvPr>
          <p:cNvSpPr>
            <a:spLocks noGrp="1"/>
          </p:cNvSpPr>
          <p:nvPr>
            <p:ph type="sldNum" sz="quarter" idx="13"/>
          </p:nvPr>
        </p:nvSpPr>
        <p:spPr/>
        <p:txBody>
          <a:bodyPr/>
          <a:lstStyle/>
          <a:p>
            <a:fld id="{254977FD-2B4C-47E2-A225-CA29ACC5699B}" type="slidenum">
              <a:rPr lang="ja-JP" altLang="en-US" smtClean="0"/>
              <a:pPr/>
              <a:t>19</a:t>
            </a:fld>
            <a:endParaRPr lang="ja-JP" altLang="en-US" dirty="0"/>
          </a:p>
        </p:txBody>
      </p:sp>
    </p:spTree>
    <p:extLst>
      <p:ext uri="{BB962C8B-B14F-4D97-AF65-F5344CB8AC3E}">
        <p14:creationId xmlns:p14="http://schemas.microsoft.com/office/powerpoint/2010/main" val="2423418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707696-DC37-4566-8AD4-2BDF20C6AC55}"/>
              </a:ext>
            </a:extLst>
          </p:cNvPr>
          <p:cNvSpPr>
            <a:spLocks noGrp="1"/>
          </p:cNvSpPr>
          <p:nvPr>
            <p:ph type="title"/>
          </p:nvPr>
        </p:nvSpPr>
        <p:spPr/>
        <p:txBody>
          <a:bodyPr>
            <a:normAutofit/>
          </a:bodyPr>
          <a:lstStyle/>
          <a:p>
            <a:r>
              <a:rPr kumimoji="1" lang="ja-JP" altLang="en-US" dirty="0"/>
              <a:t>野生動植物のモニタリング体制の構築</a:t>
            </a:r>
          </a:p>
        </p:txBody>
      </p:sp>
      <p:sp>
        <p:nvSpPr>
          <p:cNvPr id="3" name="テキスト プレースホルダー 2">
            <a:extLst>
              <a:ext uri="{FF2B5EF4-FFF2-40B4-BE49-F238E27FC236}">
                <a16:creationId xmlns:a16="http://schemas.microsoft.com/office/drawing/2014/main" id="{1D0BA03F-2D5C-4C11-A7CB-609DEA6AEC95}"/>
              </a:ext>
            </a:extLst>
          </p:cNvPr>
          <p:cNvSpPr>
            <a:spLocks noGrp="1"/>
          </p:cNvSpPr>
          <p:nvPr>
            <p:ph type="body" sz="quarter" idx="10"/>
          </p:nvPr>
        </p:nvSpPr>
        <p:spPr>
          <a:xfrm>
            <a:off x="432618" y="554572"/>
            <a:ext cx="8648007" cy="648000"/>
          </a:xfrm>
        </p:spPr>
        <p:txBody>
          <a:bodyPr/>
          <a:lstStyle/>
          <a:p>
            <a:r>
              <a:rPr lang="ja-JP" altLang="en-US" dirty="0"/>
              <a:t>生物多様性情報を体系的に蓄積する</a:t>
            </a:r>
            <a:r>
              <a:rPr lang="ja-JP" altLang="en-US" b="1" dirty="0">
                <a:solidFill>
                  <a:schemeClr val="accent1"/>
                </a:solidFill>
              </a:rPr>
              <a:t>生物多様性データバンク</a:t>
            </a:r>
            <a:r>
              <a:rPr lang="ja-JP" altLang="en-US" dirty="0"/>
              <a:t>を設置し、</a:t>
            </a:r>
            <a:br>
              <a:rPr lang="en-US" altLang="ja-JP" dirty="0"/>
            </a:br>
            <a:r>
              <a:rPr lang="ja-JP" altLang="en-US" b="1" dirty="0">
                <a:solidFill>
                  <a:schemeClr val="accent1"/>
                </a:solidFill>
              </a:rPr>
              <a:t>オープンデータ</a:t>
            </a:r>
            <a:r>
              <a:rPr lang="ja-JP" altLang="en-US" dirty="0"/>
              <a:t>として多様な主体による活用を促進する</a:t>
            </a:r>
            <a:endParaRPr kumimoji="1" lang="ja-JP" altLang="en-US" dirty="0"/>
          </a:p>
        </p:txBody>
      </p:sp>
      <p:sp>
        <p:nvSpPr>
          <p:cNvPr id="5" name="直方形 1">
            <a:extLst>
              <a:ext uri="{FF2B5EF4-FFF2-40B4-BE49-F238E27FC236}">
                <a16:creationId xmlns:a16="http://schemas.microsoft.com/office/drawing/2014/main" id="{2C38C731-0EF0-4A4B-845E-E103B1EF0A38}"/>
              </a:ext>
            </a:extLst>
          </p:cNvPr>
          <p:cNvSpPr/>
          <p:nvPr/>
        </p:nvSpPr>
        <p:spPr>
          <a:xfrm>
            <a:off x="127001" y="1726448"/>
            <a:ext cx="4356510" cy="214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b="1" dirty="0">
                <a:solidFill>
                  <a:schemeClr val="accent1"/>
                </a:solidFill>
              </a:rPr>
              <a:t>「大阪府いきもの資料館」を開設</a:t>
            </a:r>
            <a:br>
              <a:rPr lang="en-US" altLang="ja-JP" sz="1600" b="1" dirty="0">
                <a:solidFill>
                  <a:schemeClr val="accent1"/>
                </a:solidFill>
              </a:rPr>
            </a:br>
            <a:r>
              <a:rPr lang="ja-JP" altLang="en-US" sz="1600" dirty="0">
                <a:solidFill>
                  <a:schemeClr val="tx1"/>
                </a:solidFill>
              </a:rPr>
              <a:t>行政・研究機関等が作成する府内の生き物や自然に関するリーフレット・冊子及び各種調査資料リストを集約</a:t>
            </a:r>
          </a:p>
          <a:p>
            <a:pPr marL="342900" lvl="0" indent="-342900">
              <a:buClr>
                <a:schemeClr val="tx1"/>
              </a:buClr>
              <a:buFont typeface="Wingdings" panose="05000000000000000000" pitchFamily="2" charset="2"/>
              <a:buChar char="l"/>
            </a:pPr>
            <a:r>
              <a:rPr lang="ja-JP" altLang="en-US" sz="1600" dirty="0">
                <a:solidFill>
                  <a:schemeClr val="tx1"/>
                </a:solidFill>
              </a:rPr>
              <a:t>レッドリストの改定を通じて、府内の生き物の生息状況を収集</a:t>
            </a:r>
          </a:p>
          <a:p>
            <a:pPr marL="342900" lvl="0" indent="-342900">
              <a:buClr>
                <a:schemeClr val="tx1"/>
              </a:buClr>
              <a:buFont typeface="Wingdings" panose="05000000000000000000" pitchFamily="2" charset="2"/>
              <a:buChar char="l"/>
            </a:pPr>
            <a:r>
              <a:rPr lang="ja-JP" altLang="en-US" sz="1600" dirty="0">
                <a:solidFill>
                  <a:schemeClr val="tx1"/>
                </a:solidFill>
              </a:rPr>
              <a:t>市民団体などにより、各地で生きもの調査を実施</a:t>
            </a:r>
          </a:p>
          <a:p>
            <a:pPr marL="342900" lvl="0" indent="-342900">
              <a:buClr>
                <a:schemeClr val="tx1"/>
              </a:buClr>
              <a:buFont typeface="Wingdings" panose="05000000000000000000" pitchFamily="2" charset="2"/>
              <a:buChar char="l"/>
            </a:pPr>
            <a:endParaRPr lang="ja-JP" altLang="ja-JP" sz="1600" dirty="0">
              <a:solidFill>
                <a:schemeClr val="tx1"/>
              </a:solidFill>
            </a:endParaRPr>
          </a:p>
        </p:txBody>
      </p:sp>
      <p:sp>
        <p:nvSpPr>
          <p:cNvPr id="9" name="直方形 1">
            <a:extLst>
              <a:ext uri="{FF2B5EF4-FFF2-40B4-BE49-F238E27FC236}">
                <a16:creationId xmlns:a16="http://schemas.microsoft.com/office/drawing/2014/main" id="{18B56645-91FD-443F-9486-F4B2BB608E6B}"/>
              </a:ext>
            </a:extLst>
          </p:cNvPr>
          <p:cNvSpPr/>
          <p:nvPr/>
        </p:nvSpPr>
        <p:spPr>
          <a:xfrm>
            <a:off x="127000" y="4814120"/>
            <a:ext cx="8879347" cy="212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dirty="0">
                <a:solidFill>
                  <a:schemeClr val="tx1"/>
                </a:solidFill>
              </a:rPr>
              <a:t>府のデジタルプラットフォームを活用した</a:t>
            </a:r>
            <a:r>
              <a:rPr lang="ja-JP" altLang="en-US" b="1" dirty="0">
                <a:solidFill>
                  <a:schemeClr val="accent1"/>
                </a:solidFill>
              </a:rPr>
              <a:t>「大阪府生物多様性データバンク（仮称）」を設置</a:t>
            </a:r>
            <a:r>
              <a:rPr lang="ja-JP" altLang="en-US" dirty="0">
                <a:solidFill>
                  <a:schemeClr val="tx1"/>
                </a:solidFill>
              </a:rPr>
              <a:t>し、研究機関や博物館等が所有する</a:t>
            </a:r>
            <a:r>
              <a:rPr lang="ja-JP" altLang="en-US" b="1" dirty="0">
                <a:solidFill>
                  <a:schemeClr val="accent1"/>
                </a:solidFill>
              </a:rPr>
              <a:t>生物多様性情報の体系的に蓄積</a:t>
            </a:r>
            <a:br>
              <a:rPr lang="en-US" altLang="ja-JP" b="1" dirty="0">
                <a:solidFill>
                  <a:schemeClr val="accent1"/>
                </a:solidFill>
              </a:rPr>
            </a:br>
            <a:r>
              <a:rPr lang="ja-JP" altLang="en-US" dirty="0">
                <a:solidFill>
                  <a:schemeClr val="tx1"/>
                </a:solidFill>
              </a:rPr>
              <a:t>⇒市町村や研究機関、保全団体等の関係者で共有し、効果的な保全施策に活用</a:t>
            </a:r>
            <a:endParaRPr lang="en-US" altLang="ja-JP" dirty="0">
              <a:solidFill>
                <a:schemeClr val="tx1"/>
              </a:solidFill>
            </a:endParaRPr>
          </a:p>
          <a:p>
            <a:pPr marL="342900" lvl="0" indent="-342900">
              <a:buClr>
                <a:schemeClr val="tx1"/>
              </a:buClr>
              <a:buFont typeface="Wingdings" panose="05000000000000000000" pitchFamily="2" charset="2"/>
              <a:buChar char="l"/>
            </a:pPr>
            <a:r>
              <a:rPr lang="ja-JP" altLang="en-US" dirty="0">
                <a:solidFill>
                  <a:schemeClr val="tx1"/>
                </a:solidFill>
              </a:rPr>
              <a:t>希少種等の情報を除いては</a:t>
            </a:r>
            <a:r>
              <a:rPr lang="ja-JP" altLang="en-US" b="1" dirty="0">
                <a:solidFill>
                  <a:schemeClr val="accent1"/>
                </a:solidFill>
              </a:rPr>
              <a:t>一般にも公開（オープンデータ化）</a:t>
            </a:r>
            <a:br>
              <a:rPr lang="en-US" altLang="ja-JP" dirty="0">
                <a:solidFill>
                  <a:schemeClr val="tx1"/>
                </a:solidFill>
              </a:rPr>
            </a:br>
            <a:r>
              <a:rPr lang="ja-JP" altLang="en-US" dirty="0">
                <a:solidFill>
                  <a:schemeClr val="tx1"/>
                </a:solidFill>
              </a:rPr>
              <a:t>⇒企業の環境配慮行動（開発・投資に伴う環境リスクの事前把握など）を促進</a:t>
            </a:r>
          </a:p>
          <a:p>
            <a:pPr marL="342900" lvl="0" indent="-342900">
              <a:buClr>
                <a:schemeClr val="tx1"/>
              </a:buClr>
              <a:buFont typeface="Wingdings" panose="05000000000000000000" pitchFamily="2" charset="2"/>
              <a:buChar char="l"/>
            </a:pPr>
            <a:r>
              <a:rPr lang="en-US" altLang="ja-JP" dirty="0">
                <a:solidFill>
                  <a:schemeClr val="tx1"/>
                </a:solidFill>
              </a:rPr>
              <a:t>ICT</a:t>
            </a:r>
            <a:r>
              <a:rPr lang="ja-JP" altLang="en-US" dirty="0">
                <a:solidFill>
                  <a:schemeClr val="tx1"/>
                </a:solidFill>
              </a:rPr>
              <a:t>・</a:t>
            </a:r>
            <a:r>
              <a:rPr lang="en-US" altLang="ja-JP" dirty="0">
                <a:solidFill>
                  <a:schemeClr val="tx1"/>
                </a:solidFill>
              </a:rPr>
              <a:t>AI</a:t>
            </a:r>
            <a:r>
              <a:rPr lang="ja-JP" altLang="en-US" dirty="0">
                <a:solidFill>
                  <a:schemeClr val="tx1"/>
                </a:solidFill>
              </a:rPr>
              <a:t>を活用した府民や</a:t>
            </a:r>
            <a:r>
              <a:rPr lang="en-US" altLang="ja-JP" dirty="0">
                <a:solidFill>
                  <a:schemeClr val="tx1"/>
                </a:solidFill>
              </a:rPr>
              <a:t>NPO</a:t>
            </a:r>
            <a:r>
              <a:rPr lang="ja-JP" altLang="en-US" dirty="0">
                <a:solidFill>
                  <a:schemeClr val="tx1"/>
                </a:solidFill>
              </a:rPr>
              <a:t>等の多様な主体の参画による調査の導入を検討</a:t>
            </a:r>
          </a:p>
        </p:txBody>
      </p:sp>
      <p:sp>
        <p:nvSpPr>
          <p:cNvPr id="8" name="直方形 1">
            <a:extLst>
              <a:ext uri="{FF2B5EF4-FFF2-40B4-BE49-F238E27FC236}">
                <a16:creationId xmlns:a16="http://schemas.microsoft.com/office/drawing/2014/main" id="{BEFAB8B9-4E6F-43E8-9730-E5BD94331F57}"/>
              </a:ext>
            </a:extLst>
          </p:cNvPr>
          <p:cNvSpPr/>
          <p:nvPr/>
        </p:nvSpPr>
        <p:spPr>
          <a:xfrm>
            <a:off x="4635626" y="1726448"/>
            <a:ext cx="4356510" cy="214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marL="342900" lvl="0" indent="-342900">
              <a:buClr>
                <a:schemeClr val="tx1"/>
              </a:buClr>
              <a:buFont typeface="Wingdings" panose="05000000000000000000" pitchFamily="2" charset="2"/>
              <a:buChar char="l"/>
            </a:pPr>
            <a:r>
              <a:rPr lang="ja-JP" altLang="en-US" sz="1600" dirty="0">
                <a:solidFill>
                  <a:schemeClr val="tx1"/>
                </a:solidFill>
              </a:rPr>
              <a:t>大阪府いきもの資料館で公表しているデータは、行政資料が中心</a:t>
            </a:r>
            <a:br>
              <a:rPr lang="en-US" altLang="ja-JP" sz="1600" dirty="0">
                <a:solidFill>
                  <a:schemeClr val="tx1"/>
                </a:solidFill>
              </a:rPr>
            </a:br>
            <a:r>
              <a:rPr lang="ja-JP" altLang="en-US" sz="1600" dirty="0">
                <a:solidFill>
                  <a:schemeClr val="tx1"/>
                </a:solidFill>
              </a:rPr>
              <a:t>⇒</a:t>
            </a:r>
            <a:r>
              <a:rPr lang="ja-JP" altLang="en-US" sz="1600" b="1" dirty="0">
                <a:solidFill>
                  <a:schemeClr val="accent1"/>
                </a:solidFill>
              </a:rPr>
              <a:t>研究機関や市民団体などを含めた</a:t>
            </a:r>
            <a:br>
              <a:rPr lang="en-US" altLang="ja-JP" sz="1600" b="1" dirty="0">
                <a:solidFill>
                  <a:schemeClr val="accent1"/>
                </a:solidFill>
              </a:rPr>
            </a:br>
            <a:r>
              <a:rPr lang="ja-JP" altLang="en-US" sz="1600" b="1" dirty="0">
                <a:solidFill>
                  <a:schemeClr val="accent1"/>
                </a:solidFill>
              </a:rPr>
              <a:t>　調査データの集積</a:t>
            </a:r>
            <a:r>
              <a:rPr lang="ja-JP" altLang="en-US" sz="1600" dirty="0">
                <a:solidFill>
                  <a:sysClr val="windowText" lastClr="000000"/>
                </a:solidFill>
              </a:rPr>
              <a:t>が必要</a:t>
            </a:r>
          </a:p>
          <a:p>
            <a:pPr marL="342900" lvl="0" indent="-342900">
              <a:buClr>
                <a:schemeClr val="tx1"/>
              </a:buClr>
              <a:buFont typeface="Wingdings" panose="05000000000000000000" pitchFamily="2" charset="2"/>
              <a:buChar char="l"/>
            </a:pPr>
            <a:r>
              <a:rPr lang="ja-JP" altLang="en-US" sz="1600" dirty="0">
                <a:solidFill>
                  <a:schemeClr val="tx1"/>
                </a:solidFill>
              </a:rPr>
              <a:t>調査資料の保管は、作成機関に依存</a:t>
            </a:r>
            <a:br>
              <a:rPr lang="en-US" altLang="ja-JP" sz="1600" dirty="0">
                <a:solidFill>
                  <a:schemeClr val="tx1"/>
                </a:solidFill>
              </a:rPr>
            </a:br>
            <a:r>
              <a:rPr lang="ja-JP" altLang="en-US" sz="1600" dirty="0">
                <a:solidFill>
                  <a:schemeClr val="tx1"/>
                </a:solidFill>
              </a:rPr>
              <a:t>⇒データの紛失を防ぐため、</a:t>
            </a:r>
            <a:br>
              <a:rPr lang="en-US" altLang="ja-JP" sz="1600" dirty="0">
                <a:solidFill>
                  <a:schemeClr val="tx1"/>
                </a:solidFill>
              </a:rPr>
            </a:br>
            <a:r>
              <a:rPr lang="ja-JP" altLang="en-US" sz="1600" dirty="0">
                <a:solidFill>
                  <a:schemeClr val="tx1"/>
                </a:solidFill>
              </a:rPr>
              <a:t>　</a:t>
            </a:r>
            <a:r>
              <a:rPr lang="ja-JP" altLang="en-US" sz="1600" b="1" dirty="0">
                <a:solidFill>
                  <a:schemeClr val="accent1"/>
                </a:solidFill>
              </a:rPr>
              <a:t>体系的な保管体制の整備</a:t>
            </a:r>
            <a:r>
              <a:rPr lang="ja-JP" altLang="en-US" sz="1600" dirty="0">
                <a:solidFill>
                  <a:schemeClr val="tx1"/>
                </a:solidFill>
              </a:rPr>
              <a:t>が必要</a:t>
            </a:r>
          </a:p>
          <a:p>
            <a:pPr marL="342900" lvl="0" indent="-342900">
              <a:buClr>
                <a:schemeClr val="tx1"/>
              </a:buClr>
              <a:buFont typeface="Wingdings" panose="05000000000000000000" pitchFamily="2" charset="2"/>
              <a:buChar char="l"/>
            </a:pPr>
            <a:r>
              <a:rPr lang="ja-JP" altLang="en-US" sz="1600" dirty="0">
                <a:solidFill>
                  <a:schemeClr val="tx1"/>
                </a:solidFill>
              </a:rPr>
              <a:t>データの活用を図るため、</a:t>
            </a:r>
            <a:r>
              <a:rPr lang="ja-JP" altLang="en-US" sz="1600" b="1" dirty="0">
                <a:solidFill>
                  <a:schemeClr val="accent1"/>
                </a:solidFill>
              </a:rPr>
              <a:t>データ形式の統一</a:t>
            </a:r>
            <a:r>
              <a:rPr lang="ja-JP" altLang="en-US" sz="1600" dirty="0">
                <a:solidFill>
                  <a:schemeClr val="tx1"/>
                </a:solidFill>
              </a:rPr>
              <a:t>が必要</a:t>
            </a:r>
          </a:p>
          <a:p>
            <a:pPr marL="342900" lvl="0" indent="-342900">
              <a:buClr>
                <a:schemeClr val="tx1"/>
              </a:buClr>
              <a:buFont typeface="Wingdings" panose="05000000000000000000" pitchFamily="2" charset="2"/>
              <a:buChar char="l"/>
            </a:pPr>
            <a:r>
              <a:rPr lang="ja-JP" altLang="en-US" sz="1600" dirty="0">
                <a:solidFill>
                  <a:schemeClr val="tx1"/>
                </a:solidFill>
              </a:rPr>
              <a:t>府域の野生動植物の現状を把握するため、</a:t>
            </a:r>
            <a:r>
              <a:rPr lang="ja-JP" altLang="en-US" sz="1600" b="1" dirty="0">
                <a:solidFill>
                  <a:schemeClr val="accent1"/>
                </a:solidFill>
              </a:rPr>
              <a:t>計画的な生息状況調査</a:t>
            </a:r>
            <a:r>
              <a:rPr lang="ja-JP" altLang="en-US" sz="1600" dirty="0">
                <a:solidFill>
                  <a:schemeClr val="tx1"/>
                </a:solidFill>
              </a:rPr>
              <a:t>が必要</a:t>
            </a:r>
            <a:endParaRPr lang="ja-JP" altLang="en-US" sz="1600" b="1" dirty="0">
              <a:solidFill>
                <a:schemeClr val="accent1"/>
              </a:solidFill>
            </a:endParaRPr>
          </a:p>
        </p:txBody>
      </p:sp>
      <p:sp>
        <p:nvSpPr>
          <p:cNvPr id="12" name="タイトル 1">
            <a:extLst>
              <a:ext uri="{FF2B5EF4-FFF2-40B4-BE49-F238E27FC236}">
                <a16:creationId xmlns:a16="http://schemas.microsoft.com/office/drawing/2014/main" id="{E3D682D3-DAE3-4C77-8359-18A55405ABAB}"/>
              </a:ext>
            </a:extLst>
          </p:cNvPr>
          <p:cNvSpPr txBox="1">
            <a:spLocks/>
          </p:cNvSpPr>
          <p:nvPr/>
        </p:nvSpPr>
        <p:spPr>
          <a:xfrm>
            <a:off x="7658100" y="0"/>
            <a:ext cx="1485900" cy="504000"/>
          </a:xfrm>
          <a:prstGeom prst="rect">
            <a:avLst/>
          </a:prstGeom>
          <a:solidFill>
            <a:schemeClr val="accent1"/>
          </a:solidFill>
        </p:spPr>
        <p:txBody>
          <a:bodyPr vert="horz" lIns="91440" tIns="45720" rIns="91440" bIns="45720" rtlCol="0" anchor="t">
            <a:normAutofit/>
          </a:bodyPr>
          <a:lstStyle>
            <a:lvl1pPr algn="l" defTabSz="914400" rtl="0" eaLnBrk="1" latinLnBrk="0" hangingPunct="1">
              <a:lnSpc>
                <a:spcPct val="90000"/>
              </a:lnSpc>
              <a:spcBef>
                <a:spcPct val="0"/>
              </a:spcBef>
              <a:buNone/>
              <a:defRPr kumimoji="1" sz="2400" kern="1200">
                <a:solidFill>
                  <a:schemeClr val="bg1"/>
                </a:solidFill>
                <a:latin typeface="BIZ UDPゴシック" panose="020B0400000000000000" pitchFamily="50" charset="-128"/>
                <a:ea typeface="BIZ UDPゴシック" panose="020B0400000000000000" pitchFamily="50" charset="-128"/>
                <a:cs typeface="+mj-cs"/>
              </a:defRPr>
            </a:lvl1pPr>
          </a:lstStyle>
          <a:p>
            <a:pPr algn="r"/>
            <a:r>
              <a:rPr lang="ja-JP" altLang="en-US" sz="1400" dirty="0"/>
              <a:t>３．重点取組項目</a:t>
            </a:r>
          </a:p>
        </p:txBody>
      </p:sp>
      <p:sp>
        <p:nvSpPr>
          <p:cNvPr id="13" name="直方形 1">
            <a:extLst>
              <a:ext uri="{FF2B5EF4-FFF2-40B4-BE49-F238E27FC236}">
                <a16:creationId xmlns:a16="http://schemas.microsoft.com/office/drawing/2014/main" id="{D9F4ABF6-4B7B-4944-B88F-5AA8774448CE}"/>
              </a:ext>
            </a:extLst>
          </p:cNvPr>
          <p:cNvSpPr/>
          <p:nvPr/>
        </p:nvSpPr>
        <p:spPr>
          <a:xfrm>
            <a:off x="8077200" y="260350"/>
            <a:ext cx="792000" cy="216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 rIns="36000" rtlCol="0" anchor="ctr"/>
          <a:lstStyle/>
          <a:p>
            <a:pPr algn="ctr"/>
            <a:r>
              <a:rPr lang="ja-JP" altLang="en-US" sz="1200" b="1" dirty="0">
                <a:solidFill>
                  <a:schemeClr val="tx1"/>
                </a:solidFill>
              </a:rPr>
              <a:t>基本戦略４</a:t>
            </a:r>
            <a:endParaRPr lang="ja-JP" altLang="en-US" sz="1050" b="1" dirty="0">
              <a:solidFill>
                <a:schemeClr val="tx1"/>
              </a:solidFill>
            </a:endParaRPr>
          </a:p>
        </p:txBody>
      </p:sp>
      <p:sp>
        <p:nvSpPr>
          <p:cNvPr id="14" name="正方形/長方形 13">
            <a:extLst>
              <a:ext uri="{FF2B5EF4-FFF2-40B4-BE49-F238E27FC236}">
                <a16:creationId xmlns:a16="http://schemas.microsoft.com/office/drawing/2014/main" id="{F9F586A8-7CC6-43F0-952F-49CA1058DC3E}"/>
              </a:ext>
            </a:extLst>
          </p:cNvPr>
          <p:cNvSpPr/>
          <p:nvPr/>
        </p:nvSpPr>
        <p:spPr>
          <a:xfrm>
            <a:off x="63375" y="1375947"/>
            <a:ext cx="4420136"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これまでの取組</a:t>
            </a:r>
            <a:endParaRPr kumimoji="1" lang="ja-JP" altLang="en-US" sz="2000" dirty="0">
              <a:solidFill>
                <a:schemeClr val="tx1"/>
              </a:solidFill>
            </a:endParaRPr>
          </a:p>
        </p:txBody>
      </p:sp>
      <p:sp>
        <p:nvSpPr>
          <p:cNvPr id="15" name="正方形/長方形 14">
            <a:extLst>
              <a:ext uri="{FF2B5EF4-FFF2-40B4-BE49-F238E27FC236}">
                <a16:creationId xmlns:a16="http://schemas.microsoft.com/office/drawing/2014/main" id="{1E9C77ED-D86C-487E-A4CF-1B6D68D97FF4}"/>
              </a:ext>
            </a:extLst>
          </p:cNvPr>
          <p:cNvSpPr/>
          <p:nvPr/>
        </p:nvSpPr>
        <p:spPr>
          <a:xfrm>
            <a:off x="63374" y="4450701"/>
            <a:ext cx="8928761"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今後の取組</a:t>
            </a:r>
            <a:endParaRPr kumimoji="1" lang="ja-JP" altLang="en-US" sz="2000" dirty="0">
              <a:solidFill>
                <a:schemeClr val="tx1"/>
              </a:solidFill>
            </a:endParaRPr>
          </a:p>
        </p:txBody>
      </p:sp>
      <p:sp>
        <p:nvSpPr>
          <p:cNvPr id="16" name="正方形/長方形 15">
            <a:extLst>
              <a:ext uri="{FF2B5EF4-FFF2-40B4-BE49-F238E27FC236}">
                <a16:creationId xmlns:a16="http://schemas.microsoft.com/office/drawing/2014/main" id="{90FDDD9F-4281-45B4-8622-78BD89F7CEBB}"/>
              </a:ext>
            </a:extLst>
          </p:cNvPr>
          <p:cNvSpPr/>
          <p:nvPr/>
        </p:nvSpPr>
        <p:spPr>
          <a:xfrm>
            <a:off x="4572000" y="1375947"/>
            <a:ext cx="4420136" cy="360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課題</a:t>
            </a:r>
            <a:endParaRPr kumimoji="1" lang="ja-JP" altLang="en-US" sz="2000" dirty="0">
              <a:solidFill>
                <a:schemeClr val="tx1"/>
              </a:solidFill>
            </a:endParaRPr>
          </a:p>
        </p:txBody>
      </p:sp>
      <p:sp>
        <p:nvSpPr>
          <p:cNvPr id="4" name="スライド番号プレースホルダー 3">
            <a:extLst>
              <a:ext uri="{FF2B5EF4-FFF2-40B4-BE49-F238E27FC236}">
                <a16:creationId xmlns:a16="http://schemas.microsoft.com/office/drawing/2014/main" id="{8C37B57F-8698-4C07-AB53-B65BA031BAD0}"/>
              </a:ext>
            </a:extLst>
          </p:cNvPr>
          <p:cNvSpPr>
            <a:spLocks noGrp="1"/>
          </p:cNvSpPr>
          <p:nvPr>
            <p:ph type="sldNum" sz="quarter" idx="13"/>
          </p:nvPr>
        </p:nvSpPr>
        <p:spPr/>
        <p:txBody>
          <a:bodyPr/>
          <a:lstStyle/>
          <a:p>
            <a:fld id="{254977FD-2B4C-47E2-A225-CA29ACC5699B}" type="slidenum">
              <a:rPr lang="ja-JP" altLang="en-US" smtClean="0"/>
              <a:pPr/>
              <a:t>20</a:t>
            </a:fld>
            <a:endParaRPr lang="ja-JP" altLang="en-US" dirty="0"/>
          </a:p>
        </p:txBody>
      </p:sp>
    </p:spTree>
    <p:extLst>
      <p:ext uri="{BB962C8B-B14F-4D97-AF65-F5344CB8AC3E}">
        <p14:creationId xmlns:p14="http://schemas.microsoft.com/office/powerpoint/2010/main" val="2328715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0E0773-EBB5-4982-AAD7-561EA9F978F0}"/>
              </a:ext>
            </a:extLst>
          </p:cNvPr>
          <p:cNvSpPr>
            <a:spLocks noGrp="1"/>
          </p:cNvSpPr>
          <p:nvPr>
            <p:ph type="title"/>
          </p:nvPr>
        </p:nvSpPr>
        <p:spPr/>
        <p:txBody>
          <a:bodyPr/>
          <a:lstStyle/>
          <a:p>
            <a:r>
              <a:rPr kumimoji="1" lang="ja-JP" altLang="en-US" dirty="0"/>
              <a:t>本日</a:t>
            </a:r>
            <a:r>
              <a:rPr lang="ja-JP" altLang="en-US" dirty="0"/>
              <a:t>ご議論いただくポイント</a:t>
            </a:r>
            <a:endParaRPr kumimoji="1" lang="ja-JP" altLang="en-US" dirty="0"/>
          </a:p>
        </p:txBody>
      </p:sp>
      <p:sp>
        <p:nvSpPr>
          <p:cNvPr id="3" name="テキスト プレースホルダー 2">
            <a:extLst>
              <a:ext uri="{FF2B5EF4-FFF2-40B4-BE49-F238E27FC236}">
                <a16:creationId xmlns:a16="http://schemas.microsoft.com/office/drawing/2014/main" id="{C3CA1D89-09FD-4662-ABFE-42D56BAF273C}"/>
              </a:ext>
            </a:extLst>
          </p:cNvPr>
          <p:cNvSpPr>
            <a:spLocks noGrp="1"/>
          </p:cNvSpPr>
          <p:nvPr>
            <p:ph type="body" sz="quarter" idx="10"/>
          </p:nvPr>
        </p:nvSpPr>
        <p:spPr/>
        <p:txBody>
          <a:bodyPr/>
          <a:lstStyle/>
          <a:p>
            <a:r>
              <a:rPr kumimoji="1" lang="ja-JP" altLang="en-US" dirty="0"/>
              <a:t>以下の項目について、ご議論をお願いします。</a:t>
            </a:r>
          </a:p>
        </p:txBody>
      </p:sp>
      <p:sp>
        <p:nvSpPr>
          <p:cNvPr id="5" name="テキスト ボックス 4">
            <a:extLst>
              <a:ext uri="{FF2B5EF4-FFF2-40B4-BE49-F238E27FC236}">
                <a16:creationId xmlns:a16="http://schemas.microsoft.com/office/drawing/2014/main" id="{609D4622-A088-4EE5-AC01-E8FDB14E26C1}"/>
              </a:ext>
            </a:extLst>
          </p:cNvPr>
          <p:cNvSpPr txBox="1"/>
          <p:nvPr/>
        </p:nvSpPr>
        <p:spPr>
          <a:xfrm>
            <a:off x="843523" y="1165665"/>
            <a:ext cx="7816361" cy="707886"/>
          </a:xfrm>
          <a:prstGeom prst="rect">
            <a:avLst/>
          </a:prstGeom>
          <a:noFill/>
        </p:spPr>
        <p:txBody>
          <a:bodyPr wrap="square" rtlCol="0">
            <a:spAutoFit/>
          </a:bodyPr>
          <a:lstStyle/>
          <a:p>
            <a:r>
              <a:rPr kumimoji="1" lang="ja-JP" altLang="en-US" sz="4000" b="1" dirty="0"/>
              <a:t>１．見直しの方向性</a:t>
            </a:r>
          </a:p>
        </p:txBody>
      </p:sp>
      <p:sp>
        <p:nvSpPr>
          <p:cNvPr id="6" name="テキスト ボックス 5">
            <a:extLst>
              <a:ext uri="{FF2B5EF4-FFF2-40B4-BE49-F238E27FC236}">
                <a16:creationId xmlns:a16="http://schemas.microsoft.com/office/drawing/2014/main" id="{804F4BDE-2FC4-47AD-BF83-F9A03CBC8D05}"/>
              </a:ext>
            </a:extLst>
          </p:cNvPr>
          <p:cNvSpPr txBox="1"/>
          <p:nvPr/>
        </p:nvSpPr>
        <p:spPr>
          <a:xfrm>
            <a:off x="1221593" y="1949844"/>
            <a:ext cx="7438291" cy="830997"/>
          </a:xfrm>
          <a:prstGeom prst="rect">
            <a:avLst/>
          </a:prstGeom>
          <a:noFill/>
        </p:spPr>
        <p:txBody>
          <a:bodyPr wrap="square" rtlCol="0">
            <a:spAutoFit/>
          </a:bodyPr>
          <a:lstStyle/>
          <a:p>
            <a:pPr marL="457200" indent="-457200">
              <a:buClr>
                <a:schemeClr val="tx1"/>
              </a:buClr>
              <a:buFont typeface="Wingdings" panose="05000000000000000000" pitchFamily="2" charset="2"/>
              <a:buChar char="l"/>
            </a:pPr>
            <a:r>
              <a:rPr lang="ja-JP" altLang="en-US" sz="2400" b="1" dirty="0">
                <a:solidFill>
                  <a:schemeClr val="accent1"/>
                </a:solidFill>
              </a:rPr>
              <a:t>見直しの基本的な考え方</a:t>
            </a:r>
            <a:endParaRPr lang="en-US" altLang="ja-JP" sz="2400" dirty="0"/>
          </a:p>
          <a:p>
            <a:pPr marL="457200" indent="-457200">
              <a:buClr>
                <a:schemeClr val="tx1"/>
              </a:buClr>
              <a:buFont typeface="Wingdings" panose="05000000000000000000" pitchFamily="2" charset="2"/>
              <a:buChar char="l"/>
            </a:pPr>
            <a:r>
              <a:rPr lang="ja-JP" altLang="en-US" sz="2400" b="1" dirty="0">
                <a:solidFill>
                  <a:schemeClr val="accent1"/>
                </a:solidFill>
              </a:rPr>
              <a:t>戦略の骨子の構成</a:t>
            </a:r>
            <a:endParaRPr kumimoji="1" lang="ja-JP" altLang="en-US" sz="2400" dirty="0"/>
          </a:p>
        </p:txBody>
      </p:sp>
      <p:sp>
        <p:nvSpPr>
          <p:cNvPr id="8" name="テキスト ボックス 7">
            <a:extLst>
              <a:ext uri="{FF2B5EF4-FFF2-40B4-BE49-F238E27FC236}">
                <a16:creationId xmlns:a16="http://schemas.microsoft.com/office/drawing/2014/main" id="{49EC7A58-75E0-4024-A32D-C533F14DFBB5}"/>
              </a:ext>
            </a:extLst>
          </p:cNvPr>
          <p:cNvSpPr txBox="1"/>
          <p:nvPr/>
        </p:nvSpPr>
        <p:spPr>
          <a:xfrm>
            <a:off x="843523" y="2999891"/>
            <a:ext cx="7816361" cy="707886"/>
          </a:xfrm>
          <a:prstGeom prst="rect">
            <a:avLst/>
          </a:prstGeom>
          <a:noFill/>
        </p:spPr>
        <p:txBody>
          <a:bodyPr wrap="square" rtlCol="0">
            <a:spAutoFit/>
          </a:bodyPr>
          <a:lstStyle/>
          <a:p>
            <a:r>
              <a:rPr lang="ja-JP" altLang="en-US" sz="4000" b="1" dirty="0"/>
              <a:t>２</a:t>
            </a:r>
            <a:r>
              <a:rPr kumimoji="1" lang="ja-JP" altLang="en-US" sz="4000" b="1" dirty="0"/>
              <a:t>．目標と基本戦略</a:t>
            </a:r>
          </a:p>
        </p:txBody>
      </p:sp>
      <p:sp>
        <p:nvSpPr>
          <p:cNvPr id="9" name="テキスト ボックス 8">
            <a:extLst>
              <a:ext uri="{FF2B5EF4-FFF2-40B4-BE49-F238E27FC236}">
                <a16:creationId xmlns:a16="http://schemas.microsoft.com/office/drawing/2014/main" id="{79477A99-4E18-4702-9557-C498C0A5B837}"/>
              </a:ext>
            </a:extLst>
          </p:cNvPr>
          <p:cNvSpPr txBox="1"/>
          <p:nvPr/>
        </p:nvSpPr>
        <p:spPr>
          <a:xfrm>
            <a:off x="1221593" y="3707777"/>
            <a:ext cx="7438291" cy="1200329"/>
          </a:xfrm>
          <a:prstGeom prst="rect">
            <a:avLst/>
          </a:prstGeom>
          <a:noFill/>
        </p:spPr>
        <p:txBody>
          <a:bodyPr wrap="square" rtlCol="0">
            <a:spAutoFit/>
          </a:bodyPr>
          <a:lstStyle/>
          <a:p>
            <a:pPr marL="457200" indent="-457200">
              <a:buClr>
                <a:schemeClr val="tx1"/>
              </a:buClr>
              <a:buFont typeface="Wingdings" panose="05000000000000000000" pitchFamily="2" charset="2"/>
              <a:buChar char="l"/>
            </a:pPr>
            <a:r>
              <a:rPr kumimoji="1" lang="en-US" altLang="ja-JP" sz="2400" b="1" dirty="0">
                <a:solidFill>
                  <a:schemeClr val="accent1"/>
                </a:solidFill>
              </a:rPr>
              <a:t>2050</a:t>
            </a:r>
            <a:r>
              <a:rPr kumimoji="1" lang="ja-JP" altLang="en-US" sz="2400" b="1" dirty="0">
                <a:solidFill>
                  <a:schemeClr val="accent1"/>
                </a:solidFill>
              </a:rPr>
              <a:t>年の将来像</a:t>
            </a:r>
            <a:r>
              <a:rPr kumimoji="1" lang="ja-JP" altLang="en-US" sz="2400" dirty="0"/>
              <a:t>の設定</a:t>
            </a:r>
            <a:endParaRPr kumimoji="1" lang="en-US" altLang="ja-JP" sz="2400" dirty="0"/>
          </a:p>
          <a:p>
            <a:pPr marL="457200" indent="-457200">
              <a:buClr>
                <a:schemeClr val="tx1"/>
              </a:buClr>
              <a:buFont typeface="Wingdings" panose="05000000000000000000" pitchFamily="2" charset="2"/>
              <a:buChar char="l"/>
            </a:pPr>
            <a:r>
              <a:rPr lang="en-US" altLang="ja-JP" sz="2400" b="1" dirty="0">
                <a:solidFill>
                  <a:schemeClr val="accent1"/>
                </a:solidFill>
              </a:rPr>
              <a:t>2030</a:t>
            </a:r>
            <a:r>
              <a:rPr lang="ja-JP" altLang="en-US" sz="2400" b="1" dirty="0">
                <a:solidFill>
                  <a:schemeClr val="accent1"/>
                </a:solidFill>
              </a:rPr>
              <a:t>年目標</a:t>
            </a:r>
            <a:r>
              <a:rPr lang="ja-JP" altLang="en-US" sz="2400" dirty="0"/>
              <a:t>の設定</a:t>
            </a:r>
            <a:endParaRPr lang="en-US" altLang="ja-JP" sz="2400" dirty="0"/>
          </a:p>
          <a:p>
            <a:pPr marL="457200" indent="-457200">
              <a:buClr>
                <a:schemeClr val="tx1"/>
              </a:buClr>
              <a:buFont typeface="Wingdings" panose="05000000000000000000" pitchFamily="2" charset="2"/>
              <a:buChar char="l"/>
            </a:pPr>
            <a:r>
              <a:rPr kumimoji="1" lang="ja-JP" altLang="en-US" sz="2400" b="1" dirty="0">
                <a:solidFill>
                  <a:schemeClr val="accent1"/>
                </a:solidFill>
              </a:rPr>
              <a:t>基本戦略の構成</a:t>
            </a:r>
            <a:endParaRPr kumimoji="1" lang="ja-JP" altLang="en-US" sz="2400" dirty="0"/>
          </a:p>
        </p:txBody>
      </p:sp>
      <p:sp>
        <p:nvSpPr>
          <p:cNvPr id="11" name="テキスト ボックス 10">
            <a:extLst>
              <a:ext uri="{FF2B5EF4-FFF2-40B4-BE49-F238E27FC236}">
                <a16:creationId xmlns:a16="http://schemas.microsoft.com/office/drawing/2014/main" id="{199215A3-D933-4B9C-AEF0-801FB54B5876}"/>
              </a:ext>
            </a:extLst>
          </p:cNvPr>
          <p:cNvSpPr txBox="1"/>
          <p:nvPr/>
        </p:nvSpPr>
        <p:spPr>
          <a:xfrm>
            <a:off x="843523" y="5127156"/>
            <a:ext cx="7816361" cy="707886"/>
          </a:xfrm>
          <a:prstGeom prst="rect">
            <a:avLst/>
          </a:prstGeom>
          <a:noFill/>
        </p:spPr>
        <p:txBody>
          <a:bodyPr wrap="square" rtlCol="0">
            <a:spAutoFit/>
          </a:bodyPr>
          <a:lstStyle/>
          <a:p>
            <a:r>
              <a:rPr kumimoji="1" lang="ja-JP" altLang="en-US" sz="4000" b="1" dirty="0"/>
              <a:t>３．重点取組項目</a:t>
            </a:r>
          </a:p>
        </p:txBody>
      </p:sp>
      <p:sp>
        <p:nvSpPr>
          <p:cNvPr id="12" name="テキスト ボックス 11">
            <a:extLst>
              <a:ext uri="{FF2B5EF4-FFF2-40B4-BE49-F238E27FC236}">
                <a16:creationId xmlns:a16="http://schemas.microsoft.com/office/drawing/2014/main" id="{CC439734-AA69-4FAC-8996-5359456CE4C3}"/>
              </a:ext>
            </a:extLst>
          </p:cNvPr>
          <p:cNvSpPr txBox="1"/>
          <p:nvPr/>
        </p:nvSpPr>
        <p:spPr>
          <a:xfrm>
            <a:off x="1221593" y="5835042"/>
            <a:ext cx="7438291" cy="830997"/>
          </a:xfrm>
          <a:prstGeom prst="rect">
            <a:avLst/>
          </a:prstGeom>
          <a:noFill/>
        </p:spPr>
        <p:txBody>
          <a:bodyPr wrap="square" rtlCol="0">
            <a:spAutoFit/>
          </a:bodyPr>
          <a:lstStyle/>
          <a:p>
            <a:pPr marL="457200" indent="-457200">
              <a:buClr>
                <a:schemeClr val="tx1"/>
              </a:buClr>
              <a:buFont typeface="Wingdings" panose="05000000000000000000" pitchFamily="2" charset="2"/>
              <a:buChar char="l"/>
            </a:pPr>
            <a:r>
              <a:rPr lang="ja-JP" altLang="en-US" sz="2400" b="1" dirty="0">
                <a:solidFill>
                  <a:schemeClr val="accent1"/>
                </a:solidFill>
              </a:rPr>
              <a:t>重点取組項目</a:t>
            </a:r>
            <a:r>
              <a:rPr lang="ja-JP" altLang="en-US" sz="2400" dirty="0"/>
              <a:t>の</a:t>
            </a:r>
            <a:r>
              <a:rPr lang="ja-JP" altLang="en-US" sz="2400" b="1" dirty="0">
                <a:solidFill>
                  <a:schemeClr val="accent1"/>
                </a:solidFill>
              </a:rPr>
              <a:t>選定</a:t>
            </a:r>
            <a:endParaRPr lang="en-US" altLang="ja-JP" sz="2400" dirty="0"/>
          </a:p>
          <a:p>
            <a:pPr marL="457200" indent="-457200">
              <a:buClr>
                <a:schemeClr val="tx1"/>
              </a:buClr>
              <a:buFont typeface="Wingdings" panose="05000000000000000000" pitchFamily="2" charset="2"/>
              <a:buChar char="l"/>
            </a:pPr>
            <a:r>
              <a:rPr kumimoji="1" lang="ja-JP" altLang="en-US" sz="2400" dirty="0"/>
              <a:t>各取組項目の</a:t>
            </a:r>
            <a:r>
              <a:rPr kumimoji="1" lang="ja-JP" altLang="en-US" sz="2400" b="1" dirty="0">
                <a:solidFill>
                  <a:schemeClr val="accent1"/>
                </a:solidFill>
              </a:rPr>
              <a:t>方向性</a:t>
            </a:r>
            <a:endParaRPr kumimoji="1" lang="ja-JP" altLang="en-US" sz="2400" dirty="0"/>
          </a:p>
        </p:txBody>
      </p:sp>
      <p:sp>
        <p:nvSpPr>
          <p:cNvPr id="4" name="スライド番号プレースホルダー 3">
            <a:extLst>
              <a:ext uri="{FF2B5EF4-FFF2-40B4-BE49-F238E27FC236}">
                <a16:creationId xmlns:a16="http://schemas.microsoft.com/office/drawing/2014/main" id="{E619183F-3592-419D-A8FD-1EC065911162}"/>
              </a:ext>
            </a:extLst>
          </p:cNvPr>
          <p:cNvSpPr>
            <a:spLocks noGrp="1"/>
          </p:cNvSpPr>
          <p:nvPr>
            <p:ph type="sldNum" sz="quarter" idx="13"/>
          </p:nvPr>
        </p:nvSpPr>
        <p:spPr/>
        <p:txBody>
          <a:bodyPr/>
          <a:lstStyle/>
          <a:p>
            <a:fld id="{254977FD-2B4C-47E2-A225-CA29ACC5699B}" type="slidenum">
              <a:rPr lang="ja-JP" altLang="en-US" smtClean="0"/>
              <a:pPr/>
              <a:t>21</a:t>
            </a:fld>
            <a:endParaRPr lang="ja-JP" altLang="en-US" dirty="0"/>
          </a:p>
        </p:txBody>
      </p:sp>
    </p:spTree>
    <p:extLst>
      <p:ext uri="{BB962C8B-B14F-4D97-AF65-F5344CB8AC3E}">
        <p14:creationId xmlns:p14="http://schemas.microsoft.com/office/powerpoint/2010/main" val="85259614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ユーザー定義 1">
      <a:majorFont>
        <a:latin typeface="BIZ UDゴシック"/>
        <a:ea typeface="BIZ UDゴシック"/>
        <a:cs typeface=""/>
      </a:majorFont>
      <a:minorFont>
        <a:latin typeface="BIZ UDゴシック"/>
        <a:ea typeface="BIZ UD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20000"/>
            <a:lumOff val="80000"/>
          </a:schemeClr>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4439</Words>
  <Application>Microsoft Office PowerPoint</Application>
  <PresentationFormat>画面に合わせる (4:3)</PresentationFormat>
  <Paragraphs>463</Paragraphs>
  <Slides>21</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21</vt:i4>
      </vt:variant>
    </vt:vector>
  </HeadingPairs>
  <TitlesOfParts>
    <vt:vector size="28" baseType="lpstr">
      <vt:lpstr>BIZ UDPゴシック</vt:lpstr>
      <vt:lpstr>BIZ UDゴシック</vt:lpstr>
      <vt:lpstr>Meiryo UI</vt:lpstr>
      <vt:lpstr>游ゴシック</vt:lpstr>
      <vt:lpstr>Arial</vt:lpstr>
      <vt:lpstr>Wingdings</vt:lpstr>
      <vt:lpstr>Office テーマ</vt:lpstr>
      <vt:lpstr> 大阪府生物多様性地域戦略の中間見直しについて</vt:lpstr>
      <vt:lpstr>前回の振り返り</vt:lpstr>
      <vt:lpstr>中間見直しの進め方</vt:lpstr>
      <vt:lpstr>本日ご議論いただくポイント</vt:lpstr>
      <vt:lpstr>本日の議題</vt:lpstr>
      <vt:lpstr>課題と見直しの基本的な考え方</vt:lpstr>
      <vt:lpstr>中間見直しの骨子案</vt:lpstr>
      <vt:lpstr>本日の議題</vt:lpstr>
      <vt:lpstr>大阪府の将来像（2050年）</vt:lpstr>
      <vt:lpstr>本戦略の目標（2030年）</vt:lpstr>
      <vt:lpstr>目標達成のための基本戦略</vt:lpstr>
      <vt:lpstr>（参考）基本戦略ごとの行動目標</vt:lpstr>
      <vt:lpstr>（参考）各主体が取組むべきアクション</vt:lpstr>
      <vt:lpstr>本日の議題</vt:lpstr>
      <vt:lpstr>重点取組項目</vt:lpstr>
      <vt:lpstr>生物多様性と暮らし・文化とのつながりの気づきの場の提供</vt:lpstr>
      <vt:lpstr>希少野生動植物の保護制度の整備</vt:lpstr>
      <vt:lpstr>おおさか生物多様性応援宣言の拡充</vt:lpstr>
      <vt:lpstr>多様な主体が連携した取組の基盤整備</vt:lpstr>
      <vt:lpstr>野生動植物のモニタリング体制の構築</vt:lpstr>
      <vt:lpstr>本日ご議論いただくポイント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2026-08-28T07:58:57Z</dcterms:created>
  <dcterms:modified xsi:type="dcterms:W3CDTF">2026-08-28T07:59:08Z</dcterms:modified>
</cp:coreProperties>
</file>