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43A"/>
    <a:srgbClr val="A3F94D"/>
    <a:srgbClr val="81DFFF"/>
    <a:srgbClr val="FF66CC"/>
    <a:srgbClr val="FF99CC"/>
    <a:srgbClr val="00FF00"/>
    <a:srgbClr val="41AF41"/>
    <a:srgbClr val="FFFFFF"/>
    <a:srgbClr val="00B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00" autoAdjust="0"/>
    <p:restoredTop sz="94434" autoAdjust="0"/>
  </p:normalViewPr>
  <p:slideViewPr>
    <p:cSldViewPr>
      <p:cViewPr>
        <p:scale>
          <a:sx n="125" d="100"/>
          <a:sy n="125" d="100"/>
        </p:scale>
        <p:origin x="-4092" y="-458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575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3" y="0"/>
            <a:ext cx="2949575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9EFDEC38-9E6E-4F38-A92F-57AC730FB332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5"/>
            <a:ext cx="5445125" cy="4471988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863"/>
            <a:ext cx="2949575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3" y="9440863"/>
            <a:ext cx="2949575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E89182C8-D04B-4A1A-8523-950FC9621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46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82C8-D04B-4A1A-8523-950FC9621A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2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7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4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7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8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2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8B6C-6B1F-4BD3-B7F6-168A29555C8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820F04F-232A-413C-A7F5-50D5C5EDC103}"/>
              </a:ext>
            </a:extLst>
          </p:cNvPr>
          <p:cNvGrpSpPr/>
          <p:nvPr/>
        </p:nvGrpSpPr>
        <p:grpSpPr>
          <a:xfrm>
            <a:off x="101967" y="6896502"/>
            <a:ext cx="8547666" cy="2590027"/>
            <a:chOff x="4378658" y="7808436"/>
            <a:chExt cx="2882587" cy="3202953"/>
          </a:xfrm>
        </p:grpSpPr>
        <p:sp>
          <p:nvSpPr>
            <p:cNvPr id="78" name="角丸四角形 77"/>
            <p:cNvSpPr/>
            <p:nvPr/>
          </p:nvSpPr>
          <p:spPr>
            <a:xfrm>
              <a:off x="4378658" y="8169145"/>
              <a:ext cx="2882587" cy="28422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 sz="1960" dirty="0"/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4380924" y="7808436"/>
              <a:ext cx="2880321" cy="389611"/>
            </a:xfrm>
            <a:prstGeom prst="roundRect">
              <a:avLst>
                <a:gd name="adj" fmla="val 0"/>
              </a:avLst>
            </a:prstGeom>
            <a:solidFill>
              <a:srgbClr val="339933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36000" bIns="36000" rtlCol="0" anchor="ctr">
              <a:spAutoFit/>
            </a:bodyPr>
            <a:lstStyle/>
            <a:p>
              <a:r>
                <a:rPr lang="en-US" altLang="ja-JP" sz="14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Ⅱ</a:t>
              </a:r>
              <a:r>
                <a:rPr lang="ja-JP" altLang="en-US" sz="1400" b="1" dirty="0" err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．</a:t>
              </a:r>
              <a:r>
                <a:rPr lang="ja-JP" altLang="en-US" sz="14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大阪府生物多様性地域戦略部会における検証</a:t>
              </a:r>
            </a:p>
          </p:txBody>
        </p:sp>
      </p:grpSp>
      <p:sp>
        <p:nvSpPr>
          <p:cNvPr id="45" name="角丸四角形 44"/>
          <p:cNvSpPr/>
          <p:nvPr/>
        </p:nvSpPr>
        <p:spPr>
          <a:xfrm>
            <a:off x="1817793" y="4469902"/>
            <a:ext cx="4032000" cy="36000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142875"/>
            <a:endParaRPr lang="en-US" altLang="ja-JP" sz="9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360141" y="1627730"/>
            <a:ext cx="4219860" cy="26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36525">
              <a:lnSpc>
                <a:spcPts val="15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四角形: 角を丸くする 66">
            <a:extLst>
              <a:ext uri="{FF2B5EF4-FFF2-40B4-BE49-F238E27FC236}">
                <a16:creationId xmlns:a16="http://schemas.microsoft.com/office/drawing/2014/main" id="{028AA861-A4F5-47A5-B3F1-3ED58315271C}"/>
              </a:ext>
            </a:extLst>
          </p:cNvPr>
          <p:cNvSpPr/>
          <p:nvPr/>
        </p:nvSpPr>
        <p:spPr>
          <a:xfrm>
            <a:off x="8720286" y="7071850"/>
            <a:ext cx="3960196" cy="2396989"/>
          </a:xfrm>
          <a:prstGeom prst="roundRect">
            <a:avLst>
              <a:gd name="adj" fmla="val 8287"/>
            </a:avLst>
          </a:prstGeom>
          <a:noFill/>
          <a:ln>
            <a:solidFill>
              <a:srgbClr val="3AA43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97388" y="797874"/>
            <a:ext cx="12584344" cy="6016707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3399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96682" y="596387"/>
            <a:ext cx="12583800" cy="288147"/>
          </a:xfrm>
          <a:prstGeom prst="roundRect">
            <a:avLst>
              <a:gd name="adj" fmla="val 0"/>
            </a:avLst>
          </a:prstGeom>
          <a:solidFill>
            <a:srgbClr val="3AA43A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Ⅰ</a:t>
            </a:r>
            <a:r>
              <a:rPr lang="ja-JP" altLang="en-US" sz="1400" b="1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大阪府生物多様性地域戦略に基づく主な取組状況</a:t>
            </a: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auto">
          <a:xfrm>
            <a:off x="96682" y="68034"/>
            <a:ext cx="12588275" cy="46336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0" rIns="36000" bIns="72000" numCol="1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9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大阪府生物多様性地域戦略</a:t>
            </a:r>
            <a:r>
              <a:rPr kumimoji="0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に基づく取組内容の検証</a:t>
            </a: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生物多様性地域戦略部会報告様式案</a:t>
            </a: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1303036" y="120452"/>
            <a:ext cx="1241857" cy="3416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2400"/>
              </a:lnSpc>
              <a:spcAft>
                <a:spcPts val="0"/>
              </a:spcAft>
            </a:pPr>
            <a:r>
              <a:rPr lang="ja-JP" sz="1300" kern="120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資料</a:t>
            </a:r>
            <a:r>
              <a:rPr lang="ja-JP" altLang="en-US" sz="13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２</a:t>
            </a:r>
            <a:endParaRPr lang="en-US" altLang="ja-JP" sz="1300" kern="12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ゴシック" panose="020B0609070205080204" pitchFamily="49" charset="-128"/>
              <a:cs typeface="ＭＳ Ｐゴシック" panose="020B0600070205080204" pitchFamily="50" charset="-128"/>
            </a:endParaRPr>
          </a:p>
          <a:p>
            <a:pPr algn="ctr" fontAlgn="base">
              <a:lnSpc>
                <a:spcPts val="2400"/>
              </a:lnSpc>
              <a:spcAft>
                <a:spcPts val="0"/>
              </a:spcAft>
            </a:pPr>
            <a:endParaRPr lang="ja-JP" sz="13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1C1A2CEB-DF0B-4EF3-9648-2541BAE0F6C0}"/>
              </a:ext>
            </a:extLst>
          </p:cNvPr>
          <p:cNvSpPr/>
          <p:nvPr/>
        </p:nvSpPr>
        <p:spPr>
          <a:xfrm>
            <a:off x="2410430" y="1123127"/>
            <a:ext cx="10154446" cy="1764000"/>
          </a:xfrm>
          <a:prstGeom prst="rect">
            <a:avLst/>
          </a:prstGeom>
          <a:solidFill>
            <a:srgbClr val="FFE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EB81648-8670-4592-9564-A17307E854FA}"/>
              </a:ext>
            </a:extLst>
          </p:cNvPr>
          <p:cNvSpPr/>
          <p:nvPr/>
        </p:nvSpPr>
        <p:spPr>
          <a:xfrm>
            <a:off x="2515934" y="2917463"/>
            <a:ext cx="10053965" cy="2496585"/>
          </a:xfrm>
          <a:prstGeom prst="rect">
            <a:avLst/>
          </a:prstGeom>
          <a:solidFill>
            <a:srgbClr val="D9F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CEB29C51-69AE-44D1-9918-56FFEA5A9484}"/>
              </a:ext>
            </a:extLst>
          </p:cNvPr>
          <p:cNvSpPr/>
          <p:nvPr/>
        </p:nvSpPr>
        <p:spPr>
          <a:xfrm>
            <a:off x="2429083" y="5447118"/>
            <a:ext cx="10154446" cy="1298503"/>
          </a:xfrm>
          <a:prstGeom prst="rect">
            <a:avLst/>
          </a:prstGeom>
          <a:solidFill>
            <a:srgbClr val="D7FC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2701581" y="1201590"/>
            <a:ext cx="6291888" cy="1600405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9284465" y="1199011"/>
            <a:ext cx="3198666" cy="1600405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8996433" y="1356285"/>
            <a:ext cx="288032" cy="130568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8350467" y="3690506"/>
            <a:ext cx="4219860" cy="26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36525">
              <a:lnSpc>
                <a:spcPts val="15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2698462" y="2958115"/>
            <a:ext cx="6295008" cy="2395123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81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9296230" y="2974101"/>
            <a:ext cx="3177227" cy="2379232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81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右矢印 99"/>
          <p:cNvSpPr/>
          <p:nvPr/>
        </p:nvSpPr>
        <p:spPr>
          <a:xfrm>
            <a:off x="8998262" y="3635639"/>
            <a:ext cx="288032" cy="130568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81DFFF"/>
          </a:solidFill>
          <a:ln>
            <a:solidFill>
              <a:srgbClr val="81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9CC1CF2-31C3-4311-B1C4-8451059EB012}"/>
              </a:ext>
            </a:extLst>
          </p:cNvPr>
          <p:cNvSpPr/>
          <p:nvPr/>
        </p:nvSpPr>
        <p:spPr>
          <a:xfrm>
            <a:off x="8930160" y="6934226"/>
            <a:ext cx="3491941" cy="26161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63513" indent="-136525"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モニタリング指標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※3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8350039" y="5520129"/>
            <a:ext cx="4219860" cy="26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36525">
              <a:lnSpc>
                <a:spcPts val="15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2698462" y="5520128"/>
            <a:ext cx="6295008" cy="1174266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A3F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四角形: 角を丸くする 10">
            <a:extLst>
              <a:ext uri="{FF2B5EF4-FFF2-40B4-BE49-F238E27FC236}">
                <a16:creationId xmlns:a16="http://schemas.microsoft.com/office/drawing/2014/main" id="{C95F949E-FB38-42E2-BA37-341BD28C46DD}"/>
              </a:ext>
            </a:extLst>
          </p:cNvPr>
          <p:cNvSpPr/>
          <p:nvPr/>
        </p:nvSpPr>
        <p:spPr>
          <a:xfrm>
            <a:off x="9296230" y="5517550"/>
            <a:ext cx="3176799" cy="1174265"/>
          </a:xfrm>
          <a:prstGeom prst="roundRect">
            <a:avLst>
              <a:gd name="adj" fmla="val 3128"/>
            </a:avLst>
          </a:prstGeom>
          <a:noFill/>
          <a:ln w="12700">
            <a:solidFill>
              <a:srgbClr val="A3F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右矢印 106"/>
          <p:cNvSpPr/>
          <p:nvPr/>
        </p:nvSpPr>
        <p:spPr>
          <a:xfrm>
            <a:off x="8993469" y="5574314"/>
            <a:ext cx="288032" cy="108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3F94D"/>
          </a:solidFill>
          <a:ln>
            <a:solidFill>
              <a:srgbClr val="A3F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4660584" y="911904"/>
            <a:ext cx="2381660" cy="276999"/>
            <a:chOff x="4646726" y="1225005"/>
            <a:chExt cx="2381660" cy="357031"/>
          </a:xfrm>
        </p:grpSpPr>
        <p:sp>
          <p:nvSpPr>
            <p:cNvPr id="112" name="角丸四角形 111"/>
            <p:cNvSpPr/>
            <p:nvPr/>
          </p:nvSpPr>
          <p:spPr>
            <a:xfrm>
              <a:off x="4646726" y="1255714"/>
              <a:ext cx="2381660" cy="27702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79CC1CF2-31C3-4311-B1C4-8451059EB012}"/>
                </a:ext>
              </a:extLst>
            </p:cNvPr>
            <p:cNvSpPr/>
            <p:nvPr/>
          </p:nvSpPr>
          <p:spPr>
            <a:xfrm>
              <a:off x="4716776" y="1225005"/>
              <a:ext cx="2146251" cy="3570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63513" indent="-136525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2023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年度の主な取組状況　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4A93601-671A-4E74-BE5F-112380FA5B73}"/>
              </a:ext>
            </a:extLst>
          </p:cNvPr>
          <p:cNvSpPr txBox="1"/>
          <p:nvPr/>
        </p:nvSpPr>
        <p:spPr>
          <a:xfrm>
            <a:off x="227328" y="1123127"/>
            <a:ext cx="2372521" cy="1764000"/>
          </a:xfrm>
          <a:prstGeom prst="rect">
            <a:avLst/>
          </a:prstGeom>
          <a:solidFill>
            <a:srgbClr val="FF99CC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◆自然の恵みに関する意識の向上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◆自然環境に配慮した行動の推進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8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取組方針１</a:t>
            </a: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生物多様性の理解と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生物多様性に資する行動の促進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129">
            <a:extLst>
              <a:ext uri="{FF2B5EF4-FFF2-40B4-BE49-F238E27FC236}">
                <a16:creationId xmlns:a16="http://schemas.microsoft.com/office/drawing/2014/main" id="{BFB28500-9D0E-438C-A30E-2F0BB8B08002}"/>
              </a:ext>
            </a:extLst>
          </p:cNvPr>
          <p:cNvSpPr txBox="1"/>
          <p:nvPr/>
        </p:nvSpPr>
        <p:spPr>
          <a:xfrm>
            <a:off x="243057" y="2921578"/>
            <a:ext cx="2360514" cy="2497270"/>
          </a:xfrm>
          <a:prstGeom prst="rect">
            <a:avLst/>
          </a:prstGeom>
          <a:solidFill>
            <a:srgbClr val="81DFFF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◆自然環境の持続的な保全の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推進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◆事業者等と連携した保全活動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の推進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◆特定外来生物の防除の推進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8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取組方針２</a:t>
            </a: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自然資本の持続可能な利用、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維持・充実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テキスト ボックス 125">
            <a:extLst>
              <a:ext uri="{FF2B5EF4-FFF2-40B4-BE49-F238E27FC236}">
                <a16:creationId xmlns:a16="http://schemas.microsoft.com/office/drawing/2014/main" id="{F4A93601-671A-4E74-BE5F-112380FA5B73}"/>
              </a:ext>
            </a:extLst>
          </p:cNvPr>
          <p:cNvSpPr txBox="1"/>
          <p:nvPr/>
        </p:nvSpPr>
        <p:spPr>
          <a:xfrm>
            <a:off x="224210" y="5465064"/>
            <a:ext cx="2357395" cy="1298503"/>
          </a:xfrm>
          <a:prstGeom prst="rect">
            <a:avLst/>
          </a:prstGeom>
          <a:solidFill>
            <a:srgbClr val="A3F94D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◆市町村や保全団体等と連携した　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2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モニタリング体制の構築</a:t>
            </a:r>
            <a:endParaRPr kumimoji="0" lang="en-US" altLang="ja-JP" sz="12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8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</a:t>
            </a: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取組方針３</a:t>
            </a:r>
            <a:r>
              <a:rPr kumimoji="0" lang="en-US" altLang="ja-JP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生物多様性保全に資する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1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仕組みづくりの推進</a:t>
            </a:r>
            <a:endParaRPr kumimoji="0" lang="en-US" altLang="ja-JP" sz="11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742596" y="899736"/>
            <a:ext cx="2381660" cy="276999"/>
            <a:chOff x="9754761" y="1100039"/>
            <a:chExt cx="2381660" cy="355259"/>
          </a:xfrm>
        </p:grpSpPr>
        <p:sp>
          <p:nvSpPr>
            <p:cNvPr id="116" name="角丸四角形 115"/>
            <p:cNvSpPr/>
            <p:nvPr/>
          </p:nvSpPr>
          <p:spPr>
            <a:xfrm>
              <a:off x="9754761" y="1145965"/>
              <a:ext cx="2381660" cy="27702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79CC1CF2-31C3-4311-B1C4-8451059EB012}"/>
                </a:ext>
              </a:extLst>
            </p:cNvPr>
            <p:cNvSpPr/>
            <p:nvPr/>
          </p:nvSpPr>
          <p:spPr>
            <a:xfrm>
              <a:off x="9918852" y="1100039"/>
              <a:ext cx="1981134" cy="355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63513" indent="-136525" algn="ctr"/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2024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年度の主な取組予定　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12908" y="917470"/>
            <a:ext cx="2207713" cy="276999"/>
            <a:chOff x="304370" y="1251578"/>
            <a:chExt cx="2207713" cy="276999"/>
          </a:xfrm>
        </p:grpSpPr>
        <p:sp>
          <p:nvSpPr>
            <p:cNvPr id="118" name="角丸四角形 117"/>
            <p:cNvSpPr/>
            <p:nvPr/>
          </p:nvSpPr>
          <p:spPr>
            <a:xfrm>
              <a:off x="304370" y="1281778"/>
              <a:ext cx="2207713" cy="21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79CC1CF2-31C3-4311-B1C4-8451059EB012}"/>
                </a:ext>
              </a:extLst>
            </p:cNvPr>
            <p:cNvSpPr/>
            <p:nvPr/>
          </p:nvSpPr>
          <p:spPr>
            <a:xfrm>
              <a:off x="453831" y="1251578"/>
              <a:ext cx="190879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63513" indent="-136525"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目標及び取組方針　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BA2F273-06B7-4867-933D-0414A06994DD}"/>
              </a:ext>
            </a:extLst>
          </p:cNvPr>
          <p:cNvSpPr txBox="1"/>
          <p:nvPr/>
        </p:nvSpPr>
        <p:spPr>
          <a:xfrm>
            <a:off x="10168502" y="9224919"/>
            <a:ext cx="3935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※3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取組内容を検証する際に活用する指標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1805"/>
              </p:ext>
            </p:extLst>
          </p:nvPr>
        </p:nvGraphicFramePr>
        <p:xfrm>
          <a:off x="8853612" y="7277753"/>
          <a:ext cx="3666718" cy="1975493"/>
        </p:xfrm>
        <a:graphic>
          <a:graphicData uri="http://schemas.openxmlformats.org/drawingml/2006/table">
            <a:tbl>
              <a:tblPr firstRow="1" firstCol="1" bandRow="1"/>
              <a:tblGrid>
                <a:gridCol w="1794510">
                  <a:extLst>
                    <a:ext uri="{9D8B030D-6E8A-4147-A177-3AD203B41FA5}">
                      <a16:colId xmlns:a16="http://schemas.microsoft.com/office/drawing/2014/main" val="7431604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3169476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47881373"/>
                    </a:ext>
                  </a:extLst>
                </a:gridCol>
              </a:tblGrid>
              <a:tr h="2986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モニタリング</a:t>
                      </a:r>
                      <a:r>
                        <a:rPr 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指標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基準</a:t>
                      </a:r>
                      <a:r>
                        <a:rPr 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値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(2020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年度</a:t>
                      </a:r>
                      <a:r>
                        <a:rPr 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84001"/>
                  </a:ext>
                </a:extLst>
              </a:tr>
              <a:tr h="39256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自然環境に配慮した行動をする</a:t>
                      </a:r>
                      <a:endParaRPr lang="en-US" alt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府民の割合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18.6%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18.3%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7517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連携した取組を行う</a:t>
                      </a:r>
                      <a:endParaRPr lang="en-US" alt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baseline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事業者・団体数</a:t>
                      </a:r>
                      <a:endParaRPr lang="ja-JP" sz="105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299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事業者・団体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310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事業者・団体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91588"/>
                  </a:ext>
                </a:extLst>
              </a:tr>
              <a:tr h="38671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府内で確認された特定外来生物</a:t>
                      </a:r>
                      <a:endParaRPr lang="en-US" alt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のうち必要な対策がなされた割合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28.1%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(9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/32</a:t>
                      </a: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29.4%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zh-TW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zh-TW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/34</a:t>
                      </a:r>
                      <a:r>
                        <a:rPr lang="zh-TW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種</a:t>
                      </a:r>
                      <a:r>
                        <a:rPr lang="en-US" altLang="zh-TW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946412"/>
                  </a:ext>
                </a:extLst>
              </a:tr>
              <a:tr h="53754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法令等に基づく地域指定の割合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24.6%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(46,930ha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/190,532ha)</a:t>
                      </a:r>
                      <a:endParaRPr lang="ja-JP" sz="10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24.6%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(46,942ha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/190,532ha)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87969"/>
                  </a:ext>
                </a:extLst>
              </a:tr>
            </a:tbl>
          </a:graphicData>
        </a:graphic>
      </p:graphicFrame>
      <p:sp>
        <p:nvSpPr>
          <p:cNvPr id="57" name="角丸四角形 127">
            <a:extLst>
              <a:ext uri="{FF2B5EF4-FFF2-40B4-BE49-F238E27FC236}">
                <a16:creationId xmlns:a16="http://schemas.microsoft.com/office/drawing/2014/main" id="{75BD43ED-935C-2257-606B-1F33B174E185}"/>
              </a:ext>
            </a:extLst>
          </p:cNvPr>
          <p:cNvSpPr/>
          <p:nvPr/>
        </p:nvSpPr>
        <p:spPr>
          <a:xfrm>
            <a:off x="2758319" y="1279164"/>
            <a:ext cx="6293578" cy="14859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生物多様性の情報発信ツール「おおさか生物多様性なび（仮称）」に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係るコンテンツ作成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府内の生物多様性関連施設等と連携した普及啓発の実施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・生き物や自然関係イベントを取りまとめた府民向けチラシを作成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・施設等と共催で普及啓発イベント「いきものみどり　つながる・つなげる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フェスティバル」開催　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1】</a:t>
            </a: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・「おおさかもん祭り」や「大阪自然史フェスティバル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」でのブース出展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府民の森や府営公園、水辺における各種プログラムの提供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・出前講座・自然観察会等の開催（計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299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千名以上参加）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127">
            <a:extLst>
              <a:ext uri="{FF2B5EF4-FFF2-40B4-BE49-F238E27FC236}">
                <a16:creationId xmlns:a16="http://schemas.microsoft.com/office/drawing/2014/main" id="{C4141211-8D36-F250-BC2D-72F750D99D15}"/>
              </a:ext>
            </a:extLst>
          </p:cNvPr>
          <p:cNvSpPr/>
          <p:nvPr/>
        </p:nvSpPr>
        <p:spPr>
          <a:xfrm>
            <a:off x="2717783" y="2919541"/>
            <a:ext cx="6212377" cy="22032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多様な主体と連携した森・里・川・海における取組みの推進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・間伐等の森林整備、木材利用の促進、関係団体と連携した里地里山等の保全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・野生鳥獣のモニタリング調査・捕獲の実施、農空間の保全と活用の促進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・多自然川づくりを取り入れた河川工事の実施、臨海部における自然環境の創出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・大阪湾窪地の埋戻しの実施、民間事業者と連携した藻場造成の開始　等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「おおさか生物多様性応援宣言」（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）の登録開始（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年度末　約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団体）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記念シンポ「生物多様性応援宣言はじめました」開催（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2023.8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97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名参加）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気候変動に対する取組の推進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・脱炭素ポイント制度の実施、条例に基づく大規模事業者の取組みの促進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外来生物に係る啓発及び特定外来生物の防除の推進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・「大阪府特定外来生物アラートリスト」の公表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(2023.6)</a:t>
            </a: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・クビアカツヤカミキリに係る防除対策研修会開催、被害調査の実施、防除推進計画の改定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角丸四角形 127">
            <a:extLst>
              <a:ext uri="{FF2B5EF4-FFF2-40B4-BE49-F238E27FC236}">
                <a16:creationId xmlns:a16="http://schemas.microsoft.com/office/drawing/2014/main" id="{3D038FF0-6536-0914-0F06-202A5DD090CC}"/>
              </a:ext>
            </a:extLst>
          </p:cNvPr>
          <p:cNvSpPr/>
          <p:nvPr/>
        </p:nvSpPr>
        <p:spPr>
          <a:xfrm>
            <a:off x="9279061" y="1351892"/>
            <a:ext cx="3164829" cy="129338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「おおさか生物多様性なび（仮称）」の制作及び広報の実施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府内の生物多様性関連施設等と連携した普及啓発の実施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府民の森や府営公園、水辺における生き物観察会等、各種プログラムの提供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生物多様性研修プログラムの改訂及び教員・社員等への研修の実施</a:t>
            </a:r>
            <a:b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角丸四角形 127">
            <a:extLst>
              <a:ext uri="{FF2B5EF4-FFF2-40B4-BE49-F238E27FC236}">
                <a16:creationId xmlns:a16="http://schemas.microsoft.com/office/drawing/2014/main" id="{4F4B53CB-23E0-9BF7-1532-C58E23927E33}"/>
              </a:ext>
            </a:extLst>
          </p:cNvPr>
          <p:cNvSpPr/>
          <p:nvPr/>
        </p:nvSpPr>
        <p:spPr>
          <a:xfrm>
            <a:off x="9285809" y="3033705"/>
            <a:ext cx="3136291" cy="19531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多様な主体と連携した森・里・川・海における取組みの推進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「おおさか生物多様性応援宣言」登録制度の周知に努め、登録者の拡大を図るとともに、登録者間の交流促進等、取組支援を実施</a:t>
            </a:r>
          </a:p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外来生物に係る啓発及び特定外来生物の防除の推進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・クビアカツヤカミキリに関する取り組みの強化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角丸四角形 127">
            <a:extLst>
              <a:ext uri="{FF2B5EF4-FFF2-40B4-BE49-F238E27FC236}">
                <a16:creationId xmlns:a16="http://schemas.microsoft.com/office/drawing/2014/main" id="{4449F176-01B3-50C2-AEB5-EED88098963F}"/>
              </a:ext>
            </a:extLst>
          </p:cNvPr>
          <p:cNvSpPr/>
          <p:nvPr/>
        </p:nvSpPr>
        <p:spPr>
          <a:xfrm>
            <a:off x="4260934" y="5175440"/>
            <a:ext cx="5622338" cy="2793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900"/>
              </a:lnSpc>
            </a:pP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kumimoji="1"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生物多様性保全に取組む企業・団体に取組内容を宣言（登録）いただき、府が</a:t>
            </a:r>
            <a:r>
              <a:rPr kumimoji="1"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を行う制度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47" y="4536180"/>
            <a:ext cx="699541" cy="684291"/>
          </a:xfrm>
          <a:prstGeom prst="rect">
            <a:avLst/>
          </a:prstGeom>
        </p:spPr>
      </p:pic>
      <p:sp>
        <p:nvSpPr>
          <p:cNvPr id="72" name="角丸四角形 127">
            <a:extLst>
              <a:ext uri="{FF2B5EF4-FFF2-40B4-BE49-F238E27FC236}">
                <a16:creationId xmlns:a16="http://schemas.microsoft.com/office/drawing/2014/main" id="{8AFE764E-5CDC-47BD-A86F-0D968D434919}"/>
              </a:ext>
            </a:extLst>
          </p:cNvPr>
          <p:cNvSpPr/>
          <p:nvPr/>
        </p:nvSpPr>
        <p:spPr>
          <a:xfrm>
            <a:off x="6701646" y="1551269"/>
            <a:ext cx="1279045" cy="4533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ts val="1000"/>
              </a:lnSpc>
            </a:pP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1】</a:t>
            </a:r>
            <a:endParaRPr kumimoji="1"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二等辺三角形 75"/>
          <p:cNvSpPr>
            <a:spLocks/>
          </p:cNvSpPr>
          <p:nvPr/>
        </p:nvSpPr>
        <p:spPr>
          <a:xfrm rot="5400000">
            <a:off x="7613234" y="1623886"/>
            <a:ext cx="108000" cy="90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8285041" y="4045551"/>
            <a:ext cx="635272" cy="941113"/>
            <a:chOff x="12618767" y="3931520"/>
            <a:chExt cx="753976" cy="1034919"/>
          </a:xfrm>
        </p:grpSpPr>
        <p:sp>
          <p:nvSpPr>
            <p:cNvPr id="7" name="正方形/長方形 6"/>
            <p:cNvSpPr/>
            <p:nvPr/>
          </p:nvSpPr>
          <p:spPr>
            <a:xfrm>
              <a:off x="13074775" y="4052880"/>
              <a:ext cx="288032" cy="872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8767" y="3931520"/>
              <a:ext cx="753976" cy="1034919"/>
            </a:xfrm>
            <a:prstGeom prst="rect">
              <a:avLst/>
            </a:prstGeom>
          </p:spPr>
        </p:pic>
      </p:grpSp>
      <p:sp>
        <p:nvSpPr>
          <p:cNvPr id="84" name="角丸四角形 127">
            <a:extLst>
              <a:ext uri="{FF2B5EF4-FFF2-40B4-BE49-F238E27FC236}">
                <a16:creationId xmlns:a16="http://schemas.microsoft.com/office/drawing/2014/main" id="{130B18AF-F88F-B018-68A0-33902EE28A5C}"/>
              </a:ext>
            </a:extLst>
          </p:cNvPr>
          <p:cNvSpPr/>
          <p:nvPr/>
        </p:nvSpPr>
        <p:spPr>
          <a:xfrm>
            <a:off x="9296757" y="5611457"/>
            <a:ext cx="3186374" cy="10699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「大阪府いきもの資料館」公表資料の拡充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「自然共生サイト」認定に向けた支援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レッドリスト改訂に向けた検討、府内の希少種保全への機運醸成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生物多様性保全に資する調査研究の推進</a:t>
            </a:r>
            <a:b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角丸四角形 127">
            <a:extLst>
              <a:ext uri="{FF2B5EF4-FFF2-40B4-BE49-F238E27FC236}">
                <a16:creationId xmlns:a16="http://schemas.microsoft.com/office/drawing/2014/main" id="{AA13B8B3-3537-16AC-2AD0-DEB7F9E06F2E}"/>
              </a:ext>
            </a:extLst>
          </p:cNvPr>
          <p:cNvSpPr/>
          <p:nvPr/>
        </p:nvSpPr>
        <p:spPr>
          <a:xfrm>
            <a:off x="2722909" y="5572111"/>
            <a:ext cx="5118051" cy="11197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上で府内の生き物や自然環境についてのリーフレット・冊子類や調査資料等を紹介した　「大阪府いきもの資料館」公表（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2023.9)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「自然共生サイト」（環境省）への関係保全地「多奈川ビオトープ」（岬町）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の登録について関係機関との調整を進め、認定を受けた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（府内では計６サイトが登録済み）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生物多様性保全に資する調査研究の推進（外来生物の被害対策等）</a:t>
            </a:r>
            <a:b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DE98F1B3-6085-49C7-B7FF-3D16972E2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36" y="1434141"/>
            <a:ext cx="1279045" cy="95311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8B047DD0-8567-47A4-97BF-D3BCE7A84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578" y="5949242"/>
            <a:ext cx="1024162" cy="70328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7326C4D2-4701-4BE5-A2D6-38FC798175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79" y="3023157"/>
            <a:ext cx="1003136" cy="752353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46F2FD3-5749-4EEC-A969-E26798B74683}"/>
              </a:ext>
            </a:extLst>
          </p:cNvPr>
          <p:cNvCxnSpPr>
            <a:cxnSpLocks/>
          </p:cNvCxnSpPr>
          <p:nvPr/>
        </p:nvCxnSpPr>
        <p:spPr>
          <a:xfrm>
            <a:off x="6547934" y="4918171"/>
            <a:ext cx="1737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536E740-1231-495D-ABE0-8714D49A88AC}"/>
              </a:ext>
            </a:extLst>
          </p:cNvPr>
          <p:cNvSpPr/>
          <p:nvPr/>
        </p:nvSpPr>
        <p:spPr>
          <a:xfrm>
            <a:off x="8043333" y="3877733"/>
            <a:ext cx="186267" cy="245534"/>
          </a:xfrm>
          <a:custGeom>
            <a:avLst/>
            <a:gdLst>
              <a:gd name="connsiteX0" fmla="*/ 0 w 186267"/>
              <a:gd name="connsiteY0" fmla="*/ 245534 h 245534"/>
              <a:gd name="connsiteX1" fmla="*/ 186267 w 186267"/>
              <a:gd name="connsiteY1" fmla="*/ 237067 h 245534"/>
              <a:gd name="connsiteX2" fmla="*/ 186267 w 186267"/>
              <a:gd name="connsiteY2" fmla="*/ 0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267" h="245534">
                <a:moveTo>
                  <a:pt x="0" y="245534"/>
                </a:moveTo>
                <a:lnTo>
                  <a:pt x="186267" y="237067"/>
                </a:lnTo>
                <a:lnTo>
                  <a:pt x="186267" y="0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01C5557-3447-49FD-9C7B-04A970987FB6}"/>
              </a:ext>
            </a:extLst>
          </p:cNvPr>
          <p:cNvSpPr/>
          <p:nvPr/>
        </p:nvSpPr>
        <p:spPr>
          <a:xfrm>
            <a:off x="6829425" y="6105525"/>
            <a:ext cx="1110424" cy="120333"/>
          </a:xfrm>
          <a:custGeom>
            <a:avLst/>
            <a:gdLst>
              <a:gd name="connsiteX0" fmla="*/ 0 w 247650"/>
              <a:gd name="connsiteY0" fmla="*/ 0 h 123825"/>
              <a:gd name="connsiteX1" fmla="*/ 0 w 247650"/>
              <a:gd name="connsiteY1" fmla="*/ 123825 h 123825"/>
              <a:gd name="connsiteX2" fmla="*/ 247650 w 247650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123825">
                <a:moveTo>
                  <a:pt x="0" y="0"/>
                </a:moveTo>
                <a:lnTo>
                  <a:pt x="0" y="123825"/>
                </a:lnTo>
                <a:lnTo>
                  <a:pt x="247650" y="123825"/>
                </a:lnTo>
              </a:path>
            </a:pathLst>
          </a:custGeom>
          <a:noFill/>
          <a:ln w="6350">
            <a:solidFill>
              <a:srgbClr val="3AA43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871BF760-0ADC-41CE-B2F3-60A1F92E85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67" r="13712"/>
          <a:stretch/>
        </p:blipFill>
        <p:spPr>
          <a:xfrm>
            <a:off x="11091689" y="4603534"/>
            <a:ext cx="741030" cy="649761"/>
          </a:xfrm>
          <a:prstGeom prst="rect">
            <a:avLst/>
          </a:prstGeom>
        </p:spPr>
      </p:pic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01A13402-33E9-4DC7-8D84-FAAD8299CCBB}"/>
              </a:ext>
            </a:extLst>
          </p:cNvPr>
          <p:cNvSpPr/>
          <p:nvPr/>
        </p:nvSpPr>
        <p:spPr>
          <a:xfrm rot="5400000">
            <a:off x="10666093" y="4424112"/>
            <a:ext cx="315936" cy="432542"/>
          </a:xfrm>
          <a:custGeom>
            <a:avLst/>
            <a:gdLst>
              <a:gd name="connsiteX0" fmla="*/ 0 w 186267"/>
              <a:gd name="connsiteY0" fmla="*/ 245534 h 245534"/>
              <a:gd name="connsiteX1" fmla="*/ 186267 w 186267"/>
              <a:gd name="connsiteY1" fmla="*/ 237067 h 245534"/>
              <a:gd name="connsiteX2" fmla="*/ 186267 w 186267"/>
              <a:gd name="connsiteY2" fmla="*/ 0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267" h="245534">
                <a:moveTo>
                  <a:pt x="0" y="245534"/>
                </a:moveTo>
                <a:lnTo>
                  <a:pt x="186267" y="237067"/>
                </a:lnTo>
                <a:lnTo>
                  <a:pt x="186267" y="0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0B29DE47-9C15-4F38-9026-1E8811117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49118"/>
              </p:ext>
            </p:extLst>
          </p:nvPr>
        </p:nvGraphicFramePr>
        <p:xfrm>
          <a:off x="10649272" y="7277754"/>
          <a:ext cx="936103" cy="1975492"/>
        </p:xfrm>
        <a:graphic>
          <a:graphicData uri="http://schemas.openxmlformats.org/drawingml/2006/table">
            <a:tbl>
              <a:tblPr/>
              <a:tblGrid>
                <a:gridCol w="936103">
                  <a:extLst>
                    <a:ext uri="{9D8B030D-6E8A-4147-A177-3AD203B41FA5}">
                      <a16:colId xmlns:a16="http://schemas.microsoft.com/office/drawing/2014/main" val="2950170698"/>
                    </a:ext>
                  </a:extLst>
                </a:gridCol>
              </a:tblGrid>
              <a:tr h="197549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363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8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A3 297x420 mm</PresentationFormat>
  <Paragraphs>105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游ゴシック</vt:lpstr>
      <vt:lpstr>Arial</vt:lpstr>
      <vt:lpstr>Calibri</vt:lpstr>
      <vt:lpstr>Wingdings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2020-01-27T08:11:08Z</dcterms:created>
  <dcterms:modified xsi:type="dcterms:W3CDTF">2024-07-31T02:30:52Z</dcterms:modified>
</cp:coreProperties>
</file>