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801600" cy="9601200" type="A3"/>
  <p:notesSz cx="6807200" cy="9939338"/>
  <p:defaultTextStyle>
    <a:defPPr>
      <a:defRPr lang="ja-JP"/>
    </a:defPPr>
    <a:lvl1pPr marL="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94D"/>
    <a:srgbClr val="81DFFF"/>
    <a:srgbClr val="FF66CC"/>
    <a:srgbClr val="FF99CC"/>
    <a:srgbClr val="00FF00"/>
    <a:srgbClr val="3AA43A"/>
    <a:srgbClr val="41AF41"/>
    <a:srgbClr val="FFFFFF"/>
    <a:srgbClr val="00B05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00" autoAdjust="0"/>
    <p:restoredTop sz="94434" autoAdjust="0"/>
  </p:normalViewPr>
  <p:slideViewPr>
    <p:cSldViewPr>
      <p:cViewPr varScale="1">
        <p:scale>
          <a:sx n="53" d="100"/>
          <a:sy n="53" d="100"/>
        </p:scale>
        <p:origin x="1728" y="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9575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3" y="0"/>
            <a:ext cx="2949575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9EFDEC38-9E6E-4F38-A92F-57AC730FB33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3" y="4721225"/>
            <a:ext cx="5445125" cy="4471988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863"/>
            <a:ext cx="2949575" cy="496887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3" y="9440863"/>
            <a:ext cx="2949575" cy="496887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E89182C8-D04B-4A1A-8523-950FC9621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46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82C8-D04B-4A1A-8523-950FC9621A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52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70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3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72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03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4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17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56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08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2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20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82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A8B6C-6B1F-4BD3-B7F6-168A29555C89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820F04F-232A-413C-A7F5-50D5C5EDC103}"/>
              </a:ext>
            </a:extLst>
          </p:cNvPr>
          <p:cNvGrpSpPr/>
          <p:nvPr/>
        </p:nvGrpSpPr>
        <p:grpSpPr>
          <a:xfrm>
            <a:off x="101967" y="6896502"/>
            <a:ext cx="8547666" cy="2590027"/>
            <a:chOff x="4378658" y="7808436"/>
            <a:chExt cx="2882587" cy="3202953"/>
          </a:xfrm>
        </p:grpSpPr>
        <p:sp>
          <p:nvSpPr>
            <p:cNvPr id="78" name="角丸四角形 77"/>
            <p:cNvSpPr/>
            <p:nvPr/>
          </p:nvSpPr>
          <p:spPr>
            <a:xfrm>
              <a:off x="4378658" y="8169145"/>
              <a:ext cx="2882587" cy="284224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339933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ja-JP" altLang="en-US" sz="1960" dirty="0"/>
            </a:p>
          </p:txBody>
        </p:sp>
        <p:sp>
          <p:nvSpPr>
            <p:cNvPr id="79" name="角丸四角形 78"/>
            <p:cNvSpPr/>
            <p:nvPr/>
          </p:nvSpPr>
          <p:spPr>
            <a:xfrm>
              <a:off x="4380924" y="7808436"/>
              <a:ext cx="2880321" cy="389611"/>
            </a:xfrm>
            <a:prstGeom prst="roundRect">
              <a:avLst>
                <a:gd name="adj" fmla="val 0"/>
              </a:avLst>
            </a:prstGeom>
            <a:solidFill>
              <a:srgbClr val="339933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tIns="36000" bIns="36000" rtlCol="0" anchor="ctr">
              <a:spAutoFit/>
            </a:bodyPr>
            <a:lstStyle/>
            <a:p>
              <a:r>
                <a:rPr lang="en-US" altLang="ja-JP" sz="14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Ⅱ</a:t>
              </a:r>
              <a:r>
                <a:rPr lang="ja-JP" altLang="en-US" sz="1400" b="1" dirty="0" err="1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．</a:t>
              </a:r>
              <a:r>
                <a:rPr lang="ja-JP" altLang="en-US" sz="14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大阪府生物多様性地域戦略部会における検証</a:t>
              </a:r>
              <a:endPara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45" name="角丸四角形 44"/>
          <p:cNvSpPr/>
          <p:nvPr/>
        </p:nvSpPr>
        <p:spPr>
          <a:xfrm>
            <a:off x="1817793" y="4469902"/>
            <a:ext cx="4032000" cy="36000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142875"/>
            <a:endParaRPr lang="en-US" altLang="ja-JP" sz="900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8360141" y="1627730"/>
            <a:ext cx="4219860" cy="267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36525">
              <a:lnSpc>
                <a:spcPts val="15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四角形: 角を丸くする 66">
            <a:extLst>
              <a:ext uri="{FF2B5EF4-FFF2-40B4-BE49-F238E27FC236}">
                <a16:creationId xmlns:a16="http://schemas.microsoft.com/office/drawing/2014/main" id="{028AA861-A4F5-47A5-B3F1-3ED58315271C}"/>
              </a:ext>
            </a:extLst>
          </p:cNvPr>
          <p:cNvSpPr/>
          <p:nvPr/>
        </p:nvSpPr>
        <p:spPr>
          <a:xfrm>
            <a:off x="8720286" y="7071850"/>
            <a:ext cx="3960196" cy="2396989"/>
          </a:xfrm>
          <a:prstGeom prst="roundRect">
            <a:avLst>
              <a:gd name="adj" fmla="val 8287"/>
            </a:avLst>
          </a:prstGeom>
          <a:noFill/>
          <a:ln>
            <a:solidFill>
              <a:srgbClr val="3AA43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97388" y="797874"/>
            <a:ext cx="12584344" cy="6016707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3399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96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角丸四角形 98"/>
          <p:cNvSpPr/>
          <p:nvPr/>
        </p:nvSpPr>
        <p:spPr>
          <a:xfrm>
            <a:off x="96682" y="596387"/>
            <a:ext cx="12583800" cy="288147"/>
          </a:xfrm>
          <a:prstGeom prst="roundRect">
            <a:avLst>
              <a:gd name="adj" fmla="val 0"/>
            </a:avLst>
          </a:prstGeom>
          <a:solidFill>
            <a:srgbClr val="3AA43A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r>
              <a:rPr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Ⅰ</a:t>
            </a:r>
            <a:r>
              <a:rPr lang="ja-JP" altLang="en-US" sz="14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大阪府生物多様性地域戦略に基づく主な取組状況</a:t>
            </a:r>
            <a:endParaRPr lang="ja-JP" altLang="en-US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AutoShape 67"/>
          <p:cNvSpPr>
            <a:spLocks noChangeArrowheads="1"/>
          </p:cNvSpPr>
          <p:nvPr/>
        </p:nvSpPr>
        <p:spPr bwMode="auto">
          <a:xfrm>
            <a:off x="96682" y="68034"/>
            <a:ext cx="12588275" cy="46336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mpd="dbl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36000" tIns="0" rIns="36000" bIns="72000" numCol="1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9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大阪府生物多様性地域戦略の進捗状況について</a:t>
            </a:r>
            <a:r>
              <a:rPr kumimoji="0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生物多様性地域戦略部会報告様式案</a:t>
            </a:r>
            <a:r>
              <a:rPr kumimoji="0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11711671" y="131058"/>
            <a:ext cx="835484" cy="3416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2400"/>
              </a:lnSpc>
              <a:spcAft>
                <a:spcPts val="0"/>
              </a:spcAft>
            </a:pPr>
            <a:r>
              <a:rPr lang="ja-JP" sz="1300" kern="1200" dirty="0" smtClean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ゴシック" panose="020B0609070205080204" pitchFamily="49" charset="-128"/>
                <a:cs typeface="ＭＳ Ｐゴシック" panose="020B0600070205080204" pitchFamily="50" charset="-128"/>
              </a:rPr>
              <a:t>資料</a:t>
            </a:r>
            <a:r>
              <a:rPr lang="ja-JP" altLang="en-US" sz="1300" kern="1200" dirty="0" smtClean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ゴシック" panose="020B0609070205080204" pitchFamily="49" charset="-128"/>
                <a:cs typeface="ＭＳ Ｐゴシック" panose="020B0600070205080204" pitchFamily="50" charset="-128"/>
              </a:rPr>
              <a:t>２</a:t>
            </a:r>
            <a:endParaRPr lang="ja-JP" sz="13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1C1A2CEB-DF0B-4EF3-9648-2541BAE0F6C0}"/>
              </a:ext>
            </a:extLst>
          </p:cNvPr>
          <p:cNvSpPr/>
          <p:nvPr/>
        </p:nvSpPr>
        <p:spPr>
          <a:xfrm>
            <a:off x="2410430" y="1123127"/>
            <a:ext cx="10154446" cy="1764000"/>
          </a:xfrm>
          <a:prstGeom prst="rect">
            <a:avLst/>
          </a:prstGeom>
          <a:solidFill>
            <a:srgbClr val="FFE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0EB81648-8670-4592-9564-A17307E854FA}"/>
              </a:ext>
            </a:extLst>
          </p:cNvPr>
          <p:cNvSpPr/>
          <p:nvPr/>
        </p:nvSpPr>
        <p:spPr>
          <a:xfrm>
            <a:off x="2425555" y="2920783"/>
            <a:ext cx="10154446" cy="2496585"/>
          </a:xfrm>
          <a:prstGeom prst="rect">
            <a:avLst/>
          </a:prstGeom>
          <a:solidFill>
            <a:srgbClr val="D9F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CEB29C51-69AE-44D1-9918-56FFEA5A9484}"/>
              </a:ext>
            </a:extLst>
          </p:cNvPr>
          <p:cNvSpPr/>
          <p:nvPr/>
        </p:nvSpPr>
        <p:spPr>
          <a:xfrm>
            <a:off x="2410430" y="5465063"/>
            <a:ext cx="10154446" cy="1298503"/>
          </a:xfrm>
          <a:prstGeom prst="rect">
            <a:avLst/>
          </a:prstGeom>
          <a:solidFill>
            <a:srgbClr val="D7FCB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四角形: 角を丸くする 10">
            <a:extLst>
              <a:ext uri="{FF2B5EF4-FFF2-40B4-BE49-F238E27FC236}">
                <a16:creationId xmlns:a16="http://schemas.microsoft.com/office/drawing/2014/main" id="{C95F949E-FB38-42E2-BA37-341BD28C46DD}"/>
              </a:ext>
            </a:extLst>
          </p:cNvPr>
          <p:cNvSpPr/>
          <p:nvPr/>
        </p:nvSpPr>
        <p:spPr>
          <a:xfrm>
            <a:off x="2701581" y="1201590"/>
            <a:ext cx="6291888" cy="1600405"/>
          </a:xfrm>
          <a:prstGeom prst="roundRect">
            <a:avLst>
              <a:gd name="adj" fmla="val 3128"/>
            </a:avLst>
          </a:prstGeom>
          <a:noFill/>
          <a:ln w="127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四角形: 角を丸くする 10">
            <a:extLst>
              <a:ext uri="{FF2B5EF4-FFF2-40B4-BE49-F238E27FC236}">
                <a16:creationId xmlns:a16="http://schemas.microsoft.com/office/drawing/2014/main" id="{C95F949E-FB38-42E2-BA37-341BD28C46DD}"/>
              </a:ext>
            </a:extLst>
          </p:cNvPr>
          <p:cNvSpPr/>
          <p:nvPr/>
        </p:nvSpPr>
        <p:spPr>
          <a:xfrm>
            <a:off x="9284465" y="1199011"/>
            <a:ext cx="3198666" cy="1600405"/>
          </a:xfrm>
          <a:prstGeom prst="roundRect">
            <a:avLst>
              <a:gd name="adj" fmla="val 3128"/>
            </a:avLst>
          </a:prstGeom>
          <a:noFill/>
          <a:ln w="127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8996433" y="1356285"/>
            <a:ext cx="288032" cy="130568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8350467" y="3690506"/>
            <a:ext cx="4219860" cy="267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36525">
              <a:lnSpc>
                <a:spcPts val="15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6" name="四角形: 角を丸くする 10">
            <a:extLst>
              <a:ext uri="{FF2B5EF4-FFF2-40B4-BE49-F238E27FC236}">
                <a16:creationId xmlns:a16="http://schemas.microsoft.com/office/drawing/2014/main" id="{C95F949E-FB38-42E2-BA37-341BD28C46DD}"/>
              </a:ext>
            </a:extLst>
          </p:cNvPr>
          <p:cNvSpPr/>
          <p:nvPr/>
        </p:nvSpPr>
        <p:spPr>
          <a:xfrm>
            <a:off x="2698462" y="2958115"/>
            <a:ext cx="6295008" cy="2395123"/>
          </a:xfrm>
          <a:prstGeom prst="roundRect">
            <a:avLst>
              <a:gd name="adj" fmla="val 3128"/>
            </a:avLst>
          </a:prstGeom>
          <a:noFill/>
          <a:ln w="12700">
            <a:solidFill>
              <a:srgbClr val="81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角を丸くする 10">
            <a:extLst>
              <a:ext uri="{FF2B5EF4-FFF2-40B4-BE49-F238E27FC236}">
                <a16:creationId xmlns:a16="http://schemas.microsoft.com/office/drawing/2014/main" id="{C95F949E-FB38-42E2-BA37-341BD28C46DD}"/>
              </a:ext>
            </a:extLst>
          </p:cNvPr>
          <p:cNvSpPr/>
          <p:nvPr/>
        </p:nvSpPr>
        <p:spPr>
          <a:xfrm>
            <a:off x="9296230" y="2974101"/>
            <a:ext cx="3177227" cy="2379232"/>
          </a:xfrm>
          <a:prstGeom prst="roundRect">
            <a:avLst>
              <a:gd name="adj" fmla="val 3128"/>
            </a:avLst>
          </a:prstGeom>
          <a:noFill/>
          <a:ln w="12700">
            <a:solidFill>
              <a:srgbClr val="81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右矢印 99"/>
          <p:cNvSpPr/>
          <p:nvPr/>
        </p:nvSpPr>
        <p:spPr>
          <a:xfrm>
            <a:off x="8998262" y="3635639"/>
            <a:ext cx="288032" cy="130568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81DFFF"/>
          </a:solidFill>
          <a:ln>
            <a:solidFill>
              <a:srgbClr val="81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79CC1CF2-31C3-4311-B1C4-8451059EB012}"/>
              </a:ext>
            </a:extLst>
          </p:cNvPr>
          <p:cNvSpPr/>
          <p:nvPr/>
        </p:nvSpPr>
        <p:spPr>
          <a:xfrm>
            <a:off x="8930160" y="6934226"/>
            <a:ext cx="3491941" cy="26161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63513" indent="-136525" algn="ctr"/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（参考）モニタリング指標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5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※3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8350039" y="5520129"/>
            <a:ext cx="4219860" cy="267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36525">
              <a:lnSpc>
                <a:spcPts val="15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3" name="四角形: 角を丸くする 10">
            <a:extLst>
              <a:ext uri="{FF2B5EF4-FFF2-40B4-BE49-F238E27FC236}">
                <a16:creationId xmlns:a16="http://schemas.microsoft.com/office/drawing/2014/main" id="{C95F949E-FB38-42E2-BA37-341BD28C46DD}"/>
              </a:ext>
            </a:extLst>
          </p:cNvPr>
          <p:cNvSpPr/>
          <p:nvPr/>
        </p:nvSpPr>
        <p:spPr>
          <a:xfrm>
            <a:off x="2698462" y="5520128"/>
            <a:ext cx="6295008" cy="1174266"/>
          </a:xfrm>
          <a:prstGeom prst="roundRect">
            <a:avLst>
              <a:gd name="adj" fmla="val 3128"/>
            </a:avLst>
          </a:prstGeom>
          <a:noFill/>
          <a:ln w="12700">
            <a:solidFill>
              <a:srgbClr val="A3F9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四角形: 角を丸くする 10">
            <a:extLst>
              <a:ext uri="{FF2B5EF4-FFF2-40B4-BE49-F238E27FC236}">
                <a16:creationId xmlns:a16="http://schemas.microsoft.com/office/drawing/2014/main" id="{C95F949E-FB38-42E2-BA37-341BD28C46DD}"/>
              </a:ext>
            </a:extLst>
          </p:cNvPr>
          <p:cNvSpPr/>
          <p:nvPr/>
        </p:nvSpPr>
        <p:spPr>
          <a:xfrm>
            <a:off x="9296230" y="5517550"/>
            <a:ext cx="3176799" cy="1174265"/>
          </a:xfrm>
          <a:prstGeom prst="roundRect">
            <a:avLst>
              <a:gd name="adj" fmla="val 3128"/>
            </a:avLst>
          </a:prstGeom>
          <a:noFill/>
          <a:ln w="12700">
            <a:solidFill>
              <a:srgbClr val="A3F9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右矢印 106"/>
          <p:cNvSpPr/>
          <p:nvPr/>
        </p:nvSpPr>
        <p:spPr>
          <a:xfrm>
            <a:off x="8993469" y="5574314"/>
            <a:ext cx="288032" cy="108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A3F94D"/>
          </a:solidFill>
          <a:ln>
            <a:solidFill>
              <a:srgbClr val="A3F9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4660584" y="911904"/>
            <a:ext cx="2381660" cy="276999"/>
            <a:chOff x="4646726" y="1225005"/>
            <a:chExt cx="2381660" cy="357031"/>
          </a:xfrm>
        </p:grpSpPr>
        <p:sp>
          <p:nvSpPr>
            <p:cNvPr id="112" name="角丸四角形 111"/>
            <p:cNvSpPr/>
            <p:nvPr/>
          </p:nvSpPr>
          <p:spPr>
            <a:xfrm>
              <a:off x="4646726" y="1255714"/>
              <a:ext cx="2381660" cy="27702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79CC1CF2-31C3-4311-B1C4-8451059EB012}"/>
                </a:ext>
              </a:extLst>
            </p:cNvPr>
            <p:cNvSpPr/>
            <p:nvPr/>
          </p:nvSpPr>
          <p:spPr>
            <a:xfrm>
              <a:off x="4716776" y="1225005"/>
              <a:ext cx="2146251" cy="3570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marL="163513" indent="-136525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2022</a:t>
              </a:r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年度の主な取組状況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4A93601-671A-4E74-BE5F-112380FA5B73}"/>
              </a:ext>
            </a:extLst>
          </p:cNvPr>
          <p:cNvSpPr txBox="1"/>
          <p:nvPr/>
        </p:nvSpPr>
        <p:spPr>
          <a:xfrm>
            <a:off x="227328" y="1123127"/>
            <a:ext cx="2372521" cy="1764000"/>
          </a:xfrm>
          <a:prstGeom prst="rect">
            <a:avLst/>
          </a:prstGeom>
          <a:solidFill>
            <a:srgbClr val="FF99CC"/>
          </a:solidFill>
          <a:ln w="38100">
            <a:noFill/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◆自然の恵みに関する意識の向上</a:t>
            </a:r>
            <a:endParaRPr kumimoji="0" lang="en-US" altLang="ja-JP" sz="12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◆自然</a:t>
            </a: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</a:t>
            </a: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配慮</a:t>
            </a: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した行動の推進</a:t>
            </a:r>
            <a:endParaRPr kumimoji="0" lang="en-US" altLang="ja-JP" sz="12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kumimoji="0" lang="en-US" altLang="ja-JP" sz="8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en-US" altLang="ja-JP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【</a:t>
            </a: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取組方針１</a:t>
            </a:r>
            <a:r>
              <a:rPr kumimoji="0" lang="en-US" altLang="ja-JP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defRPr/>
            </a:pPr>
            <a:r>
              <a:rPr kumimoji="0" lang="ja-JP" altLang="en-US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生物</a:t>
            </a: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多様性の理解と</a:t>
            </a:r>
            <a:endParaRPr kumimoji="0" lang="en-US" altLang="ja-JP" sz="11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生物</a:t>
            </a: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多様性に資する行動の促進</a:t>
            </a:r>
            <a:endParaRPr kumimoji="0" lang="en-US" altLang="ja-JP" sz="11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テキスト ボックス 129">
            <a:extLst>
              <a:ext uri="{FF2B5EF4-FFF2-40B4-BE49-F238E27FC236}">
                <a16:creationId xmlns:a16="http://schemas.microsoft.com/office/drawing/2014/main" id="{BFB28500-9D0E-438C-A30E-2F0BB8B08002}"/>
              </a:ext>
            </a:extLst>
          </p:cNvPr>
          <p:cNvSpPr txBox="1"/>
          <p:nvPr/>
        </p:nvSpPr>
        <p:spPr>
          <a:xfrm>
            <a:off x="243057" y="2921578"/>
            <a:ext cx="2360514" cy="2497270"/>
          </a:xfrm>
          <a:prstGeom prst="rect">
            <a:avLst/>
          </a:prstGeom>
          <a:solidFill>
            <a:srgbClr val="81DFFF"/>
          </a:solidFill>
          <a:ln w="38100">
            <a:noFill/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◆自然環境の持続的な保全の</a:t>
            </a:r>
            <a:endParaRPr kumimoji="0" lang="en-US" altLang="ja-JP" sz="12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推進</a:t>
            </a:r>
            <a:endParaRPr kumimoji="0" lang="en-US" altLang="ja-JP" sz="12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◆事業者</a:t>
            </a: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と連携した保全活動</a:t>
            </a:r>
            <a:endParaRPr kumimoji="0" lang="en-US" altLang="ja-JP" sz="12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en-US" altLang="ja-JP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の推進</a:t>
            </a:r>
            <a:endParaRPr kumimoji="0" lang="en-US" altLang="ja-JP" sz="12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◆特定外来</a:t>
            </a: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生物</a:t>
            </a: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防除</a:t>
            </a: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の推進</a:t>
            </a:r>
            <a:endParaRPr kumimoji="0" lang="en-US" altLang="ja-JP" sz="12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kumimoji="0" lang="en-US" altLang="ja-JP" sz="8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en-US" altLang="ja-JP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【</a:t>
            </a: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取組方針２</a:t>
            </a:r>
            <a:r>
              <a:rPr kumimoji="0" lang="en-US" altLang="ja-JP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defRPr/>
            </a:pPr>
            <a:r>
              <a:rPr kumimoji="0" lang="ja-JP" altLang="en-US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自然</a:t>
            </a: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資本の持続可能な利用</a:t>
            </a:r>
            <a:r>
              <a:rPr kumimoji="0" lang="ja-JP" altLang="en-US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0" lang="en-US" altLang="ja-JP" sz="11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維持</a:t>
            </a: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・充実</a:t>
            </a:r>
            <a:endParaRPr kumimoji="0" lang="en-US" altLang="ja-JP" sz="11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3" name="テキスト ボックス 125">
            <a:extLst>
              <a:ext uri="{FF2B5EF4-FFF2-40B4-BE49-F238E27FC236}">
                <a16:creationId xmlns:a16="http://schemas.microsoft.com/office/drawing/2014/main" id="{F4A93601-671A-4E74-BE5F-112380FA5B73}"/>
              </a:ext>
            </a:extLst>
          </p:cNvPr>
          <p:cNvSpPr txBox="1"/>
          <p:nvPr/>
        </p:nvSpPr>
        <p:spPr>
          <a:xfrm>
            <a:off x="224210" y="5465064"/>
            <a:ext cx="2357395" cy="1298503"/>
          </a:xfrm>
          <a:prstGeom prst="rect">
            <a:avLst/>
          </a:prstGeom>
          <a:solidFill>
            <a:srgbClr val="A3F94D"/>
          </a:solidFill>
          <a:ln w="38100">
            <a:noFill/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◆市町村や保全団体等と連携した　</a:t>
            </a:r>
            <a:endParaRPr kumimoji="0" lang="en-US" altLang="ja-JP" sz="12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0" lang="ja-JP" altLang="en-US" sz="12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モニタリング体制の構築</a:t>
            </a:r>
            <a:endParaRPr kumimoji="0" lang="en-US" altLang="ja-JP" sz="12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kumimoji="0" lang="en-US" altLang="ja-JP" sz="8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en-US" altLang="ja-JP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【</a:t>
            </a: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取組方針３</a:t>
            </a:r>
            <a:r>
              <a:rPr kumimoji="0" lang="en-US" altLang="ja-JP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defRPr/>
            </a:pPr>
            <a:r>
              <a:rPr kumimoji="0" lang="ja-JP" altLang="en-US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生物</a:t>
            </a: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多様性保全に</a:t>
            </a:r>
            <a:r>
              <a:rPr kumimoji="0" lang="ja-JP" altLang="en-US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資する</a:t>
            </a:r>
            <a:endParaRPr kumimoji="0" lang="en-US" altLang="ja-JP" sz="11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1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仕組みづくり</a:t>
            </a: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の推進</a:t>
            </a:r>
            <a:endParaRPr kumimoji="0" lang="en-US" altLang="ja-JP" sz="11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9742596" y="899736"/>
            <a:ext cx="2381660" cy="276999"/>
            <a:chOff x="9754761" y="1100039"/>
            <a:chExt cx="2381660" cy="355259"/>
          </a:xfrm>
        </p:grpSpPr>
        <p:sp>
          <p:nvSpPr>
            <p:cNvPr id="116" name="角丸四角形 115"/>
            <p:cNvSpPr/>
            <p:nvPr/>
          </p:nvSpPr>
          <p:spPr>
            <a:xfrm>
              <a:off x="9754761" y="1145965"/>
              <a:ext cx="2381660" cy="27702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79CC1CF2-31C3-4311-B1C4-8451059EB012}"/>
                </a:ext>
              </a:extLst>
            </p:cNvPr>
            <p:cNvSpPr/>
            <p:nvPr/>
          </p:nvSpPr>
          <p:spPr>
            <a:xfrm>
              <a:off x="9918852" y="1100039"/>
              <a:ext cx="1981134" cy="35525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marL="163513" indent="-136525" algn="ctr"/>
              <a:r>
                <a:rPr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2023</a:t>
              </a:r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年度の主な取組予定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12908" y="917470"/>
            <a:ext cx="2207713" cy="276999"/>
            <a:chOff x="304370" y="1251578"/>
            <a:chExt cx="2207713" cy="276999"/>
          </a:xfrm>
        </p:grpSpPr>
        <p:sp>
          <p:nvSpPr>
            <p:cNvPr id="118" name="角丸四角形 117"/>
            <p:cNvSpPr/>
            <p:nvPr/>
          </p:nvSpPr>
          <p:spPr>
            <a:xfrm>
              <a:off x="304370" y="1281778"/>
              <a:ext cx="2207713" cy="216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79CC1CF2-31C3-4311-B1C4-8451059EB012}"/>
                </a:ext>
              </a:extLst>
            </p:cNvPr>
            <p:cNvSpPr/>
            <p:nvPr/>
          </p:nvSpPr>
          <p:spPr>
            <a:xfrm>
              <a:off x="453831" y="1251578"/>
              <a:ext cx="1908790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marL="163513" indent="-136525"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目標及び取組方針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7BA2F273-06B7-4867-933D-0414A06994DD}"/>
              </a:ext>
            </a:extLst>
          </p:cNvPr>
          <p:cNvSpPr txBox="1"/>
          <p:nvPr/>
        </p:nvSpPr>
        <p:spPr>
          <a:xfrm>
            <a:off x="10168502" y="9224919"/>
            <a:ext cx="39358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※3 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取組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内容を検証する際に活用する指標</a:t>
            </a: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08188"/>
              </p:ext>
            </p:extLst>
          </p:nvPr>
        </p:nvGraphicFramePr>
        <p:xfrm>
          <a:off x="8853612" y="7277753"/>
          <a:ext cx="3693543" cy="1975493"/>
        </p:xfrm>
        <a:graphic>
          <a:graphicData uri="http://schemas.openxmlformats.org/drawingml/2006/table">
            <a:tbl>
              <a:tblPr firstRow="1" firstCol="1" bandRow="1"/>
              <a:tblGrid>
                <a:gridCol w="1821335">
                  <a:extLst>
                    <a:ext uri="{9D8B030D-6E8A-4147-A177-3AD203B41FA5}">
                      <a16:colId xmlns:a16="http://schemas.microsoft.com/office/drawing/2014/main" val="7431604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31694768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547881373"/>
                    </a:ext>
                  </a:extLst>
                </a:gridCol>
              </a:tblGrid>
              <a:tr h="29863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モニタリング</a:t>
                      </a:r>
                      <a:r>
                        <a:rPr 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指標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参考値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(2020</a:t>
                      </a: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年度</a:t>
                      </a:r>
                      <a:r>
                        <a:rPr 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84001"/>
                  </a:ext>
                </a:extLst>
              </a:tr>
              <a:tr h="39256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baseline="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自然環境に配慮した行動をする</a:t>
                      </a:r>
                      <a:endParaRPr lang="en-US" altLang="ja-JP" sz="10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baseline="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府民の割合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18.6%</a:t>
                      </a: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15.2%</a:t>
                      </a: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75173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baseline="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連携した取組を行う</a:t>
                      </a:r>
                      <a:endParaRPr lang="en-US" altLang="ja-JP" sz="10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baseline="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事業者・団体数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299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事業者・団体</a:t>
                      </a: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342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事業者・団体</a:t>
                      </a: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591588"/>
                  </a:ext>
                </a:extLst>
              </a:tr>
              <a:tr h="38671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府内で確認された特定外来生物</a:t>
                      </a:r>
                      <a:endParaRPr lang="en-US" altLang="ja-JP" sz="10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のうち必要な対策がなされた割合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28.1%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(9</a:t>
                      </a: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種</a:t>
                      </a: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/32</a:t>
                      </a: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種</a:t>
                      </a: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28.1%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(9</a:t>
                      </a:r>
                      <a:r>
                        <a:rPr lang="zh-TW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種</a:t>
                      </a:r>
                      <a:r>
                        <a:rPr lang="en-US" altLang="zh-TW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/32</a:t>
                      </a:r>
                      <a:r>
                        <a:rPr lang="zh-TW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種</a:t>
                      </a:r>
                      <a:r>
                        <a:rPr lang="en-US" altLang="zh-TW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946412"/>
                  </a:ext>
                </a:extLst>
              </a:tr>
              <a:tr h="53754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法令等に基づく地域指定の割合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24.6%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(46,930ha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/190,532ha)</a:t>
                      </a: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24.6%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(46,942ha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/190,532ha)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687969"/>
                  </a:ext>
                </a:extLst>
              </a:tr>
            </a:tbl>
          </a:graphicData>
        </a:graphic>
      </p:graphicFrame>
      <p:sp>
        <p:nvSpPr>
          <p:cNvPr id="57" name="角丸四角形 127">
            <a:extLst>
              <a:ext uri="{FF2B5EF4-FFF2-40B4-BE49-F238E27FC236}">
                <a16:creationId xmlns:a16="http://schemas.microsoft.com/office/drawing/2014/main" id="{75BD43ED-935C-2257-606B-1F33B174E185}"/>
              </a:ext>
            </a:extLst>
          </p:cNvPr>
          <p:cNvSpPr/>
          <p:nvPr/>
        </p:nvSpPr>
        <p:spPr>
          <a:xfrm>
            <a:off x="2758319" y="1279164"/>
            <a:ext cx="6293578" cy="14298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「おおさか生物多様性フォーラム」の開催（参加者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118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</a:t>
            </a:r>
            <a:r>
              <a: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1】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府内の生物多様性関連施設等と連携した普及啓発の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・「おおさか生物多様性施設連絡会」を開催し、連携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方策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を協議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・共催イベントの実施（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植樹体験・スタンプラリー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</a:t>
            </a:r>
            <a:r>
              <a: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2】</a:t>
            </a:r>
            <a:r>
              <a:rPr lang="ja-JP" altLang="en-US" sz="105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生き物や自然関係イベント情報の集約・発信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府民の森や府営公園、水辺に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おける各種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提供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・出前講座・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自然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観察会等の開催（計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189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回、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千名以上参加）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角丸四角形 127">
            <a:extLst>
              <a:ext uri="{FF2B5EF4-FFF2-40B4-BE49-F238E27FC236}">
                <a16:creationId xmlns:a16="http://schemas.microsoft.com/office/drawing/2014/main" id="{C4141211-8D36-F250-BC2D-72F750D99D15}"/>
              </a:ext>
            </a:extLst>
          </p:cNvPr>
          <p:cNvSpPr/>
          <p:nvPr/>
        </p:nvSpPr>
        <p:spPr>
          <a:xfrm>
            <a:off x="2764239" y="2978889"/>
            <a:ext cx="6324122" cy="22032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な主体と連携した森・里・川・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海に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おける取組みの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推進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・間伐等の森林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整備、木材利用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促進、関係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団体と連携した里地里山等の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保全</a:t>
            </a:r>
            <a:endParaRPr lang="en-US" altLang="ja-JP" sz="11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・野生鳥獣のモニタリング調査・捕獲の実施、農空間の保全と活用の促進</a:t>
            </a:r>
            <a:endParaRPr lang="en-US" altLang="ja-JP" sz="11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・多自然川づくりを取り入れた河川工事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の実施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、臨海部における自然環境の創出</a:t>
            </a:r>
            <a:endParaRPr lang="en-US" altLang="ja-JP" sz="11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・大阪湾窪地の埋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戻しの実施、民間事業者と連携した藻場造成の開始　等</a:t>
            </a:r>
            <a:endParaRPr lang="en-US" altLang="ja-JP" sz="11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「おおさか生物多様性応援宣言」</a:t>
            </a:r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の制度設計の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気候変動に対する取組の推進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・脱炭素ポイント制度の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検討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、条例に基づく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大規模事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業者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の取組みの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促進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外来生物に係る啓発及び特定外来生物の防除の推進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「大阪府特定外来生物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アラートリスト」の作成、</a:t>
            </a:r>
            <a:r>
              <a:rPr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等を活用した啓発の実施（計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・クビアカツヤカミキリ防除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対策研修会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開催・被害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調査の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角丸四角形 127">
            <a:extLst>
              <a:ext uri="{FF2B5EF4-FFF2-40B4-BE49-F238E27FC236}">
                <a16:creationId xmlns:a16="http://schemas.microsoft.com/office/drawing/2014/main" id="{3D038FF0-6536-0914-0F06-202A5DD090CC}"/>
              </a:ext>
            </a:extLst>
          </p:cNvPr>
          <p:cNvSpPr/>
          <p:nvPr/>
        </p:nvSpPr>
        <p:spPr>
          <a:xfrm>
            <a:off x="9279061" y="1351892"/>
            <a:ext cx="3164829" cy="12454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府内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の生物多様性関連施設等と連携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普及啓発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府民の森や府営公園、水辺に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各種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提供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消費者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視点での生物多様性と暮らしに関わる情報発信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ツールの手法検討・コンテンツ作成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角丸四角形 127">
            <a:extLst>
              <a:ext uri="{FF2B5EF4-FFF2-40B4-BE49-F238E27FC236}">
                <a16:creationId xmlns:a16="http://schemas.microsoft.com/office/drawing/2014/main" id="{4F4B53CB-23E0-9BF7-1532-C58E23927E33}"/>
              </a:ext>
            </a:extLst>
          </p:cNvPr>
          <p:cNvSpPr/>
          <p:nvPr/>
        </p:nvSpPr>
        <p:spPr>
          <a:xfrm>
            <a:off x="9273889" y="3104903"/>
            <a:ext cx="4204613" cy="20473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多様な主体と連携した森・里・川・海に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取組み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推進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「おおさか生物多様性応援宣言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」の周知と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登録の促進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企業・団体向け生物多様性シンポジウムの開催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「大阪府特定外来生物アラート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リスト」等を活用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した啓発及び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防除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の推進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角丸四角形 127">
            <a:extLst>
              <a:ext uri="{FF2B5EF4-FFF2-40B4-BE49-F238E27FC236}">
                <a16:creationId xmlns:a16="http://schemas.microsoft.com/office/drawing/2014/main" id="{4449F176-01B3-50C2-AEB5-EED88098963F}"/>
              </a:ext>
            </a:extLst>
          </p:cNvPr>
          <p:cNvSpPr/>
          <p:nvPr/>
        </p:nvSpPr>
        <p:spPr>
          <a:xfrm>
            <a:off x="4260934" y="5175440"/>
            <a:ext cx="5622338" cy="2793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900"/>
              </a:lnSpc>
            </a:pP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生物多様性保全に</a:t>
            </a:r>
            <a:r>
              <a:rPr kumimoji="1"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取組む企業</a:t>
            </a:r>
            <a:r>
              <a:rPr kumimoji="1"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団体に取組内容を宣言（登録）いただき、府</a:t>
            </a:r>
            <a:r>
              <a:rPr kumimoji="1"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kumimoji="1"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kumimoji="1"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行う制度</a:t>
            </a:r>
            <a:endParaRPr kumimoji="1"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03" y="3275410"/>
            <a:ext cx="988177" cy="966635"/>
          </a:xfrm>
          <a:prstGeom prst="rect">
            <a:avLst/>
          </a:prstGeom>
        </p:spPr>
      </p:pic>
      <p:sp>
        <p:nvSpPr>
          <p:cNvPr id="74" name="角丸四角形 127">
            <a:extLst>
              <a:ext uri="{FF2B5EF4-FFF2-40B4-BE49-F238E27FC236}">
                <a16:creationId xmlns:a16="http://schemas.microsoft.com/office/drawing/2014/main" id="{8AFE764E-5CDC-47BD-A86F-0D968D434919}"/>
              </a:ext>
            </a:extLst>
          </p:cNvPr>
          <p:cNvSpPr/>
          <p:nvPr/>
        </p:nvSpPr>
        <p:spPr>
          <a:xfrm>
            <a:off x="6893986" y="4233133"/>
            <a:ext cx="2580103" cy="3996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ts val="9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おおさか生物多様性応援宣言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9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ロゴマーク</a:t>
            </a:r>
            <a:endParaRPr kumimoji="1"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25" y="1237543"/>
            <a:ext cx="942825" cy="70711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40" y="2024353"/>
            <a:ext cx="970020" cy="727515"/>
          </a:xfrm>
          <a:prstGeom prst="rect">
            <a:avLst/>
          </a:prstGeom>
        </p:spPr>
      </p:pic>
      <p:sp>
        <p:nvSpPr>
          <p:cNvPr id="72" name="角丸四角形 127">
            <a:extLst>
              <a:ext uri="{FF2B5EF4-FFF2-40B4-BE49-F238E27FC236}">
                <a16:creationId xmlns:a16="http://schemas.microsoft.com/office/drawing/2014/main" id="{8AFE764E-5CDC-47BD-A86F-0D968D434919}"/>
              </a:ext>
            </a:extLst>
          </p:cNvPr>
          <p:cNvSpPr/>
          <p:nvPr/>
        </p:nvSpPr>
        <p:spPr>
          <a:xfrm>
            <a:off x="6961582" y="1338765"/>
            <a:ext cx="1279045" cy="3996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ts val="1000"/>
              </a:lnSpc>
            </a:pP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1】</a:t>
            </a:r>
            <a:endParaRPr kumimoji="1"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角丸四角形 127">
            <a:extLst>
              <a:ext uri="{FF2B5EF4-FFF2-40B4-BE49-F238E27FC236}">
                <a16:creationId xmlns:a16="http://schemas.microsoft.com/office/drawing/2014/main" id="{8AFE764E-5CDC-47BD-A86F-0D968D434919}"/>
              </a:ext>
            </a:extLst>
          </p:cNvPr>
          <p:cNvSpPr/>
          <p:nvPr/>
        </p:nvSpPr>
        <p:spPr>
          <a:xfrm>
            <a:off x="6961582" y="2076456"/>
            <a:ext cx="1279045" cy="3996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ts val="1000"/>
              </a:lnSpc>
            </a:pP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二等辺三角形 75"/>
          <p:cNvSpPr>
            <a:spLocks/>
          </p:cNvSpPr>
          <p:nvPr/>
        </p:nvSpPr>
        <p:spPr>
          <a:xfrm rot="5400000">
            <a:off x="7842338" y="2136751"/>
            <a:ext cx="108000" cy="900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二等辺三角形 79"/>
          <p:cNvSpPr>
            <a:spLocks/>
          </p:cNvSpPr>
          <p:nvPr/>
        </p:nvSpPr>
        <p:spPr>
          <a:xfrm rot="5400000">
            <a:off x="7834511" y="1408029"/>
            <a:ext cx="108000" cy="900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二等辺三角形 81"/>
          <p:cNvSpPr>
            <a:spLocks/>
          </p:cNvSpPr>
          <p:nvPr/>
        </p:nvSpPr>
        <p:spPr>
          <a:xfrm rot="5400000">
            <a:off x="11482257" y="5006309"/>
            <a:ext cx="108000" cy="900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4D8838EA-5DE1-4840-B366-182E856F8C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967" r="13712"/>
          <a:stretch/>
        </p:blipFill>
        <p:spPr>
          <a:xfrm>
            <a:off x="8170449" y="5833915"/>
            <a:ext cx="745611" cy="653778"/>
          </a:xfrm>
          <a:prstGeom prst="rect">
            <a:avLst/>
          </a:prstGeom>
        </p:spPr>
      </p:pic>
      <p:sp>
        <p:nvSpPr>
          <p:cNvPr id="90" name="二等辺三角形 89"/>
          <p:cNvSpPr>
            <a:spLocks/>
          </p:cNvSpPr>
          <p:nvPr/>
        </p:nvSpPr>
        <p:spPr>
          <a:xfrm rot="5400000">
            <a:off x="8024602" y="6432986"/>
            <a:ext cx="108000" cy="900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角丸四角形 127">
            <a:extLst>
              <a:ext uri="{FF2B5EF4-FFF2-40B4-BE49-F238E27FC236}">
                <a16:creationId xmlns:a16="http://schemas.microsoft.com/office/drawing/2014/main" id="{8AFE764E-5CDC-47BD-A86F-0D968D434919}"/>
              </a:ext>
            </a:extLst>
          </p:cNvPr>
          <p:cNvSpPr/>
          <p:nvPr/>
        </p:nvSpPr>
        <p:spPr>
          <a:xfrm>
            <a:off x="9301817" y="4943233"/>
            <a:ext cx="2580103" cy="3996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ts val="10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「大阪府特定外来生物アラートリスト」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1607717" y="4269617"/>
            <a:ext cx="753976" cy="1034919"/>
            <a:chOff x="12618767" y="3931520"/>
            <a:chExt cx="753976" cy="1034919"/>
          </a:xfrm>
        </p:grpSpPr>
        <p:sp>
          <p:nvSpPr>
            <p:cNvPr id="7" name="正方形/長方形 6"/>
            <p:cNvSpPr/>
            <p:nvPr/>
          </p:nvSpPr>
          <p:spPr>
            <a:xfrm>
              <a:off x="13074775" y="4052880"/>
              <a:ext cx="288032" cy="872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18767" y="3931520"/>
              <a:ext cx="753976" cy="1034919"/>
            </a:xfrm>
            <a:prstGeom prst="rect">
              <a:avLst/>
            </a:prstGeom>
          </p:spPr>
        </p:pic>
      </p:grpSp>
      <p:sp>
        <p:nvSpPr>
          <p:cNvPr id="84" name="角丸四角形 127">
            <a:extLst>
              <a:ext uri="{FF2B5EF4-FFF2-40B4-BE49-F238E27FC236}">
                <a16:creationId xmlns:a16="http://schemas.microsoft.com/office/drawing/2014/main" id="{130B18AF-F88F-B018-68A0-33902EE28A5C}"/>
              </a:ext>
            </a:extLst>
          </p:cNvPr>
          <p:cNvSpPr/>
          <p:nvPr/>
        </p:nvSpPr>
        <p:spPr>
          <a:xfrm>
            <a:off x="9296757" y="5656168"/>
            <a:ext cx="3445897" cy="6473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基礎データの収集・整理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・各主体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が所有する野生動植物種の生息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状況</a:t>
            </a:r>
            <a:endParaRPr lang="en-US" altLang="ja-JP" sz="11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に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係るデータ等のリストを府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紹介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角丸四角形 127">
            <a:extLst>
              <a:ext uri="{FF2B5EF4-FFF2-40B4-BE49-F238E27FC236}">
                <a16:creationId xmlns:a16="http://schemas.microsoft.com/office/drawing/2014/main" id="{AA13B8B3-3537-16AC-2AD0-DEB7F9E06F2E}"/>
              </a:ext>
            </a:extLst>
          </p:cNvPr>
          <p:cNvSpPr/>
          <p:nvPr/>
        </p:nvSpPr>
        <p:spPr>
          <a:xfrm>
            <a:off x="2770233" y="5538567"/>
            <a:ext cx="5898761" cy="11002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生物多様性保全に係る基礎データ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の収集・整理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・市町村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等に対し、野生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動植物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種の生息状況などに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係るデータ・資料の調査を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endParaRPr lang="en-US" altLang="ja-JP" sz="11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生物多様性保全に資する調査研究の推進（外来生物の被害対策等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・新たな知見や防除技術を踏まえ、「クビアカツヤカミキリ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被害対策の手引書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※2</a:t>
            </a:r>
            <a:r>
              <a:rPr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0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及び「大阪府クビアカツヤカミキリ防除推進計画」改定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角丸四角形 127">
            <a:extLst>
              <a:ext uri="{FF2B5EF4-FFF2-40B4-BE49-F238E27FC236}">
                <a16:creationId xmlns:a16="http://schemas.microsoft.com/office/drawing/2014/main" id="{4449F176-01B3-50C2-AEB5-EED88098963F}"/>
              </a:ext>
            </a:extLst>
          </p:cNvPr>
          <p:cNvSpPr/>
          <p:nvPr/>
        </p:nvSpPr>
        <p:spPr>
          <a:xfrm>
            <a:off x="6214110" y="6525145"/>
            <a:ext cx="3021725" cy="2793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900"/>
              </a:lnSpc>
            </a:pP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zh-TW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zh-TW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地独</a:t>
            </a:r>
            <a:r>
              <a:rPr lang="en-US" altLang="zh-TW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zh-TW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大阪府立環境農林水産総合</a:t>
            </a:r>
            <a:r>
              <a:rPr lang="zh-TW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研究所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  <a:endParaRPr kumimoji="1"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角丸四角形 127">
            <a:extLst>
              <a:ext uri="{FF2B5EF4-FFF2-40B4-BE49-F238E27FC236}">
                <a16:creationId xmlns:a16="http://schemas.microsoft.com/office/drawing/2014/main" id="{8AFE764E-5CDC-47BD-A86F-0D968D434919}"/>
              </a:ext>
            </a:extLst>
          </p:cNvPr>
          <p:cNvSpPr/>
          <p:nvPr/>
        </p:nvSpPr>
        <p:spPr>
          <a:xfrm>
            <a:off x="6257916" y="6365027"/>
            <a:ext cx="1955458" cy="2822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ts val="10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特定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来生物クビアカツヤカミキリ</a:t>
            </a:r>
            <a:endParaRPr kumimoji="1"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角丸四角形 127">
            <a:extLst>
              <a:ext uri="{FF2B5EF4-FFF2-40B4-BE49-F238E27FC236}">
                <a16:creationId xmlns:a16="http://schemas.microsoft.com/office/drawing/2014/main" id="{130B18AF-F88F-B018-68A0-33902EE28A5C}"/>
              </a:ext>
            </a:extLst>
          </p:cNvPr>
          <p:cNvSpPr/>
          <p:nvPr/>
        </p:nvSpPr>
        <p:spPr>
          <a:xfrm>
            <a:off x="9303458" y="6268485"/>
            <a:ext cx="3445897" cy="32537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生物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多様性保全に資する調査研究の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推進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3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A3 297x420 mm</PresentationFormat>
  <Paragraphs>123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ＭＳ Ｐゴシック</vt:lpstr>
      <vt:lpstr>ＭＳ ゴシック</vt:lpstr>
      <vt:lpstr>游ゴシック</vt:lpstr>
      <vt:lpstr>Arial</vt:lpstr>
      <vt:lpstr>Calibri</vt:lpstr>
      <vt:lpstr>Times New Roman</vt:lpstr>
      <vt:lpstr>Wingdings</vt:lpstr>
      <vt:lpstr>Office ​​テーマ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2020-01-27T08:11:08Z</dcterms:created>
  <dcterms:modified xsi:type="dcterms:W3CDTF">2023-07-06T05:52:47Z</dcterms:modified>
</cp:coreProperties>
</file>