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92" r:id="rId1"/>
  </p:sldMasterIdLst>
  <p:notesMasterIdLst>
    <p:notesMasterId r:id="rId9"/>
  </p:notesMasterIdLst>
  <p:handoutMasterIdLst>
    <p:handoutMasterId r:id="rId10"/>
  </p:handoutMasterIdLst>
  <p:sldIdLst>
    <p:sldId id="256" r:id="rId2"/>
    <p:sldId id="672" r:id="rId3"/>
    <p:sldId id="673" r:id="rId4"/>
    <p:sldId id="677" r:id="rId5"/>
    <p:sldId id="674" r:id="rId6"/>
    <p:sldId id="675" r:id="rId7"/>
    <p:sldId id="678" r:id="rId8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86E1F4"/>
    <a:srgbClr val="FF99CC"/>
    <a:srgbClr val="969696"/>
    <a:srgbClr val="FFFFFF"/>
    <a:srgbClr val="A3F94D"/>
    <a:srgbClr val="0000FF"/>
    <a:srgbClr val="FFFF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4" autoAdjust="0"/>
    <p:restoredTop sz="93634" autoAdjust="0"/>
  </p:normalViewPr>
  <p:slideViewPr>
    <p:cSldViewPr snapToGrid="0">
      <p:cViewPr varScale="1">
        <p:scale>
          <a:sx n="86" d="100"/>
          <a:sy n="86" d="100"/>
        </p:scale>
        <p:origin x="63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r">
              <a:defRPr sz="1200"/>
            </a:lvl1pPr>
          </a:lstStyle>
          <a:p>
            <a:fld id="{754D6AE8-8F66-4CB1-9FB2-59D48F5AD3D9}" type="datetimeFigureOut">
              <a:rPr kumimoji="1" lang="ja-JP" altLang="en-US" smtClean="0"/>
              <a:pPr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r">
              <a:defRPr sz="1200"/>
            </a:lvl1pPr>
          </a:lstStyle>
          <a:p>
            <a:fld id="{7347C187-00F6-4CA2-95B1-F7E781346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2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r">
              <a:defRPr sz="1200"/>
            </a:lvl1pPr>
          </a:lstStyle>
          <a:p>
            <a:fld id="{053C139E-BDA4-4D3D-AFA7-E87CA0FBBD34}" type="datetimeFigureOut">
              <a:rPr kumimoji="1" lang="ja-JP" altLang="en-US" smtClean="0"/>
              <a:pPr/>
              <a:t>2022/6/28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3" rIns="9140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0" tIns="45703" rIns="9140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r">
              <a:defRPr sz="1200"/>
            </a:lvl1pPr>
          </a:lstStyle>
          <a:p>
            <a:fld id="{1BF2E02A-AB84-4BFE-9045-7703E5AA1E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0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799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600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37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447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43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4151-E784-460C-817E-E87383E5D1D4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350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D3C-13C5-4315-9AFC-C0EC33C5762D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7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729-4C05-4BED-A3D2-6B15C79AD76F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51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40FD-1194-4945-B337-7148A5FFBBE4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15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5E9B-B04D-4687-A51B-582BE49F6EED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87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8CE5-196D-4C73-8F9C-6BB4FCF91F27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9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F35F-0925-4C4F-9A63-E10642B25EE3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17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4112-6829-4F23-824A-4797FFCDAD9D}" type="datetime1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88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906000" cy="1728192"/>
          </a:xfr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大阪府生物多様性地域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戦略に基づく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本年度の主な取組について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78428" y="5013176"/>
            <a:ext cx="604867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ja-JP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年６月</a:t>
            </a:r>
            <a:r>
              <a:rPr lang="en-US" altLang="ja-JP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kumimoji="0" lang="ja-JP" altLang="en-US" sz="2400" kern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kumimoji="0"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環境農林水産部みどり推進室</a:t>
            </a:r>
          </a:p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endParaRPr lang="ja-JP" altLang="en-US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8452624" y="116632"/>
            <a:ext cx="1332018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60557A3-B021-44A1-BD10-BD4D30BB8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B75F29-2A43-47D9-BF57-FD259BF795F0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8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本年度の主な取組項目について（みどり企画課）</a:t>
            </a:r>
            <a:endParaRPr lang="ja-JP" altLang="en-US" sz="2800" dirty="0">
              <a:solidFill>
                <a:prstClr val="white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CCC5F0-9D7E-4462-82C0-13C0D46C6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2313" y="6479435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7" name="四角形: 角を丸くする 38">
            <a:extLst>
              <a:ext uri="{FF2B5EF4-FFF2-40B4-BE49-F238E27FC236}">
                <a16:creationId xmlns:a16="http://schemas.microsoft.com/office/drawing/2014/main" id="{3C8AE98C-BF47-41C7-841E-0C6746205084}"/>
              </a:ext>
            </a:extLst>
          </p:cNvPr>
          <p:cNvSpPr/>
          <p:nvPr/>
        </p:nvSpPr>
        <p:spPr>
          <a:xfrm>
            <a:off x="295616" y="986012"/>
            <a:ext cx="9282609" cy="1512490"/>
          </a:xfrm>
          <a:prstGeom prst="roundRect">
            <a:avLst>
              <a:gd name="adj" fmla="val 4569"/>
            </a:avLst>
          </a:prstGeom>
          <a:solidFill>
            <a:srgbClr val="FFFFFF"/>
          </a:solidFill>
          <a:ln w="38100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38">
            <a:extLst>
              <a:ext uri="{FF2B5EF4-FFF2-40B4-BE49-F238E27FC236}">
                <a16:creationId xmlns:a16="http://schemas.microsoft.com/office/drawing/2014/main" id="{3C8AE98C-BF47-41C7-841E-0C6746205084}"/>
              </a:ext>
            </a:extLst>
          </p:cNvPr>
          <p:cNvSpPr/>
          <p:nvPr/>
        </p:nvSpPr>
        <p:spPr>
          <a:xfrm>
            <a:off x="295615" y="2661239"/>
            <a:ext cx="9282609" cy="2245611"/>
          </a:xfrm>
          <a:prstGeom prst="roundRect">
            <a:avLst>
              <a:gd name="adj" fmla="val 4569"/>
            </a:avLst>
          </a:prstGeom>
          <a:noFill/>
          <a:ln w="38100">
            <a:solidFill>
              <a:srgbClr val="86E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38">
            <a:extLst>
              <a:ext uri="{FF2B5EF4-FFF2-40B4-BE49-F238E27FC236}">
                <a16:creationId xmlns:a16="http://schemas.microsoft.com/office/drawing/2014/main" id="{3C8AE98C-BF47-41C7-841E-0C6746205084}"/>
              </a:ext>
            </a:extLst>
          </p:cNvPr>
          <p:cNvSpPr/>
          <p:nvPr/>
        </p:nvSpPr>
        <p:spPr>
          <a:xfrm>
            <a:off x="295614" y="5069587"/>
            <a:ext cx="9282609" cy="1163346"/>
          </a:xfrm>
          <a:prstGeom prst="roundRect">
            <a:avLst>
              <a:gd name="adj" fmla="val 4569"/>
            </a:avLst>
          </a:prstGeom>
          <a:noFill/>
          <a:ln w="38100">
            <a:solidFill>
              <a:srgbClr val="A3F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4C2DD4-93A4-4B44-9E73-6E1CC3D28B12}"/>
              </a:ext>
            </a:extLst>
          </p:cNvPr>
          <p:cNvSpPr txBox="1"/>
          <p:nvPr/>
        </p:nvSpPr>
        <p:spPr>
          <a:xfrm>
            <a:off x="441904" y="1162649"/>
            <a:ext cx="8779143" cy="489364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「おおさか生物多様性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フォーラム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 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～全てのいのちの共生を目指して～」の開催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（取組項目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1-1-2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関係）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②「おおさか生物多様性応援宣言」（仮称）制度の開始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（取組項目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2-1-2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関係）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③「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大阪府外来生物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アラートリスト」（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仮称）の作成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（取組項目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2-3-2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④「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大阪府生物多様性データバンク」（仮称）の設置に向けた検討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（取組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-1-1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関係）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830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①「おおさか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フォーラム」の開催について</a:t>
            </a:r>
            <a:endParaRPr lang="ja-JP" altLang="en-US" sz="2800" b="1" dirty="0">
              <a:solidFill>
                <a:schemeClr val="bg1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CCC5F0-9D7E-4462-82C0-13C0D46C6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7084" y="6479435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508487" y="739512"/>
            <a:ext cx="9222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名称：「おおさか生物多様性フォーラム～全てのいのちの共生を目指して～」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年７月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場所：大阪市立自然史博物館　講堂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目的：地域戦略の策定や重点取組等について、生物多様性に関心の高い府民・事業者・団体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等に対し情報発信を行い、今後の取組推進のキックオフとする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内容：開催方式：現地参加（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人）＋オンライン参加（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人上限）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0680"/>
              </p:ext>
            </p:extLst>
          </p:nvPr>
        </p:nvGraphicFramePr>
        <p:xfrm>
          <a:off x="508487" y="3324835"/>
          <a:ext cx="8719124" cy="309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465">
                  <a:extLst>
                    <a:ext uri="{9D8B030D-6E8A-4147-A177-3AD203B41FA5}">
                      <a16:colId xmlns:a16="http://schemas.microsoft.com/office/drawing/2014/main" val="3842525811"/>
                    </a:ext>
                  </a:extLst>
                </a:gridCol>
                <a:gridCol w="7202659">
                  <a:extLst>
                    <a:ext uri="{9D8B030D-6E8A-4147-A177-3AD203B41FA5}">
                      <a16:colId xmlns:a16="http://schemas.microsoft.com/office/drawing/2014/main" val="3132371962"/>
                    </a:ext>
                  </a:extLst>
                </a:gridCol>
              </a:tblGrid>
              <a:tr h="48142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プログラム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913005"/>
                  </a:ext>
                </a:extLst>
              </a:tr>
              <a:tr h="588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基調講演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生物多様性に関する世界と日本の動き 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（石井　実　</a:t>
                      </a:r>
                      <a:r>
                        <a:rPr kumimoji="1" lang="zh-CN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</a:t>
                      </a:r>
                      <a:r>
                        <a:rPr kumimoji="1" lang="zh-CN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立大学名誉教授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5257913"/>
                  </a:ext>
                </a:extLst>
              </a:tr>
              <a:tr h="621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講演①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大阪府生物多様性地域戦略の策定にあたって　　　　　　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（花田部会長）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061614"/>
                  </a:ext>
                </a:extLst>
              </a:tr>
              <a:tr h="621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講演②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大阪府生物多様性地域戦略について　　　　　　　　　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（みどり企画課）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368601"/>
                  </a:ext>
                </a:extLst>
              </a:tr>
              <a:tr h="621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パネルディスカッション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地域戦略の取組と今後について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（石井名誉教授、花田部会長、佐久間委員、佐々木委員、平松生物多様性センター長）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358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75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②「おおさか生物多様性応援宣言」（仮称）について</a:t>
            </a:r>
            <a:endParaRPr lang="ja-JP" altLang="en-US" sz="2800" dirty="0">
              <a:solidFill>
                <a:prstClr val="white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CCC5F0-9D7E-4462-82C0-13C0D46C6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00179" y="6479435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8" y="1006286"/>
            <a:ext cx="8926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　　的：生物多様性の保全に積極的に取り組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企業・団体を「おおさか生物多様性応援　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宣言企業・団体」として登録し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各取組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することにより、取組を促進する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4" y="2209932"/>
            <a:ext cx="9257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　　象：・ 大阪府内で事業活動を行っている企業（本社、支店、事業所、工場は問わず）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大阪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府内で活動している団体（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公益法人等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3" y="3949058"/>
            <a:ext cx="912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：・ 大阪府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ＨＰ等を通じて、取組をＰＲ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できる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 ・ 宣言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制度のロゴマーク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を作成し、企業や団体に活用いただく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4" y="4967547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スケジュール：今年度内の運用開始予定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4" y="3243439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形　　式：大阪府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で申請様式を案内、電子提出、登録手数料なし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5292517" y="1873405"/>
            <a:ext cx="1352282" cy="301555"/>
          </a:xfrm>
          <a:prstGeom prst="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txBody>
          <a:bodyPr wrap="square" t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スライド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曲折矢印 3"/>
          <p:cNvSpPr/>
          <p:nvPr/>
        </p:nvSpPr>
        <p:spPr>
          <a:xfrm flipV="1">
            <a:off x="4816698" y="1813588"/>
            <a:ext cx="425003" cy="333506"/>
          </a:xfrm>
          <a:prstGeom prst="bentArrow">
            <a:avLst>
              <a:gd name="adj1" fmla="val 23447"/>
              <a:gd name="adj2" fmla="val 38737"/>
              <a:gd name="adj3" fmla="val 25000"/>
              <a:gd name="adj4" fmla="val 39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3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502801" y="6513974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②「おおさか生物多様性応援宣言」（仮称）について</a:t>
            </a:r>
            <a:endParaRPr lang="ja-JP" altLang="en-US" sz="2800" dirty="0">
              <a:solidFill>
                <a:prstClr val="white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8" y="1135182"/>
            <a:ext cx="4021069" cy="507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企業に登録いただく取組（案）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372339" y="1869103"/>
            <a:ext cx="4590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生物多様性に配慮した原材料の調達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生物多様性に配慮した商品等の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敷地内の緑化やビオトープ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823482" y="1859562"/>
            <a:ext cx="5148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生物多様性に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関する社内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研修の実施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地域の自然環境や生き物の保全の実施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の食材や木材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の積極的な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利用　　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92632" y="3882946"/>
            <a:ext cx="4021069" cy="507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団体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に登録いただく取組（案）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8" y="4503171"/>
            <a:ext cx="4590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生き物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の生息・生育環境の保全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生物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多様性の普及啓発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特定外来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生物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の駆除や普及啓発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823482" y="4423759"/>
            <a:ext cx="5148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自然環境や生き物の調査研究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自然体験プログラムの提供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生物多様性保全に資する人材育成　　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38">
            <a:extLst>
              <a:ext uri="{FF2B5EF4-FFF2-40B4-BE49-F238E27FC236}">
                <a16:creationId xmlns:a16="http://schemas.microsoft.com/office/drawing/2014/main" id="{3C8AE98C-BF47-41C7-841E-0C6746205084}"/>
              </a:ext>
            </a:extLst>
          </p:cNvPr>
          <p:cNvSpPr/>
          <p:nvPr/>
        </p:nvSpPr>
        <p:spPr>
          <a:xfrm>
            <a:off x="299273" y="908587"/>
            <a:ext cx="9282609" cy="2623461"/>
          </a:xfrm>
          <a:prstGeom prst="roundRect">
            <a:avLst>
              <a:gd name="adj" fmla="val 4569"/>
            </a:avLst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38">
            <a:extLst>
              <a:ext uri="{FF2B5EF4-FFF2-40B4-BE49-F238E27FC236}">
                <a16:creationId xmlns:a16="http://schemas.microsoft.com/office/drawing/2014/main" id="{3C8AE98C-BF47-41C7-841E-0C6746205084}"/>
              </a:ext>
            </a:extLst>
          </p:cNvPr>
          <p:cNvSpPr/>
          <p:nvPr/>
        </p:nvSpPr>
        <p:spPr>
          <a:xfrm>
            <a:off x="299273" y="3651521"/>
            <a:ext cx="9282609" cy="2623461"/>
          </a:xfrm>
          <a:prstGeom prst="roundRect">
            <a:avLst>
              <a:gd name="adj" fmla="val 4569"/>
            </a:avLst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6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③「大阪府外来生物アラートリスト」（仮称）について</a:t>
            </a:r>
            <a:endParaRPr lang="ja-JP" altLang="en-US" sz="2800" dirty="0">
              <a:solidFill>
                <a:prstClr val="white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CCC5F0-9D7E-4462-82C0-13C0D46C6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26283" y="6464142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63515" y="3147808"/>
            <a:ext cx="9267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掲載項目：・ 大阪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府内で確認されている特定外来生物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３２種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今後、特定外来生物への追加が見込まれる２種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ミシシッピアカミミガメ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アメリカザリガニ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0" y="2606666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形　　　式：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ホームページで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（リーフレット形式）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1919091" y="4000176"/>
            <a:ext cx="74810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各特定外来生物が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影響</a:t>
            </a:r>
            <a:r>
              <a:rPr lang="ja-JP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を与える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別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、影響の大きさを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示す</a:t>
            </a:r>
            <a:endParaRPr lang="en-US" altLang="ja-JP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2254243" y="4508007"/>
            <a:ext cx="5655997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クビアカツヤカミキリ　　生態系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被害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endParaRPr lang="ja-JP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農林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水産業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被害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endParaRPr lang="ja-JP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人的被害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＿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＿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＿</a:t>
            </a:r>
            <a:endParaRPr lang="ja-JP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2" y="5936363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スケジュール：今年度内の運用開始予定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1945315" y="5420002"/>
            <a:ext cx="8212663" cy="449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r>
              <a:rPr lang="ja-JP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、特徴（形態、生息環境等）、現在の対策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掲載</a:t>
            </a:r>
            <a:endParaRPr lang="en-US" altLang="ja-JP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99874" y="922158"/>
            <a:ext cx="8926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目　　的：大阪府内で確認されている特定外来生物について、生態系等への影響の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大きさや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分布状況を示し、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多様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主体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した効果的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な防除に繋げる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0" y="1953700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　　　象：特定外来生物の防除に取り組む府民、市町村等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64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2613" y="739512"/>
            <a:ext cx="9588616" cy="573992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137" y="127933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④「大阪府生物多様性データバンク」（仮称）について</a:t>
            </a:r>
            <a:endParaRPr lang="ja-JP" altLang="en-US" sz="2800" dirty="0">
              <a:solidFill>
                <a:prstClr val="white"/>
              </a:solidFill>
              <a:ea typeface="HGP創英角ｺﾞｼｯｸUB" pitchFamily="50" charset="-128"/>
              <a:cs typeface="ＭＳ Ｐゴシック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CCC5F0-9D7E-4462-82C0-13C0D46C6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7084" y="6541352"/>
            <a:ext cx="697832" cy="473982"/>
          </a:xfrm>
        </p:spPr>
        <p:txBody>
          <a:bodyPr/>
          <a:lstStyle/>
          <a:p>
            <a:fld id="{EFB75F29-2A43-47D9-BF57-FD259BF795F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2" y="2358727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　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象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：市町村、学校、自然保護団体、研究機関等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2" y="3029296"/>
            <a:ext cx="925756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形　　　　式：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ホームページで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ホームページでは、収集データの一覧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（タイトル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、対象の野生動植物種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及びデータ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形式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紹介し、詳細なデータ提供は個別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対応を想定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3" y="4481567"/>
            <a:ext cx="9257565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特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徴：市町村地域戦略策定、学校教育、自然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観察会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レッドリスト、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学術研究等への活用を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4" y="5487296"/>
            <a:ext cx="8926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スケジュール：来年度内の運用開始予定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9FECA6-1E44-46F7-B9AD-44F7ACE1B78B}"/>
              </a:ext>
            </a:extLst>
          </p:cNvPr>
          <p:cNvSpPr txBox="1"/>
          <p:nvPr/>
        </p:nvSpPr>
        <p:spPr>
          <a:xfrm>
            <a:off x="473652" y="1268453"/>
            <a:ext cx="8926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　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的：市町村、研究機関等から収集した野生動植物のデータ、資料等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を蓄積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　　市町村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等へのデータ提供など、活用支援を行う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05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1195</Words>
  <Application>Microsoft Office PowerPoint</Application>
  <PresentationFormat>A4 210 x 297 mm</PresentationFormat>
  <Paragraphs>108</Paragraphs>
  <Slides>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HGP創英角ｺﾞｼｯｸUB</vt:lpstr>
      <vt:lpstr>Meiryo UI</vt:lpstr>
      <vt:lpstr>ＭＳ Ｐゴシック</vt:lpstr>
      <vt:lpstr>メイリオ</vt:lpstr>
      <vt:lpstr>游ゴシック</vt:lpstr>
      <vt:lpstr>Arial</vt:lpstr>
      <vt:lpstr>Calibri</vt:lpstr>
      <vt:lpstr>Times New Roman</vt:lpstr>
      <vt:lpstr>Wingdings</vt:lpstr>
      <vt:lpstr>Office ​​テーマ</vt:lpstr>
      <vt:lpstr>大阪府生物多様性地域戦略に基づく 本年度の主な取組について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2020-01-28T06:18:15Z</dcterms:created>
  <dcterms:modified xsi:type="dcterms:W3CDTF">2022-06-28T06:06:53Z</dcterms:modified>
</cp:coreProperties>
</file>