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F94D"/>
    <a:srgbClr val="81DFFF"/>
    <a:srgbClr val="FF66CC"/>
    <a:srgbClr val="FF99CC"/>
    <a:srgbClr val="00FF00"/>
    <a:srgbClr val="3AA43A"/>
    <a:srgbClr val="41AF41"/>
    <a:srgbClr val="FFFFFF"/>
    <a:srgbClr val="00B05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434" autoAdjust="0"/>
  </p:normalViewPr>
  <p:slideViewPr>
    <p:cSldViewPr>
      <p:cViewPr varScale="1">
        <p:scale>
          <a:sx n="62" d="100"/>
          <a:sy n="62" d="100"/>
        </p:scale>
        <p:origin x="1350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3" y="4721225"/>
            <a:ext cx="5445125" cy="4471988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863"/>
            <a:ext cx="2949575" cy="49688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3"/>
            <a:ext cx="2949575" cy="49688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82C8-D04B-4A1A-8523-950FC9621A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B6C-6B1F-4BD3-B7F6-168A29555C89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820F04F-232A-413C-A7F5-50D5C5EDC103}"/>
              </a:ext>
            </a:extLst>
          </p:cNvPr>
          <p:cNvGrpSpPr/>
          <p:nvPr/>
        </p:nvGrpSpPr>
        <p:grpSpPr>
          <a:xfrm>
            <a:off x="101967" y="7101222"/>
            <a:ext cx="8547666" cy="2367619"/>
            <a:chOff x="4378658" y="7808436"/>
            <a:chExt cx="2882587" cy="3202953"/>
          </a:xfrm>
        </p:grpSpPr>
        <p:sp>
          <p:nvSpPr>
            <p:cNvPr id="78" name="角丸四角形 77"/>
            <p:cNvSpPr/>
            <p:nvPr/>
          </p:nvSpPr>
          <p:spPr>
            <a:xfrm>
              <a:off x="4378658" y="8169145"/>
              <a:ext cx="2882587" cy="2842244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rgbClr val="339933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ja-JP" altLang="en-US" sz="1960" dirty="0"/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4380924" y="7808436"/>
              <a:ext cx="2880321" cy="389611"/>
            </a:xfrm>
            <a:prstGeom prst="roundRect">
              <a:avLst>
                <a:gd name="adj" fmla="val 0"/>
              </a:avLst>
            </a:prstGeom>
            <a:solidFill>
              <a:srgbClr val="339933"/>
            </a:solidFill>
            <a:effectLst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tIns="36000" bIns="36000" rtlCol="0" anchor="ctr">
              <a:spAutoFit/>
            </a:bodyPr>
            <a:lstStyle/>
            <a:p>
              <a:r>
                <a:rPr lang="en-US" altLang="ja-JP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Ⅱ</a:t>
              </a:r>
              <a:r>
                <a:rPr lang="ja-JP" altLang="en-US" sz="1400" b="1" dirty="0" err="1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．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大阪府生物多様性地域戦略部会における検証</a:t>
              </a:r>
              <a:endPara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45" name="角丸四角形 44"/>
          <p:cNvSpPr/>
          <p:nvPr/>
        </p:nvSpPr>
        <p:spPr>
          <a:xfrm>
            <a:off x="1817793" y="4597526"/>
            <a:ext cx="4032000" cy="360000"/>
          </a:xfrm>
          <a:prstGeom prst="roundRect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142875"/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8360141" y="1981283"/>
            <a:ext cx="4219860" cy="26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>
              <a:lnSpc>
                <a:spcPts val="15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1264801" y="7482329"/>
            <a:ext cx="6324244" cy="70023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四角形: 角を丸くする 66">
            <a:extLst>
              <a:ext uri="{FF2B5EF4-FFF2-40B4-BE49-F238E27FC236}">
                <a16:creationId xmlns:a16="http://schemas.microsoft.com/office/drawing/2014/main" id="{028AA861-A4F5-47A5-B3F1-3ED58315271C}"/>
              </a:ext>
            </a:extLst>
          </p:cNvPr>
          <p:cNvSpPr/>
          <p:nvPr/>
        </p:nvSpPr>
        <p:spPr>
          <a:xfrm>
            <a:off x="8720286" y="7250820"/>
            <a:ext cx="3960196" cy="2218019"/>
          </a:xfrm>
          <a:prstGeom prst="roundRect">
            <a:avLst>
              <a:gd name="adj" fmla="val 8287"/>
            </a:avLst>
          </a:prstGeom>
          <a:noFill/>
          <a:ln>
            <a:solidFill>
              <a:srgbClr val="3AA43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97388" y="797874"/>
            <a:ext cx="12584344" cy="6171700"/>
          </a:xfrm>
          <a:prstGeom prst="roundRect">
            <a:avLst>
              <a:gd name="adj" fmla="val 0"/>
            </a:avLst>
          </a:prstGeom>
          <a:noFill/>
          <a:ln w="9525">
            <a:solidFill>
              <a:srgbClr val="339933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9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108687" y="779663"/>
            <a:ext cx="12573045" cy="288147"/>
          </a:xfrm>
          <a:prstGeom prst="roundRect">
            <a:avLst>
              <a:gd name="adj" fmla="val 0"/>
            </a:avLst>
          </a:prstGeom>
          <a:solidFill>
            <a:srgbClr val="3AA43A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tIns="36000" bIns="36000" rtlCol="0" anchor="ctr">
            <a:spAutoFit/>
          </a:bodyPr>
          <a:lstStyle/>
          <a:p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Ⅰ</a:t>
            </a:r>
            <a:r>
              <a:rPr lang="ja-JP" altLang="en-US" sz="1400" b="1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大阪府生物多様性</a:t>
            </a:r>
            <a:r>
              <a:rPr lang="ja-JP" altLang="en-US" sz="1400" b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地域戦略に</a:t>
            </a:r>
            <a:r>
              <a:rPr lang="ja-JP" altLang="en-US" sz="14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</a:t>
            </a:r>
            <a:r>
              <a:rPr lang="ja-JP" altLang="en-US" sz="1400" b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づく取組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endParaRPr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AutoShape 67"/>
          <p:cNvSpPr>
            <a:spLocks noChangeArrowheads="1"/>
          </p:cNvSpPr>
          <p:nvPr/>
        </p:nvSpPr>
        <p:spPr bwMode="auto">
          <a:xfrm>
            <a:off x="96682" y="68034"/>
            <a:ext cx="12588275" cy="58838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 cmpd="dbl" algn="ctr">
            <a:solidFill>
              <a:srgbClr val="000000"/>
            </a:solidFill>
            <a:round/>
            <a:headEnd/>
            <a:tailEnd/>
          </a:ln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9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大阪府生物多様性地域戦略の進捗状況について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生物多様性地域戦略部会報告様式案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11585376" y="169027"/>
            <a:ext cx="97950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ts val="2400"/>
              </a:lnSpc>
              <a:spcAft>
                <a:spcPts val="0"/>
              </a:spcAft>
            </a:pPr>
            <a:r>
              <a:rPr lang="ja-JP" sz="13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資料</a:t>
            </a:r>
            <a:r>
              <a:rPr lang="ja-JP" altLang="en-US" sz="13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３</a:t>
            </a:r>
            <a:endParaRPr lang="ja-JP" sz="13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1C1A2CEB-DF0B-4EF3-9648-2541BAE0F6C0}"/>
              </a:ext>
            </a:extLst>
          </p:cNvPr>
          <p:cNvSpPr/>
          <p:nvPr/>
        </p:nvSpPr>
        <p:spPr>
          <a:xfrm>
            <a:off x="2410430" y="1476680"/>
            <a:ext cx="10154446" cy="1764000"/>
          </a:xfrm>
          <a:prstGeom prst="rect">
            <a:avLst/>
          </a:prstGeom>
          <a:solidFill>
            <a:srgbClr val="FFE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0EB81648-8670-4592-9564-A17307E854FA}"/>
              </a:ext>
            </a:extLst>
          </p:cNvPr>
          <p:cNvSpPr/>
          <p:nvPr/>
        </p:nvSpPr>
        <p:spPr>
          <a:xfrm>
            <a:off x="2429277" y="3312800"/>
            <a:ext cx="10154446" cy="1764000"/>
          </a:xfrm>
          <a:prstGeom prst="rect">
            <a:avLst/>
          </a:prstGeom>
          <a:solidFill>
            <a:srgbClr val="D9F5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CEB29C51-69AE-44D1-9918-56FFEA5A9484}"/>
              </a:ext>
            </a:extLst>
          </p:cNvPr>
          <p:cNvSpPr/>
          <p:nvPr/>
        </p:nvSpPr>
        <p:spPr>
          <a:xfrm>
            <a:off x="2410430" y="5127191"/>
            <a:ext cx="10154446" cy="1764000"/>
          </a:xfrm>
          <a:prstGeom prst="rect">
            <a:avLst/>
          </a:prstGeom>
          <a:solidFill>
            <a:srgbClr val="D7FCB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3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2701581" y="1555143"/>
            <a:ext cx="6438642" cy="1600405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9428255" y="1552564"/>
            <a:ext cx="3054876" cy="1600405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>
            <a:off x="9140223" y="1699925"/>
            <a:ext cx="288032" cy="1305681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8350467" y="3818130"/>
            <a:ext cx="4219860" cy="26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>
              <a:lnSpc>
                <a:spcPts val="15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2698461" y="3391990"/>
            <a:ext cx="6432087" cy="1600405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81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9418581" y="3389411"/>
            <a:ext cx="3054876" cy="1600405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81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右矢印 99"/>
          <p:cNvSpPr/>
          <p:nvPr/>
        </p:nvSpPr>
        <p:spPr>
          <a:xfrm>
            <a:off x="9130549" y="3536772"/>
            <a:ext cx="288032" cy="1305681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81DFFF"/>
          </a:solidFill>
          <a:ln>
            <a:solidFill>
              <a:srgbClr val="81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79CC1CF2-31C3-4311-B1C4-8451059EB012}"/>
              </a:ext>
            </a:extLst>
          </p:cNvPr>
          <p:cNvSpPr/>
          <p:nvPr/>
        </p:nvSpPr>
        <p:spPr>
          <a:xfrm>
            <a:off x="8931092" y="7082910"/>
            <a:ext cx="3491941" cy="261610"/>
          </a:xfrm>
          <a:prstGeom prst="rect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163513" indent="-136525"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（参考）モニタリング指標（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8350039" y="5647753"/>
            <a:ext cx="4219860" cy="26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>
              <a:lnSpc>
                <a:spcPts val="15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2698461" y="5221613"/>
            <a:ext cx="6431659" cy="1600405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A3F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9418153" y="5219034"/>
            <a:ext cx="3054876" cy="1600405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A3F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右矢印 106"/>
          <p:cNvSpPr/>
          <p:nvPr/>
        </p:nvSpPr>
        <p:spPr>
          <a:xfrm>
            <a:off x="9130121" y="5366395"/>
            <a:ext cx="288032" cy="1305681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A3F94D"/>
          </a:solidFill>
          <a:ln>
            <a:solidFill>
              <a:srgbClr val="A3F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角丸四角形 111"/>
          <p:cNvSpPr/>
          <p:nvPr/>
        </p:nvSpPr>
        <p:spPr>
          <a:xfrm>
            <a:off x="4638954" y="1147374"/>
            <a:ext cx="2381660" cy="277026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角丸四角形 115"/>
          <p:cNvSpPr/>
          <p:nvPr/>
        </p:nvSpPr>
        <p:spPr>
          <a:xfrm>
            <a:off x="9754761" y="1145965"/>
            <a:ext cx="2381660" cy="277026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79CC1CF2-31C3-4311-B1C4-8451059EB012}"/>
              </a:ext>
            </a:extLst>
          </p:cNvPr>
          <p:cNvSpPr/>
          <p:nvPr/>
        </p:nvSpPr>
        <p:spPr>
          <a:xfrm>
            <a:off x="4966507" y="1145992"/>
            <a:ext cx="1908790" cy="276999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163513" indent="-136525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年度取組状況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227328" y="1476680"/>
            <a:ext cx="2372521" cy="1764000"/>
          </a:xfrm>
          <a:prstGeom prst="rect">
            <a:avLst/>
          </a:prstGeom>
          <a:solidFill>
            <a:srgbClr val="FF99CC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◆自然の恵みに関する意識の向上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◆自然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配慮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した行動の推進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kumimoji="0" lang="en-US" altLang="ja-JP" sz="8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取組方針１</a:t>
            </a:r>
            <a:r>
              <a:rPr kumimoji="0" lang="en-US" altLang="ja-JP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生物多様性の理解と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生物多様性に資する行動の促進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309731" y="1145514"/>
            <a:ext cx="2207713" cy="285219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129">
            <a:extLst>
              <a:ext uri="{FF2B5EF4-FFF2-40B4-BE49-F238E27FC236}">
                <a16:creationId xmlns:a16="http://schemas.microsoft.com/office/drawing/2014/main" id="{BFB28500-9D0E-438C-A30E-2F0BB8B08002}"/>
              </a:ext>
            </a:extLst>
          </p:cNvPr>
          <p:cNvSpPr txBox="1"/>
          <p:nvPr/>
        </p:nvSpPr>
        <p:spPr>
          <a:xfrm>
            <a:off x="243057" y="3306917"/>
            <a:ext cx="2360514" cy="1764000"/>
          </a:xfrm>
          <a:prstGeom prst="rect">
            <a:avLst/>
          </a:prstGeom>
          <a:solidFill>
            <a:srgbClr val="81DFFF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◆自然環境の持続的な保全の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推進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◆事業者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と連携した保全活動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en-US" altLang="ja-JP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◆特定外来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防除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kumimoji="0" lang="en-US" altLang="ja-JP" sz="8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取組方針２</a:t>
            </a: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自然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資本の持続可能な利用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0" lang="en-US" altLang="ja-JP" sz="11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・充実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125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224210" y="5152744"/>
            <a:ext cx="2357395" cy="1738447"/>
          </a:xfrm>
          <a:prstGeom prst="rect">
            <a:avLst/>
          </a:prstGeom>
          <a:solidFill>
            <a:srgbClr val="A3F94D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◆市町村や保全団体等と連携した　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0" lang="ja-JP" altLang="en-US" sz="12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モニタリング体制の構築</a:t>
            </a:r>
            <a:endParaRPr kumimoji="0" lang="en-US" altLang="ja-JP" sz="12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kumimoji="0" lang="en-US" altLang="ja-JP" sz="8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取組方針３</a:t>
            </a: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多様性保全に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資する</a:t>
            </a:r>
            <a:endParaRPr kumimoji="0" lang="en-US" altLang="ja-JP" sz="11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仕組みづくり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79CC1CF2-31C3-4311-B1C4-8451059EB012}"/>
              </a:ext>
            </a:extLst>
          </p:cNvPr>
          <p:cNvSpPr/>
          <p:nvPr/>
        </p:nvSpPr>
        <p:spPr>
          <a:xfrm>
            <a:off x="10001298" y="1145978"/>
            <a:ext cx="1908790" cy="276999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163513" indent="-136525" algn="ctr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年度取組予定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79CC1CF2-31C3-4311-B1C4-8451059EB012}"/>
              </a:ext>
            </a:extLst>
          </p:cNvPr>
          <p:cNvSpPr/>
          <p:nvPr/>
        </p:nvSpPr>
        <p:spPr>
          <a:xfrm>
            <a:off x="459192" y="1128451"/>
            <a:ext cx="1908790" cy="276999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163513" indent="-136525"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目標及び取組方針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1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2758780" y="1657778"/>
            <a:ext cx="6324244" cy="142255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2763014" y="3526670"/>
            <a:ext cx="6324244" cy="142255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2758780" y="5392362"/>
            <a:ext cx="6324244" cy="142255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9517488" y="1657778"/>
            <a:ext cx="2876410" cy="168864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9513302" y="3530390"/>
            <a:ext cx="2876410" cy="168864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9513302" y="5386861"/>
            <a:ext cx="2876410" cy="168864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7BA2F273-06B7-4867-933D-0414A06994DD}"/>
              </a:ext>
            </a:extLst>
          </p:cNvPr>
          <p:cNvSpPr txBox="1"/>
          <p:nvPr/>
        </p:nvSpPr>
        <p:spPr>
          <a:xfrm>
            <a:off x="10168502" y="9224919"/>
            <a:ext cx="3935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取組内容を検証する際に活用する指標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071697"/>
              </p:ext>
            </p:extLst>
          </p:nvPr>
        </p:nvGraphicFramePr>
        <p:xfrm>
          <a:off x="8827937" y="7414567"/>
          <a:ext cx="3693543" cy="1846944"/>
        </p:xfrm>
        <a:graphic>
          <a:graphicData uri="http://schemas.openxmlformats.org/drawingml/2006/table">
            <a:tbl>
              <a:tblPr firstRow="1" firstCol="1" bandRow="1"/>
              <a:tblGrid>
                <a:gridCol w="1977149">
                  <a:extLst>
                    <a:ext uri="{9D8B030D-6E8A-4147-A177-3AD203B41FA5}">
                      <a16:colId xmlns:a16="http://schemas.microsoft.com/office/drawing/2014/main" val="74316045"/>
                    </a:ext>
                  </a:extLst>
                </a:gridCol>
                <a:gridCol w="924306">
                  <a:extLst>
                    <a:ext uri="{9D8B030D-6E8A-4147-A177-3AD203B41FA5}">
                      <a16:colId xmlns:a16="http://schemas.microsoft.com/office/drawing/2014/main" val="131694768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47881373"/>
                    </a:ext>
                  </a:extLst>
                </a:gridCol>
              </a:tblGrid>
              <a:tr h="278039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モニタリング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指標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参考値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(2020)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最新値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(2022)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284001"/>
                  </a:ext>
                </a:extLst>
              </a:tr>
              <a:tr h="42036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自然環境に配慮した行動をする</a:t>
                      </a:r>
                      <a:endParaRPr lang="en-US" altLang="ja-JP" sz="10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府民の割合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18.6%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75173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連携した取組を行う事業者・団体数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299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59158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府内で確認された特定外来生物</a:t>
                      </a:r>
                      <a:endParaRPr lang="en-US" altLang="ja-JP" sz="10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のうち必要な対策がなされた割合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28.1%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(9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種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/32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種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946412"/>
                  </a:ext>
                </a:extLst>
              </a:tr>
              <a:tr h="50047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法令等に基づく地域指定の割合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24.6%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(46,930ha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/190,532ha)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687969"/>
                  </a:ext>
                </a:extLst>
              </a:tr>
            </a:tbl>
          </a:graphicData>
        </a:graphic>
      </p:graphicFrame>
      <p:sp>
        <p:nvSpPr>
          <p:cNvPr id="46" name="テキスト ボックス 11">
            <a:extLst>
              <a:ext uri="{FF2B5EF4-FFF2-40B4-BE49-F238E27FC236}">
                <a16:creationId xmlns:a16="http://schemas.microsoft.com/office/drawing/2014/main" id="{9520085E-6744-45BE-A110-1B566C7E199C}"/>
              </a:ext>
            </a:extLst>
          </p:cNvPr>
          <p:cNvSpPr txBox="1"/>
          <p:nvPr/>
        </p:nvSpPr>
        <p:spPr>
          <a:xfrm>
            <a:off x="3849619" y="3683498"/>
            <a:ext cx="5067755" cy="922451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取組状況及び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点検・検証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ついては年度終了後、作成予定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170383" y="7438565"/>
            <a:ext cx="1105427" cy="612000"/>
          </a:xfrm>
          <a:prstGeom prst="rect">
            <a:avLst/>
          </a:prstGeom>
          <a:solidFill>
            <a:srgbClr val="FF99CC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方針</a:t>
            </a: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1】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170381" y="8126992"/>
            <a:ext cx="1105427" cy="612000"/>
          </a:xfrm>
          <a:prstGeom prst="rect">
            <a:avLst/>
          </a:prstGeom>
          <a:solidFill>
            <a:srgbClr val="81DFFF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方針</a:t>
            </a: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170381" y="8789970"/>
            <a:ext cx="1105427" cy="612000"/>
          </a:xfrm>
          <a:prstGeom prst="rect">
            <a:avLst/>
          </a:prstGeom>
          <a:solidFill>
            <a:srgbClr val="A3F94D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kumimoji="0" lang="ja-JP" altLang="en-US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方針</a:t>
            </a:r>
            <a:r>
              <a:rPr kumimoji="0" lang="en-US" altLang="ja-JP" sz="11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3】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1275808" y="8146930"/>
            <a:ext cx="6324244" cy="70023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角丸四角形 127">
            <a:extLst>
              <a:ext uri="{FF2B5EF4-FFF2-40B4-BE49-F238E27FC236}">
                <a16:creationId xmlns:a16="http://schemas.microsoft.com/office/drawing/2014/main" id="{2AD0C7EB-9C6A-4FCE-AF7A-FAE4B62BB4C9}"/>
              </a:ext>
            </a:extLst>
          </p:cNvPr>
          <p:cNvSpPr/>
          <p:nvPr/>
        </p:nvSpPr>
        <p:spPr>
          <a:xfrm>
            <a:off x="1275808" y="8808576"/>
            <a:ext cx="6324244" cy="70023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170382" y="7442056"/>
            <a:ext cx="8390902" cy="612000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167220" y="8115363"/>
            <a:ext cx="8390902" cy="612000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81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10">
            <a:extLst>
              <a:ext uri="{FF2B5EF4-FFF2-40B4-BE49-F238E27FC236}">
                <a16:creationId xmlns:a16="http://schemas.microsoft.com/office/drawing/2014/main" id="{C95F949E-FB38-42E2-BA37-341BD28C46DD}"/>
              </a:ext>
            </a:extLst>
          </p:cNvPr>
          <p:cNvSpPr/>
          <p:nvPr/>
        </p:nvSpPr>
        <p:spPr>
          <a:xfrm>
            <a:off x="167220" y="8789970"/>
            <a:ext cx="8398206" cy="612000"/>
          </a:xfrm>
          <a:prstGeom prst="roundRect">
            <a:avLst>
              <a:gd name="adj" fmla="val 3128"/>
            </a:avLst>
          </a:prstGeom>
          <a:noFill/>
          <a:ln w="12700">
            <a:solidFill>
              <a:srgbClr val="A3F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38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A3 297x420 mm</PresentationFormat>
  <Paragraphs>102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メイリオ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2020-01-27T08:11:08Z</dcterms:created>
  <dcterms:modified xsi:type="dcterms:W3CDTF">2022-06-28T06:05:20Z</dcterms:modified>
</cp:coreProperties>
</file>