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4092" r:id="rId1"/>
  </p:sldMasterIdLst>
  <p:notesMasterIdLst>
    <p:notesMasterId r:id="rId10"/>
  </p:notesMasterIdLst>
  <p:handoutMasterIdLst>
    <p:handoutMasterId r:id="rId11"/>
  </p:handoutMasterIdLst>
  <p:sldIdLst>
    <p:sldId id="256" r:id="rId2"/>
    <p:sldId id="649" r:id="rId3"/>
    <p:sldId id="629" r:id="rId4"/>
    <p:sldId id="659" r:id="rId5"/>
    <p:sldId id="651" r:id="rId6"/>
    <p:sldId id="650" r:id="rId7"/>
    <p:sldId id="653" r:id="rId8"/>
    <p:sldId id="645" r:id="rId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FFCC"/>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47" autoAdjust="0"/>
    <p:restoredTop sz="93634" autoAdjust="0"/>
  </p:normalViewPr>
  <p:slideViewPr>
    <p:cSldViewPr snapToGrid="0">
      <p:cViewPr varScale="1">
        <p:scale>
          <a:sx n="74" d="100"/>
          <a:sy n="74" d="100"/>
        </p:scale>
        <p:origin x="1002" y="90"/>
      </p:cViewPr>
      <p:guideLst>
        <p:guide orient="horz" pos="2160"/>
        <p:guide pos="3120"/>
      </p:guideLst>
    </p:cSldViewPr>
  </p:slideViewPr>
  <p:notesTextViewPr>
    <p:cViewPr>
      <p:scale>
        <a:sx n="1" d="1"/>
        <a:sy n="1" d="1"/>
      </p:scale>
      <p:origin x="0" y="0"/>
    </p:cViewPr>
  </p:notesTextViewPr>
  <p:sorterViewPr>
    <p:cViewPr>
      <p:scale>
        <a:sx n="100" d="100"/>
        <a:sy n="100" d="100"/>
      </p:scale>
      <p:origin x="0" y="846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9" y="2"/>
            <a:ext cx="2949575" cy="496888"/>
          </a:xfrm>
          <a:prstGeom prst="rect">
            <a:avLst/>
          </a:prstGeom>
        </p:spPr>
        <p:txBody>
          <a:bodyPr vert="horz" lIns="91405" tIns="45706" rIns="91405" bIns="457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48" y="2"/>
            <a:ext cx="2949575" cy="496888"/>
          </a:xfrm>
          <a:prstGeom prst="rect">
            <a:avLst/>
          </a:prstGeom>
        </p:spPr>
        <p:txBody>
          <a:bodyPr vert="horz" lIns="91405" tIns="45706" rIns="91405" bIns="45706" rtlCol="0"/>
          <a:lstStyle>
            <a:lvl1pPr algn="r">
              <a:defRPr sz="1200"/>
            </a:lvl1pPr>
          </a:lstStyle>
          <a:p>
            <a:fld id="{754D6AE8-8F66-4CB1-9FB2-59D48F5AD3D9}" type="datetimeFigureOut">
              <a:rPr kumimoji="1" lang="ja-JP" altLang="en-US" smtClean="0"/>
              <a:pPr/>
              <a:t>2021/7/16</a:t>
            </a:fld>
            <a:endParaRPr kumimoji="1" lang="ja-JP" altLang="en-US"/>
          </a:p>
        </p:txBody>
      </p:sp>
      <p:sp>
        <p:nvSpPr>
          <p:cNvPr id="4" name="フッター プレースホルダー 3"/>
          <p:cNvSpPr>
            <a:spLocks noGrp="1"/>
          </p:cNvSpPr>
          <p:nvPr>
            <p:ph type="ftr" sz="quarter" idx="2"/>
          </p:nvPr>
        </p:nvSpPr>
        <p:spPr>
          <a:xfrm>
            <a:off x="9" y="9440865"/>
            <a:ext cx="2949575" cy="496887"/>
          </a:xfrm>
          <a:prstGeom prst="rect">
            <a:avLst/>
          </a:prstGeom>
        </p:spPr>
        <p:txBody>
          <a:bodyPr vert="horz" lIns="91405" tIns="45706" rIns="91405" bIns="457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48" y="9440865"/>
            <a:ext cx="2949575" cy="496887"/>
          </a:xfrm>
          <a:prstGeom prst="rect">
            <a:avLst/>
          </a:prstGeom>
        </p:spPr>
        <p:txBody>
          <a:bodyPr vert="horz" lIns="91405" tIns="45706" rIns="91405" bIns="45706" rtlCol="0" anchor="b"/>
          <a:lstStyle>
            <a:lvl1pPr algn="r">
              <a:defRPr sz="1200"/>
            </a:lvl1pPr>
          </a:lstStyle>
          <a:p>
            <a:fld id="{7347C187-00F6-4CA2-95B1-F7E78134632B}" type="slidenum">
              <a:rPr kumimoji="1" lang="ja-JP" altLang="en-US" smtClean="0"/>
              <a:pPr/>
              <a:t>‹#›</a:t>
            </a:fld>
            <a:endParaRPr kumimoji="1" lang="ja-JP" altLang="en-US"/>
          </a:p>
        </p:txBody>
      </p:sp>
    </p:spTree>
    <p:extLst>
      <p:ext uri="{BB962C8B-B14F-4D97-AF65-F5344CB8AC3E}">
        <p14:creationId xmlns:p14="http://schemas.microsoft.com/office/powerpoint/2010/main" val="115032711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12"/>
            <a:ext cx="2949789" cy="496967"/>
          </a:xfrm>
          <a:prstGeom prst="rect">
            <a:avLst/>
          </a:prstGeom>
        </p:spPr>
        <p:txBody>
          <a:bodyPr vert="horz" lIns="91400" tIns="45703" rIns="91400" bIns="4570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40" y="12"/>
            <a:ext cx="2949789" cy="496967"/>
          </a:xfrm>
          <a:prstGeom prst="rect">
            <a:avLst/>
          </a:prstGeom>
        </p:spPr>
        <p:txBody>
          <a:bodyPr vert="horz" lIns="91400" tIns="45703" rIns="91400" bIns="45703" rtlCol="0"/>
          <a:lstStyle>
            <a:lvl1pPr algn="r">
              <a:defRPr sz="1200"/>
            </a:lvl1pPr>
          </a:lstStyle>
          <a:p>
            <a:fld id="{053C139E-BDA4-4D3D-AFA7-E87CA0FBBD34}" type="datetimeFigureOut">
              <a:rPr kumimoji="1" lang="ja-JP" altLang="en-US" smtClean="0"/>
              <a:pPr/>
              <a:t>2021/7/16</a:t>
            </a:fld>
            <a:endParaRPr kumimoji="1" lang="ja-JP" altLang="en-US"/>
          </a:p>
        </p:txBody>
      </p:sp>
      <p:sp>
        <p:nvSpPr>
          <p:cNvPr id="4" name="スライド イメージ プレースホルダー 3"/>
          <p:cNvSpPr>
            <a:spLocks noGrp="1" noRot="1" noChangeAspect="1"/>
          </p:cNvSpPr>
          <p:nvPr>
            <p:ph type="sldImg" idx="2"/>
          </p:nvPr>
        </p:nvSpPr>
        <p:spPr>
          <a:xfrm>
            <a:off x="712788" y="746125"/>
            <a:ext cx="5381625" cy="3725863"/>
          </a:xfrm>
          <a:prstGeom prst="rect">
            <a:avLst/>
          </a:prstGeom>
          <a:noFill/>
          <a:ln w="12700">
            <a:solidFill>
              <a:prstClr val="black"/>
            </a:solidFill>
          </a:ln>
        </p:spPr>
        <p:txBody>
          <a:bodyPr vert="horz" lIns="91400" tIns="45703" rIns="91400" bIns="45703" rtlCol="0" anchor="ctr"/>
          <a:lstStyle/>
          <a:p>
            <a:endParaRPr lang="ja-JP" altLang="en-US"/>
          </a:p>
        </p:txBody>
      </p:sp>
      <p:sp>
        <p:nvSpPr>
          <p:cNvPr id="5" name="ノート プレースホルダー 4"/>
          <p:cNvSpPr>
            <a:spLocks noGrp="1"/>
          </p:cNvSpPr>
          <p:nvPr>
            <p:ph type="body" sz="quarter" idx="3"/>
          </p:nvPr>
        </p:nvSpPr>
        <p:spPr>
          <a:xfrm>
            <a:off x="680721" y="4721185"/>
            <a:ext cx="5445760" cy="4472702"/>
          </a:xfrm>
          <a:prstGeom prst="rect">
            <a:avLst/>
          </a:prstGeom>
        </p:spPr>
        <p:txBody>
          <a:bodyPr vert="horz" lIns="91400" tIns="45703" rIns="91400" bIns="45703"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440658"/>
            <a:ext cx="2949789" cy="496967"/>
          </a:xfrm>
          <a:prstGeom prst="rect">
            <a:avLst/>
          </a:prstGeom>
        </p:spPr>
        <p:txBody>
          <a:bodyPr vert="horz" lIns="91400" tIns="45703" rIns="91400" bIns="4570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40" y="9440658"/>
            <a:ext cx="2949789" cy="496967"/>
          </a:xfrm>
          <a:prstGeom prst="rect">
            <a:avLst/>
          </a:prstGeom>
        </p:spPr>
        <p:txBody>
          <a:bodyPr vert="horz" lIns="91400" tIns="45703" rIns="91400" bIns="45703" rtlCol="0" anchor="b"/>
          <a:lstStyle>
            <a:lvl1pPr algn="r">
              <a:defRPr sz="1200"/>
            </a:lvl1pPr>
          </a:lstStyle>
          <a:p>
            <a:fld id="{1BF2E02A-AB84-4BFE-9045-7703E5AA1E8D}" type="slidenum">
              <a:rPr kumimoji="1" lang="ja-JP" altLang="en-US" smtClean="0"/>
              <a:pPr/>
              <a:t>‹#›</a:t>
            </a:fld>
            <a:endParaRPr kumimoji="1" lang="ja-JP" altLang="en-US"/>
          </a:p>
        </p:txBody>
      </p:sp>
    </p:spTree>
    <p:extLst>
      <p:ext uri="{BB962C8B-B14F-4D97-AF65-F5344CB8AC3E}">
        <p14:creationId xmlns:p14="http://schemas.microsoft.com/office/powerpoint/2010/main" val="16639099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1877940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6362712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6694405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0257764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38193311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6704572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a:lnSpc>
                <a:spcPts val="3004"/>
              </a:lnSpc>
            </a:pPr>
            <a:endParaRPr kumimoji="1" lang="ja-JP" altLang="en-US"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A654967-FC96-416D-971D-7278E9D6C381}" type="slidenum">
              <a:rPr kumimoji="1" lang="ja-JP" altLang="en-US" sz="1200" b="0" i="0" u="none" strike="noStrike" kern="1200" cap="none" spc="0" normalizeH="0" baseline="0" noProof="0" smtClean="0">
                <a:ln>
                  <a:noFill/>
                </a:ln>
                <a:solidFill>
                  <a:prstClr val="black"/>
                </a:solidFill>
                <a:effectLst/>
                <a:uLnTx/>
                <a:uFillTx/>
                <a:latin typeface="游ゴシック" panose="020F0502020204030204"/>
                <a:ea typeface="游ゴシック" panose="020B0400000000000000"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1" lang="ja-JP" altLang="en-US" sz="1200" b="0" i="0" u="none" strike="noStrike" kern="1200" cap="none" spc="0" normalizeH="0" baseline="0" noProof="0">
              <a:ln>
                <a:noFill/>
              </a:ln>
              <a:solidFill>
                <a:prstClr val="black"/>
              </a:solidFill>
              <a:effectLst/>
              <a:uLnTx/>
              <a:uFillTx/>
              <a:latin typeface="游ゴシック" panose="020F0502020204030204"/>
              <a:ea typeface="游ゴシック" panose="020B0400000000000000" pitchFamily="50" charset="-128"/>
              <a:cs typeface="+mn-cs"/>
            </a:endParaRPr>
          </a:p>
        </p:txBody>
      </p:sp>
    </p:spTree>
    <p:extLst>
      <p:ext uri="{BB962C8B-B14F-4D97-AF65-F5344CB8AC3E}">
        <p14:creationId xmlns:p14="http://schemas.microsoft.com/office/powerpoint/2010/main" val="22007771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775D04DB-E7D0-4FDC-BAF4-5AF88A1F4FAD}" type="datetime1">
              <a:rPr kumimoji="1" lang="ja-JP" altLang="en-US" smtClean="0"/>
              <a:t>2021/7/16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40335074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42DE9432-6A8D-4351-BC4C-0A3829D46F2F}" type="datetime1">
              <a:rPr kumimoji="1" lang="ja-JP" altLang="en-US" smtClean="0"/>
              <a:t>2021/7/16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9"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37197614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42E0BF46-3279-49DF-8288-0B98C08A0272}" type="datetime1">
              <a:rPr kumimoji="1" lang="ja-JP" altLang="en-US" smtClean="0"/>
              <a:t>2021/7/16</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4175129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72E891D-32BB-4A5D-8507-2A3A3A8A3E4E}" type="datetime1">
              <a:rPr kumimoji="1" lang="ja-JP" altLang="en-US" smtClean="0"/>
              <a:t>2021/7/16</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9"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13815387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8328D08-FEFE-49B6-8E85-5DA8008B6279}" type="datetime1">
              <a:rPr kumimoji="1" lang="ja-JP" altLang="en-US" smtClean="0"/>
              <a:t>2021/7/16</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11" name="スライド番号プレースホルダー 5"/>
          <p:cNvSpPr>
            <a:spLocks noGrp="1"/>
          </p:cNvSpPr>
          <p:nvPr>
            <p:ph type="sldNum" sz="quarter" idx="12"/>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1818776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D980F34B-DD2B-432B-A864-587B45ECDEDC}" type="datetime1">
              <a:rPr kumimoji="1" lang="ja-JP" altLang="en-US" smtClean="0"/>
              <a:t>2021/7/16</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24429602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354D96CB-6BE5-4478-B451-0D248079A4F0}" type="datetime1">
              <a:rPr kumimoji="1" lang="ja-JP" altLang="en-US" smtClean="0"/>
              <a:t>2021/7/16</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5571794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83DE209-08A8-45BD-9B7D-D02BC7874E58}" type="datetime1">
              <a:rPr kumimoji="1" lang="ja-JP" altLang="en-US" smtClean="0"/>
              <a:t>2021/7/16</a:t>
            </a:fld>
            <a:endParaRPr kumimoji="1" lang="ja-JP" altLang="en-US"/>
          </a:p>
        </p:txBody>
      </p:sp>
      <p:sp>
        <p:nvSpPr>
          <p:cNvPr id="5" name="フッター プレースホルダー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スライド番号プレースホルダー 5"/>
          <p:cNvSpPr>
            <a:spLocks noGrp="1"/>
          </p:cNvSpPr>
          <p:nvPr>
            <p:ph type="sldNum" sz="quarter" idx="4"/>
          </p:nvPr>
        </p:nvSpPr>
        <p:spPr>
          <a:xfrm>
            <a:off x="9208168" y="6356351"/>
            <a:ext cx="697832" cy="473982"/>
          </a:xfrm>
          <a:prstGeom prst="rect">
            <a:avLst/>
          </a:prstGeom>
          <a:noFill/>
        </p:spPr>
        <p:txBody>
          <a:bodyPr/>
          <a:lstStyle>
            <a:lvl1pPr>
              <a:defRPr sz="1800">
                <a:solidFill>
                  <a:schemeClr val="tx1"/>
                </a:solidFill>
                <a:latin typeface="Meiryo UI" panose="020B0604030504040204" pitchFamily="50" charset="-128"/>
                <a:ea typeface="Meiryo UI" panose="020B0604030504040204" pitchFamily="50" charset="-128"/>
              </a:defRPr>
            </a:lvl1pPr>
          </a:lstStyle>
          <a:p>
            <a:fld id="{EFB75F29-2A43-47D9-BF57-FD259BF795F0}" type="slidenum">
              <a:rPr lang="ja-JP" altLang="en-US" smtClean="0"/>
              <a:pPr/>
              <a:t>‹#›</a:t>
            </a:fld>
            <a:endParaRPr lang="ja-JP" altLang="en-US"/>
          </a:p>
        </p:txBody>
      </p:sp>
    </p:spTree>
    <p:extLst>
      <p:ext uri="{BB962C8B-B14F-4D97-AF65-F5344CB8AC3E}">
        <p14:creationId xmlns:p14="http://schemas.microsoft.com/office/powerpoint/2010/main" val="2658852175"/>
      </p:ext>
    </p:extLst>
  </p:cSld>
  <p:clrMap bg1="lt1" tx1="dk1" bg2="lt2" tx2="dk2" accent1="accent1" accent2="accent2" accent3="accent3" accent4="accent4" accent5="accent5" accent6="accent6" hlink="hlink" folHlink="folHlink"/>
  <p:sldLayoutIdLst>
    <p:sldLayoutId id="2147484093" r:id="rId1"/>
    <p:sldLayoutId id="2147484094" r:id="rId2"/>
    <p:sldLayoutId id="2147484095" r:id="rId3"/>
    <p:sldLayoutId id="2147484096" r:id="rId4"/>
    <p:sldLayoutId id="2147484097" r:id="rId5"/>
    <p:sldLayoutId id="2147484098" r:id="rId6"/>
    <p:sldLayoutId id="2147484099" r:id="rId7"/>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ctrTitle"/>
          </p:nvPr>
        </p:nvSpPr>
        <p:spPr>
          <a:xfrm>
            <a:off x="0" y="1628800"/>
            <a:ext cx="9906000" cy="1728192"/>
          </a:xfrm>
          <a:solidFill>
            <a:srgbClr val="00B0F0"/>
          </a:solidFill>
        </p:spPr>
        <p:style>
          <a:lnRef idx="0">
            <a:schemeClr val="accent5"/>
          </a:lnRef>
          <a:fillRef idx="3">
            <a:schemeClr val="accent5"/>
          </a:fillRef>
          <a:effectRef idx="3">
            <a:schemeClr val="accent5"/>
          </a:effectRef>
          <a:fontRef idx="minor">
            <a:schemeClr val="lt1"/>
          </a:fontRef>
        </p:style>
        <p:txBody>
          <a:bodyPr>
            <a:noAutofit/>
          </a:bodyPr>
          <a:lstStyle/>
          <a:p>
            <a:r>
              <a:rPr kumimoji="1" lang="ja-JP" altLang="en-US" sz="3600" b="1" dirty="0" smtClean="0">
                <a:latin typeface="Meiryo UI" panose="020B0604030504040204" pitchFamily="50" charset="-128"/>
                <a:ea typeface="Meiryo UI" panose="020B0604030504040204" pitchFamily="50" charset="-128"/>
              </a:rPr>
              <a:t>生物多様性を取り巻く動きについて</a:t>
            </a:r>
            <a:endParaRPr kumimoji="1" lang="ja-JP" altLang="en-US" sz="3600" b="1" dirty="0">
              <a:latin typeface="Meiryo UI" panose="020B0604030504040204" pitchFamily="50" charset="-128"/>
              <a:ea typeface="Meiryo UI" panose="020B0604030504040204" pitchFamily="50" charset="-128"/>
            </a:endParaRPr>
          </a:p>
        </p:txBody>
      </p:sp>
      <p:sp>
        <p:nvSpPr>
          <p:cNvPr id="5" name="サブタイトル 2"/>
          <p:cNvSpPr txBox="1">
            <a:spLocks/>
          </p:cNvSpPr>
          <p:nvPr/>
        </p:nvSpPr>
        <p:spPr>
          <a:xfrm>
            <a:off x="1978428" y="5013176"/>
            <a:ext cx="6048672" cy="93610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kumimoji="1"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kumimoji="1"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kumimoji="1"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kumimoji="1" sz="2000" kern="1200">
                <a:solidFill>
                  <a:schemeClr val="tx1">
                    <a:tint val="75000"/>
                  </a:schemeClr>
                </a:solidFill>
                <a:latin typeface="+mn-lt"/>
                <a:ea typeface="+mn-ea"/>
                <a:cs typeface="+mn-cs"/>
              </a:defRPr>
            </a:lvl9pPr>
          </a:lstStyle>
          <a:p>
            <a:pPr fontAlgn="base">
              <a:spcBef>
                <a:spcPts val="0"/>
              </a:spcBef>
              <a:spcAft>
                <a:spcPct val="0"/>
              </a:spcAft>
              <a:defRPr/>
            </a:pPr>
            <a:r>
              <a:rPr lang="en-US" altLang="ja-JP" sz="2400" kern="0" dirty="0">
                <a:solidFill>
                  <a:prstClr val="black"/>
                </a:solidFill>
                <a:latin typeface="Meiryo UI" panose="020B0604030504040204" pitchFamily="50" charset="-128"/>
                <a:ea typeface="Meiryo UI" panose="020B0604030504040204" pitchFamily="50" charset="-128"/>
              </a:rPr>
              <a:t>2021</a:t>
            </a:r>
            <a:r>
              <a:rPr lang="ja-JP" altLang="en-US" sz="2400" kern="0" dirty="0">
                <a:solidFill>
                  <a:prstClr val="black"/>
                </a:solidFill>
                <a:latin typeface="Meiryo UI" panose="020B0604030504040204" pitchFamily="50" charset="-128"/>
                <a:ea typeface="Meiryo UI" panose="020B0604030504040204" pitchFamily="50" charset="-128"/>
              </a:rPr>
              <a:t>年</a:t>
            </a:r>
            <a:r>
              <a:rPr lang="en-US" altLang="ja-JP" sz="2400" kern="0" dirty="0">
                <a:solidFill>
                  <a:prstClr val="black"/>
                </a:solidFill>
                <a:latin typeface="Meiryo UI" panose="020B0604030504040204" pitchFamily="50" charset="-128"/>
                <a:ea typeface="Meiryo UI" panose="020B0604030504040204" pitchFamily="50" charset="-128"/>
              </a:rPr>
              <a:t>7</a:t>
            </a:r>
            <a:r>
              <a:rPr lang="ja-JP" altLang="en-US" sz="2400" kern="0" dirty="0">
                <a:solidFill>
                  <a:prstClr val="black"/>
                </a:solidFill>
                <a:latin typeface="Meiryo UI" panose="020B0604030504040204" pitchFamily="50" charset="-128"/>
                <a:ea typeface="Meiryo UI" panose="020B0604030504040204" pitchFamily="50" charset="-128"/>
              </a:rPr>
              <a:t>月</a:t>
            </a:r>
            <a:r>
              <a:rPr lang="en-US" altLang="ja-JP" sz="2400" kern="0" dirty="0">
                <a:solidFill>
                  <a:prstClr val="black"/>
                </a:solidFill>
                <a:latin typeface="Meiryo UI" panose="020B0604030504040204" pitchFamily="50" charset="-128"/>
                <a:ea typeface="Meiryo UI" panose="020B0604030504040204" pitchFamily="50" charset="-128"/>
              </a:rPr>
              <a:t>16</a:t>
            </a:r>
            <a:r>
              <a:rPr lang="ja-JP" altLang="en-US" sz="2400" kern="0" dirty="0">
                <a:solidFill>
                  <a:prstClr val="black"/>
                </a:solidFill>
                <a:latin typeface="Meiryo UI" panose="020B0604030504040204" pitchFamily="50" charset="-128"/>
                <a:ea typeface="Meiryo UI" panose="020B0604030504040204" pitchFamily="50" charset="-128"/>
              </a:rPr>
              <a:t>日</a:t>
            </a:r>
            <a:endParaRPr lang="en-US" altLang="ja-JP" sz="2400" kern="0" dirty="0">
              <a:solidFill>
                <a:prstClr val="black"/>
              </a:solidFill>
              <a:latin typeface="Meiryo UI" panose="020B0604030504040204" pitchFamily="50" charset="-128"/>
              <a:ea typeface="Meiryo UI" panose="020B0604030504040204" pitchFamily="50" charset="-128"/>
            </a:endParaRPr>
          </a:p>
          <a:p>
            <a:pPr fontAlgn="base">
              <a:spcBef>
                <a:spcPts val="0"/>
              </a:spcBef>
              <a:spcAft>
                <a:spcPct val="0"/>
              </a:spcAft>
              <a:defRPr/>
            </a:pPr>
            <a:r>
              <a:rPr kumimoji="0" lang="ja-JP" altLang="en-US" sz="2400" kern="0" dirty="0">
                <a:solidFill>
                  <a:prstClr val="black"/>
                </a:solidFill>
                <a:latin typeface="Meiryo UI" panose="020B0604030504040204" pitchFamily="50" charset="-128"/>
                <a:ea typeface="Meiryo UI" panose="020B0604030504040204" pitchFamily="50" charset="-128"/>
              </a:rPr>
              <a:t>大阪府環境農林水産部みどり推進室</a:t>
            </a:r>
            <a:endParaRPr lang="ja-JP" altLang="en-US" sz="2400" kern="0" dirty="0">
              <a:solidFill>
                <a:prstClr val="black"/>
              </a:solidFill>
              <a:latin typeface="Meiryo UI" panose="020B0604030504040204" pitchFamily="50" charset="-128"/>
              <a:ea typeface="Meiryo UI" panose="020B0604030504040204" pitchFamily="50" charset="-128"/>
            </a:endParaRPr>
          </a:p>
        </p:txBody>
      </p:sp>
      <p:sp>
        <p:nvSpPr>
          <p:cNvPr id="4" name="サブタイトル 2"/>
          <p:cNvSpPr txBox="1">
            <a:spLocks/>
          </p:cNvSpPr>
          <p:nvPr/>
        </p:nvSpPr>
        <p:spPr bwMode="auto">
          <a:xfrm>
            <a:off x="8200466" y="116632"/>
            <a:ext cx="1584176" cy="400110"/>
          </a:xfrm>
          <a:prstGeom prst="rect">
            <a:avLst/>
          </a:prstGeom>
          <a:noFill/>
          <a:ln w="1905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fontAlgn="base">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pPr marL="0" marR="0" lvl="0" indent="0" algn="ctr" defTabSz="914400" eaLnBrk="1" fontAlgn="base" latinLnBrk="0" hangingPunct="1">
              <a:lnSpc>
                <a:spcPct val="100000"/>
              </a:lnSpc>
              <a:spcBef>
                <a:spcPct val="20000"/>
              </a:spcBef>
              <a:spcAft>
                <a:spcPct val="0"/>
              </a:spcAft>
              <a:buClrTx/>
              <a:buSzTx/>
              <a:buFont typeface="Arial" panose="020B0604020202020204" pitchFamily="34" charset="0"/>
              <a:buNone/>
              <a:tabLst/>
              <a:defRPr/>
            </a:pPr>
            <a:r>
              <a:rPr lang="ja-JP" altLang="en-US" sz="2000" kern="0" noProof="0" smtClean="0">
                <a:latin typeface="Meiryo UI" panose="020B0604030504040204" pitchFamily="50" charset="-128"/>
                <a:ea typeface="Meiryo UI" panose="020B0604030504040204" pitchFamily="50" charset="-128"/>
              </a:rPr>
              <a:t>資料２</a:t>
            </a:r>
            <a:endParaRPr kumimoji="1" lang="ja-JP" altLang="en-US" sz="2000" i="0" u="none" strike="noStrike" kern="0" cap="none" spc="0" normalizeH="0" baseline="0" noProof="0" dirty="0">
              <a:ln>
                <a:noFill/>
              </a:ln>
              <a:effectLst/>
              <a:uLnTx/>
              <a:uFillTx/>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09877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26425" y="560615"/>
            <a:ext cx="9664117" cy="6160860"/>
          </a:xfrm>
          <a:prstGeom prst="rect">
            <a:avLst/>
          </a:prstGeom>
          <a:noFill/>
          <a:ln w="28575" cap="flat" cmpd="sng" algn="ctr">
            <a:solidFill>
              <a:srgbClr val="00B05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ja-JP" altLang="en-US" sz="1600" b="1" u="sng" dirty="0"/>
          </a:p>
          <a:p>
            <a:pPr>
              <a:spcAft>
                <a:spcPts val="600"/>
              </a:spcAft>
              <a:defRPr/>
            </a:pPr>
            <a:endParaRPr lang="en-US" altLang="ja-JP" sz="1600" b="1" dirty="0">
              <a:latin typeface="+mj-ea"/>
              <a:ea typeface="+mj-ea"/>
            </a:endParaRPr>
          </a:p>
        </p:txBody>
      </p:sp>
      <p:sp>
        <p:nvSpPr>
          <p:cNvPr id="9" name="Text Box 2">
            <a:extLst>
              <a:ext uri="{FF2B5EF4-FFF2-40B4-BE49-F238E27FC236}">
                <a16:creationId xmlns:a16="http://schemas.microsoft.com/office/drawing/2014/main" id="{2F738F25-9BCE-46AB-A344-4AE15F092E5C}"/>
              </a:ext>
            </a:extLst>
          </p:cNvPr>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smtClean="0">
                <a:solidFill>
                  <a:prstClr val="white"/>
                </a:solidFill>
                <a:ea typeface="HGP創英角ｺﾞｼｯｸUB" pitchFamily="50" charset="-128"/>
                <a:cs typeface="ＭＳ Ｐゴシック" charset="-128"/>
              </a:rPr>
              <a:t>生物多様性を取り巻く動き（世界・国）</a:t>
            </a:r>
            <a:endParaRPr lang="ja-JP" altLang="en-US" sz="3200" dirty="0">
              <a:solidFill>
                <a:prstClr val="white"/>
              </a:solidFill>
              <a:ea typeface="HGP創英角ｺﾞｼｯｸUB" pitchFamily="50" charset="-128"/>
              <a:cs typeface="ＭＳ Ｐゴシック" charset="-128"/>
            </a:endParaRPr>
          </a:p>
        </p:txBody>
      </p:sp>
      <p:sp>
        <p:nvSpPr>
          <p:cNvPr id="4" name="正方形/長方形 3">
            <a:extLst>
              <a:ext uri="{FF2B5EF4-FFF2-40B4-BE49-F238E27FC236}">
                <a16:creationId xmlns:a16="http://schemas.microsoft.com/office/drawing/2014/main" id="{6E3C0952-4367-4036-80C2-4FAB1B459E06}"/>
              </a:ext>
            </a:extLst>
          </p:cNvPr>
          <p:cNvSpPr/>
          <p:nvPr/>
        </p:nvSpPr>
        <p:spPr>
          <a:xfrm>
            <a:off x="393110" y="693535"/>
            <a:ext cx="9119778" cy="646331"/>
          </a:xfrm>
          <a:prstGeom prst="rect">
            <a:avLst/>
          </a:prstGeom>
          <a:ln w="28575">
            <a:solidFill>
              <a:schemeClr val="accent6"/>
            </a:solidFill>
          </a:ln>
        </p:spPr>
        <p:txBody>
          <a:bodyPr wrap="square">
            <a:spAutoFit/>
          </a:bodyPr>
          <a:lstStyle/>
          <a:p>
            <a:pPr marL="285750" indent="-285750">
              <a:buFont typeface="Wingdings" panose="05000000000000000000" pitchFamily="2" charset="2"/>
              <a:buChar char="u"/>
            </a:pPr>
            <a:r>
              <a:rPr lang="en-US" altLang="ja-JP" dirty="0">
                <a:latin typeface="Meiryo UI" panose="020B0604030504040204" pitchFamily="50" charset="-128"/>
                <a:ea typeface="Meiryo UI" panose="020B0604030504040204" pitchFamily="50" charset="-128"/>
              </a:rPr>
              <a:t>2</a:t>
            </a:r>
            <a:r>
              <a:rPr lang="en-US" altLang="ja-JP" dirty="0" smtClean="0">
                <a:latin typeface="Meiryo UI" panose="020B0604030504040204" pitchFamily="50" charset="-128"/>
                <a:ea typeface="Meiryo UI" panose="020B0604030504040204" pitchFamily="50" charset="-128"/>
              </a:rPr>
              <a:t>020</a:t>
            </a:r>
            <a:r>
              <a:rPr lang="ja-JP" altLang="en-US" dirty="0">
                <a:latin typeface="Meiryo UI" panose="020B0604030504040204" pitchFamily="50" charset="-128"/>
                <a:ea typeface="Meiryo UI" panose="020B0604030504040204" pitchFamily="50" charset="-128"/>
              </a:rPr>
              <a:t>年を目標年とする愛知目標は、</a:t>
            </a:r>
            <a:r>
              <a:rPr lang="en-US" altLang="ja-JP" dirty="0">
                <a:latin typeface="Meiryo UI" panose="020B0604030504040204" pitchFamily="50" charset="-128"/>
                <a:ea typeface="Meiryo UI" panose="020B0604030504040204" pitchFamily="50" charset="-128"/>
              </a:rPr>
              <a:t>COP14</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2018</a:t>
            </a:r>
            <a:r>
              <a:rPr lang="ja-JP" altLang="en-US" dirty="0">
                <a:latin typeface="Meiryo UI" panose="020B0604030504040204" pitchFamily="50" charset="-128"/>
                <a:ea typeface="Meiryo UI" panose="020B0604030504040204" pitchFamily="50" charset="-128"/>
              </a:rPr>
              <a:t>年）で決定された検討プロセスに従い、科学的な評価も踏まえて見直され、新たな目標が</a:t>
            </a:r>
            <a:r>
              <a:rPr lang="en-US" altLang="ja-JP" dirty="0">
                <a:latin typeface="Meiryo UI" panose="020B0604030504040204" pitchFamily="50" charset="-128"/>
                <a:ea typeface="Meiryo UI" panose="020B0604030504040204" pitchFamily="50" charset="-128"/>
              </a:rPr>
              <a:t>COP15</a:t>
            </a:r>
            <a:r>
              <a:rPr lang="ja-JP" altLang="en-US" dirty="0">
                <a:latin typeface="Meiryo UI" panose="020B0604030504040204" pitchFamily="50" charset="-128"/>
                <a:ea typeface="Meiryo UI" panose="020B0604030504040204" pitchFamily="50" charset="-128"/>
              </a:rPr>
              <a:t>（</a:t>
            </a:r>
            <a:r>
              <a:rPr lang="en-US" altLang="ja-JP" dirty="0" smtClean="0">
                <a:latin typeface="Meiryo UI" panose="020B0604030504040204" pitchFamily="50" charset="-128"/>
                <a:ea typeface="Meiryo UI" panose="020B0604030504040204" pitchFamily="50" charset="-128"/>
              </a:rPr>
              <a:t>2021</a:t>
            </a:r>
            <a:r>
              <a:rPr lang="ja-JP" altLang="en-US" dirty="0" smtClean="0">
                <a:latin typeface="Meiryo UI" panose="020B0604030504040204" pitchFamily="50" charset="-128"/>
                <a:ea typeface="Meiryo UI" panose="020B0604030504040204" pitchFamily="50" charset="-128"/>
              </a:rPr>
              <a:t>年</a:t>
            </a:r>
            <a:r>
              <a:rPr lang="ja-JP" altLang="en-US" dirty="0">
                <a:latin typeface="Meiryo UI" panose="020B0604030504040204" pitchFamily="50" charset="-128"/>
                <a:ea typeface="Meiryo UI" panose="020B0604030504040204" pitchFamily="50" charset="-128"/>
              </a:rPr>
              <a:t>／中国）で決定</a:t>
            </a:r>
            <a:r>
              <a:rPr lang="ja-JP" altLang="en-US" dirty="0" smtClean="0">
                <a:latin typeface="Meiryo UI" panose="020B0604030504040204" pitchFamily="50" charset="-128"/>
                <a:ea typeface="Meiryo UI" panose="020B0604030504040204" pitchFamily="50" charset="-128"/>
              </a:rPr>
              <a:t>される</a:t>
            </a:r>
            <a:endParaRPr lang="ja-JP" altLang="en-US" dirty="0">
              <a:latin typeface="Meiryo UI" panose="020B0604030504040204" pitchFamily="50" charset="-128"/>
              <a:ea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1552277933"/>
              </p:ext>
            </p:extLst>
          </p:nvPr>
        </p:nvGraphicFramePr>
        <p:xfrm>
          <a:off x="262643" y="1577087"/>
          <a:ext cx="9380713" cy="4627201"/>
        </p:xfrm>
        <a:graphic>
          <a:graphicData uri="http://schemas.openxmlformats.org/drawingml/2006/table">
            <a:tbl>
              <a:tblPr firstRow="1" firstCol="1" bandRow="1">
                <a:tableStyleId>{5C22544A-7EE6-4342-B048-85BDC9FD1C3A}</a:tableStyleId>
              </a:tblPr>
              <a:tblGrid>
                <a:gridCol w="981165">
                  <a:extLst>
                    <a:ext uri="{9D8B030D-6E8A-4147-A177-3AD203B41FA5}">
                      <a16:colId xmlns:a16="http://schemas.microsoft.com/office/drawing/2014/main" val="1675600792"/>
                    </a:ext>
                  </a:extLst>
                </a:gridCol>
                <a:gridCol w="8399548">
                  <a:extLst>
                    <a:ext uri="{9D8B030D-6E8A-4147-A177-3AD203B41FA5}">
                      <a16:colId xmlns:a16="http://schemas.microsoft.com/office/drawing/2014/main" val="2272767410"/>
                    </a:ext>
                  </a:extLst>
                </a:gridCol>
              </a:tblGrid>
              <a:tr h="312394">
                <a:tc rowSpan="2">
                  <a:txBody>
                    <a:bodyPr/>
                    <a:lstStyle/>
                    <a:p>
                      <a:pPr algn="ctr">
                        <a:spcAft>
                          <a:spcPts val="0"/>
                        </a:spcAft>
                        <a:tabLst>
                          <a:tab pos="1710690" algn="l"/>
                        </a:tabLst>
                      </a:pPr>
                      <a:r>
                        <a:rPr lang="en-US" altLang="ja-JP" sz="1800" b="0" kern="100" dirty="0" smtClean="0">
                          <a:solidFill>
                            <a:schemeClr val="tx1"/>
                          </a:solidFill>
                          <a:effectLst/>
                          <a:latin typeface="Meiryo UI" panose="020B0604030504040204" pitchFamily="50" charset="-128"/>
                          <a:ea typeface="Meiryo UI" panose="020B0604030504040204" pitchFamily="50" charset="-128"/>
                          <a:cs typeface="+mn-cs"/>
                        </a:rPr>
                        <a:t>2010</a:t>
                      </a: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tabLst>
                          <a:tab pos="1710690" algn="l"/>
                        </a:tabLst>
                      </a:pPr>
                      <a:r>
                        <a:rPr lang="ja-JP" sz="1600" b="1" kern="100" dirty="0">
                          <a:solidFill>
                            <a:schemeClr val="tx1"/>
                          </a:solidFill>
                          <a:effectLst/>
                          <a:latin typeface="Meiryo UI" panose="020B0604030504040204" pitchFamily="50" charset="-128"/>
                          <a:ea typeface="Meiryo UI" panose="020B0604030504040204" pitchFamily="50" charset="-128"/>
                        </a:rPr>
                        <a:t>「生物多様性条約第</a:t>
                      </a:r>
                      <a:r>
                        <a:rPr lang="en-US" sz="1600" b="1" kern="100" dirty="0">
                          <a:solidFill>
                            <a:schemeClr val="tx1"/>
                          </a:solidFill>
                          <a:effectLst/>
                          <a:latin typeface="Meiryo UI" panose="020B0604030504040204" pitchFamily="50" charset="-128"/>
                          <a:ea typeface="Meiryo UI" panose="020B0604030504040204" pitchFamily="50" charset="-128"/>
                        </a:rPr>
                        <a:t>10</a:t>
                      </a:r>
                      <a:r>
                        <a:rPr lang="ja-JP" sz="1600" b="1" kern="100" dirty="0">
                          <a:solidFill>
                            <a:schemeClr val="tx1"/>
                          </a:solidFill>
                          <a:effectLst/>
                          <a:latin typeface="Meiryo UI" panose="020B0604030504040204" pitchFamily="50" charset="-128"/>
                          <a:ea typeface="Meiryo UI" panose="020B0604030504040204" pitchFamily="50" charset="-128"/>
                        </a:rPr>
                        <a:t>回締約国会議</a:t>
                      </a:r>
                      <a:r>
                        <a:rPr lang="ja-JP" sz="1050" b="1" kern="100" dirty="0">
                          <a:solidFill>
                            <a:schemeClr val="tx1"/>
                          </a:solidFill>
                          <a:effectLst/>
                          <a:latin typeface="Meiryo UI" panose="020B0604030504040204" pitchFamily="50" charset="-128"/>
                          <a:ea typeface="Meiryo UI" panose="020B0604030504040204" pitchFamily="50" charset="-128"/>
                        </a:rPr>
                        <a:t>（</a:t>
                      </a:r>
                      <a:r>
                        <a:rPr lang="en-US" sz="1050" b="1" kern="100" dirty="0">
                          <a:solidFill>
                            <a:schemeClr val="tx1"/>
                          </a:solidFill>
                          <a:effectLst/>
                          <a:latin typeface="Meiryo UI" panose="020B0604030504040204" pitchFamily="50" charset="-128"/>
                          <a:ea typeface="Meiryo UI" panose="020B0604030504040204" pitchFamily="50" charset="-128"/>
                        </a:rPr>
                        <a:t>COP10</a:t>
                      </a:r>
                      <a:r>
                        <a:rPr lang="ja-JP" sz="1050" b="1" kern="100" dirty="0">
                          <a:solidFill>
                            <a:schemeClr val="tx1"/>
                          </a:solidFill>
                          <a:effectLst/>
                          <a:latin typeface="Meiryo UI" panose="020B0604030504040204" pitchFamily="50" charset="-128"/>
                          <a:ea typeface="Meiryo UI" panose="020B0604030504040204" pitchFamily="50" charset="-128"/>
                        </a:rPr>
                        <a:t>）</a:t>
                      </a:r>
                      <a:r>
                        <a:rPr lang="ja-JP" sz="1600" b="1" kern="100" dirty="0">
                          <a:solidFill>
                            <a:schemeClr val="tx1"/>
                          </a:solidFill>
                          <a:effectLst/>
                          <a:latin typeface="Meiryo UI" panose="020B0604030504040204" pitchFamily="50" charset="-128"/>
                          <a:ea typeface="Meiryo UI" panose="020B0604030504040204" pitchFamily="50" charset="-128"/>
                        </a:rPr>
                        <a:t>」</a:t>
                      </a:r>
                      <a:r>
                        <a:rPr lang="ja-JP" sz="1100" b="0" kern="100" dirty="0">
                          <a:solidFill>
                            <a:schemeClr val="tx1"/>
                          </a:solidFill>
                          <a:effectLst/>
                          <a:latin typeface="Meiryo UI" panose="020B0604030504040204" pitchFamily="50" charset="-128"/>
                          <a:ea typeface="Meiryo UI" panose="020B0604030504040204" pitchFamily="50" charset="-128"/>
                        </a:rPr>
                        <a:t>名古屋で開催</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22295252"/>
                  </a:ext>
                </a:extLst>
              </a:tr>
              <a:tr h="312394">
                <a:tc vMerge="1">
                  <a:txBody>
                    <a:bodyPr/>
                    <a:lstStyle/>
                    <a:p>
                      <a:pPr algn="ctr">
                        <a:spcAft>
                          <a:spcPts val="0"/>
                        </a:spcAft>
                        <a:tabLst>
                          <a:tab pos="1710690" algn="l"/>
                        </a:tabLst>
                      </a:pP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tabLst>
                          <a:tab pos="1710690" algn="l"/>
                        </a:tabLst>
                      </a:pPr>
                      <a:r>
                        <a:rPr lang="ja-JP" altLang="en-US"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「生物多様性総合評価報告書（</a:t>
                      </a: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JBO</a:t>
                      </a:r>
                      <a:r>
                        <a:rPr lang="ja-JP" altLang="en-US"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）」環境省が公表</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581835"/>
                  </a:ext>
                </a:extLst>
              </a:tr>
              <a:tr h="312394">
                <a:tc>
                  <a:txBody>
                    <a:bodyPr/>
                    <a:lstStyle/>
                    <a:p>
                      <a:pPr algn="ctr">
                        <a:spcAft>
                          <a:spcPts val="0"/>
                        </a:spcAft>
                        <a:tabLst>
                          <a:tab pos="1710690" algn="l"/>
                        </a:tabLst>
                      </a:pPr>
                      <a:r>
                        <a:rPr lang="en-US" altLang="ja-JP" sz="1800" b="0" kern="100" dirty="0" smtClean="0">
                          <a:solidFill>
                            <a:schemeClr val="tx1"/>
                          </a:solidFill>
                          <a:effectLst/>
                          <a:latin typeface="Meiryo UI" panose="020B0604030504040204" pitchFamily="50" charset="-128"/>
                          <a:ea typeface="Meiryo UI" panose="020B0604030504040204" pitchFamily="50" charset="-128"/>
                          <a:cs typeface="+mn-cs"/>
                        </a:rPr>
                        <a:t>2012</a:t>
                      </a: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just">
                        <a:spcAft>
                          <a:spcPts val="0"/>
                        </a:spcAft>
                        <a:tabLst>
                          <a:tab pos="1710690" algn="l"/>
                        </a:tabLst>
                      </a:pPr>
                      <a:r>
                        <a:rPr lang="ja-JP" sz="1600" b="1" kern="100" dirty="0">
                          <a:solidFill>
                            <a:schemeClr val="tx1"/>
                          </a:solidFill>
                          <a:effectLst/>
                          <a:latin typeface="Meiryo UI" panose="020B0604030504040204" pitchFamily="50" charset="-128"/>
                          <a:ea typeface="Meiryo UI" panose="020B0604030504040204" pitchFamily="50" charset="-128"/>
                        </a:rPr>
                        <a:t>「生物多様性国家戦略</a:t>
                      </a:r>
                      <a:r>
                        <a:rPr lang="en-US" sz="1600" b="1" kern="100" dirty="0">
                          <a:solidFill>
                            <a:schemeClr val="tx1"/>
                          </a:solidFill>
                          <a:effectLst/>
                          <a:latin typeface="Meiryo UI" panose="020B0604030504040204" pitchFamily="50" charset="-128"/>
                          <a:ea typeface="Meiryo UI" panose="020B0604030504040204" pitchFamily="50" charset="-128"/>
                        </a:rPr>
                        <a:t>2012</a:t>
                      </a:r>
                      <a:r>
                        <a:rPr lang="ja-JP" sz="1600" b="1" kern="100" dirty="0">
                          <a:solidFill>
                            <a:schemeClr val="tx1"/>
                          </a:solidFill>
                          <a:effectLst/>
                          <a:latin typeface="Meiryo UI" panose="020B0604030504040204" pitchFamily="50" charset="-128"/>
                          <a:ea typeface="Meiryo UI" panose="020B0604030504040204" pitchFamily="50" charset="-128"/>
                        </a:rPr>
                        <a:t>－</a:t>
                      </a:r>
                      <a:r>
                        <a:rPr lang="en-US" sz="1600" b="1" kern="100" dirty="0">
                          <a:solidFill>
                            <a:schemeClr val="tx1"/>
                          </a:solidFill>
                          <a:effectLst/>
                          <a:latin typeface="Meiryo UI" panose="020B0604030504040204" pitchFamily="50" charset="-128"/>
                          <a:ea typeface="Meiryo UI" panose="020B0604030504040204" pitchFamily="50" charset="-128"/>
                        </a:rPr>
                        <a:t>2020</a:t>
                      </a:r>
                      <a:r>
                        <a:rPr lang="ja-JP" sz="1600" b="1" kern="100" dirty="0">
                          <a:solidFill>
                            <a:schemeClr val="tx1"/>
                          </a:solidFill>
                          <a:effectLst/>
                          <a:latin typeface="Meiryo UI" panose="020B0604030504040204" pitchFamily="50" charset="-128"/>
                          <a:ea typeface="Meiryo UI" panose="020B0604030504040204" pitchFamily="50" charset="-128"/>
                        </a:rPr>
                        <a:t>」</a:t>
                      </a:r>
                      <a:r>
                        <a:rPr lang="ja-JP" sz="1400" b="0" kern="100" dirty="0">
                          <a:solidFill>
                            <a:schemeClr val="tx1"/>
                          </a:solidFill>
                          <a:effectLst/>
                          <a:latin typeface="Meiryo UI" panose="020B0604030504040204" pitchFamily="50" charset="-128"/>
                          <a:ea typeface="Meiryo UI" panose="020B0604030504040204" pitchFamily="50" charset="-128"/>
                        </a:rPr>
                        <a:t>を閣議決定</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04240097"/>
                  </a:ext>
                </a:extLst>
              </a:tr>
              <a:tr h="498948">
                <a:tc>
                  <a:txBody>
                    <a:bodyPr/>
                    <a:lstStyle/>
                    <a:p>
                      <a:pPr algn="ctr">
                        <a:spcAft>
                          <a:spcPts val="0"/>
                        </a:spcAft>
                        <a:tabLst>
                          <a:tab pos="1710690" algn="l"/>
                        </a:tabLst>
                      </a:pPr>
                      <a:r>
                        <a:rPr lang="en-US" altLang="ja-JP" sz="18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2014</a:t>
                      </a: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tab pos="1710690" algn="l"/>
                        </a:tabLst>
                        <a:defRPr/>
                      </a:pPr>
                      <a:r>
                        <a:rPr lang="ja-JP" altLang="ja-JP" sz="1400" b="0" kern="100" dirty="0" smtClean="0">
                          <a:solidFill>
                            <a:schemeClr val="tx1"/>
                          </a:solidFill>
                          <a:effectLst/>
                          <a:latin typeface="Meiryo UI" panose="020B0604030504040204" pitchFamily="50" charset="-128"/>
                          <a:ea typeface="Meiryo UI" panose="020B0604030504040204" pitchFamily="50" charset="-128"/>
                        </a:rPr>
                        <a:t>「生物多様性条約第</a:t>
                      </a:r>
                      <a:r>
                        <a:rPr lang="en-US" altLang="ja-JP" sz="1400" b="0" kern="100" dirty="0" smtClean="0">
                          <a:solidFill>
                            <a:schemeClr val="tx1"/>
                          </a:solidFill>
                          <a:effectLst/>
                          <a:latin typeface="Meiryo UI" panose="020B0604030504040204" pitchFamily="50" charset="-128"/>
                          <a:ea typeface="Meiryo UI" panose="020B0604030504040204" pitchFamily="50" charset="-128"/>
                        </a:rPr>
                        <a:t>1</a:t>
                      </a:r>
                      <a:r>
                        <a:rPr lang="ja-JP" altLang="en-US" sz="1400" b="0" kern="100" dirty="0" smtClean="0">
                          <a:solidFill>
                            <a:schemeClr val="tx1"/>
                          </a:solidFill>
                          <a:effectLst/>
                          <a:latin typeface="Meiryo UI" panose="020B0604030504040204" pitchFamily="50" charset="-128"/>
                          <a:ea typeface="Meiryo UI" panose="020B0604030504040204" pitchFamily="50" charset="-128"/>
                        </a:rPr>
                        <a:t>２</a:t>
                      </a:r>
                      <a:r>
                        <a:rPr lang="ja-JP" altLang="ja-JP" sz="1400" b="0" kern="100" dirty="0" smtClean="0">
                          <a:solidFill>
                            <a:schemeClr val="tx1"/>
                          </a:solidFill>
                          <a:effectLst/>
                          <a:latin typeface="Meiryo UI" panose="020B0604030504040204" pitchFamily="50" charset="-128"/>
                          <a:ea typeface="Meiryo UI" panose="020B0604030504040204" pitchFamily="50" charset="-128"/>
                        </a:rPr>
                        <a:t>回締約国会議</a:t>
                      </a:r>
                      <a:r>
                        <a:rPr lang="ja-JP" altLang="ja-JP" sz="1000" b="0" kern="100" dirty="0" smtClean="0">
                          <a:solidFill>
                            <a:schemeClr val="tx1"/>
                          </a:solidFill>
                          <a:effectLst/>
                          <a:latin typeface="Meiryo UI" panose="020B0604030504040204" pitchFamily="50" charset="-128"/>
                          <a:ea typeface="Meiryo UI" panose="020B0604030504040204" pitchFamily="50" charset="-128"/>
                        </a:rPr>
                        <a:t>（</a:t>
                      </a:r>
                      <a:r>
                        <a:rPr lang="en-US" altLang="ja-JP" sz="1000" b="0" kern="100" dirty="0" smtClean="0">
                          <a:solidFill>
                            <a:schemeClr val="tx1"/>
                          </a:solidFill>
                          <a:effectLst/>
                          <a:latin typeface="Meiryo UI" panose="020B0604030504040204" pitchFamily="50" charset="-128"/>
                          <a:ea typeface="Meiryo UI" panose="020B0604030504040204" pitchFamily="50" charset="-128"/>
                        </a:rPr>
                        <a:t>COP12</a:t>
                      </a:r>
                      <a:r>
                        <a:rPr lang="ja-JP" altLang="ja-JP" sz="1000" b="0" kern="100" dirty="0" smtClean="0">
                          <a:solidFill>
                            <a:schemeClr val="tx1"/>
                          </a:solidFill>
                          <a:effectLst/>
                          <a:latin typeface="Meiryo UI" panose="020B0604030504040204" pitchFamily="50" charset="-128"/>
                          <a:ea typeface="Meiryo UI" panose="020B0604030504040204" pitchFamily="50" charset="-128"/>
                        </a:rPr>
                        <a:t>）</a:t>
                      </a:r>
                      <a:r>
                        <a:rPr lang="ja-JP" altLang="ja-JP" sz="1400" b="0" kern="100" dirty="0" smtClean="0">
                          <a:solidFill>
                            <a:schemeClr val="tx1"/>
                          </a:solidFill>
                          <a:effectLst/>
                          <a:latin typeface="Meiryo UI" panose="020B0604030504040204" pitchFamily="50" charset="-128"/>
                          <a:ea typeface="Meiryo UI" panose="020B0604030504040204" pitchFamily="50" charset="-128"/>
                        </a:rPr>
                        <a:t>」</a:t>
                      </a:r>
                      <a:r>
                        <a:rPr lang="ja-JP" altLang="en-US" sz="1100" b="0" kern="100" dirty="0" smtClean="0">
                          <a:solidFill>
                            <a:schemeClr val="tx1"/>
                          </a:solidFill>
                          <a:effectLst/>
                          <a:latin typeface="Meiryo UI" panose="020B0604030504040204" pitchFamily="50" charset="-128"/>
                          <a:ea typeface="Meiryo UI" panose="020B0604030504040204" pitchFamily="50" charset="-128"/>
                        </a:rPr>
                        <a:t>韓国・ピョンチャンで開催</a:t>
                      </a: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tabLst>
                          <a:tab pos="1710690" algn="l"/>
                        </a:tabLst>
                      </a:pPr>
                      <a:r>
                        <a:rPr lang="ja-JP" altLang="en-US"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愛知目標の中間評価</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GBO4</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地球規模⽣物多様性概況第</a:t>
                      </a:r>
                      <a:r>
                        <a:rPr lang="en-US" altLang="zh-TW"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4</a:t>
                      </a:r>
                      <a:r>
                        <a:rPr lang="zh-TW"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版</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en-US" altLang="ja-JP"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2482821"/>
                  </a:ext>
                </a:extLst>
              </a:tr>
              <a:tr h="542829">
                <a:tc>
                  <a:txBody>
                    <a:bodyPr/>
                    <a:lstStyle/>
                    <a:p>
                      <a:pPr algn="ctr">
                        <a:spcAft>
                          <a:spcPts val="0"/>
                        </a:spcAft>
                        <a:tabLst>
                          <a:tab pos="1710690" algn="l"/>
                        </a:tabLst>
                      </a:pPr>
                      <a:r>
                        <a:rPr lang="en-US" altLang="ja-JP" sz="18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2018</a:t>
                      </a: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tab pos="1710690" algn="l"/>
                        </a:tabLst>
                        <a:defRPr/>
                      </a:pPr>
                      <a:r>
                        <a:rPr lang="ja-JP" altLang="ja-JP" sz="1400" b="0" kern="100" dirty="0" smtClean="0">
                          <a:solidFill>
                            <a:schemeClr val="tx1"/>
                          </a:solidFill>
                          <a:effectLst/>
                          <a:latin typeface="Meiryo UI" panose="020B0604030504040204" pitchFamily="50" charset="-128"/>
                          <a:ea typeface="Meiryo UI" panose="020B0604030504040204" pitchFamily="50" charset="-128"/>
                        </a:rPr>
                        <a:t>「生物多様性条約第</a:t>
                      </a:r>
                      <a:r>
                        <a:rPr lang="en-US" altLang="ja-JP" sz="1400" b="0" kern="100" dirty="0" smtClean="0">
                          <a:solidFill>
                            <a:schemeClr val="tx1"/>
                          </a:solidFill>
                          <a:effectLst/>
                          <a:latin typeface="Meiryo UI" panose="020B0604030504040204" pitchFamily="50" charset="-128"/>
                          <a:ea typeface="Meiryo UI" panose="020B0604030504040204" pitchFamily="50" charset="-128"/>
                        </a:rPr>
                        <a:t>14</a:t>
                      </a:r>
                      <a:r>
                        <a:rPr lang="ja-JP" altLang="ja-JP" sz="1400" b="0" kern="100" dirty="0" smtClean="0">
                          <a:solidFill>
                            <a:schemeClr val="tx1"/>
                          </a:solidFill>
                          <a:effectLst/>
                          <a:latin typeface="Meiryo UI" panose="020B0604030504040204" pitchFamily="50" charset="-128"/>
                          <a:ea typeface="Meiryo UI" panose="020B0604030504040204" pitchFamily="50" charset="-128"/>
                        </a:rPr>
                        <a:t>回締約国会議</a:t>
                      </a:r>
                      <a:r>
                        <a:rPr lang="ja-JP" altLang="ja-JP" sz="1000" b="0" kern="100" dirty="0" smtClean="0">
                          <a:solidFill>
                            <a:schemeClr val="tx1"/>
                          </a:solidFill>
                          <a:effectLst/>
                          <a:latin typeface="Meiryo UI" panose="020B0604030504040204" pitchFamily="50" charset="-128"/>
                          <a:ea typeface="Meiryo UI" panose="020B0604030504040204" pitchFamily="50" charset="-128"/>
                        </a:rPr>
                        <a:t>（</a:t>
                      </a:r>
                      <a:r>
                        <a:rPr lang="en-US" altLang="ja-JP" sz="1000" b="0" kern="100" dirty="0" smtClean="0">
                          <a:solidFill>
                            <a:schemeClr val="tx1"/>
                          </a:solidFill>
                          <a:effectLst/>
                          <a:latin typeface="Meiryo UI" panose="020B0604030504040204" pitchFamily="50" charset="-128"/>
                          <a:ea typeface="Meiryo UI" panose="020B0604030504040204" pitchFamily="50" charset="-128"/>
                        </a:rPr>
                        <a:t>COP14</a:t>
                      </a:r>
                      <a:r>
                        <a:rPr lang="ja-JP" altLang="ja-JP" sz="1000" b="0" kern="100" dirty="0" smtClean="0">
                          <a:solidFill>
                            <a:schemeClr val="tx1"/>
                          </a:solidFill>
                          <a:effectLst/>
                          <a:latin typeface="Meiryo UI" panose="020B0604030504040204" pitchFamily="50" charset="-128"/>
                          <a:ea typeface="Meiryo UI" panose="020B0604030504040204" pitchFamily="50" charset="-128"/>
                        </a:rPr>
                        <a:t>）</a:t>
                      </a:r>
                      <a:r>
                        <a:rPr lang="ja-JP" altLang="ja-JP" sz="1400" b="0" kern="100" dirty="0" smtClean="0">
                          <a:solidFill>
                            <a:schemeClr val="tx1"/>
                          </a:solidFill>
                          <a:effectLst/>
                          <a:latin typeface="Meiryo UI" panose="020B0604030504040204" pitchFamily="50" charset="-128"/>
                          <a:ea typeface="Meiryo UI" panose="020B0604030504040204" pitchFamily="50" charset="-128"/>
                        </a:rPr>
                        <a:t>」</a:t>
                      </a:r>
                      <a:r>
                        <a:rPr lang="ja-JP" altLang="en-US" sz="1100" b="0" kern="100" dirty="0" smtClean="0">
                          <a:solidFill>
                            <a:schemeClr val="tx1"/>
                          </a:solidFill>
                          <a:effectLst/>
                          <a:latin typeface="Meiryo UI" panose="020B0604030504040204" pitchFamily="50" charset="-128"/>
                          <a:ea typeface="Meiryo UI" panose="020B0604030504040204" pitchFamily="50" charset="-128"/>
                        </a:rPr>
                        <a:t>エジプト・シャルムエルシェイクで開催</a:t>
                      </a: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spcAft>
                          <a:spcPts val="0"/>
                        </a:spcAft>
                        <a:tabLst>
                          <a:tab pos="1710690" algn="l"/>
                        </a:tabLst>
                      </a:pPr>
                      <a:r>
                        <a:rPr lang="ja-JP" altLang="en-US"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新たな目標（ポスト</a:t>
                      </a: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2020</a:t>
                      </a:r>
                      <a:r>
                        <a:rPr lang="ja-JP" altLang="en-US"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生物多様性枠組）の検討プロセスを採択</a:t>
                      </a: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9226966"/>
                  </a:ext>
                </a:extLst>
              </a:tr>
              <a:tr h="568677">
                <a:tc rowSpan="2">
                  <a:txBody>
                    <a:bodyPr/>
                    <a:lstStyle/>
                    <a:p>
                      <a:pPr algn="ctr">
                        <a:spcAft>
                          <a:spcPts val="0"/>
                        </a:spcAft>
                        <a:tabLst>
                          <a:tab pos="1710690" algn="l"/>
                        </a:tabLst>
                      </a:pPr>
                      <a:r>
                        <a:rPr lang="en-US" altLang="ja-JP" sz="18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2019</a:t>
                      </a: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tab pos="1710690" algn="l"/>
                        </a:tabLst>
                        <a:defRPr/>
                      </a:pPr>
                      <a:r>
                        <a:rPr lang="en-US" altLang="ja-JP" sz="1400" b="0" kern="100" dirty="0" smtClean="0">
                          <a:solidFill>
                            <a:schemeClr val="tx1"/>
                          </a:solidFill>
                          <a:effectLst/>
                          <a:latin typeface="Meiryo UI" panose="020B0604030504040204" pitchFamily="50" charset="-128"/>
                          <a:ea typeface="Meiryo UI" panose="020B0604030504040204" pitchFamily="50" charset="-128"/>
                        </a:rPr>
                        <a:t>IPBES</a:t>
                      </a:r>
                      <a:r>
                        <a:rPr lang="ja-JP" altLang="en-US" sz="1200" b="0" kern="100" dirty="0" smtClean="0">
                          <a:solidFill>
                            <a:schemeClr val="tx1"/>
                          </a:solidFill>
                          <a:effectLst/>
                          <a:latin typeface="Meiryo UI" panose="020B0604030504040204" pitchFamily="50" charset="-128"/>
                          <a:ea typeface="Meiryo UI" panose="020B0604030504040204" pitchFamily="50" charset="-128"/>
                        </a:rPr>
                        <a:t>（生物多様性及び生態系サービスに関する政府間科学</a:t>
                      </a:r>
                      <a:r>
                        <a:rPr lang="en-US" altLang="ja-JP" sz="1200" b="0" kern="100" dirty="0" smtClean="0">
                          <a:solidFill>
                            <a:schemeClr val="tx1"/>
                          </a:solidFill>
                          <a:effectLst/>
                          <a:latin typeface="Meiryo UI" panose="020B0604030504040204" pitchFamily="50" charset="-128"/>
                          <a:ea typeface="Meiryo UI" panose="020B0604030504040204" pitchFamily="50" charset="-128"/>
                        </a:rPr>
                        <a:t>-</a:t>
                      </a:r>
                      <a:r>
                        <a:rPr lang="ja-JP" altLang="en-US" sz="1200" b="0" kern="100" dirty="0" smtClean="0">
                          <a:solidFill>
                            <a:schemeClr val="tx1"/>
                          </a:solidFill>
                          <a:effectLst/>
                          <a:latin typeface="Meiryo UI" panose="020B0604030504040204" pitchFamily="50" charset="-128"/>
                          <a:ea typeface="Meiryo UI" panose="020B0604030504040204" pitchFamily="50" charset="-128"/>
                        </a:rPr>
                        <a:t>政策プラットフォーム）</a:t>
                      </a:r>
                      <a:r>
                        <a:rPr lang="ja-JP" altLang="en-US" sz="1400" b="0" kern="100" dirty="0" smtClean="0">
                          <a:solidFill>
                            <a:schemeClr val="tx1"/>
                          </a:solidFill>
                          <a:effectLst/>
                          <a:latin typeface="Meiryo UI" panose="020B0604030504040204" pitchFamily="50" charset="-128"/>
                          <a:ea typeface="Meiryo UI" panose="020B0604030504040204" pitchFamily="50" charset="-128"/>
                        </a:rPr>
                        <a:t>第７回総会</a:t>
                      </a: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r>
                        <a:rPr lang="ja-JP" altLang="en-US" sz="1400" b="0" i="0" u="none" strike="noStrike" baseline="0" dirty="0" smtClean="0">
                          <a:solidFill>
                            <a:srgbClr val="000000"/>
                          </a:solidFill>
                          <a:latin typeface="Meiryo UI" panose="020B0604030504040204" pitchFamily="50" charset="-128"/>
                          <a:ea typeface="Meiryo UI" panose="020B0604030504040204" pitchFamily="50" charset="-128"/>
                        </a:rPr>
                        <a:t>生物多様性と生態系サービスに関する地球規模アセスメント政策決定者向け要約の承認</a:t>
                      </a:r>
                      <a:endParaRPr lang="en-US" altLang="ja-JP" sz="1400" b="0" i="0" u="none" strike="noStrike" baseline="0" dirty="0" smtClean="0">
                        <a:solidFill>
                          <a:srgbClr val="000000"/>
                        </a:solidFill>
                        <a:latin typeface="Meiryo UI" panose="020B0604030504040204" pitchFamily="50" charset="-128"/>
                        <a:ea typeface="Meiryo UI" panose="020B0604030504040204" pitchFamily="50" charset="-128"/>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51663967"/>
                  </a:ext>
                </a:extLst>
              </a:tr>
              <a:tr h="518212">
                <a:tc vMerge="1">
                  <a:txBody>
                    <a:bodyPr/>
                    <a:lstStyle/>
                    <a:p>
                      <a:pPr algn="ctr">
                        <a:spcAft>
                          <a:spcPts val="0"/>
                        </a:spcAft>
                        <a:tabLst>
                          <a:tab pos="1710690" algn="l"/>
                        </a:tabLst>
                      </a:pP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1400" b="0" i="0" u="none" strike="noStrike" baseline="0" dirty="0" smtClean="0">
                          <a:solidFill>
                            <a:srgbClr val="000000"/>
                          </a:solidFill>
                          <a:latin typeface="Meiryo UI" panose="020B0604030504040204" pitchFamily="50" charset="-128"/>
                          <a:ea typeface="Meiryo UI" panose="020B0604030504040204" pitchFamily="50" charset="-128"/>
                        </a:rPr>
                        <a:t>「ポスト</a:t>
                      </a:r>
                      <a:r>
                        <a:rPr lang="en-US" altLang="ja-JP" sz="1400" b="0" i="0" u="none" strike="noStrike" baseline="0" dirty="0" smtClean="0">
                          <a:solidFill>
                            <a:srgbClr val="000000"/>
                          </a:solidFill>
                          <a:latin typeface="Meiryo UI" panose="020B0604030504040204" pitchFamily="50" charset="-128"/>
                          <a:ea typeface="Meiryo UI" panose="020B0604030504040204" pitchFamily="50" charset="-128"/>
                        </a:rPr>
                        <a:t>2020</a:t>
                      </a:r>
                      <a:r>
                        <a:rPr lang="ja-JP" altLang="en-US" sz="1400" b="0" i="0" u="none" strike="noStrike" baseline="0" dirty="0" smtClean="0">
                          <a:solidFill>
                            <a:srgbClr val="000000"/>
                          </a:solidFill>
                          <a:latin typeface="Meiryo UI" panose="020B0604030504040204" pitchFamily="50" charset="-128"/>
                          <a:ea typeface="Meiryo UI" panose="020B0604030504040204" pitchFamily="50" charset="-128"/>
                        </a:rPr>
                        <a:t>生物多様性枠組」の検討プロセス</a:t>
                      </a:r>
                    </a:p>
                    <a:p>
                      <a:r>
                        <a:rPr lang="ja-JP" altLang="en-US" sz="1400" b="0" i="0" u="none" strike="noStrike" baseline="0" dirty="0" smtClean="0">
                          <a:solidFill>
                            <a:srgbClr val="000000"/>
                          </a:solidFill>
                          <a:latin typeface="Meiryo UI" panose="020B0604030504040204" pitchFamily="50" charset="-128"/>
                          <a:ea typeface="Meiryo UI" panose="020B0604030504040204" pitchFamily="50" charset="-128"/>
                        </a:rPr>
                        <a:t>公開ワーキンググループや、地域別・テーマ別ワークショップ等を実施</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3194253"/>
                  </a:ext>
                </a:extLst>
              </a:tr>
              <a:tr h="303266">
                <a:tc rowSpan="2">
                  <a:txBody>
                    <a:bodyPr/>
                    <a:lstStyle/>
                    <a:p>
                      <a:pPr algn="ctr">
                        <a:spcAft>
                          <a:spcPts val="0"/>
                        </a:spcAft>
                        <a:tabLst>
                          <a:tab pos="1710690" algn="l"/>
                        </a:tabLst>
                      </a:pPr>
                      <a:r>
                        <a:rPr lang="en-US" altLang="ja-JP" sz="18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2020</a:t>
                      </a: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ja-JP" sz="1400" b="0" kern="100" dirty="0" smtClean="0">
                          <a:solidFill>
                            <a:schemeClr val="tx1"/>
                          </a:solidFill>
                          <a:effectLst/>
                          <a:latin typeface="Meiryo UI" panose="020B0604030504040204" pitchFamily="50" charset="-128"/>
                          <a:ea typeface="Meiryo UI" panose="020B0604030504040204" pitchFamily="50" charset="-128"/>
                        </a:rPr>
                        <a:t>次期生物多様性</a:t>
                      </a:r>
                      <a:r>
                        <a:rPr lang="ja-JP" altLang="en-US" sz="1400" b="0" kern="100" dirty="0" smtClean="0">
                          <a:solidFill>
                            <a:schemeClr val="tx1"/>
                          </a:solidFill>
                          <a:effectLst/>
                          <a:latin typeface="Meiryo UI" panose="020B0604030504040204" pitchFamily="50" charset="-128"/>
                          <a:ea typeface="Meiryo UI" panose="020B0604030504040204" pitchFamily="50" charset="-128"/>
                        </a:rPr>
                        <a:t>戦略</a:t>
                      </a:r>
                      <a:r>
                        <a:rPr lang="ja-JP" altLang="ja-JP" sz="1400" b="0" kern="100" dirty="0" smtClean="0">
                          <a:solidFill>
                            <a:schemeClr val="tx1"/>
                          </a:solidFill>
                          <a:effectLst/>
                          <a:latin typeface="Meiryo UI" panose="020B0604030504040204" pitchFamily="50" charset="-128"/>
                          <a:ea typeface="Meiryo UI" panose="020B0604030504040204" pitchFamily="50" charset="-128"/>
                        </a:rPr>
                        <a:t>国家研究会開催（～</a:t>
                      </a:r>
                      <a:r>
                        <a:rPr lang="en-US" altLang="ja-JP" sz="1400" b="0" kern="100" dirty="0" smtClean="0">
                          <a:solidFill>
                            <a:schemeClr val="tx1"/>
                          </a:solidFill>
                          <a:effectLst/>
                          <a:latin typeface="Meiryo UI" panose="020B0604030504040204" pitchFamily="50" charset="-128"/>
                          <a:ea typeface="Meiryo UI" panose="020B0604030504040204" pitchFamily="50" charset="-128"/>
                        </a:rPr>
                        <a:t>R3.6</a:t>
                      </a:r>
                      <a:r>
                        <a:rPr lang="ja-JP" altLang="ja-JP" sz="1400" b="0" kern="100" dirty="0" smtClean="0">
                          <a:solidFill>
                            <a:schemeClr val="tx1"/>
                          </a:solidFill>
                          <a:effectLst/>
                          <a:latin typeface="Meiryo UI" panose="020B0604030504040204" pitchFamily="50" charset="-128"/>
                          <a:ea typeface="Meiryo UI" panose="020B0604030504040204" pitchFamily="50" charset="-128"/>
                        </a:rPr>
                        <a:t>計</a:t>
                      </a:r>
                      <a:r>
                        <a:rPr lang="en-US" altLang="ja-JP" sz="1400" b="0" kern="100" dirty="0" smtClean="0">
                          <a:solidFill>
                            <a:schemeClr val="tx1"/>
                          </a:solidFill>
                          <a:effectLst/>
                          <a:latin typeface="Meiryo UI" panose="020B0604030504040204" pitchFamily="50" charset="-128"/>
                          <a:ea typeface="Meiryo UI" panose="020B0604030504040204" pitchFamily="50" charset="-128"/>
                        </a:rPr>
                        <a:t>9</a:t>
                      </a:r>
                      <a:r>
                        <a:rPr lang="ja-JP" altLang="ja-JP" sz="1400" b="0" kern="100" dirty="0" smtClean="0">
                          <a:solidFill>
                            <a:schemeClr val="tx1"/>
                          </a:solidFill>
                          <a:effectLst/>
                          <a:latin typeface="Meiryo UI" panose="020B0604030504040204" pitchFamily="50" charset="-128"/>
                          <a:ea typeface="Meiryo UI" panose="020B0604030504040204" pitchFamily="50" charset="-128"/>
                        </a:rPr>
                        <a:t>回開催）</a:t>
                      </a:r>
                      <a:endParaRPr lang="ja-JP" sz="14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288034109"/>
                  </a:ext>
                </a:extLst>
              </a:tr>
              <a:tr h="303266">
                <a:tc vMerge="1">
                  <a:txBody>
                    <a:bodyPr/>
                    <a:lstStyle/>
                    <a:p>
                      <a:pPr algn="ctr">
                        <a:spcAft>
                          <a:spcPts val="0"/>
                        </a:spcAft>
                        <a:tabLst>
                          <a:tab pos="1710690" algn="l"/>
                        </a:tabLst>
                      </a:pP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愛知目標の最終評価</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GBO5</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zh-TW"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地球規模⽣物多様性概況第</a:t>
                      </a:r>
                      <a:r>
                        <a:rPr lang="en-US" altLang="zh-TW"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5</a:t>
                      </a:r>
                      <a:r>
                        <a:rPr lang="zh-TW"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版</a:t>
                      </a:r>
                      <a:r>
                        <a:rPr lang="ja-JP" altLang="en-US"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endParaRPr lang="ja-JP" altLang="ja-JP" sz="12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43643468"/>
                  </a:ext>
                </a:extLst>
              </a:tr>
              <a:tr h="339161">
                <a:tc rowSpan="2">
                  <a:txBody>
                    <a:bodyPr/>
                    <a:lstStyle/>
                    <a:p>
                      <a:pPr marL="0" marR="0" lvl="0" indent="0" algn="ctr" defTabSz="914400" rtl="0" eaLnBrk="1" fontAlgn="auto" latinLnBrk="0" hangingPunct="1">
                        <a:lnSpc>
                          <a:spcPct val="100000"/>
                        </a:lnSpc>
                        <a:spcBef>
                          <a:spcPts val="0"/>
                        </a:spcBef>
                        <a:spcAft>
                          <a:spcPts val="0"/>
                        </a:spcAft>
                        <a:buClrTx/>
                        <a:buSzTx/>
                        <a:buFontTx/>
                        <a:buNone/>
                        <a:tabLst>
                          <a:tab pos="1710690" algn="l"/>
                        </a:tabLst>
                        <a:defRPr/>
                      </a:pPr>
                      <a:r>
                        <a:rPr lang="en-US" altLang="ja-JP" sz="18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2021</a:t>
                      </a:r>
                      <a:endParaRPr lang="ja-JP" altLang="ja-JP" sz="18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「生物多様性及び生態系サービスの総合評価</a:t>
                      </a: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2021</a:t>
                      </a:r>
                      <a:r>
                        <a:rPr lang="ja-JP" altLang="en-US"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JBO3</a:t>
                      </a:r>
                      <a:r>
                        <a:rPr lang="ja-JP" altLang="en-US"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）」環境省が公表</a:t>
                      </a: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59589491"/>
                  </a:ext>
                </a:extLst>
              </a:tr>
              <a:tr h="303266">
                <a:tc vMerge="1">
                  <a:txBody>
                    <a:bodyPr/>
                    <a:lstStyle/>
                    <a:p>
                      <a:pPr algn="ctr">
                        <a:spcAft>
                          <a:spcPts val="0"/>
                        </a:spcAft>
                        <a:tabLst>
                          <a:tab pos="1710690" algn="l"/>
                        </a:tabLst>
                      </a:pP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600" b="1" kern="100" dirty="0" smtClean="0">
                          <a:solidFill>
                            <a:schemeClr val="tx1"/>
                          </a:solidFill>
                          <a:effectLst/>
                          <a:latin typeface="Meiryo UI" panose="020B0604030504040204" pitchFamily="50" charset="-128"/>
                          <a:ea typeface="Meiryo UI" panose="020B0604030504040204" pitchFamily="50" charset="-128"/>
                        </a:rPr>
                        <a:t>「生物多様性条約第</a:t>
                      </a:r>
                      <a:r>
                        <a:rPr lang="en-US" altLang="ja-JP" sz="1600" b="1" kern="100" dirty="0" smtClean="0">
                          <a:solidFill>
                            <a:schemeClr val="tx1"/>
                          </a:solidFill>
                          <a:effectLst/>
                          <a:latin typeface="Meiryo UI" panose="020B0604030504040204" pitchFamily="50" charset="-128"/>
                          <a:ea typeface="Meiryo UI" panose="020B0604030504040204" pitchFamily="50" charset="-128"/>
                        </a:rPr>
                        <a:t>1</a:t>
                      </a:r>
                      <a:r>
                        <a:rPr lang="ja-JP" altLang="en-US" sz="1600" b="1" kern="100" dirty="0" smtClean="0">
                          <a:solidFill>
                            <a:schemeClr val="tx1"/>
                          </a:solidFill>
                          <a:effectLst/>
                          <a:latin typeface="Meiryo UI" panose="020B0604030504040204" pitchFamily="50" charset="-128"/>
                          <a:ea typeface="Meiryo UI" panose="020B0604030504040204" pitchFamily="50" charset="-128"/>
                        </a:rPr>
                        <a:t>５</a:t>
                      </a:r>
                      <a:r>
                        <a:rPr lang="ja-JP" altLang="ja-JP" sz="1600" b="1" kern="100" dirty="0" smtClean="0">
                          <a:solidFill>
                            <a:schemeClr val="tx1"/>
                          </a:solidFill>
                          <a:effectLst/>
                          <a:latin typeface="Meiryo UI" panose="020B0604030504040204" pitchFamily="50" charset="-128"/>
                          <a:ea typeface="Meiryo UI" panose="020B0604030504040204" pitchFamily="50" charset="-128"/>
                        </a:rPr>
                        <a:t>回締約国会議</a:t>
                      </a:r>
                      <a:r>
                        <a:rPr lang="ja-JP" altLang="ja-JP" sz="1050" b="1" kern="100" dirty="0" smtClean="0">
                          <a:solidFill>
                            <a:schemeClr val="tx1"/>
                          </a:solidFill>
                          <a:effectLst/>
                          <a:latin typeface="Meiryo UI" panose="020B0604030504040204" pitchFamily="50" charset="-128"/>
                          <a:ea typeface="Meiryo UI" panose="020B0604030504040204" pitchFamily="50" charset="-128"/>
                        </a:rPr>
                        <a:t>（</a:t>
                      </a:r>
                      <a:r>
                        <a:rPr lang="en-US" altLang="ja-JP" sz="1050" b="1" kern="100" dirty="0" smtClean="0">
                          <a:solidFill>
                            <a:schemeClr val="tx1"/>
                          </a:solidFill>
                          <a:effectLst/>
                          <a:latin typeface="Meiryo UI" panose="020B0604030504040204" pitchFamily="50" charset="-128"/>
                          <a:ea typeface="Meiryo UI" panose="020B0604030504040204" pitchFamily="50" charset="-128"/>
                        </a:rPr>
                        <a:t>COP15</a:t>
                      </a:r>
                      <a:r>
                        <a:rPr lang="ja-JP" altLang="ja-JP" sz="1050" b="1" kern="100" dirty="0" smtClean="0">
                          <a:solidFill>
                            <a:schemeClr val="tx1"/>
                          </a:solidFill>
                          <a:effectLst/>
                          <a:latin typeface="Meiryo UI" panose="020B0604030504040204" pitchFamily="50" charset="-128"/>
                          <a:ea typeface="Meiryo UI" panose="020B0604030504040204" pitchFamily="50" charset="-128"/>
                        </a:rPr>
                        <a:t>）</a:t>
                      </a:r>
                      <a:r>
                        <a:rPr lang="ja-JP" altLang="ja-JP" sz="1600" b="1" kern="100" dirty="0" smtClean="0">
                          <a:solidFill>
                            <a:schemeClr val="tx1"/>
                          </a:solidFill>
                          <a:effectLst/>
                          <a:latin typeface="Meiryo UI" panose="020B0604030504040204" pitchFamily="50" charset="-128"/>
                          <a:ea typeface="Meiryo UI" panose="020B0604030504040204" pitchFamily="50" charset="-128"/>
                        </a:rPr>
                        <a:t>」</a:t>
                      </a:r>
                      <a:r>
                        <a:rPr lang="ja-JP" altLang="ja-JP" sz="1100" b="0" kern="100" dirty="0" smtClean="0">
                          <a:solidFill>
                            <a:schemeClr val="tx1"/>
                          </a:solidFill>
                          <a:effectLst/>
                          <a:latin typeface="Meiryo UI" panose="020B0604030504040204" pitchFamily="50" charset="-128"/>
                          <a:ea typeface="Meiryo UI" panose="020B0604030504040204" pitchFamily="50" charset="-128"/>
                        </a:rPr>
                        <a:t>中国・昆明</a:t>
                      </a:r>
                      <a:r>
                        <a:rPr lang="ja-JP" altLang="en-US" sz="1100" b="0" kern="100" dirty="0" smtClean="0">
                          <a:solidFill>
                            <a:schemeClr val="tx1"/>
                          </a:solidFill>
                          <a:effectLst/>
                          <a:latin typeface="Meiryo UI" panose="020B0604030504040204" pitchFamily="50" charset="-128"/>
                          <a:ea typeface="Meiryo UI" panose="020B0604030504040204" pitchFamily="50" charset="-128"/>
                        </a:rPr>
                        <a:t>で開催予定（</a:t>
                      </a:r>
                      <a:r>
                        <a:rPr lang="en-US" altLang="ja-JP" sz="1100" b="0" kern="100" dirty="0" smtClean="0">
                          <a:solidFill>
                            <a:schemeClr val="tx1"/>
                          </a:solidFill>
                          <a:effectLst/>
                          <a:latin typeface="Meiryo UI" panose="020B0604030504040204" pitchFamily="50" charset="-128"/>
                          <a:ea typeface="Meiryo UI" panose="020B0604030504040204" pitchFamily="50" charset="-128"/>
                        </a:rPr>
                        <a:t>10/11</a:t>
                      </a:r>
                      <a:r>
                        <a:rPr lang="ja-JP" altLang="ja-JP" sz="1100" b="0" kern="100" dirty="0" smtClean="0">
                          <a:solidFill>
                            <a:schemeClr val="tx1"/>
                          </a:solidFill>
                          <a:effectLst/>
                          <a:latin typeface="Meiryo UI" panose="020B0604030504040204" pitchFamily="50" charset="-128"/>
                          <a:ea typeface="Meiryo UI" panose="020B0604030504040204" pitchFamily="50" charset="-128"/>
                        </a:rPr>
                        <a:t>～</a:t>
                      </a:r>
                      <a:r>
                        <a:rPr lang="en-US" altLang="ja-JP" sz="1100" b="0" kern="100" dirty="0" smtClean="0">
                          <a:solidFill>
                            <a:schemeClr val="tx1"/>
                          </a:solidFill>
                          <a:effectLst/>
                          <a:latin typeface="Meiryo UI" panose="020B0604030504040204" pitchFamily="50" charset="-128"/>
                          <a:ea typeface="Meiryo UI" panose="020B0604030504040204" pitchFamily="50" charset="-128"/>
                        </a:rPr>
                        <a:t>24</a:t>
                      </a:r>
                      <a:r>
                        <a:rPr lang="ja-JP" altLang="en-US" sz="1100" b="0" kern="100" dirty="0" smtClean="0">
                          <a:solidFill>
                            <a:schemeClr val="tx1"/>
                          </a:solidFill>
                          <a:effectLst/>
                          <a:latin typeface="Meiryo UI" panose="020B0604030504040204" pitchFamily="50" charset="-128"/>
                          <a:ea typeface="Meiryo UI" panose="020B0604030504040204" pitchFamily="50" charset="-128"/>
                        </a:rPr>
                        <a:t>）</a:t>
                      </a: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9812468"/>
                  </a:ext>
                </a:extLst>
              </a:tr>
              <a:tr h="312394">
                <a:tc>
                  <a:txBody>
                    <a:bodyPr/>
                    <a:lstStyle/>
                    <a:p>
                      <a:pPr algn="ctr">
                        <a:spcAft>
                          <a:spcPts val="0"/>
                        </a:spcAft>
                        <a:tabLst>
                          <a:tab pos="1710690" algn="l"/>
                        </a:tabLst>
                      </a:pPr>
                      <a:r>
                        <a:rPr lang="en-US" altLang="ja-JP" sz="18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2022</a:t>
                      </a:r>
                      <a:endParaRPr lang="ja-JP" sz="1800" b="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ja-JP" sz="1600" b="1" kern="100" dirty="0" smtClean="0">
                          <a:solidFill>
                            <a:schemeClr val="tx1"/>
                          </a:solidFill>
                          <a:effectLst/>
                          <a:latin typeface="Meiryo UI" panose="020B0604030504040204" pitchFamily="50" charset="-128"/>
                          <a:ea typeface="Meiryo UI" panose="020B0604030504040204" pitchFamily="50" charset="-128"/>
                        </a:rPr>
                        <a:t>次期生物多様性国家戦略</a:t>
                      </a:r>
                      <a:r>
                        <a:rPr lang="ja-JP" altLang="en-US" sz="1400" b="0" kern="100" dirty="0" smtClean="0">
                          <a:solidFill>
                            <a:schemeClr val="tx1"/>
                          </a:solidFill>
                          <a:effectLst/>
                          <a:latin typeface="Meiryo UI" panose="020B0604030504040204" pitchFamily="50" charset="-128"/>
                          <a:ea typeface="Meiryo UI" panose="020B0604030504040204" pitchFamily="50" charset="-128"/>
                        </a:rPr>
                        <a:t>の</a:t>
                      </a:r>
                      <a:r>
                        <a:rPr lang="ja-JP" altLang="ja-JP" sz="1400" b="0" kern="100" dirty="0" smtClean="0">
                          <a:solidFill>
                            <a:schemeClr val="tx1"/>
                          </a:solidFill>
                          <a:effectLst/>
                          <a:latin typeface="Meiryo UI" panose="020B0604030504040204" pitchFamily="50" charset="-128"/>
                          <a:ea typeface="Meiryo UI" panose="020B0604030504040204" pitchFamily="50" charset="-128"/>
                        </a:rPr>
                        <a:t>策定</a:t>
                      </a:r>
                      <a:r>
                        <a:rPr lang="ja-JP" altLang="en-US" sz="1400" b="0" kern="100" dirty="0" smtClean="0">
                          <a:solidFill>
                            <a:schemeClr val="tx1"/>
                          </a:solidFill>
                          <a:effectLst/>
                          <a:latin typeface="Meiryo UI" panose="020B0604030504040204" pitchFamily="50" charset="-128"/>
                          <a:ea typeface="Meiryo UI" panose="020B0604030504040204" pitchFamily="50" charset="-128"/>
                        </a:rPr>
                        <a:t>（</a:t>
                      </a:r>
                      <a:r>
                        <a:rPr lang="en-US" altLang="ja-JP" sz="1400" b="0" kern="100" dirty="0" smtClean="0">
                          <a:solidFill>
                            <a:schemeClr val="tx1"/>
                          </a:solidFill>
                          <a:effectLst/>
                          <a:latin typeface="Meiryo UI" panose="020B0604030504040204" pitchFamily="50" charset="-128"/>
                          <a:ea typeface="Meiryo UI" panose="020B0604030504040204" pitchFamily="50" charset="-128"/>
                        </a:rPr>
                        <a:t>2022.3</a:t>
                      </a:r>
                      <a:r>
                        <a:rPr lang="ja-JP" altLang="en-US" sz="1400" b="0" kern="100" dirty="0" smtClean="0">
                          <a:solidFill>
                            <a:schemeClr val="tx1"/>
                          </a:solidFill>
                          <a:effectLst/>
                          <a:latin typeface="Meiryo UI" panose="020B0604030504040204" pitchFamily="50" charset="-128"/>
                          <a:ea typeface="Meiryo UI" panose="020B0604030504040204" pitchFamily="50" charset="-128"/>
                        </a:rPr>
                        <a:t>策定予定）</a:t>
                      </a:r>
                      <a:endParaRPr lang="ja-JP" altLang="ja-JP" sz="1400" b="0" kern="100" dirty="0" smtClean="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41255793"/>
                  </a:ext>
                </a:extLst>
              </a:tr>
            </a:tbl>
          </a:graphicData>
        </a:graphic>
      </p:graphicFrame>
      <p:sp>
        <p:nvSpPr>
          <p:cNvPr id="11" name="正方形/長方形 10"/>
          <p:cNvSpPr/>
          <p:nvPr/>
        </p:nvSpPr>
        <p:spPr>
          <a:xfrm>
            <a:off x="5592400" y="6254976"/>
            <a:ext cx="4067139" cy="307777"/>
          </a:xfrm>
          <a:prstGeom prst="rect">
            <a:avLst/>
          </a:prstGeom>
        </p:spPr>
        <p:txBody>
          <a:bodyPr wrap="none">
            <a:spAutoFit/>
          </a:bodyPr>
          <a:lstStyle/>
          <a:p>
            <a:r>
              <a:rPr lang="ja-JP" altLang="en-US" sz="1400" dirty="0" smtClean="0">
                <a:latin typeface="メイリオ" panose="020B0604030504040204" pitchFamily="50" charset="-128"/>
                <a:ea typeface="メイリオ" panose="020B0604030504040204" pitchFamily="50" charset="-128"/>
              </a:rPr>
              <a:t>出典：第</a:t>
            </a:r>
            <a:r>
              <a:rPr lang="en-US" altLang="ja-JP" sz="1400" dirty="0" smtClean="0">
                <a:latin typeface="メイリオ" panose="020B0604030504040204" pitchFamily="50" charset="-128"/>
                <a:ea typeface="メイリオ" panose="020B0604030504040204" pitchFamily="50" charset="-128"/>
              </a:rPr>
              <a:t>1</a:t>
            </a:r>
            <a:r>
              <a:rPr lang="ja-JP" altLang="en-US" sz="1400" dirty="0" smtClean="0">
                <a:latin typeface="メイリオ" panose="020B0604030504040204" pitchFamily="50" charset="-128"/>
                <a:ea typeface="メイリオ" panose="020B0604030504040204" pitchFamily="50" charset="-128"/>
              </a:rPr>
              <a:t>回</a:t>
            </a:r>
            <a:r>
              <a:rPr lang="ja-JP" altLang="en-US" sz="1400" dirty="0">
                <a:latin typeface="メイリオ" panose="020B0604030504040204" pitchFamily="50" charset="-128"/>
                <a:ea typeface="メイリオ" panose="020B0604030504040204" pitchFamily="50" charset="-128"/>
              </a:rPr>
              <a:t>次期生物</a:t>
            </a:r>
            <a:r>
              <a:rPr lang="ja-JP" altLang="en-US" sz="1400" dirty="0" smtClean="0">
                <a:latin typeface="メイリオ" panose="020B0604030504040204" pitchFamily="50" charset="-128"/>
                <a:ea typeface="メイリオ" panose="020B0604030504040204" pitchFamily="50" charset="-128"/>
              </a:rPr>
              <a:t>多様性国家</a:t>
            </a:r>
            <a:r>
              <a:rPr lang="ja-JP" altLang="en-US" sz="1400" dirty="0">
                <a:latin typeface="メイリオ" panose="020B0604030504040204" pitchFamily="50" charset="-128"/>
                <a:ea typeface="メイリオ" panose="020B0604030504040204" pitchFamily="50" charset="-128"/>
              </a:rPr>
              <a:t>戦略研究会</a:t>
            </a:r>
            <a:r>
              <a:rPr lang="ja-JP" altLang="en-US" sz="1400" dirty="0" smtClean="0">
                <a:latin typeface="メイリオ" panose="020B0604030504040204" pitchFamily="50" charset="-128"/>
                <a:ea typeface="メイリオ" panose="020B0604030504040204" pitchFamily="50" charset="-128"/>
              </a:rPr>
              <a:t>資料</a:t>
            </a:r>
            <a:endParaRPr lang="en-US" altLang="ja-JP" sz="1400" dirty="0">
              <a:latin typeface="メイリオ" panose="020B0604030504040204" pitchFamily="50" charset="-128"/>
              <a:ea typeface="メイリオ" panose="020B0604030504040204" pitchFamily="50" charset="-128"/>
            </a:endParaRPr>
          </a:p>
        </p:txBody>
      </p:sp>
      <p:sp>
        <p:nvSpPr>
          <p:cNvPr id="12" name="スライド番号プレースホルダー 11"/>
          <p:cNvSpPr>
            <a:spLocks noGrp="1"/>
          </p:cNvSpPr>
          <p:nvPr>
            <p:ph type="sldNum" sz="quarter" idx="4"/>
          </p:nvPr>
        </p:nvSpPr>
        <p:spPr>
          <a:xfrm>
            <a:off x="9441626" y="6360079"/>
            <a:ext cx="697832" cy="473982"/>
          </a:xfrm>
        </p:spPr>
        <p:txBody>
          <a:bodyPr/>
          <a:lstStyle/>
          <a:p>
            <a:fld id="{EFB75F29-2A43-47D9-BF57-FD259BF795F0}" type="slidenum">
              <a:rPr lang="ja-JP" altLang="en-US" smtClean="0"/>
              <a:pPr/>
              <a:t>2</a:t>
            </a:fld>
            <a:endParaRPr lang="ja-JP" altLang="en-US" dirty="0"/>
          </a:p>
        </p:txBody>
      </p:sp>
    </p:spTree>
    <p:extLst>
      <p:ext uri="{BB962C8B-B14F-4D97-AF65-F5344CB8AC3E}">
        <p14:creationId xmlns:p14="http://schemas.microsoft.com/office/powerpoint/2010/main" val="1491966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0668" y="706263"/>
            <a:ext cx="9664117" cy="6015212"/>
          </a:xfrm>
          <a:prstGeom prst="rect">
            <a:avLst/>
          </a:prstGeom>
          <a:noFill/>
          <a:ln w="28575" cap="flat" cmpd="sng" algn="ctr">
            <a:solidFill>
              <a:srgbClr val="00B05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ja-JP" altLang="en-US" sz="1600" b="1" u="sng" dirty="0"/>
          </a:p>
          <a:p>
            <a:pPr>
              <a:spcAft>
                <a:spcPts val="600"/>
              </a:spcAft>
              <a:defRPr/>
            </a:pPr>
            <a:endParaRPr lang="en-US" altLang="ja-JP" sz="1600" b="1" dirty="0">
              <a:latin typeface="+mj-ea"/>
              <a:ea typeface="+mj-ea"/>
            </a:endParaRPr>
          </a:p>
        </p:txBody>
      </p:sp>
      <p:sp>
        <p:nvSpPr>
          <p:cNvPr id="9" name="Text Box 2">
            <a:extLst>
              <a:ext uri="{FF2B5EF4-FFF2-40B4-BE49-F238E27FC236}">
                <a16:creationId xmlns:a16="http://schemas.microsoft.com/office/drawing/2014/main" id="{2F738F25-9BCE-46AB-A344-4AE15F092E5C}"/>
              </a:ext>
            </a:extLst>
          </p:cNvPr>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ポスト</a:t>
            </a:r>
            <a:r>
              <a:rPr lang="en-US" altLang="ja-JP" sz="3200" dirty="0">
                <a:solidFill>
                  <a:prstClr val="white"/>
                </a:solidFill>
                <a:ea typeface="HGP創英角ｺﾞｼｯｸUB" pitchFamily="50" charset="-128"/>
                <a:cs typeface="ＭＳ Ｐゴシック" charset="-128"/>
              </a:rPr>
              <a:t>2020</a:t>
            </a:r>
            <a:r>
              <a:rPr lang="ja-JP" altLang="en-US" sz="3200" dirty="0">
                <a:solidFill>
                  <a:prstClr val="white"/>
                </a:solidFill>
                <a:ea typeface="HGP創英角ｺﾞｼｯｸUB" pitchFamily="50" charset="-128"/>
                <a:cs typeface="ＭＳ Ｐゴシック" charset="-128"/>
              </a:rPr>
              <a:t>生物多様性枠組</a:t>
            </a:r>
            <a:endParaRPr lang="ja-JP" altLang="en-US" sz="3600" dirty="0">
              <a:solidFill>
                <a:prstClr val="white"/>
              </a:solidFill>
              <a:ea typeface="HGP創英角ｺﾞｼｯｸUB" pitchFamily="50" charset="-128"/>
              <a:cs typeface="ＭＳ Ｐゴシック" charset="-128"/>
            </a:endParaRPr>
          </a:p>
        </p:txBody>
      </p:sp>
      <p:sp>
        <p:nvSpPr>
          <p:cNvPr id="4" name="正方形/長方形 3">
            <a:extLst>
              <a:ext uri="{FF2B5EF4-FFF2-40B4-BE49-F238E27FC236}">
                <a16:creationId xmlns:a16="http://schemas.microsoft.com/office/drawing/2014/main" id="{6E3C0952-4367-4036-80C2-4FAB1B459E06}"/>
              </a:ext>
            </a:extLst>
          </p:cNvPr>
          <p:cNvSpPr/>
          <p:nvPr/>
        </p:nvSpPr>
        <p:spPr>
          <a:xfrm>
            <a:off x="337307" y="747754"/>
            <a:ext cx="9119778" cy="707886"/>
          </a:xfrm>
          <a:prstGeom prst="rect">
            <a:avLst/>
          </a:prstGeom>
          <a:ln>
            <a:solidFill>
              <a:schemeClr val="tx1"/>
            </a:solidFill>
          </a:ln>
        </p:spPr>
        <p:txBody>
          <a:bodyPr wrap="square">
            <a:spAutoFit/>
          </a:bodyPr>
          <a:lstStyle/>
          <a:p>
            <a:r>
              <a:rPr lang="ja-JP" altLang="en-US" sz="2000" b="1" u="sng" dirty="0" smtClean="0">
                <a:latin typeface="Meiryo UI" panose="020B0604030504040204" pitchFamily="50" charset="-128"/>
                <a:ea typeface="Meiryo UI" panose="020B0604030504040204" pitchFamily="50" charset="-128"/>
              </a:rPr>
              <a:t>「ポスト</a:t>
            </a:r>
            <a:r>
              <a:rPr lang="en-US" altLang="ja-JP" sz="2000" b="1" u="sng" dirty="0" smtClean="0">
                <a:latin typeface="Meiryo UI" panose="020B0604030504040204" pitchFamily="50" charset="-128"/>
                <a:ea typeface="Meiryo UI" panose="020B0604030504040204" pitchFamily="50" charset="-128"/>
              </a:rPr>
              <a:t>2020</a:t>
            </a:r>
            <a:r>
              <a:rPr lang="ja-JP" altLang="en-US" sz="2000" b="1" u="sng" dirty="0" smtClean="0">
                <a:latin typeface="Meiryo UI" panose="020B0604030504040204" pitchFamily="50" charset="-128"/>
                <a:ea typeface="Meiryo UI" panose="020B0604030504040204" pitchFamily="50" charset="-128"/>
              </a:rPr>
              <a:t>生物多様性枠組」</a:t>
            </a:r>
            <a:r>
              <a:rPr lang="ja-JP" altLang="en-US" sz="2000" u="sng" dirty="0">
                <a:latin typeface="Meiryo UI" panose="020B0604030504040204" pitchFamily="50" charset="-128"/>
                <a:ea typeface="Meiryo UI" panose="020B0604030504040204" pitchFamily="50" charset="-128"/>
              </a:rPr>
              <a:t>では、経済・社会・政治の全ての分野に</a:t>
            </a:r>
            <a:r>
              <a:rPr lang="ja-JP" altLang="en-US" sz="2000" u="sng" dirty="0" smtClean="0">
                <a:latin typeface="Meiryo UI" panose="020B0604030504040204" pitchFamily="50" charset="-128"/>
                <a:ea typeface="Meiryo UI" panose="020B0604030504040204" pitchFamily="50" charset="-128"/>
              </a:rPr>
              <a:t>わたる社会</a:t>
            </a:r>
            <a:r>
              <a:rPr lang="ja-JP" altLang="en-US" sz="2000" u="sng" dirty="0">
                <a:latin typeface="Meiryo UI" panose="020B0604030504040204" pitchFamily="50" charset="-128"/>
                <a:ea typeface="Meiryo UI" panose="020B0604030504040204" pitchFamily="50" charset="-128"/>
              </a:rPr>
              <a:t>変革</a:t>
            </a:r>
            <a:r>
              <a:rPr lang="ja-JP" altLang="en-US" sz="2000" u="sng" dirty="0" smtClean="0">
                <a:latin typeface="Meiryo UI" panose="020B0604030504040204" pitchFamily="50" charset="-128"/>
                <a:ea typeface="Meiryo UI" panose="020B0604030504040204" pitchFamily="50" charset="-128"/>
              </a:rPr>
              <a:t>に関する</a:t>
            </a:r>
            <a:r>
              <a:rPr lang="ja-JP" altLang="en-US" sz="2000" u="sng" dirty="0">
                <a:latin typeface="Meiryo UI" panose="020B0604030504040204" pitchFamily="50" charset="-128"/>
                <a:ea typeface="Meiryo UI" panose="020B0604030504040204" pitchFamily="50" charset="-128"/>
              </a:rPr>
              <a:t>取組を充実・強化する観点で</a:t>
            </a:r>
            <a:r>
              <a:rPr lang="ja-JP" altLang="en-US" sz="2000" u="sng" dirty="0" smtClean="0">
                <a:latin typeface="Meiryo UI" panose="020B0604030504040204" pitchFamily="50" charset="-128"/>
                <a:ea typeface="Meiryo UI" panose="020B0604030504040204" pitchFamily="50" charset="-128"/>
              </a:rPr>
              <a:t>議論</a:t>
            </a:r>
            <a:endParaRPr lang="ja-JP" altLang="en-US" sz="2000" u="sng" dirty="0">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06C93999-C049-4DB8-BC98-14C8A70643EB}"/>
              </a:ext>
            </a:extLst>
          </p:cNvPr>
          <p:cNvSpPr/>
          <p:nvPr/>
        </p:nvSpPr>
        <p:spPr>
          <a:xfrm>
            <a:off x="265361" y="2196134"/>
            <a:ext cx="9334727" cy="923330"/>
          </a:xfrm>
          <a:prstGeom prst="rect">
            <a:avLst/>
          </a:prstGeom>
        </p:spPr>
        <p:txBody>
          <a:bodyPr wrap="square">
            <a:spAutoFit/>
          </a:bodyPr>
          <a:lstStyle/>
          <a:p>
            <a:pPr marL="285750" indent="-285750">
              <a:buFont typeface="Wingdings" panose="05000000000000000000" pitchFamily="2" charset="2"/>
              <a:buChar char="u"/>
            </a:pPr>
            <a:r>
              <a:rPr lang="ja-JP" altLang="en-US" dirty="0" smtClean="0">
                <a:latin typeface="Meiryo UI" panose="020B0604030504040204" pitchFamily="50" charset="-128"/>
                <a:ea typeface="Meiryo UI" panose="020B0604030504040204" pitchFamily="50" charset="-128"/>
              </a:rPr>
              <a:t>生物</a:t>
            </a:r>
            <a:r>
              <a:rPr lang="ja-JP" altLang="en-US" dirty="0">
                <a:latin typeface="Meiryo UI" panose="020B0604030504040204" pitchFamily="50" charset="-128"/>
                <a:ea typeface="Meiryo UI" panose="020B0604030504040204" pitchFamily="50" charset="-128"/>
              </a:rPr>
              <a:t>多様性戦略計画</a:t>
            </a:r>
            <a:r>
              <a:rPr lang="en-US" altLang="ja-JP" dirty="0">
                <a:latin typeface="Meiryo UI" panose="020B0604030504040204" pitchFamily="50" charset="-128"/>
                <a:ea typeface="Meiryo UI" panose="020B0604030504040204" pitchFamily="50" charset="-128"/>
              </a:rPr>
              <a:t>2011-2020</a:t>
            </a:r>
            <a:r>
              <a:rPr lang="ja-JP" altLang="en-US" dirty="0">
                <a:latin typeface="Meiryo UI" panose="020B0604030504040204" pitchFamily="50" charset="-128"/>
                <a:ea typeface="Meiryo UI" panose="020B0604030504040204" pitchFamily="50" charset="-128"/>
              </a:rPr>
              <a:t>及び愛知目標の最終的な達成状況について分析した「地球規模⽣物多様性概況第</a:t>
            </a:r>
            <a:r>
              <a:rPr lang="en-US" altLang="ja-JP" dirty="0">
                <a:latin typeface="Meiryo UI" panose="020B0604030504040204" pitchFamily="50" charset="-128"/>
                <a:ea typeface="Meiryo UI" panose="020B0604030504040204" pitchFamily="50" charset="-128"/>
              </a:rPr>
              <a:t>5</a:t>
            </a:r>
            <a:r>
              <a:rPr lang="ja-JP" altLang="en-US" dirty="0">
                <a:latin typeface="Meiryo UI" panose="020B0604030504040204" pitchFamily="50" charset="-128"/>
                <a:ea typeface="Meiryo UI" panose="020B0604030504040204" pitchFamily="50" charset="-128"/>
              </a:rPr>
              <a:t>版（</a:t>
            </a:r>
            <a:r>
              <a:rPr lang="en-US" altLang="ja-JP" dirty="0">
                <a:latin typeface="Meiryo UI" panose="020B0604030504040204" pitchFamily="50" charset="-128"/>
                <a:ea typeface="Meiryo UI" panose="020B0604030504040204" pitchFamily="50" charset="-128"/>
              </a:rPr>
              <a:t>GBO5</a:t>
            </a:r>
            <a:r>
              <a:rPr lang="ja-JP" altLang="en-US" dirty="0">
                <a:latin typeface="Meiryo UI" panose="020B0604030504040204" pitchFamily="50" charset="-128"/>
                <a:ea typeface="Meiryo UI" panose="020B0604030504040204" pitchFamily="50" charset="-128"/>
              </a:rPr>
              <a:t>）」では</a:t>
            </a:r>
            <a:r>
              <a:rPr lang="ja-JP" altLang="en-US" dirty="0" smtClean="0">
                <a:latin typeface="Meiryo UI" panose="020B0604030504040204" pitchFamily="50" charset="-128"/>
                <a:ea typeface="Meiryo UI" panose="020B0604030504040204" pitchFamily="50" charset="-128"/>
              </a:rPr>
              <a:t>、自然</a:t>
            </a:r>
            <a:r>
              <a:rPr lang="ja-JP" altLang="en-US" dirty="0">
                <a:latin typeface="Meiryo UI" panose="020B0604030504040204" pitchFamily="50" charset="-128"/>
                <a:ea typeface="Meiryo UI" panose="020B0604030504040204" pitchFamily="50" charset="-128"/>
              </a:rPr>
              <a:t>との共⽣を実現するために移⾏が必要な</a:t>
            </a:r>
            <a:r>
              <a:rPr lang="en-US" altLang="ja-JP" dirty="0">
                <a:latin typeface="Meiryo UI" panose="020B0604030504040204" pitchFamily="50" charset="-128"/>
                <a:ea typeface="Meiryo UI" panose="020B0604030504040204" pitchFamily="50" charset="-128"/>
              </a:rPr>
              <a:t>8</a:t>
            </a:r>
            <a:r>
              <a:rPr lang="ja-JP" altLang="en-US" dirty="0" err="1">
                <a:latin typeface="Meiryo UI" panose="020B0604030504040204" pitchFamily="50" charset="-128"/>
                <a:ea typeface="Meiryo UI" panose="020B0604030504040204" pitchFamily="50" charset="-128"/>
              </a:rPr>
              <a:t>つの</a:t>
            </a:r>
            <a:r>
              <a:rPr lang="ja-JP" altLang="en-US" dirty="0" smtClean="0">
                <a:latin typeface="Meiryo UI" panose="020B0604030504040204" pitchFamily="50" charset="-128"/>
                <a:ea typeface="Meiryo UI" panose="020B0604030504040204" pitchFamily="50" charset="-128"/>
              </a:rPr>
              <a:t>分野を</a:t>
            </a:r>
            <a:r>
              <a:rPr lang="ja-JP" altLang="en-US" dirty="0">
                <a:latin typeface="Meiryo UI" panose="020B0604030504040204" pitchFamily="50" charset="-128"/>
                <a:ea typeface="Meiryo UI" panose="020B0604030504040204" pitchFamily="50" charset="-128"/>
              </a:rPr>
              <a:t>特定、個別ではなく連携した対応を⾏うことが必要</a:t>
            </a:r>
            <a:r>
              <a:rPr lang="ja-JP" altLang="en-US" dirty="0" smtClean="0">
                <a:latin typeface="Meiryo UI" panose="020B0604030504040204" pitchFamily="50" charset="-128"/>
                <a:ea typeface="Meiryo UI" panose="020B0604030504040204" pitchFamily="50" charset="-128"/>
              </a:rPr>
              <a:t>と強調</a:t>
            </a:r>
            <a:endParaRPr lang="en-US" altLang="ja-JP" sz="1200" dirty="0" smtClean="0">
              <a:latin typeface="Meiryo UI" panose="020B0604030504040204" pitchFamily="50" charset="-128"/>
              <a:ea typeface="Meiryo UI" panose="020B0604030504040204" pitchFamily="50" charset="-128"/>
            </a:endParaRPr>
          </a:p>
        </p:txBody>
      </p:sp>
      <p:graphicFrame>
        <p:nvGraphicFramePr>
          <p:cNvPr id="7" name="表 6">
            <a:extLst>
              <a:ext uri="{FF2B5EF4-FFF2-40B4-BE49-F238E27FC236}">
                <a16:creationId xmlns:a16="http://schemas.microsoft.com/office/drawing/2014/main" id="{5F774919-65F5-4CDA-BD17-553CD9A1513B}"/>
              </a:ext>
            </a:extLst>
          </p:cNvPr>
          <p:cNvGraphicFramePr>
            <a:graphicFrameLocks noGrp="1"/>
          </p:cNvGraphicFramePr>
          <p:nvPr>
            <p:extLst>
              <p:ext uri="{D42A27DB-BD31-4B8C-83A1-F6EECF244321}">
                <p14:modId xmlns:p14="http://schemas.microsoft.com/office/powerpoint/2010/main" val="3976237667"/>
              </p:ext>
            </p:extLst>
          </p:nvPr>
        </p:nvGraphicFramePr>
        <p:xfrm>
          <a:off x="716157" y="3340369"/>
          <a:ext cx="8473685" cy="3134013"/>
        </p:xfrm>
        <a:graphic>
          <a:graphicData uri="http://schemas.openxmlformats.org/drawingml/2006/table">
            <a:tbl>
              <a:tblPr>
                <a:tableStyleId>{3C2FFA5D-87B4-456A-9821-1D502468CF0F}</a:tableStyleId>
              </a:tblPr>
              <a:tblGrid>
                <a:gridCol w="2708509">
                  <a:extLst>
                    <a:ext uri="{9D8B030D-6E8A-4147-A177-3AD203B41FA5}">
                      <a16:colId xmlns:a16="http://schemas.microsoft.com/office/drawing/2014/main" val="947864730"/>
                    </a:ext>
                  </a:extLst>
                </a:gridCol>
                <a:gridCol w="5765176">
                  <a:extLst>
                    <a:ext uri="{9D8B030D-6E8A-4147-A177-3AD203B41FA5}">
                      <a16:colId xmlns:a16="http://schemas.microsoft.com/office/drawing/2014/main" val="1889701795"/>
                    </a:ext>
                  </a:extLst>
                </a:gridCol>
              </a:tblGrid>
              <a:tr h="344318">
                <a:tc>
                  <a:txBody>
                    <a:bodyPr/>
                    <a:lstStyle/>
                    <a:p>
                      <a:r>
                        <a:rPr lang="ja-JP" altLang="en-US" sz="1100" b="0" dirty="0">
                          <a:effectLst/>
                          <a:latin typeface="Meiryo UI" panose="020B0604030504040204" pitchFamily="50" charset="-128"/>
                          <a:ea typeface="Meiryo UI" panose="020B0604030504040204" pitchFamily="50" charset="-128"/>
                        </a:rPr>
                        <a:t>土地と森林に関する移行　</a:t>
                      </a:r>
                    </a:p>
                  </a:txBody>
                  <a:tcPr marL="65161" marR="65161" marT="32580" marB="32580" anchor="ctr"/>
                </a:tc>
                <a:tc>
                  <a:txBody>
                    <a:bodyPr/>
                    <a:lstStyle/>
                    <a:p>
                      <a:r>
                        <a:rPr lang="ja-JP" altLang="en-US" sz="1100" b="0" dirty="0">
                          <a:effectLst/>
                          <a:latin typeface="Meiryo UI" panose="020B0604030504040204" pitchFamily="50" charset="-128"/>
                          <a:ea typeface="Meiryo UI" panose="020B0604030504040204" pitchFamily="50" charset="-128"/>
                        </a:rPr>
                        <a:t>生態系の保全・再生等のために景観レベルで空間計画を行う</a:t>
                      </a:r>
                    </a:p>
                  </a:txBody>
                  <a:tcPr marL="65161" marR="65161" marT="32580" marB="32580" anchor="ctr"/>
                </a:tc>
                <a:extLst>
                  <a:ext uri="{0D108BD9-81ED-4DB2-BD59-A6C34878D82A}">
                    <a16:rowId xmlns:a16="http://schemas.microsoft.com/office/drawing/2014/main" val="194539302"/>
                  </a:ext>
                </a:extLst>
              </a:tr>
              <a:tr h="326248">
                <a:tc>
                  <a:txBody>
                    <a:bodyPr/>
                    <a:lstStyle/>
                    <a:p>
                      <a:r>
                        <a:rPr lang="ja-JP" altLang="en-US" sz="1100" b="0" dirty="0">
                          <a:effectLst/>
                          <a:latin typeface="Meiryo UI" panose="020B0604030504040204" pitchFamily="50" charset="-128"/>
                          <a:ea typeface="Meiryo UI" panose="020B0604030504040204" pitchFamily="50" charset="-128"/>
                        </a:rPr>
                        <a:t>持続可能な淡水に向けた移行 　</a:t>
                      </a:r>
                    </a:p>
                  </a:txBody>
                  <a:tcPr marL="65161" marR="65161" marT="32580" marB="32580" anchor="ctr"/>
                </a:tc>
                <a:tc>
                  <a:txBody>
                    <a:bodyPr/>
                    <a:lstStyle/>
                    <a:p>
                      <a:r>
                        <a:rPr lang="ja-JP" altLang="en-US" sz="1100" b="0" dirty="0">
                          <a:effectLst/>
                          <a:latin typeface="Meiryo UI" panose="020B0604030504040204" pitchFamily="50" charset="-128"/>
                          <a:ea typeface="Meiryo UI" panose="020B0604030504040204" pitchFamily="50" charset="-128"/>
                        </a:rPr>
                        <a:t>重要な生息地の保護や侵略性の種の防除、連続性確保等による淡水生態系の回復</a:t>
                      </a:r>
                    </a:p>
                  </a:txBody>
                  <a:tcPr marL="65161" marR="65161" marT="32580" marB="32580" anchor="ctr"/>
                </a:tc>
                <a:extLst>
                  <a:ext uri="{0D108BD9-81ED-4DB2-BD59-A6C34878D82A}">
                    <a16:rowId xmlns:a16="http://schemas.microsoft.com/office/drawing/2014/main" val="3559619349"/>
                  </a:ext>
                </a:extLst>
              </a:tr>
              <a:tr h="399287">
                <a:tc>
                  <a:txBody>
                    <a:bodyPr/>
                    <a:lstStyle/>
                    <a:p>
                      <a:r>
                        <a:rPr lang="ja-JP" altLang="en-US" sz="1100" b="0" dirty="0">
                          <a:effectLst/>
                          <a:latin typeface="Meiryo UI" panose="020B0604030504040204" pitchFamily="50" charset="-128"/>
                          <a:ea typeface="Meiryo UI" panose="020B0604030504040204" pitchFamily="50" charset="-128"/>
                        </a:rPr>
                        <a:t>持続可能な漁業と</a:t>
                      </a:r>
                      <a:r>
                        <a:rPr lang="ja-JP" altLang="en-US" sz="1100" b="0" dirty="0" smtClean="0">
                          <a:effectLst/>
                          <a:latin typeface="Meiryo UI" panose="020B0604030504040204" pitchFamily="50" charset="-128"/>
                          <a:ea typeface="Meiryo UI" panose="020B0604030504040204" pitchFamily="50" charset="-128"/>
                        </a:rPr>
                        <a:t>海洋への</a:t>
                      </a:r>
                      <a:endParaRPr lang="en-US" altLang="ja-JP" sz="1100" b="0" dirty="0" smtClean="0">
                        <a:effectLst/>
                        <a:latin typeface="Meiryo UI" panose="020B0604030504040204" pitchFamily="50" charset="-128"/>
                        <a:ea typeface="Meiryo UI" panose="020B0604030504040204" pitchFamily="50" charset="-128"/>
                      </a:endParaRPr>
                    </a:p>
                    <a:p>
                      <a:r>
                        <a:rPr lang="ja-JP" altLang="en-US" sz="1100" b="0" dirty="0" smtClean="0">
                          <a:effectLst/>
                          <a:latin typeface="Meiryo UI" panose="020B0604030504040204" pitchFamily="50" charset="-128"/>
                          <a:ea typeface="Meiryo UI" panose="020B0604030504040204" pitchFamily="50" charset="-128"/>
                        </a:rPr>
                        <a:t>移行</a:t>
                      </a:r>
                      <a:r>
                        <a:rPr lang="ja-JP" altLang="en-US" sz="1100" b="0" dirty="0">
                          <a:effectLst/>
                          <a:latin typeface="Meiryo UI" panose="020B0604030504040204" pitchFamily="50" charset="-128"/>
                          <a:ea typeface="Meiryo UI" panose="020B0604030504040204" pitchFamily="50" charset="-128"/>
                        </a:rPr>
                        <a:t>　</a:t>
                      </a:r>
                    </a:p>
                  </a:txBody>
                  <a:tcPr marL="65161" marR="65161" marT="32580" marB="32580" anchor="ctr"/>
                </a:tc>
                <a:tc>
                  <a:txBody>
                    <a:bodyPr/>
                    <a:lstStyle/>
                    <a:p>
                      <a:r>
                        <a:rPr lang="ja-JP" altLang="en-US" sz="1100" b="0" dirty="0">
                          <a:effectLst/>
                          <a:latin typeface="Meiryo UI" panose="020B0604030504040204" pitchFamily="50" charset="-128"/>
                          <a:ea typeface="Meiryo UI" panose="020B0604030504040204" pitchFamily="50" charset="-128"/>
                        </a:rPr>
                        <a:t>海洋及び沿岸の生態系の保護・再生や漁業の再建、水産養殖業の管理等による持続可能性の確保と食料安全保障と生計の向上</a:t>
                      </a:r>
                    </a:p>
                  </a:txBody>
                  <a:tcPr marL="65161" marR="65161" marT="32580" marB="32580" anchor="ctr"/>
                </a:tc>
                <a:extLst>
                  <a:ext uri="{0D108BD9-81ED-4DB2-BD59-A6C34878D82A}">
                    <a16:rowId xmlns:a16="http://schemas.microsoft.com/office/drawing/2014/main" val="3297701776"/>
                  </a:ext>
                </a:extLst>
              </a:tr>
              <a:tr h="399287">
                <a:tc>
                  <a:txBody>
                    <a:bodyPr/>
                    <a:lstStyle/>
                    <a:p>
                      <a:r>
                        <a:rPr lang="ja-JP" altLang="en-US" sz="1100" b="0" dirty="0">
                          <a:effectLst/>
                          <a:latin typeface="Meiryo UI" panose="020B0604030504040204" pitchFamily="50" charset="-128"/>
                          <a:ea typeface="Meiryo UI" panose="020B0604030504040204" pitchFamily="50" charset="-128"/>
                        </a:rPr>
                        <a:t>持続可能な農業へ</a:t>
                      </a:r>
                      <a:r>
                        <a:rPr lang="ja-JP" altLang="en-US" sz="1100" b="0" dirty="0" smtClean="0">
                          <a:effectLst/>
                          <a:latin typeface="Meiryo UI" panose="020B0604030504040204" pitchFamily="50" charset="-128"/>
                          <a:ea typeface="Meiryo UI" panose="020B0604030504040204" pitchFamily="50" charset="-128"/>
                        </a:rPr>
                        <a:t>の移行</a:t>
                      </a:r>
                      <a:r>
                        <a:rPr lang="ja-JP" altLang="en-US" sz="1100" b="0" dirty="0">
                          <a:effectLst/>
                          <a:latin typeface="Meiryo UI" panose="020B0604030504040204" pitchFamily="50" charset="-128"/>
                          <a:ea typeface="Meiryo UI" panose="020B0604030504040204" pitchFamily="50" charset="-128"/>
                        </a:rPr>
                        <a:t>　</a:t>
                      </a:r>
                    </a:p>
                  </a:txBody>
                  <a:tcPr marL="65161" marR="65161" marT="32580" marB="32580" anchor="ctr"/>
                </a:tc>
                <a:tc>
                  <a:txBody>
                    <a:bodyPr/>
                    <a:lstStyle/>
                    <a:p>
                      <a:r>
                        <a:rPr lang="ja-JP" altLang="en-US" sz="1100" b="0" dirty="0">
                          <a:effectLst/>
                          <a:latin typeface="Meiryo UI" panose="020B0604030504040204" pitchFamily="50" charset="-128"/>
                          <a:ea typeface="Meiryo UI" panose="020B0604030504040204" pitchFamily="50" charset="-128"/>
                        </a:rPr>
                        <a:t>アグロエコロジー等を通じた農業システムを再設計、生物多様性への影響を最小限にとどめながらの生産性向上</a:t>
                      </a:r>
                    </a:p>
                  </a:txBody>
                  <a:tcPr marL="65161" marR="65161" marT="32580" marB="32580" anchor="ctr"/>
                </a:tc>
                <a:extLst>
                  <a:ext uri="{0D108BD9-81ED-4DB2-BD59-A6C34878D82A}">
                    <a16:rowId xmlns:a16="http://schemas.microsoft.com/office/drawing/2014/main" val="502334780"/>
                  </a:ext>
                </a:extLst>
              </a:tr>
              <a:tr h="399287">
                <a:tc>
                  <a:txBody>
                    <a:bodyPr/>
                    <a:lstStyle/>
                    <a:p>
                      <a:r>
                        <a:rPr lang="ja-JP" altLang="en-US" sz="1100" b="0" dirty="0">
                          <a:effectLst/>
                          <a:latin typeface="Meiryo UI" panose="020B0604030504040204" pitchFamily="50" charset="-128"/>
                          <a:ea typeface="Meiryo UI" panose="020B0604030504040204" pitchFamily="50" charset="-128"/>
                        </a:rPr>
                        <a:t>持続可能な食料システムへの移行　</a:t>
                      </a:r>
                    </a:p>
                  </a:txBody>
                  <a:tcPr marL="65161" marR="65161" marT="32580" marB="32580" anchor="ctr"/>
                </a:tc>
                <a:tc>
                  <a:txBody>
                    <a:bodyPr/>
                    <a:lstStyle/>
                    <a:p>
                      <a:r>
                        <a:rPr lang="ja-JP" altLang="en-US" sz="1100" b="0" dirty="0">
                          <a:effectLst/>
                          <a:latin typeface="Meiryo UI" panose="020B0604030504040204" pitchFamily="50" charset="-128"/>
                          <a:ea typeface="Meiryo UI" panose="020B0604030504040204" pitchFamily="50" charset="-128"/>
                        </a:rPr>
                        <a:t>肉と魚の消費を抑えた健康的な食生活、食品の供給と消費にと もなう廃棄物の削減</a:t>
                      </a:r>
                    </a:p>
                  </a:txBody>
                  <a:tcPr marL="65161" marR="65161" marT="32580" marB="32580" anchor="ctr"/>
                </a:tc>
                <a:extLst>
                  <a:ext uri="{0D108BD9-81ED-4DB2-BD59-A6C34878D82A}">
                    <a16:rowId xmlns:a16="http://schemas.microsoft.com/office/drawing/2014/main" val="2165676769"/>
                  </a:ext>
                </a:extLst>
              </a:tr>
              <a:tr h="464706">
                <a:tc>
                  <a:txBody>
                    <a:bodyPr/>
                    <a:lstStyle/>
                    <a:p>
                      <a:r>
                        <a:rPr lang="ja-JP" altLang="en-US" sz="1100" b="0" dirty="0">
                          <a:effectLst/>
                          <a:latin typeface="Meiryo UI" panose="020B0604030504040204" pitchFamily="50" charset="-128"/>
                          <a:ea typeface="Meiryo UI" panose="020B0604030504040204" pitchFamily="50" charset="-128"/>
                        </a:rPr>
                        <a:t>都市とインフラに関する移行　</a:t>
                      </a:r>
                    </a:p>
                  </a:txBody>
                  <a:tcPr marL="65161" marR="65161" marT="32580" marB="32580" anchor="ctr"/>
                </a:tc>
                <a:tc>
                  <a:txBody>
                    <a:bodyPr/>
                    <a:lstStyle/>
                    <a:p>
                      <a:r>
                        <a:rPr lang="ja-JP" altLang="en-US" sz="1100" b="0" dirty="0">
                          <a:effectLst/>
                          <a:latin typeface="Meiryo UI" panose="020B0604030504040204" pitchFamily="50" charset="-128"/>
                          <a:ea typeface="Meiryo UI" panose="020B0604030504040204" pitchFamily="50" charset="-128"/>
                        </a:rPr>
                        <a:t>「グリーンインフラ」の展開と人工的な景観での自然のため</a:t>
                      </a:r>
                      <a:r>
                        <a:rPr lang="ja-JP" altLang="en-US" sz="1100" b="0" dirty="0" smtClean="0">
                          <a:effectLst/>
                          <a:latin typeface="Meiryo UI" panose="020B0604030504040204" pitchFamily="50" charset="-128"/>
                          <a:ea typeface="Meiryo UI" panose="020B0604030504040204" pitchFamily="50" charset="-128"/>
                        </a:rPr>
                        <a:t>の場所</a:t>
                      </a:r>
                      <a:r>
                        <a:rPr lang="ja-JP" altLang="en-US" sz="1100" b="0" dirty="0">
                          <a:effectLst/>
                          <a:latin typeface="Meiryo UI" panose="020B0604030504040204" pitchFamily="50" charset="-128"/>
                          <a:ea typeface="Meiryo UI" panose="020B0604030504040204" pitchFamily="50" charset="-128"/>
                        </a:rPr>
                        <a:t>の創出による、市民の健康と生活の質の向上と都市及びインフラの環境フットプリントの低減</a:t>
                      </a:r>
                    </a:p>
                  </a:txBody>
                  <a:tcPr marL="65161" marR="65161" marT="32580" marB="32580" anchor="ctr"/>
                </a:tc>
                <a:extLst>
                  <a:ext uri="{0D108BD9-81ED-4DB2-BD59-A6C34878D82A}">
                    <a16:rowId xmlns:a16="http://schemas.microsoft.com/office/drawing/2014/main" val="4264467483"/>
                  </a:ext>
                </a:extLst>
              </a:tr>
              <a:tr h="399287">
                <a:tc>
                  <a:txBody>
                    <a:bodyPr/>
                    <a:lstStyle/>
                    <a:p>
                      <a:r>
                        <a:rPr lang="ja-JP" altLang="en-US" sz="1100" b="0" dirty="0">
                          <a:effectLst/>
                          <a:latin typeface="Meiryo UI" panose="020B0604030504040204" pitchFamily="50" charset="-128"/>
                          <a:ea typeface="Meiryo UI" panose="020B0604030504040204" pitchFamily="50" charset="-128"/>
                        </a:rPr>
                        <a:t>持続可能な気候行動に向けた移行　</a:t>
                      </a:r>
                    </a:p>
                  </a:txBody>
                  <a:tcPr marL="65161" marR="65161" marT="32580" marB="32580" anchor="ctr"/>
                </a:tc>
                <a:tc>
                  <a:txBody>
                    <a:bodyPr/>
                    <a:lstStyle/>
                    <a:p>
                      <a:r>
                        <a:rPr lang="ja-JP" altLang="en-US" sz="1100" b="0" dirty="0">
                          <a:effectLst/>
                          <a:latin typeface="Meiryo UI" panose="020B0604030504040204" pitchFamily="50" charset="-128"/>
                          <a:ea typeface="Meiryo UI" panose="020B0604030504040204" pitchFamily="50" charset="-128"/>
                        </a:rPr>
                        <a:t>化石燃料の利用の廃止と自然を活用した解決策の適用による気候変動の規模と影響の低減</a:t>
                      </a:r>
                    </a:p>
                  </a:txBody>
                  <a:tcPr marL="65161" marR="65161" marT="32580" marB="32580" anchor="ctr"/>
                </a:tc>
                <a:extLst>
                  <a:ext uri="{0D108BD9-81ED-4DB2-BD59-A6C34878D82A}">
                    <a16:rowId xmlns:a16="http://schemas.microsoft.com/office/drawing/2014/main" val="808289062"/>
                  </a:ext>
                </a:extLst>
              </a:tr>
              <a:tr h="399287">
                <a:tc>
                  <a:txBody>
                    <a:bodyPr/>
                    <a:lstStyle/>
                    <a:p>
                      <a:r>
                        <a:rPr lang="ja-JP" altLang="en-US" sz="1100" b="0">
                          <a:effectLst/>
                          <a:latin typeface="Meiryo UI" panose="020B0604030504040204" pitchFamily="50" charset="-128"/>
                          <a:ea typeface="Meiryo UI" panose="020B0604030504040204" pitchFamily="50" charset="-128"/>
                        </a:rPr>
                        <a:t>生物多様性を含むワン・ヘルスに向けた移行 　</a:t>
                      </a:r>
                    </a:p>
                  </a:txBody>
                  <a:tcPr marL="65161" marR="65161" marT="32580" marB="32580" anchor="ctr"/>
                </a:tc>
                <a:tc>
                  <a:txBody>
                    <a:bodyPr/>
                    <a:lstStyle/>
                    <a:p>
                      <a:r>
                        <a:rPr lang="ja-JP" altLang="en-US" sz="1100" b="0" dirty="0">
                          <a:effectLst/>
                          <a:latin typeface="Meiryo UI" panose="020B0604030504040204" pitchFamily="50" charset="-128"/>
                          <a:ea typeface="Meiryo UI" panose="020B0604030504040204" pitchFamily="50" charset="-128"/>
                        </a:rPr>
                        <a:t>生態系や野生生物の利用の管理による健全な生態系と人の健康の推進</a:t>
                      </a:r>
                    </a:p>
                  </a:txBody>
                  <a:tcPr marL="65161" marR="65161" marT="32580" marB="32580" anchor="ctr"/>
                </a:tc>
                <a:extLst>
                  <a:ext uri="{0D108BD9-81ED-4DB2-BD59-A6C34878D82A}">
                    <a16:rowId xmlns:a16="http://schemas.microsoft.com/office/drawing/2014/main" val="2364218217"/>
                  </a:ext>
                </a:extLst>
              </a:tr>
            </a:tbl>
          </a:graphicData>
        </a:graphic>
      </p:graphicFrame>
      <p:sp>
        <p:nvSpPr>
          <p:cNvPr id="3" name="スライド番号プレースホルダー 2"/>
          <p:cNvSpPr>
            <a:spLocks noGrp="1"/>
          </p:cNvSpPr>
          <p:nvPr>
            <p:ph type="sldNum" sz="quarter" idx="4"/>
          </p:nvPr>
        </p:nvSpPr>
        <p:spPr>
          <a:xfrm>
            <a:off x="9354425" y="6357946"/>
            <a:ext cx="697832" cy="473982"/>
          </a:xfrm>
        </p:spPr>
        <p:txBody>
          <a:bodyPr/>
          <a:lstStyle/>
          <a:p>
            <a:fld id="{EFB75F29-2A43-47D9-BF57-FD259BF795F0}" type="slidenum">
              <a:rPr lang="ja-JP" altLang="en-US" smtClean="0"/>
              <a:pPr/>
              <a:t>3</a:t>
            </a:fld>
            <a:endParaRPr lang="ja-JP" altLang="en-US" dirty="0"/>
          </a:p>
        </p:txBody>
      </p:sp>
      <p:sp>
        <p:nvSpPr>
          <p:cNvPr id="10" name="正方形/長方形 9">
            <a:extLst>
              <a:ext uri="{FF2B5EF4-FFF2-40B4-BE49-F238E27FC236}">
                <a16:creationId xmlns:a16="http://schemas.microsoft.com/office/drawing/2014/main" id="{06C93999-C049-4DB8-BC98-14C8A70643EB}"/>
              </a:ext>
            </a:extLst>
          </p:cNvPr>
          <p:cNvSpPr/>
          <p:nvPr/>
        </p:nvSpPr>
        <p:spPr>
          <a:xfrm>
            <a:off x="229832" y="3077622"/>
            <a:ext cx="9334727" cy="307777"/>
          </a:xfrm>
          <a:prstGeom prst="rect">
            <a:avLst/>
          </a:prstGeom>
        </p:spPr>
        <p:txBody>
          <a:bodyPr wrap="square">
            <a:spAutoFit/>
          </a:bodyPr>
          <a:lstStyle/>
          <a:p>
            <a:r>
              <a:rPr lang="ja-JP" altLang="en-US" sz="1400" dirty="0" smtClean="0">
                <a:latin typeface="Meiryo UI" panose="020B0604030504040204" pitchFamily="50" charset="-128"/>
                <a:ea typeface="Meiryo UI" panose="020B0604030504040204" pitchFamily="50" charset="-128"/>
              </a:rPr>
              <a:t>　　（</a:t>
            </a:r>
            <a:r>
              <a:rPr lang="ja-JP" altLang="en-US" sz="1400" dirty="0">
                <a:latin typeface="Meiryo UI" panose="020B0604030504040204" pitchFamily="50" charset="-128"/>
                <a:ea typeface="Meiryo UI" panose="020B0604030504040204" pitchFamily="50" charset="-128"/>
              </a:rPr>
              <a:t>参考</a:t>
            </a:r>
            <a:r>
              <a:rPr lang="ja-JP" altLang="en-US" sz="1400" dirty="0" smtClean="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自然との共⽣を実現するために移⾏が必要な</a:t>
            </a:r>
            <a:r>
              <a:rPr lang="en-US" altLang="ja-JP" sz="1400" dirty="0">
                <a:latin typeface="Meiryo UI" panose="020B0604030504040204" pitchFamily="50" charset="-128"/>
                <a:ea typeface="Meiryo UI" panose="020B0604030504040204" pitchFamily="50" charset="-128"/>
              </a:rPr>
              <a:t>8</a:t>
            </a:r>
            <a:r>
              <a:rPr lang="ja-JP" altLang="en-US" sz="1400" dirty="0" err="1">
                <a:latin typeface="Meiryo UI" panose="020B0604030504040204" pitchFamily="50" charset="-128"/>
                <a:ea typeface="Meiryo UI" panose="020B0604030504040204" pitchFamily="50" charset="-128"/>
              </a:rPr>
              <a:t>つの</a:t>
            </a:r>
            <a:r>
              <a:rPr lang="ja-JP" altLang="en-US" sz="1400" dirty="0">
                <a:latin typeface="Meiryo UI" panose="020B0604030504040204" pitchFamily="50" charset="-128"/>
                <a:ea typeface="Meiryo UI" panose="020B0604030504040204" pitchFamily="50" charset="-128"/>
              </a:rPr>
              <a:t>分野</a:t>
            </a:r>
            <a:r>
              <a:rPr lang="ja-JP" altLang="en-US" sz="1400" dirty="0" smtClean="0">
                <a:latin typeface="Meiryo UI" panose="020B0604030504040204" pitchFamily="50" charset="-128"/>
                <a:ea typeface="Meiryo UI" panose="020B0604030504040204" pitchFamily="50" charset="-128"/>
              </a:rPr>
              <a:t>　</a:t>
            </a:r>
            <a:r>
              <a:rPr lang="ja-JP" altLang="en-US" sz="1100" dirty="0" smtClean="0">
                <a:latin typeface="Meiryo UI" panose="020B0604030504040204" pitchFamily="50" charset="-128"/>
                <a:ea typeface="Meiryo UI" panose="020B0604030504040204" pitchFamily="50" charset="-128"/>
              </a:rPr>
              <a:t>出典：環境省生物多様性センター</a:t>
            </a:r>
            <a:endParaRPr lang="ja-JP" altLang="en-US" sz="1100" dirty="0">
              <a:latin typeface="Meiryo UI" panose="020B0604030504040204" pitchFamily="50" charset="-128"/>
              <a:ea typeface="Meiryo UI" panose="020B0604030504040204" pitchFamily="50" charset="-128"/>
            </a:endParaRPr>
          </a:p>
        </p:txBody>
      </p:sp>
      <p:sp>
        <p:nvSpPr>
          <p:cNvPr id="11" name="正方形/長方形 10">
            <a:extLst>
              <a:ext uri="{FF2B5EF4-FFF2-40B4-BE49-F238E27FC236}">
                <a16:creationId xmlns:a16="http://schemas.microsoft.com/office/drawing/2014/main" id="{06C93999-C049-4DB8-BC98-14C8A70643EB}"/>
              </a:ext>
            </a:extLst>
          </p:cNvPr>
          <p:cNvSpPr/>
          <p:nvPr/>
        </p:nvSpPr>
        <p:spPr>
          <a:xfrm>
            <a:off x="229832" y="1562324"/>
            <a:ext cx="9334727" cy="815608"/>
          </a:xfrm>
          <a:prstGeom prst="rect">
            <a:avLst/>
          </a:prstGeom>
        </p:spPr>
        <p:txBody>
          <a:bodyPr wrap="square">
            <a:spAutoFit/>
          </a:bodyPr>
          <a:lstStyle/>
          <a:p>
            <a:pPr marL="285750" indent="-285750">
              <a:buFont typeface="Wingdings" panose="05000000000000000000" pitchFamily="2" charset="2"/>
              <a:buChar char="u"/>
            </a:pPr>
            <a:r>
              <a:rPr lang="ja-JP" altLang="en-US" u="sng" dirty="0" smtClean="0">
                <a:latin typeface="Meiryo UI" panose="020B0604030504040204" pitchFamily="50" charset="-128"/>
                <a:ea typeface="Meiryo UI" panose="020B0604030504040204" pitchFamily="50" charset="-128"/>
              </a:rPr>
              <a:t>「</a:t>
            </a:r>
            <a:r>
              <a:rPr lang="ja-JP" altLang="en-US" u="sng" dirty="0">
                <a:latin typeface="Meiryo UI" panose="020B0604030504040204" pitchFamily="50" charset="-128"/>
                <a:ea typeface="Meiryo UI" panose="020B0604030504040204" pitchFamily="50" charset="-128"/>
              </a:rPr>
              <a:t>ポスト</a:t>
            </a:r>
            <a:r>
              <a:rPr lang="en-US" altLang="ja-JP" u="sng" dirty="0">
                <a:latin typeface="Meiryo UI" panose="020B0604030504040204" pitchFamily="50" charset="-128"/>
                <a:ea typeface="Meiryo UI" panose="020B0604030504040204" pitchFamily="50" charset="-128"/>
              </a:rPr>
              <a:t>2020</a:t>
            </a:r>
            <a:r>
              <a:rPr lang="ja-JP" altLang="en-US" u="sng" dirty="0">
                <a:latin typeface="Meiryo UI" panose="020B0604030504040204" pitchFamily="50" charset="-128"/>
                <a:ea typeface="Meiryo UI" panose="020B0604030504040204" pitchFamily="50" charset="-128"/>
              </a:rPr>
              <a:t>生物多様性枠組」採択予定の⽣物</a:t>
            </a:r>
            <a:r>
              <a:rPr lang="ja-JP" altLang="en-US" u="sng" dirty="0" smtClean="0">
                <a:latin typeface="Meiryo UI" panose="020B0604030504040204" pitchFamily="50" charset="-128"/>
                <a:ea typeface="Meiryo UI" panose="020B0604030504040204" pitchFamily="50" charset="-128"/>
              </a:rPr>
              <a:t>多様性条約第</a:t>
            </a:r>
            <a:r>
              <a:rPr lang="en-US" altLang="ja-JP" u="sng" dirty="0" smtClean="0">
                <a:latin typeface="Meiryo UI" panose="020B0604030504040204" pitchFamily="50" charset="-128"/>
                <a:ea typeface="Meiryo UI" panose="020B0604030504040204" pitchFamily="50" charset="-128"/>
              </a:rPr>
              <a:t>15</a:t>
            </a:r>
            <a:r>
              <a:rPr lang="ja-JP" altLang="en-US" u="sng" dirty="0" smtClean="0">
                <a:latin typeface="Meiryo UI" panose="020B0604030504040204" pitchFamily="50" charset="-128"/>
                <a:ea typeface="Meiryo UI" panose="020B0604030504040204" pitchFamily="50" charset="-128"/>
              </a:rPr>
              <a:t>回締約国会議（</a:t>
            </a:r>
            <a:r>
              <a:rPr lang="en-US" altLang="ja-JP" u="sng" dirty="0">
                <a:latin typeface="Meiryo UI" panose="020B0604030504040204" pitchFamily="50" charset="-128"/>
                <a:ea typeface="Meiryo UI" panose="020B0604030504040204" pitchFamily="50" charset="-128"/>
              </a:rPr>
              <a:t>COP15</a:t>
            </a:r>
            <a:r>
              <a:rPr lang="ja-JP" altLang="en-US" u="sng" dirty="0">
                <a:latin typeface="Meiryo UI" panose="020B0604030504040204" pitchFamily="50" charset="-128"/>
                <a:ea typeface="Meiryo UI" panose="020B0604030504040204" pitchFamily="50" charset="-128"/>
              </a:rPr>
              <a:t>）は</a:t>
            </a:r>
            <a:r>
              <a:rPr lang="en-US" altLang="ja-JP" u="sng" dirty="0">
                <a:latin typeface="Meiryo UI" panose="020B0604030504040204" pitchFamily="50" charset="-128"/>
                <a:ea typeface="Meiryo UI" panose="020B0604030504040204" pitchFamily="50" charset="-128"/>
              </a:rPr>
              <a:t>2021</a:t>
            </a:r>
            <a:r>
              <a:rPr lang="ja-JP" altLang="en-US" u="sng" dirty="0">
                <a:latin typeface="Meiryo UI" panose="020B0604030504040204" pitchFamily="50" charset="-128"/>
                <a:ea typeface="Meiryo UI" panose="020B0604030504040204" pitchFamily="50" charset="-128"/>
              </a:rPr>
              <a:t>年</a:t>
            </a:r>
            <a:r>
              <a:rPr lang="en-US" altLang="ja-JP" u="sng" dirty="0">
                <a:latin typeface="Meiryo UI" panose="020B0604030504040204" pitchFamily="50" charset="-128"/>
                <a:ea typeface="Meiryo UI" panose="020B0604030504040204" pitchFamily="50" charset="-128"/>
              </a:rPr>
              <a:t>10</a:t>
            </a:r>
            <a:r>
              <a:rPr lang="ja-JP" altLang="en-US" u="sng" dirty="0">
                <a:latin typeface="Meiryo UI" panose="020B0604030504040204" pitchFamily="50" charset="-128"/>
                <a:ea typeface="Meiryo UI" panose="020B0604030504040204" pitchFamily="50" charset="-128"/>
              </a:rPr>
              <a:t>月</a:t>
            </a:r>
            <a:r>
              <a:rPr lang="en-US" altLang="ja-JP" u="sng" dirty="0">
                <a:latin typeface="Meiryo UI" panose="020B0604030504040204" pitchFamily="50" charset="-128"/>
                <a:ea typeface="Meiryo UI" panose="020B0604030504040204" pitchFamily="50" charset="-128"/>
              </a:rPr>
              <a:t>11</a:t>
            </a:r>
            <a:r>
              <a:rPr lang="ja-JP" altLang="en-US" u="sng" dirty="0">
                <a:latin typeface="Meiryo UI" panose="020B0604030504040204" pitchFamily="50" charset="-128"/>
                <a:ea typeface="Meiryo UI" panose="020B0604030504040204" pitchFamily="50" charset="-128"/>
              </a:rPr>
              <a:t>日～</a:t>
            </a:r>
            <a:r>
              <a:rPr lang="en-US" altLang="ja-JP" u="sng" dirty="0">
                <a:latin typeface="Meiryo UI" panose="020B0604030504040204" pitchFamily="50" charset="-128"/>
                <a:ea typeface="Meiryo UI" panose="020B0604030504040204" pitchFamily="50" charset="-128"/>
              </a:rPr>
              <a:t>24</a:t>
            </a:r>
            <a:r>
              <a:rPr lang="ja-JP" altLang="en-US" u="sng" dirty="0">
                <a:latin typeface="Meiryo UI" panose="020B0604030504040204" pitchFamily="50" charset="-128"/>
                <a:ea typeface="Meiryo UI" panose="020B0604030504040204" pitchFamily="50" charset="-128"/>
              </a:rPr>
              <a:t>日</a:t>
            </a:r>
            <a:r>
              <a:rPr lang="ja-JP" altLang="en-US" u="sng" dirty="0" smtClean="0">
                <a:latin typeface="Meiryo UI" panose="020B0604030504040204" pitchFamily="50" charset="-128"/>
                <a:ea typeface="Meiryo UI" panose="020B0604030504040204" pitchFamily="50" charset="-128"/>
              </a:rPr>
              <a:t>に中国</a:t>
            </a:r>
            <a:r>
              <a:rPr lang="ja-JP" altLang="en-US" u="sng" dirty="0">
                <a:latin typeface="Meiryo UI" panose="020B0604030504040204" pitchFamily="50" charset="-128"/>
                <a:ea typeface="Meiryo UI" panose="020B0604030504040204" pitchFamily="50" charset="-128"/>
              </a:rPr>
              <a:t>昆明で開催</a:t>
            </a:r>
            <a:r>
              <a:rPr lang="ja-JP" altLang="en-US" u="sng" dirty="0" smtClean="0">
                <a:latin typeface="Meiryo UI" panose="020B0604030504040204" pitchFamily="50" charset="-128"/>
                <a:ea typeface="Meiryo UI" panose="020B0604030504040204" pitchFamily="50" charset="-128"/>
              </a:rPr>
              <a:t>予定</a:t>
            </a:r>
            <a:endParaRPr lang="en-US" altLang="ja-JP" u="sng" dirty="0" smtClean="0">
              <a:latin typeface="Meiryo UI" panose="020B0604030504040204" pitchFamily="50" charset="-128"/>
              <a:ea typeface="Meiryo UI" panose="020B0604030504040204" pitchFamily="50" charset="-128"/>
            </a:endParaRPr>
          </a:p>
          <a:p>
            <a:endParaRPr lang="en-US" altLang="ja-JP" sz="1100" dirty="0" smtClean="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1564477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0668" y="706263"/>
            <a:ext cx="9664117" cy="6015212"/>
          </a:xfrm>
          <a:prstGeom prst="rect">
            <a:avLst/>
          </a:prstGeom>
          <a:noFill/>
          <a:ln w="28575" cap="flat" cmpd="sng" algn="ctr">
            <a:solidFill>
              <a:srgbClr val="00B05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ja-JP" altLang="en-US" sz="1600" b="1" u="sng" dirty="0"/>
          </a:p>
          <a:p>
            <a:pPr>
              <a:spcAft>
                <a:spcPts val="600"/>
              </a:spcAft>
              <a:defRPr/>
            </a:pPr>
            <a:endParaRPr lang="en-US" altLang="ja-JP" sz="1600" b="1" dirty="0">
              <a:latin typeface="+mj-ea"/>
              <a:ea typeface="+mj-ea"/>
            </a:endParaRPr>
          </a:p>
        </p:txBody>
      </p:sp>
      <p:sp>
        <p:nvSpPr>
          <p:cNvPr id="9" name="Text Box 2">
            <a:extLst>
              <a:ext uri="{FF2B5EF4-FFF2-40B4-BE49-F238E27FC236}">
                <a16:creationId xmlns:a16="http://schemas.microsoft.com/office/drawing/2014/main" id="{2F738F25-9BCE-46AB-A344-4AE15F092E5C}"/>
              </a:ext>
            </a:extLst>
          </p:cNvPr>
          <p:cNvSpPr txBox="1">
            <a:spLocks noChangeArrowheads="1"/>
          </p:cNvSpPr>
          <p:nvPr/>
        </p:nvSpPr>
        <p:spPr bwMode="auto">
          <a:xfrm>
            <a:off x="0" y="0"/>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ポスト</a:t>
            </a:r>
            <a:r>
              <a:rPr lang="en-US" altLang="ja-JP" sz="3200" dirty="0">
                <a:solidFill>
                  <a:prstClr val="white"/>
                </a:solidFill>
                <a:ea typeface="HGP創英角ｺﾞｼｯｸUB" pitchFamily="50" charset="-128"/>
                <a:cs typeface="ＭＳ Ｐゴシック" charset="-128"/>
              </a:rPr>
              <a:t>2020</a:t>
            </a:r>
            <a:r>
              <a:rPr lang="ja-JP" altLang="en-US" sz="3200" dirty="0">
                <a:solidFill>
                  <a:prstClr val="white"/>
                </a:solidFill>
                <a:ea typeface="HGP創英角ｺﾞｼｯｸUB" pitchFamily="50" charset="-128"/>
                <a:cs typeface="ＭＳ Ｐゴシック" charset="-128"/>
              </a:rPr>
              <a:t>生物多様性枠組</a:t>
            </a:r>
            <a:endParaRPr lang="ja-JP" altLang="en-US" sz="3600" dirty="0">
              <a:solidFill>
                <a:prstClr val="white"/>
              </a:solidFill>
              <a:ea typeface="HGP創英角ｺﾞｼｯｸUB" pitchFamily="50" charset="-128"/>
              <a:cs typeface="ＭＳ Ｐゴシック" charset="-128"/>
            </a:endParaRPr>
          </a:p>
        </p:txBody>
      </p:sp>
      <p:sp>
        <p:nvSpPr>
          <p:cNvPr id="4" name="正方形/長方形 3">
            <a:extLst>
              <a:ext uri="{FF2B5EF4-FFF2-40B4-BE49-F238E27FC236}">
                <a16:creationId xmlns:a16="http://schemas.microsoft.com/office/drawing/2014/main" id="{6E3C0952-4367-4036-80C2-4FAB1B459E06}"/>
              </a:ext>
            </a:extLst>
          </p:cNvPr>
          <p:cNvSpPr/>
          <p:nvPr/>
        </p:nvSpPr>
        <p:spPr>
          <a:xfrm>
            <a:off x="186517" y="909077"/>
            <a:ext cx="5686249" cy="400110"/>
          </a:xfrm>
          <a:prstGeom prst="rect">
            <a:avLst/>
          </a:prstGeom>
          <a:ln>
            <a:solidFill>
              <a:schemeClr val="tx1"/>
            </a:solidFill>
          </a:ln>
        </p:spPr>
        <p:txBody>
          <a:bodyPr wrap="square">
            <a:spAutoFit/>
          </a:bodyPr>
          <a:lstStyle/>
          <a:p>
            <a:endParaRPr lang="ja-JP" altLang="en-US" sz="2000" u="sng" dirty="0">
              <a:latin typeface="Meiryo UI" panose="020B0604030504040204" pitchFamily="50" charset="-128"/>
              <a:ea typeface="Meiryo UI" panose="020B0604030504040204" pitchFamily="50" charset="-128"/>
            </a:endParaRPr>
          </a:p>
        </p:txBody>
      </p:sp>
      <p:sp>
        <p:nvSpPr>
          <p:cNvPr id="3" name="スライド番号プレースホルダー 2"/>
          <p:cNvSpPr>
            <a:spLocks noGrp="1"/>
          </p:cNvSpPr>
          <p:nvPr>
            <p:ph type="sldNum" sz="quarter" idx="4"/>
          </p:nvPr>
        </p:nvSpPr>
        <p:spPr/>
        <p:txBody>
          <a:bodyPr/>
          <a:lstStyle/>
          <a:p>
            <a:fld id="{EFB75F29-2A43-47D9-BF57-FD259BF795F0}" type="slidenum">
              <a:rPr lang="ja-JP" altLang="en-US" smtClean="0"/>
              <a:pPr/>
              <a:t>4</a:t>
            </a:fld>
            <a:endParaRPr lang="ja-JP" altLang="en-US"/>
          </a:p>
        </p:txBody>
      </p:sp>
      <p:sp>
        <p:nvSpPr>
          <p:cNvPr id="2" name="正方形/長方形 1"/>
          <p:cNvSpPr/>
          <p:nvPr/>
        </p:nvSpPr>
        <p:spPr>
          <a:xfrm>
            <a:off x="-182214" y="769726"/>
            <a:ext cx="6459928" cy="569387"/>
          </a:xfrm>
          <a:prstGeom prst="rect">
            <a:avLst/>
          </a:prstGeom>
        </p:spPr>
        <p:txBody>
          <a:bodyPr wrap="square">
            <a:spAutoFit/>
          </a:bodyPr>
          <a:lstStyle/>
          <a:p>
            <a:endParaRPr lang="ja-JP" altLang="en-US" sz="1100" dirty="0">
              <a:solidFill>
                <a:srgbClr val="000000"/>
              </a:solidFill>
              <a:latin typeface="游ゴシック" panose="020B0400000000000000" pitchFamily="50" charset="-128"/>
              <a:ea typeface="游ゴシック" panose="020B0400000000000000" pitchFamily="50" charset="-128"/>
            </a:endParaRPr>
          </a:p>
          <a:p>
            <a:pPr algn="ctr"/>
            <a:r>
              <a:rPr lang="ja-JP" altLang="en-US" sz="1100" dirty="0">
                <a:solidFill>
                  <a:srgbClr val="000000"/>
                </a:solidFill>
                <a:latin typeface="游ゴシック" panose="020B0400000000000000" pitchFamily="50" charset="-128"/>
                <a:ea typeface="游ゴシック" panose="020B0400000000000000" pitchFamily="50" charset="-128"/>
              </a:rPr>
              <a:t> </a:t>
            </a:r>
            <a:r>
              <a:rPr lang="ja-JP" altLang="en-US" sz="2000" b="1" dirty="0">
                <a:solidFill>
                  <a:srgbClr val="000000"/>
                </a:solidFill>
                <a:latin typeface="游ゴシック" panose="020B0400000000000000" pitchFamily="50" charset="-128"/>
                <a:ea typeface="游ゴシック" panose="020B0400000000000000" pitchFamily="50" charset="-128"/>
              </a:rPr>
              <a:t>ポスト</a:t>
            </a:r>
            <a:r>
              <a:rPr lang="en-US" altLang="ja-JP" sz="2000" b="1" dirty="0">
                <a:solidFill>
                  <a:srgbClr val="000000"/>
                </a:solidFill>
                <a:latin typeface="Calibri" panose="020F0502020204030204" pitchFamily="34" charset="0"/>
                <a:ea typeface="游ゴシック" panose="020B0400000000000000" pitchFamily="50" charset="-128"/>
              </a:rPr>
              <a:t>2020</a:t>
            </a:r>
            <a:r>
              <a:rPr lang="ja-JP" altLang="en-US" sz="2000" b="1" dirty="0">
                <a:solidFill>
                  <a:srgbClr val="000000"/>
                </a:solidFill>
                <a:latin typeface="游ゴシック" panose="020B0400000000000000" pitchFamily="50" charset="-128"/>
                <a:ea typeface="游ゴシック" panose="020B0400000000000000" pitchFamily="50" charset="-128"/>
              </a:rPr>
              <a:t>生物多様性</a:t>
            </a:r>
            <a:r>
              <a:rPr lang="ja-JP" altLang="en-US" sz="2000" b="1" dirty="0" smtClean="0">
                <a:solidFill>
                  <a:srgbClr val="000000"/>
                </a:solidFill>
                <a:latin typeface="游ゴシック" panose="020B0400000000000000" pitchFamily="50" charset="-128"/>
                <a:ea typeface="游ゴシック" panose="020B0400000000000000" pitchFamily="50" charset="-128"/>
              </a:rPr>
              <a:t>枠組案について（</a:t>
            </a:r>
            <a:r>
              <a:rPr lang="en-US" altLang="ja-JP" sz="2000" b="1" dirty="0" smtClean="0">
                <a:solidFill>
                  <a:srgbClr val="000000"/>
                </a:solidFill>
                <a:latin typeface="游ゴシック" panose="020B0400000000000000" pitchFamily="50" charset="-128"/>
                <a:ea typeface="游ゴシック" panose="020B0400000000000000" pitchFamily="50" charset="-128"/>
              </a:rPr>
              <a:t>0.2</a:t>
            </a:r>
            <a:r>
              <a:rPr lang="ja-JP" altLang="en-US" sz="2000" b="1" dirty="0" smtClean="0">
                <a:solidFill>
                  <a:srgbClr val="000000"/>
                </a:solidFill>
                <a:latin typeface="游ゴシック" panose="020B0400000000000000" pitchFamily="50" charset="-128"/>
                <a:ea typeface="游ゴシック" panose="020B0400000000000000" pitchFamily="50" charset="-128"/>
              </a:rPr>
              <a:t>案）</a:t>
            </a:r>
            <a:endParaRPr lang="ja-JP" altLang="en-US" dirty="0"/>
          </a:p>
        </p:txBody>
      </p:sp>
      <p:sp>
        <p:nvSpPr>
          <p:cNvPr id="5" name="正方形/長方形 4">
            <a:extLst>
              <a:ext uri="{FF2B5EF4-FFF2-40B4-BE49-F238E27FC236}">
                <a16:creationId xmlns:a16="http://schemas.microsoft.com/office/drawing/2014/main" id="{06C93999-C049-4DB8-BC98-14C8A70643EB}"/>
              </a:ext>
            </a:extLst>
          </p:cNvPr>
          <p:cNvSpPr/>
          <p:nvPr/>
        </p:nvSpPr>
        <p:spPr>
          <a:xfrm>
            <a:off x="186517" y="1338315"/>
            <a:ext cx="9334727" cy="1338828"/>
          </a:xfrm>
          <a:prstGeom prst="rect">
            <a:avLst/>
          </a:prstGeom>
        </p:spPr>
        <p:txBody>
          <a:bodyPr wrap="square">
            <a:spAutoFit/>
          </a:bodyPr>
          <a:lstStyle/>
          <a:p>
            <a:pPr>
              <a:lnSpc>
                <a:spcPct val="150000"/>
              </a:lnSpc>
            </a:pPr>
            <a:r>
              <a:rPr lang="ja-JP" altLang="en-US" dirty="0" smtClean="0">
                <a:latin typeface="Meiryo UI" panose="020B0604030504040204" pitchFamily="50" charset="-128"/>
                <a:ea typeface="Meiryo UI" panose="020B0604030504040204" pitchFamily="50" charset="-128"/>
              </a:rPr>
              <a:t>◆</a:t>
            </a:r>
            <a:r>
              <a:rPr lang="ja-JP" altLang="en-US" u="sng" dirty="0" smtClean="0">
                <a:latin typeface="Meiryo UI" panose="020B0604030504040204" pitchFamily="50" charset="-128"/>
                <a:ea typeface="Meiryo UI" panose="020B0604030504040204" pitchFamily="50" charset="-128"/>
              </a:rPr>
              <a:t>計４つの</a:t>
            </a:r>
            <a:r>
              <a:rPr lang="en-US" altLang="ja-JP" u="sng" dirty="0" smtClean="0">
                <a:latin typeface="Meiryo UI" panose="020B0604030504040204" pitchFamily="50" charset="-128"/>
                <a:ea typeface="Meiryo UI" panose="020B0604030504040204" pitchFamily="50" charset="-128"/>
              </a:rPr>
              <a:t>2050</a:t>
            </a:r>
            <a:r>
              <a:rPr lang="ja-JP" altLang="en-US" u="sng" dirty="0" smtClean="0">
                <a:latin typeface="Meiryo UI" panose="020B0604030504040204" pitchFamily="50" charset="-128"/>
                <a:ea typeface="Meiryo UI" panose="020B0604030504040204" pitchFamily="50" charset="-128"/>
              </a:rPr>
              <a:t>年に向けたゴール（</a:t>
            </a:r>
            <a:r>
              <a:rPr lang="en-US" altLang="ja-JP" u="sng" dirty="0" smtClean="0">
                <a:latin typeface="Meiryo UI" panose="020B0604030504040204" pitchFamily="50" charset="-128"/>
                <a:ea typeface="Meiryo UI" panose="020B0604030504040204" pitchFamily="50" charset="-128"/>
              </a:rPr>
              <a:t>2050</a:t>
            </a:r>
            <a:r>
              <a:rPr lang="ja-JP" altLang="en-US" u="sng" dirty="0" smtClean="0">
                <a:latin typeface="Meiryo UI" panose="020B0604030504040204" pitchFamily="50" charset="-128"/>
                <a:ea typeface="Meiryo UI" panose="020B0604030504040204" pitchFamily="50" charset="-128"/>
              </a:rPr>
              <a:t>年ゴール）と、そのゴールに向けた途中経過としての　</a:t>
            </a:r>
            <a:endParaRPr lang="en-US" altLang="ja-JP" u="sng" dirty="0" smtClean="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　 </a:t>
            </a:r>
            <a:r>
              <a:rPr lang="ja-JP" altLang="en-US" u="sng" dirty="0" smtClean="0">
                <a:latin typeface="Meiryo UI" panose="020B0604030504040204" pitchFamily="50" charset="-128"/>
                <a:ea typeface="Meiryo UI" panose="020B0604030504040204" pitchFamily="50" charset="-128"/>
              </a:rPr>
              <a:t>状態を示す</a:t>
            </a:r>
            <a:r>
              <a:rPr lang="en-US" altLang="ja-JP" u="sng" dirty="0" smtClean="0">
                <a:latin typeface="Meiryo UI" panose="020B0604030504040204" pitchFamily="50" charset="-128"/>
                <a:ea typeface="Meiryo UI" panose="020B0604030504040204" pitchFamily="50" charset="-128"/>
              </a:rPr>
              <a:t>2030</a:t>
            </a:r>
            <a:r>
              <a:rPr lang="ja-JP" altLang="en-US" u="sng" dirty="0" smtClean="0">
                <a:latin typeface="Meiryo UI" panose="020B0604030504040204" pitchFamily="50" charset="-128"/>
                <a:ea typeface="Meiryo UI" panose="020B0604030504040204" pitchFamily="50" charset="-128"/>
              </a:rPr>
              <a:t>年マイルストーン、</a:t>
            </a:r>
            <a:r>
              <a:rPr lang="en-US" altLang="ja-JP" u="sng" dirty="0" smtClean="0">
                <a:latin typeface="Meiryo UI" panose="020B0604030504040204" pitchFamily="50" charset="-128"/>
                <a:ea typeface="Meiryo UI" panose="020B0604030504040204" pitchFamily="50" charset="-128"/>
              </a:rPr>
              <a:t>2030</a:t>
            </a:r>
            <a:r>
              <a:rPr lang="ja-JP" altLang="en-US" u="sng" dirty="0" smtClean="0">
                <a:latin typeface="Meiryo UI" panose="020B0604030504040204" pitchFamily="50" charset="-128"/>
                <a:ea typeface="Meiryo UI" panose="020B0604030504040204" pitchFamily="50" charset="-128"/>
              </a:rPr>
              <a:t>年までに行うべき行動を示した計</a:t>
            </a:r>
            <a:r>
              <a:rPr lang="en-US" altLang="ja-JP" u="sng" dirty="0" smtClean="0">
                <a:latin typeface="Meiryo UI" panose="020B0604030504040204" pitchFamily="50" charset="-128"/>
                <a:ea typeface="Meiryo UI" panose="020B0604030504040204" pitchFamily="50" charset="-128"/>
              </a:rPr>
              <a:t>20</a:t>
            </a:r>
            <a:r>
              <a:rPr lang="ja-JP" altLang="en-US" u="sng" dirty="0" smtClean="0">
                <a:latin typeface="Meiryo UI" panose="020B0604030504040204" pitchFamily="50" charset="-128"/>
                <a:ea typeface="Meiryo UI" panose="020B0604030504040204" pitchFamily="50" charset="-128"/>
              </a:rPr>
              <a:t>のターゲット等　</a:t>
            </a:r>
            <a:endParaRPr lang="en-US" altLang="ja-JP" u="sng" dirty="0" smtClean="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r>
              <a:rPr lang="ja-JP" altLang="en-US" u="sng" dirty="0" smtClean="0">
                <a:latin typeface="Meiryo UI" panose="020B0604030504040204" pitchFamily="50" charset="-128"/>
                <a:ea typeface="Meiryo UI" panose="020B0604030504040204" pitchFamily="50" charset="-128"/>
              </a:rPr>
              <a:t>が設定されている</a:t>
            </a:r>
            <a:endParaRPr lang="en-US" altLang="ja-JP" dirty="0" smtClean="0">
              <a:latin typeface="Meiryo UI" panose="020B0604030504040204" pitchFamily="50" charset="-128"/>
              <a:ea typeface="Meiryo UI" panose="020B0604030504040204" pitchFamily="50" charset="-128"/>
            </a:endParaRPr>
          </a:p>
        </p:txBody>
      </p:sp>
      <p:sp>
        <p:nvSpPr>
          <p:cNvPr id="11" name="正方形/長方形 10"/>
          <p:cNvSpPr/>
          <p:nvPr/>
        </p:nvSpPr>
        <p:spPr>
          <a:xfrm>
            <a:off x="5872766" y="6336156"/>
            <a:ext cx="3512500" cy="276999"/>
          </a:xfrm>
          <a:prstGeom prst="rect">
            <a:avLst/>
          </a:prstGeom>
        </p:spPr>
        <p:txBody>
          <a:bodyPr wrap="none">
            <a:spAutoFit/>
          </a:bodyPr>
          <a:lstStyle/>
          <a:p>
            <a:r>
              <a:rPr lang="ja-JP" altLang="en-US" sz="1200" dirty="0" smtClean="0">
                <a:latin typeface="メイリオ" panose="020B0604030504040204" pitchFamily="50" charset="-128"/>
                <a:ea typeface="メイリオ" panose="020B0604030504040204" pitchFamily="50" charset="-128"/>
              </a:rPr>
              <a:t>出典：第</a:t>
            </a:r>
            <a:r>
              <a:rPr lang="en-US" altLang="ja-JP" sz="1200" dirty="0">
                <a:latin typeface="メイリオ" panose="020B0604030504040204" pitchFamily="50" charset="-128"/>
                <a:ea typeface="メイリオ" panose="020B0604030504040204" pitchFamily="50" charset="-128"/>
              </a:rPr>
              <a:t>7</a:t>
            </a:r>
            <a:r>
              <a:rPr lang="ja-JP" altLang="en-US" sz="1200" dirty="0" smtClean="0">
                <a:latin typeface="メイリオ" panose="020B0604030504040204" pitchFamily="50" charset="-128"/>
                <a:ea typeface="メイリオ" panose="020B0604030504040204" pitchFamily="50" charset="-128"/>
              </a:rPr>
              <a:t>回</a:t>
            </a:r>
            <a:r>
              <a:rPr lang="ja-JP" altLang="en-US" sz="1200" dirty="0">
                <a:latin typeface="メイリオ" panose="020B0604030504040204" pitchFamily="50" charset="-128"/>
                <a:ea typeface="メイリオ" panose="020B0604030504040204" pitchFamily="50" charset="-128"/>
              </a:rPr>
              <a:t>次期生物</a:t>
            </a:r>
            <a:r>
              <a:rPr lang="ja-JP" altLang="en-US" sz="1200" dirty="0" smtClean="0">
                <a:latin typeface="メイリオ" panose="020B0604030504040204" pitchFamily="50" charset="-128"/>
                <a:ea typeface="メイリオ" panose="020B0604030504040204" pitchFamily="50" charset="-128"/>
              </a:rPr>
              <a:t>多様性国家</a:t>
            </a:r>
            <a:r>
              <a:rPr lang="ja-JP" altLang="en-US" sz="1200" dirty="0">
                <a:latin typeface="メイリオ" panose="020B0604030504040204" pitchFamily="50" charset="-128"/>
                <a:ea typeface="メイリオ" panose="020B0604030504040204" pitchFamily="50" charset="-128"/>
              </a:rPr>
              <a:t>戦略研究会</a:t>
            </a:r>
            <a:r>
              <a:rPr lang="ja-JP" altLang="en-US" sz="1200" dirty="0" smtClean="0">
                <a:latin typeface="メイリオ" panose="020B0604030504040204" pitchFamily="50" charset="-128"/>
                <a:ea typeface="メイリオ" panose="020B0604030504040204" pitchFamily="50" charset="-128"/>
              </a:rPr>
              <a:t>資料</a:t>
            </a:r>
            <a:endParaRPr lang="en-US" altLang="ja-JP" sz="1200" dirty="0">
              <a:latin typeface="メイリオ" panose="020B0604030504040204" pitchFamily="50" charset="-128"/>
              <a:ea typeface="メイリオ" panose="020B0604030504040204" pitchFamily="50" charset="-128"/>
            </a:endParaRPr>
          </a:p>
        </p:txBody>
      </p:sp>
      <p:sp>
        <p:nvSpPr>
          <p:cNvPr id="12" name="正方形/長方形 11"/>
          <p:cNvSpPr/>
          <p:nvPr/>
        </p:nvSpPr>
        <p:spPr>
          <a:xfrm>
            <a:off x="514702" y="2792884"/>
            <a:ext cx="9532965" cy="3416320"/>
          </a:xfrm>
          <a:prstGeom prst="rect">
            <a:avLst/>
          </a:prstGeom>
        </p:spPr>
        <p:txBody>
          <a:bodyPr wrap="square">
            <a:spAutoFit/>
          </a:bodyPr>
          <a:lstStyle/>
          <a:p>
            <a:r>
              <a:rPr lang="ja-JP" altLang="en-US" dirty="0" smtClean="0">
                <a:latin typeface="Wingdings" panose="05000000000000000000" pitchFamily="2" charset="2"/>
              </a:rPr>
              <a:t></a:t>
            </a:r>
            <a:r>
              <a:rPr lang="ja-JP" altLang="en-US" b="1" dirty="0" smtClean="0">
                <a:latin typeface="游ゴシック" panose="020B0400000000000000" pitchFamily="50" charset="-128"/>
                <a:ea typeface="游ゴシック" panose="020B0400000000000000" pitchFamily="50" charset="-128"/>
              </a:rPr>
              <a:t>ゴール　　</a:t>
            </a:r>
            <a:r>
              <a:rPr lang="ja-JP" altLang="en-US" dirty="0" smtClean="0">
                <a:latin typeface="游ゴシック" panose="020B0400000000000000" pitchFamily="50" charset="-128"/>
                <a:ea typeface="游ゴシック" panose="020B0400000000000000" pitchFamily="50" charset="-128"/>
              </a:rPr>
              <a:t>：</a:t>
            </a:r>
            <a:r>
              <a:rPr lang="ja-JP" altLang="en-US" u="sng" dirty="0" smtClean="0">
                <a:latin typeface="游ゴシック" panose="020B0400000000000000" pitchFamily="50" charset="-128"/>
                <a:ea typeface="游ゴシック" panose="020B0400000000000000" pitchFamily="50" charset="-128"/>
              </a:rPr>
              <a:t>３</a:t>
            </a:r>
            <a:r>
              <a:rPr lang="ja-JP" altLang="en-US" u="sng" dirty="0">
                <a:latin typeface="游ゴシック" panose="020B0400000000000000" pitchFamily="50" charset="-128"/>
                <a:ea typeface="游ゴシック" panose="020B0400000000000000" pitchFamily="50" charset="-128"/>
              </a:rPr>
              <a:t>レベルの多様性（生態系・種・遺伝子）に関するゴール</a:t>
            </a:r>
            <a:r>
              <a:rPr lang="ja-JP" altLang="en-US" dirty="0" smtClean="0">
                <a:latin typeface="游ゴシック" panose="020B0400000000000000" pitchFamily="50" charset="-128"/>
                <a:ea typeface="游ゴシック" panose="020B0400000000000000" pitchFamily="50" charset="-128"/>
              </a:rPr>
              <a:t>、</a:t>
            </a:r>
            <a:endParaRPr lang="en-US" altLang="ja-JP" dirty="0" smtClean="0">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　　　　　　</a:t>
            </a:r>
            <a:r>
              <a:rPr lang="ja-JP" altLang="en-US" u="sng" dirty="0" smtClean="0">
                <a:latin typeface="游ゴシック" panose="020B0400000000000000" pitchFamily="50" charset="-128"/>
                <a:ea typeface="游ゴシック" panose="020B0400000000000000" pitchFamily="50" charset="-128"/>
              </a:rPr>
              <a:t>人々</a:t>
            </a:r>
            <a:r>
              <a:rPr lang="ja-JP" altLang="en-US" u="sng" dirty="0">
                <a:latin typeface="游ゴシック" panose="020B0400000000000000" pitchFamily="50" charset="-128"/>
                <a:ea typeface="游ゴシック" panose="020B0400000000000000" pitchFamily="50" charset="-128"/>
              </a:rPr>
              <a:t>への恩恵</a:t>
            </a:r>
            <a:r>
              <a:rPr lang="ja-JP" altLang="en-US" u="sng" dirty="0" smtClean="0">
                <a:latin typeface="游ゴシック" panose="020B0400000000000000" pitchFamily="50" charset="-128"/>
                <a:ea typeface="游ゴシック" panose="020B0400000000000000" pitchFamily="50" charset="-128"/>
              </a:rPr>
              <a:t>に関するゴール</a:t>
            </a:r>
            <a:r>
              <a:rPr lang="ja-JP" altLang="en-US" dirty="0" smtClean="0">
                <a:latin typeface="游ゴシック" panose="020B0400000000000000" pitchFamily="50" charset="-128"/>
                <a:ea typeface="游ゴシック" panose="020B0400000000000000" pitchFamily="50" charset="-128"/>
              </a:rPr>
              <a:t>、</a:t>
            </a:r>
            <a:r>
              <a:rPr lang="ja-JP" altLang="en-US" u="sng" dirty="0" smtClean="0">
                <a:latin typeface="游ゴシック" panose="020B0400000000000000" pitchFamily="50" charset="-128"/>
                <a:ea typeface="游ゴシック" panose="020B0400000000000000" pitchFamily="50" charset="-128"/>
              </a:rPr>
              <a:t>利益</a:t>
            </a:r>
            <a:r>
              <a:rPr lang="ja-JP" altLang="en-US" u="sng" dirty="0">
                <a:latin typeface="游ゴシック" panose="020B0400000000000000" pitchFamily="50" charset="-128"/>
                <a:ea typeface="游ゴシック" panose="020B0400000000000000" pitchFamily="50" charset="-128"/>
              </a:rPr>
              <a:t>配分と</a:t>
            </a:r>
            <a:r>
              <a:rPr lang="ja-JP" altLang="en-US" u="sng" dirty="0" smtClean="0">
                <a:latin typeface="游ゴシック" panose="020B0400000000000000" pitchFamily="50" charset="-128"/>
                <a:ea typeface="游ゴシック" panose="020B0400000000000000" pitchFamily="50" charset="-128"/>
              </a:rPr>
              <a:t>アクセスに関する</a:t>
            </a:r>
            <a:endParaRPr lang="en-US" altLang="ja-JP" u="sng" dirty="0" smtClean="0">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　　　　　　</a:t>
            </a:r>
            <a:r>
              <a:rPr lang="ja-JP" altLang="en-US" u="sng" dirty="0" smtClean="0">
                <a:latin typeface="游ゴシック" panose="020B0400000000000000" pitchFamily="50" charset="-128"/>
                <a:ea typeface="游ゴシック" panose="020B0400000000000000" pitchFamily="50" charset="-128"/>
              </a:rPr>
              <a:t>ゴール</a:t>
            </a:r>
            <a:r>
              <a:rPr lang="ja-JP" altLang="en-US" dirty="0">
                <a:latin typeface="游ゴシック" panose="020B0400000000000000" pitchFamily="50" charset="-128"/>
                <a:ea typeface="游ゴシック" panose="020B0400000000000000" pitchFamily="50" charset="-128"/>
              </a:rPr>
              <a:t>に加え、</a:t>
            </a:r>
            <a:r>
              <a:rPr lang="ja-JP" altLang="en-US" u="sng" dirty="0">
                <a:latin typeface="游ゴシック" panose="020B0400000000000000" pitchFamily="50" charset="-128"/>
                <a:ea typeface="游ゴシック" panose="020B0400000000000000" pitchFamily="50" charset="-128"/>
              </a:rPr>
              <a:t>実施手段</a:t>
            </a:r>
            <a:r>
              <a:rPr lang="ja-JP" altLang="en-US" dirty="0">
                <a:latin typeface="游ゴシック" panose="020B0400000000000000" pitchFamily="50" charset="-128"/>
                <a:ea typeface="游ゴシック" panose="020B0400000000000000" pitchFamily="50" charset="-128"/>
              </a:rPr>
              <a:t>に</a:t>
            </a:r>
            <a:r>
              <a:rPr lang="ja-JP" altLang="en-US" dirty="0" smtClean="0">
                <a:latin typeface="游ゴシック" panose="020B0400000000000000" pitchFamily="50" charset="-128"/>
                <a:ea typeface="游ゴシック" panose="020B0400000000000000" pitchFamily="50" charset="-128"/>
              </a:rPr>
              <a:t>ついても</a:t>
            </a:r>
            <a:r>
              <a:rPr lang="ja-JP" altLang="en-US" dirty="0">
                <a:latin typeface="游ゴシック" panose="020B0400000000000000" pitchFamily="50" charset="-128"/>
                <a:ea typeface="游ゴシック" panose="020B0400000000000000" pitchFamily="50" charset="-128"/>
              </a:rPr>
              <a:t>ゴールが設定されている</a:t>
            </a:r>
            <a:r>
              <a:rPr lang="ja-JP" altLang="en-US" dirty="0" smtClean="0">
                <a:latin typeface="游ゴシック" panose="020B0400000000000000" pitchFamily="50" charset="-128"/>
                <a:ea typeface="游ゴシック" panose="020B0400000000000000" pitchFamily="50" charset="-128"/>
              </a:rPr>
              <a:t>。</a:t>
            </a:r>
            <a:endParaRPr lang="en-US" altLang="ja-JP" dirty="0" smtClean="0">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　　　　　　各ゴール</a:t>
            </a:r>
            <a:r>
              <a:rPr lang="ja-JP" altLang="en-US" dirty="0">
                <a:latin typeface="游ゴシック" panose="020B0400000000000000" pitchFamily="50" charset="-128"/>
                <a:ea typeface="游ゴシック" panose="020B0400000000000000" pitchFamily="50" charset="-128"/>
              </a:rPr>
              <a:t>に</a:t>
            </a:r>
            <a:r>
              <a:rPr lang="en-US" altLang="ja-JP" dirty="0">
                <a:latin typeface="Calibri" panose="020F0502020204030204" pitchFamily="34" charset="0"/>
                <a:ea typeface="游ゴシック" panose="020B0400000000000000" pitchFamily="50" charset="-128"/>
              </a:rPr>
              <a:t>2030</a:t>
            </a:r>
            <a:r>
              <a:rPr lang="ja-JP" altLang="en-US" dirty="0">
                <a:latin typeface="游ゴシック" panose="020B0400000000000000" pitchFamily="50" charset="-128"/>
                <a:ea typeface="游ゴシック" panose="020B0400000000000000" pitchFamily="50" charset="-128"/>
              </a:rPr>
              <a:t>年の状態を示すマイルストーンを設定</a:t>
            </a:r>
            <a:r>
              <a:rPr lang="ja-JP" altLang="en-US" dirty="0" smtClean="0">
                <a:latin typeface="游ゴシック" panose="020B0400000000000000" pitchFamily="50" charset="-128"/>
                <a:ea typeface="游ゴシック" panose="020B0400000000000000" pitchFamily="50" charset="-128"/>
              </a:rPr>
              <a:t>。</a:t>
            </a:r>
            <a:endParaRPr lang="en-US" altLang="ja-JP" dirty="0">
              <a:latin typeface="游ゴシック" panose="020B0400000000000000" pitchFamily="50" charset="-128"/>
              <a:ea typeface="游ゴシック" panose="020B0400000000000000" pitchFamily="50" charset="-128"/>
            </a:endParaRPr>
          </a:p>
          <a:p>
            <a:endParaRPr lang="ja-JP" altLang="en-US" dirty="0">
              <a:latin typeface="游ゴシック" panose="020B0400000000000000" pitchFamily="50" charset="-128"/>
              <a:ea typeface="游ゴシック" panose="020B0400000000000000" pitchFamily="50" charset="-128"/>
            </a:endParaRPr>
          </a:p>
          <a:p>
            <a:r>
              <a:rPr lang="ja-JP" altLang="en-US" dirty="0">
                <a:latin typeface="Wingdings" panose="05000000000000000000" pitchFamily="2" charset="2"/>
                <a:ea typeface="游ゴシック" panose="020B0400000000000000" pitchFamily="50" charset="-128"/>
              </a:rPr>
              <a:t></a:t>
            </a:r>
            <a:r>
              <a:rPr lang="ja-JP" altLang="en-US" b="1" dirty="0">
                <a:latin typeface="游ゴシック" panose="020B0400000000000000" pitchFamily="50" charset="-128"/>
                <a:ea typeface="游ゴシック" panose="020B0400000000000000" pitchFamily="50" charset="-128"/>
              </a:rPr>
              <a:t>ターゲット</a:t>
            </a:r>
            <a:r>
              <a:rPr lang="ja-JP" altLang="en-US" dirty="0" smtClean="0">
                <a:latin typeface="游ゴシック" panose="020B0400000000000000" pitchFamily="50" charset="-128"/>
                <a:ea typeface="游ゴシック" panose="020B0400000000000000" pitchFamily="50" charset="-128"/>
              </a:rPr>
              <a:t>：</a:t>
            </a:r>
            <a:r>
              <a:rPr lang="ja-JP" altLang="en-US" u="sng" dirty="0" smtClean="0">
                <a:latin typeface="游ゴシック" panose="020B0400000000000000" pitchFamily="50" charset="-128"/>
                <a:ea typeface="游ゴシック" panose="020B0400000000000000" pitchFamily="50" charset="-128"/>
              </a:rPr>
              <a:t>３テーマ</a:t>
            </a:r>
            <a:r>
              <a:rPr lang="ja-JP" altLang="en-US" u="sng" dirty="0">
                <a:latin typeface="游ゴシック" panose="020B0400000000000000" pitchFamily="50" charset="-128"/>
                <a:ea typeface="游ゴシック" panose="020B0400000000000000" pitchFamily="50" charset="-128"/>
              </a:rPr>
              <a:t>（生物多様性への脅威の縮小、人々の要請に応える</a:t>
            </a:r>
            <a:r>
              <a:rPr lang="ja-JP" altLang="en-US" u="sng" dirty="0" smtClean="0">
                <a:latin typeface="游ゴシック" panose="020B0400000000000000" pitchFamily="50" charset="-128"/>
                <a:ea typeface="游ゴシック" panose="020B0400000000000000" pitchFamily="50" charset="-128"/>
              </a:rPr>
              <a:t>、</a:t>
            </a:r>
            <a:endParaRPr lang="en-US" altLang="ja-JP" u="sng" dirty="0" smtClean="0">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　　　　　　</a:t>
            </a:r>
            <a:r>
              <a:rPr lang="ja-JP" altLang="en-US" u="sng" dirty="0" smtClean="0">
                <a:latin typeface="游ゴシック" panose="020B0400000000000000" pitchFamily="50" charset="-128"/>
                <a:ea typeface="游ゴシック" panose="020B0400000000000000" pitchFamily="50" charset="-128"/>
              </a:rPr>
              <a:t>ツール</a:t>
            </a:r>
            <a:r>
              <a:rPr lang="ja-JP" altLang="en-US" u="sng" dirty="0">
                <a:latin typeface="游ゴシック" panose="020B0400000000000000" pitchFamily="50" charset="-128"/>
                <a:ea typeface="游ゴシック" panose="020B0400000000000000" pitchFamily="50" charset="-128"/>
              </a:rPr>
              <a:t>と</a:t>
            </a:r>
            <a:r>
              <a:rPr lang="ja-JP" altLang="en-US" u="sng" dirty="0" smtClean="0">
                <a:latin typeface="游ゴシック" panose="020B0400000000000000" pitchFamily="50" charset="-128"/>
                <a:ea typeface="游ゴシック" panose="020B0400000000000000" pitchFamily="50" charset="-128"/>
              </a:rPr>
              <a:t>解決策</a:t>
            </a:r>
            <a:r>
              <a:rPr lang="ja-JP" altLang="en-US" u="sng" dirty="0">
                <a:latin typeface="游ゴシック" panose="020B0400000000000000" pitchFamily="50" charset="-128"/>
                <a:ea typeface="游ゴシック" panose="020B0400000000000000" pitchFamily="50" charset="-128"/>
              </a:rPr>
              <a:t>）で構成</a:t>
            </a:r>
            <a:r>
              <a:rPr lang="ja-JP" altLang="en-US" dirty="0">
                <a:latin typeface="游ゴシック" panose="020B0400000000000000" pitchFamily="50" charset="-128"/>
                <a:ea typeface="游ゴシック" panose="020B0400000000000000" pitchFamily="50" charset="-128"/>
              </a:rPr>
              <a:t>。</a:t>
            </a:r>
          </a:p>
          <a:p>
            <a:r>
              <a:rPr lang="ja-JP" altLang="en-US" dirty="0" smtClean="0">
                <a:latin typeface="游ゴシック" panose="020B0400000000000000" pitchFamily="50" charset="-128"/>
                <a:ea typeface="游ゴシック" panose="020B0400000000000000" pitchFamily="50" charset="-128"/>
              </a:rPr>
              <a:t>　　　　　　　例えば</a:t>
            </a:r>
            <a:r>
              <a:rPr lang="ja-JP" altLang="en-US" dirty="0">
                <a:latin typeface="游ゴシック" panose="020B0400000000000000" pitchFamily="50" charset="-128"/>
                <a:ea typeface="游ゴシック" panose="020B0400000000000000" pitchFamily="50" charset="-128"/>
              </a:rPr>
              <a:t>、生物多様性への脅威の縮小では、生態系再生や保護地域</a:t>
            </a:r>
            <a:r>
              <a:rPr lang="ja-JP" altLang="en-US" dirty="0" smtClean="0">
                <a:latin typeface="游ゴシック" panose="020B0400000000000000" pitchFamily="50" charset="-128"/>
                <a:ea typeface="游ゴシック" panose="020B0400000000000000" pitchFamily="50" charset="-128"/>
              </a:rPr>
              <a:t>、</a:t>
            </a:r>
            <a:endParaRPr lang="en-US" altLang="ja-JP" dirty="0" smtClean="0">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　　　　　　種の回復</a:t>
            </a:r>
            <a:r>
              <a:rPr lang="ja-JP" altLang="en-US" dirty="0">
                <a:latin typeface="游ゴシック" panose="020B0400000000000000" pitchFamily="50" charset="-128"/>
                <a:ea typeface="游ゴシック" panose="020B0400000000000000" pitchFamily="50" charset="-128"/>
              </a:rPr>
              <a:t>・保全、侵略的外来種</a:t>
            </a:r>
            <a:r>
              <a:rPr lang="ja-JP" altLang="en-US" dirty="0" smtClean="0">
                <a:latin typeface="游ゴシック" panose="020B0400000000000000" pitchFamily="50" charset="-128"/>
                <a:ea typeface="游ゴシック" panose="020B0400000000000000" pitchFamily="50" charset="-128"/>
              </a:rPr>
              <a:t>、汚染</a:t>
            </a:r>
            <a:r>
              <a:rPr lang="ja-JP" altLang="en-US" dirty="0">
                <a:latin typeface="游ゴシック" panose="020B0400000000000000" pitchFamily="50" charset="-128"/>
                <a:ea typeface="游ゴシック" panose="020B0400000000000000" pitchFamily="50" charset="-128"/>
              </a:rPr>
              <a:t>、気候変動を扱っている</a:t>
            </a:r>
            <a:r>
              <a:rPr lang="ja-JP" altLang="en-US" dirty="0" smtClean="0">
                <a:latin typeface="游ゴシック" panose="020B0400000000000000" pitchFamily="50" charset="-128"/>
                <a:ea typeface="游ゴシック" panose="020B0400000000000000" pitchFamily="50" charset="-128"/>
              </a:rPr>
              <a:t>。</a:t>
            </a:r>
            <a:endParaRPr lang="en-US" altLang="ja-JP" dirty="0" smtClean="0">
              <a:latin typeface="游ゴシック" panose="020B0400000000000000" pitchFamily="50" charset="-128"/>
              <a:ea typeface="游ゴシック" panose="020B0400000000000000" pitchFamily="50" charset="-128"/>
            </a:endParaRPr>
          </a:p>
          <a:p>
            <a:endParaRPr lang="ja-JP" altLang="en-US" dirty="0">
              <a:latin typeface="游ゴシック" panose="020B0400000000000000" pitchFamily="50" charset="-128"/>
              <a:ea typeface="游ゴシック" panose="020B0400000000000000" pitchFamily="50" charset="-128"/>
            </a:endParaRPr>
          </a:p>
          <a:p>
            <a:r>
              <a:rPr lang="ja-JP" altLang="en-US" dirty="0">
                <a:latin typeface="Wingdings" panose="05000000000000000000" pitchFamily="2" charset="2"/>
                <a:ea typeface="游ゴシック" panose="020B0400000000000000" pitchFamily="50" charset="-128"/>
              </a:rPr>
              <a:t></a:t>
            </a:r>
            <a:r>
              <a:rPr lang="ja-JP" altLang="en-US" dirty="0">
                <a:latin typeface="游ゴシック" panose="020B0400000000000000" pitchFamily="50" charset="-128"/>
                <a:ea typeface="游ゴシック" panose="020B0400000000000000" pitchFamily="50" charset="-128"/>
              </a:rPr>
              <a:t>ゴール・ターゲット（一部）に共通して、自然生態系の面積等の</a:t>
            </a:r>
            <a:r>
              <a:rPr lang="ja-JP" altLang="en-US" dirty="0" smtClean="0">
                <a:latin typeface="游ゴシック" panose="020B0400000000000000" pitchFamily="50" charset="-128"/>
                <a:ea typeface="游ゴシック" panose="020B0400000000000000" pitchFamily="50" charset="-128"/>
              </a:rPr>
              <a:t>増加率</a:t>
            </a:r>
            <a:endParaRPr lang="en-US" altLang="ja-JP" dirty="0" smtClean="0">
              <a:latin typeface="游ゴシック" panose="020B0400000000000000" pitchFamily="50" charset="-128"/>
              <a:ea typeface="游ゴシック" panose="020B0400000000000000" pitchFamily="50" charset="-128"/>
            </a:endParaRPr>
          </a:p>
          <a:p>
            <a:r>
              <a:rPr lang="ja-JP" altLang="en-US" dirty="0">
                <a:latin typeface="游ゴシック" panose="020B0400000000000000" pitchFamily="50" charset="-128"/>
                <a:ea typeface="游ゴシック" panose="020B0400000000000000" pitchFamily="50" charset="-128"/>
              </a:rPr>
              <a:t>　</a:t>
            </a:r>
            <a:r>
              <a:rPr lang="ja-JP" altLang="en-US" dirty="0" smtClean="0">
                <a:latin typeface="游ゴシック" panose="020B0400000000000000" pitchFamily="50" charset="-128"/>
                <a:ea typeface="游ゴシック" panose="020B0400000000000000" pitchFamily="50" charset="-128"/>
              </a:rPr>
              <a:t>など具体的</a:t>
            </a:r>
            <a:r>
              <a:rPr lang="ja-JP" altLang="en-US" dirty="0">
                <a:latin typeface="游ゴシック" panose="020B0400000000000000" pitchFamily="50" charset="-128"/>
                <a:ea typeface="游ゴシック" panose="020B0400000000000000" pitchFamily="50" charset="-128"/>
              </a:rPr>
              <a:t>な目標となる数値を示す箇所がある。</a:t>
            </a:r>
          </a:p>
        </p:txBody>
      </p:sp>
      <p:sp>
        <p:nvSpPr>
          <p:cNvPr id="8" name="大かっこ 7"/>
          <p:cNvSpPr/>
          <p:nvPr/>
        </p:nvSpPr>
        <p:spPr>
          <a:xfrm>
            <a:off x="264750" y="2744165"/>
            <a:ext cx="9334727" cy="3492300"/>
          </a:xfrm>
          <a:prstGeom prst="bracketPair">
            <a:avLst>
              <a:gd name="adj" fmla="val 7447"/>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66642268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18113" y="721217"/>
            <a:ext cx="9441042" cy="5907847"/>
          </a:xfrm>
          <a:prstGeom prst="rect">
            <a:avLst/>
          </a:prstGeom>
          <a:noFill/>
          <a:ln w="28575" cap="flat" cmpd="sng" algn="ctr">
            <a:solidFill>
              <a:srgbClr val="00B05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ja-JP" altLang="en-US" sz="1600" b="1" u="sng" dirty="0"/>
          </a:p>
          <a:p>
            <a:pPr>
              <a:spcAft>
                <a:spcPts val="600"/>
              </a:spcAft>
              <a:defRPr/>
            </a:pPr>
            <a:endParaRPr lang="en-US" altLang="ja-JP" sz="1600" b="1" dirty="0">
              <a:latin typeface="+mj-ea"/>
              <a:ea typeface="+mj-ea"/>
            </a:endParaRPr>
          </a:p>
        </p:txBody>
      </p:sp>
      <p:sp>
        <p:nvSpPr>
          <p:cNvPr id="9" name="Text Box 2">
            <a:extLst>
              <a:ext uri="{FF2B5EF4-FFF2-40B4-BE49-F238E27FC236}">
                <a16:creationId xmlns:a16="http://schemas.microsoft.com/office/drawing/2014/main" id="{2F738F25-9BCE-46AB-A344-4AE15F092E5C}"/>
              </a:ext>
            </a:extLst>
          </p:cNvPr>
          <p:cNvSpPr txBox="1">
            <a:spLocks noChangeArrowheads="1"/>
          </p:cNvSpPr>
          <p:nvPr/>
        </p:nvSpPr>
        <p:spPr bwMode="auto">
          <a:xfrm>
            <a:off x="0" y="4081"/>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3200" dirty="0" smtClean="0">
                <a:solidFill>
                  <a:prstClr val="white"/>
                </a:solidFill>
                <a:ea typeface="HGP創英角ｺﾞｼｯｸUB" pitchFamily="50" charset="-128"/>
                <a:cs typeface="ＭＳ Ｐゴシック" charset="-128"/>
              </a:rPr>
              <a:t>生物多様性国家戦略につい</a:t>
            </a:r>
            <a:r>
              <a:rPr lang="ja-JP" altLang="en-US" sz="3200" dirty="0">
                <a:solidFill>
                  <a:prstClr val="white"/>
                </a:solidFill>
                <a:ea typeface="HGP創英角ｺﾞｼｯｸUB" pitchFamily="50" charset="-128"/>
                <a:cs typeface="ＭＳ Ｐゴシック" charset="-128"/>
              </a:rPr>
              <a:t>て</a:t>
            </a:r>
            <a:endParaRPr lang="ja-JP" altLang="en-US" sz="3600" dirty="0">
              <a:solidFill>
                <a:prstClr val="white"/>
              </a:solidFill>
              <a:ea typeface="HGP創英角ｺﾞｼｯｸUB" pitchFamily="50" charset="-128"/>
              <a:cs typeface="ＭＳ Ｐゴシック" charset="-128"/>
            </a:endParaRPr>
          </a:p>
        </p:txBody>
      </p:sp>
      <p:sp>
        <p:nvSpPr>
          <p:cNvPr id="11" name="テキスト ボックス 10">
            <a:extLst>
              <a:ext uri="{FF2B5EF4-FFF2-40B4-BE49-F238E27FC236}">
                <a16:creationId xmlns:a16="http://schemas.microsoft.com/office/drawing/2014/main" id="{76A5270F-8E10-498D-8EA3-D4AC6023051B}"/>
              </a:ext>
            </a:extLst>
          </p:cNvPr>
          <p:cNvSpPr txBox="1"/>
          <p:nvPr/>
        </p:nvSpPr>
        <p:spPr>
          <a:xfrm>
            <a:off x="344758" y="1202125"/>
            <a:ext cx="8828009" cy="338554"/>
          </a:xfrm>
          <a:prstGeom prst="rect">
            <a:avLst/>
          </a:prstGeom>
          <a:noFill/>
          <a:ln>
            <a:noFill/>
          </a:ln>
        </p:spPr>
        <p:txBody>
          <a:bodyPr wrap="square" rtlCol="0">
            <a:spAutoFit/>
          </a:bodyPr>
          <a:lstStyle/>
          <a:p>
            <a:r>
              <a:rPr lang="ja-JP" altLang="en-US" sz="1600" dirty="0" smtClean="0">
                <a:latin typeface="Meiryo UI" panose="020B0604030504040204" pitchFamily="50" charset="-128"/>
                <a:ea typeface="Meiryo UI" panose="020B0604030504040204" pitchFamily="50" charset="-128"/>
              </a:rPr>
              <a:t>◆生物</a:t>
            </a:r>
            <a:r>
              <a:rPr lang="ja-JP" altLang="en-US" sz="1600" dirty="0">
                <a:latin typeface="Meiryo UI" panose="020B0604030504040204" pitchFamily="50" charset="-128"/>
                <a:ea typeface="Meiryo UI" panose="020B0604030504040204" pitchFamily="50" charset="-128"/>
              </a:rPr>
              <a:t>多様性条約締結を受けて策定された生物多様性国家戦略は、これまでに４度の見直し</a:t>
            </a:r>
            <a:r>
              <a:rPr lang="ja-JP" altLang="en-US" sz="1600" dirty="0" smtClean="0">
                <a:latin typeface="Meiryo UI" panose="020B0604030504040204" pitchFamily="50" charset="-128"/>
                <a:ea typeface="Meiryo UI" panose="020B0604030504040204" pitchFamily="50" charset="-128"/>
              </a:rPr>
              <a:t>を実施</a:t>
            </a:r>
            <a:endParaRPr lang="en-US" altLang="ja-JP" sz="1600" dirty="0" smtClean="0">
              <a:latin typeface="Meiryo UI" panose="020B0604030504040204" pitchFamily="50" charset="-128"/>
              <a:ea typeface="Meiryo UI" panose="020B0604030504040204" pitchFamily="50" charset="-128"/>
            </a:endParaRPr>
          </a:p>
        </p:txBody>
      </p:sp>
      <p:sp>
        <p:nvSpPr>
          <p:cNvPr id="16" name="テキスト ボックス 15">
            <a:extLst>
              <a:ext uri="{FF2B5EF4-FFF2-40B4-BE49-F238E27FC236}">
                <a16:creationId xmlns:a16="http://schemas.microsoft.com/office/drawing/2014/main" id="{76A5270F-8E10-498D-8EA3-D4AC6023051B}"/>
              </a:ext>
            </a:extLst>
          </p:cNvPr>
          <p:cNvSpPr txBox="1"/>
          <p:nvPr/>
        </p:nvSpPr>
        <p:spPr>
          <a:xfrm>
            <a:off x="380159" y="815024"/>
            <a:ext cx="8792608" cy="400110"/>
          </a:xfrm>
          <a:prstGeom prst="rect">
            <a:avLst/>
          </a:prstGeom>
          <a:noFill/>
          <a:ln>
            <a:solidFill>
              <a:schemeClr val="tx1"/>
            </a:solidFill>
          </a:ln>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生物多様性国家戦略の</a:t>
            </a:r>
            <a:r>
              <a:rPr lang="ja-JP" altLang="en-US" sz="2000" dirty="0" smtClean="0">
                <a:latin typeface="Meiryo UI" panose="020B0604030504040204" pitchFamily="50" charset="-128"/>
                <a:ea typeface="Meiryo UI" panose="020B0604030504040204" pitchFamily="50" charset="-128"/>
              </a:rPr>
              <a:t>策定・改定経過</a:t>
            </a:r>
            <a:endParaRPr kumimoji="1" lang="en-US" altLang="ja-JP" sz="2000" dirty="0">
              <a:latin typeface="Meiryo UI" panose="020B0604030504040204" pitchFamily="50" charset="-128"/>
              <a:ea typeface="Meiryo UI" panose="020B0604030504040204" pitchFamily="50" charset="-128"/>
            </a:endParaRPr>
          </a:p>
        </p:txBody>
      </p:sp>
      <p:graphicFrame>
        <p:nvGraphicFramePr>
          <p:cNvPr id="19" name="表 18">
            <a:extLst>
              <a:ext uri="{FF2B5EF4-FFF2-40B4-BE49-F238E27FC236}">
                <a16:creationId xmlns:a16="http://schemas.microsoft.com/office/drawing/2014/main" id="{5F774919-65F5-4CDA-BD17-553CD9A1513B}"/>
              </a:ext>
            </a:extLst>
          </p:cNvPr>
          <p:cNvGraphicFramePr>
            <a:graphicFrameLocks noGrp="1"/>
          </p:cNvGraphicFramePr>
          <p:nvPr>
            <p:extLst>
              <p:ext uri="{D42A27DB-BD31-4B8C-83A1-F6EECF244321}">
                <p14:modId xmlns:p14="http://schemas.microsoft.com/office/powerpoint/2010/main" val="1847321446"/>
              </p:ext>
            </p:extLst>
          </p:nvPr>
        </p:nvGraphicFramePr>
        <p:xfrm>
          <a:off x="506929" y="1544703"/>
          <a:ext cx="8774908" cy="1779977"/>
        </p:xfrm>
        <a:graphic>
          <a:graphicData uri="http://schemas.openxmlformats.org/drawingml/2006/table">
            <a:tbl>
              <a:tblPr>
                <a:tableStyleId>{5940675A-B579-460E-94D1-54222C63F5DA}</a:tableStyleId>
              </a:tblPr>
              <a:tblGrid>
                <a:gridCol w="4048174">
                  <a:extLst>
                    <a:ext uri="{9D8B030D-6E8A-4147-A177-3AD203B41FA5}">
                      <a16:colId xmlns:a16="http://schemas.microsoft.com/office/drawing/2014/main" val="947864730"/>
                    </a:ext>
                  </a:extLst>
                </a:gridCol>
                <a:gridCol w="4726734">
                  <a:extLst>
                    <a:ext uri="{9D8B030D-6E8A-4147-A177-3AD203B41FA5}">
                      <a16:colId xmlns:a16="http://schemas.microsoft.com/office/drawing/2014/main" val="1889701795"/>
                    </a:ext>
                  </a:extLst>
                </a:gridCol>
              </a:tblGrid>
              <a:tr h="371597">
                <a:tc>
                  <a:txBody>
                    <a:bodyPr/>
                    <a:lstStyle/>
                    <a:p>
                      <a:r>
                        <a:rPr lang="en-US" altLang="ja-JP" sz="1600" dirty="0" smtClean="0">
                          <a:latin typeface="Meiryo UI" panose="020B0604030504040204" pitchFamily="50" charset="-128"/>
                          <a:ea typeface="Meiryo UI" panose="020B0604030504040204" pitchFamily="50" charset="-128"/>
                        </a:rPr>
                        <a:t>1995</a:t>
                      </a:r>
                      <a:r>
                        <a:rPr lang="ja-JP" altLang="en-US" sz="1600" dirty="0" smtClean="0">
                          <a:latin typeface="Meiryo UI" panose="020B0604030504040204" pitchFamily="50" charset="-128"/>
                          <a:ea typeface="Meiryo UI" panose="020B0604030504040204" pitchFamily="50" charset="-128"/>
                        </a:rPr>
                        <a:t>年：生物多様性国家戦略</a:t>
                      </a:r>
                      <a:r>
                        <a:rPr lang="ja-JP" altLang="en-US" sz="1600" dirty="0">
                          <a:effectLst/>
                          <a:latin typeface="Meiryo UI" panose="020B0604030504040204" pitchFamily="50" charset="-128"/>
                          <a:ea typeface="Meiryo UI" panose="020B0604030504040204" pitchFamily="50" charset="-128"/>
                        </a:rPr>
                        <a:t>　</a:t>
                      </a:r>
                      <a:endParaRPr lang="ja-JP" altLang="en-US" sz="1600" b="1" dirty="0">
                        <a:effectLst/>
                        <a:latin typeface="Meiryo UI" panose="020B0604030504040204" pitchFamily="50" charset="-128"/>
                        <a:ea typeface="Meiryo UI" panose="020B0604030504040204" pitchFamily="50" charset="-128"/>
                      </a:endParaRPr>
                    </a:p>
                  </a:txBody>
                  <a:tcPr marL="65161" marR="65161" marT="32580" marB="32580" anchor="ctr">
                    <a:solidFill>
                      <a:schemeClr val="bg1"/>
                    </a:solidFill>
                  </a:tcPr>
                </a:tc>
                <a:tc>
                  <a:txBody>
                    <a:bodyPr/>
                    <a:lstStyle/>
                    <a:p>
                      <a:r>
                        <a:rPr lang="en-US" altLang="ja-JP" sz="1600" dirty="0" smtClean="0">
                          <a:latin typeface="Meiryo UI" panose="020B0604030504040204" pitchFamily="50" charset="-128"/>
                          <a:ea typeface="Meiryo UI" panose="020B0604030504040204" pitchFamily="50" charset="-128"/>
                        </a:rPr>
                        <a:t>1993</a:t>
                      </a:r>
                      <a:r>
                        <a:rPr lang="ja-JP" altLang="en-US" sz="1600" dirty="0" smtClean="0">
                          <a:latin typeface="Meiryo UI" panose="020B0604030504040204" pitchFamily="50" charset="-128"/>
                          <a:ea typeface="Meiryo UI" panose="020B0604030504040204" pitchFamily="50" charset="-128"/>
                        </a:rPr>
                        <a:t>年の生物多様性条約締結を受け策定</a:t>
                      </a:r>
                      <a:endParaRPr lang="en-US" altLang="ja-JP" sz="1600" dirty="0" smtClean="0">
                        <a:latin typeface="Meiryo UI" panose="020B0604030504040204" pitchFamily="50" charset="-128"/>
                        <a:ea typeface="Meiryo UI" panose="020B0604030504040204" pitchFamily="50" charset="-128"/>
                      </a:endParaRPr>
                    </a:p>
                  </a:txBody>
                  <a:tcPr marL="65161" marR="65161" marT="32580" marB="32580" anchor="ctr">
                    <a:solidFill>
                      <a:schemeClr val="bg1"/>
                    </a:solidFill>
                  </a:tcPr>
                </a:tc>
                <a:extLst>
                  <a:ext uri="{0D108BD9-81ED-4DB2-BD59-A6C34878D82A}">
                    <a16:rowId xmlns:a16="http://schemas.microsoft.com/office/drawing/2014/main" val="194539302"/>
                  </a:ext>
                </a:extLst>
              </a:tr>
              <a:tr h="352095">
                <a:tc>
                  <a:txBody>
                    <a:bodyPr/>
                    <a:lstStyle/>
                    <a:p>
                      <a:r>
                        <a:rPr lang="en-US" altLang="ja-JP" sz="1600" smtClean="0">
                          <a:latin typeface="Meiryo UI" panose="020B0604030504040204" pitchFamily="50" charset="-128"/>
                          <a:ea typeface="Meiryo UI" panose="020B0604030504040204" pitchFamily="50" charset="-128"/>
                        </a:rPr>
                        <a:t>2002</a:t>
                      </a:r>
                      <a:r>
                        <a:rPr lang="ja-JP" altLang="en-US" sz="1600" smtClean="0">
                          <a:latin typeface="Meiryo UI" panose="020B0604030504040204" pitchFamily="50" charset="-128"/>
                          <a:ea typeface="Meiryo UI" panose="020B0604030504040204" pitchFamily="50" charset="-128"/>
                        </a:rPr>
                        <a:t>年：新生物多様性国家戦略</a:t>
                      </a:r>
                      <a:endParaRPr lang="ja-JP" altLang="en-US" sz="1600" b="1" dirty="0">
                        <a:effectLst/>
                        <a:latin typeface="Meiryo UI" panose="020B0604030504040204" pitchFamily="50" charset="-128"/>
                        <a:ea typeface="Meiryo UI" panose="020B0604030504040204" pitchFamily="50" charset="-128"/>
                      </a:endParaRPr>
                    </a:p>
                  </a:txBody>
                  <a:tcPr marL="65161" marR="65161" marT="32580" marB="32580" anchor="ctr">
                    <a:solidFill>
                      <a:schemeClr val="bg1"/>
                    </a:solidFill>
                  </a:tcPr>
                </a:tc>
                <a:tc>
                  <a:txBody>
                    <a:bodyPr/>
                    <a:lstStyle/>
                    <a:p>
                      <a:r>
                        <a:rPr lang="ja-JP" altLang="en-US" sz="1600" dirty="0" smtClean="0">
                          <a:latin typeface="Meiryo UI" panose="020B0604030504040204" pitchFamily="50" charset="-128"/>
                          <a:ea typeface="Meiryo UI" panose="020B0604030504040204" pitchFamily="50" charset="-128"/>
                        </a:rPr>
                        <a:t>３つの危機を提示、自然共生社会の打ち出し</a:t>
                      </a:r>
                      <a:endParaRPr lang="en-US" altLang="ja-JP" sz="1600" dirty="0" smtClean="0">
                        <a:latin typeface="Meiryo UI" panose="020B0604030504040204" pitchFamily="50" charset="-128"/>
                        <a:ea typeface="Meiryo UI" panose="020B0604030504040204" pitchFamily="50" charset="-128"/>
                      </a:endParaRPr>
                    </a:p>
                  </a:txBody>
                  <a:tcPr marL="65161" marR="65161" marT="32580" marB="32580" anchor="ctr">
                    <a:solidFill>
                      <a:schemeClr val="bg1"/>
                    </a:solidFill>
                  </a:tcPr>
                </a:tc>
                <a:extLst>
                  <a:ext uri="{0D108BD9-81ED-4DB2-BD59-A6C34878D82A}">
                    <a16:rowId xmlns:a16="http://schemas.microsoft.com/office/drawing/2014/main" val="3559619349"/>
                  </a:ext>
                </a:extLst>
              </a:tr>
              <a:tr h="352095">
                <a:tc>
                  <a:txBody>
                    <a:bodyPr/>
                    <a:lstStyle/>
                    <a:p>
                      <a:r>
                        <a:rPr lang="en-US" altLang="ja-JP" sz="1600" dirty="0" smtClean="0">
                          <a:latin typeface="Meiryo UI" panose="020B0604030504040204" pitchFamily="50" charset="-128"/>
                          <a:ea typeface="Meiryo UI" panose="020B0604030504040204" pitchFamily="50" charset="-128"/>
                        </a:rPr>
                        <a:t>2007</a:t>
                      </a:r>
                      <a:r>
                        <a:rPr lang="ja-JP" altLang="en-US" sz="1600" dirty="0" smtClean="0">
                          <a:latin typeface="Meiryo UI" panose="020B0604030504040204" pitchFamily="50" charset="-128"/>
                          <a:ea typeface="Meiryo UI" panose="020B0604030504040204" pitchFamily="50" charset="-128"/>
                        </a:rPr>
                        <a:t>年：第三次生物多様性国家戦略</a:t>
                      </a:r>
                      <a:endParaRPr lang="ja-JP" altLang="en-US" sz="1600" b="1" dirty="0">
                        <a:effectLst/>
                        <a:latin typeface="Meiryo UI" panose="020B0604030504040204" pitchFamily="50" charset="-128"/>
                        <a:ea typeface="Meiryo UI" panose="020B0604030504040204" pitchFamily="50" charset="-128"/>
                      </a:endParaRPr>
                    </a:p>
                  </a:txBody>
                  <a:tcPr marL="65161" marR="65161" marT="32580" marB="32580" anchor="ctr">
                    <a:solidFill>
                      <a:schemeClr val="bg1"/>
                    </a:solidFill>
                  </a:tcPr>
                </a:tc>
                <a:tc>
                  <a:txBody>
                    <a:bodyPr/>
                    <a:lstStyle/>
                    <a:p>
                      <a:r>
                        <a:rPr lang="ja-JP" altLang="en-US" sz="1600" dirty="0" smtClean="0">
                          <a:latin typeface="Meiryo UI" panose="020B0604030504040204" pitchFamily="50" charset="-128"/>
                          <a:ea typeface="Meiryo UI" panose="020B0604030504040204" pitchFamily="50" charset="-128"/>
                        </a:rPr>
                        <a:t>地球温暖化による危機の追加、具体的目標等の設定</a:t>
                      </a:r>
                      <a:endParaRPr lang="en-US" altLang="ja-JP" sz="1600" dirty="0">
                        <a:latin typeface="Meiryo UI" panose="020B0604030504040204" pitchFamily="50" charset="-128"/>
                        <a:ea typeface="Meiryo UI" panose="020B0604030504040204" pitchFamily="50" charset="-128"/>
                      </a:endParaRPr>
                    </a:p>
                  </a:txBody>
                  <a:tcPr marL="65161" marR="65161" marT="32580" marB="32580" anchor="ctr">
                    <a:solidFill>
                      <a:schemeClr val="bg1"/>
                    </a:solidFill>
                  </a:tcPr>
                </a:tc>
                <a:extLst>
                  <a:ext uri="{0D108BD9-81ED-4DB2-BD59-A6C34878D82A}">
                    <a16:rowId xmlns:a16="http://schemas.microsoft.com/office/drawing/2014/main" val="3297701776"/>
                  </a:ext>
                </a:extLst>
              </a:tr>
              <a:tr h="352095">
                <a:tc>
                  <a:txBody>
                    <a:bodyPr/>
                    <a:lstStyle/>
                    <a:p>
                      <a:r>
                        <a:rPr lang="en-US" altLang="ja-JP" sz="1600" dirty="0" smtClean="0">
                          <a:latin typeface="Meiryo UI" panose="020B0604030504040204" pitchFamily="50" charset="-128"/>
                          <a:ea typeface="Meiryo UI" panose="020B0604030504040204" pitchFamily="50" charset="-128"/>
                        </a:rPr>
                        <a:t>2010</a:t>
                      </a:r>
                      <a:r>
                        <a:rPr lang="ja-JP" altLang="en-US" sz="1600" dirty="0" smtClean="0">
                          <a:latin typeface="Meiryo UI" panose="020B0604030504040204" pitchFamily="50" charset="-128"/>
                          <a:ea typeface="Meiryo UI" panose="020B0604030504040204" pitchFamily="50" charset="-128"/>
                        </a:rPr>
                        <a:t>年：生物多様性国家戦略</a:t>
                      </a:r>
                      <a:r>
                        <a:rPr lang="en-US" altLang="ja-JP" sz="1600" dirty="0" smtClean="0">
                          <a:latin typeface="Meiryo UI" panose="020B0604030504040204" pitchFamily="50" charset="-128"/>
                          <a:ea typeface="Meiryo UI" panose="020B0604030504040204" pitchFamily="50" charset="-128"/>
                        </a:rPr>
                        <a:t>2010 </a:t>
                      </a:r>
                      <a:endParaRPr lang="ja-JP" altLang="en-US" sz="1600" b="1" dirty="0">
                        <a:effectLst/>
                        <a:latin typeface="Meiryo UI" panose="020B0604030504040204" pitchFamily="50" charset="-128"/>
                        <a:ea typeface="Meiryo UI" panose="020B0604030504040204" pitchFamily="50" charset="-128"/>
                      </a:endParaRPr>
                    </a:p>
                  </a:txBody>
                  <a:tcPr marL="65161" marR="65161" marT="32580" marB="32580" anchor="ctr">
                    <a:solidFill>
                      <a:schemeClr val="bg1"/>
                    </a:solidFill>
                  </a:tcPr>
                </a:tc>
                <a:tc>
                  <a:txBody>
                    <a:bodyPr/>
                    <a:lstStyle/>
                    <a:p>
                      <a:r>
                        <a:rPr lang="en-US" altLang="ja-JP" sz="1600" dirty="0" smtClean="0">
                          <a:latin typeface="Meiryo UI" panose="020B0604030504040204" pitchFamily="50" charset="-128"/>
                          <a:ea typeface="Meiryo UI" panose="020B0604030504040204" pitchFamily="50" charset="-128"/>
                        </a:rPr>
                        <a:t>2008</a:t>
                      </a:r>
                      <a:r>
                        <a:rPr lang="ja-JP" altLang="en-US" sz="1600" dirty="0" smtClean="0">
                          <a:latin typeface="Meiryo UI" panose="020B0604030504040204" pitchFamily="50" charset="-128"/>
                          <a:ea typeface="Meiryo UI" panose="020B0604030504040204" pitchFamily="50" charset="-128"/>
                        </a:rPr>
                        <a:t>年制定の生物多様性基本法に基づく法定計画</a:t>
                      </a:r>
                      <a:endParaRPr lang="en-US" altLang="ja-JP" sz="1600" dirty="0" smtClean="0">
                        <a:latin typeface="Meiryo UI" panose="020B0604030504040204" pitchFamily="50" charset="-128"/>
                        <a:ea typeface="Meiryo UI" panose="020B0604030504040204" pitchFamily="50" charset="-128"/>
                      </a:endParaRPr>
                    </a:p>
                  </a:txBody>
                  <a:tcPr marL="65161" marR="65161" marT="32580" marB="32580" anchor="ctr">
                    <a:solidFill>
                      <a:schemeClr val="bg1"/>
                    </a:solidFill>
                  </a:tcPr>
                </a:tc>
                <a:extLst>
                  <a:ext uri="{0D108BD9-81ED-4DB2-BD59-A6C34878D82A}">
                    <a16:rowId xmlns:a16="http://schemas.microsoft.com/office/drawing/2014/main" val="502334780"/>
                  </a:ext>
                </a:extLst>
              </a:tr>
              <a:tr h="352095">
                <a:tc>
                  <a:txBody>
                    <a:bodyPr/>
                    <a:lstStyle/>
                    <a:p>
                      <a:r>
                        <a:rPr lang="en-US" altLang="ja-JP" sz="1600" dirty="0" smtClean="0">
                          <a:latin typeface="Meiryo UI" panose="020B0604030504040204" pitchFamily="50" charset="-128"/>
                          <a:ea typeface="Meiryo UI" panose="020B0604030504040204" pitchFamily="50" charset="-128"/>
                        </a:rPr>
                        <a:t>2012</a:t>
                      </a:r>
                      <a:r>
                        <a:rPr lang="ja-JP" altLang="en-US" sz="1600" dirty="0" smtClean="0">
                          <a:latin typeface="Meiryo UI" panose="020B0604030504040204" pitchFamily="50" charset="-128"/>
                          <a:ea typeface="Meiryo UI" panose="020B0604030504040204" pitchFamily="50" charset="-128"/>
                        </a:rPr>
                        <a:t>年：生物多様性国家戦略</a:t>
                      </a:r>
                      <a:r>
                        <a:rPr lang="en-US" altLang="ja-JP" sz="1600" dirty="0" smtClean="0">
                          <a:latin typeface="Meiryo UI" panose="020B0604030504040204" pitchFamily="50" charset="-128"/>
                          <a:ea typeface="Meiryo UI" panose="020B0604030504040204" pitchFamily="50" charset="-128"/>
                        </a:rPr>
                        <a:t>2012-2020</a:t>
                      </a:r>
                      <a:endParaRPr lang="ja-JP" altLang="en-US" sz="1600" b="1" dirty="0">
                        <a:effectLst/>
                        <a:latin typeface="Meiryo UI" panose="020B0604030504040204" pitchFamily="50" charset="-128"/>
                        <a:ea typeface="Meiryo UI" panose="020B0604030504040204" pitchFamily="50" charset="-128"/>
                      </a:endParaRPr>
                    </a:p>
                  </a:txBody>
                  <a:tcPr marL="65161" marR="65161" marT="32580" marB="32580" anchor="ctr">
                    <a:solidFill>
                      <a:schemeClr val="bg1"/>
                    </a:solidFill>
                  </a:tcPr>
                </a:tc>
                <a:tc>
                  <a:txBody>
                    <a:bodyPr/>
                    <a:lstStyle/>
                    <a:p>
                      <a:r>
                        <a:rPr lang="ja-JP" altLang="en-US" sz="1600" dirty="0" smtClean="0">
                          <a:latin typeface="Meiryo UI" panose="020B0604030504040204" pitchFamily="50" charset="-128"/>
                          <a:ea typeface="Meiryo UI" panose="020B0604030504040204" pitchFamily="50" charset="-128"/>
                        </a:rPr>
                        <a:t>愛知目標を踏まえた国別目標の設定</a:t>
                      </a:r>
                      <a:endParaRPr lang="en-US" altLang="ja-JP" sz="1600" dirty="0" smtClean="0">
                        <a:latin typeface="Meiryo UI" panose="020B0604030504040204" pitchFamily="50" charset="-128"/>
                        <a:ea typeface="Meiryo UI" panose="020B0604030504040204" pitchFamily="50" charset="-128"/>
                      </a:endParaRPr>
                    </a:p>
                  </a:txBody>
                  <a:tcPr marL="65161" marR="65161" marT="32580" marB="32580" anchor="ctr">
                    <a:solidFill>
                      <a:schemeClr val="bg1"/>
                    </a:solidFill>
                  </a:tcPr>
                </a:tc>
                <a:extLst>
                  <a:ext uri="{0D108BD9-81ED-4DB2-BD59-A6C34878D82A}">
                    <a16:rowId xmlns:a16="http://schemas.microsoft.com/office/drawing/2014/main" val="2165676769"/>
                  </a:ext>
                </a:extLst>
              </a:tr>
            </a:tbl>
          </a:graphicData>
        </a:graphic>
      </p:graphicFrame>
      <p:sp>
        <p:nvSpPr>
          <p:cNvPr id="20" name="テキスト ボックス 19">
            <a:extLst>
              <a:ext uri="{FF2B5EF4-FFF2-40B4-BE49-F238E27FC236}">
                <a16:creationId xmlns:a16="http://schemas.microsoft.com/office/drawing/2014/main" id="{C4DB554F-7817-4464-8F4D-5BFAFF55D4AB}"/>
              </a:ext>
            </a:extLst>
          </p:cNvPr>
          <p:cNvSpPr txBox="1"/>
          <p:nvPr/>
        </p:nvSpPr>
        <p:spPr>
          <a:xfrm>
            <a:off x="6018078" y="3315315"/>
            <a:ext cx="3803123" cy="276999"/>
          </a:xfrm>
          <a:prstGeom prst="rect">
            <a:avLst/>
          </a:prstGeom>
          <a:noFill/>
          <a:ln>
            <a:noFill/>
          </a:ln>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出典：第１回次期</a:t>
            </a:r>
            <a:r>
              <a:rPr lang="ja-JP" altLang="en-US" sz="1200" dirty="0">
                <a:latin typeface="メイリオ" panose="020B0604030504040204" pitchFamily="50" charset="-128"/>
                <a:ea typeface="メイリオ" panose="020B0604030504040204" pitchFamily="50" charset="-128"/>
              </a:rPr>
              <a:t>生物</a:t>
            </a:r>
            <a:r>
              <a:rPr lang="ja-JP" altLang="en-US" sz="1200" dirty="0" smtClean="0">
                <a:latin typeface="メイリオ" panose="020B0604030504040204" pitchFamily="50" charset="-128"/>
                <a:ea typeface="メイリオ" panose="020B0604030504040204" pitchFamily="50" charset="-128"/>
              </a:rPr>
              <a:t>多様性国家戦略</a:t>
            </a:r>
            <a:r>
              <a:rPr lang="ja-JP" altLang="en-US" sz="1200" dirty="0">
                <a:latin typeface="メイリオ" panose="020B0604030504040204" pitchFamily="50" charset="-128"/>
                <a:ea typeface="メイリオ" panose="020B0604030504040204" pitchFamily="50" charset="-128"/>
              </a:rPr>
              <a:t>研究会</a:t>
            </a:r>
            <a:r>
              <a:rPr lang="ja-JP" altLang="en-US" sz="1200" dirty="0" smtClean="0">
                <a:latin typeface="メイリオ" panose="020B0604030504040204" pitchFamily="50" charset="-128"/>
                <a:ea typeface="メイリオ" panose="020B0604030504040204" pitchFamily="50" charset="-128"/>
              </a:rPr>
              <a:t>資料</a:t>
            </a:r>
            <a:endParaRPr kumimoji="1" lang="en-US" altLang="ja-JP" sz="1200" dirty="0">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4"/>
          </p:nvPr>
        </p:nvSpPr>
        <p:spPr>
          <a:xfrm>
            <a:off x="9376269" y="6310111"/>
            <a:ext cx="697832" cy="473982"/>
          </a:xfrm>
        </p:spPr>
        <p:txBody>
          <a:bodyPr/>
          <a:lstStyle/>
          <a:p>
            <a:fld id="{EFB75F29-2A43-47D9-BF57-FD259BF795F0}" type="slidenum">
              <a:rPr lang="ja-JP" altLang="en-US" smtClean="0"/>
              <a:pPr/>
              <a:t>5</a:t>
            </a:fld>
            <a:endParaRPr lang="ja-JP" altLang="en-US" dirty="0"/>
          </a:p>
        </p:txBody>
      </p:sp>
      <p:sp>
        <p:nvSpPr>
          <p:cNvPr id="12" name="テキスト ボックス 11">
            <a:extLst>
              <a:ext uri="{FF2B5EF4-FFF2-40B4-BE49-F238E27FC236}">
                <a16:creationId xmlns:a16="http://schemas.microsoft.com/office/drawing/2014/main" id="{76A5270F-8E10-498D-8EA3-D4AC6023051B}"/>
              </a:ext>
            </a:extLst>
          </p:cNvPr>
          <p:cNvSpPr txBox="1"/>
          <p:nvPr/>
        </p:nvSpPr>
        <p:spPr>
          <a:xfrm>
            <a:off x="380159" y="3562142"/>
            <a:ext cx="8792608" cy="400110"/>
          </a:xfrm>
          <a:prstGeom prst="rect">
            <a:avLst/>
          </a:prstGeom>
          <a:noFill/>
          <a:ln>
            <a:solidFill>
              <a:schemeClr val="tx1"/>
            </a:solidFill>
          </a:ln>
        </p:spPr>
        <p:txBody>
          <a:bodyPr wrap="square" rtlCol="0">
            <a:spAutoFit/>
          </a:bodyPr>
          <a:lstStyle/>
          <a:p>
            <a:r>
              <a:rPr kumimoji="1" lang="ja-JP" altLang="en-US" sz="2000" dirty="0" smtClean="0">
                <a:latin typeface="Meiryo UI" panose="020B0604030504040204" pitchFamily="50" charset="-128"/>
                <a:ea typeface="Meiryo UI" panose="020B0604030504040204" pitchFamily="50" charset="-128"/>
              </a:rPr>
              <a:t>生物多様性国家戦略</a:t>
            </a:r>
            <a:r>
              <a:rPr kumimoji="1" lang="en-US" altLang="ja-JP" sz="2000" dirty="0" smtClean="0">
                <a:latin typeface="Meiryo UI" panose="020B0604030504040204" pitchFamily="50" charset="-128"/>
                <a:ea typeface="Meiryo UI" panose="020B0604030504040204" pitchFamily="50" charset="-128"/>
              </a:rPr>
              <a:t>2012-2020</a:t>
            </a:r>
            <a:r>
              <a:rPr kumimoji="1" lang="ja-JP" altLang="en-US" sz="2000" dirty="0" smtClean="0">
                <a:latin typeface="Meiryo UI" panose="020B0604030504040204" pitchFamily="50" charset="-128"/>
                <a:ea typeface="Meiryo UI" panose="020B0604030504040204" pitchFamily="50" charset="-128"/>
              </a:rPr>
              <a:t>の目標達成状況</a:t>
            </a:r>
            <a:endParaRPr kumimoji="1" lang="en-US" altLang="ja-JP" sz="2000"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6377EA14-8519-40D5-911E-9F93B17790C0}"/>
              </a:ext>
            </a:extLst>
          </p:cNvPr>
          <p:cNvSpPr/>
          <p:nvPr/>
        </p:nvSpPr>
        <p:spPr>
          <a:xfrm>
            <a:off x="218113" y="3698127"/>
            <a:ext cx="9930419" cy="584775"/>
          </a:xfrm>
          <a:prstGeom prst="rect">
            <a:avLst/>
          </a:prstGeom>
        </p:spPr>
        <p:txBody>
          <a:bodyPr wrap="square">
            <a:spAutoFit/>
          </a:bodyPr>
          <a:lstStyle/>
          <a:p>
            <a:endParaRPr lang="ja-JP" altLang="en-US" sz="1600" dirty="0">
              <a:solidFill>
                <a:srgbClr val="000000"/>
              </a:solidFill>
              <a:latin typeface="Meiryo UI" panose="020B0604030504040204" pitchFamily="50" charset="-128"/>
              <a:ea typeface="Meiryo UI" panose="020B0604030504040204" pitchFamily="50" charset="-128"/>
            </a:endParaRPr>
          </a:p>
          <a:p>
            <a:r>
              <a:rPr lang="ja-JP" altLang="en-US" sz="1400" dirty="0" smtClean="0">
                <a:solidFill>
                  <a:srgbClr val="000000"/>
                </a:solidFill>
                <a:latin typeface="Meiryo UI" panose="020B0604030504040204" pitchFamily="50" charset="-128"/>
                <a:ea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rPr>
              <a:t>◆「生物多様性国家戦略</a:t>
            </a:r>
            <a:r>
              <a:rPr lang="en-US" altLang="ja-JP" sz="1600" dirty="0" smtClean="0">
                <a:solidFill>
                  <a:srgbClr val="000000"/>
                </a:solidFill>
                <a:latin typeface="Meiryo UI" panose="020B0604030504040204" pitchFamily="50" charset="-128"/>
                <a:ea typeface="Meiryo UI" panose="020B0604030504040204" pitchFamily="50" charset="-128"/>
              </a:rPr>
              <a:t>2012-2020</a:t>
            </a:r>
            <a:r>
              <a:rPr lang="ja-JP" altLang="en-US" sz="1600" dirty="0" smtClean="0">
                <a:solidFill>
                  <a:srgbClr val="000000"/>
                </a:solidFill>
                <a:latin typeface="Meiryo UI" panose="020B0604030504040204" pitchFamily="50" charset="-128"/>
                <a:ea typeface="Meiryo UI" panose="020B0604030504040204" pitchFamily="50" charset="-128"/>
              </a:rPr>
              <a:t>」における数値目標の達成状況等（抜粋）</a:t>
            </a:r>
            <a:endParaRPr lang="en-US" altLang="ja-JP" sz="1600" dirty="0" smtClean="0">
              <a:solidFill>
                <a:srgbClr val="000000"/>
              </a:solidFill>
              <a:latin typeface="Meiryo UI" panose="020B0604030504040204" pitchFamily="50" charset="-128"/>
              <a:ea typeface="Meiryo UI"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733941384"/>
              </p:ext>
            </p:extLst>
          </p:nvPr>
        </p:nvGraphicFramePr>
        <p:xfrm>
          <a:off x="350171" y="4313680"/>
          <a:ext cx="9176925" cy="2007870"/>
        </p:xfrm>
        <a:graphic>
          <a:graphicData uri="http://schemas.openxmlformats.org/drawingml/2006/table">
            <a:tbl>
              <a:tblPr/>
              <a:tblGrid>
                <a:gridCol w="2470302">
                  <a:extLst>
                    <a:ext uri="{9D8B030D-6E8A-4147-A177-3AD203B41FA5}">
                      <a16:colId xmlns:a16="http://schemas.microsoft.com/office/drawing/2014/main" val="1138632173"/>
                    </a:ext>
                  </a:extLst>
                </a:gridCol>
                <a:gridCol w="1378040">
                  <a:extLst>
                    <a:ext uri="{9D8B030D-6E8A-4147-A177-3AD203B41FA5}">
                      <a16:colId xmlns:a16="http://schemas.microsoft.com/office/drawing/2014/main" val="3076908057"/>
                    </a:ext>
                  </a:extLst>
                </a:gridCol>
                <a:gridCol w="1429555">
                  <a:extLst>
                    <a:ext uri="{9D8B030D-6E8A-4147-A177-3AD203B41FA5}">
                      <a16:colId xmlns:a16="http://schemas.microsoft.com/office/drawing/2014/main" val="3528703433"/>
                    </a:ext>
                  </a:extLst>
                </a:gridCol>
                <a:gridCol w="1365160">
                  <a:extLst>
                    <a:ext uri="{9D8B030D-6E8A-4147-A177-3AD203B41FA5}">
                      <a16:colId xmlns:a16="http://schemas.microsoft.com/office/drawing/2014/main" val="3942940282"/>
                    </a:ext>
                  </a:extLst>
                </a:gridCol>
                <a:gridCol w="2533868">
                  <a:extLst>
                    <a:ext uri="{9D8B030D-6E8A-4147-A177-3AD203B41FA5}">
                      <a16:colId xmlns:a16="http://schemas.microsoft.com/office/drawing/2014/main" val="3466874473"/>
                    </a:ext>
                  </a:extLst>
                </a:gridCol>
              </a:tblGrid>
              <a:tr h="209759">
                <a:tc>
                  <a:txBody>
                    <a:bodyPr/>
                    <a:lstStyle/>
                    <a:p>
                      <a:pPr algn="ctr"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項目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600" b="0" i="0" u="none" strike="noStrike">
                          <a:solidFill>
                            <a:srgbClr val="000000"/>
                          </a:solidFill>
                          <a:effectLst/>
                          <a:latin typeface="Meiryo UI" panose="020B0604030504040204" pitchFamily="50" charset="-128"/>
                          <a:ea typeface="Meiryo UI" panose="020B0604030504040204" pitchFamily="50" charset="-128"/>
                        </a:rPr>
                        <a:t>目標</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点検</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600" b="0" i="0" u="none" strike="noStrike" smtClean="0">
                          <a:solidFill>
                            <a:srgbClr val="000000"/>
                          </a:solidFill>
                          <a:effectLst/>
                          <a:latin typeface="Meiryo UI" panose="020B0604030504040204" pitchFamily="50" charset="-128"/>
                          <a:ea typeface="Meiryo UI" panose="020B0604030504040204" pitchFamily="50" charset="-128"/>
                        </a:rPr>
                        <a:t>到達率</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tc>
                  <a:txBody>
                    <a:bodyPr/>
                    <a:lstStyle/>
                    <a:p>
                      <a:pPr algn="ctr"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備考</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FBFBF"/>
                    </a:solidFill>
                  </a:tcPr>
                </a:tc>
                <a:extLst>
                  <a:ext uri="{0D108BD9-81ED-4DB2-BD59-A6C34878D82A}">
                    <a16:rowId xmlns:a16="http://schemas.microsoft.com/office/drawing/2014/main" val="2519503806"/>
                  </a:ext>
                </a:extLst>
              </a:tr>
              <a:tr h="209759">
                <a:tc>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保安林面積</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1,281</a:t>
                      </a:r>
                      <a:r>
                        <a:rPr lang="ja-JP" altLang="en-US" sz="1600" b="0" i="0" u="none" strike="noStrike">
                          <a:solidFill>
                            <a:srgbClr val="000000"/>
                          </a:solidFill>
                          <a:effectLst/>
                          <a:latin typeface="Meiryo UI" panose="020B0604030504040204" pitchFamily="50" charset="-128"/>
                          <a:ea typeface="Meiryo UI" panose="020B0604030504040204" pitchFamily="50" charset="-128"/>
                        </a:rPr>
                        <a:t>万</a:t>
                      </a:r>
                      <a:r>
                        <a:rPr lang="en-US" sz="1600" b="0" i="0" u="none" strike="noStrike">
                          <a:solidFill>
                            <a:srgbClr val="000000"/>
                          </a:solidFill>
                          <a:effectLst/>
                          <a:latin typeface="Meiryo UI" panose="020B0604030504040204" pitchFamily="50" charset="-128"/>
                          <a:ea typeface="Meiryo UI" panose="020B0604030504040204" pitchFamily="50" charset="-128"/>
                        </a:rPr>
                        <a:t>ha</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1,223</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万</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ha</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95.5%</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0617327"/>
                  </a:ext>
                </a:extLst>
              </a:tr>
              <a:tr h="209759">
                <a:tc>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「生物多様性」の認知度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75%</a:t>
                      </a:r>
                      <a:r>
                        <a:rPr lang="ja-JP" altLang="en-US" sz="1600" b="0" i="0" u="none" strike="noStrike">
                          <a:solidFill>
                            <a:srgbClr val="000000"/>
                          </a:solidFill>
                          <a:effectLst/>
                          <a:latin typeface="Meiryo UI" panose="020B0604030504040204" pitchFamily="50" charset="-128"/>
                          <a:ea typeface="Meiryo UI" panose="020B0604030504040204" pitchFamily="50" charset="-128"/>
                        </a:rPr>
                        <a:t>以上</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51.8%</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69.1%</a:t>
                      </a:r>
                      <a:endParaRPr lang="ja-JP" altLang="en-US" sz="1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　当初</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a:t>
                      </a:r>
                      <a:r>
                        <a:rPr lang="en-US" sz="1600" b="0" i="0" u="none" strike="noStrike" dirty="0" smtClean="0">
                          <a:solidFill>
                            <a:srgbClr val="000000"/>
                          </a:solidFill>
                          <a:effectLst/>
                          <a:latin typeface="Meiryo UI" panose="020B0604030504040204" pitchFamily="50" charset="-128"/>
                          <a:ea typeface="Meiryo UI" panose="020B0604030504040204" pitchFamily="50" charset="-128"/>
                        </a:rPr>
                        <a:t>H24）</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sz="1600" b="0" i="0" u="none" strike="noStrike" dirty="0" smtClean="0">
                          <a:solidFill>
                            <a:srgbClr val="000000"/>
                          </a:solidFill>
                          <a:effectLst/>
                          <a:latin typeface="Meiryo UI" panose="020B0604030504040204" pitchFamily="50" charset="-128"/>
                          <a:ea typeface="Meiryo UI" panose="020B0604030504040204" pitchFamily="50" charset="-128"/>
                        </a:rPr>
                        <a:t>56</a:t>
                      </a:r>
                      <a:r>
                        <a:rPr lang="en-US" sz="1600" b="0" i="0" u="none" strike="noStrike" dirty="0">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9941838"/>
                  </a:ext>
                </a:extLst>
              </a:tr>
              <a:tr h="209759">
                <a:tc>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外来種の認知度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75%</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62.5%</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83.3%</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　当初（</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H23）</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600" b="0" i="0" u="none" strike="noStrike" smtClean="0">
                          <a:solidFill>
                            <a:srgbClr val="000000"/>
                          </a:solidFill>
                          <a:effectLst/>
                          <a:latin typeface="Meiryo UI" panose="020B0604030504040204" pitchFamily="50" charset="-128"/>
                          <a:ea typeface="Meiryo UI" panose="020B0604030504040204" pitchFamily="50" charset="-128"/>
                        </a:rPr>
                        <a:t>64.7</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0043278"/>
                  </a:ext>
                </a:extLst>
              </a:tr>
              <a:tr h="391051">
                <a:tc>
                  <a:txBody>
                    <a:bodyPr/>
                    <a:lstStyle/>
                    <a:p>
                      <a:pPr algn="l" fontAlgn="ctr"/>
                      <a:r>
                        <a:rPr lang="zh-CN" altLang="en-US" sz="1600" b="0" i="0" u="none" strike="noStrike" dirty="0">
                          <a:solidFill>
                            <a:srgbClr val="000000"/>
                          </a:solidFill>
                          <a:effectLst/>
                          <a:latin typeface="Meiryo UI" panose="020B0604030504040204" pitchFamily="50" charset="-128"/>
                          <a:ea typeface="Meiryo UI" panose="020B0604030504040204" pitchFamily="50" charset="-128"/>
                        </a:rPr>
                        <a:t>国内希少野生動植物数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25</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種増</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a:t>
                      </a:r>
                      <a:r>
                        <a:rPr lang="en-US" altLang="ja-JP" sz="1600" b="0" i="0" u="none" strike="noStrike" dirty="0">
                          <a:solidFill>
                            <a:srgbClr val="000000"/>
                          </a:solidFill>
                          <a:effectLst/>
                          <a:latin typeface="Meiryo UI" panose="020B0604030504040204" pitchFamily="50" charset="-128"/>
                          <a:ea typeface="Meiryo UI" panose="020B0604030504040204" pitchFamily="50" charset="-128"/>
                        </a:rPr>
                        <a:t>115</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270</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種増</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356</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種</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1,080.0%</a:t>
                      </a:r>
                    </a:p>
                    <a:p>
                      <a:pPr algn="ctr" fontAlgn="ct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309.6%</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31148187"/>
                  </a:ext>
                </a:extLst>
              </a:tr>
              <a:tr h="391051">
                <a:tc>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里山林資源を活用</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した</a:t>
                      </a:r>
                      <a:endPar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endParaRPr>
                    </a:p>
                    <a:p>
                      <a:pPr algn="l" fontAlgn="ct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活動</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団体数</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a:solidFill>
                            <a:srgbClr val="000000"/>
                          </a:solidFill>
                          <a:effectLst/>
                          <a:latin typeface="Meiryo UI" panose="020B0604030504040204" pitchFamily="50" charset="-128"/>
                          <a:ea typeface="Meiryo UI" panose="020B0604030504040204" pitchFamily="50" charset="-128"/>
                        </a:rPr>
                        <a:t>20%</a:t>
                      </a:r>
                      <a:r>
                        <a:rPr lang="ja-JP" altLang="en-US" sz="1600" b="0" i="0" u="none" strike="noStrike">
                          <a:solidFill>
                            <a:srgbClr val="000000"/>
                          </a:solidFill>
                          <a:effectLst/>
                          <a:latin typeface="Meiryo UI" panose="020B0604030504040204" pitchFamily="50" charset="-128"/>
                          <a:ea typeface="Meiryo UI" panose="020B0604030504040204" pitchFamily="50" charset="-128"/>
                        </a:rPr>
                        <a:t>増</a:t>
                      </a:r>
                      <a:br>
                        <a:rPr lang="ja-JP" altLang="en-US" sz="1600" b="0" i="0" u="none" strike="noStrike">
                          <a:solidFill>
                            <a:srgbClr val="000000"/>
                          </a:solidFill>
                          <a:effectLst/>
                          <a:latin typeface="Meiryo UI" panose="020B0604030504040204" pitchFamily="50" charset="-128"/>
                          <a:ea typeface="Meiryo UI" panose="020B0604030504040204" pitchFamily="50" charset="-128"/>
                        </a:rPr>
                      </a:br>
                      <a:r>
                        <a:rPr lang="ja-JP" altLang="en-US" sz="1600" b="0" i="0" u="none" strike="noStrike">
                          <a:solidFill>
                            <a:srgbClr val="000000"/>
                          </a:solidFill>
                          <a:effectLst/>
                          <a:latin typeface="Meiryo UI" panose="020B0604030504040204" pitchFamily="50" charset="-128"/>
                          <a:ea typeface="Meiryo UI" panose="020B0604030504040204" pitchFamily="50" charset="-128"/>
                        </a:rPr>
                        <a:t>（</a:t>
                      </a:r>
                      <a:r>
                        <a:rPr lang="en-US" altLang="ja-JP" sz="1600" b="0" i="0" u="none" strike="noStrike">
                          <a:solidFill>
                            <a:srgbClr val="000000"/>
                          </a:solidFill>
                          <a:effectLst/>
                          <a:latin typeface="Meiryo UI" panose="020B0604030504040204" pitchFamily="50" charset="-128"/>
                          <a:ea typeface="Meiryo UI" panose="020B0604030504040204" pitchFamily="50" charset="-128"/>
                        </a:rPr>
                        <a:t>560</a:t>
                      </a:r>
                      <a:r>
                        <a:rPr lang="ja-JP" altLang="en-US" sz="1600" b="0" i="0" u="none" strike="noStrike">
                          <a:solidFill>
                            <a:srgbClr val="000000"/>
                          </a:solidFill>
                          <a:effectLst/>
                          <a:latin typeface="Meiryo UI" panose="020B0604030504040204" pitchFamily="50" charset="-128"/>
                          <a:ea typeface="Meiryo UI" panose="020B0604030504040204" pitchFamily="50" charset="-128"/>
                        </a:rPr>
                        <a:t>団体）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242%</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増</a:t>
                      </a:r>
                      <a:br>
                        <a:rPr lang="ja-JP" altLang="en-US" sz="1600" b="0" i="0" u="none" strike="noStrike" dirty="0">
                          <a:solidFill>
                            <a:srgbClr val="000000"/>
                          </a:solidFill>
                          <a:effectLst/>
                          <a:latin typeface="Meiryo UI" panose="020B0604030504040204" pitchFamily="50" charset="-128"/>
                          <a:ea typeface="Meiryo UI" panose="020B0604030504040204" pitchFamily="50" charset="-128"/>
                        </a:rPr>
                      </a:b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1,593</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団体</a:t>
                      </a: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1,210.0%</a:t>
                      </a:r>
                    </a:p>
                    <a:p>
                      <a:pPr algn="ctr" fontAlgn="ct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a:t>
                      </a:r>
                      <a:r>
                        <a:rPr lang="en-US" altLang="ja-JP" sz="1600" b="0" i="0" u="none" strike="noStrike" dirty="0" smtClean="0">
                          <a:solidFill>
                            <a:srgbClr val="000000"/>
                          </a:solidFill>
                          <a:effectLst/>
                          <a:latin typeface="Meiryo UI" panose="020B0604030504040204" pitchFamily="50" charset="-128"/>
                          <a:ea typeface="Meiryo UI" panose="020B0604030504040204" pitchFamily="50" charset="-128"/>
                        </a:rPr>
                        <a:t>284.5%</a:t>
                      </a:r>
                      <a:r>
                        <a:rPr lang="ja-JP" altLang="en-US" sz="1600" b="0" i="0" u="none" strike="noStrike" dirty="0" smtClean="0">
                          <a:solidFill>
                            <a:srgbClr val="000000"/>
                          </a:solidFill>
                          <a:effectLst/>
                          <a:latin typeface="Meiryo UI" panose="020B0604030504040204" pitchFamily="50" charset="-128"/>
                          <a:ea typeface="Meiryo UI" panose="020B0604030504040204" pitchFamily="50" charset="-128"/>
                        </a:rPr>
                        <a:t>）</a:t>
                      </a:r>
                      <a:endParaRPr lang="en-US" altLang="ja-JP" sz="1600" b="0" i="0" u="none" strike="noStrike" dirty="0">
                        <a:solidFill>
                          <a:srgbClr val="000000"/>
                        </a:solidFill>
                        <a:effectLst/>
                        <a:latin typeface="Meiryo UI" panose="020B0604030504040204" pitchFamily="50" charset="-128"/>
                        <a:ea typeface="Meiryo UI" panose="020B0604030504040204" pitchFamily="50" charset="-128"/>
                      </a:endParaRP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ja-JP" altLang="en-US" sz="1600" b="0" i="0" u="none" strike="noStrike" dirty="0">
                          <a:solidFill>
                            <a:srgbClr val="000000"/>
                          </a:solidFill>
                          <a:effectLst/>
                          <a:latin typeface="Meiryo UI" panose="020B0604030504040204" pitchFamily="50" charset="-128"/>
                          <a:ea typeface="Meiryo UI" panose="020B0604030504040204" pitchFamily="50" charset="-128"/>
                        </a:rPr>
                        <a:t>　</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8882505"/>
                  </a:ext>
                </a:extLst>
              </a:tr>
            </a:tbl>
          </a:graphicData>
        </a:graphic>
      </p:graphicFrame>
      <p:sp>
        <p:nvSpPr>
          <p:cNvPr id="21" name="テキスト ボックス 20">
            <a:extLst>
              <a:ext uri="{FF2B5EF4-FFF2-40B4-BE49-F238E27FC236}">
                <a16:creationId xmlns:a16="http://schemas.microsoft.com/office/drawing/2014/main" id="{C4DB554F-7817-4464-8F4D-5BFAFF55D4AB}"/>
              </a:ext>
            </a:extLst>
          </p:cNvPr>
          <p:cNvSpPr txBox="1"/>
          <p:nvPr/>
        </p:nvSpPr>
        <p:spPr>
          <a:xfrm>
            <a:off x="4378817" y="6330638"/>
            <a:ext cx="5730758" cy="276999"/>
          </a:xfrm>
          <a:prstGeom prst="rect">
            <a:avLst/>
          </a:prstGeom>
          <a:noFill/>
          <a:ln>
            <a:noFill/>
          </a:ln>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出典：生物</a:t>
            </a:r>
            <a:r>
              <a:rPr lang="ja-JP" altLang="en-US" sz="1200" dirty="0">
                <a:latin typeface="メイリオ" panose="020B0604030504040204" pitchFamily="50" charset="-128"/>
                <a:ea typeface="メイリオ" panose="020B0604030504040204" pitchFamily="50" charset="-128"/>
              </a:rPr>
              <a:t>多様性国家戦略</a:t>
            </a:r>
            <a:r>
              <a:rPr lang="en-US" altLang="ja-JP" sz="1200" dirty="0">
                <a:latin typeface="メイリオ" panose="020B0604030504040204" pitchFamily="50" charset="-128"/>
                <a:ea typeface="メイリオ" panose="020B0604030504040204" pitchFamily="50" charset="-128"/>
              </a:rPr>
              <a:t>2012-2020 </a:t>
            </a:r>
            <a:r>
              <a:rPr lang="ja-JP" altLang="en-US" sz="1200" dirty="0">
                <a:latin typeface="メイリオ" panose="020B0604030504040204" pitchFamily="50" charset="-128"/>
                <a:ea typeface="メイリオ" panose="020B0604030504040204" pitchFamily="50" charset="-128"/>
              </a:rPr>
              <a:t>の実施状況の点検結果</a:t>
            </a:r>
            <a:r>
              <a:rPr lang="ja-JP" altLang="en-US" sz="1200" dirty="0" smtClean="0">
                <a:latin typeface="メイリオ" panose="020B0604030504040204" pitchFamily="50" charset="-128"/>
                <a:ea typeface="メイリオ" panose="020B0604030504040204" pitchFamily="50" charset="-128"/>
              </a:rPr>
              <a:t>（</a:t>
            </a:r>
            <a:r>
              <a:rPr lang="en-US" altLang="ja-JP" sz="1200" dirty="0" smtClean="0">
                <a:latin typeface="メイリオ" panose="020B0604030504040204" pitchFamily="50" charset="-128"/>
                <a:ea typeface="メイリオ" panose="020B0604030504040204" pitchFamily="50" charset="-128"/>
              </a:rPr>
              <a:t>R3.1</a:t>
            </a:r>
            <a:r>
              <a:rPr lang="ja-JP" altLang="en-US" sz="1200" dirty="0" smtClean="0">
                <a:latin typeface="メイリオ" panose="020B0604030504040204" pitchFamily="50" charset="-128"/>
                <a:ea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74247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00668" y="567653"/>
            <a:ext cx="9664117" cy="6153821"/>
          </a:xfrm>
          <a:prstGeom prst="rect">
            <a:avLst/>
          </a:prstGeom>
          <a:noFill/>
          <a:ln w="28575" cap="flat" cmpd="sng" algn="ctr">
            <a:solidFill>
              <a:srgbClr val="00B05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ja-JP" altLang="en-US" sz="1600" b="1" u="sng" dirty="0"/>
          </a:p>
          <a:p>
            <a:pPr>
              <a:spcAft>
                <a:spcPts val="600"/>
              </a:spcAft>
              <a:defRPr/>
            </a:pPr>
            <a:endParaRPr lang="en-US" altLang="ja-JP" sz="1600" b="1" dirty="0">
              <a:latin typeface="+mj-ea"/>
              <a:ea typeface="+mj-ea"/>
            </a:endParaRPr>
          </a:p>
        </p:txBody>
      </p:sp>
      <p:sp>
        <p:nvSpPr>
          <p:cNvPr id="9" name="Text Box 2">
            <a:extLst>
              <a:ext uri="{FF2B5EF4-FFF2-40B4-BE49-F238E27FC236}">
                <a16:creationId xmlns:a16="http://schemas.microsoft.com/office/drawing/2014/main" id="{2F738F25-9BCE-46AB-A344-4AE15F092E5C}"/>
              </a:ext>
            </a:extLst>
          </p:cNvPr>
          <p:cNvSpPr txBox="1">
            <a:spLocks noChangeArrowheads="1"/>
          </p:cNvSpPr>
          <p:nvPr/>
        </p:nvSpPr>
        <p:spPr bwMode="auto">
          <a:xfrm>
            <a:off x="0" y="-28486"/>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smtClean="0">
                <a:solidFill>
                  <a:prstClr val="white"/>
                </a:solidFill>
                <a:ea typeface="HGP創英角ｺﾞｼｯｸUB" pitchFamily="50" charset="-128"/>
                <a:cs typeface="ＭＳ Ｐゴシック" charset="-128"/>
              </a:rPr>
              <a:t>生物</a:t>
            </a:r>
            <a:r>
              <a:rPr lang="ja-JP" altLang="en-US" sz="3200" dirty="0">
                <a:solidFill>
                  <a:prstClr val="white"/>
                </a:solidFill>
                <a:ea typeface="HGP創英角ｺﾞｼｯｸUB" pitchFamily="50" charset="-128"/>
                <a:cs typeface="ＭＳ Ｐゴシック" charset="-128"/>
              </a:rPr>
              <a:t>多様性及び生態系サービスの総合</a:t>
            </a:r>
            <a:r>
              <a:rPr lang="ja-JP" altLang="en-US" sz="3200" dirty="0" smtClean="0">
                <a:solidFill>
                  <a:prstClr val="white"/>
                </a:solidFill>
                <a:ea typeface="HGP創英角ｺﾞｼｯｸUB" pitchFamily="50" charset="-128"/>
                <a:cs typeface="ＭＳ Ｐゴシック" charset="-128"/>
              </a:rPr>
              <a:t>評価</a:t>
            </a:r>
            <a:r>
              <a:rPr lang="en-US" altLang="ja-JP" sz="3200" dirty="0" smtClean="0">
                <a:solidFill>
                  <a:prstClr val="white"/>
                </a:solidFill>
                <a:ea typeface="HGP創英角ｺﾞｼｯｸUB" pitchFamily="50" charset="-128"/>
                <a:cs typeface="ＭＳ Ｐゴシック" charset="-128"/>
              </a:rPr>
              <a:t>2021(JBO3)</a:t>
            </a:r>
            <a:endParaRPr lang="ja-JP" altLang="en-US" sz="3600" dirty="0">
              <a:solidFill>
                <a:prstClr val="white"/>
              </a:solidFill>
              <a:ea typeface="HGP創英角ｺﾞｼｯｸUB" pitchFamily="50" charset="-128"/>
              <a:cs typeface="ＭＳ Ｐゴシック" charset="-128"/>
            </a:endParaRPr>
          </a:p>
        </p:txBody>
      </p:sp>
      <p:sp>
        <p:nvSpPr>
          <p:cNvPr id="4" name="正方形/長方形 3">
            <a:extLst>
              <a:ext uri="{FF2B5EF4-FFF2-40B4-BE49-F238E27FC236}">
                <a16:creationId xmlns:a16="http://schemas.microsoft.com/office/drawing/2014/main" id="{6E3C0952-4367-4036-80C2-4FAB1B459E06}"/>
              </a:ext>
            </a:extLst>
          </p:cNvPr>
          <p:cNvSpPr/>
          <p:nvPr/>
        </p:nvSpPr>
        <p:spPr>
          <a:xfrm>
            <a:off x="210300" y="699340"/>
            <a:ext cx="9485399" cy="1200329"/>
          </a:xfrm>
          <a:prstGeom prst="rect">
            <a:avLst/>
          </a:prstGeom>
          <a:ln>
            <a:solidFill>
              <a:schemeClr val="tx1"/>
            </a:solidFill>
          </a:ln>
        </p:spPr>
        <p:txBody>
          <a:bodyPr wrap="square">
            <a:spAutoFit/>
          </a:bodyPr>
          <a:lstStyle/>
          <a:p>
            <a:pPr marL="285750" indent="-285750">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環境省は、</a:t>
            </a:r>
            <a:r>
              <a:rPr lang="en-US" altLang="ja-JP" dirty="0">
                <a:latin typeface="Meiryo UI" panose="020B0604030504040204" pitchFamily="50" charset="-128"/>
                <a:ea typeface="Meiryo UI" panose="020B0604030504040204" pitchFamily="50" charset="-128"/>
              </a:rPr>
              <a:t>2021</a:t>
            </a:r>
            <a:r>
              <a:rPr lang="ja-JP" altLang="en-US" dirty="0">
                <a:latin typeface="Meiryo UI" panose="020B0604030504040204" pitchFamily="50" charset="-128"/>
                <a:ea typeface="Meiryo UI" panose="020B0604030504040204" pitchFamily="50" charset="-128"/>
              </a:rPr>
              <a:t>年３月に「</a:t>
            </a:r>
            <a:r>
              <a:rPr lang="ja-JP" altLang="en-US" dirty="0" smtClean="0">
                <a:latin typeface="Meiryo UI" panose="020B0604030504040204" pitchFamily="50" charset="-128"/>
                <a:ea typeface="Meiryo UI" panose="020B0604030504040204" pitchFamily="50" charset="-128"/>
              </a:rPr>
              <a:t>生物多様性</a:t>
            </a:r>
            <a:r>
              <a:rPr lang="ja-JP" altLang="en-US" dirty="0">
                <a:latin typeface="Meiryo UI" panose="020B0604030504040204" pitchFamily="50" charset="-128"/>
                <a:ea typeface="Meiryo UI" panose="020B0604030504040204" pitchFamily="50" charset="-128"/>
              </a:rPr>
              <a:t>及び生態系サービスの総合評価</a:t>
            </a:r>
            <a:r>
              <a:rPr lang="en-US" altLang="ja-JP" dirty="0">
                <a:latin typeface="Meiryo UI" panose="020B0604030504040204" pitchFamily="50" charset="-128"/>
                <a:ea typeface="Meiryo UI" panose="020B0604030504040204" pitchFamily="50" charset="-128"/>
              </a:rPr>
              <a:t>2021(JBO3)</a:t>
            </a:r>
            <a:r>
              <a:rPr lang="ja-JP" altLang="en-US" dirty="0">
                <a:latin typeface="Meiryo UI" panose="020B0604030504040204" pitchFamily="50" charset="-128"/>
                <a:ea typeface="Meiryo UI" panose="020B0604030504040204" pitchFamily="50" charset="-128"/>
              </a:rPr>
              <a:t>」を</a:t>
            </a:r>
            <a:r>
              <a:rPr lang="ja-JP" altLang="en-US" dirty="0" smtClean="0">
                <a:latin typeface="Meiryo UI" panose="020B0604030504040204" pitchFamily="50" charset="-128"/>
                <a:ea typeface="Meiryo UI" panose="020B0604030504040204" pitchFamily="50" charset="-128"/>
              </a:rPr>
              <a:t>公表</a:t>
            </a:r>
            <a:endParaRPr lang="en-US" altLang="ja-JP" dirty="0">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lang="en-US" altLang="ja-JP" dirty="0" smtClean="0">
                <a:latin typeface="Meiryo UI" panose="020B0604030504040204" pitchFamily="50" charset="-128"/>
                <a:ea typeface="Meiryo UI" panose="020B0604030504040204" pitchFamily="50" charset="-128"/>
              </a:rPr>
              <a:t>JBO3</a:t>
            </a:r>
            <a:r>
              <a:rPr lang="ja-JP" altLang="en-US" dirty="0">
                <a:latin typeface="Meiryo UI" panose="020B0604030504040204" pitchFamily="50" charset="-128"/>
                <a:ea typeface="Meiryo UI" panose="020B0604030504040204" pitchFamily="50" charset="-128"/>
              </a:rPr>
              <a:t>の目的は</a:t>
            </a:r>
            <a:r>
              <a:rPr lang="ja-JP" altLang="en-US" dirty="0" smtClean="0">
                <a:latin typeface="Meiryo UI" panose="020B0604030504040204" pitchFamily="50" charset="-128"/>
                <a:ea typeface="Meiryo UI" panose="020B0604030504040204" pitchFamily="50" charset="-128"/>
              </a:rPr>
              <a:t>、次期</a:t>
            </a:r>
            <a:r>
              <a:rPr lang="ja-JP" altLang="en-US" dirty="0">
                <a:latin typeface="Meiryo UI" panose="020B0604030504040204" pitchFamily="50" charset="-128"/>
                <a:ea typeface="Meiryo UI" panose="020B0604030504040204" pitchFamily="50" charset="-128"/>
              </a:rPr>
              <a:t>生物多様性国家戦略の検討のため</a:t>
            </a:r>
            <a:r>
              <a:rPr lang="ja-JP" altLang="en-US" dirty="0" smtClean="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科学的知見を提供する</a:t>
            </a:r>
            <a:r>
              <a:rPr lang="ja-JP" altLang="en-US" dirty="0" smtClean="0">
                <a:latin typeface="Meiryo UI" panose="020B0604030504040204" pitchFamily="50" charset="-128"/>
                <a:ea typeface="Meiryo UI" panose="020B0604030504040204" pitchFamily="50" charset="-128"/>
              </a:rPr>
              <a:t>こと</a:t>
            </a:r>
            <a:endParaRPr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①</a:t>
            </a:r>
            <a:r>
              <a:rPr lang="ja-JP" altLang="en-US" dirty="0">
                <a:latin typeface="Meiryo UI" panose="020B0604030504040204" pitchFamily="50" charset="-128"/>
                <a:ea typeface="Meiryo UI" panose="020B0604030504040204" pitchFamily="50" charset="-128"/>
              </a:rPr>
              <a:t>日本の生物</a:t>
            </a:r>
            <a:r>
              <a:rPr lang="ja-JP" altLang="en-US" dirty="0" smtClean="0">
                <a:latin typeface="Meiryo UI" panose="020B0604030504040204" pitchFamily="50" charset="-128"/>
                <a:ea typeface="Meiryo UI" panose="020B0604030504040204" pitchFamily="50" charset="-128"/>
              </a:rPr>
              <a:t>多様性</a:t>
            </a:r>
            <a:r>
              <a:rPr lang="ja-JP" altLang="en-US" dirty="0">
                <a:latin typeface="Meiryo UI" panose="020B0604030504040204" pitchFamily="50" charset="-128"/>
                <a:ea typeface="Meiryo UI" panose="020B0604030504040204" pitchFamily="50" charset="-128"/>
              </a:rPr>
              <a:t>・生態系サービスの現状を評価する</a:t>
            </a:r>
            <a:r>
              <a:rPr lang="ja-JP" altLang="en-US" dirty="0" smtClean="0">
                <a:latin typeface="Meiryo UI" panose="020B0604030504040204" pitchFamily="50" charset="-128"/>
                <a:ea typeface="Meiryo UI" panose="020B0604030504040204" pitchFamily="50" charset="-128"/>
              </a:rPr>
              <a:t>こと</a:t>
            </a:r>
            <a:endParaRPr lang="en-US" altLang="ja-JP" dirty="0" smtClean="0">
              <a:latin typeface="Meiryo UI" panose="020B0604030504040204" pitchFamily="50" charset="-128"/>
              <a:ea typeface="Meiryo UI" panose="020B0604030504040204" pitchFamily="50" charset="-128"/>
            </a:endParaRPr>
          </a:p>
          <a:p>
            <a:r>
              <a:rPr lang="ja-JP" altLang="en-US" dirty="0" smtClean="0">
                <a:latin typeface="Meiryo UI" panose="020B0604030504040204" pitchFamily="50" charset="-128"/>
                <a:ea typeface="Meiryo UI" panose="020B0604030504040204" pitchFamily="50" charset="-128"/>
              </a:rPr>
              <a:t>   ②</a:t>
            </a:r>
            <a:r>
              <a:rPr lang="ja-JP" altLang="en-US" dirty="0">
                <a:latin typeface="Meiryo UI" panose="020B0604030504040204" pitchFamily="50" charset="-128"/>
                <a:ea typeface="Meiryo UI" panose="020B0604030504040204" pitchFamily="50" charset="-128"/>
              </a:rPr>
              <a:t>我が国における「社会変革」のあり方に</a:t>
            </a:r>
            <a:r>
              <a:rPr lang="ja-JP" altLang="en-US" dirty="0" smtClean="0">
                <a:latin typeface="Meiryo UI" panose="020B0604030504040204" pitchFamily="50" charset="-128"/>
                <a:ea typeface="Meiryo UI" panose="020B0604030504040204" pitchFamily="50" charset="-128"/>
              </a:rPr>
              <a:t>ついて</a:t>
            </a:r>
            <a:endParaRPr lang="ja-JP" altLang="en-US"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415691" y="2379219"/>
            <a:ext cx="9034070" cy="3724096"/>
          </a:xfrm>
          <a:prstGeom prst="rect">
            <a:avLst/>
          </a:prstGeom>
          <a:noFill/>
          <a:ln w="19050">
            <a:noFill/>
          </a:ln>
        </p:spPr>
        <p:txBody>
          <a:bodyPr wrap="square" rtlCol="0">
            <a:spAutoFit/>
          </a:bodyPr>
          <a:lstStyle/>
          <a:p>
            <a:pPr marL="342900" indent="-342900">
              <a:buFont typeface="+mj-lt"/>
              <a:buAutoNum type="arabicPeriod"/>
            </a:pPr>
            <a:endParaRPr lang="en-US" altLang="ja-JP" sz="1400" dirty="0" smtClean="0">
              <a:latin typeface="Meiryo UI" panose="020B0604030504040204" pitchFamily="50" charset="-128"/>
              <a:ea typeface="Meiryo UI" panose="020B0604030504040204" pitchFamily="50" charset="-128"/>
            </a:endParaRPr>
          </a:p>
          <a:p>
            <a:pPr marL="342900" indent="-342900">
              <a:buFont typeface="+mj-lt"/>
              <a:buAutoNum type="arabicPeriod"/>
            </a:pPr>
            <a:r>
              <a:rPr lang="ja-JP" altLang="en-US" sz="1600" dirty="0" smtClean="0">
                <a:latin typeface="Meiryo UI" panose="020B0604030504040204" pitchFamily="50" charset="-128"/>
                <a:ea typeface="Meiryo UI" panose="020B0604030504040204" pitchFamily="50" charset="-128"/>
              </a:rPr>
              <a:t>日本</a:t>
            </a:r>
            <a:r>
              <a:rPr lang="ja-JP" altLang="en-US" sz="1600" dirty="0">
                <a:latin typeface="Meiryo UI" panose="020B0604030504040204" pitchFamily="50" charset="-128"/>
                <a:ea typeface="Meiryo UI" panose="020B0604030504040204" pitchFamily="50" charset="-128"/>
              </a:rPr>
              <a:t>の生物多様性の</a:t>
            </a:r>
            <a:r>
              <a:rPr lang="ja-JP" altLang="en-US" sz="1600" b="1" u="sng" dirty="0">
                <a:latin typeface="Meiryo UI" panose="020B0604030504040204" pitchFamily="50" charset="-128"/>
                <a:ea typeface="Meiryo UI" panose="020B0604030504040204" pitchFamily="50" charset="-128"/>
              </a:rPr>
              <a:t>「４つの危機」は依然として生物多様性の損失に大きな影響を与え、</a:t>
            </a:r>
            <a:r>
              <a:rPr lang="ja-JP" altLang="en-US" sz="1600" b="1" u="sng" dirty="0" smtClean="0">
                <a:latin typeface="Meiryo UI" panose="020B0604030504040204" pitchFamily="50" charset="-128"/>
                <a:ea typeface="Meiryo UI" panose="020B0604030504040204" pitchFamily="50" charset="-128"/>
              </a:rPr>
              <a:t>生態</a:t>
            </a:r>
            <a:r>
              <a:rPr lang="ja-JP" altLang="en-US" sz="1600" b="1" u="sng" dirty="0">
                <a:latin typeface="Meiryo UI" panose="020B0604030504040204" pitchFamily="50" charset="-128"/>
                <a:ea typeface="Meiryo UI" panose="020B0604030504040204" pitchFamily="50" charset="-128"/>
              </a:rPr>
              <a:t>系サービスも劣化傾向にある。</a:t>
            </a:r>
            <a:r>
              <a:rPr lang="ja-JP" altLang="en-US" sz="1600" dirty="0">
                <a:latin typeface="Meiryo UI" panose="020B0604030504040204" pitchFamily="50" charset="-128"/>
                <a:ea typeface="Meiryo UI" panose="020B0604030504040204" pitchFamily="50" charset="-128"/>
              </a:rPr>
              <a:t>これまでの取組により、生物多様性の損失速度は緩和の</a:t>
            </a:r>
            <a:r>
              <a:rPr lang="ja-JP" altLang="en-US" sz="1600" dirty="0" smtClean="0">
                <a:latin typeface="Meiryo UI" panose="020B0604030504040204" pitchFamily="50" charset="-128"/>
                <a:ea typeface="Meiryo UI" panose="020B0604030504040204" pitchFamily="50" charset="-128"/>
              </a:rPr>
              <a:t>傾向</a:t>
            </a:r>
            <a:r>
              <a:rPr lang="ja-JP" altLang="en-US" sz="1600" dirty="0">
                <a:latin typeface="Meiryo UI" panose="020B0604030504040204" pitchFamily="50" charset="-128"/>
                <a:ea typeface="Meiryo UI" panose="020B0604030504040204" pitchFamily="50" charset="-128"/>
              </a:rPr>
              <a:t>が見られるが、</a:t>
            </a:r>
            <a:r>
              <a:rPr lang="ja-JP" altLang="en-US" sz="1600" u="sng" dirty="0">
                <a:latin typeface="Meiryo UI" panose="020B0604030504040204" pitchFamily="50" charset="-128"/>
                <a:ea typeface="Meiryo UI" panose="020B0604030504040204" pitchFamily="50" charset="-128"/>
              </a:rPr>
              <a:t>まだ回復の軌道には乗っていない</a:t>
            </a:r>
            <a:r>
              <a:rPr lang="ja-JP" altLang="en-US" sz="1600" u="sng" dirty="0" smtClean="0">
                <a:latin typeface="Meiryo UI" panose="020B0604030504040204" pitchFamily="50" charset="-128"/>
                <a:ea typeface="Meiryo UI" panose="020B0604030504040204" pitchFamily="50" charset="-128"/>
              </a:rPr>
              <a:t>。</a:t>
            </a:r>
            <a:endParaRPr lang="en-US" altLang="ja-JP" sz="1600" u="sng" dirty="0" smtClean="0">
              <a:latin typeface="Meiryo UI" panose="020B0604030504040204" pitchFamily="50" charset="-128"/>
              <a:ea typeface="Meiryo UI" panose="020B0604030504040204" pitchFamily="50" charset="-128"/>
            </a:endParaRPr>
          </a:p>
          <a:p>
            <a:pPr marL="342900" indent="-342900">
              <a:buFont typeface="+mj-lt"/>
              <a:buAutoNum type="arabicPeriod"/>
            </a:pPr>
            <a:r>
              <a:rPr lang="ja-JP" altLang="en-US" sz="1600" dirty="0" smtClean="0">
                <a:latin typeface="Meiryo UI" panose="020B0604030504040204" pitchFamily="50" charset="-128"/>
                <a:ea typeface="Meiryo UI" panose="020B0604030504040204" pitchFamily="50" charset="-128"/>
              </a:rPr>
              <a:t>将来</a:t>
            </a:r>
            <a:r>
              <a:rPr lang="ja-JP" altLang="en-US" sz="1600" dirty="0">
                <a:latin typeface="Meiryo UI" panose="020B0604030504040204" pitchFamily="50" charset="-128"/>
                <a:ea typeface="Meiryo UI" panose="020B0604030504040204" pitchFamily="50" charset="-128"/>
              </a:rPr>
              <a:t>の</a:t>
            </a:r>
            <a:r>
              <a:rPr lang="ja-JP" altLang="en-US" sz="1600" u="sng" dirty="0">
                <a:latin typeface="Meiryo UI" panose="020B0604030504040204" pitchFamily="50" charset="-128"/>
                <a:ea typeface="Meiryo UI" panose="020B0604030504040204" pitchFamily="50" charset="-128"/>
              </a:rPr>
              <a:t>気候変動</a:t>
            </a:r>
            <a:r>
              <a:rPr lang="ja-JP" altLang="en-US" sz="1600" dirty="0">
                <a:latin typeface="Meiryo UI" panose="020B0604030504040204" pitchFamily="50" charset="-128"/>
                <a:ea typeface="Meiryo UI" panose="020B0604030504040204" pitchFamily="50" charset="-128"/>
              </a:rPr>
              <a:t>や、人口減少等の</a:t>
            </a:r>
            <a:r>
              <a:rPr lang="ja-JP" altLang="en-US" sz="1600" u="sng" dirty="0">
                <a:latin typeface="Meiryo UI" panose="020B0604030504040204" pitchFamily="50" charset="-128"/>
                <a:ea typeface="Meiryo UI" panose="020B0604030504040204" pitchFamily="50" charset="-128"/>
              </a:rPr>
              <a:t>社会状況の変化にも耐えられる</a:t>
            </a:r>
            <a:r>
              <a:rPr lang="ja-JP" altLang="en-US" sz="1600" dirty="0">
                <a:latin typeface="Meiryo UI" panose="020B0604030504040204" pitchFamily="50" charset="-128"/>
                <a:ea typeface="Meiryo UI" panose="020B0604030504040204" pitchFamily="50" charset="-128"/>
              </a:rPr>
              <a:t>ように、</a:t>
            </a:r>
            <a:r>
              <a:rPr lang="ja-JP" altLang="en-US" sz="1600" b="1" u="sng" dirty="0">
                <a:latin typeface="Meiryo UI" panose="020B0604030504040204" pitchFamily="50" charset="-128"/>
                <a:ea typeface="Meiryo UI" panose="020B0604030504040204" pitchFamily="50" charset="-128"/>
              </a:rPr>
              <a:t>生態系の健全性</a:t>
            </a:r>
            <a:r>
              <a:rPr lang="ja-JP" altLang="en-US" sz="1600" b="1" u="sng" dirty="0" smtClean="0">
                <a:latin typeface="Meiryo UI" panose="020B0604030504040204" pitchFamily="50" charset="-128"/>
                <a:ea typeface="Meiryo UI" panose="020B0604030504040204" pitchFamily="50" charset="-128"/>
              </a:rPr>
              <a:t>の回復</a:t>
            </a:r>
            <a:r>
              <a:rPr lang="ja-JP" altLang="en-US" sz="1600" b="1" u="sng" dirty="0">
                <a:latin typeface="Meiryo UI" panose="020B0604030504040204" pitchFamily="50" charset="-128"/>
                <a:ea typeface="Meiryo UI" panose="020B0604030504040204" pitchFamily="50" charset="-128"/>
              </a:rPr>
              <a:t>を図ることが重要。</a:t>
            </a:r>
            <a:r>
              <a:rPr lang="en-US" altLang="ja-JP" sz="1600" dirty="0">
                <a:latin typeface="Meiryo UI" panose="020B0604030504040204" pitchFamily="50" charset="-128"/>
                <a:ea typeface="Meiryo UI" panose="020B0604030504040204" pitchFamily="50" charset="-128"/>
              </a:rPr>
              <a:t>OECM</a:t>
            </a:r>
            <a:r>
              <a:rPr lang="ja-JP" altLang="en-US" sz="1600" dirty="0">
                <a:latin typeface="Meiryo UI" panose="020B0604030504040204" pitchFamily="50" charset="-128"/>
                <a:ea typeface="Meiryo UI" panose="020B0604030504040204" pitchFamily="50" charset="-128"/>
              </a:rPr>
              <a:t>等により生態系のネットワークを構築することが有効</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en-US" altLang="ja-JP" sz="1200" dirty="0">
                <a:latin typeface="Meiryo UI" panose="020B0604030504040204" pitchFamily="50" charset="-128"/>
                <a:ea typeface="Meiryo UI" panose="020B0604030504040204" pitchFamily="50" charset="-128"/>
              </a:rPr>
              <a:t>OECM</a:t>
            </a:r>
            <a:r>
              <a:rPr lang="ja-JP" altLang="en-US" sz="1200" dirty="0" smtClean="0">
                <a:latin typeface="Meiryo UI" panose="020B0604030504040204" pitchFamily="50" charset="-128"/>
                <a:ea typeface="Meiryo UI" panose="020B0604030504040204" pitchFamily="50" charset="-128"/>
              </a:rPr>
              <a:t>：</a:t>
            </a:r>
            <a:r>
              <a:rPr lang="ja-JP" altLang="en-US" dirty="0" smtClean="0">
                <a:latin typeface="Meiryo UI" panose="020B0604030504040204" pitchFamily="50" charset="-128"/>
                <a:ea typeface="Meiryo UI" panose="020B0604030504040204" pitchFamily="50" charset="-128"/>
              </a:rPr>
              <a:t> </a:t>
            </a:r>
            <a:r>
              <a:rPr lang="en-US" altLang="ja-JP" sz="1200" dirty="0">
                <a:latin typeface="Meiryo UI" panose="020B0604030504040204" pitchFamily="50" charset="-128"/>
                <a:ea typeface="Meiryo UI" panose="020B0604030504040204" pitchFamily="50" charset="-128"/>
              </a:rPr>
              <a:t>Other Effective area-based Conservation </a:t>
            </a:r>
            <a:r>
              <a:rPr lang="en-US" altLang="ja-JP" sz="1200" dirty="0" smtClean="0">
                <a:latin typeface="Meiryo UI" panose="020B0604030504040204" pitchFamily="50" charset="-128"/>
                <a:ea typeface="Meiryo UI" panose="020B0604030504040204" pitchFamily="50" charset="-128"/>
              </a:rPr>
              <a:t>Measures</a:t>
            </a:r>
            <a:r>
              <a:rPr lang="ja-JP" altLang="en-US" sz="1200" dirty="0" smtClean="0">
                <a:latin typeface="Meiryo UI" panose="020B0604030504040204" pitchFamily="50" charset="-128"/>
                <a:ea typeface="Meiryo UI" panose="020B0604030504040204" pitchFamily="50" charset="-128"/>
              </a:rPr>
              <a:t>（民間</a:t>
            </a:r>
            <a:r>
              <a:rPr lang="ja-JP" altLang="en-US" sz="1200" dirty="0">
                <a:latin typeface="Meiryo UI" panose="020B0604030504040204" pitchFamily="50" charset="-128"/>
                <a:ea typeface="Meiryo UI" panose="020B0604030504040204" pitchFamily="50" charset="-128"/>
              </a:rPr>
              <a:t>取組等と連携した自然</a:t>
            </a:r>
            <a:r>
              <a:rPr lang="ja-JP" altLang="en-US" sz="1200" dirty="0" smtClean="0">
                <a:latin typeface="Meiryo UI" panose="020B0604030504040204" pitchFamily="50" charset="-128"/>
                <a:ea typeface="Meiryo UI" panose="020B0604030504040204" pitchFamily="50" charset="-128"/>
              </a:rPr>
              <a:t>環境保全）</a:t>
            </a:r>
            <a:endParaRPr lang="en-US" altLang="ja-JP" sz="1200" dirty="0" smtClean="0">
              <a:latin typeface="Meiryo UI" panose="020B0604030504040204" pitchFamily="50" charset="-128"/>
              <a:ea typeface="Meiryo UI" panose="020B0604030504040204" pitchFamily="50" charset="-128"/>
            </a:endParaRPr>
          </a:p>
          <a:p>
            <a:pPr marL="342900" indent="-342900">
              <a:buFont typeface="+mj-lt"/>
              <a:buAutoNum type="arabicPeriod" startAt="3"/>
            </a:pPr>
            <a:r>
              <a:rPr lang="ja-JP" altLang="en-US" sz="1600" dirty="0" smtClean="0">
                <a:latin typeface="Meiryo UI" panose="020B0604030504040204" pitchFamily="50" charset="-128"/>
                <a:ea typeface="Meiryo UI" panose="020B0604030504040204" pitchFamily="50" charset="-128"/>
              </a:rPr>
              <a:t>生物多様性の損失を止め回復に向かわせるためには、新たな視点での施策の展開が必要。自然を基盤とする解決策により気候変動を含む社会課題への対処を進めることや、社会・経済活動による影響への働きかけも含めた総合的な対策により、</a:t>
            </a:r>
            <a:r>
              <a:rPr lang="ja-JP" altLang="en-US" sz="1600" b="1" u="sng" dirty="0" smtClean="0">
                <a:latin typeface="Meiryo UI" panose="020B0604030504040204" pitchFamily="50" charset="-128"/>
                <a:ea typeface="Meiryo UI" panose="020B0604030504040204" pitchFamily="50" charset="-128"/>
              </a:rPr>
              <a:t>「社会変革」を起こすことが重要。</a:t>
            </a:r>
            <a:endParaRPr lang="en-US" altLang="ja-JP" sz="1600" b="1" u="sng" dirty="0" smtClean="0">
              <a:latin typeface="Meiryo UI" panose="020B0604030504040204" pitchFamily="50" charset="-128"/>
              <a:ea typeface="Meiryo UI" panose="020B0604030504040204" pitchFamily="50" charset="-128"/>
            </a:endParaRPr>
          </a:p>
          <a:p>
            <a:pPr marL="342900" indent="-342900">
              <a:buFont typeface="+mj-lt"/>
              <a:buAutoNum type="arabicPeriod" startAt="4"/>
            </a:pPr>
            <a:r>
              <a:rPr lang="ja-JP" altLang="en-US" sz="1600" dirty="0" smtClean="0">
                <a:latin typeface="Meiryo UI" panose="020B0604030504040204" pitchFamily="50" charset="-128"/>
                <a:ea typeface="Meiryo UI" panose="020B0604030504040204" pitchFamily="50" charset="-128"/>
              </a:rPr>
              <a:t>社会</a:t>
            </a:r>
            <a:r>
              <a:rPr lang="ja-JP" altLang="en-US" sz="1600" dirty="0">
                <a:latin typeface="Meiryo UI" panose="020B0604030504040204" pitchFamily="50" charset="-128"/>
                <a:ea typeface="Meiryo UI" panose="020B0604030504040204" pitchFamily="50" charset="-128"/>
              </a:rPr>
              <a:t>変革に向けた万能な解決策はないものの、幅広く効果が見込める対策と、特定の危機</a:t>
            </a:r>
            <a:r>
              <a:rPr lang="ja-JP" altLang="en-US" sz="1600" dirty="0" smtClean="0">
                <a:latin typeface="Meiryo UI" panose="020B0604030504040204" pitchFamily="50" charset="-128"/>
                <a:ea typeface="Meiryo UI" panose="020B0604030504040204" pitchFamily="50" charset="-128"/>
              </a:rPr>
              <a:t>に効果的</a:t>
            </a:r>
            <a:r>
              <a:rPr lang="ja-JP" altLang="en-US" sz="1600" dirty="0">
                <a:latin typeface="Meiryo UI" panose="020B0604030504040204" pitchFamily="50" charset="-128"/>
                <a:ea typeface="Meiryo UI" panose="020B0604030504040204" pitchFamily="50" charset="-128"/>
              </a:rPr>
              <a:t>な対策がある。社会変革の方向性として、地域資源の活用による豊かで</a:t>
            </a:r>
            <a:r>
              <a:rPr lang="ja-JP" altLang="en-US" sz="1600" dirty="0" smtClean="0">
                <a:latin typeface="Meiryo UI" panose="020B0604030504040204" pitchFamily="50" charset="-128"/>
                <a:ea typeface="Meiryo UI" panose="020B0604030504040204" pitchFamily="50" charset="-128"/>
              </a:rPr>
              <a:t>レジリエントな</a:t>
            </a:r>
            <a:r>
              <a:rPr lang="ja-JP" altLang="en-US" sz="1600" dirty="0">
                <a:latin typeface="Meiryo UI" panose="020B0604030504040204" pitchFamily="50" charset="-128"/>
                <a:ea typeface="Meiryo UI" panose="020B0604030504040204" pitchFamily="50" charset="-128"/>
              </a:rPr>
              <a:t>自然共生社会を目指し、自立・分散型社会の要素を取り入れることが重要</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a:t>
            </a:r>
            <a:r>
              <a:rPr lang="en-US" altLang="ja-JP" sz="1200" dirty="0" smtClean="0">
                <a:latin typeface="Meiryo UI" panose="020B0604030504040204" pitchFamily="50" charset="-128"/>
                <a:ea typeface="Meiryo UI" panose="020B0604030504040204" pitchFamily="50" charset="-128"/>
              </a:rPr>
              <a:t>※</a:t>
            </a:r>
            <a:r>
              <a:rPr lang="ja-JP" altLang="en-US" sz="1200" dirty="0">
                <a:latin typeface="Meiryo UI" panose="020B0604030504040204" pitchFamily="50" charset="-128"/>
                <a:ea typeface="Meiryo UI" panose="020B0604030504040204" pitchFamily="50" charset="-128"/>
              </a:rPr>
              <a:t>幅広く効果が見込める対策：ビジネスと生物多様性の好循環、教育や新たな価値観の醸成</a:t>
            </a:r>
            <a:r>
              <a:rPr lang="ja-JP" altLang="en-US" sz="1200" dirty="0" smtClean="0">
                <a:latin typeface="Meiryo UI" panose="020B0604030504040204" pitchFamily="50" charset="-128"/>
                <a:ea typeface="Meiryo UI" panose="020B0604030504040204" pitchFamily="50" charset="-128"/>
              </a:rPr>
              <a:t>等</a:t>
            </a:r>
            <a:endParaRPr lang="en-US" altLang="ja-JP" sz="1200" dirty="0">
              <a:latin typeface="Meiryo UI" panose="020B0604030504040204" pitchFamily="50" charset="-128"/>
              <a:ea typeface="Meiryo UI" panose="020B0604030504040204" pitchFamily="50" charset="-128"/>
            </a:endParaRPr>
          </a:p>
          <a:p>
            <a:r>
              <a:rPr lang="ja-JP" altLang="en-US" sz="1200" dirty="0" smtClean="0">
                <a:latin typeface="Meiryo UI" panose="020B0604030504040204" pitchFamily="50" charset="-128"/>
                <a:ea typeface="Meiryo UI" panose="020B0604030504040204" pitchFamily="50" charset="-128"/>
              </a:rPr>
              <a:t>　　　　　 特定</a:t>
            </a:r>
            <a:r>
              <a:rPr lang="ja-JP" altLang="en-US" sz="1200" dirty="0">
                <a:latin typeface="Meiryo UI" panose="020B0604030504040204" pitchFamily="50" charset="-128"/>
                <a:ea typeface="Meiryo UI" panose="020B0604030504040204" pitchFamily="50" charset="-128"/>
              </a:rPr>
              <a:t>の危機に効果的な対策：里地里山における定住・関係・交流人口を増やす取組等</a:t>
            </a:r>
            <a:endParaRPr kumimoji="1" lang="ja-JP" altLang="en-US" sz="1200" dirty="0">
              <a:latin typeface="Meiryo UI" panose="020B0604030504040204" pitchFamily="50" charset="-128"/>
              <a:ea typeface="Meiryo UI" panose="020B0604030504040204" pitchFamily="50" charset="-128"/>
            </a:endParaRPr>
          </a:p>
        </p:txBody>
      </p:sp>
      <p:sp>
        <p:nvSpPr>
          <p:cNvPr id="11" name="角丸四角形 10"/>
          <p:cNvSpPr/>
          <p:nvPr/>
        </p:nvSpPr>
        <p:spPr>
          <a:xfrm>
            <a:off x="415691" y="2054692"/>
            <a:ext cx="1280988" cy="450761"/>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dirty="0" smtClean="0">
                <a:latin typeface="Meiryo UI" panose="020B0604030504040204" pitchFamily="50" charset="-128"/>
                <a:ea typeface="Meiryo UI" panose="020B0604030504040204" pitchFamily="50" charset="-128"/>
              </a:rPr>
              <a:t>ポイント</a:t>
            </a:r>
            <a:endParaRPr kumimoji="1" lang="ja-JP" altLang="en-US" sz="2000" dirty="0">
              <a:latin typeface="Meiryo UI" panose="020B0604030504040204" pitchFamily="50" charset="-128"/>
              <a:ea typeface="Meiryo UI" panose="020B0604030504040204" pitchFamily="50" charset="-128"/>
            </a:endParaRPr>
          </a:p>
        </p:txBody>
      </p:sp>
      <p:sp>
        <p:nvSpPr>
          <p:cNvPr id="12" name="正方形/長方形 11"/>
          <p:cNvSpPr/>
          <p:nvPr/>
        </p:nvSpPr>
        <p:spPr>
          <a:xfrm>
            <a:off x="5320565" y="6189058"/>
            <a:ext cx="4185761" cy="307777"/>
          </a:xfrm>
          <a:prstGeom prst="rect">
            <a:avLst/>
          </a:prstGeom>
        </p:spPr>
        <p:txBody>
          <a:bodyPr wrap="none">
            <a:spAutoFit/>
          </a:bodyPr>
          <a:lstStyle/>
          <a:p>
            <a:r>
              <a:rPr lang="ja-JP" altLang="en-US" sz="1400" dirty="0" smtClean="0">
                <a:latin typeface="Meiryo UI" panose="020B0604030504040204" pitchFamily="50" charset="-128"/>
                <a:ea typeface="Meiryo UI" panose="020B0604030504040204" pitchFamily="50" charset="-128"/>
              </a:rPr>
              <a:t>出典：第</a:t>
            </a:r>
            <a:r>
              <a:rPr lang="en-US" altLang="ja-JP" sz="1400" dirty="0" smtClean="0">
                <a:latin typeface="Meiryo UI" panose="020B0604030504040204" pitchFamily="50" charset="-128"/>
                <a:ea typeface="Meiryo UI" panose="020B0604030504040204" pitchFamily="50" charset="-128"/>
              </a:rPr>
              <a:t>8</a:t>
            </a:r>
            <a:r>
              <a:rPr lang="ja-JP" altLang="en-US" sz="1400" dirty="0" smtClean="0">
                <a:latin typeface="Meiryo UI" panose="020B0604030504040204" pitchFamily="50" charset="-128"/>
                <a:ea typeface="Meiryo UI" panose="020B0604030504040204" pitchFamily="50" charset="-128"/>
              </a:rPr>
              <a:t>回</a:t>
            </a:r>
            <a:r>
              <a:rPr lang="ja-JP" altLang="en-US" sz="1400" dirty="0">
                <a:latin typeface="Meiryo UI" panose="020B0604030504040204" pitchFamily="50" charset="-128"/>
                <a:ea typeface="Meiryo UI" panose="020B0604030504040204" pitchFamily="50" charset="-128"/>
              </a:rPr>
              <a:t>次期生物</a:t>
            </a:r>
            <a:r>
              <a:rPr lang="ja-JP" altLang="en-US" sz="1400" dirty="0" smtClean="0">
                <a:latin typeface="Meiryo UI" panose="020B0604030504040204" pitchFamily="50" charset="-128"/>
                <a:ea typeface="Meiryo UI" panose="020B0604030504040204" pitchFamily="50" charset="-128"/>
              </a:rPr>
              <a:t>多様性国家</a:t>
            </a:r>
            <a:r>
              <a:rPr lang="ja-JP" altLang="en-US" sz="1400" dirty="0">
                <a:latin typeface="Meiryo UI" panose="020B0604030504040204" pitchFamily="50" charset="-128"/>
                <a:ea typeface="Meiryo UI" panose="020B0604030504040204" pitchFamily="50" charset="-128"/>
              </a:rPr>
              <a:t>戦略研究会</a:t>
            </a:r>
            <a:r>
              <a:rPr lang="ja-JP" altLang="en-US" sz="1400" dirty="0" smtClean="0">
                <a:latin typeface="Meiryo UI" panose="020B0604030504040204" pitchFamily="50" charset="-128"/>
                <a:ea typeface="Meiryo UI" panose="020B0604030504040204" pitchFamily="50" charset="-128"/>
              </a:rPr>
              <a:t>資料</a:t>
            </a:r>
            <a:endParaRPr lang="en-US" altLang="ja-JP" sz="1400" dirty="0">
              <a:latin typeface="Meiryo UI" panose="020B0604030504040204" pitchFamily="50" charset="-128"/>
              <a:ea typeface="Meiryo UI" panose="020B0604030504040204" pitchFamily="50" charset="-128"/>
            </a:endParaRPr>
          </a:p>
        </p:txBody>
      </p:sp>
      <p:sp>
        <p:nvSpPr>
          <p:cNvPr id="13" name="スライド番号プレースホルダー 12"/>
          <p:cNvSpPr>
            <a:spLocks noGrp="1"/>
          </p:cNvSpPr>
          <p:nvPr>
            <p:ph type="sldNum" sz="quarter" idx="4"/>
          </p:nvPr>
        </p:nvSpPr>
        <p:spPr>
          <a:xfrm>
            <a:off x="9345262" y="6342946"/>
            <a:ext cx="697832" cy="473982"/>
          </a:xfrm>
        </p:spPr>
        <p:txBody>
          <a:bodyPr/>
          <a:lstStyle/>
          <a:p>
            <a:fld id="{EFB75F29-2A43-47D9-BF57-FD259BF795F0}" type="slidenum">
              <a:rPr lang="ja-JP" altLang="en-US" smtClean="0"/>
              <a:pPr/>
              <a:t>6</a:t>
            </a:fld>
            <a:endParaRPr lang="ja-JP" altLang="en-US"/>
          </a:p>
        </p:txBody>
      </p:sp>
    </p:spTree>
    <p:extLst>
      <p:ext uri="{BB962C8B-B14F-4D97-AF65-F5344CB8AC3E}">
        <p14:creationId xmlns:p14="http://schemas.microsoft.com/office/powerpoint/2010/main" val="6376837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18113" y="721217"/>
            <a:ext cx="9441042" cy="5907847"/>
          </a:xfrm>
          <a:prstGeom prst="rect">
            <a:avLst/>
          </a:prstGeom>
          <a:noFill/>
          <a:ln w="28575" cap="flat" cmpd="sng" algn="ctr">
            <a:solidFill>
              <a:srgbClr val="00B05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ja-JP" altLang="en-US" sz="1600" b="1" u="sng" dirty="0"/>
          </a:p>
          <a:p>
            <a:pPr>
              <a:spcAft>
                <a:spcPts val="600"/>
              </a:spcAft>
              <a:defRPr/>
            </a:pPr>
            <a:endParaRPr lang="en-US" altLang="ja-JP" sz="1600" b="1" dirty="0">
              <a:latin typeface="+mj-ea"/>
              <a:ea typeface="+mj-ea"/>
            </a:endParaRPr>
          </a:p>
        </p:txBody>
      </p:sp>
      <p:sp>
        <p:nvSpPr>
          <p:cNvPr id="9" name="Text Box 2">
            <a:extLst>
              <a:ext uri="{FF2B5EF4-FFF2-40B4-BE49-F238E27FC236}">
                <a16:creationId xmlns:a16="http://schemas.microsoft.com/office/drawing/2014/main" id="{2F738F25-9BCE-46AB-A344-4AE15F092E5C}"/>
              </a:ext>
            </a:extLst>
          </p:cNvPr>
          <p:cNvSpPr txBox="1">
            <a:spLocks noChangeArrowheads="1"/>
          </p:cNvSpPr>
          <p:nvPr/>
        </p:nvSpPr>
        <p:spPr bwMode="auto">
          <a:xfrm>
            <a:off x="0" y="4081"/>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a:t>
            </a:r>
            <a:r>
              <a:rPr lang="ja-JP" altLang="en-US" sz="3200" dirty="0" smtClean="0">
                <a:solidFill>
                  <a:prstClr val="white"/>
                </a:solidFill>
                <a:ea typeface="HGP創英角ｺﾞｼｯｸUB" pitchFamily="50" charset="-128"/>
                <a:cs typeface="ＭＳ Ｐゴシック" charset="-128"/>
              </a:rPr>
              <a:t>次期生物多様性国家戦略につい</a:t>
            </a:r>
            <a:r>
              <a:rPr lang="ja-JP" altLang="en-US" sz="3200" dirty="0">
                <a:solidFill>
                  <a:prstClr val="white"/>
                </a:solidFill>
                <a:ea typeface="HGP創英角ｺﾞｼｯｸUB" pitchFamily="50" charset="-128"/>
                <a:cs typeface="ＭＳ Ｐゴシック" charset="-128"/>
              </a:rPr>
              <a:t>て</a:t>
            </a:r>
            <a:endParaRPr lang="ja-JP" altLang="en-US" sz="3600" dirty="0">
              <a:solidFill>
                <a:prstClr val="white"/>
              </a:solidFill>
              <a:ea typeface="HGP創英角ｺﾞｼｯｸUB" pitchFamily="50" charset="-128"/>
              <a:cs typeface="ＭＳ Ｐゴシック" charset="-128"/>
            </a:endParaRPr>
          </a:p>
        </p:txBody>
      </p:sp>
      <p:sp>
        <p:nvSpPr>
          <p:cNvPr id="5" name="スライド番号プレースホルダー 4"/>
          <p:cNvSpPr>
            <a:spLocks noGrp="1"/>
          </p:cNvSpPr>
          <p:nvPr>
            <p:ph type="sldNum" sz="quarter" idx="4"/>
          </p:nvPr>
        </p:nvSpPr>
        <p:spPr>
          <a:xfrm>
            <a:off x="9310239" y="6246700"/>
            <a:ext cx="697832" cy="473982"/>
          </a:xfrm>
        </p:spPr>
        <p:txBody>
          <a:bodyPr/>
          <a:lstStyle/>
          <a:p>
            <a:fld id="{EFB75F29-2A43-47D9-BF57-FD259BF795F0}" type="slidenum">
              <a:rPr lang="ja-JP" altLang="en-US" smtClean="0"/>
              <a:pPr/>
              <a:t>7</a:t>
            </a:fld>
            <a:endParaRPr lang="ja-JP" altLang="en-US" dirty="0"/>
          </a:p>
        </p:txBody>
      </p:sp>
      <p:sp>
        <p:nvSpPr>
          <p:cNvPr id="15" name="テキスト ボックス 14">
            <a:extLst>
              <a:ext uri="{FF2B5EF4-FFF2-40B4-BE49-F238E27FC236}">
                <a16:creationId xmlns:a16="http://schemas.microsoft.com/office/drawing/2014/main" id="{76A5270F-8E10-498D-8EA3-D4AC6023051B}"/>
              </a:ext>
            </a:extLst>
          </p:cNvPr>
          <p:cNvSpPr txBox="1"/>
          <p:nvPr/>
        </p:nvSpPr>
        <p:spPr>
          <a:xfrm>
            <a:off x="351590" y="940250"/>
            <a:ext cx="8792608" cy="400110"/>
          </a:xfrm>
          <a:prstGeom prst="rect">
            <a:avLst/>
          </a:prstGeom>
          <a:noFill/>
          <a:ln>
            <a:solidFill>
              <a:schemeClr val="tx1"/>
            </a:solidFill>
          </a:ln>
        </p:spPr>
        <p:txBody>
          <a:bodyPr wrap="square" rtlCol="0">
            <a:spAutoFit/>
          </a:bodyPr>
          <a:lstStyle/>
          <a:p>
            <a:r>
              <a:rPr lang="zh-CN" altLang="en-US" sz="2000" dirty="0">
                <a:latin typeface="Meiryo UI" panose="020B0604030504040204" pitchFamily="50" charset="-128"/>
                <a:ea typeface="Meiryo UI" panose="020B0604030504040204" pitchFamily="50" charset="-128"/>
              </a:rPr>
              <a:t>次期生物多様性国家</a:t>
            </a:r>
            <a:r>
              <a:rPr lang="zh-CN" altLang="en-US" sz="2000" dirty="0" smtClean="0">
                <a:latin typeface="Meiryo UI" panose="020B0604030504040204" pitchFamily="50" charset="-128"/>
                <a:ea typeface="Meiryo UI" panose="020B0604030504040204" pitchFamily="50" charset="-128"/>
              </a:rPr>
              <a:t>戦略</a:t>
            </a:r>
            <a:r>
              <a:rPr lang="ja-JP" altLang="en-US" sz="2000" dirty="0" smtClean="0">
                <a:latin typeface="Meiryo UI" panose="020B0604030504040204" pitchFamily="50" charset="-128"/>
                <a:ea typeface="Meiryo UI" panose="020B0604030504040204" pitchFamily="50" charset="-128"/>
              </a:rPr>
              <a:t>研究会での検討</a:t>
            </a:r>
            <a:endParaRPr kumimoji="1" lang="en-US" altLang="ja-JP" sz="20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76A5270F-8E10-498D-8EA3-D4AC6023051B}"/>
              </a:ext>
            </a:extLst>
          </p:cNvPr>
          <p:cNvSpPr txBox="1"/>
          <p:nvPr/>
        </p:nvSpPr>
        <p:spPr>
          <a:xfrm>
            <a:off x="351590" y="1559393"/>
            <a:ext cx="8828009" cy="1754326"/>
          </a:xfrm>
          <a:prstGeom prst="rect">
            <a:avLst/>
          </a:prstGeom>
          <a:noFill/>
          <a:ln>
            <a:noFill/>
          </a:ln>
        </p:spPr>
        <p:txBody>
          <a:bodyPr wrap="square" rtlCol="0">
            <a:spAutoFit/>
          </a:bodyPr>
          <a:lstStyle/>
          <a:p>
            <a:pPr marL="285750" indent="-285750">
              <a:lnSpc>
                <a:spcPct val="150000"/>
              </a:lnSpc>
              <a:buFont typeface="Wingdings" panose="05000000000000000000" pitchFamily="2" charset="2"/>
              <a:buChar char="u"/>
            </a:pPr>
            <a:r>
              <a:rPr lang="ja-JP" altLang="en-US" dirty="0">
                <a:latin typeface="Meiryo UI" panose="020B0604030504040204" pitchFamily="50" charset="-128"/>
                <a:ea typeface="Meiryo UI" panose="020B0604030504040204" pitchFamily="50" charset="-128"/>
              </a:rPr>
              <a:t>研究会では、第５次環境基本計画、ポスト</a:t>
            </a:r>
            <a:r>
              <a:rPr lang="en-US" altLang="ja-JP" dirty="0">
                <a:latin typeface="Meiryo UI" panose="020B0604030504040204" pitchFamily="50" charset="-128"/>
                <a:ea typeface="Meiryo UI" panose="020B0604030504040204" pitchFamily="50" charset="-128"/>
              </a:rPr>
              <a:t>2020</a:t>
            </a:r>
            <a:r>
              <a:rPr lang="ja-JP" altLang="en-US" dirty="0">
                <a:latin typeface="Meiryo UI" panose="020B0604030504040204" pitchFamily="50" charset="-128"/>
                <a:ea typeface="Meiryo UI" panose="020B0604030504040204" pitchFamily="50" charset="-128"/>
              </a:rPr>
              <a:t>生物多様性枠組策定に向けた議論</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生物</a:t>
            </a:r>
            <a:r>
              <a:rPr lang="ja-JP" altLang="en-US" dirty="0">
                <a:latin typeface="Meiryo UI" panose="020B0604030504040204" pitchFamily="50" charset="-128"/>
                <a:ea typeface="Meiryo UI" panose="020B0604030504040204" pitchFamily="50" charset="-128"/>
              </a:rPr>
              <a:t>多様性及び生態系サービスの</a:t>
            </a:r>
            <a:r>
              <a:rPr lang="ja-JP" altLang="en-US" dirty="0" smtClean="0">
                <a:latin typeface="Meiryo UI" panose="020B0604030504040204" pitchFamily="50" charset="-128"/>
                <a:ea typeface="Meiryo UI" panose="020B0604030504040204" pitchFamily="50" charset="-128"/>
              </a:rPr>
              <a:t>総合評価</a:t>
            </a:r>
            <a:r>
              <a:rPr lang="ja-JP" altLang="en-US" dirty="0">
                <a:latin typeface="Meiryo UI" panose="020B0604030504040204" pitchFamily="50" charset="-128"/>
                <a:ea typeface="Meiryo UI" panose="020B0604030504040204" pitchFamily="50" charset="-128"/>
              </a:rPr>
              <a:t>（</a:t>
            </a:r>
            <a:r>
              <a:rPr lang="en-US" altLang="ja-JP" dirty="0">
                <a:latin typeface="Meiryo UI" panose="020B0604030504040204" pitchFamily="50" charset="-128"/>
                <a:ea typeface="Meiryo UI" panose="020B0604030504040204" pitchFamily="50" charset="-128"/>
              </a:rPr>
              <a:t>JBO3</a:t>
            </a:r>
            <a:r>
              <a:rPr lang="ja-JP" altLang="en-US" dirty="0" smtClean="0">
                <a:latin typeface="Meiryo UI" panose="020B0604030504040204" pitchFamily="50" charset="-128"/>
                <a:ea typeface="Meiryo UI" panose="020B0604030504040204" pitchFamily="50" charset="-128"/>
              </a:rPr>
              <a:t>）</a:t>
            </a:r>
            <a:r>
              <a:rPr lang="ja-JP" altLang="en-US" dirty="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生物</a:t>
            </a:r>
            <a:r>
              <a:rPr lang="ja-JP" altLang="en-US" dirty="0">
                <a:latin typeface="Meiryo UI" panose="020B0604030504040204" pitchFamily="50" charset="-128"/>
                <a:ea typeface="Meiryo UI" panose="020B0604030504040204" pitchFamily="50" charset="-128"/>
              </a:rPr>
              <a:t>多様性国家戦略</a:t>
            </a:r>
            <a:r>
              <a:rPr lang="en-US" altLang="ja-JP" dirty="0">
                <a:latin typeface="Meiryo UI" panose="020B0604030504040204" pitchFamily="50" charset="-128"/>
                <a:ea typeface="Meiryo UI" panose="020B0604030504040204" pitchFamily="50" charset="-128"/>
              </a:rPr>
              <a:t>2012-2020</a:t>
            </a:r>
            <a:r>
              <a:rPr lang="ja-JP" altLang="en-US" dirty="0">
                <a:latin typeface="Meiryo UI" panose="020B0604030504040204" pitchFamily="50" charset="-128"/>
                <a:ea typeface="Meiryo UI" panose="020B0604030504040204" pitchFamily="50" charset="-128"/>
              </a:rPr>
              <a:t>最終評価等の成果や情報等を踏まえつつ</a:t>
            </a:r>
            <a:r>
              <a:rPr lang="ja-JP" altLang="en-US" dirty="0" smtClean="0">
                <a:latin typeface="Meiryo UI" panose="020B0604030504040204" pitchFamily="50" charset="-128"/>
                <a:ea typeface="Meiryo UI" panose="020B0604030504040204" pitchFamily="50" charset="-128"/>
              </a:rPr>
              <a:t>、</a:t>
            </a:r>
            <a:endParaRPr lang="en-US" altLang="ja-JP" dirty="0" smtClean="0">
              <a:latin typeface="Meiryo UI" panose="020B0604030504040204" pitchFamily="50" charset="-128"/>
              <a:ea typeface="Meiryo UI" panose="020B0604030504040204" pitchFamily="50" charset="-128"/>
            </a:endParaRPr>
          </a:p>
          <a:p>
            <a:pPr>
              <a:lnSpc>
                <a:spcPct val="150000"/>
              </a:lnSpc>
            </a:pP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次期生物多様性国家戦略について、</a:t>
            </a:r>
            <a:r>
              <a:rPr lang="en-US" altLang="ja-JP" dirty="0" smtClean="0">
                <a:latin typeface="Meiryo UI" panose="020B0604030504040204" pitchFamily="50" charset="-128"/>
                <a:ea typeface="Meiryo UI" panose="020B0604030504040204" pitchFamily="50" charset="-128"/>
              </a:rPr>
              <a:t>2019</a:t>
            </a:r>
            <a:r>
              <a:rPr lang="ja-JP" altLang="en-US" dirty="0" smtClean="0">
                <a:latin typeface="Meiryo UI" panose="020B0604030504040204" pitchFamily="50" charset="-128"/>
                <a:ea typeface="Meiryo UI" panose="020B0604030504040204" pitchFamily="50" charset="-128"/>
              </a:rPr>
              <a:t>年度より検討</a:t>
            </a:r>
            <a:endParaRPr kumimoji="1" lang="en-US" altLang="ja-JP" sz="16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76A5270F-8E10-498D-8EA3-D4AC6023051B}"/>
              </a:ext>
            </a:extLst>
          </p:cNvPr>
          <p:cNvSpPr txBox="1"/>
          <p:nvPr/>
        </p:nvSpPr>
        <p:spPr>
          <a:xfrm>
            <a:off x="496243" y="3932078"/>
            <a:ext cx="9265463" cy="2246769"/>
          </a:xfrm>
          <a:prstGeom prst="rect">
            <a:avLst/>
          </a:prstGeom>
          <a:noFill/>
          <a:ln>
            <a:noFill/>
          </a:ln>
        </p:spPr>
        <p:txBody>
          <a:bodyPr wrap="square" rtlCol="0">
            <a:spAutoFit/>
          </a:bodyPr>
          <a:lstStyle/>
          <a:p>
            <a:r>
              <a:rPr kumimoji="1" lang="en-US" altLang="ja-JP" sz="1600" dirty="0" smtClean="0">
                <a:latin typeface="Meiryo UI" panose="020B0604030504040204" pitchFamily="50" charset="-128"/>
                <a:ea typeface="Meiryo UI" panose="020B0604030504040204" pitchFamily="50" charset="-128"/>
              </a:rPr>
              <a:t>2019</a:t>
            </a:r>
            <a:r>
              <a:rPr kumimoji="1" lang="ja-JP" altLang="en-US" sz="1600" dirty="0" smtClean="0">
                <a:latin typeface="Meiryo UI" panose="020B0604030504040204" pitchFamily="50" charset="-128"/>
                <a:ea typeface="Meiryo UI" panose="020B0604030504040204" pitchFamily="50" charset="-128"/>
              </a:rPr>
              <a:t>年度　</a:t>
            </a:r>
            <a:r>
              <a:rPr kumimoji="1" lang="ja-JP" altLang="en-US" sz="1600" u="sng" dirty="0" smtClean="0">
                <a:latin typeface="Meiryo UI" panose="020B0604030504040204" pitchFamily="50" charset="-128"/>
                <a:ea typeface="Meiryo UI" panose="020B0604030504040204" pitchFamily="50" charset="-128"/>
              </a:rPr>
              <a:t>第</a:t>
            </a:r>
            <a:r>
              <a:rPr kumimoji="1" lang="en-US" altLang="ja-JP" sz="1600" u="sng" dirty="0" smtClean="0">
                <a:latin typeface="Meiryo UI" panose="020B0604030504040204" pitchFamily="50" charset="-128"/>
                <a:ea typeface="Meiryo UI" panose="020B0604030504040204" pitchFamily="50" charset="-128"/>
              </a:rPr>
              <a:t>1</a:t>
            </a:r>
            <a:r>
              <a:rPr kumimoji="1" lang="ja-JP" altLang="en-US" sz="1600" u="sng" dirty="0" smtClean="0">
                <a:latin typeface="Meiryo UI" panose="020B0604030504040204" pitchFamily="50" charset="-128"/>
                <a:ea typeface="Meiryo UI" panose="020B0604030504040204" pitchFamily="50" charset="-128"/>
              </a:rPr>
              <a:t>回～第</a:t>
            </a:r>
            <a:r>
              <a:rPr kumimoji="1" lang="en-US" altLang="ja-JP" sz="1600" u="sng" dirty="0" smtClean="0">
                <a:latin typeface="Meiryo UI" panose="020B0604030504040204" pitchFamily="50" charset="-128"/>
                <a:ea typeface="Meiryo UI" panose="020B0604030504040204" pitchFamily="50" charset="-128"/>
              </a:rPr>
              <a:t>2</a:t>
            </a:r>
            <a:r>
              <a:rPr kumimoji="1" lang="ja-JP" altLang="en-US" sz="1600" u="sng" dirty="0" smtClean="0">
                <a:latin typeface="Meiryo UI" panose="020B0604030504040204" pitchFamily="50" charset="-128"/>
                <a:ea typeface="Meiryo UI" panose="020B0604030504040204" pitchFamily="50" charset="-128"/>
              </a:rPr>
              <a:t>回開催</a:t>
            </a:r>
            <a:r>
              <a:rPr kumimoji="1" lang="ja-JP" altLang="en-US" sz="1600" dirty="0" smtClean="0">
                <a:latin typeface="Meiryo UI" panose="020B0604030504040204" pitchFamily="50" charset="-128"/>
                <a:ea typeface="Meiryo UI" panose="020B0604030504040204" pitchFamily="50" charset="-128"/>
              </a:rPr>
              <a:t>（次期生物多様性国家戦略の大きな方向性や構造）</a:t>
            </a:r>
            <a:endParaRPr kumimoji="1" lang="en-US" altLang="ja-JP" sz="1600" dirty="0" smtClean="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2020</a:t>
            </a:r>
            <a:r>
              <a:rPr lang="ja-JP" altLang="en-US" sz="1600" dirty="0" smtClean="0">
                <a:latin typeface="Meiryo UI" panose="020B0604030504040204" pitchFamily="50" charset="-128"/>
                <a:ea typeface="Meiryo UI" panose="020B0604030504040204" pitchFamily="50" charset="-128"/>
              </a:rPr>
              <a:t>年度　</a:t>
            </a:r>
            <a:r>
              <a:rPr lang="ja-JP" altLang="en-US" sz="1600" u="sng" dirty="0" smtClean="0">
                <a:latin typeface="Meiryo UI" panose="020B0604030504040204" pitchFamily="50" charset="-128"/>
                <a:ea typeface="Meiryo UI" panose="020B0604030504040204" pitchFamily="50" charset="-128"/>
              </a:rPr>
              <a:t>第</a:t>
            </a:r>
            <a:r>
              <a:rPr lang="en-US" altLang="ja-JP" sz="1600" u="sng" dirty="0" smtClean="0">
                <a:latin typeface="Meiryo UI" panose="020B0604030504040204" pitchFamily="50" charset="-128"/>
                <a:ea typeface="Meiryo UI" panose="020B0604030504040204" pitchFamily="50" charset="-128"/>
              </a:rPr>
              <a:t>3</a:t>
            </a:r>
            <a:r>
              <a:rPr lang="ja-JP" altLang="en-US" sz="1600" u="sng" dirty="0" smtClean="0">
                <a:latin typeface="Meiryo UI" panose="020B0604030504040204" pitchFamily="50" charset="-128"/>
                <a:ea typeface="Meiryo UI" panose="020B0604030504040204" pitchFamily="50" charset="-128"/>
              </a:rPr>
              <a:t>回～第</a:t>
            </a:r>
            <a:r>
              <a:rPr lang="en-US" altLang="ja-JP" sz="1600" u="sng" dirty="0" smtClean="0">
                <a:latin typeface="Meiryo UI" panose="020B0604030504040204" pitchFamily="50" charset="-128"/>
                <a:ea typeface="Meiryo UI" panose="020B0604030504040204" pitchFamily="50" charset="-128"/>
              </a:rPr>
              <a:t>7</a:t>
            </a:r>
            <a:r>
              <a:rPr lang="ja-JP" altLang="en-US" sz="1600" u="sng" dirty="0" smtClean="0">
                <a:latin typeface="Meiryo UI" panose="020B0604030504040204" pitchFamily="50" charset="-128"/>
                <a:ea typeface="Meiryo UI" panose="020B0604030504040204" pitchFamily="50" charset="-128"/>
              </a:rPr>
              <a:t>回開催</a:t>
            </a:r>
            <a:endParaRPr lang="en-US" altLang="ja-JP" sz="1600" u="sng"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（自然共生社会の実現に向けた方策と基盤</a:t>
            </a:r>
            <a:r>
              <a:rPr lang="ja-JP" altLang="en-US" sz="1600" dirty="0">
                <a:latin typeface="Meiryo UI" panose="020B0604030504040204" pitchFamily="50" charset="-128"/>
                <a:ea typeface="Meiryo UI" panose="020B0604030504040204" pitchFamily="50" charset="-128"/>
              </a:rPr>
              <a:t>整備</a:t>
            </a:r>
            <a:r>
              <a:rPr lang="ja-JP" altLang="en-US" sz="1600" dirty="0" smtClean="0">
                <a:latin typeface="Meiryo UI" panose="020B0604030504040204" pitchFamily="50" charset="-128"/>
                <a:ea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　　　　　　　 身近</a:t>
            </a:r>
            <a:r>
              <a:rPr lang="ja-JP" altLang="en-US" sz="1600" dirty="0">
                <a:latin typeface="Meiryo UI" panose="020B0604030504040204" pitchFamily="50" charset="-128"/>
                <a:ea typeface="Meiryo UI" panose="020B0604030504040204" pitchFamily="50" charset="-128"/>
              </a:rPr>
              <a:t>な暮らしに提供される自然の恵みの確保</a:t>
            </a:r>
            <a:r>
              <a:rPr lang="ja-JP" altLang="en-US" sz="1600" dirty="0" smtClean="0">
                <a:latin typeface="Meiryo UI" panose="020B0604030504040204" pitchFamily="50" charset="-128"/>
                <a:ea typeface="Meiryo UI" panose="020B0604030504040204" pitchFamily="50" charset="-128"/>
              </a:rPr>
              <a:t>と自然</a:t>
            </a:r>
            <a:r>
              <a:rPr lang="ja-JP" altLang="en-US" sz="1600" dirty="0">
                <a:latin typeface="Meiryo UI" panose="020B0604030504040204" pitchFamily="50" charset="-128"/>
                <a:ea typeface="Meiryo UI" panose="020B0604030504040204" pitchFamily="50" charset="-128"/>
              </a:rPr>
              <a:t>に配慮したライフスタイルへの</a:t>
            </a:r>
            <a:r>
              <a:rPr lang="ja-JP" altLang="en-US" sz="1600" dirty="0" smtClean="0">
                <a:latin typeface="Meiryo UI" panose="020B0604030504040204" pitchFamily="50" charset="-128"/>
                <a:ea typeface="Meiryo UI" panose="020B0604030504040204" pitchFamily="50" charset="-128"/>
              </a:rPr>
              <a:t>転換等）</a:t>
            </a:r>
            <a:endParaRPr lang="en-US" altLang="ja-JP" sz="1600" dirty="0" smtClean="0">
              <a:latin typeface="Meiryo UI" panose="020B0604030504040204" pitchFamily="50" charset="-128"/>
              <a:ea typeface="Meiryo UI" panose="020B0604030504040204" pitchFamily="50" charset="-128"/>
            </a:endParaRPr>
          </a:p>
          <a:p>
            <a:r>
              <a:rPr kumimoji="1" lang="en-US" altLang="ja-JP" sz="1600" dirty="0" smtClean="0">
                <a:latin typeface="Meiryo UI" panose="020B0604030504040204" pitchFamily="50" charset="-128"/>
                <a:ea typeface="Meiryo UI" panose="020B0604030504040204" pitchFamily="50" charset="-128"/>
              </a:rPr>
              <a:t>2021.5     </a:t>
            </a:r>
            <a:r>
              <a:rPr kumimoji="1" lang="ja-JP" altLang="en-US" sz="1600" u="sng" dirty="0" smtClean="0">
                <a:latin typeface="Meiryo UI" panose="020B0604030504040204" pitchFamily="50" charset="-128"/>
                <a:ea typeface="Meiryo UI" panose="020B0604030504040204" pitchFamily="50" charset="-128"/>
              </a:rPr>
              <a:t>第</a:t>
            </a:r>
            <a:r>
              <a:rPr kumimoji="1" lang="en-US" altLang="ja-JP" sz="1600" u="sng" dirty="0" smtClean="0">
                <a:latin typeface="Meiryo UI" panose="020B0604030504040204" pitchFamily="50" charset="-128"/>
                <a:ea typeface="Meiryo UI" panose="020B0604030504040204" pitchFamily="50" charset="-128"/>
              </a:rPr>
              <a:t>8</a:t>
            </a:r>
            <a:r>
              <a:rPr lang="ja-JP" altLang="en-US" sz="1600" u="sng" dirty="0">
                <a:latin typeface="Meiryo UI" panose="020B0604030504040204" pitchFamily="50" charset="-128"/>
                <a:ea typeface="Meiryo UI" panose="020B0604030504040204" pitchFamily="50" charset="-128"/>
              </a:rPr>
              <a:t>回</a:t>
            </a:r>
            <a:r>
              <a:rPr lang="ja-JP" altLang="en-US" sz="1600" u="sng" dirty="0" smtClean="0">
                <a:latin typeface="Meiryo UI" panose="020B0604030504040204" pitchFamily="50" charset="-128"/>
                <a:ea typeface="Meiryo UI" panose="020B0604030504040204" pitchFamily="50" charset="-128"/>
              </a:rPr>
              <a:t>開催</a:t>
            </a:r>
            <a:endParaRPr lang="en-US" altLang="ja-JP" sz="1600" u="sng" dirty="0" smtClean="0">
              <a:latin typeface="Meiryo UI" panose="020B0604030504040204" pitchFamily="50" charset="-128"/>
              <a:ea typeface="Meiryo UI" panose="020B0604030504040204" pitchFamily="50" charset="-128"/>
            </a:endParaRPr>
          </a:p>
          <a:p>
            <a:r>
              <a:rPr lang="en-US" altLang="ja-JP" sz="1600" dirty="0">
                <a:latin typeface="Meiryo UI" panose="020B0604030504040204" pitchFamily="50" charset="-128"/>
                <a:ea typeface="Meiryo UI" panose="020B0604030504040204" pitchFamily="50" charset="-128"/>
              </a:rPr>
              <a:t> </a:t>
            </a:r>
            <a:r>
              <a:rPr lang="en-US" altLang="ja-JP" sz="1600" dirty="0" smtClean="0">
                <a:latin typeface="Meiryo UI" panose="020B0604030504040204" pitchFamily="50" charset="-128"/>
                <a:ea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rPr>
              <a:t>（</a:t>
            </a:r>
            <a:r>
              <a:rPr lang="ja-JP" altLang="en-US" sz="1600" dirty="0">
                <a:latin typeface="Meiryo UI" panose="020B0604030504040204" pitchFamily="50" charset="-128"/>
                <a:ea typeface="Meiryo UI" panose="020B0604030504040204" pitchFamily="50" charset="-128"/>
              </a:rPr>
              <a:t>最近の</a:t>
            </a:r>
            <a:r>
              <a:rPr lang="ja-JP" altLang="en-US" sz="1600" dirty="0" smtClean="0">
                <a:latin typeface="Meiryo UI" panose="020B0604030504040204" pitchFamily="50" charset="-128"/>
                <a:ea typeface="Meiryo UI" panose="020B0604030504040204" pitchFamily="50" charset="-128"/>
              </a:rPr>
              <a:t>課題</a:t>
            </a:r>
            <a:r>
              <a:rPr lang="en-US" altLang="ja-JP" sz="1600" dirty="0">
                <a:latin typeface="Meiryo UI" panose="020B0604030504040204" pitchFamily="50" charset="-128"/>
                <a:ea typeface="Meiryo UI" panose="020B0604030504040204" pitchFamily="50" charset="-128"/>
              </a:rPr>
              <a:t>&lt;</a:t>
            </a:r>
            <a:r>
              <a:rPr lang="ja-JP" altLang="en-US" sz="1600" dirty="0" smtClean="0">
                <a:latin typeface="Meiryo UI" panose="020B0604030504040204" pitchFamily="50" charset="-128"/>
                <a:ea typeface="Meiryo UI" panose="020B0604030504040204" pitchFamily="50" charset="-128"/>
              </a:rPr>
              <a:t>新型</a:t>
            </a:r>
            <a:r>
              <a:rPr lang="ja-JP" altLang="en-US" sz="1600" dirty="0">
                <a:latin typeface="Meiryo UI" panose="020B0604030504040204" pitchFamily="50" charset="-128"/>
                <a:ea typeface="Meiryo UI" panose="020B0604030504040204" pitchFamily="50" charset="-128"/>
              </a:rPr>
              <a:t>コロナウイルス感染症</a:t>
            </a:r>
            <a:r>
              <a:rPr lang="ja-JP" altLang="en-US" sz="1600" dirty="0" smtClean="0">
                <a:latin typeface="Meiryo UI" panose="020B0604030504040204" pitchFamily="50" charset="-128"/>
                <a:ea typeface="Meiryo UI" panose="020B0604030504040204" pitchFamily="50" charset="-128"/>
              </a:rPr>
              <a:t>や</a:t>
            </a:r>
            <a:r>
              <a:rPr lang="en-US" altLang="ja-JP" sz="1600" dirty="0" smtClean="0">
                <a:latin typeface="Meiryo UI" panose="020B0604030504040204" pitchFamily="50" charset="-128"/>
                <a:ea typeface="Meiryo UI" panose="020B0604030504040204" pitchFamily="50" charset="-128"/>
              </a:rPr>
              <a:t>2050</a:t>
            </a:r>
            <a:r>
              <a:rPr lang="ja-JP" altLang="en-US" sz="1600" dirty="0">
                <a:latin typeface="Meiryo UI" panose="020B0604030504040204" pitchFamily="50" charset="-128"/>
                <a:ea typeface="Meiryo UI" panose="020B0604030504040204" pitchFamily="50" charset="-128"/>
              </a:rPr>
              <a:t>年カーボンニュートラル</a:t>
            </a:r>
            <a:r>
              <a:rPr lang="ja-JP" altLang="en-US" sz="1600" dirty="0" smtClean="0">
                <a:latin typeface="Meiryo UI" panose="020B0604030504040204" pitchFamily="50" charset="-128"/>
                <a:ea typeface="Meiryo UI" panose="020B0604030504040204" pitchFamily="50" charset="-128"/>
              </a:rPr>
              <a:t>等</a:t>
            </a:r>
            <a:r>
              <a:rPr lang="en-US" altLang="ja-JP" sz="1600" dirty="0" smtClean="0">
                <a:latin typeface="Meiryo UI" panose="020B0604030504040204" pitchFamily="50" charset="-128"/>
                <a:ea typeface="Meiryo UI" panose="020B0604030504040204" pitchFamily="50" charset="-128"/>
              </a:rPr>
              <a:t>&gt;</a:t>
            </a:r>
            <a:r>
              <a:rPr lang="ja-JP" altLang="en-US" sz="1600" dirty="0" err="1" smtClean="0">
                <a:latin typeface="Meiryo UI" panose="020B0604030504040204" pitchFamily="50" charset="-128"/>
                <a:ea typeface="Meiryo UI" panose="020B0604030504040204" pitchFamily="50" charset="-128"/>
              </a:rPr>
              <a:t>へ</a:t>
            </a:r>
            <a:r>
              <a:rPr lang="ja-JP" altLang="en-US" sz="1600" dirty="0" err="1">
                <a:latin typeface="Meiryo UI" panose="020B0604030504040204" pitchFamily="50" charset="-128"/>
                <a:ea typeface="Meiryo UI" panose="020B0604030504040204" pitchFamily="50" charset="-128"/>
              </a:rPr>
              <a:t>の</a:t>
            </a:r>
            <a:r>
              <a:rPr lang="ja-JP" altLang="en-US" sz="1600" dirty="0" smtClean="0">
                <a:latin typeface="Meiryo UI" panose="020B0604030504040204" pitchFamily="50" charset="-128"/>
                <a:ea typeface="Meiryo UI" panose="020B0604030504040204" pitchFamily="50" charset="-128"/>
              </a:rPr>
              <a:t>対応</a:t>
            </a:r>
            <a:r>
              <a:rPr kumimoji="1" lang="ja-JP" altLang="en-US" sz="1600" dirty="0" smtClean="0">
                <a:latin typeface="Meiryo UI" panose="020B0604030504040204" pitchFamily="50" charset="-128"/>
                <a:ea typeface="Meiryo UI" panose="020B0604030504040204" pitchFamily="50" charset="-128"/>
              </a:rPr>
              <a:t>）</a:t>
            </a:r>
            <a:endParaRPr kumimoji="1" lang="en-US" altLang="ja-JP" sz="1600" dirty="0" smtClean="0">
              <a:latin typeface="Meiryo UI" panose="020B0604030504040204" pitchFamily="50" charset="-128"/>
              <a:ea typeface="Meiryo UI" panose="020B0604030504040204" pitchFamily="50" charset="-128"/>
            </a:endParaRPr>
          </a:p>
          <a:p>
            <a:r>
              <a:rPr lang="en-US" altLang="ja-JP" sz="1600" dirty="0" smtClean="0">
                <a:latin typeface="Meiryo UI" panose="020B0604030504040204" pitchFamily="50" charset="-128"/>
                <a:ea typeface="Meiryo UI" panose="020B0604030504040204" pitchFamily="50" charset="-128"/>
              </a:rPr>
              <a:t>2021.6</a:t>
            </a:r>
            <a:r>
              <a:rPr lang="ja-JP" altLang="en-US" sz="1600" dirty="0" smtClean="0">
                <a:latin typeface="Meiryo UI" panose="020B0604030504040204" pitchFamily="50" charset="-128"/>
                <a:ea typeface="Meiryo UI" panose="020B0604030504040204" pitchFamily="50" charset="-128"/>
              </a:rPr>
              <a:t>　　 </a:t>
            </a:r>
            <a:r>
              <a:rPr lang="ja-JP" altLang="en-US" sz="1600" u="sng" dirty="0" smtClean="0">
                <a:latin typeface="Meiryo UI" panose="020B0604030504040204" pitchFamily="50" charset="-128"/>
                <a:ea typeface="Meiryo UI" panose="020B0604030504040204" pitchFamily="50" charset="-128"/>
              </a:rPr>
              <a:t>第</a:t>
            </a:r>
            <a:r>
              <a:rPr lang="en-US" altLang="ja-JP" sz="1600" u="sng" dirty="0" smtClean="0">
                <a:latin typeface="Meiryo UI" panose="020B0604030504040204" pitchFamily="50" charset="-128"/>
                <a:ea typeface="Meiryo UI" panose="020B0604030504040204" pitchFamily="50" charset="-128"/>
              </a:rPr>
              <a:t>9</a:t>
            </a:r>
            <a:r>
              <a:rPr lang="ja-JP" altLang="en-US" sz="1600" u="sng" dirty="0" smtClean="0">
                <a:latin typeface="Meiryo UI" panose="020B0604030504040204" pitchFamily="50" charset="-128"/>
                <a:ea typeface="Meiryo UI" panose="020B0604030504040204" pitchFamily="50" charset="-128"/>
              </a:rPr>
              <a:t>回開催</a:t>
            </a:r>
            <a:r>
              <a:rPr lang="ja-JP" altLang="en-US" sz="1600" dirty="0" smtClean="0">
                <a:latin typeface="Meiryo UI" panose="020B0604030504040204" pitchFamily="50" charset="-128"/>
                <a:ea typeface="Meiryo UI" panose="020B0604030504040204" pitchFamily="50" charset="-128"/>
              </a:rPr>
              <a:t>（これまでの研究会を踏まえた全体討議）</a:t>
            </a:r>
            <a:endParaRPr lang="en-US" altLang="ja-JP" sz="1600" dirty="0" smtClean="0">
              <a:latin typeface="Meiryo UI" panose="020B0604030504040204" pitchFamily="50" charset="-128"/>
              <a:ea typeface="Meiryo UI" panose="020B0604030504040204" pitchFamily="50" charset="-128"/>
            </a:endParaRPr>
          </a:p>
          <a:p>
            <a:endParaRPr kumimoji="1" lang="en-US" altLang="ja-JP" sz="500" dirty="0" smtClean="0">
              <a:latin typeface="Meiryo UI" panose="020B0604030504040204" pitchFamily="50" charset="-128"/>
              <a:ea typeface="Meiryo UI" panose="020B0604030504040204" pitchFamily="50" charset="-128"/>
            </a:endParaRPr>
          </a:p>
          <a:p>
            <a:r>
              <a:rPr kumimoji="1" lang="ja-JP" altLang="en-US" b="1" dirty="0" smtClean="0">
                <a:latin typeface="Meiryo UI" panose="020B0604030504040204" pitchFamily="50" charset="-128"/>
                <a:ea typeface="Meiryo UI" panose="020B0604030504040204" pitchFamily="50" charset="-128"/>
              </a:rPr>
              <a:t>→</a:t>
            </a:r>
            <a:r>
              <a:rPr kumimoji="1" lang="en-US" altLang="ja-JP" b="1" u="sng" dirty="0" smtClean="0">
                <a:latin typeface="Meiryo UI" panose="020B0604030504040204" pitchFamily="50" charset="-128"/>
                <a:ea typeface="Meiryo UI" panose="020B0604030504040204" pitchFamily="50" charset="-128"/>
              </a:rPr>
              <a:t>2021</a:t>
            </a:r>
            <a:r>
              <a:rPr kumimoji="1" lang="ja-JP" altLang="en-US" b="1" u="sng" dirty="0" smtClean="0">
                <a:latin typeface="Meiryo UI" panose="020B0604030504040204" pitchFamily="50" charset="-128"/>
                <a:ea typeface="Meiryo UI" panose="020B0604030504040204" pitchFamily="50" charset="-128"/>
              </a:rPr>
              <a:t>年度末　次期国家戦略策定（予定）</a:t>
            </a:r>
            <a:endParaRPr kumimoji="1" lang="en-US" altLang="ja-JP" b="1" u="sng" dirty="0">
              <a:latin typeface="Meiryo UI" panose="020B0604030504040204" pitchFamily="50" charset="-128"/>
              <a:ea typeface="Meiryo UI" panose="020B0604030504040204" pitchFamily="50" charset="-128"/>
            </a:endParaRPr>
          </a:p>
        </p:txBody>
      </p:sp>
      <p:sp>
        <p:nvSpPr>
          <p:cNvPr id="3" name="正方形/長方形 2"/>
          <p:cNvSpPr/>
          <p:nvPr/>
        </p:nvSpPr>
        <p:spPr>
          <a:xfrm>
            <a:off x="351590" y="3711770"/>
            <a:ext cx="9102463" cy="2468212"/>
          </a:xfrm>
          <a:prstGeom prst="rect">
            <a:avLst/>
          </a:prstGeom>
          <a:no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角丸四角形 24"/>
          <p:cNvSpPr/>
          <p:nvPr/>
        </p:nvSpPr>
        <p:spPr>
          <a:xfrm>
            <a:off x="496723" y="3536384"/>
            <a:ext cx="1924505" cy="340943"/>
          </a:xfrm>
          <a:prstGeom prst="roundRect">
            <a:avLst/>
          </a:prstGeom>
          <a:ln w="12700">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ja-JP" altLang="en-US" sz="1600" dirty="0" smtClean="0">
                <a:latin typeface="Meiryo UI" panose="020B0604030504040204" pitchFamily="50" charset="-128"/>
                <a:ea typeface="Meiryo UI" panose="020B0604030504040204" pitchFamily="50" charset="-128"/>
              </a:rPr>
              <a:t>研究会開催状況</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538327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218113" y="706263"/>
            <a:ext cx="9479679" cy="5977872"/>
          </a:xfrm>
          <a:prstGeom prst="rect">
            <a:avLst/>
          </a:prstGeom>
          <a:noFill/>
          <a:ln w="28575" cap="flat" cmpd="sng" algn="ctr">
            <a:solidFill>
              <a:srgbClr val="00B05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en-US" altLang="ja-JP" sz="2000" b="1" kern="100" dirty="0">
              <a:effectLst>
                <a:outerShdw blurRad="38100" dist="38100" dir="2700000" algn="tl">
                  <a:srgbClr val="000000">
                    <a:alpha val="43137"/>
                  </a:srgbClr>
                </a:outerShdw>
              </a:effectLst>
              <a:latin typeface="+mj-ea"/>
              <a:cs typeface="Times New Roman" panose="02020603050405020304" pitchFamily="18" charset="0"/>
            </a:endParaRPr>
          </a:p>
          <a:p>
            <a:pPr>
              <a:spcAft>
                <a:spcPts val="600"/>
              </a:spcAft>
              <a:defRPr/>
            </a:pPr>
            <a:endParaRPr lang="ja-JP" altLang="en-US" sz="1600" b="1" u="sng" dirty="0"/>
          </a:p>
          <a:p>
            <a:pPr>
              <a:spcAft>
                <a:spcPts val="600"/>
              </a:spcAft>
              <a:defRPr/>
            </a:pPr>
            <a:endParaRPr lang="en-US" altLang="ja-JP" sz="1600" b="1" dirty="0">
              <a:latin typeface="+mj-ea"/>
              <a:ea typeface="+mj-ea"/>
            </a:endParaRPr>
          </a:p>
        </p:txBody>
      </p:sp>
      <p:sp>
        <p:nvSpPr>
          <p:cNvPr id="9" name="Text Box 2">
            <a:extLst>
              <a:ext uri="{FF2B5EF4-FFF2-40B4-BE49-F238E27FC236}">
                <a16:creationId xmlns:a16="http://schemas.microsoft.com/office/drawing/2014/main" id="{2F738F25-9BCE-46AB-A344-4AE15F092E5C}"/>
              </a:ext>
            </a:extLst>
          </p:cNvPr>
          <p:cNvSpPr txBox="1">
            <a:spLocks noChangeArrowheads="1"/>
          </p:cNvSpPr>
          <p:nvPr/>
        </p:nvSpPr>
        <p:spPr bwMode="auto">
          <a:xfrm>
            <a:off x="0" y="4081"/>
            <a:ext cx="9906000" cy="510396"/>
          </a:xfrm>
          <a:prstGeom prst="rect">
            <a:avLst/>
          </a:prstGeom>
          <a:solidFill>
            <a:srgbClr val="00B0F0"/>
          </a:solidFill>
          <a:ln w="9525">
            <a:noFill/>
            <a:miter lim="800000"/>
            <a:headEnd/>
            <a:tailEnd/>
          </a:ln>
        </p:spPr>
        <p:txBody>
          <a:bodyPr wrap="square" lIns="74295" tIns="8890" rIns="74295" bIns="8890">
            <a:spAutoFit/>
          </a:bodyPr>
          <a:ls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ctr"/>
            <a:r>
              <a:rPr lang="ja-JP" altLang="en-US" sz="3200" dirty="0">
                <a:solidFill>
                  <a:prstClr val="white"/>
                </a:solidFill>
                <a:ea typeface="HGP創英角ｺﾞｼｯｸUB" pitchFamily="50" charset="-128"/>
                <a:cs typeface="ＭＳ Ｐゴシック" charset="-128"/>
              </a:rPr>
              <a:t>　次期生物多様性国家</a:t>
            </a:r>
            <a:r>
              <a:rPr lang="ja-JP" altLang="en-US" sz="3200" dirty="0" smtClean="0">
                <a:solidFill>
                  <a:prstClr val="white"/>
                </a:solidFill>
                <a:ea typeface="HGP創英角ｺﾞｼｯｸUB" pitchFamily="50" charset="-128"/>
                <a:cs typeface="ＭＳ Ｐゴシック" charset="-128"/>
              </a:rPr>
              <a:t>戦略の方向性と目標案</a:t>
            </a:r>
            <a:endParaRPr lang="ja-JP" altLang="en-US" sz="3600" dirty="0">
              <a:solidFill>
                <a:prstClr val="white"/>
              </a:solidFill>
              <a:ea typeface="HGP創英角ｺﾞｼｯｸUB" pitchFamily="50" charset="-128"/>
              <a:cs typeface="ＭＳ Ｐゴシック" charset="-128"/>
            </a:endParaRPr>
          </a:p>
        </p:txBody>
      </p:sp>
      <p:sp>
        <p:nvSpPr>
          <p:cNvPr id="11" name="テキスト ボックス 10">
            <a:extLst>
              <a:ext uri="{FF2B5EF4-FFF2-40B4-BE49-F238E27FC236}">
                <a16:creationId xmlns:a16="http://schemas.microsoft.com/office/drawing/2014/main" id="{76A5270F-8E10-498D-8EA3-D4AC6023051B}"/>
              </a:ext>
            </a:extLst>
          </p:cNvPr>
          <p:cNvSpPr txBox="1"/>
          <p:nvPr/>
        </p:nvSpPr>
        <p:spPr>
          <a:xfrm>
            <a:off x="336207" y="852934"/>
            <a:ext cx="8792608" cy="369332"/>
          </a:xfrm>
          <a:prstGeom prst="rect">
            <a:avLst/>
          </a:prstGeom>
          <a:noFill/>
          <a:ln>
            <a:solidFill>
              <a:schemeClr val="tx1"/>
            </a:solid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次期生物多様性国家戦略の方向性（計画</a:t>
            </a:r>
            <a:r>
              <a:rPr kumimoji="1" lang="ja-JP" altLang="en-US" smtClean="0">
                <a:latin typeface="Meiryo UI" panose="020B0604030504040204" pitchFamily="50" charset="-128"/>
                <a:ea typeface="Meiryo UI" panose="020B0604030504040204" pitchFamily="50" charset="-128"/>
              </a:rPr>
              <a:t>期間：～</a:t>
            </a:r>
            <a:r>
              <a:rPr kumimoji="1" lang="en-US" altLang="ja-JP" dirty="0" smtClean="0">
                <a:latin typeface="Meiryo UI" panose="020B0604030504040204" pitchFamily="50" charset="-128"/>
                <a:ea typeface="Meiryo UI" panose="020B0604030504040204" pitchFamily="50" charset="-128"/>
              </a:rPr>
              <a:t>2030</a:t>
            </a:r>
            <a:r>
              <a:rPr kumimoji="1" lang="ja-JP" altLang="en-US" dirty="0" smtClean="0">
                <a:latin typeface="Meiryo UI" panose="020B0604030504040204" pitchFamily="50" charset="-128"/>
                <a:ea typeface="Meiryo UI" panose="020B0604030504040204" pitchFamily="50" charset="-128"/>
              </a:rPr>
              <a:t>）</a:t>
            </a:r>
            <a:endParaRPr kumimoji="1" lang="en-US" altLang="ja-JP" dirty="0">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6377EA14-8519-40D5-911E-9F93B17790C0}"/>
              </a:ext>
            </a:extLst>
          </p:cNvPr>
          <p:cNvSpPr/>
          <p:nvPr/>
        </p:nvSpPr>
        <p:spPr>
          <a:xfrm>
            <a:off x="336207" y="1350747"/>
            <a:ext cx="8868109" cy="3046988"/>
          </a:xfrm>
          <a:prstGeom prst="rect">
            <a:avLst/>
          </a:prstGeom>
        </p:spPr>
        <p:txBody>
          <a:bodyPr wrap="square">
            <a:spAutoFit/>
          </a:bodyPr>
          <a:lstStyle/>
          <a:p>
            <a:r>
              <a:rPr lang="ja-JP" altLang="en-US" sz="1600" dirty="0" smtClean="0">
                <a:solidFill>
                  <a:srgbClr val="000000"/>
                </a:solidFill>
                <a:latin typeface="Meiryo UI" panose="020B0604030504040204" pitchFamily="50" charset="-128"/>
                <a:ea typeface="Meiryo UI" panose="020B0604030504040204" pitchFamily="50" charset="-128"/>
              </a:rPr>
              <a:t>１．目指すべき自然共生社会像：持続可能かつレジリエントで真に豊かな「自然共生社会」を目指す</a:t>
            </a:r>
            <a:endParaRPr lang="en-US" altLang="ja-JP" sz="1600" dirty="0" smtClean="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a:t>
            </a:r>
            <a:endParaRPr lang="en-US" altLang="ja-JP" sz="1600" dirty="0" smtClean="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rPr>
              <a:t> ①生存基盤となる多様で健全な生態系の保全・再生</a:t>
            </a:r>
            <a:endParaRPr lang="en-US" altLang="ja-JP" sz="1600" dirty="0" smtClean="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rPr>
              <a:t> ②自然を活用した解決策を取り入れながら自然の恵みの持続可能な形での積極的な利用</a:t>
            </a:r>
            <a:endParaRPr lang="en-US" altLang="ja-JP" sz="1600" dirty="0" smtClean="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rPr>
              <a:t> ③生物多様性と生態系に対する影響を内部化する社会変革</a:t>
            </a:r>
            <a:endParaRPr lang="en-US" altLang="ja-JP" sz="1600" dirty="0">
              <a:solidFill>
                <a:srgbClr val="000000"/>
              </a:solidFill>
              <a:latin typeface="Meiryo UI" panose="020B0604030504040204" pitchFamily="50" charset="-128"/>
              <a:ea typeface="Meiryo UI" panose="020B0604030504040204" pitchFamily="50" charset="-128"/>
            </a:endParaRPr>
          </a:p>
          <a:p>
            <a:endParaRPr lang="en-US" altLang="ja-JP" sz="1600" dirty="0">
              <a:solidFill>
                <a:srgbClr val="000000"/>
              </a:solidFill>
              <a:latin typeface="Meiryo UI" panose="020B0604030504040204" pitchFamily="50" charset="-128"/>
              <a:ea typeface="Meiryo UI" panose="020B0604030504040204" pitchFamily="50" charset="-128"/>
            </a:endParaRPr>
          </a:p>
          <a:p>
            <a:r>
              <a:rPr lang="ja-JP" altLang="en-US" sz="1600" dirty="0" smtClean="0">
                <a:solidFill>
                  <a:srgbClr val="000000"/>
                </a:solidFill>
                <a:latin typeface="Meiryo UI" panose="020B0604030504040204" pitchFamily="50" charset="-128"/>
                <a:ea typeface="Meiryo UI" panose="020B0604030504040204" pitchFamily="50" charset="-128"/>
              </a:rPr>
              <a:t>２．次期戦略で既存の取組に加えて取り組むべきポイント</a:t>
            </a:r>
            <a:endParaRPr lang="en-US" altLang="ja-JP" sz="1600" dirty="0" smtClean="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a:t>
            </a:r>
            <a:endParaRPr lang="en-US" altLang="ja-JP" sz="1600" dirty="0" smtClean="0">
              <a:solidFill>
                <a:srgbClr val="000000"/>
              </a:solidFill>
              <a:latin typeface="Meiryo UI" panose="020B0604030504040204" pitchFamily="50" charset="-128"/>
              <a:ea typeface="Meiryo UI" panose="020B0604030504040204" pitchFamily="50" charset="-128"/>
            </a:endParaRPr>
          </a:p>
          <a:p>
            <a:r>
              <a:rPr lang="en-US" altLang="ja-JP" sz="1600" dirty="0">
                <a:solidFill>
                  <a:srgbClr val="000000"/>
                </a:solidFill>
                <a:latin typeface="Meiryo UI" panose="020B0604030504040204" pitchFamily="50" charset="-128"/>
                <a:ea typeface="Meiryo UI" panose="020B0604030504040204" pitchFamily="50" charset="-128"/>
              </a:rPr>
              <a:t> </a:t>
            </a:r>
            <a:r>
              <a:rPr lang="en-US" altLang="ja-JP" sz="1600" dirty="0" smtClean="0">
                <a:solidFill>
                  <a:srgbClr val="000000"/>
                </a:solidFill>
                <a:latin typeface="Meiryo UI" panose="020B0604030504040204" pitchFamily="50" charset="-128"/>
                <a:ea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rPr>
              <a:t>①自然共生社会構築の基盤としての生態系の健全性の回復</a:t>
            </a:r>
            <a:endParaRPr lang="en-US" altLang="ja-JP" sz="1600" dirty="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rPr>
              <a:t>②人口減少社会・気候変動等に対する自然を活用した社会的課題解決</a:t>
            </a:r>
            <a:endParaRPr lang="en-US" altLang="ja-JP" sz="1600" dirty="0">
              <a:solidFill>
                <a:srgbClr val="000000"/>
              </a:solidFill>
              <a:latin typeface="Meiryo UI" panose="020B0604030504040204" pitchFamily="50" charset="-128"/>
              <a:ea typeface="Meiryo UI" panose="020B0604030504040204" pitchFamily="50" charset="-128"/>
            </a:endParaRPr>
          </a:p>
          <a:p>
            <a:r>
              <a:rPr lang="ja-JP" altLang="en-US" sz="1600" dirty="0">
                <a:solidFill>
                  <a:srgbClr val="000000"/>
                </a:solidFill>
                <a:latin typeface="Meiryo UI" panose="020B0604030504040204" pitchFamily="50" charset="-128"/>
                <a:ea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rPr>
              <a:t>③</a:t>
            </a:r>
            <a:r>
              <a:rPr lang="ja-JP" altLang="en-US" sz="1600" dirty="0">
                <a:solidFill>
                  <a:srgbClr val="000000"/>
                </a:solidFill>
                <a:latin typeface="Meiryo UI" panose="020B0604030504040204" pitchFamily="50" charset="-128"/>
                <a:ea typeface="Meiryo UI" panose="020B0604030504040204" pitchFamily="50" charset="-128"/>
              </a:rPr>
              <a:t>ビジネス</a:t>
            </a:r>
            <a:r>
              <a:rPr lang="ja-JP" altLang="en-US" sz="1600" dirty="0" smtClean="0">
                <a:solidFill>
                  <a:srgbClr val="000000"/>
                </a:solidFill>
                <a:latin typeface="Meiryo UI" panose="020B0604030504040204" pitchFamily="50" charset="-128"/>
                <a:ea typeface="Meiryo UI" panose="020B0604030504040204" pitchFamily="50" charset="-128"/>
              </a:rPr>
              <a:t>と生物多様性との好循環、そしてライフスタイルへの反映</a:t>
            </a:r>
            <a:endParaRPr lang="en-US" altLang="ja-JP" sz="1600" dirty="0">
              <a:solidFill>
                <a:srgbClr val="000000"/>
              </a:solidFill>
              <a:latin typeface="Meiryo UI" panose="020B0604030504040204" pitchFamily="50" charset="-128"/>
              <a:ea typeface="Meiryo UI" panose="020B0604030504040204" pitchFamily="50" charset="-128"/>
            </a:endParaRPr>
          </a:p>
          <a:p>
            <a:endParaRPr lang="ja-JP" altLang="en-US" sz="1600" dirty="0">
              <a:solidFill>
                <a:srgbClr val="000000"/>
              </a:solidFill>
              <a:latin typeface="Meiryo UI" panose="020B0604030504040204" pitchFamily="50" charset="-128"/>
              <a:ea typeface="Meiryo UI" panose="020B0604030504040204" pitchFamily="50" charset="-128"/>
            </a:endParaRPr>
          </a:p>
        </p:txBody>
      </p:sp>
      <p:sp>
        <p:nvSpPr>
          <p:cNvPr id="4" name="正方形/長方形 3">
            <a:extLst>
              <a:ext uri="{FF2B5EF4-FFF2-40B4-BE49-F238E27FC236}">
                <a16:creationId xmlns:a16="http://schemas.microsoft.com/office/drawing/2014/main" id="{5E05D91D-8F56-47CB-A047-F7ABA7B7332E}"/>
              </a:ext>
            </a:extLst>
          </p:cNvPr>
          <p:cNvSpPr/>
          <p:nvPr/>
        </p:nvSpPr>
        <p:spPr>
          <a:xfrm>
            <a:off x="389906" y="4950797"/>
            <a:ext cx="8868109" cy="1261884"/>
          </a:xfrm>
          <a:prstGeom prst="rect">
            <a:avLst/>
          </a:prstGeom>
        </p:spPr>
        <p:txBody>
          <a:bodyPr wrap="square">
            <a:spAutoFit/>
          </a:bodyPr>
          <a:lstStyle/>
          <a:p>
            <a:r>
              <a:rPr lang="ja-JP" altLang="en-US" sz="1600" dirty="0" smtClean="0">
                <a:solidFill>
                  <a:srgbClr val="000000"/>
                </a:solidFill>
                <a:latin typeface="Meiryo UI" panose="020B0604030504040204" pitchFamily="50" charset="-128"/>
                <a:ea typeface="Meiryo UI" panose="020B0604030504040204" pitchFamily="50" charset="-128"/>
              </a:rPr>
              <a:t>◆生物多様性の言葉の認知度</a:t>
            </a:r>
            <a:endParaRPr lang="en-US" altLang="ja-JP" sz="1600" dirty="0" smtClean="0">
              <a:solidFill>
                <a:srgbClr val="000000"/>
              </a:solidFill>
              <a:latin typeface="Meiryo UI" panose="020B0604030504040204" pitchFamily="50" charset="-128"/>
              <a:ea typeface="Meiryo UI" panose="020B0604030504040204" pitchFamily="50" charset="-128"/>
            </a:endParaRPr>
          </a:p>
          <a:p>
            <a:r>
              <a:rPr lang="ja-JP" altLang="en-US" sz="1600" dirty="0" smtClean="0">
                <a:solidFill>
                  <a:srgbClr val="000000"/>
                </a:solidFill>
                <a:latin typeface="Meiryo UI" panose="020B0604030504040204" pitchFamily="50" charset="-128"/>
                <a:ea typeface="Meiryo UI" panose="020B0604030504040204" pitchFamily="50" charset="-128"/>
              </a:rPr>
              <a:t>◆</a:t>
            </a:r>
            <a:r>
              <a:rPr lang="en-US" altLang="ja-JP" sz="1600" dirty="0" smtClean="0">
                <a:solidFill>
                  <a:srgbClr val="000000"/>
                </a:solidFill>
                <a:latin typeface="Meiryo UI" panose="020B0604030504040204" pitchFamily="50" charset="-128"/>
                <a:ea typeface="Meiryo UI" panose="020B0604030504040204" pitchFamily="50" charset="-128"/>
              </a:rPr>
              <a:t>OECM</a:t>
            </a:r>
            <a:r>
              <a:rPr lang="ja-JP" altLang="en-US" sz="1600" dirty="0" smtClean="0">
                <a:solidFill>
                  <a:srgbClr val="000000"/>
                </a:solidFill>
                <a:latin typeface="Meiryo UI" panose="020B0604030504040204" pitchFamily="50" charset="-128"/>
                <a:ea typeface="Meiryo UI" panose="020B0604030504040204" pitchFamily="50" charset="-128"/>
              </a:rPr>
              <a:t>の面積・割合</a:t>
            </a:r>
            <a:endParaRPr lang="en-US" altLang="ja-JP" sz="1600" dirty="0">
              <a:solidFill>
                <a:srgbClr val="000000"/>
              </a:solidFill>
              <a:latin typeface="Meiryo UI" panose="020B0604030504040204" pitchFamily="50" charset="-128"/>
              <a:ea typeface="Meiryo UI" panose="020B0604030504040204" pitchFamily="50" charset="-128"/>
            </a:endParaRPr>
          </a:p>
          <a:p>
            <a:r>
              <a:rPr lang="ja-JP" altLang="en-US" sz="1600" dirty="0" smtClean="0">
                <a:solidFill>
                  <a:srgbClr val="000000"/>
                </a:solidFill>
                <a:latin typeface="Meiryo UI" panose="020B0604030504040204" pitchFamily="50" charset="-128"/>
                <a:ea typeface="Meiryo UI" panose="020B0604030504040204" pitchFamily="50" charset="-128"/>
              </a:rPr>
              <a:t>◆外来種対策における地方公共団体等の取組状況、国と地方自治体の連携の状況</a:t>
            </a:r>
            <a:r>
              <a:rPr lang="ja-JP" altLang="en-US" sz="1600" dirty="0">
                <a:solidFill>
                  <a:srgbClr val="000000"/>
                </a:solidFill>
                <a:latin typeface="Meiryo UI" panose="020B0604030504040204" pitchFamily="50" charset="-128"/>
                <a:ea typeface="Meiryo UI" panose="020B0604030504040204" pitchFamily="50" charset="-128"/>
              </a:rPr>
              <a:t>　</a:t>
            </a:r>
            <a:r>
              <a:rPr lang="ja-JP" altLang="en-US" sz="1600" dirty="0" smtClean="0">
                <a:solidFill>
                  <a:srgbClr val="000000"/>
                </a:solidFill>
                <a:latin typeface="Meiryo UI" panose="020B0604030504040204" pitchFamily="50" charset="-128"/>
                <a:ea typeface="Meiryo UI" panose="020B0604030504040204" pitchFamily="50" charset="-128"/>
              </a:rPr>
              <a:t>　等</a:t>
            </a:r>
            <a:endParaRPr lang="en-US" altLang="ja-JP" sz="1600" dirty="0">
              <a:solidFill>
                <a:srgbClr val="000000"/>
              </a:solidFill>
              <a:latin typeface="Meiryo UI" panose="020B0604030504040204" pitchFamily="50" charset="-128"/>
              <a:ea typeface="Meiryo UI" panose="020B0604030504040204" pitchFamily="50" charset="-128"/>
            </a:endParaRPr>
          </a:p>
          <a:p>
            <a:r>
              <a:rPr lang="en-US" altLang="ja-JP" sz="1400" dirty="0" smtClean="0">
                <a:latin typeface="メイリオ" panose="020B0604030504040204" pitchFamily="50" charset="-128"/>
                <a:ea typeface="メイリオ" panose="020B0604030504040204" pitchFamily="50" charset="-128"/>
              </a:rPr>
              <a:t>    ※OECM</a:t>
            </a:r>
            <a:r>
              <a:rPr lang="ja-JP" altLang="en-US" sz="1400" dirty="0" smtClean="0">
                <a:latin typeface="メイリオ" panose="020B0604030504040204" pitchFamily="50" charset="-128"/>
                <a:ea typeface="メイリオ" panose="020B0604030504040204" pitchFamily="50" charset="-128"/>
              </a:rPr>
              <a:t>：民間</a:t>
            </a:r>
            <a:r>
              <a:rPr lang="ja-JP" altLang="en-US" sz="1400" dirty="0">
                <a:latin typeface="メイリオ" panose="020B0604030504040204" pitchFamily="50" charset="-128"/>
                <a:ea typeface="メイリオ" panose="020B0604030504040204" pitchFamily="50" charset="-128"/>
              </a:rPr>
              <a:t>等の取組により保全が図られている地域や保全を目的としない管理が結果と</a:t>
            </a:r>
            <a:r>
              <a:rPr lang="ja-JP" altLang="en-US" sz="1400" dirty="0" smtClean="0">
                <a:latin typeface="メイリオ" panose="020B0604030504040204" pitchFamily="50" charset="-128"/>
                <a:ea typeface="メイリオ" panose="020B0604030504040204" pitchFamily="50" charset="-128"/>
              </a:rPr>
              <a:t>して</a:t>
            </a:r>
            <a:endParaRPr lang="en-US" altLang="ja-JP" sz="1400" dirty="0" smtClean="0">
              <a:latin typeface="メイリオ" panose="020B0604030504040204" pitchFamily="50" charset="-128"/>
              <a:ea typeface="メイリオ" panose="020B0604030504040204" pitchFamily="50" charset="-128"/>
            </a:endParaRPr>
          </a:p>
          <a:p>
            <a:r>
              <a:rPr lang="ja-JP" altLang="en-US" sz="1400" dirty="0">
                <a:latin typeface="メイリオ" panose="020B0604030504040204" pitchFamily="50" charset="-128"/>
                <a:ea typeface="メイリオ" panose="020B0604030504040204" pitchFamily="50" charset="-128"/>
              </a:rPr>
              <a:t>　</a:t>
            </a:r>
            <a:r>
              <a:rPr lang="ja-JP" altLang="en-US" sz="1400" dirty="0" smtClean="0">
                <a:latin typeface="メイリオ" panose="020B0604030504040204" pitchFamily="50" charset="-128"/>
                <a:ea typeface="メイリオ" panose="020B0604030504040204" pitchFamily="50" charset="-128"/>
              </a:rPr>
              <a:t>　　</a:t>
            </a:r>
            <a:r>
              <a:rPr lang="ja-JP" altLang="en-US" sz="1400" smtClean="0">
                <a:latin typeface="メイリオ" panose="020B0604030504040204" pitchFamily="50" charset="-128"/>
                <a:ea typeface="メイリオ" panose="020B0604030504040204" pitchFamily="50" charset="-128"/>
              </a:rPr>
              <a:t>         </a:t>
            </a:r>
            <a:r>
              <a:rPr lang="ja-JP" altLang="en-US" sz="1400">
                <a:latin typeface="メイリオ" panose="020B0604030504040204" pitchFamily="50" charset="-128"/>
                <a:ea typeface="メイリオ" panose="020B0604030504040204" pitchFamily="50" charset="-128"/>
              </a:rPr>
              <a:t> </a:t>
            </a:r>
            <a:r>
              <a:rPr lang="ja-JP" altLang="en-US" sz="1400" smtClean="0">
                <a:latin typeface="メイリオ" panose="020B0604030504040204" pitchFamily="50" charset="-128"/>
                <a:ea typeface="メイリオ" panose="020B0604030504040204" pitchFamily="50" charset="-128"/>
              </a:rPr>
              <a:t>自然</a:t>
            </a:r>
            <a:r>
              <a:rPr lang="ja-JP" altLang="en-US" sz="1400" dirty="0">
                <a:latin typeface="メイリオ" panose="020B0604030504040204" pitchFamily="50" charset="-128"/>
                <a:ea typeface="メイリオ" panose="020B0604030504040204" pitchFamily="50" charset="-128"/>
              </a:rPr>
              <a:t>環境を守ることにも貢献している</a:t>
            </a:r>
            <a:r>
              <a:rPr lang="ja-JP" altLang="en-US" sz="1400" dirty="0" smtClean="0">
                <a:latin typeface="メイリオ" panose="020B0604030504040204" pitchFamily="50" charset="-128"/>
                <a:ea typeface="メイリオ" panose="020B0604030504040204" pitchFamily="50" charset="-128"/>
              </a:rPr>
              <a:t>地域</a:t>
            </a:r>
            <a:endParaRPr lang="ja-JP" altLang="en-US" sz="1100" dirty="0">
              <a:solidFill>
                <a:srgbClr val="000000"/>
              </a:solidFill>
              <a:latin typeface="メイリオ" panose="020B0604030504040204" pitchFamily="50" charset="-128"/>
              <a:ea typeface="メイリオ" panose="020B0604030504040204" pitchFamily="50" charset="-128"/>
            </a:endParaRPr>
          </a:p>
        </p:txBody>
      </p:sp>
      <p:sp>
        <p:nvSpPr>
          <p:cNvPr id="5" name="スライド番号プレースホルダー 4"/>
          <p:cNvSpPr>
            <a:spLocks noGrp="1"/>
          </p:cNvSpPr>
          <p:nvPr>
            <p:ph type="sldNum" sz="quarter" idx="4"/>
          </p:nvPr>
        </p:nvSpPr>
        <p:spPr>
          <a:xfrm>
            <a:off x="9348876" y="6337403"/>
            <a:ext cx="697832" cy="473982"/>
          </a:xfrm>
        </p:spPr>
        <p:txBody>
          <a:bodyPr/>
          <a:lstStyle/>
          <a:p>
            <a:fld id="{EFB75F29-2A43-47D9-BF57-FD259BF795F0}" type="slidenum">
              <a:rPr lang="ja-JP" altLang="en-US" smtClean="0"/>
              <a:pPr/>
              <a:t>8</a:t>
            </a:fld>
            <a:endParaRPr lang="ja-JP" altLang="en-US" dirty="0"/>
          </a:p>
        </p:txBody>
      </p:sp>
      <p:sp>
        <p:nvSpPr>
          <p:cNvPr id="14" name="テキスト ボックス 13">
            <a:extLst>
              <a:ext uri="{FF2B5EF4-FFF2-40B4-BE49-F238E27FC236}">
                <a16:creationId xmlns:a16="http://schemas.microsoft.com/office/drawing/2014/main" id="{76A5270F-8E10-498D-8EA3-D4AC6023051B}"/>
              </a:ext>
            </a:extLst>
          </p:cNvPr>
          <p:cNvSpPr txBox="1"/>
          <p:nvPr/>
        </p:nvSpPr>
        <p:spPr>
          <a:xfrm>
            <a:off x="336207" y="4489600"/>
            <a:ext cx="8792608" cy="369332"/>
          </a:xfrm>
          <a:prstGeom prst="rect">
            <a:avLst/>
          </a:prstGeom>
          <a:noFill/>
          <a:ln>
            <a:solidFill>
              <a:schemeClr val="tx1"/>
            </a:solidFill>
          </a:ln>
        </p:spPr>
        <p:txBody>
          <a:bodyPr wrap="square" rtlCol="0">
            <a:spAutoFit/>
          </a:bodyPr>
          <a:lstStyle/>
          <a:p>
            <a:r>
              <a:rPr kumimoji="1" lang="ja-JP" altLang="en-US" dirty="0" smtClean="0">
                <a:latin typeface="Meiryo UI" panose="020B0604030504040204" pitchFamily="50" charset="-128"/>
                <a:ea typeface="Meiryo UI" panose="020B0604030504040204" pitchFamily="50" charset="-128"/>
              </a:rPr>
              <a:t>次期生物多様性国家戦略の</a:t>
            </a:r>
            <a:r>
              <a:rPr lang="ja-JP" altLang="en-US" dirty="0" smtClean="0">
                <a:latin typeface="Meiryo UI" panose="020B0604030504040204" pitchFamily="50" charset="-128"/>
                <a:ea typeface="Meiryo UI" panose="020B0604030504040204" pitchFamily="50" charset="-128"/>
              </a:rPr>
              <a:t>目標</a:t>
            </a:r>
            <a:r>
              <a:rPr lang="ja-JP" altLang="en-US" dirty="0">
                <a:latin typeface="Meiryo UI" panose="020B0604030504040204" pitchFamily="50" charset="-128"/>
                <a:ea typeface="Meiryo UI" panose="020B0604030504040204" pitchFamily="50" charset="-128"/>
              </a:rPr>
              <a:t>案</a:t>
            </a:r>
            <a:endParaRPr kumimoji="1" lang="en-US" altLang="ja-JP"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C4DB554F-7817-4464-8F4D-5BFAFF55D4AB}"/>
              </a:ext>
            </a:extLst>
          </p:cNvPr>
          <p:cNvSpPr txBox="1"/>
          <p:nvPr/>
        </p:nvSpPr>
        <p:spPr>
          <a:xfrm>
            <a:off x="5972577" y="6187654"/>
            <a:ext cx="3933423" cy="276999"/>
          </a:xfrm>
          <a:prstGeom prst="rect">
            <a:avLst/>
          </a:prstGeom>
          <a:noFill/>
          <a:ln>
            <a:noFill/>
          </a:ln>
        </p:spPr>
        <p:txBody>
          <a:bodyPr wrap="square" rtlCol="0">
            <a:spAutoFit/>
          </a:bodyPr>
          <a:lstStyle/>
          <a:p>
            <a:r>
              <a:rPr lang="ja-JP" altLang="en-US" sz="1200" dirty="0" smtClean="0">
                <a:latin typeface="メイリオ" panose="020B0604030504040204" pitchFamily="50" charset="-128"/>
                <a:ea typeface="メイリオ" panose="020B0604030504040204" pitchFamily="50" charset="-128"/>
              </a:rPr>
              <a:t>出典：第</a:t>
            </a:r>
            <a:r>
              <a:rPr lang="en-US" altLang="ja-JP" sz="1200" dirty="0" smtClean="0">
                <a:latin typeface="メイリオ" panose="020B0604030504040204" pitchFamily="50" charset="-128"/>
                <a:ea typeface="メイリオ" panose="020B0604030504040204" pitchFamily="50" charset="-128"/>
              </a:rPr>
              <a:t>9</a:t>
            </a:r>
            <a:r>
              <a:rPr lang="ja-JP" altLang="en-US" sz="1200" dirty="0" smtClean="0">
                <a:latin typeface="メイリオ" panose="020B0604030504040204" pitchFamily="50" charset="-128"/>
                <a:ea typeface="メイリオ" panose="020B0604030504040204" pitchFamily="50" charset="-128"/>
              </a:rPr>
              <a:t>回次期</a:t>
            </a:r>
            <a:r>
              <a:rPr lang="ja-JP" altLang="en-US" sz="1200" dirty="0">
                <a:latin typeface="メイリオ" panose="020B0604030504040204" pitchFamily="50" charset="-128"/>
                <a:ea typeface="メイリオ" panose="020B0604030504040204" pitchFamily="50" charset="-128"/>
              </a:rPr>
              <a:t>生物</a:t>
            </a:r>
            <a:r>
              <a:rPr lang="ja-JP" altLang="en-US" sz="1200" dirty="0" smtClean="0">
                <a:latin typeface="メイリオ" panose="020B0604030504040204" pitchFamily="50" charset="-128"/>
                <a:ea typeface="メイリオ" panose="020B0604030504040204" pitchFamily="50" charset="-128"/>
              </a:rPr>
              <a:t>多様性国家戦略</a:t>
            </a:r>
            <a:r>
              <a:rPr lang="ja-JP" altLang="en-US" sz="1200" dirty="0">
                <a:latin typeface="メイリオ" panose="020B0604030504040204" pitchFamily="50" charset="-128"/>
                <a:ea typeface="メイリオ" panose="020B0604030504040204" pitchFamily="50" charset="-128"/>
              </a:rPr>
              <a:t>研究会</a:t>
            </a:r>
            <a:r>
              <a:rPr lang="ja-JP" altLang="en-US" sz="1200" dirty="0" smtClean="0">
                <a:latin typeface="メイリオ" panose="020B0604030504040204" pitchFamily="50" charset="-128"/>
                <a:ea typeface="メイリオ" panose="020B0604030504040204" pitchFamily="50" charset="-128"/>
              </a:rPr>
              <a:t>資料</a:t>
            </a:r>
            <a:endParaRPr kumimoji="1" lang="en-US" altLang="ja-JP" sz="12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946715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2293</Words>
  <Application>Microsoft Office PowerPoint</Application>
  <PresentationFormat>A4 210 x 297 mm</PresentationFormat>
  <Paragraphs>202</Paragraphs>
  <Slides>8</Slides>
  <Notes>7</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8</vt:i4>
      </vt:variant>
    </vt:vector>
  </HeadingPairs>
  <TitlesOfParts>
    <vt:vector size="18" baseType="lpstr">
      <vt:lpstr>HGP創英角ｺﾞｼｯｸUB</vt:lpstr>
      <vt:lpstr>Meiryo UI</vt:lpstr>
      <vt:lpstr>ＭＳ Ｐゴシック</vt:lpstr>
      <vt:lpstr>メイリオ</vt:lpstr>
      <vt:lpstr>游ゴシック</vt:lpstr>
      <vt:lpstr>Arial</vt:lpstr>
      <vt:lpstr>Calibri</vt:lpstr>
      <vt:lpstr>Times New Roman</vt:lpstr>
      <vt:lpstr>Wingdings</vt:lpstr>
      <vt:lpstr>Office ​​テーマ</vt:lpstr>
      <vt:lpstr>生物多様性を取り巻く動きについて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2020-01-28T06:18:15Z</dcterms:created>
  <dcterms:modified xsi:type="dcterms:W3CDTF">2021-07-16T00:00:44Z</dcterms:modified>
</cp:coreProperties>
</file>