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3"/>
  </p:notesMasterIdLst>
  <p:sldIdLst>
    <p:sldId id="280" r:id="rId2"/>
  </p:sldIdLst>
  <p:sldSz cx="9906000" cy="6858000" type="A4"/>
  <p:notesSz cx="9926638" cy="143557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D7EE"/>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599" autoAdjust="0"/>
    <p:restoredTop sz="95627" autoAdjust="0"/>
  </p:normalViewPr>
  <p:slideViewPr>
    <p:cSldViewPr snapToGrid="0">
      <p:cViewPr varScale="1">
        <p:scale>
          <a:sx n="97" d="100"/>
          <a:sy n="97" d="100"/>
        </p:scale>
        <p:origin x="994"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0"/>
            <a:ext cx="4301543" cy="720282"/>
          </a:xfrm>
          <a:prstGeom prst="rect">
            <a:avLst/>
          </a:prstGeom>
        </p:spPr>
        <p:txBody>
          <a:bodyPr vert="horz" lIns="132566" tIns="66284" rIns="132566" bIns="66284" rtlCol="0"/>
          <a:lstStyle>
            <a:lvl1pPr algn="l">
              <a:defRPr sz="1700"/>
            </a:lvl1pPr>
          </a:lstStyle>
          <a:p>
            <a:endParaRPr kumimoji="1" lang="ja-JP" altLang="en-US"/>
          </a:p>
        </p:txBody>
      </p:sp>
      <p:sp>
        <p:nvSpPr>
          <p:cNvPr id="3" name="日付プレースホルダー 2"/>
          <p:cNvSpPr>
            <a:spLocks noGrp="1"/>
          </p:cNvSpPr>
          <p:nvPr>
            <p:ph type="dt" idx="1"/>
          </p:nvPr>
        </p:nvSpPr>
        <p:spPr>
          <a:xfrm>
            <a:off x="5622800" y="0"/>
            <a:ext cx="4301543" cy="720282"/>
          </a:xfrm>
          <a:prstGeom prst="rect">
            <a:avLst/>
          </a:prstGeom>
        </p:spPr>
        <p:txBody>
          <a:bodyPr vert="horz" lIns="132566" tIns="66284" rIns="132566" bIns="66284" rtlCol="0"/>
          <a:lstStyle>
            <a:lvl1pPr algn="r">
              <a:defRPr sz="1700"/>
            </a:lvl1pPr>
          </a:lstStyle>
          <a:p>
            <a:fld id="{85D4E0B0-C6F9-458F-B783-AAF5348E1D30}" type="datetimeFigureOut">
              <a:rPr kumimoji="1" lang="ja-JP" altLang="en-US" smtClean="0"/>
              <a:t>2026/7/15</a:t>
            </a:fld>
            <a:endParaRPr kumimoji="1" lang="ja-JP" altLang="en-US"/>
          </a:p>
        </p:txBody>
      </p:sp>
      <p:sp>
        <p:nvSpPr>
          <p:cNvPr id="4" name="スライド イメージ プレースホルダー 3"/>
          <p:cNvSpPr>
            <a:spLocks noGrp="1" noRot="1" noChangeAspect="1"/>
          </p:cNvSpPr>
          <p:nvPr>
            <p:ph type="sldImg" idx="2"/>
          </p:nvPr>
        </p:nvSpPr>
        <p:spPr>
          <a:xfrm>
            <a:off x="1465263" y="1795463"/>
            <a:ext cx="6996112" cy="4843462"/>
          </a:xfrm>
          <a:prstGeom prst="rect">
            <a:avLst/>
          </a:prstGeom>
          <a:noFill/>
          <a:ln w="12700">
            <a:solidFill>
              <a:prstClr val="black"/>
            </a:solidFill>
          </a:ln>
        </p:spPr>
        <p:txBody>
          <a:bodyPr vert="horz" lIns="132566" tIns="66284" rIns="132566" bIns="66284" rtlCol="0" anchor="ctr"/>
          <a:lstStyle/>
          <a:p>
            <a:endParaRPr lang="ja-JP" altLang="en-US"/>
          </a:p>
        </p:txBody>
      </p:sp>
      <p:sp>
        <p:nvSpPr>
          <p:cNvPr id="5" name="ノート プレースホルダー 4"/>
          <p:cNvSpPr>
            <a:spLocks noGrp="1"/>
          </p:cNvSpPr>
          <p:nvPr>
            <p:ph type="body" sz="quarter" idx="3"/>
          </p:nvPr>
        </p:nvSpPr>
        <p:spPr>
          <a:xfrm>
            <a:off x="992665" y="6908714"/>
            <a:ext cx="7941310" cy="5652581"/>
          </a:xfrm>
          <a:prstGeom prst="rect">
            <a:avLst/>
          </a:prstGeom>
        </p:spPr>
        <p:txBody>
          <a:bodyPr vert="horz" lIns="132566" tIns="66284" rIns="132566" bIns="6628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4" y="13635485"/>
            <a:ext cx="4301543" cy="720280"/>
          </a:xfrm>
          <a:prstGeom prst="rect">
            <a:avLst/>
          </a:prstGeom>
        </p:spPr>
        <p:txBody>
          <a:bodyPr vert="horz" lIns="132566" tIns="66284" rIns="132566" bIns="66284" rtlCol="0" anchor="b"/>
          <a:lstStyle>
            <a:lvl1pPr algn="l">
              <a:defRPr sz="1700"/>
            </a:lvl1pPr>
          </a:lstStyle>
          <a:p>
            <a:endParaRPr kumimoji="1" lang="ja-JP" altLang="en-US"/>
          </a:p>
        </p:txBody>
      </p:sp>
      <p:sp>
        <p:nvSpPr>
          <p:cNvPr id="7" name="スライド番号プレースホルダー 6"/>
          <p:cNvSpPr>
            <a:spLocks noGrp="1"/>
          </p:cNvSpPr>
          <p:nvPr>
            <p:ph type="sldNum" sz="quarter" idx="5"/>
          </p:nvPr>
        </p:nvSpPr>
        <p:spPr>
          <a:xfrm>
            <a:off x="5622800" y="13635485"/>
            <a:ext cx="4301543" cy="720280"/>
          </a:xfrm>
          <a:prstGeom prst="rect">
            <a:avLst/>
          </a:prstGeom>
        </p:spPr>
        <p:txBody>
          <a:bodyPr vert="horz" lIns="132566" tIns="66284" rIns="132566" bIns="66284" rtlCol="0" anchor="b"/>
          <a:lstStyle>
            <a:lvl1pPr algn="r">
              <a:defRPr sz="1700"/>
            </a:lvl1pPr>
          </a:lstStyle>
          <a:p>
            <a:fld id="{4A5E9315-374E-4AA8-9E65-C45FF62470C0}" type="slidenum">
              <a:rPr kumimoji="1" lang="ja-JP" altLang="en-US" smtClean="0"/>
              <a:t>‹#›</a:t>
            </a:fld>
            <a:endParaRPr kumimoji="1" lang="ja-JP" altLang="en-US"/>
          </a:p>
        </p:txBody>
      </p:sp>
    </p:spTree>
    <p:extLst>
      <p:ext uri="{BB962C8B-B14F-4D97-AF65-F5344CB8AC3E}">
        <p14:creationId xmlns:p14="http://schemas.microsoft.com/office/powerpoint/2010/main" val="167659185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662829">
              <a:defRPr/>
            </a:pPr>
            <a:fld id="{4A5E9315-374E-4AA8-9E65-C45FF62470C0}" type="slidenum">
              <a:rPr kumimoji="1" lang="ja-JP" altLang="en-US">
                <a:solidFill>
                  <a:prstClr val="black"/>
                </a:solidFill>
                <a:latin typeface="游ゴシック" panose="020F0502020204030204"/>
                <a:ea typeface="游ゴシック" panose="020B0400000000000000" pitchFamily="50" charset="-128"/>
              </a:rPr>
              <a:pPr defTabSz="662829">
                <a:defRPr/>
              </a:pPr>
              <a:t>1</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539350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1805BF2-E281-4E35-BC4E-EC83AAC690DD}"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CFC709-15B4-4748-AAFB-39F0C03AA12B}" type="slidenum">
              <a:rPr kumimoji="1" lang="ja-JP" altLang="en-US" smtClean="0"/>
              <a:t>‹#›</a:t>
            </a:fld>
            <a:endParaRPr kumimoji="1" lang="ja-JP" altLang="en-US"/>
          </a:p>
        </p:txBody>
      </p:sp>
    </p:spTree>
    <p:extLst>
      <p:ext uri="{BB962C8B-B14F-4D97-AF65-F5344CB8AC3E}">
        <p14:creationId xmlns:p14="http://schemas.microsoft.com/office/powerpoint/2010/main" val="434536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1805BF2-E281-4E35-BC4E-EC83AAC690DD}"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CFC709-15B4-4748-AAFB-39F0C03AA12B}" type="slidenum">
              <a:rPr kumimoji="1" lang="ja-JP" altLang="en-US" smtClean="0"/>
              <a:t>‹#›</a:t>
            </a:fld>
            <a:endParaRPr kumimoji="1" lang="ja-JP" altLang="en-US"/>
          </a:p>
        </p:txBody>
      </p:sp>
    </p:spTree>
    <p:extLst>
      <p:ext uri="{BB962C8B-B14F-4D97-AF65-F5344CB8AC3E}">
        <p14:creationId xmlns:p14="http://schemas.microsoft.com/office/powerpoint/2010/main" val="1235232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1805BF2-E281-4E35-BC4E-EC83AAC690DD}"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CFC709-15B4-4748-AAFB-39F0C03AA12B}" type="slidenum">
              <a:rPr kumimoji="1" lang="ja-JP" altLang="en-US" smtClean="0"/>
              <a:t>‹#›</a:t>
            </a:fld>
            <a:endParaRPr kumimoji="1" lang="ja-JP" altLang="en-US"/>
          </a:p>
        </p:txBody>
      </p:sp>
    </p:spTree>
    <p:extLst>
      <p:ext uri="{BB962C8B-B14F-4D97-AF65-F5344CB8AC3E}">
        <p14:creationId xmlns:p14="http://schemas.microsoft.com/office/powerpoint/2010/main" val="2998373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1805BF2-E281-4E35-BC4E-EC83AAC690DD}"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CFC709-15B4-4748-AAFB-39F0C03AA12B}" type="slidenum">
              <a:rPr kumimoji="1" lang="ja-JP" altLang="en-US" smtClean="0"/>
              <a:t>‹#›</a:t>
            </a:fld>
            <a:endParaRPr kumimoji="1" lang="ja-JP" altLang="en-US"/>
          </a:p>
        </p:txBody>
      </p:sp>
    </p:spTree>
    <p:extLst>
      <p:ext uri="{BB962C8B-B14F-4D97-AF65-F5344CB8AC3E}">
        <p14:creationId xmlns:p14="http://schemas.microsoft.com/office/powerpoint/2010/main" val="807166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1805BF2-E281-4E35-BC4E-EC83AAC690DD}"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CFC709-15B4-4748-AAFB-39F0C03AA12B}" type="slidenum">
              <a:rPr kumimoji="1" lang="ja-JP" altLang="en-US" smtClean="0"/>
              <a:t>‹#›</a:t>
            </a:fld>
            <a:endParaRPr kumimoji="1" lang="ja-JP" altLang="en-US"/>
          </a:p>
        </p:txBody>
      </p:sp>
    </p:spTree>
    <p:extLst>
      <p:ext uri="{BB962C8B-B14F-4D97-AF65-F5344CB8AC3E}">
        <p14:creationId xmlns:p14="http://schemas.microsoft.com/office/powerpoint/2010/main" val="1560807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1805BF2-E281-4E35-BC4E-EC83AAC690DD}"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CFC709-15B4-4748-AAFB-39F0C03AA12B}" type="slidenum">
              <a:rPr kumimoji="1" lang="ja-JP" altLang="en-US" smtClean="0"/>
              <a:t>‹#›</a:t>
            </a:fld>
            <a:endParaRPr kumimoji="1" lang="ja-JP" altLang="en-US"/>
          </a:p>
        </p:txBody>
      </p:sp>
    </p:spTree>
    <p:extLst>
      <p:ext uri="{BB962C8B-B14F-4D97-AF65-F5344CB8AC3E}">
        <p14:creationId xmlns:p14="http://schemas.microsoft.com/office/powerpoint/2010/main" val="4130540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1805BF2-E281-4E35-BC4E-EC83AAC690DD}" type="datetimeFigureOut">
              <a:rPr kumimoji="1" lang="ja-JP" altLang="en-US" smtClean="0"/>
              <a:t>2026/7/15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5CFC709-15B4-4748-AAFB-39F0C03AA12B}" type="slidenum">
              <a:rPr kumimoji="1" lang="ja-JP" altLang="en-US" smtClean="0"/>
              <a:t>‹#›</a:t>
            </a:fld>
            <a:endParaRPr kumimoji="1" lang="ja-JP" altLang="en-US"/>
          </a:p>
        </p:txBody>
      </p:sp>
    </p:spTree>
    <p:extLst>
      <p:ext uri="{BB962C8B-B14F-4D97-AF65-F5344CB8AC3E}">
        <p14:creationId xmlns:p14="http://schemas.microsoft.com/office/powerpoint/2010/main" val="496260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1805BF2-E281-4E35-BC4E-EC83AAC690DD}" type="datetimeFigureOut">
              <a:rPr kumimoji="1" lang="ja-JP" altLang="en-US" smtClean="0"/>
              <a:t>2026/7/15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5CFC709-15B4-4748-AAFB-39F0C03AA12B}" type="slidenum">
              <a:rPr kumimoji="1" lang="ja-JP" altLang="en-US" smtClean="0"/>
              <a:t>‹#›</a:t>
            </a:fld>
            <a:endParaRPr kumimoji="1" lang="ja-JP" altLang="en-US"/>
          </a:p>
        </p:txBody>
      </p:sp>
    </p:spTree>
    <p:extLst>
      <p:ext uri="{BB962C8B-B14F-4D97-AF65-F5344CB8AC3E}">
        <p14:creationId xmlns:p14="http://schemas.microsoft.com/office/powerpoint/2010/main" val="2683905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805BF2-E281-4E35-BC4E-EC83AAC690DD}" type="datetimeFigureOut">
              <a:rPr kumimoji="1" lang="ja-JP" altLang="en-US" smtClean="0"/>
              <a:t>2026/7/15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5CFC709-15B4-4748-AAFB-39F0C03AA12B}" type="slidenum">
              <a:rPr kumimoji="1" lang="ja-JP" altLang="en-US" smtClean="0"/>
              <a:t>‹#›</a:t>
            </a:fld>
            <a:endParaRPr kumimoji="1" lang="ja-JP" altLang="en-US"/>
          </a:p>
        </p:txBody>
      </p:sp>
    </p:spTree>
    <p:extLst>
      <p:ext uri="{BB962C8B-B14F-4D97-AF65-F5344CB8AC3E}">
        <p14:creationId xmlns:p14="http://schemas.microsoft.com/office/powerpoint/2010/main" val="2192523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1805BF2-E281-4E35-BC4E-EC83AAC690DD}"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CFC709-15B4-4748-AAFB-39F0C03AA12B}" type="slidenum">
              <a:rPr kumimoji="1" lang="ja-JP" altLang="en-US" smtClean="0"/>
              <a:t>‹#›</a:t>
            </a:fld>
            <a:endParaRPr kumimoji="1" lang="ja-JP" altLang="en-US"/>
          </a:p>
        </p:txBody>
      </p:sp>
    </p:spTree>
    <p:extLst>
      <p:ext uri="{BB962C8B-B14F-4D97-AF65-F5344CB8AC3E}">
        <p14:creationId xmlns:p14="http://schemas.microsoft.com/office/powerpoint/2010/main" val="609436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1805BF2-E281-4E35-BC4E-EC83AAC690DD}"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CFC709-15B4-4748-AAFB-39F0C03AA12B}" type="slidenum">
              <a:rPr kumimoji="1" lang="ja-JP" altLang="en-US" smtClean="0"/>
              <a:t>‹#›</a:t>
            </a:fld>
            <a:endParaRPr kumimoji="1" lang="ja-JP" altLang="en-US"/>
          </a:p>
        </p:txBody>
      </p:sp>
    </p:spTree>
    <p:extLst>
      <p:ext uri="{BB962C8B-B14F-4D97-AF65-F5344CB8AC3E}">
        <p14:creationId xmlns:p14="http://schemas.microsoft.com/office/powerpoint/2010/main" val="1962339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805BF2-E281-4E35-BC4E-EC83AAC690DD}" type="datetimeFigureOut">
              <a:rPr kumimoji="1" lang="ja-JP" altLang="en-US" smtClean="0"/>
              <a:t>2026/7/15</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CFC709-15B4-4748-AAFB-39F0C03AA12B}" type="slidenum">
              <a:rPr kumimoji="1" lang="ja-JP" altLang="en-US" smtClean="0"/>
              <a:t>‹#›</a:t>
            </a:fld>
            <a:endParaRPr kumimoji="1" lang="ja-JP" altLang="en-US"/>
          </a:p>
        </p:txBody>
      </p:sp>
    </p:spTree>
    <p:extLst>
      <p:ext uri="{BB962C8B-B14F-4D97-AF65-F5344CB8AC3E}">
        <p14:creationId xmlns:p14="http://schemas.microsoft.com/office/powerpoint/2010/main" val="37620228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a:extLst>
              <a:ext uri="{FF2B5EF4-FFF2-40B4-BE49-F238E27FC236}">
                <a16:creationId xmlns:a16="http://schemas.microsoft.com/office/drawing/2014/main" id="{7F537CDD-09A3-44D9-A38F-4D0C2EBBBE81}"/>
              </a:ext>
            </a:extLst>
          </p:cNvPr>
          <p:cNvSpPr/>
          <p:nvPr/>
        </p:nvSpPr>
        <p:spPr>
          <a:xfrm>
            <a:off x="3391387" y="2057176"/>
            <a:ext cx="4479793" cy="400110"/>
          </a:xfrm>
          <a:prstGeom prst="rect">
            <a:avLst/>
          </a:prstGeom>
          <a:solidFill>
            <a:schemeClr val="bg1">
              <a:lumMod val="95000"/>
            </a:schemeClr>
          </a:solidFill>
          <a:ln w="6350">
            <a:solidFill>
              <a:schemeClr val="tx1"/>
            </a:solidFill>
            <a:prstDash val="dash"/>
          </a:ln>
        </p:spPr>
        <p:txBody>
          <a:bodyPr wrap="square">
            <a:spAutoFit/>
          </a:bodyPr>
          <a:lstStyle/>
          <a:p>
            <a:pPr marR="0" lvl="0" algn="just" defTabSz="457200" rtl="0" eaLnBrk="1" fontAlgn="auto" latinLnBrk="0" hangingPunct="1">
              <a:buClrTx/>
              <a:buSzTx/>
              <a:tabLst/>
              <a:defRPr/>
            </a:pPr>
            <a:r>
              <a:rPr kumimoji="0" lang="ja-JP" altLang="en-US" sz="1000" b="1" i="0" u="sng" strike="noStrike" kern="1200" cap="none" spc="0" normalizeH="0" baseline="0" noProof="0" dirty="0">
                <a:ln>
                  <a:noFill/>
                </a:ln>
                <a:solidFill>
                  <a:prstClr val="black"/>
                </a:solidFill>
                <a:effectLst/>
                <a:highlight>
                  <a:srgbClr val="FFFF00"/>
                </a:highlight>
                <a:uLnTx/>
                <a:uFillTx/>
                <a:latin typeface="BIZ UDゴシック" panose="020B0400000000000000" pitchFamily="49" charset="-128"/>
                <a:ea typeface="BIZ UDゴシック" panose="020B0400000000000000" pitchFamily="49" charset="-128"/>
                <a:cs typeface="Meiryo UI" panose="020B0604030504040204" pitchFamily="50" charset="-128"/>
              </a:rPr>
              <a:t>２　府の責務</a:t>
            </a:r>
          </a:p>
          <a:p>
            <a:pPr marR="0" lvl="0" algn="just" defTabSz="457200" rtl="0" eaLnBrk="1" fontAlgn="auto" latinLnBrk="0" hangingPunct="1">
              <a:buClrTx/>
              <a:buSzTx/>
              <a:tabLst/>
              <a:defRPr/>
            </a:pPr>
            <a:r>
              <a:rPr lang="ja-JP" altLang="en-US" sz="10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　</a:t>
            </a:r>
            <a:r>
              <a:rPr lang="ja-JP" altLang="en-US" sz="900" b="1"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体制整備、実態把握、研修、広報、市町村支援、関係者ネットワークの構築</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など</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p:txBody>
      </p:sp>
      <p:sp>
        <p:nvSpPr>
          <p:cNvPr id="24" name="正方形/長方形 23">
            <a:extLst>
              <a:ext uri="{FF2B5EF4-FFF2-40B4-BE49-F238E27FC236}">
                <a16:creationId xmlns:a16="http://schemas.microsoft.com/office/drawing/2014/main" id="{22CE23FB-600C-4B10-889D-3AF24B85B514}"/>
              </a:ext>
            </a:extLst>
          </p:cNvPr>
          <p:cNvSpPr/>
          <p:nvPr/>
        </p:nvSpPr>
        <p:spPr>
          <a:xfrm>
            <a:off x="7937263" y="2057176"/>
            <a:ext cx="1833073" cy="553998"/>
          </a:xfrm>
          <a:prstGeom prst="rect">
            <a:avLst/>
          </a:prstGeom>
          <a:solidFill>
            <a:schemeClr val="bg1">
              <a:lumMod val="95000"/>
            </a:schemeClr>
          </a:solidFill>
          <a:ln w="6350">
            <a:solidFill>
              <a:schemeClr val="tx1"/>
            </a:solidFill>
            <a:prstDash val="dash"/>
          </a:ln>
        </p:spPr>
        <p:txBody>
          <a:bodyPr wrap="square">
            <a:spAutoFit/>
          </a:bodyPr>
          <a:lstStyle/>
          <a:p>
            <a:pPr marR="0" lvl="0" algn="just" defTabSz="457200" rtl="0" eaLnBrk="1" fontAlgn="auto" latinLnBrk="0" hangingPunct="1">
              <a:buClrTx/>
              <a:buSzTx/>
              <a:tabLst/>
              <a:defRPr/>
            </a:pPr>
            <a:r>
              <a:rPr kumimoji="0" lang="ja-JP" altLang="en-US" sz="1000" b="1" i="0" u="sng" strike="noStrike" kern="1200" cap="none" spc="0" normalizeH="0" baseline="0" noProof="0" dirty="0">
                <a:ln>
                  <a:noFill/>
                </a:ln>
                <a:solidFill>
                  <a:prstClr val="black"/>
                </a:solidFill>
                <a:effectLst/>
                <a:highlight>
                  <a:srgbClr val="FFFF00"/>
                </a:highlight>
                <a:uLnTx/>
                <a:uFillTx/>
                <a:latin typeface="BIZ UDゴシック" panose="020B0400000000000000" pitchFamily="49" charset="-128"/>
                <a:ea typeface="BIZ UDゴシック" panose="020B0400000000000000" pitchFamily="49" charset="-128"/>
                <a:cs typeface="Meiryo UI" panose="020B0604030504040204" pitchFamily="50" charset="-128"/>
              </a:rPr>
              <a:t>４　各主体との連携</a:t>
            </a:r>
            <a:endParaRPr kumimoji="0" lang="en-US" altLang="ja-JP" sz="1000" b="1" i="0" u="sng" strike="noStrike" kern="1200" cap="none" spc="0" normalizeH="0" baseline="0" noProof="0" dirty="0">
              <a:ln>
                <a:noFill/>
              </a:ln>
              <a:solidFill>
                <a:prstClr val="black"/>
              </a:solidFill>
              <a:effectLst/>
              <a:highlight>
                <a:srgbClr val="FFFF00"/>
              </a:highlight>
              <a:uLnTx/>
              <a:uFillTx/>
              <a:latin typeface="BIZ UDゴシック" panose="020B0400000000000000" pitchFamily="49" charset="-128"/>
              <a:ea typeface="BIZ UDゴシック" panose="020B0400000000000000" pitchFamily="49" charset="-128"/>
              <a:cs typeface="Meiryo UI" panose="020B0604030504040204" pitchFamily="50" charset="-128"/>
            </a:endParaRPr>
          </a:p>
          <a:p>
            <a:pPr marR="0" lvl="0" algn="just" defTabSz="457200" rtl="0" eaLnBrk="1" fontAlgn="auto" latinLnBrk="0" hangingPunct="1">
              <a:buClrTx/>
              <a:buSzTx/>
              <a:tabLst/>
              <a:defRPr/>
            </a:pPr>
            <a:r>
              <a:rPr kumimoji="0" lang="ja-JP" altLang="en-US" sz="1000" b="0" i="0"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　</a:t>
            </a:r>
            <a:r>
              <a:rPr kumimoji="0" lang="ja-JP" altLang="en-US" sz="900" b="0" i="0"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調整・支援、情報共有、</a:t>
            </a:r>
            <a:endParaRPr kumimoji="0" lang="en-US" altLang="ja-JP" sz="900" b="0" i="0"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　</a:t>
            </a:r>
            <a:r>
              <a:rPr kumimoji="0" lang="ja-JP" altLang="en-US" sz="900" b="0" i="0"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連携・協働</a:t>
            </a:r>
          </a:p>
        </p:txBody>
      </p:sp>
      <p:sp>
        <p:nvSpPr>
          <p:cNvPr id="7" name="フローチャート: 代替処理 6">
            <a:extLst>
              <a:ext uri="{FF2B5EF4-FFF2-40B4-BE49-F238E27FC236}">
                <a16:creationId xmlns:a16="http://schemas.microsoft.com/office/drawing/2014/main" id="{8C782B4C-007D-459B-9DE3-62208FE9DDBC}"/>
              </a:ext>
            </a:extLst>
          </p:cNvPr>
          <p:cNvSpPr/>
          <p:nvPr/>
        </p:nvSpPr>
        <p:spPr>
          <a:xfrm>
            <a:off x="93000" y="27842"/>
            <a:ext cx="9720000" cy="432000"/>
          </a:xfrm>
          <a:prstGeom prst="flowChartAlternateProcess">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　「大阪府識字・日本語教育の推進に関する基本的</a:t>
            </a:r>
            <a:r>
              <a:rPr kumimoji="1" lang="ja-JP" altLang="en-US" sz="1400" b="1" i="0" u="none" strike="noStrike" kern="120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n-cs"/>
              </a:rPr>
              <a:t>な方針」</a:t>
            </a:r>
            <a:r>
              <a:rPr kumimoji="1" lang="ja-JP" altLang="en-US" sz="14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概要版</a:t>
            </a:r>
          </a:p>
        </p:txBody>
      </p:sp>
      <p:sp>
        <p:nvSpPr>
          <p:cNvPr id="33" name="正方形/長方形 32">
            <a:extLst>
              <a:ext uri="{FF2B5EF4-FFF2-40B4-BE49-F238E27FC236}">
                <a16:creationId xmlns:a16="http://schemas.microsoft.com/office/drawing/2014/main" id="{81228B12-7577-4DC6-8264-DEDB1C4082D5}"/>
              </a:ext>
            </a:extLst>
          </p:cNvPr>
          <p:cNvSpPr/>
          <p:nvPr/>
        </p:nvSpPr>
        <p:spPr>
          <a:xfrm>
            <a:off x="128994" y="472162"/>
            <a:ext cx="9648000" cy="246221"/>
          </a:xfrm>
          <a:prstGeom prst="rect">
            <a:avLst/>
          </a:prstGeom>
          <a:solidFill>
            <a:schemeClr val="accent2">
              <a:lumMod val="40000"/>
              <a:lumOff val="60000"/>
            </a:schemeClr>
          </a:solidFill>
          <a:ln w="19050">
            <a:solidFill>
              <a:schemeClr val="tx1"/>
            </a:solidFill>
            <a:prstDash val="solid"/>
          </a:ln>
        </p:spPr>
        <p:txBody>
          <a:bodyPr wrap="square">
            <a:spAutoFit/>
          </a:bodyPr>
          <a:lstStyle/>
          <a:p>
            <a:pPr marL="0" marR="0" lvl="0" indent="0" algn="just" defTabSz="457200" rtl="0" eaLnBrk="1" fontAlgn="auto" latinLnBrk="0" hangingPunct="1">
              <a:buClrTx/>
              <a:buSzTx/>
              <a:buFontTx/>
              <a:buNone/>
              <a:tabLst/>
              <a:defRPr/>
            </a:pPr>
            <a:r>
              <a:rPr kumimoji="0" lang="ja-JP" altLang="en-US" sz="10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第１章　はじめに</a:t>
            </a:r>
            <a:endParaRPr kumimoji="0" lang="en-US" altLang="ja-JP" sz="10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endParaRPr>
          </a:p>
        </p:txBody>
      </p:sp>
      <p:sp>
        <p:nvSpPr>
          <p:cNvPr id="46" name="正方形/長方形 45">
            <a:extLst>
              <a:ext uri="{FF2B5EF4-FFF2-40B4-BE49-F238E27FC236}">
                <a16:creationId xmlns:a16="http://schemas.microsoft.com/office/drawing/2014/main" id="{3EFD5BF4-0FA0-4CAE-AC64-1F105C77943F}"/>
              </a:ext>
            </a:extLst>
          </p:cNvPr>
          <p:cNvSpPr/>
          <p:nvPr/>
        </p:nvSpPr>
        <p:spPr>
          <a:xfrm>
            <a:off x="129001" y="718681"/>
            <a:ext cx="3883323" cy="1077218"/>
          </a:xfrm>
          <a:prstGeom prst="rect">
            <a:avLst/>
          </a:prstGeom>
          <a:solidFill>
            <a:schemeClr val="bg1">
              <a:lumMod val="95000"/>
            </a:schemeClr>
          </a:solidFill>
          <a:ln w="6350">
            <a:solidFill>
              <a:schemeClr val="tx1"/>
            </a:solidFill>
            <a:prstDash val="dash"/>
          </a:ln>
        </p:spPr>
        <p:txBody>
          <a:bodyPr wrap="square">
            <a:spAutoFit/>
          </a:bodyPr>
          <a:lstStyle/>
          <a:p>
            <a:pPr marR="0" lvl="0" algn="just" defTabSz="457200" rtl="0" eaLnBrk="1" fontAlgn="auto" latinLnBrk="0" hangingPunct="1">
              <a:buClrTx/>
              <a:buSzTx/>
              <a:tabLst/>
              <a:defRPr/>
            </a:pPr>
            <a:r>
              <a:rPr kumimoji="0" lang="ja-JP" altLang="en-US" sz="1000" b="1" i="0" u="sng" strike="noStrike" kern="1200" cap="none" spc="0" normalizeH="0" baseline="0" noProof="0" dirty="0">
                <a:ln>
                  <a:noFill/>
                </a:ln>
                <a:solidFill>
                  <a:prstClr val="black"/>
                </a:solidFill>
                <a:effectLst/>
                <a:highlight>
                  <a:srgbClr val="FFFF00"/>
                </a:highlight>
                <a:uLnTx/>
                <a:uFillTx/>
                <a:latin typeface="BIZ UDゴシック" panose="020B0400000000000000" pitchFamily="49" charset="-128"/>
                <a:ea typeface="BIZ UDゴシック" panose="020B0400000000000000" pitchFamily="49" charset="-128"/>
                <a:cs typeface="Meiryo UI" panose="020B0604030504040204" pitchFamily="50" charset="-128"/>
              </a:rPr>
              <a:t>１　方針策定の背景と趣旨</a:t>
            </a:r>
            <a:endParaRPr kumimoji="0" lang="en-US" altLang="ja-JP" sz="1000" b="1" i="0" u="sng" strike="noStrike" kern="1200" cap="none" spc="0" normalizeH="0" baseline="0" noProof="0" dirty="0">
              <a:ln>
                <a:noFill/>
              </a:ln>
              <a:solidFill>
                <a:prstClr val="black"/>
              </a:solidFill>
              <a:effectLst/>
              <a:highlight>
                <a:srgbClr val="FFFF00"/>
              </a:highlight>
              <a:uLnTx/>
              <a:uFillTx/>
              <a:latin typeface="BIZ UDゴシック" panose="020B0400000000000000" pitchFamily="49" charset="-128"/>
              <a:ea typeface="BIZ UDゴシック" panose="020B0400000000000000" pitchFamily="49"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ことばを学び、用いることは、すべての人に保障されるべき基本的な権利であり、尊厳をもって自分らしく、安心して学び、暮らし、働くことの基盤となるもの。</a:t>
            </a:r>
            <a:endParaRPr lang="en-US" altLang="ja-JP"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大阪府では、識字学級の歴史的な実践と、多文化社会の進展に伴う日本語教育の広がりと発展及び法制度の趣旨をふまえ、ともに生きる社会の実現をめざし、本方針を策定する。</a:t>
            </a:r>
            <a:endParaRPr lang="en-US" altLang="ja-JP"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p:txBody>
      </p:sp>
      <p:sp>
        <p:nvSpPr>
          <p:cNvPr id="19" name="正方形/長方形 18">
            <a:extLst>
              <a:ext uri="{FF2B5EF4-FFF2-40B4-BE49-F238E27FC236}">
                <a16:creationId xmlns:a16="http://schemas.microsoft.com/office/drawing/2014/main" id="{EAF3097A-5176-4111-8EBA-6B76ECD7408E}"/>
              </a:ext>
            </a:extLst>
          </p:cNvPr>
          <p:cNvSpPr/>
          <p:nvPr/>
        </p:nvSpPr>
        <p:spPr>
          <a:xfrm>
            <a:off x="4095383" y="718383"/>
            <a:ext cx="2553434" cy="1077218"/>
          </a:xfrm>
          <a:prstGeom prst="rect">
            <a:avLst/>
          </a:prstGeom>
          <a:solidFill>
            <a:schemeClr val="bg1">
              <a:lumMod val="95000"/>
            </a:schemeClr>
          </a:solidFill>
          <a:ln w="6350">
            <a:solidFill>
              <a:schemeClr val="tx1"/>
            </a:solidFill>
            <a:prstDash val="dash"/>
          </a:ln>
        </p:spPr>
        <p:txBody>
          <a:bodyPr wrap="square">
            <a:spAutoFit/>
          </a:bodyPr>
          <a:lstStyle/>
          <a:p>
            <a:pPr marR="0" lvl="0" algn="just" defTabSz="457200" rtl="0" eaLnBrk="1" fontAlgn="auto" latinLnBrk="0" hangingPunct="1">
              <a:buClrTx/>
              <a:buSzTx/>
              <a:tabLst/>
              <a:defRPr/>
            </a:pPr>
            <a:r>
              <a:rPr lang="ja-JP" altLang="en-US" sz="1000" b="1" u="sng" dirty="0">
                <a:solidFill>
                  <a:prstClr val="black"/>
                </a:solidFill>
                <a:highlight>
                  <a:srgbClr val="FFFF00"/>
                </a:highlight>
                <a:latin typeface="BIZ UDゴシック" panose="020B0400000000000000" pitchFamily="49" charset="-128"/>
                <a:ea typeface="BIZ UDゴシック" panose="020B0400000000000000" pitchFamily="49" charset="-128"/>
                <a:cs typeface="Meiryo UI" panose="020B0604030504040204" pitchFamily="50" charset="-128"/>
              </a:rPr>
              <a:t>２　方針の位置づけ</a:t>
            </a:r>
            <a:endParaRPr lang="en-US" altLang="ja-JP" sz="1000" b="1" u="sng" dirty="0">
              <a:solidFill>
                <a:prstClr val="black"/>
              </a:solidFill>
              <a:highlight>
                <a:srgbClr val="FFFF00"/>
              </a:highlight>
              <a:latin typeface="BIZ UDゴシック" panose="020B0400000000000000" pitchFamily="49" charset="-128"/>
              <a:ea typeface="BIZ UDゴシック" panose="020B0400000000000000" pitchFamily="49"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a:t>
            </a:r>
            <a:r>
              <a:rPr lang="ja-JP" altLang="en-US" sz="900" b="1"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日本語教育推進法</a:t>
            </a: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」に基づく</a:t>
            </a:r>
            <a:endParaRPr lang="en-US" altLang="ja-JP"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a:t>
            </a:r>
            <a:r>
              <a:rPr lang="ja-JP" altLang="en-US" sz="900" b="1"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教育機会確保法</a:t>
            </a: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」の理念をふまえる</a:t>
            </a:r>
            <a:endParaRPr lang="en-US" altLang="ja-JP"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a:t>
            </a:r>
            <a:r>
              <a:rPr lang="ja-JP" altLang="en-US" sz="900" b="1"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国日本語教育基本方針</a:t>
            </a: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」をふまえる</a:t>
            </a:r>
            <a:endParaRPr lang="en-US" altLang="ja-JP"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u"/>
              <a:tabLst/>
              <a:defRPr/>
            </a:pPr>
            <a:endParaRPr lang="en-US" altLang="ja-JP"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R="0" lvl="0" algn="just" defTabSz="457200" rtl="0" eaLnBrk="1" fontAlgn="auto" latinLnBrk="0" hangingPunct="1">
              <a:buClrTx/>
              <a:buSzTx/>
              <a:tabLst/>
              <a:defRPr/>
            </a:pPr>
            <a:r>
              <a:rPr lang="en-US" altLang="ja-JP"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 </a:t>
            </a: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府の関連する指針、方針及び計画と整</a:t>
            </a:r>
            <a:endParaRPr lang="en-US" altLang="ja-JP"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R="0" lvl="0" algn="just" defTabSz="457200" rtl="0" eaLnBrk="1" fontAlgn="auto" latinLnBrk="0" hangingPunct="1">
              <a:buClrTx/>
              <a:buSzTx/>
              <a:tabLst/>
              <a:defRPr/>
            </a:pP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　　 合性を図りながら一体的に推進</a:t>
            </a:r>
            <a:endParaRPr lang="en-US" altLang="ja-JP"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p:txBody>
      </p:sp>
      <p:sp>
        <p:nvSpPr>
          <p:cNvPr id="20" name="正方形/長方形 19">
            <a:extLst>
              <a:ext uri="{FF2B5EF4-FFF2-40B4-BE49-F238E27FC236}">
                <a16:creationId xmlns:a16="http://schemas.microsoft.com/office/drawing/2014/main" id="{D4BE8C9E-E7C3-4AFB-8F93-E2599C36F0A5}"/>
              </a:ext>
            </a:extLst>
          </p:cNvPr>
          <p:cNvSpPr/>
          <p:nvPr/>
        </p:nvSpPr>
        <p:spPr>
          <a:xfrm>
            <a:off x="6731876" y="725089"/>
            <a:ext cx="3045125" cy="1077218"/>
          </a:xfrm>
          <a:prstGeom prst="rect">
            <a:avLst/>
          </a:prstGeom>
          <a:solidFill>
            <a:schemeClr val="bg1">
              <a:lumMod val="95000"/>
            </a:schemeClr>
          </a:solidFill>
          <a:ln w="6350">
            <a:solidFill>
              <a:schemeClr val="tx1"/>
            </a:solidFill>
            <a:prstDash val="dash"/>
          </a:ln>
        </p:spPr>
        <p:txBody>
          <a:bodyPr wrap="square">
            <a:spAutoFit/>
          </a:bodyPr>
          <a:lstStyle/>
          <a:p>
            <a:pPr marR="0" lvl="0" algn="just" defTabSz="457200" rtl="0" eaLnBrk="1" fontAlgn="auto" latinLnBrk="0" hangingPunct="1">
              <a:buClrTx/>
              <a:buSzTx/>
              <a:tabLst/>
              <a:defRPr/>
            </a:pPr>
            <a:r>
              <a:rPr lang="ja-JP" altLang="en-US" sz="1000" b="1" u="sng" dirty="0">
                <a:solidFill>
                  <a:prstClr val="black"/>
                </a:solidFill>
                <a:highlight>
                  <a:srgbClr val="FFFF00"/>
                </a:highlight>
                <a:latin typeface="BIZ UDゴシック" panose="020B0400000000000000" pitchFamily="49" charset="-128"/>
                <a:ea typeface="BIZ UDゴシック" panose="020B0400000000000000" pitchFamily="49" charset="-128"/>
                <a:cs typeface="Meiryo UI" panose="020B0604030504040204" pitchFamily="50" charset="-128"/>
              </a:rPr>
              <a:t>３　用語の定義</a:t>
            </a:r>
            <a:endParaRPr lang="en-US" altLang="ja-JP" sz="1000" b="1" u="sng" dirty="0">
              <a:solidFill>
                <a:prstClr val="black"/>
              </a:solidFill>
              <a:highlight>
                <a:srgbClr val="FFFF00"/>
              </a:highlight>
              <a:latin typeface="BIZ UDゴシック" panose="020B0400000000000000" pitchFamily="49" charset="-128"/>
              <a:ea typeface="BIZ UDゴシック" panose="020B0400000000000000" pitchFamily="49" charset="-128"/>
              <a:cs typeface="Meiryo UI" panose="020B0604030504040204" pitchFamily="50" charset="-128"/>
            </a:endParaRPr>
          </a:p>
          <a:p>
            <a:pPr marR="0" lvl="0" algn="just" defTabSz="457200" rtl="0" eaLnBrk="1" fontAlgn="auto" latinLnBrk="0" hangingPunct="1">
              <a:buClrTx/>
              <a:buSzTx/>
              <a:tabLst/>
              <a:defRPr/>
            </a:pPr>
            <a:r>
              <a:rPr lang="ja-JP" altLang="en-US" sz="900" b="1"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識字</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a:t>
            </a: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読み書き能力にとどまらず、人権保障としての学習権、</a:t>
            </a:r>
            <a:endParaRPr lang="en-US" altLang="ja-JP"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R="0" lvl="0" algn="just" defTabSz="457200" rtl="0" eaLnBrk="1" fontAlgn="auto" latinLnBrk="0" hangingPunct="1">
              <a:buClrTx/>
              <a:buSzTx/>
              <a:tabLst/>
              <a:defRPr/>
            </a:pP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　　　　　　生活に必要な情報の理解・活用、意思疎通と社会参</a:t>
            </a:r>
            <a:endParaRPr lang="en-US" altLang="ja-JP"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R="0" lvl="0" algn="just" defTabSz="457200" rtl="0" eaLnBrk="1" fontAlgn="auto" latinLnBrk="0" hangingPunct="1">
              <a:buClrTx/>
              <a:buSzTx/>
              <a:tabLst/>
              <a:defRPr/>
            </a:pP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　　　　　　画、自己実現を支える力</a:t>
            </a:r>
            <a:endParaRPr lang="en-US" altLang="ja-JP"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R="0" lvl="0" algn="just" defTabSz="457200" rtl="0" eaLnBrk="1" fontAlgn="auto" latinLnBrk="0" hangingPunct="1">
              <a:buClrTx/>
              <a:buSzTx/>
              <a:tabLst/>
              <a:defRPr/>
            </a:pPr>
            <a:r>
              <a:rPr lang="ja-JP" altLang="en-US" sz="900" b="1"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日本語教育</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a:t>
            </a: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外国人等の生活・就学・就労等を支えるもの</a:t>
            </a:r>
            <a:endParaRPr lang="en-US" altLang="ja-JP"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R="0" lvl="0" algn="just" defTabSz="457200" rtl="0" eaLnBrk="1" fontAlgn="auto" latinLnBrk="0" hangingPunct="1">
              <a:buClrTx/>
              <a:buSzTx/>
              <a:tabLst/>
              <a:defRPr/>
            </a:pP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　　　　　　　　　　　 であり、多文化共生、社会参加支援、言葉に対</a:t>
            </a:r>
            <a:endParaRPr lang="en-US" altLang="ja-JP"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R="0" lvl="0" algn="just" defTabSz="457200" rtl="0" eaLnBrk="1" fontAlgn="auto" latinLnBrk="0" hangingPunct="1">
              <a:buClrTx/>
              <a:buSzTx/>
              <a:tabLst/>
              <a:defRPr/>
            </a:pP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　　</a:t>
            </a:r>
            <a:r>
              <a:rPr lang="en-US" altLang="ja-JP"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                </a:t>
            </a: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する権利の保障を目的とする教育</a:t>
            </a:r>
            <a:endParaRPr lang="en-US" altLang="ja-JP"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p:txBody>
      </p:sp>
      <p:sp>
        <p:nvSpPr>
          <p:cNvPr id="21" name="正方形/長方形 20">
            <a:extLst>
              <a:ext uri="{FF2B5EF4-FFF2-40B4-BE49-F238E27FC236}">
                <a16:creationId xmlns:a16="http://schemas.microsoft.com/office/drawing/2014/main" id="{0F6E95D3-61FC-4AA6-93B1-58E92C0C560A}"/>
              </a:ext>
            </a:extLst>
          </p:cNvPr>
          <p:cNvSpPr/>
          <p:nvPr/>
        </p:nvSpPr>
        <p:spPr>
          <a:xfrm>
            <a:off x="135663" y="2063653"/>
            <a:ext cx="3189640" cy="938719"/>
          </a:xfrm>
          <a:prstGeom prst="rect">
            <a:avLst/>
          </a:prstGeom>
          <a:solidFill>
            <a:schemeClr val="bg1">
              <a:lumMod val="95000"/>
            </a:schemeClr>
          </a:solidFill>
          <a:ln w="6350">
            <a:solidFill>
              <a:schemeClr val="tx1"/>
            </a:solidFill>
            <a:prstDash val="dash"/>
          </a:ln>
        </p:spPr>
        <p:txBody>
          <a:bodyPr wrap="square">
            <a:spAutoFit/>
          </a:bodyPr>
          <a:lstStyle/>
          <a:p>
            <a:pPr marR="0" lvl="0" algn="just" defTabSz="457200" rtl="0" eaLnBrk="1" fontAlgn="auto" latinLnBrk="0" hangingPunct="1">
              <a:buClrTx/>
              <a:buSzTx/>
              <a:tabLst/>
              <a:defRPr/>
            </a:pPr>
            <a:r>
              <a:rPr kumimoji="0" lang="ja-JP" altLang="en-US" sz="1000" b="1" i="0" u="sng" strike="noStrike" kern="1200" cap="none" spc="0" normalizeH="0" baseline="0" noProof="0" dirty="0">
                <a:ln>
                  <a:noFill/>
                </a:ln>
                <a:solidFill>
                  <a:prstClr val="black"/>
                </a:solidFill>
                <a:effectLst/>
                <a:highlight>
                  <a:srgbClr val="FFFF00"/>
                </a:highlight>
                <a:uLnTx/>
                <a:uFillTx/>
                <a:latin typeface="BIZ UDゴシック" panose="020B0400000000000000" pitchFamily="49" charset="-128"/>
                <a:ea typeface="BIZ UDゴシック" panose="020B0400000000000000" pitchFamily="49" charset="-128"/>
                <a:cs typeface="Meiryo UI" panose="020B0604030504040204" pitchFamily="50" charset="-128"/>
              </a:rPr>
              <a:t>１　識字・日本語教育推進の目的</a:t>
            </a:r>
            <a:endParaRPr kumimoji="0" lang="en-US" altLang="ja-JP" sz="1000" b="1" i="0" u="sng" strike="noStrike" kern="1200" cap="none" spc="0" normalizeH="0" baseline="0" noProof="0" dirty="0">
              <a:ln>
                <a:noFill/>
              </a:ln>
              <a:solidFill>
                <a:prstClr val="black"/>
              </a:solidFill>
              <a:effectLst/>
              <a:highlight>
                <a:srgbClr val="FFFF00"/>
              </a:highlight>
              <a:uLnTx/>
              <a:uFillTx/>
              <a:latin typeface="BIZ UDゴシック" panose="020B0400000000000000" pitchFamily="49" charset="-128"/>
              <a:ea typeface="BIZ UDゴシック" panose="020B0400000000000000" pitchFamily="49"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すべての人がことばを通じて自らの思いや考えを表現し、他者とつながり、主体的に生きる力を育むこと</a:t>
            </a:r>
            <a:endParaRPr lang="en-US" altLang="ja-JP"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多様な背景のある人びとが、安心して学び、暮らし、働きながら、ことばを通じて社会に参画できる環境を整え、ともに生きる社会の実現</a:t>
            </a:r>
            <a:endParaRPr lang="en-US" altLang="ja-JP" sz="1000" dirty="0">
              <a:solidFill>
                <a:prstClr val="black"/>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p:txBody>
      </p:sp>
      <p:sp>
        <p:nvSpPr>
          <p:cNvPr id="23" name="正方形/長方形 22">
            <a:extLst>
              <a:ext uri="{FF2B5EF4-FFF2-40B4-BE49-F238E27FC236}">
                <a16:creationId xmlns:a16="http://schemas.microsoft.com/office/drawing/2014/main" id="{B8943572-4258-4482-A867-7230B910A5B5}"/>
              </a:ext>
            </a:extLst>
          </p:cNvPr>
          <p:cNvSpPr/>
          <p:nvPr/>
        </p:nvSpPr>
        <p:spPr>
          <a:xfrm>
            <a:off x="3391387" y="2491375"/>
            <a:ext cx="4479793" cy="1077218"/>
          </a:xfrm>
          <a:prstGeom prst="rect">
            <a:avLst/>
          </a:prstGeom>
          <a:solidFill>
            <a:schemeClr val="bg1">
              <a:lumMod val="95000"/>
            </a:schemeClr>
          </a:solidFill>
          <a:ln w="6350">
            <a:solidFill>
              <a:schemeClr val="tx1"/>
            </a:solidFill>
            <a:prstDash val="dash"/>
          </a:ln>
        </p:spPr>
        <p:txBody>
          <a:bodyPr wrap="square">
            <a:spAutoFit/>
          </a:bodyPr>
          <a:lstStyle/>
          <a:p>
            <a:pPr marR="0" lvl="0" algn="just" defTabSz="457200" rtl="0" eaLnBrk="1" fontAlgn="auto" latinLnBrk="0" hangingPunct="1">
              <a:buClrTx/>
              <a:buSzTx/>
              <a:tabLst/>
              <a:defRPr/>
            </a:pPr>
            <a:r>
              <a:rPr kumimoji="0" lang="ja-JP" altLang="en-US" sz="1000" b="1" i="0" u="sng" strike="noStrike" kern="1200" cap="none" spc="0" normalizeH="0" baseline="0" noProof="0" dirty="0">
                <a:ln>
                  <a:noFill/>
                </a:ln>
                <a:solidFill>
                  <a:prstClr val="black"/>
                </a:solidFill>
                <a:effectLst/>
                <a:highlight>
                  <a:srgbClr val="FFFF00"/>
                </a:highlight>
                <a:uLnTx/>
                <a:uFillTx/>
                <a:latin typeface="BIZ UDゴシック" panose="020B0400000000000000" pitchFamily="49" charset="-128"/>
                <a:ea typeface="BIZ UDゴシック" panose="020B0400000000000000" pitchFamily="49" charset="-128"/>
                <a:cs typeface="Meiryo UI" panose="020B0604030504040204" pitchFamily="50" charset="-128"/>
              </a:rPr>
              <a:t>３　各主体に期待される役割</a:t>
            </a:r>
            <a:endParaRPr kumimoji="0" lang="en-US" altLang="ja-JP" sz="1000" b="1" i="0" u="sng" strike="noStrike" kern="1200" cap="none" spc="0" normalizeH="0" baseline="0" noProof="0" dirty="0">
              <a:ln>
                <a:noFill/>
              </a:ln>
              <a:solidFill>
                <a:prstClr val="black"/>
              </a:solidFill>
              <a:effectLst/>
              <a:highlight>
                <a:srgbClr val="FFFF00"/>
              </a:highlight>
              <a:uLnTx/>
              <a:uFillTx/>
              <a:latin typeface="BIZ UDゴシック" panose="020B0400000000000000" pitchFamily="49" charset="-128"/>
              <a:ea typeface="BIZ UDゴシック" panose="020B0400000000000000" pitchFamily="49" charset="-128"/>
              <a:cs typeface="Meiryo UI" panose="020B0604030504040204" pitchFamily="50" charset="-128"/>
            </a:endParaRPr>
          </a:p>
          <a:p>
            <a:pPr marR="0" lvl="0" algn="just" defTabSz="457200" rtl="0" eaLnBrk="1" fontAlgn="auto" latinLnBrk="0" hangingPunct="1">
              <a:buClrTx/>
              <a:buSzTx/>
              <a:tabLst/>
              <a:defRPr/>
            </a:pPr>
            <a:r>
              <a:rPr lang="ja-JP" altLang="en-US" sz="900" b="1"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国　　　　　　　</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：法制度整備、財政的支援、情報提供・公表</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r>
              <a:rPr lang="ja-JP" altLang="en-US" sz="900" b="1"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市町村　　　　　</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：基礎自治体として体制整備、相談対応、支援者養成</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r>
              <a:rPr lang="ja-JP" altLang="en-US" sz="900" b="1"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国際交流協会等　</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：ネットワークの活用、交流の場づくり、情報提供</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r>
              <a:rPr lang="ja-JP" altLang="en-US" sz="900" b="1"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関係機関・団体等</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：学習支援、相談対応、教材開発、交流の場づくり</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r>
              <a:rPr lang="ja-JP" altLang="en-US" sz="900" b="1"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事業主　　　　　</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：学習機会の提供、学習支援</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r>
              <a:rPr lang="ja-JP" altLang="en-US" sz="900" b="1"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府民　　　　　　</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：共生の地域づくり、やさしい日本語等の活用、地域での協働</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p:txBody>
      </p:sp>
      <p:sp>
        <p:nvSpPr>
          <p:cNvPr id="25" name="正方形/長方形 24">
            <a:extLst>
              <a:ext uri="{FF2B5EF4-FFF2-40B4-BE49-F238E27FC236}">
                <a16:creationId xmlns:a16="http://schemas.microsoft.com/office/drawing/2014/main" id="{01A85C09-26E0-4D65-B4D1-27E2179B38F2}"/>
              </a:ext>
            </a:extLst>
          </p:cNvPr>
          <p:cNvSpPr/>
          <p:nvPr/>
        </p:nvSpPr>
        <p:spPr>
          <a:xfrm>
            <a:off x="165000" y="3805556"/>
            <a:ext cx="9618652" cy="2569934"/>
          </a:xfrm>
          <a:prstGeom prst="rect">
            <a:avLst/>
          </a:prstGeom>
          <a:solidFill>
            <a:schemeClr val="bg1">
              <a:lumMod val="95000"/>
            </a:schemeClr>
          </a:solidFill>
          <a:ln w="6350">
            <a:solidFill>
              <a:schemeClr val="tx1"/>
            </a:solidFill>
            <a:prstDash val="dash"/>
          </a:ln>
        </p:spPr>
        <p:txBody>
          <a:bodyPr wrap="square">
            <a:spAutoFit/>
          </a:bodyPr>
          <a:lstStyle/>
          <a:p>
            <a:pPr marR="0" lvl="0" algn="just" defTabSz="457200" rtl="0" eaLnBrk="1" fontAlgn="auto" latinLnBrk="0" hangingPunct="1">
              <a:buClrTx/>
              <a:buSzTx/>
              <a:tabLst/>
              <a:defRPr/>
            </a:pPr>
            <a:r>
              <a:rPr kumimoji="0" lang="ja-JP" altLang="en-US" sz="1000" b="1" i="0" u="sng" strike="noStrike" kern="1200" cap="none" spc="0" normalizeH="0" baseline="0" noProof="0" dirty="0">
                <a:ln>
                  <a:noFill/>
                </a:ln>
                <a:solidFill>
                  <a:prstClr val="black"/>
                </a:solidFill>
                <a:effectLst/>
                <a:highlight>
                  <a:srgbClr val="FFFF00"/>
                </a:highlight>
                <a:uLnTx/>
                <a:uFillTx/>
                <a:latin typeface="BIZ UDゴシック" panose="020B0400000000000000" pitchFamily="49" charset="-128"/>
                <a:ea typeface="BIZ UDゴシック" panose="020B0400000000000000" pitchFamily="49" charset="-128"/>
                <a:cs typeface="Meiryo UI" panose="020B0604030504040204" pitchFamily="50" charset="-128"/>
              </a:rPr>
              <a:t>１　識字・日本語教育による学習機会の充実</a:t>
            </a:r>
            <a:endParaRPr lang="en-US" altLang="ja-JP" sz="1000" b="1" u="sng" dirty="0">
              <a:solidFill>
                <a:prstClr val="black"/>
              </a:solidFill>
              <a:highlight>
                <a:srgbClr val="FFFF00"/>
              </a:highlight>
              <a:latin typeface="BIZ UDゴシック" panose="020B0400000000000000" pitchFamily="49" charset="-128"/>
              <a:ea typeface="BIZ UDゴシック" panose="020B0400000000000000" pitchFamily="49" charset="-128"/>
              <a:cs typeface="Meiryo UI" panose="020B0604030504040204" pitchFamily="50" charset="-128"/>
            </a:endParaRPr>
          </a:p>
          <a:p>
            <a:pPr marR="0" lvl="0" algn="just" defTabSz="457200" rtl="0" eaLnBrk="1" fontAlgn="auto" latinLnBrk="0" hangingPunct="1">
              <a:buClrTx/>
              <a:buSzTx/>
              <a:tabLst/>
              <a:defRPr/>
            </a:pPr>
            <a:endParaRPr kumimoji="0" lang="en-US" altLang="ja-JP" sz="1000" b="1" i="0" u="sng" strike="noStrike" kern="1200" cap="none" spc="0" normalizeH="0" baseline="0" noProof="0" dirty="0">
              <a:ln>
                <a:noFill/>
              </a:ln>
              <a:solidFill>
                <a:prstClr val="black"/>
              </a:solidFill>
              <a:effectLst/>
              <a:highlight>
                <a:srgbClr val="FFFF00"/>
              </a:highligh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endParaRPr kumimoji="0" lang="en-US" altLang="ja-JP" sz="1000" b="0" i="0" u="sng" strike="noStrike" kern="1200" cap="none" spc="0" normalizeH="0" baseline="0" noProof="0" dirty="0">
              <a:ln>
                <a:noFill/>
              </a:ln>
              <a:solidFill>
                <a:prstClr val="black"/>
              </a:solidFill>
              <a:effectLst/>
              <a:highlight>
                <a:srgbClr val="FFFF00"/>
              </a:highligh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endParaRPr lang="en-US" altLang="ja-JP" sz="1000" u="sng" dirty="0">
              <a:solidFill>
                <a:prstClr val="black"/>
              </a:solidFill>
              <a:highlight>
                <a:srgbClr val="FFFF00"/>
              </a:highlight>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endParaRPr kumimoji="0" lang="en-US" altLang="ja-JP" sz="1000" b="0" i="0" u="sng" strike="noStrike" kern="1200" cap="none" spc="0" normalizeH="0" baseline="0" noProof="0" dirty="0">
              <a:ln>
                <a:noFill/>
              </a:ln>
              <a:solidFill>
                <a:prstClr val="black"/>
              </a:solidFill>
              <a:effectLst/>
              <a:highlight>
                <a:srgbClr val="FFFF00"/>
              </a:highligh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endParaRPr lang="en-US" altLang="ja-JP" sz="1000" u="sng" dirty="0">
              <a:solidFill>
                <a:prstClr val="black"/>
              </a:solidFill>
              <a:highlight>
                <a:srgbClr val="FFFF00"/>
              </a:highlight>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endParaRPr kumimoji="0" lang="en-US" altLang="ja-JP" sz="1000" b="0" i="0" u="sng" strike="noStrike" kern="1200" cap="none" spc="0" normalizeH="0" baseline="0" noProof="0" dirty="0">
              <a:ln>
                <a:noFill/>
              </a:ln>
              <a:solidFill>
                <a:prstClr val="black"/>
              </a:solidFill>
              <a:effectLst/>
              <a:highlight>
                <a:srgbClr val="FFFF00"/>
              </a:highligh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endParaRPr lang="en-US" altLang="ja-JP" sz="1000" u="sng" dirty="0">
              <a:solidFill>
                <a:prstClr val="black"/>
              </a:solidFill>
              <a:highlight>
                <a:srgbClr val="FFFF00"/>
              </a:highlight>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endParaRPr kumimoji="0" lang="en-US" altLang="ja-JP" sz="1000" b="0" i="0" u="sng" strike="noStrike" kern="1200" cap="none" spc="0" normalizeH="0" baseline="0" noProof="0" dirty="0">
              <a:ln>
                <a:noFill/>
              </a:ln>
              <a:solidFill>
                <a:prstClr val="black"/>
              </a:solidFill>
              <a:effectLst/>
              <a:highlight>
                <a:srgbClr val="FFFF00"/>
              </a:highligh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endParaRPr lang="en-US" altLang="ja-JP" sz="1000" u="sng" dirty="0">
              <a:solidFill>
                <a:prstClr val="black"/>
              </a:solidFill>
              <a:highlight>
                <a:srgbClr val="FFFF00"/>
              </a:highlight>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endParaRPr lang="en-US" altLang="ja-JP" sz="1000" u="sng" dirty="0">
              <a:solidFill>
                <a:prstClr val="black"/>
              </a:solidFill>
              <a:highlight>
                <a:srgbClr val="FFFF00"/>
              </a:highlight>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endParaRPr lang="en-US" altLang="ja-JP" sz="1000" u="sng" dirty="0">
              <a:solidFill>
                <a:prstClr val="black"/>
              </a:solidFill>
              <a:highlight>
                <a:srgbClr val="FFFF00"/>
              </a:highlight>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r>
              <a:rPr kumimoji="0" lang="ja-JP" altLang="en-US" sz="1050" b="1" i="0" u="sng" strike="noStrike" kern="1200" cap="none" spc="0" normalizeH="0" baseline="0" noProof="0" dirty="0">
                <a:ln>
                  <a:noFill/>
                </a:ln>
                <a:solidFill>
                  <a:prstClr val="black"/>
                </a:solidFill>
                <a:effectLst/>
                <a:highlight>
                  <a:srgbClr val="FFFF00"/>
                </a:highlight>
                <a:uLnTx/>
                <a:uFillTx/>
                <a:latin typeface="BIZ UDゴシック" panose="020B0400000000000000" pitchFamily="49" charset="-128"/>
                <a:ea typeface="BIZ UDゴシック" panose="020B0400000000000000" pitchFamily="49" charset="-128"/>
                <a:cs typeface="Meiryo UI" panose="020B0604030504040204" pitchFamily="50" charset="-128"/>
              </a:rPr>
              <a:t>２　府民の理解と関心の増進</a:t>
            </a:r>
            <a:endParaRPr kumimoji="0" lang="en-US" altLang="ja-JP" sz="1050" b="1" i="0" u="sng" strike="noStrike" kern="1200" cap="none" spc="0" normalizeH="0" baseline="0" noProof="0" dirty="0">
              <a:ln>
                <a:noFill/>
              </a:ln>
              <a:solidFill>
                <a:prstClr val="black"/>
              </a:solidFill>
              <a:effectLst/>
              <a:highlight>
                <a:srgbClr val="FFFF00"/>
              </a:highlight>
              <a:uLnTx/>
              <a:uFillTx/>
              <a:latin typeface="BIZ UDゴシック" panose="020B0400000000000000" pitchFamily="49" charset="-128"/>
              <a:ea typeface="BIZ UDゴシック" panose="020B0400000000000000" pitchFamily="49" charset="-128"/>
              <a:cs typeface="Meiryo UI" panose="020B0604030504040204" pitchFamily="50" charset="-128"/>
            </a:endParaRPr>
          </a:p>
          <a:p>
            <a:pPr marR="0" lvl="0" algn="just" defTabSz="457200" rtl="0" eaLnBrk="1" fontAlgn="auto" latinLnBrk="0" hangingPunct="1">
              <a:buClrTx/>
              <a:buSzTx/>
              <a:tabLst/>
              <a:defRPr/>
            </a:pPr>
            <a:r>
              <a:rPr kumimoji="0" lang="ja-JP" altLang="en-US" sz="1050" b="0" i="0"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　</a:t>
            </a:r>
            <a:r>
              <a:rPr kumimoji="0" lang="ja-JP" altLang="en-US" sz="1000" b="0" i="0"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広報・啓発活動の推進、「やさしい日本語」の普及、住民参加型の交流・学習支援活動の促進、学習者・支援者と府民の交流機会の創出</a:t>
            </a:r>
          </a:p>
          <a:p>
            <a:pPr marR="0" lvl="0" algn="just" defTabSz="457200" rtl="0" eaLnBrk="1" fontAlgn="auto" latinLnBrk="0" hangingPunct="1">
              <a:buClrTx/>
              <a:buSzTx/>
              <a:tabLst/>
              <a:defRPr/>
            </a:pPr>
            <a:endParaRPr lang="en-US" altLang="ja-JP" sz="1000" u="sng" dirty="0">
              <a:solidFill>
                <a:prstClr val="black"/>
              </a:solidFill>
              <a:highlight>
                <a:srgbClr val="FFFF00"/>
              </a:highlight>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endParaRPr kumimoji="0" lang="ja-JP" altLang="en-US" sz="1000" b="0" i="0" u="sng" strike="noStrike" kern="1200" cap="none" spc="0" normalizeH="0" baseline="0" noProof="0" dirty="0">
              <a:ln>
                <a:noFill/>
              </a:ln>
              <a:solidFill>
                <a:prstClr val="black"/>
              </a:solidFill>
              <a:effectLst/>
              <a:highlight>
                <a:srgbClr val="FFFF00"/>
              </a:highligh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p:txBody>
      </p:sp>
      <p:sp>
        <p:nvSpPr>
          <p:cNvPr id="26" name="正方形/長方形 25">
            <a:extLst>
              <a:ext uri="{FF2B5EF4-FFF2-40B4-BE49-F238E27FC236}">
                <a16:creationId xmlns:a16="http://schemas.microsoft.com/office/drawing/2014/main" id="{65E0F462-4767-4A8F-93D2-7D2869D61E33}"/>
              </a:ext>
            </a:extLst>
          </p:cNvPr>
          <p:cNvSpPr/>
          <p:nvPr/>
        </p:nvSpPr>
        <p:spPr>
          <a:xfrm>
            <a:off x="2578620" y="4286175"/>
            <a:ext cx="3908212" cy="1200329"/>
          </a:xfrm>
          <a:prstGeom prst="rect">
            <a:avLst/>
          </a:prstGeom>
          <a:solidFill>
            <a:schemeClr val="bg1"/>
          </a:solidFill>
          <a:ln w="6350">
            <a:solidFill>
              <a:schemeClr val="tx1"/>
            </a:solidFill>
            <a:prstDash val="dash"/>
          </a:ln>
        </p:spPr>
        <p:txBody>
          <a:bodyPr wrap="square">
            <a:spAutoFit/>
          </a:bodyPr>
          <a:lstStyle/>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就学促進の支援（市町村連携、未就学把握、多言語案内等）</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受入れ体制の整備（通訳・翻訳、相談窓口、教職員研修等）</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日本語指導の充実（専門人材配置、特別の教育課程、教職員研修等）</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教科指導、生徒指導、進路指導の充実</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母語・母文化の尊重</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保護者への支援と情報提供（多言語資料、相談支援）</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ともに学ぶ環境の創出（文化・価値観尊重、人権尊重）</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中学校夜間学級との連携と支援</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p:txBody>
      </p:sp>
      <p:sp>
        <p:nvSpPr>
          <p:cNvPr id="27" name="正方形/長方形 26">
            <a:extLst>
              <a:ext uri="{FF2B5EF4-FFF2-40B4-BE49-F238E27FC236}">
                <a16:creationId xmlns:a16="http://schemas.microsoft.com/office/drawing/2014/main" id="{9E6AE456-0BD2-486B-AB46-CCAA2C2022A2}"/>
              </a:ext>
            </a:extLst>
          </p:cNvPr>
          <p:cNvSpPr/>
          <p:nvPr/>
        </p:nvSpPr>
        <p:spPr>
          <a:xfrm>
            <a:off x="6600456" y="4285981"/>
            <a:ext cx="2994245" cy="507831"/>
          </a:xfrm>
          <a:prstGeom prst="rect">
            <a:avLst/>
          </a:prstGeom>
          <a:solidFill>
            <a:schemeClr val="bg1"/>
          </a:solidFill>
          <a:ln w="6350">
            <a:solidFill>
              <a:schemeClr val="tx1"/>
            </a:solidFill>
            <a:prstDash val="dash"/>
          </a:ln>
        </p:spPr>
        <p:txBody>
          <a:bodyPr wrap="square">
            <a:spAutoFit/>
          </a:bodyPr>
          <a:lstStyle/>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生活支援と地域とのつながりづくりの促進</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就職・研究への移行支援（企業見学会、ビジネス日本語講座等）</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p:txBody>
      </p:sp>
      <p:sp>
        <p:nvSpPr>
          <p:cNvPr id="28" name="正方形/長方形 27">
            <a:extLst>
              <a:ext uri="{FF2B5EF4-FFF2-40B4-BE49-F238E27FC236}">
                <a16:creationId xmlns:a16="http://schemas.microsoft.com/office/drawing/2014/main" id="{6A5BAE39-9701-4F40-9BFE-3D84C15DF343}"/>
              </a:ext>
            </a:extLst>
          </p:cNvPr>
          <p:cNvSpPr/>
          <p:nvPr/>
        </p:nvSpPr>
        <p:spPr>
          <a:xfrm>
            <a:off x="258512" y="4264554"/>
            <a:ext cx="2199453" cy="646331"/>
          </a:xfrm>
          <a:prstGeom prst="rect">
            <a:avLst/>
          </a:prstGeom>
          <a:solidFill>
            <a:schemeClr val="bg1"/>
          </a:solidFill>
          <a:ln w="6350">
            <a:solidFill>
              <a:schemeClr val="tx1"/>
            </a:solidFill>
            <a:prstDash val="dash"/>
          </a:ln>
        </p:spPr>
        <p:txBody>
          <a:bodyPr wrap="square">
            <a:spAutoFit/>
          </a:bodyPr>
          <a:lstStyle/>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学習機会の確保と運営支援</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学習支援者の育成とネットワークづくりの促進</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人権に根ざした教室づくりの推進</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p:txBody>
      </p:sp>
      <p:sp>
        <p:nvSpPr>
          <p:cNvPr id="29" name="正方形/長方形 28">
            <a:extLst>
              <a:ext uri="{FF2B5EF4-FFF2-40B4-BE49-F238E27FC236}">
                <a16:creationId xmlns:a16="http://schemas.microsoft.com/office/drawing/2014/main" id="{978D96C9-8589-4C47-AA53-4205A2912393}"/>
              </a:ext>
            </a:extLst>
          </p:cNvPr>
          <p:cNvSpPr/>
          <p:nvPr/>
        </p:nvSpPr>
        <p:spPr>
          <a:xfrm>
            <a:off x="6600455" y="5050898"/>
            <a:ext cx="2994245" cy="646331"/>
          </a:xfrm>
          <a:prstGeom prst="rect">
            <a:avLst/>
          </a:prstGeom>
          <a:solidFill>
            <a:schemeClr val="bg1"/>
          </a:solidFill>
          <a:ln w="6350">
            <a:solidFill>
              <a:schemeClr val="tx1"/>
            </a:solidFill>
            <a:prstDash val="dash"/>
          </a:ln>
        </p:spPr>
        <p:txBody>
          <a:bodyPr wrap="square">
            <a:spAutoFit/>
          </a:bodyPr>
          <a:lstStyle/>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事業主等への働きかけと経済団体等との連携（取組促進、情報提供）</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労働関係法規・ワークルールの啓発</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171450" marR="0" lvl="0" indent="-171450" algn="just" defTabSz="457200" rtl="0" eaLnBrk="1" fontAlgn="auto" latinLnBrk="0" hangingPunct="1">
              <a:buClrTx/>
              <a:buSzTx/>
              <a:buFont typeface="Wingdings" panose="05000000000000000000" pitchFamily="2" charset="2"/>
              <a:buChar char="l"/>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看護・介護分野の専門日本語対応力向上支援</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p:txBody>
      </p:sp>
      <p:sp>
        <p:nvSpPr>
          <p:cNvPr id="34" name="正方形/長方形 33">
            <a:extLst>
              <a:ext uri="{FF2B5EF4-FFF2-40B4-BE49-F238E27FC236}">
                <a16:creationId xmlns:a16="http://schemas.microsoft.com/office/drawing/2014/main" id="{429A5228-DCF1-4024-B69B-CE9EF251FC54}"/>
              </a:ext>
            </a:extLst>
          </p:cNvPr>
          <p:cNvSpPr/>
          <p:nvPr/>
        </p:nvSpPr>
        <p:spPr>
          <a:xfrm>
            <a:off x="122337" y="6362100"/>
            <a:ext cx="9647999" cy="384721"/>
          </a:xfrm>
          <a:prstGeom prst="rect">
            <a:avLst/>
          </a:prstGeom>
          <a:solidFill>
            <a:schemeClr val="bg1">
              <a:lumMod val="95000"/>
            </a:schemeClr>
          </a:solidFill>
          <a:ln w="6350">
            <a:solidFill>
              <a:schemeClr val="tx1"/>
            </a:solidFill>
            <a:prstDash val="dash"/>
          </a:ln>
        </p:spPr>
        <p:txBody>
          <a:bodyPr wrap="square">
            <a:spAutoFit/>
          </a:bodyPr>
          <a:lstStyle/>
          <a:p>
            <a:pPr marR="0" lvl="0" algn="just" defTabSz="457200" rtl="0" eaLnBrk="1" fontAlgn="auto" latinLnBrk="0" hangingPunct="1">
              <a:buClrTx/>
              <a:buSzTx/>
              <a:tabLst/>
              <a:defRPr/>
            </a:pPr>
            <a:r>
              <a:rPr kumimoji="0" lang="ja-JP" altLang="en-US" sz="1000" b="0" i="0"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　</a:t>
            </a:r>
            <a:r>
              <a:rPr kumimoji="0" lang="ja-JP" altLang="en-US" sz="900" b="1" i="0" u="sng"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庁内各部局が</a:t>
            </a:r>
            <a:r>
              <a:rPr kumimoji="0" lang="ja-JP" altLang="en-US" sz="900" b="0" i="0"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既存の会議体を有機的に</a:t>
            </a:r>
            <a:r>
              <a:rPr kumimoji="0" lang="ja-JP" altLang="en-US" sz="900" b="1" i="0" u="sng"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連携、市町村や関係団体等と協働</a:t>
            </a:r>
            <a:r>
              <a:rPr kumimoji="0" lang="ja-JP" altLang="en-US" sz="900" b="0" i="0"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し、優れた実践の共有、学びを支える担い手の育成、情報発信を通じて、</a:t>
            </a:r>
            <a:r>
              <a:rPr kumimoji="0" lang="ja-JP" altLang="en-US" sz="900" b="1" i="0" u="sng"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識字・日本語教育の一層の充実</a:t>
            </a:r>
            <a:r>
              <a:rPr kumimoji="0" lang="ja-JP" altLang="en-US" sz="900" b="0" i="0"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を</a:t>
            </a:r>
            <a:endParaRPr kumimoji="0" lang="en-US" altLang="ja-JP" sz="900" b="0" i="0"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R="0" lvl="0" algn="just" defTabSz="457200" rtl="0" eaLnBrk="1" fontAlgn="auto" latinLnBrk="0" hangingPunct="1">
              <a:buClrTx/>
              <a:buSzTx/>
              <a:tabLst/>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　図り</a:t>
            </a:r>
            <a:r>
              <a:rPr kumimoji="0" lang="ja-JP" altLang="en-US" sz="900" b="0" i="0"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a:t>
            </a:r>
            <a:r>
              <a:rPr kumimoji="0" lang="ja-JP" altLang="en-US" sz="900" b="1" i="0" u="sng"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ともに生きる社会の実現</a:t>
            </a:r>
            <a:r>
              <a:rPr kumimoji="0" lang="ja-JP" altLang="en-US" sz="900" b="0" i="0"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eiryo UI" panose="020B0604030504040204" pitchFamily="50" charset="-128"/>
              </a:rPr>
              <a:t>をめざす。</a:t>
            </a:r>
          </a:p>
        </p:txBody>
      </p:sp>
      <p:sp>
        <p:nvSpPr>
          <p:cNvPr id="31" name="正方形/長方形 30">
            <a:extLst>
              <a:ext uri="{FF2B5EF4-FFF2-40B4-BE49-F238E27FC236}">
                <a16:creationId xmlns:a16="http://schemas.microsoft.com/office/drawing/2014/main" id="{FB08CF6A-60CE-48BF-A324-75BDF687277A}"/>
              </a:ext>
            </a:extLst>
          </p:cNvPr>
          <p:cNvSpPr/>
          <p:nvPr/>
        </p:nvSpPr>
        <p:spPr>
          <a:xfrm>
            <a:off x="2571592" y="4039760"/>
            <a:ext cx="3915239" cy="246221"/>
          </a:xfrm>
          <a:prstGeom prst="rect">
            <a:avLst/>
          </a:prstGeom>
          <a:solidFill>
            <a:schemeClr val="tx1">
              <a:lumMod val="75000"/>
              <a:lumOff val="25000"/>
            </a:schemeClr>
          </a:solidFill>
          <a:ln w="9525">
            <a:noFill/>
            <a:prstDash val="dash"/>
          </a:ln>
        </p:spPr>
        <p:txBody>
          <a:bodyPr wrap="square">
            <a:spAutoFit/>
          </a:bodyPr>
          <a:lstStyle/>
          <a:p>
            <a:pPr marR="0" lvl="0" algn="just" defTabSz="457200" rtl="0" eaLnBrk="1" fontAlgn="auto" latinLnBrk="0" hangingPunct="1">
              <a:buClrTx/>
              <a:buSzTx/>
              <a:tabLst/>
              <a:defRPr/>
            </a:pPr>
            <a:r>
              <a:rPr kumimoji="0" lang="ja-JP" altLang="en-US" sz="1000" b="1" i="0" strike="noStrike" kern="1200" cap="none" spc="0" normalizeH="0" baseline="0" noProof="0" dirty="0">
                <a:ln>
                  <a:noFill/>
                </a:ln>
                <a:solidFill>
                  <a:schemeClr val="bg1"/>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外国につながりのある幼児、児童、生徒等の学習機会の充実</a:t>
            </a:r>
            <a:endParaRPr lang="en-US" altLang="ja-JP" sz="1000" dirty="0">
              <a:solidFill>
                <a:prstClr val="black"/>
              </a:solidFill>
              <a:latin typeface="BIZ UDゴシック" panose="020B0400000000000000" pitchFamily="49" charset="-128"/>
              <a:ea typeface="BIZ UDゴシック" panose="020B0400000000000000" pitchFamily="49" charset="-128"/>
              <a:cs typeface="Meiryo UI" panose="020B0604030504040204" pitchFamily="50" charset="-128"/>
            </a:endParaRPr>
          </a:p>
        </p:txBody>
      </p:sp>
      <p:sp>
        <p:nvSpPr>
          <p:cNvPr id="32" name="正方形/長方形 31">
            <a:extLst>
              <a:ext uri="{FF2B5EF4-FFF2-40B4-BE49-F238E27FC236}">
                <a16:creationId xmlns:a16="http://schemas.microsoft.com/office/drawing/2014/main" id="{EC3506BA-888F-4525-B540-35EDC98AD503}"/>
              </a:ext>
            </a:extLst>
          </p:cNvPr>
          <p:cNvSpPr/>
          <p:nvPr/>
        </p:nvSpPr>
        <p:spPr>
          <a:xfrm>
            <a:off x="6600457" y="4039760"/>
            <a:ext cx="2994244" cy="246221"/>
          </a:xfrm>
          <a:prstGeom prst="rect">
            <a:avLst/>
          </a:prstGeom>
          <a:solidFill>
            <a:schemeClr val="tx1">
              <a:lumMod val="75000"/>
              <a:lumOff val="25000"/>
            </a:schemeClr>
          </a:solidFill>
          <a:ln w="9525">
            <a:noFill/>
            <a:prstDash val="dash"/>
          </a:ln>
        </p:spPr>
        <p:txBody>
          <a:bodyPr wrap="square">
            <a:spAutoFit/>
          </a:bodyPr>
          <a:lstStyle/>
          <a:p>
            <a:pPr marR="0" lvl="0" algn="just" defTabSz="457200" rtl="0" eaLnBrk="1" fontAlgn="auto" latinLnBrk="0" hangingPunct="1">
              <a:buClrTx/>
              <a:buSzTx/>
              <a:tabLst/>
              <a:defRPr/>
            </a:pPr>
            <a:r>
              <a:rPr kumimoji="0" lang="ja-JP" altLang="en-US" sz="1000" b="1" i="0" strike="noStrike" kern="1200" cap="none" spc="0" normalizeH="0" baseline="0" noProof="0" dirty="0">
                <a:ln>
                  <a:noFill/>
                </a:ln>
                <a:solidFill>
                  <a:schemeClr val="bg1"/>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外国人留学生等の学習機会の充実</a:t>
            </a:r>
          </a:p>
        </p:txBody>
      </p:sp>
      <p:sp>
        <p:nvSpPr>
          <p:cNvPr id="35" name="正方形/長方形 34">
            <a:extLst>
              <a:ext uri="{FF2B5EF4-FFF2-40B4-BE49-F238E27FC236}">
                <a16:creationId xmlns:a16="http://schemas.microsoft.com/office/drawing/2014/main" id="{82F5F3EB-EB82-4AB5-B848-6CC184F433F4}"/>
              </a:ext>
            </a:extLst>
          </p:cNvPr>
          <p:cNvSpPr/>
          <p:nvPr/>
        </p:nvSpPr>
        <p:spPr>
          <a:xfrm>
            <a:off x="6600455" y="4797423"/>
            <a:ext cx="2994244" cy="246221"/>
          </a:xfrm>
          <a:prstGeom prst="rect">
            <a:avLst/>
          </a:prstGeom>
          <a:solidFill>
            <a:schemeClr val="tx1">
              <a:lumMod val="75000"/>
              <a:lumOff val="25000"/>
            </a:schemeClr>
          </a:solidFill>
          <a:ln w="9525">
            <a:noFill/>
            <a:prstDash val="dash"/>
          </a:ln>
        </p:spPr>
        <p:txBody>
          <a:bodyPr wrap="square">
            <a:spAutoFit/>
          </a:bodyPr>
          <a:lstStyle/>
          <a:p>
            <a:pPr marR="0" lvl="0" algn="just" defTabSz="457200" rtl="0" eaLnBrk="1" fontAlgn="auto" latinLnBrk="0" hangingPunct="1">
              <a:buClrTx/>
              <a:buSzTx/>
              <a:tabLst/>
              <a:defRPr/>
            </a:pPr>
            <a:r>
              <a:rPr kumimoji="0" lang="ja-JP" altLang="en-US" sz="1000" b="1" i="0" strike="noStrike" kern="1200" cap="none" spc="0" normalizeH="0" baseline="0" noProof="0" dirty="0">
                <a:ln>
                  <a:noFill/>
                </a:ln>
                <a:solidFill>
                  <a:schemeClr val="bg1"/>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外国人労働者等の学習機会の充実</a:t>
            </a:r>
          </a:p>
        </p:txBody>
      </p:sp>
      <p:sp>
        <p:nvSpPr>
          <p:cNvPr id="36" name="正方形/長方形 35">
            <a:extLst>
              <a:ext uri="{FF2B5EF4-FFF2-40B4-BE49-F238E27FC236}">
                <a16:creationId xmlns:a16="http://schemas.microsoft.com/office/drawing/2014/main" id="{3AC92364-0DAF-4260-AAF4-39CAD37A5EBB}"/>
              </a:ext>
            </a:extLst>
          </p:cNvPr>
          <p:cNvSpPr/>
          <p:nvPr/>
        </p:nvSpPr>
        <p:spPr>
          <a:xfrm>
            <a:off x="258512" y="4033121"/>
            <a:ext cx="2211600" cy="246221"/>
          </a:xfrm>
          <a:prstGeom prst="rect">
            <a:avLst/>
          </a:prstGeom>
          <a:solidFill>
            <a:schemeClr val="tx1">
              <a:lumMod val="75000"/>
              <a:lumOff val="25000"/>
            </a:schemeClr>
          </a:solidFill>
          <a:ln w="9525">
            <a:noFill/>
            <a:prstDash val="dash"/>
          </a:ln>
        </p:spPr>
        <p:txBody>
          <a:bodyPr wrap="square">
            <a:spAutoFit/>
          </a:bodyPr>
          <a:lstStyle/>
          <a:p>
            <a:pPr marR="0" lvl="0" algn="just" defTabSz="457200" rtl="0" eaLnBrk="1" fontAlgn="auto" latinLnBrk="0" hangingPunct="1">
              <a:buClrTx/>
              <a:buSzTx/>
              <a:tabLst/>
              <a:defRPr/>
            </a:pPr>
            <a:r>
              <a:rPr kumimoji="0" lang="ja-JP" altLang="en-US" sz="1000" b="1" i="0" strike="noStrike" kern="1200" cap="none" spc="0" normalizeH="0" baseline="0" noProof="0" dirty="0">
                <a:ln>
                  <a:noFill/>
                </a:ln>
                <a:solidFill>
                  <a:schemeClr val="bg1"/>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地域における学習機会の充実</a:t>
            </a:r>
          </a:p>
        </p:txBody>
      </p:sp>
      <p:grpSp>
        <p:nvGrpSpPr>
          <p:cNvPr id="37" name="グループ化 36">
            <a:extLst>
              <a:ext uri="{FF2B5EF4-FFF2-40B4-BE49-F238E27FC236}">
                <a16:creationId xmlns:a16="http://schemas.microsoft.com/office/drawing/2014/main" id="{15060B0A-3DEF-4AA9-9862-D48565159DA3}"/>
              </a:ext>
            </a:extLst>
          </p:cNvPr>
          <p:cNvGrpSpPr/>
          <p:nvPr/>
        </p:nvGrpSpPr>
        <p:grpSpPr>
          <a:xfrm>
            <a:off x="8940324" y="239190"/>
            <a:ext cx="747586" cy="183206"/>
            <a:chOff x="1151227" y="-26229"/>
            <a:chExt cx="1371997" cy="360166"/>
          </a:xfrm>
        </p:grpSpPr>
        <p:pic>
          <p:nvPicPr>
            <p:cNvPr id="38" name="図 37">
              <a:extLst>
                <a:ext uri="{FF2B5EF4-FFF2-40B4-BE49-F238E27FC236}">
                  <a16:creationId xmlns:a16="http://schemas.microsoft.com/office/drawing/2014/main" id="{DAA59302-78AE-4866-88C3-EB4E65D58C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1151227" y="-26229"/>
              <a:ext cx="651668" cy="360166"/>
            </a:xfrm>
            <a:prstGeom prst="rect">
              <a:avLst/>
            </a:prstGeom>
            <a:ln>
              <a:noFill/>
            </a:ln>
            <a:extLst>
              <a:ext uri="{53640926-AAD7-44D8-BBD7-CCE9431645EC}">
                <a14:shadowObscured xmlns:a14="http://schemas.microsoft.com/office/drawing/2010/main"/>
              </a:ext>
            </a:extLst>
          </p:spPr>
        </p:pic>
        <p:pic>
          <p:nvPicPr>
            <p:cNvPr id="39" name="図 38" descr="4 質の高い教育をみんなに">
              <a:extLst>
                <a:ext uri="{FF2B5EF4-FFF2-40B4-BE49-F238E27FC236}">
                  <a16:creationId xmlns:a16="http://schemas.microsoft.com/office/drawing/2014/main" id="{D69D39F3-576E-4BA5-B266-296CCA73073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02895" y="-26229"/>
              <a:ext cx="360164" cy="360166"/>
            </a:xfrm>
            <a:prstGeom prst="rect">
              <a:avLst/>
            </a:prstGeom>
            <a:noFill/>
            <a:ln>
              <a:noFill/>
            </a:ln>
          </p:spPr>
        </p:pic>
        <p:pic>
          <p:nvPicPr>
            <p:cNvPr id="40" name="図 39" descr="10 人や国の不平等をなくそう">
              <a:extLst>
                <a:ext uri="{FF2B5EF4-FFF2-40B4-BE49-F238E27FC236}">
                  <a16:creationId xmlns:a16="http://schemas.microsoft.com/office/drawing/2014/main" id="{229D49DD-9CAC-494A-B80C-88619E022B4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63059" y="-26229"/>
              <a:ext cx="360165" cy="360165"/>
            </a:xfrm>
            <a:prstGeom prst="rect">
              <a:avLst/>
            </a:prstGeom>
            <a:noFill/>
            <a:ln>
              <a:noFill/>
            </a:ln>
          </p:spPr>
        </p:pic>
      </p:grpSp>
      <p:sp>
        <p:nvSpPr>
          <p:cNvPr id="13" name="正方形/長方形 12">
            <a:extLst>
              <a:ext uri="{FF2B5EF4-FFF2-40B4-BE49-F238E27FC236}">
                <a16:creationId xmlns:a16="http://schemas.microsoft.com/office/drawing/2014/main" id="{23487F2F-E62E-464C-9B0B-CB1988F964D2}"/>
              </a:ext>
            </a:extLst>
          </p:cNvPr>
          <p:cNvSpPr/>
          <p:nvPr/>
        </p:nvSpPr>
        <p:spPr>
          <a:xfrm>
            <a:off x="164999" y="3561533"/>
            <a:ext cx="9648000" cy="246221"/>
          </a:xfrm>
          <a:prstGeom prst="rect">
            <a:avLst/>
          </a:prstGeom>
          <a:solidFill>
            <a:schemeClr val="accent2">
              <a:lumMod val="40000"/>
              <a:lumOff val="60000"/>
            </a:schemeClr>
          </a:solidFill>
          <a:ln w="19050">
            <a:solidFill>
              <a:schemeClr val="tx1"/>
            </a:solidFill>
            <a:prstDash val="solid"/>
          </a:ln>
        </p:spPr>
        <p:txBody>
          <a:bodyPr wrap="square">
            <a:spAutoFit/>
          </a:bodyPr>
          <a:lstStyle/>
          <a:p>
            <a:pPr marL="0" marR="0" lvl="0" indent="0" algn="just" defTabSz="457200" rtl="0" eaLnBrk="1" fontAlgn="auto" latinLnBrk="0" hangingPunct="1">
              <a:buClrTx/>
              <a:buSzTx/>
              <a:buFontTx/>
              <a:buNone/>
              <a:tabLst/>
              <a:defRPr/>
            </a:pPr>
            <a:r>
              <a:rPr kumimoji="0" lang="ja-JP" altLang="en-US" sz="10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第３章　識字・日本語教育の推進の内容に関する事項</a:t>
            </a:r>
            <a:endParaRPr kumimoji="0" lang="en-US" altLang="ja-JP" sz="10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endParaRPr>
          </a:p>
        </p:txBody>
      </p:sp>
      <p:sp>
        <p:nvSpPr>
          <p:cNvPr id="15" name="正方形/長方形 14">
            <a:extLst>
              <a:ext uri="{FF2B5EF4-FFF2-40B4-BE49-F238E27FC236}">
                <a16:creationId xmlns:a16="http://schemas.microsoft.com/office/drawing/2014/main" id="{9CDF1296-E558-4CD1-8E48-C1973643F1D7}"/>
              </a:ext>
            </a:extLst>
          </p:cNvPr>
          <p:cNvSpPr/>
          <p:nvPr/>
        </p:nvSpPr>
        <p:spPr>
          <a:xfrm>
            <a:off x="136877" y="6115581"/>
            <a:ext cx="9648000" cy="246221"/>
          </a:xfrm>
          <a:prstGeom prst="rect">
            <a:avLst/>
          </a:prstGeom>
          <a:solidFill>
            <a:schemeClr val="accent2">
              <a:lumMod val="40000"/>
              <a:lumOff val="60000"/>
            </a:schemeClr>
          </a:solidFill>
          <a:ln w="19050">
            <a:solidFill>
              <a:schemeClr val="tx1"/>
            </a:solidFill>
            <a:prstDash val="solid"/>
          </a:ln>
        </p:spPr>
        <p:txBody>
          <a:bodyPr wrap="square">
            <a:spAutoFit/>
          </a:bodyPr>
          <a:lstStyle/>
          <a:p>
            <a:pPr marL="0" marR="0" lvl="0" indent="0" algn="just" defTabSz="457200" rtl="0" eaLnBrk="1" fontAlgn="auto" latinLnBrk="0" hangingPunct="1">
              <a:buClrTx/>
              <a:buSzTx/>
              <a:buFontTx/>
              <a:buNone/>
              <a:tabLst/>
              <a:defRPr/>
            </a:pPr>
            <a:r>
              <a:rPr kumimoji="0" lang="ja-JP" altLang="en-US" sz="10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第４章　おわりに</a:t>
            </a:r>
            <a:endParaRPr kumimoji="0" lang="en-US" altLang="ja-JP" sz="10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1DB8DED0-4E45-4D53-8ECF-58E720DCD0ED}"/>
              </a:ext>
            </a:extLst>
          </p:cNvPr>
          <p:cNvSpPr/>
          <p:nvPr/>
        </p:nvSpPr>
        <p:spPr>
          <a:xfrm>
            <a:off x="128994" y="1804595"/>
            <a:ext cx="9648000" cy="246221"/>
          </a:xfrm>
          <a:prstGeom prst="rect">
            <a:avLst/>
          </a:prstGeom>
          <a:solidFill>
            <a:schemeClr val="accent2">
              <a:lumMod val="40000"/>
              <a:lumOff val="60000"/>
            </a:schemeClr>
          </a:solidFill>
          <a:ln w="19050">
            <a:solidFill>
              <a:schemeClr val="tx1"/>
            </a:solidFill>
            <a:prstDash val="solid"/>
          </a:ln>
        </p:spPr>
        <p:txBody>
          <a:bodyPr wrap="square">
            <a:spAutoFit/>
          </a:bodyPr>
          <a:lstStyle/>
          <a:p>
            <a:pPr marL="0" marR="0" lvl="0" indent="0" algn="just" defTabSz="457200" rtl="0" eaLnBrk="1" fontAlgn="auto" latinLnBrk="0" hangingPunct="1">
              <a:buClrTx/>
              <a:buSzTx/>
              <a:buFontTx/>
              <a:buNone/>
              <a:tabLst/>
              <a:defRPr/>
            </a:pPr>
            <a:r>
              <a:rPr kumimoji="0" lang="ja-JP" altLang="en-US" sz="10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rPr>
              <a:t>第２章　識字・日本語教育の推進の基本的な方向</a:t>
            </a:r>
            <a:endParaRPr kumimoji="0" lang="en-US" altLang="ja-JP" sz="10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eiryo UI" panose="020B0604030504040204" pitchFamily="50" charset="-128"/>
            </a:endParaRPr>
          </a:p>
        </p:txBody>
      </p:sp>
      <p:sp>
        <p:nvSpPr>
          <p:cNvPr id="2" name="テキスト ボックス 1">
            <a:extLst>
              <a:ext uri="{FF2B5EF4-FFF2-40B4-BE49-F238E27FC236}">
                <a16:creationId xmlns:a16="http://schemas.microsoft.com/office/drawing/2014/main" id="{AD324DEA-64F7-4765-88E9-BE6EB2163A6C}"/>
              </a:ext>
            </a:extLst>
          </p:cNvPr>
          <p:cNvSpPr txBox="1"/>
          <p:nvPr/>
        </p:nvSpPr>
        <p:spPr>
          <a:xfrm rot="5400000">
            <a:off x="-165520" y="3237734"/>
            <a:ext cx="646331" cy="230832"/>
          </a:xfrm>
          <a:prstGeom prst="rect">
            <a:avLst/>
          </a:prstGeom>
          <a:noFill/>
        </p:spPr>
        <p:txBody>
          <a:bodyPr wrap="square" rtlCol="0">
            <a:spAutoFit/>
          </a:bodyPr>
          <a:lstStyle/>
          <a:p>
            <a:r>
              <a:rPr kumimoji="1" lang="ja-JP" altLang="en-US" sz="900" dirty="0"/>
              <a:t>２－２</a:t>
            </a:r>
          </a:p>
        </p:txBody>
      </p:sp>
    </p:spTree>
    <p:extLst>
      <p:ext uri="{BB962C8B-B14F-4D97-AF65-F5344CB8AC3E}">
        <p14:creationId xmlns:p14="http://schemas.microsoft.com/office/powerpoint/2010/main" val="178573749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847</Words>
  <Application>Microsoft Office PowerPoint</Application>
  <PresentationFormat>A4 210 x 297 mm</PresentationFormat>
  <Paragraphs>75</Paragraphs>
  <Slides>1</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vt:i4>
      </vt:variant>
    </vt:vector>
  </HeadingPairs>
  <TitlesOfParts>
    <vt:vector size="10" baseType="lpstr">
      <vt:lpstr>BIZ UDゴシック</vt:lpstr>
      <vt:lpstr>UD デジタル 教科書体 NK-R</vt:lpstr>
      <vt:lpstr>UD デジタル 教科書体 N-R</vt:lpstr>
      <vt:lpstr>游ゴシック</vt:lpstr>
      <vt:lpstr>Arial</vt:lpstr>
      <vt:lpstr>Calibri</vt:lpstr>
      <vt:lpstr>Calibri Light</vt:lpstr>
      <vt:lpstr>Wingdings</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2024-10-29T09:54:24Z</dcterms:created>
  <dcterms:modified xsi:type="dcterms:W3CDTF">2026-07-15T05:36:13Z</dcterms:modified>
</cp:coreProperties>
</file>