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5"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113" autoAdjust="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D3BEEFA-29BB-48D0-8C9A-C7B5506E0AC4}" type="datetimeFigureOut">
              <a:rPr kumimoji="1" lang="ja-JP" altLang="en-US" smtClean="0"/>
              <a:t>2022/1/25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D3F8664-8F7A-48D6-9361-91D09411A4DA}" type="slidenum">
              <a:rPr kumimoji="1" lang="ja-JP" altLang="en-US" smtClean="0"/>
              <a:t>‹#›</a:t>
            </a:fld>
            <a:endParaRPr kumimoji="1" lang="ja-JP" altLang="en-US"/>
          </a:p>
        </p:txBody>
      </p:sp>
    </p:spTree>
    <p:extLst>
      <p:ext uri="{BB962C8B-B14F-4D97-AF65-F5344CB8AC3E}">
        <p14:creationId xmlns:p14="http://schemas.microsoft.com/office/powerpoint/2010/main" val="28515858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D3F8664-8F7A-48D6-9361-91D09411A4DA}" type="slidenum">
              <a:rPr kumimoji="1" lang="ja-JP" altLang="en-US" smtClean="0"/>
              <a:t>1</a:t>
            </a:fld>
            <a:endParaRPr kumimoji="1" lang="ja-JP" altLang="en-US"/>
          </a:p>
        </p:txBody>
      </p:sp>
    </p:spTree>
    <p:extLst>
      <p:ext uri="{BB962C8B-B14F-4D97-AF65-F5344CB8AC3E}">
        <p14:creationId xmlns:p14="http://schemas.microsoft.com/office/powerpoint/2010/main" val="3578008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1637351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227323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3453829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6011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3434668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3537165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2227883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424902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760696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409409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A0ED58-6354-48BC-904E-5ACF91540F40}" type="datetimeFigureOut">
              <a:rPr kumimoji="1" lang="ja-JP" altLang="en-US" smtClean="0"/>
              <a:t>2022/1/25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1786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A0ED58-6354-48BC-904E-5ACF91540F40}" type="datetimeFigureOut">
              <a:rPr kumimoji="1" lang="ja-JP" altLang="en-US" smtClean="0"/>
              <a:t>2022/1/25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638C58-12A7-4E23-BF2F-2EAAAD3F316D}" type="slidenum">
              <a:rPr kumimoji="1" lang="ja-JP" altLang="en-US" smtClean="0"/>
              <a:t>‹#›</a:t>
            </a:fld>
            <a:endParaRPr kumimoji="1" lang="ja-JP" altLang="en-US"/>
          </a:p>
        </p:txBody>
      </p:sp>
    </p:spTree>
    <p:extLst>
      <p:ext uri="{BB962C8B-B14F-4D97-AF65-F5344CB8AC3E}">
        <p14:creationId xmlns:p14="http://schemas.microsoft.com/office/powerpoint/2010/main" val="1057724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093453139"/>
              </p:ext>
            </p:extLst>
          </p:nvPr>
        </p:nvGraphicFramePr>
        <p:xfrm>
          <a:off x="175625" y="863995"/>
          <a:ext cx="8843739" cy="4778288"/>
        </p:xfrm>
        <a:graphic>
          <a:graphicData uri="http://schemas.openxmlformats.org/drawingml/2006/table">
            <a:tbl>
              <a:tblPr>
                <a:tableStyleId>{5C22544A-7EE6-4342-B048-85BDC9FD1C3A}</a:tableStyleId>
              </a:tblPr>
              <a:tblGrid>
                <a:gridCol w="283555">
                  <a:extLst>
                    <a:ext uri="{9D8B030D-6E8A-4147-A177-3AD203B41FA5}">
                      <a16:colId xmlns:a16="http://schemas.microsoft.com/office/drawing/2014/main" val="20000"/>
                    </a:ext>
                  </a:extLst>
                </a:gridCol>
                <a:gridCol w="283555">
                  <a:extLst>
                    <a:ext uri="{9D8B030D-6E8A-4147-A177-3AD203B41FA5}">
                      <a16:colId xmlns:a16="http://schemas.microsoft.com/office/drawing/2014/main" val="20001"/>
                    </a:ext>
                  </a:extLst>
                </a:gridCol>
                <a:gridCol w="276322">
                  <a:extLst>
                    <a:ext uri="{9D8B030D-6E8A-4147-A177-3AD203B41FA5}">
                      <a16:colId xmlns:a16="http://schemas.microsoft.com/office/drawing/2014/main" val="20002"/>
                    </a:ext>
                  </a:extLst>
                </a:gridCol>
                <a:gridCol w="887259">
                  <a:extLst>
                    <a:ext uri="{9D8B030D-6E8A-4147-A177-3AD203B41FA5}">
                      <a16:colId xmlns:a16="http://schemas.microsoft.com/office/drawing/2014/main" val="20003"/>
                    </a:ext>
                  </a:extLst>
                </a:gridCol>
                <a:gridCol w="1037570">
                  <a:extLst>
                    <a:ext uri="{9D8B030D-6E8A-4147-A177-3AD203B41FA5}">
                      <a16:colId xmlns:a16="http://schemas.microsoft.com/office/drawing/2014/main" val="20004"/>
                    </a:ext>
                  </a:extLst>
                </a:gridCol>
                <a:gridCol w="1261428">
                  <a:extLst>
                    <a:ext uri="{9D8B030D-6E8A-4147-A177-3AD203B41FA5}">
                      <a16:colId xmlns:a16="http://schemas.microsoft.com/office/drawing/2014/main" val="20006"/>
                    </a:ext>
                  </a:extLst>
                </a:gridCol>
                <a:gridCol w="1197224">
                  <a:extLst>
                    <a:ext uri="{9D8B030D-6E8A-4147-A177-3AD203B41FA5}">
                      <a16:colId xmlns:a16="http://schemas.microsoft.com/office/drawing/2014/main" val="20007"/>
                    </a:ext>
                  </a:extLst>
                </a:gridCol>
                <a:gridCol w="1197224">
                  <a:extLst>
                    <a:ext uri="{9D8B030D-6E8A-4147-A177-3AD203B41FA5}">
                      <a16:colId xmlns:a16="http://schemas.microsoft.com/office/drawing/2014/main" val="20008"/>
                    </a:ext>
                  </a:extLst>
                </a:gridCol>
                <a:gridCol w="1209801">
                  <a:extLst>
                    <a:ext uri="{9D8B030D-6E8A-4147-A177-3AD203B41FA5}">
                      <a16:colId xmlns:a16="http://schemas.microsoft.com/office/drawing/2014/main" val="20009"/>
                    </a:ext>
                  </a:extLst>
                </a:gridCol>
                <a:gridCol w="1209801">
                  <a:extLst>
                    <a:ext uri="{9D8B030D-6E8A-4147-A177-3AD203B41FA5}">
                      <a16:colId xmlns:a16="http://schemas.microsoft.com/office/drawing/2014/main" val="1767091278"/>
                    </a:ext>
                  </a:extLst>
                </a:gridCol>
              </a:tblGrid>
              <a:tr h="476773">
                <a:tc gridSpan="5">
                  <a:txBody>
                    <a:bodyPr/>
                    <a:lstStyle/>
                    <a:p>
                      <a:pPr algn="ctr" rtl="0" fontAlgn="ctr"/>
                      <a:r>
                        <a:rPr lang="ja-JP" altLang="en-US" sz="1600" u="none" strike="noStrike" dirty="0">
                          <a:effectLst/>
                          <a:latin typeface="+mn-ea"/>
                          <a:ea typeface="+mn-ea"/>
                        </a:rPr>
                        <a:t>　</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u="none" strike="noStrike" dirty="0" smtClean="0">
                          <a:effectLst/>
                          <a:latin typeface="+mn-ea"/>
                          <a:ea typeface="+mn-ea"/>
                        </a:rPr>
                        <a:t>平成２９年度</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rgbClr val="000000"/>
                          </a:solidFill>
                          <a:effectLst/>
                          <a:latin typeface="+mn-ea"/>
                          <a:ea typeface="+mn-ea"/>
                        </a:rPr>
                        <a:t>平成３０年度</a:t>
                      </a:r>
                      <a:endParaRPr lang="en-US" altLang="ja-JP"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smtClean="0">
                          <a:solidFill>
                            <a:srgbClr val="000000"/>
                          </a:solidFill>
                          <a:effectLst/>
                          <a:latin typeface="+mn-ea"/>
                          <a:ea typeface="+mn-ea"/>
                        </a:rPr>
                        <a:t>令和元年度</a:t>
                      </a:r>
                      <a:endParaRPr lang="en-US" altLang="ja-JP"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rgbClr val="000000"/>
                          </a:solidFill>
                          <a:effectLst/>
                          <a:latin typeface="+mn-ea"/>
                          <a:ea typeface="+mn-ea"/>
                        </a:rPr>
                        <a:t>令和２年度</a:t>
                      </a:r>
                      <a:endParaRPr lang="en-US" altLang="ja-JP" sz="16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rgbClr val="000000"/>
                          </a:solidFill>
                          <a:effectLst/>
                          <a:latin typeface="+mn-ea"/>
                          <a:ea typeface="+mn-ea"/>
                        </a:rPr>
                        <a:t>令和３年度</a:t>
                      </a:r>
                      <a:endParaRPr lang="en-US" altLang="ja-JP" sz="1600" b="0" i="0" u="none" strike="noStrike" dirty="0" smtClean="0">
                        <a:solidFill>
                          <a:srgbClr val="000000"/>
                        </a:solidFill>
                        <a:effectLst/>
                        <a:latin typeface="+mn-ea"/>
                        <a:ea typeface="+mn-ea"/>
                      </a:endParaRPr>
                    </a:p>
                    <a:p>
                      <a:pPr algn="ctr" rtl="0" fontAlgn="ctr"/>
                      <a:r>
                        <a:rPr lang="ja-JP" altLang="en-US" sz="1200" b="0" i="0" u="none" strike="noStrike" dirty="0" smtClean="0">
                          <a:solidFill>
                            <a:srgbClr val="000000"/>
                          </a:solidFill>
                          <a:effectLst/>
                          <a:latin typeface="+mn-ea"/>
                          <a:ea typeface="+mn-ea"/>
                        </a:rPr>
                        <a:t>（見込み）</a:t>
                      </a:r>
                      <a:endParaRPr lang="en-US" altLang="ja-JP" sz="12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89179">
                <a:tc gridSpan="5">
                  <a:txBody>
                    <a:bodyPr/>
                    <a:lstStyle/>
                    <a:p>
                      <a:pPr algn="ctr" rtl="0" fontAlgn="ctr"/>
                      <a:r>
                        <a:rPr lang="ja-JP" altLang="en-US" sz="1600" u="none" strike="noStrike" dirty="0">
                          <a:effectLst/>
                          <a:latin typeface="+mn-ea"/>
                          <a:ea typeface="+mn-ea"/>
                        </a:rPr>
                        <a:t>運用可能な資金量</a:t>
                      </a:r>
                      <a:r>
                        <a:rPr lang="en-US" altLang="ja-JP" sz="1600" u="none" strike="noStrike" dirty="0">
                          <a:effectLst/>
                          <a:latin typeface="+mn-ea"/>
                          <a:ea typeface="+mn-ea"/>
                        </a:rPr>
                        <a:t>(</a:t>
                      </a:r>
                      <a:r>
                        <a:rPr lang="ja-JP" altLang="en-US" sz="1600" u="none" strike="noStrike" dirty="0">
                          <a:effectLst/>
                          <a:latin typeface="+mn-ea"/>
                          <a:ea typeface="+mn-ea"/>
                        </a:rPr>
                        <a:t>億円）</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n-ea"/>
                          <a:ea typeface="+mn-ea"/>
                        </a:rPr>
                        <a:t>７，２４８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７，７６８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n-ea"/>
                          <a:ea typeface="+mn-ea"/>
                        </a:rPr>
                        <a:t>８，５９８</a:t>
                      </a:r>
                      <a:endParaRPr lang="en-US" altLang="ja-JP" sz="1600" b="0" i="0" u="none" strike="noStrike" dirty="0" smtClean="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６，７６１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smtClean="0">
                          <a:solidFill>
                            <a:schemeClr val="tx1"/>
                          </a:solidFill>
                          <a:effectLst/>
                          <a:latin typeface="+mn-ea"/>
                          <a:ea typeface="+mn-ea"/>
                        </a:rPr>
                        <a:t>５，４６６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02909">
                <a:tc rowSpan="12">
                  <a:txBody>
                    <a:bodyPr/>
                    <a:lstStyle/>
                    <a:p>
                      <a:pPr algn="ctr" rtl="0" fontAlgn="ctr"/>
                      <a:r>
                        <a:rPr lang="ja-JP" altLang="en-US" sz="1600" u="none" strike="noStrike" dirty="0" smtClean="0">
                          <a:effectLst/>
                          <a:latin typeface="+mn-ea"/>
                          <a:ea typeface="+mn-ea"/>
                        </a:rPr>
                        <a:t>運</a:t>
                      </a:r>
                      <a:endParaRPr lang="en-US" altLang="ja-JP" sz="1600" u="none" strike="noStrike" dirty="0" smtClean="0">
                        <a:effectLst/>
                        <a:latin typeface="+mn-ea"/>
                        <a:ea typeface="+mn-ea"/>
                      </a:endParaRPr>
                    </a:p>
                    <a:p>
                      <a:pPr algn="ctr" rtl="0" fontAlgn="ctr"/>
                      <a:r>
                        <a:rPr lang="ja-JP" altLang="en-US" sz="1600" u="none" strike="noStrike" dirty="0" smtClean="0">
                          <a:effectLst/>
                          <a:latin typeface="+mn-ea"/>
                          <a:ea typeface="+mn-ea"/>
                        </a:rPr>
                        <a:t>用</a:t>
                      </a:r>
                      <a:endParaRPr lang="en-US" altLang="ja-JP" sz="1600" u="none" strike="noStrike" dirty="0" smtClean="0">
                        <a:effectLst/>
                        <a:latin typeface="+mn-ea"/>
                        <a:ea typeface="+mn-ea"/>
                      </a:endParaRPr>
                    </a:p>
                    <a:p>
                      <a:pPr algn="ctr" rtl="0" fontAlgn="ctr"/>
                      <a:r>
                        <a:rPr lang="ja-JP" altLang="en-US" sz="1600" u="none" strike="noStrike" dirty="0" smtClean="0">
                          <a:effectLst/>
                          <a:latin typeface="+mn-ea"/>
                          <a:ea typeface="+mn-ea"/>
                        </a:rPr>
                        <a:t>状</a:t>
                      </a:r>
                      <a:endParaRPr lang="en-US" altLang="ja-JP" sz="1600" u="none" strike="noStrike" dirty="0" smtClean="0">
                        <a:effectLst/>
                        <a:latin typeface="+mn-ea"/>
                        <a:ea typeface="+mn-ea"/>
                      </a:endParaRPr>
                    </a:p>
                    <a:p>
                      <a:pPr algn="ctr" rtl="0" fontAlgn="ctr"/>
                      <a:r>
                        <a:rPr lang="ja-JP" altLang="en-US" sz="1600" u="none" strike="noStrike" dirty="0" smtClean="0">
                          <a:effectLst/>
                          <a:latin typeface="+mn-ea"/>
                          <a:ea typeface="+mn-ea"/>
                        </a:rPr>
                        <a:t>況</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4">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２，２５６</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１，９６４</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ＭＳ Ｐゴシック" panose="020B0600070205080204" pitchFamily="50" charset="-128"/>
                          <a:ea typeface="+mn-ea"/>
                        </a:rPr>
                        <a:t>１，９２４</a:t>
                      </a:r>
                      <a:endParaRPr lang="en-US" altLang="ja-JP" sz="1600" b="0" i="0" u="none" strike="noStrike" dirty="0" smtClean="0">
                        <a:solidFill>
                          <a:schemeClr val="tx1"/>
                        </a:solidFill>
                        <a:effectLst/>
                        <a:latin typeface="ＭＳ Ｐゴシック" panose="020B0600070205080204" pitchFamily="50" charset="-128"/>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１，５４２</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１，５０６</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242408">
                <a:tc vMerge="1">
                  <a:txBody>
                    <a:bodyPr/>
                    <a:lstStyle/>
                    <a:p>
                      <a:endParaRPr kumimoji="1" lang="ja-JP" altLang="en-US"/>
                    </a:p>
                  </a:txBody>
                  <a:tcPr/>
                </a:tc>
                <a:tc gridSpan="4">
                  <a:txBody>
                    <a:bodyPr/>
                    <a:lstStyle/>
                    <a:p>
                      <a:pPr algn="ctr" rtl="0" fontAlgn="ctr"/>
                      <a:r>
                        <a:rPr lang="ja-JP" altLang="en-US" sz="1600" u="none" strike="noStrike" dirty="0">
                          <a:effectLst/>
                          <a:latin typeface="+mn-ea"/>
                          <a:ea typeface="+mn-ea"/>
                        </a:rPr>
                        <a:t>平均利回り</a:t>
                      </a:r>
                      <a:r>
                        <a:rPr lang="ja-JP" altLang="en-US" sz="1600" u="none" strike="noStrike" dirty="0" smtClean="0">
                          <a:effectLst/>
                          <a:latin typeface="+mn-ea"/>
                          <a:ea typeface="+mn-ea"/>
                        </a:rPr>
                        <a:t>（％）</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mn-ea"/>
                          <a:ea typeface="+mn-ea"/>
                        </a:rPr>
                        <a:t>０．０３５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０．０７４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０．１０５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０．１３５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０．１３８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0215">
                <a:tc vMerge="1">
                  <a:txBody>
                    <a:bodyPr/>
                    <a:lstStyle/>
                    <a:p>
                      <a:endParaRPr kumimoji="1" lang="ja-JP" altLang="en-US"/>
                    </a:p>
                  </a:txBody>
                  <a:tcPr/>
                </a:tc>
                <a:tc rowSpan="2">
                  <a:txBody>
                    <a:bodyPr/>
                    <a:lstStyle/>
                    <a:p>
                      <a:pPr algn="ctr" rtl="0" fontAlgn="ctr"/>
                      <a:r>
                        <a:rPr lang="ja-JP" altLang="en-US" sz="1600" u="none" strike="noStrike" dirty="0" smtClean="0">
                          <a:effectLst/>
                          <a:latin typeface="+mn-ea"/>
                          <a:ea typeface="+mn-ea"/>
                        </a:rPr>
                        <a:t>短</a:t>
                      </a:r>
                      <a:endParaRPr lang="en-US" altLang="ja-JP" sz="1600" u="none" strike="noStrike" dirty="0" smtClean="0">
                        <a:effectLst/>
                        <a:latin typeface="+mn-ea"/>
                        <a:ea typeface="+mn-ea"/>
                      </a:endParaRPr>
                    </a:p>
                    <a:p>
                      <a:pPr algn="ctr" rtl="0" fontAlgn="ctr"/>
                      <a:r>
                        <a:rPr lang="ja-JP" altLang="en-US" sz="1600" u="none" strike="noStrike" dirty="0" smtClean="0">
                          <a:effectLst/>
                          <a:latin typeface="+mn-ea"/>
                          <a:ea typeface="+mn-ea"/>
                        </a:rPr>
                        <a:t>期</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3">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２，０２２</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１，３６１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ＭＳ Ｐゴシック" panose="020B0600070205080204" pitchFamily="50" charset="-128"/>
                          <a:ea typeface="+mn-ea"/>
                        </a:rPr>
                        <a:t>９１９</a:t>
                      </a:r>
                      <a:endParaRPr lang="en-US" altLang="ja-JP" sz="1600" b="0" i="0" u="none" strike="noStrike" dirty="0" smtClean="0">
                        <a:solidFill>
                          <a:schemeClr val="tx1"/>
                        </a:solidFill>
                        <a:effectLst/>
                        <a:latin typeface="ＭＳ Ｐゴシック" panose="020B0600070205080204" pitchFamily="50" charset="-128"/>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３８１</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３６０</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4"/>
                  </a:ext>
                </a:extLst>
              </a:tr>
              <a:tr h="0">
                <a:tc vMerge="1">
                  <a:txBody>
                    <a:bodyPr/>
                    <a:lstStyle/>
                    <a:p>
                      <a:endParaRPr kumimoji="1" lang="ja-JP" altLang="en-US"/>
                    </a:p>
                  </a:txBody>
                  <a:tcPr/>
                </a:tc>
                <a:tc vMerge="1">
                  <a:txBody>
                    <a:bodyPr/>
                    <a:lstStyle/>
                    <a:p>
                      <a:endParaRPr kumimoji="1" lang="ja-JP" altLang="en-US"/>
                    </a:p>
                  </a:txBody>
                  <a:tcPr/>
                </a:tc>
                <a:tc gridSpan="3">
                  <a:txBody>
                    <a:bodyPr/>
                    <a:lstStyle/>
                    <a:p>
                      <a:pPr algn="ctr" rtl="0" fontAlgn="ctr"/>
                      <a:r>
                        <a:rPr lang="ja-JP" altLang="en-US" sz="1600" u="none" strike="noStrike" dirty="0">
                          <a:effectLst/>
                          <a:latin typeface="+mn-ea"/>
                          <a:ea typeface="+mn-ea"/>
                        </a:rPr>
                        <a:t>平均利回り</a:t>
                      </a:r>
                      <a:r>
                        <a:rPr lang="en-US" altLang="ja-JP" sz="1600" u="none" strike="noStrike" dirty="0" smtClean="0">
                          <a:effectLst/>
                          <a:latin typeface="+mn-ea"/>
                          <a:ea typeface="+mn-ea"/>
                        </a:rPr>
                        <a:t>(</a:t>
                      </a:r>
                      <a:r>
                        <a:rPr lang="ja-JP" altLang="en-US" sz="1600" u="none" strike="noStrike" dirty="0" smtClean="0">
                          <a:effectLst/>
                          <a:latin typeface="+mn-ea"/>
                          <a:ea typeface="+mn-ea"/>
                        </a:rPr>
                        <a:t>％）</a:t>
                      </a: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mn-ea"/>
                          <a:ea typeface="+mn-ea"/>
                        </a:rPr>
                        <a:t>０．００６　</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０．００６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n-ea"/>
                          <a:ea typeface="+mn-ea"/>
                        </a:rPr>
                        <a:t>０．００５</a:t>
                      </a:r>
                      <a:endParaRPr lang="en-US" altLang="ja-JP" sz="1600" b="0" i="0" u="none" strike="noStrike" dirty="0" smtClean="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０．００３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０．００１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610203"/>
                  </a:ext>
                </a:extLst>
              </a:tr>
              <a:tr h="443487">
                <a:tc vMerge="1">
                  <a:txBody>
                    <a:bodyPr/>
                    <a:lstStyle/>
                    <a:p>
                      <a:endParaRPr kumimoji="1" lang="ja-JP" altLang="en-US"/>
                    </a:p>
                  </a:txBody>
                  <a:tcPr/>
                </a:tc>
                <a:tc rowSpan="8">
                  <a:txBody>
                    <a:bodyPr/>
                    <a:lstStyle/>
                    <a:p>
                      <a:pPr algn="ctr" rtl="0" fontAlgn="ctr"/>
                      <a:endParaRPr lang="en-US" altLang="ja-JP" sz="1600" u="none" strike="noStrike" dirty="0" smtClean="0">
                        <a:effectLst/>
                        <a:latin typeface="+mn-ea"/>
                        <a:ea typeface="+mn-ea"/>
                      </a:endParaRPr>
                    </a:p>
                    <a:p>
                      <a:pPr algn="ctr" rtl="0" fontAlgn="ctr"/>
                      <a:r>
                        <a:rPr lang="ja-JP" altLang="en-US" sz="1600" u="none" strike="noStrike" dirty="0" smtClean="0">
                          <a:effectLst/>
                          <a:latin typeface="+mn-ea"/>
                          <a:ea typeface="+mn-ea"/>
                        </a:rPr>
                        <a:t>長期</a:t>
                      </a:r>
                      <a:endParaRPr lang="en-US" altLang="ja-JP" sz="1600" u="none" strike="noStrike" dirty="0" smtClean="0">
                        <a:effectLst/>
                        <a:latin typeface="+mn-ea"/>
                        <a:ea typeface="+mn-ea"/>
                      </a:endParaRPr>
                    </a:p>
                    <a:p>
                      <a:pPr algn="ctr" rtl="0" fontAlgn="ctr"/>
                      <a:endParaRPr lang="en-US" altLang="ja-JP" sz="1600" u="none" strike="noStrike" dirty="0" smtClean="0">
                        <a:effectLst/>
                        <a:latin typeface="+mn-ea"/>
                        <a:ea typeface="+mn-ea"/>
                      </a:endParaRPr>
                    </a:p>
                    <a:p>
                      <a:pPr algn="ctr" rtl="0" fontAlgn="ctr"/>
                      <a:endParaRPr lang="en-US" altLang="ja-JP" sz="1600" u="none" strike="noStrike" dirty="0" smtClean="0">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3">
                  <a:txBody>
                    <a:bodyPr/>
                    <a:lstStyle/>
                    <a:p>
                      <a:pPr algn="ctr" rtl="0" fontAlgn="ctr"/>
                      <a:r>
                        <a:rPr lang="zh-TW" altLang="en-US" sz="1600" u="none" strike="noStrike" dirty="0">
                          <a:effectLst/>
                          <a:latin typeface="ＭＳ Ｐゴシック" panose="020B0600070205080204" pitchFamily="50" charset="-128"/>
                          <a:ea typeface="ＭＳ Ｐゴシック" panose="020B0600070205080204" pitchFamily="50" charset="-128"/>
                        </a:rPr>
                        <a:t>運用額</a:t>
                      </a:r>
                      <a:r>
                        <a:rPr lang="en-US" altLang="zh-TW" sz="1600" u="none" strike="noStrike" dirty="0">
                          <a:effectLst/>
                          <a:latin typeface="ＭＳ Ｐゴシック" panose="020B0600070205080204" pitchFamily="50" charset="-128"/>
                          <a:ea typeface="ＭＳ Ｐゴシック" panose="020B0600070205080204" pitchFamily="50" charset="-128"/>
                        </a:rPr>
                        <a:t>(</a:t>
                      </a:r>
                      <a:r>
                        <a:rPr lang="zh-TW" altLang="en-US" sz="1600" u="none" strike="noStrike" dirty="0">
                          <a:effectLst/>
                          <a:latin typeface="ＭＳ Ｐゴシック" panose="020B0600070205080204" pitchFamily="50" charset="-128"/>
                          <a:ea typeface="ＭＳ Ｐゴシック" panose="020B0600070205080204" pitchFamily="50" charset="-128"/>
                        </a:rPr>
                        <a:t>億円）</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２３４（３３４）</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６０３（８６３）</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ＭＳ Ｐゴシック" panose="020B0600070205080204" pitchFamily="50" charset="-128"/>
                          <a:ea typeface="+mn-ea"/>
                        </a:rPr>
                        <a:t>１，００５（１，１１２）</a:t>
                      </a:r>
                      <a:endParaRPr lang="en-US" altLang="ja-JP"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１，１６１（１，１５８</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rPr>
                        <a:t>）</a:t>
                      </a:r>
                      <a:endParaRPr lang="en-US" altLang="ja-JP" sz="12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100" b="0" i="0" u="none" strike="noStrike" dirty="0" smtClean="0">
                          <a:solidFill>
                            <a:schemeClr val="tx1"/>
                          </a:solidFill>
                          <a:effectLst/>
                          <a:latin typeface="ＭＳ Ｐゴシック" panose="020B0600070205080204" pitchFamily="50" charset="-128"/>
                          <a:ea typeface="+mn-ea"/>
                        </a:rPr>
                        <a:t>１，１４６（１，１３９）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6"/>
                  </a:ext>
                </a:extLst>
              </a:tr>
              <a:tr h="242408">
                <a:tc vMerge="1">
                  <a:txBody>
                    <a:bodyPr/>
                    <a:lstStyle/>
                    <a:p>
                      <a:endParaRPr kumimoji="1" lang="ja-JP" altLang="en-US"/>
                    </a:p>
                  </a:txBody>
                  <a:tcPr/>
                </a:tc>
                <a:tc vMerge="1">
                  <a:txBody>
                    <a:bodyPr/>
                    <a:lstStyle/>
                    <a:p>
                      <a:endParaRPr kumimoji="1" lang="ja-JP" altLang="en-US"/>
                    </a:p>
                  </a:txBody>
                  <a:tcPr/>
                </a:tc>
                <a:tc gridSpan="3">
                  <a:txBody>
                    <a:bodyPr/>
                    <a:lstStyle/>
                    <a:p>
                      <a:pPr algn="ctr" rtl="0" fontAlgn="ctr"/>
                      <a:r>
                        <a:rPr lang="ja-JP" altLang="en-US" sz="1600" u="none" strike="noStrike" dirty="0">
                          <a:effectLst/>
                          <a:latin typeface="+mn-ea"/>
                          <a:ea typeface="+mn-ea"/>
                        </a:rPr>
                        <a:t>平均利回り</a:t>
                      </a:r>
                      <a:r>
                        <a:rPr lang="en-US" altLang="ja-JP" sz="1600" u="none" strike="noStrike" dirty="0" smtClean="0">
                          <a:effectLst/>
                          <a:latin typeface="+mn-ea"/>
                          <a:ea typeface="+mn-ea"/>
                        </a:rPr>
                        <a:t>(</a:t>
                      </a:r>
                      <a:r>
                        <a:rPr lang="ja-JP" altLang="en-US" sz="1600" u="none" strike="noStrike" dirty="0" smtClean="0">
                          <a:effectLst/>
                          <a:latin typeface="+mn-ea"/>
                          <a:ea typeface="+mn-ea"/>
                        </a:rPr>
                        <a:t>％</a:t>
                      </a:r>
                      <a:r>
                        <a:rPr lang="en-US" altLang="ja-JP" sz="1600" u="none" strike="noStrike" dirty="0" smtClean="0">
                          <a:effectLst/>
                          <a:latin typeface="+mn-ea"/>
                          <a:ea typeface="+mn-ea"/>
                        </a:rPr>
                        <a:t>)</a:t>
                      </a: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i="0" u="none" strike="noStrike" dirty="0" smtClean="0">
                          <a:solidFill>
                            <a:schemeClr val="tx1"/>
                          </a:solidFill>
                          <a:effectLst/>
                          <a:latin typeface="+mn-ea"/>
                          <a:ea typeface="+mn-ea"/>
                        </a:rPr>
                        <a:t>０．２９１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０．２２７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０．１９８</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０．１７９</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n-ea"/>
                          <a:ea typeface="+mn-ea"/>
                        </a:rPr>
                        <a:t>０．１８１</a:t>
                      </a:r>
                      <a:endParaRPr lang="en-US" altLang="ja-JP" sz="1600" b="0" i="0" u="none" strike="noStrike" dirty="0" smtClean="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7710">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6">
                  <a:txBody>
                    <a:bodyPr/>
                    <a:lstStyle/>
                    <a:p>
                      <a:pPr algn="ctr" rtl="0" fontAlgn="ctr"/>
                      <a:r>
                        <a:rPr lang="ja-JP" altLang="en-US" sz="1600" b="0" i="0" u="none" strike="noStrike" dirty="0" smtClean="0">
                          <a:solidFill>
                            <a:srgbClr val="000000"/>
                          </a:solidFill>
                          <a:effectLst/>
                          <a:latin typeface="+mn-ea"/>
                          <a:ea typeface="+mn-ea"/>
                        </a:rPr>
                        <a:t>内</a:t>
                      </a:r>
                      <a:endParaRPr lang="en-US" altLang="ja-JP" sz="1600" b="0" i="0" u="none" strike="noStrike" dirty="0" smtClean="0">
                        <a:solidFill>
                          <a:srgbClr val="000000"/>
                        </a:solidFill>
                        <a:effectLst/>
                        <a:latin typeface="+mn-ea"/>
                        <a:ea typeface="+mn-ea"/>
                      </a:endParaRPr>
                    </a:p>
                    <a:p>
                      <a:pPr algn="ctr" rtl="0" fontAlgn="ctr"/>
                      <a:r>
                        <a:rPr lang="ja-JP" altLang="en-US" sz="1600" b="0" i="0" u="none" strike="noStrike" dirty="0" smtClean="0">
                          <a:solidFill>
                            <a:srgbClr val="000000"/>
                          </a:solidFill>
                          <a:effectLst/>
                          <a:latin typeface="+mn-ea"/>
                          <a:ea typeface="+mn-ea"/>
                        </a:rPr>
                        <a:t>訳</a:t>
                      </a:r>
                      <a:endParaRPr lang="en-US" altLang="ja-JP" sz="1600" b="0" i="0" u="none" strike="noStrike" dirty="0" smtClean="0">
                        <a:solidFill>
                          <a:srgbClr val="000000"/>
                        </a:solidFill>
                        <a:effectLst/>
                        <a:latin typeface="+mn-ea"/>
                        <a:ea typeface="+mn-ea"/>
                      </a:endParaRPr>
                    </a:p>
                    <a:p>
                      <a:pPr algn="ctr" rtl="0" fontAlgn="ctr"/>
                      <a:endParaRPr lang="en-US" altLang="ja-JP" sz="1200" b="0" i="0" u="none" strike="noStrike" dirty="0" smtClean="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smtClean="0">
                          <a:solidFill>
                            <a:srgbClr val="000000"/>
                          </a:solidFill>
                          <a:effectLst/>
                          <a:latin typeface="+mn-ea"/>
                          <a:ea typeface="+mn-ea"/>
                        </a:rPr>
                        <a:t>１年超</a:t>
                      </a:r>
                      <a:endParaRPr lang="en-US" altLang="ja-JP" sz="1200" b="0" i="0" u="none" strike="noStrike" dirty="0" smtClean="0">
                        <a:solidFill>
                          <a:srgbClr val="000000"/>
                        </a:solidFill>
                        <a:effectLst/>
                        <a:latin typeface="+mn-ea"/>
                        <a:ea typeface="+mn-ea"/>
                      </a:endParaRPr>
                    </a:p>
                    <a:p>
                      <a:pPr algn="ctr" rtl="0" fontAlgn="ctr"/>
                      <a:r>
                        <a:rPr lang="ja-JP" altLang="en-US" sz="1200" b="0" i="0" u="none" strike="noStrike" dirty="0" smtClean="0">
                          <a:solidFill>
                            <a:srgbClr val="000000"/>
                          </a:solidFill>
                          <a:effectLst/>
                          <a:latin typeface="+mn-ea"/>
                          <a:ea typeface="+mn-ea"/>
                        </a:rPr>
                        <a:t>～５年以下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smtClean="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４９（８１）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１７４（２２２）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３１３（３６３）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３９４（３９１）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３７９（３７２）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8"/>
                  </a:ext>
                </a:extLst>
              </a:tr>
              <a:tr h="307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smtClean="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０．０６２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０．０４４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０．０３１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０．０２７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０．０２６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40518">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smtClean="0">
                          <a:solidFill>
                            <a:srgbClr val="000000"/>
                          </a:solidFill>
                          <a:effectLst/>
                          <a:latin typeface="+mn-ea"/>
                          <a:ea typeface="+mn-ea"/>
                        </a:rPr>
                        <a:t>５年超</a:t>
                      </a:r>
                      <a:endParaRPr lang="en-US" altLang="ja-JP" sz="1200" b="0" i="0" u="none" strike="noStrike" dirty="0" smtClean="0">
                        <a:solidFill>
                          <a:srgbClr val="000000"/>
                        </a:solidFill>
                        <a:effectLst/>
                        <a:latin typeface="+mn-ea"/>
                        <a:ea typeface="+mn-ea"/>
                      </a:endParaRPr>
                    </a:p>
                    <a:p>
                      <a:pPr algn="ctr" rtl="0" fontAlgn="ctr"/>
                      <a:r>
                        <a:rPr lang="ja-JP" altLang="en-US" sz="1200" b="0" i="0" u="none" strike="noStrike" dirty="0" smtClean="0">
                          <a:solidFill>
                            <a:srgbClr val="000000"/>
                          </a:solidFill>
                          <a:effectLst/>
                          <a:latin typeface="+mn-ea"/>
                          <a:ea typeface="+mn-ea"/>
                        </a:rPr>
                        <a:t>～１０年以下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smtClean="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１５８（２２０）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３６７（５５０）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５９８（６５２）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６６３（６６３）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６６３（６６３）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0"/>
                  </a:ext>
                </a:extLst>
              </a:tr>
              <a:tr h="307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smtClean="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０．２９７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０．２４４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０．２１６</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０．２０４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０．２０４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34740">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rowSpan="2">
                  <a:txBody>
                    <a:bodyPr/>
                    <a:lstStyle/>
                    <a:p>
                      <a:pPr algn="ctr" rtl="0" fontAlgn="ctr"/>
                      <a:r>
                        <a:rPr lang="ja-JP" altLang="en-US" sz="1200" b="0" i="0" u="none" strike="noStrike" dirty="0" smtClean="0">
                          <a:solidFill>
                            <a:srgbClr val="000000"/>
                          </a:solidFill>
                          <a:effectLst/>
                          <a:latin typeface="+mn-ea"/>
                          <a:ea typeface="+mn-ea"/>
                        </a:rPr>
                        <a:t>１０年超</a:t>
                      </a:r>
                      <a:endParaRPr lang="en-US" altLang="ja-JP" sz="1200" b="0" i="0" u="none" strike="noStrike" dirty="0" smtClean="0">
                        <a:solidFill>
                          <a:srgbClr val="000000"/>
                        </a:solidFill>
                        <a:effectLst/>
                        <a:latin typeface="+mn-ea"/>
                        <a:ea typeface="+mn-ea"/>
                      </a:endParaRPr>
                    </a:p>
                    <a:p>
                      <a:pPr algn="ctr" rtl="0" fontAlgn="ctr"/>
                      <a:r>
                        <a:rPr lang="ja-JP" altLang="en-US" sz="1200" b="0" i="0" u="none" strike="noStrike" dirty="0" smtClean="0">
                          <a:solidFill>
                            <a:srgbClr val="000000"/>
                          </a:solidFill>
                          <a:effectLst/>
                          <a:latin typeface="+mn-ea"/>
                          <a:ea typeface="+mn-ea"/>
                        </a:rPr>
                        <a:t>～２０年以下</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200" b="0" i="0" u="none" strike="noStrike" dirty="0" smtClean="0">
                          <a:solidFill>
                            <a:srgbClr val="000000"/>
                          </a:solidFill>
                          <a:effectLst/>
                          <a:latin typeface="+mn-ea"/>
                          <a:ea typeface="+mn-ea"/>
                        </a:rPr>
                        <a:t>運用額（億円）</a:t>
                      </a:r>
                      <a:endParaRPr lang="en-US" altLang="ja-JP" sz="12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２７（３３）</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６２（９１）</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９４（９７）</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１０４（１０４）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2"/>
                  </a:ext>
                </a:extLst>
              </a:tr>
              <a:tr h="307554">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ja-JP" altLang="en-US"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vMerge="1">
                  <a:txBody>
                    <a:bodyPr/>
                    <a:lstStyle/>
                    <a:p>
                      <a:pPr algn="ctr" rtl="0" fontAlgn="ctr"/>
                      <a:endParaRPr lang="en-US" altLang="ja-JP" sz="16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100" b="0" i="0" u="none" strike="noStrike" dirty="0" smtClean="0">
                          <a:solidFill>
                            <a:srgbClr val="000000"/>
                          </a:solidFill>
                          <a:effectLst/>
                          <a:latin typeface="+mn-ea"/>
                          <a:ea typeface="+mn-ea"/>
                        </a:rPr>
                        <a:t>平均利回り（％）</a:t>
                      </a:r>
                      <a:endParaRPr lang="en-US" altLang="ja-JP"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r>
                        <a:rPr lang="ja-JP" altLang="en-US" sz="1600" b="0" i="0" u="none" strike="noStrike" dirty="0" smtClean="0">
                          <a:solidFill>
                            <a:schemeClr val="tx1"/>
                          </a:solidFill>
                          <a:effectLst/>
                          <a:latin typeface="+mn-ea"/>
                          <a:ea typeface="+mn-ea"/>
                        </a:rPr>
                        <a:t>０．６６５</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０．６４４</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０．６３２</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０．６００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ja-JP" altLang="en-US" sz="1600" b="0" i="0" u="none" strike="noStrike" dirty="0" smtClean="0">
                          <a:solidFill>
                            <a:schemeClr val="tx1"/>
                          </a:solidFill>
                          <a:effectLst/>
                          <a:latin typeface="+mn-ea"/>
                          <a:ea typeface="+mn-ea"/>
                        </a:rPr>
                        <a:t>０．６００</a:t>
                      </a:r>
                      <a:endParaRPr lang="en-US" altLang="ja-JP" sz="1600" b="0" i="0" u="none" strike="noStrike" dirty="0">
                        <a:solidFill>
                          <a:schemeClr val="tx1"/>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8" name="フローチャート : 代替処理 19"/>
          <p:cNvSpPr/>
          <p:nvPr/>
        </p:nvSpPr>
        <p:spPr bwMode="auto">
          <a:xfrm>
            <a:off x="103387" y="532601"/>
            <a:ext cx="8958950" cy="255383"/>
          </a:xfrm>
          <a:prstGeom prst="flowChartAlternateProcess">
            <a:avLst/>
          </a:prstGeom>
          <a:solidFill>
            <a:srgbClr val="0033CC"/>
          </a:solidFill>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style>
          <a:lnRef idx="2">
            <a:schemeClr val="dk1"/>
          </a:lnRef>
          <a:fillRef idx="1">
            <a:schemeClr val="lt1"/>
          </a:fillRef>
          <a:effectRef idx="0">
            <a:schemeClr val="dk1"/>
          </a:effectRef>
          <a:fontRef idx="minor">
            <a:schemeClr val="dk1"/>
          </a:fontRef>
        </p:style>
        <p:txBody>
          <a:bodyPr wrap="square" lIns="91428" tIns="0" rIns="91428" bIns="45715">
            <a:spAutoFit/>
          </a:bodyPr>
          <a:lstStyle/>
          <a:p>
            <a:pPr marL="0" marR="0" indent="0" defTabSz="449263" eaLnBrk="1" latinLnBrk="0" hangingPunct="1">
              <a:lnSpc>
                <a:spcPct val="100000"/>
              </a:lnSpc>
              <a:spcBef>
                <a:spcPct val="50000"/>
              </a:spcBef>
              <a:buClr>
                <a:srgbClr val="000000"/>
              </a:buClr>
              <a:buSzPct val="100000"/>
              <a:buFont typeface="Times New Roman" pitchFamily="18" charset="0"/>
              <a:buNone/>
              <a:tabLst/>
              <a:defRPr/>
            </a:pPr>
            <a:r>
              <a:rPr lang="ja-JP" altLang="en-US" sz="1200" b="1" dirty="0">
                <a:solidFill>
                  <a:schemeClr val="bg1"/>
                </a:solidFill>
                <a:latin typeface="Arial" pitchFamily="34" charset="0"/>
                <a:ea typeface="ＭＳ Ｐゴシック" pitchFamily="50" charset="-128"/>
              </a:rPr>
              <a:t>資金</a:t>
            </a:r>
            <a:r>
              <a:rPr lang="ja-JP" altLang="en-US" sz="1200" b="1" dirty="0" smtClean="0">
                <a:solidFill>
                  <a:schemeClr val="bg1"/>
                </a:solidFill>
                <a:latin typeface="Arial" pitchFamily="34" charset="0"/>
                <a:ea typeface="ＭＳ Ｐゴシック" pitchFamily="50" charset="-128"/>
              </a:rPr>
              <a:t>運用の実績</a:t>
            </a:r>
          </a:p>
        </p:txBody>
      </p:sp>
      <p:sp>
        <p:nvSpPr>
          <p:cNvPr id="10" name="正方形/長方形 9"/>
          <p:cNvSpPr/>
          <p:nvPr/>
        </p:nvSpPr>
        <p:spPr>
          <a:xfrm>
            <a:off x="103387" y="5688449"/>
            <a:ext cx="8958950" cy="1169551"/>
          </a:xfrm>
          <a:prstGeom prst="rect">
            <a:avLst/>
          </a:prstGeom>
          <a:ln w="19050">
            <a:noFill/>
          </a:ln>
        </p:spPr>
        <p:txBody>
          <a:bodyPr wrap="square">
            <a:spAutoFit/>
          </a:bodyPr>
          <a:lstStyle/>
          <a:p>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　運用可能な資金量及び各運用額は、日々の残高を合計し、年間日数で除したもの（１日当たりの平均残高）</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　運用可能な資金量には、既運用額を含む</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a:latin typeface="ＭＳ ゴシック" panose="020B0609070205080204" pitchFamily="49" charset="-128"/>
                <a:ea typeface="ＭＳ ゴシック" panose="020B0609070205080204" pitchFamily="49" charset="-128"/>
              </a:rPr>
              <a:t>　長期運用額欄の（　）内の数値は、年度末時点の運用残高（額面</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endParaRPr lang="en-US" altLang="ja-JP" sz="13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○短期運用は、資金に確実な余裕を見込むことができる期間において、引き続き実施。</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○長期運用は、依然として新型コロナウイルス感染症が資金状況に与える影響が不透明で</a:t>
            </a:r>
            <a:r>
              <a:rPr lang="ja-JP" altLang="en-US" sz="1200" dirty="0" smtClean="0">
                <a:latin typeface="ＭＳ ゴシック" panose="020B0609070205080204" pitchFamily="49" charset="-128"/>
                <a:ea typeface="ＭＳ ゴシック" panose="020B0609070205080204" pitchFamily="49" charset="-128"/>
              </a:rPr>
              <a:t>あるため、</a:t>
            </a:r>
            <a:r>
              <a:rPr lang="ja-JP" altLang="en-US" sz="1200" dirty="0" smtClean="0">
                <a:latin typeface="ＭＳ ゴシック" panose="020B0609070205080204" pitchFamily="49" charset="-128"/>
                <a:ea typeface="ＭＳ ゴシック" panose="020B0609070205080204" pitchFamily="49" charset="-128"/>
              </a:rPr>
              <a:t>再開</a:t>
            </a:r>
            <a:r>
              <a:rPr lang="ja-JP" altLang="en-US" sz="1200" smtClean="0">
                <a:latin typeface="ＭＳ ゴシック" panose="020B0609070205080204" pitchFamily="49" charset="-128"/>
                <a:ea typeface="ＭＳ ゴシック" panose="020B0609070205080204" pitchFamily="49" charset="-128"/>
              </a:rPr>
              <a:t>の</a:t>
            </a:r>
            <a:r>
              <a:rPr lang="ja-JP" altLang="en-US" sz="1200" smtClean="0">
                <a:latin typeface="ＭＳ ゴシック" panose="020B0609070205080204" pitchFamily="49" charset="-128"/>
                <a:ea typeface="ＭＳ ゴシック" panose="020B0609070205080204" pitchFamily="49" charset="-128"/>
              </a:rPr>
              <a:t>可能性は慎重</a:t>
            </a:r>
            <a:r>
              <a:rPr lang="ja-JP" altLang="en-US" sz="1200" dirty="0" smtClean="0">
                <a:latin typeface="ＭＳ ゴシック" panose="020B0609070205080204" pitchFamily="49" charset="-128"/>
                <a:ea typeface="ＭＳ ゴシック" panose="020B0609070205080204" pitchFamily="49" charset="-128"/>
              </a:rPr>
              <a:t>に検討。</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13" name="テキスト ボックス 16"/>
          <p:cNvSpPr txBox="1">
            <a:spLocks noChangeArrowheads="1"/>
          </p:cNvSpPr>
          <p:nvPr/>
        </p:nvSpPr>
        <p:spPr bwMode="auto">
          <a:xfrm>
            <a:off x="7977293" y="359589"/>
            <a:ext cx="1062988" cy="428395"/>
          </a:xfrm>
          <a:prstGeom prst="rect">
            <a:avLst/>
          </a:prstGeom>
          <a:solidFill>
            <a:srgbClr val="FFFFFF"/>
          </a:solidFill>
          <a:ln w="12700">
            <a:solidFill>
              <a:srgbClr val="000000"/>
            </a:solidFill>
            <a:miter lim="800000"/>
            <a:headEnd/>
            <a:tailEnd/>
          </a:ln>
        </p:spPr>
        <p:txBody>
          <a:bodyPr rot="0" vert="horz" wrap="square" lIns="0" tIns="8890" rIns="0" bIns="8890" anchor="ctr" anchorCtr="0" upright="1">
            <a:noAutofit/>
          </a:bodyPr>
          <a:lstStyle/>
          <a:p>
            <a:pPr algn="ctr">
              <a:spcAft>
                <a:spcPts val="0"/>
              </a:spcAft>
            </a:pPr>
            <a:r>
              <a:rPr lang="ja-JP" sz="1800" b="1" dirty="0" smtClean="0">
                <a:effectLst/>
                <a:latin typeface="ＭＳ ゴシック"/>
                <a:ea typeface="ＭＳ Ｐゴシック"/>
                <a:cs typeface="Times New Roman"/>
              </a:rPr>
              <a:t>資料</a:t>
            </a:r>
            <a:r>
              <a:rPr lang="ja-JP" altLang="en-US" sz="1800" b="1" dirty="0" smtClean="0">
                <a:effectLst/>
                <a:latin typeface="ＭＳ ゴシック"/>
                <a:ea typeface="ＭＳ Ｐゴシック"/>
                <a:cs typeface="Times New Roman"/>
              </a:rPr>
              <a:t>５</a:t>
            </a:r>
            <a:endParaRPr lang="en-US" altLang="ja-JP" sz="1800" b="1" dirty="0" smtClean="0">
              <a:effectLst/>
              <a:latin typeface="ＭＳ ゴシック"/>
              <a:ea typeface="ＭＳ Ｐゴシック"/>
              <a:cs typeface="Times New Roman"/>
            </a:endParaRPr>
          </a:p>
        </p:txBody>
      </p:sp>
    </p:spTree>
    <p:extLst>
      <p:ext uri="{BB962C8B-B14F-4D97-AF65-F5344CB8AC3E}">
        <p14:creationId xmlns:p14="http://schemas.microsoft.com/office/powerpoint/2010/main" val="3469703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19292</TotalTime>
  <Words>365</Words>
  <Application>Microsoft Office PowerPoint</Application>
  <PresentationFormat>画面に合わせる (4:3)</PresentationFormat>
  <Paragraphs>110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Arial</vt:lpstr>
      <vt:lpstr>Calibri</vt:lpstr>
      <vt:lpstr>Times New Roman</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正保　順一</cp:lastModifiedBy>
  <cp:revision>664</cp:revision>
  <cp:lastPrinted>2022-01-25T08:48:45Z</cp:lastPrinted>
  <dcterms:created xsi:type="dcterms:W3CDTF">2016-07-05T04:52:26Z</dcterms:created>
  <dcterms:modified xsi:type="dcterms:W3CDTF">2022-01-25T08:49:28Z</dcterms:modified>
</cp:coreProperties>
</file>