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35" autoAdjust="0"/>
    <p:restoredTop sz="91921" autoAdjust="0"/>
  </p:normalViewPr>
  <p:slideViewPr>
    <p:cSldViewPr>
      <p:cViewPr varScale="1">
        <p:scale>
          <a:sx n="68" d="100"/>
          <a:sy n="68" d="100"/>
        </p:scale>
        <p:origin x="1746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1484w$\&#20316;&#26989;&#29992;\&#26032;&#20844;&#20661;\002_&#36001;&#21209;&#12510;&#12493;&#12472;&#12513;&#12531;&#12488;\00_&#36001;&#21209;&#12510;&#12493;&#12472;&#12513;&#12531;&#12488;&#22996;&#21729;&#20250;\01%20&#22996;&#21729;&#20250;&#12289;&#25126;&#30053;&#26412;&#37096;&#20250;&#35696;\&#31532;21&#22238;&#65288;R4.2&#26376;web&#20250;&#35696;&#65289;\06_&#24403;&#26085;&#36039;&#26009;\&#12304;&#27827;&#21512;&#12493;&#12479;&#12305;&#24220;&#20661;&#12509;&#12540;&#12488;&#12501;&#12457;&#12522;&#12458;&#12539;&#24179;&#22343;&#35519;&#36948;&#26399;&#38291;\&#36039;&#26009;&#65300;&#65293;&#65298;%20&#24179;&#22343;&#35519;&#36948;&#26399;&#38291;\&#12304;&#36001;&#12510;&#12493;&#24460;&#12539;HP&#25522;&#36617;&#29992;&#12305;&#35519;&#36948;&#21033;&#22238;&#12426;&#20998;&#26512;&#12484;&#12540;&#12523;_&#20196;&#21644;3&#24180;&#24230;&#65288;12&#26376;&#12414;&#12391;&#65289;&#65291;&#20196;&#21644;2&#24180;&#24230;&#65288;&#36890;&#24180;&#65289;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0000SV0NS101\D11484w$\&#20316;&#26989;&#29992;\&#26032;&#20844;&#20661;\002_&#36001;&#21209;&#12510;&#12493;&#12472;&#12513;&#12531;&#12488;\00_&#36001;&#21209;&#12510;&#12493;&#12472;&#12513;&#12531;&#12488;&#22996;&#21729;&#20250;\01%20&#22996;&#21729;&#20250;&#12289;&#25126;&#30053;&#26412;&#37096;&#20250;&#35696;\&#31532;21&#22238;&#65288;R4.2&#26376;web&#20250;&#35696;&#65289;\06_&#24403;&#26085;&#36039;&#26009;\&#12304;&#27827;&#21512;&#12493;&#12479;&#12305;&#24220;&#20661;&#12509;&#12540;&#12488;&#12501;&#12457;&#12522;&#12458;&#12539;&#24179;&#22343;&#35519;&#36948;&#26399;&#38291;\&#36039;&#26009;&#65300;&#65293;&#65298;%20&#24179;&#22343;&#35519;&#36948;&#26399;&#38291;\&#12304;&#36001;&#12510;&#12493;&#24460;&#12539;HP&#25522;&#36617;&#29992;&#12305;&#35519;&#36948;&#21033;&#22238;&#12426;&#20998;&#26512;&#12484;&#12540;&#12523;_&#20196;&#21644;3&#24180;&#24230;&#65288;12&#26376;&#12414;&#12391;&#65289;&#65291;&#20196;&#21644;2&#24180;&#24230;&#65288;&#36890;&#24180;&#6528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26834828113671"/>
          <c:y val="2.1548932980210364E-2"/>
          <c:w val="0.84151546534106603"/>
          <c:h val="0.90836612466124667"/>
        </c:manualLayout>
      </c:layout>
      <c:bubbleChart>
        <c:varyColors val="0"/>
        <c:ser>
          <c:idx val="0"/>
          <c:order val="0"/>
          <c:tx>
            <c:strRef>
              <c:f>'令和2年度(通年)'!$L$30</c:f>
              <c:strCache>
                <c:ptCount val="1"/>
                <c:pt idx="0">
                  <c:v>調達利回り</c:v>
                </c:pt>
              </c:strCache>
            </c:strRef>
          </c:tx>
          <c:spPr>
            <a:ln w="28575">
              <a:noFill/>
            </a:ln>
          </c:spPr>
          <c:invertIfNegative val="0"/>
          <c:dPt>
            <c:idx val="1"/>
            <c:invertIfNegative val="0"/>
            <c:bubble3D val="1"/>
            <c:spPr>
              <a:solidFill>
                <a:srgbClr val="C0000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1-5C86-479D-A46E-793BBF995799}"/>
              </c:ext>
            </c:extLst>
          </c:dPt>
          <c:dPt>
            <c:idx val="6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2-5C86-479D-A46E-793BBF995799}"/>
              </c:ext>
            </c:extLst>
          </c:dPt>
          <c:dPt>
            <c:idx val="7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3-5C86-479D-A46E-793BBF995799}"/>
              </c:ext>
            </c:extLst>
          </c:dPt>
          <c:dPt>
            <c:idx val="8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4-5C86-479D-A46E-793BBF995799}"/>
              </c:ext>
            </c:extLst>
          </c:dPt>
          <c:dPt>
            <c:idx val="9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5-5C86-479D-A46E-793BBF995799}"/>
              </c:ext>
            </c:extLst>
          </c:dPt>
          <c:dPt>
            <c:idx val="11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6-5C86-479D-A46E-793BBF995799}"/>
              </c:ext>
            </c:extLst>
          </c:dPt>
          <c:dPt>
            <c:idx val="21"/>
            <c:invertIfNegative val="0"/>
            <c:bubble3D val="1"/>
            <c:spPr>
              <a:solidFill>
                <a:schemeClr val="tx1">
                  <a:lumMod val="85000"/>
                  <a:lumOff val="15000"/>
                </a:schemeClr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8-5C86-479D-A46E-793BBF995799}"/>
              </c:ext>
            </c:extLst>
          </c:dPt>
          <c:dPt>
            <c:idx val="22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9-5C86-479D-A46E-793BBF995799}"/>
              </c:ext>
            </c:extLst>
          </c:dPt>
          <c:dPt>
            <c:idx val="23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A-5C86-479D-A46E-793BBF995799}"/>
              </c:ext>
            </c:extLst>
          </c:dPt>
          <c:dPt>
            <c:idx val="24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B-5C86-479D-A46E-793BBF995799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C86-479D-A46E-793BBF995799}"/>
                </c:ext>
              </c:extLst>
            </c:dLbl>
            <c:dLbl>
              <c:idx val="1"/>
              <c:layout>
                <c:manualLayout>
                  <c:x val="-6.982051170495665E-2"/>
                  <c:y val="3.6581464034058375E-2"/>
                </c:manualLayout>
              </c:layout>
              <c:tx>
                <c:rich>
                  <a:bodyPr/>
                  <a:lstStyle/>
                  <a:p>
                    <a:pPr>
                      <a:defRPr sz="600"/>
                    </a:pPr>
                    <a:r>
                      <a:rPr lang="ja-JP" altLang="en-US" sz="600" b="1">
                        <a:solidFill>
                          <a:srgbClr val="C00000"/>
                        </a:solidFill>
                      </a:rPr>
                      <a:t>大阪府</a:t>
                    </a:r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5C86-479D-A46E-793BBF995799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C86-479D-A46E-793BBF995799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5C86-479D-A46E-793BBF995799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C86-479D-A46E-793BBF995799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5C86-479D-A46E-793BBF995799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C86-479D-A46E-793BBF99579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C86-479D-A46E-793BBF995799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C86-479D-A46E-793BBF995799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86-479D-A46E-793BBF995799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C86-479D-A46E-793BBF995799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C86-479D-A46E-793BBF995799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5C86-479D-A46E-793BBF995799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5C86-479D-A46E-793BBF995799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5C86-479D-A46E-793BBF995799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5C86-479D-A46E-793BBF995799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5C86-479D-A46E-793BBF995799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5C86-479D-A46E-793BBF995799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5C86-479D-A46E-793BBF995799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5C86-479D-A46E-793BBF995799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5C86-479D-A46E-793BBF995799}"/>
                </c:ext>
              </c:extLst>
            </c:dLbl>
            <c:dLbl>
              <c:idx val="21"/>
              <c:layout>
                <c:manualLayout>
                  <c:x val="-2.7743299203029999E-3"/>
                  <c:y val="5.955664479347522E-3"/>
                </c:manualLayout>
              </c:layout>
              <c:tx>
                <c:rich>
                  <a:bodyPr/>
                  <a:lstStyle/>
                  <a:p>
                    <a:pPr>
                      <a:defRPr sz="600" b="0">
                        <a:solidFill>
                          <a:srgbClr val="4F6228"/>
                        </a:solidFill>
                      </a:defRPr>
                    </a:pPr>
                    <a:r>
                      <a:rPr lang="ja-JP" altLang="en-US" sz="600" b="0">
                        <a:solidFill>
                          <a:srgbClr val="4F6228"/>
                        </a:solidFill>
                      </a:rPr>
                      <a:t>主要団体</a:t>
                    </a:r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5C86-479D-A46E-793BBF995799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C86-479D-A46E-793BBF995799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C86-479D-A46E-793BBF995799}"/>
                </c:ext>
              </c:extLst>
            </c:dLbl>
            <c:dLbl>
              <c:idx val="24"/>
              <c:layout>
                <c:manualLayout>
                  <c:x val="-5.418870009669844E-3"/>
                  <c:y val="-1.0428911730900969E-2"/>
                </c:manualLayout>
              </c:layout>
              <c:tx>
                <c:rich>
                  <a:bodyPr/>
                  <a:lstStyle/>
                  <a:p>
                    <a:pPr>
                      <a:defRPr altLang="en-US" sz="600">
                        <a:solidFill>
                          <a:srgbClr val="002E5F"/>
                        </a:solidFill>
                      </a:defRPr>
                    </a:pPr>
                    <a:r>
                      <a:rPr lang="ja-JP" sz="600"/>
                      <a:t>シナリオ③</a:t>
                    </a:r>
                  </a:p>
                </c:rich>
              </c:tx>
              <c:spPr/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C86-479D-A46E-793BBF995799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/>
                </a:pPr>
                <a:endParaRPr lang="ja-JP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25400">
                <a:solidFill>
                  <a:srgbClr val="FF3300"/>
                </a:solidFill>
                <a:prstDash val="sysDash"/>
              </a:ln>
            </c:spPr>
            <c:trendlineType val="linear"/>
            <c:dispRSqr val="0"/>
            <c:dispEq val="0"/>
          </c:trendline>
          <c:xVal>
            <c:numRef>
              <c:f>'令和2年度(通年)'!$K$31:$K$52</c:f>
              <c:numCache>
                <c:formatCode>0.0"年"</c:formatCode>
                <c:ptCount val="22"/>
                <c:pt idx="0">
                  <c:v>11.016949152542374</c:v>
                </c:pt>
                <c:pt idx="1">
                  <c:v>9.5488721804511272</c:v>
                </c:pt>
                <c:pt idx="2">
                  <c:v>9.9682539682539684</c:v>
                </c:pt>
                <c:pt idx="3">
                  <c:v>10.855421686746988</c:v>
                </c:pt>
                <c:pt idx="4">
                  <c:v>10.786585365853659</c:v>
                </c:pt>
                <c:pt idx="5">
                  <c:v>9.6117948717948725</c:v>
                </c:pt>
                <c:pt idx="6">
                  <c:v>12.195945945945946</c:v>
                </c:pt>
                <c:pt idx="7">
                  <c:v>13.2828</c:v>
                </c:pt>
                <c:pt idx="8">
                  <c:v>10.7256</c:v>
                </c:pt>
                <c:pt idx="9">
                  <c:v>11.59375</c:v>
                </c:pt>
                <c:pt idx="10">
                  <c:v>9.7894736842105257</c:v>
                </c:pt>
                <c:pt idx="11">
                  <c:v>11.599767441860465</c:v>
                </c:pt>
                <c:pt idx="12">
                  <c:v>10.272727272727273</c:v>
                </c:pt>
                <c:pt idx="13">
                  <c:v>12.142857142857142</c:v>
                </c:pt>
                <c:pt idx="14">
                  <c:v>15.375</c:v>
                </c:pt>
                <c:pt idx="15">
                  <c:v>10.748322147651006</c:v>
                </c:pt>
                <c:pt idx="16">
                  <c:v>15.652173913043478</c:v>
                </c:pt>
                <c:pt idx="17">
                  <c:v>10.65625</c:v>
                </c:pt>
                <c:pt idx="18">
                  <c:v>10.933793103448275</c:v>
                </c:pt>
                <c:pt idx="19">
                  <c:v>11.666666666666666</c:v>
                </c:pt>
                <c:pt idx="20">
                  <c:v>10.016447368421053</c:v>
                </c:pt>
                <c:pt idx="21">
                  <c:v>11.01206833546501</c:v>
                </c:pt>
              </c:numCache>
            </c:numRef>
          </c:xVal>
          <c:yVal>
            <c:numRef>
              <c:f>'令和2年度(通年)'!$L$31:$L$52</c:f>
              <c:numCache>
                <c:formatCode>0.000%</c:formatCode>
                <c:ptCount val="22"/>
                <c:pt idx="0">
                  <c:v>1.6118644067796607E-3</c:v>
                </c:pt>
                <c:pt idx="1">
                  <c:v>1.2121804511278193E-3</c:v>
                </c:pt>
                <c:pt idx="2">
                  <c:v>1.4757142857142855E-3</c:v>
                </c:pt>
                <c:pt idx="3">
                  <c:v>1.7185542168674701E-3</c:v>
                </c:pt>
                <c:pt idx="4">
                  <c:v>1.8360975609756098E-3</c:v>
                </c:pt>
                <c:pt idx="5">
                  <c:v>1.5002564102564104E-3</c:v>
                </c:pt>
                <c:pt idx="6">
                  <c:v>2.1404054054054056E-3</c:v>
                </c:pt>
                <c:pt idx="7">
                  <c:v>2.3783999999999997E-3</c:v>
                </c:pt>
                <c:pt idx="8">
                  <c:v>1.8622000000000001E-3</c:v>
                </c:pt>
                <c:pt idx="9">
                  <c:v>2.0396875000000003E-3</c:v>
                </c:pt>
                <c:pt idx="10">
                  <c:v>1.5589473684210523E-3</c:v>
                </c:pt>
                <c:pt idx="11">
                  <c:v>2.005813953488372E-3</c:v>
                </c:pt>
                <c:pt idx="12">
                  <c:v>1.7043181818181816E-3</c:v>
                </c:pt>
                <c:pt idx="13">
                  <c:v>1.9970238095238096E-3</c:v>
                </c:pt>
                <c:pt idx="14">
                  <c:v>3.0221428571428569E-3</c:v>
                </c:pt>
                <c:pt idx="15">
                  <c:v>2.0035570469798653E-3</c:v>
                </c:pt>
                <c:pt idx="16">
                  <c:v>2.5378260869565218E-3</c:v>
                </c:pt>
                <c:pt idx="17">
                  <c:v>1.825E-3</c:v>
                </c:pt>
                <c:pt idx="18">
                  <c:v>1.9079310344827587E-3</c:v>
                </c:pt>
                <c:pt idx="19">
                  <c:v>1.9077499999999999E-3</c:v>
                </c:pt>
                <c:pt idx="20">
                  <c:v>1.6859210526315787E-3</c:v>
                </c:pt>
                <c:pt idx="21">
                  <c:v>1.7824940617577191E-3</c:v>
                </c:pt>
              </c:numCache>
            </c:numRef>
          </c:yVal>
          <c:bubbleSize>
            <c:numRef>
              <c:f>'令和2年度(通年)'!$M$31:$M$52</c:f>
              <c:numCache>
                <c:formatCode>General</c:formatCode>
                <c:ptCount val="22"/>
                <c:pt idx="0">
                  <c:v>33533024.115882877</c:v>
                </c:pt>
                <c:pt idx="1">
                  <c:v>39922758.864627101</c:v>
                </c:pt>
                <c:pt idx="2">
                  <c:v>13261930.561231641</c:v>
                </c:pt>
                <c:pt idx="3">
                  <c:v>19989788.31093064</c:v>
                </c:pt>
                <c:pt idx="4">
                  <c:v>19634259.658901028</c:v>
                </c:pt>
                <c:pt idx="5">
                  <c:v>18231409.092753835</c:v>
                </c:pt>
                <c:pt idx="6">
                  <c:v>16860174.832729172</c:v>
                </c:pt>
                <c:pt idx="7">
                  <c:v>9368403.5857883245</c:v>
                </c:pt>
                <c:pt idx="8">
                  <c:v>9368403.5857883245</c:v>
                </c:pt>
                <c:pt idx="9">
                  <c:v>4740430.8886616109</c:v>
                </c:pt>
                <c:pt idx="10">
                  <c:v>6172363.2671731608</c:v>
                </c:pt>
                <c:pt idx="11">
                  <c:v>7453319.9886246212</c:v>
                </c:pt>
                <c:pt idx="12">
                  <c:v>7718464.5573470145</c:v>
                </c:pt>
                <c:pt idx="13">
                  <c:v>5110430.6840870026</c:v>
                </c:pt>
                <c:pt idx="14">
                  <c:v>3855638.9750804896</c:v>
                </c:pt>
                <c:pt idx="15">
                  <c:v>4246501.5628108317</c:v>
                </c:pt>
                <c:pt idx="16">
                  <c:v>2836889.5237761531</c:v>
                </c:pt>
                <c:pt idx="17">
                  <c:v>3032389.7000733772</c:v>
                </c:pt>
                <c:pt idx="18">
                  <c:v>4071279.9845011453</c:v>
                </c:pt>
                <c:pt idx="19">
                  <c:v>3032389.7000733772</c:v>
                </c:pt>
                <c:pt idx="20">
                  <c:v>1471421.0913205585</c:v>
                </c:pt>
                <c:pt idx="21">
                  <c:v>9975702.4219508357</c:v>
                </c:pt>
              </c:numCache>
            </c:numRef>
          </c:bubbleSize>
          <c:bubble3D val="1"/>
          <c:extLst>
            <c:ext xmlns:c16="http://schemas.microsoft.com/office/drawing/2014/chart" uri="{C3380CC4-5D6E-409C-BE32-E72D297353CC}">
              <c16:uniqueId val="{0000001B-5C86-479D-A46E-793BBF9957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5"/>
        <c:showNegBubbles val="0"/>
        <c:axId val="235924575"/>
        <c:axId val="1"/>
      </c:bubbleChart>
      <c:valAx>
        <c:axId val="235924575"/>
        <c:scaling>
          <c:orientation val="minMax"/>
          <c:max val="16"/>
          <c:min val="8"/>
        </c:scaling>
        <c:delete val="0"/>
        <c:axPos val="t"/>
        <c:majorGridlines>
          <c:spPr>
            <a:ln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0.0&quot;年&quot;" sourceLinked="0"/>
        <c:majorTickMark val="in"/>
        <c:minorTickMark val="none"/>
        <c:tickLblPos val="low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Meiryo UI"/>
                <a:ea typeface="Meiryo UI"/>
                <a:cs typeface="Meiryo UI"/>
              </a:defRPr>
            </a:pPr>
            <a:endParaRPr lang="ja-JP"/>
          </a:p>
        </c:txPr>
        <c:crossAx val="1"/>
        <c:crosses val="max"/>
        <c:crossBetween val="midCat"/>
        <c:majorUnit val="2"/>
      </c:valAx>
      <c:valAx>
        <c:axId val="1"/>
        <c:scaling>
          <c:orientation val="minMax"/>
          <c:max val="3.5000000000000009E-3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0.000%" sourceLinked="0"/>
        <c:majorTickMark val="in"/>
        <c:minorTickMark val="none"/>
        <c:tickLblPos val="nextTo"/>
        <c:txPr>
          <a:bodyPr rot="0" vert="horz"/>
          <a:lstStyle/>
          <a:p>
            <a:pPr>
              <a:defRPr/>
            </a:pPr>
            <a:endParaRPr lang="ja-JP"/>
          </a:p>
        </c:txPr>
        <c:crossAx val="235924575"/>
        <c:crosses val="autoZero"/>
        <c:crossBetween val="midCat"/>
        <c:minorUnit val="5.0000000000000012E-4"/>
      </c:valAx>
      <c:spPr>
        <a:noFill/>
        <a:ln w="3175">
          <a:solidFill>
            <a:srgbClr val="5C5C5C"/>
          </a:solidFill>
          <a:prstDash val="solid"/>
        </a:ln>
        <a:extLst>
          <a:ext uri="{909E8E84-426E-40DD-AFC4-6F175D3DCCD1}">
            <a14:hiddenFill xmlns:a14="http://schemas.microsoft.com/office/drawing/2010/main">
              <a:solidFill>
                <a:srgbClr val="CB9910"/>
              </a:solidFill>
            </a14:hiddenFill>
          </a:ext>
        </a:extLst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26834828113671"/>
          <c:y val="2.1548932980210364E-2"/>
          <c:w val="0.84151546534106603"/>
          <c:h val="0.90836612466124667"/>
        </c:manualLayout>
      </c:layout>
      <c:bubbleChart>
        <c:varyColors val="0"/>
        <c:ser>
          <c:idx val="0"/>
          <c:order val="0"/>
          <c:tx>
            <c:strRef>
              <c:f>'令和3年度(12月まで) '!$L$30</c:f>
              <c:strCache>
                <c:ptCount val="1"/>
                <c:pt idx="0">
                  <c:v>調達利回り</c:v>
                </c:pt>
              </c:strCache>
            </c:strRef>
          </c:tx>
          <c:spPr>
            <a:ln w="28575">
              <a:noFill/>
            </a:ln>
          </c:spPr>
          <c:invertIfNegative val="0"/>
          <c:dPt>
            <c:idx val="1"/>
            <c:invertIfNegative val="0"/>
            <c:bubble3D val="1"/>
            <c:spPr>
              <a:solidFill>
                <a:srgbClr val="C00000"/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1-FEAA-41A1-B716-1F1018FD6894}"/>
              </c:ext>
            </c:extLst>
          </c:dPt>
          <c:dPt>
            <c:idx val="6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2-FEAA-41A1-B716-1F1018FD6894}"/>
              </c:ext>
            </c:extLst>
          </c:dPt>
          <c:dPt>
            <c:idx val="7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3-FEAA-41A1-B716-1F1018FD6894}"/>
              </c:ext>
            </c:extLst>
          </c:dPt>
          <c:dPt>
            <c:idx val="8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4-FEAA-41A1-B716-1F1018FD6894}"/>
              </c:ext>
            </c:extLst>
          </c:dPt>
          <c:dPt>
            <c:idx val="9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5-FEAA-41A1-B716-1F1018FD6894}"/>
              </c:ext>
            </c:extLst>
          </c:dPt>
          <c:dPt>
            <c:idx val="11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6-FEAA-41A1-B716-1F1018FD6894}"/>
              </c:ext>
            </c:extLst>
          </c:dPt>
          <c:dPt>
            <c:idx val="21"/>
            <c:invertIfNegative val="0"/>
            <c:bubble3D val="1"/>
            <c:spPr>
              <a:solidFill>
                <a:schemeClr val="tx1">
                  <a:lumMod val="85000"/>
                  <a:lumOff val="15000"/>
                </a:schemeClr>
              </a:solidFill>
              <a:ln w="28575">
                <a:noFill/>
              </a:ln>
            </c:spPr>
            <c:extLst>
              <c:ext xmlns:c16="http://schemas.microsoft.com/office/drawing/2014/chart" uri="{C3380CC4-5D6E-409C-BE32-E72D297353CC}">
                <c16:uniqueId val="{00000008-FEAA-41A1-B716-1F1018FD6894}"/>
              </c:ext>
            </c:extLst>
          </c:dPt>
          <c:dPt>
            <c:idx val="22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9-FEAA-41A1-B716-1F1018FD6894}"/>
              </c:ext>
            </c:extLst>
          </c:dPt>
          <c:dPt>
            <c:idx val="23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A-FEAA-41A1-B716-1F1018FD6894}"/>
              </c:ext>
            </c:extLst>
          </c:dPt>
          <c:dPt>
            <c:idx val="24"/>
            <c:invertIfNegative val="0"/>
            <c:bubble3D val="1"/>
            <c:extLst>
              <c:ext xmlns:c16="http://schemas.microsoft.com/office/drawing/2014/chart" uri="{C3380CC4-5D6E-409C-BE32-E72D297353CC}">
                <c16:uniqueId val="{0000000B-FEAA-41A1-B716-1F1018FD6894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FEAA-41A1-B716-1F1018FD6894}"/>
                </c:ext>
              </c:extLst>
            </c:dLbl>
            <c:dLbl>
              <c:idx val="1"/>
              <c:layout>
                <c:manualLayout>
                  <c:x val="-6.2196152086493775E-2"/>
                  <c:y val="-3.6145643781568343E-2"/>
                </c:manualLayout>
              </c:layout>
              <c:tx>
                <c:rich>
                  <a:bodyPr/>
                  <a:lstStyle/>
                  <a:p>
                    <a:pPr>
                      <a:defRPr sz="600"/>
                    </a:pPr>
                    <a:r>
                      <a:rPr lang="ja-JP" altLang="en-US" sz="600" b="1">
                        <a:solidFill>
                          <a:srgbClr val="C00000"/>
                        </a:solidFill>
                      </a:rPr>
                      <a:t>大阪府</a:t>
                    </a:r>
                  </a:p>
                </c:rich>
              </c:tx>
              <c:spPr>
                <a:ln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EAA-41A1-B716-1F1018FD6894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EAA-41A1-B716-1F1018FD6894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EAA-41A1-B716-1F1018FD6894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EAA-41A1-B716-1F1018FD6894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FEAA-41A1-B716-1F1018FD6894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EAA-41A1-B716-1F1018FD6894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EAA-41A1-B716-1F1018FD6894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EAA-41A1-B716-1F1018FD6894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EAA-41A1-B716-1F1018FD6894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FEAA-41A1-B716-1F1018FD6894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EAA-41A1-B716-1F1018FD6894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FEAA-41A1-B716-1F1018FD6894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FEAA-41A1-B716-1F1018FD6894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FEAA-41A1-B716-1F1018FD6894}"/>
                </c:ext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EAA-41A1-B716-1F1018FD6894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FEAA-41A1-B716-1F1018FD6894}"/>
                </c:ext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FEAA-41A1-B716-1F1018FD6894}"/>
                </c:ext>
              </c:extLst>
            </c:dLbl>
            <c:dLbl>
              <c:idx val="1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FEAA-41A1-B716-1F1018FD6894}"/>
                </c:ext>
              </c:extLst>
            </c:dLbl>
            <c:dLbl>
              <c:idx val="1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FEAA-41A1-B716-1F1018FD6894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FEAA-41A1-B716-1F1018FD6894}"/>
                </c:ext>
              </c:extLst>
            </c:dLbl>
            <c:dLbl>
              <c:idx val="21"/>
              <c:layout>
                <c:manualLayout>
                  <c:x val="-4.7450571085527388E-2"/>
                  <c:y val="2.646898636745083E-2"/>
                </c:manualLayout>
              </c:layout>
              <c:tx>
                <c:rich>
                  <a:bodyPr/>
                  <a:lstStyle/>
                  <a:p>
                    <a:pPr>
                      <a:defRPr sz="600" b="0">
                        <a:solidFill>
                          <a:srgbClr val="4F6228"/>
                        </a:solidFill>
                      </a:defRPr>
                    </a:pPr>
                    <a:r>
                      <a:rPr lang="ja-JP" altLang="en-US" sz="600" b="0">
                        <a:solidFill>
                          <a:srgbClr val="4F6228"/>
                        </a:solidFill>
                      </a:rPr>
                      <a:t>主要団体</a:t>
                    </a:r>
                  </a:p>
                </c:rich>
              </c:tx>
              <c:spPr>
                <a:ln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FEAA-41A1-B716-1F1018FD6894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EAA-41A1-B716-1F1018FD6894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EAA-41A1-B716-1F1018FD6894}"/>
                </c:ext>
              </c:extLst>
            </c:dLbl>
            <c:dLbl>
              <c:idx val="24"/>
              <c:layout>
                <c:manualLayout>
                  <c:x val="-5.418870009669844E-3"/>
                  <c:y val="-1.0428911730900969E-2"/>
                </c:manualLayout>
              </c:layout>
              <c:tx>
                <c:rich>
                  <a:bodyPr/>
                  <a:lstStyle/>
                  <a:p>
                    <a:pPr>
                      <a:defRPr altLang="en-US" sz="600">
                        <a:solidFill>
                          <a:srgbClr val="002E5F"/>
                        </a:solidFill>
                      </a:defRPr>
                    </a:pPr>
                    <a:r>
                      <a:rPr lang="ja-JP" sz="600"/>
                      <a:t>シナリオ③</a:t>
                    </a:r>
                  </a:p>
                </c:rich>
              </c:tx>
              <c:spPr>
                <a:ln>
                  <a:noFill/>
                </a:ln>
              </c:spPr>
              <c:dLblPos val="r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EAA-41A1-B716-1F1018FD6894}"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600"/>
                </a:pPr>
                <a:endParaRPr lang="ja-JP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trendline>
            <c:spPr>
              <a:ln w="25400">
                <a:solidFill>
                  <a:srgbClr val="FF3300"/>
                </a:solidFill>
                <a:prstDash val="sysDash"/>
              </a:ln>
            </c:spPr>
            <c:trendlineType val="linear"/>
            <c:dispRSqr val="0"/>
            <c:dispEq val="0"/>
          </c:trendline>
          <c:xVal>
            <c:numRef>
              <c:f>'令和3年度(12月まで) '!$K$31:$K$52</c:f>
              <c:numCache>
                <c:formatCode>0.0"年"</c:formatCode>
                <c:ptCount val="22"/>
                <c:pt idx="0">
                  <c:v>12.287234042553191</c:v>
                </c:pt>
                <c:pt idx="1">
                  <c:v>8.5555555555555554</c:v>
                </c:pt>
                <c:pt idx="2">
                  <c:v>9.5909090909090917</c:v>
                </c:pt>
                <c:pt idx="3">
                  <c:v>11.564935064935066</c:v>
                </c:pt>
                <c:pt idx="4">
                  <c:v>11.87</c:v>
                </c:pt>
                <c:pt idx="5">
                  <c:v>10.005714285714285</c:v>
                </c:pt>
                <c:pt idx="6">
                  <c:v>11.743243243243244</c:v>
                </c:pt>
                <c:pt idx="7">
                  <c:v>12.73952380952381</c:v>
                </c:pt>
                <c:pt idx="8">
                  <c:v>9.7503649635036496</c:v>
                </c:pt>
                <c:pt idx="9">
                  <c:v>11.351851851851851</c:v>
                </c:pt>
                <c:pt idx="10">
                  <c:v>9.3452380952380949</c:v>
                </c:pt>
                <c:pt idx="11">
                  <c:v>10.414634146341463</c:v>
                </c:pt>
                <c:pt idx="12">
                  <c:v>10.621621621621621</c:v>
                </c:pt>
                <c:pt idx="13">
                  <c:v>12.307692307692308</c:v>
                </c:pt>
                <c:pt idx="14">
                  <c:v>11.708333333333334</c:v>
                </c:pt>
                <c:pt idx="15">
                  <c:v>11.344827586206897</c:v>
                </c:pt>
                <c:pt idx="16">
                  <c:v>12.291666666666666</c:v>
                </c:pt>
                <c:pt idx="17">
                  <c:v>11</c:v>
                </c:pt>
                <c:pt idx="18">
                  <c:v>9.4365217391304341</c:v>
                </c:pt>
                <c:pt idx="19">
                  <c:v>12.272727272727273</c:v>
                </c:pt>
                <c:pt idx="20">
                  <c:v>9.1566265060240966</c:v>
                </c:pt>
                <c:pt idx="21">
                  <c:v>10.844336569579289</c:v>
                </c:pt>
              </c:numCache>
            </c:numRef>
          </c:xVal>
          <c:yVal>
            <c:numRef>
              <c:f>'令和3年度(12月まで) '!$L$31:$L$52</c:f>
              <c:numCache>
                <c:formatCode>0.000%</c:formatCode>
                <c:ptCount val="22"/>
                <c:pt idx="0">
                  <c:v>1.826276595744681E-3</c:v>
                </c:pt>
                <c:pt idx="1">
                  <c:v>8.9188596491228021E-4</c:v>
                </c:pt>
                <c:pt idx="2">
                  <c:v>1.2361764705882351E-3</c:v>
                </c:pt>
                <c:pt idx="3">
                  <c:v>1.8558227848101266E-3</c:v>
                </c:pt>
                <c:pt idx="4">
                  <c:v>2.3869999999999998E-3</c:v>
                </c:pt>
                <c:pt idx="5">
                  <c:v>1.5825557809330628E-3</c:v>
                </c:pt>
                <c:pt idx="6">
                  <c:v>2.1835748792270529E-3</c:v>
                </c:pt>
                <c:pt idx="7">
                  <c:v>2.4576190476190475E-3</c:v>
                </c:pt>
                <c:pt idx="8">
                  <c:v>1.518686131386861E-3</c:v>
                </c:pt>
                <c:pt idx="9">
                  <c:v>2.1051851851851852E-3</c:v>
                </c:pt>
                <c:pt idx="10">
                  <c:v>1.5971428571428571E-3</c:v>
                </c:pt>
                <c:pt idx="11">
                  <c:v>1.6614634146341462E-3</c:v>
                </c:pt>
                <c:pt idx="12">
                  <c:v>1.8781081081081083E-3</c:v>
                </c:pt>
                <c:pt idx="13">
                  <c:v>2.0621212121212122E-3</c:v>
                </c:pt>
                <c:pt idx="14">
                  <c:v>2.1191666666666668E-3</c:v>
                </c:pt>
                <c:pt idx="15">
                  <c:v>2.0962068965517241E-3</c:v>
                </c:pt>
                <c:pt idx="16">
                  <c:v>2.2212499999999997E-3</c:v>
                </c:pt>
                <c:pt idx="17">
                  <c:v>2.1452000000000003E-3</c:v>
                </c:pt>
                <c:pt idx="18">
                  <c:v>1.3895652173913043E-3</c:v>
                </c:pt>
                <c:pt idx="19">
                  <c:v>1.9607954545454546E-3</c:v>
                </c:pt>
                <c:pt idx="20">
                  <c:v>1.3463855421686746E-3</c:v>
                </c:pt>
                <c:pt idx="21">
                  <c:v>1.7687316765641666E-3</c:v>
                </c:pt>
              </c:numCache>
            </c:numRef>
          </c:yVal>
          <c:bubbleSize>
            <c:numRef>
              <c:f>'令和3年度(12月まで) '!$M$31:$M$52</c:f>
              <c:numCache>
                <c:formatCode>General</c:formatCode>
                <c:ptCount val="22"/>
                <c:pt idx="0">
                  <c:v>24022466.566168625</c:v>
                </c:pt>
                <c:pt idx="1">
                  <c:v>22530717.127205186</c:v>
                </c:pt>
                <c:pt idx="2">
                  <c:v>14217191.02115923</c:v>
                </c:pt>
                <c:pt idx="3">
                  <c:v>17885593.870244078</c:v>
                </c:pt>
                <c:pt idx="4">
                  <c:v>9368403.5857883245</c:v>
                </c:pt>
                <c:pt idx="5">
                  <c:v>9086575.6390714049</c:v>
                </c:pt>
                <c:pt idx="6">
                  <c:v>16860174.832729172</c:v>
                </c:pt>
                <c:pt idx="7">
                  <c:v>7191098.4463538164</c:v>
                </c:pt>
                <c:pt idx="8">
                  <c:v>10757485.391683191</c:v>
                </c:pt>
                <c:pt idx="9">
                  <c:v>3643838.3985154931</c:v>
                </c:pt>
                <c:pt idx="10">
                  <c:v>7191098.4463538164</c:v>
                </c:pt>
                <c:pt idx="11">
                  <c:v>6931844.6493520839</c:v>
                </c:pt>
                <c:pt idx="12">
                  <c:v>5925463.573845271</c:v>
                </c:pt>
                <c:pt idx="13">
                  <c:v>3435966.6371512371</c:v>
                </c:pt>
                <c:pt idx="14">
                  <c:v>3032389.7000733772</c:v>
                </c:pt>
                <c:pt idx="15">
                  <c:v>4071279.9845011453</c:v>
                </c:pt>
                <c:pt idx="16">
                  <c:v>3032389.7000733772</c:v>
                </c:pt>
                <c:pt idx="17">
                  <c:v>2836889.5237761531</c:v>
                </c:pt>
                <c:pt idx="18">
                  <c:v>2836889.5237761531</c:v>
                </c:pt>
                <c:pt idx="19">
                  <c:v>1859436.8717552812</c:v>
                </c:pt>
                <c:pt idx="20">
                  <c:v>1694040.1586950519</c:v>
                </c:pt>
                <c:pt idx="21">
                  <c:v>7756578.4344245559</c:v>
                </c:pt>
              </c:numCache>
            </c:numRef>
          </c:bubbleSize>
          <c:bubble3D val="1"/>
          <c:extLst>
            <c:ext xmlns:c16="http://schemas.microsoft.com/office/drawing/2014/chart" uri="{C3380CC4-5D6E-409C-BE32-E72D297353CC}">
              <c16:uniqueId val="{0000001B-FEAA-41A1-B716-1F1018FD68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15"/>
        <c:showNegBubbles val="0"/>
        <c:axId val="235924991"/>
        <c:axId val="1"/>
      </c:bubbleChart>
      <c:valAx>
        <c:axId val="235924991"/>
        <c:scaling>
          <c:orientation val="minMax"/>
          <c:max val="16"/>
          <c:min val="8"/>
        </c:scaling>
        <c:delete val="0"/>
        <c:axPos val="t"/>
        <c:majorGridlines>
          <c:spPr>
            <a:ln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0.0&quot;年&quot;" sourceLinked="0"/>
        <c:majorTickMark val="in"/>
        <c:minorTickMark val="none"/>
        <c:tickLblPos val="low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Meiryo UI"/>
                <a:ea typeface="Meiryo UI"/>
                <a:cs typeface="Meiryo UI"/>
              </a:defRPr>
            </a:pPr>
            <a:endParaRPr lang="ja-JP"/>
          </a:p>
        </c:txPr>
        <c:crossAx val="1"/>
        <c:crosses val="max"/>
        <c:crossBetween val="midCat"/>
        <c:majorUnit val="2"/>
      </c:valAx>
      <c:valAx>
        <c:axId val="1"/>
        <c:scaling>
          <c:orientation val="minMax"/>
          <c:max val="3.5000000000000009E-3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  <a:prstDash val="sysDot"/>
            </a:ln>
          </c:spPr>
        </c:majorGridlines>
        <c:numFmt formatCode="0.000%" sourceLinked="0"/>
        <c:majorTickMark val="in"/>
        <c:minorTickMark val="none"/>
        <c:tickLblPos val="nextTo"/>
        <c:txPr>
          <a:bodyPr rot="0" vert="horz"/>
          <a:lstStyle/>
          <a:p>
            <a:pPr>
              <a:defRPr/>
            </a:pPr>
            <a:endParaRPr lang="ja-JP"/>
          </a:p>
        </c:txPr>
        <c:crossAx val="235924991"/>
        <c:crosses val="autoZero"/>
        <c:crossBetween val="midCat"/>
        <c:minorUnit val="5.0000000000000012E-4"/>
      </c:valAx>
      <c:spPr>
        <a:noFill/>
        <a:ln w="3175">
          <a:solidFill>
            <a:srgbClr val="5C5C5C"/>
          </a:solidFill>
          <a:prstDash val="solid"/>
        </a:ln>
        <a:extLst>
          <a:ext uri="{909E8E84-426E-40DD-AFC4-6F175D3DCCD1}">
            <a14:hiddenFill xmlns:a14="http://schemas.microsoft.com/office/drawing/2010/main">
              <a:solidFill>
                <a:srgbClr val="CB9910"/>
              </a:solidFill>
            </a14:hiddenFill>
          </a:ext>
        </a:extLst>
      </c:spPr>
    </c:plotArea>
    <c:plotVisOnly val="1"/>
    <c:dispBlanksAs val="gap"/>
    <c:showDLblsOverMax val="0"/>
  </c:chart>
  <c:spPr>
    <a:noFill/>
    <a:ln w="9525">
      <a:noFill/>
    </a:ln>
  </c:spPr>
  <c:txPr>
    <a:bodyPr/>
    <a:lstStyle/>
    <a:p>
      <a:pPr>
        <a:defRPr sz="800"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pPr>
      <a:endParaRPr lang="ja-JP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1D993-3093-4622-8B82-589AD437EC76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B0476-BA8D-47EF-9CB0-0C44F72E4D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B0476-BA8D-47EF-9CB0-0C44F72E4D3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932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177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472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077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5655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9989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079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471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63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7319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53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524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83482-7C60-4ECA-B78E-333E1F8534F1}" type="datetimeFigureOut">
              <a:rPr kumimoji="1" lang="ja-JP" altLang="en-US" smtClean="0"/>
              <a:t>2022/3/22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94978-F6AE-4357-BC19-A52AC36D821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3658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16"/>
          <p:cNvSpPr txBox="1">
            <a:spLocks noChangeArrowheads="1"/>
          </p:cNvSpPr>
          <p:nvPr/>
        </p:nvSpPr>
        <p:spPr bwMode="auto">
          <a:xfrm>
            <a:off x="7595451" y="632839"/>
            <a:ext cx="1379855" cy="324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0" tIns="8890" rIns="0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b="1" dirty="0">
                <a:latin typeface="ＭＳ ゴシック"/>
                <a:ea typeface="ＭＳ Ｐゴシック"/>
                <a:cs typeface="Times New Roman"/>
              </a:rPr>
              <a:t>資料４－２</a:t>
            </a:r>
            <a:endParaRPr lang="ja-JP" sz="1200" dirty="0">
              <a:effectLst/>
              <a:latin typeface="ＭＳ ゴシック"/>
              <a:cs typeface="Times New Roman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7504" y="6096425"/>
            <a:ext cx="74879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sz="1400" dirty="0"/>
              <a:t>※</a:t>
            </a:r>
            <a:r>
              <a:rPr lang="ja-JP" altLang="en-US" sz="1400" dirty="0"/>
              <a:t>１</a:t>
            </a:r>
            <a:r>
              <a:rPr lang="ja-JP" altLang="ja-JP" sz="1400" dirty="0"/>
              <a:t>　主要市場公募地方債発行団体の平均調達期間</a:t>
            </a:r>
            <a:r>
              <a:rPr lang="ja-JP" altLang="en-US" sz="1400" dirty="0"/>
              <a:t>と平均発行利率の関係</a:t>
            </a:r>
            <a:r>
              <a:rPr lang="ja-JP" altLang="ja-JP" sz="1400" dirty="0"/>
              <a:t>をグラフ化したもの</a:t>
            </a:r>
            <a:r>
              <a:rPr lang="ja-JP" altLang="en-US" sz="1400" dirty="0"/>
              <a:t>。</a:t>
            </a:r>
            <a:endParaRPr lang="en-US" altLang="ja-JP" sz="1400" dirty="0"/>
          </a:p>
          <a:p>
            <a:r>
              <a:rPr kumimoji="1" lang="en-US" altLang="ja-JP" sz="1400" dirty="0"/>
              <a:t>※</a:t>
            </a:r>
            <a:r>
              <a:rPr kumimoji="1" lang="ja-JP" altLang="en-US" sz="1400" dirty="0"/>
              <a:t>２　各団体の円の大きさは、発行額の規模を表している。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7504" y="63302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u="sng" dirty="0"/>
              <a:t>＜参考＞</a:t>
            </a:r>
            <a:r>
              <a:rPr lang="ja-JP" altLang="ja-JP" u="sng" dirty="0"/>
              <a:t>平均調達期間と平均</a:t>
            </a:r>
            <a:r>
              <a:rPr lang="ja-JP" altLang="en-US" u="sng" dirty="0"/>
              <a:t>発行利率</a:t>
            </a:r>
            <a:r>
              <a:rPr lang="ja-JP" altLang="ja-JP" u="sng" dirty="0"/>
              <a:t>のバランス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598125" y="1150475"/>
            <a:ext cx="1385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令和２年度実績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8296609" y="5928738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（平均調達期間）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869" y="1423149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（平均発行利率）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0" y="1423149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（平均発行利率）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31248" y="1147399"/>
            <a:ext cx="32784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令和３</a:t>
            </a:r>
            <a:r>
              <a:rPr lang="ja-JP" altLang="ja-JP" sz="1400" dirty="0"/>
              <a:t>年</a:t>
            </a:r>
            <a:r>
              <a:rPr lang="ja-JP" altLang="en-US" sz="1400" dirty="0"/>
              <a:t>４</a:t>
            </a:r>
            <a:r>
              <a:rPr lang="ja-JP" altLang="ja-JP" sz="1400" dirty="0"/>
              <a:t>月～</a:t>
            </a:r>
            <a:r>
              <a:rPr lang="ja-JP" altLang="en-US" sz="1400" dirty="0"/>
              <a:t>令和３年１２</a:t>
            </a:r>
            <a:r>
              <a:rPr lang="ja-JP" altLang="ja-JP" sz="1400" dirty="0"/>
              <a:t>月までの実績</a:t>
            </a:r>
            <a:endParaRPr kumimoji="1" lang="ja-JP" altLang="en-US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734785" y="5928738"/>
            <a:ext cx="90281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（平均調達期間）</a:t>
            </a:r>
          </a:p>
        </p:txBody>
      </p:sp>
      <p:grpSp>
        <p:nvGrpSpPr>
          <p:cNvPr id="17" name="グループ化 16"/>
          <p:cNvGrpSpPr>
            <a:grpSpLocks/>
          </p:cNvGrpSpPr>
          <p:nvPr/>
        </p:nvGrpSpPr>
        <p:grpSpPr bwMode="auto">
          <a:xfrm>
            <a:off x="103368" y="1612755"/>
            <a:ext cx="4534228" cy="4303329"/>
            <a:chOff x="0" y="0"/>
            <a:chExt cx="4543079" cy="4372476"/>
          </a:xfrm>
        </p:grpSpPr>
        <p:graphicFrame>
          <p:nvGraphicFramePr>
            <p:cNvPr id="18" name="Chart 1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526660815"/>
                </p:ext>
              </p:extLst>
            </p:nvPr>
          </p:nvGraphicFramePr>
          <p:xfrm>
            <a:off x="0" y="0"/>
            <a:ext cx="4543079" cy="437247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cxnSp>
          <p:nvCxnSpPr>
            <p:cNvPr id="19" name="直線コネクタ 18"/>
            <p:cNvCxnSpPr/>
            <p:nvPr/>
          </p:nvCxnSpPr>
          <p:spPr>
            <a:xfrm>
              <a:off x="1989390" y="2043035"/>
              <a:ext cx="95644" cy="19094"/>
            </a:xfrm>
            <a:prstGeom prst="line">
              <a:avLst/>
            </a:prstGeom>
            <a:ln w="63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21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8913607"/>
              </p:ext>
            </p:extLst>
          </p:nvPr>
        </p:nvGraphicFramePr>
        <p:xfrm>
          <a:off x="4609490" y="1600223"/>
          <a:ext cx="4607308" cy="43421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063820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100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2021-01-25T02:07:24Z</dcterms:created>
  <dcterms:modified xsi:type="dcterms:W3CDTF">2022-03-22T04:23:05Z</dcterms:modified>
</cp:coreProperties>
</file>