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6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452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2022/1/27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2022/1/27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94880" y="671111"/>
            <a:ext cx="10183766" cy="60324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　  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＜令和４年度大阪府債発行計画（案）の考え方＞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endParaRPr lang="en-US" altLang="ja-JP" sz="300" dirty="0" smtClean="0"/>
          </a:p>
          <a:p>
            <a:r>
              <a:rPr lang="ja-JP" altLang="en-US" sz="1600" dirty="0" smtClean="0"/>
              <a:t>　　  </a:t>
            </a:r>
            <a:r>
              <a:rPr lang="ja-JP" altLang="en-US" sz="1400" dirty="0" smtClean="0"/>
              <a:t>○　</a:t>
            </a:r>
            <a:r>
              <a:rPr lang="ja-JP" altLang="en-US" sz="1400" dirty="0"/>
              <a:t>発行規模</a:t>
            </a:r>
            <a:r>
              <a:rPr lang="ja-JP" altLang="en-US" sz="1400" dirty="0" smtClean="0"/>
              <a:t>の縮小　（令和３年度６，９５０億円　→　令和４年度</a:t>
            </a:r>
            <a:r>
              <a:rPr lang="ja-JP" altLang="en-US" sz="1400" dirty="0" smtClean="0">
                <a:latin typeface="+mn-ea"/>
                <a:ea typeface="+mn-ea"/>
              </a:rPr>
              <a:t>４，８００億円</a:t>
            </a:r>
            <a:r>
              <a:rPr lang="en-US" altLang="ja-JP" sz="1400" dirty="0" smtClean="0">
                <a:latin typeface="+mn-ea"/>
                <a:ea typeface="+mn-ea"/>
              </a:rPr>
              <a:t>±α</a:t>
            </a:r>
            <a:r>
              <a:rPr lang="ja-JP" altLang="en-US" sz="1400" dirty="0" smtClean="0"/>
              <a:t>　（前年度対比▲２，１５０億円））</a:t>
            </a:r>
            <a:endParaRPr lang="en-US" altLang="ja-JP" sz="1400" dirty="0" smtClean="0"/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 smtClean="0"/>
              <a:t>　　　　  ・　国の予算の取りまとめ等を受けて決定された令和４年度地方財政対策（令和３年１２月２４日総務省公表）</a:t>
            </a:r>
            <a:r>
              <a:rPr lang="ja-JP" altLang="en-US" sz="1350" dirty="0"/>
              <a:t>では</a:t>
            </a:r>
            <a:r>
              <a:rPr lang="ja-JP" altLang="en-US" sz="1350" dirty="0" smtClean="0"/>
              <a:t>、</a:t>
            </a:r>
            <a:endParaRPr lang="en-US" altLang="ja-JP" sz="135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　　 地方自治体が発行する臨時財政対策債は大幅に抑制。 このことなどから、大阪府が発行する臨時財政対策債</a:t>
            </a:r>
            <a:endParaRPr lang="en-US" altLang="ja-JP" sz="135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　　 は大幅に減少するなどし、</a:t>
            </a:r>
            <a:r>
              <a:rPr lang="ja-JP" altLang="en-US" sz="1350" b="1" u="sng" dirty="0" smtClean="0">
                <a:latin typeface="+mn-ea"/>
                <a:ea typeface="+mn-ea"/>
              </a:rPr>
              <a:t>令和４年度大阪府債発行計画（案）は４，８００億円</a:t>
            </a:r>
            <a:r>
              <a:rPr lang="en-US" altLang="ja-JP" sz="1350" b="1" u="sng" dirty="0" smtClean="0">
                <a:latin typeface="+mn-ea"/>
                <a:ea typeface="+mn-ea"/>
              </a:rPr>
              <a:t>±α</a:t>
            </a:r>
            <a:r>
              <a:rPr lang="ja-JP" altLang="en-US" sz="1350" dirty="0" smtClean="0">
                <a:latin typeface="+mn-ea"/>
                <a:ea typeface="+mn-ea"/>
              </a:rPr>
              <a:t>となる。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500" dirty="0" smtClean="0">
              <a:latin typeface="+mn-ea"/>
              <a:ea typeface="+mn-ea"/>
            </a:endParaRPr>
          </a:p>
          <a:p>
            <a:r>
              <a:rPr lang="ja-JP" altLang="en-US" sz="500" dirty="0" smtClean="0">
                <a:latin typeface="+mn-ea"/>
                <a:ea typeface="+mn-ea"/>
              </a:rPr>
              <a:t>　　　　　　　　　　　　　　　　　</a:t>
            </a:r>
            <a:r>
              <a:rPr lang="ja-JP" altLang="en-US" sz="800" dirty="0" smtClean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（主な縮小要因）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  　　   ・　</a:t>
            </a:r>
            <a:r>
              <a:rPr lang="ja-JP" altLang="en-US" sz="1350" b="1" u="sng" dirty="0" smtClean="0">
                <a:latin typeface="+mn-ea"/>
                <a:ea typeface="+mn-ea"/>
              </a:rPr>
              <a:t>臨時財政対策債（民間資金分）の発行額　前年度対比▲</a:t>
            </a:r>
            <a:r>
              <a:rPr lang="ja-JP" altLang="en-US" sz="1350" b="1" u="sng" dirty="0" smtClean="0">
                <a:latin typeface="+mn-ea"/>
                <a:ea typeface="+mn-ea"/>
              </a:rPr>
              <a:t>１，９４０億円</a:t>
            </a:r>
            <a:endParaRPr lang="en-US" altLang="ja-JP" sz="1350" b="1" u="sng" dirty="0" smtClean="0">
              <a:latin typeface="+mn-ea"/>
              <a:ea typeface="+mn-ea"/>
            </a:endParaRPr>
          </a:p>
          <a:p>
            <a:endParaRPr lang="en-US" altLang="ja-JP" sz="400" b="1" u="sng" dirty="0" smtClean="0">
              <a:latin typeface="+mn-ea"/>
              <a:ea typeface="+mn-ea"/>
            </a:endParaRPr>
          </a:p>
          <a:p>
            <a:r>
              <a:rPr lang="ja-JP" altLang="en-US" sz="1350" dirty="0" smtClean="0">
                <a:latin typeface="+mn-ea"/>
                <a:ea typeface="+mn-ea"/>
              </a:rPr>
              <a:t>　　　　　　 　　　令和３年度最終見込み　約２，２７０億円</a:t>
            </a:r>
            <a:r>
              <a:rPr lang="ja-JP" altLang="en-US" sz="1350" dirty="0">
                <a:latin typeface="+mn-ea"/>
              </a:rPr>
              <a:t>　→</a:t>
            </a:r>
            <a:r>
              <a:rPr lang="ja-JP" altLang="en-US" sz="1350" dirty="0" smtClean="0">
                <a:latin typeface="+mn-ea"/>
              </a:rPr>
              <a:t>　</a:t>
            </a:r>
            <a:r>
              <a:rPr lang="ja-JP" altLang="en-US" sz="1350" dirty="0">
                <a:latin typeface="+mn-ea"/>
              </a:rPr>
              <a:t>令和４年度当初　</a:t>
            </a:r>
            <a:r>
              <a:rPr lang="ja-JP" altLang="en-US" sz="1350" dirty="0" smtClean="0">
                <a:latin typeface="+mn-ea"/>
              </a:rPr>
              <a:t>約３３０億円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</a:t>
            </a:r>
            <a:r>
              <a:rPr lang="en-US" altLang="ja-JP" sz="1350" dirty="0">
                <a:latin typeface="+mn-ea"/>
                <a:ea typeface="+mn-ea"/>
              </a:rPr>
              <a:t> </a:t>
            </a:r>
            <a:r>
              <a:rPr lang="en-US" altLang="ja-JP" sz="1350" dirty="0" smtClean="0">
                <a:latin typeface="+mn-ea"/>
                <a:ea typeface="+mn-ea"/>
              </a:rPr>
              <a:t>     </a:t>
            </a:r>
            <a:r>
              <a:rPr lang="ja-JP" altLang="en-US" sz="1350" dirty="0">
                <a:latin typeface="+mn-ea"/>
                <a:ea typeface="+mn-ea"/>
              </a:rPr>
              <a:t> </a:t>
            </a:r>
            <a:r>
              <a:rPr lang="ja-JP" altLang="en-US" sz="1350" dirty="0" smtClean="0">
                <a:latin typeface="+mn-ea"/>
                <a:ea typeface="+mn-ea"/>
              </a:rPr>
              <a:t>   ・　</a:t>
            </a:r>
            <a:r>
              <a:rPr lang="ja-JP" altLang="en-US" sz="1350" b="1" u="sng" dirty="0" smtClean="0">
                <a:latin typeface="+mn-ea"/>
                <a:ea typeface="+mn-ea"/>
              </a:rPr>
              <a:t>借換債の発行額など　</a:t>
            </a:r>
            <a:r>
              <a:rPr lang="ja-JP" altLang="en-US" sz="1350" b="1" u="sng" dirty="0" smtClean="0">
                <a:latin typeface="+mn-ea"/>
              </a:rPr>
              <a:t>前年度対比</a:t>
            </a:r>
            <a:r>
              <a:rPr lang="ja-JP" altLang="en-US" sz="1350" b="1" u="sng" dirty="0" smtClean="0">
                <a:latin typeface="+mn-ea"/>
                <a:ea typeface="+mn-ea"/>
              </a:rPr>
              <a:t>▲</a:t>
            </a:r>
            <a:r>
              <a:rPr lang="ja-JP" altLang="en-US" sz="1350" b="1" u="sng" dirty="0">
                <a:latin typeface="+mn-ea"/>
                <a:ea typeface="+mn-ea"/>
              </a:rPr>
              <a:t>２１０</a:t>
            </a:r>
            <a:r>
              <a:rPr lang="ja-JP" altLang="en-US" sz="1350" b="1" u="sng" dirty="0" smtClean="0">
                <a:latin typeface="+mn-ea"/>
                <a:ea typeface="+mn-ea"/>
              </a:rPr>
              <a:t>億円</a:t>
            </a:r>
            <a:endParaRPr lang="en-US" altLang="ja-JP" sz="1350" b="1" u="sng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endParaRPr lang="en-US" altLang="ja-JP" sz="1100" dirty="0" smtClean="0">
              <a:latin typeface="+mn-ea"/>
              <a:ea typeface="+mn-ea"/>
            </a:endParaRPr>
          </a:p>
          <a:p>
            <a:r>
              <a:rPr lang="ja-JP" altLang="en-US" sz="1400" dirty="0" smtClean="0">
                <a:latin typeface="+mn-ea"/>
                <a:ea typeface="+mn-ea"/>
              </a:rPr>
              <a:t>　　  </a:t>
            </a:r>
            <a:r>
              <a:rPr lang="ja-JP" altLang="en-US" sz="1400" dirty="0">
                <a:latin typeface="+mn-ea"/>
                <a:ea typeface="+mn-ea"/>
              </a:rPr>
              <a:t> </a:t>
            </a:r>
            <a:r>
              <a:rPr lang="ja-JP" altLang="en-US" sz="1400" dirty="0" smtClean="0">
                <a:latin typeface="+mn-ea"/>
                <a:ea typeface="+mn-ea"/>
              </a:rPr>
              <a:t>○　区分別の具体的な考え方</a:t>
            </a:r>
            <a:endParaRPr lang="en-US" altLang="ja-JP" sz="140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400" dirty="0" smtClean="0">
                <a:latin typeface="+mn-ea"/>
                <a:ea typeface="+mn-ea"/>
              </a:rPr>
              <a:t>　　　　  ◇　引き続き</a:t>
            </a:r>
            <a:r>
              <a:rPr lang="ja-JP" altLang="en-US" sz="1400" b="1" u="sng" dirty="0" smtClean="0">
                <a:latin typeface="+mn-ea"/>
                <a:ea typeface="+mn-ea"/>
              </a:rPr>
              <a:t>多様な</a:t>
            </a:r>
            <a:r>
              <a:rPr lang="ja-JP" altLang="en-US" sz="1400" b="1" u="sng" dirty="0">
                <a:latin typeface="+mn-ea"/>
              </a:rPr>
              <a:t>発行</a:t>
            </a:r>
            <a:r>
              <a:rPr lang="ja-JP" altLang="en-US" sz="1400" b="1" u="sng" dirty="0" smtClean="0">
                <a:latin typeface="+mn-ea"/>
              </a:rPr>
              <a:t>年限や</a:t>
            </a:r>
            <a:r>
              <a:rPr lang="ja-JP" altLang="en-US" sz="1400" b="1" u="sng" dirty="0" smtClean="0">
                <a:latin typeface="+mn-ea"/>
                <a:ea typeface="+mn-ea"/>
              </a:rPr>
              <a:t>調達手法</a:t>
            </a:r>
            <a:r>
              <a:rPr lang="ja-JP" altLang="en-US" sz="1400" dirty="0" smtClean="0">
                <a:latin typeface="+mn-ea"/>
                <a:ea typeface="+mn-ea"/>
              </a:rPr>
              <a:t>で府債を発行することで安定調達を図る。</a:t>
            </a:r>
            <a:endParaRPr lang="en-US" altLang="ja-JP" sz="1400" dirty="0">
              <a:latin typeface="+mn-ea"/>
              <a:ea typeface="+mn-ea"/>
            </a:endParaRPr>
          </a:p>
          <a:p>
            <a:endParaRPr lang="en-US" altLang="ja-JP" sz="400" dirty="0">
              <a:latin typeface="+mn-ea"/>
              <a:ea typeface="+mn-ea"/>
            </a:endParaRPr>
          </a:p>
          <a:p>
            <a:r>
              <a:rPr lang="ja-JP" altLang="en-US" sz="1350" dirty="0" smtClean="0">
                <a:latin typeface="+mn-ea"/>
                <a:ea typeface="+mn-ea"/>
              </a:rPr>
              <a:t>　　　  　（１）　市場公募債（</a:t>
            </a:r>
            <a:r>
              <a:rPr lang="ja-JP" altLang="en-US" sz="1350" dirty="0">
                <a:latin typeface="+mn-ea"/>
                <a:ea typeface="+mn-ea"/>
              </a:rPr>
              <a:t>１０</a:t>
            </a:r>
            <a:r>
              <a:rPr lang="ja-JP" altLang="en-US" sz="1350" dirty="0" smtClean="0">
                <a:latin typeface="+mn-ea"/>
                <a:ea typeface="+mn-ea"/>
              </a:rPr>
              <a:t>年・</a:t>
            </a:r>
            <a:r>
              <a:rPr lang="ja-JP" altLang="en-US" sz="1350" dirty="0">
                <a:latin typeface="+mn-ea"/>
                <a:ea typeface="+mn-ea"/>
              </a:rPr>
              <a:t>５</a:t>
            </a:r>
            <a:r>
              <a:rPr lang="ja-JP" altLang="en-US" sz="1350" dirty="0" smtClean="0">
                <a:latin typeface="+mn-ea"/>
                <a:ea typeface="+mn-ea"/>
              </a:rPr>
              <a:t>年）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  　 ・　足元の投資家のロット確保ニーズ等を踏まえ、発行ロットはこれまで安定的に調達してきた実績のある</a:t>
            </a:r>
            <a:r>
              <a:rPr lang="ja-JP" altLang="en-US" sz="1350" dirty="0">
                <a:latin typeface="+mn-ea"/>
                <a:ea typeface="+mn-ea"/>
              </a:rPr>
              <a:t>２００</a:t>
            </a:r>
            <a:r>
              <a:rPr lang="ja-JP" altLang="en-US" sz="1350" dirty="0" smtClean="0">
                <a:latin typeface="+mn-ea"/>
                <a:ea typeface="+mn-ea"/>
              </a:rPr>
              <a:t>億円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   　・　金利リスクを分散するため、各年限を交互に隔月で平準発行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>
              <a:latin typeface="+mn-ea"/>
              <a:ea typeface="+mn-ea"/>
            </a:endParaRPr>
          </a:p>
          <a:p>
            <a:r>
              <a:rPr lang="ja-JP" altLang="en-US" sz="1350" dirty="0" smtClean="0">
                <a:latin typeface="+mn-ea"/>
                <a:ea typeface="+mn-ea"/>
              </a:rPr>
              <a:t>　　　  　（２）　銀行等引受債（証券・証書）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  　　 ・　多様な調達手法を維持するために、下半期に発行（証券１００億円、証書２００億円）</a:t>
            </a:r>
            <a:r>
              <a:rPr lang="ja-JP" altLang="en-US" sz="1350" dirty="0">
                <a:latin typeface="+mn-ea"/>
              </a:rPr>
              <a:t>を予定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>
              <a:latin typeface="+mn-ea"/>
              <a:ea typeface="+mn-ea"/>
            </a:endParaRPr>
          </a:p>
          <a:p>
            <a:r>
              <a:rPr lang="ja-JP" altLang="en-US" sz="1350" dirty="0" smtClean="0">
                <a:latin typeface="+mn-ea"/>
                <a:ea typeface="+mn-ea"/>
              </a:rPr>
              <a:t>　　　  　（３）　フレックス枠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  　 ・　令和３年度と同様、臨時財政対策債に係る公的資金の配分額（現時点で未確定）に応じた調整を前提として発行額を設定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   　</a:t>
            </a:r>
            <a:r>
              <a:rPr lang="ja-JP" altLang="en-US" sz="1350" dirty="0">
                <a:latin typeface="+mn-ea"/>
              </a:rPr>
              <a:t>・　</a:t>
            </a:r>
            <a:r>
              <a:rPr lang="ja-JP" altLang="en-US" sz="1350" dirty="0" smtClean="0">
                <a:latin typeface="+mn-ea"/>
              </a:rPr>
              <a:t>発行年限</a:t>
            </a:r>
            <a:r>
              <a:rPr lang="ja-JP" altLang="en-US" sz="1350" dirty="0">
                <a:latin typeface="+mn-ea"/>
              </a:rPr>
              <a:t>や</a:t>
            </a:r>
            <a:r>
              <a:rPr lang="ja-JP" altLang="en-US" sz="1350" dirty="0" smtClean="0">
                <a:latin typeface="+mn-ea"/>
              </a:rPr>
              <a:t>調達手法を多様化するため、超長期債や外貨建て国内債等に取り組む予定</a:t>
            </a:r>
            <a:endParaRPr lang="en-US" altLang="ja-JP" sz="1350" dirty="0">
              <a:latin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 smtClean="0">
                <a:latin typeface="+mn-ea"/>
                <a:ea typeface="+mn-ea"/>
              </a:rPr>
              <a:t>　　　  　（４）　共同発行債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　   ・　地方債市場におけるベンチマーク債としての地位確立と、安定消化を促進する立場から、持寄額の上限（８００億円）を計上　　</a:t>
            </a:r>
            <a:endParaRPr lang="en-US" altLang="ja-JP" sz="1350" dirty="0" smtClean="0">
              <a:latin typeface="+mn-ea"/>
              <a:ea typeface="+mn-ea"/>
            </a:endParaRPr>
          </a:p>
        </p:txBody>
      </p:sp>
      <p:sp>
        <p:nvSpPr>
          <p:cNvPr id="20" name="フローチャート : 代替処理 19"/>
          <p:cNvSpPr/>
          <p:nvPr/>
        </p:nvSpPr>
        <p:spPr bwMode="auto">
          <a:xfrm>
            <a:off x="115410" y="390586"/>
            <a:ext cx="9611207" cy="289435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令和４年度大阪府債発行計画（案）について</a:t>
            </a:r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8464569" y="343034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３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19204" y="837124"/>
            <a:ext cx="9611207" cy="5813948"/>
            <a:chOff x="37732" y="583188"/>
            <a:chExt cx="9662723" cy="415723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37732" y="583188"/>
              <a:ext cx="9662723" cy="4157232"/>
              <a:chOff x="128311" y="538334"/>
              <a:chExt cx="9526628" cy="1994842"/>
            </a:xfrm>
          </p:grpSpPr>
          <p:sp>
            <p:nvSpPr>
              <p:cNvPr id="9" name="左大かっこ 8"/>
              <p:cNvSpPr/>
              <p:nvPr/>
            </p:nvSpPr>
            <p:spPr>
              <a:xfrm>
                <a:off x="128311" y="538334"/>
                <a:ext cx="45690" cy="1994842"/>
              </a:xfrm>
              <a:prstGeom prst="leftBracket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右大かっこ 9"/>
              <p:cNvSpPr/>
              <p:nvPr/>
            </p:nvSpPr>
            <p:spPr>
              <a:xfrm>
                <a:off x="9601728" y="538334"/>
                <a:ext cx="53211" cy="1994842"/>
              </a:xfrm>
              <a:prstGeom prst="rightBracket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" name="直線コネクタ 10"/>
              <p:cNvCxnSpPr>
                <a:endCxn id="10" idx="0"/>
              </p:cNvCxnSpPr>
              <p:nvPr/>
            </p:nvCxnSpPr>
            <p:spPr>
              <a:xfrm>
                <a:off x="4069598" y="538334"/>
                <a:ext cx="553213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直線コネクタ 13"/>
            <p:cNvCxnSpPr>
              <a:stCxn id="9" idx="2"/>
              <a:endCxn id="10" idx="1"/>
            </p:cNvCxnSpPr>
            <p:nvPr/>
          </p:nvCxnSpPr>
          <p:spPr>
            <a:xfrm>
              <a:off x="84075" y="4740420"/>
              <a:ext cx="95624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/>
          <p:cNvSpPr txBox="1"/>
          <p:nvPr/>
        </p:nvSpPr>
        <p:spPr>
          <a:xfrm>
            <a:off x="4696347" y="6622363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－１－</a:t>
            </a:r>
            <a:endParaRPr kumimoji="1" lang="ja-JP" altLang="en-US" sz="1400" dirty="0"/>
          </a:p>
        </p:txBody>
      </p:sp>
      <p:sp>
        <p:nvSpPr>
          <p:cNvPr id="3" name="大かっこ 2"/>
          <p:cNvSpPr/>
          <p:nvPr/>
        </p:nvSpPr>
        <p:spPr>
          <a:xfrm>
            <a:off x="551795" y="2282060"/>
            <a:ext cx="6119078" cy="693152"/>
          </a:xfrm>
          <a:prstGeom prst="bracketPair">
            <a:avLst>
              <a:gd name="adj" fmla="val 990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2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530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2021-01-25T02:03:40Z</dcterms:created>
  <dcterms:modified xsi:type="dcterms:W3CDTF">2022-01-27T03:03:25Z</dcterms:modified>
</cp:coreProperties>
</file>