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96" r:id="rId2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33CC"/>
    <a:srgbClr val="EAEF11"/>
    <a:srgbClr val="00FFFF"/>
    <a:srgbClr val="FB8605"/>
    <a:srgbClr val="0066FF"/>
    <a:srgbClr val="00CC00"/>
    <a:srgbClr val="FFFF66"/>
    <a:srgbClr val="FFFF99"/>
    <a:srgbClr val="FFE0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18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1452" y="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ja-JP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0DF6FD59-C29F-41C8-97DE-04BEBB54002B}" type="datetimeFigureOut">
              <a:rPr lang="ja-JP" altLang="en-US"/>
              <a:pPr/>
              <a:t>2022/1/26</a:t>
            </a:fld>
            <a:endParaRPr lang="en-US" altLang="ja-JP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ja-JP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89403420-0162-444F-9F63-5691F90F5DDE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319371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t" anchorCtr="0" compatLnSpc="1">
            <a:prstTxWarp prst="textNoShape">
              <a:avLst/>
            </a:prstTxWarp>
          </a:bodyPr>
          <a:lstStyle>
            <a:lvl1pPr defTabSz="882650">
              <a:defRPr sz="1200"/>
            </a:lvl1pPr>
          </a:lstStyle>
          <a:p>
            <a:endParaRPr lang="en-US" altLang="ja-JP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t" anchorCtr="0" compatLnSpc="1">
            <a:prstTxWarp prst="textNoShape">
              <a:avLst/>
            </a:prstTxWarp>
          </a:bodyPr>
          <a:lstStyle>
            <a:lvl1pPr algn="r" defTabSz="882650">
              <a:defRPr sz="1200"/>
            </a:lvl1pPr>
          </a:lstStyle>
          <a:p>
            <a:endParaRPr lang="en-US" altLang="ja-JP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8480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1225"/>
            <a:ext cx="5448300" cy="447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b" anchorCtr="0" compatLnSpc="1">
            <a:prstTxWarp prst="textNoShape">
              <a:avLst/>
            </a:prstTxWarp>
          </a:bodyPr>
          <a:lstStyle>
            <a:lvl1pPr defTabSz="882650">
              <a:defRPr sz="1200"/>
            </a:lvl1pPr>
          </a:lstStyle>
          <a:p>
            <a:endParaRPr lang="en-US" altLang="ja-JP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b" anchorCtr="0" compatLnSpc="1">
            <a:prstTxWarp prst="textNoShape">
              <a:avLst/>
            </a:prstTxWarp>
          </a:bodyPr>
          <a:lstStyle>
            <a:lvl1pPr algn="r" defTabSz="882650">
              <a:defRPr sz="1200"/>
            </a:lvl1pPr>
          </a:lstStyle>
          <a:p>
            <a:fld id="{32FB620B-A58B-4A04-8599-5E0DE77F85F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07606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542F01-0121-416E-B3A4-AAAB165A6FB1}" type="datetime1">
              <a:rPr lang="ja-JP" altLang="en-US" smtClean="0"/>
              <a:pPr/>
              <a:t>2022/1/26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20E24-DC01-4EB0-9FBC-E8989ADBD6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5011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280B3F-BF9A-499F-97C2-EC615CFF2F4D}" type="datetime1">
              <a:rPr lang="ja-JP" altLang="en-US" smtClean="0"/>
              <a:pPr/>
              <a:t>2022/1/26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14638-10BA-4259-973D-892BB29E46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855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261405-6E39-4A25-97F8-4583FF1D2D5E}" type="datetime1">
              <a:rPr lang="ja-JP" altLang="en-US" smtClean="0"/>
              <a:pPr/>
              <a:t>2022/1/26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836C7-7A2B-4E24-AF55-51B8B5F5E9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91837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80B0FA-A0F7-4983-895C-750382BD20C3}" type="datetime1">
              <a:rPr lang="ja-JP" altLang="en-US" smtClean="0"/>
              <a:pPr/>
              <a:t>2022/1/26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0AB7F-FD1D-4B22-A475-CA7B61D48F3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8948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8A9335-FB69-4DDB-8947-76D670C61650}" type="datetime1">
              <a:rPr lang="ja-JP" altLang="en-US" smtClean="0"/>
              <a:pPr/>
              <a:t>2022/1/26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F49AF-AA63-4EC0-9F87-4D7F771286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51606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F220F6-5B80-4713-A16A-6DF41E96FB2D}" type="datetime1">
              <a:rPr lang="ja-JP" altLang="en-US" smtClean="0"/>
              <a:pPr/>
              <a:t>2022/1/26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FB217-424F-40B5-A571-9963A3E8F1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2828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F33569-5644-465C-BE84-0FAE4FBD9CC7}" type="datetime1">
              <a:rPr lang="ja-JP" altLang="en-US" smtClean="0"/>
              <a:pPr/>
              <a:t>2022/1/26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DDF47-2B06-44CD-85F3-4A0786A8F3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84815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CD1263-B08D-41A1-8AED-2CE4A26FA56D}" type="datetime1">
              <a:rPr lang="ja-JP" altLang="en-US" smtClean="0"/>
              <a:pPr/>
              <a:t>2022/1/26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7AE5A-1EBD-47C9-AE81-5280EF8F6BE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1903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06BAC-9FE9-46AE-8F62-4A78AD57968C}" type="datetime1">
              <a:rPr lang="ja-JP" altLang="en-US" smtClean="0"/>
              <a:pPr/>
              <a:t>2022/1/26</a:t>
            </a:fld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97F7B-CB52-4430-A467-F565A6C3586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4158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4FA38D-8C8B-4D3A-92B3-27DB20D6CE91}" type="datetime1">
              <a:rPr lang="ja-JP" altLang="en-US" smtClean="0"/>
              <a:pPr/>
              <a:t>2022/1/26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4B967-0B36-402B-A48C-449C530588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84624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9F5538-5432-49D4-B37B-2B05044CADE9}" type="datetime1">
              <a:rPr lang="ja-JP" altLang="en-US" smtClean="0"/>
              <a:pPr/>
              <a:t>2022/1/26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12FE-6592-4CBD-8825-4FAF1A870B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8207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fld id="{59C05C2C-F2C1-4193-9CD4-3967EC0B901D}" type="datetime1">
              <a:rPr lang="ja-JP" altLang="en-US" smtClean="0"/>
              <a:pPr/>
              <a:t>2022/1/26</a:t>
            </a:fld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2FB27819-EE6E-4A91-9B04-7197AD2073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-89942" y="682915"/>
            <a:ext cx="10183766" cy="212365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　  　＜令和３年度における府債発行の</a:t>
            </a:r>
            <a:r>
              <a:rPr lang="ja-JP" altLang="en-US" sz="1400" dirty="0"/>
              <a:t>振り返</a:t>
            </a:r>
            <a:r>
              <a:rPr lang="ja-JP" altLang="en-US" sz="1400" dirty="0" smtClean="0"/>
              <a:t>り＞</a:t>
            </a:r>
            <a:r>
              <a:rPr lang="ja-JP" altLang="en-US" sz="1600" dirty="0" smtClean="0"/>
              <a:t>　</a:t>
            </a:r>
            <a:endParaRPr lang="en-US" altLang="ja-JP" sz="1600" dirty="0" smtClean="0"/>
          </a:p>
          <a:p>
            <a:endParaRPr lang="en-US" altLang="ja-JP" sz="400" dirty="0" smtClean="0"/>
          </a:p>
          <a:p>
            <a:r>
              <a:rPr lang="ja-JP" altLang="en-US" sz="1400" dirty="0" smtClean="0"/>
              <a:t>　　　○　発行計画の減額対</a:t>
            </a:r>
            <a:r>
              <a:rPr lang="ja-JP" altLang="en-US" sz="1400" dirty="0" smtClean="0">
                <a:latin typeface="+mn-ea"/>
                <a:ea typeface="+mn-ea"/>
              </a:rPr>
              <a:t>応（</a:t>
            </a:r>
            <a:r>
              <a:rPr lang="ja-JP" altLang="en-US" sz="1400" dirty="0">
                <a:latin typeface="+mn-ea"/>
                <a:ea typeface="+mn-ea"/>
              </a:rPr>
              <a:t>７，６００</a:t>
            </a:r>
            <a:r>
              <a:rPr lang="ja-JP" altLang="en-US" sz="1400" dirty="0" smtClean="0">
                <a:latin typeface="+mn-ea"/>
                <a:ea typeface="+mn-ea"/>
              </a:rPr>
              <a:t>億円　→　６，９５０億円）</a:t>
            </a:r>
            <a:endParaRPr lang="en-US" altLang="ja-JP" sz="1400" dirty="0" smtClean="0">
              <a:latin typeface="+mn-ea"/>
              <a:ea typeface="+mn-ea"/>
            </a:endParaRPr>
          </a:p>
          <a:p>
            <a:endParaRPr lang="en-US" altLang="ja-JP" sz="400" dirty="0" smtClean="0">
              <a:latin typeface="+mn-ea"/>
              <a:ea typeface="+mn-ea"/>
            </a:endParaRPr>
          </a:p>
          <a:p>
            <a:r>
              <a:rPr lang="ja-JP" altLang="en-US" sz="1350" dirty="0" smtClean="0"/>
              <a:t>　　　　・  第２０回大阪府財務マネジメント委員会で示した大阪府債発行計画（案）において</a:t>
            </a:r>
            <a:r>
              <a:rPr lang="ja-JP" altLang="en-US" sz="1350" dirty="0" smtClean="0">
                <a:latin typeface="+mn-ea"/>
                <a:ea typeface="+mn-ea"/>
              </a:rPr>
              <a:t>、臨時財政対策債（</a:t>
            </a:r>
            <a:r>
              <a:rPr lang="en-US" altLang="ja-JP" sz="1350" dirty="0" smtClean="0">
                <a:latin typeface="+mn-ea"/>
                <a:ea typeface="+mn-ea"/>
              </a:rPr>
              <a:t>※</a:t>
            </a:r>
            <a:r>
              <a:rPr lang="ja-JP" altLang="en-US" sz="1350" dirty="0" smtClean="0">
                <a:latin typeface="+mn-ea"/>
                <a:ea typeface="+mn-ea"/>
              </a:rPr>
              <a:t>１）に</a:t>
            </a:r>
            <a:r>
              <a:rPr lang="ja-JP" altLang="en-US" sz="1350" dirty="0">
                <a:latin typeface="+mn-ea"/>
                <a:ea typeface="+mn-ea"/>
              </a:rPr>
              <a:t>係る</a:t>
            </a:r>
            <a:r>
              <a:rPr lang="ja-JP" altLang="en-US" sz="1350" dirty="0" smtClean="0">
                <a:latin typeface="+mn-ea"/>
                <a:ea typeface="+mn-ea"/>
              </a:rPr>
              <a:t>大阪府への</a:t>
            </a:r>
            <a:endParaRPr lang="en-US" altLang="ja-JP" sz="1350" dirty="0" smtClean="0">
              <a:latin typeface="+mn-ea"/>
              <a:ea typeface="+mn-ea"/>
            </a:endParaRPr>
          </a:p>
          <a:p>
            <a:r>
              <a:rPr lang="ja-JP" altLang="en-US" sz="1350" dirty="0">
                <a:latin typeface="+mn-ea"/>
                <a:ea typeface="+mn-ea"/>
              </a:rPr>
              <a:t>　</a:t>
            </a:r>
            <a:r>
              <a:rPr lang="ja-JP" altLang="en-US" sz="1350" dirty="0" smtClean="0">
                <a:latin typeface="+mn-ea"/>
                <a:ea typeface="+mn-ea"/>
              </a:rPr>
              <a:t>　　　 　公的資金の配分額は未確定であったため、公的資金の配分額を</a:t>
            </a:r>
            <a:r>
              <a:rPr lang="en-US" altLang="ja-JP" sz="1350" dirty="0" smtClean="0">
                <a:latin typeface="+mn-ea"/>
                <a:ea typeface="+mn-ea"/>
              </a:rPr>
              <a:t>α</a:t>
            </a:r>
            <a:r>
              <a:rPr lang="ja-JP" altLang="en-US" sz="1350" dirty="0" smtClean="0">
                <a:latin typeface="+mn-ea"/>
                <a:ea typeface="+mn-ea"/>
              </a:rPr>
              <a:t>とし、</a:t>
            </a:r>
            <a:r>
              <a:rPr lang="ja-JP" altLang="en-US" sz="1350" smtClean="0">
                <a:latin typeface="+mn-ea"/>
                <a:ea typeface="+mn-ea"/>
              </a:rPr>
              <a:t>配分額</a:t>
            </a:r>
            <a:r>
              <a:rPr lang="ja-JP" altLang="en-US" sz="1350">
                <a:latin typeface="+mn-ea"/>
                <a:ea typeface="+mn-ea"/>
              </a:rPr>
              <a:t>が</a:t>
            </a:r>
            <a:r>
              <a:rPr lang="ja-JP" altLang="en-US" sz="1350" smtClean="0">
                <a:latin typeface="+mn-ea"/>
                <a:ea typeface="+mn-ea"/>
              </a:rPr>
              <a:t>確定後</a:t>
            </a:r>
            <a:r>
              <a:rPr lang="ja-JP" altLang="en-US" sz="1350" dirty="0" smtClean="0">
                <a:latin typeface="+mn-ea"/>
                <a:ea typeface="+mn-ea"/>
              </a:rPr>
              <a:t>フレックス枠で調整することと</a:t>
            </a:r>
            <a:r>
              <a:rPr lang="ja-JP" altLang="en-US" sz="1350" dirty="0">
                <a:latin typeface="+mn-ea"/>
                <a:ea typeface="+mn-ea"/>
              </a:rPr>
              <a:t>し</a:t>
            </a:r>
            <a:r>
              <a:rPr lang="ja-JP" altLang="en-US" sz="1350" dirty="0" smtClean="0">
                <a:latin typeface="+mn-ea"/>
                <a:ea typeface="+mn-ea"/>
              </a:rPr>
              <a:t>た。</a:t>
            </a:r>
            <a:endParaRPr lang="en-US" altLang="ja-JP" sz="1350" dirty="0" smtClean="0">
              <a:latin typeface="+mn-ea"/>
              <a:ea typeface="+mn-ea"/>
            </a:endParaRPr>
          </a:p>
          <a:p>
            <a:endParaRPr lang="en-US" altLang="ja-JP" sz="400" dirty="0" smtClean="0">
              <a:latin typeface="+mn-ea"/>
              <a:ea typeface="+mn-ea"/>
            </a:endParaRPr>
          </a:p>
          <a:p>
            <a:r>
              <a:rPr lang="ja-JP" altLang="en-US" sz="1350" dirty="0"/>
              <a:t>　</a:t>
            </a:r>
            <a:r>
              <a:rPr lang="ja-JP" altLang="en-US" sz="1350" dirty="0" smtClean="0"/>
              <a:t>　　　・  その後、公的資金は</a:t>
            </a:r>
            <a:r>
              <a:rPr lang="ja-JP" altLang="en-US" sz="1350" dirty="0" smtClean="0">
                <a:latin typeface="+mn-ea"/>
                <a:ea typeface="+mn-ea"/>
              </a:rPr>
              <a:t>約</a:t>
            </a:r>
            <a:r>
              <a:rPr lang="ja-JP" altLang="en-US" sz="1350" dirty="0">
                <a:latin typeface="+mn-ea"/>
                <a:ea typeface="+mn-ea"/>
              </a:rPr>
              <a:t>６５０</a:t>
            </a:r>
            <a:r>
              <a:rPr lang="ja-JP" altLang="en-US" sz="1350" dirty="0" smtClean="0">
                <a:latin typeface="+mn-ea"/>
                <a:ea typeface="+mn-ea"/>
              </a:rPr>
              <a:t>億円配分されたことから、結果としてフレックス枠での発行額は</a:t>
            </a:r>
            <a:r>
              <a:rPr lang="ja-JP" altLang="en-US" sz="1350" dirty="0">
                <a:latin typeface="+mn-ea"/>
                <a:ea typeface="+mn-ea"/>
              </a:rPr>
              <a:t>７５０</a:t>
            </a:r>
            <a:r>
              <a:rPr lang="ja-JP" altLang="en-US" sz="1350" dirty="0" smtClean="0">
                <a:latin typeface="+mn-ea"/>
                <a:ea typeface="+mn-ea"/>
              </a:rPr>
              <a:t>億円となった。</a:t>
            </a:r>
            <a:endParaRPr lang="en-US" altLang="ja-JP" sz="1350" dirty="0" smtClean="0">
              <a:latin typeface="+mn-ea"/>
              <a:ea typeface="+mn-ea"/>
            </a:endParaRPr>
          </a:p>
          <a:p>
            <a:endParaRPr lang="en-US" altLang="ja-JP" sz="400" dirty="0" smtClean="0"/>
          </a:p>
          <a:p>
            <a:r>
              <a:rPr lang="ja-JP" altLang="en-US" sz="1350" dirty="0"/>
              <a:t>　</a:t>
            </a:r>
            <a:r>
              <a:rPr lang="ja-JP" altLang="en-US" sz="1350" dirty="0" smtClean="0"/>
              <a:t>　　　・　フレックス枠を活用して発行する予定の外貨建て国内債</a:t>
            </a:r>
            <a:r>
              <a:rPr lang="ja-JP" altLang="en-US" sz="1350" dirty="0" smtClean="0">
                <a:latin typeface="+mn-ea"/>
                <a:ea typeface="+mn-ea"/>
              </a:rPr>
              <a:t>（１５０億円（</a:t>
            </a:r>
            <a:r>
              <a:rPr lang="en-US" altLang="ja-JP" sz="1350" dirty="0" smtClean="0">
                <a:latin typeface="+mn-ea"/>
                <a:ea typeface="+mn-ea"/>
              </a:rPr>
              <a:t>※</a:t>
            </a:r>
            <a:r>
              <a:rPr lang="ja-JP" altLang="en-US" sz="1350" dirty="0" smtClean="0">
                <a:latin typeface="+mn-ea"/>
                <a:ea typeface="+mn-ea"/>
              </a:rPr>
              <a:t>２））</a:t>
            </a:r>
            <a:r>
              <a:rPr lang="ja-JP" altLang="en-US" sz="1350" dirty="0" smtClean="0"/>
              <a:t>は現在、市場条件が整うタイミングを見計らって</a:t>
            </a:r>
            <a:endParaRPr lang="en-US" altLang="ja-JP" sz="1350" dirty="0" smtClean="0"/>
          </a:p>
          <a:p>
            <a:r>
              <a:rPr lang="ja-JP" altLang="en-US" sz="1350" dirty="0"/>
              <a:t>　</a:t>
            </a:r>
            <a:r>
              <a:rPr lang="ja-JP" altLang="en-US" sz="1350" dirty="0" smtClean="0"/>
              <a:t>　　　　  おり、発行期限である２月末までの発行を目指す。なお、発行ができない場合には、円建て債への振替発行等により対応。</a:t>
            </a:r>
            <a:endParaRPr lang="en-US" altLang="ja-JP" sz="1350" dirty="0" smtClean="0"/>
          </a:p>
          <a:p>
            <a:r>
              <a:rPr lang="ja-JP" altLang="en-US" sz="1350" dirty="0"/>
              <a:t>　</a:t>
            </a:r>
            <a:r>
              <a:rPr lang="ja-JP" altLang="en-US" sz="1350" dirty="0" smtClean="0"/>
              <a:t>　　　　</a:t>
            </a:r>
            <a:r>
              <a:rPr lang="ja-JP" altLang="en-US" sz="900" dirty="0" smtClean="0"/>
              <a:t>　（</a:t>
            </a:r>
            <a:r>
              <a:rPr lang="en-US" altLang="ja-JP" sz="900" dirty="0" smtClean="0"/>
              <a:t>※</a:t>
            </a:r>
            <a:r>
              <a:rPr lang="ja-JP" altLang="en-US" sz="900" dirty="0" smtClean="0"/>
              <a:t>１）　地方</a:t>
            </a:r>
            <a:r>
              <a:rPr lang="ja-JP" altLang="en-US" sz="900" dirty="0"/>
              <a:t>一般財源の不足に対処するため、投資的経費以外の経費にも充てられる地方財政法５条の特例として発行される地方債</a:t>
            </a:r>
            <a:endParaRPr lang="en-US" altLang="ja-JP" sz="900" dirty="0" smtClean="0"/>
          </a:p>
        </p:txBody>
      </p:sp>
      <p:sp>
        <p:nvSpPr>
          <p:cNvPr id="20" name="フローチャート : 代替処理 19"/>
          <p:cNvSpPr/>
          <p:nvPr/>
        </p:nvSpPr>
        <p:spPr bwMode="auto">
          <a:xfrm>
            <a:off x="183600" y="394329"/>
            <a:ext cx="9462678" cy="289435"/>
          </a:xfrm>
          <a:prstGeom prst="flowChartAlternateProcess">
            <a:avLst/>
          </a:prstGeom>
          <a:solidFill>
            <a:srgbClr val="0033CC"/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8" tIns="0" rIns="91428" bIns="45715">
            <a:spAutoFit/>
          </a:bodyPr>
          <a:lstStyle/>
          <a:p>
            <a:pPr marL="0" marR="0" indent="0" defTabSz="449263" eaLnBrk="1" latinLnBrk="0" hangingPunct="1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</a:rPr>
              <a:t>令和３年度</a:t>
            </a:r>
            <a:r>
              <a:rPr lang="ja-JP" altLang="en-US" sz="1400" b="1" dirty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</a:rPr>
              <a:t>における府債発行の</a:t>
            </a:r>
            <a:r>
              <a:rPr lang="ja-JP" altLang="en-US" sz="14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</a:rPr>
              <a:t>振り返りに</a:t>
            </a:r>
            <a:r>
              <a:rPr lang="ja-JP" altLang="en-US" sz="1400" b="1" dirty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</a:rPr>
              <a:t>ついて</a:t>
            </a:r>
            <a:endParaRPr lang="ja-JP" altLang="en-US" sz="1400" b="1" dirty="0" smtClean="0">
              <a:solidFill>
                <a:schemeClr val="bg1"/>
              </a:solidFill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21" name="テキスト ボックス 16"/>
          <p:cNvSpPr txBox="1">
            <a:spLocks noChangeArrowheads="1"/>
          </p:cNvSpPr>
          <p:nvPr/>
        </p:nvSpPr>
        <p:spPr bwMode="auto">
          <a:xfrm>
            <a:off x="8374012" y="357982"/>
            <a:ext cx="1262048" cy="30231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8890" rIns="0" bIns="889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800" b="1" smtClean="0">
                <a:effectLst/>
                <a:latin typeface="ＭＳ ゴシック"/>
                <a:ea typeface="ＭＳ Ｐゴシック"/>
                <a:cs typeface="Times New Roman"/>
              </a:rPr>
              <a:t>資料</a:t>
            </a:r>
            <a:r>
              <a:rPr lang="ja-JP" altLang="en-US" b="1" dirty="0">
                <a:latin typeface="ＭＳ ゴシック"/>
                <a:ea typeface="ＭＳ Ｐゴシック"/>
                <a:cs typeface="Times New Roman"/>
              </a:rPr>
              <a:t>２</a:t>
            </a:r>
            <a:endParaRPr lang="ja-JP" sz="1200" dirty="0">
              <a:effectLst/>
              <a:latin typeface="ＭＳ ゴシック"/>
              <a:cs typeface="Times New Roman"/>
            </a:endParaRPr>
          </a:p>
        </p:txBody>
      </p:sp>
      <p:grpSp>
        <p:nvGrpSpPr>
          <p:cNvPr id="25" name="グループ化 24"/>
          <p:cNvGrpSpPr/>
          <p:nvPr/>
        </p:nvGrpSpPr>
        <p:grpSpPr>
          <a:xfrm>
            <a:off x="183599" y="850006"/>
            <a:ext cx="9462678" cy="5962918"/>
            <a:chOff x="37732" y="583186"/>
            <a:chExt cx="9662723" cy="4157234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37732" y="583186"/>
              <a:ext cx="9662723" cy="4157234"/>
              <a:chOff x="128311" y="538333"/>
              <a:chExt cx="9526628" cy="1994843"/>
            </a:xfrm>
          </p:grpSpPr>
          <p:sp>
            <p:nvSpPr>
              <p:cNvPr id="9" name="左大かっこ 8"/>
              <p:cNvSpPr/>
              <p:nvPr/>
            </p:nvSpPr>
            <p:spPr>
              <a:xfrm>
                <a:off x="128311" y="538334"/>
                <a:ext cx="45690" cy="1994842"/>
              </a:xfrm>
              <a:prstGeom prst="leftBracket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" name="右大かっこ 9"/>
              <p:cNvSpPr/>
              <p:nvPr/>
            </p:nvSpPr>
            <p:spPr>
              <a:xfrm>
                <a:off x="9601728" y="538334"/>
                <a:ext cx="53211" cy="1994842"/>
              </a:xfrm>
              <a:prstGeom prst="rightBracket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1" name="直線コネクタ 10"/>
              <p:cNvCxnSpPr>
                <a:endCxn id="10" idx="0"/>
              </p:cNvCxnSpPr>
              <p:nvPr/>
            </p:nvCxnSpPr>
            <p:spPr>
              <a:xfrm>
                <a:off x="3709892" y="538333"/>
                <a:ext cx="5891836" cy="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4" name="直線コネクタ 13"/>
            <p:cNvCxnSpPr>
              <a:stCxn id="9" idx="2"/>
              <a:endCxn id="10" idx="1"/>
            </p:cNvCxnSpPr>
            <p:nvPr/>
          </p:nvCxnSpPr>
          <p:spPr>
            <a:xfrm>
              <a:off x="84075" y="4740420"/>
              <a:ext cx="956241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6" name="下矢印 25"/>
          <p:cNvSpPr/>
          <p:nvPr/>
        </p:nvSpPr>
        <p:spPr>
          <a:xfrm>
            <a:off x="4179243" y="4611388"/>
            <a:ext cx="1191247" cy="182334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668087" y="2703134"/>
            <a:ext cx="7770319" cy="1859045"/>
            <a:chOff x="472124" y="2549354"/>
            <a:chExt cx="7966283" cy="2042595"/>
          </a:xfrm>
        </p:grpSpPr>
        <p:sp>
          <p:nvSpPr>
            <p:cNvPr id="29" name="テキスト ボックス 28"/>
            <p:cNvSpPr txBox="1"/>
            <p:nvPr/>
          </p:nvSpPr>
          <p:spPr>
            <a:xfrm>
              <a:off x="472124" y="2549354"/>
              <a:ext cx="5631326" cy="27699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ja-JP" altLang="en-US" sz="1200" dirty="0" smtClean="0"/>
                <a:t>＜　</a:t>
              </a:r>
              <a:r>
                <a:rPr lang="ja-JP" altLang="en-US" sz="1200" u="sng" dirty="0" smtClean="0"/>
                <a:t>第２０回大阪府財務マネジメント委員会（令和３年７月</a:t>
              </a:r>
              <a:r>
                <a:rPr lang="ja-JP" altLang="en-US" sz="1200" u="sng" dirty="0">
                  <a:latin typeface="+mn-ea"/>
                  <a:ea typeface="+mn-ea"/>
                </a:rPr>
                <a:t>２８</a:t>
              </a:r>
              <a:r>
                <a:rPr lang="ja-JP" altLang="en-US" sz="1200" u="sng" dirty="0" smtClean="0"/>
                <a:t>日）時点</a:t>
              </a:r>
              <a:r>
                <a:rPr lang="ja-JP" altLang="en-US" sz="1200" dirty="0" smtClean="0"/>
                <a:t>　＞</a:t>
              </a:r>
              <a:endParaRPr kumimoji="1" lang="ja-JP" altLang="en-US" sz="1200" dirty="0"/>
            </a:p>
          </p:txBody>
        </p:sp>
        <p:grpSp>
          <p:nvGrpSpPr>
            <p:cNvPr id="4" name="グループ化 3"/>
            <p:cNvGrpSpPr/>
            <p:nvPr/>
          </p:nvGrpSpPr>
          <p:grpSpPr>
            <a:xfrm>
              <a:off x="560687" y="2613396"/>
              <a:ext cx="7877720" cy="1978553"/>
              <a:chOff x="560687" y="3089740"/>
              <a:chExt cx="7877720" cy="1978553"/>
            </a:xfrm>
          </p:grpSpPr>
          <p:sp>
            <p:nvSpPr>
              <p:cNvPr id="6" name="テキスト ボックス 5"/>
              <p:cNvSpPr txBox="1"/>
              <p:nvPr/>
            </p:nvSpPr>
            <p:spPr>
              <a:xfrm>
                <a:off x="7584850" y="3089740"/>
                <a:ext cx="853557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900" dirty="0" smtClean="0"/>
                  <a:t>（単位：億円）</a:t>
                </a:r>
                <a:endParaRPr kumimoji="1" lang="ja-JP" altLang="en-US" sz="900" dirty="0"/>
              </a:p>
            </p:txBody>
          </p:sp>
          <p:pic>
            <p:nvPicPr>
              <p:cNvPr id="3" name="図 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60687" y="3345935"/>
                <a:ext cx="7811702" cy="1722358"/>
              </a:xfrm>
              <a:prstGeom prst="rect">
                <a:avLst/>
              </a:prstGeom>
            </p:spPr>
          </p:pic>
        </p:grpSp>
      </p:grpSp>
      <p:sp>
        <p:nvSpPr>
          <p:cNvPr id="31" name="テキスト ボックス 30"/>
          <p:cNvSpPr txBox="1"/>
          <p:nvPr/>
        </p:nvSpPr>
        <p:spPr>
          <a:xfrm>
            <a:off x="668087" y="4720996"/>
            <a:ext cx="1766770" cy="25956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-JP" altLang="en-US" sz="1200" dirty="0" smtClean="0"/>
              <a:t>＜　</a:t>
            </a:r>
            <a:r>
              <a:rPr lang="ja-JP" altLang="en-US" sz="1200" u="sng" dirty="0" smtClean="0"/>
              <a:t>最終見込み</a:t>
            </a:r>
            <a:r>
              <a:rPr lang="ja-JP" altLang="en-US" sz="1200" dirty="0" smtClean="0"/>
              <a:t>　＞</a:t>
            </a:r>
            <a:endParaRPr kumimoji="1" lang="ja-JP" altLang="en-US" sz="12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607220" y="4790259"/>
            <a:ext cx="831187" cy="216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/>
              <a:t>（単位：億円）</a:t>
            </a:r>
            <a:endParaRPr kumimoji="1" lang="ja-JP" altLang="en-US" sz="9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16858" y="6559008"/>
            <a:ext cx="719346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/>
              <a:t>（</a:t>
            </a:r>
            <a:r>
              <a:rPr kumimoji="1" lang="en-US" altLang="ja-JP" sz="900" dirty="0" smtClean="0"/>
              <a:t>※</a:t>
            </a:r>
            <a:r>
              <a:rPr kumimoji="1" lang="ja-JP" altLang="en-US" sz="900" dirty="0" smtClean="0"/>
              <a:t>２）</a:t>
            </a:r>
            <a:r>
              <a:rPr kumimoji="1" lang="ja-JP" altLang="en-US" sz="900" dirty="0" smtClean="0"/>
              <a:t>　当初、</a:t>
            </a:r>
            <a:r>
              <a:rPr kumimoji="1" lang="en-US" altLang="ja-JP" sz="900" dirty="0" smtClean="0"/>
              <a:t>200</a:t>
            </a:r>
            <a:r>
              <a:rPr kumimoji="1" lang="ja-JP" altLang="en-US" sz="900" dirty="0" smtClean="0"/>
              <a:t>億円程度の発行を予定していたが、公的資金の配分があったことから、</a:t>
            </a:r>
            <a:r>
              <a:rPr kumimoji="1" lang="en-US" altLang="ja-JP" sz="900" dirty="0" smtClean="0"/>
              <a:t>150</a:t>
            </a:r>
            <a:r>
              <a:rPr kumimoji="1" lang="ja-JP" altLang="en-US" sz="900" dirty="0" smtClean="0"/>
              <a:t>億円程度に減額した。</a:t>
            </a:r>
            <a:endParaRPr kumimoji="1" lang="ja-JP" altLang="en-US" sz="1400" dirty="0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471" y="4993418"/>
            <a:ext cx="7601867" cy="1619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22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327</Words>
  <Application>Microsoft Office PowerPoint</Application>
  <PresentationFormat>A4 210 x 297 mm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Ｐ明朝</vt:lpstr>
      <vt:lpstr>ＭＳ ゴシック</vt:lpstr>
      <vt:lpstr>Arial</vt:lpstr>
      <vt:lpstr>Times New Roman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2021-01-25T02:03:40Z</dcterms:created>
  <dcterms:modified xsi:type="dcterms:W3CDTF">2022-01-26T06:38:12Z</dcterms:modified>
</cp:coreProperties>
</file>