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6" r:id="rId2"/>
    <p:sldId id="401" r:id="rId3"/>
    <p:sldId id="402" r:id="rId4"/>
    <p:sldId id="403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5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2022/1/18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2022/1/18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3865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－１－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112002" y="978003"/>
            <a:ext cx="9705527" cy="4124206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/>
              <a:t>＜これまでの経過</a:t>
            </a:r>
            <a:r>
              <a:rPr lang="ja-JP" altLang="en-US" sz="1600" dirty="0"/>
              <a:t>＞</a:t>
            </a:r>
            <a:endParaRPr lang="en-US" altLang="ja-JP" sz="600" dirty="0"/>
          </a:p>
          <a:p>
            <a:endParaRPr lang="en-US" altLang="ja-JP" sz="600" dirty="0"/>
          </a:p>
          <a:p>
            <a:pPr marL="2246313" indent="-2246313"/>
            <a:r>
              <a:rPr lang="ja-JP" altLang="en-US" sz="1600" dirty="0"/>
              <a:t>（令和３年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</a:t>
            </a:r>
            <a:r>
              <a:rPr lang="ja-JP" altLang="en-US" sz="1600" dirty="0" smtClean="0"/>
              <a:t>　７月２８日</a:t>
            </a:r>
            <a:r>
              <a:rPr lang="ja-JP" altLang="en-US" sz="1600" dirty="0"/>
              <a:t>　　　　</a:t>
            </a:r>
            <a:r>
              <a:rPr lang="ja-JP" altLang="en-US" sz="1600" dirty="0" smtClean="0"/>
              <a:t>第２０回</a:t>
            </a:r>
            <a:r>
              <a:rPr lang="ja-JP" altLang="en-US" sz="1600" dirty="0"/>
              <a:t>　大阪府財務マネジメント委員会開催</a:t>
            </a:r>
            <a:endParaRPr lang="en-US" altLang="ja-JP" sz="16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</a:t>
            </a:r>
            <a:r>
              <a:rPr lang="ja-JP" altLang="en-US" sz="1600" dirty="0" smtClean="0"/>
              <a:t>　８月２７日　　　　米国　ジャクソンホール会議</a:t>
            </a:r>
            <a:endParaRPr lang="en-US" altLang="ja-JP" sz="1600" dirty="0" smtClean="0"/>
          </a:p>
          <a:p>
            <a:pPr marL="2246313" indent="-2246313"/>
            <a:endParaRPr lang="en-US" altLang="ja-JP" sz="4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⇒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年内の量的緩和縮小開始を示唆</a:t>
            </a:r>
            <a:endParaRPr lang="en-US" altLang="ja-JP" sz="1600" dirty="0" smtClean="0"/>
          </a:p>
          <a:p>
            <a:pPr marL="2246313" indent="-2246313"/>
            <a:endParaRPr lang="en-US" altLang="ja-JP" sz="400" dirty="0" smtClean="0"/>
          </a:p>
          <a:p>
            <a:pPr marL="2246313" indent="-2246313"/>
            <a:r>
              <a:rPr lang="ja-JP" altLang="en-US" sz="1600" dirty="0"/>
              <a:t>　・　</a:t>
            </a:r>
            <a:r>
              <a:rPr lang="ja-JP" altLang="en-US" sz="1600" dirty="0" smtClean="0"/>
              <a:t>１０月　４日　　　　岸田内閣　発足　　　　</a:t>
            </a:r>
            <a:r>
              <a:rPr lang="ja-JP" altLang="en-US" sz="1600" dirty="0"/>
              <a:t>　　　　　　　　　　　　　　　　　　　　　　　　　　　　　　</a:t>
            </a:r>
            <a:endParaRPr lang="en-US" altLang="ja-JP" sz="4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</a:t>
            </a:r>
            <a:r>
              <a:rPr lang="ja-JP" altLang="en-US" sz="1600" dirty="0" smtClean="0"/>
              <a:t>１１月　３日</a:t>
            </a:r>
            <a:r>
              <a:rPr lang="ja-JP" altLang="en-US" sz="1600" dirty="0"/>
              <a:t>　　　　米国　連邦準備制度理事会　連邦公開市場委員会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　　　　　　　　　　　　　　</a:t>
            </a:r>
            <a:r>
              <a:rPr lang="ja-JP" altLang="en-US" sz="1600" dirty="0" smtClean="0"/>
              <a:t>⇒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量的緩和縮小開始を決定</a:t>
            </a:r>
            <a:endParaRPr lang="en-US" altLang="ja-JP" sz="16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</a:t>
            </a:r>
            <a:r>
              <a:rPr lang="ja-JP" altLang="en-US" sz="1600" dirty="0" smtClean="0"/>
              <a:t>１２月１５日</a:t>
            </a:r>
            <a:r>
              <a:rPr lang="ja-JP" altLang="en-US" sz="1600" dirty="0"/>
              <a:t>　　　　米国　連邦準備制度理事会　連邦公開市場</a:t>
            </a:r>
            <a:r>
              <a:rPr lang="ja-JP" altLang="en-US" sz="1600" dirty="0" smtClean="0"/>
              <a:t>委員会</a:t>
            </a:r>
            <a:endParaRPr lang="en-US" altLang="ja-JP" sz="1600" dirty="0" smtClean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　　　　　　　　　　　　　　⇒　量的緩和縮</a:t>
            </a:r>
            <a:r>
              <a:rPr lang="ja-JP" altLang="en-US" sz="1600" dirty="0" smtClean="0"/>
              <a:t>小時期を前倒しする見込み</a:t>
            </a:r>
            <a:endParaRPr lang="en-US" altLang="ja-JP" sz="1600" dirty="0"/>
          </a:p>
          <a:p>
            <a:pPr marL="2246313" indent="-2246313"/>
            <a:endParaRPr lang="en-US" altLang="ja-JP" sz="1600" dirty="0"/>
          </a:p>
          <a:p>
            <a:pPr marL="2246313" indent="-2246313"/>
            <a:endParaRPr lang="en-US" altLang="ja-JP" sz="1600" dirty="0"/>
          </a:p>
          <a:p>
            <a:pPr marL="2246313" indent="-2246313"/>
            <a:r>
              <a:rPr lang="ja-JP" altLang="en-US" sz="1600" dirty="0" smtClean="0"/>
              <a:t>（</a:t>
            </a:r>
            <a:r>
              <a:rPr lang="ja-JP" altLang="en-US" sz="1600" dirty="0"/>
              <a:t>今後について）</a:t>
            </a:r>
            <a:endParaRPr lang="en-US" altLang="ja-JP" sz="1600" dirty="0"/>
          </a:p>
          <a:p>
            <a:r>
              <a:rPr lang="ja-JP" altLang="en-US" sz="1600" dirty="0"/>
              <a:t>　・　常　　　時　　　　　</a:t>
            </a:r>
            <a:r>
              <a:rPr lang="ja-JP" altLang="en-US" sz="1600" dirty="0" smtClean="0"/>
              <a:t>新型</a:t>
            </a:r>
            <a:r>
              <a:rPr lang="ja-JP" altLang="en-US" sz="1600" dirty="0"/>
              <a:t>コロナウイルス感染症　感染拡大への懸念　</a:t>
            </a:r>
            <a:endParaRPr lang="en-US" altLang="ja-JP" sz="1600" dirty="0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638334" y="399492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722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99" y="734352"/>
            <a:ext cx="9701701" cy="5788797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491747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－２－</a:t>
            </a:r>
            <a:endParaRPr kumimoji="1" lang="ja-JP" altLang="en-US" sz="1400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634691" y="413960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83987" y="1543264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lang="ja-JP" altLang="en-US" sz="900" dirty="0">
                <a:latin typeface="+mj-ea"/>
                <a:ea typeface="+mj-ea"/>
              </a:rPr>
              <a:t>国債（</a:t>
            </a:r>
            <a:r>
              <a:rPr lang="en-US" altLang="ja-JP" sz="900" dirty="0">
                <a:latin typeface="+mj-ea"/>
                <a:ea typeface="+mj-ea"/>
              </a:rPr>
              <a:t>10</a:t>
            </a:r>
            <a:r>
              <a:rPr lang="ja-JP" altLang="en-US" sz="900" dirty="0">
                <a:latin typeface="+mj-ea"/>
                <a:ea typeface="+mj-ea"/>
              </a:rPr>
              <a:t>年）は、各月の国債入札で決定した募入平均利回り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808790" y="185762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</a:t>
            </a:r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kumimoji="1" lang="ja-JP" altLang="en-US" sz="900" dirty="0">
                <a:latin typeface="+mj-ea"/>
                <a:ea typeface="+mj-ea"/>
              </a:rPr>
              <a:t>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904580" y="2430935"/>
            <a:ext cx="201185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平成</a:t>
            </a:r>
            <a:r>
              <a:rPr lang="en-US" altLang="ja-JP" sz="900" dirty="0">
                <a:latin typeface="+mn-ea"/>
                <a:ea typeface="+mn-ea"/>
              </a:rPr>
              <a:t>30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7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31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日本銀行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　「強力な金融緩和継続のための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枠組み強化」導入決定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H="1" flipV="1">
            <a:off x="1504950" y="3076575"/>
            <a:ext cx="1905" cy="2712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 flipH="1">
            <a:off x="4146831" y="2435275"/>
            <a:ext cx="19300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令和</a:t>
            </a:r>
            <a:r>
              <a:rPr lang="en-US" altLang="ja-JP" sz="900" dirty="0">
                <a:latin typeface="+mn-ea"/>
                <a:ea typeface="+mn-ea"/>
              </a:rPr>
              <a:t>2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4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27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日本銀行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「金融緩和の強化」導入決定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（新型コロナウイルス感染症の拡大）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H="1" flipV="1">
            <a:off x="5524500" y="3076575"/>
            <a:ext cx="1196" cy="272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 flipH="1">
            <a:off x="6687213" y="2454325"/>
            <a:ext cx="17780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令和</a:t>
            </a:r>
            <a:r>
              <a:rPr lang="en-US" altLang="ja-JP" sz="900" dirty="0">
                <a:latin typeface="+mn-ea"/>
                <a:ea typeface="+mn-ea"/>
              </a:rPr>
              <a:t>3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3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19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日本銀行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「より効果的で持続的な金融緩和を実施するための点検」を実施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25" name="直線コネクタ 24"/>
          <p:cNvCxnSpPr>
            <a:endCxn id="24" idx="2"/>
          </p:cNvCxnSpPr>
          <p:nvPr/>
        </p:nvCxnSpPr>
        <p:spPr>
          <a:xfrm flipV="1">
            <a:off x="7576222" y="3100656"/>
            <a:ext cx="0" cy="2697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86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－３－</a:t>
            </a:r>
            <a:endParaRPr kumimoji="1" lang="ja-JP" altLang="en-US" sz="1400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638334" y="402945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6" y="767075"/>
            <a:ext cx="9794000" cy="573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3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－４－</a:t>
            </a:r>
            <a:endParaRPr kumimoji="1" lang="ja-JP" altLang="en-US" sz="1400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638336" y="399992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1" y="807074"/>
            <a:ext cx="9705530" cy="57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6252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A4 210 x 297 mm</PresentationFormat>
  <Paragraphs>47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2021-01-25T02:03:13Z</dcterms:created>
  <dcterms:modified xsi:type="dcterms:W3CDTF">2022-01-18T04:56:34Z</dcterms:modified>
</cp:coreProperties>
</file>