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96" r:id="rId2"/>
    <p:sldId id="401" r:id="rId3"/>
    <p:sldId id="402" r:id="rId4"/>
    <p:sldId id="403" r:id="rId5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  <a:srgbClr val="EAEF11"/>
    <a:srgbClr val="00FFFF"/>
    <a:srgbClr val="FB8605"/>
    <a:srgbClr val="0066FF"/>
    <a:srgbClr val="00CC00"/>
    <a:srgbClr val="FFFF66"/>
    <a:srgbClr val="FFFF99"/>
    <a:srgbClr val="FFE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18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1452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DF6FD59-C29F-41C8-97DE-04BEBB54002B}" type="datetimeFigureOut">
              <a:rPr lang="ja-JP" altLang="en-US"/>
              <a:pPr/>
              <a:t>2022/1/18</a:t>
            </a:fld>
            <a:endParaRPr lang="en-US" altLang="ja-JP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9403420-0162-444F-9F63-5691F90F5DD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1937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48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fld id="{32FB620B-A58B-4A04-8599-5E0DE77F85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0760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42F01-0121-416E-B3A4-AAAB165A6FB1}" type="datetime1">
              <a:rPr lang="ja-JP" altLang="en-US" smtClean="0"/>
              <a:pPr/>
              <a:t>2022/1/18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20E24-DC01-4EB0-9FBC-E8989ADBD6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501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80B3F-BF9A-499F-97C2-EC615CFF2F4D}" type="datetime1">
              <a:rPr lang="ja-JP" altLang="en-US" smtClean="0"/>
              <a:pPr/>
              <a:t>2022/1/18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14638-10BA-4259-973D-892BB29E46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855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261405-6E39-4A25-97F8-4583FF1D2D5E}" type="datetime1">
              <a:rPr lang="ja-JP" altLang="en-US" smtClean="0"/>
              <a:pPr/>
              <a:t>2022/1/18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836C7-7A2B-4E24-AF55-51B8B5F5E9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183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B0FA-A0F7-4983-895C-750382BD20C3}" type="datetime1">
              <a:rPr lang="ja-JP" altLang="en-US" smtClean="0"/>
              <a:pPr/>
              <a:t>2022/1/18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0AB7F-FD1D-4B22-A475-CA7B61D48F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894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A9335-FB69-4DDB-8947-76D670C61650}" type="datetime1">
              <a:rPr lang="ja-JP" altLang="en-US" smtClean="0"/>
              <a:pPr/>
              <a:t>2022/1/18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49AF-AA63-4EC0-9F87-4D7F771286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160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F220F6-5B80-4713-A16A-6DF41E96FB2D}" type="datetime1">
              <a:rPr lang="ja-JP" altLang="en-US" smtClean="0"/>
              <a:pPr/>
              <a:t>2022/1/18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FB217-424F-40B5-A571-9963A3E8F1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828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33569-5644-465C-BE84-0FAE4FBD9CC7}" type="datetime1">
              <a:rPr lang="ja-JP" altLang="en-US" smtClean="0"/>
              <a:pPr/>
              <a:t>2022/1/18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DDF47-2B06-44CD-85F3-4A0786A8F3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481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D1263-B08D-41A1-8AED-2CE4A26FA56D}" type="datetime1">
              <a:rPr lang="ja-JP" altLang="en-US" smtClean="0"/>
              <a:pPr/>
              <a:t>2022/1/18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7AE5A-1EBD-47C9-AE81-5280EF8F6B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190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06BAC-9FE9-46AE-8F62-4A78AD57968C}" type="datetime1">
              <a:rPr lang="ja-JP" altLang="en-US" smtClean="0"/>
              <a:pPr/>
              <a:t>2022/1/18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97F7B-CB52-4430-A467-F565A6C358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415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FA38D-8C8B-4D3A-92B3-27DB20D6CE91}" type="datetime1">
              <a:rPr lang="ja-JP" altLang="en-US" smtClean="0"/>
              <a:pPr/>
              <a:t>2022/1/18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B967-0B36-402B-A48C-449C530588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462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9F5538-5432-49D4-B37B-2B05044CADE9}" type="datetime1">
              <a:rPr lang="ja-JP" altLang="en-US" smtClean="0"/>
              <a:pPr/>
              <a:t>2022/1/18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12FE-6592-4CBD-8825-4FAF1A870B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20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59C05C2C-F2C1-4193-9CD4-3967EC0B901D}" type="datetime1">
              <a:rPr lang="ja-JP" altLang="en-US" smtClean="0"/>
              <a:pPr/>
              <a:t>2022/1/18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2FB27819-EE6E-4A91-9B04-7197AD2073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ローチャート : 代替処理 19"/>
          <p:cNvSpPr/>
          <p:nvPr/>
        </p:nvSpPr>
        <p:spPr bwMode="auto">
          <a:xfrm>
            <a:off x="112002" y="473865"/>
            <a:ext cx="9705529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直近の大阪府債の状況等について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6347" y="6532210"/>
            <a:ext cx="878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－１－</a:t>
            </a:r>
            <a:endParaRPr kumimoji="1" lang="ja-JP" altLang="en-US" sz="1400" dirty="0"/>
          </a:p>
        </p:txBody>
      </p:sp>
      <p:sp>
        <p:nvSpPr>
          <p:cNvPr id="2" name="正方形/長方形 1"/>
          <p:cNvSpPr/>
          <p:nvPr/>
        </p:nvSpPr>
        <p:spPr>
          <a:xfrm>
            <a:off x="112002" y="978003"/>
            <a:ext cx="9705527" cy="4124206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ja-JP" altLang="ja-JP" sz="1600" dirty="0"/>
              <a:t>＜これまでの経過</a:t>
            </a:r>
            <a:r>
              <a:rPr lang="ja-JP" altLang="en-US" sz="1600" dirty="0"/>
              <a:t>＞</a:t>
            </a:r>
            <a:endParaRPr lang="en-US" altLang="ja-JP" sz="600" dirty="0"/>
          </a:p>
          <a:p>
            <a:endParaRPr lang="en-US" altLang="ja-JP" sz="600" dirty="0"/>
          </a:p>
          <a:p>
            <a:pPr marL="2246313" indent="-2246313"/>
            <a:r>
              <a:rPr lang="ja-JP" altLang="en-US" sz="1600" dirty="0"/>
              <a:t>（令和３年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pPr marL="2246313" indent="-2246313"/>
            <a:endParaRPr lang="en-US" altLang="ja-JP" sz="400" dirty="0"/>
          </a:p>
          <a:p>
            <a:pPr marL="2246313" indent="-2246313"/>
            <a:r>
              <a:rPr lang="ja-JP" altLang="en-US" sz="1600" dirty="0"/>
              <a:t>　・　</a:t>
            </a:r>
            <a:r>
              <a:rPr lang="ja-JP" altLang="en-US" sz="1600" dirty="0" smtClean="0"/>
              <a:t>　７月２８日</a:t>
            </a:r>
            <a:r>
              <a:rPr lang="ja-JP" altLang="en-US" sz="1600" dirty="0"/>
              <a:t>　　　　</a:t>
            </a:r>
            <a:r>
              <a:rPr lang="ja-JP" altLang="en-US" sz="1600" dirty="0" smtClean="0"/>
              <a:t>第２０回</a:t>
            </a:r>
            <a:r>
              <a:rPr lang="ja-JP" altLang="en-US" sz="1600" dirty="0"/>
              <a:t>　大阪府財務マネジメント委員会開催</a:t>
            </a:r>
            <a:endParaRPr lang="en-US" altLang="ja-JP" sz="1600" dirty="0"/>
          </a:p>
          <a:p>
            <a:pPr marL="2246313" indent="-2246313"/>
            <a:endParaRPr lang="en-US" altLang="ja-JP" sz="400" dirty="0"/>
          </a:p>
          <a:p>
            <a:pPr marL="2246313" indent="-2246313"/>
            <a:r>
              <a:rPr lang="ja-JP" altLang="en-US" sz="1600" dirty="0"/>
              <a:t>　・　</a:t>
            </a:r>
            <a:r>
              <a:rPr lang="ja-JP" altLang="en-US" sz="1600" dirty="0" smtClean="0"/>
              <a:t>　８月２７日　　　　米国　ジャクソンホール会議</a:t>
            </a:r>
            <a:endParaRPr lang="en-US" altLang="ja-JP" sz="1600" dirty="0" smtClean="0"/>
          </a:p>
          <a:p>
            <a:pPr marL="2246313" indent="-2246313"/>
            <a:endParaRPr lang="en-US" altLang="ja-JP" sz="400" dirty="0" smtClean="0"/>
          </a:p>
          <a:p>
            <a:pPr marL="2246313" indent="-2246313"/>
            <a:r>
              <a:rPr lang="ja-JP" altLang="en-US" sz="1600" dirty="0"/>
              <a:t>　</a:t>
            </a:r>
            <a:r>
              <a:rPr lang="ja-JP" altLang="en-US" sz="1600" dirty="0" smtClean="0"/>
              <a:t>　　　　　　　　　　　　　　⇒</a:t>
            </a:r>
            <a:r>
              <a:rPr lang="ja-JP" altLang="en-US" sz="1600" dirty="0"/>
              <a:t>　</a:t>
            </a:r>
            <a:r>
              <a:rPr lang="ja-JP" altLang="en-US" sz="1600" dirty="0" smtClean="0"/>
              <a:t>年内の量的緩和縮小開始を示唆</a:t>
            </a:r>
            <a:endParaRPr lang="en-US" altLang="ja-JP" sz="1600" dirty="0" smtClean="0"/>
          </a:p>
          <a:p>
            <a:pPr marL="2246313" indent="-2246313"/>
            <a:endParaRPr lang="en-US" altLang="ja-JP" sz="400" dirty="0" smtClean="0"/>
          </a:p>
          <a:p>
            <a:pPr marL="2246313" indent="-2246313"/>
            <a:r>
              <a:rPr lang="ja-JP" altLang="en-US" sz="1600" dirty="0"/>
              <a:t>　・　</a:t>
            </a:r>
            <a:r>
              <a:rPr lang="ja-JP" altLang="en-US" sz="1600" dirty="0" smtClean="0"/>
              <a:t>１０月　４日　　　　岸田内閣　発足　　　　</a:t>
            </a:r>
            <a:r>
              <a:rPr lang="ja-JP" altLang="en-US" sz="1600" dirty="0"/>
              <a:t>　　　　　　　　　　　　　　　　　　　　　　　　　　　　　　</a:t>
            </a:r>
            <a:endParaRPr lang="en-US" altLang="ja-JP" sz="400" dirty="0"/>
          </a:p>
          <a:p>
            <a:pPr marL="2246313" indent="-2246313"/>
            <a:endParaRPr lang="en-US" altLang="ja-JP" sz="400" dirty="0"/>
          </a:p>
          <a:p>
            <a:pPr marL="2246313" indent="-2246313"/>
            <a:r>
              <a:rPr lang="ja-JP" altLang="en-US" sz="1600" dirty="0"/>
              <a:t>　・　</a:t>
            </a:r>
            <a:r>
              <a:rPr lang="ja-JP" altLang="en-US" sz="1600" dirty="0" smtClean="0"/>
              <a:t>１１月　３日</a:t>
            </a:r>
            <a:r>
              <a:rPr lang="ja-JP" altLang="en-US" sz="1600" dirty="0"/>
              <a:t>　　　　米国　連邦準備制度理事会　連邦公開市場委員会</a:t>
            </a:r>
            <a:endParaRPr lang="en-US" altLang="ja-JP" sz="1600" dirty="0"/>
          </a:p>
          <a:p>
            <a:pPr marL="2246313" indent="-2246313"/>
            <a:r>
              <a:rPr lang="ja-JP" altLang="en-US" sz="1600" dirty="0"/>
              <a:t>　　　　　　　　　　　　　　　</a:t>
            </a:r>
            <a:r>
              <a:rPr lang="ja-JP" altLang="en-US" sz="1600" dirty="0" smtClean="0"/>
              <a:t>⇒</a:t>
            </a:r>
            <a:r>
              <a:rPr lang="ja-JP" altLang="en-US" sz="1600" dirty="0"/>
              <a:t>　</a:t>
            </a:r>
            <a:r>
              <a:rPr lang="ja-JP" altLang="en-US" sz="1600" dirty="0" smtClean="0"/>
              <a:t>量的緩和縮小開始を決定</a:t>
            </a:r>
            <a:endParaRPr lang="en-US" altLang="ja-JP" sz="1600" dirty="0"/>
          </a:p>
          <a:p>
            <a:pPr marL="2246313" indent="-2246313"/>
            <a:endParaRPr lang="en-US" altLang="ja-JP" sz="400" dirty="0"/>
          </a:p>
          <a:p>
            <a:pPr marL="2246313" indent="-2246313"/>
            <a:r>
              <a:rPr lang="ja-JP" altLang="en-US" sz="1600" dirty="0"/>
              <a:t>　・　</a:t>
            </a:r>
            <a:r>
              <a:rPr lang="ja-JP" altLang="en-US" sz="1600" dirty="0" smtClean="0"/>
              <a:t>１２月１５日</a:t>
            </a:r>
            <a:r>
              <a:rPr lang="ja-JP" altLang="en-US" sz="1600" dirty="0"/>
              <a:t>　　　　米国　連邦準備制度理事会　連邦公開市場</a:t>
            </a:r>
            <a:r>
              <a:rPr lang="ja-JP" altLang="en-US" sz="1600" dirty="0" smtClean="0"/>
              <a:t>委員会</a:t>
            </a:r>
            <a:endParaRPr lang="en-US" altLang="ja-JP" sz="1600" dirty="0" smtClean="0"/>
          </a:p>
          <a:p>
            <a:pPr marL="2246313" indent="-2246313"/>
            <a:endParaRPr lang="en-US" altLang="ja-JP" sz="400" dirty="0"/>
          </a:p>
          <a:p>
            <a:pPr marL="2246313" indent="-2246313"/>
            <a:r>
              <a:rPr lang="ja-JP" altLang="en-US" sz="1600" dirty="0"/>
              <a:t>　　　　　　　　　　　　　　　⇒　量的緩和縮</a:t>
            </a:r>
            <a:r>
              <a:rPr lang="ja-JP" altLang="en-US" sz="1600" dirty="0" smtClean="0"/>
              <a:t>小時期を前倒しする見込み</a:t>
            </a:r>
            <a:endParaRPr lang="en-US" altLang="ja-JP" sz="1600" dirty="0"/>
          </a:p>
          <a:p>
            <a:pPr marL="2246313" indent="-2246313"/>
            <a:endParaRPr lang="en-US" altLang="ja-JP" sz="1600" dirty="0"/>
          </a:p>
          <a:p>
            <a:pPr marL="2246313" indent="-2246313"/>
            <a:endParaRPr lang="en-US" altLang="ja-JP" sz="1600" dirty="0"/>
          </a:p>
          <a:p>
            <a:pPr marL="2246313" indent="-2246313"/>
            <a:r>
              <a:rPr lang="ja-JP" altLang="en-US" sz="1600" dirty="0" smtClean="0"/>
              <a:t>（</a:t>
            </a:r>
            <a:r>
              <a:rPr lang="ja-JP" altLang="en-US" sz="1600" dirty="0"/>
              <a:t>今後について）</a:t>
            </a:r>
            <a:endParaRPr lang="en-US" altLang="ja-JP" sz="1600" dirty="0"/>
          </a:p>
          <a:p>
            <a:r>
              <a:rPr lang="ja-JP" altLang="en-US" sz="1600" dirty="0"/>
              <a:t>　・　常　　　時　　　　　</a:t>
            </a:r>
            <a:r>
              <a:rPr lang="ja-JP" altLang="en-US" sz="1600" dirty="0" smtClean="0"/>
              <a:t>新型</a:t>
            </a:r>
            <a:r>
              <a:rPr lang="ja-JP" altLang="en-US" sz="1600" dirty="0"/>
              <a:t>コロナウイルス感染症　感染拡大への懸念　</a:t>
            </a:r>
            <a:endParaRPr lang="en-US" altLang="ja-JP" sz="1600" dirty="0"/>
          </a:p>
        </p:txBody>
      </p:sp>
      <p:sp>
        <p:nvSpPr>
          <p:cNvPr id="7" name="テキスト ボックス 16"/>
          <p:cNvSpPr txBox="1">
            <a:spLocks noChangeArrowheads="1"/>
          </p:cNvSpPr>
          <p:nvPr/>
        </p:nvSpPr>
        <p:spPr bwMode="auto">
          <a:xfrm>
            <a:off x="8638334" y="399492"/>
            <a:ext cx="1179195" cy="32975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dirty="0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b="1" dirty="0">
                <a:latin typeface="ＭＳ ゴシック"/>
                <a:ea typeface="ＭＳ Ｐゴシック"/>
                <a:cs typeface="Times New Roman"/>
              </a:rPr>
              <a:t>１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07229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99" y="734352"/>
            <a:ext cx="9701701" cy="5788797"/>
          </a:xfrm>
          <a:prstGeom prst="rect">
            <a:avLst/>
          </a:prstGeom>
        </p:spPr>
      </p:pic>
      <p:sp>
        <p:nvSpPr>
          <p:cNvPr id="20" name="フローチャート : 代替処理 19"/>
          <p:cNvSpPr/>
          <p:nvPr/>
        </p:nvSpPr>
        <p:spPr bwMode="auto">
          <a:xfrm>
            <a:off x="112002" y="491747"/>
            <a:ext cx="9705529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直近の大阪府債の状況等について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6347" y="6532210"/>
            <a:ext cx="878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－２－</a:t>
            </a:r>
            <a:endParaRPr kumimoji="1" lang="ja-JP" altLang="en-US" sz="1400" dirty="0"/>
          </a:p>
        </p:txBody>
      </p:sp>
      <p:sp>
        <p:nvSpPr>
          <p:cNvPr id="6" name="テキスト ボックス 16"/>
          <p:cNvSpPr txBox="1">
            <a:spLocks noChangeArrowheads="1"/>
          </p:cNvSpPr>
          <p:nvPr/>
        </p:nvSpPr>
        <p:spPr bwMode="auto">
          <a:xfrm>
            <a:off x="8634691" y="413960"/>
            <a:ext cx="1179195" cy="32975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dirty="0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b="1" dirty="0">
                <a:latin typeface="ＭＳ ゴシック"/>
                <a:ea typeface="ＭＳ Ｐゴシック"/>
                <a:cs typeface="Times New Roman"/>
              </a:rPr>
              <a:t>１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83987" y="1543264"/>
            <a:ext cx="31854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+mj-ea"/>
                <a:ea typeface="+mj-ea"/>
              </a:rPr>
              <a:t>※</a:t>
            </a:r>
            <a:r>
              <a:rPr lang="ja-JP" altLang="en-US" sz="900" dirty="0">
                <a:latin typeface="+mj-ea"/>
                <a:ea typeface="+mj-ea"/>
              </a:rPr>
              <a:t>国債（</a:t>
            </a:r>
            <a:r>
              <a:rPr lang="en-US" altLang="ja-JP" sz="900" dirty="0">
                <a:latin typeface="+mj-ea"/>
                <a:ea typeface="+mj-ea"/>
              </a:rPr>
              <a:t>10</a:t>
            </a:r>
            <a:r>
              <a:rPr lang="ja-JP" altLang="en-US" sz="900" dirty="0">
                <a:latin typeface="+mj-ea"/>
                <a:ea typeface="+mj-ea"/>
              </a:rPr>
              <a:t>年）は、各月の国債入札で決定した募入平均利回り</a:t>
            </a:r>
            <a:endParaRPr kumimoji="1" lang="ja-JP" altLang="en-US" sz="900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808790" y="185762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+mj-ea"/>
                <a:ea typeface="+mj-ea"/>
              </a:rPr>
              <a:t>（</a:t>
            </a:r>
            <a:r>
              <a:rPr kumimoji="1" lang="en-US" altLang="ja-JP" sz="900" dirty="0">
                <a:latin typeface="+mj-ea"/>
                <a:ea typeface="+mj-ea"/>
              </a:rPr>
              <a:t>※</a:t>
            </a:r>
            <a:r>
              <a:rPr kumimoji="1" lang="ja-JP" altLang="en-US" sz="900" dirty="0">
                <a:latin typeface="+mj-ea"/>
                <a:ea typeface="+mj-ea"/>
              </a:rPr>
              <a:t>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904580" y="2430935"/>
            <a:ext cx="201185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>
                <a:latin typeface="+mn-ea"/>
                <a:ea typeface="+mn-ea"/>
              </a:rPr>
              <a:t>平成</a:t>
            </a:r>
            <a:r>
              <a:rPr lang="en-US" altLang="ja-JP" sz="900" dirty="0">
                <a:latin typeface="+mn-ea"/>
                <a:ea typeface="+mn-ea"/>
              </a:rPr>
              <a:t>30</a:t>
            </a:r>
            <a:r>
              <a:rPr lang="ja-JP" altLang="en-US" sz="900" dirty="0">
                <a:latin typeface="+mn-ea"/>
                <a:ea typeface="+mn-ea"/>
              </a:rPr>
              <a:t>年</a:t>
            </a:r>
            <a:r>
              <a:rPr lang="en-US" altLang="ja-JP" sz="900" dirty="0">
                <a:latin typeface="+mn-ea"/>
                <a:ea typeface="+mn-ea"/>
              </a:rPr>
              <a:t>7</a:t>
            </a:r>
            <a:r>
              <a:rPr lang="ja-JP" altLang="en-US" sz="900" dirty="0">
                <a:latin typeface="+mn-ea"/>
                <a:ea typeface="+mn-ea"/>
              </a:rPr>
              <a:t>月</a:t>
            </a:r>
            <a:r>
              <a:rPr lang="en-US" altLang="ja-JP" sz="900" dirty="0">
                <a:latin typeface="+mn-ea"/>
                <a:ea typeface="+mn-ea"/>
              </a:rPr>
              <a:t>31</a:t>
            </a:r>
            <a:r>
              <a:rPr lang="ja-JP" altLang="en-US" sz="900" dirty="0">
                <a:latin typeface="+mn-ea"/>
                <a:ea typeface="+mn-ea"/>
              </a:rPr>
              <a:t>日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日本銀行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　「強力な金融緩和継続のための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枠組み強化」導入決定</a:t>
            </a:r>
            <a:endParaRPr lang="en-US" altLang="ja-JP" sz="900" dirty="0">
              <a:latin typeface="+mn-ea"/>
              <a:ea typeface="+mn-ea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H="1" flipV="1">
            <a:off x="1504950" y="3076575"/>
            <a:ext cx="1905" cy="27122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 flipH="1">
            <a:off x="4146831" y="2435275"/>
            <a:ext cx="193000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>
                <a:latin typeface="+mn-ea"/>
                <a:ea typeface="+mn-ea"/>
              </a:rPr>
              <a:t>令和</a:t>
            </a:r>
            <a:r>
              <a:rPr lang="en-US" altLang="ja-JP" sz="900" dirty="0">
                <a:latin typeface="+mn-ea"/>
                <a:ea typeface="+mn-ea"/>
              </a:rPr>
              <a:t>2</a:t>
            </a:r>
            <a:r>
              <a:rPr lang="ja-JP" altLang="en-US" sz="900" dirty="0">
                <a:latin typeface="+mn-ea"/>
                <a:ea typeface="+mn-ea"/>
              </a:rPr>
              <a:t>年</a:t>
            </a:r>
            <a:r>
              <a:rPr lang="en-US" altLang="ja-JP" sz="900" dirty="0">
                <a:latin typeface="+mn-ea"/>
                <a:ea typeface="+mn-ea"/>
              </a:rPr>
              <a:t>4</a:t>
            </a:r>
            <a:r>
              <a:rPr lang="ja-JP" altLang="en-US" sz="900" dirty="0">
                <a:latin typeface="+mn-ea"/>
                <a:ea typeface="+mn-ea"/>
              </a:rPr>
              <a:t>月</a:t>
            </a:r>
            <a:r>
              <a:rPr lang="en-US" altLang="ja-JP" sz="900" dirty="0">
                <a:latin typeface="+mn-ea"/>
                <a:ea typeface="+mn-ea"/>
              </a:rPr>
              <a:t>27</a:t>
            </a:r>
            <a:r>
              <a:rPr lang="ja-JP" altLang="en-US" sz="900" dirty="0">
                <a:latin typeface="+mn-ea"/>
                <a:ea typeface="+mn-ea"/>
              </a:rPr>
              <a:t>日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日本銀行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「金融緩和の強化」導入決定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（新型コロナウイルス感染症の拡大）</a:t>
            </a:r>
            <a:endParaRPr lang="en-US" altLang="ja-JP" sz="900" dirty="0">
              <a:latin typeface="+mn-ea"/>
              <a:ea typeface="+mn-ea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H="1" flipV="1">
            <a:off x="5524500" y="3076575"/>
            <a:ext cx="1196" cy="272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 flipH="1">
            <a:off x="6687213" y="2454325"/>
            <a:ext cx="177801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>
                <a:latin typeface="+mn-ea"/>
                <a:ea typeface="+mn-ea"/>
              </a:rPr>
              <a:t>令和</a:t>
            </a:r>
            <a:r>
              <a:rPr lang="en-US" altLang="ja-JP" sz="900" dirty="0">
                <a:latin typeface="+mn-ea"/>
                <a:ea typeface="+mn-ea"/>
              </a:rPr>
              <a:t>3</a:t>
            </a:r>
            <a:r>
              <a:rPr lang="ja-JP" altLang="en-US" sz="900" dirty="0">
                <a:latin typeface="+mn-ea"/>
                <a:ea typeface="+mn-ea"/>
              </a:rPr>
              <a:t>年</a:t>
            </a:r>
            <a:r>
              <a:rPr lang="en-US" altLang="ja-JP" sz="900" dirty="0">
                <a:latin typeface="+mn-ea"/>
                <a:ea typeface="+mn-ea"/>
              </a:rPr>
              <a:t>3</a:t>
            </a:r>
            <a:r>
              <a:rPr lang="ja-JP" altLang="en-US" sz="900" dirty="0">
                <a:latin typeface="+mn-ea"/>
                <a:ea typeface="+mn-ea"/>
              </a:rPr>
              <a:t>月</a:t>
            </a:r>
            <a:r>
              <a:rPr lang="en-US" altLang="ja-JP" sz="900" dirty="0">
                <a:latin typeface="+mn-ea"/>
                <a:ea typeface="+mn-ea"/>
              </a:rPr>
              <a:t>19</a:t>
            </a:r>
            <a:r>
              <a:rPr lang="ja-JP" altLang="en-US" sz="900" dirty="0">
                <a:latin typeface="+mn-ea"/>
                <a:ea typeface="+mn-ea"/>
              </a:rPr>
              <a:t>日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日本銀行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「より効果的で持続的な金融緩和を実施するための点検」を実施</a:t>
            </a:r>
            <a:endParaRPr lang="en-US" altLang="ja-JP" sz="900" dirty="0">
              <a:latin typeface="+mn-ea"/>
              <a:ea typeface="+mn-ea"/>
            </a:endParaRPr>
          </a:p>
        </p:txBody>
      </p:sp>
      <p:cxnSp>
        <p:nvCxnSpPr>
          <p:cNvPr id="25" name="直線コネクタ 24"/>
          <p:cNvCxnSpPr>
            <a:endCxn id="24" idx="2"/>
          </p:cNvCxnSpPr>
          <p:nvPr/>
        </p:nvCxnSpPr>
        <p:spPr>
          <a:xfrm flipV="1">
            <a:off x="7576222" y="3100656"/>
            <a:ext cx="0" cy="26977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863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ローチャート : 代替処理 19"/>
          <p:cNvSpPr/>
          <p:nvPr/>
        </p:nvSpPr>
        <p:spPr bwMode="auto">
          <a:xfrm>
            <a:off x="112002" y="477318"/>
            <a:ext cx="9705529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直近の大阪府債の状況等について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6347" y="6532210"/>
            <a:ext cx="878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－３－</a:t>
            </a:r>
            <a:endParaRPr kumimoji="1" lang="ja-JP" altLang="en-US" sz="1400" dirty="0"/>
          </a:p>
        </p:txBody>
      </p:sp>
      <p:sp>
        <p:nvSpPr>
          <p:cNvPr id="6" name="テキスト ボックス 16"/>
          <p:cNvSpPr txBox="1">
            <a:spLocks noChangeArrowheads="1"/>
          </p:cNvSpPr>
          <p:nvPr/>
        </p:nvSpPr>
        <p:spPr bwMode="auto">
          <a:xfrm>
            <a:off x="8638334" y="402945"/>
            <a:ext cx="1179195" cy="32975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dirty="0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b="1" dirty="0">
                <a:latin typeface="ＭＳ ゴシック"/>
                <a:ea typeface="ＭＳ Ｐゴシック"/>
                <a:cs typeface="Times New Roman"/>
              </a:rPr>
              <a:t>１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66" y="767075"/>
            <a:ext cx="9794000" cy="573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130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ローチャート : 代替処理 19"/>
          <p:cNvSpPr/>
          <p:nvPr/>
        </p:nvSpPr>
        <p:spPr bwMode="auto">
          <a:xfrm>
            <a:off x="112002" y="477318"/>
            <a:ext cx="9705529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直近の大阪府債の状況等について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6347" y="6532210"/>
            <a:ext cx="878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－４－</a:t>
            </a:r>
            <a:endParaRPr kumimoji="1" lang="ja-JP" altLang="en-US" sz="1400" dirty="0"/>
          </a:p>
        </p:txBody>
      </p:sp>
      <p:sp>
        <p:nvSpPr>
          <p:cNvPr id="6" name="テキスト ボックス 16"/>
          <p:cNvSpPr txBox="1">
            <a:spLocks noChangeArrowheads="1"/>
          </p:cNvSpPr>
          <p:nvPr/>
        </p:nvSpPr>
        <p:spPr bwMode="auto">
          <a:xfrm>
            <a:off x="8638336" y="399992"/>
            <a:ext cx="1179195" cy="32975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dirty="0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b="1" dirty="0">
                <a:latin typeface="ＭＳ ゴシック"/>
                <a:ea typeface="ＭＳ Ｐゴシック"/>
                <a:cs typeface="Times New Roman"/>
              </a:rPr>
              <a:t>１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01" y="807074"/>
            <a:ext cx="9705530" cy="57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362529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378</Words>
  <Application>Microsoft Office PowerPoint</Application>
  <PresentationFormat>A4 210 x 297 mm</PresentationFormat>
  <Paragraphs>47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ＭＳ Ｐ明朝</vt:lpstr>
      <vt:lpstr>ＭＳ ゴシック</vt:lpstr>
      <vt:lpstr>Arial</vt:lpstr>
      <vt:lpstr>Times New Roman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2021-01-25T02:03:13Z</dcterms:created>
  <dcterms:modified xsi:type="dcterms:W3CDTF">2022-01-18T04:56:34Z</dcterms:modified>
</cp:coreProperties>
</file>