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6" r:id="rId1"/>
  </p:sldMasterIdLst>
  <p:notesMasterIdLst>
    <p:notesMasterId r:id="rId4"/>
  </p:notesMasterIdLst>
  <p:handoutMasterIdLst>
    <p:handoutMasterId r:id="rId5"/>
  </p:handoutMasterIdLst>
  <p:sldIdLst>
    <p:sldId id="261" r:id="rId2"/>
    <p:sldId id="264" r:id="rId3"/>
  </p:sldIdLst>
  <p:sldSz cx="7775575" cy="10907713"/>
  <p:notesSz cx="6797675" cy="9926638"/>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4708"/>
    <a:srgbClr val="00CC00"/>
    <a:srgbClr val="FF7C80"/>
    <a:srgbClr val="FFFFC5"/>
    <a:srgbClr val="FFFFAF"/>
    <a:srgbClr val="E7F0F9"/>
    <a:srgbClr val="FFF100"/>
    <a:srgbClr val="036EB8"/>
    <a:srgbClr val="0092D8"/>
    <a:srgbClr val="2318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44" autoAdjust="0"/>
    <p:restoredTop sz="94660"/>
  </p:normalViewPr>
  <p:slideViewPr>
    <p:cSldViewPr snapToGrid="0">
      <p:cViewPr varScale="1">
        <p:scale>
          <a:sx n="39" d="100"/>
          <a:sy n="39" d="100"/>
        </p:scale>
        <p:origin x="2272" y="52"/>
      </p:cViewPr>
      <p:guideLst>
        <p:guide orient="horz" pos="3435"/>
        <p:guide pos="24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5448" cy="497838"/>
          </a:xfrm>
          <a:prstGeom prst="rect">
            <a:avLst/>
          </a:prstGeom>
        </p:spPr>
        <p:txBody>
          <a:bodyPr vert="horz" lIns="91297" tIns="45649" rIns="91297" bIns="4564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645" y="2"/>
            <a:ext cx="2945448" cy="497838"/>
          </a:xfrm>
          <a:prstGeom prst="rect">
            <a:avLst/>
          </a:prstGeom>
        </p:spPr>
        <p:txBody>
          <a:bodyPr vert="horz" lIns="91297" tIns="45649" rIns="91297" bIns="45649" rtlCol="0"/>
          <a:lstStyle>
            <a:lvl1pPr algn="r">
              <a:defRPr sz="1200"/>
            </a:lvl1pPr>
          </a:lstStyle>
          <a:p>
            <a:fld id="{F7B211C1-E076-45CE-B3E1-3C22209278AC}" type="datetimeFigureOut">
              <a:rPr kumimoji="1" lang="ja-JP" altLang="en-US" smtClean="0"/>
              <a:t>2026/6/29</a:t>
            </a:fld>
            <a:endParaRPr kumimoji="1" lang="ja-JP" altLang="en-US"/>
          </a:p>
        </p:txBody>
      </p:sp>
      <p:sp>
        <p:nvSpPr>
          <p:cNvPr id="4" name="フッター プレースホルダー 3"/>
          <p:cNvSpPr>
            <a:spLocks noGrp="1"/>
          </p:cNvSpPr>
          <p:nvPr>
            <p:ph type="ftr" sz="quarter" idx="2"/>
          </p:nvPr>
        </p:nvSpPr>
        <p:spPr>
          <a:xfrm>
            <a:off x="2" y="9428801"/>
            <a:ext cx="2945448" cy="497838"/>
          </a:xfrm>
          <a:prstGeom prst="rect">
            <a:avLst/>
          </a:prstGeom>
        </p:spPr>
        <p:txBody>
          <a:bodyPr vert="horz" lIns="91297" tIns="45649" rIns="91297" bIns="4564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645" y="9428801"/>
            <a:ext cx="2945448" cy="497838"/>
          </a:xfrm>
          <a:prstGeom prst="rect">
            <a:avLst/>
          </a:prstGeom>
        </p:spPr>
        <p:txBody>
          <a:bodyPr vert="horz" lIns="91297" tIns="45649" rIns="91297" bIns="45649" rtlCol="0" anchor="b"/>
          <a:lstStyle>
            <a:lvl1pPr algn="r">
              <a:defRPr sz="1200"/>
            </a:lvl1pPr>
          </a:lstStyle>
          <a:p>
            <a:fld id="{62E9EF41-32E1-4BCE-9AA2-4874856363DC}" type="slidenum">
              <a:rPr kumimoji="1" lang="ja-JP" altLang="en-US" smtClean="0"/>
              <a:t>‹#›</a:t>
            </a:fld>
            <a:endParaRPr kumimoji="1" lang="ja-JP" altLang="en-US"/>
          </a:p>
        </p:txBody>
      </p:sp>
    </p:spTree>
    <p:extLst>
      <p:ext uri="{BB962C8B-B14F-4D97-AF65-F5344CB8AC3E}">
        <p14:creationId xmlns:p14="http://schemas.microsoft.com/office/powerpoint/2010/main" val="17004760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45659" cy="498056"/>
          </a:xfrm>
          <a:prstGeom prst="rect">
            <a:avLst/>
          </a:prstGeom>
        </p:spPr>
        <p:txBody>
          <a:bodyPr vert="horz" lIns="91426" tIns="45713" rIns="91426" bIns="45713"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0446" y="2"/>
            <a:ext cx="2945659" cy="498056"/>
          </a:xfrm>
          <a:prstGeom prst="rect">
            <a:avLst/>
          </a:prstGeom>
        </p:spPr>
        <p:txBody>
          <a:bodyPr vert="horz" lIns="91426" tIns="45713" rIns="91426" bIns="45713" rtlCol="0"/>
          <a:lstStyle>
            <a:lvl1pPr algn="r">
              <a:defRPr sz="1100"/>
            </a:lvl1pPr>
          </a:lstStyle>
          <a:p>
            <a:fld id="{70F99883-74AE-4A2C-81B7-5B86A08198C0}" type="datetimeFigureOut">
              <a:rPr kumimoji="1" lang="ja-JP" altLang="en-US" smtClean="0"/>
              <a:t>2026/6/29</a:t>
            </a:fld>
            <a:endParaRPr kumimoji="1" lang="ja-JP" altLang="en-US"/>
          </a:p>
        </p:txBody>
      </p:sp>
      <p:sp>
        <p:nvSpPr>
          <p:cNvPr id="4" name="スライド イメージ プレースホルダー 3"/>
          <p:cNvSpPr>
            <a:spLocks noGrp="1" noRot="1" noChangeAspect="1"/>
          </p:cNvSpPr>
          <p:nvPr>
            <p:ph type="sldImg" idx="2"/>
          </p:nvPr>
        </p:nvSpPr>
        <p:spPr>
          <a:xfrm>
            <a:off x="2205038" y="1239838"/>
            <a:ext cx="2387600" cy="3351212"/>
          </a:xfrm>
          <a:prstGeom prst="rect">
            <a:avLst/>
          </a:prstGeom>
          <a:noFill/>
          <a:ln w="12700">
            <a:solidFill>
              <a:prstClr val="black"/>
            </a:solidFill>
          </a:ln>
        </p:spPr>
        <p:txBody>
          <a:bodyPr vert="horz" lIns="91426" tIns="45713" rIns="91426" bIns="45713" rtlCol="0" anchor="ctr"/>
          <a:lstStyle/>
          <a:p>
            <a:endParaRPr lang="ja-JP" altLang="en-US"/>
          </a:p>
        </p:txBody>
      </p:sp>
      <p:sp>
        <p:nvSpPr>
          <p:cNvPr id="5" name="ノート プレースホルダー 4"/>
          <p:cNvSpPr>
            <a:spLocks noGrp="1"/>
          </p:cNvSpPr>
          <p:nvPr>
            <p:ph type="body" sz="quarter" idx="3"/>
          </p:nvPr>
        </p:nvSpPr>
        <p:spPr>
          <a:xfrm>
            <a:off x="679768" y="4777196"/>
            <a:ext cx="5438140" cy="3908613"/>
          </a:xfrm>
          <a:prstGeom prst="rect">
            <a:avLst/>
          </a:prstGeom>
        </p:spPr>
        <p:txBody>
          <a:bodyPr vert="horz" lIns="91426" tIns="45713" rIns="91426"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28586"/>
            <a:ext cx="2945659" cy="498055"/>
          </a:xfrm>
          <a:prstGeom prst="rect">
            <a:avLst/>
          </a:prstGeom>
        </p:spPr>
        <p:txBody>
          <a:bodyPr vert="horz" lIns="91426" tIns="45713" rIns="91426" bIns="45713"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0446" y="9428586"/>
            <a:ext cx="2945659" cy="498055"/>
          </a:xfrm>
          <a:prstGeom prst="rect">
            <a:avLst/>
          </a:prstGeom>
        </p:spPr>
        <p:txBody>
          <a:bodyPr vert="horz" lIns="91426" tIns="45713" rIns="91426" bIns="45713" rtlCol="0" anchor="b"/>
          <a:lstStyle>
            <a:lvl1pPr algn="r">
              <a:defRPr sz="1100"/>
            </a:lvl1pPr>
          </a:lstStyle>
          <a:p>
            <a:fld id="{ACD93CC5-A9B8-46A1-B8C3-70AA73E05DA2}" type="slidenum">
              <a:rPr kumimoji="1" lang="ja-JP" altLang="en-US" smtClean="0"/>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a:prstGeom prst="rect">
            <a:avLst/>
          </a:prstGeo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a:prstGeom prst="rect">
            <a:avLst/>
          </a:prstGeo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94A3B7E-DD21-4048-88F3-59665D8E8CDB}" type="datetimeFigureOut">
              <a:rPr lang="en-US">
                <a:solidFill>
                  <a:prstClr val="black">
                    <a:tint val="75000"/>
                  </a:prstClr>
                </a:solidFill>
              </a:rPr>
              <a:pPr>
                <a:defRPr/>
              </a:pPr>
              <a:t>6/29/2026</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10892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988" y="2903538"/>
            <a:ext cx="6705600" cy="692150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57294DBB-917B-4186-A703-7409F7CF8E54}" type="datetimeFigureOut">
              <a:rPr lang="en-US">
                <a:solidFill>
                  <a:prstClr val="black">
                    <a:tint val="75000"/>
                  </a:prstClr>
                </a:solidFill>
              </a:rPr>
              <a:pPr>
                <a:defRPr/>
              </a:pPr>
              <a:t>6/29/2026</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52B72EE-4B45-425F-B500-026DA88CB7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32365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C64D20DD-EE55-4DDE-BB8B-8D151B9371C9}" type="datetimeFigureOut">
              <a:rPr lang="en-US">
                <a:solidFill>
                  <a:prstClr val="black">
                    <a:tint val="75000"/>
                  </a:prstClr>
                </a:solidFill>
              </a:rPr>
              <a:pPr>
                <a:defRPr/>
              </a:pPr>
              <a:t>6/29/2026</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EF60586A-009D-4946-86B1-6BEB0D580BF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5280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287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34988" y="2903538"/>
            <a:ext cx="6705600" cy="6921500"/>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AE7DE13-46BE-4B37-9FBB-8FA2A87D7224}" type="datetimeFigureOut">
              <a:rPr lang="en-US">
                <a:solidFill>
                  <a:prstClr val="black">
                    <a:tint val="75000"/>
                  </a:prstClr>
                </a:solidFill>
              </a:rPr>
              <a:pPr>
                <a:defRPr/>
              </a:pPr>
              <a:t>6/29/2026</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9A7FC707-0A99-4B85-9C38-B64E72987C1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5520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a:prstGeom prst="rect">
            <a:avLst/>
          </a:prstGeo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a:prstGeom prst="rect">
            <a:avLst/>
          </a:prstGeo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8184D596-71CB-401C-BE2A-FF96587D8E95}" type="datetimeFigureOut">
              <a:rPr lang="en-US">
                <a:solidFill>
                  <a:prstClr val="black">
                    <a:tint val="75000"/>
                  </a:prstClr>
                </a:solidFill>
              </a:rPr>
              <a:pPr>
                <a:defRPr/>
              </a:pPr>
              <a:t>6/29/2026</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3D9CCBC2-8C21-4C9A-A2A0-C4F7CFD13B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9240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B73FDC24-657B-46BD-9F76-F6EB56EE60B7}" type="datetimeFigureOut">
              <a:rPr lang="en-US">
                <a:solidFill>
                  <a:prstClr val="black">
                    <a:tint val="75000"/>
                  </a:prstClr>
                </a:solidFill>
              </a:rPr>
              <a:pPr>
                <a:defRPr/>
              </a:pPr>
              <a:t>6/29/2026</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0B8B99DA-1B7B-4D03-B44C-EA0B6BFD2A8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63169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23244564-11C5-49CA-A6C6-0EFA5B9EEF59}" type="datetimeFigureOut">
              <a:rPr lang="en-US">
                <a:solidFill>
                  <a:prstClr val="black">
                    <a:tint val="75000"/>
                  </a:prstClr>
                </a:solidFill>
              </a:rPr>
              <a:pPr>
                <a:defRPr/>
              </a:pPr>
              <a:t>6/29/2026</a:t>
            </a:fld>
            <a:endParaRPr lang="en-US" dirty="0">
              <a:solidFill>
                <a:prstClr val="black">
                  <a:tint val="75000"/>
                </a:prstClr>
              </a:solidFill>
            </a:endParaRPr>
          </a:p>
        </p:txBody>
      </p:sp>
      <p:sp>
        <p:nvSpPr>
          <p:cNvPr id="8"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9"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A10FB411-F8C4-4E71-AA2F-EFB8BA585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9328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1E3C5F0A-E814-4F5B-8509-4826EF6EAFAD}" type="datetimeFigureOut">
              <a:rPr lang="en-US">
                <a:solidFill>
                  <a:prstClr val="black">
                    <a:tint val="75000"/>
                  </a:prstClr>
                </a:solidFill>
              </a:rPr>
              <a:pPr>
                <a:defRPr/>
              </a:pPr>
              <a:t>6/29/2026</a:t>
            </a:fld>
            <a:endParaRPr lang="en-US" dirty="0">
              <a:solidFill>
                <a:prstClr val="black">
                  <a:tint val="75000"/>
                </a:prstClr>
              </a:solidFill>
            </a:endParaRPr>
          </a:p>
        </p:txBody>
      </p:sp>
      <p:sp>
        <p:nvSpPr>
          <p:cNvPr id="4"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5"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F8C3135D-753B-4641-9B40-F5C756AB03B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67590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449F838-D727-4C3D-981F-C91357BA9725}" type="datetimeFigureOut">
              <a:rPr lang="en-US">
                <a:solidFill>
                  <a:prstClr val="black">
                    <a:tint val="75000"/>
                  </a:prstClr>
                </a:solidFill>
              </a:rPr>
              <a:pPr>
                <a:defRPr/>
              </a:pPr>
              <a:t>6/29/2026</a:t>
            </a:fld>
            <a:endParaRPr lang="en-US" dirty="0">
              <a:solidFill>
                <a:prstClr val="black">
                  <a:tint val="75000"/>
                </a:prstClr>
              </a:solidFill>
            </a:endParaRPr>
          </a:p>
        </p:txBody>
      </p:sp>
      <p:sp>
        <p:nvSpPr>
          <p:cNvPr id="3"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4"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2E37CFDE-7B0F-4037-894D-A6CABA6358C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663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a:prstGeom prst="rect">
            <a:avLst/>
          </a:prstGeo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1578700-CC02-43A7-8D67-617F0C9B34C3}" type="datetimeFigureOut">
              <a:rPr lang="en-US">
                <a:solidFill>
                  <a:prstClr val="black">
                    <a:tint val="75000"/>
                  </a:prstClr>
                </a:solidFill>
              </a:rPr>
              <a:pPr>
                <a:defRPr/>
              </a:pPr>
              <a:t>6/29/2026</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717CBD56-090A-4AA6-BB18-0A87B6BE424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7104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a:prstGeom prst="rect">
            <a:avLst/>
          </a:prstGeo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D7CF08AA-2110-42CD-8773-E3A4EF59A3C2}" type="datetimeFigureOut">
              <a:rPr lang="en-US">
                <a:solidFill>
                  <a:prstClr val="black">
                    <a:tint val="75000"/>
                  </a:prstClr>
                </a:solidFill>
              </a:rPr>
              <a:pPr>
                <a:defRPr/>
              </a:pPr>
              <a:t>6/29/2026</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D69A334-02AD-4810-8742-6DB93C5EA25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1463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74653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defTabSz="776288" rtl="0" fontAlgn="base">
        <a:lnSpc>
          <a:spcPct val="90000"/>
        </a:lnSpc>
        <a:spcBef>
          <a:spcPct val="0"/>
        </a:spcBef>
        <a:spcAft>
          <a:spcPct val="0"/>
        </a:spcAft>
        <a:defRPr kumimoji="1" sz="3700" kern="1200">
          <a:solidFill>
            <a:schemeClr val="tx1"/>
          </a:solidFill>
          <a:latin typeface="+mj-lt"/>
          <a:ea typeface="+mj-ea"/>
          <a:cs typeface="+mj-cs"/>
        </a:defRPr>
      </a:lvl1pPr>
      <a:lvl2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2pPr>
      <a:lvl3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3pPr>
      <a:lvl4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4pPr>
      <a:lvl5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5pPr>
      <a:lvl6pPr marL="4572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6pPr>
      <a:lvl7pPr marL="9144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7pPr>
      <a:lvl8pPr marL="13716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8pPr>
      <a:lvl9pPr marL="18288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9pPr>
    </p:titleStyle>
    <p:bodyStyle>
      <a:lvl1pPr marL="193675" indent="-193675" algn="l" defTabSz="776288" rtl="0" fontAlgn="base">
        <a:lnSpc>
          <a:spcPct val="90000"/>
        </a:lnSpc>
        <a:spcBef>
          <a:spcPts val="850"/>
        </a:spcBef>
        <a:spcAft>
          <a:spcPct val="0"/>
        </a:spcAft>
        <a:buFont typeface="Arial" pitchFamily="34" charset="0"/>
        <a:buChar char="•"/>
        <a:defRPr kumimoji="1" sz="2300" kern="1200">
          <a:solidFill>
            <a:schemeClr val="tx1"/>
          </a:solidFill>
          <a:latin typeface="+mn-lt"/>
          <a:ea typeface="+mn-ea"/>
          <a:cs typeface="+mn-cs"/>
        </a:defRPr>
      </a:lvl1pPr>
      <a:lvl2pPr marL="582613" indent="-193675" algn="l" defTabSz="776288" rtl="0" fontAlgn="base">
        <a:lnSpc>
          <a:spcPct val="90000"/>
        </a:lnSpc>
        <a:spcBef>
          <a:spcPts val="425"/>
        </a:spcBef>
        <a:spcAft>
          <a:spcPct val="0"/>
        </a:spcAft>
        <a:buFont typeface="Arial" pitchFamily="34" charset="0"/>
        <a:buChar char="•"/>
        <a:defRPr kumimoji="1" sz="2000" kern="1200">
          <a:solidFill>
            <a:schemeClr val="tx1"/>
          </a:solidFill>
          <a:latin typeface="+mn-lt"/>
          <a:ea typeface="+mn-ea"/>
          <a:cs typeface="+mn-cs"/>
        </a:defRPr>
      </a:lvl2pPr>
      <a:lvl3pPr marL="971550" indent="-193675" algn="l" defTabSz="776288" rtl="0" fontAlgn="base">
        <a:lnSpc>
          <a:spcPct val="90000"/>
        </a:lnSpc>
        <a:spcBef>
          <a:spcPts val="425"/>
        </a:spcBef>
        <a:spcAft>
          <a:spcPct val="0"/>
        </a:spcAft>
        <a:buFont typeface="Arial" pitchFamily="34" charset="0"/>
        <a:buChar char="•"/>
        <a:defRPr kumimoji="1" sz="1700" kern="1200">
          <a:solidFill>
            <a:schemeClr val="tx1"/>
          </a:solidFill>
          <a:latin typeface="+mn-lt"/>
          <a:ea typeface="+mn-ea"/>
          <a:cs typeface="+mn-cs"/>
        </a:defRPr>
      </a:lvl3pPr>
      <a:lvl4pPr marL="136048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4pPr>
      <a:lvl5pPr marL="174783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1805" y="-5240"/>
            <a:ext cx="7773770" cy="272717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Rounded Rectangle 2"/>
          <p:cNvSpPr/>
          <p:nvPr/>
        </p:nvSpPr>
        <p:spPr>
          <a:xfrm>
            <a:off x="120863" y="618472"/>
            <a:ext cx="7560000" cy="490068"/>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Rectangle 5"/>
          <p:cNvSpPr/>
          <p:nvPr/>
        </p:nvSpPr>
        <p:spPr>
          <a:xfrm>
            <a:off x="304232" y="661952"/>
            <a:ext cx="7108036" cy="369332"/>
          </a:xfrm>
          <a:prstGeom prst="rect">
            <a:avLst/>
          </a:prstGeom>
        </p:spPr>
        <p:txBody>
          <a:bodyPr wrap="none">
            <a:spAutoFit/>
          </a:bodyPr>
          <a:lstStyle/>
          <a:p>
            <a:pPr algn="ctr"/>
            <a:r>
              <a:rPr lang="ja-JP" altLang="en-US" sz="1800" b="1" dirty="0">
                <a:solidFill>
                  <a:srgbClr val="E94708"/>
                </a:solidFill>
                <a:latin typeface="HG丸ｺﾞｼｯｸM-PRO" panose="020F0600000000000000" pitchFamily="50" charset="-128"/>
                <a:ea typeface="HG丸ｺﾞｼｯｸM-PRO" panose="020F0600000000000000" pitchFamily="50" charset="-128"/>
              </a:rPr>
              <a:t>いちご・水なす</a:t>
            </a:r>
            <a:r>
              <a:rPr lang="ja-JP" altLang="en-US" sz="1600" b="1" dirty="0">
                <a:latin typeface="HG丸ｺﾞｼｯｸM-PRO" panose="020F0600000000000000" pitchFamily="50" charset="-128"/>
                <a:ea typeface="HG丸ｺﾞｼｯｸM-PRO" panose="020F0600000000000000" pitchFamily="50" charset="-128"/>
              </a:rPr>
              <a:t>等ハウスでの</a:t>
            </a:r>
            <a:r>
              <a:rPr lang="ja-JP" altLang="en-US" sz="1800" b="1" dirty="0">
                <a:solidFill>
                  <a:srgbClr val="E94708"/>
                </a:solidFill>
                <a:latin typeface="HG丸ｺﾞｼｯｸM-PRO" panose="020F0600000000000000" pitchFamily="50" charset="-128"/>
                <a:ea typeface="HG丸ｺﾞｼｯｸM-PRO" panose="020F0600000000000000" pitchFamily="50" charset="-128"/>
              </a:rPr>
              <a:t>高度な環境制御機器</a:t>
            </a:r>
            <a:r>
              <a:rPr lang="ja-JP" altLang="en-US" sz="1600" b="1" dirty="0">
                <a:latin typeface="HG丸ｺﾞｼｯｸM-PRO" panose="020F0600000000000000" pitchFamily="50" charset="-128"/>
                <a:ea typeface="HG丸ｺﾞｼｯｸM-PRO" panose="020F0600000000000000" pitchFamily="50" charset="-128"/>
              </a:rPr>
              <a:t>の</a:t>
            </a:r>
            <a:r>
              <a:rPr lang="ja-JP" altLang="en-US" sz="1800" b="1" dirty="0">
                <a:solidFill>
                  <a:srgbClr val="E94708"/>
                </a:solidFill>
                <a:latin typeface="HG丸ｺﾞｼｯｸM-PRO" panose="020F0600000000000000" pitchFamily="50" charset="-128"/>
                <a:ea typeface="HG丸ｺﾞｼｯｸM-PRO" panose="020F0600000000000000" pitchFamily="50" charset="-128"/>
              </a:rPr>
              <a:t>整備</a:t>
            </a:r>
            <a:r>
              <a:rPr lang="ja-JP" altLang="en-US" sz="1600" b="1" dirty="0">
                <a:latin typeface="HG丸ｺﾞｼｯｸM-PRO" panose="020F0600000000000000" pitchFamily="50" charset="-128"/>
                <a:ea typeface="HG丸ｺﾞｼｯｸM-PRO" panose="020F0600000000000000" pitchFamily="50" charset="-128"/>
              </a:rPr>
              <a:t>を</a:t>
            </a:r>
            <a:r>
              <a:rPr lang="ja-JP" altLang="en-US" sz="1800" b="1" dirty="0">
                <a:solidFill>
                  <a:srgbClr val="E94708"/>
                </a:solidFill>
                <a:latin typeface="HG丸ｺﾞｼｯｸM-PRO" panose="020F0600000000000000" pitchFamily="50" charset="-128"/>
                <a:ea typeface="HG丸ｺﾞｼｯｸM-PRO" panose="020F0600000000000000" pitchFamily="50" charset="-128"/>
              </a:rPr>
              <a:t>支援</a:t>
            </a:r>
            <a:r>
              <a:rPr lang="ja-JP" altLang="en-US" sz="1600" b="1" dirty="0">
                <a:latin typeface="HG丸ｺﾞｼｯｸM-PRO" panose="020F0600000000000000" pitchFamily="50" charset="-128"/>
                <a:ea typeface="HG丸ｺﾞｼｯｸM-PRO" panose="020F0600000000000000" pitchFamily="50" charset="-128"/>
              </a:rPr>
              <a:t>します</a:t>
            </a:r>
            <a:endParaRPr lang="zh-CN" altLang="en-US" sz="1600" b="1" dirty="0">
              <a:latin typeface="HG丸ｺﾞｼｯｸM-PRO" panose="020F0600000000000000" pitchFamily="50" charset="-128"/>
              <a:ea typeface="HG丸ｺﾞｼｯｸM-PRO" panose="020F0600000000000000" pitchFamily="50" charset="-128"/>
            </a:endParaRPr>
          </a:p>
        </p:txBody>
      </p:sp>
      <p:sp>
        <p:nvSpPr>
          <p:cNvPr id="7" name="Rectangle 6"/>
          <p:cNvSpPr/>
          <p:nvPr/>
        </p:nvSpPr>
        <p:spPr>
          <a:xfrm>
            <a:off x="183497" y="1937405"/>
            <a:ext cx="7170704" cy="496033"/>
          </a:xfrm>
          <a:prstGeom prst="rect">
            <a:avLst/>
          </a:prstGeom>
        </p:spPr>
        <p:txBody>
          <a:bodyPr wrap="square">
            <a:spAutoFit/>
          </a:bodyPr>
          <a:lstStyle/>
          <a:p>
            <a:pPr>
              <a:lnSpc>
                <a:spcPts val="1700"/>
              </a:lnSpc>
            </a:pPr>
            <a:r>
              <a:rPr lang="ja-JP" altLang="en-US" sz="1200" dirty="0">
                <a:solidFill>
                  <a:srgbClr val="231815"/>
                </a:solidFill>
                <a:latin typeface="BIZ UDPゴシック" panose="020B0400000000000000" pitchFamily="50" charset="-128"/>
                <a:ea typeface="BIZ UDPゴシック" panose="020B0400000000000000" pitchFamily="50" charset="-128"/>
              </a:rPr>
              <a:t>  大阪府の重点品目（水なす・いちご等）における</a:t>
            </a:r>
            <a:r>
              <a:rPr lang="en-US" altLang="ja-JP" sz="1200" dirty="0">
                <a:solidFill>
                  <a:srgbClr val="231815"/>
                </a:solidFill>
                <a:latin typeface="BIZ UDPゴシック" panose="020B0400000000000000" pitchFamily="50" charset="-128"/>
                <a:ea typeface="BIZ UDPゴシック" panose="020B0400000000000000" pitchFamily="50" charset="-128"/>
              </a:rPr>
              <a:t>AI</a:t>
            </a:r>
            <a:r>
              <a:rPr lang="ja-JP" altLang="en-US" sz="1200" dirty="0">
                <a:solidFill>
                  <a:srgbClr val="231815"/>
                </a:solidFill>
                <a:latin typeface="BIZ UDPゴシック" panose="020B0400000000000000" pitchFamily="50" charset="-128"/>
                <a:ea typeface="BIZ UDPゴシック" panose="020B0400000000000000" pitchFamily="50" charset="-128"/>
              </a:rPr>
              <a:t>・</a:t>
            </a:r>
            <a:r>
              <a:rPr lang="en-US" altLang="ja-JP" sz="1200" dirty="0">
                <a:solidFill>
                  <a:srgbClr val="231815"/>
                </a:solidFill>
                <a:latin typeface="BIZ UDPゴシック" panose="020B0400000000000000" pitchFamily="50" charset="-128"/>
                <a:ea typeface="BIZ UDPゴシック" panose="020B0400000000000000" pitchFamily="50" charset="-128"/>
              </a:rPr>
              <a:t>IoT</a:t>
            </a:r>
            <a:r>
              <a:rPr lang="ja-JP" altLang="en-US" sz="1200" dirty="0">
                <a:solidFill>
                  <a:srgbClr val="231815"/>
                </a:solidFill>
                <a:latin typeface="BIZ UDPゴシック" panose="020B0400000000000000" pitchFamily="50" charset="-128"/>
                <a:ea typeface="BIZ UDPゴシック" panose="020B0400000000000000" pitchFamily="50" charset="-128"/>
              </a:rPr>
              <a:t>等を活用した高度環境制御・自動化技術の導入を支援します。導入効果データの共有により、産地全体の収益性向上をめざします。</a:t>
            </a:r>
            <a:endParaRPr lang="en-US" altLang="ja-JP" sz="1200" dirty="0">
              <a:solidFill>
                <a:srgbClr val="231815"/>
              </a:solidFill>
              <a:latin typeface="BIZ UDPゴシック" panose="020B0400000000000000" pitchFamily="50" charset="-128"/>
              <a:ea typeface="BIZ UDPゴシック" panose="020B0400000000000000" pitchFamily="50" charset="-128"/>
            </a:endParaRPr>
          </a:p>
        </p:txBody>
      </p:sp>
      <p:sp>
        <p:nvSpPr>
          <p:cNvPr id="35" name="テキスト ボックス 34"/>
          <p:cNvSpPr txBox="1"/>
          <p:nvPr/>
        </p:nvSpPr>
        <p:spPr>
          <a:xfrm>
            <a:off x="-29750" y="1201655"/>
            <a:ext cx="7776000" cy="646331"/>
          </a:xfrm>
          <a:prstGeom prst="rect">
            <a:avLst/>
          </a:prstGeom>
          <a:noFill/>
        </p:spPr>
        <p:txBody>
          <a:bodyPr wrap="square" rtlCol="0">
            <a:spAutoFit/>
          </a:bodyPr>
          <a:lstStyle/>
          <a:p>
            <a:pPr algn="ctr"/>
            <a:r>
              <a:rPr lang="ja-JP" altLang="en-US" sz="3600" b="1" u="heavy" dirty="0">
                <a:ln w="3175">
                  <a:noFill/>
                </a:ln>
                <a:uFill>
                  <a:solidFill>
                    <a:schemeClr val="accent6"/>
                  </a:solidFill>
                </a:uFill>
                <a:latin typeface="HG丸ｺﾞｼｯｸM-PRO" panose="020F0600000000000000" pitchFamily="50" charset="-128"/>
                <a:ea typeface="HG丸ｺﾞｼｯｸM-PRO" panose="020F0600000000000000" pitchFamily="50" charset="-128"/>
              </a:rPr>
              <a:t>高度スマート農業技術実装促進事業</a:t>
            </a:r>
            <a:endParaRPr kumimoji="1" lang="ja-JP" altLang="en-US" sz="3600" b="1" u="heavy" dirty="0">
              <a:ln w="3175">
                <a:noFill/>
              </a:ln>
              <a:uFill>
                <a:solidFill>
                  <a:schemeClr val="accent6"/>
                </a:solidFill>
              </a:uFill>
              <a:latin typeface="HG丸ｺﾞｼｯｸM-PRO" panose="020F0600000000000000" pitchFamily="50" charset="-128"/>
              <a:ea typeface="HG丸ｺﾞｼｯｸM-PRO" panose="020F0600000000000000" pitchFamily="50" charset="-128"/>
            </a:endParaRPr>
          </a:p>
        </p:txBody>
      </p:sp>
      <p:sp>
        <p:nvSpPr>
          <p:cNvPr id="8" name="正方形/長方形 7">
            <a:extLst>
              <a:ext uri="{FF2B5EF4-FFF2-40B4-BE49-F238E27FC236}">
                <a16:creationId xmlns:a16="http://schemas.microsoft.com/office/drawing/2014/main" id="{1793C11F-72B7-4C28-B1AE-8F96CC488748}"/>
              </a:ext>
            </a:extLst>
          </p:cNvPr>
          <p:cNvSpPr/>
          <p:nvPr/>
        </p:nvSpPr>
        <p:spPr>
          <a:xfrm>
            <a:off x="107787" y="107856"/>
            <a:ext cx="7560000" cy="1069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3" name="図 32">
            <a:extLst>
              <a:ext uri="{FF2B5EF4-FFF2-40B4-BE49-F238E27FC236}">
                <a16:creationId xmlns:a16="http://schemas.microsoft.com/office/drawing/2014/main" id="{F98C789B-7ACD-49E4-B671-800E3CEBF8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340" y="141770"/>
            <a:ext cx="1080000" cy="305454"/>
          </a:xfrm>
          <a:prstGeom prst="rect">
            <a:avLst/>
          </a:prstGeom>
        </p:spPr>
      </p:pic>
      <p:pic>
        <p:nvPicPr>
          <p:cNvPr id="34" name="Picture 2">
            <a:extLst>
              <a:ext uri="{FF2B5EF4-FFF2-40B4-BE49-F238E27FC236}">
                <a16:creationId xmlns:a16="http://schemas.microsoft.com/office/drawing/2014/main" id="{F6B30DDE-35DB-43DE-B2BF-513D00FC4AA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0598393">
            <a:off x="48169" y="427671"/>
            <a:ext cx="437302" cy="473853"/>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8" descr="小さい粒のぶどうのイラスト">
            <a:extLst>
              <a:ext uri="{FF2B5EF4-FFF2-40B4-BE49-F238E27FC236}">
                <a16:creationId xmlns:a16="http://schemas.microsoft.com/office/drawing/2014/main" id="{B7BF422C-9CE1-415C-AD23-133B89A752C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213551">
            <a:off x="6982698" y="2177943"/>
            <a:ext cx="478796" cy="478796"/>
          </a:xfrm>
          <a:prstGeom prst="rect">
            <a:avLst/>
          </a:prstGeom>
          <a:noFill/>
          <a:extLst>
            <a:ext uri="{909E8E84-426E-40DD-AFC4-6F175D3DCCD1}">
              <a14:hiddenFill xmlns:a14="http://schemas.microsoft.com/office/drawing/2010/main">
                <a:solidFill>
                  <a:srgbClr val="FFFFFF"/>
                </a:solidFill>
              </a14:hiddenFill>
            </a:ext>
          </a:extLst>
        </p:spPr>
      </p:pic>
      <p:sp>
        <p:nvSpPr>
          <p:cNvPr id="52" name="Rectangle 25">
            <a:extLst>
              <a:ext uri="{FF2B5EF4-FFF2-40B4-BE49-F238E27FC236}">
                <a16:creationId xmlns:a16="http://schemas.microsoft.com/office/drawing/2014/main" id="{6298DE70-56F5-4DB2-9D07-916048D2D730}"/>
              </a:ext>
            </a:extLst>
          </p:cNvPr>
          <p:cNvSpPr/>
          <p:nvPr/>
        </p:nvSpPr>
        <p:spPr>
          <a:xfrm>
            <a:off x="120863" y="2796271"/>
            <a:ext cx="1107629" cy="338577"/>
          </a:xfrm>
          <a:prstGeom prst="roundRect">
            <a:avLst>
              <a:gd name="adj"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HG丸ｺﾞｼｯｸM-PRO" panose="020F0600000000000000" pitchFamily="50" charset="-128"/>
                <a:ea typeface="HG丸ｺﾞｼｯｸM-PRO" panose="020F0600000000000000" pitchFamily="50" charset="-128"/>
              </a:rPr>
              <a:t>事業概要</a:t>
            </a:r>
          </a:p>
        </p:txBody>
      </p:sp>
      <p:pic>
        <p:nvPicPr>
          <p:cNvPr id="17" name="図 16">
            <a:extLst>
              <a:ext uri="{FF2B5EF4-FFF2-40B4-BE49-F238E27FC236}">
                <a16:creationId xmlns:a16="http://schemas.microsoft.com/office/drawing/2014/main" id="{FAAEA9E2-4ADE-4104-B38E-8655219570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72186" y="686433"/>
            <a:ext cx="685975" cy="685975"/>
          </a:xfrm>
          <a:prstGeom prst="rect">
            <a:avLst/>
          </a:prstGeom>
        </p:spPr>
      </p:pic>
      <p:sp>
        <p:nvSpPr>
          <p:cNvPr id="5" name="吹き出し: 角を丸めた四角形 4">
            <a:extLst>
              <a:ext uri="{FF2B5EF4-FFF2-40B4-BE49-F238E27FC236}">
                <a16:creationId xmlns:a16="http://schemas.microsoft.com/office/drawing/2014/main" id="{39E475C1-CD67-428C-9364-8A5BE9750BD6}"/>
              </a:ext>
            </a:extLst>
          </p:cNvPr>
          <p:cNvSpPr/>
          <p:nvPr/>
        </p:nvSpPr>
        <p:spPr>
          <a:xfrm>
            <a:off x="4474304" y="166482"/>
            <a:ext cx="2965836" cy="356606"/>
          </a:xfrm>
          <a:prstGeom prst="wedgeRoundRectCallout">
            <a:avLst>
              <a:gd name="adj1" fmla="val -27081"/>
              <a:gd name="adj2" fmla="val 82122"/>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ysClr val="windowText" lastClr="000000"/>
                </a:solidFill>
                <a:latin typeface="BIZ UDPゴシック" panose="020B0400000000000000" pitchFamily="50" charset="-128"/>
                <a:ea typeface="BIZ UDPゴシック" panose="020B0400000000000000" pitchFamily="50" charset="-128"/>
              </a:rPr>
              <a:t>募集期限</a:t>
            </a:r>
            <a:r>
              <a:rPr kumimoji="1" lang="en-US" altLang="ja-JP" dirty="0">
                <a:solidFill>
                  <a:sysClr val="windowText" lastClr="000000"/>
                </a:solidFill>
                <a:latin typeface="BIZ UDPゴシック" panose="020B0400000000000000" pitchFamily="50" charset="-128"/>
                <a:ea typeface="BIZ UDPゴシック" panose="020B0400000000000000" pitchFamily="50" charset="-128"/>
              </a:rPr>
              <a:t>7</a:t>
            </a:r>
            <a:r>
              <a:rPr kumimoji="1" lang="ja-JP" altLang="en-US" dirty="0">
                <a:solidFill>
                  <a:sysClr val="windowText" lastClr="000000"/>
                </a:solidFill>
                <a:latin typeface="BIZ UDPゴシック" panose="020B0400000000000000" pitchFamily="50" charset="-128"/>
                <a:ea typeface="BIZ UDPゴシック" panose="020B0400000000000000" pitchFamily="50" charset="-128"/>
              </a:rPr>
              <a:t>月</a:t>
            </a:r>
            <a:r>
              <a:rPr kumimoji="1" lang="en-US" altLang="ja-JP" dirty="0">
                <a:solidFill>
                  <a:sysClr val="windowText" lastClr="000000"/>
                </a:solidFill>
                <a:latin typeface="BIZ UDPゴシック" panose="020B0400000000000000" pitchFamily="50" charset="-128"/>
                <a:ea typeface="BIZ UDPゴシック" panose="020B0400000000000000" pitchFamily="50" charset="-128"/>
              </a:rPr>
              <a:t>31</a:t>
            </a:r>
            <a:r>
              <a:rPr kumimoji="1" lang="ja-JP" altLang="en-US" dirty="0">
                <a:solidFill>
                  <a:sysClr val="windowText" lastClr="000000"/>
                </a:solidFill>
                <a:latin typeface="BIZ UDPゴシック" panose="020B0400000000000000" pitchFamily="50" charset="-128"/>
                <a:ea typeface="BIZ UDPゴシック" panose="020B0400000000000000" pitchFamily="50" charset="-128"/>
              </a:rPr>
              <a:t>日まで</a:t>
            </a:r>
          </a:p>
        </p:txBody>
      </p:sp>
      <p:graphicFrame>
        <p:nvGraphicFramePr>
          <p:cNvPr id="10" name="表 10">
            <a:extLst>
              <a:ext uri="{FF2B5EF4-FFF2-40B4-BE49-F238E27FC236}">
                <a16:creationId xmlns:a16="http://schemas.microsoft.com/office/drawing/2014/main" id="{36361077-73D4-4897-A488-10069D9EF733}"/>
              </a:ext>
            </a:extLst>
          </p:cNvPr>
          <p:cNvGraphicFramePr>
            <a:graphicFrameLocks noGrp="1"/>
          </p:cNvGraphicFramePr>
          <p:nvPr>
            <p:extLst>
              <p:ext uri="{D42A27DB-BD31-4B8C-83A1-F6EECF244321}">
                <p14:modId xmlns:p14="http://schemas.microsoft.com/office/powerpoint/2010/main" val="590549907"/>
              </p:ext>
            </p:extLst>
          </p:nvPr>
        </p:nvGraphicFramePr>
        <p:xfrm>
          <a:off x="261717" y="3247704"/>
          <a:ext cx="7379998" cy="6728445"/>
        </p:xfrm>
        <a:graphic>
          <a:graphicData uri="http://schemas.openxmlformats.org/drawingml/2006/table">
            <a:tbl>
              <a:tblPr firstRow="1" bandRow="1">
                <a:tableStyleId>{5940675A-B579-460E-94D1-54222C63F5DA}</a:tableStyleId>
              </a:tblPr>
              <a:tblGrid>
                <a:gridCol w="1918847">
                  <a:extLst>
                    <a:ext uri="{9D8B030D-6E8A-4147-A177-3AD203B41FA5}">
                      <a16:colId xmlns:a16="http://schemas.microsoft.com/office/drawing/2014/main" val="2393118998"/>
                    </a:ext>
                  </a:extLst>
                </a:gridCol>
                <a:gridCol w="5461151">
                  <a:extLst>
                    <a:ext uri="{9D8B030D-6E8A-4147-A177-3AD203B41FA5}">
                      <a16:colId xmlns:a16="http://schemas.microsoft.com/office/drawing/2014/main" val="83280301"/>
                    </a:ext>
                  </a:extLst>
                </a:gridCol>
              </a:tblGrid>
              <a:tr h="871362">
                <a:tc>
                  <a:txBody>
                    <a:bodyPr/>
                    <a:lstStyle/>
                    <a:p>
                      <a:r>
                        <a:rPr kumimoji="1" lang="ja-JP" altLang="en-US" sz="1400" b="0" dirty="0">
                          <a:latin typeface="BIZ UDPゴシック" panose="020B0400000000000000" pitchFamily="50" charset="-128"/>
                          <a:ea typeface="BIZ UDPゴシック" panose="020B0400000000000000" pitchFamily="50" charset="-128"/>
                        </a:rPr>
                        <a:t>事業実施主体</a:t>
                      </a:r>
                    </a:p>
                  </a:txBody>
                  <a:tcPr/>
                </a:tc>
                <a:tc>
                  <a:txBody>
                    <a:bodyPr/>
                    <a:lstStyle/>
                    <a:p>
                      <a:pPr lvl="0" defTabSz="777514">
                        <a:buClr>
                          <a:schemeClr val="tx1"/>
                        </a:buClr>
                        <a:defRPr/>
                      </a:pPr>
                      <a:r>
                        <a:rPr lang="ja-JP" altLang="en-US" sz="1400" b="1" dirty="0">
                          <a:latin typeface="BIZ UDPゴシック" panose="020B0400000000000000" pitchFamily="50" charset="-128"/>
                          <a:ea typeface="BIZ UDPゴシック" panose="020B0400000000000000" pitchFamily="50" charset="-128"/>
                        </a:rPr>
                        <a:t>国版認定農業者、認定新規就農者、またはそれらの農業者で組織する団体</a:t>
                      </a:r>
                      <a:endParaRPr lang="en-US" altLang="ja-JP" sz="1400" b="1" dirty="0">
                        <a:latin typeface="BIZ UDPゴシック" panose="020B0400000000000000" pitchFamily="50" charset="-128"/>
                        <a:ea typeface="BIZ UDPゴシック" panose="020B0400000000000000" pitchFamily="50" charset="-128"/>
                      </a:endParaRPr>
                    </a:p>
                    <a:p>
                      <a:pPr marL="0" marR="0" lvl="0" indent="0" algn="l" defTabSz="777514" rtl="0" eaLnBrk="1" fontAlgn="auto" latinLnBrk="0" hangingPunct="1">
                        <a:lnSpc>
                          <a:spcPct val="100000"/>
                        </a:lnSpc>
                        <a:spcBef>
                          <a:spcPts val="0"/>
                        </a:spcBef>
                        <a:spcAft>
                          <a:spcPts val="0"/>
                        </a:spcAft>
                        <a:buClr>
                          <a:schemeClr val="tx1"/>
                        </a:buClr>
                        <a:buSzTx/>
                        <a:buFontTx/>
                        <a:buNone/>
                        <a:tabLst/>
                        <a:defRPr/>
                      </a:pPr>
                      <a:r>
                        <a:rPr lang="ja-JP" altLang="en-US" sz="1400" b="1" dirty="0">
                          <a:latin typeface="BIZ UDPゴシック" panose="020B0400000000000000" pitchFamily="50" charset="-128"/>
                          <a:ea typeface="BIZ UDPゴシック" panose="020B0400000000000000" pitchFamily="50" charset="-128"/>
                        </a:rPr>
                        <a:t> </a:t>
                      </a:r>
                      <a:r>
                        <a:rPr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認定を受けることが確実である場合も対象</a:t>
                      </a:r>
                      <a:endParaRPr lang="en-US" altLang="ja-JP" sz="1400" b="1"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76634939"/>
                  </a:ext>
                </a:extLst>
              </a:tr>
              <a:tr h="1292906">
                <a:tc>
                  <a:txBody>
                    <a:bodyPr/>
                    <a:lstStyle/>
                    <a:p>
                      <a:r>
                        <a:rPr kumimoji="1" lang="ja-JP" altLang="en-US" sz="1400" b="0" dirty="0">
                          <a:latin typeface="BIZ UDPゴシック" panose="020B0400000000000000" pitchFamily="50" charset="-128"/>
                          <a:ea typeface="BIZ UDPゴシック" panose="020B0400000000000000" pitchFamily="50" charset="-128"/>
                        </a:rPr>
                        <a:t>対象地区</a:t>
                      </a:r>
                    </a:p>
                  </a:txBody>
                  <a:tcPr/>
                </a:tc>
                <a:tc>
                  <a:txBody>
                    <a:bodyPr/>
                    <a:lstStyle/>
                    <a:p>
                      <a:pPr lvl="0" defTabSz="777514">
                        <a:buClr>
                          <a:schemeClr val="tx1"/>
                        </a:buClr>
                        <a:defRPr/>
                      </a:pPr>
                      <a:r>
                        <a:rPr lang="ja-JP" altLang="en-US" sz="1400" b="1" dirty="0">
                          <a:latin typeface="BIZ UDPゴシック" panose="020B0400000000000000" pitchFamily="50" charset="-128"/>
                          <a:ea typeface="BIZ UDPゴシック" panose="020B0400000000000000" pitchFamily="50" charset="-128"/>
                        </a:rPr>
                        <a:t>以下すべてを満たす地区</a:t>
                      </a:r>
                      <a:endParaRPr lang="en-US" altLang="ja-JP" sz="1400" b="1" dirty="0">
                        <a:latin typeface="BIZ UDPゴシック" panose="020B0400000000000000" pitchFamily="50" charset="-128"/>
                        <a:ea typeface="BIZ UDPゴシック" panose="020B0400000000000000" pitchFamily="50" charset="-128"/>
                      </a:endParaRPr>
                    </a:p>
                    <a:p>
                      <a:pPr lvl="0" defTabSz="777514">
                        <a:buClr>
                          <a:schemeClr val="tx1"/>
                        </a:buClr>
                        <a:defRPr/>
                      </a:pPr>
                      <a:r>
                        <a:rPr lang="ja-JP" altLang="en-US" sz="1400" b="1" dirty="0">
                          <a:latin typeface="BIZ UDPゴシック" panose="020B0400000000000000" pitchFamily="50" charset="-128"/>
                          <a:ea typeface="BIZ UDPゴシック" panose="020B0400000000000000" pitchFamily="50" charset="-128"/>
                        </a:rPr>
                        <a:t>（１）　大阪府内</a:t>
                      </a:r>
                      <a:endParaRPr lang="en-US" altLang="ja-JP" sz="1400" b="1" dirty="0">
                        <a:latin typeface="BIZ UDPゴシック" panose="020B0400000000000000" pitchFamily="50" charset="-128"/>
                        <a:ea typeface="BIZ UDPゴシック" panose="020B0400000000000000" pitchFamily="50" charset="-128"/>
                      </a:endParaRPr>
                    </a:p>
                    <a:p>
                      <a:pPr lvl="0" defTabSz="777514">
                        <a:buClr>
                          <a:schemeClr val="tx1"/>
                        </a:buClr>
                        <a:defRPr/>
                      </a:pPr>
                      <a:r>
                        <a:rPr lang="ja-JP" altLang="en-US" sz="1400" b="1" dirty="0">
                          <a:latin typeface="BIZ UDPゴシック" panose="020B0400000000000000" pitchFamily="50" charset="-128"/>
                          <a:ea typeface="BIZ UDPゴシック" panose="020B0400000000000000" pitchFamily="50" charset="-128"/>
                        </a:rPr>
                        <a:t>（２）　スマート農業の推進が位置付けられている地域計画が策定さ</a:t>
                      </a:r>
                      <a:endParaRPr lang="en-US" altLang="ja-JP" sz="1400" b="1" dirty="0">
                        <a:latin typeface="BIZ UDPゴシック" panose="020B0400000000000000" pitchFamily="50" charset="-128"/>
                        <a:ea typeface="BIZ UDPゴシック" panose="020B0400000000000000" pitchFamily="50" charset="-128"/>
                      </a:endParaRPr>
                    </a:p>
                    <a:p>
                      <a:pPr lvl="0" defTabSz="777514">
                        <a:buClr>
                          <a:schemeClr val="tx1"/>
                        </a:buClr>
                        <a:defRPr/>
                      </a:pPr>
                      <a:r>
                        <a:rPr lang="ja-JP" altLang="en-US" sz="1400" b="1" dirty="0">
                          <a:latin typeface="BIZ UDPゴシック" panose="020B0400000000000000" pitchFamily="50" charset="-128"/>
                          <a:ea typeface="BIZ UDPゴシック" panose="020B0400000000000000" pitchFamily="50" charset="-128"/>
                        </a:rPr>
                        <a:t>　　　れている地域（</a:t>
                      </a:r>
                      <a:r>
                        <a:rPr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）、または大阪府内の生産緑地</a:t>
                      </a:r>
                      <a:endParaRPr lang="en-US" altLang="ja-JP" sz="1400" b="1" dirty="0">
                        <a:latin typeface="BIZ UDPゴシック" panose="020B0400000000000000" pitchFamily="50" charset="-128"/>
                        <a:ea typeface="BIZ UDPゴシック" panose="020B0400000000000000" pitchFamily="50" charset="-128"/>
                      </a:endParaRPr>
                    </a:p>
                    <a:p>
                      <a:pPr lvl="0" defTabSz="777514">
                        <a:buClr>
                          <a:schemeClr val="tx1"/>
                        </a:buClr>
                        <a:defRPr/>
                      </a:pPr>
                      <a:r>
                        <a:rPr lang="en-US" altLang="ja-JP" sz="1400" b="1" dirty="0">
                          <a:latin typeface="BIZ UDPゴシック" panose="020B0400000000000000" pitchFamily="50" charset="-128"/>
                          <a:ea typeface="BIZ UDPゴシック" panose="020B0400000000000000" pitchFamily="50" charset="-128"/>
                        </a:rPr>
                        <a:t> </a:t>
                      </a:r>
                      <a:r>
                        <a:rPr lang="ja-JP" altLang="en-US" sz="1400" b="1" dirty="0">
                          <a:latin typeface="BIZ UDPゴシック" panose="020B0400000000000000" pitchFamily="50" charset="-128"/>
                          <a:ea typeface="BIZ UDPゴシック" panose="020B0400000000000000" pitchFamily="50" charset="-128"/>
                        </a:rPr>
                        <a:t>（</a:t>
                      </a:r>
                      <a:r>
                        <a:rPr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）事業実施年度内に地域計画へのスマート農業の推進が位置付　</a:t>
                      </a:r>
                      <a:endParaRPr lang="en-US" altLang="ja-JP" sz="1400" b="1" dirty="0">
                        <a:latin typeface="BIZ UDPゴシック" panose="020B0400000000000000" pitchFamily="50" charset="-128"/>
                        <a:ea typeface="BIZ UDPゴシック" panose="020B0400000000000000" pitchFamily="50" charset="-128"/>
                      </a:endParaRPr>
                    </a:p>
                    <a:p>
                      <a:pPr lvl="0" defTabSz="777514">
                        <a:buClr>
                          <a:schemeClr val="tx1"/>
                        </a:buClr>
                        <a:defRPr/>
                      </a:pPr>
                      <a:r>
                        <a:rPr lang="ja-JP" altLang="en-US" sz="1400" b="1">
                          <a:latin typeface="BIZ UDPゴシック" panose="020B0400000000000000" pitchFamily="50" charset="-128"/>
                          <a:ea typeface="BIZ UDPゴシック" panose="020B0400000000000000" pitchFamily="50" charset="-128"/>
                        </a:rPr>
                        <a:t>　　　 けられる</a:t>
                      </a:r>
                      <a:r>
                        <a:rPr lang="ja-JP" altLang="en-US" sz="1400" b="1" dirty="0">
                          <a:latin typeface="BIZ UDPゴシック" panose="020B0400000000000000" pitchFamily="50" charset="-128"/>
                          <a:ea typeface="BIZ UDPゴシック" panose="020B0400000000000000" pitchFamily="50" charset="-128"/>
                        </a:rPr>
                        <a:t>場合も対象</a:t>
                      </a:r>
                      <a:endParaRPr lang="en-US" altLang="ja-JP" sz="1400" b="1"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663445675"/>
                  </a:ext>
                </a:extLst>
              </a:tr>
              <a:tr h="208385">
                <a:tc>
                  <a:txBody>
                    <a:bodyPr/>
                    <a:lstStyle/>
                    <a:p>
                      <a:r>
                        <a:rPr kumimoji="1" lang="ja-JP" altLang="en-US" sz="1400" b="0" dirty="0">
                          <a:latin typeface="BIZ UDPゴシック" panose="020B0400000000000000" pitchFamily="50" charset="-128"/>
                          <a:ea typeface="BIZ UDPゴシック" panose="020B0400000000000000" pitchFamily="50" charset="-128"/>
                        </a:rPr>
                        <a:t>対象品目</a:t>
                      </a:r>
                    </a:p>
                  </a:txBody>
                  <a:tcPr/>
                </a:tc>
                <a:tc>
                  <a:txBody>
                    <a:bodyPr/>
                    <a:lstStyle/>
                    <a:p>
                      <a:r>
                        <a:rPr kumimoji="1" lang="ja-JP" altLang="en-US" sz="1400" b="1" dirty="0">
                          <a:latin typeface="BIZ UDPゴシック" panose="020B0400000000000000" pitchFamily="50" charset="-128"/>
                          <a:ea typeface="BIZ UDPゴシック" panose="020B0400000000000000" pitchFamily="50" charset="-128"/>
                        </a:rPr>
                        <a:t>水なす・いちご・ぶどう・その他品目</a:t>
                      </a:r>
                    </a:p>
                  </a:txBody>
                  <a:tcPr/>
                </a:tc>
                <a:extLst>
                  <a:ext uri="{0D108BD9-81ED-4DB2-BD59-A6C34878D82A}">
                    <a16:rowId xmlns:a16="http://schemas.microsoft.com/office/drawing/2014/main" val="2395207427"/>
                  </a:ext>
                </a:extLst>
              </a:tr>
              <a:tr h="347268">
                <a:tc>
                  <a:txBody>
                    <a:bodyPr/>
                    <a:lstStyle/>
                    <a:p>
                      <a:r>
                        <a:rPr kumimoji="1" lang="ja-JP" altLang="en-US" sz="1400" b="0" dirty="0">
                          <a:latin typeface="BIZ UDPゴシック" panose="020B0400000000000000" pitchFamily="50" charset="-128"/>
                          <a:ea typeface="BIZ UDPゴシック" panose="020B0400000000000000" pitchFamily="50" charset="-128"/>
                        </a:rPr>
                        <a:t>対象技術</a:t>
                      </a:r>
                    </a:p>
                  </a:txBody>
                  <a:tcPr/>
                </a:tc>
                <a:tc>
                  <a:txBody>
                    <a:bodyPr/>
                    <a:lstStyle/>
                    <a:p>
                      <a:pPr marL="0" marR="0" lvl="0" indent="0" algn="l" defTabSz="777514" rtl="0" eaLnBrk="1" fontAlgn="auto" latinLnBrk="0" hangingPunct="1">
                        <a:lnSpc>
                          <a:spcPct val="100000"/>
                        </a:lnSpc>
                        <a:spcBef>
                          <a:spcPts val="0"/>
                        </a:spcBef>
                        <a:spcAft>
                          <a:spcPts val="0"/>
                        </a:spcAft>
                        <a:buClrTx/>
                        <a:buSzTx/>
                        <a:buFontTx/>
                        <a:buNone/>
                        <a:tabLst/>
                        <a:defRPr/>
                      </a:pPr>
                      <a:r>
                        <a:rPr lang="ja-JP" altLang="en-US" sz="1400" b="1" u="none" dirty="0">
                          <a:latin typeface="BIZ UDPゴシック" panose="020B0400000000000000" pitchFamily="50" charset="-128"/>
                          <a:ea typeface="BIZ UDPゴシック" panose="020B0400000000000000" pitchFamily="50" charset="-128"/>
                        </a:rPr>
                        <a:t>成果目標達成のために必要な高度環境制御・自動化技術</a:t>
                      </a:r>
                      <a:endParaRPr lang="en-US" altLang="ja-JP" sz="1400" b="1"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517774551"/>
                  </a:ext>
                </a:extLst>
              </a:tr>
              <a:tr h="561805">
                <a:tc>
                  <a:txBody>
                    <a:bodyPr/>
                    <a:lstStyle/>
                    <a:p>
                      <a:r>
                        <a:rPr kumimoji="1" lang="ja-JP" altLang="en-US" sz="1400" b="0" dirty="0">
                          <a:latin typeface="BIZ UDPゴシック" panose="020B0400000000000000" pitchFamily="50" charset="-128"/>
                          <a:ea typeface="BIZ UDPゴシック" panose="020B0400000000000000" pitchFamily="50" charset="-128"/>
                        </a:rPr>
                        <a:t>補助率・補助上限</a:t>
                      </a:r>
                    </a:p>
                  </a:txBody>
                  <a:tcPr/>
                </a:tc>
                <a:tc>
                  <a:txBody>
                    <a:bodyPr/>
                    <a:lstStyle/>
                    <a:p>
                      <a:pPr lvl="0" defTabSz="777514">
                        <a:buClr>
                          <a:schemeClr val="tx1"/>
                        </a:buClr>
                        <a:defRPr/>
                      </a:pPr>
                      <a:r>
                        <a:rPr lang="ja-JP" altLang="en-US" sz="1400" b="1" dirty="0">
                          <a:latin typeface="BIZ UDPゴシック" panose="020B0400000000000000" pitchFamily="50" charset="-128"/>
                          <a:ea typeface="BIZ UDPゴシック" panose="020B0400000000000000" pitchFamily="50" charset="-128"/>
                        </a:rPr>
                        <a:t>補助率　　　事業費の</a:t>
                      </a:r>
                      <a:r>
                        <a:rPr lang="en-US" altLang="ja-JP" sz="1400" b="1" dirty="0">
                          <a:latin typeface="BIZ UDPゴシック" panose="020B0400000000000000" pitchFamily="50" charset="-128"/>
                          <a:ea typeface="BIZ UDPゴシック" panose="020B0400000000000000" pitchFamily="50" charset="-128"/>
                        </a:rPr>
                        <a:t>1/2</a:t>
                      </a:r>
                      <a:r>
                        <a:rPr lang="ja-JP" altLang="en-US" sz="1400" b="1" dirty="0">
                          <a:latin typeface="BIZ UDPゴシック" panose="020B0400000000000000" pitchFamily="50" charset="-128"/>
                          <a:ea typeface="BIZ UDPゴシック" panose="020B0400000000000000" pitchFamily="50" charset="-128"/>
                        </a:rPr>
                        <a:t>以内</a:t>
                      </a:r>
                    </a:p>
                    <a:p>
                      <a:pPr lvl="0" defTabSz="777514">
                        <a:buClr>
                          <a:schemeClr val="tx1"/>
                        </a:buClr>
                        <a:defRPr/>
                      </a:pPr>
                      <a:r>
                        <a:rPr lang="ja-JP" altLang="en-US" sz="1400" b="1" dirty="0">
                          <a:latin typeface="BIZ UDPゴシック" panose="020B0400000000000000" pitchFamily="50" charset="-128"/>
                          <a:ea typeface="BIZ UDPゴシック" panose="020B0400000000000000" pitchFamily="50" charset="-128"/>
                        </a:rPr>
                        <a:t>補助上限　 </a:t>
                      </a:r>
                      <a:r>
                        <a:rPr lang="en-US" altLang="ja-JP" sz="1400" b="1" dirty="0">
                          <a:latin typeface="BIZ UDPゴシック" panose="020B0400000000000000" pitchFamily="50" charset="-128"/>
                          <a:ea typeface="BIZ UDPゴシック" panose="020B0400000000000000" pitchFamily="50" charset="-128"/>
                        </a:rPr>
                        <a:t>250</a:t>
                      </a:r>
                      <a:r>
                        <a:rPr lang="ja-JP" altLang="en-US" sz="1400" b="1" dirty="0">
                          <a:latin typeface="BIZ UDPゴシック" panose="020B0400000000000000" pitchFamily="50" charset="-128"/>
                          <a:ea typeface="BIZ UDPゴシック" panose="020B0400000000000000" pitchFamily="50" charset="-128"/>
                        </a:rPr>
                        <a:t>万円</a:t>
                      </a:r>
                      <a:r>
                        <a:rPr lang="en-US" altLang="ja-JP" sz="1400" b="1" dirty="0">
                          <a:latin typeface="BIZ UDPゴシック" panose="020B0400000000000000" pitchFamily="50" charset="-128"/>
                          <a:ea typeface="BIZ UDPゴシック" panose="020B0400000000000000" pitchFamily="50" charset="-128"/>
                        </a:rPr>
                        <a:t>/10a</a:t>
                      </a:r>
                      <a:r>
                        <a:rPr lang="ja-JP" altLang="en-US" sz="1400" b="1" dirty="0">
                          <a:latin typeface="BIZ UDPゴシック" panose="020B0400000000000000" pitchFamily="50" charset="-128"/>
                          <a:ea typeface="BIZ UDPゴシック" panose="020B0400000000000000" pitchFamily="50" charset="-128"/>
                        </a:rPr>
                        <a:t>かつ</a:t>
                      </a:r>
                      <a:r>
                        <a:rPr lang="en-US" altLang="ja-JP" sz="1400" b="1" dirty="0">
                          <a:latin typeface="BIZ UDPゴシック" panose="020B0400000000000000" pitchFamily="50" charset="-128"/>
                          <a:ea typeface="BIZ UDPゴシック" panose="020B0400000000000000" pitchFamily="50" charset="-128"/>
                        </a:rPr>
                        <a:t>500</a:t>
                      </a:r>
                      <a:r>
                        <a:rPr lang="ja-JP" altLang="en-US" sz="1400" b="1" dirty="0">
                          <a:latin typeface="BIZ UDPゴシック" panose="020B0400000000000000" pitchFamily="50" charset="-128"/>
                          <a:ea typeface="BIZ UDPゴシック" panose="020B0400000000000000" pitchFamily="50" charset="-128"/>
                        </a:rPr>
                        <a:t>万円</a:t>
                      </a:r>
                      <a:r>
                        <a:rPr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件</a:t>
                      </a:r>
                      <a:endParaRPr kumimoji="1" lang="ja-JP" altLang="en-US" sz="1400" b="1"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645317068"/>
                  </a:ext>
                </a:extLst>
              </a:tr>
              <a:tr h="1978285">
                <a:tc>
                  <a:txBody>
                    <a:bodyPr/>
                    <a:lstStyle/>
                    <a:p>
                      <a:r>
                        <a:rPr kumimoji="1" lang="ja-JP" altLang="en-US" sz="1400" b="0" dirty="0">
                          <a:latin typeface="BIZ UDPゴシック" panose="020B0400000000000000" pitchFamily="50" charset="-128"/>
                          <a:ea typeface="BIZ UDPゴシック" panose="020B0400000000000000" pitchFamily="50" charset="-128"/>
                        </a:rPr>
                        <a:t>成果目標</a:t>
                      </a:r>
                    </a:p>
                  </a:txBody>
                  <a:tcPr/>
                </a:tc>
                <a:tc>
                  <a:txBody>
                    <a:bodyPr/>
                    <a:lstStyle/>
                    <a:p>
                      <a:pPr lvl="0" defTabSz="777514">
                        <a:buClr>
                          <a:schemeClr val="tx1"/>
                        </a:buClr>
                        <a:defRPr/>
                      </a:pPr>
                      <a:r>
                        <a:rPr lang="ja-JP" altLang="en-US" sz="1400" b="1" dirty="0">
                          <a:latin typeface="BIZ UDPゴシック" panose="020B0400000000000000" pitchFamily="50" charset="-128"/>
                          <a:ea typeface="BIZ UDPゴシック" panose="020B0400000000000000" pitchFamily="50" charset="-128"/>
                        </a:rPr>
                        <a:t>単位面積当たり収穫量又は秀品率の向上</a:t>
                      </a:r>
                      <a:endParaRPr lang="en-US" altLang="ja-JP" sz="1400" b="1"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742473688"/>
                  </a:ext>
                </a:extLst>
              </a:tr>
              <a:tr h="574207">
                <a:tc>
                  <a:txBody>
                    <a:bodyPr/>
                    <a:lstStyle/>
                    <a:p>
                      <a:r>
                        <a:rPr kumimoji="1" lang="ja-JP" altLang="en-US" sz="1400" b="0" dirty="0">
                          <a:latin typeface="BIZ UDPゴシック" panose="020B0400000000000000" pitchFamily="50" charset="-128"/>
                          <a:ea typeface="BIZ UDPゴシック" panose="020B0400000000000000" pitchFamily="50" charset="-128"/>
                        </a:rPr>
                        <a:t>その他主な要件</a:t>
                      </a:r>
                    </a:p>
                  </a:txBody>
                  <a:tcPr/>
                </a:tc>
                <a:tc>
                  <a:txBody>
                    <a:bodyPr/>
                    <a:lstStyle/>
                    <a:p>
                      <a:pPr lvl="0" defTabSz="777514">
                        <a:buClr>
                          <a:schemeClr val="tx1"/>
                        </a:buClr>
                        <a:defRPr/>
                      </a:pPr>
                      <a:r>
                        <a:rPr lang="ja-JP" altLang="en-US" sz="1400" b="1" dirty="0">
                          <a:latin typeface="BIZ UDPゴシック" panose="020B0400000000000000" pitchFamily="50" charset="-128"/>
                          <a:ea typeface="BIZ UDPゴシック" panose="020B0400000000000000" pitchFamily="50" charset="-128"/>
                        </a:rPr>
                        <a:t>栽培環境センシングデータや導入効果データ（生育・収量等）、環境　　</a:t>
                      </a:r>
                      <a:endParaRPr lang="en-US" altLang="ja-JP" sz="1400" b="1" dirty="0">
                        <a:latin typeface="BIZ UDPゴシック" panose="020B0400000000000000" pitchFamily="50" charset="-128"/>
                        <a:ea typeface="BIZ UDPゴシック" panose="020B0400000000000000" pitchFamily="50" charset="-128"/>
                      </a:endParaRPr>
                    </a:p>
                    <a:p>
                      <a:pPr lvl="0" defTabSz="777514">
                        <a:buClr>
                          <a:schemeClr val="tx1"/>
                        </a:buClr>
                        <a:defRPr/>
                      </a:pPr>
                      <a:r>
                        <a:rPr lang="ja-JP" altLang="en-US" sz="1400" b="1" dirty="0">
                          <a:latin typeface="BIZ UDPゴシック" panose="020B0400000000000000" pitchFamily="50" charset="-128"/>
                          <a:ea typeface="BIZ UDPゴシック" panose="020B0400000000000000" pitchFamily="50" charset="-128"/>
                        </a:rPr>
                        <a:t>制御ノウハウ等の共有に協力すること</a:t>
                      </a:r>
                      <a:endParaRPr lang="en-US" altLang="ja-JP" sz="1400" b="1" dirty="0">
                        <a:latin typeface="BIZ UDPゴシック" panose="020B0400000000000000" pitchFamily="50" charset="-128"/>
                        <a:ea typeface="BIZ UDPゴシック" panose="020B0400000000000000" pitchFamily="50" charset="-128"/>
                      </a:endParaRPr>
                    </a:p>
                    <a:p>
                      <a:pPr lvl="0" defTabSz="777514">
                        <a:buClr>
                          <a:schemeClr val="tx1"/>
                        </a:buClr>
                        <a:defRPr/>
                      </a:pPr>
                      <a:r>
                        <a:rPr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技術の普及性をふまえ取組面積はおおむね５</a:t>
                      </a:r>
                      <a:r>
                        <a:rPr lang="en-US" altLang="ja-JP" sz="1400" b="1" dirty="0">
                          <a:latin typeface="BIZ UDPゴシック" panose="020B0400000000000000" pitchFamily="50" charset="-128"/>
                          <a:ea typeface="BIZ UDPゴシック" panose="020B0400000000000000" pitchFamily="50" charset="-128"/>
                        </a:rPr>
                        <a:t>a</a:t>
                      </a:r>
                      <a:r>
                        <a:rPr lang="ja-JP" altLang="en-US" sz="1400" b="1" dirty="0">
                          <a:latin typeface="BIZ UDPゴシック" panose="020B0400000000000000" pitchFamily="50" charset="-128"/>
                          <a:ea typeface="BIZ UDPゴシック" panose="020B0400000000000000" pitchFamily="50" charset="-128"/>
                        </a:rPr>
                        <a:t>以上とする</a:t>
                      </a:r>
                      <a:endParaRPr lang="en-US" altLang="ja-JP" sz="1400" b="1"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266966911"/>
                  </a:ext>
                </a:extLst>
              </a:tr>
              <a:tr h="561805">
                <a:tc>
                  <a:txBody>
                    <a:bodyPr/>
                    <a:lstStyle/>
                    <a:p>
                      <a:r>
                        <a:rPr kumimoji="1" lang="ja-JP" altLang="en-US" sz="1400" b="0" dirty="0">
                          <a:latin typeface="BIZ UDPゴシック" panose="020B0400000000000000" pitchFamily="50" charset="-128"/>
                          <a:ea typeface="BIZ UDPゴシック" panose="020B0400000000000000" pitchFamily="50" charset="-128"/>
                        </a:rPr>
                        <a:t>審査基準</a:t>
                      </a:r>
                    </a:p>
                  </a:txBody>
                  <a:tcPr/>
                </a:tc>
                <a:tc>
                  <a:txBody>
                    <a:bodyPr/>
                    <a:lstStyle/>
                    <a:p>
                      <a:pPr lvl="0" defTabSz="777514">
                        <a:buClr>
                          <a:schemeClr val="tx1"/>
                        </a:buClr>
                        <a:defRPr/>
                      </a:pPr>
                      <a:r>
                        <a:rPr lang="ja-JP" altLang="en-US" sz="1400" b="1" dirty="0">
                          <a:latin typeface="BIZ UDPゴシック" panose="020B0400000000000000" pitchFamily="50" charset="-128"/>
                          <a:ea typeface="BIZ UDPゴシック" panose="020B0400000000000000" pitchFamily="50" charset="-128"/>
                        </a:rPr>
                        <a:t>現状の取組や成果目標に応じて採択ポイントを加算、ポイントの高い取組から優先採択</a:t>
                      </a:r>
                      <a:endParaRPr lang="en-US" altLang="ja-JP" sz="1400" b="1"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98706129"/>
                  </a:ext>
                </a:extLst>
              </a:tr>
            </a:tbl>
          </a:graphicData>
        </a:graphic>
      </p:graphicFrame>
      <p:graphicFrame>
        <p:nvGraphicFramePr>
          <p:cNvPr id="45" name="表 30">
            <a:extLst>
              <a:ext uri="{FF2B5EF4-FFF2-40B4-BE49-F238E27FC236}">
                <a16:creationId xmlns:a16="http://schemas.microsoft.com/office/drawing/2014/main" id="{46097CCC-6BF5-4A95-A4BA-137B01FEEBDF}"/>
              </a:ext>
            </a:extLst>
          </p:cNvPr>
          <p:cNvGraphicFramePr>
            <a:graphicFrameLocks noGrp="1"/>
          </p:cNvGraphicFramePr>
          <p:nvPr>
            <p:extLst>
              <p:ext uri="{D42A27DB-BD31-4B8C-83A1-F6EECF244321}">
                <p14:modId xmlns:p14="http://schemas.microsoft.com/office/powerpoint/2010/main" val="4137407184"/>
              </p:ext>
            </p:extLst>
          </p:nvPr>
        </p:nvGraphicFramePr>
        <p:xfrm>
          <a:off x="2544418" y="7058108"/>
          <a:ext cx="4627768" cy="1420011"/>
        </p:xfrm>
        <a:graphic>
          <a:graphicData uri="http://schemas.openxmlformats.org/drawingml/2006/table">
            <a:tbl>
              <a:tblPr firstRow="1" bandRow="1">
                <a:tableStyleId>{5940675A-B579-460E-94D1-54222C63F5DA}</a:tableStyleId>
              </a:tblPr>
              <a:tblGrid>
                <a:gridCol w="1121189">
                  <a:extLst>
                    <a:ext uri="{9D8B030D-6E8A-4147-A177-3AD203B41FA5}">
                      <a16:colId xmlns:a16="http://schemas.microsoft.com/office/drawing/2014/main" val="302681915"/>
                    </a:ext>
                  </a:extLst>
                </a:gridCol>
                <a:gridCol w="3506579">
                  <a:extLst>
                    <a:ext uri="{9D8B030D-6E8A-4147-A177-3AD203B41FA5}">
                      <a16:colId xmlns:a16="http://schemas.microsoft.com/office/drawing/2014/main" val="3630715048"/>
                    </a:ext>
                  </a:extLst>
                </a:gridCol>
              </a:tblGrid>
              <a:tr h="208877">
                <a:tc>
                  <a:txBody>
                    <a:bodyPr/>
                    <a:lstStyle/>
                    <a:p>
                      <a:r>
                        <a:rPr kumimoji="1" lang="ja-JP" altLang="en-US" sz="1100" dirty="0">
                          <a:latin typeface="BIZ UDPゴシック" panose="020B0400000000000000" pitchFamily="50" charset="-128"/>
                          <a:ea typeface="BIZ UDPゴシック" panose="020B0400000000000000" pitchFamily="50" charset="-128"/>
                        </a:rPr>
                        <a:t>品目</a:t>
                      </a:r>
                    </a:p>
                  </a:txBody>
                  <a:tcPr>
                    <a:solidFill>
                      <a:srgbClr val="FFC000"/>
                    </a:solidFill>
                  </a:tcPr>
                </a:tc>
                <a:tc>
                  <a:txBody>
                    <a:bodyPr/>
                    <a:lstStyle/>
                    <a:p>
                      <a:r>
                        <a:rPr kumimoji="1" lang="ja-JP" altLang="en-US" sz="1100" dirty="0">
                          <a:latin typeface="BIZ UDPゴシック" panose="020B0400000000000000" pitchFamily="50" charset="-128"/>
                          <a:ea typeface="BIZ UDPゴシック" panose="020B0400000000000000" pitchFamily="50" charset="-128"/>
                        </a:rPr>
                        <a:t>成果目標</a:t>
                      </a:r>
                    </a:p>
                  </a:txBody>
                  <a:tcPr>
                    <a:solidFill>
                      <a:srgbClr val="FFC000"/>
                    </a:solidFill>
                  </a:tcPr>
                </a:tc>
                <a:extLst>
                  <a:ext uri="{0D108BD9-81ED-4DB2-BD59-A6C34878D82A}">
                    <a16:rowId xmlns:a16="http://schemas.microsoft.com/office/drawing/2014/main" val="2207978795"/>
                  </a:ext>
                </a:extLst>
              </a:tr>
              <a:tr h="208877">
                <a:tc>
                  <a:txBody>
                    <a:bodyPr/>
                    <a:lstStyle/>
                    <a:p>
                      <a:r>
                        <a:rPr lang="ja-JP" altLang="en-US" sz="1100" dirty="0">
                          <a:solidFill>
                            <a:schemeClr val="tx1"/>
                          </a:solidFill>
                          <a:latin typeface="BIZ UDPゴシック" panose="020B0400000000000000" pitchFamily="50" charset="-128"/>
                          <a:ea typeface="BIZ UDPゴシック" panose="020B0400000000000000" pitchFamily="50" charset="-128"/>
                        </a:rPr>
                        <a:t>水なす</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100" dirty="0">
                          <a:solidFill>
                            <a:schemeClr val="tx1"/>
                          </a:solidFill>
                          <a:latin typeface="BIZ UDPゴシック" panose="020B0400000000000000" pitchFamily="50" charset="-128"/>
                          <a:ea typeface="BIZ UDPゴシック" panose="020B0400000000000000" pitchFamily="50" charset="-128"/>
                        </a:rPr>
                        <a:t>15</a:t>
                      </a:r>
                      <a:r>
                        <a:rPr lang="ja-JP" altLang="en-US" sz="1100" dirty="0">
                          <a:solidFill>
                            <a:schemeClr val="tx1"/>
                          </a:solidFill>
                          <a:latin typeface="BIZ UDPゴシック" panose="020B0400000000000000" pitchFamily="50" charset="-128"/>
                          <a:ea typeface="BIZ UDPゴシック" panose="020B0400000000000000" pitchFamily="50" charset="-128"/>
                        </a:rPr>
                        <a:t>～</a:t>
                      </a:r>
                      <a:r>
                        <a:rPr lang="en-US" altLang="ja-JP" sz="1100" dirty="0">
                          <a:solidFill>
                            <a:schemeClr val="tx1"/>
                          </a:solidFill>
                          <a:latin typeface="BIZ UDPゴシック" panose="020B0400000000000000" pitchFamily="50" charset="-128"/>
                          <a:ea typeface="BIZ UDPゴシック" panose="020B0400000000000000" pitchFamily="50" charset="-128"/>
                        </a:rPr>
                        <a:t>20t/10a</a:t>
                      </a:r>
                      <a:r>
                        <a:rPr lang="ja-JP" altLang="en-US" sz="1100" dirty="0">
                          <a:solidFill>
                            <a:schemeClr val="tx1"/>
                          </a:solidFill>
                          <a:latin typeface="BIZ UDPゴシック" panose="020B0400000000000000" pitchFamily="50" charset="-128"/>
                          <a:ea typeface="BIZ UDPゴシック" panose="020B0400000000000000" pitchFamily="50" charset="-128"/>
                        </a:rPr>
                        <a:t>　</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948010120"/>
                  </a:ext>
                </a:extLst>
              </a:tr>
              <a:tr h="208877">
                <a:tc>
                  <a:txBody>
                    <a:bodyPr/>
                    <a:lstStyle/>
                    <a:p>
                      <a:r>
                        <a:rPr lang="ja-JP" altLang="en-US" sz="1100" dirty="0">
                          <a:solidFill>
                            <a:schemeClr val="tx1"/>
                          </a:solidFill>
                          <a:latin typeface="BIZ UDPゴシック" panose="020B0400000000000000" pitchFamily="50" charset="-128"/>
                          <a:ea typeface="BIZ UDPゴシック" panose="020B0400000000000000" pitchFamily="50" charset="-128"/>
                        </a:rPr>
                        <a:t>いちご</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lang="en-US" altLang="ja-JP" sz="1100" dirty="0">
                          <a:solidFill>
                            <a:schemeClr val="tx1"/>
                          </a:solidFill>
                          <a:latin typeface="BIZ UDPゴシック" panose="020B0400000000000000" pitchFamily="50" charset="-128"/>
                          <a:ea typeface="BIZ UDPゴシック" panose="020B0400000000000000" pitchFamily="50" charset="-128"/>
                        </a:rPr>
                        <a:t>3.6</a:t>
                      </a:r>
                      <a:r>
                        <a:rPr lang="ja-JP" altLang="en-US" sz="1100" dirty="0">
                          <a:solidFill>
                            <a:schemeClr val="tx1"/>
                          </a:solidFill>
                          <a:latin typeface="BIZ UDPゴシック" panose="020B0400000000000000" pitchFamily="50" charset="-128"/>
                          <a:ea typeface="BIZ UDPゴシック" panose="020B0400000000000000" pitchFamily="50" charset="-128"/>
                        </a:rPr>
                        <a:t>～</a:t>
                      </a:r>
                      <a:r>
                        <a:rPr lang="en-US" altLang="ja-JP" sz="1100" dirty="0">
                          <a:solidFill>
                            <a:schemeClr val="tx1"/>
                          </a:solidFill>
                          <a:latin typeface="BIZ UDPゴシック" panose="020B0400000000000000" pitchFamily="50" charset="-128"/>
                          <a:ea typeface="BIZ UDPゴシック" panose="020B0400000000000000" pitchFamily="50" charset="-128"/>
                        </a:rPr>
                        <a:t>5</a:t>
                      </a:r>
                      <a:r>
                        <a:rPr lang="ja-JP" altLang="en-US" sz="1100" dirty="0">
                          <a:solidFill>
                            <a:schemeClr val="tx1"/>
                          </a:solidFill>
                          <a:latin typeface="BIZ UDPゴシック" panose="020B0400000000000000" pitchFamily="50" charset="-128"/>
                          <a:ea typeface="BIZ UDPゴシック" panose="020B0400000000000000" pitchFamily="50" charset="-128"/>
                        </a:rPr>
                        <a:t>ｔ</a:t>
                      </a:r>
                      <a:r>
                        <a:rPr lang="en-US" altLang="ja-JP" sz="1100" dirty="0">
                          <a:solidFill>
                            <a:schemeClr val="tx1"/>
                          </a:solidFill>
                          <a:latin typeface="BIZ UDPゴシック" panose="020B0400000000000000" pitchFamily="50" charset="-128"/>
                          <a:ea typeface="BIZ UDPゴシック" panose="020B0400000000000000" pitchFamily="50" charset="-128"/>
                        </a:rPr>
                        <a:t>/10a</a:t>
                      </a:r>
                    </a:p>
                  </a:txBody>
                  <a:tcPr/>
                </a:tc>
                <a:extLst>
                  <a:ext uri="{0D108BD9-81ED-4DB2-BD59-A6C34878D82A}">
                    <a16:rowId xmlns:a16="http://schemas.microsoft.com/office/drawing/2014/main" val="1202865577"/>
                  </a:ext>
                </a:extLst>
              </a:tr>
              <a:tr h="208877">
                <a:tc>
                  <a:txBody>
                    <a:bodyPr/>
                    <a:lstStyle/>
                    <a:p>
                      <a:r>
                        <a:rPr lang="ja-JP" altLang="en-US" sz="1100" dirty="0">
                          <a:solidFill>
                            <a:schemeClr val="tx1"/>
                          </a:solidFill>
                          <a:latin typeface="BIZ UDPゴシック" panose="020B0400000000000000" pitchFamily="50" charset="-128"/>
                          <a:ea typeface="BIZ UDPゴシック" panose="020B0400000000000000" pitchFamily="50" charset="-128"/>
                        </a:rPr>
                        <a:t>ぶどう</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eaLnBrk="1" hangingPunct="1">
                        <a:spcBef>
                          <a:spcPct val="0"/>
                        </a:spcBef>
                        <a:buFontTx/>
                        <a:buNone/>
                        <a:defRPr/>
                      </a:pPr>
                      <a:r>
                        <a:rPr lang="ja-JP" altLang="en-US" sz="1100" dirty="0">
                          <a:solidFill>
                            <a:schemeClr val="tx1"/>
                          </a:solidFill>
                          <a:latin typeface="BIZ UDPゴシック" panose="020B0400000000000000" pitchFamily="50" charset="-128"/>
                          <a:ea typeface="BIZ UDPゴシック" panose="020B0400000000000000" pitchFamily="50" charset="-128"/>
                        </a:rPr>
                        <a:t>単価の現状からの増加率</a:t>
                      </a:r>
                      <a:r>
                        <a:rPr lang="en-US" altLang="ja-JP" sz="1100" dirty="0">
                          <a:solidFill>
                            <a:schemeClr val="tx1"/>
                          </a:solidFill>
                          <a:latin typeface="BIZ UDPゴシック" panose="020B0400000000000000" pitchFamily="50" charset="-128"/>
                          <a:ea typeface="BIZ UDPゴシック" panose="020B0400000000000000" pitchFamily="50" charset="-128"/>
                        </a:rPr>
                        <a:t>10</a:t>
                      </a:r>
                      <a:r>
                        <a:rPr lang="ja-JP" altLang="en-US" sz="1100" dirty="0">
                          <a:solidFill>
                            <a:schemeClr val="tx1"/>
                          </a:solidFill>
                          <a:latin typeface="BIZ UDPゴシック" panose="020B0400000000000000" pitchFamily="50" charset="-128"/>
                          <a:ea typeface="BIZ UDPゴシック" panose="020B0400000000000000" pitchFamily="50" charset="-128"/>
                        </a:rPr>
                        <a:t>～</a:t>
                      </a:r>
                      <a:r>
                        <a:rPr lang="en-US" altLang="ja-JP" sz="1100" dirty="0">
                          <a:solidFill>
                            <a:schemeClr val="tx1"/>
                          </a:solidFill>
                          <a:latin typeface="BIZ UDPゴシック" panose="020B0400000000000000" pitchFamily="50" charset="-128"/>
                          <a:ea typeface="BIZ UDPゴシック" panose="020B0400000000000000" pitchFamily="50" charset="-128"/>
                        </a:rPr>
                        <a:t>20</a:t>
                      </a:r>
                      <a:r>
                        <a:rPr lang="ja-JP" altLang="en-US" sz="1100" dirty="0">
                          <a:solidFill>
                            <a:schemeClr val="tx1"/>
                          </a:solidFill>
                          <a:latin typeface="BIZ UDPゴシック" panose="020B0400000000000000" pitchFamily="50" charset="-128"/>
                          <a:ea typeface="BIZ UDPゴシック" panose="020B0400000000000000" pitchFamily="50" charset="-128"/>
                        </a:rPr>
                        <a:t>％増</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623325461"/>
                  </a:ext>
                </a:extLst>
              </a:tr>
              <a:tr h="383691">
                <a:tc>
                  <a:txBody>
                    <a:bodyP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その他品目</a:t>
                      </a:r>
                    </a:p>
                  </a:txBody>
                  <a:tcPr/>
                </a:tc>
                <a:tc>
                  <a:txBody>
                    <a:bodyPr/>
                    <a:lstStyle/>
                    <a:p>
                      <a:pPr eaLnBrk="1" hangingPunct="1">
                        <a:spcBef>
                          <a:spcPct val="0"/>
                        </a:spcBef>
                        <a:buFontTx/>
                        <a:buNone/>
                        <a:defRPr/>
                      </a:pPr>
                      <a:r>
                        <a:rPr lang="ja-JP" altLang="en-US" sz="1100" dirty="0">
                          <a:solidFill>
                            <a:schemeClr val="tx1"/>
                          </a:solidFill>
                          <a:latin typeface="BIZ UDPゴシック" panose="020B0400000000000000" pitchFamily="50" charset="-128"/>
                          <a:ea typeface="BIZ UDPゴシック" panose="020B0400000000000000" pitchFamily="50" charset="-128"/>
                        </a:rPr>
                        <a:t>収量または単価の現状からの増加率</a:t>
                      </a:r>
                      <a:r>
                        <a:rPr lang="en-US" altLang="ja-JP" sz="1100" dirty="0">
                          <a:solidFill>
                            <a:schemeClr val="tx1"/>
                          </a:solidFill>
                          <a:latin typeface="BIZ UDPゴシック" panose="020B0400000000000000" pitchFamily="50" charset="-128"/>
                          <a:ea typeface="BIZ UDPゴシック" panose="020B0400000000000000" pitchFamily="50" charset="-128"/>
                        </a:rPr>
                        <a:t>10</a:t>
                      </a:r>
                      <a:r>
                        <a:rPr lang="ja-JP" altLang="en-US" sz="1100" dirty="0">
                          <a:solidFill>
                            <a:schemeClr val="tx1"/>
                          </a:solidFill>
                          <a:latin typeface="BIZ UDPゴシック" panose="020B0400000000000000" pitchFamily="50" charset="-128"/>
                          <a:ea typeface="BIZ UDPゴシック" panose="020B0400000000000000" pitchFamily="50" charset="-128"/>
                        </a:rPr>
                        <a:t>～</a:t>
                      </a:r>
                      <a:r>
                        <a:rPr lang="en-US" altLang="ja-JP" sz="1100" dirty="0">
                          <a:solidFill>
                            <a:schemeClr val="tx1"/>
                          </a:solidFill>
                          <a:latin typeface="BIZ UDPゴシック" panose="020B0400000000000000" pitchFamily="50" charset="-128"/>
                          <a:ea typeface="BIZ UDPゴシック" panose="020B0400000000000000" pitchFamily="50" charset="-128"/>
                        </a:rPr>
                        <a:t>20</a:t>
                      </a:r>
                      <a:r>
                        <a:rPr lang="ja-JP" altLang="en-US" sz="1100" dirty="0">
                          <a:solidFill>
                            <a:schemeClr val="tx1"/>
                          </a:solidFill>
                          <a:latin typeface="BIZ UDPゴシック" panose="020B0400000000000000" pitchFamily="50" charset="-128"/>
                          <a:ea typeface="BIZ UDPゴシック" panose="020B0400000000000000" pitchFamily="50" charset="-128"/>
                        </a:rPr>
                        <a:t>％増</a:t>
                      </a:r>
                    </a:p>
                  </a:txBody>
                  <a:tcPr/>
                </a:tc>
                <a:extLst>
                  <a:ext uri="{0D108BD9-81ED-4DB2-BD59-A6C34878D82A}">
                    <a16:rowId xmlns:a16="http://schemas.microsoft.com/office/drawing/2014/main" val="188849216"/>
                  </a:ext>
                </a:extLst>
              </a:tr>
            </a:tbl>
          </a:graphicData>
        </a:graphic>
      </p:graphicFrame>
      <p:sp>
        <p:nvSpPr>
          <p:cNvPr id="48" name="テキスト ボックス 47">
            <a:extLst>
              <a:ext uri="{FF2B5EF4-FFF2-40B4-BE49-F238E27FC236}">
                <a16:creationId xmlns:a16="http://schemas.microsoft.com/office/drawing/2014/main" id="{E848D6BC-5792-4B45-B192-18E233DE08C7}"/>
              </a:ext>
            </a:extLst>
          </p:cNvPr>
          <p:cNvSpPr txBox="1"/>
          <p:nvPr/>
        </p:nvSpPr>
        <p:spPr>
          <a:xfrm>
            <a:off x="544314" y="10289241"/>
            <a:ext cx="6352308" cy="338554"/>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詳細は、大阪府</a:t>
            </a:r>
            <a:r>
              <a:rPr lang="en-US" altLang="ja-JP" sz="1600" dirty="0">
                <a:latin typeface="BIZ UDPゴシック" panose="020B0400000000000000" pitchFamily="50" charset="-128"/>
                <a:ea typeface="BIZ UDPゴシック" panose="020B0400000000000000" pitchFamily="50" charset="-128"/>
              </a:rPr>
              <a:t>HP</a:t>
            </a:r>
            <a:r>
              <a:rPr lang="ja-JP" altLang="en-US" sz="1600" dirty="0">
                <a:latin typeface="BIZ UDPゴシック" panose="020B0400000000000000" pitchFamily="50" charset="-128"/>
                <a:ea typeface="BIZ UDPゴシック" panose="020B0400000000000000" pitchFamily="50" charset="-128"/>
              </a:rPr>
              <a:t>（右</a:t>
            </a:r>
            <a:r>
              <a:rPr lang="en-US" altLang="ja-JP" sz="1600" dirty="0">
                <a:latin typeface="BIZ UDPゴシック" panose="020B0400000000000000" pitchFamily="50" charset="-128"/>
                <a:ea typeface="BIZ UDPゴシック" panose="020B0400000000000000" pitchFamily="50" charset="-128"/>
              </a:rPr>
              <a:t>QR</a:t>
            </a:r>
            <a:r>
              <a:rPr lang="ja-JP" altLang="en-US" sz="1600" dirty="0">
                <a:latin typeface="BIZ UDPゴシック" panose="020B0400000000000000" pitchFamily="50" charset="-128"/>
                <a:ea typeface="BIZ UDPゴシック" panose="020B0400000000000000" pitchFamily="50" charset="-128"/>
              </a:rPr>
              <a:t>コード）をご確認ください。</a:t>
            </a:r>
          </a:p>
        </p:txBody>
      </p:sp>
      <p:pic>
        <p:nvPicPr>
          <p:cNvPr id="9" name="図 8">
            <a:extLst>
              <a:ext uri="{FF2B5EF4-FFF2-40B4-BE49-F238E27FC236}">
                <a16:creationId xmlns:a16="http://schemas.microsoft.com/office/drawing/2014/main" id="{25E8997D-91D5-4504-A9BB-52F6D96F908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46465" y="10089005"/>
            <a:ext cx="843665" cy="843665"/>
          </a:xfrm>
          <a:prstGeom prst="rect">
            <a:avLst/>
          </a:prstGeom>
        </p:spPr>
      </p:pic>
    </p:spTree>
    <p:extLst>
      <p:ext uri="{BB962C8B-B14F-4D97-AF65-F5344CB8AC3E}">
        <p14:creationId xmlns:p14="http://schemas.microsoft.com/office/powerpoint/2010/main" val="779290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1793C11F-72B7-4C28-B1AE-8F96CC488748}"/>
              </a:ext>
            </a:extLst>
          </p:cNvPr>
          <p:cNvSpPr/>
          <p:nvPr/>
        </p:nvSpPr>
        <p:spPr>
          <a:xfrm>
            <a:off x="1423867" y="540110"/>
            <a:ext cx="7560000" cy="1069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44" name="表 13">
            <a:extLst>
              <a:ext uri="{FF2B5EF4-FFF2-40B4-BE49-F238E27FC236}">
                <a16:creationId xmlns:a16="http://schemas.microsoft.com/office/drawing/2014/main" id="{4687BD69-C67B-479F-A7EE-61CB0615B5CF}"/>
              </a:ext>
            </a:extLst>
          </p:cNvPr>
          <p:cNvGraphicFramePr>
            <a:graphicFrameLocks noGrp="1"/>
          </p:cNvGraphicFramePr>
          <p:nvPr>
            <p:extLst>
              <p:ext uri="{D42A27DB-BD31-4B8C-83A1-F6EECF244321}">
                <p14:modId xmlns:p14="http://schemas.microsoft.com/office/powerpoint/2010/main" val="1692288867"/>
              </p:ext>
            </p:extLst>
          </p:nvPr>
        </p:nvGraphicFramePr>
        <p:xfrm>
          <a:off x="240802" y="1160634"/>
          <a:ext cx="7334441" cy="2932928"/>
        </p:xfrm>
        <a:graphic>
          <a:graphicData uri="http://schemas.openxmlformats.org/drawingml/2006/table">
            <a:tbl>
              <a:tblPr firstRow="1" bandRow="1">
                <a:tableStyleId>{5940675A-B579-460E-94D1-54222C63F5DA}</a:tableStyleId>
              </a:tblPr>
              <a:tblGrid>
                <a:gridCol w="428189">
                  <a:extLst>
                    <a:ext uri="{9D8B030D-6E8A-4147-A177-3AD203B41FA5}">
                      <a16:colId xmlns:a16="http://schemas.microsoft.com/office/drawing/2014/main" val="2333137463"/>
                    </a:ext>
                  </a:extLst>
                </a:gridCol>
                <a:gridCol w="1894540">
                  <a:extLst>
                    <a:ext uri="{9D8B030D-6E8A-4147-A177-3AD203B41FA5}">
                      <a16:colId xmlns:a16="http://schemas.microsoft.com/office/drawing/2014/main" val="2209457075"/>
                    </a:ext>
                  </a:extLst>
                </a:gridCol>
                <a:gridCol w="2375494">
                  <a:extLst>
                    <a:ext uri="{9D8B030D-6E8A-4147-A177-3AD203B41FA5}">
                      <a16:colId xmlns:a16="http://schemas.microsoft.com/office/drawing/2014/main" val="3509308801"/>
                    </a:ext>
                  </a:extLst>
                </a:gridCol>
                <a:gridCol w="2636218">
                  <a:extLst>
                    <a:ext uri="{9D8B030D-6E8A-4147-A177-3AD203B41FA5}">
                      <a16:colId xmlns:a16="http://schemas.microsoft.com/office/drawing/2014/main" val="4279631367"/>
                    </a:ext>
                  </a:extLst>
                </a:gridCol>
              </a:tblGrid>
              <a:tr h="2316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900" kern="100" dirty="0">
                        <a:effectLst/>
                        <a:latin typeface="BIZ UDPゴシック" panose="020B0400000000000000" pitchFamily="50" charset="-128"/>
                        <a:ea typeface="BIZ UDPゴシック" panose="020B0400000000000000" pitchFamily="50" charset="-128"/>
                      </a:endParaRPr>
                    </a:p>
                  </a:txBody>
                  <a:tcP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kern="100" dirty="0">
                          <a:latin typeface="BIZ UDPゴシック" panose="020B0400000000000000" pitchFamily="50" charset="-128"/>
                          <a:ea typeface="BIZ UDPゴシック" panose="020B0400000000000000" pitchFamily="50" charset="-128"/>
                        </a:rPr>
                        <a:t>ぶどう</a:t>
                      </a:r>
                      <a:endParaRPr lang="en-US" altLang="ja-JP" sz="900" kern="100" dirty="0">
                        <a:effectLst/>
                        <a:latin typeface="BIZ UDPゴシック" panose="020B0400000000000000" pitchFamily="50" charset="-128"/>
                        <a:ea typeface="BIZ UDPゴシック" panose="020B0400000000000000" pitchFamily="50" charset="-128"/>
                      </a:endParaRPr>
                    </a:p>
                  </a:txBody>
                  <a:tcP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いちご</a:t>
                      </a:r>
                      <a:endPar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kern="100" dirty="0">
                          <a:latin typeface="BIZ UDPゴシック" panose="020B0400000000000000" pitchFamily="50" charset="-128"/>
                          <a:ea typeface="BIZ UDPゴシック" panose="020B0400000000000000" pitchFamily="50" charset="-128"/>
                          <a:cs typeface="Times New Roman" panose="02020603050405020304" pitchFamily="18" charset="0"/>
                        </a:rPr>
                        <a:t>水なす</a:t>
                      </a:r>
                      <a:endPar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solidFill>
                      <a:schemeClr val="accent1">
                        <a:lumMod val="40000"/>
                        <a:lumOff val="60000"/>
                      </a:schemeClr>
                    </a:solidFill>
                  </a:tcPr>
                </a:tc>
                <a:extLst>
                  <a:ext uri="{0D108BD9-81ED-4DB2-BD59-A6C34878D82A}">
                    <a16:rowId xmlns:a16="http://schemas.microsoft.com/office/drawing/2014/main" val="4282529118"/>
                  </a:ext>
                </a:extLst>
              </a:tr>
              <a:tr h="1412650">
                <a:tc>
                  <a:txBody>
                    <a:bodyPr/>
                    <a:lstStyle/>
                    <a:p>
                      <a:r>
                        <a:rPr kumimoji="1" lang="ja-JP" altLang="en-US" sz="900" dirty="0">
                          <a:latin typeface="BIZ UDPゴシック" panose="020B0400000000000000" pitchFamily="50" charset="-128"/>
                          <a:ea typeface="BIZ UDPゴシック" panose="020B0400000000000000" pitchFamily="50" charset="-128"/>
                        </a:rPr>
                        <a:t>単体</a:t>
                      </a:r>
                      <a:r>
                        <a:rPr kumimoji="1" lang="en-US" altLang="ja-JP" sz="900" dirty="0">
                          <a:latin typeface="BIZ UDPゴシック" panose="020B0400000000000000" pitchFamily="50" charset="-128"/>
                          <a:ea typeface="BIZ UDPゴシック" panose="020B0400000000000000" pitchFamily="50" charset="-128"/>
                        </a:rPr>
                        <a:t>OK</a:t>
                      </a:r>
                      <a:endParaRPr kumimoji="1" lang="ja-JP" altLang="en-US" sz="9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900" b="1" u="sng" dirty="0">
                          <a:latin typeface="BIZ UDPゴシック" panose="020B0400000000000000" pitchFamily="50" charset="-128"/>
                          <a:ea typeface="BIZ UDPゴシック" panose="020B0400000000000000" pitchFamily="50" charset="-128"/>
                        </a:rPr>
                        <a:t>・ＣＯ</a:t>
                      </a:r>
                      <a:r>
                        <a:rPr kumimoji="1" lang="en-US" altLang="ja-JP" sz="900" b="1" u="sng" dirty="0">
                          <a:latin typeface="BIZ UDPゴシック" panose="020B0400000000000000" pitchFamily="50" charset="-128"/>
                          <a:ea typeface="BIZ UDPゴシック" panose="020B0400000000000000" pitchFamily="50" charset="-128"/>
                        </a:rPr>
                        <a:t>2</a:t>
                      </a:r>
                      <a:r>
                        <a:rPr kumimoji="1" lang="ja-JP" altLang="en-US" sz="900" b="1" u="sng" dirty="0">
                          <a:latin typeface="BIZ UDPゴシック" panose="020B0400000000000000" pitchFamily="50" charset="-128"/>
                          <a:ea typeface="BIZ UDPゴシック" panose="020B0400000000000000" pitchFamily="50" charset="-128"/>
                        </a:rPr>
                        <a:t>施用装置（密閉性のあるハウスのみ</a:t>
                      </a:r>
                      <a:r>
                        <a:rPr kumimoji="1" lang="en-US" altLang="ja-JP" sz="900" b="1" u="sng" dirty="0">
                          <a:latin typeface="BIZ UDPゴシック" panose="020B0400000000000000" pitchFamily="50" charset="-128"/>
                          <a:ea typeface="BIZ UDPゴシック" panose="020B0400000000000000" pitchFamily="50" charset="-128"/>
                        </a:rPr>
                        <a:t>)</a:t>
                      </a:r>
                      <a:endParaRPr kumimoji="1" lang="ja-JP" altLang="en-US" sz="900" b="1" u="sng" dirty="0">
                        <a:latin typeface="BIZ UDPゴシック" panose="020B0400000000000000" pitchFamily="50" charset="-128"/>
                        <a:ea typeface="BIZ UDPゴシック" panose="020B0400000000000000" pitchFamily="50" charset="-128"/>
                      </a:endParaRPr>
                    </a:p>
                    <a:p>
                      <a:r>
                        <a:rPr kumimoji="1" lang="ja-JP" altLang="en-US" sz="900" dirty="0">
                          <a:latin typeface="BIZ UDPゴシック" panose="020B0400000000000000" pitchFamily="50" charset="-128"/>
                          <a:ea typeface="BIZ UDPゴシック" panose="020B0400000000000000" pitchFamily="50" charset="-128"/>
                        </a:rPr>
                        <a:t>・ヒートポンプ冷房（高温対策）</a:t>
                      </a:r>
                    </a:p>
                    <a:p>
                      <a:r>
                        <a:rPr kumimoji="1" lang="ja-JP" altLang="en-US" sz="900" strike="noStrike"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制御盤（統合環境制御システム用）</a:t>
                      </a:r>
                    </a:p>
                    <a:p>
                      <a:r>
                        <a:rPr kumimoji="1" lang="ja-JP" altLang="en-US" sz="900" b="1" u="sng" dirty="0">
                          <a:latin typeface="BIZ UDPゴシック" panose="020B0400000000000000" pitchFamily="50" charset="-128"/>
                          <a:ea typeface="BIZ UDPゴシック" panose="020B0400000000000000" pitchFamily="50" charset="-128"/>
                        </a:rPr>
                        <a:t>・日射比例かん水</a:t>
                      </a:r>
                      <a:endParaRPr kumimoji="1" lang="en-US" altLang="ja-JP" sz="900" b="1" u="sng" dirty="0">
                        <a:latin typeface="BIZ UDPゴシック" panose="020B0400000000000000" pitchFamily="50" charset="-128"/>
                        <a:ea typeface="BIZ UDPゴシック" panose="020B0400000000000000" pitchFamily="50" charset="-128"/>
                      </a:endParaRPr>
                    </a:p>
                    <a:p>
                      <a:endParaRPr kumimoji="1" lang="ja-JP" altLang="en-US" sz="900" b="1" u="sng" dirty="0">
                        <a:latin typeface="BIZ UDPゴシック" panose="020B0400000000000000" pitchFamily="50" charset="-128"/>
                        <a:ea typeface="BIZ UDPゴシック" panose="020B0400000000000000" pitchFamily="50" charset="-128"/>
                      </a:endParaRPr>
                    </a:p>
                    <a:p>
                      <a:endParaRPr kumimoji="1" lang="ja-JP" altLang="en-US" sz="900" dirty="0">
                        <a:latin typeface="BIZ UDPゴシック" panose="020B0400000000000000" pitchFamily="50" charset="-128"/>
                        <a:ea typeface="BIZ UDPゴシック" panose="020B0400000000000000" pitchFamily="50" charset="-128"/>
                      </a:endParaRPr>
                    </a:p>
                  </a:txBody>
                  <a:tcPr/>
                </a:tc>
                <a:tc>
                  <a:txBody>
                    <a:bodyPr/>
                    <a:lstStyle/>
                    <a:p>
                      <a:pPr algn="just">
                        <a:lnSpc>
                          <a:spcPts val="1500"/>
                        </a:lnSpc>
                      </a:pPr>
                      <a:r>
                        <a:rPr lang="ja-JP" alt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ＣＯ</a:t>
                      </a: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施用</a:t>
                      </a:r>
                      <a:r>
                        <a:rPr lang="ja-JP"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装置</a:t>
                      </a:r>
                      <a:endPar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500"/>
                        </a:lnSpc>
                      </a:pPr>
                      <a:r>
                        <a:rPr lang="ja-JP" altLang="en-US" sz="900" b="1"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900" b="1"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細霧冷房システム</a:t>
                      </a:r>
                    </a:p>
                    <a:p>
                      <a:pPr algn="just">
                        <a:lnSpc>
                          <a:spcPts val="1500"/>
                        </a:lnSpc>
                      </a:pPr>
                      <a:r>
                        <a:rPr lang="ja-JP" alt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ヒートポンプ冷房</a:t>
                      </a:r>
                    </a:p>
                    <a:p>
                      <a:pPr algn="just">
                        <a:lnSpc>
                          <a:spcPts val="1500"/>
                        </a:lnSpc>
                      </a:pPr>
                      <a:r>
                        <a:rPr lang="ja-JP" altLang="en-US" sz="900" b="1" u="sng" kern="100" dirty="0">
                          <a:latin typeface="BIZ UDPゴシック" panose="020B0400000000000000" pitchFamily="50" charset="-128"/>
                          <a:ea typeface="BIZ UDPゴシック" panose="020B0400000000000000" pitchFamily="50" charset="-128"/>
                          <a:cs typeface="Times New Roman" panose="02020603050405020304" pitchFamily="18" charset="0"/>
                        </a:rPr>
                        <a:t>・日射比例かん水</a:t>
                      </a:r>
                      <a:endParaRPr lang="en-US" altLang="ja-JP" sz="9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1500"/>
                        </a:lnSpc>
                        <a:spcBef>
                          <a:spcPts val="0"/>
                        </a:spcBef>
                        <a:spcAft>
                          <a:spcPts val="0"/>
                        </a:spcAft>
                        <a:buClrTx/>
                        <a:buSzTx/>
                        <a:buFontTx/>
                        <a:buNone/>
                        <a:tabLst/>
                        <a:defRPr/>
                      </a:pPr>
                      <a:r>
                        <a:rPr lang="ja-JP" altLang="en-US" sz="900" b="1" u="sng" kern="100" dirty="0">
                          <a:latin typeface="BIZ UDPゴシック" panose="020B0400000000000000" pitchFamily="50" charset="-128"/>
                          <a:ea typeface="BIZ UDPゴシック" panose="020B0400000000000000" pitchFamily="50" charset="-128"/>
                          <a:cs typeface="Times New Roman" panose="02020603050405020304" pitchFamily="18" charset="0"/>
                        </a:rPr>
                        <a:t>・制御盤（統合環境制御システム）</a:t>
                      </a:r>
                      <a:endParaRPr lang="en-US" altLang="ja-JP" sz="900" b="1" u="sng"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1500"/>
                        </a:lnSpc>
                        <a:spcBef>
                          <a:spcPts val="0"/>
                        </a:spcBef>
                        <a:spcAft>
                          <a:spcPts val="0"/>
                        </a:spcAft>
                        <a:buClrTx/>
                        <a:buSzTx/>
                        <a:buFontTx/>
                        <a:buNone/>
                        <a:tabLst/>
                        <a:defRPr/>
                      </a:pPr>
                      <a:r>
                        <a:rPr lang="ja-JP" altLang="en-US"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補光用ＬＥＤ</a:t>
                      </a:r>
                      <a:r>
                        <a:rPr lang="ja-JP" altLang="en-US"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（電照は</a:t>
                      </a:r>
                      <a:r>
                        <a:rPr lang="en-US" altLang="ja-JP"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1500"/>
                        </a:lnSpc>
                        <a:spcBef>
                          <a:spcPts val="0"/>
                        </a:spcBef>
                        <a:spcAft>
                          <a:spcPts val="0"/>
                        </a:spcAft>
                        <a:buClrTx/>
                        <a:buSzTx/>
                        <a:buFontTx/>
                        <a:buNone/>
                        <a:tabLst/>
                        <a:defRPr/>
                      </a:pPr>
                      <a:r>
                        <a:rPr lang="ja-JP" altLang="en-US" sz="900" b="1" u="sng" kern="100" dirty="0">
                          <a:latin typeface="BIZ UDPゴシック" panose="020B0400000000000000" pitchFamily="50" charset="-128"/>
                          <a:ea typeface="BIZ UDPゴシック" panose="020B0400000000000000" pitchFamily="50" charset="-128"/>
                          <a:cs typeface="Times New Roman" panose="02020603050405020304" pitchFamily="18" charset="0"/>
                        </a:rPr>
                        <a:t>・クラウン加温・冷却</a:t>
                      </a:r>
                      <a:endParaRPr lang="en-US" altLang="ja-JP" sz="900" b="1" u="sng"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tc>
                <a:tc>
                  <a:txBody>
                    <a:bodyPr/>
                    <a:lstStyle/>
                    <a:p>
                      <a:pPr algn="just">
                        <a:lnSpc>
                          <a:spcPts val="1500"/>
                        </a:lnSpc>
                      </a:pPr>
                      <a:r>
                        <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CO2</a:t>
                      </a:r>
                      <a:r>
                        <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施用装置</a:t>
                      </a:r>
                    </a:p>
                    <a:p>
                      <a:pPr algn="just">
                        <a:lnSpc>
                          <a:spcPts val="1500"/>
                        </a:lnSpc>
                      </a:pPr>
                      <a:r>
                        <a:rPr lang="ja-JP" altLang="en-US" sz="900" b="1" u="sng"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・細霧冷房システム</a:t>
                      </a:r>
                    </a:p>
                    <a:p>
                      <a:pPr algn="just">
                        <a:lnSpc>
                          <a:spcPts val="1500"/>
                        </a:lnSpc>
                      </a:pPr>
                      <a:r>
                        <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・ヒートポンプ冷房</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1" u="sng"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・日射比例かん水</a:t>
                      </a:r>
                      <a:endParaRPr lang="en-US" alt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1" u="sng"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・制御盤（統合環境制御システム）</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・補光用</a:t>
                      </a:r>
                      <a:r>
                        <a:rPr lang="en-US" alt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LED</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・自動調光システム</a:t>
                      </a:r>
                      <a:endParaRPr lang="en-US" alt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900" kern="100" dirty="0">
                        <a:solidFill>
                          <a:srgbClr val="FF0000"/>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tc>
                <a:extLst>
                  <a:ext uri="{0D108BD9-81ED-4DB2-BD59-A6C34878D82A}">
                    <a16:rowId xmlns:a16="http://schemas.microsoft.com/office/drawing/2014/main" val="3562137476"/>
                  </a:ext>
                </a:extLst>
              </a:tr>
              <a:tr h="1288580">
                <a:tc>
                  <a:txBody>
                    <a:bodyPr/>
                    <a:lstStyle/>
                    <a:p>
                      <a:r>
                        <a:rPr kumimoji="1" lang="ja-JP" altLang="en-US" sz="900" dirty="0">
                          <a:latin typeface="BIZ UDPゴシック" panose="020B0400000000000000" pitchFamily="50" charset="-128"/>
                          <a:ea typeface="BIZ UDPゴシック" panose="020B0400000000000000" pitchFamily="50" charset="-128"/>
                        </a:rPr>
                        <a:t>組み合わせ</a:t>
                      </a:r>
                    </a:p>
                  </a:txBody>
                  <a:tcPr/>
                </a:tc>
                <a:tc>
                  <a:txBody>
                    <a:bodyPr/>
                    <a:lstStyle/>
                    <a:p>
                      <a:pPr algn="just">
                        <a:lnSpc>
                          <a:spcPts val="1500"/>
                        </a:lnSpc>
                      </a:pPr>
                      <a:endParaRPr lang="ja-JP" altLang="en-US" sz="900" strike="sngStrike"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tc>
                <a:tc>
                  <a:txBody>
                    <a:bodyPr/>
                    <a:lstStyle/>
                    <a:p>
                      <a:pPr algn="just">
                        <a:lnSpc>
                          <a:spcPts val="1500"/>
                        </a:lnSpc>
                      </a:pPr>
                      <a:r>
                        <a:rPr lang="ja-JP" altLang="en-US"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・統合</a:t>
                      </a:r>
                      <a:r>
                        <a:rPr lang="zh-TW" altLang="en-US"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環境制御（温</a:t>
                      </a:r>
                      <a:r>
                        <a:rPr lang="ja-JP" altLang="en-US"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湿度</a:t>
                      </a:r>
                      <a:r>
                        <a:rPr lang="en-US" altLang="zh-TW"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+α</a:t>
                      </a:r>
                      <a:r>
                        <a:rPr lang="zh-TW" altLang="en-US"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zh-TW"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カーテン（遮光・遮熱・保温）</a:t>
                      </a:r>
                      <a:endParaRPr lang="zh-TW" altLang="en-US"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500"/>
                        </a:lnSpc>
                      </a:pPr>
                      <a:r>
                        <a:rPr lang="ja-JP" altLang="en-US"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・細霧冷房</a:t>
                      </a:r>
                      <a:r>
                        <a:rPr lang="en-US" altLang="ja-JP"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外気導入システム</a:t>
                      </a:r>
                      <a:endParaRPr lang="en-US" altLang="ja-JP"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500"/>
                        </a:lnSpc>
                      </a:pPr>
                      <a:r>
                        <a:rPr lang="ja-JP" altLang="en-US"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・細霧冷房</a:t>
                      </a:r>
                      <a:r>
                        <a:rPr lang="en-US" altLang="ja-JP"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カーテン（遮光、遮熱）</a:t>
                      </a:r>
                      <a:endParaRPr lang="en-US" altLang="ja-JP" sz="9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500"/>
                        </a:lnSpc>
                      </a:pPr>
                      <a:r>
                        <a:rPr lang="ja-JP" altLang="en-US"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・ヒートポンプ冷房</a:t>
                      </a:r>
                      <a:r>
                        <a:rPr lang="en-US" altLang="ja-JP"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外気導入システム</a:t>
                      </a:r>
                      <a:endParaRPr lang="en-US" altLang="ja-JP" sz="9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500"/>
                        </a:lnSpc>
                      </a:pPr>
                      <a:r>
                        <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・ヒートポンプ冷房</a:t>
                      </a:r>
                      <a:r>
                        <a:rPr lang="en-US" alt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カーテン</a:t>
                      </a:r>
                      <a:r>
                        <a:rPr lang="zh-TW"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（遮光、遮熱）</a:t>
                      </a:r>
                    </a:p>
                  </a:txBody>
                  <a:tcPr/>
                </a:tc>
                <a:tc>
                  <a:txBody>
                    <a:bodyPr/>
                    <a:lstStyle/>
                    <a:p>
                      <a:pPr algn="just">
                        <a:lnSpc>
                          <a:spcPts val="1500"/>
                        </a:lnSpc>
                      </a:pPr>
                      <a:r>
                        <a:rPr lang="ja-JP" altLang="en-US"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・統合環境制御（温湿度</a:t>
                      </a:r>
                      <a:r>
                        <a:rPr lang="en-US" altLang="ja-JP"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+α</a:t>
                      </a:r>
                      <a:r>
                        <a:rPr lang="ja-JP" altLang="en-US"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カーテン（遮光・遮熱・保温）</a:t>
                      </a:r>
                    </a:p>
                    <a:p>
                      <a:pPr algn="just">
                        <a:lnSpc>
                          <a:spcPts val="1500"/>
                        </a:lnSpc>
                      </a:pPr>
                      <a:r>
                        <a:rPr lang="ja-JP" altLang="en-US"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・細霧冷房</a:t>
                      </a:r>
                      <a:r>
                        <a:rPr lang="en-US" altLang="ja-JP"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外気導入システム</a:t>
                      </a:r>
                    </a:p>
                    <a:p>
                      <a:pPr algn="just">
                        <a:lnSpc>
                          <a:spcPts val="1500"/>
                        </a:lnSpc>
                      </a:pPr>
                      <a:r>
                        <a:rPr lang="ja-JP" altLang="en-US"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・細霧冷房</a:t>
                      </a:r>
                      <a:r>
                        <a:rPr lang="en-US" altLang="ja-JP"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900" b="1" u="sng"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カーテン（遮光、遮熱）</a:t>
                      </a:r>
                    </a:p>
                    <a:p>
                      <a:pPr algn="just">
                        <a:lnSpc>
                          <a:spcPts val="1500"/>
                        </a:lnSpc>
                      </a:pPr>
                      <a:r>
                        <a:rPr lang="ja-JP" altLang="en-US" sz="900"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・ヒートポンプ冷房</a:t>
                      </a:r>
                      <a:r>
                        <a:rPr lang="en-US" altLang="ja-JP" sz="900"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900"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外気導入システム</a:t>
                      </a:r>
                    </a:p>
                    <a:p>
                      <a:pPr algn="just">
                        <a:lnSpc>
                          <a:spcPts val="1500"/>
                        </a:lnSpc>
                      </a:pPr>
                      <a:r>
                        <a:rPr lang="ja-JP" altLang="en-US" sz="900"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・ヒートポンプ冷房</a:t>
                      </a:r>
                      <a:r>
                        <a:rPr lang="en-US" altLang="ja-JP" sz="900"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900" strike="noStrik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カーテン（遮光、遮熱</a:t>
                      </a:r>
                      <a:endParaRPr lang="ja-JP" altLang="en-US"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tc>
                <a:extLst>
                  <a:ext uri="{0D108BD9-81ED-4DB2-BD59-A6C34878D82A}">
                    <a16:rowId xmlns:a16="http://schemas.microsoft.com/office/drawing/2014/main" val="264806537"/>
                  </a:ext>
                </a:extLst>
              </a:tr>
            </a:tbl>
          </a:graphicData>
        </a:graphic>
      </p:graphicFrame>
      <p:sp>
        <p:nvSpPr>
          <p:cNvPr id="46" name="テキスト ボックス 45">
            <a:extLst>
              <a:ext uri="{FF2B5EF4-FFF2-40B4-BE49-F238E27FC236}">
                <a16:creationId xmlns:a16="http://schemas.microsoft.com/office/drawing/2014/main" id="{00DAE168-1962-49ED-9A08-976D4DC8239A}"/>
              </a:ext>
            </a:extLst>
          </p:cNvPr>
          <p:cNvSpPr txBox="1"/>
          <p:nvPr/>
        </p:nvSpPr>
        <p:spPr>
          <a:xfrm>
            <a:off x="240802" y="4149206"/>
            <a:ext cx="7620902" cy="374461"/>
          </a:xfrm>
          <a:prstGeom prst="rect">
            <a:avLst/>
          </a:prstGeom>
          <a:noFill/>
          <a:ln>
            <a:noFill/>
          </a:ln>
        </p:spPr>
        <p:txBody>
          <a:bodyPr wrap="square">
            <a:spAutoFit/>
          </a:bodyPr>
          <a:lstStyle/>
          <a:p>
            <a:pPr algn="just">
              <a:lnSpc>
                <a:spcPts val="1100"/>
              </a:lnSpc>
            </a:pPr>
            <a:r>
              <a:rPr lang="en-US" altLang="ja-JP" sz="10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000" kern="100" dirty="0">
                <a:latin typeface="BIZ UDPゴシック" panose="020B0400000000000000" pitchFamily="50" charset="-128"/>
                <a:ea typeface="BIZ UDPゴシック" panose="020B0400000000000000" pitchFamily="50" charset="-128"/>
                <a:cs typeface="Times New Roman" panose="02020603050405020304" pitchFamily="18" charset="0"/>
              </a:rPr>
              <a:t>導入技術と一体的に整備する必要があると認められるものは事業対象</a:t>
            </a:r>
            <a:endParaRPr lang="en-US" altLang="ja-JP" sz="10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100"/>
              </a:lnSpc>
            </a:pPr>
            <a:r>
              <a:rPr lang="ja-JP" altLang="en-US" sz="1000" kern="100" dirty="0">
                <a:latin typeface="BIZ UDPゴシック" panose="020B0400000000000000" pitchFamily="50" charset="-128"/>
                <a:ea typeface="BIZ UDPゴシック" panose="020B0400000000000000" pitchFamily="50" charset="-128"/>
                <a:cs typeface="Times New Roman" panose="02020603050405020304" pitchFamily="18" charset="0"/>
              </a:rPr>
              <a:t>　（例：スマート機器と一体で行う電気工事、スマート機器と一緒に入れるセンシング機器、</a:t>
            </a:r>
            <a:r>
              <a:rPr lang="ja-JP" altLang="en-US"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かん水設備と一緒にいれるろ過装置　等）</a:t>
            </a:r>
            <a:endParaRPr lang="en-US" alt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8" name="テキスト ボックス 47">
            <a:extLst>
              <a:ext uri="{FF2B5EF4-FFF2-40B4-BE49-F238E27FC236}">
                <a16:creationId xmlns:a16="http://schemas.microsoft.com/office/drawing/2014/main" id="{21541570-A8C7-4AB0-A1E9-B5D1375B01F3}"/>
              </a:ext>
            </a:extLst>
          </p:cNvPr>
          <p:cNvSpPr txBox="1"/>
          <p:nvPr/>
        </p:nvSpPr>
        <p:spPr>
          <a:xfrm>
            <a:off x="119817" y="559510"/>
            <a:ext cx="7560000" cy="523220"/>
          </a:xfrm>
          <a:prstGeom prst="rect">
            <a:avLst/>
          </a:prstGeom>
          <a:noFill/>
        </p:spPr>
        <p:txBody>
          <a:bodyPr wrap="square">
            <a:spAutoFit/>
          </a:bodyPr>
          <a:lstStyle/>
          <a:p>
            <a:pPr marL="92075" algn="just"/>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下表以外の機器・技術についても成果目標達成に必要な根拠資料により対象となる可能性があります。下線技術については、審査基準で優先ポイントを付与します。</a:t>
            </a:r>
            <a:endPar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4" name="テキスト ボックス 53">
            <a:extLst>
              <a:ext uri="{FF2B5EF4-FFF2-40B4-BE49-F238E27FC236}">
                <a16:creationId xmlns:a16="http://schemas.microsoft.com/office/drawing/2014/main" id="{78497EF2-B51D-4418-AE1E-42A95CBD89EE}"/>
              </a:ext>
            </a:extLst>
          </p:cNvPr>
          <p:cNvSpPr txBox="1"/>
          <p:nvPr/>
        </p:nvSpPr>
        <p:spPr>
          <a:xfrm>
            <a:off x="327612" y="4686460"/>
            <a:ext cx="6804647" cy="2846036"/>
          </a:xfrm>
          <a:prstGeom prst="rect">
            <a:avLst/>
          </a:prstGeom>
          <a:noFill/>
        </p:spPr>
        <p:txBody>
          <a:bodyPr wrap="square" rtlCol="0">
            <a:spAutoFit/>
          </a:bodyPr>
          <a:lstStyle/>
          <a:p>
            <a:pPr lvl="0" defTabSz="777514">
              <a:lnSpc>
                <a:spcPct val="150000"/>
              </a:lnSpc>
              <a:defRPr/>
            </a:pPr>
            <a:endParaRPr lang="en-US" altLang="ja-JP" sz="1000" dirty="0">
              <a:solidFill>
                <a:srgbClr val="231815"/>
              </a:solidFill>
              <a:latin typeface="BIZ UDPゴシック" panose="020B0400000000000000" pitchFamily="50" charset="-128"/>
              <a:ea typeface="BIZ UDPゴシック" panose="020B0400000000000000" pitchFamily="50" charset="-128"/>
            </a:endParaRPr>
          </a:p>
          <a:p>
            <a:pPr lvl="0" defTabSz="777514">
              <a:lnSpc>
                <a:spcPts val="2000"/>
              </a:lnSpc>
              <a:defRPr/>
            </a:pPr>
            <a:r>
              <a:rPr lang="ja-JP" altLang="en-US" sz="1200" dirty="0">
                <a:solidFill>
                  <a:srgbClr val="231815"/>
                </a:solidFill>
                <a:latin typeface="BIZ UDPゴシック" panose="020B0400000000000000" pitchFamily="50" charset="-128"/>
                <a:ea typeface="BIZ UDPゴシック" panose="020B0400000000000000" pitchFamily="50" charset="-128"/>
              </a:rPr>
              <a:t>・大阪府高度スマート農業技術実装促進事業実施計画承認申請書（実施要領　様式１－１）</a:t>
            </a:r>
            <a:endParaRPr lang="en-US" altLang="ja-JP" sz="1200" dirty="0">
              <a:solidFill>
                <a:srgbClr val="231815"/>
              </a:solidFill>
              <a:latin typeface="BIZ UDPゴシック" panose="020B0400000000000000" pitchFamily="50" charset="-128"/>
              <a:ea typeface="BIZ UDPゴシック" panose="020B0400000000000000" pitchFamily="50" charset="-128"/>
            </a:endParaRPr>
          </a:p>
          <a:p>
            <a:pPr lvl="0" defTabSz="777514">
              <a:lnSpc>
                <a:spcPts val="2000"/>
              </a:lnSpc>
              <a:defRPr/>
            </a:pPr>
            <a:r>
              <a:rPr lang="ja-JP" altLang="en-US" sz="1200" dirty="0">
                <a:solidFill>
                  <a:srgbClr val="231815"/>
                </a:solidFill>
                <a:latin typeface="BIZ UDPゴシック" panose="020B0400000000000000" pitchFamily="50" charset="-128"/>
                <a:ea typeface="BIZ UDPゴシック" panose="020B0400000000000000" pitchFamily="50" charset="-128"/>
              </a:rPr>
              <a:t>・事業実施計画書（実施要領　様式１－２）</a:t>
            </a:r>
            <a:endParaRPr lang="en-US" altLang="ja-JP" sz="1200" dirty="0">
              <a:solidFill>
                <a:srgbClr val="231815"/>
              </a:solidFill>
              <a:latin typeface="BIZ UDPゴシック" panose="020B0400000000000000" pitchFamily="50" charset="-128"/>
              <a:ea typeface="BIZ UDPゴシック" panose="020B0400000000000000" pitchFamily="50" charset="-128"/>
            </a:endParaRPr>
          </a:p>
          <a:p>
            <a:pPr lvl="0" defTabSz="777514">
              <a:lnSpc>
                <a:spcPts val="2000"/>
              </a:lnSpc>
              <a:defRPr/>
            </a:pPr>
            <a:r>
              <a:rPr lang="ja-JP" altLang="en-US" sz="1200" dirty="0">
                <a:solidFill>
                  <a:srgbClr val="231815"/>
                </a:solidFill>
                <a:latin typeface="BIZ UDPゴシック" panose="020B0400000000000000" pitchFamily="50" charset="-128"/>
                <a:ea typeface="BIZ UDPゴシック" panose="020B0400000000000000" pitchFamily="50" charset="-128"/>
              </a:rPr>
              <a:t>・（国版認定農業者の場合）農業経営改善計画書および認定書の写し（見込みの場合は計画書案）</a:t>
            </a:r>
            <a:endParaRPr lang="en-US" altLang="ja-JP" sz="1200" dirty="0">
              <a:solidFill>
                <a:srgbClr val="231815"/>
              </a:solidFill>
              <a:latin typeface="BIZ UDPゴシック" panose="020B0400000000000000" pitchFamily="50" charset="-128"/>
              <a:ea typeface="BIZ UDPゴシック" panose="020B0400000000000000" pitchFamily="50" charset="-128"/>
            </a:endParaRPr>
          </a:p>
          <a:p>
            <a:pPr lvl="0" defTabSz="777514">
              <a:lnSpc>
                <a:spcPts val="2000"/>
              </a:lnSpc>
              <a:defRPr/>
            </a:pPr>
            <a:r>
              <a:rPr lang="ja-JP" altLang="en-US" sz="1200" dirty="0">
                <a:solidFill>
                  <a:srgbClr val="231815"/>
                </a:solidFill>
                <a:latin typeface="BIZ UDPゴシック" panose="020B0400000000000000" pitchFamily="50" charset="-128"/>
                <a:ea typeface="BIZ UDPゴシック" panose="020B0400000000000000" pitchFamily="50" charset="-128"/>
              </a:rPr>
              <a:t>・（認定新規就農者の場合）青年等就農計画および認定証の写し（見込みの場合は計画書案）</a:t>
            </a:r>
            <a:endParaRPr lang="en-US" altLang="ja-JP" sz="1200" dirty="0">
              <a:solidFill>
                <a:srgbClr val="231815"/>
              </a:solidFill>
              <a:latin typeface="BIZ UDPゴシック" panose="020B0400000000000000" pitchFamily="50" charset="-128"/>
              <a:ea typeface="BIZ UDPゴシック" panose="020B0400000000000000" pitchFamily="50" charset="-128"/>
            </a:endParaRPr>
          </a:p>
          <a:p>
            <a:pPr lvl="0" defTabSz="777514">
              <a:lnSpc>
                <a:spcPts val="2000"/>
              </a:lnSpc>
              <a:defRPr/>
            </a:pPr>
            <a:r>
              <a:rPr lang="ja-JP" altLang="en-US" sz="1200" dirty="0">
                <a:solidFill>
                  <a:srgbClr val="231815"/>
                </a:solidFill>
                <a:latin typeface="BIZ UDPゴシック" panose="020B0400000000000000" pitchFamily="50" charset="-128"/>
                <a:ea typeface="BIZ UDPゴシック" panose="020B0400000000000000" pitchFamily="50" charset="-128"/>
              </a:rPr>
              <a:t>・（法人・団体の場合）規約、名簿等</a:t>
            </a:r>
            <a:endParaRPr lang="en-US" altLang="ja-JP" sz="1200" dirty="0">
              <a:solidFill>
                <a:srgbClr val="231815"/>
              </a:solidFill>
              <a:latin typeface="BIZ UDPゴシック" panose="020B0400000000000000" pitchFamily="50" charset="-128"/>
              <a:ea typeface="BIZ UDPゴシック" panose="020B0400000000000000" pitchFamily="50" charset="-128"/>
            </a:endParaRPr>
          </a:p>
          <a:p>
            <a:pPr lvl="0" defTabSz="777514">
              <a:lnSpc>
                <a:spcPts val="2000"/>
              </a:lnSpc>
              <a:defRPr/>
            </a:pPr>
            <a:r>
              <a:rPr lang="ja-JP" altLang="en-US" sz="1200" dirty="0">
                <a:solidFill>
                  <a:srgbClr val="231815"/>
                </a:solidFill>
                <a:latin typeface="BIZ UDPゴシック" panose="020B0400000000000000" pitchFamily="50" charset="-128"/>
                <a:ea typeface="BIZ UDPゴシック" panose="020B0400000000000000" pitchFamily="50" charset="-128"/>
              </a:rPr>
              <a:t>・見積書、カタログ等</a:t>
            </a:r>
            <a:endParaRPr lang="en-US" altLang="ja-JP" sz="1200" dirty="0">
              <a:solidFill>
                <a:srgbClr val="231815"/>
              </a:solidFill>
              <a:latin typeface="BIZ UDPゴシック" panose="020B0400000000000000" pitchFamily="50" charset="-128"/>
              <a:ea typeface="BIZ UDPゴシック" panose="020B0400000000000000" pitchFamily="50" charset="-128"/>
            </a:endParaRPr>
          </a:p>
          <a:p>
            <a:pPr lvl="0" defTabSz="777514">
              <a:lnSpc>
                <a:spcPts val="2000"/>
              </a:lnSpc>
              <a:defRPr/>
            </a:pPr>
            <a:r>
              <a:rPr lang="ja-JP" altLang="en-US" sz="1200" dirty="0">
                <a:solidFill>
                  <a:srgbClr val="231815"/>
                </a:solidFill>
                <a:latin typeface="BIZ UDPゴシック" panose="020B0400000000000000" pitchFamily="50" charset="-128"/>
                <a:ea typeface="BIZ UDPゴシック" panose="020B0400000000000000" pitchFamily="50" charset="-128"/>
              </a:rPr>
              <a:t>・成果目標を達成するための根拠資料</a:t>
            </a:r>
            <a:endParaRPr lang="en-US" altLang="ja-JP" sz="1200" dirty="0">
              <a:solidFill>
                <a:srgbClr val="231815"/>
              </a:solidFill>
              <a:latin typeface="BIZ UDPゴシック" panose="020B0400000000000000" pitchFamily="50" charset="-128"/>
              <a:ea typeface="BIZ UDPゴシック" panose="020B0400000000000000" pitchFamily="50" charset="-128"/>
            </a:endParaRPr>
          </a:p>
          <a:p>
            <a:pPr lvl="0" defTabSz="777514">
              <a:lnSpc>
                <a:spcPts val="2000"/>
              </a:lnSpc>
              <a:defRPr/>
            </a:pPr>
            <a:r>
              <a:rPr lang="ja-JP" altLang="en-US" sz="1200" dirty="0">
                <a:solidFill>
                  <a:srgbClr val="231815"/>
                </a:solidFill>
                <a:latin typeface="BIZ UDPゴシック" panose="020B0400000000000000" pitchFamily="50" charset="-128"/>
                <a:ea typeface="BIZ UDPゴシック" panose="020B0400000000000000" pitchFamily="50" charset="-128"/>
              </a:rPr>
              <a:t>・規模決定根拠</a:t>
            </a:r>
            <a:endParaRPr lang="en-US" altLang="ja-JP" sz="1200" dirty="0">
              <a:solidFill>
                <a:srgbClr val="231815"/>
              </a:solidFill>
              <a:latin typeface="BIZ UDPゴシック" panose="020B0400000000000000" pitchFamily="50" charset="-128"/>
              <a:ea typeface="BIZ UDPゴシック" panose="020B0400000000000000" pitchFamily="50" charset="-128"/>
            </a:endParaRPr>
          </a:p>
          <a:p>
            <a:pPr lvl="0" defTabSz="777514">
              <a:lnSpc>
                <a:spcPts val="2000"/>
              </a:lnSpc>
              <a:defRPr/>
            </a:pPr>
            <a:r>
              <a:rPr lang="ja-JP" altLang="en-US" sz="1200" dirty="0">
                <a:solidFill>
                  <a:srgbClr val="231815"/>
                </a:solidFill>
                <a:latin typeface="BIZ UDPゴシック" panose="020B0400000000000000" pitchFamily="50" charset="-128"/>
                <a:ea typeface="BIZ UDPゴシック" panose="020B0400000000000000" pitchFamily="50" charset="-128"/>
              </a:rPr>
              <a:t>・（加算ポイント申請する場合）加算ポイントに係る資料</a:t>
            </a:r>
            <a:endParaRPr lang="en-US" altLang="ja-JP" sz="1200" dirty="0">
              <a:solidFill>
                <a:srgbClr val="231815"/>
              </a:solidFill>
              <a:latin typeface="BIZ UDPゴシック" panose="020B0400000000000000" pitchFamily="50" charset="-128"/>
              <a:ea typeface="BIZ UDPゴシック" panose="020B0400000000000000" pitchFamily="50" charset="-128"/>
            </a:endParaRPr>
          </a:p>
          <a:p>
            <a:pPr lvl="0" defTabSz="777514">
              <a:lnSpc>
                <a:spcPts val="2000"/>
              </a:lnSpc>
              <a:defRPr/>
            </a:pPr>
            <a:r>
              <a:rPr lang="ja-JP" altLang="en-US" sz="1200" dirty="0">
                <a:solidFill>
                  <a:srgbClr val="231815"/>
                </a:solidFill>
                <a:latin typeface="BIZ UDPゴシック" panose="020B0400000000000000" pitchFamily="50" charset="-128"/>
                <a:ea typeface="BIZ UDPゴシック" panose="020B0400000000000000" pitchFamily="50" charset="-128"/>
              </a:rPr>
              <a:t>・その他、知事が必要と認める書類</a:t>
            </a:r>
            <a:r>
              <a:rPr kumimoji="1" lang="ja-JP" altLang="en-US" sz="1200" b="0" i="0" u="none" strike="noStrike" kern="1200" cap="none" spc="0" normalizeH="0" baseline="0" noProof="0" dirty="0">
                <a:ln>
                  <a:noFill/>
                </a:ln>
                <a:solidFill>
                  <a:srgbClr val="231815"/>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200" b="0" i="0" u="none" strike="noStrike" kern="1200" cap="none" spc="0" normalizeH="0" baseline="0" noProof="0" dirty="0">
              <a:ln>
                <a:noFill/>
              </a:ln>
              <a:solidFill>
                <a:srgbClr val="231815"/>
              </a:solidFill>
              <a:effectLst/>
              <a:uLnTx/>
              <a:uFillTx/>
              <a:latin typeface="BIZ UDPゴシック" panose="020B0400000000000000" pitchFamily="50" charset="-128"/>
              <a:ea typeface="BIZ UDPゴシック" panose="020B0400000000000000" pitchFamily="50" charset="-128"/>
              <a:cs typeface="+mn-cs"/>
            </a:endParaRPr>
          </a:p>
        </p:txBody>
      </p:sp>
      <p:sp>
        <p:nvSpPr>
          <p:cNvPr id="60" name="Rectangle 25">
            <a:extLst>
              <a:ext uri="{FF2B5EF4-FFF2-40B4-BE49-F238E27FC236}">
                <a16:creationId xmlns:a16="http://schemas.microsoft.com/office/drawing/2014/main" id="{1865F9AD-6E4D-403A-AFAB-7E17792BA44B}"/>
              </a:ext>
            </a:extLst>
          </p:cNvPr>
          <p:cNvSpPr/>
          <p:nvPr/>
        </p:nvSpPr>
        <p:spPr>
          <a:xfrm>
            <a:off x="137798" y="191386"/>
            <a:ext cx="4083328" cy="348724"/>
          </a:xfrm>
          <a:prstGeom prst="roundRect">
            <a:avLst>
              <a:gd name="adj"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800" dirty="0">
                <a:latin typeface="HG丸ｺﾞｼｯｸM-PRO" panose="020F0600000000000000" pitchFamily="50" charset="-128"/>
                <a:ea typeface="HG丸ｺﾞｼｯｸM-PRO" panose="020F0600000000000000" pitchFamily="50" charset="-128"/>
              </a:rPr>
              <a:t>高度環境制御機器・自動化技術の例　　</a:t>
            </a:r>
          </a:p>
        </p:txBody>
      </p:sp>
      <p:sp>
        <p:nvSpPr>
          <p:cNvPr id="63" name="Rectangle 25">
            <a:extLst>
              <a:ext uri="{FF2B5EF4-FFF2-40B4-BE49-F238E27FC236}">
                <a16:creationId xmlns:a16="http://schemas.microsoft.com/office/drawing/2014/main" id="{E1C427CB-6C93-4B39-B9E0-CA395895B07B}"/>
              </a:ext>
            </a:extLst>
          </p:cNvPr>
          <p:cNvSpPr/>
          <p:nvPr/>
        </p:nvSpPr>
        <p:spPr>
          <a:xfrm>
            <a:off x="137798" y="4644926"/>
            <a:ext cx="2572139" cy="329968"/>
          </a:xfrm>
          <a:prstGeom prst="roundRect">
            <a:avLst>
              <a:gd name="adj"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800" dirty="0">
                <a:latin typeface="HG丸ｺﾞｼｯｸM-PRO" panose="020F0600000000000000" pitchFamily="50" charset="-128"/>
                <a:ea typeface="HG丸ｺﾞｼｯｸM-PRO" panose="020F0600000000000000" pitchFamily="50" charset="-128"/>
              </a:rPr>
              <a:t>申請に必要な書類</a:t>
            </a:r>
          </a:p>
        </p:txBody>
      </p:sp>
      <p:graphicFrame>
        <p:nvGraphicFramePr>
          <p:cNvPr id="64" name="表 10">
            <a:extLst>
              <a:ext uri="{FF2B5EF4-FFF2-40B4-BE49-F238E27FC236}">
                <a16:creationId xmlns:a16="http://schemas.microsoft.com/office/drawing/2014/main" id="{EEB182EC-1C54-4A38-BC20-5D2B50A01825}"/>
              </a:ext>
            </a:extLst>
          </p:cNvPr>
          <p:cNvGraphicFramePr>
            <a:graphicFrameLocks noGrp="1"/>
          </p:cNvGraphicFramePr>
          <p:nvPr>
            <p:extLst>
              <p:ext uri="{D42A27DB-BD31-4B8C-83A1-F6EECF244321}">
                <p14:modId xmlns:p14="http://schemas.microsoft.com/office/powerpoint/2010/main" val="3463230759"/>
              </p:ext>
            </p:extLst>
          </p:nvPr>
        </p:nvGraphicFramePr>
        <p:xfrm>
          <a:off x="876054" y="8281846"/>
          <a:ext cx="5596310" cy="1219200"/>
        </p:xfrm>
        <a:graphic>
          <a:graphicData uri="http://schemas.openxmlformats.org/drawingml/2006/table">
            <a:tbl>
              <a:tblPr firstRow="1" bandRow="1">
                <a:tableStyleId>{5C22544A-7EE6-4342-B048-85BDC9FD1C3A}</a:tableStyleId>
              </a:tblPr>
              <a:tblGrid>
                <a:gridCol w="1962562">
                  <a:extLst>
                    <a:ext uri="{9D8B030D-6E8A-4147-A177-3AD203B41FA5}">
                      <a16:colId xmlns:a16="http://schemas.microsoft.com/office/drawing/2014/main" val="978697166"/>
                    </a:ext>
                  </a:extLst>
                </a:gridCol>
                <a:gridCol w="3633748">
                  <a:extLst>
                    <a:ext uri="{9D8B030D-6E8A-4147-A177-3AD203B41FA5}">
                      <a16:colId xmlns:a16="http://schemas.microsoft.com/office/drawing/2014/main" val="4093964103"/>
                    </a:ext>
                  </a:extLst>
                </a:gridCol>
              </a:tblGrid>
              <a:tr h="229127">
                <a:tc>
                  <a:txBody>
                    <a:bodyPr/>
                    <a:lstStyle/>
                    <a:p>
                      <a:r>
                        <a:rPr kumimoji="1" lang="ja-JP" altLang="en-US" sz="1400" dirty="0">
                          <a:latin typeface="BIZ UDPゴシック" panose="020B0400000000000000" pitchFamily="50" charset="-128"/>
                          <a:ea typeface="BIZ UDPゴシック" panose="020B0400000000000000" pitchFamily="50" charset="-128"/>
                        </a:rPr>
                        <a:t>項目</a:t>
                      </a:r>
                    </a:p>
                  </a:txBody>
                  <a:tcPr/>
                </a:tc>
                <a:tc>
                  <a:txBody>
                    <a:bodyPr/>
                    <a:lstStyle/>
                    <a:p>
                      <a:r>
                        <a:rPr kumimoji="1" lang="ja-JP" altLang="en-US" sz="1400" dirty="0">
                          <a:latin typeface="BIZ UDPゴシック" panose="020B0400000000000000" pitchFamily="50" charset="-128"/>
                          <a:ea typeface="BIZ UDPゴシック" panose="020B0400000000000000" pitchFamily="50" charset="-128"/>
                        </a:rPr>
                        <a:t>時期</a:t>
                      </a:r>
                    </a:p>
                  </a:txBody>
                  <a:tcPr/>
                </a:tc>
                <a:extLst>
                  <a:ext uri="{0D108BD9-81ED-4DB2-BD59-A6C34878D82A}">
                    <a16:rowId xmlns:a16="http://schemas.microsoft.com/office/drawing/2014/main" val="1725202165"/>
                  </a:ext>
                </a:extLst>
              </a:tr>
              <a:tr h="229127">
                <a:tc>
                  <a:txBody>
                    <a:bodyPr/>
                    <a:lstStyle/>
                    <a:p>
                      <a:r>
                        <a:rPr kumimoji="1" lang="ja-JP" altLang="en-US" sz="1400" dirty="0">
                          <a:latin typeface="BIZ UDPゴシック" panose="020B0400000000000000" pitchFamily="50" charset="-128"/>
                          <a:ea typeface="BIZ UDPゴシック" panose="020B0400000000000000" pitchFamily="50" charset="-128"/>
                        </a:rPr>
                        <a:t>募集</a:t>
                      </a:r>
                    </a:p>
                  </a:txBody>
                  <a:tcPr/>
                </a:tc>
                <a:tc>
                  <a:txBody>
                    <a:bodyPr/>
                    <a:lstStyle/>
                    <a:p>
                      <a:r>
                        <a:rPr kumimoji="1" lang="en-US" altLang="ja-JP" sz="1400" dirty="0">
                          <a:latin typeface="BIZ UDPゴシック" panose="020B0400000000000000" pitchFamily="50" charset="-128"/>
                          <a:ea typeface="BIZ UDPゴシック" panose="020B0400000000000000" pitchFamily="50" charset="-128"/>
                        </a:rPr>
                        <a:t>7</a:t>
                      </a:r>
                      <a:r>
                        <a:rPr kumimoji="1" lang="ja-JP" altLang="en-US" sz="1400" dirty="0">
                          <a:latin typeface="BIZ UDPゴシック" panose="020B0400000000000000" pitchFamily="50" charset="-128"/>
                          <a:ea typeface="BIZ UDPゴシック" panose="020B0400000000000000" pitchFamily="50" charset="-128"/>
                        </a:rPr>
                        <a:t>月３日～７月</a:t>
                      </a:r>
                      <a:r>
                        <a:rPr kumimoji="1" lang="en-US" altLang="ja-JP" sz="1400" dirty="0">
                          <a:latin typeface="BIZ UDPゴシック" panose="020B0400000000000000" pitchFamily="50" charset="-128"/>
                          <a:ea typeface="BIZ UDPゴシック" panose="020B0400000000000000" pitchFamily="50" charset="-128"/>
                        </a:rPr>
                        <a:t>31</a:t>
                      </a:r>
                      <a:r>
                        <a:rPr kumimoji="1" lang="ja-JP" altLang="en-US" sz="1400" dirty="0">
                          <a:latin typeface="BIZ UDPゴシック" panose="020B0400000000000000" pitchFamily="50" charset="-128"/>
                          <a:ea typeface="BIZ UDPゴシック" panose="020B0400000000000000" pitchFamily="50" charset="-128"/>
                        </a:rPr>
                        <a:t>日</a:t>
                      </a:r>
                    </a:p>
                  </a:txBody>
                  <a:tcPr/>
                </a:tc>
                <a:extLst>
                  <a:ext uri="{0D108BD9-81ED-4DB2-BD59-A6C34878D82A}">
                    <a16:rowId xmlns:a16="http://schemas.microsoft.com/office/drawing/2014/main" val="3624959"/>
                  </a:ext>
                </a:extLst>
              </a:tr>
              <a:tr h="229127">
                <a:tc>
                  <a:txBody>
                    <a:bodyPr/>
                    <a:lstStyle/>
                    <a:p>
                      <a:r>
                        <a:rPr kumimoji="1" lang="ja-JP" altLang="en-US" sz="1400" dirty="0">
                          <a:latin typeface="BIZ UDPゴシック" panose="020B0400000000000000" pitchFamily="50" charset="-128"/>
                          <a:ea typeface="BIZ UDPゴシック" panose="020B0400000000000000" pitchFamily="50" charset="-128"/>
                        </a:rPr>
                        <a:t>採択通知・交付申請</a:t>
                      </a:r>
                    </a:p>
                  </a:txBody>
                  <a:tcPr/>
                </a:tc>
                <a:tc>
                  <a:txBody>
                    <a:bodyPr/>
                    <a:lstStyle/>
                    <a:p>
                      <a:r>
                        <a:rPr kumimoji="1" lang="en-US" altLang="ja-JP" sz="1400" dirty="0">
                          <a:latin typeface="BIZ UDPゴシック" panose="020B0400000000000000" pitchFamily="50" charset="-128"/>
                          <a:ea typeface="BIZ UDPゴシック" panose="020B0400000000000000" pitchFamily="50" charset="-128"/>
                        </a:rPr>
                        <a:t>8</a:t>
                      </a:r>
                      <a:r>
                        <a:rPr kumimoji="1" lang="ja-JP" altLang="en-US" sz="1400" dirty="0">
                          <a:latin typeface="BIZ UDPゴシック" panose="020B0400000000000000" pitchFamily="50" charset="-128"/>
                          <a:ea typeface="BIZ UDPゴシック" panose="020B0400000000000000" pitchFamily="50" charset="-128"/>
                        </a:rPr>
                        <a:t>月中旬～</a:t>
                      </a:r>
                    </a:p>
                  </a:txBody>
                  <a:tcPr/>
                </a:tc>
                <a:extLst>
                  <a:ext uri="{0D108BD9-81ED-4DB2-BD59-A6C34878D82A}">
                    <a16:rowId xmlns:a16="http://schemas.microsoft.com/office/drawing/2014/main" val="569874805"/>
                  </a:ext>
                </a:extLst>
              </a:tr>
              <a:tr h="236034">
                <a:tc>
                  <a:txBody>
                    <a:bodyPr/>
                    <a:lstStyle/>
                    <a:p>
                      <a:r>
                        <a:rPr kumimoji="1" lang="ja-JP" altLang="en-US" sz="1400" dirty="0">
                          <a:latin typeface="BIZ UDPゴシック" panose="020B0400000000000000" pitchFamily="50" charset="-128"/>
                          <a:ea typeface="BIZ UDPゴシック" panose="020B0400000000000000" pitchFamily="50" charset="-128"/>
                        </a:rPr>
                        <a:t>交付決定・事業着手</a:t>
                      </a:r>
                    </a:p>
                  </a:txBody>
                  <a:tcPr/>
                </a:tc>
                <a:tc>
                  <a:txBody>
                    <a:bodyPr/>
                    <a:lstStyle/>
                    <a:p>
                      <a:r>
                        <a:rPr kumimoji="1" lang="en-US" altLang="ja-JP" sz="1400" dirty="0">
                          <a:latin typeface="BIZ UDPゴシック" panose="020B0400000000000000" pitchFamily="50" charset="-128"/>
                          <a:ea typeface="BIZ UDPゴシック" panose="020B0400000000000000" pitchFamily="50" charset="-128"/>
                        </a:rPr>
                        <a:t>9</a:t>
                      </a:r>
                      <a:r>
                        <a:rPr kumimoji="1" lang="ja-JP" altLang="en-US" sz="1400" dirty="0">
                          <a:latin typeface="BIZ UDPゴシック" panose="020B0400000000000000" pitchFamily="50" charset="-128"/>
                          <a:ea typeface="BIZ UDPゴシック" panose="020B0400000000000000" pitchFamily="50" charset="-128"/>
                        </a:rPr>
                        <a:t>月上旬～</a:t>
                      </a:r>
                      <a:endParaRPr kumimoji="1" lang="en-US" altLang="ja-JP"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597272898"/>
                  </a:ext>
                </a:extLst>
              </a:tr>
            </a:tbl>
          </a:graphicData>
        </a:graphic>
      </p:graphicFrame>
      <p:sp>
        <p:nvSpPr>
          <p:cNvPr id="66" name="Rectangle 25">
            <a:extLst>
              <a:ext uri="{FF2B5EF4-FFF2-40B4-BE49-F238E27FC236}">
                <a16:creationId xmlns:a16="http://schemas.microsoft.com/office/drawing/2014/main" id="{3EA32EEA-0C10-4327-897F-65D677D9598D}"/>
              </a:ext>
            </a:extLst>
          </p:cNvPr>
          <p:cNvSpPr/>
          <p:nvPr/>
        </p:nvSpPr>
        <p:spPr>
          <a:xfrm>
            <a:off x="137798" y="7549558"/>
            <a:ext cx="2813868" cy="338577"/>
          </a:xfrm>
          <a:prstGeom prst="roundRect">
            <a:avLst>
              <a:gd name="adj"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HG丸ｺﾞｼｯｸM-PRO" panose="020F0600000000000000" pitchFamily="50" charset="-128"/>
                <a:ea typeface="HG丸ｺﾞｼｯｸM-PRO" panose="020F0600000000000000" pitchFamily="50" charset="-128"/>
              </a:rPr>
              <a:t>事業スケジュール見込み</a:t>
            </a:r>
          </a:p>
        </p:txBody>
      </p:sp>
      <p:sp>
        <p:nvSpPr>
          <p:cNvPr id="67" name="Rectangle 1">
            <a:extLst>
              <a:ext uri="{FF2B5EF4-FFF2-40B4-BE49-F238E27FC236}">
                <a16:creationId xmlns:a16="http://schemas.microsoft.com/office/drawing/2014/main" id="{90A78B9B-D35D-43FB-BC8C-E4B35698B122}"/>
              </a:ext>
            </a:extLst>
          </p:cNvPr>
          <p:cNvSpPr/>
          <p:nvPr/>
        </p:nvSpPr>
        <p:spPr>
          <a:xfrm>
            <a:off x="-425" y="9633477"/>
            <a:ext cx="7776000" cy="1275991"/>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dirty="0">
              <a:solidFill>
                <a:schemeClr val="tx1"/>
              </a:solidFill>
              <a:latin typeface="BIZ UDPゴシック" panose="020B0400000000000000" pitchFamily="50" charset="-128"/>
              <a:ea typeface="BIZ UDPゴシック" panose="020B0400000000000000" pitchFamily="50" charset="-128"/>
            </a:endParaRPr>
          </a:p>
        </p:txBody>
      </p:sp>
      <p:sp>
        <p:nvSpPr>
          <p:cNvPr id="73" name="Rectangle 31">
            <a:extLst>
              <a:ext uri="{FF2B5EF4-FFF2-40B4-BE49-F238E27FC236}">
                <a16:creationId xmlns:a16="http://schemas.microsoft.com/office/drawing/2014/main" id="{DC50C1E3-DB0B-44CD-8A76-749255EB0350}"/>
              </a:ext>
            </a:extLst>
          </p:cNvPr>
          <p:cNvSpPr/>
          <p:nvPr/>
        </p:nvSpPr>
        <p:spPr>
          <a:xfrm>
            <a:off x="1212725" y="9870952"/>
            <a:ext cx="5677057" cy="1043501"/>
          </a:xfrm>
          <a:prstGeom prst="rect">
            <a:avLst/>
          </a:prstGeom>
        </p:spPr>
        <p:txBody>
          <a:bodyPr wrap="square">
            <a:spAutoFit/>
          </a:bodyPr>
          <a:lstStyle/>
          <a:p>
            <a:r>
              <a:rPr lang="ja-JP" altLang="en-US" sz="1000" dirty="0">
                <a:latin typeface="BIZ UDPゴシック" panose="020B0400000000000000" pitchFamily="50" charset="-128"/>
                <a:ea typeface="BIZ UDPゴシック" panose="020B0400000000000000" pitchFamily="50" charset="-128"/>
              </a:rPr>
              <a:t>●大阪府農と緑の総合事務所</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　　・北部農と緑の総合事務所　農の普及課　　　☎　０７２－６２</a:t>
            </a:r>
            <a:r>
              <a:rPr lang="en-US" altLang="ja-JP" sz="1000" dirty="0">
                <a:latin typeface="BIZ UDPゴシック" panose="020B0400000000000000" pitchFamily="50" charset="-128"/>
                <a:ea typeface="BIZ UDPゴシック" panose="020B0400000000000000" pitchFamily="50" charset="-128"/>
              </a:rPr>
              <a:t>2</a:t>
            </a:r>
            <a:r>
              <a:rPr lang="ja-JP" altLang="en-US" sz="1000" dirty="0">
                <a:latin typeface="BIZ UDPゴシック" panose="020B0400000000000000" pitchFamily="50" charset="-128"/>
                <a:ea typeface="BIZ UDPゴシック" panose="020B0400000000000000" pitchFamily="50" charset="-128"/>
              </a:rPr>
              <a:t>－</a:t>
            </a:r>
            <a:r>
              <a:rPr lang="en-US" altLang="ja-JP" sz="1000" dirty="0">
                <a:latin typeface="BIZ UDPゴシック" panose="020B0400000000000000" pitchFamily="50" charset="-128"/>
                <a:ea typeface="BIZ UDPゴシック" panose="020B0400000000000000" pitchFamily="50" charset="-128"/>
              </a:rPr>
              <a:t>3435</a:t>
            </a:r>
          </a:p>
          <a:p>
            <a:r>
              <a:rPr lang="ja-JP" altLang="en-US" sz="1000" dirty="0">
                <a:latin typeface="BIZ UDPゴシック" panose="020B0400000000000000" pitchFamily="50" charset="-128"/>
                <a:ea typeface="BIZ UDPゴシック" panose="020B0400000000000000" pitchFamily="50" charset="-128"/>
              </a:rPr>
              <a:t>　　・中部農と緑の総合事務所　農の普及課　　　☎　０７２－９</a:t>
            </a:r>
            <a:r>
              <a:rPr lang="en-US" altLang="ja-JP" sz="1000" dirty="0">
                <a:latin typeface="BIZ UDPゴシック" panose="020B0400000000000000" pitchFamily="50" charset="-128"/>
                <a:ea typeface="BIZ UDPゴシック" panose="020B0400000000000000" pitchFamily="50" charset="-128"/>
              </a:rPr>
              <a:t>22</a:t>
            </a:r>
            <a:r>
              <a:rPr lang="ja-JP" altLang="en-US" sz="1000" dirty="0">
                <a:latin typeface="BIZ UDPゴシック" panose="020B0400000000000000" pitchFamily="50" charset="-128"/>
                <a:ea typeface="BIZ UDPゴシック" panose="020B0400000000000000" pitchFamily="50" charset="-128"/>
              </a:rPr>
              <a:t>－</a:t>
            </a:r>
            <a:r>
              <a:rPr lang="en-US" altLang="ja-JP" sz="1000" dirty="0">
                <a:latin typeface="BIZ UDPゴシック" panose="020B0400000000000000" pitchFamily="50" charset="-128"/>
                <a:ea typeface="BIZ UDPゴシック" panose="020B0400000000000000" pitchFamily="50" charset="-128"/>
              </a:rPr>
              <a:t>3070</a:t>
            </a:r>
          </a:p>
          <a:p>
            <a:r>
              <a:rPr lang="ja-JP" altLang="en-US" sz="1000" dirty="0">
                <a:latin typeface="BIZ UDPゴシック" panose="020B0400000000000000" pitchFamily="50" charset="-128"/>
                <a:ea typeface="BIZ UDPゴシック" panose="020B0400000000000000" pitchFamily="50" charset="-128"/>
              </a:rPr>
              <a:t>　　・南河内農と緑の総合事務所　農の普及課 　☎　０７２１－２５－１１</a:t>
            </a:r>
            <a:r>
              <a:rPr lang="en-US" altLang="ja-JP" sz="1000" dirty="0">
                <a:latin typeface="BIZ UDPゴシック" panose="020B0400000000000000" pitchFamily="50" charset="-128"/>
                <a:ea typeface="BIZ UDPゴシック" panose="020B0400000000000000" pitchFamily="50" charset="-128"/>
              </a:rPr>
              <a:t>74</a:t>
            </a:r>
          </a:p>
          <a:p>
            <a:r>
              <a:rPr lang="ja-JP" altLang="en-US" sz="1000" dirty="0">
                <a:latin typeface="BIZ UDPゴシック" panose="020B0400000000000000" pitchFamily="50" charset="-128"/>
                <a:ea typeface="BIZ UDPゴシック" panose="020B0400000000000000" pitchFamily="50" charset="-128"/>
              </a:rPr>
              <a:t>　　・泉州農と緑の総合事務所　農の普及課　　　☎　０７２－４３９－</a:t>
            </a:r>
            <a:r>
              <a:rPr lang="en-US" altLang="ja-JP" sz="1000" dirty="0">
                <a:latin typeface="BIZ UDPゴシック" panose="020B0400000000000000" pitchFamily="50" charset="-128"/>
                <a:ea typeface="BIZ UDPゴシック" panose="020B0400000000000000" pitchFamily="50" charset="-128"/>
              </a:rPr>
              <a:t>0167</a:t>
            </a:r>
          </a:p>
          <a:p>
            <a:r>
              <a:rPr lang="ja-JP" altLang="en-US" sz="1000" dirty="0">
                <a:latin typeface="BIZ UDPゴシック" panose="020B0400000000000000" pitchFamily="50" charset="-128"/>
                <a:ea typeface="BIZ UDPゴシック" panose="020B0400000000000000" pitchFamily="50" charset="-128"/>
              </a:rPr>
              <a:t>●大阪府環境農林水産部農政室推進課　地産地消推進グループ　☎　０６－６</a:t>
            </a:r>
            <a:r>
              <a:rPr lang="en-US" altLang="ja-JP" sz="1000" dirty="0">
                <a:latin typeface="BIZ UDPゴシック" panose="020B0400000000000000" pitchFamily="50" charset="-128"/>
                <a:ea typeface="BIZ UDPゴシック" panose="020B0400000000000000" pitchFamily="50" charset="-128"/>
              </a:rPr>
              <a:t>210</a:t>
            </a:r>
            <a:r>
              <a:rPr lang="ja-JP" altLang="en-US" sz="1000" dirty="0">
                <a:latin typeface="BIZ UDPゴシック" panose="020B0400000000000000" pitchFamily="50" charset="-128"/>
                <a:ea typeface="BIZ UDPゴシック" panose="020B0400000000000000" pitchFamily="50" charset="-128"/>
              </a:rPr>
              <a:t>－</a:t>
            </a:r>
            <a:r>
              <a:rPr lang="en-US" altLang="ja-JP" sz="1000" dirty="0">
                <a:latin typeface="BIZ UDPゴシック" panose="020B0400000000000000" pitchFamily="50" charset="-128"/>
                <a:ea typeface="BIZ UDPゴシック" panose="020B0400000000000000" pitchFamily="50" charset="-128"/>
              </a:rPr>
              <a:t>9595</a:t>
            </a:r>
          </a:p>
        </p:txBody>
      </p:sp>
      <p:sp>
        <p:nvSpPr>
          <p:cNvPr id="75" name="Rectangle 31">
            <a:extLst>
              <a:ext uri="{FF2B5EF4-FFF2-40B4-BE49-F238E27FC236}">
                <a16:creationId xmlns:a16="http://schemas.microsoft.com/office/drawing/2014/main" id="{1B69A27F-230F-428E-8797-508752425295}"/>
              </a:ext>
            </a:extLst>
          </p:cNvPr>
          <p:cNvSpPr/>
          <p:nvPr/>
        </p:nvSpPr>
        <p:spPr>
          <a:xfrm>
            <a:off x="436325" y="9672276"/>
            <a:ext cx="2693366" cy="268780"/>
          </a:xfrm>
          <a:prstGeom prst="rect">
            <a:avLst/>
          </a:prstGeom>
        </p:spPr>
        <p:txBody>
          <a:bodyPr wrap="none">
            <a:spAutoFit/>
          </a:bodyPr>
          <a:lstStyle/>
          <a:p>
            <a:r>
              <a:rPr lang="ja-JP" altLang="en-US" sz="1100" b="1" dirty="0">
                <a:latin typeface="BIZ UDPゴシック" panose="020B0400000000000000" pitchFamily="50" charset="-128"/>
                <a:ea typeface="BIZ UDPゴシック" panose="020B0400000000000000" pitchFamily="50" charset="-128"/>
              </a:rPr>
              <a:t>まずは府の担当部署へご相談ください！</a:t>
            </a:r>
            <a:endParaRPr lang="en-US" altLang="zh-TW" sz="1100" b="1"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C6C84904-057B-48C1-B947-3CB24E5E352C}"/>
              </a:ext>
            </a:extLst>
          </p:cNvPr>
          <p:cNvSpPr txBox="1"/>
          <p:nvPr/>
        </p:nvSpPr>
        <p:spPr>
          <a:xfrm>
            <a:off x="240802" y="7894777"/>
            <a:ext cx="7232809" cy="276999"/>
          </a:xfrm>
          <a:prstGeom prst="rect">
            <a:avLst/>
          </a:prstGeom>
          <a:noFill/>
        </p:spPr>
        <p:txBody>
          <a:bodyPr wrap="square">
            <a:spAutoFit/>
          </a:bodyPr>
          <a:lstStyle/>
          <a:p>
            <a:pPr defTabSz="777514">
              <a:buClr>
                <a:schemeClr val="tx1"/>
              </a:buClr>
              <a:defRPr/>
            </a:pPr>
            <a:r>
              <a:rPr lang="en-US" altLang="ja-JP" sz="1200" b="1" dirty="0">
                <a:solidFill>
                  <a:srgbClr val="FF0000"/>
                </a:solidFill>
                <a:latin typeface="BIZ UDPゴシック" panose="020B0400000000000000" pitchFamily="50" charset="-128"/>
                <a:ea typeface="BIZ UDPゴシック" panose="020B0400000000000000" pitchFamily="50" charset="-128"/>
              </a:rPr>
              <a:t>※</a:t>
            </a:r>
            <a:r>
              <a:rPr lang="ja-JP" altLang="en-US" sz="1200" b="1" dirty="0">
                <a:solidFill>
                  <a:srgbClr val="FF0000"/>
                </a:solidFill>
                <a:latin typeface="BIZ UDPゴシック" panose="020B0400000000000000" pitchFamily="50" charset="-128"/>
                <a:ea typeface="BIZ UDPゴシック" panose="020B0400000000000000" pitchFamily="50" charset="-128"/>
              </a:rPr>
              <a:t>府との交付手続きが完了する前に着手した取組は対象</a:t>
            </a:r>
            <a:r>
              <a:rPr lang="ja-JP" altLang="en-US" sz="1200" b="1">
                <a:solidFill>
                  <a:srgbClr val="FF0000"/>
                </a:solidFill>
                <a:latin typeface="BIZ UDPゴシック" panose="020B0400000000000000" pitchFamily="50" charset="-128"/>
                <a:ea typeface="BIZ UDPゴシック" panose="020B0400000000000000" pitchFamily="50" charset="-128"/>
              </a:rPr>
              <a:t>となりませんので、ご注意ください。</a:t>
            </a:r>
            <a:endParaRPr lang="ja-JP" altLang="en-US" sz="1200" b="1" dirty="0">
              <a:solidFill>
                <a:srgbClr val="FF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553381185"/>
      </p:ext>
    </p:extLst>
  </p:cSld>
  <p:clrMapOvr>
    <a:masterClrMapping/>
  </p:clrMapOvr>
</p:sld>
</file>

<file path=ppt/theme/theme1.xml><?xml version="1.0" encoding="utf-8"?>
<a:theme xmlns:a="http://schemas.openxmlformats.org/drawingml/2006/main" name="1_ガイド入りテンプレートサンプル20130531三木さん">
  <a:themeElements>
    <a:clrScheme name="マーキー">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potx" id="{3F8E5C06-014F-4A13-A3C7-E133BECAFD1E}" vid="{BD152B00-4CFD-4022-8208-530F7579D7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51</Template>
  <TotalTime>0</TotalTime>
  <Words>954</Words>
  <Application>Microsoft Office PowerPoint</Application>
  <PresentationFormat>ユーザー設定</PresentationFormat>
  <Paragraphs>107</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HG丸ｺﾞｼｯｸM-PRO</vt:lpstr>
      <vt:lpstr>游ゴシック</vt:lpstr>
      <vt:lpstr>Arial</vt:lpstr>
      <vt:lpstr>Calibri</vt:lpstr>
      <vt:lpstr>Calibri Light</vt:lpstr>
      <vt:lpstr>1_ガイド入りテンプレートサンプル20130531三木さん</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2016-07-28T11:32:01Z</dcterms:created>
  <dcterms:modified xsi:type="dcterms:W3CDTF">2026-06-29T01:10:14Z</dcterms:modified>
</cp:coreProperties>
</file>