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1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BEEFA-29BB-48D0-8C9A-C7B5506E0AC4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8664-8F7A-48D6-9361-91D09411A4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5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F8664-8F7A-48D6-9361-91D09411A4D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00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35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23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82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1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66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16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88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02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9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09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ED58-6354-48BC-904E-5ACF91540F4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8C58-12A7-4E23-BF2F-2EAAAD3F3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72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6"/>
          <p:cNvSpPr txBox="1">
            <a:spLocks noChangeArrowheads="1"/>
          </p:cNvSpPr>
          <p:nvPr/>
        </p:nvSpPr>
        <p:spPr bwMode="auto">
          <a:xfrm>
            <a:off x="7901498" y="48277"/>
            <a:ext cx="1134998" cy="42839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sz="1800" b="1" smtClean="0">
                <a:effectLst/>
                <a:latin typeface="ＭＳ ゴシック"/>
                <a:ea typeface="ＭＳ Ｐゴシック"/>
                <a:cs typeface="Times New Roman"/>
              </a:rPr>
              <a:t>５</a:t>
            </a:r>
            <a:r>
              <a:rPr lang="ja-JP" altLang="en-US" b="1" smtClean="0">
                <a:latin typeface="ＭＳ ゴシック"/>
                <a:ea typeface="ＭＳ Ｐゴシック"/>
                <a:cs typeface="Times New Roman"/>
              </a:rPr>
              <a:t>－２</a:t>
            </a:r>
            <a:endParaRPr lang="en-US" altLang="ja-JP" sz="1800" b="1" dirty="0" smtClean="0">
              <a:effectLst/>
              <a:latin typeface="ＭＳ ゴシック"/>
              <a:ea typeface="ＭＳ Ｐゴシック"/>
              <a:cs typeface="Times New Roman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82491"/>
              </p:ext>
            </p:extLst>
          </p:nvPr>
        </p:nvGraphicFramePr>
        <p:xfrm>
          <a:off x="175625" y="863995"/>
          <a:ext cx="8843740" cy="4857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2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13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69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869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015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53346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平成３０年度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令和元年度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令和２年度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13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運用可能な資金量</a:t>
                      </a:r>
                      <a:r>
                        <a:rPr lang="en-US" altLang="ja-JP" sz="160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億円）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７，２４８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７，７６８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８，５９８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６，７６１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130">
                <a:tc rowSpan="1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運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用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状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況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運用額</a:t>
                      </a:r>
                      <a:r>
                        <a:rPr lang="en-US" altLang="zh-TW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億円）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２，２５６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１，９６４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１，９２４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１，５４２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平均利回り</a:t>
                      </a:r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（％）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０．０３５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０．０７４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０．１０５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０．１３５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短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期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運用額</a:t>
                      </a:r>
                      <a:r>
                        <a:rPr lang="en-US" altLang="zh-TW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億円）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２，０２２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１，３６１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９１９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３８１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平均利回り</a:t>
                      </a:r>
                      <a:r>
                        <a:rPr lang="en-US" altLang="ja-JP" sz="1600" u="none" strike="noStrike" dirty="0" smtClean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０．００６　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０．００６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０．００５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０．００３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rtl="0" fontAlgn="ctr"/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長期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運用額</a:t>
                      </a:r>
                      <a:r>
                        <a:rPr lang="en-US" altLang="zh-TW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億円）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２３４（３３４）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６０３（８６３）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１，００５（１，１１２）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１，１６１（１，１５８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平均利回り</a:t>
                      </a:r>
                      <a:r>
                        <a:rPr lang="en-US" altLang="ja-JP" sz="1600" u="none" strike="noStrike" dirty="0" smtClean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600" u="none" strike="noStrike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０．２９１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０．２２７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０．１９８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０．１７９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252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内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訳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１年超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～５年以下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運用額（億円）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４９（８１）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１７４（２２２）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３１３（３６３）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３９４（３９１）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5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平均利回り（％）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０．０６２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０．０４４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０．０３１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０．０２７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252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５年超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～１０年以下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運用額（億円）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１５８（２２０）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３６７（５５０）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５９８（６５２）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６６３（６６３）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5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平均利回り（％）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０．２９７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０．２４４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０．２１６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０．２０４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6451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１０年超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～２０年以下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運用額（億円）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２７（３３）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６２（９１）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９４（９７）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１０４（１０４）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501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平均利回り（％）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０．６６５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０．６４４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０．６３２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０．６００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フローチャート : 代替処理 19"/>
          <p:cNvSpPr/>
          <p:nvPr/>
        </p:nvSpPr>
        <p:spPr bwMode="auto">
          <a:xfrm>
            <a:off x="103387" y="532601"/>
            <a:ext cx="8958950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資金</a:t>
            </a:r>
            <a:r>
              <a:rPr lang="ja-JP" altLang="en-US" sz="12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運用の実績について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19079" y="5797842"/>
            <a:ext cx="8743284" cy="892552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運用可能な資金量及び各運用額は、日々の残高を合計し、年間日数で除したもの（１日当たりの平均残高）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運用可能な資金量には、既運用額を含む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長期運用額欄の（　）内の数値は、年度末時点の運用残高（額面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長期運用の年数は、運用開始時点における満期までの残年数により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区分</a:t>
            </a:r>
            <a:endParaRPr lang="ja-JP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970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19167</TotalTime>
  <Words>304</Words>
  <Application>Microsoft Office PowerPoint</Application>
  <PresentationFormat>画面に合わせる (4:3)</PresentationFormat>
  <Paragraphs>93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河合　弘樹</cp:lastModifiedBy>
  <cp:revision>639</cp:revision>
  <cp:lastPrinted>2021-06-28T08:23:05Z</cp:lastPrinted>
  <dcterms:created xsi:type="dcterms:W3CDTF">2016-07-05T04:52:26Z</dcterms:created>
  <dcterms:modified xsi:type="dcterms:W3CDTF">2021-07-06T04:59:17Z</dcterms:modified>
</cp:coreProperties>
</file>