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4"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96" autoAdjust="0"/>
  </p:normalViewPr>
  <p:slideViewPr>
    <p:cSldViewPr>
      <p:cViewPr varScale="1">
        <p:scale>
          <a:sx n="74" d="100"/>
          <a:sy n="74" d="100"/>
        </p:scale>
        <p:origin x="1710" y="72"/>
      </p:cViewPr>
      <p:guideLst>
        <p:guide orient="horz" pos="2160"/>
        <p:guide pos="2880"/>
      </p:guideLst>
    </p:cSldViewPr>
  </p:slideViewPr>
  <p:outlineViewPr>
    <p:cViewPr>
      <p:scale>
        <a:sx n="33" d="100"/>
        <a:sy n="33" d="100"/>
      </p:scale>
      <p:origin x="222"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F1FE8BB-CB46-47EB-B2F3-87DB97AE40B0}" type="datetimeFigureOut">
              <a:rPr kumimoji="1" lang="ja-JP" altLang="en-US" smtClean="0"/>
              <a:t>2021/7/16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BAC2FE2-14BD-4487-BA63-0879F4B7957D}" type="slidenum">
              <a:rPr kumimoji="1" lang="ja-JP" altLang="en-US" smtClean="0"/>
              <a:t>‹#›</a:t>
            </a:fld>
            <a:endParaRPr kumimoji="1" lang="ja-JP" altLang="en-US"/>
          </a:p>
        </p:txBody>
      </p:sp>
    </p:spTree>
    <p:extLst>
      <p:ext uri="{BB962C8B-B14F-4D97-AF65-F5344CB8AC3E}">
        <p14:creationId xmlns:p14="http://schemas.microsoft.com/office/powerpoint/2010/main" val="29031527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11006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76945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79587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257566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700945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933141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1548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053564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3113344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324033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E0305C-8315-40FF-8118-13AB7FEBC5C3}" type="datetimeFigureOut">
              <a:rPr kumimoji="1" lang="ja-JP" altLang="en-US" smtClean="0"/>
              <a:t>2021/7/16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98663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0305C-8315-40FF-8118-13AB7FEBC5C3}" type="datetimeFigureOut">
              <a:rPr kumimoji="1" lang="ja-JP" altLang="en-US" smtClean="0"/>
              <a:t>2021/7/16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3795125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フローチャート : 代替処理 19"/>
          <p:cNvSpPr/>
          <p:nvPr/>
        </p:nvSpPr>
        <p:spPr bwMode="auto">
          <a:xfrm>
            <a:off x="103387" y="532601"/>
            <a:ext cx="8958950"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資金運用の一部再開について</a:t>
            </a:r>
          </a:p>
        </p:txBody>
      </p:sp>
      <p:sp>
        <p:nvSpPr>
          <p:cNvPr id="9" name="正方形/長方形 8"/>
          <p:cNvSpPr/>
          <p:nvPr/>
        </p:nvSpPr>
        <p:spPr>
          <a:xfrm>
            <a:off x="103388" y="872763"/>
            <a:ext cx="8958950" cy="5652000"/>
          </a:xfrm>
          <a:prstGeom prst="rect">
            <a:avLst/>
          </a:prstGeom>
          <a:ln>
            <a:solidFill>
              <a:schemeClr val="accent4"/>
            </a:solidFill>
          </a:ln>
        </p:spPr>
        <p:txBody>
          <a:bodyPr wrap="square">
            <a:spAutoFit/>
          </a:bodyPr>
          <a:lstStyle/>
          <a:p>
            <a:endParaRPr lang="en-US" altLang="ja-JP" sz="1600" dirty="0"/>
          </a:p>
        </p:txBody>
      </p:sp>
      <p:sp>
        <p:nvSpPr>
          <p:cNvPr id="11" name="テキスト ボックス 10"/>
          <p:cNvSpPr txBox="1"/>
          <p:nvPr/>
        </p:nvSpPr>
        <p:spPr>
          <a:xfrm>
            <a:off x="145575" y="1484784"/>
            <a:ext cx="8827932" cy="3754874"/>
          </a:xfrm>
          <a:prstGeom prst="rect">
            <a:avLst/>
          </a:prstGeom>
          <a:noFill/>
        </p:spPr>
        <p:txBody>
          <a:bodyPr wrap="square" rtlCol="0">
            <a:spAutoFit/>
          </a:bodyPr>
          <a:lstStyle/>
          <a:p>
            <a:endParaRPr lang="en-US" altLang="ja-JP" sz="1400" dirty="0"/>
          </a:p>
          <a:p>
            <a:r>
              <a:rPr lang="ja-JP" altLang="en-US" sz="1400" dirty="0"/>
              <a:t>○　昨年度から引き続き、</a:t>
            </a:r>
            <a:r>
              <a:rPr lang="ja-JP" altLang="en-US" sz="1400" dirty="0">
                <a:latin typeface="+mn-ea"/>
              </a:rPr>
              <a:t>新型コロナウイルス感染症への対応として、空床確保やワクチン接種関係等の</a:t>
            </a:r>
            <a:endParaRPr lang="en-US" altLang="ja-JP" sz="1400" dirty="0">
              <a:latin typeface="+mn-ea"/>
            </a:endParaRPr>
          </a:p>
          <a:p>
            <a:r>
              <a:rPr lang="ja-JP" altLang="en-US" sz="1400" dirty="0">
                <a:latin typeface="+mn-ea"/>
              </a:rPr>
              <a:t>　　 各種感染症対策事業や営業時間短縮等協力金などの経費が多額に及んでおり、過去最大規模の</a:t>
            </a:r>
            <a:endParaRPr lang="en-US" altLang="ja-JP" sz="1400" dirty="0">
              <a:latin typeface="+mn-ea"/>
            </a:endParaRPr>
          </a:p>
          <a:p>
            <a:r>
              <a:rPr lang="ja-JP" altLang="en-US" sz="1400" dirty="0">
                <a:latin typeface="+mn-ea"/>
              </a:rPr>
              <a:t>　　 当初予算を編成した上、既に</a:t>
            </a:r>
            <a:r>
              <a:rPr lang="en-US" altLang="ja-JP" sz="1400" dirty="0">
                <a:latin typeface="+mn-ea"/>
              </a:rPr>
              <a:t>5</a:t>
            </a:r>
            <a:r>
              <a:rPr lang="ja-JP" altLang="en-US" sz="1400" dirty="0">
                <a:latin typeface="+mn-ea"/>
              </a:rPr>
              <a:t>回（計約７，９００億円）の補正予算編成を行っている。</a:t>
            </a:r>
            <a:endParaRPr lang="en-US" altLang="ja-JP" sz="1400" dirty="0">
              <a:latin typeface="+mn-ea"/>
            </a:endParaRPr>
          </a:p>
          <a:p>
            <a:endParaRPr lang="en-US" altLang="ja-JP" sz="1400" dirty="0">
              <a:latin typeface="+mn-ea"/>
            </a:endParaRPr>
          </a:p>
          <a:p>
            <a:r>
              <a:rPr lang="ja-JP" altLang="en-US" sz="1400" dirty="0"/>
              <a:t>○　当初予算・補正予算ともに、新型コロナウイルス感染症への対応経費については、その多くに国庫支出金が</a:t>
            </a:r>
            <a:endParaRPr lang="en-US" altLang="ja-JP" sz="1400" dirty="0"/>
          </a:p>
          <a:p>
            <a:r>
              <a:rPr lang="ja-JP" altLang="en-US" sz="1400" dirty="0"/>
              <a:t>　　 財源として充当されることとなって いる。</a:t>
            </a:r>
            <a:endParaRPr lang="en-US" altLang="ja-JP" sz="1400" dirty="0"/>
          </a:p>
          <a:p>
            <a:endParaRPr lang="en-US" altLang="ja-JP" sz="1400" dirty="0">
              <a:latin typeface="+mn-ea"/>
            </a:endParaRPr>
          </a:p>
          <a:p>
            <a:r>
              <a:rPr lang="ja-JP" altLang="en-US" sz="1400" dirty="0">
                <a:latin typeface="+mn-ea"/>
              </a:rPr>
              <a:t>○  本府の運用可能な資金量は、令和２年度で６，７６１億円、令和３年６月末時点で約</a:t>
            </a:r>
            <a:r>
              <a:rPr lang="ja-JP" altLang="en-US" sz="1400" dirty="0" smtClean="0">
                <a:latin typeface="+mn-ea"/>
              </a:rPr>
              <a:t>５，５３５億円</a:t>
            </a:r>
            <a:r>
              <a:rPr lang="ja-JP" altLang="en-US" sz="1400" dirty="0">
                <a:latin typeface="+mn-ea"/>
              </a:rPr>
              <a:t>となり、</a:t>
            </a:r>
            <a:endParaRPr lang="en-US" altLang="ja-JP" sz="1400" dirty="0">
              <a:latin typeface="+mn-ea"/>
            </a:endParaRPr>
          </a:p>
          <a:p>
            <a:r>
              <a:rPr lang="ja-JP" altLang="en-US" sz="1400" dirty="0">
                <a:latin typeface="+mn-ea"/>
              </a:rPr>
              <a:t>　　 近年の運用可能な資金量との比較においては減少している。 　</a:t>
            </a:r>
            <a:endParaRPr lang="en-US" altLang="ja-JP" sz="1400" dirty="0">
              <a:latin typeface="+mn-ea"/>
            </a:endParaRPr>
          </a:p>
          <a:p>
            <a:endParaRPr lang="en-US" altLang="ja-JP" sz="1400" dirty="0">
              <a:latin typeface="+mn-ea"/>
            </a:endParaRPr>
          </a:p>
          <a:p>
            <a:r>
              <a:rPr lang="ja-JP" altLang="en-US" sz="1400" dirty="0">
                <a:latin typeface="+mn-ea"/>
              </a:rPr>
              <a:t>○　また、今後も、既定予算の執行時期の前倒しやさらなる補正予算編成を行う可能性があること、</a:t>
            </a:r>
            <a:endParaRPr lang="en-US" altLang="ja-JP" sz="1400" dirty="0">
              <a:latin typeface="+mn-ea"/>
            </a:endParaRPr>
          </a:p>
          <a:p>
            <a:r>
              <a:rPr lang="ja-JP" altLang="en-US" sz="1400" dirty="0">
                <a:latin typeface="+mn-ea"/>
              </a:rPr>
              <a:t>　　 それに伴う国庫支出金の収入時期が流動的であることなどから、資金状況がさらに悪化するリスクも想定される。</a:t>
            </a:r>
            <a:endParaRPr lang="en-US" altLang="ja-JP" sz="1400" dirty="0">
              <a:latin typeface="+mn-ea"/>
            </a:endParaRPr>
          </a:p>
          <a:p>
            <a:endParaRPr lang="en-US" altLang="ja-JP" sz="1400" dirty="0">
              <a:latin typeface="+mn-ea"/>
            </a:endParaRPr>
          </a:p>
          <a:p>
            <a:r>
              <a:rPr lang="ja-JP" altLang="en-US" sz="1400" dirty="0">
                <a:latin typeface="+mn-ea"/>
              </a:rPr>
              <a:t>○　そのような状況の中、資金に比較的余裕が見込まれる期間においては</a:t>
            </a:r>
            <a:r>
              <a:rPr lang="ja-JP" altLang="en-US" sz="1400" dirty="0" smtClean="0">
                <a:latin typeface="+mn-ea"/>
              </a:rPr>
              <a:t>、定期性預金等による短期</a:t>
            </a:r>
            <a:r>
              <a:rPr lang="ja-JP" altLang="en-US" sz="1400" dirty="0">
                <a:latin typeface="+mn-ea"/>
              </a:rPr>
              <a:t>運用を行う</a:t>
            </a:r>
            <a:r>
              <a:rPr lang="ja-JP" altLang="en-US" sz="1400" dirty="0" err="1" smtClean="0">
                <a:latin typeface="+mn-ea"/>
              </a:rPr>
              <a:t>こ</a:t>
            </a:r>
            <a:endParaRPr lang="en-US" altLang="ja-JP" sz="1400" dirty="0" smtClean="0">
              <a:latin typeface="+mn-ea"/>
            </a:endParaRPr>
          </a:p>
          <a:p>
            <a:r>
              <a:rPr lang="ja-JP" altLang="en-US" sz="1400" dirty="0">
                <a:latin typeface="+mn-ea"/>
              </a:rPr>
              <a:t>　</a:t>
            </a:r>
            <a:r>
              <a:rPr lang="ja-JP" altLang="en-US" sz="1400" dirty="0" smtClean="0">
                <a:latin typeface="+mn-ea"/>
              </a:rPr>
              <a:t>　</a:t>
            </a:r>
            <a:r>
              <a:rPr lang="ja-JP" altLang="en-US" sz="1400" dirty="0" err="1">
                <a:latin typeface="+mn-ea"/>
              </a:rPr>
              <a:t> </a:t>
            </a:r>
            <a:r>
              <a:rPr lang="ja-JP" altLang="en-US" sz="1400" dirty="0" err="1" smtClean="0">
                <a:latin typeface="+mn-ea"/>
              </a:rPr>
              <a:t>とと</a:t>
            </a:r>
            <a:r>
              <a:rPr lang="ja-JP" altLang="en-US" sz="1400" dirty="0" smtClean="0">
                <a:latin typeface="+mn-ea"/>
              </a:rPr>
              <a:t>する</a:t>
            </a:r>
            <a:r>
              <a:rPr lang="ja-JP" altLang="en-US" sz="1400" dirty="0">
                <a:latin typeface="+mn-ea"/>
              </a:rPr>
              <a:t>一方、資金を長期に渡って固定化する長期運用については</a:t>
            </a:r>
            <a:r>
              <a:rPr lang="ja-JP" altLang="en-US" sz="1400" dirty="0" smtClean="0">
                <a:latin typeface="+mn-ea"/>
              </a:rPr>
              <a:t>、資金収支の見通し</a:t>
            </a:r>
            <a:r>
              <a:rPr lang="ja-JP" altLang="en-US" sz="1400" dirty="0">
                <a:latin typeface="+mn-ea"/>
              </a:rPr>
              <a:t>が不透明である間は</a:t>
            </a:r>
            <a:r>
              <a:rPr lang="ja-JP" altLang="en-US" sz="1400" dirty="0" smtClean="0">
                <a:latin typeface="+mn-ea"/>
              </a:rPr>
              <a:t>引　　</a:t>
            </a:r>
            <a:endParaRPr lang="en-US" altLang="ja-JP" sz="1400" dirty="0" smtClean="0">
              <a:latin typeface="+mn-ea"/>
            </a:endParaRPr>
          </a:p>
          <a:p>
            <a:r>
              <a:rPr lang="ja-JP" altLang="en-US" sz="1400" dirty="0">
                <a:latin typeface="+mn-ea"/>
              </a:rPr>
              <a:t>　</a:t>
            </a:r>
            <a:r>
              <a:rPr lang="ja-JP" altLang="en-US" sz="1400" dirty="0" smtClean="0">
                <a:latin typeface="+mn-ea"/>
              </a:rPr>
              <a:t>　 </a:t>
            </a:r>
            <a:r>
              <a:rPr lang="ja-JP" altLang="en-US" sz="1400" dirty="0" err="1" smtClean="0">
                <a:latin typeface="+mn-ea"/>
              </a:rPr>
              <a:t>き</a:t>
            </a:r>
            <a:r>
              <a:rPr lang="ja-JP" altLang="en-US" sz="1400" dirty="0" smtClean="0">
                <a:latin typeface="+mn-ea"/>
              </a:rPr>
              <a:t>続き見送る</a:t>
            </a:r>
            <a:r>
              <a:rPr lang="ja-JP" altLang="en-US" sz="1400" dirty="0">
                <a:latin typeface="+mn-ea"/>
              </a:rPr>
              <a:t>こととする。</a:t>
            </a:r>
            <a:endParaRPr lang="en-US" altLang="ja-JP" sz="1400" dirty="0"/>
          </a:p>
        </p:txBody>
      </p:sp>
      <p:sp>
        <p:nvSpPr>
          <p:cNvPr id="12" name="テキスト ボックス 11"/>
          <p:cNvSpPr txBox="1"/>
          <p:nvPr/>
        </p:nvSpPr>
        <p:spPr>
          <a:xfrm>
            <a:off x="166368" y="1146230"/>
            <a:ext cx="4168722" cy="338554"/>
          </a:xfrm>
          <a:prstGeom prst="rect">
            <a:avLst/>
          </a:prstGeom>
          <a:noFill/>
        </p:spPr>
        <p:txBody>
          <a:bodyPr wrap="square" rtlCol="0">
            <a:spAutoFit/>
          </a:bodyPr>
          <a:lstStyle/>
          <a:p>
            <a:r>
              <a:rPr kumimoji="1" lang="ja-JP" altLang="en-US" sz="1600" dirty="0"/>
              <a:t>＜本年度における資金運用について＞</a:t>
            </a:r>
          </a:p>
        </p:txBody>
      </p:sp>
      <p:sp>
        <p:nvSpPr>
          <p:cNvPr id="13" name="テキスト ボックス 16"/>
          <p:cNvSpPr txBox="1">
            <a:spLocks noChangeArrowheads="1"/>
          </p:cNvSpPr>
          <p:nvPr/>
        </p:nvSpPr>
        <p:spPr bwMode="auto">
          <a:xfrm>
            <a:off x="7901498" y="34572"/>
            <a:ext cx="1134998" cy="428395"/>
          </a:xfrm>
          <a:prstGeom prst="rect">
            <a:avLst/>
          </a:prstGeom>
          <a:solidFill>
            <a:srgbClr val="FFFFFF"/>
          </a:solidFill>
          <a:ln w="12700">
            <a:solidFill>
              <a:srgbClr val="000000"/>
            </a:solidFill>
            <a:miter lim="800000"/>
            <a:headEnd/>
            <a:tailEnd/>
          </a:ln>
        </p:spPr>
        <p:txBody>
          <a:bodyPr rot="0" vert="horz" wrap="square" lIns="0" tIns="8890" rIns="0" bIns="8890" anchor="ctr"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a:latin typeface="ＭＳ ゴシック"/>
                <a:ea typeface="ＭＳ Ｐゴシック"/>
                <a:cs typeface="Times New Roman"/>
              </a:rPr>
              <a:t>５</a:t>
            </a:r>
            <a:r>
              <a:rPr lang="ja-JP" altLang="en-US" b="1" dirty="0" smtClean="0">
                <a:latin typeface="ＭＳ ゴシック"/>
                <a:ea typeface="ＭＳ Ｐゴシック"/>
                <a:cs typeface="Times New Roman"/>
              </a:rPr>
              <a:t>－１</a:t>
            </a:r>
            <a:endParaRPr lang="en-US" altLang="ja-JP" sz="1800" b="1" dirty="0">
              <a:effectLst/>
              <a:latin typeface="ＭＳ ゴシック"/>
              <a:ea typeface="ＭＳ Ｐゴシック"/>
              <a:cs typeface="Times New Roman"/>
            </a:endParaRPr>
          </a:p>
        </p:txBody>
      </p:sp>
    </p:spTree>
    <p:extLst>
      <p:ext uri="{BB962C8B-B14F-4D97-AF65-F5344CB8AC3E}">
        <p14:creationId xmlns:p14="http://schemas.microsoft.com/office/powerpoint/2010/main" val="25183030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2544</TotalTime>
  <Words>312</Words>
  <Application>Microsoft Office PowerPoint</Application>
  <PresentationFormat>画面に合わせる (4:3)</PresentationFormat>
  <Paragraphs>20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正保　順一</cp:lastModifiedBy>
  <cp:revision>420</cp:revision>
  <cp:lastPrinted>2021-07-16T02:52:00Z</cp:lastPrinted>
  <dcterms:created xsi:type="dcterms:W3CDTF">2017-11-17T05:28:07Z</dcterms:created>
  <dcterms:modified xsi:type="dcterms:W3CDTF">2021-07-16T02:52:04Z</dcterms:modified>
</cp:coreProperties>
</file>