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91" r:id="rId2"/>
    <p:sldId id="296" r:id="rId3"/>
    <p:sldId id="295" r:id="rId4"/>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p:cViewPr varScale="1">
        <p:scale>
          <a:sx n="70" d="100"/>
          <a:sy n="70" d="100"/>
        </p:scale>
        <p:origin x="1242" y="4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F2F70AAA-9F7C-4CA6-87DB-223009DF1C02}" type="datetimeFigureOut">
              <a:rPr kumimoji="1" lang="ja-JP" altLang="en-US" smtClean="0"/>
              <a:t>2021/7/19</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4005859C-8C66-4B5C-85A7-F38748BE4E37}" type="slidenum">
              <a:rPr kumimoji="1" lang="ja-JP" altLang="en-US" smtClean="0"/>
              <a:t>‹#›</a:t>
            </a:fld>
            <a:endParaRPr kumimoji="1" lang="ja-JP" altLang="en-US"/>
          </a:p>
        </p:txBody>
      </p:sp>
    </p:spTree>
    <p:extLst>
      <p:ext uri="{BB962C8B-B14F-4D97-AF65-F5344CB8AC3E}">
        <p14:creationId xmlns:p14="http://schemas.microsoft.com/office/powerpoint/2010/main" val="21508231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005859C-8C66-4B5C-85A7-F38748BE4E37}" type="slidenum">
              <a:rPr kumimoji="1" lang="ja-JP" altLang="en-US" smtClean="0"/>
              <a:t>1</a:t>
            </a:fld>
            <a:endParaRPr kumimoji="1" lang="ja-JP" altLang="en-US"/>
          </a:p>
        </p:txBody>
      </p:sp>
    </p:spTree>
    <p:extLst>
      <p:ext uri="{BB962C8B-B14F-4D97-AF65-F5344CB8AC3E}">
        <p14:creationId xmlns:p14="http://schemas.microsoft.com/office/powerpoint/2010/main" val="1956191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005859C-8C66-4B5C-85A7-F38748BE4E37}" type="slidenum">
              <a:rPr kumimoji="1" lang="ja-JP" altLang="en-US" smtClean="0"/>
              <a:t>2</a:t>
            </a:fld>
            <a:endParaRPr kumimoji="1" lang="ja-JP" altLang="en-US"/>
          </a:p>
        </p:txBody>
      </p:sp>
    </p:spTree>
    <p:extLst>
      <p:ext uri="{BB962C8B-B14F-4D97-AF65-F5344CB8AC3E}">
        <p14:creationId xmlns:p14="http://schemas.microsoft.com/office/powerpoint/2010/main" val="3610651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005859C-8C66-4B5C-85A7-F38748BE4E37}" type="slidenum">
              <a:rPr kumimoji="1" lang="ja-JP" altLang="en-US" smtClean="0"/>
              <a:t>3</a:t>
            </a:fld>
            <a:endParaRPr kumimoji="1" lang="ja-JP" altLang="en-US"/>
          </a:p>
        </p:txBody>
      </p:sp>
    </p:spTree>
    <p:extLst>
      <p:ext uri="{BB962C8B-B14F-4D97-AF65-F5344CB8AC3E}">
        <p14:creationId xmlns:p14="http://schemas.microsoft.com/office/powerpoint/2010/main" val="2653601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A3839ED-7C6C-4700-B0BF-A83E53A9690F}" type="datetimeFigureOut">
              <a:rPr kumimoji="1" lang="ja-JP" altLang="en-US" smtClean="0"/>
              <a:t>2021/7/19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2806C84-463B-493D-B3E8-A69A23843BDD}" type="slidenum">
              <a:rPr kumimoji="1" lang="ja-JP" altLang="en-US" smtClean="0"/>
              <a:t>‹#›</a:t>
            </a:fld>
            <a:endParaRPr kumimoji="1" lang="ja-JP" altLang="en-US"/>
          </a:p>
        </p:txBody>
      </p:sp>
    </p:spTree>
    <p:extLst>
      <p:ext uri="{BB962C8B-B14F-4D97-AF65-F5344CB8AC3E}">
        <p14:creationId xmlns:p14="http://schemas.microsoft.com/office/powerpoint/2010/main" val="1559184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3839ED-7C6C-4700-B0BF-A83E53A9690F}" type="datetimeFigureOut">
              <a:rPr kumimoji="1" lang="ja-JP" altLang="en-US" smtClean="0"/>
              <a:t>2021/7/19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2806C84-463B-493D-B3E8-A69A23843BDD}" type="slidenum">
              <a:rPr kumimoji="1" lang="ja-JP" altLang="en-US" smtClean="0"/>
              <a:t>‹#›</a:t>
            </a:fld>
            <a:endParaRPr kumimoji="1" lang="ja-JP" altLang="en-US"/>
          </a:p>
        </p:txBody>
      </p:sp>
    </p:spTree>
    <p:extLst>
      <p:ext uri="{BB962C8B-B14F-4D97-AF65-F5344CB8AC3E}">
        <p14:creationId xmlns:p14="http://schemas.microsoft.com/office/powerpoint/2010/main" val="1447438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3839ED-7C6C-4700-B0BF-A83E53A9690F}" type="datetimeFigureOut">
              <a:rPr kumimoji="1" lang="ja-JP" altLang="en-US" smtClean="0"/>
              <a:t>2021/7/19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2806C84-463B-493D-B3E8-A69A23843BDD}" type="slidenum">
              <a:rPr kumimoji="1" lang="ja-JP" altLang="en-US" smtClean="0"/>
              <a:t>‹#›</a:t>
            </a:fld>
            <a:endParaRPr kumimoji="1" lang="ja-JP" altLang="en-US"/>
          </a:p>
        </p:txBody>
      </p:sp>
    </p:spTree>
    <p:extLst>
      <p:ext uri="{BB962C8B-B14F-4D97-AF65-F5344CB8AC3E}">
        <p14:creationId xmlns:p14="http://schemas.microsoft.com/office/powerpoint/2010/main" val="3745476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3839ED-7C6C-4700-B0BF-A83E53A9690F}" type="datetimeFigureOut">
              <a:rPr kumimoji="1" lang="ja-JP" altLang="en-US" smtClean="0"/>
              <a:t>2021/7/19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2806C84-463B-493D-B3E8-A69A23843BDD}" type="slidenum">
              <a:rPr kumimoji="1" lang="ja-JP" altLang="en-US" smtClean="0"/>
              <a:t>‹#›</a:t>
            </a:fld>
            <a:endParaRPr kumimoji="1" lang="ja-JP" altLang="en-US"/>
          </a:p>
        </p:txBody>
      </p:sp>
    </p:spTree>
    <p:extLst>
      <p:ext uri="{BB962C8B-B14F-4D97-AF65-F5344CB8AC3E}">
        <p14:creationId xmlns:p14="http://schemas.microsoft.com/office/powerpoint/2010/main" val="2302561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A3839ED-7C6C-4700-B0BF-A83E53A9690F}" type="datetimeFigureOut">
              <a:rPr kumimoji="1" lang="ja-JP" altLang="en-US" smtClean="0"/>
              <a:t>2021/7/19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2806C84-463B-493D-B3E8-A69A23843BDD}" type="slidenum">
              <a:rPr kumimoji="1" lang="ja-JP" altLang="en-US" smtClean="0"/>
              <a:t>‹#›</a:t>
            </a:fld>
            <a:endParaRPr kumimoji="1" lang="ja-JP" altLang="en-US"/>
          </a:p>
        </p:txBody>
      </p:sp>
    </p:spTree>
    <p:extLst>
      <p:ext uri="{BB962C8B-B14F-4D97-AF65-F5344CB8AC3E}">
        <p14:creationId xmlns:p14="http://schemas.microsoft.com/office/powerpoint/2010/main" val="654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A3839ED-7C6C-4700-B0BF-A83E53A9690F}" type="datetimeFigureOut">
              <a:rPr kumimoji="1" lang="ja-JP" altLang="en-US" smtClean="0"/>
              <a:t>2021/7/19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2806C84-463B-493D-B3E8-A69A23843BDD}" type="slidenum">
              <a:rPr kumimoji="1" lang="ja-JP" altLang="en-US" smtClean="0"/>
              <a:t>‹#›</a:t>
            </a:fld>
            <a:endParaRPr kumimoji="1" lang="ja-JP" altLang="en-US"/>
          </a:p>
        </p:txBody>
      </p:sp>
    </p:spTree>
    <p:extLst>
      <p:ext uri="{BB962C8B-B14F-4D97-AF65-F5344CB8AC3E}">
        <p14:creationId xmlns:p14="http://schemas.microsoft.com/office/powerpoint/2010/main" val="4032844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A3839ED-7C6C-4700-B0BF-A83E53A9690F}" type="datetimeFigureOut">
              <a:rPr kumimoji="1" lang="ja-JP" altLang="en-US" smtClean="0"/>
              <a:t>2021/7/19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2806C84-463B-493D-B3E8-A69A23843BDD}" type="slidenum">
              <a:rPr kumimoji="1" lang="ja-JP" altLang="en-US" smtClean="0"/>
              <a:t>‹#›</a:t>
            </a:fld>
            <a:endParaRPr kumimoji="1" lang="ja-JP" altLang="en-US"/>
          </a:p>
        </p:txBody>
      </p:sp>
    </p:spTree>
    <p:extLst>
      <p:ext uri="{BB962C8B-B14F-4D97-AF65-F5344CB8AC3E}">
        <p14:creationId xmlns:p14="http://schemas.microsoft.com/office/powerpoint/2010/main" val="2661697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A3839ED-7C6C-4700-B0BF-A83E53A9690F}" type="datetimeFigureOut">
              <a:rPr kumimoji="1" lang="ja-JP" altLang="en-US" smtClean="0"/>
              <a:t>2021/7/19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2806C84-463B-493D-B3E8-A69A23843BDD}" type="slidenum">
              <a:rPr kumimoji="1" lang="ja-JP" altLang="en-US" smtClean="0"/>
              <a:t>‹#›</a:t>
            </a:fld>
            <a:endParaRPr kumimoji="1" lang="ja-JP" altLang="en-US"/>
          </a:p>
        </p:txBody>
      </p:sp>
    </p:spTree>
    <p:extLst>
      <p:ext uri="{BB962C8B-B14F-4D97-AF65-F5344CB8AC3E}">
        <p14:creationId xmlns:p14="http://schemas.microsoft.com/office/powerpoint/2010/main" val="2571698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3839ED-7C6C-4700-B0BF-A83E53A9690F}" type="datetimeFigureOut">
              <a:rPr kumimoji="1" lang="ja-JP" altLang="en-US" smtClean="0"/>
              <a:t>2021/7/19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2806C84-463B-493D-B3E8-A69A23843BDD}" type="slidenum">
              <a:rPr kumimoji="1" lang="ja-JP" altLang="en-US" smtClean="0"/>
              <a:t>‹#›</a:t>
            </a:fld>
            <a:endParaRPr kumimoji="1" lang="ja-JP" altLang="en-US"/>
          </a:p>
        </p:txBody>
      </p:sp>
    </p:spTree>
    <p:extLst>
      <p:ext uri="{BB962C8B-B14F-4D97-AF65-F5344CB8AC3E}">
        <p14:creationId xmlns:p14="http://schemas.microsoft.com/office/powerpoint/2010/main" val="1580576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A3839ED-7C6C-4700-B0BF-A83E53A9690F}" type="datetimeFigureOut">
              <a:rPr kumimoji="1" lang="ja-JP" altLang="en-US" smtClean="0"/>
              <a:t>2021/7/19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2806C84-463B-493D-B3E8-A69A23843BDD}" type="slidenum">
              <a:rPr kumimoji="1" lang="ja-JP" altLang="en-US" smtClean="0"/>
              <a:t>‹#›</a:t>
            </a:fld>
            <a:endParaRPr kumimoji="1" lang="ja-JP" altLang="en-US"/>
          </a:p>
        </p:txBody>
      </p:sp>
    </p:spTree>
    <p:extLst>
      <p:ext uri="{BB962C8B-B14F-4D97-AF65-F5344CB8AC3E}">
        <p14:creationId xmlns:p14="http://schemas.microsoft.com/office/powerpoint/2010/main" val="1412267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A3839ED-7C6C-4700-B0BF-A83E53A9690F}" type="datetimeFigureOut">
              <a:rPr kumimoji="1" lang="ja-JP" altLang="en-US" smtClean="0"/>
              <a:t>2021/7/19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2806C84-463B-493D-B3E8-A69A23843BDD}" type="slidenum">
              <a:rPr kumimoji="1" lang="ja-JP" altLang="en-US" smtClean="0"/>
              <a:t>‹#›</a:t>
            </a:fld>
            <a:endParaRPr kumimoji="1" lang="ja-JP" altLang="en-US"/>
          </a:p>
        </p:txBody>
      </p:sp>
    </p:spTree>
    <p:extLst>
      <p:ext uri="{BB962C8B-B14F-4D97-AF65-F5344CB8AC3E}">
        <p14:creationId xmlns:p14="http://schemas.microsoft.com/office/powerpoint/2010/main" val="4099349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3839ED-7C6C-4700-B0BF-A83E53A9690F}" type="datetimeFigureOut">
              <a:rPr kumimoji="1" lang="ja-JP" altLang="en-US" smtClean="0"/>
              <a:t>2021/7/19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806C84-463B-493D-B3E8-A69A23843BDD}" type="slidenum">
              <a:rPr kumimoji="1" lang="ja-JP" altLang="en-US" smtClean="0"/>
              <a:t>‹#›</a:t>
            </a:fld>
            <a:endParaRPr kumimoji="1" lang="ja-JP" altLang="en-US"/>
          </a:p>
        </p:txBody>
      </p:sp>
    </p:spTree>
    <p:extLst>
      <p:ext uri="{BB962C8B-B14F-4D97-AF65-F5344CB8AC3E}">
        <p14:creationId xmlns:p14="http://schemas.microsoft.com/office/powerpoint/2010/main" val="20254921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76684" y="591615"/>
            <a:ext cx="9629459" cy="7148111"/>
          </a:xfrm>
          <a:prstGeom prst="rect">
            <a:avLst/>
          </a:prstGeom>
          <a:noFill/>
          <a:ln>
            <a:noFill/>
          </a:ln>
        </p:spPr>
        <p:txBody>
          <a:bodyPr wrap="square" rtlCol="0">
            <a:spAutoFit/>
          </a:bodyPr>
          <a:lstStyle/>
          <a:p>
            <a:r>
              <a:rPr lang="ja-JP" altLang="en-US" sz="1350" dirty="0" smtClean="0">
                <a:latin typeface="ＭＳ Ｐゴシック" panose="020B0600070205080204" pitchFamily="50" charset="-128"/>
                <a:ea typeface="ＭＳ Ｐゴシック" panose="020B0600070205080204" pitchFamily="50" charset="-128"/>
              </a:rPr>
              <a:t> </a:t>
            </a:r>
            <a:r>
              <a:rPr lang="ja-JP" altLang="en-US" sz="1350" b="1" dirty="0">
                <a:latin typeface="ＭＳ Ｐゴシック" panose="020B0600070205080204" pitchFamily="50" charset="-128"/>
                <a:ea typeface="ＭＳ Ｐゴシック" panose="020B0600070205080204" pitchFamily="50" charset="-128"/>
              </a:rPr>
              <a:t>＜ 発行の意義について ＞</a:t>
            </a:r>
            <a:endParaRPr lang="en-US" altLang="ja-JP" sz="1350" b="1" dirty="0">
              <a:latin typeface="ＭＳ Ｐゴシック" panose="020B0600070205080204" pitchFamily="50" charset="-128"/>
              <a:ea typeface="ＭＳ Ｐゴシック" panose="020B0600070205080204" pitchFamily="50" charset="-128"/>
            </a:endParaRPr>
          </a:p>
          <a:p>
            <a:endParaRPr lang="en-US" altLang="ja-JP" sz="600" b="1" dirty="0">
              <a:latin typeface="ＭＳ Ｐゴシック" panose="020B0600070205080204" pitchFamily="50" charset="-128"/>
              <a:ea typeface="ＭＳ Ｐゴシック" panose="020B0600070205080204" pitchFamily="50" charset="-128"/>
            </a:endParaRPr>
          </a:p>
          <a:p>
            <a:r>
              <a:rPr lang="ja-JP" altLang="en-US" sz="1350" b="1" dirty="0">
                <a:latin typeface="ＭＳ Ｐゴシック" panose="020B0600070205080204" pitchFamily="50" charset="-128"/>
                <a:ea typeface="ＭＳ Ｐゴシック" panose="020B0600070205080204" pitchFamily="50" charset="-128"/>
              </a:rPr>
              <a:t>　（１）　資金</a:t>
            </a:r>
            <a:r>
              <a:rPr lang="ja-JP" altLang="en-US" sz="1350" b="1" dirty="0" smtClean="0">
                <a:latin typeface="ＭＳ Ｐゴシック" panose="020B0600070205080204" pitchFamily="50" charset="-128"/>
                <a:ea typeface="ＭＳ Ｐゴシック" panose="020B0600070205080204" pitchFamily="50" charset="-128"/>
              </a:rPr>
              <a:t>調達手法の</a:t>
            </a:r>
            <a:r>
              <a:rPr lang="ja-JP" altLang="en-US" sz="1350" b="1" dirty="0">
                <a:latin typeface="ＭＳ Ｐゴシック" panose="020B0600070205080204" pitchFamily="50" charset="-128"/>
                <a:ea typeface="ＭＳ Ｐゴシック" panose="020B0600070205080204" pitchFamily="50" charset="-128"/>
              </a:rPr>
              <a:t>多様化による新たな投資家層の確保</a:t>
            </a:r>
            <a:endParaRPr lang="en-US" altLang="ja-JP" sz="1350" b="1" dirty="0">
              <a:latin typeface="ＭＳ Ｐゴシック" panose="020B0600070205080204" pitchFamily="50" charset="-128"/>
              <a:ea typeface="ＭＳ Ｐゴシック" panose="020B0600070205080204" pitchFamily="50" charset="-128"/>
            </a:endParaRPr>
          </a:p>
          <a:p>
            <a:endParaRPr lang="en-US" altLang="ja-JP" sz="600" dirty="0">
              <a:latin typeface="ＭＳ Ｐゴシック" panose="020B0600070205080204" pitchFamily="50" charset="-128"/>
              <a:ea typeface="ＭＳ Ｐゴシック" panose="020B0600070205080204" pitchFamily="50" charset="-128"/>
            </a:endParaRPr>
          </a:p>
          <a:p>
            <a:r>
              <a:rPr lang="ja-JP" altLang="en-US" sz="1350" dirty="0">
                <a:latin typeface="ＭＳ Ｐゴシック" panose="020B0600070205080204" pitchFamily="50" charset="-128"/>
                <a:ea typeface="ＭＳ Ｐゴシック" panose="020B0600070205080204" pitchFamily="50" charset="-128"/>
              </a:rPr>
              <a:t> 　　 〇　新型コロナウイルス感染症の影響により、市場環境は不透明な</a:t>
            </a:r>
            <a:r>
              <a:rPr lang="ja-JP" altLang="en-US" sz="1350" dirty="0" smtClean="0">
                <a:latin typeface="ＭＳ Ｐゴシック" panose="020B0600070205080204" pitchFamily="50" charset="-128"/>
                <a:ea typeface="ＭＳ Ｐゴシック" panose="020B0600070205080204" pitchFamily="50" charset="-128"/>
              </a:rPr>
              <a:t>状況が</a:t>
            </a:r>
            <a:r>
              <a:rPr lang="ja-JP" altLang="en-US" sz="1350" dirty="0">
                <a:latin typeface="ＭＳ Ｐゴシック" panose="020B0600070205080204" pitchFamily="50" charset="-128"/>
                <a:ea typeface="ＭＳ Ｐゴシック" panose="020B0600070205080204" pitchFamily="50" charset="-128"/>
              </a:rPr>
              <a:t>続</a:t>
            </a:r>
            <a:r>
              <a:rPr lang="ja-JP" altLang="en-US" sz="1350" dirty="0" smtClean="0">
                <a:latin typeface="ＭＳ Ｐゴシック" panose="020B0600070205080204" pitchFamily="50" charset="-128"/>
                <a:ea typeface="ＭＳ Ｐゴシック" panose="020B0600070205080204" pitchFamily="50" charset="-128"/>
              </a:rPr>
              <a:t>く</a:t>
            </a:r>
            <a:r>
              <a:rPr lang="ja-JP" altLang="en-US" sz="1350" dirty="0">
                <a:latin typeface="ＭＳ Ｐゴシック" panose="020B0600070205080204" pitchFamily="50" charset="-128"/>
                <a:ea typeface="ＭＳ Ｐゴシック" panose="020B0600070205080204" pitchFamily="50" charset="-128"/>
              </a:rPr>
              <a:t>と</a:t>
            </a:r>
            <a:r>
              <a:rPr lang="ja-JP" altLang="en-US" sz="1350" dirty="0" smtClean="0">
                <a:latin typeface="ＭＳ Ｐゴシック" panose="020B0600070205080204" pitchFamily="50" charset="-128"/>
                <a:ea typeface="ＭＳ Ｐゴシック" panose="020B0600070205080204" pitchFamily="50" charset="-128"/>
              </a:rPr>
              <a:t>見込まれる。また、地方債発行規模が</a:t>
            </a:r>
            <a:endParaRPr lang="en-US" altLang="ja-JP" sz="1350" dirty="0" smtClean="0">
              <a:latin typeface="ＭＳ Ｐゴシック" panose="020B0600070205080204" pitchFamily="50" charset="-128"/>
              <a:ea typeface="ＭＳ Ｐゴシック" panose="020B0600070205080204" pitchFamily="50" charset="-128"/>
            </a:endParaRPr>
          </a:p>
          <a:p>
            <a:r>
              <a:rPr lang="ja-JP" altLang="en-US" sz="1350" dirty="0" smtClean="0">
                <a:latin typeface="ＭＳ Ｐゴシック" panose="020B0600070205080204" pitchFamily="50" charset="-128"/>
                <a:ea typeface="ＭＳ Ｐゴシック" panose="020B0600070205080204" pitchFamily="50" charset="-128"/>
              </a:rPr>
              <a:t>　　　　　 全国トップクラスの本府は、リーマンショック</a:t>
            </a:r>
            <a:r>
              <a:rPr lang="ja-JP" altLang="en-US" sz="1350" dirty="0">
                <a:latin typeface="ＭＳ Ｐゴシック" panose="020B0600070205080204" pitchFamily="50" charset="-128"/>
                <a:ea typeface="ＭＳ Ｐゴシック" panose="020B0600070205080204" pitchFamily="50" charset="-128"/>
              </a:rPr>
              <a:t>時</a:t>
            </a:r>
            <a:r>
              <a:rPr lang="ja-JP" altLang="en-US" sz="1350" dirty="0" smtClean="0">
                <a:latin typeface="ＭＳ Ｐゴシック" panose="020B0600070205080204" pitchFamily="50" charset="-128"/>
                <a:ea typeface="ＭＳ Ｐゴシック" panose="020B0600070205080204" pitchFamily="50" charset="-128"/>
              </a:rPr>
              <a:t>のよう</a:t>
            </a:r>
            <a:r>
              <a:rPr lang="ja-JP" altLang="en-US" sz="1350" dirty="0">
                <a:latin typeface="ＭＳ Ｐゴシック" panose="020B0600070205080204" pitchFamily="50" charset="-128"/>
                <a:ea typeface="ＭＳ Ｐゴシック" panose="020B0600070205080204" pitchFamily="50" charset="-128"/>
              </a:rPr>
              <a:t>な想定外の</a:t>
            </a:r>
            <a:r>
              <a:rPr lang="ja-JP" altLang="en-US" sz="1350" dirty="0" smtClean="0">
                <a:latin typeface="ＭＳ Ｐゴシック" panose="020B0600070205080204" pitchFamily="50" charset="-128"/>
                <a:ea typeface="ＭＳ Ｐゴシック" panose="020B0600070205080204" pitchFamily="50" charset="-128"/>
              </a:rPr>
              <a:t>市場変動リスクが生じた際には資金調達が不安定</a:t>
            </a:r>
            <a:endParaRPr lang="en-US" altLang="ja-JP" sz="1350" dirty="0" smtClean="0">
              <a:latin typeface="ＭＳ Ｐゴシック" panose="020B0600070205080204" pitchFamily="50" charset="-128"/>
              <a:ea typeface="ＭＳ Ｐゴシック" panose="020B0600070205080204" pitchFamily="50" charset="-128"/>
            </a:endParaRPr>
          </a:p>
          <a:p>
            <a:r>
              <a:rPr lang="ja-JP" altLang="en-US" sz="1350" dirty="0">
                <a:latin typeface="ＭＳ Ｐゴシック" panose="020B0600070205080204" pitchFamily="50" charset="-128"/>
                <a:ea typeface="ＭＳ Ｐゴシック" panose="020B0600070205080204" pitchFamily="50" charset="-128"/>
              </a:rPr>
              <a:t>　</a:t>
            </a:r>
            <a:r>
              <a:rPr lang="ja-JP" altLang="en-US" sz="1350" dirty="0" smtClean="0">
                <a:latin typeface="ＭＳ Ｐゴシック" panose="020B0600070205080204" pitchFamily="50" charset="-128"/>
                <a:ea typeface="ＭＳ Ｐゴシック" panose="020B0600070205080204" pitchFamily="50" charset="-128"/>
              </a:rPr>
              <a:t>　　　　 になる影響が大きいことから、資金調達手法の</a:t>
            </a:r>
            <a:r>
              <a:rPr lang="ja-JP" altLang="en-US" sz="1350" dirty="0">
                <a:latin typeface="ＭＳ Ｐゴシック" panose="020B0600070205080204" pitchFamily="50" charset="-128"/>
                <a:ea typeface="ＭＳ Ｐゴシック" panose="020B0600070205080204" pitchFamily="50" charset="-128"/>
              </a:rPr>
              <a:t>多様化を図り、新たな</a:t>
            </a:r>
            <a:r>
              <a:rPr lang="ja-JP" altLang="en-US" sz="1350" dirty="0" smtClean="0">
                <a:latin typeface="ＭＳ Ｐゴシック" panose="020B0600070205080204" pitchFamily="50" charset="-128"/>
                <a:ea typeface="ＭＳ Ｐゴシック" panose="020B0600070205080204" pitchFamily="50" charset="-128"/>
              </a:rPr>
              <a:t>投資家層を確保</a:t>
            </a:r>
            <a:r>
              <a:rPr lang="ja-JP" altLang="en-US" sz="1350" dirty="0">
                <a:latin typeface="ＭＳ Ｐゴシック" panose="020B0600070205080204" pitchFamily="50" charset="-128"/>
                <a:ea typeface="ＭＳ Ｐゴシック" panose="020B0600070205080204" pitchFamily="50" charset="-128"/>
              </a:rPr>
              <a:t>することにより、資金調達</a:t>
            </a:r>
            <a:r>
              <a:rPr lang="ja-JP" altLang="en-US" sz="1350" dirty="0" smtClean="0">
                <a:latin typeface="ＭＳ Ｐゴシック" panose="020B0600070205080204" pitchFamily="50" charset="-128"/>
                <a:ea typeface="ＭＳ Ｐゴシック" panose="020B0600070205080204" pitchFamily="50" charset="-128"/>
              </a:rPr>
              <a:t>の</a:t>
            </a:r>
            <a:endParaRPr lang="en-US" altLang="ja-JP" sz="1350" dirty="0" smtClean="0">
              <a:latin typeface="ＭＳ Ｐゴシック" panose="020B0600070205080204" pitchFamily="50" charset="-128"/>
              <a:ea typeface="ＭＳ Ｐゴシック" panose="020B0600070205080204" pitchFamily="50" charset="-128"/>
            </a:endParaRPr>
          </a:p>
          <a:p>
            <a:r>
              <a:rPr lang="ja-JP" altLang="en-US" sz="1350" dirty="0">
                <a:latin typeface="ＭＳ Ｐゴシック" panose="020B0600070205080204" pitchFamily="50" charset="-128"/>
                <a:ea typeface="ＭＳ Ｐゴシック" panose="020B0600070205080204" pitchFamily="50" charset="-128"/>
              </a:rPr>
              <a:t>　</a:t>
            </a:r>
            <a:r>
              <a:rPr lang="ja-JP" altLang="en-US" sz="1350" dirty="0" smtClean="0">
                <a:latin typeface="ＭＳ Ｐゴシック" panose="020B0600070205080204" pitchFamily="50" charset="-128"/>
                <a:ea typeface="ＭＳ Ｐゴシック" panose="020B0600070205080204" pitchFamily="50" charset="-128"/>
              </a:rPr>
              <a:t>　　　　</a:t>
            </a:r>
            <a:r>
              <a:rPr lang="ja-JP" altLang="en-US" sz="1350" smtClean="0">
                <a:latin typeface="ＭＳ Ｐゴシック" panose="020B0600070205080204" pitchFamily="50" charset="-128"/>
                <a:ea typeface="ＭＳ Ｐゴシック" panose="020B0600070205080204" pitchFamily="50" charset="-128"/>
              </a:rPr>
              <a:t> 安定性向上</a:t>
            </a:r>
            <a:r>
              <a:rPr lang="ja-JP" altLang="en-US" sz="1350" dirty="0" smtClean="0">
                <a:latin typeface="ＭＳ Ｐゴシック" panose="020B0600070205080204" pitchFamily="50" charset="-128"/>
                <a:ea typeface="ＭＳ Ｐゴシック" panose="020B0600070205080204" pitchFamily="50" charset="-128"/>
              </a:rPr>
              <a:t>に努める必要がある</a:t>
            </a:r>
            <a:r>
              <a:rPr lang="ja-JP" altLang="en-US" sz="1350" dirty="0">
                <a:latin typeface="ＭＳ Ｐゴシック" panose="020B0600070205080204" pitchFamily="50" charset="-128"/>
                <a:ea typeface="ＭＳ Ｐゴシック" panose="020B0600070205080204" pitchFamily="50" charset="-128"/>
              </a:rPr>
              <a:t>。</a:t>
            </a:r>
            <a:endParaRPr lang="en-US" altLang="ja-JP" sz="1350" dirty="0">
              <a:latin typeface="ＭＳ Ｐゴシック" panose="020B0600070205080204" pitchFamily="50" charset="-128"/>
              <a:ea typeface="ＭＳ Ｐゴシック" panose="020B0600070205080204" pitchFamily="50" charset="-128"/>
            </a:endParaRPr>
          </a:p>
          <a:p>
            <a:endParaRPr lang="en-US" altLang="ja-JP" sz="1000" dirty="0">
              <a:latin typeface="ＭＳ Ｐゴシック" panose="020B0600070205080204" pitchFamily="50" charset="-128"/>
              <a:ea typeface="ＭＳ Ｐゴシック" panose="020B0600070205080204" pitchFamily="50" charset="-128"/>
            </a:endParaRPr>
          </a:p>
          <a:p>
            <a:r>
              <a:rPr lang="ja-JP" altLang="en-US" sz="1350" dirty="0">
                <a:latin typeface="ＭＳ Ｐゴシック" panose="020B0600070205080204" pitchFamily="50" charset="-128"/>
                <a:ea typeface="ＭＳ Ｐゴシック" panose="020B0600070205080204" pitchFamily="50" charset="-128"/>
              </a:rPr>
              <a:t>　</a:t>
            </a:r>
            <a:r>
              <a:rPr lang="ja-JP" altLang="en-US" sz="1350" b="1" dirty="0">
                <a:latin typeface="ＭＳ Ｐゴシック" panose="020B0600070205080204" pitchFamily="50" charset="-128"/>
                <a:ea typeface="ＭＳ Ｐゴシック" panose="020B0600070205080204" pitchFamily="50" charset="-128"/>
              </a:rPr>
              <a:t>（２）　調達コストの抑制</a:t>
            </a:r>
            <a:endParaRPr lang="en-US" altLang="ja-JP" sz="1350" b="1" dirty="0">
              <a:latin typeface="ＭＳ Ｐゴシック" panose="020B0600070205080204" pitchFamily="50" charset="-128"/>
              <a:ea typeface="ＭＳ Ｐゴシック" panose="020B0600070205080204" pitchFamily="50" charset="-128"/>
            </a:endParaRPr>
          </a:p>
          <a:p>
            <a:endParaRPr lang="en-US" altLang="ja-JP" sz="600" dirty="0">
              <a:latin typeface="ＭＳ Ｐゴシック" panose="020B0600070205080204" pitchFamily="50" charset="-128"/>
              <a:ea typeface="ＭＳ Ｐゴシック" panose="020B0600070205080204" pitchFamily="50" charset="-128"/>
            </a:endParaRPr>
          </a:p>
          <a:p>
            <a:r>
              <a:rPr lang="ja-JP" altLang="en-US" sz="1350" dirty="0">
                <a:latin typeface="ＭＳ Ｐゴシック" panose="020B0600070205080204" pitchFamily="50" charset="-128"/>
                <a:ea typeface="ＭＳ Ｐゴシック" panose="020B0600070205080204" pitchFamily="50" charset="-128"/>
              </a:rPr>
              <a:t> 　　 〇　</a:t>
            </a:r>
            <a:r>
              <a:rPr lang="ja-JP" altLang="en-US" sz="1350" dirty="0" smtClean="0">
                <a:latin typeface="ＭＳ Ｐゴシック" panose="020B0600070205080204" pitchFamily="50" charset="-128"/>
                <a:ea typeface="ＭＳ Ｐゴシック" panose="020B0600070205080204" pitchFamily="50" charset="-128"/>
              </a:rPr>
              <a:t>現状、低金利で資金調達できているものの、引き続き厳しい</a:t>
            </a:r>
            <a:r>
              <a:rPr lang="ja-JP" altLang="en-US" sz="1350" dirty="0">
                <a:latin typeface="ＭＳ Ｐゴシック" panose="020B0600070205080204" pitchFamily="50" charset="-128"/>
                <a:ea typeface="ＭＳ Ｐゴシック" panose="020B0600070205080204" pitchFamily="50" charset="-128"/>
              </a:rPr>
              <a:t>財政</a:t>
            </a:r>
            <a:r>
              <a:rPr lang="ja-JP" altLang="en-US" sz="1350" dirty="0" smtClean="0">
                <a:latin typeface="ＭＳ Ｐゴシック" panose="020B0600070205080204" pitchFamily="50" charset="-128"/>
                <a:ea typeface="ＭＳ Ｐゴシック" panose="020B0600070205080204" pitchFamily="50" charset="-128"/>
              </a:rPr>
              <a:t>状況</a:t>
            </a:r>
            <a:r>
              <a:rPr lang="ja-JP" altLang="en-US" sz="1350" dirty="0">
                <a:latin typeface="ＭＳ Ｐゴシック" panose="020B0600070205080204" pitchFamily="50" charset="-128"/>
                <a:ea typeface="ＭＳ Ｐゴシック" panose="020B0600070205080204" pitchFamily="50" charset="-128"/>
              </a:rPr>
              <a:t>が見込まれる</a:t>
            </a:r>
            <a:r>
              <a:rPr lang="ja-JP" altLang="en-US" sz="1350" dirty="0" smtClean="0">
                <a:latin typeface="ＭＳ Ｐゴシック" panose="020B0600070205080204" pitchFamily="50" charset="-128"/>
                <a:ea typeface="ＭＳ Ｐゴシック" panose="020B0600070205080204" pitchFamily="50" charset="-128"/>
              </a:rPr>
              <a:t>ことから、さらなる調達</a:t>
            </a:r>
            <a:r>
              <a:rPr lang="ja-JP" altLang="en-US" sz="1350" dirty="0">
                <a:latin typeface="ＭＳ Ｐゴシック" panose="020B0600070205080204" pitchFamily="50" charset="-128"/>
                <a:ea typeface="ＭＳ Ｐゴシック" panose="020B0600070205080204" pitchFamily="50" charset="-128"/>
              </a:rPr>
              <a:t>コスト</a:t>
            </a:r>
            <a:r>
              <a:rPr lang="ja-JP" altLang="en-US" sz="1350" dirty="0" smtClean="0">
                <a:latin typeface="ＭＳ Ｐゴシック" panose="020B0600070205080204" pitchFamily="50" charset="-128"/>
                <a:ea typeface="ＭＳ Ｐゴシック" panose="020B0600070205080204" pitchFamily="50" charset="-128"/>
              </a:rPr>
              <a:t>の</a:t>
            </a:r>
            <a:endParaRPr lang="en-US" altLang="ja-JP" sz="1350" dirty="0" smtClean="0">
              <a:latin typeface="ＭＳ Ｐゴシック" panose="020B0600070205080204" pitchFamily="50" charset="-128"/>
              <a:ea typeface="ＭＳ Ｐゴシック" panose="020B0600070205080204" pitchFamily="50" charset="-128"/>
            </a:endParaRPr>
          </a:p>
          <a:p>
            <a:r>
              <a:rPr lang="ja-JP" altLang="en-US" sz="1350" dirty="0">
                <a:latin typeface="ＭＳ Ｐゴシック" panose="020B0600070205080204" pitchFamily="50" charset="-128"/>
                <a:ea typeface="ＭＳ Ｐゴシック" panose="020B0600070205080204" pitchFamily="50" charset="-128"/>
              </a:rPr>
              <a:t>　</a:t>
            </a:r>
            <a:r>
              <a:rPr lang="ja-JP" altLang="en-US" sz="1350" dirty="0" smtClean="0">
                <a:latin typeface="ＭＳ Ｐゴシック" panose="020B0600070205080204" pitchFamily="50" charset="-128"/>
                <a:ea typeface="ＭＳ Ｐゴシック" panose="020B0600070205080204" pitchFamily="50" charset="-128"/>
              </a:rPr>
              <a:t>　　　　 抑制</a:t>
            </a:r>
            <a:r>
              <a:rPr lang="ja-JP" altLang="en-US" sz="1350" dirty="0">
                <a:latin typeface="ＭＳ Ｐゴシック" panose="020B0600070205080204" pitchFamily="50" charset="-128"/>
                <a:ea typeface="ＭＳ Ｐゴシック" panose="020B0600070205080204" pitchFamily="50" charset="-128"/>
              </a:rPr>
              <a:t>に向けて取り組む</a:t>
            </a:r>
            <a:r>
              <a:rPr lang="ja-JP" altLang="en-US" sz="1350" dirty="0" smtClean="0">
                <a:latin typeface="ＭＳ Ｐゴシック" panose="020B0600070205080204" pitchFamily="50" charset="-128"/>
                <a:ea typeface="ＭＳ Ｐゴシック" panose="020B0600070205080204" pitchFamily="50" charset="-128"/>
              </a:rPr>
              <a:t>必要がある。外貨建て国内債は、</a:t>
            </a:r>
            <a:r>
              <a:rPr lang="ja-JP" altLang="en-US" sz="1350" dirty="0">
                <a:latin typeface="ＭＳ Ｐゴシック" panose="020B0600070205080204" pitchFamily="50" charset="-128"/>
                <a:ea typeface="ＭＳ Ｐゴシック" panose="020B0600070205080204" pitchFamily="50" charset="-128"/>
              </a:rPr>
              <a:t>新</a:t>
            </a:r>
            <a:r>
              <a:rPr lang="ja-JP" altLang="en-US" sz="1350" dirty="0" smtClean="0">
                <a:latin typeface="ＭＳ Ｐゴシック" panose="020B0600070205080204" pitchFamily="50" charset="-128"/>
                <a:ea typeface="ＭＳ Ｐゴシック" panose="020B0600070205080204" pitchFamily="50" charset="-128"/>
              </a:rPr>
              <a:t>たにスワップ契約等の事務が必要となるものの、</a:t>
            </a:r>
            <a:endParaRPr lang="en-US" altLang="ja-JP" sz="1350" dirty="0" smtClean="0">
              <a:latin typeface="ＭＳ Ｐゴシック" panose="020B0600070205080204" pitchFamily="50" charset="-128"/>
              <a:ea typeface="ＭＳ Ｐゴシック" panose="020B0600070205080204" pitchFamily="50" charset="-128"/>
            </a:endParaRPr>
          </a:p>
          <a:p>
            <a:r>
              <a:rPr lang="ja-JP" altLang="en-US" sz="1350" dirty="0">
                <a:latin typeface="ＭＳ Ｐゴシック" panose="020B0600070205080204" pitchFamily="50" charset="-128"/>
                <a:ea typeface="ＭＳ Ｐゴシック" panose="020B0600070205080204" pitchFamily="50" charset="-128"/>
              </a:rPr>
              <a:t>　</a:t>
            </a:r>
            <a:r>
              <a:rPr lang="ja-JP" altLang="en-US" sz="1350" dirty="0" smtClean="0">
                <a:latin typeface="ＭＳ Ｐゴシック" panose="020B0600070205080204" pitchFamily="50" charset="-128"/>
                <a:ea typeface="ＭＳ Ｐゴシック" panose="020B0600070205080204" pitchFamily="50" charset="-128"/>
              </a:rPr>
              <a:t>　　　　 円建て債に近い</a:t>
            </a:r>
            <a:r>
              <a:rPr lang="ja-JP" altLang="en-US" sz="1350" dirty="0">
                <a:latin typeface="ＭＳ Ｐゴシック" panose="020B0600070205080204" pitchFamily="50" charset="-128"/>
                <a:ea typeface="ＭＳ Ｐゴシック" panose="020B0600070205080204" pitchFamily="50" charset="-128"/>
              </a:rPr>
              <a:t>事務負担で発行が</a:t>
            </a:r>
            <a:r>
              <a:rPr lang="ja-JP" altLang="en-US" sz="1350" dirty="0" smtClean="0">
                <a:latin typeface="ＭＳ Ｐゴシック" panose="020B0600070205080204" pitchFamily="50" charset="-128"/>
                <a:ea typeface="ＭＳ Ｐゴシック" panose="020B0600070205080204" pitchFamily="50" charset="-128"/>
              </a:rPr>
              <a:t>可能</a:t>
            </a:r>
            <a:r>
              <a:rPr lang="ja-JP" altLang="en-US" sz="1350" dirty="0">
                <a:latin typeface="ＭＳ Ｐゴシック" panose="020B0600070205080204" pitchFamily="50" charset="-128"/>
                <a:ea typeface="ＭＳ Ｐゴシック" panose="020B0600070205080204" pitchFamily="50" charset="-128"/>
              </a:rPr>
              <a:t>な</a:t>
            </a:r>
            <a:r>
              <a:rPr lang="ja-JP" altLang="en-US" sz="1350" dirty="0" smtClean="0">
                <a:latin typeface="ＭＳ Ｐゴシック" panose="020B0600070205080204" pitchFamily="50" charset="-128"/>
                <a:ea typeface="ＭＳ Ｐゴシック" panose="020B0600070205080204" pitchFamily="50" charset="-128"/>
              </a:rPr>
              <a:t>ことに加え、外貨を円に交換する市場</a:t>
            </a:r>
            <a:r>
              <a:rPr lang="ja-JP" altLang="en-US" sz="1350" dirty="0">
                <a:latin typeface="ＭＳ Ｐゴシック" panose="020B0600070205080204" pitchFamily="50" charset="-128"/>
                <a:ea typeface="ＭＳ Ｐゴシック" panose="020B0600070205080204" pitchFamily="50" charset="-128"/>
              </a:rPr>
              <a:t>条件が円建て債発行時</a:t>
            </a:r>
            <a:r>
              <a:rPr lang="ja-JP" altLang="en-US" sz="1350" dirty="0" smtClean="0">
                <a:latin typeface="ＭＳ Ｐゴシック" panose="020B0600070205080204" pitchFamily="50" charset="-128"/>
                <a:ea typeface="ＭＳ Ｐゴシック" panose="020B0600070205080204" pitchFamily="50" charset="-128"/>
              </a:rPr>
              <a:t>より有利に</a:t>
            </a:r>
            <a:endParaRPr lang="en-US" altLang="ja-JP" sz="1350" dirty="0" smtClean="0">
              <a:latin typeface="ＭＳ Ｐゴシック" panose="020B0600070205080204" pitchFamily="50" charset="-128"/>
              <a:ea typeface="ＭＳ Ｐゴシック" panose="020B0600070205080204" pitchFamily="50" charset="-128"/>
            </a:endParaRPr>
          </a:p>
          <a:p>
            <a:r>
              <a:rPr lang="ja-JP" altLang="en-US" sz="1350" dirty="0">
                <a:latin typeface="ＭＳ Ｐゴシック" panose="020B0600070205080204" pitchFamily="50" charset="-128"/>
                <a:ea typeface="ＭＳ Ｐゴシック" panose="020B0600070205080204" pitchFamily="50" charset="-128"/>
              </a:rPr>
              <a:t>　</a:t>
            </a:r>
            <a:r>
              <a:rPr lang="ja-JP" altLang="en-US" sz="1350" dirty="0" smtClean="0">
                <a:latin typeface="ＭＳ Ｐゴシック" panose="020B0600070205080204" pitchFamily="50" charset="-128"/>
                <a:ea typeface="ＭＳ Ｐゴシック" panose="020B0600070205080204" pitchFamily="50" charset="-128"/>
              </a:rPr>
              <a:t>　　　　 整うので</a:t>
            </a:r>
            <a:r>
              <a:rPr lang="ja-JP" altLang="en-US" sz="1350" dirty="0">
                <a:latin typeface="ＭＳ Ｐゴシック" panose="020B0600070205080204" pitchFamily="50" charset="-128"/>
                <a:ea typeface="ＭＳ Ｐゴシック" panose="020B0600070205080204" pitchFamily="50" charset="-128"/>
              </a:rPr>
              <a:t>あれば</a:t>
            </a:r>
            <a:r>
              <a:rPr lang="ja-JP" altLang="en-US" sz="1350" dirty="0" smtClean="0">
                <a:latin typeface="ＭＳ Ｐゴシック" panose="020B0600070205080204" pitchFamily="50" charset="-128"/>
                <a:ea typeface="ＭＳ Ｐゴシック" panose="020B0600070205080204" pitchFamily="50" charset="-128"/>
              </a:rPr>
              <a:t>、調達コストを抑制する効果が期待できる。</a:t>
            </a:r>
            <a:endParaRPr lang="en-US" altLang="ja-JP" sz="1350" dirty="0">
              <a:latin typeface="ＭＳ Ｐゴシック" panose="020B0600070205080204" pitchFamily="50" charset="-128"/>
              <a:ea typeface="ＭＳ Ｐゴシック" panose="020B0600070205080204" pitchFamily="50" charset="-128"/>
            </a:endParaRPr>
          </a:p>
          <a:p>
            <a:endParaRPr lang="en-US" altLang="ja-JP" sz="1000" dirty="0" smtClean="0">
              <a:latin typeface="ＭＳ Ｐゴシック" panose="020B0600070205080204" pitchFamily="50" charset="-128"/>
              <a:ea typeface="ＭＳ Ｐゴシック" panose="020B0600070205080204" pitchFamily="50" charset="-128"/>
            </a:endParaRPr>
          </a:p>
          <a:p>
            <a:endParaRPr lang="en-US" altLang="ja-JP" sz="400" dirty="0">
              <a:latin typeface="ＭＳ Ｐゴシック" panose="020B0600070205080204" pitchFamily="50" charset="-128"/>
              <a:ea typeface="ＭＳ Ｐゴシック" panose="020B0600070205080204" pitchFamily="50" charset="-128"/>
            </a:endParaRPr>
          </a:p>
          <a:p>
            <a:r>
              <a:rPr lang="ja-JP" altLang="en-US" sz="1350" b="1" dirty="0" smtClean="0">
                <a:latin typeface="ＭＳ Ｐゴシック" panose="020B0600070205080204" pitchFamily="50" charset="-128"/>
                <a:ea typeface="ＭＳ Ｐゴシック" panose="020B0600070205080204" pitchFamily="50" charset="-128"/>
              </a:rPr>
              <a:t> ＜ 発行</a:t>
            </a:r>
            <a:r>
              <a:rPr lang="ja-JP" altLang="en-US" sz="1350" b="1" dirty="0">
                <a:latin typeface="ＭＳ Ｐゴシック" panose="020B0600070205080204" pitchFamily="50" charset="-128"/>
                <a:ea typeface="ＭＳ Ｐゴシック" panose="020B0600070205080204" pitchFamily="50" charset="-128"/>
              </a:rPr>
              <a:t>に伴う</a:t>
            </a:r>
            <a:r>
              <a:rPr lang="ja-JP" altLang="en-US" sz="1350" b="1" dirty="0" smtClean="0">
                <a:latin typeface="ＭＳ Ｐゴシック" panose="020B0600070205080204" pitchFamily="50" charset="-128"/>
                <a:ea typeface="ＭＳ Ｐゴシック" panose="020B0600070205080204" pitchFamily="50" charset="-128"/>
              </a:rPr>
              <a:t>リスクの想定について ＞</a:t>
            </a:r>
            <a:endParaRPr lang="en-US" altLang="ja-JP" sz="1350" b="1" dirty="0">
              <a:latin typeface="ＭＳ Ｐゴシック" panose="020B0600070205080204" pitchFamily="50" charset="-128"/>
              <a:ea typeface="ＭＳ Ｐゴシック" panose="020B0600070205080204" pitchFamily="50" charset="-128"/>
            </a:endParaRPr>
          </a:p>
          <a:p>
            <a:endParaRPr lang="en-US" altLang="ja-JP" sz="600" b="1" dirty="0">
              <a:latin typeface="ＭＳ Ｐゴシック" panose="020B0600070205080204" pitchFamily="50" charset="-128"/>
              <a:ea typeface="ＭＳ Ｐゴシック" panose="020B0600070205080204" pitchFamily="50" charset="-128"/>
            </a:endParaRPr>
          </a:p>
          <a:p>
            <a:r>
              <a:rPr kumimoji="1" lang="ja-JP" altLang="en-US" sz="1350" b="1" dirty="0">
                <a:latin typeface="ＭＳ Ｐゴシック" panose="020B0600070205080204" pitchFamily="50" charset="-128"/>
                <a:ea typeface="ＭＳ Ｐゴシック" panose="020B0600070205080204" pitchFamily="50" charset="-128"/>
              </a:rPr>
              <a:t>　（１）  スワップカウンターパーティリスク</a:t>
            </a:r>
            <a:endParaRPr kumimoji="1" lang="en-US" altLang="ja-JP" sz="1350" b="1" dirty="0">
              <a:latin typeface="ＭＳ Ｐゴシック" panose="020B0600070205080204" pitchFamily="50" charset="-128"/>
              <a:ea typeface="ＭＳ Ｐゴシック" panose="020B0600070205080204" pitchFamily="50" charset="-128"/>
            </a:endParaRPr>
          </a:p>
          <a:p>
            <a:endParaRPr kumimoji="1" lang="en-US" altLang="ja-JP" sz="600" b="1" dirty="0">
              <a:latin typeface="ＭＳ Ｐゴシック" panose="020B0600070205080204" pitchFamily="50" charset="-128"/>
              <a:ea typeface="ＭＳ Ｐゴシック" panose="020B0600070205080204" pitchFamily="50" charset="-128"/>
            </a:endParaRPr>
          </a:p>
          <a:p>
            <a:r>
              <a:rPr lang="ja-JP" altLang="en-US" sz="1350" dirty="0">
                <a:latin typeface="ＭＳ Ｐゴシック" panose="020B0600070205080204" pitchFamily="50" charset="-128"/>
                <a:ea typeface="ＭＳ Ｐゴシック" panose="020B0600070205080204" pitchFamily="50" charset="-128"/>
              </a:rPr>
              <a:t>　　  〇　</a:t>
            </a:r>
            <a:r>
              <a:rPr lang="ja-JP" altLang="en-US" sz="1350" dirty="0" smtClean="0">
                <a:latin typeface="ＭＳ Ｐゴシック" panose="020B0600070205080204" pitchFamily="50" charset="-128"/>
                <a:ea typeface="ＭＳ Ｐゴシック" panose="020B0600070205080204" pitchFamily="50" charset="-128"/>
              </a:rPr>
              <a:t>スワップカウンターパーティ（以下、「ＳＣＰ」）との契約により為替変動リスク</a:t>
            </a:r>
            <a:endParaRPr lang="en-US" altLang="ja-JP" sz="1350" dirty="0" smtClean="0">
              <a:latin typeface="ＭＳ Ｐゴシック" panose="020B0600070205080204" pitchFamily="50" charset="-128"/>
              <a:ea typeface="ＭＳ Ｐゴシック" panose="020B0600070205080204" pitchFamily="50" charset="-128"/>
            </a:endParaRPr>
          </a:p>
          <a:p>
            <a:r>
              <a:rPr lang="ja-JP" altLang="en-US" sz="1350" dirty="0">
                <a:latin typeface="ＭＳ Ｐゴシック" panose="020B0600070205080204" pitchFamily="50" charset="-128"/>
                <a:ea typeface="ＭＳ Ｐゴシック" panose="020B0600070205080204" pitchFamily="50" charset="-128"/>
              </a:rPr>
              <a:t>　</a:t>
            </a:r>
            <a:r>
              <a:rPr lang="ja-JP" altLang="en-US" sz="1350" dirty="0" smtClean="0">
                <a:latin typeface="ＭＳ Ｐゴシック" panose="020B0600070205080204" pitchFamily="50" charset="-128"/>
                <a:ea typeface="ＭＳ Ｐゴシック" panose="020B0600070205080204" pitchFamily="50" charset="-128"/>
              </a:rPr>
              <a:t>　　　　 を回避できるものの、ＳＣＰが破綻するなど契約</a:t>
            </a:r>
            <a:r>
              <a:rPr lang="ja-JP" altLang="en-US" sz="1350" dirty="0">
                <a:latin typeface="ＭＳ Ｐゴシック" panose="020B0600070205080204" pitchFamily="50" charset="-128"/>
                <a:ea typeface="ＭＳ Ｐゴシック" panose="020B0600070205080204" pitchFamily="50" charset="-128"/>
              </a:rPr>
              <a:t>不履行</a:t>
            </a:r>
            <a:r>
              <a:rPr lang="ja-JP" altLang="en-US" sz="1350" dirty="0" smtClean="0">
                <a:latin typeface="ＭＳ Ｐゴシック" panose="020B0600070205080204" pitchFamily="50" charset="-128"/>
                <a:ea typeface="ＭＳ Ｐゴシック" panose="020B0600070205080204" pitchFamily="50" charset="-128"/>
              </a:rPr>
              <a:t>を起こした場合には、</a:t>
            </a:r>
            <a:endParaRPr lang="en-US" altLang="ja-JP" sz="1350" dirty="0" smtClean="0">
              <a:latin typeface="ＭＳ Ｐゴシック" panose="020B0600070205080204" pitchFamily="50" charset="-128"/>
              <a:ea typeface="ＭＳ Ｐゴシック" panose="020B0600070205080204" pitchFamily="50" charset="-128"/>
            </a:endParaRPr>
          </a:p>
          <a:p>
            <a:r>
              <a:rPr lang="en-US" altLang="ja-JP" sz="1350" dirty="0">
                <a:latin typeface="ＭＳ Ｐゴシック" panose="020B0600070205080204" pitchFamily="50" charset="-128"/>
                <a:ea typeface="ＭＳ Ｐゴシック" panose="020B0600070205080204" pitchFamily="50" charset="-128"/>
              </a:rPr>
              <a:t> </a:t>
            </a:r>
            <a:r>
              <a:rPr lang="en-US" altLang="ja-JP" sz="1350" dirty="0" smtClean="0">
                <a:latin typeface="ＭＳ Ｐゴシック" panose="020B0600070205080204" pitchFamily="50" charset="-128"/>
                <a:ea typeface="ＭＳ Ｐゴシック" panose="020B0600070205080204" pitchFamily="50" charset="-128"/>
              </a:rPr>
              <a:t>           </a:t>
            </a:r>
            <a:r>
              <a:rPr lang="ja-JP" altLang="en-US" sz="1350" dirty="0" smtClean="0">
                <a:latin typeface="ＭＳ Ｐゴシック" panose="020B0600070205080204" pitchFamily="50" charset="-128"/>
                <a:ea typeface="ＭＳ Ｐゴシック" panose="020B0600070205080204" pitchFamily="50" charset="-128"/>
              </a:rPr>
              <a:t>再度、別のＳＣ</a:t>
            </a:r>
            <a:r>
              <a:rPr lang="ja-JP" altLang="en-US" sz="1350" dirty="0">
                <a:latin typeface="ＭＳ Ｐゴシック" panose="020B0600070205080204" pitchFamily="50" charset="-128"/>
                <a:ea typeface="ＭＳ Ｐゴシック" panose="020B0600070205080204" pitchFamily="50" charset="-128"/>
              </a:rPr>
              <a:t>Ｐ</a:t>
            </a:r>
            <a:r>
              <a:rPr lang="ja-JP" altLang="en-US" sz="1350" dirty="0" smtClean="0">
                <a:latin typeface="ＭＳ Ｐゴシック" panose="020B0600070205080204" pitchFamily="50" charset="-128"/>
                <a:ea typeface="ＭＳ Ｐゴシック" panose="020B0600070205080204" pitchFamily="50" charset="-128"/>
              </a:rPr>
              <a:t>を</a:t>
            </a:r>
            <a:r>
              <a:rPr lang="ja-JP" altLang="en-US" sz="1350" dirty="0">
                <a:latin typeface="ＭＳ Ｐゴシック" panose="020B0600070205080204" pitchFamily="50" charset="-128"/>
                <a:ea typeface="ＭＳ Ｐゴシック" panose="020B0600070205080204" pitchFamily="50" charset="-128"/>
              </a:rPr>
              <a:t>探し、契約</a:t>
            </a:r>
            <a:r>
              <a:rPr lang="ja-JP" altLang="en-US" sz="1350" dirty="0" smtClean="0">
                <a:latin typeface="ＭＳ Ｐゴシック" panose="020B0600070205080204" pitchFamily="50" charset="-128"/>
                <a:ea typeface="ＭＳ Ｐゴシック" panose="020B0600070205080204" pitchFamily="50" charset="-128"/>
              </a:rPr>
              <a:t>を締結</a:t>
            </a:r>
            <a:r>
              <a:rPr lang="ja-JP" altLang="en-US" sz="1350" dirty="0">
                <a:latin typeface="ＭＳ Ｐゴシック" panose="020B0600070205080204" pitchFamily="50" charset="-128"/>
                <a:ea typeface="ＭＳ Ｐゴシック" panose="020B0600070205080204" pitchFamily="50" charset="-128"/>
              </a:rPr>
              <a:t>する必要が生じる。</a:t>
            </a:r>
            <a:endParaRPr lang="en-US" altLang="ja-JP" sz="1350" dirty="0">
              <a:latin typeface="ＭＳ Ｐゴシック" panose="020B0600070205080204" pitchFamily="50" charset="-128"/>
              <a:ea typeface="ＭＳ Ｐゴシック" panose="020B0600070205080204" pitchFamily="50" charset="-128"/>
            </a:endParaRPr>
          </a:p>
          <a:p>
            <a:endParaRPr lang="en-US" altLang="ja-JP" sz="600" dirty="0">
              <a:latin typeface="ＭＳ Ｐゴシック" panose="020B0600070205080204" pitchFamily="50" charset="-128"/>
              <a:ea typeface="ＭＳ Ｐゴシック" panose="020B0600070205080204" pitchFamily="50" charset="-128"/>
            </a:endParaRPr>
          </a:p>
          <a:p>
            <a:r>
              <a:rPr lang="ja-JP" altLang="en-US" sz="1350" dirty="0">
                <a:latin typeface="ＭＳ Ｐゴシック" panose="020B0600070205080204" pitchFamily="50" charset="-128"/>
                <a:ea typeface="ＭＳ Ｐゴシック" panose="020B0600070205080204" pitchFamily="50" charset="-128"/>
              </a:rPr>
              <a:t>　　  〇　その際</a:t>
            </a:r>
            <a:r>
              <a:rPr lang="ja-JP" altLang="en-US" sz="1350" dirty="0" smtClean="0">
                <a:latin typeface="ＭＳ Ｐゴシック" panose="020B0600070205080204" pitchFamily="50" charset="-128"/>
                <a:ea typeface="ＭＳ Ｐゴシック" panose="020B0600070205080204" pitchFamily="50" charset="-128"/>
              </a:rPr>
              <a:t>、当初</a:t>
            </a:r>
            <a:r>
              <a:rPr lang="ja-JP" altLang="en-US" sz="1350" dirty="0">
                <a:latin typeface="ＭＳ Ｐゴシック" panose="020B0600070205080204" pitchFamily="50" charset="-128"/>
                <a:ea typeface="ＭＳ Ｐゴシック" panose="020B0600070205080204" pitchFamily="50" charset="-128"/>
              </a:rPr>
              <a:t>契約時と同等の条件で再締結できない</a:t>
            </a:r>
            <a:r>
              <a:rPr lang="ja-JP" altLang="en-US" sz="1350" dirty="0" smtClean="0">
                <a:latin typeface="ＭＳ Ｐゴシック" panose="020B0600070205080204" pitchFamily="50" charset="-128"/>
                <a:ea typeface="ＭＳ Ｐゴシック" panose="020B0600070205080204" pitchFamily="50" charset="-128"/>
              </a:rPr>
              <a:t>可能性があること等の</a:t>
            </a:r>
            <a:endParaRPr lang="en-US" altLang="ja-JP" sz="1350" dirty="0" smtClean="0">
              <a:latin typeface="ＭＳ Ｐゴシック" panose="020B0600070205080204" pitchFamily="50" charset="-128"/>
              <a:ea typeface="ＭＳ Ｐゴシック" panose="020B0600070205080204" pitchFamily="50" charset="-128"/>
            </a:endParaRPr>
          </a:p>
          <a:p>
            <a:r>
              <a:rPr lang="ja-JP" altLang="en-US" sz="1350" dirty="0">
                <a:latin typeface="ＭＳ Ｐゴシック" panose="020B0600070205080204" pitchFamily="50" charset="-128"/>
                <a:ea typeface="ＭＳ Ｐゴシック" panose="020B0600070205080204" pitchFamily="50" charset="-128"/>
              </a:rPr>
              <a:t>　</a:t>
            </a:r>
            <a:r>
              <a:rPr lang="ja-JP" altLang="en-US" sz="1350" dirty="0" smtClean="0">
                <a:latin typeface="ＭＳ Ｐゴシック" panose="020B0600070205080204" pitchFamily="50" charset="-128"/>
                <a:ea typeface="ＭＳ Ｐゴシック" panose="020B0600070205080204" pitchFamily="50" charset="-128"/>
              </a:rPr>
              <a:t>　　　</a:t>
            </a:r>
            <a:r>
              <a:rPr lang="ja-JP" altLang="en-US" sz="1350" dirty="0">
                <a:latin typeface="ＭＳ Ｐゴシック" panose="020B0600070205080204" pitchFamily="50" charset="-128"/>
                <a:ea typeface="ＭＳ Ｐゴシック" panose="020B0600070205080204" pitchFamily="50" charset="-128"/>
              </a:rPr>
              <a:t>　</a:t>
            </a:r>
            <a:r>
              <a:rPr lang="ja-JP" altLang="en-US" sz="1350" dirty="0" smtClean="0">
                <a:latin typeface="ＭＳ Ｐゴシック" panose="020B0600070205080204" pitchFamily="50" charset="-128"/>
                <a:ea typeface="ＭＳ Ｐゴシック" panose="020B0600070205080204" pitchFamily="50" charset="-128"/>
              </a:rPr>
              <a:t> リスクが想定されることから、</a:t>
            </a:r>
            <a:r>
              <a:rPr lang="ja-JP" altLang="en-US" sz="1350" b="1" u="sng" dirty="0" smtClean="0">
                <a:latin typeface="ＭＳ Ｐゴシック" panose="020B0600070205080204" pitchFamily="50" charset="-128"/>
                <a:ea typeface="ＭＳ Ｐゴシック" panose="020B0600070205080204" pitchFamily="50" charset="-128"/>
              </a:rPr>
              <a:t>リスク</a:t>
            </a:r>
            <a:r>
              <a:rPr lang="ja-JP" altLang="en-US" sz="1350" b="1" u="sng" dirty="0">
                <a:latin typeface="ＭＳ Ｐゴシック" panose="020B0600070205080204" pitchFamily="50" charset="-128"/>
                <a:ea typeface="ＭＳ Ｐゴシック" panose="020B0600070205080204" pitchFamily="50" charset="-128"/>
              </a:rPr>
              <a:t>を極小化</a:t>
            </a:r>
            <a:r>
              <a:rPr lang="ja-JP" altLang="en-US" sz="1350" b="1" u="sng" dirty="0" smtClean="0">
                <a:latin typeface="ＭＳ Ｐゴシック" panose="020B0600070205080204" pitchFamily="50" charset="-128"/>
                <a:ea typeface="ＭＳ Ｐゴシック" panose="020B0600070205080204" pitchFamily="50" charset="-128"/>
              </a:rPr>
              <a:t>させる対策が必要</a:t>
            </a:r>
            <a:r>
              <a:rPr lang="ja-JP" altLang="en-US" sz="1350" dirty="0" smtClean="0">
                <a:latin typeface="ＭＳ Ｐゴシック" panose="020B0600070205080204" pitchFamily="50" charset="-128"/>
                <a:ea typeface="ＭＳ Ｐゴシック" panose="020B0600070205080204" pitchFamily="50" charset="-128"/>
              </a:rPr>
              <a:t>である。</a:t>
            </a:r>
            <a:endParaRPr lang="en-US" altLang="ja-JP" sz="1350" dirty="0">
              <a:latin typeface="ＭＳ Ｐゴシック" panose="020B0600070205080204" pitchFamily="50" charset="-128"/>
              <a:ea typeface="ＭＳ Ｐゴシック" panose="020B0600070205080204" pitchFamily="50" charset="-128"/>
            </a:endParaRPr>
          </a:p>
          <a:p>
            <a:endParaRPr kumimoji="1" lang="en-US" altLang="ja-JP" sz="1400" dirty="0">
              <a:latin typeface="ＭＳ Ｐゴシック" panose="020B0600070205080204" pitchFamily="50" charset="-128"/>
              <a:ea typeface="ＭＳ Ｐゴシック" panose="020B0600070205080204" pitchFamily="50" charset="-128"/>
            </a:endParaRPr>
          </a:p>
          <a:p>
            <a:r>
              <a:rPr lang="ja-JP" altLang="en-US" sz="1350" b="1" dirty="0">
                <a:latin typeface="ＭＳ Ｐゴシック" panose="020B0600070205080204" pitchFamily="50" charset="-128"/>
                <a:ea typeface="ＭＳ Ｐゴシック" panose="020B0600070205080204" pitchFamily="50" charset="-128"/>
              </a:rPr>
              <a:t>　（２）  市場条件が整わない</a:t>
            </a:r>
            <a:r>
              <a:rPr lang="ja-JP" altLang="en-US" sz="1350" b="1" dirty="0" smtClean="0">
                <a:latin typeface="ＭＳ Ｐゴシック" panose="020B0600070205080204" pitchFamily="50" charset="-128"/>
                <a:ea typeface="ＭＳ Ｐゴシック" panose="020B0600070205080204" pitchFamily="50" charset="-128"/>
              </a:rPr>
              <a:t>場合の振替リスク</a:t>
            </a:r>
            <a:endParaRPr lang="en-US" altLang="ja-JP" sz="1350" b="1" dirty="0">
              <a:latin typeface="ＭＳ Ｐゴシック" panose="020B0600070205080204" pitchFamily="50" charset="-128"/>
              <a:ea typeface="ＭＳ Ｐゴシック" panose="020B0600070205080204" pitchFamily="50" charset="-128"/>
            </a:endParaRPr>
          </a:p>
          <a:p>
            <a:endParaRPr lang="en-US" altLang="ja-JP" sz="600" b="1" dirty="0">
              <a:latin typeface="ＭＳ Ｐゴシック" panose="020B0600070205080204" pitchFamily="50" charset="-128"/>
              <a:ea typeface="ＭＳ Ｐゴシック" panose="020B0600070205080204" pitchFamily="50" charset="-128"/>
            </a:endParaRPr>
          </a:p>
          <a:p>
            <a:r>
              <a:rPr lang="ja-JP" altLang="en-US" sz="1350" dirty="0">
                <a:latin typeface="ＭＳ Ｐゴシック" panose="020B0600070205080204" pitchFamily="50" charset="-128"/>
                <a:ea typeface="ＭＳ Ｐゴシック" panose="020B0600070205080204" pitchFamily="50" charset="-128"/>
              </a:rPr>
              <a:t>　　  〇　</a:t>
            </a:r>
            <a:r>
              <a:rPr lang="ja-JP" altLang="en-US" sz="1350" dirty="0" smtClean="0">
                <a:latin typeface="ＭＳ Ｐゴシック" panose="020B0600070205080204" pitchFamily="50" charset="-128"/>
                <a:ea typeface="ＭＳ Ｐゴシック" panose="020B0600070205080204" pitchFamily="50" charset="-128"/>
              </a:rPr>
              <a:t>市場</a:t>
            </a:r>
            <a:r>
              <a:rPr lang="ja-JP" altLang="en-US" sz="1350" dirty="0">
                <a:latin typeface="ＭＳ Ｐゴシック" panose="020B0600070205080204" pitchFamily="50" charset="-128"/>
                <a:ea typeface="ＭＳ Ｐゴシック" panose="020B0600070205080204" pitchFamily="50" charset="-128"/>
              </a:rPr>
              <a:t>条件が</a:t>
            </a:r>
            <a:r>
              <a:rPr lang="ja-JP" altLang="en-US" sz="1350" dirty="0" smtClean="0">
                <a:latin typeface="ＭＳ Ｐゴシック" panose="020B0600070205080204" pitchFamily="50" charset="-128"/>
                <a:ea typeface="ＭＳ Ｐゴシック" panose="020B0600070205080204" pitchFamily="50" charset="-128"/>
              </a:rPr>
              <a:t>整わず、</a:t>
            </a:r>
            <a:r>
              <a:rPr lang="ja-JP" altLang="en-US" sz="1350" dirty="0">
                <a:latin typeface="ＭＳ Ｐゴシック" panose="020B0600070205080204" pitchFamily="50" charset="-128"/>
                <a:ea typeface="ＭＳ Ｐゴシック" panose="020B0600070205080204" pitchFamily="50" charset="-128"/>
              </a:rPr>
              <a:t>円建て債対比</a:t>
            </a:r>
            <a:r>
              <a:rPr lang="ja-JP" altLang="en-US" sz="1350" dirty="0" smtClean="0">
                <a:latin typeface="ＭＳ Ｐゴシック" panose="020B0600070205080204" pitchFamily="50" charset="-128"/>
                <a:ea typeface="ＭＳ Ｐゴシック" panose="020B0600070205080204" pitchFamily="50" charset="-128"/>
              </a:rPr>
              <a:t>で調達コスト</a:t>
            </a:r>
            <a:r>
              <a:rPr lang="ja-JP" altLang="en-US" sz="1350" dirty="0">
                <a:latin typeface="ＭＳ Ｐゴシック" panose="020B0600070205080204" pitchFamily="50" charset="-128"/>
                <a:ea typeface="ＭＳ Ｐゴシック" panose="020B0600070205080204" pitchFamily="50" charset="-128"/>
              </a:rPr>
              <a:t>の抑制効果が</a:t>
            </a:r>
            <a:r>
              <a:rPr lang="ja-JP" altLang="en-US" sz="1350" dirty="0" smtClean="0">
                <a:latin typeface="ＭＳ Ｐゴシック" panose="020B0600070205080204" pitchFamily="50" charset="-128"/>
                <a:ea typeface="ＭＳ Ｐゴシック" panose="020B0600070205080204" pitchFamily="50" charset="-128"/>
              </a:rPr>
              <a:t>生じない場合、経済合理性が失われ、外貨建て国内債</a:t>
            </a:r>
            <a:endParaRPr lang="en-US" altLang="ja-JP" sz="1350" dirty="0" smtClean="0">
              <a:latin typeface="ＭＳ Ｐゴシック" panose="020B0600070205080204" pitchFamily="50" charset="-128"/>
              <a:ea typeface="ＭＳ Ｐゴシック" panose="020B0600070205080204" pitchFamily="50" charset="-128"/>
            </a:endParaRPr>
          </a:p>
          <a:p>
            <a:r>
              <a:rPr lang="ja-JP" altLang="en-US" sz="1350" dirty="0">
                <a:latin typeface="ＭＳ Ｐゴシック" panose="020B0600070205080204" pitchFamily="50" charset="-128"/>
                <a:ea typeface="ＭＳ Ｐゴシック" panose="020B0600070205080204" pitchFamily="50" charset="-128"/>
              </a:rPr>
              <a:t>　</a:t>
            </a:r>
            <a:r>
              <a:rPr lang="ja-JP" altLang="en-US" sz="1350" dirty="0" smtClean="0">
                <a:latin typeface="ＭＳ Ｐゴシック" panose="020B0600070205080204" pitchFamily="50" charset="-128"/>
                <a:ea typeface="ＭＳ Ｐゴシック" panose="020B0600070205080204" pitchFamily="50" charset="-128"/>
              </a:rPr>
              <a:t>　　　　 </a:t>
            </a:r>
            <a:r>
              <a:rPr lang="ja-JP" altLang="en-US" sz="1350" dirty="0">
                <a:latin typeface="ＭＳ Ｐゴシック" panose="020B0600070205080204" pitchFamily="50" charset="-128"/>
                <a:ea typeface="ＭＳ Ｐゴシック" panose="020B0600070205080204" pitchFamily="50" charset="-128"/>
              </a:rPr>
              <a:t>を</a:t>
            </a:r>
            <a:r>
              <a:rPr lang="ja-JP" altLang="en-US" sz="1350" dirty="0" smtClean="0">
                <a:latin typeface="ＭＳ Ｐゴシック" panose="020B0600070205080204" pitchFamily="50" charset="-128"/>
                <a:ea typeface="ＭＳ Ｐゴシック" panose="020B0600070205080204" pitchFamily="50" charset="-128"/>
              </a:rPr>
              <a:t>発行できない可能性があることから、</a:t>
            </a:r>
            <a:r>
              <a:rPr lang="ja-JP" altLang="en-US" sz="1350" b="1" u="sng" dirty="0" smtClean="0">
                <a:latin typeface="ＭＳ Ｐゴシック" panose="020B0600070205080204" pitchFamily="50" charset="-128"/>
                <a:ea typeface="ＭＳ Ｐゴシック" panose="020B0600070205080204" pitchFamily="50" charset="-128"/>
              </a:rPr>
              <a:t>あらかじめ資金</a:t>
            </a:r>
            <a:r>
              <a:rPr lang="ja-JP" altLang="en-US" sz="1350" b="1" u="sng" dirty="0">
                <a:latin typeface="ＭＳ Ｐゴシック" panose="020B0600070205080204" pitchFamily="50" charset="-128"/>
                <a:ea typeface="ＭＳ Ｐゴシック" panose="020B0600070205080204" pitchFamily="50" charset="-128"/>
              </a:rPr>
              <a:t>調達の代替手段を想定し</a:t>
            </a:r>
            <a:r>
              <a:rPr lang="ja-JP" altLang="en-US" sz="1350" b="1" u="sng" dirty="0" smtClean="0">
                <a:latin typeface="ＭＳ Ｐゴシック" panose="020B0600070205080204" pitchFamily="50" charset="-128"/>
                <a:ea typeface="ＭＳ Ｐゴシック" panose="020B0600070205080204" pitchFamily="50" charset="-128"/>
              </a:rPr>
              <a:t>、併せて、代替</a:t>
            </a:r>
            <a:r>
              <a:rPr lang="ja-JP" altLang="en-US" sz="1350" b="1" u="sng" dirty="0">
                <a:latin typeface="ＭＳ Ｐゴシック" panose="020B0600070205080204" pitchFamily="50" charset="-128"/>
                <a:ea typeface="ＭＳ Ｐゴシック" panose="020B0600070205080204" pitchFamily="50" charset="-128"/>
              </a:rPr>
              <a:t>が可能と</a:t>
            </a:r>
            <a:r>
              <a:rPr lang="ja-JP" altLang="en-US" sz="1350" b="1" u="sng" dirty="0" smtClean="0">
                <a:latin typeface="ＭＳ Ｐゴシック" panose="020B0600070205080204" pitchFamily="50" charset="-128"/>
                <a:ea typeface="ＭＳ Ｐゴシック" panose="020B0600070205080204" pitchFamily="50" charset="-128"/>
              </a:rPr>
              <a:t>なるよう</a:t>
            </a:r>
            <a:endParaRPr lang="en-US" altLang="ja-JP" sz="1350" b="1" u="sng" dirty="0" smtClean="0">
              <a:latin typeface="ＭＳ Ｐゴシック" panose="020B0600070205080204" pitchFamily="50" charset="-128"/>
              <a:ea typeface="ＭＳ Ｐゴシック" panose="020B0600070205080204" pitchFamily="50" charset="-128"/>
            </a:endParaRPr>
          </a:p>
          <a:p>
            <a:r>
              <a:rPr lang="en-US" altLang="ja-JP" sz="1350" dirty="0">
                <a:latin typeface="ＭＳ Ｐゴシック" panose="020B0600070205080204" pitchFamily="50" charset="-128"/>
                <a:ea typeface="ＭＳ Ｐゴシック" panose="020B0600070205080204" pitchFamily="50" charset="-128"/>
              </a:rPr>
              <a:t> </a:t>
            </a:r>
            <a:r>
              <a:rPr lang="en-US" altLang="ja-JP" sz="1350" dirty="0" smtClean="0">
                <a:latin typeface="ＭＳ Ｐゴシック" panose="020B0600070205080204" pitchFamily="50" charset="-128"/>
                <a:ea typeface="ＭＳ Ｐゴシック" panose="020B0600070205080204" pitchFamily="50" charset="-128"/>
              </a:rPr>
              <a:t>           </a:t>
            </a:r>
            <a:r>
              <a:rPr lang="ja-JP" altLang="en-US" sz="1350" b="1" u="sng" dirty="0" smtClean="0">
                <a:latin typeface="ＭＳ Ｐゴシック" panose="020B0600070205080204" pitchFamily="50" charset="-128"/>
                <a:ea typeface="ＭＳ Ｐゴシック" panose="020B0600070205080204" pitchFamily="50" charset="-128"/>
              </a:rPr>
              <a:t>外貨建て</a:t>
            </a:r>
            <a:r>
              <a:rPr lang="ja-JP" altLang="en-US" sz="1350" b="1" u="sng" dirty="0">
                <a:latin typeface="ＭＳ Ｐゴシック" panose="020B0600070205080204" pitchFamily="50" charset="-128"/>
                <a:ea typeface="ＭＳ Ｐゴシック" panose="020B0600070205080204" pitchFamily="50" charset="-128"/>
              </a:rPr>
              <a:t>債の発行時期や発行規模を設定</a:t>
            </a:r>
            <a:r>
              <a:rPr lang="ja-JP" altLang="en-US" sz="1350" b="1" u="sng" dirty="0" smtClean="0">
                <a:latin typeface="ＭＳ Ｐゴシック" panose="020B0600070205080204" pitchFamily="50" charset="-128"/>
                <a:ea typeface="ＭＳ Ｐゴシック" panose="020B0600070205080204" pitchFamily="50" charset="-128"/>
              </a:rPr>
              <a:t>する必要</a:t>
            </a:r>
            <a:r>
              <a:rPr lang="ja-JP" altLang="en-US" sz="1350" dirty="0" smtClean="0">
                <a:latin typeface="ＭＳ Ｐゴシック" panose="020B0600070205080204" pitchFamily="50" charset="-128"/>
                <a:ea typeface="ＭＳ Ｐゴシック" panose="020B0600070205080204" pitchFamily="50" charset="-128"/>
              </a:rPr>
              <a:t>が</a:t>
            </a:r>
            <a:r>
              <a:rPr lang="ja-JP" altLang="en-US" sz="1350" dirty="0">
                <a:latin typeface="ＭＳ Ｐゴシック" panose="020B0600070205080204" pitchFamily="50" charset="-128"/>
                <a:ea typeface="ＭＳ Ｐゴシック" panose="020B0600070205080204" pitchFamily="50" charset="-128"/>
              </a:rPr>
              <a:t>ある。</a:t>
            </a:r>
            <a:endParaRPr kumimoji="1" lang="en-US" altLang="ja-JP" sz="1350" dirty="0">
              <a:latin typeface="ＭＳ Ｐゴシック" panose="020B0600070205080204" pitchFamily="50" charset="-128"/>
              <a:ea typeface="ＭＳ Ｐゴシック" panose="020B0600070205080204" pitchFamily="50" charset="-128"/>
            </a:endParaRPr>
          </a:p>
          <a:p>
            <a:endParaRPr kumimoji="1" lang="ja-JP" altLang="en-US" sz="1400" dirty="0"/>
          </a:p>
          <a:p>
            <a:endParaRPr lang="en-US" altLang="ja-JP" sz="1350" dirty="0">
              <a:latin typeface="ＭＳ Ｐゴシック" panose="020B0600070205080204" pitchFamily="50" charset="-128"/>
              <a:ea typeface="ＭＳ Ｐゴシック" panose="020B0600070205080204" pitchFamily="50" charset="-128"/>
            </a:endParaRPr>
          </a:p>
          <a:p>
            <a:endParaRPr lang="en-US" altLang="ja-JP" sz="1350" dirty="0">
              <a:latin typeface="ＭＳ Ｐゴシック" panose="020B0600070205080204" pitchFamily="50" charset="-128"/>
              <a:ea typeface="ＭＳ Ｐゴシック" panose="020B0600070205080204" pitchFamily="50" charset="-128"/>
            </a:endParaRPr>
          </a:p>
          <a:p>
            <a:endParaRPr lang="en-US" altLang="ja-JP" sz="1350" dirty="0">
              <a:latin typeface="ＭＳ Ｐゴシック" panose="020B0600070205080204" pitchFamily="50" charset="-128"/>
              <a:ea typeface="ＭＳ Ｐゴシック" panose="020B0600070205080204" pitchFamily="50" charset="-128"/>
            </a:endParaRPr>
          </a:p>
          <a:p>
            <a:endParaRPr lang="en-US" altLang="ja-JP" sz="1350" dirty="0">
              <a:latin typeface="ＭＳ Ｐゴシック" panose="020B0600070205080204" pitchFamily="50" charset="-128"/>
              <a:ea typeface="ＭＳ Ｐゴシック" panose="020B0600070205080204" pitchFamily="50" charset="-128"/>
            </a:endParaRPr>
          </a:p>
        </p:txBody>
      </p:sp>
      <p:grpSp>
        <p:nvGrpSpPr>
          <p:cNvPr id="11" name="グループ化 10"/>
          <p:cNvGrpSpPr/>
          <p:nvPr/>
        </p:nvGrpSpPr>
        <p:grpSpPr>
          <a:xfrm>
            <a:off x="113306" y="3648795"/>
            <a:ext cx="9662718" cy="2856118"/>
            <a:chOff x="115752" y="702578"/>
            <a:chExt cx="9662718" cy="3706958"/>
          </a:xfrm>
        </p:grpSpPr>
        <p:cxnSp>
          <p:nvCxnSpPr>
            <p:cNvPr id="18" name="直線コネクタ 17"/>
            <p:cNvCxnSpPr>
              <a:stCxn id="20" idx="2"/>
              <a:endCxn id="21" idx="1"/>
            </p:cNvCxnSpPr>
            <p:nvPr/>
          </p:nvCxnSpPr>
          <p:spPr>
            <a:xfrm>
              <a:off x="162095" y="4409536"/>
              <a:ext cx="9562409" cy="0"/>
            </a:xfrm>
            <a:prstGeom prst="line">
              <a:avLst/>
            </a:prstGeom>
          </p:spPr>
          <p:style>
            <a:lnRef idx="1">
              <a:schemeClr val="dk1"/>
            </a:lnRef>
            <a:fillRef idx="0">
              <a:schemeClr val="dk1"/>
            </a:fillRef>
            <a:effectRef idx="0">
              <a:schemeClr val="dk1"/>
            </a:effectRef>
            <a:fontRef idx="minor">
              <a:schemeClr val="tx1"/>
            </a:fontRef>
          </p:style>
        </p:cxnSp>
        <p:grpSp>
          <p:nvGrpSpPr>
            <p:cNvPr id="19" name="グループ化 18"/>
            <p:cNvGrpSpPr/>
            <p:nvPr/>
          </p:nvGrpSpPr>
          <p:grpSpPr>
            <a:xfrm>
              <a:off x="115752" y="702578"/>
              <a:ext cx="9662718" cy="3706958"/>
              <a:chOff x="128311" y="538333"/>
              <a:chExt cx="9526628" cy="1994843"/>
            </a:xfrm>
          </p:grpSpPr>
          <p:sp>
            <p:nvSpPr>
              <p:cNvPr id="20" name="左大かっこ 19"/>
              <p:cNvSpPr/>
              <p:nvPr/>
            </p:nvSpPr>
            <p:spPr>
              <a:xfrm>
                <a:off x="128311" y="538334"/>
                <a:ext cx="45690" cy="1994842"/>
              </a:xfrm>
              <a:prstGeom prst="lef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1" name="右大かっこ 20"/>
              <p:cNvSpPr/>
              <p:nvPr/>
            </p:nvSpPr>
            <p:spPr>
              <a:xfrm>
                <a:off x="9601728" y="538334"/>
                <a:ext cx="53211" cy="1994842"/>
              </a:xfrm>
              <a:prstGeom prst="righ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cxnSp>
            <p:nvCxnSpPr>
              <p:cNvPr id="22" name="直線コネクタ 21"/>
              <p:cNvCxnSpPr/>
              <p:nvPr/>
            </p:nvCxnSpPr>
            <p:spPr>
              <a:xfrm>
                <a:off x="3109228" y="538333"/>
                <a:ext cx="6495214" cy="0"/>
              </a:xfrm>
              <a:prstGeom prst="line">
                <a:avLst/>
              </a:prstGeom>
            </p:spPr>
            <p:style>
              <a:lnRef idx="1">
                <a:schemeClr val="dk1"/>
              </a:lnRef>
              <a:fillRef idx="0">
                <a:schemeClr val="dk1"/>
              </a:fillRef>
              <a:effectRef idx="0">
                <a:schemeClr val="dk1"/>
              </a:effectRef>
              <a:fontRef idx="minor">
                <a:schemeClr val="tx1"/>
              </a:fontRef>
            </p:style>
          </p:cxnSp>
        </p:grpSp>
      </p:grpSp>
      <p:sp>
        <p:nvSpPr>
          <p:cNvPr id="3" name="正方形/長方形 2"/>
          <p:cNvSpPr/>
          <p:nvPr/>
        </p:nvSpPr>
        <p:spPr>
          <a:xfrm>
            <a:off x="6053259" y="3798923"/>
            <a:ext cx="2729552" cy="32964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200" dirty="0" smtClean="0">
                <a:latin typeface="ＭＳ Ｐゴシック" panose="020B0600070205080204" pitchFamily="50" charset="-128"/>
                <a:ea typeface="ＭＳ Ｐゴシック" panose="020B0600070205080204" pitchFamily="50" charset="-128"/>
              </a:rPr>
              <a:t>〔</a:t>
            </a:r>
            <a:r>
              <a:rPr kumimoji="1" lang="ja-JP" altLang="en-US" sz="1200" dirty="0" smtClean="0">
                <a:latin typeface="ＭＳ Ｐゴシック" panose="020B0600070205080204" pitchFamily="50" charset="-128"/>
                <a:ea typeface="ＭＳ Ｐゴシック" panose="020B0600070205080204" pitchFamily="50" charset="-128"/>
              </a:rPr>
              <a:t>参考</a:t>
            </a:r>
            <a:r>
              <a:rPr kumimoji="1" lang="en-US" altLang="ja-JP" sz="1200" dirty="0" smtClean="0">
                <a:latin typeface="ＭＳ Ｐゴシック" panose="020B0600070205080204" pitchFamily="50" charset="-128"/>
                <a:ea typeface="ＭＳ Ｐゴシック" panose="020B0600070205080204" pitchFamily="50" charset="-128"/>
              </a:rPr>
              <a:t>〕</a:t>
            </a:r>
            <a:r>
              <a:rPr kumimoji="1" lang="ja-JP" altLang="en-US" sz="1200" dirty="0" smtClean="0">
                <a:latin typeface="ＭＳ Ｐゴシック" panose="020B0600070205080204" pitchFamily="50" charset="-128"/>
                <a:ea typeface="ＭＳ Ｐゴシック" panose="020B0600070205080204" pitchFamily="50" charset="-128"/>
              </a:rPr>
              <a:t>起債発行時の資金フロー</a:t>
            </a:r>
            <a:endParaRPr kumimoji="1" lang="ja-JP" altLang="en-US" sz="1200" dirty="0">
              <a:latin typeface="ＭＳ Ｐゴシック" panose="020B0600070205080204" pitchFamily="50" charset="-128"/>
              <a:ea typeface="ＭＳ Ｐゴシック" panose="020B0600070205080204" pitchFamily="50" charset="-128"/>
            </a:endParaRPr>
          </a:p>
        </p:txBody>
      </p:sp>
      <p:sp>
        <p:nvSpPr>
          <p:cNvPr id="7" name="フローチャート : 代替処理 19"/>
          <p:cNvSpPr/>
          <p:nvPr/>
        </p:nvSpPr>
        <p:spPr bwMode="auto">
          <a:xfrm>
            <a:off x="54592" y="311742"/>
            <a:ext cx="9705529" cy="255383"/>
          </a:xfrm>
          <a:prstGeom prst="flowChartAlternateProcess">
            <a:avLst/>
          </a:prstGeom>
          <a:solidFill>
            <a:srgbClr val="0033CC"/>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wrap="square" lIns="91428" tIns="0" rIns="91428" bIns="45715">
            <a:spAutoFit/>
          </a:bodyPr>
          <a:lstStyle/>
          <a:p>
            <a:pPr defTabSz="449263">
              <a:spcBef>
                <a:spcPct val="50000"/>
              </a:spcBef>
              <a:buClr>
                <a:srgbClr val="000000"/>
              </a:buClr>
              <a:buSzPct val="100000"/>
              <a:defRPr/>
            </a:pPr>
            <a:r>
              <a:rPr lang="ja-JP" altLang="en-US" sz="1200" b="1" dirty="0" smtClean="0">
                <a:solidFill>
                  <a:schemeClr val="bg1"/>
                </a:solidFill>
                <a:latin typeface="Arial" pitchFamily="34" charset="0"/>
                <a:ea typeface="ＭＳ Ｐゴシック" pitchFamily="50" charset="-128"/>
              </a:rPr>
              <a:t>外貨建て</a:t>
            </a:r>
            <a:r>
              <a:rPr lang="ja-JP" altLang="en-US" sz="1200" b="1" dirty="0">
                <a:solidFill>
                  <a:schemeClr val="bg1"/>
                </a:solidFill>
                <a:latin typeface="Arial" pitchFamily="34" charset="0"/>
                <a:ea typeface="ＭＳ Ｐゴシック" pitchFamily="50" charset="-128"/>
              </a:rPr>
              <a:t>国内債</a:t>
            </a:r>
            <a:r>
              <a:rPr lang="ja-JP" altLang="en-US" sz="1200" b="1" dirty="0" smtClean="0">
                <a:solidFill>
                  <a:schemeClr val="bg1"/>
                </a:solidFill>
                <a:latin typeface="Arial" pitchFamily="34" charset="0"/>
                <a:ea typeface="ＭＳ Ｐゴシック" pitchFamily="50" charset="-128"/>
              </a:rPr>
              <a:t>の</a:t>
            </a:r>
            <a:r>
              <a:rPr lang="ja-JP" altLang="en-US" sz="1200" b="1" dirty="0">
                <a:solidFill>
                  <a:schemeClr val="bg1"/>
                </a:solidFill>
                <a:latin typeface="Arial" pitchFamily="34" charset="0"/>
                <a:ea typeface="ＭＳ Ｐゴシック" pitchFamily="50" charset="-128"/>
              </a:rPr>
              <a:t>取組</a:t>
            </a:r>
            <a:r>
              <a:rPr lang="ja-JP" altLang="en-US" sz="1200" b="1" dirty="0" smtClean="0">
                <a:solidFill>
                  <a:schemeClr val="bg1"/>
                </a:solidFill>
                <a:latin typeface="Arial" pitchFamily="34" charset="0"/>
                <a:ea typeface="ＭＳ Ｐゴシック" pitchFamily="50" charset="-128"/>
              </a:rPr>
              <a:t>みについて</a:t>
            </a:r>
            <a:endParaRPr lang="ja-JP" altLang="en-US" sz="1200" b="1" dirty="0">
              <a:solidFill>
                <a:schemeClr val="bg1"/>
              </a:solidFill>
              <a:latin typeface="Arial" pitchFamily="34" charset="0"/>
              <a:ea typeface="ＭＳ Ｐゴシック" pitchFamily="50" charset="-128"/>
            </a:endParaRPr>
          </a:p>
        </p:txBody>
      </p:sp>
      <p:grpSp>
        <p:nvGrpSpPr>
          <p:cNvPr id="12" name="グループ化 11"/>
          <p:cNvGrpSpPr/>
          <p:nvPr/>
        </p:nvGrpSpPr>
        <p:grpSpPr>
          <a:xfrm>
            <a:off x="97398" y="737644"/>
            <a:ext cx="9662719" cy="2671950"/>
            <a:chOff x="115752" y="702576"/>
            <a:chExt cx="9662719" cy="3706960"/>
          </a:xfrm>
        </p:grpSpPr>
        <p:cxnSp>
          <p:nvCxnSpPr>
            <p:cNvPr id="13" name="直線コネクタ 12"/>
            <p:cNvCxnSpPr>
              <a:stCxn id="15" idx="2"/>
              <a:endCxn id="16" idx="1"/>
            </p:cNvCxnSpPr>
            <p:nvPr/>
          </p:nvCxnSpPr>
          <p:spPr>
            <a:xfrm>
              <a:off x="162095" y="4409536"/>
              <a:ext cx="9562409" cy="0"/>
            </a:xfrm>
            <a:prstGeom prst="line">
              <a:avLst/>
            </a:prstGeom>
          </p:spPr>
          <p:style>
            <a:lnRef idx="1">
              <a:schemeClr val="dk1"/>
            </a:lnRef>
            <a:fillRef idx="0">
              <a:schemeClr val="dk1"/>
            </a:fillRef>
            <a:effectRef idx="0">
              <a:schemeClr val="dk1"/>
            </a:effectRef>
            <a:fontRef idx="minor">
              <a:schemeClr val="tx1"/>
            </a:fontRef>
          </p:style>
        </p:cxnSp>
        <p:grpSp>
          <p:nvGrpSpPr>
            <p:cNvPr id="14" name="グループ化 13"/>
            <p:cNvGrpSpPr/>
            <p:nvPr/>
          </p:nvGrpSpPr>
          <p:grpSpPr>
            <a:xfrm>
              <a:off x="115752" y="702576"/>
              <a:ext cx="9662719" cy="3706960"/>
              <a:chOff x="128311" y="538332"/>
              <a:chExt cx="9526628" cy="1994844"/>
            </a:xfrm>
          </p:grpSpPr>
          <p:sp>
            <p:nvSpPr>
              <p:cNvPr id="15" name="左大かっこ 14"/>
              <p:cNvSpPr/>
              <p:nvPr/>
            </p:nvSpPr>
            <p:spPr>
              <a:xfrm>
                <a:off x="128311" y="538334"/>
                <a:ext cx="45690" cy="1994842"/>
              </a:xfrm>
              <a:prstGeom prst="lef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6" name="右大かっこ 15"/>
              <p:cNvSpPr/>
              <p:nvPr/>
            </p:nvSpPr>
            <p:spPr>
              <a:xfrm>
                <a:off x="9601728" y="538334"/>
                <a:ext cx="53211" cy="1994842"/>
              </a:xfrm>
              <a:prstGeom prst="righ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cxnSp>
            <p:nvCxnSpPr>
              <p:cNvPr id="17" name="直線コネクタ 16"/>
              <p:cNvCxnSpPr/>
              <p:nvPr/>
            </p:nvCxnSpPr>
            <p:spPr>
              <a:xfrm>
                <a:off x="2216164" y="538332"/>
                <a:ext cx="7418032" cy="0"/>
              </a:xfrm>
              <a:prstGeom prst="line">
                <a:avLst/>
              </a:prstGeom>
            </p:spPr>
            <p:style>
              <a:lnRef idx="1">
                <a:schemeClr val="dk1"/>
              </a:lnRef>
              <a:fillRef idx="0">
                <a:schemeClr val="dk1"/>
              </a:fillRef>
              <a:effectRef idx="0">
                <a:schemeClr val="dk1"/>
              </a:effectRef>
              <a:fontRef idx="minor">
                <a:schemeClr val="tx1"/>
              </a:fontRef>
            </p:style>
          </p:cxnSp>
        </p:grpSp>
      </p:grpSp>
      <p:sp>
        <p:nvSpPr>
          <p:cNvPr id="24" name="テキスト ボックス 16"/>
          <p:cNvSpPr txBox="1">
            <a:spLocks noChangeArrowheads="1"/>
          </p:cNvSpPr>
          <p:nvPr/>
        </p:nvSpPr>
        <p:spPr bwMode="auto">
          <a:xfrm>
            <a:off x="8638334" y="71250"/>
            <a:ext cx="1179195" cy="329756"/>
          </a:xfrm>
          <a:prstGeom prst="rect">
            <a:avLst/>
          </a:prstGeom>
          <a:solidFill>
            <a:srgbClr val="FFFFFF"/>
          </a:solidFill>
          <a:ln w="12700">
            <a:solidFill>
              <a:srgbClr val="000000"/>
            </a:solidFill>
            <a:miter lim="800000"/>
            <a:headEnd/>
            <a:tailEnd/>
          </a:ln>
        </p:spPr>
        <p:txBody>
          <a:bodyPr rot="0" vert="horz" wrap="square" lIns="0" tIns="8890" rIns="0" bIns="8890" anchor="t" anchorCtr="0" upright="1">
            <a:noAutofit/>
          </a:bodyPr>
          <a:lstStyle/>
          <a:p>
            <a:pPr algn="ctr">
              <a:spcAft>
                <a:spcPts val="0"/>
              </a:spcAft>
            </a:pPr>
            <a:r>
              <a:rPr lang="ja-JP" sz="1800" b="1" dirty="0" smtClean="0">
                <a:effectLst/>
                <a:latin typeface="ＭＳ ゴシック"/>
                <a:ea typeface="ＭＳ Ｐゴシック"/>
                <a:cs typeface="Times New Roman"/>
              </a:rPr>
              <a:t>資料</a:t>
            </a:r>
            <a:r>
              <a:rPr lang="ja-JP" altLang="en-US" b="1" dirty="0">
                <a:latin typeface="ＭＳ ゴシック"/>
                <a:ea typeface="ＭＳ Ｐゴシック"/>
                <a:cs typeface="Times New Roman"/>
              </a:rPr>
              <a:t>４</a:t>
            </a:r>
            <a:endParaRPr lang="ja-JP" sz="1200" dirty="0">
              <a:effectLst/>
              <a:latin typeface="ＭＳ ゴシック"/>
              <a:cs typeface="Times New Roman"/>
            </a:endParaRPr>
          </a:p>
        </p:txBody>
      </p:sp>
      <p:pic>
        <p:nvPicPr>
          <p:cNvPr id="2" name="図 1"/>
          <p:cNvPicPr>
            <a:picLocks noChangeAspect="1"/>
          </p:cNvPicPr>
          <p:nvPr/>
        </p:nvPicPr>
        <p:blipFill>
          <a:blip r:embed="rId3"/>
          <a:stretch>
            <a:fillRect/>
          </a:stretch>
        </p:blipFill>
        <p:spPr>
          <a:xfrm>
            <a:off x="6864177" y="4128567"/>
            <a:ext cx="2572274" cy="1569051"/>
          </a:xfrm>
          <a:prstGeom prst="rect">
            <a:avLst/>
          </a:prstGeom>
        </p:spPr>
      </p:pic>
      <p:sp>
        <p:nvSpPr>
          <p:cNvPr id="23" name="テキスト ボックス 22"/>
          <p:cNvSpPr txBox="1"/>
          <p:nvPr/>
        </p:nvSpPr>
        <p:spPr>
          <a:xfrm>
            <a:off x="4532574" y="6532210"/>
            <a:ext cx="878774" cy="369332"/>
          </a:xfrm>
          <a:prstGeom prst="rect">
            <a:avLst/>
          </a:prstGeom>
          <a:noFill/>
        </p:spPr>
        <p:txBody>
          <a:bodyPr wrap="square" rtlCol="0">
            <a:spAutoFit/>
          </a:bodyPr>
          <a:lstStyle/>
          <a:p>
            <a:r>
              <a:rPr lang="ja-JP" altLang="en-US" dirty="0">
                <a:latin typeface="ＭＳ Ｐゴシック" panose="020B0600070205080204" pitchFamily="50" charset="-128"/>
                <a:ea typeface="ＭＳ Ｐゴシック" panose="020B0600070205080204" pitchFamily="50" charset="-128"/>
              </a:rPr>
              <a:t>－１－</a:t>
            </a:r>
            <a:endParaRPr kumimoji="1" lang="ja-JP" altLang="en-US"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187287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フローチャート : 代替処理 19"/>
          <p:cNvSpPr/>
          <p:nvPr/>
        </p:nvSpPr>
        <p:spPr bwMode="auto">
          <a:xfrm>
            <a:off x="54592" y="325386"/>
            <a:ext cx="9705529" cy="255383"/>
          </a:xfrm>
          <a:prstGeom prst="flowChartAlternateProcess">
            <a:avLst/>
          </a:prstGeom>
          <a:solidFill>
            <a:srgbClr val="0033CC"/>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wrap="square" lIns="91428" tIns="0" rIns="91428" bIns="45715">
            <a:spAutoFit/>
          </a:bodyPr>
          <a:lstStyle/>
          <a:p>
            <a:pPr defTabSz="449263">
              <a:spcBef>
                <a:spcPct val="50000"/>
              </a:spcBef>
              <a:buClr>
                <a:srgbClr val="000000"/>
              </a:buClr>
              <a:buSzPct val="100000"/>
              <a:defRPr/>
            </a:pPr>
            <a:r>
              <a:rPr lang="ja-JP" altLang="en-US" sz="1200" b="1" dirty="0" smtClean="0">
                <a:solidFill>
                  <a:schemeClr val="bg1"/>
                </a:solidFill>
                <a:latin typeface="Arial" pitchFamily="34" charset="0"/>
                <a:ea typeface="ＭＳ Ｐゴシック" pitchFamily="50" charset="-128"/>
              </a:rPr>
              <a:t>外貨建て</a:t>
            </a:r>
            <a:r>
              <a:rPr lang="ja-JP" altLang="en-US" sz="1200" b="1" dirty="0">
                <a:solidFill>
                  <a:schemeClr val="bg1"/>
                </a:solidFill>
                <a:latin typeface="Arial" pitchFamily="34" charset="0"/>
                <a:ea typeface="ＭＳ Ｐゴシック" pitchFamily="50" charset="-128"/>
              </a:rPr>
              <a:t>国内債</a:t>
            </a:r>
            <a:r>
              <a:rPr lang="ja-JP" altLang="en-US" sz="1200" b="1" dirty="0" smtClean="0">
                <a:solidFill>
                  <a:schemeClr val="bg1"/>
                </a:solidFill>
                <a:latin typeface="Arial" pitchFamily="34" charset="0"/>
                <a:ea typeface="ＭＳ Ｐゴシック" pitchFamily="50" charset="-128"/>
              </a:rPr>
              <a:t>の取組みについて</a:t>
            </a:r>
            <a:endParaRPr lang="ja-JP" altLang="en-US" sz="1200" b="1" dirty="0">
              <a:solidFill>
                <a:schemeClr val="bg1"/>
              </a:solidFill>
              <a:latin typeface="Arial" pitchFamily="34" charset="0"/>
              <a:ea typeface="ＭＳ Ｐゴシック" pitchFamily="50" charset="-128"/>
            </a:endParaRPr>
          </a:p>
        </p:txBody>
      </p:sp>
      <p:sp>
        <p:nvSpPr>
          <p:cNvPr id="8" name="テキスト ボックス 7"/>
          <p:cNvSpPr txBox="1"/>
          <p:nvPr/>
        </p:nvSpPr>
        <p:spPr>
          <a:xfrm>
            <a:off x="76684" y="709734"/>
            <a:ext cx="9683432" cy="6063198"/>
          </a:xfrm>
          <a:prstGeom prst="rect">
            <a:avLst/>
          </a:prstGeom>
          <a:noFill/>
          <a:ln>
            <a:noFill/>
          </a:ln>
        </p:spPr>
        <p:txBody>
          <a:bodyPr wrap="square" rtlCol="0">
            <a:spAutoFit/>
          </a:bodyPr>
          <a:lstStyle/>
          <a:p>
            <a:r>
              <a:rPr lang="ja-JP" altLang="en-US" sz="1350" dirty="0">
                <a:latin typeface="ＭＳ Ｐゴシック" panose="020B0600070205080204" pitchFamily="50" charset="-128"/>
                <a:ea typeface="ＭＳ Ｐゴシック" panose="020B0600070205080204" pitchFamily="50" charset="-128"/>
              </a:rPr>
              <a:t> </a:t>
            </a:r>
            <a:r>
              <a:rPr lang="ja-JP" altLang="en-US" sz="1350" b="1" dirty="0">
                <a:latin typeface="ＭＳ Ｐゴシック" panose="020B0600070205080204" pitchFamily="50" charset="-128"/>
                <a:ea typeface="ＭＳ Ｐゴシック" panose="020B0600070205080204" pitchFamily="50" charset="-128"/>
              </a:rPr>
              <a:t>＜ リスクへの対応方針について＞</a:t>
            </a:r>
            <a:endParaRPr lang="en-US" altLang="ja-JP" sz="1350" b="1" dirty="0">
              <a:latin typeface="ＭＳ Ｐゴシック" panose="020B0600070205080204" pitchFamily="50" charset="-128"/>
              <a:ea typeface="ＭＳ Ｐゴシック" panose="020B0600070205080204" pitchFamily="50" charset="-128"/>
            </a:endParaRPr>
          </a:p>
          <a:p>
            <a:endParaRPr lang="en-US" altLang="ja-JP" sz="1350" b="1" dirty="0">
              <a:latin typeface="ＭＳ Ｐゴシック" panose="020B0600070205080204" pitchFamily="50" charset="-128"/>
              <a:ea typeface="ＭＳ Ｐゴシック" panose="020B0600070205080204" pitchFamily="50" charset="-128"/>
            </a:endParaRPr>
          </a:p>
          <a:p>
            <a:r>
              <a:rPr lang="ja-JP" altLang="en-US" sz="1350" b="1" dirty="0">
                <a:latin typeface="ＭＳ Ｐゴシック" panose="020B0600070205080204" pitchFamily="50" charset="-128"/>
                <a:ea typeface="ＭＳ Ｐゴシック" panose="020B0600070205080204" pitchFamily="50" charset="-128"/>
              </a:rPr>
              <a:t>　（１）　</a:t>
            </a:r>
            <a:r>
              <a:rPr lang="ja-JP" altLang="en-US" sz="1350" b="1" dirty="0" smtClean="0">
                <a:latin typeface="ＭＳ Ｐゴシック" panose="020B0600070205080204" pitchFamily="50" charset="-128"/>
                <a:ea typeface="ＭＳ Ｐゴシック" panose="020B0600070205080204" pitchFamily="50" charset="-128"/>
              </a:rPr>
              <a:t>スワップカウンターパーティリスクの極小化</a:t>
            </a:r>
            <a:endParaRPr lang="en-US" altLang="ja-JP" sz="1350" b="1" dirty="0" smtClean="0">
              <a:latin typeface="ＭＳ Ｐゴシック" panose="020B0600070205080204" pitchFamily="50" charset="-128"/>
              <a:ea typeface="ＭＳ Ｐゴシック" panose="020B0600070205080204" pitchFamily="50" charset="-128"/>
            </a:endParaRPr>
          </a:p>
          <a:p>
            <a:endParaRPr lang="en-US" altLang="ja-JP" sz="600" b="1" dirty="0" smtClean="0">
              <a:latin typeface="ＭＳ Ｐゴシック" panose="020B0600070205080204" pitchFamily="50" charset="-128"/>
              <a:ea typeface="ＭＳ Ｐゴシック" panose="020B0600070205080204" pitchFamily="50" charset="-128"/>
            </a:endParaRPr>
          </a:p>
          <a:p>
            <a:r>
              <a:rPr lang="ja-JP" altLang="en-US" sz="1350" dirty="0" smtClean="0">
                <a:latin typeface="ＭＳ Ｐゴシック" panose="020B0600070205080204" pitchFamily="50" charset="-128"/>
                <a:ea typeface="ＭＳ Ｐゴシック" panose="020B0600070205080204" pitchFamily="50" charset="-128"/>
              </a:rPr>
              <a:t>　　　〇　</a:t>
            </a:r>
            <a:r>
              <a:rPr lang="ja-JP" altLang="en-US" sz="1350" b="1" u="sng" dirty="0" smtClean="0">
                <a:latin typeface="ＭＳ Ｐゴシック" panose="020B0600070205080204" pitchFamily="50" charset="-128"/>
                <a:ea typeface="ＭＳ Ｐゴシック" panose="020B0600070205080204" pitchFamily="50" charset="-128"/>
              </a:rPr>
              <a:t>府債</a:t>
            </a:r>
            <a:r>
              <a:rPr lang="ja-JP" altLang="en-US" sz="1350" b="1" u="sng" dirty="0">
                <a:latin typeface="ＭＳ Ｐゴシック" panose="020B0600070205080204" pitchFamily="50" charset="-128"/>
                <a:ea typeface="ＭＳ Ｐゴシック" panose="020B0600070205080204" pitchFamily="50" charset="-128"/>
              </a:rPr>
              <a:t>が償還されるまで安定的に運営</a:t>
            </a:r>
            <a:r>
              <a:rPr lang="ja-JP" altLang="en-US" sz="1350" b="1" u="sng" dirty="0" smtClean="0">
                <a:latin typeface="ＭＳ Ｐゴシック" panose="020B0600070205080204" pitchFamily="50" charset="-128"/>
                <a:ea typeface="ＭＳ Ｐゴシック" panose="020B0600070205080204" pitchFamily="50" charset="-128"/>
              </a:rPr>
              <a:t>する</a:t>
            </a:r>
            <a:r>
              <a:rPr lang="ja-JP" altLang="en-US" sz="1350" b="1" u="sng" dirty="0">
                <a:latin typeface="ＭＳ Ｐゴシック" panose="020B0600070205080204" pitchFamily="50" charset="-128"/>
                <a:ea typeface="ＭＳ Ｐゴシック" panose="020B0600070205080204" pitchFamily="50" charset="-128"/>
              </a:rPr>
              <a:t>ＳＣＰ</a:t>
            </a:r>
            <a:r>
              <a:rPr lang="ja-JP" altLang="en-US" sz="1350" b="1" u="sng" dirty="0" smtClean="0">
                <a:latin typeface="ＭＳ Ｐゴシック" panose="020B0600070205080204" pitchFamily="50" charset="-128"/>
                <a:ea typeface="ＭＳ Ｐゴシック" panose="020B0600070205080204" pitchFamily="50" charset="-128"/>
              </a:rPr>
              <a:t>を</a:t>
            </a:r>
            <a:r>
              <a:rPr lang="ja-JP" altLang="en-US" sz="1350" b="1" u="sng" dirty="0">
                <a:latin typeface="ＭＳ Ｐゴシック" panose="020B0600070205080204" pitchFamily="50" charset="-128"/>
                <a:ea typeface="ＭＳ Ｐゴシック" panose="020B0600070205080204" pitchFamily="50" charset="-128"/>
              </a:rPr>
              <a:t>選定する必要があることから、年限に応じて、次の基準を設定</a:t>
            </a:r>
            <a:r>
              <a:rPr lang="ja-JP" altLang="en-US" sz="1350" dirty="0" smtClean="0">
                <a:latin typeface="ＭＳ Ｐゴシック" panose="020B0600070205080204" pitchFamily="50" charset="-128"/>
                <a:ea typeface="ＭＳ Ｐゴシック" panose="020B0600070205080204" pitchFamily="50" charset="-128"/>
              </a:rPr>
              <a:t>する</a:t>
            </a:r>
            <a:endParaRPr lang="en-US" altLang="ja-JP" sz="1350" dirty="0" smtClean="0">
              <a:latin typeface="ＭＳ Ｐゴシック" panose="020B0600070205080204" pitchFamily="50" charset="-128"/>
              <a:ea typeface="ＭＳ Ｐゴシック" panose="020B0600070205080204" pitchFamily="50" charset="-128"/>
            </a:endParaRPr>
          </a:p>
          <a:p>
            <a:r>
              <a:rPr lang="ja-JP" altLang="en-US" sz="1350" dirty="0">
                <a:latin typeface="ＭＳ Ｐゴシック" panose="020B0600070205080204" pitchFamily="50" charset="-128"/>
                <a:ea typeface="ＭＳ Ｐゴシック" panose="020B0600070205080204" pitchFamily="50" charset="-128"/>
              </a:rPr>
              <a:t>　</a:t>
            </a:r>
            <a:r>
              <a:rPr lang="ja-JP" altLang="en-US" sz="1350" dirty="0" smtClean="0">
                <a:latin typeface="ＭＳ Ｐゴシック" panose="020B0600070205080204" pitchFamily="50" charset="-128"/>
                <a:ea typeface="ＭＳ Ｐゴシック" panose="020B0600070205080204" pitchFamily="50" charset="-128"/>
              </a:rPr>
              <a:t>　　　　 こと</a:t>
            </a:r>
            <a:r>
              <a:rPr lang="ja-JP" altLang="en-US" sz="1350" dirty="0">
                <a:latin typeface="ＭＳ Ｐゴシック" panose="020B0600070205080204" pitchFamily="50" charset="-128"/>
                <a:ea typeface="ＭＳ Ｐゴシック" panose="020B0600070205080204" pitchFamily="50" charset="-128"/>
              </a:rPr>
              <a:t>に</a:t>
            </a:r>
            <a:r>
              <a:rPr lang="ja-JP" altLang="en-US" sz="1350" dirty="0" smtClean="0">
                <a:latin typeface="ＭＳ Ｐゴシック" panose="020B0600070205080204" pitchFamily="50" charset="-128"/>
                <a:ea typeface="ＭＳ Ｐゴシック" panose="020B0600070205080204" pitchFamily="50" charset="-128"/>
              </a:rPr>
              <a:t>より</a:t>
            </a:r>
            <a:r>
              <a:rPr lang="ja-JP" altLang="en-US" sz="1350" dirty="0">
                <a:latin typeface="ＭＳ Ｐゴシック" panose="020B0600070205080204" pitchFamily="50" charset="-128"/>
                <a:ea typeface="ＭＳ Ｐゴシック" panose="020B0600070205080204" pitchFamily="50" charset="-128"/>
              </a:rPr>
              <a:t>、</a:t>
            </a:r>
            <a:r>
              <a:rPr lang="ja-JP" altLang="en-US" sz="1350" dirty="0" smtClean="0">
                <a:latin typeface="ＭＳ Ｐゴシック" panose="020B0600070205080204" pitchFamily="50" charset="-128"/>
                <a:ea typeface="ＭＳ Ｐゴシック" panose="020B0600070205080204" pitchFamily="50" charset="-128"/>
              </a:rPr>
              <a:t>リスク</a:t>
            </a:r>
            <a:r>
              <a:rPr lang="ja-JP" altLang="en-US" sz="1350" dirty="0">
                <a:latin typeface="ＭＳ Ｐゴシック" panose="020B0600070205080204" pitchFamily="50" charset="-128"/>
                <a:ea typeface="ＭＳ Ｐゴシック" panose="020B0600070205080204" pitchFamily="50" charset="-128"/>
              </a:rPr>
              <a:t>の極小化を図る。</a:t>
            </a:r>
            <a:endParaRPr lang="en-US" altLang="ja-JP" sz="1350" dirty="0">
              <a:latin typeface="ＭＳ Ｐゴシック" panose="020B0600070205080204" pitchFamily="50" charset="-128"/>
              <a:ea typeface="ＭＳ Ｐゴシック" panose="020B0600070205080204" pitchFamily="50" charset="-128"/>
            </a:endParaRPr>
          </a:p>
          <a:p>
            <a:endParaRPr lang="ja-JP" altLang="en-US" sz="700" b="1" dirty="0">
              <a:latin typeface="ＭＳ Ｐゴシック" panose="020B0600070205080204" pitchFamily="50" charset="-128"/>
              <a:ea typeface="ＭＳ Ｐゴシック" panose="020B0600070205080204" pitchFamily="50" charset="-128"/>
            </a:endParaRPr>
          </a:p>
          <a:p>
            <a:r>
              <a:rPr lang="ja-JP" altLang="en-US" sz="1350" dirty="0">
                <a:latin typeface="ＭＳ Ｐゴシック" panose="020B0600070205080204" pitchFamily="50" charset="-128"/>
                <a:ea typeface="ＭＳ Ｐゴシック" panose="020B0600070205080204" pitchFamily="50" charset="-128"/>
              </a:rPr>
              <a:t>　　  </a:t>
            </a:r>
            <a:r>
              <a:rPr lang="ja-JP" altLang="en-US" sz="1350" dirty="0" smtClean="0">
                <a:latin typeface="ＭＳ Ｐゴシック" panose="020B0600070205080204" pitchFamily="50" charset="-128"/>
                <a:ea typeface="ＭＳ Ｐゴシック" panose="020B0600070205080204" pitchFamily="50" charset="-128"/>
              </a:rPr>
              <a:t>　　・  </a:t>
            </a:r>
            <a:r>
              <a:rPr lang="ja-JP" altLang="en-US" sz="1350" b="1" u="sng" dirty="0" smtClean="0">
                <a:latin typeface="ＭＳ Ｐゴシック" panose="020B0600070205080204" pitchFamily="50" charset="-128"/>
                <a:ea typeface="ＭＳ Ｐゴシック" panose="020B0600070205080204" pitchFamily="50" charset="-128"/>
              </a:rPr>
              <a:t>格付け機関の評価は、一般的に５年</a:t>
            </a:r>
            <a:r>
              <a:rPr lang="ja-JP" altLang="en-US" sz="1350" b="1" u="sng" dirty="0">
                <a:latin typeface="ＭＳ Ｐゴシック" panose="020B0600070205080204" pitchFamily="50" charset="-128"/>
                <a:ea typeface="ＭＳ Ｐゴシック" panose="020B0600070205080204" pitchFamily="50" charset="-128"/>
              </a:rPr>
              <a:t>以下</a:t>
            </a:r>
            <a:r>
              <a:rPr lang="ja-JP" altLang="en-US" sz="1350" b="1" u="sng" dirty="0" smtClean="0">
                <a:latin typeface="ＭＳ Ｐゴシック" panose="020B0600070205080204" pitchFamily="50" charset="-128"/>
                <a:ea typeface="ＭＳ Ｐゴシック" panose="020B0600070205080204" pitchFamily="50" charset="-128"/>
              </a:rPr>
              <a:t>の債務償還能力を</a:t>
            </a:r>
            <a:r>
              <a:rPr lang="ja-JP" altLang="en-US" sz="1350" b="1" u="sng" dirty="0" smtClean="0">
                <a:latin typeface="ＭＳ Ｐゴシック" panose="020B0600070205080204" pitchFamily="50" charset="-128"/>
                <a:ea typeface="ＭＳ Ｐゴシック" panose="020B0600070205080204" pitchFamily="50" charset="-128"/>
              </a:rPr>
              <a:t>評価（将来見通しに対する見解）</a:t>
            </a:r>
            <a:r>
              <a:rPr lang="ja-JP" altLang="en-US" sz="1350" dirty="0" smtClean="0">
                <a:latin typeface="ＭＳ Ｐゴシック" panose="020B0600070205080204" pitchFamily="50" charset="-128"/>
                <a:ea typeface="ＭＳ Ｐゴシック" panose="020B0600070205080204" pitchFamily="50" charset="-128"/>
              </a:rPr>
              <a:t>して</a:t>
            </a:r>
            <a:r>
              <a:rPr lang="ja-JP" altLang="en-US" sz="1350" dirty="0" smtClean="0">
                <a:latin typeface="ＭＳ Ｐゴシック" panose="020B0600070205080204" pitchFamily="50" charset="-128"/>
                <a:ea typeface="ＭＳ Ｐゴシック" panose="020B0600070205080204" pitchFamily="50" charset="-128"/>
              </a:rPr>
              <a:t>いることから</a:t>
            </a:r>
            <a:r>
              <a:rPr lang="ja-JP" altLang="en-US" sz="1350" dirty="0" smtClean="0">
                <a:latin typeface="ＭＳ Ｐゴシック" panose="020B0600070205080204" pitchFamily="50" charset="-128"/>
                <a:ea typeface="ＭＳ Ｐゴシック" panose="020B0600070205080204" pitchFamily="50" charset="-128"/>
              </a:rPr>
              <a:t>、</a:t>
            </a:r>
            <a:endParaRPr lang="en-US" altLang="ja-JP" sz="1350" dirty="0" smtClean="0">
              <a:latin typeface="ＭＳ Ｐゴシック" panose="020B0600070205080204" pitchFamily="50" charset="-128"/>
              <a:ea typeface="ＭＳ Ｐゴシック" panose="020B0600070205080204" pitchFamily="50" charset="-128"/>
            </a:endParaRPr>
          </a:p>
          <a:p>
            <a:r>
              <a:rPr lang="ja-JP" altLang="en-US" sz="1350" b="1" dirty="0">
                <a:latin typeface="ＭＳ Ｐゴシック" panose="020B0600070205080204" pitchFamily="50" charset="-128"/>
                <a:ea typeface="ＭＳ Ｐゴシック" panose="020B0600070205080204" pitchFamily="50" charset="-128"/>
              </a:rPr>
              <a:t>　</a:t>
            </a:r>
            <a:r>
              <a:rPr lang="ja-JP" altLang="en-US" sz="1350" b="1" dirty="0" smtClean="0">
                <a:latin typeface="ＭＳ Ｐゴシック" panose="020B0600070205080204" pitchFamily="50" charset="-128"/>
                <a:ea typeface="ＭＳ Ｐゴシック" panose="020B0600070205080204" pitchFamily="50" charset="-128"/>
              </a:rPr>
              <a:t>　　　　　  </a:t>
            </a:r>
            <a:r>
              <a:rPr lang="ja-JP" altLang="en-US" sz="1350" b="1" u="sng" dirty="0" smtClean="0">
                <a:latin typeface="ＭＳ Ｐゴシック" panose="020B0600070205080204" pitchFamily="50" charset="-128"/>
                <a:ea typeface="ＭＳ Ｐゴシック" panose="020B0600070205080204" pitchFamily="50" charset="-128"/>
              </a:rPr>
              <a:t>５年</a:t>
            </a:r>
            <a:r>
              <a:rPr lang="ja-JP" altLang="en-US" sz="1350" b="1" u="sng" dirty="0">
                <a:latin typeface="ＭＳ Ｐゴシック" panose="020B0600070205080204" pitchFamily="50" charset="-128"/>
                <a:ea typeface="ＭＳ Ｐゴシック" panose="020B0600070205080204" pitchFamily="50" charset="-128"/>
              </a:rPr>
              <a:t>以下</a:t>
            </a:r>
            <a:r>
              <a:rPr lang="ja-JP" altLang="en-US" sz="1350" b="1" u="sng" dirty="0" smtClean="0">
                <a:latin typeface="ＭＳ Ｐゴシック" panose="020B0600070205080204" pitchFamily="50" charset="-128"/>
                <a:ea typeface="ＭＳ Ｐゴシック" panose="020B0600070205080204" pitchFamily="50" charset="-128"/>
              </a:rPr>
              <a:t>の外貨建て国内債を</a:t>
            </a:r>
            <a:r>
              <a:rPr lang="ja-JP" altLang="en-US" sz="1350" b="1" u="sng" dirty="0" smtClean="0">
                <a:latin typeface="ＭＳ Ｐゴシック" panose="020B0600070205080204" pitchFamily="50" charset="-128"/>
                <a:ea typeface="ＭＳ Ｐゴシック" panose="020B0600070205080204" pitchFamily="50" charset="-128"/>
              </a:rPr>
              <a:t>発行する</a:t>
            </a:r>
            <a:r>
              <a:rPr lang="ja-JP" altLang="en-US" sz="1350" b="1" u="sng" dirty="0" smtClean="0">
                <a:latin typeface="ＭＳ Ｐゴシック" panose="020B0600070205080204" pitchFamily="50" charset="-128"/>
                <a:ea typeface="ＭＳ Ｐゴシック" panose="020B0600070205080204" pitchFamily="50" charset="-128"/>
              </a:rPr>
              <a:t>場合、</a:t>
            </a:r>
            <a:r>
              <a:rPr lang="ja-JP" altLang="en-US" sz="1350" dirty="0" smtClean="0">
                <a:latin typeface="ＭＳ Ｐゴシック" panose="020B0600070205080204" pitchFamily="50" charset="-128"/>
                <a:ea typeface="ＭＳ Ｐゴシック" panose="020B0600070205080204" pitchFamily="50" charset="-128"/>
              </a:rPr>
              <a:t>地方自治法上、確実性が求められる本府の資金運用に</a:t>
            </a:r>
            <a:r>
              <a:rPr lang="ja-JP" altLang="en-US" sz="1350" dirty="0" smtClean="0">
                <a:latin typeface="ＭＳ Ｐゴシック" panose="020B0600070205080204" pitchFamily="50" charset="-128"/>
                <a:ea typeface="ＭＳ Ｐゴシック" panose="020B0600070205080204" pitchFamily="50" charset="-128"/>
              </a:rPr>
              <a:t>おいて</a:t>
            </a:r>
            <a:endParaRPr lang="en-US" altLang="ja-JP" sz="1350" dirty="0" smtClean="0">
              <a:latin typeface="ＭＳ Ｐゴシック" panose="020B0600070205080204" pitchFamily="50" charset="-128"/>
              <a:ea typeface="ＭＳ Ｐゴシック" panose="020B0600070205080204" pitchFamily="50" charset="-128"/>
            </a:endParaRPr>
          </a:p>
          <a:p>
            <a:r>
              <a:rPr lang="en-US" altLang="ja-JP" sz="1350" dirty="0">
                <a:latin typeface="ＭＳ Ｐゴシック" panose="020B0600070205080204" pitchFamily="50" charset="-128"/>
                <a:ea typeface="ＭＳ Ｐゴシック" panose="020B0600070205080204" pitchFamily="50" charset="-128"/>
              </a:rPr>
              <a:t> </a:t>
            </a:r>
            <a:r>
              <a:rPr lang="en-US" altLang="ja-JP" sz="1350" dirty="0" smtClean="0">
                <a:latin typeface="ＭＳ Ｐゴシック" panose="020B0600070205080204" pitchFamily="50" charset="-128"/>
                <a:ea typeface="ＭＳ Ｐゴシック" panose="020B0600070205080204" pitchFamily="50" charset="-128"/>
              </a:rPr>
              <a:t>             </a:t>
            </a:r>
            <a:r>
              <a:rPr lang="ja-JP" altLang="en-US" sz="1350" dirty="0" smtClean="0">
                <a:latin typeface="ＭＳ Ｐゴシック" panose="020B0600070205080204" pitchFamily="50" charset="-128"/>
                <a:ea typeface="ＭＳ Ｐゴシック" panose="020B0600070205080204" pitchFamily="50" charset="-128"/>
              </a:rPr>
              <a:t>財投</a:t>
            </a:r>
            <a:r>
              <a:rPr lang="ja-JP" altLang="en-US" sz="1350" dirty="0" smtClean="0">
                <a:latin typeface="ＭＳ Ｐゴシック" panose="020B0600070205080204" pitchFamily="50" charset="-128"/>
                <a:ea typeface="ＭＳ Ｐゴシック" panose="020B0600070205080204" pitchFamily="50" charset="-128"/>
              </a:rPr>
              <a:t>機関債を購入する場合と同様に、</a:t>
            </a:r>
            <a:r>
              <a:rPr lang="ja-JP" altLang="en-US" sz="1350" b="1" u="sng" dirty="0" smtClean="0">
                <a:latin typeface="ＭＳ Ｐゴシック" panose="020B0600070205080204" pitchFamily="50" charset="-128"/>
                <a:ea typeface="ＭＳ Ｐゴシック" panose="020B0600070205080204" pitchFamily="50" charset="-128"/>
              </a:rPr>
              <a:t>格付けが</a:t>
            </a:r>
            <a:r>
              <a:rPr lang="ja-JP" altLang="en-US" sz="1350" b="1" u="sng" dirty="0" smtClean="0">
                <a:latin typeface="ＭＳ Ｐゴシック" panose="020B0600070205080204" pitchFamily="50" charset="-128"/>
                <a:ea typeface="ＭＳ Ｐゴシック" panose="020B0600070205080204" pitchFamily="50" charset="-128"/>
              </a:rPr>
              <a:t>地方債もしく</a:t>
            </a:r>
            <a:r>
              <a:rPr lang="ja-JP" altLang="en-US" sz="1350" b="1" u="sng" dirty="0">
                <a:latin typeface="ＭＳ Ｐゴシック" panose="020B0600070205080204" pitchFamily="50" charset="-128"/>
                <a:ea typeface="ＭＳ Ｐゴシック" panose="020B0600070205080204" pitchFamily="50" charset="-128"/>
              </a:rPr>
              <a:t>は地方公共団体金融機構と</a:t>
            </a:r>
            <a:r>
              <a:rPr lang="ja-JP" altLang="en-US" sz="1350" b="1" u="sng" dirty="0" smtClean="0">
                <a:latin typeface="ＭＳ Ｐゴシック" panose="020B0600070205080204" pitchFamily="50" charset="-128"/>
                <a:ea typeface="ＭＳ Ｐゴシック" panose="020B0600070205080204" pitchFamily="50" charset="-128"/>
              </a:rPr>
              <a:t>同等</a:t>
            </a:r>
            <a:r>
              <a:rPr lang="ja-JP" altLang="en-US" sz="1350" b="1" u="sng" dirty="0">
                <a:latin typeface="ＭＳ Ｐゴシック" panose="020B0600070205080204" pitchFamily="50" charset="-128"/>
                <a:ea typeface="ＭＳ Ｐゴシック" panose="020B0600070205080204" pitchFamily="50" charset="-128"/>
              </a:rPr>
              <a:t>以上</a:t>
            </a:r>
            <a:r>
              <a:rPr lang="ja-JP" altLang="en-US" sz="1350" b="1" u="sng" dirty="0" smtClean="0">
                <a:latin typeface="ＭＳ Ｐゴシック" panose="020B0600070205080204" pitchFamily="50" charset="-128"/>
                <a:ea typeface="ＭＳ Ｐゴシック" panose="020B0600070205080204" pitchFamily="50" charset="-128"/>
              </a:rPr>
              <a:t>のＳＣＰを選定</a:t>
            </a:r>
            <a:r>
              <a:rPr lang="ja-JP" altLang="en-US" sz="1350" dirty="0" smtClean="0">
                <a:latin typeface="ＭＳ Ｐゴシック" panose="020B0600070205080204" pitchFamily="50" charset="-128"/>
                <a:ea typeface="ＭＳ Ｐゴシック" panose="020B0600070205080204" pitchFamily="50" charset="-128"/>
              </a:rPr>
              <a:t>する。</a:t>
            </a:r>
            <a:endParaRPr lang="ja-JP" altLang="en-US" sz="1350" dirty="0">
              <a:latin typeface="ＭＳ Ｐゴシック" panose="020B0600070205080204" pitchFamily="50" charset="-128"/>
              <a:ea typeface="ＭＳ Ｐゴシック" panose="020B0600070205080204" pitchFamily="50" charset="-128"/>
            </a:endParaRPr>
          </a:p>
          <a:p>
            <a:endParaRPr lang="en-US" altLang="ja-JP" sz="700" dirty="0">
              <a:latin typeface="ＭＳ Ｐゴシック" panose="020B0600070205080204" pitchFamily="50" charset="-128"/>
              <a:ea typeface="ＭＳ Ｐゴシック" panose="020B0600070205080204" pitchFamily="50" charset="-128"/>
            </a:endParaRPr>
          </a:p>
          <a:p>
            <a:r>
              <a:rPr lang="ja-JP" altLang="en-US" sz="1350" dirty="0">
                <a:latin typeface="ＭＳ Ｐゴシック" panose="020B0600070205080204" pitchFamily="50" charset="-128"/>
                <a:ea typeface="ＭＳ Ｐゴシック" panose="020B0600070205080204" pitchFamily="50" charset="-128"/>
              </a:rPr>
              <a:t>　　  </a:t>
            </a:r>
            <a:r>
              <a:rPr lang="ja-JP" altLang="en-US" sz="1350" dirty="0" smtClean="0">
                <a:latin typeface="ＭＳ Ｐゴシック" panose="020B0600070205080204" pitchFamily="50" charset="-128"/>
                <a:ea typeface="ＭＳ Ｐゴシック" panose="020B0600070205080204" pitchFamily="50" charset="-128"/>
              </a:rPr>
              <a:t> 　 ・  また、</a:t>
            </a:r>
            <a:r>
              <a:rPr lang="ja-JP" altLang="en-US" sz="1350" b="1" u="sng" dirty="0" smtClean="0">
                <a:latin typeface="ＭＳ Ｐゴシック" panose="020B0600070205080204" pitchFamily="50" charset="-128"/>
                <a:ea typeface="ＭＳ Ｐゴシック" panose="020B0600070205080204" pitchFamily="50" charset="-128"/>
              </a:rPr>
              <a:t>５年</a:t>
            </a:r>
            <a:r>
              <a:rPr lang="ja-JP" altLang="en-US" sz="1350" b="1" u="sng" dirty="0">
                <a:latin typeface="ＭＳ Ｐゴシック" panose="020B0600070205080204" pitchFamily="50" charset="-128"/>
                <a:ea typeface="ＭＳ Ｐゴシック" panose="020B0600070205080204" pitchFamily="50" charset="-128"/>
              </a:rPr>
              <a:t>超を</a:t>
            </a:r>
            <a:r>
              <a:rPr lang="ja-JP" altLang="en-US" sz="1350" b="1" u="sng" dirty="0" smtClean="0">
                <a:latin typeface="ＭＳ Ｐゴシック" panose="020B0600070205080204" pitchFamily="50" charset="-128"/>
                <a:ea typeface="ＭＳ Ｐゴシック" panose="020B0600070205080204" pitchFamily="50" charset="-128"/>
              </a:rPr>
              <a:t>発行する場合</a:t>
            </a:r>
            <a:r>
              <a:rPr lang="ja-JP" altLang="en-US" sz="1350" b="1" u="sng" dirty="0">
                <a:latin typeface="ＭＳ Ｐゴシック" panose="020B0600070205080204" pitchFamily="50" charset="-128"/>
                <a:ea typeface="ＭＳ Ｐゴシック" panose="020B0600070205080204" pitchFamily="50" charset="-128"/>
              </a:rPr>
              <a:t>に</a:t>
            </a:r>
            <a:r>
              <a:rPr lang="ja-JP" altLang="en-US" sz="1350" b="1" u="sng" dirty="0" smtClean="0">
                <a:latin typeface="ＭＳ Ｐゴシック" panose="020B0600070205080204" pitchFamily="50" charset="-128"/>
                <a:ea typeface="ＭＳ Ｐゴシック" panose="020B0600070205080204" pitchFamily="50" charset="-128"/>
              </a:rPr>
              <a:t>は</a:t>
            </a:r>
            <a:r>
              <a:rPr lang="ja-JP" altLang="en-US" sz="1350" b="1" u="sng" dirty="0">
                <a:latin typeface="ＭＳ Ｐゴシック" panose="020B0600070205080204" pitchFamily="50" charset="-128"/>
                <a:ea typeface="ＭＳ Ｐゴシック" panose="020B0600070205080204" pitchFamily="50" charset="-128"/>
              </a:rPr>
              <a:t>、</a:t>
            </a:r>
            <a:r>
              <a:rPr lang="ja-JP" altLang="en-US" sz="1350" b="1" u="sng" dirty="0" smtClean="0">
                <a:latin typeface="ＭＳ Ｐゴシック" panose="020B0600070205080204" pitchFamily="50" charset="-128"/>
                <a:ea typeface="ＭＳ Ｐゴシック" panose="020B0600070205080204" pitchFamily="50" charset="-128"/>
              </a:rPr>
              <a:t>年限が長期化することに伴う</a:t>
            </a:r>
            <a:r>
              <a:rPr lang="ja-JP" altLang="en-US" sz="1350" b="1" u="sng" dirty="0">
                <a:latin typeface="ＭＳ Ｐゴシック" panose="020B0600070205080204" pitchFamily="50" charset="-128"/>
                <a:ea typeface="ＭＳ Ｐゴシック" panose="020B0600070205080204" pitchFamily="50" charset="-128"/>
              </a:rPr>
              <a:t>信用</a:t>
            </a:r>
            <a:r>
              <a:rPr lang="ja-JP" altLang="en-US" sz="1350" b="1" u="sng" dirty="0" smtClean="0">
                <a:latin typeface="ＭＳ Ｐゴシック" panose="020B0600070205080204" pitchFamily="50" charset="-128"/>
                <a:ea typeface="ＭＳ Ｐゴシック" panose="020B0600070205080204" pitchFamily="50" charset="-128"/>
              </a:rPr>
              <a:t>リスクを補完する必要</a:t>
            </a:r>
            <a:r>
              <a:rPr lang="ja-JP" altLang="en-US" sz="1350" dirty="0" smtClean="0">
                <a:latin typeface="ＭＳ Ｐゴシック" panose="020B0600070205080204" pitchFamily="50" charset="-128"/>
                <a:ea typeface="ＭＳ Ｐゴシック" panose="020B0600070205080204" pitchFamily="50" charset="-128"/>
              </a:rPr>
              <a:t>がある。</a:t>
            </a:r>
            <a:endParaRPr lang="en-US" altLang="ja-JP" sz="1350" dirty="0" smtClean="0">
              <a:latin typeface="ＭＳ Ｐゴシック" panose="020B0600070205080204" pitchFamily="50" charset="-128"/>
              <a:ea typeface="ＭＳ Ｐゴシック" panose="020B0600070205080204" pitchFamily="50" charset="-128"/>
            </a:endParaRPr>
          </a:p>
          <a:p>
            <a:endParaRPr lang="en-US" altLang="ja-JP" sz="700" dirty="0">
              <a:latin typeface="ＭＳ Ｐゴシック" panose="020B0600070205080204" pitchFamily="50" charset="-128"/>
              <a:ea typeface="ＭＳ Ｐゴシック" panose="020B0600070205080204" pitchFamily="50" charset="-128"/>
            </a:endParaRPr>
          </a:p>
          <a:p>
            <a:r>
              <a:rPr lang="ja-JP" altLang="en-US" sz="1350" dirty="0" smtClean="0">
                <a:latin typeface="ＭＳ Ｐゴシック" panose="020B0600070205080204" pitchFamily="50" charset="-128"/>
                <a:ea typeface="ＭＳ Ｐゴシック" panose="020B0600070205080204" pitchFamily="50" charset="-128"/>
              </a:rPr>
              <a:t>　　　  　・  そのため、</a:t>
            </a:r>
            <a:r>
              <a:rPr lang="ja-JP" altLang="en-US" sz="1350" b="1" u="sng" dirty="0" smtClean="0">
                <a:latin typeface="ＭＳ Ｐゴシック" panose="020B0600070205080204" pitchFamily="50" charset="-128"/>
                <a:ea typeface="ＭＳ Ｐゴシック" panose="020B0600070205080204" pitchFamily="50" charset="-128"/>
              </a:rPr>
              <a:t>発行</a:t>
            </a:r>
            <a:r>
              <a:rPr lang="ja-JP" altLang="en-US" sz="1350" b="1" u="sng" dirty="0">
                <a:latin typeface="ＭＳ Ｐゴシック" panose="020B0600070205080204" pitchFamily="50" charset="-128"/>
                <a:ea typeface="ＭＳ Ｐゴシック" panose="020B0600070205080204" pitchFamily="50" charset="-128"/>
              </a:rPr>
              <a:t>年限</a:t>
            </a:r>
            <a:r>
              <a:rPr lang="ja-JP" altLang="en-US" sz="1350" b="1" u="sng" dirty="0" smtClean="0">
                <a:latin typeface="ＭＳ Ｐゴシック" panose="020B0600070205080204" pitchFamily="50" charset="-128"/>
                <a:ea typeface="ＭＳ Ｐゴシック" panose="020B0600070205080204" pitchFamily="50" charset="-128"/>
              </a:rPr>
              <a:t>が５年超の場合</a:t>
            </a:r>
            <a:r>
              <a:rPr lang="ja-JP" altLang="en-US" sz="1350" dirty="0" smtClean="0">
                <a:latin typeface="ＭＳ Ｐゴシック" panose="020B0600070205080204" pitchFamily="50" charset="-128"/>
                <a:ea typeface="ＭＳ Ｐゴシック" panose="020B0600070205080204" pitchFamily="50" charset="-128"/>
              </a:rPr>
              <a:t>は、</a:t>
            </a:r>
            <a:r>
              <a:rPr lang="ja-JP" altLang="en-US" sz="1350" b="1" u="sng" dirty="0" smtClean="0">
                <a:latin typeface="ＭＳ Ｐゴシック" panose="020B0600070205080204" pitchFamily="50" charset="-128"/>
                <a:ea typeface="ＭＳ Ｐゴシック" panose="020B0600070205080204" pitchFamily="50" charset="-128"/>
              </a:rPr>
              <a:t>５年以下の格付け</a:t>
            </a:r>
            <a:r>
              <a:rPr lang="ja-JP" altLang="en-US" sz="1350" b="1" u="sng" dirty="0">
                <a:latin typeface="ＭＳ Ｐゴシック" panose="020B0600070205080204" pitchFamily="50" charset="-128"/>
                <a:ea typeface="ＭＳ Ｐゴシック" panose="020B0600070205080204" pitchFamily="50" charset="-128"/>
              </a:rPr>
              <a:t>条件</a:t>
            </a:r>
            <a:r>
              <a:rPr lang="ja-JP" altLang="en-US" sz="1350" b="1" u="sng" dirty="0" smtClean="0">
                <a:latin typeface="ＭＳ Ｐゴシック" panose="020B0600070205080204" pitchFamily="50" charset="-128"/>
                <a:ea typeface="ＭＳ Ｐゴシック" panose="020B0600070205080204" pitchFamily="50" charset="-128"/>
              </a:rPr>
              <a:t>に加えて、金融庁</a:t>
            </a:r>
            <a:r>
              <a:rPr lang="ja-JP" altLang="en-US" sz="1350" b="1" u="sng" dirty="0">
                <a:latin typeface="ＭＳ Ｐゴシック" panose="020B0600070205080204" pitchFamily="50" charset="-128"/>
                <a:ea typeface="ＭＳ Ｐゴシック" panose="020B0600070205080204" pitchFamily="50" charset="-128"/>
              </a:rPr>
              <a:t>から「システム上重要な銀行（</a:t>
            </a:r>
            <a:r>
              <a:rPr lang="en-US" altLang="ja-JP" sz="1350" b="1" u="sng" dirty="0">
                <a:latin typeface="ＭＳ Ｐゴシック" panose="020B0600070205080204" pitchFamily="50" charset="-128"/>
                <a:ea typeface="ＭＳ Ｐゴシック" panose="020B0600070205080204" pitchFamily="50" charset="-128"/>
              </a:rPr>
              <a:t>G-SIBs</a:t>
            </a:r>
            <a:r>
              <a:rPr lang="ja-JP" altLang="en-US" sz="1350" b="1" u="sng" dirty="0" smtClean="0">
                <a:latin typeface="ＭＳ Ｐゴシック" panose="020B0600070205080204" pitchFamily="50" charset="-128"/>
                <a:ea typeface="ＭＳ Ｐゴシック" panose="020B0600070205080204" pitchFamily="50" charset="-128"/>
              </a:rPr>
              <a:t>・</a:t>
            </a:r>
            <a:endParaRPr lang="en-US" altLang="ja-JP" sz="1350" b="1" u="sng" dirty="0" smtClean="0">
              <a:latin typeface="ＭＳ Ｐゴシック" panose="020B0600070205080204" pitchFamily="50" charset="-128"/>
              <a:ea typeface="ＭＳ Ｐゴシック" panose="020B0600070205080204" pitchFamily="50" charset="-128"/>
            </a:endParaRPr>
          </a:p>
          <a:p>
            <a:r>
              <a:rPr lang="ja-JP" altLang="en-US" sz="1350" b="1" dirty="0">
                <a:latin typeface="ＭＳ Ｐゴシック" panose="020B0600070205080204" pitchFamily="50" charset="-128"/>
                <a:ea typeface="ＭＳ Ｐゴシック" panose="020B0600070205080204" pitchFamily="50" charset="-128"/>
              </a:rPr>
              <a:t>　</a:t>
            </a:r>
            <a:r>
              <a:rPr lang="ja-JP" altLang="en-US" sz="1350" b="1" dirty="0" smtClean="0">
                <a:latin typeface="ＭＳ Ｐゴシック" panose="020B0600070205080204" pitchFamily="50" charset="-128"/>
                <a:ea typeface="ＭＳ Ｐゴシック" panose="020B0600070205080204" pitchFamily="50" charset="-128"/>
              </a:rPr>
              <a:t>　　　　　  </a:t>
            </a:r>
            <a:r>
              <a:rPr lang="en-US" altLang="ja-JP" sz="1350" b="1" u="sng" dirty="0" smtClean="0">
                <a:latin typeface="ＭＳ Ｐゴシック" panose="020B0600070205080204" pitchFamily="50" charset="-128"/>
                <a:ea typeface="ＭＳ Ｐゴシック" panose="020B0600070205080204" pitchFamily="50" charset="-128"/>
              </a:rPr>
              <a:t>D-SIBs</a:t>
            </a:r>
            <a:r>
              <a:rPr lang="ja-JP" altLang="en-US" sz="1350" b="1" u="sng" dirty="0" smtClean="0">
                <a:latin typeface="ＭＳ Ｐゴシック" panose="020B0600070205080204" pitchFamily="50" charset="-128"/>
                <a:ea typeface="ＭＳ Ｐゴシック" panose="020B0600070205080204" pitchFamily="50" charset="-128"/>
              </a:rPr>
              <a:t>）（</a:t>
            </a:r>
            <a:r>
              <a:rPr lang="en-US" altLang="ja-JP" sz="1350" b="1" u="sng" dirty="0" smtClean="0">
                <a:latin typeface="ＭＳ Ｐゴシック" panose="020B0600070205080204" pitchFamily="50" charset="-128"/>
                <a:ea typeface="ＭＳ Ｐゴシック" panose="020B0600070205080204" pitchFamily="50" charset="-128"/>
              </a:rPr>
              <a:t>※</a:t>
            </a:r>
            <a:r>
              <a:rPr lang="ja-JP" altLang="en-US" sz="1350" b="1" u="sng" dirty="0" smtClean="0">
                <a:latin typeface="ＭＳ Ｐゴシック" panose="020B0600070205080204" pitchFamily="50" charset="-128"/>
                <a:ea typeface="ＭＳ Ｐゴシック" panose="020B0600070205080204" pitchFamily="50" charset="-128"/>
              </a:rPr>
              <a:t>１）」</a:t>
            </a:r>
            <a:r>
              <a:rPr lang="ja-JP" altLang="en-US" sz="1350" b="1" u="sng" dirty="0">
                <a:latin typeface="ＭＳ Ｐゴシック" panose="020B0600070205080204" pitchFamily="50" charset="-128"/>
                <a:ea typeface="ＭＳ Ｐゴシック" panose="020B0600070205080204" pitchFamily="50" charset="-128"/>
              </a:rPr>
              <a:t>の</a:t>
            </a:r>
            <a:r>
              <a:rPr lang="ja-JP" altLang="en-US" sz="1350" b="1" u="sng" dirty="0" smtClean="0">
                <a:latin typeface="ＭＳ Ｐゴシック" panose="020B0600070205080204" pitchFamily="50" charset="-128"/>
                <a:ea typeface="ＭＳ Ｐゴシック" panose="020B0600070205080204" pitchFamily="50" charset="-128"/>
              </a:rPr>
              <a:t>指定</a:t>
            </a:r>
            <a:r>
              <a:rPr lang="ja-JP" altLang="en-US" sz="1350" dirty="0" smtClean="0">
                <a:latin typeface="ＭＳ Ｐゴシック" panose="020B0600070205080204" pitchFamily="50" charset="-128"/>
                <a:ea typeface="ＭＳ Ｐゴシック" panose="020B0600070205080204" pitchFamily="50" charset="-128"/>
              </a:rPr>
              <a:t>を受け、</a:t>
            </a:r>
            <a:r>
              <a:rPr lang="ja-JP" altLang="en-US" sz="1350" b="1" u="sng" dirty="0" smtClean="0">
                <a:latin typeface="ＭＳ Ｐゴシック" panose="020B0600070205080204" pitchFamily="50" charset="-128"/>
                <a:ea typeface="ＭＳ Ｐゴシック" panose="020B0600070205080204" pitchFamily="50" charset="-128"/>
              </a:rPr>
              <a:t>一定</a:t>
            </a:r>
            <a:r>
              <a:rPr lang="ja-JP" altLang="en-US" sz="1350" b="1" u="sng" dirty="0">
                <a:latin typeface="ＭＳ Ｐゴシック" panose="020B0600070205080204" pitchFamily="50" charset="-128"/>
                <a:ea typeface="ＭＳ Ｐゴシック" panose="020B0600070205080204" pitchFamily="50" charset="-128"/>
              </a:rPr>
              <a:t>水準の追加的な資本積立が</a:t>
            </a:r>
            <a:r>
              <a:rPr lang="ja-JP" altLang="en-US" sz="1350" b="1" u="sng" dirty="0" smtClean="0">
                <a:latin typeface="ＭＳ Ｐゴシック" panose="020B0600070205080204" pitchFamily="50" charset="-128"/>
                <a:ea typeface="ＭＳ Ｐゴシック" panose="020B0600070205080204" pitchFamily="50" charset="-128"/>
              </a:rPr>
              <a:t>求められるＳＣＰを選定</a:t>
            </a:r>
            <a:r>
              <a:rPr lang="ja-JP" altLang="en-US" sz="1350" dirty="0" smtClean="0">
                <a:latin typeface="ＭＳ Ｐゴシック" panose="020B0600070205080204" pitchFamily="50" charset="-128"/>
                <a:ea typeface="ＭＳ Ｐゴシック" panose="020B0600070205080204" pitchFamily="50" charset="-128"/>
              </a:rPr>
              <a:t>する。</a:t>
            </a:r>
            <a:endParaRPr lang="ja-JP" altLang="en-US" sz="1350" dirty="0">
              <a:latin typeface="ＭＳ Ｐゴシック" panose="020B0600070205080204" pitchFamily="50" charset="-128"/>
              <a:ea typeface="ＭＳ Ｐゴシック" panose="020B0600070205080204" pitchFamily="50" charset="-128"/>
            </a:endParaRPr>
          </a:p>
          <a:p>
            <a:endParaRPr lang="en-US" altLang="ja-JP" sz="600" dirty="0">
              <a:latin typeface="ＭＳ Ｐゴシック" panose="020B0600070205080204" pitchFamily="50" charset="-128"/>
              <a:ea typeface="ＭＳ Ｐゴシック" panose="020B0600070205080204" pitchFamily="50" charset="-128"/>
            </a:endParaRPr>
          </a:p>
          <a:p>
            <a:endParaRPr lang="en-US" altLang="ja-JP" sz="1350" dirty="0" smtClean="0">
              <a:latin typeface="ＭＳ Ｐゴシック" panose="020B0600070205080204" pitchFamily="50" charset="-128"/>
              <a:ea typeface="ＭＳ Ｐゴシック" panose="020B0600070205080204" pitchFamily="50" charset="-128"/>
            </a:endParaRPr>
          </a:p>
          <a:p>
            <a:endParaRPr lang="en-US" altLang="ja-JP" sz="1350" dirty="0">
              <a:latin typeface="ＭＳ Ｐゴシック" panose="020B0600070205080204" pitchFamily="50" charset="-128"/>
              <a:ea typeface="ＭＳ Ｐゴシック" panose="020B0600070205080204" pitchFamily="50" charset="-128"/>
            </a:endParaRPr>
          </a:p>
          <a:p>
            <a:endParaRPr lang="en-US" altLang="ja-JP" sz="1350" dirty="0" smtClean="0">
              <a:latin typeface="ＭＳ Ｐゴシック" panose="020B0600070205080204" pitchFamily="50" charset="-128"/>
              <a:ea typeface="ＭＳ Ｐゴシック" panose="020B0600070205080204" pitchFamily="50" charset="-128"/>
            </a:endParaRPr>
          </a:p>
          <a:p>
            <a:endParaRPr lang="en-US" altLang="ja-JP" sz="1350" dirty="0" smtClean="0">
              <a:latin typeface="ＭＳ Ｐゴシック" panose="020B0600070205080204" pitchFamily="50" charset="-128"/>
              <a:ea typeface="ＭＳ Ｐゴシック" panose="020B0600070205080204" pitchFamily="50" charset="-128"/>
            </a:endParaRPr>
          </a:p>
          <a:p>
            <a:endParaRPr lang="en-US" altLang="ja-JP" sz="1400" dirty="0" smtClean="0">
              <a:latin typeface="ＭＳ Ｐゴシック" panose="020B0600070205080204" pitchFamily="50" charset="-128"/>
              <a:ea typeface="ＭＳ Ｐゴシック" panose="020B0600070205080204" pitchFamily="50" charset="-128"/>
            </a:endParaRPr>
          </a:p>
          <a:p>
            <a:endParaRPr lang="en-US" altLang="ja-JP" sz="1400" dirty="0">
              <a:latin typeface="ＭＳ Ｐゴシック" panose="020B0600070205080204" pitchFamily="50" charset="-128"/>
              <a:ea typeface="ＭＳ Ｐゴシック" panose="020B0600070205080204" pitchFamily="50" charset="-128"/>
            </a:endParaRPr>
          </a:p>
          <a:p>
            <a:r>
              <a:rPr lang="en-US" altLang="ja-JP" sz="800" dirty="0" smtClean="0">
                <a:latin typeface="ＭＳ Ｐゴシック" panose="020B0600070205080204" pitchFamily="50" charset="-128"/>
                <a:ea typeface="ＭＳ Ｐゴシック" panose="020B0600070205080204" pitchFamily="50" charset="-128"/>
              </a:rPr>
              <a:t>                                  ※</a:t>
            </a:r>
            <a:r>
              <a:rPr lang="ja-JP" altLang="en-US" sz="800" dirty="0" smtClean="0">
                <a:latin typeface="ＭＳ Ｐゴシック" panose="020B0600070205080204" pitchFamily="50" charset="-128"/>
                <a:ea typeface="ＭＳ Ｐゴシック" panose="020B0600070205080204" pitchFamily="50" charset="-128"/>
              </a:rPr>
              <a:t>１　</a:t>
            </a:r>
            <a:r>
              <a:rPr lang="ja-JP" altLang="en-US" sz="800" dirty="0">
                <a:latin typeface="ＭＳ Ｐゴシック" panose="020B0600070205080204" pitchFamily="50" charset="-128"/>
                <a:ea typeface="ＭＳ Ｐゴシック" panose="020B0600070205080204" pitchFamily="50" charset="-128"/>
              </a:rPr>
              <a:t>国際合意に基づき、金融機関ごとにシステム上の重要性を評価し、リスク・アセット対比で一定水準の追加的な資本の積立てが求められる金融機関</a:t>
            </a:r>
            <a:r>
              <a:rPr lang="ja-JP" altLang="en-US" sz="800" dirty="0" smtClean="0">
                <a:latin typeface="ＭＳ Ｐゴシック" panose="020B0600070205080204" pitchFamily="50" charset="-128"/>
                <a:ea typeface="ＭＳ Ｐゴシック" panose="020B0600070205080204" pitchFamily="50" charset="-128"/>
              </a:rPr>
              <a:t>。</a:t>
            </a:r>
            <a:endParaRPr lang="en-US" altLang="ja-JP" sz="800" dirty="0" smtClean="0">
              <a:latin typeface="ＭＳ Ｐゴシック" panose="020B0600070205080204" pitchFamily="50" charset="-128"/>
              <a:ea typeface="ＭＳ Ｐゴシック" panose="020B0600070205080204" pitchFamily="50" charset="-128"/>
            </a:endParaRPr>
          </a:p>
          <a:p>
            <a:r>
              <a:rPr lang="ja-JP" altLang="en-US" sz="800" dirty="0" smtClean="0">
                <a:latin typeface="ＭＳ Ｐゴシック" panose="020B0600070205080204" pitchFamily="50" charset="-128"/>
                <a:ea typeface="ＭＳ Ｐゴシック" panose="020B0600070205080204" pitchFamily="50" charset="-128"/>
              </a:rPr>
              <a:t>                                          グローバル</a:t>
            </a:r>
            <a:r>
              <a:rPr lang="ja-JP" altLang="en-US" sz="800" dirty="0">
                <a:latin typeface="ＭＳ Ｐゴシック" panose="020B0600070205080204" pitchFamily="50" charset="-128"/>
                <a:ea typeface="ＭＳ Ｐゴシック" panose="020B0600070205080204" pitchFamily="50" charset="-128"/>
              </a:rPr>
              <a:t>なシステム上重要な銀行（</a:t>
            </a:r>
            <a:r>
              <a:rPr lang="en-US" altLang="ja-JP" sz="800" dirty="0">
                <a:latin typeface="ＭＳ Ｐゴシック" panose="020B0600070205080204" pitchFamily="50" charset="-128"/>
                <a:ea typeface="ＭＳ Ｐゴシック" panose="020B0600070205080204" pitchFamily="50" charset="-128"/>
              </a:rPr>
              <a:t>G-SIBs</a:t>
            </a:r>
            <a:r>
              <a:rPr lang="ja-JP" altLang="en-US" sz="800" dirty="0">
                <a:latin typeface="ＭＳ Ｐゴシック" panose="020B0600070205080204" pitchFamily="50" charset="-128"/>
                <a:ea typeface="ＭＳ Ｐゴシック" panose="020B0600070205080204" pitchFamily="50" charset="-128"/>
              </a:rPr>
              <a:t>）及び国内のシステム上重要な銀行（</a:t>
            </a:r>
            <a:r>
              <a:rPr lang="en-US" altLang="ja-JP" sz="800" dirty="0">
                <a:latin typeface="ＭＳ Ｐゴシック" panose="020B0600070205080204" pitchFamily="50" charset="-128"/>
                <a:ea typeface="ＭＳ Ｐゴシック" panose="020B0600070205080204" pitchFamily="50" charset="-128"/>
              </a:rPr>
              <a:t>D-SIBs</a:t>
            </a:r>
            <a:r>
              <a:rPr lang="ja-JP" altLang="en-US" sz="800" dirty="0">
                <a:latin typeface="ＭＳ Ｐゴシック" panose="020B0600070205080204" pitchFamily="50" charset="-128"/>
                <a:ea typeface="ＭＳ Ｐゴシック" panose="020B0600070205080204" pitchFamily="50" charset="-128"/>
              </a:rPr>
              <a:t>）として、金融庁が</a:t>
            </a:r>
            <a:r>
              <a:rPr lang="ja-JP" altLang="en-US" sz="800" dirty="0" smtClean="0">
                <a:latin typeface="ＭＳ Ｐゴシック" panose="020B0600070205080204" pitchFamily="50" charset="-128"/>
                <a:ea typeface="ＭＳ Ｐゴシック" panose="020B0600070205080204" pitchFamily="50" charset="-128"/>
              </a:rPr>
              <a:t>指定。</a:t>
            </a:r>
            <a:endParaRPr lang="en-US" altLang="ja-JP" sz="800" dirty="0" smtClean="0">
              <a:latin typeface="ＭＳ Ｐゴシック" panose="020B0600070205080204" pitchFamily="50" charset="-128"/>
              <a:ea typeface="ＭＳ Ｐゴシック" panose="020B0600070205080204" pitchFamily="50" charset="-128"/>
            </a:endParaRPr>
          </a:p>
          <a:p>
            <a:r>
              <a:rPr lang="ja-JP" altLang="en-US" sz="800" dirty="0">
                <a:latin typeface="ＭＳ Ｐゴシック" panose="020B0600070205080204" pitchFamily="50" charset="-128"/>
                <a:ea typeface="ＭＳ Ｐゴシック" panose="020B0600070205080204" pitchFamily="50" charset="-128"/>
              </a:rPr>
              <a:t>　</a:t>
            </a:r>
            <a:r>
              <a:rPr lang="ja-JP" altLang="en-US" sz="800" dirty="0" smtClean="0">
                <a:latin typeface="ＭＳ Ｐゴシック" panose="020B0600070205080204" pitchFamily="50" charset="-128"/>
                <a:ea typeface="ＭＳ Ｐゴシック" panose="020B0600070205080204" pitchFamily="50" charset="-128"/>
              </a:rPr>
              <a:t>　　　　　　</a:t>
            </a:r>
            <a:endParaRPr lang="en-US" altLang="ja-JP" sz="800" dirty="0" smtClean="0">
              <a:latin typeface="ＭＳ Ｐゴシック" panose="020B0600070205080204" pitchFamily="50" charset="-128"/>
              <a:ea typeface="ＭＳ Ｐゴシック" panose="020B0600070205080204" pitchFamily="50" charset="-128"/>
            </a:endParaRPr>
          </a:p>
          <a:p>
            <a:r>
              <a:rPr lang="ja-JP" altLang="en-US" sz="800" dirty="0" smtClean="0">
                <a:latin typeface="ＭＳ Ｐゴシック" panose="020B0600070205080204" pitchFamily="50" charset="-128"/>
                <a:ea typeface="ＭＳ Ｐゴシック" panose="020B0600070205080204" pitchFamily="50" charset="-128"/>
              </a:rPr>
              <a:t>                                      　</a:t>
            </a:r>
            <a:endParaRPr lang="ja-JP" altLang="en-US" sz="1300" b="1" dirty="0">
              <a:latin typeface="ＭＳ Ｐゴシック" panose="020B0600070205080204" pitchFamily="50" charset="-128"/>
              <a:ea typeface="ＭＳ Ｐゴシック" panose="020B0600070205080204" pitchFamily="50" charset="-128"/>
            </a:endParaRPr>
          </a:p>
          <a:p>
            <a:r>
              <a:rPr lang="ja-JP" altLang="en-US" sz="1350" b="1" dirty="0">
                <a:latin typeface="ＭＳ Ｐゴシック" panose="020B0600070205080204" pitchFamily="50" charset="-128"/>
                <a:ea typeface="ＭＳ Ｐゴシック" panose="020B0600070205080204" pitchFamily="50" charset="-128"/>
              </a:rPr>
              <a:t>　（２）　市場条件が整わない</a:t>
            </a:r>
            <a:r>
              <a:rPr lang="ja-JP" altLang="en-US" sz="1350" b="1" dirty="0" smtClean="0">
                <a:latin typeface="ＭＳ Ｐゴシック" panose="020B0600070205080204" pitchFamily="50" charset="-128"/>
                <a:ea typeface="ＭＳ Ｐゴシック" panose="020B0600070205080204" pitchFamily="50" charset="-128"/>
              </a:rPr>
              <a:t>場合の振替リスク</a:t>
            </a:r>
            <a:r>
              <a:rPr lang="ja-JP" altLang="en-US" sz="1350" b="1" dirty="0">
                <a:latin typeface="ＭＳ Ｐゴシック" panose="020B0600070205080204" pitchFamily="50" charset="-128"/>
                <a:ea typeface="ＭＳ Ｐゴシック" panose="020B0600070205080204" pitchFamily="50" charset="-128"/>
              </a:rPr>
              <a:t>への対応</a:t>
            </a:r>
            <a:endParaRPr lang="en-US" altLang="ja-JP" sz="1350" b="1" dirty="0">
              <a:latin typeface="ＭＳ Ｐゴシック" panose="020B0600070205080204" pitchFamily="50" charset="-128"/>
              <a:ea typeface="ＭＳ Ｐゴシック" panose="020B0600070205080204" pitchFamily="50" charset="-128"/>
            </a:endParaRPr>
          </a:p>
          <a:p>
            <a:endParaRPr lang="ja-JP" altLang="en-US" sz="600" b="1" dirty="0">
              <a:latin typeface="ＭＳ Ｐゴシック" panose="020B0600070205080204" pitchFamily="50" charset="-128"/>
              <a:ea typeface="ＭＳ Ｐゴシック" panose="020B0600070205080204" pitchFamily="50" charset="-128"/>
            </a:endParaRPr>
          </a:p>
          <a:p>
            <a:r>
              <a:rPr lang="ja-JP" altLang="en-US" sz="1350" dirty="0">
                <a:latin typeface="ＭＳ Ｐゴシック" panose="020B0600070205080204" pitchFamily="50" charset="-128"/>
                <a:ea typeface="ＭＳ Ｐゴシック" panose="020B0600070205080204" pitchFamily="50" charset="-128"/>
              </a:rPr>
              <a:t>  　　〇　市場条件が整わない場合は、</a:t>
            </a:r>
            <a:r>
              <a:rPr lang="ja-JP" altLang="en-US" sz="1350" b="1" u="sng" dirty="0">
                <a:latin typeface="ＭＳ Ｐゴシック" panose="020B0600070205080204" pitchFamily="50" charset="-128"/>
                <a:ea typeface="ＭＳ Ｐゴシック" panose="020B0600070205080204" pitchFamily="50" charset="-128"/>
              </a:rPr>
              <a:t>外貨建て国内債の発行を見送り、円建て債への振替発行により対応</a:t>
            </a:r>
            <a:r>
              <a:rPr lang="ja-JP" altLang="en-US" sz="1350" dirty="0">
                <a:latin typeface="ＭＳ Ｐゴシック" panose="020B0600070205080204" pitchFamily="50" charset="-128"/>
                <a:ea typeface="ＭＳ Ｐゴシック" panose="020B0600070205080204" pitchFamily="50" charset="-128"/>
              </a:rPr>
              <a:t>する。</a:t>
            </a:r>
            <a:endParaRPr lang="en-US" altLang="ja-JP" sz="1350" dirty="0">
              <a:latin typeface="ＭＳ Ｐゴシック" panose="020B0600070205080204" pitchFamily="50" charset="-128"/>
              <a:ea typeface="ＭＳ Ｐゴシック" panose="020B0600070205080204" pitchFamily="50" charset="-128"/>
            </a:endParaRPr>
          </a:p>
          <a:p>
            <a:endParaRPr lang="ja-JP" altLang="en-US" sz="600" dirty="0">
              <a:latin typeface="ＭＳ Ｐゴシック" panose="020B0600070205080204" pitchFamily="50" charset="-128"/>
              <a:ea typeface="ＭＳ Ｐゴシック" panose="020B0600070205080204" pitchFamily="50" charset="-128"/>
            </a:endParaRPr>
          </a:p>
          <a:p>
            <a:r>
              <a:rPr lang="ja-JP" altLang="en-US" sz="1350" dirty="0">
                <a:latin typeface="ＭＳ Ｐゴシック" panose="020B0600070205080204" pitchFamily="50" charset="-128"/>
                <a:ea typeface="ＭＳ Ｐゴシック" panose="020B0600070205080204" pitchFamily="50" charset="-128"/>
              </a:rPr>
              <a:t>　　  〇　</a:t>
            </a:r>
            <a:r>
              <a:rPr lang="ja-JP" altLang="en-US" sz="1350" dirty="0" smtClean="0">
                <a:latin typeface="ＭＳ Ｐゴシック" panose="020B0600070205080204" pitchFamily="50" charset="-128"/>
                <a:ea typeface="ＭＳ Ｐゴシック" panose="020B0600070205080204" pitchFamily="50" charset="-128"/>
              </a:rPr>
              <a:t>円建て債への振替発行を想定した場合、</a:t>
            </a:r>
            <a:r>
              <a:rPr lang="ja-JP" altLang="en-US" sz="1350" b="1" u="sng" dirty="0" smtClean="0">
                <a:latin typeface="ＭＳ Ｐゴシック" panose="020B0600070205080204" pitchFamily="50" charset="-128"/>
                <a:ea typeface="ＭＳ Ｐゴシック" panose="020B0600070205080204" pitchFamily="50" charset="-128"/>
              </a:rPr>
              <a:t>年度</a:t>
            </a:r>
            <a:r>
              <a:rPr lang="ja-JP" altLang="en-US" sz="1350" b="1" u="sng" dirty="0">
                <a:latin typeface="ＭＳ Ｐゴシック" panose="020B0600070205080204" pitchFamily="50" charset="-128"/>
                <a:ea typeface="ＭＳ Ｐゴシック" panose="020B0600070205080204" pitchFamily="50" charset="-128"/>
              </a:rPr>
              <a:t>末まで</a:t>
            </a:r>
            <a:r>
              <a:rPr lang="ja-JP" altLang="en-US" sz="1350" b="1" u="sng" dirty="0" smtClean="0">
                <a:latin typeface="ＭＳ Ｐゴシック" panose="020B0600070205080204" pitchFamily="50" charset="-128"/>
                <a:ea typeface="ＭＳ Ｐゴシック" panose="020B0600070205080204" pitchFamily="50" charset="-128"/>
              </a:rPr>
              <a:t>に振替が可能となるよう発行期限や規模を設定する必要があり、</a:t>
            </a:r>
            <a:endParaRPr lang="en-US" altLang="ja-JP" sz="1350" b="1" u="sng" dirty="0" smtClean="0">
              <a:latin typeface="ＭＳ Ｐゴシック" panose="020B0600070205080204" pitchFamily="50" charset="-128"/>
              <a:ea typeface="ＭＳ Ｐゴシック" panose="020B0600070205080204" pitchFamily="50" charset="-128"/>
            </a:endParaRPr>
          </a:p>
          <a:p>
            <a:r>
              <a:rPr lang="ja-JP" altLang="en-US" sz="1350" dirty="0">
                <a:latin typeface="ＭＳ Ｐゴシック" panose="020B0600070205080204" pitchFamily="50" charset="-128"/>
                <a:ea typeface="ＭＳ Ｐゴシック" panose="020B0600070205080204" pitchFamily="50" charset="-128"/>
              </a:rPr>
              <a:t>　</a:t>
            </a:r>
            <a:r>
              <a:rPr lang="ja-JP" altLang="en-US" sz="1350" dirty="0" smtClean="0">
                <a:latin typeface="ＭＳ Ｐゴシック" panose="020B0600070205080204" pitchFamily="50" charset="-128"/>
                <a:ea typeface="ＭＳ Ｐゴシック" panose="020B0600070205080204" pitchFamily="50" charset="-128"/>
              </a:rPr>
              <a:t>　　　　 </a:t>
            </a:r>
            <a:r>
              <a:rPr lang="ja-JP" altLang="en-US" sz="1350" b="1" u="sng" dirty="0" smtClean="0">
                <a:latin typeface="ＭＳ Ｐゴシック" panose="020B0600070205080204" pitchFamily="50" charset="-128"/>
                <a:ea typeface="ＭＳ Ｐゴシック" panose="020B0600070205080204" pitchFamily="50" charset="-128"/>
              </a:rPr>
              <a:t>これまでの府債発行実績を考慮し、発行</a:t>
            </a:r>
            <a:r>
              <a:rPr lang="ja-JP" altLang="en-US" sz="1350" b="1" u="sng" dirty="0">
                <a:latin typeface="ＭＳ Ｐゴシック" panose="020B0600070205080204" pitchFamily="50" charset="-128"/>
                <a:ea typeface="ＭＳ Ｐゴシック" panose="020B0600070205080204" pitchFamily="50" charset="-128"/>
              </a:rPr>
              <a:t>期限を２月末、発行規模</a:t>
            </a:r>
            <a:r>
              <a:rPr lang="ja-JP" altLang="en-US" sz="1350" b="1" u="sng" dirty="0" smtClean="0">
                <a:latin typeface="ＭＳ Ｐゴシック" panose="020B0600070205080204" pitchFamily="50" charset="-128"/>
                <a:ea typeface="ＭＳ Ｐゴシック" panose="020B0600070205080204" pitchFamily="50" charset="-128"/>
              </a:rPr>
              <a:t>を２００億円程度に</a:t>
            </a:r>
            <a:r>
              <a:rPr lang="ja-JP" altLang="en-US" sz="1350" b="1" u="sng" dirty="0">
                <a:latin typeface="ＭＳ Ｐゴシック" panose="020B0600070205080204" pitchFamily="50" charset="-128"/>
                <a:ea typeface="ＭＳ Ｐゴシック" panose="020B0600070205080204" pitchFamily="50" charset="-128"/>
              </a:rPr>
              <a:t>設定</a:t>
            </a:r>
            <a:r>
              <a:rPr lang="ja-JP" altLang="en-US" sz="1350" dirty="0">
                <a:latin typeface="ＭＳ Ｐゴシック" panose="020B0600070205080204" pitchFamily="50" charset="-128"/>
                <a:ea typeface="ＭＳ Ｐゴシック" panose="020B0600070205080204" pitchFamily="50" charset="-128"/>
              </a:rPr>
              <a:t>する。</a:t>
            </a:r>
          </a:p>
          <a:p>
            <a:endParaRPr lang="en-US" altLang="ja-JP" sz="1350" dirty="0">
              <a:latin typeface="ＭＳ Ｐゴシック" panose="020B0600070205080204" pitchFamily="50" charset="-128"/>
              <a:ea typeface="ＭＳ Ｐゴシック" panose="020B0600070205080204" pitchFamily="50" charset="-128"/>
            </a:endParaRPr>
          </a:p>
        </p:txBody>
      </p:sp>
      <p:grpSp>
        <p:nvGrpSpPr>
          <p:cNvPr id="12" name="グループ化 11"/>
          <p:cNvGrpSpPr/>
          <p:nvPr/>
        </p:nvGrpSpPr>
        <p:grpSpPr>
          <a:xfrm>
            <a:off x="97398" y="833545"/>
            <a:ext cx="9662718" cy="5594551"/>
            <a:chOff x="115752" y="702578"/>
            <a:chExt cx="9662718" cy="3706958"/>
          </a:xfrm>
        </p:grpSpPr>
        <p:cxnSp>
          <p:nvCxnSpPr>
            <p:cNvPr id="13" name="直線コネクタ 12"/>
            <p:cNvCxnSpPr>
              <a:stCxn id="15" idx="2"/>
              <a:endCxn id="16" idx="1"/>
            </p:cNvCxnSpPr>
            <p:nvPr/>
          </p:nvCxnSpPr>
          <p:spPr>
            <a:xfrm>
              <a:off x="162095" y="4409536"/>
              <a:ext cx="9562409" cy="0"/>
            </a:xfrm>
            <a:prstGeom prst="line">
              <a:avLst/>
            </a:prstGeom>
          </p:spPr>
          <p:style>
            <a:lnRef idx="1">
              <a:schemeClr val="dk1"/>
            </a:lnRef>
            <a:fillRef idx="0">
              <a:schemeClr val="dk1"/>
            </a:fillRef>
            <a:effectRef idx="0">
              <a:schemeClr val="dk1"/>
            </a:effectRef>
            <a:fontRef idx="minor">
              <a:schemeClr val="tx1"/>
            </a:fontRef>
          </p:style>
        </p:cxnSp>
        <p:grpSp>
          <p:nvGrpSpPr>
            <p:cNvPr id="14" name="グループ化 13"/>
            <p:cNvGrpSpPr/>
            <p:nvPr/>
          </p:nvGrpSpPr>
          <p:grpSpPr>
            <a:xfrm>
              <a:off x="115752" y="702578"/>
              <a:ext cx="9662718" cy="3706958"/>
              <a:chOff x="128311" y="538333"/>
              <a:chExt cx="9526628" cy="1994843"/>
            </a:xfrm>
          </p:grpSpPr>
          <p:sp>
            <p:nvSpPr>
              <p:cNvPr id="15" name="左大かっこ 14"/>
              <p:cNvSpPr/>
              <p:nvPr/>
            </p:nvSpPr>
            <p:spPr>
              <a:xfrm>
                <a:off x="128311" y="538334"/>
                <a:ext cx="45690" cy="1994842"/>
              </a:xfrm>
              <a:prstGeom prst="lef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6" name="右大かっこ 15"/>
              <p:cNvSpPr/>
              <p:nvPr/>
            </p:nvSpPr>
            <p:spPr>
              <a:xfrm>
                <a:off x="9601728" y="538334"/>
                <a:ext cx="53211" cy="1994842"/>
              </a:xfrm>
              <a:prstGeom prst="righ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cxnSp>
            <p:nvCxnSpPr>
              <p:cNvPr id="17" name="直線コネクタ 16"/>
              <p:cNvCxnSpPr/>
              <p:nvPr/>
            </p:nvCxnSpPr>
            <p:spPr>
              <a:xfrm>
                <a:off x="2790198" y="538333"/>
                <a:ext cx="6850144" cy="0"/>
              </a:xfrm>
              <a:prstGeom prst="line">
                <a:avLst/>
              </a:prstGeom>
            </p:spPr>
            <p:style>
              <a:lnRef idx="1">
                <a:schemeClr val="dk1"/>
              </a:lnRef>
              <a:fillRef idx="0">
                <a:schemeClr val="dk1"/>
              </a:fillRef>
              <a:effectRef idx="0">
                <a:schemeClr val="dk1"/>
              </a:effectRef>
              <a:fontRef idx="minor">
                <a:schemeClr val="tx1"/>
              </a:fontRef>
            </p:style>
          </p:cxnSp>
        </p:grpSp>
      </p:grpSp>
      <p:graphicFrame>
        <p:nvGraphicFramePr>
          <p:cNvPr id="4" name="表 3"/>
          <p:cNvGraphicFramePr>
            <a:graphicFrameLocks noGrp="1"/>
          </p:cNvGraphicFramePr>
          <p:nvPr>
            <p:extLst>
              <p:ext uri="{D42A27DB-BD31-4B8C-83A1-F6EECF244321}">
                <p14:modId xmlns:p14="http://schemas.microsoft.com/office/powerpoint/2010/main" val="3390623958"/>
              </p:ext>
            </p:extLst>
          </p:nvPr>
        </p:nvGraphicFramePr>
        <p:xfrm>
          <a:off x="1119118" y="3583357"/>
          <a:ext cx="8088263" cy="1112520"/>
        </p:xfrm>
        <a:graphic>
          <a:graphicData uri="http://schemas.openxmlformats.org/drawingml/2006/table">
            <a:tbl>
              <a:tblPr firstRow="1" bandRow="1">
                <a:tableStyleId>{5C22544A-7EE6-4342-B048-85BDC9FD1C3A}</a:tableStyleId>
              </a:tblPr>
              <a:tblGrid>
                <a:gridCol w="1488397">
                  <a:extLst>
                    <a:ext uri="{9D8B030D-6E8A-4147-A177-3AD203B41FA5}">
                      <a16:colId xmlns:a16="http://schemas.microsoft.com/office/drawing/2014/main" val="1536946698"/>
                    </a:ext>
                  </a:extLst>
                </a:gridCol>
                <a:gridCol w="6599866">
                  <a:extLst>
                    <a:ext uri="{9D8B030D-6E8A-4147-A177-3AD203B41FA5}">
                      <a16:colId xmlns:a16="http://schemas.microsoft.com/office/drawing/2014/main" val="31979821"/>
                    </a:ext>
                  </a:extLst>
                </a:gridCol>
              </a:tblGrid>
              <a:tr h="370840">
                <a:tc>
                  <a:txBody>
                    <a:bodyPr/>
                    <a:lstStyle/>
                    <a:p>
                      <a:pPr algn="ctr"/>
                      <a:r>
                        <a:rPr kumimoji="1" lang="ja-JP" altLang="en-US" sz="1350" b="1" dirty="0" smtClean="0">
                          <a:latin typeface="ＭＳ Ｐゴシック" panose="020B0600070205080204" pitchFamily="50" charset="-128"/>
                          <a:ea typeface="ＭＳ Ｐゴシック" panose="020B0600070205080204" pitchFamily="50" charset="-128"/>
                        </a:rPr>
                        <a:t>発行年限</a:t>
                      </a:r>
                      <a:endParaRPr kumimoji="1" lang="ja-JP" altLang="en-US" sz="1350" b="1"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350" b="1" dirty="0" smtClean="0">
                          <a:latin typeface="ＭＳ Ｐゴシック" panose="020B0600070205080204" pitchFamily="50" charset="-128"/>
                          <a:ea typeface="ＭＳ Ｐゴシック" panose="020B0600070205080204" pitchFamily="50" charset="-128"/>
                        </a:rPr>
                        <a:t>スワップカウンターパーティリスクの極小化方針</a:t>
                      </a:r>
                      <a:endParaRPr kumimoji="1" lang="ja-JP" altLang="en-US" sz="1350" b="1" dirty="0">
                        <a:latin typeface="ＭＳ Ｐゴシック" panose="020B0600070205080204" pitchFamily="50" charset="-128"/>
                        <a:ea typeface="ＭＳ Ｐゴシック" panose="020B0600070205080204" pitchFamily="50" charset="-128"/>
                      </a:endParaRPr>
                    </a:p>
                  </a:txBody>
                  <a:tcPr anchor="ctr"/>
                </a:tc>
                <a:extLst>
                  <a:ext uri="{0D108BD9-81ED-4DB2-BD59-A6C34878D82A}">
                    <a16:rowId xmlns:a16="http://schemas.microsoft.com/office/drawing/2014/main" val="1594853748"/>
                  </a:ext>
                </a:extLst>
              </a:tr>
              <a:tr h="370840">
                <a:tc>
                  <a:txBody>
                    <a:bodyPr/>
                    <a:lstStyle/>
                    <a:p>
                      <a:pPr algn="ctr"/>
                      <a:r>
                        <a:rPr kumimoji="1" lang="ja-JP" altLang="en-US" sz="1350" dirty="0" smtClean="0">
                          <a:latin typeface="ＭＳ Ｐゴシック" panose="020B0600070205080204" pitchFamily="50" charset="-128"/>
                          <a:ea typeface="ＭＳ Ｐゴシック" panose="020B0600070205080204" pitchFamily="50" charset="-128"/>
                        </a:rPr>
                        <a:t>５年以下</a:t>
                      </a:r>
                      <a:endParaRPr kumimoji="1" lang="ja-JP" altLang="en-US" sz="1350" dirty="0">
                        <a:latin typeface="ＭＳ Ｐゴシック" panose="020B0600070205080204" pitchFamily="50" charset="-128"/>
                        <a:ea typeface="ＭＳ Ｐゴシック" panose="020B0600070205080204" pitchFamily="50" charset="-128"/>
                      </a:endParaRPr>
                    </a:p>
                  </a:txBody>
                  <a:tcPr anchor="ctr"/>
                </a:tc>
                <a:tc>
                  <a:txBody>
                    <a:bodyPr/>
                    <a:lstStyle/>
                    <a:p>
                      <a:r>
                        <a:rPr kumimoji="1" lang="ja-JP" altLang="en-US" sz="1350" dirty="0" smtClean="0">
                          <a:latin typeface="ＭＳ Ｐゴシック" panose="020B0600070205080204" pitchFamily="50" charset="-128"/>
                          <a:ea typeface="ＭＳ Ｐゴシック" panose="020B0600070205080204" pitchFamily="50" charset="-128"/>
                        </a:rPr>
                        <a:t>地方債もしくは地方公共団体金融機構と同等以上の格付け</a:t>
                      </a:r>
                      <a:endParaRPr kumimoji="1" lang="ja-JP" altLang="en-US" sz="1350" dirty="0">
                        <a:latin typeface="ＭＳ Ｐゴシック" panose="020B0600070205080204" pitchFamily="50" charset="-128"/>
                        <a:ea typeface="ＭＳ Ｐゴシック" panose="020B0600070205080204" pitchFamily="50" charset="-128"/>
                      </a:endParaRPr>
                    </a:p>
                  </a:txBody>
                  <a:tcPr anchor="ctr"/>
                </a:tc>
                <a:extLst>
                  <a:ext uri="{0D108BD9-81ED-4DB2-BD59-A6C34878D82A}">
                    <a16:rowId xmlns:a16="http://schemas.microsoft.com/office/drawing/2014/main" val="2552211924"/>
                  </a:ext>
                </a:extLst>
              </a:tr>
              <a:tr h="370840">
                <a:tc>
                  <a:txBody>
                    <a:bodyPr/>
                    <a:lstStyle/>
                    <a:p>
                      <a:pPr algn="ctr"/>
                      <a:r>
                        <a:rPr kumimoji="1" lang="ja-JP" altLang="en-US" sz="1350" dirty="0" smtClean="0">
                          <a:latin typeface="ＭＳ Ｐゴシック" panose="020B0600070205080204" pitchFamily="50" charset="-128"/>
                          <a:ea typeface="ＭＳ Ｐゴシック" panose="020B0600070205080204" pitchFamily="50" charset="-128"/>
                        </a:rPr>
                        <a:t>５年超</a:t>
                      </a:r>
                      <a:endParaRPr kumimoji="1" lang="ja-JP" altLang="en-US" sz="1350" dirty="0">
                        <a:latin typeface="ＭＳ Ｐゴシック" panose="020B0600070205080204" pitchFamily="50" charset="-128"/>
                        <a:ea typeface="ＭＳ Ｐゴシック" panose="020B060007020508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50" dirty="0" smtClean="0">
                          <a:latin typeface="ＭＳ Ｐゴシック" panose="020B0600070205080204" pitchFamily="50" charset="-128"/>
                          <a:ea typeface="ＭＳ Ｐゴシック" panose="020B0600070205080204" pitchFamily="50" charset="-128"/>
                        </a:rPr>
                        <a:t>地方債もしくは地方公共団体金融機構と同等以上の格付け　＋　</a:t>
                      </a:r>
                      <a:r>
                        <a:rPr lang="en-US" altLang="ja-JP" sz="1350" b="0" u="none" dirty="0" smtClean="0">
                          <a:latin typeface="ＭＳ Ｐゴシック" panose="020B0600070205080204" pitchFamily="50" charset="-128"/>
                          <a:ea typeface="ＭＳ Ｐゴシック" panose="020B0600070205080204" pitchFamily="50" charset="-128"/>
                        </a:rPr>
                        <a:t>G-SIBs</a:t>
                      </a:r>
                      <a:r>
                        <a:rPr lang="ja-JP" altLang="en-US" sz="1350" b="0" u="none" dirty="0" smtClean="0">
                          <a:latin typeface="ＭＳ Ｐゴシック" panose="020B0600070205080204" pitchFamily="50" charset="-128"/>
                          <a:ea typeface="ＭＳ Ｐゴシック" panose="020B0600070205080204" pitchFamily="50" charset="-128"/>
                        </a:rPr>
                        <a:t>・</a:t>
                      </a:r>
                      <a:r>
                        <a:rPr lang="en-US" altLang="ja-JP" sz="1350" b="0" u="none" dirty="0" smtClean="0">
                          <a:latin typeface="ＭＳ Ｐゴシック" panose="020B0600070205080204" pitchFamily="50" charset="-128"/>
                          <a:ea typeface="ＭＳ Ｐゴシック" panose="020B0600070205080204" pitchFamily="50" charset="-128"/>
                        </a:rPr>
                        <a:t>D-SIBs</a:t>
                      </a:r>
                      <a:r>
                        <a:rPr lang="ja-JP" altLang="en-US" sz="1350" b="0" u="none" dirty="0" smtClean="0">
                          <a:latin typeface="ＭＳ Ｐゴシック" panose="020B0600070205080204" pitchFamily="50" charset="-128"/>
                          <a:ea typeface="ＭＳ Ｐゴシック" panose="020B0600070205080204" pitchFamily="50" charset="-128"/>
                        </a:rPr>
                        <a:t>の指定</a:t>
                      </a:r>
                      <a:endParaRPr kumimoji="1" lang="ja-JP" altLang="en-US" sz="1350" b="0" u="none" dirty="0" smtClean="0">
                        <a:latin typeface="ＭＳ Ｐゴシック" panose="020B0600070205080204" pitchFamily="50" charset="-128"/>
                        <a:ea typeface="ＭＳ Ｐゴシック" panose="020B0600070205080204" pitchFamily="50" charset="-128"/>
                      </a:endParaRPr>
                    </a:p>
                  </a:txBody>
                  <a:tcPr anchor="ctr"/>
                </a:tc>
                <a:extLst>
                  <a:ext uri="{0D108BD9-81ED-4DB2-BD59-A6C34878D82A}">
                    <a16:rowId xmlns:a16="http://schemas.microsoft.com/office/drawing/2014/main" val="1101591034"/>
                  </a:ext>
                </a:extLst>
              </a:tr>
            </a:tbl>
          </a:graphicData>
        </a:graphic>
      </p:graphicFrame>
      <p:sp>
        <p:nvSpPr>
          <p:cNvPr id="18" name="テキスト ボックス 16"/>
          <p:cNvSpPr txBox="1">
            <a:spLocks noChangeArrowheads="1"/>
          </p:cNvSpPr>
          <p:nvPr/>
        </p:nvSpPr>
        <p:spPr bwMode="auto">
          <a:xfrm>
            <a:off x="8638334" y="71250"/>
            <a:ext cx="1179195" cy="329756"/>
          </a:xfrm>
          <a:prstGeom prst="rect">
            <a:avLst/>
          </a:prstGeom>
          <a:solidFill>
            <a:srgbClr val="FFFFFF"/>
          </a:solidFill>
          <a:ln w="12700">
            <a:solidFill>
              <a:srgbClr val="000000"/>
            </a:solidFill>
            <a:miter lim="800000"/>
            <a:headEnd/>
            <a:tailEnd/>
          </a:ln>
        </p:spPr>
        <p:txBody>
          <a:bodyPr rot="0" vert="horz" wrap="square" lIns="0" tIns="8890" rIns="0" bIns="8890" anchor="t" anchorCtr="0" upright="1">
            <a:noAutofit/>
          </a:bodyPr>
          <a:lstStyle/>
          <a:p>
            <a:pPr algn="ctr">
              <a:spcAft>
                <a:spcPts val="0"/>
              </a:spcAft>
            </a:pPr>
            <a:r>
              <a:rPr lang="ja-JP" sz="1800" b="1" dirty="0" smtClean="0">
                <a:effectLst/>
                <a:latin typeface="ＭＳ ゴシック"/>
                <a:ea typeface="ＭＳ Ｐゴシック"/>
                <a:cs typeface="Times New Roman"/>
              </a:rPr>
              <a:t>資料</a:t>
            </a:r>
            <a:r>
              <a:rPr lang="ja-JP" altLang="en-US" b="1" dirty="0">
                <a:latin typeface="ＭＳ ゴシック"/>
                <a:ea typeface="ＭＳ Ｐゴシック"/>
                <a:cs typeface="Times New Roman"/>
              </a:rPr>
              <a:t>４</a:t>
            </a:r>
            <a:endParaRPr lang="ja-JP" sz="1200" dirty="0">
              <a:effectLst/>
              <a:latin typeface="ＭＳ ゴシック"/>
              <a:cs typeface="Times New Roman"/>
            </a:endParaRPr>
          </a:p>
        </p:txBody>
      </p:sp>
      <p:sp>
        <p:nvSpPr>
          <p:cNvPr id="19" name="テキスト ボックス 18"/>
          <p:cNvSpPr txBox="1"/>
          <p:nvPr/>
        </p:nvSpPr>
        <p:spPr>
          <a:xfrm>
            <a:off x="4477979" y="6532210"/>
            <a:ext cx="878774" cy="369332"/>
          </a:xfrm>
          <a:prstGeom prst="rect">
            <a:avLst/>
          </a:prstGeom>
          <a:noFill/>
        </p:spPr>
        <p:txBody>
          <a:bodyPr wrap="square" rtlCol="0">
            <a:spAutoFit/>
          </a:bodyPr>
          <a:lstStyle/>
          <a:p>
            <a:r>
              <a:rPr lang="ja-JP" altLang="en-US" dirty="0" smtClean="0">
                <a:latin typeface="ＭＳ Ｐゴシック" panose="020B0600070205080204" pitchFamily="50" charset="-128"/>
                <a:ea typeface="ＭＳ Ｐゴシック" panose="020B0600070205080204" pitchFamily="50" charset="-128"/>
              </a:rPr>
              <a:t>－２－</a:t>
            </a:r>
            <a:endParaRPr kumimoji="1" lang="ja-JP" altLang="en-US"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902170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フローチャート : 代替処理 19"/>
          <p:cNvSpPr/>
          <p:nvPr/>
        </p:nvSpPr>
        <p:spPr bwMode="auto">
          <a:xfrm>
            <a:off x="54592" y="325383"/>
            <a:ext cx="9705529" cy="255383"/>
          </a:xfrm>
          <a:prstGeom prst="flowChartAlternateProcess">
            <a:avLst/>
          </a:prstGeom>
          <a:solidFill>
            <a:srgbClr val="0033CC"/>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wrap="square" lIns="91428" tIns="0" rIns="91428" bIns="45715">
            <a:spAutoFit/>
          </a:bodyPr>
          <a:lstStyle/>
          <a:p>
            <a:pPr defTabSz="449263">
              <a:spcBef>
                <a:spcPct val="50000"/>
              </a:spcBef>
              <a:buClr>
                <a:srgbClr val="000000"/>
              </a:buClr>
              <a:buSzPct val="100000"/>
              <a:defRPr/>
            </a:pPr>
            <a:r>
              <a:rPr lang="ja-JP" altLang="en-US" sz="1200" b="1" dirty="0" smtClean="0">
                <a:solidFill>
                  <a:schemeClr val="bg1"/>
                </a:solidFill>
                <a:latin typeface="Arial" pitchFamily="34" charset="0"/>
                <a:ea typeface="ＭＳ Ｐゴシック" pitchFamily="50" charset="-128"/>
              </a:rPr>
              <a:t>外貨建て</a:t>
            </a:r>
            <a:r>
              <a:rPr lang="ja-JP" altLang="en-US" sz="1200" b="1" dirty="0">
                <a:solidFill>
                  <a:schemeClr val="bg1"/>
                </a:solidFill>
                <a:latin typeface="Arial" pitchFamily="34" charset="0"/>
                <a:ea typeface="ＭＳ Ｐゴシック" pitchFamily="50" charset="-128"/>
              </a:rPr>
              <a:t>国内債</a:t>
            </a:r>
            <a:r>
              <a:rPr lang="ja-JP" altLang="en-US" sz="1200" b="1" dirty="0" smtClean="0">
                <a:solidFill>
                  <a:schemeClr val="bg1"/>
                </a:solidFill>
                <a:latin typeface="Arial" pitchFamily="34" charset="0"/>
                <a:ea typeface="ＭＳ Ｐゴシック" pitchFamily="50" charset="-128"/>
              </a:rPr>
              <a:t>の取組みに</a:t>
            </a:r>
            <a:r>
              <a:rPr lang="ja-JP" altLang="en-US" sz="1200" b="1" dirty="0">
                <a:solidFill>
                  <a:schemeClr val="bg1"/>
                </a:solidFill>
                <a:latin typeface="Arial" pitchFamily="34" charset="0"/>
                <a:ea typeface="ＭＳ Ｐゴシック" pitchFamily="50" charset="-128"/>
              </a:rPr>
              <a:t>ついて</a:t>
            </a:r>
          </a:p>
        </p:txBody>
      </p:sp>
      <p:sp>
        <p:nvSpPr>
          <p:cNvPr id="8" name="テキスト ボックス 7"/>
          <p:cNvSpPr txBox="1"/>
          <p:nvPr/>
        </p:nvSpPr>
        <p:spPr>
          <a:xfrm>
            <a:off x="76684" y="854407"/>
            <a:ext cx="9683432" cy="3208571"/>
          </a:xfrm>
          <a:prstGeom prst="rect">
            <a:avLst/>
          </a:prstGeom>
          <a:noFill/>
          <a:ln>
            <a:noFill/>
          </a:ln>
        </p:spPr>
        <p:txBody>
          <a:bodyPr wrap="square" rtlCol="0">
            <a:spAutoFit/>
          </a:bodyPr>
          <a:lstStyle/>
          <a:p>
            <a:r>
              <a:rPr lang="ja-JP" altLang="en-US" sz="1350" b="1" dirty="0">
                <a:latin typeface="ＭＳ Ｐゴシック" panose="020B0600070205080204" pitchFamily="50" charset="-128"/>
                <a:ea typeface="ＭＳ Ｐゴシック" panose="020B0600070205080204" pitchFamily="50" charset="-128"/>
              </a:rPr>
              <a:t> ＜外貨建て国内債の発行に</a:t>
            </a:r>
            <a:r>
              <a:rPr lang="ja-JP" altLang="en-US" sz="1350" b="1" dirty="0" smtClean="0">
                <a:latin typeface="ＭＳ Ｐゴシック" panose="020B0600070205080204" pitchFamily="50" charset="-128"/>
                <a:ea typeface="ＭＳ Ｐゴシック" panose="020B0600070205080204" pitchFamily="50" charset="-128"/>
              </a:rPr>
              <a:t>ついて（まとめ）＞</a:t>
            </a:r>
            <a:endParaRPr lang="ja-JP" altLang="en-US" sz="1350" b="1" dirty="0">
              <a:latin typeface="ＭＳ Ｐゴシック" panose="020B0600070205080204" pitchFamily="50" charset="-128"/>
              <a:ea typeface="ＭＳ Ｐゴシック" panose="020B0600070205080204" pitchFamily="50" charset="-128"/>
            </a:endParaRPr>
          </a:p>
          <a:p>
            <a:endParaRPr lang="en-US" altLang="ja-JP" sz="1350" dirty="0">
              <a:latin typeface="ＭＳ Ｐゴシック" panose="020B0600070205080204" pitchFamily="50" charset="-128"/>
              <a:ea typeface="ＭＳ Ｐゴシック" panose="020B0600070205080204" pitchFamily="50" charset="-128"/>
            </a:endParaRPr>
          </a:p>
          <a:p>
            <a:r>
              <a:rPr lang="ja-JP" altLang="en-US" sz="1350" dirty="0">
                <a:latin typeface="ＭＳ Ｐゴシック" panose="020B0600070205080204" pitchFamily="50" charset="-128"/>
                <a:ea typeface="ＭＳ Ｐゴシック" panose="020B0600070205080204" pitchFamily="50" charset="-128"/>
              </a:rPr>
              <a:t>　</a:t>
            </a:r>
            <a:r>
              <a:rPr lang="ja-JP" altLang="en-US" sz="1350" b="1" dirty="0">
                <a:latin typeface="ＭＳ Ｐゴシック" panose="020B0600070205080204" pitchFamily="50" charset="-128"/>
                <a:ea typeface="ＭＳ Ｐゴシック" panose="020B0600070205080204" pitchFamily="50" charset="-128"/>
              </a:rPr>
              <a:t>  〇　資金</a:t>
            </a:r>
            <a:r>
              <a:rPr lang="ja-JP" altLang="en-US" sz="1350" b="1" dirty="0" smtClean="0">
                <a:latin typeface="ＭＳ Ｐゴシック" panose="020B0600070205080204" pitchFamily="50" charset="-128"/>
                <a:ea typeface="ＭＳ Ｐゴシック" panose="020B0600070205080204" pitchFamily="50" charset="-128"/>
              </a:rPr>
              <a:t>調達手法</a:t>
            </a:r>
            <a:r>
              <a:rPr lang="ja-JP" altLang="en-US" sz="1350" b="1" dirty="0">
                <a:latin typeface="ＭＳ Ｐゴシック" panose="020B0600070205080204" pitchFamily="50" charset="-128"/>
                <a:ea typeface="ＭＳ Ｐゴシック" panose="020B0600070205080204" pitchFamily="50" charset="-128"/>
              </a:rPr>
              <a:t>を多様化し、新たな投資家層を確保</a:t>
            </a:r>
            <a:r>
              <a:rPr lang="ja-JP" altLang="en-US" sz="1350" b="1" dirty="0" smtClean="0">
                <a:latin typeface="ＭＳ Ｐゴシック" panose="020B0600070205080204" pitchFamily="50" charset="-128"/>
                <a:ea typeface="ＭＳ Ｐゴシック" panose="020B0600070205080204" pitchFamily="50" charset="-128"/>
              </a:rPr>
              <a:t>することで資金調達の安定性を向上させるとともに</a:t>
            </a:r>
            <a:r>
              <a:rPr lang="ja-JP" altLang="en-US" sz="1350" b="1" dirty="0">
                <a:latin typeface="ＭＳ Ｐゴシック" panose="020B0600070205080204" pitchFamily="50" charset="-128"/>
                <a:ea typeface="ＭＳ Ｐゴシック" panose="020B0600070205080204" pitchFamily="50" charset="-128"/>
              </a:rPr>
              <a:t>、更なる調達</a:t>
            </a:r>
            <a:r>
              <a:rPr lang="ja-JP" altLang="en-US" sz="1350" b="1" dirty="0" smtClean="0">
                <a:latin typeface="ＭＳ Ｐゴシック" panose="020B0600070205080204" pitchFamily="50" charset="-128"/>
                <a:ea typeface="ＭＳ Ｐゴシック" panose="020B0600070205080204" pitchFamily="50" charset="-128"/>
              </a:rPr>
              <a:t>コスト</a:t>
            </a:r>
            <a:endParaRPr lang="en-US" altLang="ja-JP" sz="1350" b="1" dirty="0" smtClean="0">
              <a:latin typeface="ＭＳ Ｐゴシック" panose="020B0600070205080204" pitchFamily="50" charset="-128"/>
              <a:ea typeface="ＭＳ Ｐゴシック" panose="020B0600070205080204" pitchFamily="50" charset="-128"/>
            </a:endParaRPr>
          </a:p>
          <a:p>
            <a:r>
              <a:rPr lang="ja-JP" altLang="en-US" sz="1350" b="1" dirty="0">
                <a:latin typeface="ＭＳ Ｐゴシック" panose="020B0600070205080204" pitchFamily="50" charset="-128"/>
                <a:ea typeface="ＭＳ Ｐゴシック" panose="020B0600070205080204" pitchFamily="50" charset="-128"/>
              </a:rPr>
              <a:t>　</a:t>
            </a:r>
            <a:r>
              <a:rPr lang="ja-JP" altLang="en-US" sz="1350" b="1" dirty="0" smtClean="0">
                <a:latin typeface="ＭＳ Ｐゴシック" panose="020B0600070205080204" pitchFamily="50" charset="-128"/>
                <a:ea typeface="ＭＳ Ｐゴシック" panose="020B0600070205080204" pitchFamily="50" charset="-128"/>
              </a:rPr>
              <a:t>　　　 の</a:t>
            </a:r>
            <a:r>
              <a:rPr lang="ja-JP" altLang="en-US" sz="1350" b="1" dirty="0">
                <a:latin typeface="ＭＳ Ｐゴシック" panose="020B0600070205080204" pitchFamily="50" charset="-128"/>
                <a:ea typeface="ＭＳ Ｐゴシック" panose="020B0600070205080204" pitchFamily="50" charset="-128"/>
              </a:rPr>
              <a:t>抑制を図るべく、今年度</a:t>
            </a:r>
            <a:r>
              <a:rPr lang="ja-JP" altLang="en-US" sz="1350" b="1" dirty="0" smtClean="0">
                <a:latin typeface="ＭＳ Ｐゴシック" panose="020B0600070205080204" pitchFamily="50" charset="-128"/>
                <a:ea typeface="ＭＳ Ｐゴシック" panose="020B0600070205080204" pitchFamily="50" charset="-128"/>
              </a:rPr>
              <a:t>、市場</a:t>
            </a:r>
            <a:r>
              <a:rPr lang="ja-JP" altLang="en-US" sz="1350" b="1" dirty="0">
                <a:latin typeface="ＭＳ Ｐゴシック" panose="020B0600070205080204" pitchFamily="50" charset="-128"/>
                <a:ea typeface="ＭＳ Ｐゴシック" panose="020B0600070205080204" pitchFamily="50" charset="-128"/>
              </a:rPr>
              <a:t>条件が整えば、外貨建て国内債を発行。</a:t>
            </a:r>
          </a:p>
          <a:p>
            <a:endParaRPr lang="en-US" altLang="ja-JP" sz="1350" b="1" dirty="0">
              <a:latin typeface="ＭＳ Ｐゴシック" panose="020B0600070205080204" pitchFamily="50" charset="-128"/>
              <a:ea typeface="ＭＳ Ｐゴシック" panose="020B0600070205080204" pitchFamily="50" charset="-128"/>
            </a:endParaRPr>
          </a:p>
          <a:p>
            <a:r>
              <a:rPr lang="ja-JP" altLang="en-US" sz="1350" b="1" dirty="0">
                <a:latin typeface="ＭＳ Ｐゴシック" panose="020B0600070205080204" pitchFamily="50" charset="-128"/>
                <a:ea typeface="ＭＳ Ｐゴシック" panose="020B0600070205080204" pitchFamily="50" charset="-128"/>
              </a:rPr>
              <a:t>　  〇　フレックス枠を活用し、２月末を期限に</a:t>
            </a:r>
            <a:r>
              <a:rPr lang="ja-JP" altLang="en-US" sz="1350" b="1" dirty="0" smtClean="0">
                <a:latin typeface="ＭＳ Ｐゴシック" panose="020B0600070205080204" pitchFamily="50" charset="-128"/>
                <a:ea typeface="ＭＳ Ｐゴシック" panose="020B0600070205080204" pitchFamily="50" charset="-128"/>
              </a:rPr>
              <a:t>、２００億円程度の</a:t>
            </a:r>
            <a:r>
              <a:rPr lang="ja-JP" altLang="en-US" sz="1350" b="1" dirty="0">
                <a:latin typeface="ＭＳ Ｐゴシック" panose="020B0600070205080204" pitchFamily="50" charset="-128"/>
                <a:ea typeface="ＭＳ Ｐゴシック" panose="020B0600070205080204" pitchFamily="50" charset="-128"/>
              </a:rPr>
              <a:t>発行</a:t>
            </a:r>
            <a:r>
              <a:rPr lang="ja-JP" altLang="en-US" sz="1350" b="1" dirty="0" smtClean="0">
                <a:latin typeface="ＭＳ Ｐゴシック" panose="020B0600070205080204" pitchFamily="50" charset="-128"/>
                <a:ea typeface="ＭＳ Ｐゴシック" panose="020B0600070205080204" pitchFamily="50" charset="-128"/>
              </a:rPr>
              <a:t>をめ</a:t>
            </a:r>
            <a:r>
              <a:rPr lang="ja-JP" altLang="en-US" sz="1350" b="1" dirty="0">
                <a:latin typeface="ＭＳ Ｐゴシック" panose="020B0600070205080204" pitchFamily="50" charset="-128"/>
                <a:ea typeface="ＭＳ Ｐゴシック" panose="020B0600070205080204" pitchFamily="50" charset="-128"/>
              </a:rPr>
              <a:t>ざ</a:t>
            </a:r>
            <a:r>
              <a:rPr lang="ja-JP" altLang="en-US" sz="1350" b="1" dirty="0" smtClean="0">
                <a:latin typeface="ＭＳ Ｐゴシック" panose="020B0600070205080204" pitchFamily="50" charset="-128"/>
                <a:ea typeface="ＭＳ Ｐゴシック" panose="020B0600070205080204" pitchFamily="50" charset="-128"/>
              </a:rPr>
              <a:t>す</a:t>
            </a:r>
            <a:r>
              <a:rPr lang="ja-JP" altLang="en-US" sz="1350" b="1" dirty="0">
                <a:latin typeface="ＭＳ Ｐゴシック" panose="020B0600070205080204" pitchFamily="50" charset="-128"/>
                <a:ea typeface="ＭＳ Ｐゴシック" panose="020B0600070205080204" pitchFamily="50" charset="-128"/>
              </a:rPr>
              <a:t>。</a:t>
            </a:r>
          </a:p>
          <a:p>
            <a:endParaRPr lang="en-US" altLang="ja-JP" sz="1350" b="1" dirty="0">
              <a:latin typeface="ＭＳ Ｐゴシック" panose="020B0600070205080204" pitchFamily="50" charset="-128"/>
              <a:ea typeface="ＭＳ Ｐゴシック" panose="020B0600070205080204" pitchFamily="50" charset="-128"/>
            </a:endParaRPr>
          </a:p>
          <a:p>
            <a:r>
              <a:rPr lang="ja-JP" altLang="en-US" sz="1350" b="1" dirty="0">
                <a:latin typeface="ＭＳ Ｐゴシック" panose="020B0600070205080204" pitchFamily="50" charset="-128"/>
                <a:ea typeface="ＭＳ Ｐゴシック" panose="020B0600070205080204" pitchFamily="50" charset="-128"/>
              </a:rPr>
              <a:t>　  〇　</a:t>
            </a:r>
            <a:r>
              <a:rPr lang="ja-JP" altLang="en-US" sz="1350" b="1" dirty="0" smtClean="0">
                <a:latin typeface="ＭＳ Ｐゴシック" panose="020B0600070205080204" pitchFamily="50" charset="-128"/>
                <a:ea typeface="ＭＳ Ｐゴシック" panose="020B0600070205080204" pitchFamily="50" charset="-128"/>
              </a:rPr>
              <a:t>ただし</a:t>
            </a:r>
            <a:r>
              <a:rPr lang="ja-JP" altLang="en-US" sz="1350" b="1" dirty="0">
                <a:latin typeface="ＭＳ Ｐゴシック" panose="020B0600070205080204" pitchFamily="50" charset="-128"/>
                <a:ea typeface="ＭＳ Ｐゴシック" panose="020B0600070205080204" pitchFamily="50" charset="-128"/>
              </a:rPr>
              <a:t>、</a:t>
            </a:r>
            <a:r>
              <a:rPr lang="ja-JP" altLang="en-US" sz="1350" b="1" dirty="0" smtClean="0">
                <a:latin typeface="ＭＳ Ｐゴシック" panose="020B0600070205080204" pitchFamily="50" charset="-128"/>
                <a:ea typeface="ＭＳ Ｐゴシック" panose="020B0600070205080204" pitchFamily="50" charset="-128"/>
              </a:rPr>
              <a:t>市場条件が</a:t>
            </a:r>
            <a:r>
              <a:rPr lang="ja-JP" altLang="en-US" sz="1350" b="1" dirty="0">
                <a:latin typeface="ＭＳ Ｐゴシック" panose="020B0600070205080204" pitchFamily="50" charset="-128"/>
                <a:ea typeface="ＭＳ Ｐゴシック" panose="020B0600070205080204" pitchFamily="50" charset="-128"/>
              </a:rPr>
              <a:t>整わない場合には、外貨建て国内債の発行を見送り、円建て債への振替により対応。</a:t>
            </a:r>
          </a:p>
          <a:p>
            <a:endParaRPr lang="en-US" altLang="ja-JP" sz="1350" b="1" dirty="0">
              <a:latin typeface="ＭＳ Ｐゴシック" panose="020B0600070205080204" pitchFamily="50" charset="-128"/>
              <a:ea typeface="ＭＳ Ｐゴシック" panose="020B0600070205080204" pitchFamily="50" charset="-128"/>
            </a:endParaRPr>
          </a:p>
          <a:p>
            <a:r>
              <a:rPr lang="ja-JP" altLang="en-US" sz="1350" b="1" dirty="0">
                <a:latin typeface="ＭＳ Ｐゴシック" panose="020B0600070205080204" pitchFamily="50" charset="-128"/>
                <a:ea typeface="ＭＳ Ｐゴシック" panose="020B0600070205080204" pitchFamily="50" charset="-128"/>
              </a:rPr>
              <a:t>  　〇　なお、スワップ取引の相手先と</a:t>
            </a:r>
            <a:r>
              <a:rPr lang="ja-JP" altLang="en-US" sz="1350" b="1" dirty="0" smtClean="0">
                <a:latin typeface="ＭＳ Ｐゴシック" panose="020B0600070205080204" pitchFamily="50" charset="-128"/>
                <a:ea typeface="ＭＳ Ｐゴシック" panose="020B0600070205080204" pitchFamily="50" charset="-128"/>
              </a:rPr>
              <a:t>なるＳＣ</a:t>
            </a:r>
            <a:r>
              <a:rPr lang="ja-JP" altLang="en-US" sz="1350" b="1" dirty="0">
                <a:latin typeface="ＭＳ Ｐゴシック" panose="020B0600070205080204" pitchFamily="50" charset="-128"/>
                <a:ea typeface="ＭＳ Ｐゴシック" panose="020B0600070205080204" pitchFamily="50" charset="-128"/>
              </a:rPr>
              <a:t>Ｐ</a:t>
            </a:r>
            <a:r>
              <a:rPr lang="ja-JP" altLang="en-US" sz="1350" b="1" dirty="0" smtClean="0">
                <a:latin typeface="ＭＳ Ｐゴシック" panose="020B0600070205080204" pitchFamily="50" charset="-128"/>
                <a:ea typeface="ＭＳ Ｐゴシック" panose="020B0600070205080204" pitchFamily="50" charset="-128"/>
              </a:rPr>
              <a:t>は</a:t>
            </a:r>
            <a:r>
              <a:rPr lang="ja-JP" altLang="en-US" sz="1350" b="1" dirty="0">
                <a:latin typeface="ＭＳ Ｐゴシック" panose="020B0600070205080204" pitchFamily="50" charset="-128"/>
                <a:ea typeface="ＭＳ Ｐゴシック" panose="020B0600070205080204" pitchFamily="50" charset="-128"/>
              </a:rPr>
              <a:t>、以下の基準により発行年限に応じて選定。</a:t>
            </a:r>
            <a:endParaRPr lang="en-US" altLang="ja-JP" sz="1350" b="1" dirty="0">
              <a:latin typeface="ＭＳ Ｐゴシック" panose="020B0600070205080204" pitchFamily="50" charset="-128"/>
              <a:ea typeface="ＭＳ Ｐゴシック" panose="020B0600070205080204" pitchFamily="50" charset="-128"/>
            </a:endParaRPr>
          </a:p>
          <a:p>
            <a:endParaRPr lang="en-US" altLang="ja-JP" sz="1350" b="1" dirty="0">
              <a:latin typeface="ＭＳ Ｐゴシック" panose="020B0600070205080204" pitchFamily="50" charset="-128"/>
              <a:ea typeface="ＭＳ Ｐゴシック" panose="020B0600070205080204" pitchFamily="50" charset="-128"/>
            </a:endParaRPr>
          </a:p>
          <a:p>
            <a:r>
              <a:rPr lang="ja-JP" altLang="en-US" sz="1350" b="1" dirty="0">
                <a:latin typeface="ＭＳ Ｐゴシック" panose="020B0600070205080204" pitchFamily="50" charset="-128"/>
                <a:ea typeface="ＭＳ Ｐゴシック" panose="020B0600070205080204" pitchFamily="50" charset="-128"/>
              </a:rPr>
              <a:t>　　　　　・ 発行年限５年以下の場合、格付けが地方債もしくは地方公共団体金融機構と同等以上の金融機関</a:t>
            </a:r>
            <a:endParaRPr lang="en-US" altLang="ja-JP" sz="1350" b="1" dirty="0">
              <a:latin typeface="ＭＳ Ｐゴシック" panose="020B0600070205080204" pitchFamily="50" charset="-128"/>
              <a:ea typeface="ＭＳ Ｐゴシック" panose="020B0600070205080204" pitchFamily="50" charset="-128"/>
            </a:endParaRPr>
          </a:p>
          <a:p>
            <a:endParaRPr lang="en-US" altLang="ja-JP" sz="1350" b="1" dirty="0">
              <a:latin typeface="ＭＳ Ｐゴシック" panose="020B0600070205080204" pitchFamily="50" charset="-128"/>
              <a:ea typeface="ＭＳ Ｐゴシック" panose="020B0600070205080204" pitchFamily="50" charset="-128"/>
            </a:endParaRPr>
          </a:p>
          <a:p>
            <a:r>
              <a:rPr lang="en-US" altLang="ja-JP" sz="1350" b="1" dirty="0">
                <a:latin typeface="ＭＳ Ｐゴシック" panose="020B0600070205080204" pitchFamily="50" charset="-128"/>
                <a:ea typeface="ＭＳ Ｐゴシック" panose="020B0600070205080204" pitchFamily="50" charset="-128"/>
              </a:rPr>
              <a:t>           </a:t>
            </a:r>
            <a:r>
              <a:rPr lang="ja-JP" altLang="en-US" sz="1350" b="1" dirty="0">
                <a:latin typeface="ＭＳ Ｐゴシック" panose="020B0600070205080204" pitchFamily="50" charset="-128"/>
                <a:ea typeface="ＭＳ Ｐゴシック" panose="020B0600070205080204" pitchFamily="50" charset="-128"/>
              </a:rPr>
              <a:t>・ 発行年限５年超の場合、５年以下の基準に加え、</a:t>
            </a:r>
            <a:r>
              <a:rPr lang="en-US" altLang="ja-JP" sz="1350" b="1" dirty="0">
                <a:latin typeface="ＭＳ Ｐゴシック" panose="020B0600070205080204" pitchFamily="50" charset="-128"/>
                <a:ea typeface="ＭＳ Ｐゴシック" panose="020B0600070205080204" pitchFamily="50" charset="-128"/>
              </a:rPr>
              <a:t>G-SIBs</a:t>
            </a:r>
            <a:r>
              <a:rPr lang="ja-JP" altLang="en-US" sz="1350" b="1" dirty="0">
                <a:latin typeface="ＭＳ Ｐゴシック" panose="020B0600070205080204" pitchFamily="50" charset="-128"/>
                <a:ea typeface="ＭＳ Ｐゴシック" panose="020B0600070205080204" pitchFamily="50" charset="-128"/>
              </a:rPr>
              <a:t>・</a:t>
            </a:r>
            <a:r>
              <a:rPr lang="en-US" altLang="ja-JP" sz="1350" b="1" dirty="0">
                <a:latin typeface="ＭＳ Ｐゴシック" panose="020B0600070205080204" pitchFamily="50" charset="-128"/>
                <a:ea typeface="ＭＳ Ｐゴシック" panose="020B0600070205080204" pitchFamily="50" charset="-128"/>
              </a:rPr>
              <a:t>D-SIBs</a:t>
            </a:r>
            <a:r>
              <a:rPr lang="ja-JP" altLang="en-US" sz="1350" b="1" dirty="0">
                <a:latin typeface="ＭＳ Ｐゴシック" panose="020B0600070205080204" pitchFamily="50" charset="-128"/>
                <a:ea typeface="ＭＳ Ｐゴシック" panose="020B0600070205080204" pitchFamily="50" charset="-128"/>
              </a:rPr>
              <a:t>の指定を受ける金融機関</a:t>
            </a:r>
          </a:p>
          <a:p>
            <a:endParaRPr lang="en-US" altLang="ja-JP" sz="1350" dirty="0">
              <a:latin typeface="ＭＳ Ｐゴシック" panose="020B0600070205080204" pitchFamily="50" charset="-128"/>
              <a:ea typeface="ＭＳ Ｐゴシック" panose="020B0600070205080204" pitchFamily="50" charset="-128"/>
            </a:endParaRPr>
          </a:p>
        </p:txBody>
      </p:sp>
      <p:grpSp>
        <p:nvGrpSpPr>
          <p:cNvPr id="12" name="グループ化 11"/>
          <p:cNvGrpSpPr/>
          <p:nvPr/>
        </p:nvGrpSpPr>
        <p:grpSpPr>
          <a:xfrm>
            <a:off x="84749" y="1002315"/>
            <a:ext cx="9631126" cy="5122260"/>
            <a:chOff x="103103" y="702580"/>
            <a:chExt cx="9631126" cy="3706956"/>
          </a:xfrm>
        </p:grpSpPr>
        <p:cxnSp>
          <p:nvCxnSpPr>
            <p:cNvPr id="13" name="直線コネクタ 12"/>
            <p:cNvCxnSpPr/>
            <p:nvPr/>
          </p:nvCxnSpPr>
          <p:spPr>
            <a:xfrm>
              <a:off x="103103" y="4409536"/>
              <a:ext cx="9562409" cy="0"/>
            </a:xfrm>
            <a:prstGeom prst="line">
              <a:avLst/>
            </a:prstGeom>
          </p:spPr>
          <p:style>
            <a:lnRef idx="1">
              <a:schemeClr val="dk1"/>
            </a:lnRef>
            <a:fillRef idx="0">
              <a:schemeClr val="dk1"/>
            </a:fillRef>
            <a:effectRef idx="0">
              <a:schemeClr val="dk1"/>
            </a:effectRef>
            <a:fontRef idx="minor">
              <a:schemeClr val="tx1"/>
            </a:fontRef>
          </p:style>
        </p:cxnSp>
        <p:grpSp>
          <p:nvGrpSpPr>
            <p:cNvPr id="14" name="グループ化 13"/>
            <p:cNvGrpSpPr/>
            <p:nvPr/>
          </p:nvGrpSpPr>
          <p:grpSpPr>
            <a:xfrm>
              <a:off x="115752" y="702580"/>
              <a:ext cx="9618477" cy="3706956"/>
              <a:chOff x="128311" y="538334"/>
              <a:chExt cx="9483008" cy="1994842"/>
            </a:xfrm>
          </p:grpSpPr>
          <p:sp>
            <p:nvSpPr>
              <p:cNvPr id="15" name="左大かっこ 14"/>
              <p:cNvSpPr/>
              <p:nvPr/>
            </p:nvSpPr>
            <p:spPr>
              <a:xfrm>
                <a:off x="128311" y="538334"/>
                <a:ext cx="45690" cy="1994842"/>
              </a:xfrm>
              <a:prstGeom prst="lef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6" name="右大かっこ 15"/>
              <p:cNvSpPr/>
              <p:nvPr/>
            </p:nvSpPr>
            <p:spPr>
              <a:xfrm>
                <a:off x="9558108" y="538334"/>
                <a:ext cx="53211" cy="1994842"/>
              </a:xfrm>
              <a:prstGeom prst="righ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cxnSp>
            <p:nvCxnSpPr>
              <p:cNvPr id="17" name="直線コネクタ 16"/>
              <p:cNvCxnSpPr/>
              <p:nvPr/>
            </p:nvCxnSpPr>
            <p:spPr>
              <a:xfrm>
                <a:off x="3624008" y="538334"/>
                <a:ext cx="5962818" cy="0"/>
              </a:xfrm>
              <a:prstGeom prst="line">
                <a:avLst/>
              </a:prstGeom>
            </p:spPr>
            <p:style>
              <a:lnRef idx="1">
                <a:schemeClr val="dk1"/>
              </a:lnRef>
              <a:fillRef idx="0">
                <a:schemeClr val="dk1"/>
              </a:fillRef>
              <a:effectRef idx="0">
                <a:schemeClr val="dk1"/>
              </a:effectRef>
              <a:fontRef idx="minor">
                <a:schemeClr val="tx1"/>
              </a:fontRef>
            </p:style>
          </p:cxnSp>
        </p:grpSp>
      </p:grpSp>
      <p:sp>
        <p:nvSpPr>
          <p:cNvPr id="11" name="テキスト ボックス 16"/>
          <p:cNvSpPr txBox="1">
            <a:spLocks noChangeArrowheads="1"/>
          </p:cNvSpPr>
          <p:nvPr/>
        </p:nvSpPr>
        <p:spPr bwMode="auto">
          <a:xfrm>
            <a:off x="8638334" y="71250"/>
            <a:ext cx="1179195" cy="329756"/>
          </a:xfrm>
          <a:prstGeom prst="rect">
            <a:avLst/>
          </a:prstGeom>
          <a:solidFill>
            <a:srgbClr val="FFFFFF"/>
          </a:solidFill>
          <a:ln w="12700">
            <a:solidFill>
              <a:srgbClr val="000000"/>
            </a:solidFill>
            <a:miter lim="800000"/>
            <a:headEnd/>
            <a:tailEnd/>
          </a:ln>
        </p:spPr>
        <p:txBody>
          <a:bodyPr rot="0" vert="horz" wrap="square" lIns="0" tIns="8890" rIns="0" bIns="8890" anchor="t" anchorCtr="0" upright="1">
            <a:noAutofit/>
          </a:bodyPr>
          <a:lstStyle/>
          <a:p>
            <a:pPr algn="ctr">
              <a:spcAft>
                <a:spcPts val="0"/>
              </a:spcAft>
            </a:pPr>
            <a:r>
              <a:rPr lang="ja-JP" sz="1800" b="1" dirty="0" smtClean="0">
                <a:effectLst/>
                <a:latin typeface="ＭＳ ゴシック"/>
                <a:ea typeface="ＭＳ Ｐゴシック"/>
                <a:cs typeface="Times New Roman"/>
              </a:rPr>
              <a:t>資料</a:t>
            </a:r>
            <a:r>
              <a:rPr lang="ja-JP" altLang="en-US" b="1" dirty="0">
                <a:latin typeface="ＭＳ ゴシック"/>
                <a:ea typeface="ＭＳ Ｐゴシック"/>
                <a:cs typeface="Times New Roman"/>
              </a:rPr>
              <a:t>４</a:t>
            </a:r>
            <a:endParaRPr lang="ja-JP" sz="1200" dirty="0">
              <a:effectLst/>
              <a:latin typeface="ＭＳ ゴシック"/>
              <a:cs typeface="Times New Roman"/>
            </a:endParaRPr>
          </a:p>
        </p:txBody>
      </p:sp>
      <p:sp>
        <p:nvSpPr>
          <p:cNvPr id="18" name="テキスト ボックス 17"/>
          <p:cNvSpPr txBox="1"/>
          <p:nvPr/>
        </p:nvSpPr>
        <p:spPr>
          <a:xfrm>
            <a:off x="109383" y="4377300"/>
            <a:ext cx="9572134" cy="1585049"/>
          </a:xfrm>
          <a:prstGeom prst="rect">
            <a:avLst/>
          </a:prstGeom>
          <a:noFill/>
          <a:ln>
            <a:noFill/>
          </a:ln>
        </p:spPr>
        <p:txBody>
          <a:bodyPr wrap="square" rtlCol="0">
            <a:spAutoFit/>
          </a:bodyPr>
          <a:lstStyle/>
          <a:p>
            <a:r>
              <a:rPr lang="ja-JP" altLang="en-US" sz="1300" dirty="0" smtClean="0">
                <a:latin typeface="ＭＳ Ｐゴシック" panose="020B0600070205080204" pitchFamily="50" charset="-128"/>
                <a:ea typeface="ＭＳ Ｐゴシック" panose="020B0600070205080204" pitchFamily="50" charset="-128"/>
              </a:rPr>
              <a:t>　</a:t>
            </a:r>
            <a:r>
              <a:rPr lang="en-US" altLang="ja-JP" sz="1300" dirty="0" smtClean="0">
                <a:latin typeface="ＭＳ Ｐゴシック" panose="020B0600070205080204" pitchFamily="50" charset="-128"/>
                <a:ea typeface="ＭＳ Ｐゴシック" panose="020B0600070205080204" pitchFamily="50" charset="-128"/>
              </a:rPr>
              <a:t>【</a:t>
            </a:r>
            <a:r>
              <a:rPr lang="ja-JP" altLang="en-US" sz="1300" dirty="0" smtClean="0">
                <a:latin typeface="ＭＳ Ｐゴシック" panose="020B0600070205080204" pitchFamily="50" charset="-128"/>
                <a:ea typeface="ＭＳ Ｐゴシック" panose="020B0600070205080204" pitchFamily="50" charset="-128"/>
              </a:rPr>
              <a:t>参考</a:t>
            </a:r>
            <a:r>
              <a:rPr lang="en-US" altLang="ja-JP" sz="1300" dirty="0" smtClean="0">
                <a:latin typeface="ＭＳ Ｐゴシック" panose="020B0600070205080204" pitchFamily="50" charset="-128"/>
                <a:ea typeface="ＭＳ Ｐゴシック" panose="020B0600070205080204" pitchFamily="50" charset="-128"/>
              </a:rPr>
              <a:t>】</a:t>
            </a:r>
            <a:r>
              <a:rPr lang="ja-JP" altLang="en-US" sz="1300" dirty="0" smtClean="0">
                <a:latin typeface="ＭＳ Ｐゴシック" panose="020B0600070205080204" pitchFamily="50" charset="-128"/>
                <a:ea typeface="ＭＳ Ｐゴシック" panose="020B0600070205080204" pitchFamily="50" charset="-128"/>
              </a:rPr>
              <a:t>外貨建て国内債が府債の平均発行年限に与える影響（令和２～３年度末）</a:t>
            </a:r>
            <a:endParaRPr lang="en-US" altLang="ja-JP" sz="1300" dirty="0" smtClean="0">
              <a:latin typeface="ＭＳ Ｐゴシック" panose="020B0600070205080204" pitchFamily="50" charset="-128"/>
              <a:ea typeface="ＭＳ Ｐゴシック" panose="020B0600070205080204" pitchFamily="50" charset="-128"/>
            </a:endParaRPr>
          </a:p>
          <a:p>
            <a:endParaRPr lang="en-US" altLang="ja-JP" sz="1200" dirty="0">
              <a:latin typeface="ＭＳ Ｐゴシック" panose="020B0600070205080204" pitchFamily="50" charset="-128"/>
              <a:ea typeface="ＭＳ Ｐゴシック" panose="020B0600070205080204" pitchFamily="50" charset="-128"/>
            </a:endParaRPr>
          </a:p>
          <a:p>
            <a:r>
              <a:rPr kumimoji="1" lang="ja-JP" altLang="en-US" sz="1200" dirty="0" smtClean="0"/>
              <a:t>　  </a:t>
            </a:r>
            <a:r>
              <a:rPr kumimoji="1" lang="en-US" altLang="ja-JP" sz="1200" dirty="0" smtClean="0">
                <a:latin typeface="ＭＳ Ｐゴシック" panose="020B0600070205080204" pitchFamily="50" charset="-128"/>
                <a:ea typeface="ＭＳ Ｐゴシック" panose="020B0600070205080204" pitchFamily="50" charset="-128"/>
              </a:rPr>
              <a:t>〔</a:t>
            </a:r>
            <a:r>
              <a:rPr kumimoji="1" lang="ja-JP" altLang="en-US" sz="1200" dirty="0" smtClean="0">
                <a:latin typeface="ＭＳ Ｐゴシック" panose="020B0600070205080204" pitchFamily="50" charset="-128"/>
                <a:ea typeface="ＭＳ Ｐゴシック" panose="020B0600070205080204" pitchFamily="50" charset="-128"/>
              </a:rPr>
              <a:t>単</a:t>
            </a:r>
            <a:r>
              <a:rPr kumimoji="1" lang="ja-JP" altLang="en-US" sz="1200" dirty="0">
                <a:latin typeface="ＭＳ Ｐゴシック" panose="020B0600070205080204" pitchFamily="50" charset="-128"/>
                <a:ea typeface="ＭＳ Ｐゴシック" panose="020B0600070205080204" pitchFamily="50" charset="-128"/>
              </a:rPr>
              <a:t>年度発行額</a:t>
            </a:r>
            <a:r>
              <a:rPr kumimoji="1" lang="ja-JP" altLang="en-US" sz="1200" dirty="0" smtClean="0">
                <a:latin typeface="ＭＳ Ｐゴシック" panose="020B0600070205080204" pitchFamily="50" charset="-128"/>
                <a:ea typeface="ＭＳ Ｐゴシック" panose="020B0600070205080204" pitchFamily="50" charset="-128"/>
              </a:rPr>
              <a:t>ベース</a:t>
            </a:r>
            <a:r>
              <a:rPr kumimoji="1" lang="en-US" altLang="ja-JP" sz="1200" dirty="0">
                <a:latin typeface="ＭＳ Ｐゴシック" panose="020B0600070205080204" pitchFamily="50" charset="-128"/>
                <a:ea typeface="ＭＳ Ｐゴシック" panose="020B0600070205080204" pitchFamily="50" charset="-128"/>
              </a:rPr>
              <a:t>〕</a:t>
            </a:r>
            <a:r>
              <a:rPr kumimoji="1" lang="ja-JP" altLang="en-US" sz="1200" dirty="0" smtClean="0">
                <a:latin typeface="ＭＳ Ｐゴシック" panose="020B0600070205080204" pitchFamily="50" charset="-128"/>
                <a:ea typeface="ＭＳ Ｐゴシック" panose="020B0600070205080204" pitchFamily="50" charset="-128"/>
              </a:rPr>
              <a:t>　　　　　　　　　　　　　　　　　　　　　　　　　　　　　　　　</a:t>
            </a:r>
            <a:r>
              <a:rPr kumimoji="1" lang="en-US" altLang="ja-JP" sz="1200" dirty="0" smtClean="0">
                <a:latin typeface="ＭＳ Ｐゴシック" panose="020B0600070205080204" pitchFamily="50" charset="-128"/>
                <a:ea typeface="ＭＳ Ｐゴシック" panose="020B0600070205080204" pitchFamily="50" charset="-128"/>
              </a:rPr>
              <a:t>〔</a:t>
            </a:r>
            <a:r>
              <a:rPr kumimoji="1" lang="ja-JP" altLang="en-US" sz="1200" dirty="0" smtClean="0">
                <a:latin typeface="ＭＳ Ｐゴシック" panose="020B0600070205080204" pitchFamily="50" charset="-128"/>
                <a:ea typeface="ＭＳ Ｐゴシック" panose="020B0600070205080204" pitchFamily="50" charset="-128"/>
              </a:rPr>
              <a:t>府債</a:t>
            </a:r>
            <a:r>
              <a:rPr kumimoji="1" lang="ja-JP" altLang="en-US" sz="1200" dirty="0">
                <a:latin typeface="ＭＳ Ｐゴシック" panose="020B0600070205080204" pitchFamily="50" charset="-128"/>
                <a:ea typeface="ＭＳ Ｐゴシック" panose="020B0600070205080204" pitchFamily="50" charset="-128"/>
              </a:rPr>
              <a:t>残高</a:t>
            </a:r>
            <a:r>
              <a:rPr kumimoji="1" lang="ja-JP" altLang="en-US" sz="1200" dirty="0" smtClean="0">
                <a:latin typeface="ＭＳ Ｐゴシック" panose="020B0600070205080204" pitchFamily="50" charset="-128"/>
                <a:ea typeface="ＭＳ Ｐゴシック" panose="020B0600070205080204" pitchFamily="50" charset="-128"/>
              </a:rPr>
              <a:t>ベース</a:t>
            </a:r>
            <a:r>
              <a:rPr kumimoji="1" lang="en-US" altLang="ja-JP" sz="1200" dirty="0" smtClean="0">
                <a:latin typeface="ＭＳ Ｐゴシック" panose="020B0600070205080204" pitchFamily="50" charset="-128"/>
                <a:ea typeface="ＭＳ Ｐゴシック" panose="020B0600070205080204" pitchFamily="50" charset="-128"/>
              </a:rPr>
              <a:t>〕</a:t>
            </a:r>
            <a:endParaRPr kumimoji="1" lang="ja-JP" altLang="en-US" sz="1200" dirty="0">
              <a:latin typeface="ＭＳ Ｐゴシック" panose="020B0600070205080204" pitchFamily="50" charset="-128"/>
              <a:ea typeface="ＭＳ Ｐゴシック" panose="020B0600070205080204" pitchFamily="50" charset="-128"/>
            </a:endParaRPr>
          </a:p>
          <a:p>
            <a:endParaRPr kumimoji="1" lang="ja-JP" altLang="en-US" sz="1200" dirty="0"/>
          </a:p>
          <a:p>
            <a:endParaRPr lang="en-US" altLang="ja-JP" sz="1300" dirty="0" smtClean="0">
              <a:latin typeface="ＭＳ Ｐゴシック" panose="020B0600070205080204" pitchFamily="50" charset="-128"/>
              <a:ea typeface="ＭＳ Ｐゴシック" panose="020B0600070205080204" pitchFamily="50" charset="-128"/>
            </a:endParaRPr>
          </a:p>
          <a:p>
            <a:endParaRPr lang="en-US" altLang="ja-JP" sz="1300" dirty="0" smtClean="0">
              <a:latin typeface="ＭＳ Ｐゴシック" panose="020B0600070205080204" pitchFamily="50" charset="-128"/>
              <a:ea typeface="ＭＳ Ｐゴシック" panose="020B0600070205080204" pitchFamily="50" charset="-128"/>
            </a:endParaRPr>
          </a:p>
          <a:p>
            <a:r>
              <a:rPr lang="ja-JP" altLang="en-US" sz="600" dirty="0" smtClean="0">
                <a:latin typeface="ＭＳ Ｐゴシック" panose="020B0600070205080204" pitchFamily="50" charset="-128"/>
                <a:ea typeface="ＭＳ Ｐゴシック" panose="020B0600070205080204" pitchFamily="50" charset="-128"/>
              </a:rPr>
              <a:t>　　</a:t>
            </a:r>
            <a:endParaRPr lang="en-US" altLang="ja-JP" sz="600" dirty="0" smtClean="0">
              <a:latin typeface="ＭＳ Ｐゴシック" panose="020B0600070205080204" pitchFamily="50" charset="-128"/>
              <a:ea typeface="ＭＳ Ｐゴシック" panose="020B0600070205080204" pitchFamily="50" charset="-128"/>
            </a:endParaRPr>
          </a:p>
          <a:p>
            <a:r>
              <a:rPr lang="ja-JP" altLang="en-US" sz="600" dirty="0">
                <a:latin typeface="ＭＳ Ｐゴシック" panose="020B0600070205080204" pitchFamily="50" charset="-128"/>
                <a:ea typeface="ＭＳ Ｐゴシック" panose="020B0600070205080204" pitchFamily="50" charset="-128"/>
              </a:rPr>
              <a:t>　</a:t>
            </a:r>
            <a:r>
              <a:rPr lang="ja-JP" altLang="en-US" sz="600" dirty="0" smtClean="0">
                <a:latin typeface="ＭＳ Ｐゴシック" panose="020B0600070205080204" pitchFamily="50" charset="-128"/>
                <a:ea typeface="ＭＳ Ｐゴシック" panose="020B0600070205080204" pitchFamily="50" charset="-128"/>
              </a:rPr>
              <a:t>　　　　　   　 </a:t>
            </a:r>
            <a:r>
              <a:rPr lang="en-US" altLang="ja-JP" sz="800" dirty="0" smtClean="0">
                <a:latin typeface="ＭＳ Ｐゴシック" panose="020B0600070205080204" pitchFamily="50" charset="-128"/>
                <a:ea typeface="ＭＳ Ｐゴシック" panose="020B0600070205080204" pitchFamily="50" charset="-128"/>
              </a:rPr>
              <a:t>※</a:t>
            </a:r>
            <a:r>
              <a:rPr lang="ja-JP" altLang="en-US" sz="800" dirty="0" smtClean="0">
                <a:latin typeface="ＭＳ Ｐゴシック" panose="020B0600070205080204" pitchFamily="50" charset="-128"/>
                <a:ea typeface="ＭＳ Ｐゴシック" panose="020B0600070205080204" pitchFamily="50" charset="-128"/>
              </a:rPr>
              <a:t>令和３年度については、フレックス枠</a:t>
            </a:r>
            <a:r>
              <a:rPr lang="en-US" altLang="ja-JP" sz="800" dirty="0" smtClean="0">
                <a:latin typeface="ＭＳ Ｐゴシック" panose="020B0600070205080204" pitchFamily="50" charset="-128"/>
                <a:ea typeface="ＭＳ Ｐゴシック" panose="020B0600070205080204" pitchFamily="50" charset="-128"/>
              </a:rPr>
              <a:t>1,400</a:t>
            </a:r>
            <a:r>
              <a:rPr lang="ja-JP" altLang="en-US" sz="800" dirty="0">
                <a:latin typeface="ＭＳ Ｐゴシック" panose="020B0600070205080204" pitchFamily="50" charset="-128"/>
                <a:ea typeface="ＭＳ Ｐゴシック" panose="020B0600070205080204" pitchFamily="50" charset="-128"/>
              </a:rPr>
              <a:t>億円</a:t>
            </a:r>
            <a:r>
              <a:rPr lang="ja-JP" altLang="en-US" sz="800" dirty="0" smtClean="0">
                <a:latin typeface="ＭＳ Ｐゴシック" panose="020B0600070205080204" pitchFamily="50" charset="-128"/>
                <a:ea typeface="ＭＳ Ｐゴシック" panose="020B0600070205080204" pitchFamily="50" charset="-128"/>
              </a:rPr>
              <a:t>のうち、外貨建て国内債については２００億円（１０年債を１００億円、５年債を１００億円）、超長期債については１５年債を３００億円、２０年債を９００億円</a:t>
            </a:r>
            <a:endParaRPr lang="en-US" altLang="ja-JP" sz="800" dirty="0" smtClean="0">
              <a:latin typeface="ＭＳ Ｐゴシック" panose="020B0600070205080204" pitchFamily="50" charset="-128"/>
              <a:ea typeface="ＭＳ Ｐゴシック" panose="020B0600070205080204" pitchFamily="50" charset="-128"/>
            </a:endParaRPr>
          </a:p>
          <a:p>
            <a:r>
              <a:rPr lang="ja-JP" altLang="en-US" sz="800" dirty="0">
                <a:latin typeface="ＭＳ Ｐゴシック" panose="020B0600070205080204" pitchFamily="50" charset="-128"/>
                <a:ea typeface="ＭＳ Ｐゴシック" panose="020B0600070205080204" pitchFamily="50" charset="-128"/>
              </a:rPr>
              <a:t>　</a:t>
            </a:r>
            <a:r>
              <a:rPr lang="ja-JP" altLang="en-US" sz="800" dirty="0" smtClean="0">
                <a:latin typeface="ＭＳ Ｐゴシック" panose="020B0600070205080204" pitchFamily="50" charset="-128"/>
                <a:ea typeface="ＭＳ Ｐゴシック" panose="020B0600070205080204" pitchFamily="50" charset="-128"/>
              </a:rPr>
              <a:t>　　　 </a:t>
            </a:r>
            <a:r>
              <a:rPr lang="ja-JP" altLang="en-US" sz="800" dirty="0">
                <a:latin typeface="ＭＳ Ｐゴシック" panose="020B0600070205080204" pitchFamily="50" charset="-128"/>
                <a:ea typeface="ＭＳ Ｐゴシック" panose="020B0600070205080204" pitchFamily="50" charset="-128"/>
              </a:rPr>
              <a:t> </a:t>
            </a:r>
            <a:r>
              <a:rPr lang="ja-JP" altLang="en-US" sz="800" dirty="0" smtClean="0">
                <a:latin typeface="ＭＳ Ｐゴシック" panose="020B0600070205080204" pitchFamily="50" charset="-128"/>
                <a:ea typeface="ＭＳ Ｐゴシック" panose="020B0600070205080204" pitchFamily="50" charset="-128"/>
              </a:rPr>
              <a:t>       発行したものと仮定して試算</a:t>
            </a:r>
            <a:endParaRPr lang="en-US" altLang="ja-JP" sz="800" dirty="0" smtClean="0">
              <a:latin typeface="ＭＳ Ｐゴシック" panose="020B0600070205080204" pitchFamily="50" charset="-128"/>
              <a:ea typeface="ＭＳ Ｐゴシック" panose="020B060007020508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3567769958"/>
              </p:ext>
            </p:extLst>
          </p:nvPr>
        </p:nvGraphicFramePr>
        <p:xfrm>
          <a:off x="5316416" y="5064116"/>
          <a:ext cx="4056187" cy="518160"/>
        </p:xfrm>
        <a:graphic>
          <a:graphicData uri="http://schemas.openxmlformats.org/drawingml/2006/table">
            <a:tbl>
              <a:tblPr firstRow="1" bandRow="1">
                <a:tableStyleId>{5C22544A-7EE6-4342-B048-85BDC9FD1C3A}</a:tableStyleId>
              </a:tblPr>
              <a:tblGrid>
                <a:gridCol w="1075925">
                  <a:extLst>
                    <a:ext uri="{9D8B030D-6E8A-4147-A177-3AD203B41FA5}">
                      <a16:colId xmlns:a16="http://schemas.microsoft.com/office/drawing/2014/main" val="1345715425"/>
                    </a:ext>
                  </a:extLst>
                </a:gridCol>
                <a:gridCol w="1496165">
                  <a:extLst>
                    <a:ext uri="{9D8B030D-6E8A-4147-A177-3AD203B41FA5}">
                      <a16:colId xmlns:a16="http://schemas.microsoft.com/office/drawing/2014/main" val="1740683127"/>
                    </a:ext>
                  </a:extLst>
                </a:gridCol>
                <a:gridCol w="1484097">
                  <a:extLst>
                    <a:ext uri="{9D8B030D-6E8A-4147-A177-3AD203B41FA5}">
                      <a16:colId xmlns:a16="http://schemas.microsoft.com/office/drawing/2014/main" val="1775402212"/>
                    </a:ext>
                  </a:extLst>
                </a:gridCol>
              </a:tblGrid>
              <a:tr h="186357">
                <a:tc>
                  <a:txBody>
                    <a:bodyPr/>
                    <a:lstStyle/>
                    <a:p>
                      <a:endParaRPr kumimoji="1" lang="ja-JP" altLang="en-US" sz="110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ＭＳ Ｐゴシック" panose="020B0600070205080204" pitchFamily="50" charset="-128"/>
                          <a:ea typeface="ＭＳ Ｐゴシック" panose="020B0600070205080204" pitchFamily="50" charset="-128"/>
                        </a:rPr>
                        <a:t>令和３年度（見込）</a:t>
                      </a:r>
                      <a:endParaRPr kumimoji="1" lang="en-US" altLang="ja-JP" sz="1100" dirty="0" smtClean="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smtClean="0">
                          <a:latin typeface="ＭＳ Ｐゴシック" panose="020B0600070205080204" pitchFamily="50" charset="-128"/>
                          <a:ea typeface="ＭＳ Ｐゴシック" panose="020B0600070205080204" pitchFamily="50" charset="-128"/>
                        </a:rPr>
                        <a:t>令和２年度（実績）</a:t>
                      </a:r>
                      <a:endParaRPr kumimoji="1" lang="ja-JP" altLang="en-US" sz="110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3311108"/>
                  </a:ext>
                </a:extLst>
              </a:tr>
              <a:tr h="251502">
                <a:tc>
                  <a:txBody>
                    <a:bodyPr/>
                    <a:lstStyle/>
                    <a:p>
                      <a:pPr algn="ctr"/>
                      <a:r>
                        <a:rPr kumimoji="1" lang="ja-JP" altLang="en-US" sz="1100" dirty="0" smtClean="0">
                          <a:latin typeface="ＭＳ Ｐゴシック" panose="020B0600070205080204" pitchFamily="50" charset="-128"/>
                          <a:ea typeface="ＭＳ Ｐゴシック" panose="020B0600070205080204" pitchFamily="50" charset="-128"/>
                        </a:rPr>
                        <a:t>平均発行年限</a:t>
                      </a:r>
                      <a:endParaRPr kumimoji="1" lang="en-US" altLang="ja-JP" sz="1100" dirty="0" smtClean="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smtClean="0">
                          <a:latin typeface="ＭＳ Ｐゴシック" panose="020B0600070205080204" pitchFamily="50" charset="-128"/>
                          <a:ea typeface="ＭＳ Ｐゴシック" panose="020B0600070205080204" pitchFamily="50" charset="-128"/>
                        </a:rPr>
                        <a:t>１０．６７年</a:t>
                      </a:r>
                      <a:endParaRPr kumimoji="1" lang="ja-JP" altLang="en-US" sz="110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smtClean="0">
                          <a:latin typeface="ＭＳ Ｐゴシック" panose="020B0600070205080204" pitchFamily="50" charset="-128"/>
                          <a:ea typeface="ＭＳ Ｐゴシック" panose="020B0600070205080204" pitchFamily="50" charset="-128"/>
                        </a:rPr>
                        <a:t>１０．５９年</a:t>
                      </a:r>
                      <a:endParaRPr kumimoji="1" lang="ja-JP" altLang="en-US" sz="110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1941834"/>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4067670360"/>
              </p:ext>
            </p:extLst>
          </p:nvPr>
        </p:nvGraphicFramePr>
        <p:xfrm>
          <a:off x="611065" y="5073641"/>
          <a:ext cx="4056186" cy="518160"/>
        </p:xfrm>
        <a:graphic>
          <a:graphicData uri="http://schemas.openxmlformats.org/drawingml/2006/table">
            <a:tbl>
              <a:tblPr firstRow="1" bandRow="1">
                <a:tableStyleId>{5C22544A-7EE6-4342-B048-85BDC9FD1C3A}</a:tableStyleId>
              </a:tblPr>
              <a:tblGrid>
                <a:gridCol w="1078250">
                  <a:extLst>
                    <a:ext uri="{9D8B030D-6E8A-4147-A177-3AD203B41FA5}">
                      <a16:colId xmlns:a16="http://schemas.microsoft.com/office/drawing/2014/main" val="1345715425"/>
                    </a:ext>
                  </a:extLst>
                </a:gridCol>
                <a:gridCol w="1482263">
                  <a:extLst>
                    <a:ext uri="{9D8B030D-6E8A-4147-A177-3AD203B41FA5}">
                      <a16:colId xmlns:a16="http://schemas.microsoft.com/office/drawing/2014/main" val="1740683127"/>
                    </a:ext>
                  </a:extLst>
                </a:gridCol>
                <a:gridCol w="1495673">
                  <a:extLst>
                    <a:ext uri="{9D8B030D-6E8A-4147-A177-3AD203B41FA5}">
                      <a16:colId xmlns:a16="http://schemas.microsoft.com/office/drawing/2014/main" val="1775402212"/>
                    </a:ext>
                  </a:extLst>
                </a:gridCol>
              </a:tblGrid>
              <a:tr h="0">
                <a:tc>
                  <a:txBody>
                    <a:bodyPr/>
                    <a:lstStyle/>
                    <a:p>
                      <a:endParaRPr kumimoji="1" lang="ja-JP" altLang="en-US" sz="110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ＭＳ Ｐゴシック" panose="020B0600070205080204" pitchFamily="50" charset="-128"/>
                          <a:ea typeface="ＭＳ Ｐゴシック" panose="020B0600070205080204" pitchFamily="50" charset="-128"/>
                        </a:rPr>
                        <a:t>令和３年度（見込）</a:t>
                      </a:r>
                      <a:endParaRPr kumimoji="1" lang="en-US" altLang="ja-JP" sz="1100" dirty="0" smtClean="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smtClean="0">
                          <a:latin typeface="ＭＳ Ｐゴシック" panose="020B0600070205080204" pitchFamily="50" charset="-128"/>
                          <a:ea typeface="ＭＳ Ｐゴシック" panose="020B0600070205080204" pitchFamily="50" charset="-128"/>
                        </a:rPr>
                        <a:t>令和２年度（実績）</a:t>
                      </a:r>
                      <a:endParaRPr kumimoji="1" lang="ja-JP" altLang="en-US" sz="110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3311108"/>
                  </a:ext>
                </a:extLst>
              </a:tr>
              <a:tr h="253137">
                <a:tc>
                  <a:txBody>
                    <a:bodyPr/>
                    <a:lstStyle/>
                    <a:p>
                      <a:pPr algn="ctr"/>
                      <a:r>
                        <a:rPr kumimoji="1" lang="ja-JP" altLang="en-US" sz="1100" dirty="0" smtClean="0">
                          <a:latin typeface="ＭＳ Ｐゴシック" panose="020B0600070205080204" pitchFamily="50" charset="-128"/>
                          <a:ea typeface="ＭＳ Ｐゴシック" panose="020B0600070205080204" pitchFamily="50" charset="-128"/>
                        </a:rPr>
                        <a:t>平均発行年限</a:t>
                      </a:r>
                      <a:endParaRPr kumimoji="1" lang="en-US" altLang="ja-JP" sz="1100" dirty="0" smtClean="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smtClean="0">
                          <a:latin typeface="ＭＳ Ｐゴシック" panose="020B0600070205080204" pitchFamily="50" charset="-128"/>
                          <a:ea typeface="ＭＳ Ｐゴシック" panose="020B0600070205080204" pitchFamily="50" charset="-128"/>
                        </a:rPr>
                        <a:t>９．６１年</a:t>
                      </a:r>
                      <a:endParaRPr kumimoji="1" lang="ja-JP" altLang="en-US" sz="110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smtClean="0">
                          <a:latin typeface="ＭＳ Ｐゴシック" panose="020B0600070205080204" pitchFamily="50" charset="-128"/>
                          <a:ea typeface="ＭＳ Ｐゴシック" panose="020B0600070205080204" pitchFamily="50" charset="-128"/>
                        </a:rPr>
                        <a:t>９．６５年</a:t>
                      </a:r>
                      <a:endParaRPr kumimoji="1" lang="ja-JP" altLang="en-US" sz="110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7837259"/>
                  </a:ext>
                </a:extLst>
              </a:tr>
            </a:tbl>
          </a:graphicData>
        </a:graphic>
      </p:graphicFrame>
      <p:sp>
        <p:nvSpPr>
          <p:cNvPr id="21" name="テキスト ボックス 20"/>
          <p:cNvSpPr txBox="1"/>
          <p:nvPr/>
        </p:nvSpPr>
        <p:spPr>
          <a:xfrm>
            <a:off x="4450689" y="6532210"/>
            <a:ext cx="878774" cy="369332"/>
          </a:xfrm>
          <a:prstGeom prst="rect">
            <a:avLst/>
          </a:prstGeom>
          <a:noFill/>
        </p:spPr>
        <p:txBody>
          <a:bodyPr wrap="square" rtlCol="0">
            <a:spAutoFit/>
          </a:bodyPr>
          <a:lstStyle/>
          <a:p>
            <a:r>
              <a:rPr lang="ja-JP" altLang="en-US" dirty="0" smtClean="0">
                <a:latin typeface="ＭＳ Ｐゴシック" panose="020B0600070205080204" pitchFamily="50" charset="-128"/>
                <a:ea typeface="ＭＳ Ｐゴシック" panose="020B0600070205080204" pitchFamily="50" charset="-128"/>
              </a:rPr>
              <a:t>－３－</a:t>
            </a:r>
            <a:endParaRPr kumimoji="1" lang="ja-JP" altLang="en-US"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15900791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11864</TotalTime>
  <Words>1383</Words>
  <Application>Microsoft Office PowerPoint</Application>
  <PresentationFormat>A4 210 x 297 mm</PresentationFormat>
  <Paragraphs>120</Paragraphs>
  <Slides>3</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ＭＳ Ｐゴシック</vt:lpstr>
      <vt:lpstr>ＭＳ ゴシック</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フレックス枠の主幹事選定方針について</dc:title>
  <dc:creator>河合　弘樹</dc:creator>
  <cp:lastModifiedBy>山口　貴志</cp:lastModifiedBy>
  <cp:revision>803</cp:revision>
  <cp:lastPrinted>2021-07-19T06:32:49Z</cp:lastPrinted>
  <dcterms:created xsi:type="dcterms:W3CDTF">2020-06-04T09:27:40Z</dcterms:created>
  <dcterms:modified xsi:type="dcterms:W3CDTF">2021-07-19T08:55:47Z</dcterms:modified>
</cp:coreProperties>
</file>