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385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EDA73-8F26-4A8C-9688-D2F5ED9A8BA5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70AAF-6BBD-4D86-9D4F-B4D7C847A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119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70AAF-6BBD-4D86-9D4F-B4D7C847A82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3560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A4B4-9E8C-4916-A5A2-8294E35098C0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6E05-60BA-4590-9B25-6773B1F7DF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905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A4B4-9E8C-4916-A5A2-8294E35098C0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6E05-60BA-4590-9B25-6773B1F7DF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81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A4B4-9E8C-4916-A5A2-8294E35098C0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6E05-60BA-4590-9B25-6773B1F7DF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7655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A4B4-9E8C-4916-A5A2-8294E35098C0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6E05-60BA-4590-9B25-6773B1F7DF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436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A4B4-9E8C-4916-A5A2-8294E35098C0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6E05-60BA-4590-9B25-6773B1F7DF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15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A4B4-9E8C-4916-A5A2-8294E35098C0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6E05-60BA-4590-9B25-6773B1F7DF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874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A4B4-9E8C-4916-A5A2-8294E35098C0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6E05-60BA-4590-9B25-6773B1F7DF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58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A4B4-9E8C-4916-A5A2-8294E35098C0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6E05-60BA-4590-9B25-6773B1F7DF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186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A4B4-9E8C-4916-A5A2-8294E35098C0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6E05-60BA-4590-9B25-6773B1F7DF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74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A4B4-9E8C-4916-A5A2-8294E35098C0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6E05-60BA-4590-9B25-6773B1F7DF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050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A4B4-9E8C-4916-A5A2-8294E35098C0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6E05-60BA-4590-9B25-6773B1F7DF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024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EA4B4-9E8C-4916-A5A2-8294E35098C0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56E05-60BA-4590-9B25-6773B1F7DF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615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6"/>
          <p:cNvSpPr txBox="1">
            <a:spLocks noChangeArrowheads="1"/>
          </p:cNvSpPr>
          <p:nvPr/>
        </p:nvSpPr>
        <p:spPr bwMode="auto">
          <a:xfrm>
            <a:off x="7499827" y="62213"/>
            <a:ext cx="1461974" cy="288032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8890" rIns="0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800" b="1" smtClean="0">
                <a:effectLst/>
                <a:latin typeface="ＭＳ ゴシック"/>
                <a:ea typeface="ＭＳ Ｐゴシック"/>
                <a:cs typeface="Times New Roman"/>
              </a:rPr>
              <a:t>資料</a:t>
            </a:r>
            <a:r>
              <a:rPr lang="ja-JP" altLang="en-US" b="1" dirty="0">
                <a:latin typeface="ＭＳ ゴシック"/>
                <a:ea typeface="ＭＳ Ｐゴシック"/>
                <a:cs typeface="Times New Roman"/>
              </a:rPr>
              <a:t>３</a:t>
            </a:r>
            <a:r>
              <a:rPr lang="ja-JP" altLang="en-US" sz="1800" b="1" smtClean="0">
                <a:effectLst/>
                <a:latin typeface="ＭＳ ゴシック"/>
                <a:ea typeface="ＭＳ Ｐゴシック"/>
                <a:cs typeface="Times New Roman"/>
              </a:rPr>
              <a:t>－２</a:t>
            </a:r>
            <a:endParaRPr lang="ja-JP" sz="1200" dirty="0">
              <a:effectLst/>
              <a:latin typeface="ＭＳ ゴシック"/>
              <a:cs typeface="Times New Roman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15084" y="5884530"/>
            <a:ext cx="8806537" cy="7848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+mn-ea"/>
              </a:rPr>
              <a:t>【</a:t>
            </a:r>
            <a:r>
              <a:rPr lang="ja-JP" altLang="en-US" sz="1100" dirty="0">
                <a:latin typeface="+mn-ea"/>
              </a:rPr>
              <a:t>発行額の基本的な考え方</a:t>
            </a:r>
            <a:r>
              <a:rPr lang="en-US" altLang="ja-JP" sz="1100" dirty="0">
                <a:latin typeface="+mn-ea"/>
              </a:rPr>
              <a:t>】</a:t>
            </a:r>
          </a:p>
          <a:p>
            <a:endParaRPr lang="en-US" altLang="ja-JP" sz="400" dirty="0">
              <a:latin typeface="+mn-ea"/>
            </a:endParaRPr>
          </a:p>
          <a:p>
            <a:r>
              <a:rPr lang="ja-JP" altLang="en-US" sz="1100" dirty="0">
                <a:latin typeface="+mn-ea"/>
              </a:rPr>
              <a:t>①　市場公募債　・・・　本府の基幹債である１０年及び５年は、両年限とも毎月２００億円を平準発行</a:t>
            </a:r>
            <a:endParaRPr lang="en-US" altLang="ja-JP" sz="1100" dirty="0">
              <a:latin typeface="+mn-ea"/>
            </a:endParaRPr>
          </a:p>
          <a:p>
            <a:endParaRPr lang="en-US" altLang="ja-JP" sz="400" dirty="0">
              <a:latin typeface="+mn-ea"/>
            </a:endParaRPr>
          </a:p>
          <a:p>
            <a:r>
              <a:rPr lang="ja-JP" altLang="en-US" sz="1100" dirty="0">
                <a:latin typeface="+mn-ea"/>
              </a:rPr>
              <a:t>②　フレックス枠　・・・　</a:t>
            </a:r>
            <a:r>
              <a:rPr lang="ja-JP" altLang="en-US" sz="1100" dirty="0" smtClean="0">
                <a:latin typeface="+mn-ea"/>
              </a:rPr>
              <a:t>２００億円を</a:t>
            </a:r>
            <a:r>
              <a:rPr lang="ja-JP" altLang="en-US" sz="1100" dirty="0" smtClean="0">
                <a:latin typeface="+mn-ea"/>
              </a:rPr>
              <a:t>前倒し発行／</a:t>
            </a:r>
            <a:r>
              <a:rPr lang="ja-JP" altLang="en-US" sz="1100" dirty="0" smtClean="0">
                <a:latin typeface="+mn-ea"/>
              </a:rPr>
              <a:t>公的</a:t>
            </a:r>
            <a:r>
              <a:rPr lang="ja-JP" altLang="en-US" sz="1100" dirty="0">
                <a:latin typeface="+mn-ea"/>
              </a:rPr>
              <a:t>資金の配分額を</a:t>
            </a:r>
            <a:r>
              <a:rPr lang="en-US" altLang="ja-JP" sz="1100" dirty="0">
                <a:latin typeface="+mn-ea"/>
              </a:rPr>
              <a:t>α</a:t>
            </a:r>
            <a:r>
              <a:rPr lang="ja-JP" altLang="en-US" sz="1100" dirty="0">
                <a:latin typeface="+mn-ea"/>
              </a:rPr>
              <a:t>とし、配分に応じて発行予定額を調整</a:t>
            </a:r>
            <a:endParaRPr lang="en-US" altLang="ja-JP" sz="1100" dirty="0">
              <a:latin typeface="+mn-ea"/>
            </a:endParaRPr>
          </a:p>
          <a:p>
            <a:endParaRPr lang="en-US" altLang="ja-JP" sz="400" dirty="0">
              <a:latin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260449" y="404664"/>
            <a:ext cx="70403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dirty="0">
                <a:latin typeface="+mn-ea"/>
              </a:rPr>
              <a:t>単位：億円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1028" y="163292"/>
            <a:ext cx="4896544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u="sng" dirty="0"/>
              <a:t>令和３</a:t>
            </a:r>
            <a:r>
              <a:rPr kumimoji="1" lang="ja-JP" altLang="en-US" u="sng" dirty="0"/>
              <a:t>年度大阪府債発行計画（案）について</a:t>
            </a:r>
          </a:p>
        </p:txBody>
      </p:sp>
      <p:sp>
        <p:nvSpPr>
          <p:cNvPr id="18" name="下矢印 17"/>
          <p:cNvSpPr/>
          <p:nvPr/>
        </p:nvSpPr>
        <p:spPr>
          <a:xfrm>
            <a:off x="3959932" y="2816862"/>
            <a:ext cx="1224136" cy="228123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274306" y="3198168"/>
            <a:ext cx="70403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dirty="0">
                <a:latin typeface="+mn-ea"/>
              </a:rPr>
              <a:t>単位：億円</a:t>
            </a:r>
            <a:endParaRPr kumimoji="1" lang="ja-JP" altLang="en-US" sz="900" dirty="0">
              <a:latin typeface="+mn-ea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908140E1-9E21-4787-BA6E-383A910C7F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130" y="3123484"/>
            <a:ext cx="8806537" cy="208324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731069A3-1444-4D97-A847-F3D7B9B322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130" y="643968"/>
            <a:ext cx="8815643" cy="208324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9EE9A7C-309F-4352-834F-B8709B17D6EE}"/>
              </a:ext>
            </a:extLst>
          </p:cNvPr>
          <p:cNvSpPr txBox="1"/>
          <p:nvPr/>
        </p:nvSpPr>
        <p:spPr>
          <a:xfrm>
            <a:off x="115084" y="5238096"/>
            <a:ext cx="61815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00" dirty="0"/>
              <a:t>（注）　本計画は、民間資金にかかる月別の発行予定額であり、市場環境等により変更する場合がある。</a:t>
            </a:r>
            <a:endParaRPr lang="en-US" altLang="ja-JP" sz="700" dirty="0"/>
          </a:p>
          <a:p>
            <a:r>
              <a:rPr lang="ja-JP" altLang="en-US" sz="700" dirty="0"/>
              <a:t>　　　　フレックス枠とは、発行計画の策定に際し、時期や年限、総額等をあらかじめ定めず、市場の環境や投資家のニーズに応じて機動的に発行する枠である。</a:t>
            </a:r>
            <a:endParaRPr kumimoji="1" lang="en-US" altLang="ja-JP" sz="700" dirty="0"/>
          </a:p>
          <a:p>
            <a:r>
              <a:rPr lang="ja-JP" altLang="en-US" sz="700" dirty="0"/>
              <a:t>　　　　市場条件が整えば、フレックス枠を活用して外貨建て国内債</a:t>
            </a:r>
            <a:r>
              <a:rPr lang="ja-JP" altLang="en-US" sz="700" dirty="0" smtClean="0"/>
              <a:t>を２００億円程度発行</a:t>
            </a:r>
            <a:r>
              <a:rPr lang="ja-JP" altLang="en-US" sz="700" dirty="0"/>
              <a:t>する。</a:t>
            </a:r>
            <a:endParaRPr lang="en-US" altLang="ja-JP" sz="700" dirty="0"/>
          </a:p>
          <a:p>
            <a:r>
              <a:rPr lang="ja-JP" altLang="en-US" sz="700" dirty="0"/>
              <a:t>　　　　</a:t>
            </a:r>
            <a:r>
              <a:rPr lang="en-US" altLang="ja-JP" sz="700" dirty="0"/>
              <a:t>α</a:t>
            </a:r>
            <a:r>
              <a:rPr lang="ja-JP" altLang="en-US" sz="700" dirty="0"/>
              <a:t>：公的資金の配分</a:t>
            </a:r>
            <a:r>
              <a:rPr lang="ja-JP" altLang="en-US" sz="700" dirty="0" smtClean="0"/>
              <a:t>額に</a:t>
            </a:r>
            <a:r>
              <a:rPr lang="ja-JP" altLang="en-US" sz="700" dirty="0"/>
              <a:t>応じて発行予定額を調整</a:t>
            </a:r>
            <a:endParaRPr lang="en-US" altLang="ja-JP" sz="7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F7FBE40-A92D-4ABB-A5E7-915CAFD53862}"/>
              </a:ext>
            </a:extLst>
          </p:cNvPr>
          <p:cNvSpPr txBox="1"/>
          <p:nvPr/>
        </p:nvSpPr>
        <p:spPr>
          <a:xfrm>
            <a:off x="8257762" y="2868791"/>
            <a:ext cx="70403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dirty="0">
                <a:latin typeface="+mn-ea"/>
              </a:rPr>
              <a:t>単位：億円</a:t>
            </a:r>
            <a:endParaRPr kumimoji="1" lang="ja-JP" altLang="en-US" sz="9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65848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3722</TotalTime>
  <Words>202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河合　弘樹</cp:lastModifiedBy>
  <cp:revision>418</cp:revision>
  <cp:lastPrinted>2021-06-22T05:21:11Z</cp:lastPrinted>
  <dcterms:created xsi:type="dcterms:W3CDTF">2017-12-08T03:17:57Z</dcterms:created>
  <dcterms:modified xsi:type="dcterms:W3CDTF">2021-07-06T05:31:53Z</dcterms:modified>
</cp:coreProperties>
</file>