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96" r:id="rId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合　弘樹" initials="河合　弘樹" lastIdx="0" clrIdx="0">
    <p:extLst>
      <p:ext uri="{19B8F6BF-5375-455C-9EA6-DF929625EA0E}">
        <p15:presenceInfo xmlns:p15="http://schemas.microsoft.com/office/powerpoint/2012/main" userId="S-1-5-21-161959346-1900351369-444732941-188855" providerId="AD"/>
      </p:ext>
    </p:extLst>
  </p:cmAuthor>
  <p:cmAuthor id="2" name="舟岡　佐奈絵" initials="舟岡　佐奈絵" lastIdx="2" clrIdx="1">
    <p:extLst>
      <p:ext uri="{19B8F6BF-5375-455C-9EA6-DF929625EA0E}">
        <p15:presenceInfo xmlns:p15="http://schemas.microsoft.com/office/powerpoint/2012/main" userId="S-1-5-21-161959346-1900351369-444732941-45544" providerId="AD"/>
      </p:ext>
    </p:extLst>
  </p:cmAuthor>
  <p:cmAuthor id="3" name="河合　弘樹" initials="河合　弘樹 [2]" lastIdx="6" clrIdx="2">
    <p:extLst>
      <p:ext uri="{19B8F6BF-5375-455C-9EA6-DF929625EA0E}">
        <p15:presenceInfo xmlns:p15="http://schemas.microsoft.com/office/powerpoint/2012/main" userId="S::KawaiHir@lan.pref.osaka.jp::f20723b6-f21e-4b86-91a3-c6faaaf5b4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EAEF11"/>
    <a:srgbClr val="00FFFF"/>
    <a:srgbClr val="FB8605"/>
    <a:srgbClr val="0066FF"/>
    <a:srgbClr val="00CC00"/>
    <a:srgbClr val="FFFF66"/>
    <a:srgbClr val="FFFF99"/>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8" autoAdjust="0"/>
    <p:restoredTop sz="94434" autoAdjust="0"/>
  </p:normalViewPr>
  <p:slideViewPr>
    <p:cSldViewPr snapToGrid="0">
      <p:cViewPr varScale="1">
        <p:scale>
          <a:sx n="74" d="100"/>
          <a:sy n="74" d="100"/>
        </p:scale>
        <p:origin x="1452"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734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0DF6FD59-C29F-41C8-97DE-04BEBB54002B}" type="datetimeFigureOut">
              <a:rPr lang="ja-JP" altLang="en-US"/>
              <a:pPr/>
              <a:t>2021/7/6</a:t>
            </a:fld>
            <a:endParaRPr lang="en-US" altLang="ja-JP"/>
          </a:p>
        </p:txBody>
      </p:sp>
      <p:sp>
        <p:nvSpPr>
          <p:cNvPr id="5734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734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403420-0162-444F-9F63-5691F90F5DDE}" type="slidenum">
              <a:rPr lang="ja-JP" altLang="en-US"/>
              <a:pPr/>
              <a:t>‹#›</a:t>
            </a:fld>
            <a:endParaRPr lang="en-US" altLang="ja-JP"/>
          </a:p>
        </p:txBody>
      </p:sp>
    </p:spTree>
    <p:extLst>
      <p:ext uri="{BB962C8B-B14F-4D97-AF65-F5344CB8AC3E}">
        <p14:creationId xmlns:p14="http://schemas.microsoft.com/office/powerpoint/2010/main" val="153193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defTabSz="882650">
              <a:defRPr sz="1200"/>
            </a:lvl1pPr>
          </a:lstStyle>
          <a:p>
            <a:endParaRPr lang="en-US" altLang="ja-JP"/>
          </a:p>
        </p:txBody>
      </p:sp>
      <p:sp>
        <p:nvSpPr>
          <p:cNvPr id="27651"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algn="r" defTabSz="882650">
              <a:defRPr sz="1200"/>
            </a:lvl1pPr>
          </a:lstStyle>
          <a:p>
            <a:endParaRPr lang="en-US" altLang="ja-JP"/>
          </a:p>
        </p:txBody>
      </p:sp>
      <p:sp>
        <p:nvSpPr>
          <p:cNvPr id="28676"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79450" y="4721225"/>
            <a:ext cx="5448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7654" name="Rectangle 6"/>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defTabSz="882650">
              <a:defRPr sz="1200"/>
            </a:lvl1pPr>
          </a:lstStyle>
          <a:p>
            <a:endParaRPr lang="en-US" altLang="ja-JP"/>
          </a:p>
        </p:txBody>
      </p:sp>
      <p:sp>
        <p:nvSpPr>
          <p:cNvPr id="27655"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algn="r" defTabSz="882650">
              <a:defRPr sz="1200"/>
            </a:lvl1pPr>
          </a:lstStyle>
          <a:p>
            <a:fld id="{32FB620B-A58B-4A04-8599-5E0DE77F85F6}" type="slidenum">
              <a:rPr lang="en-US" altLang="ja-JP"/>
              <a:pPr/>
              <a:t>‹#›</a:t>
            </a:fld>
            <a:endParaRPr lang="en-US" altLang="ja-JP"/>
          </a:p>
        </p:txBody>
      </p:sp>
    </p:spTree>
    <p:extLst>
      <p:ext uri="{BB962C8B-B14F-4D97-AF65-F5344CB8AC3E}">
        <p14:creationId xmlns:p14="http://schemas.microsoft.com/office/powerpoint/2010/main" val="188076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fld id="{61542F01-0121-416E-B3A4-AAAB165A6FB1}" type="datetime1">
              <a:rPr lang="ja-JP" altLang="en-US" smtClean="0"/>
              <a:pPr/>
              <a:t>2021/7/6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C20E24-DC01-4EB0-9FBC-E8989ADBD6CA}" type="slidenum">
              <a:rPr lang="en-US" altLang="ja-JP"/>
              <a:pPr>
                <a:defRPr/>
              </a:pPr>
              <a:t>‹#›</a:t>
            </a:fld>
            <a:endParaRPr lang="en-US" altLang="ja-JP"/>
          </a:p>
        </p:txBody>
      </p:sp>
    </p:spTree>
    <p:extLst>
      <p:ext uri="{BB962C8B-B14F-4D97-AF65-F5344CB8AC3E}">
        <p14:creationId xmlns:p14="http://schemas.microsoft.com/office/powerpoint/2010/main" val="395501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fld id="{85280B3F-BF9A-499F-97C2-EC615CFF2F4D}" type="datetime1">
              <a:rPr lang="ja-JP" altLang="en-US" smtClean="0"/>
              <a:pPr/>
              <a:t>2021/7/6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14638-10BA-4259-973D-892BB29E46F4}" type="slidenum">
              <a:rPr lang="en-US" altLang="ja-JP"/>
              <a:pPr>
                <a:defRPr/>
              </a:pPr>
              <a:t>‹#›</a:t>
            </a:fld>
            <a:endParaRPr lang="en-US" altLang="ja-JP"/>
          </a:p>
        </p:txBody>
      </p:sp>
    </p:spTree>
    <p:extLst>
      <p:ext uri="{BB962C8B-B14F-4D97-AF65-F5344CB8AC3E}">
        <p14:creationId xmlns:p14="http://schemas.microsoft.com/office/powerpoint/2010/main" val="8985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fld id="{11261405-6E39-4A25-97F8-4583FF1D2D5E}" type="datetime1">
              <a:rPr lang="ja-JP" altLang="en-US" smtClean="0"/>
              <a:pPr/>
              <a:t>2021/7/6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A7836C7-7A2B-4E24-AF55-51B8B5F5E901}" type="slidenum">
              <a:rPr lang="en-US" altLang="ja-JP"/>
              <a:pPr>
                <a:defRPr/>
              </a:pPr>
              <a:t>‹#›</a:t>
            </a:fld>
            <a:endParaRPr lang="en-US" altLang="ja-JP"/>
          </a:p>
        </p:txBody>
      </p:sp>
    </p:spTree>
    <p:extLst>
      <p:ext uri="{BB962C8B-B14F-4D97-AF65-F5344CB8AC3E}">
        <p14:creationId xmlns:p14="http://schemas.microsoft.com/office/powerpoint/2010/main" val="37918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fld id="{8380B0FA-A0F7-4983-895C-750382BD20C3}" type="datetime1">
              <a:rPr lang="ja-JP" altLang="en-US" smtClean="0"/>
              <a:pPr/>
              <a:t>2021/7/6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0AB7F-FD1D-4B22-A475-CA7B61D48F3B}" type="slidenum">
              <a:rPr lang="en-US" altLang="ja-JP"/>
              <a:pPr>
                <a:defRPr/>
              </a:pPr>
              <a:t>‹#›</a:t>
            </a:fld>
            <a:endParaRPr lang="en-US" altLang="ja-JP"/>
          </a:p>
        </p:txBody>
      </p:sp>
    </p:spTree>
    <p:extLst>
      <p:ext uri="{BB962C8B-B14F-4D97-AF65-F5344CB8AC3E}">
        <p14:creationId xmlns:p14="http://schemas.microsoft.com/office/powerpoint/2010/main" val="41489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fld id="{188A9335-FB69-4DDB-8947-76D670C61650}" type="datetime1">
              <a:rPr lang="ja-JP" altLang="en-US" smtClean="0"/>
              <a:pPr/>
              <a:t>2021/7/6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5F49AF-AA63-4EC0-9F87-4D7F771286AB}" type="slidenum">
              <a:rPr lang="en-US" altLang="ja-JP"/>
              <a:pPr>
                <a:defRPr/>
              </a:pPr>
              <a:t>‹#›</a:t>
            </a:fld>
            <a:endParaRPr lang="en-US" altLang="ja-JP"/>
          </a:p>
        </p:txBody>
      </p:sp>
    </p:spTree>
    <p:extLst>
      <p:ext uri="{BB962C8B-B14F-4D97-AF65-F5344CB8AC3E}">
        <p14:creationId xmlns:p14="http://schemas.microsoft.com/office/powerpoint/2010/main" val="18516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fld id="{24F220F6-5B80-4713-A16A-6DF41E96FB2D}" type="datetime1">
              <a:rPr lang="ja-JP" altLang="en-US" smtClean="0"/>
              <a:pPr/>
              <a:t>2021/7/6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AFB217-424F-40B5-A571-9963A3E8F101}" type="slidenum">
              <a:rPr lang="en-US" altLang="ja-JP"/>
              <a:pPr>
                <a:defRPr/>
              </a:pPr>
              <a:t>‹#›</a:t>
            </a:fld>
            <a:endParaRPr lang="en-US" altLang="ja-JP"/>
          </a:p>
        </p:txBody>
      </p:sp>
    </p:spTree>
    <p:extLst>
      <p:ext uri="{BB962C8B-B14F-4D97-AF65-F5344CB8AC3E}">
        <p14:creationId xmlns:p14="http://schemas.microsoft.com/office/powerpoint/2010/main" val="92282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fld id="{52F33569-5644-465C-BE84-0FAE4FBD9CC7}" type="datetime1">
              <a:rPr lang="ja-JP" altLang="en-US" smtClean="0"/>
              <a:pPr/>
              <a:t>2021/7/6</a:t>
            </a:fld>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8DDDF47-2B06-44CD-85F3-4A0786A8F3D4}" type="slidenum">
              <a:rPr lang="en-US" altLang="ja-JP"/>
              <a:pPr>
                <a:defRPr/>
              </a:pPr>
              <a:t>‹#›</a:t>
            </a:fld>
            <a:endParaRPr lang="en-US" altLang="ja-JP"/>
          </a:p>
        </p:txBody>
      </p:sp>
    </p:spTree>
    <p:extLst>
      <p:ext uri="{BB962C8B-B14F-4D97-AF65-F5344CB8AC3E}">
        <p14:creationId xmlns:p14="http://schemas.microsoft.com/office/powerpoint/2010/main" val="388481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fld id="{58CD1263-B08D-41A1-8AED-2CE4A26FA56D}" type="datetime1">
              <a:rPr lang="ja-JP" altLang="en-US" smtClean="0"/>
              <a:pPr/>
              <a:t>2021/7/6</a:t>
            </a:fld>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B7AE5A-1EBD-47C9-AE81-5280EF8F6BE8}" type="slidenum">
              <a:rPr lang="en-US" altLang="ja-JP"/>
              <a:pPr>
                <a:defRPr/>
              </a:pPr>
              <a:t>‹#›</a:t>
            </a:fld>
            <a:endParaRPr lang="en-US" altLang="ja-JP"/>
          </a:p>
        </p:txBody>
      </p:sp>
    </p:spTree>
    <p:extLst>
      <p:ext uri="{BB962C8B-B14F-4D97-AF65-F5344CB8AC3E}">
        <p14:creationId xmlns:p14="http://schemas.microsoft.com/office/powerpoint/2010/main" val="286190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5D06BAC-9FE9-46AE-8F62-4A78AD57968C}" type="datetime1">
              <a:rPr lang="ja-JP" altLang="en-US" smtClean="0"/>
              <a:pPr/>
              <a:t>2021/7/6</a:t>
            </a:fld>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F097F7B-CB52-4430-A467-F565A6C3586E}" type="slidenum">
              <a:rPr lang="en-US" altLang="ja-JP"/>
              <a:pPr>
                <a:defRPr/>
              </a:pPr>
              <a:t>‹#›</a:t>
            </a:fld>
            <a:endParaRPr lang="en-US" altLang="ja-JP"/>
          </a:p>
        </p:txBody>
      </p:sp>
    </p:spTree>
    <p:extLst>
      <p:ext uri="{BB962C8B-B14F-4D97-AF65-F5344CB8AC3E}">
        <p14:creationId xmlns:p14="http://schemas.microsoft.com/office/powerpoint/2010/main" val="177415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B84FA38D-8C8B-4D3A-92B3-27DB20D6CE91}" type="datetime1">
              <a:rPr lang="ja-JP" altLang="en-US" smtClean="0"/>
              <a:pPr/>
              <a:t>2021/7/6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E4B967-0B36-402B-A48C-449C5305880D}" type="slidenum">
              <a:rPr lang="en-US" altLang="ja-JP"/>
              <a:pPr>
                <a:defRPr/>
              </a:pPr>
              <a:t>‹#›</a:t>
            </a:fld>
            <a:endParaRPr lang="en-US" altLang="ja-JP"/>
          </a:p>
        </p:txBody>
      </p:sp>
    </p:spTree>
    <p:extLst>
      <p:ext uri="{BB962C8B-B14F-4D97-AF65-F5344CB8AC3E}">
        <p14:creationId xmlns:p14="http://schemas.microsoft.com/office/powerpoint/2010/main" val="118462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7D9F5538-5432-49D4-B37B-2B05044CADE9}" type="datetime1">
              <a:rPr lang="ja-JP" altLang="en-US" smtClean="0"/>
              <a:pPr/>
              <a:t>2021/7/6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7212FE-6592-4CBD-8825-4FAF1A870BF1}" type="slidenum">
              <a:rPr lang="en-US" altLang="ja-JP"/>
              <a:pPr>
                <a:defRPr/>
              </a:pPr>
              <a:t>‹#›</a:t>
            </a:fld>
            <a:endParaRPr lang="en-US" altLang="ja-JP"/>
          </a:p>
        </p:txBody>
      </p:sp>
    </p:spTree>
    <p:extLst>
      <p:ext uri="{BB962C8B-B14F-4D97-AF65-F5344CB8AC3E}">
        <p14:creationId xmlns:p14="http://schemas.microsoft.com/office/powerpoint/2010/main" val="205820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fld id="{59C05C2C-F2C1-4193-9CD4-3967EC0B901D}" type="datetime1">
              <a:rPr lang="ja-JP" altLang="en-US" smtClean="0"/>
              <a:pPr/>
              <a:t>2021/7/6</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FB27819-EE6E-4A91-9B04-7197AD2073D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778" y="394931"/>
            <a:ext cx="10183766" cy="6232475"/>
          </a:xfrm>
          <a:prstGeom prst="rect">
            <a:avLst/>
          </a:prstGeom>
          <a:ln>
            <a:noFill/>
          </a:ln>
        </p:spPr>
        <p:txBody>
          <a:bodyPr wrap="square">
            <a:spAutoFit/>
          </a:bodyPr>
          <a:lstStyle/>
          <a:p>
            <a:r>
              <a:rPr lang="ja-JP" altLang="en-US" sz="1400" dirty="0"/>
              <a:t>　＜令和３年度下半期発行計画（案）における課題＞</a:t>
            </a:r>
            <a:r>
              <a:rPr lang="ja-JP" altLang="en-US" sz="1600" dirty="0"/>
              <a:t>　</a:t>
            </a:r>
            <a:endParaRPr lang="en-US" altLang="ja-JP" sz="1600" dirty="0"/>
          </a:p>
          <a:p>
            <a:endParaRPr lang="en-US" altLang="ja-JP" sz="400" dirty="0"/>
          </a:p>
          <a:p>
            <a:r>
              <a:rPr lang="ja-JP" altLang="en-US" sz="1400" dirty="0"/>
              <a:t>　○ 府債発行が集中する可能性</a:t>
            </a:r>
            <a:endParaRPr lang="en-US" altLang="ja-JP" sz="1400" dirty="0"/>
          </a:p>
          <a:p>
            <a:r>
              <a:rPr lang="ja-JP" altLang="en-US" sz="1400" dirty="0"/>
              <a:t>　　　　 </a:t>
            </a:r>
            <a:r>
              <a:rPr lang="ja-JP" altLang="en-US" sz="1350" dirty="0"/>
              <a:t>新型コロナウイルス感染症が終息していない状況から、税収が想定以上に減少し、</a:t>
            </a:r>
            <a:r>
              <a:rPr lang="ja-JP" altLang="en-US" sz="1350" u="sng" dirty="0"/>
              <a:t>減収補塡債（</a:t>
            </a:r>
            <a:r>
              <a:rPr lang="en-US" altLang="ja-JP" sz="1350" u="sng" dirty="0"/>
              <a:t>※</a:t>
            </a:r>
            <a:r>
              <a:rPr lang="ja-JP" altLang="en-US" sz="1350" u="sng" dirty="0"/>
              <a:t>１）</a:t>
            </a:r>
            <a:r>
              <a:rPr lang="ja-JP" altLang="en-US" sz="1350" u="sng" dirty="0">
                <a:latin typeface="+mj-ea"/>
              </a:rPr>
              <a:t>の発行額が増加する</a:t>
            </a:r>
            <a:endParaRPr lang="en-US" altLang="ja-JP" sz="1350" u="sng" dirty="0">
              <a:latin typeface="+mj-ea"/>
            </a:endParaRPr>
          </a:p>
          <a:p>
            <a:r>
              <a:rPr lang="ja-JP" altLang="en-US" sz="1350" dirty="0">
                <a:latin typeface="+mj-ea"/>
              </a:rPr>
              <a:t>　　　　 </a:t>
            </a:r>
            <a:r>
              <a:rPr lang="ja-JP" altLang="en-US" sz="1350" u="sng" dirty="0">
                <a:latin typeface="+mj-ea"/>
              </a:rPr>
              <a:t>こととなれば、</a:t>
            </a:r>
            <a:r>
              <a:rPr lang="ja-JP" altLang="en-US" sz="1350" b="1" u="sng" dirty="0">
                <a:latin typeface="+mj-ea"/>
              </a:rPr>
              <a:t>出納整理期間（令和４年４・５月）に府債発行が集中することとなり、府債の</a:t>
            </a:r>
            <a:r>
              <a:rPr lang="ja-JP" altLang="en-US" sz="1350" b="1" u="sng" dirty="0"/>
              <a:t>安定消化に懸念</a:t>
            </a:r>
            <a:r>
              <a:rPr lang="ja-JP" altLang="en-US" sz="1350" dirty="0"/>
              <a:t>を生じさせる。</a:t>
            </a:r>
            <a:endParaRPr lang="en-US" altLang="ja-JP" sz="1350" dirty="0"/>
          </a:p>
          <a:p>
            <a:endParaRPr lang="en-US" altLang="ja-JP" sz="400" dirty="0"/>
          </a:p>
          <a:p>
            <a:pPr marL="2246313" indent="-2246313"/>
            <a:r>
              <a:rPr lang="ja-JP" altLang="en-US" sz="800" dirty="0"/>
              <a:t>　　  　　　 　　</a:t>
            </a:r>
            <a:r>
              <a:rPr lang="en-US" altLang="ja-JP" sz="800" dirty="0">
                <a:latin typeface="+mn-ea"/>
                <a:ea typeface="+mn-ea"/>
              </a:rPr>
              <a:t>※</a:t>
            </a:r>
            <a:r>
              <a:rPr lang="ja-JP" altLang="en-US" sz="800" dirty="0">
                <a:latin typeface="+mn-ea"/>
                <a:ea typeface="+mn-ea"/>
              </a:rPr>
              <a:t>１　地方</a:t>
            </a:r>
            <a:r>
              <a:rPr lang="ja-JP" altLang="en-US" sz="800" dirty="0"/>
              <a:t>税の収入</a:t>
            </a:r>
            <a:r>
              <a:rPr lang="ja-JP" altLang="en-US" sz="800" dirty="0" smtClean="0"/>
              <a:t>が標準</a:t>
            </a:r>
            <a:r>
              <a:rPr lang="ja-JP" altLang="en-US" sz="800" dirty="0"/>
              <a:t>税</a:t>
            </a:r>
            <a:r>
              <a:rPr lang="ja-JP" altLang="en-US" sz="800" dirty="0" smtClean="0"/>
              <a:t>収入額を</a:t>
            </a:r>
            <a:r>
              <a:rPr lang="ja-JP" altLang="en-US" sz="800" dirty="0"/>
              <a:t>下回る場合、その税収の減少を補うために発行される特例地方債であり、道府県分の対象税目</a:t>
            </a:r>
            <a:r>
              <a:rPr lang="ja-JP" altLang="en-US" sz="800" dirty="0" smtClean="0"/>
              <a:t>は府民税法人税</a:t>
            </a:r>
            <a:r>
              <a:rPr lang="ja-JP" altLang="en-US" sz="800" dirty="0"/>
              <a:t>割、法人事業税</a:t>
            </a:r>
            <a:r>
              <a:rPr lang="ja-JP" altLang="en-US" sz="800" dirty="0" smtClean="0"/>
              <a:t>、府民税利子割</a:t>
            </a:r>
            <a:r>
              <a:rPr lang="ja-JP" altLang="en-US" sz="800" dirty="0"/>
              <a:t>及</a:t>
            </a:r>
            <a:r>
              <a:rPr lang="ja-JP" altLang="en-US" sz="800" dirty="0" smtClean="0"/>
              <a:t>び特別法人事業譲与</a:t>
            </a:r>
            <a:r>
              <a:rPr lang="ja-JP" altLang="en-US" sz="800" dirty="0"/>
              <a:t>税</a:t>
            </a:r>
            <a:endParaRPr lang="en-US" altLang="ja-JP" sz="800" dirty="0"/>
          </a:p>
          <a:p>
            <a:endParaRPr lang="en-US" altLang="ja-JP" sz="400" dirty="0">
              <a:latin typeface="+mj-ea"/>
            </a:endParaRPr>
          </a:p>
          <a:p>
            <a:r>
              <a:rPr lang="ja-JP" altLang="en-US" sz="1400" dirty="0">
                <a:latin typeface="+mj-ea"/>
              </a:rPr>
              <a:t>　</a:t>
            </a:r>
            <a:r>
              <a:rPr lang="ja-JP" altLang="en-US" sz="1400" dirty="0">
                <a:latin typeface="+mn-ea"/>
                <a:ea typeface="+mn-ea"/>
              </a:rPr>
              <a:t>○ 不透明な市場環境</a:t>
            </a:r>
            <a:endParaRPr lang="en-US" altLang="ja-JP" sz="1400" dirty="0">
              <a:latin typeface="+mn-ea"/>
              <a:ea typeface="+mn-ea"/>
            </a:endParaRPr>
          </a:p>
          <a:p>
            <a:r>
              <a:rPr lang="ja-JP" altLang="en-US" sz="1400" dirty="0">
                <a:latin typeface="+mn-ea"/>
                <a:ea typeface="+mn-ea"/>
              </a:rPr>
              <a:t>　       </a:t>
            </a:r>
            <a:r>
              <a:rPr lang="ja-JP" altLang="en-US" sz="1350" dirty="0">
                <a:latin typeface="+mn-ea"/>
                <a:ea typeface="+mn-ea"/>
              </a:rPr>
              <a:t>新型コロナウイルス感染症の影響により、今後の市場環境も不透明な</a:t>
            </a:r>
            <a:r>
              <a:rPr lang="ja-JP" altLang="en-US" sz="1350" dirty="0" smtClean="0">
                <a:latin typeface="+mn-ea"/>
                <a:ea typeface="+mn-ea"/>
              </a:rPr>
              <a:t>状況が続くと見込まれること</a:t>
            </a:r>
            <a:r>
              <a:rPr lang="ja-JP" altLang="en-US" sz="1350" dirty="0">
                <a:latin typeface="+mn-ea"/>
                <a:ea typeface="+mn-ea"/>
              </a:rPr>
              <a:t>から、さらに</a:t>
            </a:r>
            <a:r>
              <a:rPr lang="ja-JP" altLang="en-US" sz="1350" dirty="0" smtClean="0">
                <a:latin typeface="+mn-ea"/>
                <a:ea typeface="+mn-ea"/>
              </a:rPr>
              <a:t>、</a:t>
            </a:r>
            <a:endParaRPr lang="en-US" altLang="ja-JP" sz="1350" dirty="0" smtClean="0">
              <a:latin typeface="+mn-ea"/>
              <a:ea typeface="+mn-ea"/>
            </a:endParaRPr>
          </a:p>
          <a:p>
            <a:r>
              <a:rPr lang="ja-JP" altLang="en-US" sz="1350" b="1" dirty="0">
                <a:latin typeface="+mn-ea"/>
                <a:ea typeface="+mn-ea"/>
              </a:rPr>
              <a:t>　</a:t>
            </a:r>
            <a:r>
              <a:rPr lang="ja-JP" altLang="en-US" sz="1350" b="1" dirty="0" smtClean="0">
                <a:latin typeface="+mn-ea"/>
                <a:ea typeface="+mn-ea"/>
              </a:rPr>
              <a:t>　　　 </a:t>
            </a:r>
            <a:r>
              <a:rPr lang="ja-JP" altLang="en-US" sz="1350" b="1" u="sng" dirty="0" smtClean="0">
                <a:latin typeface="+mn-ea"/>
                <a:ea typeface="+mn-ea"/>
              </a:rPr>
              <a:t>資金</a:t>
            </a:r>
            <a:r>
              <a:rPr lang="ja-JP" altLang="en-US" sz="1350" b="1" u="sng" dirty="0">
                <a:latin typeface="+mn-ea"/>
                <a:ea typeface="+mn-ea"/>
              </a:rPr>
              <a:t>調達手法</a:t>
            </a:r>
            <a:r>
              <a:rPr lang="ja-JP" altLang="en-US" sz="1350" b="1" u="sng" dirty="0" smtClean="0">
                <a:latin typeface="+mn-ea"/>
                <a:ea typeface="+mn-ea"/>
              </a:rPr>
              <a:t>の多様化</a:t>
            </a:r>
            <a:r>
              <a:rPr lang="ja-JP" altLang="en-US" sz="1350" b="1" u="sng" dirty="0">
                <a:latin typeface="+mn-ea"/>
                <a:ea typeface="+mn-ea"/>
              </a:rPr>
              <a:t>を推進することで、府債の安定調達等に努める必要</a:t>
            </a:r>
            <a:r>
              <a:rPr lang="ja-JP" altLang="en-US" sz="1350" dirty="0">
                <a:latin typeface="+mn-ea"/>
                <a:ea typeface="+mn-ea"/>
              </a:rPr>
              <a:t>がある</a:t>
            </a:r>
            <a:r>
              <a:rPr lang="ja-JP" altLang="en-US" sz="1400" dirty="0">
                <a:latin typeface="+mn-ea"/>
                <a:ea typeface="+mn-ea"/>
              </a:rPr>
              <a:t>。</a:t>
            </a:r>
            <a:endParaRPr lang="en-US" altLang="ja-JP" sz="1400" dirty="0">
              <a:latin typeface="+mn-ea"/>
              <a:ea typeface="+mn-ea"/>
            </a:endParaRPr>
          </a:p>
          <a:p>
            <a:endParaRPr lang="en-US" altLang="ja-JP" sz="400" dirty="0">
              <a:latin typeface="+mj-lt"/>
            </a:endParaRPr>
          </a:p>
          <a:p>
            <a:endParaRPr lang="en-US" altLang="ja-JP" sz="400" dirty="0">
              <a:latin typeface="+mj-lt"/>
            </a:endParaRPr>
          </a:p>
          <a:p>
            <a:r>
              <a:rPr lang="ja-JP" altLang="en-US" sz="1400" dirty="0">
                <a:latin typeface="+mj-ea"/>
              </a:rPr>
              <a:t>　○ 公的資金の配分額が未確定</a:t>
            </a:r>
            <a:endParaRPr lang="en-US" altLang="ja-JP" sz="1400" dirty="0">
              <a:latin typeface="+mj-ea"/>
            </a:endParaRPr>
          </a:p>
          <a:p>
            <a:r>
              <a:rPr lang="ja-JP" altLang="en-US" sz="1400" dirty="0">
                <a:latin typeface="+mj-ea"/>
              </a:rPr>
              <a:t>         </a:t>
            </a:r>
            <a:r>
              <a:rPr lang="ja-JP" altLang="en-US" sz="1350" dirty="0">
                <a:latin typeface="+mj-ea"/>
              </a:rPr>
              <a:t>令和３年度地方債計画（</a:t>
            </a:r>
            <a:r>
              <a:rPr lang="ja-JP" altLang="en-US" sz="1350" dirty="0" smtClean="0">
                <a:latin typeface="+mj-ea"/>
              </a:rPr>
              <a:t>総務省策定）</a:t>
            </a:r>
            <a:r>
              <a:rPr lang="ja-JP" altLang="en-US" sz="1350" dirty="0">
                <a:latin typeface="+mj-ea"/>
              </a:rPr>
              <a:t>では、全国的に臨時財政対策債（</a:t>
            </a:r>
            <a:r>
              <a:rPr lang="en-US" altLang="ja-JP" sz="1350" dirty="0">
                <a:latin typeface="+mj-ea"/>
              </a:rPr>
              <a:t>※</a:t>
            </a:r>
            <a:r>
              <a:rPr lang="ja-JP" altLang="en-US" sz="1350" dirty="0">
                <a:latin typeface="+mj-ea"/>
              </a:rPr>
              <a:t>２）</a:t>
            </a:r>
            <a:r>
              <a:rPr lang="ja-JP" altLang="en-US" sz="1350" dirty="0" smtClean="0">
                <a:latin typeface="+mj-ea"/>
              </a:rPr>
              <a:t>の</a:t>
            </a:r>
            <a:r>
              <a:rPr lang="ja-JP" altLang="en-US" sz="1350" dirty="0">
                <a:latin typeface="+mj-ea"/>
              </a:rPr>
              <a:t>計画</a:t>
            </a:r>
            <a:r>
              <a:rPr lang="ja-JP" altLang="en-US" sz="1350" dirty="0" smtClean="0">
                <a:latin typeface="+mj-ea"/>
              </a:rPr>
              <a:t>額</a:t>
            </a:r>
            <a:r>
              <a:rPr lang="ja-JP" altLang="en-US" sz="1350" dirty="0">
                <a:latin typeface="+mj-ea"/>
              </a:rPr>
              <a:t>及び公的資金の額は増加しているが</a:t>
            </a:r>
            <a:r>
              <a:rPr lang="ja-JP" altLang="en-US" sz="1350" dirty="0" smtClean="0">
                <a:latin typeface="+mj-ea"/>
              </a:rPr>
              <a:t>、</a:t>
            </a:r>
            <a:endParaRPr lang="en-US" altLang="ja-JP" sz="1350" dirty="0" smtClean="0">
              <a:latin typeface="+mj-ea"/>
            </a:endParaRPr>
          </a:p>
          <a:p>
            <a:r>
              <a:rPr lang="ja-JP" altLang="en-US" sz="1350" dirty="0">
                <a:latin typeface="+mj-ea"/>
              </a:rPr>
              <a:t>　</a:t>
            </a:r>
            <a:r>
              <a:rPr lang="ja-JP" altLang="en-US" sz="1350" dirty="0" smtClean="0">
                <a:latin typeface="+mj-ea"/>
              </a:rPr>
              <a:t>　　　 現時点</a:t>
            </a:r>
            <a:r>
              <a:rPr lang="ja-JP" altLang="en-US" sz="1350">
                <a:latin typeface="+mj-ea"/>
              </a:rPr>
              <a:t>で</a:t>
            </a:r>
            <a:r>
              <a:rPr lang="ja-JP" altLang="en-US" sz="1350" smtClean="0">
                <a:latin typeface="+mj-ea"/>
              </a:rPr>
              <a:t>の</a:t>
            </a:r>
            <a:r>
              <a:rPr lang="ja-JP" altLang="en-US" sz="1350" smtClean="0">
                <a:latin typeface="+mj-ea"/>
              </a:rPr>
              <a:t>大阪府への</a:t>
            </a:r>
            <a:r>
              <a:rPr lang="ja-JP" altLang="en-US" sz="1350" b="1" u="sng" smtClean="0">
                <a:latin typeface="+mj-ea"/>
              </a:rPr>
              <a:t>公的</a:t>
            </a:r>
            <a:r>
              <a:rPr lang="ja-JP" altLang="en-US" sz="1350" b="1" u="sng" dirty="0">
                <a:latin typeface="+mj-ea"/>
              </a:rPr>
              <a:t>資金の</a:t>
            </a:r>
            <a:r>
              <a:rPr lang="ja-JP" altLang="en-US" sz="1350" b="1" u="sng" dirty="0" smtClean="0">
                <a:latin typeface="+mj-ea"/>
              </a:rPr>
              <a:t>配分額は</a:t>
            </a:r>
            <a:r>
              <a:rPr lang="ja-JP" altLang="en-US" sz="1350" b="1" u="sng" dirty="0">
                <a:latin typeface="+mj-ea"/>
              </a:rPr>
              <a:t>未確定</a:t>
            </a:r>
            <a:r>
              <a:rPr lang="ja-JP" altLang="en-US" sz="1350" dirty="0">
                <a:latin typeface="+mj-ea"/>
              </a:rPr>
              <a:t>。</a:t>
            </a:r>
            <a:endParaRPr lang="en-US" altLang="ja-JP" sz="1350" dirty="0">
              <a:latin typeface="+mj-ea"/>
            </a:endParaRPr>
          </a:p>
          <a:p>
            <a:pPr marL="2246313" indent="-2246313"/>
            <a:endParaRPr lang="en-US" altLang="ja-JP" sz="400" dirty="0">
              <a:latin typeface="+mj-ea"/>
            </a:endParaRPr>
          </a:p>
          <a:p>
            <a:pPr marL="2246313" indent="-2246313"/>
            <a:r>
              <a:rPr lang="ja-JP" altLang="en-US" sz="800" dirty="0">
                <a:latin typeface="+mj-ea"/>
              </a:rPr>
              <a:t>　　　　　　　　</a:t>
            </a:r>
            <a:r>
              <a:rPr lang="en-US" altLang="ja-JP" sz="800" dirty="0">
                <a:latin typeface="+mj-ea"/>
              </a:rPr>
              <a:t>※</a:t>
            </a:r>
            <a:r>
              <a:rPr lang="ja-JP" altLang="en-US" sz="800" dirty="0">
                <a:latin typeface="+mj-ea"/>
              </a:rPr>
              <a:t>２　地方一般財源の不足に対処するため、投資的経費以外の経費にも充てられる地方</a:t>
            </a:r>
            <a:r>
              <a:rPr lang="ja-JP" altLang="en-US" sz="800" dirty="0" smtClean="0">
                <a:latin typeface="+mj-ea"/>
              </a:rPr>
              <a:t>財政法第５条</a:t>
            </a:r>
            <a:r>
              <a:rPr lang="ja-JP" altLang="en-US" sz="800" dirty="0">
                <a:latin typeface="+mj-ea"/>
              </a:rPr>
              <a:t>の特例として発行される地方債</a:t>
            </a:r>
          </a:p>
          <a:p>
            <a:endParaRPr lang="en-US" altLang="ja-JP" sz="400" b="1" u="sng" dirty="0">
              <a:latin typeface="+mj-ea"/>
            </a:endParaRPr>
          </a:p>
          <a:p>
            <a:r>
              <a:rPr lang="ja-JP" altLang="en-US" sz="1400" dirty="0">
                <a:latin typeface="+mj-ea"/>
              </a:rPr>
              <a:t>　</a:t>
            </a:r>
            <a:endParaRPr lang="en-US" altLang="ja-JP" sz="1350" b="1" u="sng" dirty="0">
              <a:latin typeface="+mj-ea"/>
            </a:endParaRPr>
          </a:p>
          <a:p>
            <a:r>
              <a:rPr lang="ja-JP" altLang="en-US" sz="1400" dirty="0"/>
              <a:t>　＜令和３年度下半期発行計画（案）における対応＞</a:t>
            </a:r>
            <a:endParaRPr lang="en-US" altLang="ja-JP" sz="1400" dirty="0"/>
          </a:p>
          <a:p>
            <a:endParaRPr lang="en-US" altLang="ja-JP" sz="400" b="1" u="sng" dirty="0">
              <a:latin typeface="+mj-ea"/>
            </a:endParaRPr>
          </a:p>
          <a:p>
            <a:pPr marL="2246313" indent="-2246313"/>
            <a:r>
              <a:rPr lang="ja-JP" altLang="en-US" sz="1400" dirty="0">
                <a:latin typeface="+mj-ea"/>
              </a:rPr>
              <a:t>　○ 通常債の前倒し発行 （２００億円）　</a:t>
            </a:r>
            <a:endParaRPr lang="en-US" altLang="ja-JP" sz="1400" dirty="0">
              <a:latin typeface="+mj-ea"/>
            </a:endParaRPr>
          </a:p>
          <a:p>
            <a:pPr marL="2246313" indent="-2246313"/>
            <a:endParaRPr lang="en-US" altLang="ja-JP" sz="400" dirty="0">
              <a:latin typeface="+mj-ea"/>
            </a:endParaRPr>
          </a:p>
          <a:p>
            <a:r>
              <a:rPr lang="ja-JP" altLang="en-US" sz="1350" dirty="0"/>
              <a:t>　　　 　事業の完成や進捗を確認し、出納整理期間中</a:t>
            </a:r>
            <a:r>
              <a:rPr lang="ja-JP" altLang="en-US" sz="1350" dirty="0" smtClean="0"/>
              <a:t>にその多く</a:t>
            </a:r>
            <a:r>
              <a:rPr lang="ja-JP" altLang="en-US" sz="1350" dirty="0"/>
              <a:t>を発行している通常債（</a:t>
            </a:r>
            <a:r>
              <a:rPr lang="en-US" altLang="ja-JP" sz="1350" dirty="0"/>
              <a:t>※</a:t>
            </a:r>
            <a:r>
              <a:rPr lang="ja-JP" altLang="en-US" sz="1350" dirty="0"/>
              <a:t>３）を、可能な範囲で前倒し発行。</a:t>
            </a:r>
            <a:endParaRPr lang="en-US" altLang="ja-JP" sz="1350" dirty="0"/>
          </a:p>
          <a:p>
            <a:pPr marL="2246313" indent="-2246313"/>
            <a:endParaRPr lang="en-US" altLang="ja-JP" sz="400" dirty="0">
              <a:latin typeface="+mj-ea"/>
            </a:endParaRPr>
          </a:p>
          <a:p>
            <a:pPr marL="2246313" indent="-2246313"/>
            <a:r>
              <a:rPr lang="ja-JP" altLang="en-US" sz="1350" dirty="0">
                <a:latin typeface="+mj-ea"/>
              </a:rPr>
              <a:t>　　　　　⇒出納整理期間に集中する可能性がある</a:t>
            </a:r>
            <a:r>
              <a:rPr lang="ja-JP" altLang="en-US" sz="1350" b="1" u="sng" dirty="0">
                <a:latin typeface="+mj-ea"/>
              </a:rPr>
              <a:t>発行額の平準化を図る。</a:t>
            </a:r>
            <a:endParaRPr lang="en-US" altLang="ja-JP" sz="1350" b="1" u="sng" dirty="0">
              <a:latin typeface="+mj-ea"/>
            </a:endParaRPr>
          </a:p>
          <a:p>
            <a:pPr marL="2246313" indent="-2246313"/>
            <a:endParaRPr lang="en-US" altLang="ja-JP" sz="400" dirty="0">
              <a:latin typeface="+mj-ea"/>
            </a:endParaRPr>
          </a:p>
          <a:p>
            <a:pPr marL="2246313" indent="-2246313"/>
            <a:r>
              <a:rPr lang="ja-JP" altLang="en-US" sz="800" dirty="0">
                <a:latin typeface="+mj-ea"/>
              </a:rPr>
              <a:t>　　　　　　　　　</a:t>
            </a:r>
            <a:r>
              <a:rPr lang="en-US" altLang="ja-JP" sz="800" dirty="0">
                <a:latin typeface="+mj-ea"/>
              </a:rPr>
              <a:t>※</a:t>
            </a:r>
            <a:r>
              <a:rPr lang="ja-JP" altLang="en-US" sz="800" dirty="0">
                <a:latin typeface="+mj-ea"/>
              </a:rPr>
              <a:t>３　地方財政法第５条に基づき公共施設又は公用施設の建設事業費等の財源に充当する地方債</a:t>
            </a:r>
            <a:endParaRPr lang="en-US" altLang="ja-JP" sz="800" dirty="0">
              <a:latin typeface="+mj-ea"/>
            </a:endParaRPr>
          </a:p>
          <a:p>
            <a:pPr marL="2246313" indent="-2246313"/>
            <a:endParaRPr lang="en-US" altLang="ja-JP" sz="400" dirty="0">
              <a:latin typeface="+mj-ea"/>
            </a:endParaRPr>
          </a:p>
          <a:p>
            <a:pPr marL="2246313" indent="-2246313"/>
            <a:endParaRPr lang="en-US" altLang="ja-JP" sz="400" dirty="0">
              <a:latin typeface="+mj-ea"/>
            </a:endParaRPr>
          </a:p>
          <a:p>
            <a:pPr marL="2246313" indent="-2246313"/>
            <a:r>
              <a:rPr lang="ja-JP" altLang="en-US" sz="1400" dirty="0">
                <a:latin typeface="+mj-ea"/>
              </a:rPr>
              <a:t>　</a:t>
            </a:r>
            <a:r>
              <a:rPr lang="ja-JP" altLang="en-US" sz="1400" dirty="0">
                <a:latin typeface="+mn-ea"/>
                <a:ea typeface="+mn-ea"/>
              </a:rPr>
              <a:t>○ 外貨建て国内債の発行（２００億円程度）</a:t>
            </a:r>
            <a:endParaRPr lang="en-US" altLang="ja-JP" sz="1400" dirty="0">
              <a:latin typeface="+mn-ea"/>
              <a:ea typeface="+mn-ea"/>
            </a:endParaRPr>
          </a:p>
          <a:p>
            <a:pPr marL="2246313" indent="-2246313"/>
            <a:endParaRPr lang="en-US" altLang="ja-JP" sz="400" dirty="0">
              <a:latin typeface="+mj-lt"/>
              <a:ea typeface="+mn-ea"/>
            </a:endParaRPr>
          </a:p>
          <a:p>
            <a:pPr marL="2246313" indent="-2246313"/>
            <a:r>
              <a:rPr lang="ja-JP" altLang="en-US" sz="1400" dirty="0">
                <a:latin typeface="+mn-ea"/>
                <a:ea typeface="+mn-ea"/>
              </a:rPr>
              <a:t>　　　　</a:t>
            </a:r>
            <a:r>
              <a:rPr lang="ja-JP" altLang="en-US" sz="1350" dirty="0">
                <a:latin typeface="+mn-ea"/>
                <a:ea typeface="+mn-ea"/>
              </a:rPr>
              <a:t>市場条件が整えば、フレックス枠を活用して外貨建て国内債を発行することで資金調達手法の多様化を図る。</a:t>
            </a:r>
            <a:r>
              <a:rPr lang="ja-JP" altLang="en-US" sz="1400" dirty="0">
                <a:latin typeface="+mn-ea"/>
                <a:ea typeface="+mn-ea"/>
              </a:rPr>
              <a:t>　</a:t>
            </a:r>
            <a:endParaRPr lang="en-US" altLang="ja-JP" sz="1400" dirty="0">
              <a:latin typeface="+mn-ea"/>
              <a:ea typeface="+mn-ea"/>
            </a:endParaRPr>
          </a:p>
          <a:p>
            <a:pPr marL="2246313" indent="-2246313"/>
            <a:endParaRPr lang="en-US" altLang="ja-JP" sz="400" dirty="0">
              <a:latin typeface="+mj-lt"/>
              <a:ea typeface="+mn-ea"/>
            </a:endParaRPr>
          </a:p>
          <a:p>
            <a:pPr marL="2246313" indent="-2246313"/>
            <a:r>
              <a:rPr lang="ja-JP" altLang="en-US" sz="1400" dirty="0">
                <a:latin typeface="+mn-ea"/>
                <a:ea typeface="+mn-ea"/>
              </a:rPr>
              <a:t>　　　　　</a:t>
            </a:r>
            <a:r>
              <a:rPr lang="ja-JP" altLang="en-US" sz="1350" dirty="0" smtClean="0">
                <a:latin typeface="+mn-ea"/>
                <a:ea typeface="+mn-ea"/>
              </a:rPr>
              <a:t>⇒今後の市場</a:t>
            </a:r>
            <a:r>
              <a:rPr lang="ja-JP" altLang="en-US" sz="1350" dirty="0">
                <a:latin typeface="+mn-ea"/>
                <a:ea typeface="+mn-ea"/>
              </a:rPr>
              <a:t>変動リスクに備えるため、</a:t>
            </a:r>
            <a:r>
              <a:rPr lang="ja-JP" altLang="en-US" sz="1350" u="sng" dirty="0">
                <a:latin typeface="+mn-ea"/>
                <a:ea typeface="+mn-ea"/>
              </a:rPr>
              <a:t>資金調達手法の多様化を図り、新たな投資家層を確保</a:t>
            </a:r>
            <a:endParaRPr lang="en-US" altLang="ja-JP" sz="1350" u="sng" dirty="0">
              <a:latin typeface="+mn-ea"/>
              <a:ea typeface="+mn-ea"/>
            </a:endParaRPr>
          </a:p>
          <a:p>
            <a:pPr marL="2246313" indent="-2246313"/>
            <a:r>
              <a:rPr lang="ja-JP" altLang="en-US" sz="1350" dirty="0">
                <a:latin typeface="+mn-ea"/>
                <a:ea typeface="+mn-ea"/>
              </a:rPr>
              <a:t>　　　　　　 することで</a:t>
            </a:r>
            <a:r>
              <a:rPr lang="ja-JP" altLang="en-US" sz="1350" dirty="0" smtClean="0">
                <a:latin typeface="+mn-ea"/>
                <a:ea typeface="+mn-ea"/>
              </a:rPr>
              <a:t>、</a:t>
            </a:r>
            <a:r>
              <a:rPr lang="ja-JP" altLang="en-US" sz="1350" dirty="0">
                <a:latin typeface="+mn-ea"/>
                <a:ea typeface="+mn-ea"/>
              </a:rPr>
              <a:t>資金</a:t>
            </a:r>
            <a:r>
              <a:rPr lang="ja-JP" altLang="en-US" sz="1350" dirty="0" smtClean="0">
                <a:latin typeface="+mn-ea"/>
                <a:ea typeface="+mn-ea"/>
              </a:rPr>
              <a:t>の</a:t>
            </a:r>
            <a:r>
              <a:rPr lang="ja-JP" altLang="en-US" sz="1350" b="1" u="sng" dirty="0">
                <a:latin typeface="+mn-ea"/>
                <a:ea typeface="+mn-ea"/>
              </a:rPr>
              <a:t>安定調達等を図る。</a:t>
            </a:r>
            <a:endParaRPr lang="en-US" altLang="ja-JP" sz="1350" dirty="0">
              <a:latin typeface="+mj-lt"/>
            </a:endParaRPr>
          </a:p>
          <a:p>
            <a:pPr marL="2246313" indent="-2246313"/>
            <a:endParaRPr lang="en-US" altLang="ja-JP" sz="400" dirty="0">
              <a:latin typeface="+mj-lt"/>
            </a:endParaRPr>
          </a:p>
          <a:p>
            <a:pPr marL="2246313" indent="-2246313"/>
            <a:r>
              <a:rPr lang="ja-JP" altLang="en-US" sz="1400" dirty="0">
                <a:latin typeface="+mj-ea"/>
              </a:rPr>
              <a:t>　○ 公的資金の配分額に応じた発行額の調整</a:t>
            </a:r>
            <a:endParaRPr lang="en-US" altLang="ja-JP" sz="1350" dirty="0">
              <a:latin typeface="+mj-ea"/>
            </a:endParaRPr>
          </a:p>
          <a:p>
            <a:pPr marL="2246313" indent="-2246313"/>
            <a:endParaRPr lang="en-US" altLang="ja-JP" sz="400" dirty="0">
              <a:latin typeface="+mj-ea"/>
            </a:endParaRPr>
          </a:p>
          <a:p>
            <a:pPr marL="2246313" indent="-2246313"/>
            <a:r>
              <a:rPr lang="ja-JP" altLang="en-US" sz="1350" dirty="0">
                <a:latin typeface="+mj-ea"/>
              </a:rPr>
              <a:t>　　     </a:t>
            </a:r>
            <a:r>
              <a:rPr lang="ja-JP" altLang="en-US" sz="1350" dirty="0" smtClean="0">
                <a:latin typeface="+mj-ea"/>
              </a:rPr>
              <a:t>大阪</a:t>
            </a:r>
            <a:r>
              <a:rPr lang="ja-JP" altLang="en-US" sz="1350" dirty="0" smtClean="0">
                <a:latin typeface="+mj-ea"/>
                <a:ea typeface="+mj-ea"/>
              </a:rPr>
              <a:t>府</a:t>
            </a:r>
            <a:r>
              <a:rPr lang="ja-JP" altLang="en-US" sz="1350" dirty="0">
                <a:latin typeface="+mj-ea"/>
                <a:ea typeface="+mj-ea"/>
              </a:rPr>
              <a:t>への</a:t>
            </a:r>
            <a:r>
              <a:rPr lang="ja-JP" altLang="en-US" sz="1350" u="sng" dirty="0">
                <a:latin typeface="+mj-ea"/>
                <a:ea typeface="+mj-ea"/>
              </a:rPr>
              <a:t>公的資金の配分額が現時点で未確定</a:t>
            </a:r>
            <a:r>
              <a:rPr lang="ja-JP" altLang="en-US" sz="1350" dirty="0">
                <a:latin typeface="+mj-ea"/>
                <a:ea typeface="+mj-ea"/>
              </a:rPr>
              <a:t>のため、配分額を</a:t>
            </a:r>
            <a:r>
              <a:rPr lang="en-US" altLang="ja-JP" sz="1350" dirty="0">
                <a:latin typeface="+mj-ea"/>
                <a:ea typeface="+mj-ea"/>
              </a:rPr>
              <a:t>α</a:t>
            </a:r>
            <a:r>
              <a:rPr lang="ja-JP" altLang="en-US" sz="1350" dirty="0">
                <a:latin typeface="+mj-ea"/>
                <a:ea typeface="+mj-ea"/>
              </a:rPr>
              <a:t>として、</a:t>
            </a:r>
            <a:r>
              <a:rPr lang="ja-JP" altLang="en-US" sz="1350" b="1" u="sng" dirty="0">
                <a:latin typeface="+mj-ea"/>
                <a:ea typeface="+mj-ea"/>
              </a:rPr>
              <a:t>フレックス枠で発行額を調整</a:t>
            </a:r>
            <a:r>
              <a:rPr lang="ja-JP" altLang="en-US" sz="1350" dirty="0">
                <a:latin typeface="+mj-ea"/>
                <a:ea typeface="+mj-ea"/>
              </a:rPr>
              <a:t>する。</a:t>
            </a:r>
            <a:endParaRPr lang="en-US" altLang="ja-JP" sz="1350" b="1" u="sng" dirty="0">
              <a:latin typeface="+mj-ea"/>
            </a:endParaRPr>
          </a:p>
        </p:txBody>
      </p:sp>
      <p:grpSp>
        <p:nvGrpSpPr>
          <p:cNvPr id="28" name="グループ化 27"/>
          <p:cNvGrpSpPr/>
          <p:nvPr/>
        </p:nvGrpSpPr>
        <p:grpSpPr>
          <a:xfrm>
            <a:off x="156411" y="568183"/>
            <a:ext cx="9672621" cy="2815806"/>
            <a:chOff x="141168" y="2243252"/>
            <a:chExt cx="9587463" cy="1872002"/>
          </a:xfrm>
        </p:grpSpPr>
        <p:cxnSp>
          <p:nvCxnSpPr>
            <p:cNvPr id="17" name="直線コネクタ 16"/>
            <p:cNvCxnSpPr>
              <a:cxnSpLocks/>
            </p:cNvCxnSpPr>
            <p:nvPr/>
          </p:nvCxnSpPr>
          <p:spPr>
            <a:xfrm>
              <a:off x="4094504" y="2243252"/>
              <a:ext cx="5582969" cy="834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flipV="1">
              <a:off x="187103" y="4115250"/>
              <a:ext cx="9478221" cy="2"/>
            </a:xfrm>
            <a:prstGeom prst="line">
              <a:avLst/>
            </a:prstGeom>
          </p:spPr>
          <p:style>
            <a:lnRef idx="1">
              <a:schemeClr val="dk1"/>
            </a:lnRef>
            <a:fillRef idx="0">
              <a:schemeClr val="dk1"/>
            </a:fillRef>
            <a:effectRef idx="0">
              <a:schemeClr val="dk1"/>
            </a:effectRef>
            <a:fontRef idx="minor">
              <a:schemeClr val="tx1"/>
            </a:fontRef>
          </p:style>
        </p:cxnSp>
        <p:sp>
          <p:nvSpPr>
            <p:cNvPr id="22" name="左大かっこ 21"/>
            <p:cNvSpPr/>
            <p:nvPr/>
          </p:nvSpPr>
          <p:spPr>
            <a:xfrm>
              <a:off x="141168" y="2251591"/>
              <a:ext cx="45935" cy="1863663"/>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右大かっこ 22"/>
            <p:cNvSpPr/>
            <p:nvPr/>
          </p:nvSpPr>
          <p:spPr>
            <a:xfrm>
              <a:off x="9665324" y="2251591"/>
              <a:ext cx="63307" cy="1863661"/>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sp>
        <p:nvSpPr>
          <p:cNvPr id="20" name="フローチャート : 代替処理 19"/>
          <p:cNvSpPr/>
          <p:nvPr/>
        </p:nvSpPr>
        <p:spPr bwMode="auto">
          <a:xfrm>
            <a:off x="97303" y="143305"/>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令和３年度大阪府債発行計画（案）</a:t>
            </a:r>
            <a:r>
              <a:rPr lang="ja-JP" altLang="en-US" sz="1200" b="1">
                <a:solidFill>
                  <a:schemeClr val="bg1"/>
                </a:solidFill>
                <a:latin typeface="Arial" pitchFamily="34" charset="0"/>
                <a:ea typeface="ＭＳ Ｐゴシック" pitchFamily="50" charset="-128"/>
              </a:rPr>
              <a:t>における課題と対応につ</a:t>
            </a:r>
            <a:r>
              <a:rPr lang="ja-JP" altLang="en-US" sz="1200" b="1" dirty="0">
                <a:solidFill>
                  <a:schemeClr val="bg1"/>
                </a:solidFill>
                <a:latin typeface="Arial" pitchFamily="34" charset="0"/>
                <a:ea typeface="ＭＳ Ｐゴシック" pitchFamily="50" charset="-128"/>
              </a:rPr>
              <a:t>いて</a:t>
            </a:r>
          </a:p>
        </p:txBody>
      </p:sp>
      <p:sp>
        <p:nvSpPr>
          <p:cNvPr id="21" name="テキスト ボックス 16"/>
          <p:cNvSpPr txBox="1">
            <a:spLocks noChangeArrowheads="1"/>
          </p:cNvSpPr>
          <p:nvPr/>
        </p:nvSpPr>
        <p:spPr bwMode="auto">
          <a:xfrm>
            <a:off x="8540784" y="70379"/>
            <a:ext cx="1262048" cy="302318"/>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smtClean="0">
                <a:effectLst/>
                <a:latin typeface="ＭＳ ゴシック"/>
                <a:ea typeface="ＭＳ Ｐゴシック"/>
                <a:cs typeface="Times New Roman"/>
              </a:rPr>
              <a:t>資料</a:t>
            </a:r>
            <a:r>
              <a:rPr lang="ja-JP" altLang="en-US" b="1" dirty="0">
                <a:latin typeface="ＭＳ ゴシック"/>
                <a:ea typeface="ＭＳ Ｐゴシック"/>
                <a:cs typeface="Times New Roman"/>
              </a:rPr>
              <a:t>３</a:t>
            </a:r>
            <a:r>
              <a:rPr lang="ja-JP" altLang="en-US" sz="1800" b="1" smtClean="0">
                <a:effectLst/>
                <a:latin typeface="ＭＳ ゴシック"/>
                <a:ea typeface="ＭＳ Ｐゴシック"/>
                <a:cs typeface="Times New Roman"/>
              </a:rPr>
              <a:t>－</a:t>
            </a:r>
            <a:r>
              <a:rPr lang="ja-JP" altLang="en-US" b="1" smtClean="0">
                <a:latin typeface="ＭＳ ゴシック"/>
                <a:ea typeface="ＭＳ Ｐゴシック"/>
                <a:cs typeface="Times New Roman"/>
              </a:rPr>
              <a:t>１</a:t>
            </a:r>
            <a:endParaRPr lang="ja-JP" sz="1200" dirty="0">
              <a:effectLst/>
              <a:latin typeface="ＭＳ ゴシック"/>
              <a:cs typeface="Times New Roman"/>
            </a:endParaRPr>
          </a:p>
        </p:txBody>
      </p:sp>
      <p:grpSp>
        <p:nvGrpSpPr>
          <p:cNvPr id="11" name="グループ化 10"/>
          <p:cNvGrpSpPr/>
          <p:nvPr/>
        </p:nvGrpSpPr>
        <p:grpSpPr>
          <a:xfrm>
            <a:off x="156411" y="3592096"/>
            <a:ext cx="9672621" cy="3104919"/>
            <a:chOff x="141168" y="2251591"/>
            <a:chExt cx="9587463" cy="1863663"/>
          </a:xfrm>
        </p:grpSpPr>
        <p:cxnSp>
          <p:nvCxnSpPr>
            <p:cNvPr id="12" name="直線コネクタ 11"/>
            <p:cNvCxnSpPr>
              <a:cxnSpLocks/>
            </p:cNvCxnSpPr>
            <p:nvPr/>
          </p:nvCxnSpPr>
          <p:spPr>
            <a:xfrm>
              <a:off x="4094504" y="2251591"/>
              <a:ext cx="5582969" cy="1"/>
            </a:xfrm>
            <a:prstGeom prst="line">
              <a:avLst/>
            </a:prstGeom>
          </p:spPr>
          <p:style>
            <a:lnRef idx="1">
              <a:schemeClr val="dk1"/>
            </a:lnRef>
            <a:fillRef idx="0">
              <a:schemeClr val="dk1"/>
            </a:fillRef>
            <a:effectRef idx="0">
              <a:schemeClr val="dk1"/>
            </a:effectRef>
            <a:fontRef idx="minor">
              <a:schemeClr val="tx1"/>
            </a:fontRef>
          </p:style>
        </p:cxnSp>
        <p:cxnSp>
          <p:nvCxnSpPr>
            <p:cNvPr id="13" name="直線コネクタ 12"/>
            <p:cNvCxnSpPr/>
            <p:nvPr/>
          </p:nvCxnSpPr>
          <p:spPr>
            <a:xfrm flipV="1">
              <a:off x="187103" y="4115250"/>
              <a:ext cx="9478221" cy="2"/>
            </a:xfrm>
            <a:prstGeom prst="line">
              <a:avLst/>
            </a:prstGeom>
          </p:spPr>
          <p:style>
            <a:lnRef idx="1">
              <a:schemeClr val="dk1"/>
            </a:lnRef>
            <a:fillRef idx="0">
              <a:schemeClr val="dk1"/>
            </a:fillRef>
            <a:effectRef idx="0">
              <a:schemeClr val="dk1"/>
            </a:effectRef>
            <a:fontRef idx="minor">
              <a:schemeClr val="tx1"/>
            </a:fontRef>
          </p:style>
        </p:cxnSp>
        <p:sp>
          <p:nvSpPr>
            <p:cNvPr id="14" name="左大かっこ 13"/>
            <p:cNvSpPr/>
            <p:nvPr/>
          </p:nvSpPr>
          <p:spPr>
            <a:xfrm>
              <a:off x="141168" y="2251591"/>
              <a:ext cx="45935" cy="1863663"/>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右大かっこ 14"/>
            <p:cNvSpPr/>
            <p:nvPr/>
          </p:nvSpPr>
          <p:spPr>
            <a:xfrm>
              <a:off x="9665324" y="2251591"/>
              <a:ext cx="63307" cy="1863661"/>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270722915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15638</TotalTime>
  <Words>585</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Ｐ明朝</vt:lpstr>
      <vt:lpstr>ＭＳ ゴシック</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稲岡　創有</dc:creator>
  <cp:lastModifiedBy>河合　弘樹</cp:lastModifiedBy>
  <cp:revision>1804</cp:revision>
  <cp:lastPrinted>2021-07-01T00:56:39Z</cp:lastPrinted>
  <dcterms:created xsi:type="dcterms:W3CDTF">1601-01-01T00:00:00Z</dcterms:created>
  <dcterms:modified xsi:type="dcterms:W3CDTF">2021-07-06T07:36:08Z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