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6" r:id="rId2"/>
    <p:sldId id="401" r:id="rId3"/>
    <p:sldId id="402" r:id="rId4"/>
    <p:sldId id="403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1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452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2021/7/16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2021/7/16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3865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－１－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12002" y="978003"/>
            <a:ext cx="9705527" cy="4801314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1600" dirty="0"/>
              <a:t>＜これまでの経過</a:t>
            </a:r>
            <a:r>
              <a:rPr lang="ja-JP" altLang="en-US" sz="1600" dirty="0"/>
              <a:t>＞</a:t>
            </a:r>
            <a:endParaRPr lang="en-US" altLang="ja-JP" sz="600" dirty="0"/>
          </a:p>
          <a:p>
            <a:endParaRPr lang="en-US" altLang="ja-JP" sz="600" dirty="0"/>
          </a:p>
          <a:p>
            <a:pPr marL="2246313" indent="-2246313"/>
            <a:r>
              <a:rPr lang="ja-JP" altLang="en-US" sz="1600" dirty="0"/>
              <a:t>（令和３年）</a:t>
            </a:r>
            <a:endParaRPr lang="en-US" altLang="ja-JP" sz="1600" dirty="0"/>
          </a:p>
          <a:p>
            <a:pPr marL="2246313" indent="-2246313"/>
            <a:r>
              <a:rPr lang="ja-JP" altLang="en-US" sz="1600" dirty="0"/>
              <a:t>　・　　２月　２日～５日　　　　第１９回　大阪府財務マネジメント委員会開催</a:t>
            </a:r>
            <a:endParaRPr lang="en-US" altLang="ja-JP" sz="16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　３月１９日　　　　　　　　日本銀行　金融政策決定会合</a:t>
            </a:r>
            <a:endParaRPr lang="en-US" altLang="ja-JP" sz="1600" dirty="0"/>
          </a:p>
          <a:p>
            <a:pPr marL="2246313" indent="-2246313"/>
            <a:r>
              <a:rPr lang="ja-JP" altLang="en-US" sz="1600" dirty="0"/>
              <a:t>　　　　　　　　　　　　　　　　　　　⇒　より効果的で持続的な金融緩和を実施するための点検を実施</a:t>
            </a:r>
            <a:endParaRPr lang="en-US" altLang="ja-JP" sz="1600" dirty="0"/>
          </a:p>
          <a:p>
            <a:pPr marL="2246313" indent="-2246313"/>
            <a:r>
              <a:rPr lang="ja-JP" altLang="en-US" sz="1600" dirty="0"/>
              <a:t>　　　　　　　　　　　　　　　　　　　　　</a:t>
            </a:r>
            <a:r>
              <a:rPr lang="ja-JP" altLang="en-US" sz="1600" dirty="0" smtClean="0"/>
              <a:t> 長期</a:t>
            </a:r>
            <a:r>
              <a:rPr lang="ja-JP" altLang="en-US" sz="1600" dirty="0"/>
              <a:t>金利</a:t>
            </a:r>
            <a:r>
              <a:rPr lang="ja-JP" altLang="en-US" sz="1600" dirty="0" smtClean="0"/>
              <a:t>の変動幅を</a:t>
            </a:r>
            <a:r>
              <a:rPr lang="en-US" altLang="ja-JP" sz="1600" dirty="0" smtClean="0">
                <a:latin typeface="+mj-ea"/>
                <a:ea typeface="+mj-ea"/>
              </a:rPr>
              <a:t>±</a:t>
            </a:r>
            <a:r>
              <a:rPr lang="ja-JP" altLang="en-US" sz="1600" dirty="0" smtClean="0"/>
              <a:t>０．２５％程度に拡大など</a:t>
            </a:r>
            <a:endParaRPr lang="en-US" altLang="ja-JP" sz="4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　４月２５日　　　　　　　　</a:t>
            </a:r>
            <a:r>
              <a:rPr lang="ja-JP" altLang="en-US" sz="1600" dirty="0" smtClean="0"/>
              <a:t>東京都、京都府、大阪府及び兵庫県を</a:t>
            </a:r>
            <a:r>
              <a:rPr lang="ja-JP" altLang="en-US" sz="1600" dirty="0"/>
              <a:t>対象に緊急事態宣言　　　　　　　　　　　　　　　　　　　　　　　　　　</a:t>
            </a:r>
            <a:endParaRPr lang="en-US" altLang="ja-JP" sz="4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　６月１６日　　　　　　　　米国　</a:t>
            </a:r>
            <a:r>
              <a:rPr lang="ja-JP" altLang="en-US" sz="1600" dirty="0" smtClean="0"/>
              <a:t>連邦準備制度理事会　連邦</a:t>
            </a:r>
            <a:r>
              <a:rPr lang="ja-JP" altLang="en-US" sz="1600" dirty="0"/>
              <a:t>公開市場委員会</a:t>
            </a:r>
            <a:endParaRPr lang="en-US" altLang="ja-JP" sz="1600" dirty="0"/>
          </a:p>
          <a:p>
            <a:pPr marL="2246313" indent="-2246313"/>
            <a:r>
              <a:rPr lang="ja-JP" altLang="en-US" sz="1600" dirty="0"/>
              <a:t>　　　　　　　　　　　　　　　　　　　⇒　２０２３年末までに２回の利上げを見込んでいることを</a:t>
            </a:r>
            <a:r>
              <a:rPr lang="ja-JP" altLang="en-US" sz="1600" dirty="0" smtClean="0"/>
              <a:t>示唆し、</a:t>
            </a:r>
            <a:endParaRPr lang="en-US" altLang="ja-JP" sz="1600" dirty="0" smtClean="0"/>
          </a:p>
          <a:p>
            <a:pPr marL="2246313" indent="-2246313"/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　　　　　　　　 利上げ開始時期が前倒しされる可能性が示された</a:t>
            </a:r>
            <a:endParaRPr lang="en-US" altLang="ja-JP" sz="16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　６月２０日　　　　　　　　沖縄県</a:t>
            </a:r>
            <a:r>
              <a:rPr lang="ja-JP" altLang="en-US" sz="1600" dirty="0" smtClean="0"/>
              <a:t>を除く９都道府県の</a:t>
            </a:r>
            <a:r>
              <a:rPr lang="ja-JP" altLang="en-US" sz="1600" dirty="0"/>
              <a:t>緊急事態宣言解除</a:t>
            </a:r>
            <a:endParaRPr lang="en-US" altLang="ja-JP" sz="16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800" dirty="0"/>
              <a:t>　　</a:t>
            </a:r>
            <a:r>
              <a:rPr lang="ja-JP" altLang="en-US" sz="1600" dirty="0">
                <a:latin typeface="+mn-ea"/>
                <a:ea typeface="+mn-ea"/>
              </a:rPr>
              <a:t>・　　６月２１日　　　　　　　　</a:t>
            </a:r>
            <a:r>
              <a:rPr lang="ja-JP" altLang="en-US" sz="1600" dirty="0" smtClean="0">
                <a:latin typeface="+mn-ea"/>
                <a:ea typeface="+mn-ea"/>
              </a:rPr>
              <a:t>東京都や大阪府など７都道府県を対象にまん延</a:t>
            </a:r>
            <a:r>
              <a:rPr lang="ja-JP" altLang="en-US" sz="1600" dirty="0">
                <a:latin typeface="+mn-ea"/>
                <a:ea typeface="+mn-ea"/>
              </a:rPr>
              <a:t>防止等重点</a:t>
            </a:r>
            <a:r>
              <a:rPr lang="ja-JP" altLang="en-US" sz="1600" dirty="0" smtClean="0">
                <a:latin typeface="+mn-ea"/>
                <a:ea typeface="+mn-ea"/>
              </a:rPr>
              <a:t>措置</a:t>
            </a:r>
            <a:endParaRPr lang="en-US" altLang="ja-JP" sz="1600" dirty="0" smtClean="0">
              <a:latin typeface="+mn-ea"/>
              <a:ea typeface="+mn-ea"/>
            </a:endParaRPr>
          </a:p>
          <a:p>
            <a:pPr marL="2246313" indent="-2246313"/>
            <a:endParaRPr lang="en-US" altLang="ja-JP" sz="400" dirty="0" smtClean="0">
              <a:latin typeface="+mn-ea"/>
              <a:ea typeface="+mn-ea"/>
            </a:endParaRPr>
          </a:p>
          <a:p>
            <a:pPr marL="2246313" indent="-2246313"/>
            <a:r>
              <a:rPr lang="ja-JP" altLang="en-US" sz="800" dirty="0"/>
              <a:t>　　</a:t>
            </a:r>
            <a:r>
              <a:rPr lang="ja-JP" altLang="en-US" sz="1600" dirty="0">
                <a:latin typeface="+mn-ea"/>
              </a:rPr>
              <a:t>・　　</a:t>
            </a:r>
            <a:r>
              <a:rPr lang="ja-JP" altLang="en-US" sz="1600" dirty="0" smtClean="0">
                <a:latin typeface="+mn-ea"/>
              </a:rPr>
              <a:t>７月１２日</a:t>
            </a:r>
            <a:r>
              <a:rPr lang="ja-JP" altLang="en-US" sz="1600" dirty="0">
                <a:latin typeface="+mn-ea"/>
              </a:rPr>
              <a:t>　　　　　　　　</a:t>
            </a:r>
            <a:r>
              <a:rPr lang="ja-JP" altLang="en-US" sz="1600" dirty="0" smtClean="0">
                <a:latin typeface="+mn-ea"/>
              </a:rPr>
              <a:t>東京都</a:t>
            </a:r>
            <a:r>
              <a:rPr lang="ja-JP" altLang="en-US" sz="1600" dirty="0"/>
              <a:t>を対象に緊急事態宣言</a:t>
            </a:r>
            <a:endParaRPr lang="en-US" altLang="ja-JP" sz="1600" dirty="0">
              <a:latin typeface="+mn-ea"/>
              <a:ea typeface="+mn-ea"/>
            </a:endParaRPr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　７月２３日～９月５日   東京オリンピック・パラリンピック</a:t>
            </a:r>
            <a:endParaRPr lang="en-US" altLang="ja-JP" sz="1600" dirty="0"/>
          </a:p>
          <a:p>
            <a:pPr marL="2246313" indent="-2246313"/>
            <a:endParaRPr lang="en-US" altLang="ja-JP" sz="1600" dirty="0"/>
          </a:p>
          <a:p>
            <a:pPr marL="2246313" indent="-2246313"/>
            <a:r>
              <a:rPr lang="ja-JP" altLang="en-US" sz="1600" dirty="0"/>
              <a:t>（今後について）</a:t>
            </a:r>
            <a:endParaRPr lang="en-US" altLang="ja-JP" sz="1600" dirty="0"/>
          </a:p>
          <a:p>
            <a:r>
              <a:rPr lang="ja-JP" altLang="en-US" sz="1600" dirty="0"/>
              <a:t>　・　常　　　時　　　　　　　　　新型コロナウイルス感染症　感染拡大への懸念　</a:t>
            </a:r>
            <a:endParaRPr lang="en-US" altLang="ja-JP" sz="1600" dirty="0"/>
          </a:p>
        </p:txBody>
      </p:sp>
      <p:sp>
        <p:nvSpPr>
          <p:cNvPr id="7" name="テキスト ボックス 16"/>
          <p:cNvSpPr txBox="1">
            <a:spLocks noChangeArrowheads="1"/>
          </p:cNvSpPr>
          <p:nvPr/>
        </p:nvSpPr>
        <p:spPr bwMode="auto">
          <a:xfrm>
            <a:off x="8534400" y="79819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722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2" y="738947"/>
            <a:ext cx="9793998" cy="5748657"/>
          </a:xfrm>
          <a:prstGeom prst="rect">
            <a:avLst/>
          </a:prstGeom>
        </p:spPr>
      </p:pic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－２－</a:t>
            </a:r>
            <a:endParaRPr kumimoji="1" lang="ja-JP" altLang="en-US" dirty="0"/>
          </a:p>
        </p:txBody>
      </p:sp>
      <p:sp>
        <p:nvSpPr>
          <p:cNvPr id="6" name="テキスト ボックス 16"/>
          <p:cNvSpPr txBox="1">
            <a:spLocks noChangeArrowheads="1"/>
          </p:cNvSpPr>
          <p:nvPr/>
        </p:nvSpPr>
        <p:spPr bwMode="auto">
          <a:xfrm>
            <a:off x="8534400" y="79819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83987" y="1543264"/>
            <a:ext cx="31854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lang="ja-JP" altLang="en-US" sz="900" dirty="0">
                <a:latin typeface="+mj-ea"/>
                <a:ea typeface="+mj-ea"/>
              </a:rPr>
              <a:t>国債（</a:t>
            </a:r>
            <a:r>
              <a:rPr lang="en-US" altLang="ja-JP" sz="900" dirty="0">
                <a:latin typeface="+mj-ea"/>
                <a:ea typeface="+mj-ea"/>
              </a:rPr>
              <a:t>10</a:t>
            </a:r>
            <a:r>
              <a:rPr lang="ja-JP" altLang="en-US" sz="900" dirty="0">
                <a:latin typeface="+mj-ea"/>
                <a:ea typeface="+mj-ea"/>
              </a:rPr>
              <a:t>年）は、各月の国債入札で決定した募入平均利回り</a:t>
            </a:r>
            <a:endParaRPr kumimoji="1" lang="ja-JP" altLang="en-US" sz="9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016540" y="187093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+mj-ea"/>
                <a:ea typeface="+mj-ea"/>
              </a:rPr>
              <a:t>（</a:t>
            </a:r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kumimoji="1" lang="ja-JP" altLang="en-US" sz="900" dirty="0">
                <a:latin typeface="+mj-ea"/>
                <a:ea typeface="+mj-ea"/>
              </a:rPr>
              <a:t>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3432515" y="2627048"/>
            <a:ext cx="201185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平成</a:t>
            </a:r>
            <a:r>
              <a:rPr lang="en-US" altLang="ja-JP" sz="900" dirty="0">
                <a:latin typeface="+mn-ea"/>
                <a:ea typeface="+mn-ea"/>
              </a:rPr>
              <a:t>30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7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31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日本銀行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　「強力な金融緩和継続のための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枠組み強化」導入決定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5076825" y="3275250"/>
            <a:ext cx="0" cy="2471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 flipH="1">
            <a:off x="5915486" y="2623873"/>
            <a:ext cx="193000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令和</a:t>
            </a:r>
            <a:r>
              <a:rPr lang="en-US" altLang="ja-JP" sz="900" dirty="0">
                <a:latin typeface="+mn-ea"/>
                <a:ea typeface="+mn-ea"/>
              </a:rPr>
              <a:t>2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4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27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日本銀行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「金融緩和の強化」導入決定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（新型コロナウイルス感染症の拡大）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7731685" y="3278425"/>
            <a:ext cx="0" cy="2471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 flipH="1">
            <a:off x="8076731" y="2631634"/>
            <a:ext cx="17780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令和</a:t>
            </a:r>
            <a:r>
              <a:rPr lang="en-US" altLang="ja-JP" sz="900" dirty="0">
                <a:latin typeface="+mn-ea"/>
                <a:ea typeface="+mn-ea"/>
              </a:rPr>
              <a:t>3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3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19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日本銀行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「より効果的で持続的な金融緩和を実施するための点検」を実施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9104032" y="3278425"/>
            <a:ext cx="0" cy="2471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86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－３－</a:t>
            </a:r>
            <a:endParaRPr kumimoji="1" lang="ja-JP" altLang="en-US" dirty="0"/>
          </a:p>
        </p:txBody>
      </p:sp>
      <p:sp>
        <p:nvSpPr>
          <p:cNvPr id="6" name="テキスト ボックス 16"/>
          <p:cNvSpPr txBox="1">
            <a:spLocks noChangeArrowheads="1"/>
          </p:cNvSpPr>
          <p:nvPr/>
        </p:nvSpPr>
        <p:spPr bwMode="auto">
          <a:xfrm>
            <a:off x="8534400" y="79819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0" y="791925"/>
            <a:ext cx="9705529" cy="573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13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－４－</a:t>
            </a:r>
            <a:endParaRPr kumimoji="1" lang="ja-JP" altLang="en-US" dirty="0"/>
          </a:p>
        </p:txBody>
      </p:sp>
      <p:sp>
        <p:nvSpPr>
          <p:cNvPr id="6" name="テキスト ボックス 16"/>
          <p:cNvSpPr txBox="1">
            <a:spLocks noChangeArrowheads="1"/>
          </p:cNvSpPr>
          <p:nvPr/>
        </p:nvSpPr>
        <p:spPr bwMode="auto">
          <a:xfrm>
            <a:off x="8534400" y="79819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1" y="785879"/>
            <a:ext cx="9705530" cy="573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6252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532</Words>
  <Application>Microsoft Office PowerPoint</Application>
  <PresentationFormat>A4 210 x 297 mm</PresentationFormat>
  <Paragraphs>50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ＭＳ ゴシック</vt:lpstr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2021-01-25T02:03:13Z</dcterms:created>
  <dcterms:modified xsi:type="dcterms:W3CDTF">2021-07-16T01:20:26Z</dcterms:modified>
</cp:coreProperties>
</file>