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95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13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BEEFA-29BB-48D0-8C9A-C7B5506E0AC4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8664-8F7A-48D6-9361-91D09411A4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5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35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23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2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1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66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16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88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02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69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09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ED58-6354-48BC-904E-5ACF91540F40}" type="datetimeFigureOut">
              <a:rPr kumimoji="1" lang="ja-JP" altLang="en-US" smtClean="0"/>
              <a:t>2021/1/25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724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90775" y="5721831"/>
            <a:ext cx="9040613" cy="892552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r>
              <a:rPr lang="en-US" altLang="ja-JP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運用可能な資金量及び各運用額は、日々の残高を合計し、年間日数で除したもの（１日当たりの平均残高）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運用可能な資金量には、既運用額を含む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長期運用額欄の（　）内の数値は、年度末時点の運用残高（額面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3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長期運用の年数は、運用開始時点における満期までの残年数により</a:t>
            </a:r>
            <a:r>
              <a:rPr lang="ja-JP" altLang="en-US" sz="1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区分</a:t>
            </a:r>
            <a:endParaRPr lang="ja-JP" altLang="ja-JP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64484"/>
              </p:ext>
            </p:extLst>
          </p:nvPr>
        </p:nvGraphicFramePr>
        <p:xfrm>
          <a:off x="175625" y="863995"/>
          <a:ext cx="8843741" cy="48578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7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7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60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79014">
                  <a:extLst>
                    <a:ext uri="{9D8B030D-6E8A-4147-A177-3AD203B41FA5}">
                      <a16:colId xmlns:a16="http://schemas.microsoft.com/office/drawing/2014/main" val="2209634969"/>
                    </a:ext>
                  </a:extLst>
                </a:gridCol>
              </a:tblGrid>
              <a:tr h="553346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平成２８年度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平成２９年度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平成３０年度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令和元年度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令和２年度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（見込み）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13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運用可能な資金量</a:t>
                      </a:r>
                      <a:r>
                        <a:rPr lang="en-US" altLang="ja-JP" sz="16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億円）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６，５４８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７，２４８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７，７６８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８，５９８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６，６６６</a:t>
                      </a:r>
                      <a:endParaRPr lang="en-US" altLang="ja-JP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130"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運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用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状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況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運用額</a:t>
                      </a:r>
                      <a:r>
                        <a:rPr lang="en-US" altLang="zh-TW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億円）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２，４７３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２，２５６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１，９６４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１，９２４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１，５４２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平均利回り</a:t>
                      </a:r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（％）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０．０１９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０．０３５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０．０７４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０．１０５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０．１３５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短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期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運用額</a:t>
                      </a:r>
                      <a:r>
                        <a:rPr lang="en-US" altLang="zh-TW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億円）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２，３８７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２，０２２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１，３６１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９１９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３８１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平均利回り</a:t>
                      </a:r>
                      <a:r>
                        <a:rPr lang="en-US" altLang="ja-JP" sz="1600" u="none" strike="noStrike" dirty="0" smtClean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％）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０．００７　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０．００６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０．００５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０．００３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25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rtl="0" fontAlgn="ctr"/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長期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運用額</a:t>
                      </a:r>
                      <a:r>
                        <a:rPr lang="en-US" altLang="zh-TW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億円）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８６（１２０）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２３４（３３４）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６０３（８６３）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１，００５（１，１１２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１，１６１（１，１５８</a:t>
                      </a:r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）</a:t>
                      </a:r>
                      <a:endParaRPr lang="en-US" altLang="ja-JP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平均利回り</a:t>
                      </a:r>
                      <a:r>
                        <a:rPr lang="en-US" altLang="ja-JP" sz="1600" u="none" strike="noStrike" dirty="0" smtClean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r>
                        <a:rPr lang="en-US" altLang="ja-JP" sz="1600" u="none" strike="noStrike" dirty="0" smtClean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０．３９４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０．２９１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０．２２７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０．１９８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０．１７９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252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内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訳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１年超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～５年以下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運用額（億円）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１０（１０）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４９（８１）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１７４（２２２）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３１３（３６３）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３９４（３９１）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5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０．１７０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０．０６２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０．０４４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０．０３１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０．０２７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2252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５年超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～１０年以下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運用額（億円）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７４（１００）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１５８（２２０）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３６７（５５０）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５９８（６５２）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６６３（６６３）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5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０．４０６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０．２９７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０．２４４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０．２１６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０．２０４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451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１０年超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～２０年以下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運用額（億円）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２（１０）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２７（３３）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６２（９１）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９４（９７）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１０４（１０４）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501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０．６４０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０．６６５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０．６４４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０．６３２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０．６００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フローチャート : 代替処理 19"/>
          <p:cNvSpPr/>
          <p:nvPr/>
        </p:nvSpPr>
        <p:spPr bwMode="auto">
          <a:xfrm>
            <a:off x="103387" y="532601"/>
            <a:ext cx="8958950" cy="255383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資金</a:t>
            </a:r>
            <a:r>
              <a:rPr lang="ja-JP" altLang="en-US" sz="1200" b="1" dirty="0" smtClean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運用の実績について</a:t>
            </a:r>
          </a:p>
        </p:txBody>
      </p:sp>
      <p:sp>
        <p:nvSpPr>
          <p:cNvPr id="10" name="テキスト ボックス 16"/>
          <p:cNvSpPr txBox="1">
            <a:spLocks noChangeArrowheads="1"/>
          </p:cNvSpPr>
          <p:nvPr/>
        </p:nvSpPr>
        <p:spPr bwMode="auto">
          <a:xfrm>
            <a:off x="7757318" y="116632"/>
            <a:ext cx="1262048" cy="3023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800" b="1" dirty="0" smtClean="0">
                <a:effectLst/>
                <a:latin typeface="ＭＳ ゴシック"/>
                <a:ea typeface="ＭＳ Ｐゴシック"/>
                <a:cs typeface="Times New Roman"/>
              </a:rPr>
              <a:t>資料</a:t>
            </a:r>
            <a:r>
              <a:rPr lang="ja-JP" altLang="en-US" b="1" dirty="0">
                <a:latin typeface="ＭＳ ゴシック"/>
                <a:ea typeface="ＭＳ Ｐゴシック"/>
                <a:cs typeface="Times New Roman"/>
              </a:rPr>
              <a:t>６</a:t>
            </a:r>
            <a:endParaRPr lang="ja-JP" sz="1200" dirty="0">
              <a:effectLst/>
              <a:latin typeface="ＭＳ ゴシック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970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Office PowerPoint</Application>
  <PresentationFormat>画面に合わせる (4:3)</PresentationFormat>
  <Paragraphs>107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2021-01-25T02:07:46Z</dcterms:created>
  <dcterms:modified xsi:type="dcterms:W3CDTF">2021-01-25T02:07:50Z</dcterms:modified>
</cp:coreProperties>
</file>