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handoutMasterIdLst>
    <p:handoutMasterId r:id="rId4"/>
  </p:handoutMasterIdLst>
  <p:sldIdLst>
    <p:sldId id="399" r:id="rId2"/>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33CC"/>
    <a:srgbClr val="EAEF11"/>
    <a:srgbClr val="00FFFF"/>
    <a:srgbClr val="FB8605"/>
    <a:srgbClr val="0066FF"/>
    <a:srgbClr val="00CC00"/>
    <a:srgbClr val="FFFF66"/>
    <a:srgbClr val="FFFF99"/>
    <a:srgbClr val="FFE0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18" autoAdjust="0"/>
    <p:restoredTop sz="94434" autoAdjust="0"/>
  </p:normalViewPr>
  <p:slideViewPr>
    <p:cSldViewPr snapToGrid="0">
      <p:cViewPr varScale="1">
        <p:scale>
          <a:sx n="71" d="100"/>
          <a:sy n="71" d="100"/>
        </p:scale>
        <p:origin x="1470" y="6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ja-JP"/>
          </a:p>
        </p:txBody>
      </p:sp>
      <p:sp>
        <p:nvSpPr>
          <p:cNvPr id="57347" name="Rectangle 3"/>
          <p:cNvSpPr>
            <a:spLocks noGrp="1" noChangeArrowheads="1"/>
          </p:cNvSpPr>
          <p:nvPr>
            <p:ph type="dt" sz="quarter" idx="1"/>
          </p:nvPr>
        </p:nvSpPr>
        <p:spPr bwMode="auto">
          <a:xfrm>
            <a:off x="3856038"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0DF6FD59-C29F-41C8-97DE-04BEBB54002B}" type="datetimeFigureOut">
              <a:rPr lang="ja-JP" altLang="en-US"/>
              <a:pPr/>
              <a:t>2021/1/25</a:t>
            </a:fld>
            <a:endParaRPr lang="en-US" altLang="ja-JP"/>
          </a:p>
        </p:txBody>
      </p:sp>
      <p:sp>
        <p:nvSpPr>
          <p:cNvPr id="57348" name="Rectangle 4"/>
          <p:cNvSpPr>
            <a:spLocks noGrp="1" noChangeArrowheads="1"/>
          </p:cNvSpPr>
          <p:nvPr>
            <p:ph type="ftr" sz="quarter" idx="2"/>
          </p:nvPr>
        </p:nvSpPr>
        <p:spPr bwMode="auto">
          <a:xfrm>
            <a:off x="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ja-JP"/>
          </a:p>
        </p:txBody>
      </p:sp>
      <p:sp>
        <p:nvSpPr>
          <p:cNvPr id="57349" name="Rectangle 5"/>
          <p:cNvSpPr>
            <a:spLocks noGrp="1" noChangeArrowheads="1"/>
          </p:cNvSpPr>
          <p:nvPr>
            <p:ph type="sldNum" sz="quarter" idx="3"/>
          </p:nvPr>
        </p:nvSpPr>
        <p:spPr bwMode="auto">
          <a:xfrm>
            <a:off x="3856038"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89403420-0162-444F-9F63-5691F90F5DDE}" type="slidenum">
              <a:rPr lang="ja-JP" altLang="en-US"/>
              <a:pPr/>
              <a:t>‹#›</a:t>
            </a:fld>
            <a:endParaRPr lang="en-US" altLang="ja-JP"/>
          </a:p>
        </p:txBody>
      </p:sp>
    </p:spTree>
    <p:extLst>
      <p:ext uri="{BB962C8B-B14F-4D97-AF65-F5344CB8AC3E}">
        <p14:creationId xmlns:p14="http://schemas.microsoft.com/office/powerpoint/2010/main" val="15319371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4957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331" tIns="44166" rIns="88331" bIns="44166" numCol="1" anchor="t" anchorCtr="0" compatLnSpc="1">
            <a:prstTxWarp prst="textNoShape">
              <a:avLst/>
            </a:prstTxWarp>
          </a:bodyPr>
          <a:lstStyle>
            <a:lvl1pPr defTabSz="882650">
              <a:defRPr sz="1200"/>
            </a:lvl1pPr>
          </a:lstStyle>
          <a:p>
            <a:endParaRPr lang="en-US" altLang="ja-JP"/>
          </a:p>
        </p:txBody>
      </p:sp>
      <p:sp>
        <p:nvSpPr>
          <p:cNvPr id="27651" name="Rectangle 3"/>
          <p:cNvSpPr>
            <a:spLocks noGrp="1" noChangeArrowheads="1"/>
          </p:cNvSpPr>
          <p:nvPr>
            <p:ph type="dt" idx="1"/>
          </p:nvPr>
        </p:nvSpPr>
        <p:spPr bwMode="auto">
          <a:xfrm>
            <a:off x="3856038" y="0"/>
            <a:ext cx="294957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331" tIns="44166" rIns="88331" bIns="44166" numCol="1" anchor="t" anchorCtr="0" compatLnSpc="1">
            <a:prstTxWarp prst="textNoShape">
              <a:avLst/>
            </a:prstTxWarp>
          </a:bodyPr>
          <a:lstStyle>
            <a:lvl1pPr algn="r" defTabSz="882650">
              <a:defRPr sz="1200"/>
            </a:lvl1pPr>
          </a:lstStyle>
          <a:p>
            <a:endParaRPr lang="en-US" altLang="ja-JP"/>
          </a:p>
        </p:txBody>
      </p:sp>
      <p:sp>
        <p:nvSpPr>
          <p:cNvPr id="28676" name="Rectangle 4"/>
          <p:cNvSpPr>
            <a:spLocks noGrp="1" noRot="1" noChangeAspect="1" noChangeArrowheads="1" noTextEdit="1"/>
          </p:cNvSpPr>
          <p:nvPr>
            <p:ph type="sldImg" idx="2"/>
          </p:nvPr>
        </p:nvSpPr>
        <p:spPr bwMode="auto">
          <a:xfrm>
            <a:off x="711200" y="744538"/>
            <a:ext cx="5384800" cy="3729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679450" y="4721225"/>
            <a:ext cx="544830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331" tIns="44166" rIns="88331" bIns="44166"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7654" name="Rectangle 6"/>
          <p:cNvSpPr>
            <a:spLocks noGrp="1" noChangeArrowheads="1"/>
          </p:cNvSpPr>
          <p:nvPr>
            <p:ph type="ftr" sz="quarter" idx="4"/>
          </p:nvPr>
        </p:nvSpPr>
        <p:spPr bwMode="auto">
          <a:xfrm>
            <a:off x="0" y="9440863"/>
            <a:ext cx="294957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331" tIns="44166" rIns="88331" bIns="44166" numCol="1" anchor="b" anchorCtr="0" compatLnSpc="1">
            <a:prstTxWarp prst="textNoShape">
              <a:avLst/>
            </a:prstTxWarp>
          </a:bodyPr>
          <a:lstStyle>
            <a:lvl1pPr defTabSz="882650">
              <a:defRPr sz="1200"/>
            </a:lvl1pPr>
          </a:lstStyle>
          <a:p>
            <a:endParaRPr lang="en-US" altLang="ja-JP"/>
          </a:p>
        </p:txBody>
      </p:sp>
      <p:sp>
        <p:nvSpPr>
          <p:cNvPr id="27655" name="Rectangle 7"/>
          <p:cNvSpPr>
            <a:spLocks noGrp="1" noChangeArrowheads="1"/>
          </p:cNvSpPr>
          <p:nvPr>
            <p:ph type="sldNum" sz="quarter" idx="5"/>
          </p:nvPr>
        </p:nvSpPr>
        <p:spPr bwMode="auto">
          <a:xfrm>
            <a:off x="3856038" y="9440863"/>
            <a:ext cx="294957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331" tIns="44166" rIns="88331" bIns="44166" numCol="1" anchor="b" anchorCtr="0" compatLnSpc="1">
            <a:prstTxWarp prst="textNoShape">
              <a:avLst/>
            </a:prstTxWarp>
          </a:bodyPr>
          <a:lstStyle>
            <a:lvl1pPr algn="r" defTabSz="882650">
              <a:defRPr sz="1200"/>
            </a:lvl1pPr>
          </a:lstStyle>
          <a:p>
            <a:fld id="{32FB620B-A58B-4A04-8599-5E0DE77F85F6}" type="slidenum">
              <a:rPr lang="en-US" altLang="ja-JP"/>
              <a:pPr/>
              <a:t>‹#›</a:t>
            </a:fld>
            <a:endParaRPr lang="en-US" altLang="ja-JP"/>
          </a:p>
        </p:txBody>
      </p:sp>
    </p:spTree>
    <p:extLst>
      <p:ext uri="{BB962C8B-B14F-4D97-AF65-F5344CB8AC3E}">
        <p14:creationId xmlns:p14="http://schemas.microsoft.com/office/powerpoint/2010/main" val="18807606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B70AAF-6BBD-4D86-9D4F-B4D7C847A828}"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208907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6AEA4B4-9E8C-4916-A5A2-8294E35098C0}" type="datetimeFigureOut">
              <a:rPr kumimoji="1" lang="ja-JP" altLang="en-US" smtClean="0"/>
              <a:t>2021/1/25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137189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6AEA4B4-9E8C-4916-A5A2-8294E35098C0}" type="datetimeFigureOut">
              <a:rPr kumimoji="1" lang="ja-JP" altLang="en-US" smtClean="0"/>
              <a:t>2021/1/25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1111132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6AEA4B4-9E8C-4916-A5A2-8294E35098C0}" type="datetimeFigureOut">
              <a:rPr kumimoji="1" lang="ja-JP" altLang="en-US" smtClean="0"/>
              <a:t>2021/1/25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3940758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6AEA4B4-9E8C-4916-A5A2-8294E35098C0}" type="datetimeFigureOut">
              <a:rPr kumimoji="1" lang="ja-JP" altLang="en-US" smtClean="0"/>
              <a:t>2021/1/25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4121759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6AEA4B4-9E8C-4916-A5A2-8294E35098C0}" type="datetimeFigureOut">
              <a:rPr kumimoji="1" lang="ja-JP" altLang="en-US" smtClean="0"/>
              <a:t>2021/1/25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2454252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6AEA4B4-9E8C-4916-A5A2-8294E35098C0}" type="datetimeFigureOut">
              <a:rPr kumimoji="1" lang="ja-JP" altLang="en-US" smtClean="0"/>
              <a:t>2021/1/25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3033198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6AEA4B4-9E8C-4916-A5A2-8294E35098C0}" type="datetimeFigureOut">
              <a:rPr kumimoji="1" lang="ja-JP" altLang="en-US" smtClean="0"/>
              <a:t>2021/1/25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2992628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6AEA4B4-9E8C-4916-A5A2-8294E35098C0}" type="datetimeFigureOut">
              <a:rPr kumimoji="1" lang="ja-JP" altLang="en-US" smtClean="0"/>
              <a:t>2021/1/25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126387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6AEA4B4-9E8C-4916-A5A2-8294E35098C0}" type="datetimeFigureOut">
              <a:rPr kumimoji="1" lang="ja-JP" altLang="en-US" smtClean="0"/>
              <a:t>2021/1/25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3453545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6AEA4B4-9E8C-4916-A5A2-8294E35098C0}" type="datetimeFigureOut">
              <a:rPr kumimoji="1" lang="ja-JP" altLang="en-US" smtClean="0"/>
              <a:t>2021/1/25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3453553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6AEA4B4-9E8C-4916-A5A2-8294E35098C0}" type="datetimeFigureOut">
              <a:rPr kumimoji="1" lang="ja-JP" altLang="en-US" smtClean="0"/>
              <a:t>2021/1/25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3372564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AEA4B4-9E8C-4916-A5A2-8294E35098C0}" type="datetimeFigureOut">
              <a:rPr kumimoji="1" lang="ja-JP" altLang="en-US" smtClean="0"/>
              <a:t>2021/1/25</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256E05-60BA-4590-9B25-6773B1F7DF60}" type="slidenum">
              <a:rPr kumimoji="1" lang="ja-JP" altLang="en-US" smtClean="0"/>
              <a:t>‹#›</a:t>
            </a:fld>
            <a:endParaRPr kumimoji="1" lang="ja-JP" altLang="en-US"/>
          </a:p>
        </p:txBody>
      </p:sp>
    </p:spTree>
    <p:extLst>
      <p:ext uri="{BB962C8B-B14F-4D97-AF65-F5344CB8AC3E}">
        <p14:creationId xmlns:p14="http://schemas.microsoft.com/office/powerpoint/2010/main" val="8079550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2.e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52935" y="531577"/>
            <a:ext cx="9760766" cy="429703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latin typeface="Calibri"/>
              <a:ea typeface="ＭＳ Ｐゴシック" panose="020B0600070205080204" pitchFamily="50" charset="-128"/>
            </a:endParaRPr>
          </a:p>
        </p:txBody>
      </p:sp>
      <p:sp>
        <p:nvSpPr>
          <p:cNvPr id="23" name="フローチャート : 代替処理 47"/>
          <p:cNvSpPr/>
          <p:nvPr/>
        </p:nvSpPr>
        <p:spPr bwMode="auto">
          <a:xfrm>
            <a:off x="68049" y="176967"/>
            <a:ext cx="9745652" cy="251454"/>
          </a:xfrm>
          <a:prstGeom prst="flowChartAlternateProcess">
            <a:avLst/>
          </a:prstGeom>
          <a:solidFill>
            <a:srgbClr val="0033CC"/>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2">
            <a:schemeClr val="dk1"/>
          </a:lnRef>
          <a:fillRef idx="1">
            <a:schemeClr val="lt1"/>
          </a:fillRef>
          <a:effectRef idx="0">
            <a:schemeClr val="dk1"/>
          </a:effectRef>
          <a:fontRef idx="minor">
            <a:schemeClr val="dk1"/>
          </a:fontRef>
        </p:style>
        <p:txBody>
          <a:bodyPr wrap="square" lIns="84395" tIns="0" rIns="84395" bIns="42198">
            <a:spAutoFit/>
          </a:bodyPr>
          <a:lstStyle/>
          <a:p>
            <a:pPr defTabSz="414715" fontAlgn="auto">
              <a:spcBef>
                <a:spcPct val="50000"/>
              </a:spcBef>
              <a:spcAft>
                <a:spcPts val="0"/>
              </a:spcAft>
              <a:buClr>
                <a:srgbClr val="000000"/>
              </a:buClr>
              <a:buSzPct val="100000"/>
              <a:defRPr/>
            </a:pPr>
            <a:r>
              <a:rPr lang="ja-JP" altLang="en-US" sz="1200" b="1" dirty="0" smtClean="0">
                <a:solidFill>
                  <a:prstClr val="white"/>
                </a:solidFill>
                <a:latin typeface="Arial" pitchFamily="34" charset="0"/>
                <a:ea typeface="ＭＳ Ｐゴシック" pitchFamily="50" charset="-128"/>
              </a:rPr>
              <a:t>令和２年度大阪府債発行計画における前倒し発行による</a:t>
            </a:r>
            <a:r>
              <a:rPr lang="ja-JP" altLang="en-US" sz="1200" b="1" smtClean="0">
                <a:solidFill>
                  <a:prstClr val="white"/>
                </a:solidFill>
                <a:latin typeface="Arial" pitchFamily="34" charset="0"/>
                <a:ea typeface="ＭＳ Ｐゴシック" pitchFamily="50" charset="-128"/>
              </a:rPr>
              <a:t>令和３年度大阪府債発行</a:t>
            </a:r>
            <a:r>
              <a:rPr lang="ja-JP" altLang="en-US" sz="1200" b="1" dirty="0" smtClean="0">
                <a:solidFill>
                  <a:prstClr val="white"/>
                </a:solidFill>
                <a:latin typeface="Arial" pitchFamily="34" charset="0"/>
                <a:ea typeface="ＭＳ Ｐゴシック" pitchFamily="50" charset="-128"/>
              </a:rPr>
              <a:t>計画への影響等について</a:t>
            </a:r>
            <a:endParaRPr lang="ja-JP" altLang="en-US" sz="1200" b="1" dirty="0">
              <a:solidFill>
                <a:prstClr val="white"/>
              </a:solidFill>
              <a:latin typeface="Arial" pitchFamily="34" charset="0"/>
              <a:ea typeface="ＭＳ Ｐゴシック" pitchFamily="50" charset="-128"/>
            </a:endParaRPr>
          </a:p>
        </p:txBody>
      </p:sp>
      <p:sp>
        <p:nvSpPr>
          <p:cNvPr id="38" name="正方形/長方形 37"/>
          <p:cNvSpPr/>
          <p:nvPr/>
        </p:nvSpPr>
        <p:spPr>
          <a:xfrm>
            <a:off x="89030" y="563354"/>
            <a:ext cx="8867032" cy="307777"/>
          </a:xfrm>
          <a:prstGeom prst="rect">
            <a:avLst/>
          </a:prstGeom>
        </p:spPr>
        <p:txBody>
          <a:bodyPr wrap="square">
            <a:spAutoFit/>
          </a:bodyPr>
          <a:lstStyle/>
          <a:p>
            <a:pPr fontAlgn="auto">
              <a:spcBef>
                <a:spcPts val="0"/>
              </a:spcBef>
              <a:spcAft>
                <a:spcPts val="0"/>
              </a:spcAft>
            </a:pPr>
            <a:r>
              <a:rPr lang="ja-JP" altLang="en-US" sz="1400" dirty="0" smtClean="0">
                <a:solidFill>
                  <a:prstClr val="black"/>
                </a:solidFill>
                <a:latin typeface="ＭＳ Ｐゴシック" panose="020B0600070205080204" pitchFamily="50" charset="-128"/>
              </a:rPr>
              <a:t>　＜令和２年度大阪府債発行計画における前倒し発行による令和３年度大阪府債発行計画への影響</a:t>
            </a:r>
            <a:r>
              <a:rPr lang="ja-JP" altLang="en-US" sz="1400" dirty="0">
                <a:solidFill>
                  <a:prstClr val="black"/>
                </a:solidFill>
                <a:latin typeface="ＭＳ Ｐゴシック" panose="020B0600070205080204" pitchFamily="50" charset="-128"/>
              </a:rPr>
              <a:t>＞</a:t>
            </a:r>
            <a:endParaRPr lang="en-US" altLang="ja-JP" sz="1400" dirty="0">
              <a:solidFill>
                <a:prstClr val="black"/>
              </a:solidFill>
              <a:latin typeface="Calibri"/>
            </a:endParaRPr>
          </a:p>
        </p:txBody>
      </p:sp>
      <p:sp>
        <p:nvSpPr>
          <p:cNvPr id="39" name="テキスト ボックス 16"/>
          <p:cNvSpPr txBox="1">
            <a:spLocks noChangeArrowheads="1"/>
          </p:cNvSpPr>
          <p:nvPr/>
        </p:nvSpPr>
        <p:spPr bwMode="auto">
          <a:xfrm>
            <a:off x="8551653" y="129793"/>
            <a:ext cx="1262048" cy="302318"/>
          </a:xfrm>
          <a:prstGeom prst="rect">
            <a:avLst/>
          </a:prstGeom>
          <a:solidFill>
            <a:srgbClr val="FFFFFF"/>
          </a:solidFill>
          <a:ln w="12700">
            <a:solidFill>
              <a:srgbClr val="000000"/>
            </a:solidFill>
            <a:miter lim="800000"/>
            <a:headEnd/>
            <a:tailEnd/>
          </a:ln>
        </p:spPr>
        <p:txBody>
          <a:bodyPr rot="0" vert="horz" wrap="square" lIns="0" tIns="8890" rIns="0" bIns="8890" anchor="t" anchorCtr="0" upright="1">
            <a:noAutofit/>
          </a:bodyPr>
          <a:lstStyle/>
          <a:p>
            <a:pPr algn="ctr">
              <a:spcAft>
                <a:spcPts val="0"/>
              </a:spcAft>
            </a:pPr>
            <a:r>
              <a:rPr lang="ja-JP" sz="1800" b="1" dirty="0" smtClean="0">
                <a:effectLst/>
                <a:latin typeface="ＭＳ ゴシック"/>
                <a:ea typeface="ＭＳ Ｐゴシック"/>
                <a:cs typeface="Times New Roman"/>
              </a:rPr>
              <a:t>資料</a:t>
            </a:r>
            <a:r>
              <a:rPr lang="ja-JP" altLang="en-US" b="1" dirty="0" smtClean="0">
                <a:latin typeface="ＭＳ ゴシック"/>
                <a:ea typeface="ＭＳ Ｐゴシック"/>
                <a:cs typeface="Times New Roman"/>
              </a:rPr>
              <a:t>３</a:t>
            </a:r>
            <a:endParaRPr lang="ja-JP" sz="1200" dirty="0">
              <a:effectLst/>
              <a:latin typeface="ＭＳ ゴシック"/>
              <a:cs typeface="Times New Roman"/>
            </a:endParaRPr>
          </a:p>
        </p:txBody>
      </p:sp>
      <p:sp>
        <p:nvSpPr>
          <p:cNvPr id="20" name="テキスト ボックス 19"/>
          <p:cNvSpPr txBox="1"/>
          <p:nvPr/>
        </p:nvSpPr>
        <p:spPr>
          <a:xfrm>
            <a:off x="252811" y="904858"/>
            <a:ext cx="9534983" cy="3747180"/>
          </a:xfrm>
          <a:prstGeom prst="rect">
            <a:avLst/>
          </a:prstGeom>
          <a:noFill/>
        </p:spPr>
        <p:txBody>
          <a:bodyPr wrap="none" rtlCol="0">
            <a:spAutoFit/>
          </a:bodyPr>
          <a:lstStyle/>
          <a:p>
            <a:r>
              <a:rPr lang="ja-JP" altLang="en-US" sz="1350" dirty="0">
                <a:latin typeface="+mn-ea"/>
                <a:ea typeface="+mn-ea"/>
              </a:rPr>
              <a:t>○</a:t>
            </a:r>
            <a:r>
              <a:rPr kumimoji="1" lang="ja-JP" altLang="en-US" sz="1350" dirty="0" smtClean="0">
                <a:latin typeface="+mn-ea"/>
                <a:ea typeface="+mn-ea"/>
              </a:rPr>
              <a:t>　令和２年度出納整理期間（令和３年４月・５月）</a:t>
            </a:r>
            <a:r>
              <a:rPr lang="ja-JP" altLang="en-US" sz="1350" dirty="0" smtClean="0">
                <a:latin typeface="+mn-ea"/>
                <a:ea typeface="+mn-ea"/>
              </a:rPr>
              <a:t>に発行が集中することを回避するため、</a:t>
            </a:r>
            <a:r>
              <a:rPr kumimoji="1" lang="ja-JP" altLang="en-US" sz="1350" dirty="0" smtClean="0">
                <a:latin typeface="+mn-ea"/>
                <a:ea typeface="+mn-ea"/>
              </a:rPr>
              <a:t>出納整理期間の</a:t>
            </a:r>
            <a:r>
              <a:rPr lang="ja-JP" altLang="en-US" sz="1350" dirty="0">
                <a:latin typeface="+mn-ea"/>
              </a:rPr>
              <a:t>発行予定額の</a:t>
            </a:r>
            <a:r>
              <a:rPr lang="ja-JP" altLang="en-US" sz="1350" dirty="0" smtClean="0">
                <a:latin typeface="+mn-ea"/>
              </a:rPr>
              <a:t>うち</a:t>
            </a:r>
            <a:endParaRPr lang="en-US" altLang="ja-JP" sz="1350" dirty="0" smtClean="0">
              <a:latin typeface="+mn-ea"/>
            </a:endParaRPr>
          </a:p>
          <a:p>
            <a:r>
              <a:rPr lang="ja-JP" altLang="en-US" sz="1350" dirty="0">
                <a:latin typeface="+mn-ea"/>
              </a:rPr>
              <a:t>　</a:t>
            </a:r>
            <a:r>
              <a:rPr lang="ja-JP" altLang="en-US" sz="1350" dirty="0" smtClean="0">
                <a:latin typeface="+mn-ea"/>
              </a:rPr>
              <a:t>　 </a:t>
            </a:r>
            <a:r>
              <a:rPr lang="en-US" altLang="ja-JP" sz="1350" dirty="0" smtClean="0">
                <a:latin typeface="+mn-ea"/>
              </a:rPr>
              <a:t>800</a:t>
            </a:r>
            <a:r>
              <a:rPr lang="ja-JP" altLang="en-US" sz="1350" dirty="0">
                <a:latin typeface="+mn-ea"/>
              </a:rPr>
              <a:t>億円</a:t>
            </a:r>
            <a:r>
              <a:rPr lang="ja-JP" altLang="en-US" sz="1350" dirty="0" smtClean="0">
                <a:latin typeface="+mn-ea"/>
              </a:rPr>
              <a:t>を</a:t>
            </a:r>
            <a:r>
              <a:rPr kumimoji="1" lang="ja-JP" altLang="en-US" sz="1350" dirty="0" smtClean="0">
                <a:latin typeface="+mn-ea"/>
                <a:ea typeface="+mn-ea"/>
              </a:rPr>
              <a:t>令和２年度大阪府債発行計画に前倒しした</a:t>
            </a:r>
            <a:r>
              <a:rPr lang="ja-JP" altLang="en-US" sz="1350" dirty="0" smtClean="0">
                <a:latin typeface="+mn-ea"/>
                <a:ea typeface="+mn-ea"/>
              </a:rPr>
              <a:t>ことによ</a:t>
            </a:r>
            <a:r>
              <a:rPr lang="ja-JP" altLang="en-US" sz="1350" dirty="0">
                <a:latin typeface="+mn-ea"/>
                <a:ea typeface="+mn-ea"/>
              </a:rPr>
              <a:t>り</a:t>
            </a:r>
            <a:r>
              <a:rPr kumimoji="1" lang="ja-JP" altLang="en-US" sz="1350" dirty="0" smtClean="0">
                <a:latin typeface="+mn-ea"/>
                <a:ea typeface="+mn-ea"/>
              </a:rPr>
              <a:t>、</a:t>
            </a:r>
            <a:r>
              <a:rPr lang="ja-JP" altLang="en-US" sz="1350" dirty="0" smtClean="0">
                <a:latin typeface="+mn-ea"/>
                <a:ea typeface="+mn-ea"/>
              </a:rPr>
              <a:t>令和３年４月・５月の発行額は減少した。</a:t>
            </a:r>
            <a:endParaRPr lang="en-US" altLang="ja-JP" sz="1350" dirty="0" smtClean="0">
              <a:latin typeface="+mn-ea"/>
              <a:ea typeface="+mn-ea"/>
            </a:endParaRPr>
          </a:p>
          <a:p>
            <a:endParaRPr lang="en-US" altLang="ja-JP" sz="400" dirty="0">
              <a:latin typeface="+mn-ea"/>
              <a:ea typeface="+mn-ea"/>
            </a:endParaRPr>
          </a:p>
          <a:p>
            <a:endParaRPr lang="en-US" altLang="ja-JP" sz="1350" dirty="0" smtClean="0">
              <a:latin typeface="+mn-ea"/>
              <a:ea typeface="+mn-ea"/>
            </a:endParaRPr>
          </a:p>
          <a:p>
            <a:endParaRPr lang="en-US" altLang="ja-JP" sz="1350" dirty="0">
              <a:latin typeface="+mn-ea"/>
              <a:ea typeface="+mn-ea"/>
            </a:endParaRPr>
          </a:p>
          <a:p>
            <a:endParaRPr lang="en-US" altLang="ja-JP" sz="1350" dirty="0" smtClean="0">
              <a:latin typeface="+mn-ea"/>
              <a:ea typeface="+mn-ea"/>
            </a:endParaRPr>
          </a:p>
          <a:p>
            <a:endParaRPr lang="en-US" altLang="ja-JP" sz="1350" dirty="0">
              <a:latin typeface="+mn-ea"/>
              <a:ea typeface="+mn-ea"/>
            </a:endParaRPr>
          </a:p>
          <a:p>
            <a:endParaRPr lang="en-US" altLang="ja-JP" sz="1350" dirty="0" smtClean="0">
              <a:latin typeface="+mn-ea"/>
              <a:ea typeface="+mn-ea"/>
            </a:endParaRPr>
          </a:p>
          <a:p>
            <a:endParaRPr lang="en-US" altLang="ja-JP" sz="1350" dirty="0">
              <a:latin typeface="+mn-ea"/>
              <a:ea typeface="+mn-ea"/>
            </a:endParaRPr>
          </a:p>
          <a:p>
            <a:endParaRPr lang="en-US" altLang="ja-JP" sz="1350" dirty="0" smtClean="0">
              <a:latin typeface="+mn-ea"/>
              <a:ea typeface="+mn-ea"/>
            </a:endParaRPr>
          </a:p>
          <a:p>
            <a:endParaRPr lang="en-US" altLang="ja-JP" sz="1350" dirty="0">
              <a:latin typeface="+mn-ea"/>
              <a:ea typeface="+mn-ea"/>
            </a:endParaRPr>
          </a:p>
          <a:p>
            <a:endParaRPr lang="en-US" altLang="ja-JP" sz="1350" dirty="0" smtClean="0">
              <a:latin typeface="+mn-ea"/>
              <a:ea typeface="+mn-ea"/>
            </a:endParaRPr>
          </a:p>
          <a:p>
            <a:endParaRPr lang="en-US" altLang="ja-JP" sz="1350" dirty="0">
              <a:latin typeface="+mn-ea"/>
              <a:ea typeface="+mn-ea"/>
            </a:endParaRPr>
          </a:p>
          <a:p>
            <a:endParaRPr lang="en-US" altLang="ja-JP" sz="1350" dirty="0" smtClean="0">
              <a:latin typeface="+mn-ea"/>
              <a:ea typeface="+mn-ea"/>
            </a:endParaRPr>
          </a:p>
          <a:p>
            <a:r>
              <a:rPr lang="ja-JP" altLang="en-US" sz="1350" dirty="0" smtClean="0">
                <a:latin typeface="+mn-ea"/>
                <a:ea typeface="+mn-ea"/>
              </a:rPr>
              <a:t>○　この結果、</a:t>
            </a:r>
            <a:r>
              <a:rPr lang="ja-JP" altLang="en-US" sz="1350" b="1" u="sng" dirty="0" smtClean="0">
                <a:latin typeface="+mn-ea"/>
                <a:ea typeface="+mn-ea"/>
              </a:rPr>
              <a:t>令和３年４月・５月に発行が集中することによる本府債における需給悪化のリスクが軽減するとともに、ひいては</a:t>
            </a:r>
            <a:endParaRPr lang="en-US" altLang="ja-JP" sz="1350" b="1" u="sng" dirty="0" smtClean="0">
              <a:latin typeface="+mn-ea"/>
              <a:ea typeface="+mn-ea"/>
            </a:endParaRPr>
          </a:p>
          <a:p>
            <a:r>
              <a:rPr lang="ja-JP" altLang="en-US" sz="1350" b="1" dirty="0">
                <a:latin typeface="+mn-ea"/>
                <a:ea typeface="+mn-ea"/>
              </a:rPr>
              <a:t>　</a:t>
            </a:r>
            <a:r>
              <a:rPr lang="ja-JP" altLang="en-US" sz="1350" b="1" dirty="0" smtClean="0">
                <a:latin typeface="+mn-ea"/>
                <a:ea typeface="+mn-ea"/>
              </a:rPr>
              <a:t>　 </a:t>
            </a:r>
            <a:r>
              <a:rPr lang="ja-JP" altLang="en-US" sz="1350" b="1" u="sng" dirty="0" smtClean="0">
                <a:latin typeface="+mn-ea"/>
                <a:ea typeface="+mn-ea"/>
              </a:rPr>
              <a:t>地方債市場全体における同リスクの軽減に貢献したと考える</a:t>
            </a:r>
            <a:r>
              <a:rPr lang="ja-JP" altLang="en-US" sz="1350" dirty="0" smtClean="0">
                <a:latin typeface="+mn-ea"/>
              </a:rPr>
              <a:t>。</a:t>
            </a:r>
            <a:endParaRPr lang="en-US" altLang="ja-JP" sz="1350" dirty="0" smtClean="0">
              <a:latin typeface="+mn-ea"/>
              <a:ea typeface="+mn-ea"/>
            </a:endParaRPr>
          </a:p>
          <a:p>
            <a:endParaRPr lang="en-US" altLang="ja-JP" sz="400" dirty="0" smtClean="0">
              <a:latin typeface="+mn-ea"/>
              <a:ea typeface="+mn-ea"/>
            </a:endParaRPr>
          </a:p>
          <a:p>
            <a:r>
              <a:rPr lang="ja-JP" altLang="en-US" sz="1350" dirty="0">
                <a:latin typeface="+mn-ea"/>
                <a:ea typeface="+mn-ea"/>
              </a:rPr>
              <a:t>○　</a:t>
            </a:r>
            <a:r>
              <a:rPr lang="ja-JP" altLang="en-US" sz="1350" dirty="0" smtClean="0">
                <a:latin typeface="+mn-ea"/>
                <a:ea typeface="+mn-ea"/>
              </a:rPr>
              <a:t>なお、この前倒しの影響によって、</a:t>
            </a:r>
            <a:r>
              <a:rPr lang="ja-JP" altLang="en-US" sz="1350" b="1" u="sng" dirty="0" smtClean="0">
                <a:latin typeface="+mn-ea"/>
                <a:ea typeface="+mn-ea"/>
              </a:rPr>
              <a:t>令和３年度大阪府債発行計画は、令和２年度大阪府債発行計画（</a:t>
            </a:r>
            <a:r>
              <a:rPr lang="en-US" altLang="ja-JP" sz="1350" b="1" u="sng" dirty="0" smtClean="0">
                <a:latin typeface="+mn-ea"/>
                <a:ea typeface="+mn-ea"/>
              </a:rPr>
              <a:t>7,900</a:t>
            </a:r>
            <a:r>
              <a:rPr lang="ja-JP" altLang="en-US" sz="1350" b="1" u="sng" dirty="0" smtClean="0">
                <a:latin typeface="+mn-ea"/>
                <a:ea typeface="+mn-ea"/>
              </a:rPr>
              <a:t>億円）よりも減少し、</a:t>
            </a:r>
            <a:endParaRPr lang="en-US" altLang="ja-JP" sz="1350" b="1" u="sng" dirty="0" smtClean="0">
              <a:latin typeface="+mn-ea"/>
              <a:ea typeface="+mn-ea"/>
            </a:endParaRPr>
          </a:p>
          <a:p>
            <a:r>
              <a:rPr lang="ja-JP" altLang="en-US" sz="1350" b="1" dirty="0">
                <a:latin typeface="+mn-ea"/>
                <a:ea typeface="+mn-ea"/>
              </a:rPr>
              <a:t>　　 </a:t>
            </a:r>
            <a:r>
              <a:rPr lang="en-US" altLang="ja-JP" sz="1350" b="1" u="sng" dirty="0" smtClean="0">
                <a:latin typeface="+mn-ea"/>
                <a:ea typeface="+mn-ea"/>
              </a:rPr>
              <a:t>7,400</a:t>
            </a:r>
            <a:r>
              <a:rPr lang="ja-JP" altLang="en-US" sz="1350" b="1" u="sng" dirty="0">
                <a:latin typeface="+mn-ea"/>
                <a:ea typeface="+mn-ea"/>
              </a:rPr>
              <a:t>億</a:t>
            </a:r>
            <a:r>
              <a:rPr lang="ja-JP" altLang="en-US" sz="1350" b="1" u="sng" dirty="0" smtClean="0">
                <a:latin typeface="+mn-ea"/>
                <a:ea typeface="+mn-ea"/>
              </a:rPr>
              <a:t>円の発行見込み</a:t>
            </a:r>
            <a:r>
              <a:rPr kumimoji="1" lang="ja-JP" altLang="en-US" sz="1350" b="1" u="sng" dirty="0" smtClean="0">
                <a:latin typeface="+mn-ea"/>
                <a:ea typeface="+mn-ea"/>
              </a:rPr>
              <a:t>となる。</a:t>
            </a:r>
            <a:endParaRPr kumimoji="1" lang="en-US" altLang="ja-JP" sz="1350" b="1" u="sng" dirty="0" smtClean="0">
              <a:latin typeface="+mn-ea"/>
              <a:ea typeface="+mn-ea"/>
            </a:endParaRPr>
          </a:p>
        </p:txBody>
      </p:sp>
      <p:sp>
        <p:nvSpPr>
          <p:cNvPr id="16" name="テキスト ボックス 15"/>
          <p:cNvSpPr txBox="1"/>
          <p:nvPr/>
        </p:nvSpPr>
        <p:spPr>
          <a:xfrm>
            <a:off x="52935" y="4922456"/>
            <a:ext cx="9760766" cy="1831271"/>
          </a:xfrm>
          <a:prstGeom prst="rect">
            <a:avLst/>
          </a:prstGeom>
          <a:noFill/>
          <a:ln>
            <a:solidFill>
              <a:schemeClr val="tx1"/>
            </a:solidFill>
          </a:ln>
        </p:spPr>
        <p:txBody>
          <a:bodyPr wrap="square" rtlCol="0">
            <a:spAutoFit/>
          </a:bodyPr>
          <a:lstStyle/>
          <a:p>
            <a:r>
              <a:rPr lang="ja-JP" altLang="en-US" sz="1350" dirty="0" smtClean="0"/>
              <a:t>　</a:t>
            </a:r>
            <a:r>
              <a:rPr lang="ja-JP" altLang="en-US" sz="1400" dirty="0" smtClean="0"/>
              <a:t>＜令和３年度発行計画策定における考え方＞</a:t>
            </a:r>
            <a:endParaRPr lang="en-US" altLang="ja-JP" sz="1400" dirty="0"/>
          </a:p>
          <a:p>
            <a:endParaRPr lang="en-US" altLang="ja-JP" sz="500" dirty="0" smtClean="0"/>
          </a:p>
          <a:p>
            <a:r>
              <a:rPr lang="ja-JP" altLang="en-US" sz="1350" dirty="0" smtClean="0">
                <a:latin typeface="+mj-ea"/>
              </a:rPr>
              <a:t>　○　新型コロナウイルス感染症の感染拡大により、２回目の緊急事態宣言が行われる等、依然として先行きは不透明であることから、</a:t>
            </a:r>
            <a:endParaRPr lang="en-US" altLang="ja-JP" sz="1350" dirty="0" smtClean="0">
              <a:latin typeface="+mj-ea"/>
            </a:endParaRPr>
          </a:p>
          <a:p>
            <a:r>
              <a:rPr lang="ja-JP" altLang="en-US" sz="1350" dirty="0">
                <a:latin typeface="+mj-ea"/>
              </a:rPr>
              <a:t>　</a:t>
            </a:r>
            <a:r>
              <a:rPr lang="ja-JP" altLang="en-US" sz="1350" dirty="0" smtClean="0">
                <a:latin typeface="+mj-ea"/>
              </a:rPr>
              <a:t>　　 安定的かつ状況に応じて機動的</a:t>
            </a:r>
            <a:r>
              <a:rPr lang="ja-JP" altLang="en-US" sz="1350" dirty="0">
                <a:latin typeface="+mj-ea"/>
              </a:rPr>
              <a:t>に府債を発行</a:t>
            </a:r>
            <a:r>
              <a:rPr lang="ja-JP" altLang="en-US" sz="1350" dirty="0" smtClean="0">
                <a:latin typeface="+mj-ea"/>
              </a:rPr>
              <a:t>できる体制を整えることが必要。</a:t>
            </a:r>
            <a:endParaRPr lang="en-US" altLang="ja-JP" sz="1350" dirty="0" smtClean="0">
              <a:latin typeface="+mj-ea"/>
            </a:endParaRPr>
          </a:p>
          <a:p>
            <a:endParaRPr lang="en-US" altLang="ja-JP" sz="400" dirty="0">
              <a:latin typeface="+mj-ea"/>
            </a:endParaRPr>
          </a:p>
          <a:p>
            <a:r>
              <a:rPr lang="ja-JP" altLang="en-US" sz="1350" dirty="0" smtClean="0">
                <a:latin typeface="+mj-ea"/>
              </a:rPr>
              <a:t>　○</a:t>
            </a:r>
            <a:r>
              <a:rPr lang="ja-JP" altLang="en-US" sz="1350" dirty="0">
                <a:latin typeface="+mj-ea"/>
              </a:rPr>
              <a:t>　こ</a:t>
            </a:r>
            <a:r>
              <a:rPr lang="ja-JP" altLang="en-US" sz="1350" dirty="0" smtClean="0">
                <a:latin typeface="+mj-ea"/>
              </a:rPr>
              <a:t>のため、市場公募債（１０年及び５年）を毎月平準発行することにより、安定調達を確保しつつ、銀行等引受債及びフレックス枠</a:t>
            </a:r>
            <a:endParaRPr lang="en-US" altLang="ja-JP" sz="1350" dirty="0" smtClean="0">
              <a:latin typeface="+mj-ea"/>
            </a:endParaRPr>
          </a:p>
          <a:p>
            <a:r>
              <a:rPr lang="ja-JP" altLang="en-US" sz="1350" dirty="0">
                <a:latin typeface="+mj-ea"/>
              </a:rPr>
              <a:t>　</a:t>
            </a:r>
            <a:r>
              <a:rPr lang="ja-JP" altLang="en-US" sz="1350" dirty="0" smtClean="0">
                <a:latin typeface="+mj-ea"/>
              </a:rPr>
              <a:t>　　 を活用した機動的な計画策定が必要と考えられる。</a:t>
            </a:r>
            <a:endParaRPr lang="en-US" altLang="ja-JP" sz="1350" dirty="0">
              <a:latin typeface="+mn-ea"/>
            </a:endParaRPr>
          </a:p>
          <a:p>
            <a:endParaRPr lang="en-US" altLang="ja-JP" sz="100" dirty="0">
              <a:latin typeface="+mj-ea"/>
            </a:endParaRPr>
          </a:p>
          <a:p>
            <a:endParaRPr lang="en-US" altLang="ja-JP" sz="400" dirty="0"/>
          </a:p>
          <a:p>
            <a:r>
              <a:rPr lang="ja-JP" altLang="en-US" sz="1350" dirty="0">
                <a:latin typeface="+mn-ea"/>
              </a:rPr>
              <a:t>　○　</a:t>
            </a:r>
            <a:r>
              <a:rPr lang="ja-JP" altLang="en-US" sz="1350" dirty="0" smtClean="0">
                <a:latin typeface="+mn-ea"/>
              </a:rPr>
              <a:t>なお、下半期</a:t>
            </a:r>
            <a:r>
              <a:rPr lang="ja-JP" altLang="en-US" sz="1350" dirty="0">
                <a:latin typeface="+mn-ea"/>
              </a:rPr>
              <a:t>については</a:t>
            </a:r>
            <a:r>
              <a:rPr lang="ja-JP" altLang="en-US" sz="1350" dirty="0" smtClean="0">
                <a:latin typeface="+mn-ea"/>
              </a:rPr>
              <a:t>、同感染症</a:t>
            </a:r>
            <a:r>
              <a:rPr lang="ja-JP" altLang="en-US" sz="1350" dirty="0">
                <a:latin typeface="+mn-ea"/>
              </a:rPr>
              <a:t>の影響等</a:t>
            </a:r>
            <a:r>
              <a:rPr lang="ja-JP" altLang="en-US" sz="1350" dirty="0" smtClean="0">
                <a:latin typeface="+mn-ea"/>
              </a:rPr>
              <a:t>が不透明なため</a:t>
            </a:r>
            <a:r>
              <a:rPr lang="ja-JP" altLang="en-US" sz="1350" dirty="0">
                <a:latin typeface="+mn-ea"/>
              </a:rPr>
              <a:t>、</a:t>
            </a:r>
            <a:r>
              <a:rPr lang="ja-JP" altLang="en-US" sz="1350" dirty="0" smtClean="0">
                <a:latin typeface="+mn-ea"/>
              </a:rPr>
              <a:t>マスキングする。</a:t>
            </a:r>
            <a:endParaRPr lang="en-US" altLang="ja-JP" sz="400" dirty="0" smtClean="0">
              <a:latin typeface="+mn-ea"/>
            </a:endParaRPr>
          </a:p>
          <a:p>
            <a:endParaRPr lang="en-US" altLang="ja-JP" sz="400" dirty="0" smtClean="0"/>
          </a:p>
          <a:p>
            <a:r>
              <a:rPr lang="ja-JP" altLang="en-US" sz="1350" dirty="0"/>
              <a:t>　</a:t>
            </a:r>
            <a:r>
              <a:rPr lang="ja-JP" altLang="en-US" sz="1350" dirty="0" smtClean="0">
                <a:latin typeface="+mn-ea"/>
                <a:ea typeface="+mn-ea"/>
              </a:rPr>
              <a:t>○　また、今後も同感染症の影響が不透明なため、資金調達手法を多様化す</a:t>
            </a:r>
            <a:r>
              <a:rPr lang="ja-JP" altLang="en-US" sz="1350" dirty="0">
                <a:latin typeface="+mn-ea"/>
                <a:ea typeface="+mn-ea"/>
              </a:rPr>
              <a:t>る</a:t>
            </a:r>
            <a:r>
              <a:rPr lang="ja-JP" altLang="en-US" sz="1350" dirty="0" smtClean="0">
                <a:latin typeface="+mn-ea"/>
                <a:ea typeface="+mn-ea"/>
              </a:rPr>
              <a:t>観点から、新たな資金調達の取り組みを検討。</a:t>
            </a:r>
            <a:endParaRPr lang="en-US" altLang="ja-JP" sz="1350" dirty="0">
              <a:latin typeface="+mn-ea"/>
              <a:ea typeface="+mn-ea"/>
            </a:endParaRPr>
          </a:p>
        </p:txBody>
      </p:sp>
      <p:grpSp>
        <p:nvGrpSpPr>
          <p:cNvPr id="2" name="グループ化 1"/>
          <p:cNvGrpSpPr/>
          <p:nvPr/>
        </p:nvGrpSpPr>
        <p:grpSpPr>
          <a:xfrm>
            <a:off x="443568" y="1466918"/>
            <a:ext cx="9153468" cy="2113022"/>
            <a:chOff x="400239" y="2645068"/>
            <a:chExt cx="9153468" cy="2113022"/>
          </a:xfrm>
        </p:grpSpPr>
        <p:sp>
          <p:nvSpPr>
            <p:cNvPr id="17" name="正方形/長方形 16"/>
            <p:cNvSpPr/>
            <p:nvPr/>
          </p:nvSpPr>
          <p:spPr>
            <a:xfrm>
              <a:off x="400239" y="2671990"/>
              <a:ext cx="3992763" cy="253916"/>
            </a:xfrm>
            <a:prstGeom prst="rect">
              <a:avLst/>
            </a:prstGeom>
          </p:spPr>
          <p:txBody>
            <a:bodyPr wrap="square">
              <a:spAutoFit/>
            </a:bodyPr>
            <a:lstStyle/>
            <a:p>
              <a:pPr fontAlgn="auto">
                <a:spcBef>
                  <a:spcPts val="0"/>
                </a:spcBef>
                <a:spcAft>
                  <a:spcPts val="0"/>
                </a:spcAft>
              </a:pPr>
              <a:r>
                <a:rPr lang="ja-JP" altLang="en-US" sz="1050" dirty="0" smtClean="0">
                  <a:solidFill>
                    <a:prstClr val="black"/>
                  </a:solidFill>
                  <a:latin typeface="ＭＳ Ｐゴシック" panose="020B0600070205080204" pitchFamily="50" charset="-128"/>
                </a:rPr>
                <a:t> ・　令和３年度発行計画（前倒ししなかった場合）</a:t>
              </a:r>
              <a:endParaRPr lang="en-US" altLang="ja-JP" sz="1050" dirty="0">
                <a:solidFill>
                  <a:prstClr val="black"/>
                </a:solidFill>
                <a:latin typeface="Calibri"/>
              </a:endParaRPr>
            </a:p>
          </p:txBody>
        </p:sp>
        <p:sp>
          <p:nvSpPr>
            <p:cNvPr id="21" name="正方形/長方形 20"/>
            <p:cNvSpPr/>
            <p:nvPr/>
          </p:nvSpPr>
          <p:spPr>
            <a:xfrm>
              <a:off x="452643" y="3674476"/>
              <a:ext cx="3643265" cy="261610"/>
            </a:xfrm>
            <a:prstGeom prst="rect">
              <a:avLst/>
            </a:prstGeom>
          </p:spPr>
          <p:txBody>
            <a:bodyPr wrap="square">
              <a:spAutoFit/>
            </a:bodyPr>
            <a:lstStyle/>
            <a:p>
              <a:pPr fontAlgn="auto">
                <a:spcBef>
                  <a:spcPts val="0"/>
                </a:spcBef>
                <a:spcAft>
                  <a:spcPts val="0"/>
                </a:spcAft>
              </a:pPr>
              <a:r>
                <a:rPr lang="ja-JP" altLang="en-US" sz="1050" dirty="0">
                  <a:solidFill>
                    <a:prstClr val="black"/>
                  </a:solidFill>
                  <a:latin typeface="ＭＳ Ｐゴシック" panose="020B0600070205080204" pitchFamily="50" charset="-128"/>
                </a:rPr>
                <a:t>・</a:t>
              </a:r>
              <a:r>
                <a:rPr lang="ja-JP" altLang="en-US" sz="1050" dirty="0" smtClean="0">
                  <a:solidFill>
                    <a:prstClr val="black"/>
                  </a:solidFill>
                  <a:latin typeface="ＭＳ Ｐゴシック" panose="020B0600070205080204" pitchFamily="50" charset="-128"/>
                </a:rPr>
                <a:t>令和３年度発行計画（前倒しした場合）</a:t>
              </a:r>
              <a:endParaRPr lang="en-US" altLang="ja-JP" sz="1050" dirty="0">
                <a:solidFill>
                  <a:prstClr val="black"/>
                </a:solidFill>
                <a:latin typeface="Calibri"/>
              </a:endParaRPr>
            </a:p>
          </p:txBody>
        </p:sp>
        <p:sp>
          <p:nvSpPr>
            <p:cNvPr id="22" name="正方形/長方形 21"/>
            <p:cNvSpPr/>
            <p:nvPr/>
          </p:nvSpPr>
          <p:spPr>
            <a:xfrm>
              <a:off x="5955954" y="2645068"/>
              <a:ext cx="1691680" cy="276999"/>
            </a:xfrm>
            <a:prstGeom prst="rect">
              <a:avLst/>
            </a:prstGeom>
          </p:spPr>
          <p:txBody>
            <a:bodyPr wrap="square">
              <a:spAutoFit/>
            </a:bodyPr>
            <a:lstStyle/>
            <a:p>
              <a:pPr fontAlgn="auto">
                <a:spcBef>
                  <a:spcPts val="0"/>
                </a:spcBef>
                <a:spcAft>
                  <a:spcPts val="0"/>
                </a:spcAft>
              </a:pPr>
              <a:r>
                <a:rPr lang="ja-JP" altLang="en-US" sz="1200" dirty="0">
                  <a:solidFill>
                    <a:prstClr val="black"/>
                  </a:solidFill>
                  <a:latin typeface="ＭＳ Ｐゴシック" panose="020B0600070205080204" pitchFamily="50" charset="-128"/>
                </a:rPr>
                <a:t>（令和</a:t>
              </a:r>
              <a:r>
                <a:rPr lang="en-US" altLang="ja-JP" sz="1200" dirty="0">
                  <a:solidFill>
                    <a:prstClr val="black"/>
                  </a:solidFill>
                  <a:latin typeface="ＭＳ Ｐゴシック" panose="020B0600070205080204" pitchFamily="50" charset="-128"/>
                </a:rPr>
                <a:t>2</a:t>
              </a:r>
              <a:r>
                <a:rPr lang="ja-JP" altLang="en-US" sz="1200" dirty="0">
                  <a:solidFill>
                    <a:prstClr val="black"/>
                  </a:solidFill>
                  <a:latin typeface="ＭＳ Ｐゴシック" panose="020B0600070205080204" pitchFamily="50" charset="-128"/>
                </a:rPr>
                <a:t>年</a:t>
              </a:r>
              <a:r>
                <a:rPr lang="en-US" altLang="ja-JP" sz="1200" dirty="0" smtClean="0">
                  <a:solidFill>
                    <a:prstClr val="black"/>
                  </a:solidFill>
                  <a:latin typeface="ＭＳ Ｐゴシック" panose="020B0600070205080204" pitchFamily="50" charset="-128"/>
                </a:rPr>
                <a:t>12</a:t>
              </a:r>
              <a:r>
                <a:rPr lang="ja-JP" altLang="en-US" sz="1200" dirty="0" smtClean="0">
                  <a:solidFill>
                    <a:prstClr val="black"/>
                  </a:solidFill>
                  <a:latin typeface="ＭＳ Ｐゴシック" panose="020B0600070205080204" pitchFamily="50" charset="-128"/>
                </a:rPr>
                <a:t>月</a:t>
              </a:r>
              <a:r>
                <a:rPr lang="ja-JP" altLang="en-US" sz="1200" dirty="0">
                  <a:solidFill>
                    <a:prstClr val="black"/>
                  </a:solidFill>
                  <a:latin typeface="ＭＳ Ｐゴシック" panose="020B0600070205080204" pitchFamily="50" charset="-128"/>
                </a:rPr>
                <a:t>現在）</a:t>
              </a:r>
              <a:endParaRPr lang="en-US" altLang="ja-JP" sz="1200" dirty="0">
                <a:solidFill>
                  <a:prstClr val="black"/>
                </a:solidFill>
                <a:latin typeface="Calibri"/>
              </a:endParaRPr>
            </a:p>
          </p:txBody>
        </p:sp>
        <p:graphicFrame>
          <p:nvGraphicFramePr>
            <p:cNvPr id="30" name="オブジェクト 29"/>
            <p:cNvGraphicFramePr>
              <a:graphicFrameLocks noChangeAspect="1"/>
            </p:cNvGraphicFramePr>
            <p:nvPr>
              <p:extLst>
                <p:ext uri="{D42A27DB-BD31-4B8C-83A1-F6EECF244321}">
                  <p14:modId xmlns:p14="http://schemas.microsoft.com/office/powerpoint/2010/main" val="3359703822"/>
                </p:ext>
              </p:extLst>
            </p:nvPr>
          </p:nvGraphicFramePr>
          <p:xfrm>
            <a:off x="596691" y="3969102"/>
            <a:ext cx="7954962" cy="788988"/>
          </p:xfrm>
          <a:graphic>
            <a:graphicData uri="http://schemas.openxmlformats.org/presentationml/2006/ole">
              <mc:AlternateContent xmlns:mc="http://schemas.openxmlformats.org/markup-compatibility/2006">
                <mc:Choice xmlns:v="urn:schemas-microsoft-com:vml" Requires="v">
                  <p:oleObj spid="_x0000_s1340" name="ワークシート" r:id="rId4" imgW="9344199" imgH="1181045" progId="Excel.Sheet.12">
                    <p:embed/>
                  </p:oleObj>
                </mc:Choice>
                <mc:Fallback>
                  <p:oleObj name="ワークシート" r:id="rId4" imgW="9344199" imgH="1181045" progId="Excel.Sheet.12">
                    <p:embed/>
                    <p:pic>
                      <p:nvPicPr>
                        <p:cNvPr id="18" name="オブジェクト 17"/>
                        <p:cNvPicPr>
                          <a:picLocks noChangeAspect="1" noChangeArrowheads="1"/>
                        </p:cNvPicPr>
                        <p:nvPr/>
                      </p:nvPicPr>
                      <p:blipFill>
                        <a:blip r:embed="rId5"/>
                        <a:srcRect/>
                        <a:stretch>
                          <a:fillRect/>
                        </a:stretch>
                      </p:blipFill>
                      <p:spPr bwMode="auto">
                        <a:xfrm>
                          <a:off x="596691" y="3969102"/>
                          <a:ext cx="7954962" cy="788988"/>
                        </a:xfrm>
                        <a:prstGeom prst="rect">
                          <a:avLst/>
                        </a:prstGeom>
                        <a:noFill/>
                        <a:ln>
                          <a:noFill/>
                        </a:ln>
                      </p:spPr>
                    </p:pic>
                  </p:oleObj>
                </mc:Fallback>
              </mc:AlternateContent>
            </a:graphicData>
          </a:graphic>
        </p:graphicFrame>
        <p:sp>
          <p:nvSpPr>
            <p:cNvPr id="4" name="上矢印 3"/>
            <p:cNvSpPr/>
            <p:nvPr/>
          </p:nvSpPr>
          <p:spPr>
            <a:xfrm rot="10800000">
              <a:off x="4360743" y="3555427"/>
              <a:ext cx="1094524" cy="29343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5462522" y="3546810"/>
              <a:ext cx="4091185" cy="253916"/>
            </a:xfrm>
            <a:prstGeom prst="rect">
              <a:avLst/>
            </a:prstGeom>
            <a:noFill/>
          </p:spPr>
          <p:txBody>
            <a:bodyPr wrap="none" rtlCol="0">
              <a:spAutoFit/>
            </a:bodyPr>
            <a:lstStyle/>
            <a:p>
              <a:r>
                <a:rPr lang="ja-JP" altLang="en-US" sz="1050" dirty="0" smtClean="0">
                  <a:latin typeface="+mn-ea"/>
                  <a:ea typeface="+mn-ea"/>
                </a:rPr>
                <a:t>令和３年４月～５月発行分のうち、</a:t>
              </a:r>
              <a:r>
                <a:rPr lang="en-US" altLang="ja-JP" sz="1050" dirty="0" smtClean="0">
                  <a:latin typeface="+mn-ea"/>
                  <a:ea typeface="+mn-ea"/>
                </a:rPr>
                <a:t>800</a:t>
              </a:r>
              <a:r>
                <a:rPr lang="ja-JP" altLang="en-US" sz="1050" dirty="0" smtClean="0"/>
                <a:t>億円を令和２年度に前倒し発行</a:t>
              </a:r>
              <a:endParaRPr kumimoji="1" lang="ja-JP" altLang="en-US" sz="1050" dirty="0"/>
            </a:p>
          </p:txBody>
        </p:sp>
        <p:graphicFrame>
          <p:nvGraphicFramePr>
            <p:cNvPr id="27" name="オブジェクト 26"/>
            <p:cNvGraphicFramePr>
              <a:graphicFrameLocks noChangeAspect="1"/>
            </p:cNvGraphicFramePr>
            <p:nvPr>
              <p:extLst>
                <p:ext uri="{D42A27DB-BD31-4B8C-83A1-F6EECF244321}">
                  <p14:modId xmlns:p14="http://schemas.microsoft.com/office/powerpoint/2010/main" val="1750952452"/>
                </p:ext>
              </p:extLst>
            </p:nvPr>
          </p:nvGraphicFramePr>
          <p:xfrm>
            <a:off x="596691" y="2922940"/>
            <a:ext cx="7954962" cy="788987"/>
          </p:xfrm>
          <a:graphic>
            <a:graphicData uri="http://schemas.openxmlformats.org/presentationml/2006/ole">
              <mc:AlternateContent xmlns:mc="http://schemas.openxmlformats.org/markup-compatibility/2006">
                <mc:Choice xmlns:v="urn:schemas-microsoft-com:vml" Requires="v">
                  <p:oleObj spid="_x0000_s1341" name="ワークシート" r:id="rId6" imgW="9344199" imgH="1181045" progId="Excel.Sheet.12">
                    <p:embed/>
                  </p:oleObj>
                </mc:Choice>
                <mc:Fallback>
                  <p:oleObj name="ワークシート" r:id="rId6" imgW="9344199" imgH="1181045" progId="Excel.Sheet.12">
                    <p:embed/>
                    <p:pic>
                      <p:nvPicPr>
                        <p:cNvPr id="30" name="オブジェクト 29"/>
                        <p:cNvPicPr>
                          <a:picLocks noChangeAspect="1" noChangeArrowheads="1"/>
                        </p:cNvPicPr>
                        <p:nvPr/>
                      </p:nvPicPr>
                      <p:blipFill>
                        <a:blip r:embed="rId7"/>
                        <a:srcRect/>
                        <a:stretch>
                          <a:fillRect/>
                        </a:stretch>
                      </p:blipFill>
                      <p:spPr bwMode="auto">
                        <a:xfrm>
                          <a:off x="596691" y="2922940"/>
                          <a:ext cx="7954962" cy="788987"/>
                        </a:xfrm>
                        <a:prstGeom prst="rect">
                          <a:avLst/>
                        </a:prstGeom>
                        <a:noFill/>
                        <a:ln>
                          <a:noFill/>
                        </a:ln>
                      </p:spPr>
                    </p:pic>
                  </p:oleObj>
                </mc:Fallback>
              </mc:AlternateContent>
            </a:graphicData>
          </a:graphic>
        </p:graphicFrame>
      </p:grpSp>
    </p:spTree>
    <p:extLst>
      <p:ext uri="{BB962C8B-B14F-4D97-AF65-F5344CB8AC3E}">
        <p14:creationId xmlns:p14="http://schemas.microsoft.com/office/powerpoint/2010/main" val="1142584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426</Words>
  <Application>Microsoft Office PowerPoint</Application>
  <PresentationFormat>A4 210 x 297 mm</PresentationFormat>
  <Paragraphs>39</Paragraphs>
  <Slides>1</Slides>
  <Notes>1</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9" baseType="lpstr">
      <vt:lpstr>ＭＳ Ｐゴシック</vt:lpstr>
      <vt:lpstr>ＭＳ Ｐ明朝</vt:lpstr>
      <vt:lpstr>ＭＳ ゴシック</vt:lpstr>
      <vt:lpstr>Arial</vt:lpstr>
      <vt:lpstr>Calibri</vt:lpstr>
      <vt:lpstr>Times New Roman</vt:lpstr>
      <vt:lpstr>Office ​​テーマ</vt:lpstr>
      <vt:lpstr>ワークシート</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2021-01-25T02:04:22Z</dcterms:created>
  <dcterms:modified xsi:type="dcterms:W3CDTF">2021-01-25T02:04:27Z</dcterms:modified>
</cp:coreProperties>
</file>