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396" r:id="rId2"/>
    <p:sldId id="404" r:id="rId3"/>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EAEF11"/>
    <a:srgbClr val="00FFFF"/>
    <a:srgbClr val="FB8605"/>
    <a:srgbClr val="0066FF"/>
    <a:srgbClr val="00CC00"/>
    <a:srgbClr val="FFFF66"/>
    <a:srgbClr val="FFFF99"/>
    <a:srgbClr val="FFE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18" autoAdjust="0"/>
    <p:restoredTop sz="94434" autoAdjust="0"/>
  </p:normalViewPr>
  <p:slideViewPr>
    <p:cSldViewPr snapToGrid="0">
      <p:cViewPr varScale="1">
        <p:scale>
          <a:sx n="71" d="100"/>
          <a:sy n="71" d="100"/>
        </p:scale>
        <p:origin x="1470" y="5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7347" name="Rectangle 3"/>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0DF6FD59-C29F-41C8-97DE-04BEBB54002B}" type="datetimeFigureOut">
              <a:rPr lang="ja-JP" altLang="en-US"/>
              <a:pPr/>
              <a:t>2021/1/25</a:t>
            </a:fld>
            <a:endParaRPr lang="en-US" altLang="ja-JP"/>
          </a:p>
        </p:txBody>
      </p:sp>
      <p:sp>
        <p:nvSpPr>
          <p:cNvPr id="57348" name="Rectangle 4"/>
          <p:cNvSpPr>
            <a:spLocks noGrp="1" noChangeArrowheads="1"/>
          </p:cNvSpPr>
          <p:nvPr>
            <p:ph type="ftr" sz="quarter" idx="2"/>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7349" name="Rectangle 5"/>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89403420-0162-444F-9F63-5691F90F5DDE}" type="slidenum">
              <a:rPr lang="ja-JP" altLang="en-US"/>
              <a:pPr/>
              <a:t>‹#›</a:t>
            </a:fld>
            <a:endParaRPr lang="en-US" altLang="ja-JP"/>
          </a:p>
        </p:txBody>
      </p:sp>
    </p:spTree>
    <p:extLst>
      <p:ext uri="{BB962C8B-B14F-4D97-AF65-F5344CB8AC3E}">
        <p14:creationId xmlns:p14="http://schemas.microsoft.com/office/powerpoint/2010/main" val="1531937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lvl1pPr defTabSz="882650">
              <a:defRPr sz="1200"/>
            </a:lvl1pPr>
          </a:lstStyle>
          <a:p>
            <a:endParaRPr lang="en-US" altLang="ja-JP"/>
          </a:p>
        </p:txBody>
      </p:sp>
      <p:sp>
        <p:nvSpPr>
          <p:cNvPr id="27651" name="Rectangle 3"/>
          <p:cNvSpPr>
            <a:spLocks noGrp="1" noChangeArrowheads="1"/>
          </p:cNvSpPr>
          <p:nvPr>
            <p:ph type="dt" idx="1"/>
          </p:nvPr>
        </p:nvSpPr>
        <p:spPr bwMode="auto">
          <a:xfrm>
            <a:off x="3856038"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lvl1pPr algn="r" defTabSz="882650">
              <a:defRPr sz="1200"/>
            </a:lvl1pPr>
          </a:lstStyle>
          <a:p>
            <a:endParaRPr lang="en-US" altLang="ja-JP"/>
          </a:p>
        </p:txBody>
      </p:sp>
      <p:sp>
        <p:nvSpPr>
          <p:cNvPr id="28676" name="Rectangle 4"/>
          <p:cNvSpPr>
            <a:spLocks noGrp="1" noRot="1" noChangeAspect="1" noChangeArrowheads="1" noTextEdit="1"/>
          </p:cNvSpPr>
          <p:nvPr>
            <p:ph type="sldImg" idx="2"/>
          </p:nvPr>
        </p:nvSpPr>
        <p:spPr bwMode="auto">
          <a:xfrm>
            <a:off x="711200" y="744538"/>
            <a:ext cx="5384800"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79450" y="4721225"/>
            <a:ext cx="54483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7654" name="Rectangle 6"/>
          <p:cNvSpPr>
            <a:spLocks noGrp="1" noChangeArrowheads="1"/>
          </p:cNvSpPr>
          <p:nvPr>
            <p:ph type="ftr" sz="quarter" idx="4"/>
          </p:nvPr>
        </p:nvSpPr>
        <p:spPr bwMode="auto">
          <a:xfrm>
            <a:off x="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b" anchorCtr="0" compatLnSpc="1">
            <a:prstTxWarp prst="textNoShape">
              <a:avLst/>
            </a:prstTxWarp>
          </a:bodyPr>
          <a:lstStyle>
            <a:lvl1pPr defTabSz="882650">
              <a:defRPr sz="1200"/>
            </a:lvl1pPr>
          </a:lstStyle>
          <a:p>
            <a:endParaRPr lang="en-US" altLang="ja-JP"/>
          </a:p>
        </p:txBody>
      </p:sp>
      <p:sp>
        <p:nvSpPr>
          <p:cNvPr id="27655" name="Rectangle 7"/>
          <p:cNvSpPr>
            <a:spLocks noGrp="1" noChangeArrowheads="1"/>
          </p:cNvSpPr>
          <p:nvPr>
            <p:ph type="sldNum" sz="quarter" idx="5"/>
          </p:nvPr>
        </p:nvSpPr>
        <p:spPr bwMode="auto">
          <a:xfrm>
            <a:off x="3856038"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b" anchorCtr="0" compatLnSpc="1">
            <a:prstTxWarp prst="textNoShape">
              <a:avLst/>
            </a:prstTxWarp>
          </a:bodyPr>
          <a:lstStyle>
            <a:lvl1pPr algn="r" defTabSz="882650">
              <a:defRPr sz="1200"/>
            </a:lvl1pPr>
          </a:lstStyle>
          <a:p>
            <a:fld id="{32FB620B-A58B-4A04-8599-5E0DE77F85F6}" type="slidenum">
              <a:rPr lang="en-US" altLang="ja-JP"/>
              <a:pPr/>
              <a:t>‹#›</a:t>
            </a:fld>
            <a:endParaRPr lang="en-US" altLang="ja-JP"/>
          </a:p>
        </p:txBody>
      </p:sp>
    </p:spTree>
    <p:extLst>
      <p:ext uri="{BB962C8B-B14F-4D97-AF65-F5344CB8AC3E}">
        <p14:creationId xmlns:p14="http://schemas.microsoft.com/office/powerpoint/2010/main" val="1880760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fld id="{61542F01-0121-416E-B3A4-AAAB165A6FB1}" type="datetime1">
              <a:rPr lang="ja-JP" altLang="en-US" smtClean="0"/>
              <a:pPr/>
              <a:t>2021/1/25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BC20E24-DC01-4EB0-9FBC-E8989ADBD6CA}" type="slidenum">
              <a:rPr lang="en-US" altLang="ja-JP"/>
              <a:pPr>
                <a:defRPr/>
              </a:pPr>
              <a:t>‹#›</a:t>
            </a:fld>
            <a:endParaRPr lang="en-US" altLang="ja-JP"/>
          </a:p>
        </p:txBody>
      </p:sp>
    </p:spTree>
    <p:extLst>
      <p:ext uri="{BB962C8B-B14F-4D97-AF65-F5344CB8AC3E}">
        <p14:creationId xmlns:p14="http://schemas.microsoft.com/office/powerpoint/2010/main" val="3955011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85280B3F-BF9A-499F-97C2-EC615CFF2F4D}" type="datetime1">
              <a:rPr lang="ja-JP" altLang="en-US" smtClean="0"/>
              <a:pPr/>
              <a:t>2021/1/25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6D14638-10BA-4259-973D-892BB29E46F4}" type="slidenum">
              <a:rPr lang="en-US" altLang="ja-JP"/>
              <a:pPr>
                <a:defRPr/>
              </a:pPr>
              <a:t>‹#›</a:t>
            </a:fld>
            <a:endParaRPr lang="en-US" altLang="ja-JP"/>
          </a:p>
        </p:txBody>
      </p:sp>
    </p:spTree>
    <p:extLst>
      <p:ext uri="{BB962C8B-B14F-4D97-AF65-F5344CB8AC3E}">
        <p14:creationId xmlns:p14="http://schemas.microsoft.com/office/powerpoint/2010/main" val="898553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11261405-6E39-4A25-97F8-4583FF1D2D5E}" type="datetime1">
              <a:rPr lang="ja-JP" altLang="en-US" smtClean="0"/>
              <a:pPr/>
              <a:t>2021/1/25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A7836C7-7A2B-4E24-AF55-51B8B5F5E901}" type="slidenum">
              <a:rPr lang="en-US" altLang="ja-JP"/>
              <a:pPr>
                <a:defRPr/>
              </a:pPr>
              <a:t>‹#›</a:t>
            </a:fld>
            <a:endParaRPr lang="en-US" altLang="ja-JP"/>
          </a:p>
        </p:txBody>
      </p:sp>
    </p:spTree>
    <p:extLst>
      <p:ext uri="{BB962C8B-B14F-4D97-AF65-F5344CB8AC3E}">
        <p14:creationId xmlns:p14="http://schemas.microsoft.com/office/powerpoint/2010/main" val="379183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8380B0FA-A0F7-4983-895C-750382BD20C3}" type="datetime1">
              <a:rPr lang="ja-JP" altLang="en-US" smtClean="0"/>
              <a:pPr/>
              <a:t>2021/1/25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3A0AB7F-FD1D-4B22-A475-CA7B61D48F3B}" type="slidenum">
              <a:rPr lang="en-US" altLang="ja-JP"/>
              <a:pPr>
                <a:defRPr/>
              </a:pPr>
              <a:t>‹#›</a:t>
            </a:fld>
            <a:endParaRPr lang="en-US" altLang="ja-JP"/>
          </a:p>
        </p:txBody>
      </p:sp>
    </p:spTree>
    <p:extLst>
      <p:ext uri="{BB962C8B-B14F-4D97-AF65-F5344CB8AC3E}">
        <p14:creationId xmlns:p14="http://schemas.microsoft.com/office/powerpoint/2010/main" val="4148948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fld id="{188A9335-FB69-4DDB-8947-76D670C61650}" type="datetime1">
              <a:rPr lang="ja-JP" altLang="en-US" smtClean="0"/>
              <a:pPr/>
              <a:t>2021/1/25</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05F49AF-AA63-4EC0-9F87-4D7F771286AB}" type="slidenum">
              <a:rPr lang="en-US" altLang="ja-JP"/>
              <a:pPr>
                <a:defRPr/>
              </a:pPr>
              <a:t>‹#›</a:t>
            </a:fld>
            <a:endParaRPr lang="en-US" altLang="ja-JP"/>
          </a:p>
        </p:txBody>
      </p:sp>
    </p:spTree>
    <p:extLst>
      <p:ext uri="{BB962C8B-B14F-4D97-AF65-F5344CB8AC3E}">
        <p14:creationId xmlns:p14="http://schemas.microsoft.com/office/powerpoint/2010/main" val="1851606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fld id="{24F220F6-5B80-4713-A16A-6DF41E96FB2D}" type="datetime1">
              <a:rPr lang="ja-JP" altLang="en-US" smtClean="0"/>
              <a:pPr/>
              <a:t>2021/1/25</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5AFB217-424F-40B5-A571-9963A3E8F101}" type="slidenum">
              <a:rPr lang="en-US" altLang="ja-JP"/>
              <a:pPr>
                <a:defRPr/>
              </a:pPr>
              <a:t>‹#›</a:t>
            </a:fld>
            <a:endParaRPr lang="en-US" altLang="ja-JP"/>
          </a:p>
        </p:txBody>
      </p:sp>
    </p:spTree>
    <p:extLst>
      <p:ext uri="{BB962C8B-B14F-4D97-AF65-F5344CB8AC3E}">
        <p14:creationId xmlns:p14="http://schemas.microsoft.com/office/powerpoint/2010/main" val="922828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fld id="{52F33569-5644-465C-BE84-0FAE4FBD9CC7}" type="datetime1">
              <a:rPr lang="ja-JP" altLang="en-US" smtClean="0"/>
              <a:pPr/>
              <a:t>2021/1/25</a:t>
            </a:fld>
            <a:endParaRPr lang="en-US" altLang="ja-JP"/>
          </a:p>
        </p:txBody>
      </p:sp>
      <p:sp>
        <p:nvSpPr>
          <p:cNvPr id="8" name="Rectangle 5"/>
          <p:cNvSpPr>
            <a:spLocks noGrp="1" noChangeArrowheads="1"/>
          </p:cNvSpPr>
          <p:nvPr>
            <p:ph type="ftr" sz="quarter" idx="11"/>
          </p:nvPr>
        </p:nvSpPr>
        <p:spPr>
          <a:ln/>
        </p:spPr>
        <p:txBody>
          <a:bodyPr/>
          <a:lstStyle>
            <a:lvl1pPr>
              <a:defRPr/>
            </a:lvl1pPr>
          </a:lstStyle>
          <a:p>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8DDDF47-2B06-44CD-85F3-4A0786A8F3D4}" type="slidenum">
              <a:rPr lang="en-US" altLang="ja-JP"/>
              <a:pPr>
                <a:defRPr/>
              </a:pPr>
              <a:t>‹#›</a:t>
            </a:fld>
            <a:endParaRPr lang="en-US" altLang="ja-JP"/>
          </a:p>
        </p:txBody>
      </p:sp>
    </p:spTree>
    <p:extLst>
      <p:ext uri="{BB962C8B-B14F-4D97-AF65-F5344CB8AC3E}">
        <p14:creationId xmlns:p14="http://schemas.microsoft.com/office/powerpoint/2010/main" val="3884815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fld id="{58CD1263-B08D-41A1-8AED-2CE4A26FA56D}" type="datetime1">
              <a:rPr lang="ja-JP" altLang="en-US" smtClean="0"/>
              <a:pPr/>
              <a:t>2021/1/25</a:t>
            </a:fld>
            <a:endParaRPr lang="en-US" altLang="ja-JP"/>
          </a:p>
        </p:txBody>
      </p:sp>
      <p:sp>
        <p:nvSpPr>
          <p:cNvPr id="4" name="Rectangle 5"/>
          <p:cNvSpPr>
            <a:spLocks noGrp="1" noChangeArrowheads="1"/>
          </p:cNvSpPr>
          <p:nvPr>
            <p:ph type="ftr" sz="quarter" idx="11"/>
          </p:nvPr>
        </p:nvSpPr>
        <p:spPr>
          <a:ln/>
        </p:spPr>
        <p:txBody>
          <a:bodyPr/>
          <a:lstStyle>
            <a:lvl1pPr>
              <a:defRPr/>
            </a:lvl1pPr>
          </a:lstStyle>
          <a:p>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1B7AE5A-1EBD-47C9-AE81-5280EF8F6BE8}" type="slidenum">
              <a:rPr lang="en-US" altLang="ja-JP"/>
              <a:pPr>
                <a:defRPr/>
              </a:pPr>
              <a:t>‹#›</a:t>
            </a:fld>
            <a:endParaRPr lang="en-US" altLang="ja-JP"/>
          </a:p>
        </p:txBody>
      </p:sp>
    </p:spTree>
    <p:extLst>
      <p:ext uri="{BB962C8B-B14F-4D97-AF65-F5344CB8AC3E}">
        <p14:creationId xmlns:p14="http://schemas.microsoft.com/office/powerpoint/2010/main" val="2861903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5D06BAC-9FE9-46AE-8F62-4A78AD57968C}" type="datetime1">
              <a:rPr lang="ja-JP" altLang="en-US" smtClean="0"/>
              <a:pPr/>
              <a:t>2021/1/25</a:t>
            </a:fld>
            <a:endParaRPr lang="en-US" altLang="ja-JP"/>
          </a:p>
        </p:txBody>
      </p:sp>
      <p:sp>
        <p:nvSpPr>
          <p:cNvPr id="3" name="Rectangle 5"/>
          <p:cNvSpPr>
            <a:spLocks noGrp="1" noChangeArrowheads="1"/>
          </p:cNvSpPr>
          <p:nvPr>
            <p:ph type="ftr" sz="quarter" idx="11"/>
          </p:nvPr>
        </p:nvSpPr>
        <p:spPr>
          <a:ln/>
        </p:spPr>
        <p:txBody>
          <a:bodyPr/>
          <a:lstStyle>
            <a:lvl1pPr>
              <a:defRPr/>
            </a:lvl1pPr>
          </a:lstStyle>
          <a:p>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F097F7B-CB52-4430-A467-F565A6C3586E}" type="slidenum">
              <a:rPr lang="en-US" altLang="ja-JP"/>
              <a:pPr>
                <a:defRPr/>
              </a:pPr>
              <a:t>‹#›</a:t>
            </a:fld>
            <a:endParaRPr lang="en-US" altLang="ja-JP"/>
          </a:p>
        </p:txBody>
      </p:sp>
    </p:spTree>
    <p:extLst>
      <p:ext uri="{BB962C8B-B14F-4D97-AF65-F5344CB8AC3E}">
        <p14:creationId xmlns:p14="http://schemas.microsoft.com/office/powerpoint/2010/main" val="1774158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fld id="{B84FA38D-8C8B-4D3A-92B3-27DB20D6CE91}" type="datetime1">
              <a:rPr lang="ja-JP" altLang="en-US" smtClean="0"/>
              <a:pPr/>
              <a:t>2021/1/25</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E4B967-0B36-402B-A48C-449C5305880D}" type="slidenum">
              <a:rPr lang="en-US" altLang="ja-JP"/>
              <a:pPr>
                <a:defRPr/>
              </a:pPr>
              <a:t>‹#›</a:t>
            </a:fld>
            <a:endParaRPr lang="en-US" altLang="ja-JP"/>
          </a:p>
        </p:txBody>
      </p:sp>
    </p:spTree>
    <p:extLst>
      <p:ext uri="{BB962C8B-B14F-4D97-AF65-F5344CB8AC3E}">
        <p14:creationId xmlns:p14="http://schemas.microsoft.com/office/powerpoint/2010/main" val="1184624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fld id="{7D9F5538-5432-49D4-B37B-2B05044CADE9}" type="datetime1">
              <a:rPr lang="ja-JP" altLang="en-US" smtClean="0"/>
              <a:pPr/>
              <a:t>2021/1/25</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47212FE-6592-4CBD-8825-4FAF1A870BF1}" type="slidenum">
              <a:rPr lang="en-US" altLang="ja-JP"/>
              <a:pPr>
                <a:defRPr/>
              </a:pPr>
              <a:t>‹#›</a:t>
            </a:fld>
            <a:endParaRPr lang="en-US" altLang="ja-JP"/>
          </a:p>
        </p:txBody>
      </p:sp>
    </p:spTree>
    <p:extLst>
      <p:ext uri="{BB962C8B-B14F-4D97-AF65-F5344CB8AC3E}">
        <p14:creationId xmlns:p14="http://schemas.microsoft.com/office/powerpoint/2010/main" val="205820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lvl1pPr>
          </a:lstStyle>
          <a:p>
            <a:fld id="{59C05C2C-F2C1-4193-9CD4-3967EC0B901D}" type="datetime1">
              <a:rPr lang="ja-JP" altLang="en-US" smtClean="0"/>
              <a:pPr/>
              <a:t>2021/1/25</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vl1pPr>
          </a:lstStyle>
          <a:p>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lvl1pPr>
          </a:lstStyle>
          <a:p>
            <a:pPr>
              <a:defRPr/>
            </a:pPr>
            <a:fld id="{2FB27819-EE6E-4A91-9B04-7197AD2073D3}"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9942" y="399577"/>
            <a:ext cx="10183766" cy="2500685"/>
          </a:xfrm>
          <a:prstGeom prst="rect">
            <a:avLst/>
          </a:prstGeom>
          <a:ln>
            <a:noFill/>
          </a:ln>
        </p:spPr>
        <p:txBody>
          <a:bodyPr wrap="square">
            <a:spAutoFit/>
          </a:bodyPr>
          <a:lstStyle/>
          <a:p>
            <a:r>
              <a:rPr lang="ja-JP" altLang="en-US" sz="1400" dirty="0" smtClean="0"/>
              <a:t>　＜令和２年度における府債発行の</a:t>
            </a:r>
            <a:r>
              <a:rPr lang="ja-JP" altLang="en-US" sz="1400" dirty="0"/>
              <a:t>振り返</a:t>
            </a:r>
            <a:r>
              <a:rPr lang="ja-JP" altLang="en-US" sz="1400" dirty="0" smtClean="0"/>
              <a:t>り＞</a:t>
            </a:r>
            <a:r>
              <a:rPr lang="ja-JP" altLang="en-US" sz="1600" dirty="0" smtClean="0"/>
              <a:t>　</a:t>
            </a:r>
            <a:endParaRPr lang="en-US" altLang="ja-JP" sz="1600" dirty="0" smtClean="0"/>
          </a:p>
          <a:p>
            <a:endParaRPr lang="en-US" altLang="ja-JP" sz="300" dirty="0" smtClean="0"/>
          </a:p>
          <a:p>
            <a:r>
              <a:rPr lang="ja-JP" altLang="en-US" sz="1400" dirty="0" smtClean="0"/>
              <a:t>　　</a:t>
            </a:r>
            <a:r>
              <a:rPr lang="ja-JP" altLang="en-US" sz="1350" dirty="0" smtClean="0"/>
              <a:t>〇　発行計画の増額対</a:t>
            </a:r>
            <a:r>
              <a:rPr lang="ja-JP" altLang="en-US" sz="1350" dirty="0" smtClean="0">
                <a:latin typeface="+mn-ea"/>
                <a:ea typeface="+mn-ea"/>
              </a:rPr>
              <a:t>応（</a:t>
            </a:r>
            <a:r>
              <a:rPr lang="en-US" altLang="ja-JP" sz="1350" dirty="0" smtClean="0">
                <a:latin typeface="+mn-ea"/>
                <a:ea typeface="+mn-ea"/>
              </a:rPr>
              <a:t>7,100</a:t>
            </a:r>
            <a:r>
              <a:rPr lang="ja-JP" altLang="en-US" sz="1350" dirty="0" smtClean="0">
                <a:latin typeface="+mn-ea"/>
                <a:ea typeface="+mn-ea"/>
              </a:rPr>
              <a:t>億円　→　</a:t>
            </a:r>
            <a:r>
              <a:rPr lang="en-US" altLang="ja-JP" sz="1350" dirty="0" smtClean="0">
                <a:latin typeface="+mn-ea"/>
                <a:ea typeface="+mn-ea"/>
              </a:rPr>
              <a:t>7,900</a:t>
            </a:r>
            <a:r>
              <a:rPr lang="ja-JP" altLang="en-US" sz="1350" dirty="0" smtClean="0">
                <a:latin typeface="+mn-ea"/>
                <a:ea typeface="+mn-ea"/>
              </a:rPr>
              <a:t>億円）</a:t>
            </a:r>
            <a:endParaRPr lang="en-US" altLang="ja-JP" sz="1350" dirty="0" smtClean="0">
              <a:latin typeface="+mn-ea"/>
              <a:ea typeface="+mn-ea"/>
            </a:endParaRPr>
          </a:p>
          <a:p>
            <a:endParaRPr lang="en-US" altLang="ja-JP" sz="400" dirty="0" smtClean="0">
              <a:latin typeface="+mn-ea"/>
              <a:ea typeface="+mn-ea"/>
            </a:endParaRPr>
          </a:p>
          <a:p>
            <a:r>
              <a:rPr lang="ja-JP" altLang="en-US" sz="1350" dirty="0" smtClean="0"/>
              <a:t>　　　・  第１８回大阪府財務マネジメント委員会で示した令和２年度大阪府債発行計画（案）において</a:t>
            </a:r>
            <a:r>
              <a:rPr lang="ja-JP" altLang="en-US" sz="1350" dirty="0" smtClean="0">
                <a:latin typeface="+mn-ea"/>
                <a:ea typeface="+mn-ea"/>
              </a:rPr>
              <a:t>、令和２年度出納整理期間</a:t>
            </a:r>
            <a:endParaRPr lang="en-US" altLang="ja-JP" sz="1350" dirty="0" smtClean="0">
              <a:latin typeface="+mn-ea"/>
              <a:ea typeface="+mn-ea"/>
            </a:endParaRPr>
          </a:p>
          <a:p>
            <a:r>
              <a:rPr lang="ja-JP" altLang="en-US" sz="1350" dirty="0">
                <a:latin typeface="+mn-ea"/>
                <a:ea typeface="+mn-ea"/>
              </a:rPr>
              <a:t>　</a:t>
            </a:r>
            <a:r>
              <a:rPr lang="ja-JP" altLang="en-US" sz="1350" dirty="0" smtClean="0">
                <a:latin typeface="+mn-ea"/>
                <a:ea typeface="+mn-ea"/>
              </a:rPr>
              <a:t>　　　 （令和３年４月・５月）から</a:t>
            </a:r>
            <a:r>
              <a:rPr lang="ja-JP" altLang="en-US" sz="1350" dirty="0">
                <a:latin typeface="+mn-ea"/>
                <a:ea typeface="+mn-ea"/>
              </a:rPr>
              <a:t>の</a:t>
            </a:r>
            <a:r>
              <a:rPr lang="ja-JP" altLang="en-US" sz="1350" dirty="0" smtClean="0">
                <a:latin typeface="+mn-ea"/>
                <a:ea typeface="+mn-ea"/>
              </a:rPr>
              <a:t>前倒し発行等による増額分</a:t>
            </a:r>
            <a:r>
              <a:rPr lang="en-US" altLang="ja-JP" sz="1350" dirty="0" smtClean="0">
                <a:latin typeface="+mn-ea"/>
                <a:ea typeface="+mn-ea"/>
              </a:rPr>
              <a:t>800</a:t>
            </a:r>
            <a:r>
              <a:rPr lang="ja-JP" altLang="en-US" sz="1350" dirty="0" smtClean="0">
                <a:latin typeface="+mn-ea"/>
                <a:ea typeface="+mn-ea"/>
              </a:rPr>
              <a:t>億円のうち</a:t>
            </a:r>
            <a:r>
              <a:rPr lang="ja-JP" altLang="en-US" sz="1350" dirty="0">
                <a:latin typeface="+mn-ea"/>
                <a:ea typeface="+mn-ea"/>
              </a:rPr>
              <a:t>、</a:t>
            </a:r>
            <a:r>
              <a:rPr lang="ja-JP" altLang="en-US" sz="1350" dirty="0" smtClean="0">
                <a:latin typeface="+mn-ea"/>
                <a:ea typeface="+mn-ea"/>
              </a:rPr>
              <a:t>銀行等引受債で発行する</a:t>
            </a:r>
            <a:r>
              <a:rPr lang="en-US" altLang="ja-JP" sz="1350" dirty="0" smtClean="0">
                <a:latin typeface="+mn-ea"/>
                <a:ea typeface="+mn-ea"/>
              </a:rPr>
              <a:t>300</a:t>
            </a:r>
            <a:r>
              <a:rPr lang="ja-JP" altLang="en-US" sz="1350" dirty="0" smtClean="0">
                <a:latin typeface="+mn-ea"/>
                <a:ea typeface="+mn-ea"/>
              </a:rPr>
              <a:t>億円を除いた</a:t>
            </a:r>
            <a:r>
              <a:rPr lang="en-US" altLang="ja-JP" sz="1350" dirty="0" smtClean="0">
                <a:latin typeface="+mn-ea"/>
                <a:ea typeface="+mn-ea"/>
              </a:rPr>
              <a:t>500</a:t>
            </a:r>
            <a:r>
              <a:rPr lang="ja-JP" altLang="en-US" sz="1350" dirty="0" smtClean="0">
                <a:latin typeface="+mn-ea"/>
                <a:ea typeface="+mn-ea"/>
              </a:rPr>
              <a:t>億円</a:t>
            </a:r>
            <a:endParaRPr lang="en-US" altLang="ja-JP" sz="1350" dirty="0" smtClean="0">
              <a:latin typeface="+mn-ea"/>
              <a:ea typeface="+mn-ea"/>
            </a:endParaRPr>
          </a:p>
          <a:p>
            <a:r>
              <a:rPr lang="ja-JP" altLang="en-US" sz="1350" dirty="0">
                <a:latin typeface="+mn-ea"/>
                <a:ea typeface="+mn-ea"/>
              </a:rPr>
              <a:t>　</a:t>
            </a:r>
            <a:r>
              <a:rPr lang="ja-JP" altLang="en-US" sz="1350" dirty="0" smtClean="0">
                <a:latin typeface="+mn-ea"/>
                <a:ea typeface="+mn-ea"/>
              </a:rPr>
              <a:t>　　　について「変動要素</a:t>
            </a:r>
            <a:r>
              <a:rPr lang="en-US" altLang="ja-JP" sz="1350" dirty="0" smtClean="0">
                <a:latin typeface="+mn-ea"/>
                <a:ea typeface="+mn-ea"/>
              </a:rPr>
              <a:t>α</a:t>
            </a:r>
            <a:r>
              <a:rPr lang="ja-JP" altLang="en-US" sz="1350" dirty="0" smtClean="0">
                <a:latin typeface="+mn-ea"/>
                <a:ea typeface="+mn-ea"/>
              </a:rPr>
              <a:t>及び</a:t>
            </a:r>
            <a:r>
              <a:rPr lang="en-US" altLang="ja-JP" sz="1350" dirty="0" smtClean="0">
                <a:latin typeface="+mn-ea"/>
                <a:ea typeface="+mn-ea"/>
              </a:rPr>
              <a:t>β</a:t>
            </a:r>
            <a:r>
              <a:rPr lang="ja-JP" altLang="en-US" sz="1350" dirty="0" smtClean="0">
                <a:latin typeface="+mn-ea"/>
                <a:ea typeface="+mn-ea"/>
              </a:rPr>
              <a:t>」としていた。</a:t>
            </a:r>
            <a:endParaRPr lang="en-US" altLang="ja-JP" sz="1350" dirty="0" smtClean="0">
              <a:latin typeface="+mn-ea"/>
              <a:ea typeface="+mn-ea"/>
            </a:endParaRPr>
          </a:p>
          <a:p>
            <a:endParaRPr lang="en-US" altLang="ja-JP" sz="300" dirty="0" smtClean="0">
              <a:latin typeface="+mn-ea"/>
              <a:ea typeface="+mn-ea"/>
            </a:endParaRPr>
          </a:p>
          <a:p>
            <a:r>
              <a:rPr lang="ja-JP" altLang="en-US" sz="1350" dirty="0"/>
              <a:t>　</a:t>
            </a:r>
            <a:r>
              <a:rPr lang="ja-JP" altLang="en-US" sz="1350" dirty="0" smtClean="0"/>
              <a:t>　　・  </a:t>
            </a:r>
            <a:r>
              <a:rPr lang="ja-JP" altLang="en-US" sz="1350" dirty="0" smtClean="0">
                <a:latin typeface="+mn-ea"/>
                <a:ea typeface="+mn-ea"/>
              </a:rPr>
              <a:t>「変動要素</a:t>
            </a:r>
            <a:r>
              <a:rPr lang="en-US" altLang="ja-JP" sz="1350" dirty="0" smtClean="0">
                <a:latin typeface="+mn-ea"/>
                <a:ea typeface="+mn-ea"/>
              </a:rPr>
              <a:t>α</a:t>
            </a:r>
            <a:r>
              <a:rPr lang="ja-JP" altLang="en-US" sz="1350" dirty="0" smtClean="0">
                <a:latin typeface="+mn-ea"/>
                <a:ea typeface="+mn-ea"/>
              </a:rPr>
              <a:t>及び</a:t>
            </a:r>
            <a:r>
              <a:rPr lang="en-US" altLang="ja-JP" sz="1350" dirty="0" smtClean="0">
                <a:latin typeface="+mn-ea"/>
                <a:ea typeface="+mn-ea"/>
              </a:rPr>
              <a:t>β</a:t>
            </a:r>
            <a:r>
              <a:rPr lang="ja-JP" altLang="en-US" sz="1350" dirty="0" smtClean="0">
                <a:latin typeface="+mn-ea"/>
                <a:ea typeface="+mn-ea"/>
              </a:rPr>
              <a:t>」については、</a:t>
            </a:r>
            <a:r>
              <a:rPr lang="en-US" altLang="ja-JP" sz="1350" dirty="0" smtClean="0">
                <a:latin typeface="+mn-ea"/>
                <a:ea typeface="+mn-ea"/>
              </a:rPr>
              <a:t>α</a:t>
            </a:r>
            <a:r>
              <a:rPr lang="ja-JP" altLang="en-US" sz="1350" dirty="0" smtClean="0">
                <a:latin typeface="+mn-ea"/>
                <a:ea typeface="+mn-ea"/>
              </a:rPr>
              <a:t>をフレックス枠、</a:t>
            </a:r>
            <a:r>
              <a:rPr lang="en-US" altLang="ja-JP" sz="1350" dirty="0" smtClean="0">
                <a:latin typeface="+mn-ea"/>
                <a:ea typeface="+mn-ea"/>
              </a:rPr>
              <a:t>β</a:t>
            </a:r>
            <a:r>
              <a:rPr lang="ja-JP" altLang="en-US" sz="1350" dirty="0" smtClean="0">
                <a:latin typeface="+mn-ea"/>
                <a:ea typeface="+mn-ea"/>
              </a:rPr>
              <a:t>を共同発行債とし、共同発行債の新制度の持寄額が確定次第、</a:t>
            </a:r>
            <a:endParaRPr lang="en-US" altLang="ja-JP" sz="1350" dirty="0" smtClean="0">
              <a:latin typeface="+mn-ea"/>
              <a:ea typeface="+mn-ea"/>
            </a:endParaRPr>
          </a:p>
          <a:p>
            <a:r>
              <a:rPr lang="ja-JP" altLang="en-US" sz="1350" dirty="0">
                <a:latin typeface="+mn-ea"/>
                <a:ea typeface="+mn-ea"/>
              </a:rPr>
              <a:t>　</a:t>
            </a:r>
            <a:r>
              <a:rPr lang="ja-JP" altLang="en-US" sz="1350" dirty="0" smtClean="0">
                <a:latin typeface="+mn-ea"/>
                <a:ea typeface="+mn-ea"/>
              </a:rPr>
              <a:t>　　　 フレックス枠と共同発行債で調整しながら発行することとしていた</a:t>
            </a:r>
            <a:r>
              <a:rPr lang="ja-JP" altLang="en-US" sz="1350" dirty="0">
                <a:latin typeface="+mn-ea"/>
                <a:ea typeface="+mn-ea"/>
              </a:rPr>
              <a:t>が</a:t>
            </a:r>
            <a:r>
              <a:rPr lang="ja-JP" altLang="en-US" sz="1350" dirty="0" smtClean="0">
                <a:latin typeface="+mn-ea"/>
                <a:ea typeface="+mn-ea"/>
              </a:rPr>
              <a:t>、</a:t>
            </a:r>
            <a:r>
              <a:rPr lang="ja-JP" altLang="en-US" sz="1350" b="1" u="sng" dirty="0" smtClean="0">
                <a:latin typeface="+mn-ea"/>
                <a:ea typeface="+mn-ea"/>
              </a:rPr>
              <a:t>より機動的に発行できるフレックス枠を活用した結果、</a:t>
            </a:r>
            <a:endParaRPr lang="en-US" altLang="ja-JP" sz="1350" b="1" u="sng" dirty="0" smtClean="0">
              <a:latin typeface="+mn-ea"/>
              <a:ea typeface="+mn-ea"/>
            </a:endParaRPr>
          </a:p>
          <a:p>
            <a:r>
              <a:rPr lang="ja-JP" altLang="en-US" sz="1350" dirty="0">
                <a:latin typeface="+mn-ea"/>
                <a:ea typeface="+mn-ea"/>
              </a:rPr>
              <a:t>　</a:t>
            </a:r>
            <a:r>
              <a:rPr lang="ja-JP" altLang="en-US" sz="1350" dirty="0" smtClean="0">
                <a:latin typeface="+mn-ea"/>
                <a:ea typeface="+mn-ea"/>
              </a:rPr>
              <a:t>　　　 </a:t>
            </a:r>
            <a:r>
              <a:rPr lang="en-US" altLang="ja-JP" sz="1350" b="1" u="sng" dirty="0" smtClean="0">
                <a:latin typeface="+mn-ea"/>
                <a:ea typeface="+mn-ea"/>
              </a:rPr>
              <a:t>α</a:t>
            </a:r>
            <a:r>
              <a:rPr lang="ja-JP" altLang="en-US" sz="1350" b="1" u="sng" dirty="0">
                <a:latin typeface="+mn-ea"/>
                <a:ea typeface="+mn-ea"/>
              </a:rPr>
              <a:t>は</a:t>
            </a:r>
            <a:r>
              <a:rPr lang="en-US" altLang="ja-JP" sz="1350" b="1" u="sng" dirty="0" smtClean="0">
                <a:latin typeface="+mn-ea"/>
                <a:ea typeface="+mn-ea"/>
              </a:rPr>
              <a:t>500</a:t>
            </a:r>
            <a:r>
              <a:rPr lang="ja-JP" altLang="en-US" sz="1350" b="1" u="sng" dirty="0" smtClean="0">
                <a:latin typeface="+mn-ea"/>
                <a:ea typeface="+mn-ea"/>
              </a:rPr>
              <a:t>億円となり、フレックス枠は</a:t>
            </a:r>
            <a:r>
              <a:rPr lang="en-US" altLang="ja-JP" sz="1350" b="1" u="sng" dirty="0" smtClean="0">
                <a:latin typeface="+mn-ea"/>
                <a:ea typeface="+mn-ea"/>
              </a:rPr>
              <a:t>1,400</a:t>
            </a:r>
            <a:r>
              <a:rPr lang="ja-JP" altLang="en-US" sz="1350" b="1" u="sng" dirty="0" smtClean="0">
                <a:latin typeface="+mn-ea"/>
                <a:ea typeface="+mn-ea"/>
              </a:rPr>
              <a:t>億円となった。</a:t>
            </a:r>
            <a:r>
              <a:rPr lang="ja-JP" altLang="en-US" sz="1350" dirty="0" smtClean="0"/>
              <a:t>　</a:t>
            </a:r>
            <a:endParaRPr lang="en-US" altLang="ja-JP" sz="1350" dirty="0" smtClean="0"/>
          </a:p>
          <a:p>
            <a:endParaRPr lang="en-US" altLang="ja-JP" sz="300" dirty="0" smtClean="0"/>
          </a:p>
          <a:p>
            <a:r>
              <a:rPr lang="ja-JP" altLang="en-US" sz="1350" dirty="0"/>
              <a:t>　</a:t>
            </a:r>
            <a:r>
              <a:rPr lang="ja-JP" altLang="en-US" sz="1350" dirty="0" smtClean="0"/>
              <a:t>　　・　大阪府の資金状況を踏まえ、</a:t>
            </a:r>
            <a:r>
              <a:rPr lang="ja-JP" altLang="en-US" sz="1350" b="1" u="sng" dirty="0" smtClean="0"/>
              <a:t>フレックス枠については１２月までに発行を完了するよう前倒しした</a:t>
            </a:r>
            <a:r>
              <a:rPr lang="ja-JP" altLang="en-US" sz="1350" dirty="0" smtClean="0"/>
              <a:t>。</a:t>
            </a:r>
            <a:endParaRPr lang="en-US" altLang="ja-JP" sz="1350" dirty="0" smtClean="0"/>
          </a:p>
          <a:p>
            <a:endParaRPr lang="en-US" altLang="ja-JP" sz="1600" dirty="0">
              <a:latin typeface="+mj-ea"/>
              <a:ea typeface="+mj-ea"/>
            </a:endParaRPr>
          </a:p>
        </p:txBody>
      </p:sp>
      <p:sp>
        <p:nvSpPr>
          <p:cNvPr id="20" name="フローチャート : 代替処理 19"/>
          <p:cNvSpPr/>
          <p:nvPr/>
        </p:nvSpPr>
        <p:spPr bwMode="auto">
          <a:xfrm>
            <a:off x="54809" y="160130"/>
            <a:ext cx="9611207"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令和２年度における府債発行の</a:t>
            </a:r>
            <a:r>
              <a:rPr lang="ja-JP" altLang="en-US" sz="1200" b="1" dirty="0" smtClean="0">
                <a:solidFill>
                  <a:schemeClr val="bg1"/>
                </a:solidFill>
                <a:latin typeface="Arial" pitchFamily="34" charset="0"/>
                <a:ea typeface="ＭＳ Ｐゴシック" pitchFamily="50" charset="-128"/>
              </a:rPr>
              <a:t>振り返りに</a:t>
            </a:r>
            <a:r>
              <a:rPr lang="ja-JP" altLang="en-US" sz="1200" b="1" dirty="0">
                <a:solidFill>
                  <a:schemeClr val="bg1"/>
                </a:solidFill>
                <a:latin typeface="Arial" pitchFamily="34" charset="0"/>
                <a:ea typeface="ＭＳ Ｐゴシック" pitchFamily="50" charset="-128"/>
              </a:rPr>
              <a:t>ついて</a:t>
            </a:r>
            <a:endParaRPr lang="ja-JP" altLang="en-US" sz="1200" b="1" dirty="0" smtClean="0">
              <a:solidFill>
                <a:schemeClr val="bg1"/>
              </a:solidFill>
              <a:latin typeface="Arial" pitchFamily="34" charset="0"/>
              <a:ea typeface="ＭＳ Ｐゴシック" pitchFamily="50" charset="-128"/>
            </a:endParaRPr>
          </a:p>
        </p:txBody>
      </p:sp>
      <p:sp>
        <p:nvSpPr>
          <p:cNvPr id="21" name="テキスト ボックス 16"/>
          <p:cNvSpPr txBox="1">
            <a:spLocks noChangeArrowheads="1"/>
          </p:cNvSpPr>
          <p:nvPr/>
        </p:nvSpPr>
        <p:spPr bwMode="auto">
          <a:xfrm>
            <a:off x="8438407" y="88874"/>
            <a:ext cx="1262048" cy="302318"/>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sz="1800" b="1" dirty="0" smtClean="0">
                <a:effectLst/>
                <a:latin typeface="ＭＳ ゴシック"/>
                <a:ea typeface="ＭＳ Ｐゴシック"/>
                <a:cs typeface="Times New Roman"/>
              </a:rPr>
              <a:t>２</a:t>
            </a:r>
            <a:endParaRPr lang="ja-JP" sz="1200" dirty="0">
              <a:effectLst/>
              <a:latin typeface="ＭＳ ゴシック"/>
              <a:cs typeface="Times New Roman"/>
            </a:endParaRPr>
          </a:p>
        </p:txBody>
      </p:sp>
      <p:grpSp>
        <p:nvGrpSpPr>
          <p:cNvPr id="25" name="グループ化 24"/>
          <p:cNvGrpSpPr/>
          <p:nvPr/>
        </p:nvGrpSpPr>
        <p:grpSpPr>
          <a:xfrm>
            <a:off x="54809" y="583185"/>
            <a:ext cx="9746014" cy="6095612"/>
            <a:chOff x="37732" y="583186"/>
            <a:chExt cx="9662723" cy="4157234"/>
          </a:xfrm>
        </p:grpSpPr>
        <p:grpSp>
          <p:nvGrpSpPr>
            <p:cNvPr id="8" name="グループ化 7"/>
            <p:cNvGrpSpPr/>
            <p:nvPr/>
          </p:nvGrpSpPr>
          <p:grpSpPr>
            <a:xfrm>
              <a:off x="37732" y="583186"/>
              <a:ext cx="9662723" cy="4157234"/>
              <a:chOff x="128311" y="538333"/>
              <a:chExt cx="9526628" cy="1994843"/>
            </a:xfrm>
          </p:grpSpPr>
          <p:sp>
            <p:nvSpPr>
              <p:cNvPr id="9" name="左大かっこ 8"/>
              <p:cNvSpPr/>
              <p:nvPr/>
            </p:nvSpPr>
            <p:spPr>
              <a:xfrm>
                <a:off x="128311" y="538334"/>
                <a:ext cx="45690" cy="1994842"/>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 name="右大かっこ 9"/>
              <p:cNvSpPr/>
              <p:nvPr/>
            </p:nvSpPr>
            <p:spPr>
              <a:xfrm>
                <a:off x="9601728" y="538334"/>
                <a:ext cx="53211" cy="1994842"/>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1" name="直線コネクタ 10"/>
              <p:cNvCxnSpPr>
                <a:endCxn id="10" idx="0"/>
              </p:cNvCxnSpPr>
              <p:nvPr/>
            </p:nvCxnSpPr>
            <p:spPr>
              <a:xfrm>
                <a:off x="3709892" y="538333"/>
                <a:ext cx="5891836" cy="1"/>
              </a:xfrm>
              <a:prstGeom prst="line">
                <a:avLst/>
              </a:prstGeom>
            </p:spPr>
            <p:style>
              <a:lnRef idx="1">
                <a:schemeClr val="dk1"/>
              </a:lnRef>
              <a:fillRef idx="0">
                <a:schemeClr val="dk1"/>
              </a:fillRef>
              <a:effectRef idx="0">
                <a:schemeClr val="dk1"/>
              </a:effectRef>
              <a:fontRef idx="minor">
                <a:schemeClr val="tx1"/>
              </a:fontRef>
            </p:style>
          </p:cxnSp>
        </p:grpSp>
        <p:cxnSp>
          <p:nvCxnSpPr>
            <p:cNvPr id="14" name="直線コネクタ 13"/>
            <p:cNvCxnSpPr/>
            <p:nvPr/>
          </p:nvCxnSpPr>
          <p:spPr>
            <a:xfrm>
              <a:off x="84075" y="4739425"/>
              <a:ext cx="9562409" cy="0"/>
            </a:xfrm>
            <a:prstGeom prst="line">
              <a:avLst/>
            </a:prstGeom>
          </p:spPr>
          <p:style>
            <a:lnRef idx="1">
              <a:schemeClr val="dk1"/>
            </a:lnRef>
            <a:fillRef idx="0">
              <a:schemeClr val="dk1"/>
            </a:fillRef>
            <a:effectRef idx="0">
              <a:schemeClr val="dk1"/>
            </a:effectRef>
            <a:fontRef idx="minor">
              <a:schemeClr val="tx1"/>
            </a:fontRef>
          </p:style>
        </p:cxnSp>
      </p:grpSp>
      <p:sp>
        <p:nvSpPr>
          <p:cNvPr id="26" name="下矢印 25"/>
          <p:cNvSpPr/>
          <p:nvPr/>
        </p:nvSpPr>
        <p:spPr>
          <a:xfrm>
            <a:off x="4179243" y="4637146"/>
            <a:ext cx="1191247" cy="182334"/>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29" name="テキスト ボックス 28"/>
          <p:cNvSpPr txBox="1"/>
          <p:nvPr/>
        </p:nvSpPr>
        <p:spPr>
          <a:xfrm>
            <a:off x="246302" y="2566800"/>
            <a:ext cx="8964488" cy="276999"/>
          </a:xfrm>
          <a:prstGeom prst="rect">
            <a:avLst/>
          </a:prstGeom>
          <a:noFill/>
        </p:spPr>
        <p:txBody>
          <a:bodyPr wrap="square" rtlCol="0" anchor="ctr" anchorCtr="0">
            <a:spAutoFit/>
          </a:bodyPr>
          <a:lstStyle/>
          <a:p>
            <a:r>
              <a:rPr lang="ja-JP" altLang="en-US" sz="1200" dirty="0" smtClean="0"/>
              <a:t>・</a:t>
            </a:r>
            <a:r>
              <a:rPr lang="ja-JP" altLang="en-US" sz="1200" u="sng" dirty="0" smtClean="0"/>
              <a:t>令和２</a:t>
            </a:r>
            <a:r>
              <a:rPr kumimoji="1" lang="ja-JP" altLang="en-US" sz="1200" u="sng" dirty="0" smtClean="0"/>
              <a:t>年度大阪府債発行計画（案）</a:t>
            </a:r>
            <a:r>
              <a:rPr lang="ja-JP" altLang="en-US" sz="1200" u="sng" dirty="0" smtClean="0"/>
              <a:t>（第１８回大阪府財務マネジメント委員会時点）</a:t>
            </a:r>
            <a:endParaRPr kumimoji="1" lang="ja-JP" altLang="en-US" sz="1200" u="sng" dirty="0"/>
          </a:p>
        </p:txBody>
      </p:sp>
      <p:sp>
        <p:nvSpPr>
          <p:cNvPr id="31" name="テキスト ボックス 30"/>
          <p:cNvSpPr txBox="1"/>
          <p:nvPr/>
        </p:nvSpPr>
        <p:spPr>
          <a:xfrm>
            <a:off x="246302" y="4619178"/>
            <a:ext cx="3639940" cy="276999"/>
          </a:xfrm>
          <a:prstGeom prst="rect">
            <a:avLst/>
          </a:prstGeom>
          <a:noFill/>
        </p:spPr>
        <p:txBody>
          <a:bodyPr wrap="square" rtlCol="0" anchor="ctr" anchorCtr="0">
            <a:spAutoFit/>
          </a:bodyPr>
          <a:lstStyle/>
          <a:p>
            <a:r>
              <a:rPr lang="ja-JP" altLang="en-US" sz="1200" dirty="0" smtClean="0"/>
              <a:t>・</a:t>
            </a:r>
            <a:r>
              <a:rPr lang="ja-JP" altLang="en-US" sz="1200" u="sng" dirty="0" smtClean="0"/>
              <a:t>令和２</a:t>
            </a:r>
            <a:r>
              <a:rPr kumimoji="1" lang="ja-JP" altLang="en-US" sz="1200" u="sng" dirty="0" smtClean="0"/>
              <a:t>年度大阪府債発行計画</a:t>
            </a:r>
            <a:r>
              <a:rPr lang="ja-JP" altLang="en-US" sz="1200" u="sng" dirty="0" smtClean="0"/>
              <a:t>（現在）</a:t>
            </a:r>
            <a:endParaRPr kumimoji="1" lang="ja-JP" altLang="en-US" sz="1200" u="sng" dirty="0"/>
          </a:p>
        </p:txBody>
      </p:sp>
      <p:sp>
        <p:nvSpPr>
          <p:cNvPr id="6" name="テキスト ボックス 5"/>
          <p:cNvSpPr txBox="1"/>
          <p:nvPr/>
        </p:nvSpPr>
        <p:spPr>
          <a:xfrm>
            <a:off x="7703113" y="2628356"/>
            <a:ext cx="853557" cy="230832"/>
          </a:xfrm>
          <a:prstGeom prst="rect">
            <a:avLst/>
          </a:prstGeom>
          <a:noFill/>
        </p:spPr>
        <p:txBody>
          <a:bodyPr wrap="square" rtlCol="0">
            <a:spAutoFit/>
          </a:bodyPr>
          <a:lstStyle/>
          <a:p>
            <a:r>
              <a:rPr kumimoji="1" lang="ja-JP" altLang="en-US" sz="900" dirty="0" smtClean="0"/>
              <a:t>（単位：億円）</a:t>
            </a:r>
            <a:endParaRPr kumimoji="1" lang="ja-JP" altLang="en-US" sz="900" dirty="0"/>
          </a:p>
        </p:txBody>
      </p:sp>
      <p:sp>
        <p:nvSpPr>
          <p:cNvPr id="22" name="テキスト ボックス 21"/>
          <p:cNvSpPr txBox="1"/>
          <p:nvPr/>
        </p:nvSpPr>
        <p:spPr>
          <a:xfrm>
            <a:off x="7708211" y="4694158"/>
            <a:ext cx="853557" cy="230832"/>
          </a:xfrm>
          <a:prstGeom prst="rect">
            <a:avLst/>
          </a:prstGeom>
          <a:noFill/>
        </p:spPr>
        <p:txBody>
          <a:bodyPr wrap="square" rtlCol="0">
            <a:spAutoFit/>
          </a:bodyPr>
          <a:lstStyle/>
          <a:p>
            <a:r>
              <a:rPr kumimoji="1" lang="ja-JP" altLang="en-US" sz="900" dirty="0" smtClean="0"/>
              <a:t>（単位：億円）</a:t>
            </a:r>
            <a:endParaRPr kumimoji="1" lang="ja-JP" altLang="en-US" sz="900" dirty="0"/>
          </a:p>
        </p:txBody>
      </p:sp>
      <p:sp>
        <p:nvSpPr>
          <p:cNvPr id="18" name="テキスト ボックス 17"/>
          <p:cNvSpPr txBox="1"/>
          <p:nvPr/>
        </p:nvSpPr>
        <p:spPr>
          <a:xfrm>
            <a:off x="4387412" y="6622243"/>
            <a:ext cx="807798" cy="307777"/>
          </a:xfrm>
          <a:prstGeom prst="rect">
            <a:avLst/>
          </a:prstGeom>
          <a:noFill/>
        </p:spPr>
        <p:txBody>
          <a:bodyPr wrap="square" rtlCol="0">
            <a:spAutoFit/>
          </a:bodyPr>
          <a:lstStyle/>
          <a:p>
            <a:r>
              <a:rPr lang="ja-JP" altLang="en-US" sz="1400" dirty="0" smtClean="0"/>
              <a:t>－１－</a:t>
            </a:r>
            <a:endParaRPr kumimoji="1" lang="ja-JP" altLang="en-US" sz="1400" dirty="0"/>
          </a:p>
        </p:txBody>
      </p:sp>
      <p:pic>
        <p:nvPicPr>
          <p:cNvPr id="5" name="図 4"/>
          <p:cNvPicPr>
            <a:picLocks noChangeAspect="1"/>
          </p:cNvPicPr>
          <p:nvPr/>
        </p:nvPicPr>
        <p:blipFill>
          <a:blip r:embed="rId2"/>
          <a:stretch>
            <a:fillRect/>
          </a:stretch>
        </p:blipFill>
        <p:spPr>
          <a:xfrm>
            <a:off x="717755" y="4883874"/>
            <a:ext cx="7811702" cy="1738570"/>
          </a:xfrm>
          <a:prstGeom prst="rect">
            <a:avLst/>
          </a:prstGeom>
        </p:spPr>
      </p:pic>
      <p:pic>
        <p:nvPicPr>
          <p:cNvPr id="3" name="図 2"/>
          <p:cNvPicPr>
            <a:picLocks noChangeAspect="1"/>
          </p:cNvPicPr>
          <p:nvPr/>
        </p:nvPicPr>
        <p:blipFill>
          <a:blip r:embed="rId3"/>
          <a:stretch>
            <a:fillRect/>
          </a:stretch>
        </p:blipFill>
        <p:spPr>
          <a:xfrm>
            <a:off x="717755" y="2891904"/>
            <a:ext cx="7811702" cy="1735633"/>
          </a:xfrm>
          <a:prstGeom prst="rect">
            <a:avLst/>
          </a:prstGeom>
        </p:spPr>
      </p:pic>
    </p:spTree>
    <p:extLst>
      <p:ext uri="{BB962C8B-B14F-4D97-AF65-F5344CB8AC3E}">
        <p14:creationId xmlns:p14="http://schemas.microsoft.com/office/powerpoint/2010/main" val="2707229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9942" y="399577"/>
            <a:ext cx="10183766" cy="5301451"/>
          </a:xfrm>
          <a:prstGeom prst="rect">
            <a:avLst/>
          </a:prstGeom>
          <a:ln>
            <a:noFill/>
          </a:ln>
        </p:spPr>
        <p:txBody>
          <a:bodyPr wrap="square">
            <a:spAutoFit/>
          </a:bodyPr>
          <a:lstStyle/>
          <a:p>
            <a:r>
              <a:rPr lang="ja-JP" altLang="en-US" sz="1400" dirty="0" smtClean="0"/>
              <a:t>　＜令和２年度における府債発行の</a:t>
            </a:r>
            <a:r>
              <a:rPr lang="ja-JP" altLang="en-US" sz="1400" dirty="0"/>
              <a:t>振り返</a:t>
            </a:r>
            <a:r>
              <a:rPr lang="ja-JP" altLang="en-US" sz="1400" dirty="0" smtClean="0"/>
              <a:t>り＞</a:t>
            </a:r>
            <a:r>
              <a:rPr lang="ja-JP" altLang="en-US" sz="1600" dirty="0" smtClean="0"/>
              <a:t>　</a:t>
            </a:r>
            <a:endParaRPr lang="en-US" altLang="ja-JP" sz="1600" dirty="0" smtClean="0"/>
          </a:p>
          <a:p>
            <a:endParaRPr lang="en-US" altLang="ja-JP" sz="300" dirty="0" smtClean="0"/>
          </a:p>
          <a:p>
            <a:r>
              <a:rPr lang="ja-JP" altLang="en-US" sz="1400" dirty="0" smtClean="0"/>
              <a:t>　</a:t>
            </a:r>
            <a:r>
              <a:rPr lang="ja-JP" altLang="en-US" sz="1350" dirty="0"/>
              <a:t>　</a:t>
            </a:r>
            <a:r>
              <a:rPr lang="ja-JP" altLang="en-US" sz="1350" dirty="0" smtClean="0"/>
              <a:t>〇</a:t>
            </a:r>
            <a:r>
              <a:rPr lang="ja-JP" altLang="en-US" sz="1350" dirty="0"/>
              <a:t>　</a:t>
            </a:r>
            <a:r>
              <a:rPr lang="ja-JP" altLang="en-US" sz="1350" dirty="0" smtClean="0"/>
              <a:t>超長期債における発行年限の多様化</a:t>
            </a:r>
            <a:endParaRPr lang="en-US" altLang="ja-JP" sz="1350" dirty="0" smtClean="0"/>
          </a:p>
          <a:p>
            <a:r>
              <a:rPr lang="ja-JP" altLang="en-US" sz="1600" dirty="0">
                <a:latin typeface="+mj-ea"/>
                <a:ea typeface="+mj-ea"/>
              </a:rPr>
              <a:t>　</a:t>
            </a:r>
            <a:r>
              <a:rPr lang="ja-JP" altLang="en-US" sz="1600" dirty="0" smtClean="0">
                <a:latin typeface="+mj-ea"/>
                <a:ea typeface="+mj-ea"/>
              </a:rPr>
              <a:t>　　</a:t>
            </a:r>
            <a:r>
              <a:rPr lang="ja-JP" altLang="en-US" sz="1350" dirty="0"/>
              <a:t>・ 令和２年度フレックス枠を活用した超長期債の発行において、 </a:t>
            </a:r>
            <a:r>
              <a:rPr lang="ja-JP" altLang="en-US" sz="1350" dirty="0" smtClean="0"/>
              <a:t>既に</a:t>
            </a:r>
            <a:r>
              <a:rPr lang="ja-JP" altLang="en-US" sz="1350" dirty="0"/>
              <a:t>発行</a:t>
            </a:r>
            <a:r>
              <a:rPr lang="ja-JP" altLang="en-US" sz="1350" dirty="0" smtClean="0"/>
              <a:t>経験のある２０年満期一括債のほか、</a:t>
            </a:r>
            <a:endParaRPr lang="en-US" altLang="ja-JP" sz="1350" dirty="0" smtClean="0"/>
          </a:p>
          <a:p>
            <a:r>
              <a:rPr lang="ja-JP" altLang="en-US" sz="1350" dirty="0"/>
              <a:t>　</a:t>
            </a:r>
            <a:r>
              <a:rPr lang="ja-JP" altLang="en-US" sz="1350" dirty="0" smtClean="0"/>
              <a:t>　　　  投資家需要を機動的に捉え、１５年</a:t>
            </a:r>
            <a:r>
              <a:rPr lang="ja-JP" altLang="en-US" sz="1350" dirty="0"/>
              <a:t>満期一括債を９月に、２５年満期一括債を１２月に</a:t>
            </a:r>
            <a:r>
              <a:rPr lang="ja-JP" altLang="en-US" sz="1350" dirty="0" smtClean="0"/>
              <a:t>、 </a:t>
            </a:r>
            <a:r>
              <a:rPr lang="ja-JP" altLang="en-US" sz="1350" dirty="0"/>
              <a:t>大阪府債として初めて発行した</a:t>
            </a:r>
            <a:r>
              <a:rPr lang="ja-JP" altLang="en-US" sz="1350" dirty="0" smtClean="0"/>
              <a:t>。</a:t>
            </a:r>
            <a:endParaRPr lang="en-US" altLang="ja-JP" sz="1350" dirty="0" smtClean="0"/>
          </a:p>
          <a:p>
            <a:r>
              <a:rPr lang="ja-JP" altLang="en-US" sz="1350" dirty="0"/>
              <a:t>　</a:t>
            </a:r>
            <a:r>
              <a:rPr lang="ja-JP" altLang="en-US" sz="1350" dirty="0" smtClean="0"/>
              <a:t>　　　　これ</a:t>
            </a:r>
            <a:r>
              <a:rPr lang="ja-JP" altLang="en-US" sz="1350" dirty="0"/>
              <a:t>により、</a:t>
            </a:r>
            <a:r>
              <a:rPr lang="ja-JP" altLang="en-US" sz="1350" b="1" u="sng" dirty="0"/>
              <a:t>令和３年度の資金調達に向けて、発行年限を</a:t>
            </a:r>
            <a:r>
              <a:rPr lang="ja-JP" altLang="en-US" sz="1350" b="1" u="sng" dirty="0" smtClean="0"/>
              <a:t>多様化した</a:t>
            </a:r>
            <a:r>
              <a:rPr lang="ja-JP" altLang="en-US" sz="1350" dirty="0" smtClean="0"/>
              <a:t>。</a:t>
            </a:r>
            <a:endParaRPr lang="en-US" altLang="ja-JP" sz="1350" dirty="0"/>
          </a:p>
          <a:p>
            <a:endParaRPr lang="en-US" altLang="ja-JP" sz="1350" dirty="0"/>
          </a:p>
          <a:p>
            <a:endParaRPr lang="en-US" altLang="ja-JP" sz="1350" dirty="0" smtClean="0">
              <a:latin typeface="+mj-ea"/>
              <a:ea typeface="+mj-ea"/>
            </a:endParaRPr>
          </a:p>
          <a:p>
            <a:endParaRPr lang="en-US" altLang="ja-JP" sz="1350" dirty="0">
              <a:latin typeface="+mj-ea"/>
              <a:ea typeface="+mj-ea"/>
            </a:endParaRPr>
          </a:p>
          <a:p>
            <a:endParaRPr lang="en-US" altLang="ja-JP" sz="1350" dirty="0" smtClean="0">
              <a:latin typeface="+mj-ea"/>
              <a:ea typeface="+mj-ea"/>
            </a:endParaRPr>
          </a:p>
          <a:p>
            <a:endParaRPr lang="en-US" altLang="ja-JP" sz="1350" dirty="0">
              <a:latin typeface="+mj-ea"/>
              <a:ea typeface="+mj-ea"/>
            </a:endParaRPr>
          </a:p>
          <a:p>
            <a:endParaRPr lang="en-US" altLang="ja-JP" sz="1350" dirty="0" smtClean="0">
              <a:latin typeface="+mj-ea"/>
              <a:ea typeface="+mj-ea"/>
            </a:endParaRPr>
          </a:p>
          <a:p>
            <a:endParaRPr lang="en-US" altLang="ja-JP" sz="1350" dirty="0" smtClean="0">
              <a:latin typeface="+mj-ea"/>
              <a:ea typeface="+mj-ea"/>
            </a:endParaRPr>
          </a:p>
          <a:p>
            <a:endParaRPr lang="en-US" altLang="ja-JP" sz="1350" dirty="0" smtClean="0">
              <a:latin typeface="+mj-ea"/>
              <a:ea typeface="+mj-ea"/>
            </a:endParaRPr>
          </a:p>
          <a:p>
            <a:endParaRPr lang="en-US" altLang="ja-JP" sz="1350" dirty="0">
              <a:latin typeface="+mj-ea"/>
              <a:ea typeface="+mj-ea"/>
            </a:endParaRPr>
          </a:p>
          <a:p>
            <a:r>
              <a:rPr lang="ja-JP" altLang="en-US" sz="1350" dirty="0" smtClean="0">
                <a:latin typeface="+mj-ea"/>
                <a:ea typeface="+mj-ea"/>
              </a:rPr>
              <a:t>　　</a:t>
            </a:r>
            <a:r>
              <a:rPr lang="ja-JP" altLang="en-US" sz="1350" dirty="0"/>
              <a:t>○　</a:t>
            </a:r>
            <a:r>
              <a:rPr lang="ja-JP" altLang="en-US" sz="1350" dirty="0" smtClean="0"/>
              <a:t>平均発行年限及び平均</a:t>
            </a:r>
            <a:r>
              <a:rPr lang="ja-JP" altLang="en-US" sz="1350" dirty="0"/>
              <a:t>調達期間の長期化</a:t>
            </a:r>
            <a:endParaRPr lang="en-US" altLang="ja-JP" sz="1350" dirty="0">
              <a:latin typeface="+mj-ea"/>
            </a:endParaRPr>
          </a:p>
          <a:p>
            <a:r>
              <a:rPr lang="ja-JP" altLang="en-US" sz="1350" dirty="0">
                <a:latin typeface="+mj-ea"/>
              </a:rPr>
              <a:t>　　　 ・ </a:t>
            </a:r>
            <a:r>
              <a:rPr lang="ja-JP" altLang="en-US" sz="1350" dirty="0">
                <a:latin typeface="+mn-ea"/>
              </a:rPr>
              <a:t>フレックス枠を</a:t>
            </a:r>
            <a:r>
              <a:rPr lang="en-US" altLang="ja-JP" sz="1350" dirty="0">
                <a:latin typeface="+mn-ea"/>
              </a:rPr>
              <a:t>500</a:t>
            </a:r>
            <a:r>
              <a:rPr lang="ja-JP" altLang="en-US" sz="1350" dirty="0">
                <a:latin typeface="+mn-ea"/>
              </a:rPr>
              <a:t>億円増額し、超長期債の発行年限を既存の</a:t>
            </a:r>
            <a:r>
              <a:rPr lang="en-US" altLang="ja-JP" sz="1350" dirty="0">
                <a:latin typeface="+mn-ea"/>
              </a:rPr>
              <a:t>20</a:t>
            </a:r>
            <a:r>
              <a:rPr lang="ja-JP" altLang="en-US" sz="1350" dirty="0">
                <a:latin typeface="+mn-ea"/>
              </a:rPr>
              <a:t>年債に</a:t>
            </a:r>
            <a:r>
              <a:rPr lang="ja-JP" altLang="en-US" sz="1350" dirty="0" smtClean="0">
                <a:latin typeface="+mn-ea"/>
              </a:rPr>
              <a:t>加え、多様化</a:t>
            </a:r>
            <a:r>
              <a:rPr lang="ja-JP" altLang="en-US" sz="1350" dirty="0">
                <a:latin typeface="+mn-ea"/>
              </a:rPr>
              <a:t>（</a:t>
            </a:r>
            <a:r>
              <a:rPr lang="en-US" altLang="ja-JP" sz="1350" dirty="0">
                <a:latin typeface="+mn-ea"/>
              </a:rPr>
              <a:t>25</a:t>
            </a:r>
            <a:r>
              <a:rPr lang="ja-JP" altLang="en-US" sz="1350" dirty="0">
                <a:latin typeface="+mn-ea"/>
              </a:rPr>
              <a:t>年債・</a:t>
            </a:r>
            <a:r>
              <a:rPr lang="en-US" altLang="ja-JP" sz="1350" dirty="0">
                <a:latin typeface="+mn-ea"/>
              </a:rPr>
              <a:t>15</a:t>
            </a:r>
            <a:r>
              <a:rPr lang="ja-JP" altLang="en-US" sz="1350" dirty="0">
                <a:latin typeface="+mn-ea"/>
              </a:rPr>
              <a:t>年債の発行）</a:t>
            </a:r>
            <a:r>
              <a:rPr lang="ja-JP" altLang="en-US" sz="1350" dirty="0" smtClean="0">
                <a:latin typeface="+mn-ea"/>
              </a:rPr>
              <a:t>した。</a:t>
            </a:r>
            <a:endParaRPr lang="en-US" altLang="ja-JP" sz="1350" dirty="0">
              <a:latin typeface="+mn-ea"/>
            </a:endParaRPr>
          </a:p>
          <a:p>
            <a:r>
              <a:rPr lang="ja-JP" altLang="en-US" sz="1350" dirty="0">
                <a:latin typeface="+mn-ea"/>
              </a:rPr>
              <a:t>　　　</a:t>
            </a:r>
            <a:r>
              <a:rPr lang="ja-JP" altLang="en-US" sz="1350" dirty="0">
                <a:latin typeface="+mj-ea"/>
              </a:rPr>
              <a:t> ・ 令和２年度の府債発行に</a:t>
            </a:r>
            <a:r>
              <a:rPr lang="ja-JP" altLang="en-US" sz="1350" dirty="0" smtClean="0">
                <a:latin typeface="+mj-ea"/>
              </a:rPr>
              <a:t>おいては、資金状況を踏まえ、満期まで元金の償還が発生しない満期</a:t>
            </a:r>
            <a:r>
              <a:rPr lang="ja-JP" altLang="en-US" sz="1350" dirty="0">
                <a:latin typeface="+mj-ea"/>
              </a:rPr>
              <a:t>一括債で発行</a:t>
            </a:r>
            <a:r>
              <a:rPr lang="ja-JP" altLang="en-US" sz="1350" dirty="0" smtClean="0">
                <a:latin typeface="+mj-ea"/>
              </a:rPr>
              <a:t>した。</a:t>
            </a:r>
            <a:endParaRPr lang="en-US" altLang="ja-JP" sz="1350" dirty="0">
              <a:latin typeface="+mn-ea"/>
            </a:endParaRPr>
          </a:p>
          <a:p>
            <a:endParaRPr lang="en-US" altLang="ja-JP" sz="400" dirty="0">
              <a:latin typeface="+mn-ea"/>
            </a:endParaRPr>
          </a:p>
          <a:p>
            <a:r>
              <a:rPr lang="ja-JP" altLang="en-US" sz="1350" dirty="0">
                <a:latin typeface="+mn-ea"/>
              </a:rPr>
              <a:t>　　　</a:t>
            </a:r>
            <a:r>
              <a:rPr lang="ja-JP" altLang="en-US" sz="1350" dirty="0" smtClean="0">
                <a:latin typeface="+mn-ea"/>
              </a:rPr>
              <a:t>　</a:t>
            </a:r>
            <a:r>
              <a:rPr lang="ja-JP" altLang="en-US" sz="1350" dirty="0">
                <a:latin typeface="+mn-ea"/>
              </a:rPr>
              <a:t>　</a:t>
            </a:r>
            <a:r>
              <a:rPr lang="ja-JP" altLang="en-US" sz="1350" dirty="0" smtClean="0">
                <a:latin typeface="+mn-ea"/>
              </a:rPr>
              <a:t>→　これらの</a:t>
            </a:r>
            <a:r>
              <a:rPr lang="ja-JP" altLang="en-US" sz="1350" dirty="0">
                <a:latin typeface="+mn-ea"/>
              </a:rPr>
              <a:t>結果、</a:t>
            </a:r>
            <a:r>
              <a:rPr lang="ja-JP" altLang="en-US" sz="1350" b="1" u="sng" dirty="0">
                <a:latin typeface="+mn-ea"/>
              </a:rPr>
              <a:t>大阪府債</a:t>
            </a:r>
            <a:r>
              <a:rPr lang="ja-JP" altLang="en-US" sz="1350" b="1" u="sng" dirty="0" smtClean="0">
                <a:latin typeface="+mn-ea"/>
              </a:rPr>
              <a:t>の平均発行年限及び平均</a:t>
            </a:r>
            <a:r>
              <a:rPr lang="ja-JP" altLang="en-US" sz="1350" b="1" u="sng" dirty="0">
                <a:latin typeface="+mn-ea"/>
              </a:rPr>
              <a:t>調達</a:t>
            </a:r>
            <a:r>
              <a:rPr lang="ja-JP" altLang="en-US" sz="1350" b="1" u="sng" dirty="0" smtClean="0">
                <a:latin typeface="+mn-ea"/>
              </a:rPr>
              <a:t>期間は長期化した</a:t>
            </a:r>
            <a:r>
              <a:rPr lang="ja-JP" altLang="en-US" sz="1350" dirty="0" smtClean="0">
                <a:latin typeface="+mn-ea"/>
              </a:rPr>
              <a:t>。</a:t>
            </a:r>
            <a:endParaRPr lang="en-US" altLang="ja-JP" sz="1350" dirty="0">
              <a:latin typeface="+mn-ea"/>
            </a:endParaRPr>
          </a:p>
          <a:p>
            <a:endParaRPr lang="en-US" altLang="ja-JP" sz="1350" dirty="0">
              <a:latin typeface="+mj-ea"/>
            </a:endParaRPr>
          </a:p>
          <a:p>
            <a:endParaRPr lang="en-US" altLang="ja-JP" sz="1400" dirty="0"/>
          </a:p>
          <a:p>
            <a:endParaRPr lang="en-US" altLang="ja-JP" sz="1400" dirty="0"/>
          </a:p>
          <a:p>
            <a:endParaRPr lang="en-US" altLang="ja-JP" sz="1400" dirty="0"/>
          </a:p>
          <a:p>
            <a:r>
              <a:rPr lang="ja-JP" altLang="en-US" sz="1400" dirty="0"/>
              <a:t>　</a:t>
            </a:r>
            <a:endParaRPr lang="en-US" altLang="ja-JP" sz="1600" dirty="0">
              <a:latin typeface="+mj-ea"/>
            </a:endParaRPr>
          </a:p>
          <a:p>
            <a:endParaRPr lang="en-US" altLang="ja-JP" sz="1350" dirty="0">
              <a:latin typeface="+mj-ea"/>
              <a:ea typeface="+mj-ea"/>
            </a:endParaRPr>
          </a:p>
        </p:txBody>
      </p:sp>
      <p:sp>
        <p:nvSpPr>
          <p:cNvPr id="20" name="フローチャート : 代替処理 19"/>
          <p:cNvSpPr/>
          <p:nvPr/>
        </p:nvSpPr>
        <p:spPr bwMode="auto">
          <a:xfrm>
            <a:off x="54809" y="160130"/>
            <a:ext cx="9611207"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令和２年度における府債発行の</a:t>
            </a:r>
            <a:r>
              <a:rPr lang="ja-JP" altLang="en-US" sz="1200" b="1" dirty="0" smtClean="0">
                <a:solidFill>
                  <a:schemeClr val="bg1"/>
                </a:solidFill>
                <a:latin typeface="Arial" pitchFamily="34" charset="0"/>
                <a:ea typeface="ＭＳ Ｐゴシック" pitchFamily="50" charset="-128"/>
              </a:rPr>
              <a:t>振り返りに</a:t>
            </a:r>
            <a:r>
              <a:rPr lang="ja-JP" altLang="en-US" sz="1200" b="1" dirty="0">
                <a:solidFill>
                  <a:schemeClr val="bg1"/>
                </a:solidFill>
                <a:latin typeface="Arial" pitchFamily="34" charset="0"/>
                <a:ea typeface="ＭＳ Ｐゴシック" pitchFamily="50" charset="-128"/>
              </a:rPr>
              <a:t>ついて</a:t>
            </a:r>
            <a:endParaRPr lang="ja-JP" altLang="en-US" sz="1200" b="1" dirty="0" smtClean="0">
              <a:solidFill>
                <a:schemeClr val="bg1"/>
              </a:solidFill>
              <a:latin typeface="Arial" pitchFamily="34" charset="0"/>
              <a:ea typeface="ＭＳ Ｐゴシック" pitchFamily="50" charset="-128"/>
            </a:endParaRPr>
          </a:p>
        </p:txBody>
      </p:sp>
      <p:sp>
        <p:nvSpPr>
          <p:cNvPr id="21" name="テキスト ボックス 16"/>
          <p:cNvSpPr txBox="1">
            <a:spLocks noChangeArrowheads="1"/>
          </p:cNvSpPr>
          <p:nvPr/>
        </p:nvSpPr>
        <p:spPr bwMode="auto">
          <a:xfrm>
            <a:off x="8438407" y="88874"/>
            <a:ext cx="1262048" cy="302318"/>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sz="1800" b="1" dirty="0" smtClean="0">
                <a:effectLst/>
                <a:latin typeface="ＭＳ ゴシック"/>
                <a:ea typeface="ＭＳ Ｐゴシック"/>
                <a:cs typeface="Times New Roman"/>
              </a:rPr>
              <a:t>２</a:t>
            </a:r>
            <a:endParaRPr lang="ja-JP" sz="1200" dirty="0">
              <a:effectLst/>
              <a:latin typeface="ＭＳ ゴシック"/>
              <a:cs typeface="Times New Roman"/>
            </a:endParaRPr>
          </a:p>
        </p:txBody>
      </p:sp>
      <p:grpSp>
        <p:nvGrpSpPr>
          <p:cNvPr id="25" name="グループ化 24"/>
          <p:cNvGrpSpPr/>
          <p:nvPr/>
        </p:nvGrpSpPr>
        <p:grpSpPr>
          <a:xfrm>
            <a:off x="54809" y="583185"/>
            <a:ext cx="9746014" cy="5778977"/>
            <a:chOff x="37732" y="583186"/>
            <a:chExt cx="9662723" cy="4157234"/>
          </a:xfrm>
        </p:grpSpPr>
        <p:grpSp>
          <p:nvGrpSpPr>
            <p:cNvPr id="8" name="グループ化 7"/>
            <p:cNvGrpSpPr/>
            <p:nvPr/>
          </p:nvGrpSpPr>
          <p:grpSpPr>
            <a:xfrm>
              <a:off x="37732" y="583186"/>
              <a:ext cx="9662723" cy="4157234"/>
              <a:chOff x="128311" y="538333"/>
              <a:chExt cx="9526628" cy="1994843"/>
            </a:xfrm>
          </p:grpSpPr>
          <p:sp>
            <p:nvSpPr>
              <p:cNvPr id="9" name="左大かっこ 8"/>
              <p:cNvSpPr/>
              <p:nvPr/>
            </p:nvSpPr>
            <p:spPr>
              <a:xfrm>
                <a:off x="128311" y="538334"/>
                <a:ext cx="45690" cy="1994842"/>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 name="右大かっこ 9"/>
              <p:cNvSpPr/>
              <p:nvPr/>
            </p:nvSpPr>
            <p:spPr>
              <a:xfrm>
                <a:off x="9601728" y="538334"/>
                <a:ext cx="53211" cy="1994842"/>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1" name="直線コネクタ 10"/>
              <p:cNvCxnSpPr>
                <a:endCxn id="10" idx="0"/>
              </p:cNvCxnSpPr>
              <p:nvPr/>
            </p:nvCxnSpPr>
            <p:spPr>
              <a:xfrm>
                <a:off x="3709892" y="538333"/>
                <a:ext cx="5891836" cy="1"/>
              </a:xfrm>
              <a:prstGeom prst="line">
                <a:avLst/>
              </a:prstGeom>
            </p:spPr>
            <p:style>
              <a:lnRef idx="1">
                <a:schemeClr val="dk1"/>
              </a:lnRef>
              <a:fillRef idx="0">
                <a:schemeClr val="dk1"/>
              </a:fillRef>
              <a:effectRef idx="0">
                <a:schemeClr val="dk1"/>
              </a:effectRef>
              <a:fontRef idx="minor">
                <a:schemeClr val="tx1"/>
              </a:fontRef>
            </p:style>
          </p:cxnSp>
        </p:grpSp>
        <p:cxnSp>
          <p:nvCxnSpPr>
            <p:cNvPr id="14" name="直線コネクタ 13"/>
            <p:cNvCxnSpPr/>
            <p:nvPr/>
          </p:nvCxnSpPr>
          <p:spPr>
            <a:xfrm>
              <a:off x="84075" y="4739425"/>
              <a:ext cx="9562409" cy="0"/>
            </a:xfrm>
            <a:prstGeom prst="line">
              <a:avLst/>
            </a:prstGeom>
          </p:spPr>
          <p:style>
            <a:lnRef idx="1">
              <a:schemeClr val="dk1"/>
            </a:lnRef>
            <a:fillRef idx="0">
              <a:schemeClr val="dk1"/>
            </a:fillRef>
            <a:effectRef idx="0">
              <a:schemeClr val="dk1"/>
            </a:effectRef>
            <a:fontRef idx="minor">
              <a:schemeClr val="tx1"/>
            </a:fontRef>
          </p:style>
        </p:cxnSp>
      </p:grpSp>
      <p:pic>
        <p:nvPicPr>
          <p:cNvPr id="5" name="図 4"/>
          <p:cNvPicPr>
            <a:picLocks noChangeAspect="1"/>
          </p:cNvPicPr>
          <p:nvPr/>
        </p:nvPicPr>
        <p:blipFill>
          <a:blip r:embed="rId3"/>
          <a:stretch>
            <a:fillRect/>
          </a:stretch>
        </p:blipFill>
        <p:spPr>
          <a:xfrm>
            <a:off x="535223" y="2126590"/>
            <a:ext cx="7968163" cy="1091279"/>
          </a:xfrm>
          <a:prstGeom prst="rect">
            <a:avLst/>
          </a:prstGeom>
        </p:spPr>
      </p:pic>
      <p:sp>
        <p:nvSpPr>
          <p:cNvPr id="28" name="テキスト ボックス 27"/>
          <p:cNvSpPr txBox="1"/>
          <p:nvPr/>
        </p:nvSpPr>
        <p:spPr>
          <a:xfrm>
            <a:off x="319646" y="1878764"/>
            <a:ext cx="2363147" cy="253916"/>
          </a:xfrm>
          <a:prstGeom prst="rect">
            <a:avLst/>
          </a:prstGeom>
          <a:noFill/>
        </p:spPr>
        <p:txBody>
          <a:bodyPr wrap="none" rtlCol="0">
            <a:spAutoFit/>
          </a:bodyPr>
          <a:lstStyle/>
          <a:p>
            <a:r>
              <a:rPr kumimoji="1" lang="ja-JP" altLang="en-US" sz="1050" dirty="0" smtClean="0"/>
              <a:t>（参考：令和２年度超長期債発行実績）</a:t>
            </a:r>
            <a:endParaRPr kumimoji="1" lang="ja-JP" altLang="en-US" sz="1050" dirty="0"/>
          </a:p>
        </p:txBody>
      </p:sp>
      <p:sp>
        <p:nvSpPr>
          <p:cNvPr id="39" name="正方形/長方形 38"/>
          <p:cNvSpPr/>
          <p:nvPr/>
        </p:nvSpPr>
        <p:spPr>
          <a:xfrm>
            <a:off x="415837" y="4705984"/>
            <a:ext cx="3670107" cy="261610"/>
          </a:xfrm>
          <a:prstGeom prst="rect">
            <a:avLst/>
          </a:prstGeom>
        </p:spPr>
        <p:txBody>
          <a:bodyPr wrap="square">
            <a:spAutoFit/>
          </a:bodyPr>
          <a:lstStyle/>
          <a:p>
            <a:pPr fontAlgn="auto">
              <a:spcBef>
                <a:spcPts val="0"/>
              </a:spcBef>
              <a:spcAft>
                <a:spcPts val="0"/>
              </a:spcAft>
            </a:pPr>
            <a:r>
              <a:rPr lang="ja-JP" altLang="en-US" sz="1050" dirty="0" smtClean="0">
                <a:solidFill>
                  <a:prstClr val="black"/>
                </a:solidFill>
                <a:latin typeface="ＭＳ Ｐゴシック" panose="020B0600070205080204" pitchFamily="50" charset="-128"/>
              </a:rPr>
              <a:t>（参考：令和</a:t>
            </a:r>
            <a:r>
              <a:rPr lang="ja-JP" altLang="en-US" sz="1050" dirty="0">
                <a:solidFill>
                  <a:prstClr val="black"/>
                </a:solidFill>
                <a:latin typeface="ＭＳ Ｐゴシック" panose="020B0600070205080204" pitchFamily="50" charset="-128"/>
              </a:rPr>
              <a:t>２年度発行計画（当初）の</a:t>
            </a:r>
            <a:r>
              <a:rPr lang="ja-JP" altLang="en-US" sz="1050" dirty="0" smtClean="0">
                <a:solidFill>
                  <a:prstClr val="black"/>
                </a:solidFill>
                <a:latin typeface="ＭＳ Ｐゴシック" panose="020B0600070205080204" pitchFamily="50" charset="-128"/>
              </a:rPr>
              <a:t>ポートフォリオ）</a:t>
            </a:r>
            <a:endParaRPr lang="en-US" altLang="ja-JP" sz="1050" dirty="0">
              <a:solidFill>
                <a:prstClr val="black"/>
              </a:solidFill>
              <a:latin typeface="Calibri"/>
            </a:endParaRPr>
          </a:p>
        </p:txBody>
      </p:sp>
      <p:sp>
        <p:nvSpPr>
          <p:cNvPr id="40" name="正方形/長方形 39"/>
          <p:cNvSpPr/>
          <p:nvPr/>
        </p:nvSpPr>
        <p:spPr>
          <a:xfrm>
            <a:off x="4860412" y="4763434"/>
            <a:ext cx="3904555" cy="261610"/>
          </a:xfrm>
          <a:prstGeom prst="rect">
            <a:avLst/>
          </a:prstGeom>
        </p:spPr>
        <p:txBody>
          <a:bodyPr wrap="square">
            <a:spAutoFit/>
          </a:bodyPr>
          <a:lstStyle/>
          <a:p>
            <a:pPr fontAlgn="auto">
              <a:spcBef>
                <a:spcPts val="0"/>
              </a:spcBef>
              <a:spcAft>
                <a:spcPts val="0"/>
              </a:spcAft>
            </a:pPr>
            <a:r>
              <a:rPr lang="ja-JP" altLang="en-US" sz="1050" dirty="0" smtClean="0">
                <a:solidFill>
                  <a:prstClr val="black"/>
                </a:solidFill>
                <a:latin typeface="ＭＳ Ｐゴシック" panose="020B0600070205080204" pitchFamily="50" charset="-128"/>
              </a:rPr>
              <a:t>（参考：令和</a:t>
            </a:r>
            <a:r>
              <a:rPr lang="ja-JP" altLang="en-US" sz="1050" dirty="0">
                <a:solidFill>
                  <a:prstClr val="black"/>
                </a:solidFill>
                <a:latin typeface="ＭＳ Ｐゴシック" panose="020B0600070205080204" pitchFamily="50" charset="-128"/>
              </a:rPr>
              <a:t>２年度発行計画（最終）の</a:t>
            </a:r>
            <a:r>
              <a:rPr lang="ja-JP" altLang="en-US" sz="1050" dirty="0" smtClean="0">
                <a:solidFill>
                  <a:prstClr val="black"/>
                </a:solidFill>
                <a:latin typeface="ＭＳ Ｐゴシック" panose="020B0600070205080204" pitchFamily="50" charset="-128"/>
              </a:rPr>
              <a:t>ポートフォリオ）</a:t>
            </a:r>
            <a:endParaRPr lang="en-US" altLang="ja-JP" sz="1050" dirty="0">
              <a:solidFill>
                <a:prstClr val="black"/>
              </a:solidFill>
              <a:latin typeface="Calibri"/>
            </a:endParaRPr>
          </a:p>
        </p:txBody>
      </p:sp>
      <p:graphicFrame>
        <p:nvGraphicFramePr>
          <p:cNvPr id="42" name="オブジェクト 41"/>
          <p:cNvGraphicFramePr>
            <a:graphicFrameLocks noChangeAspect="1"/>
          </p:cNvGraphicFramePr>
          <p:nvPr>
            <p:extLst>
              <p:ext uri="{D42A27DB-BD31-4B8C-83A1-F6EECF244321}">
                <p14:modId xmlns:p14="http://schemas.microsoft.com/office/powerpoint/2010/main" val="4269463385"/>
              </p:ext>
            </p:extLst>
          </p:nvPr>
        </p:nvGraphicFramePr>
        <p:xfrm>
          <a:off x="4979988" y="5092700"/>
          <a:ext cx="3559175" cy="633413"/>
        </p:xfrm>
        <a:graphic>
          <a:graphicData uri="http://schemas.openxmlformats.org/presentationml/2006/ole">
            <mc:AlternateContent xmlns:mc="http://schemas.openxmlformats.org/markup-compatibility/2006">
              <mc:Choice xmlns:v="urn:schemas-microsoft-com:vml" Requires="v">
                <p:oleObj spid="_x0000_s4187" name="文書" r:id="rId4" imgW="6188541" imgH="1122824" progId="Word.Document.12">
                  <p:embed/>
                </p:oleObj>
              </mc:Choice>
              <mc:Fallback>
                <p:oleObj name="文書" r:id="rId4" imgW="6188541" imgH="1122824" progId="Word.Document.12">
                  <p:embed/>
                  <p:pic>
                    <p:nvPicPr>
                      <p:cNvPr id="23" name="オブジェクト 22"/>
                      <p:cNvPicPr/>
                      <p:nvPr/>
                    </p:nvPicPr>
                    <p:blipFill>
                      <a:blip r:embed="rId5"/>
                      <a:stretch>
                        <a:fillRect/>
                      </a:stretch>
                    </p:blipFill>
                    <p:spPr>
                      <a:xfrm>
                        <a:off x="4979988" y="5092700"/>
                        <a:ext cx="3559175" cy="633413"/>
                      </a:xfrm>
                      <a:prstGeom prst="rect">
                        <a:avLst/>
                      </a:prstGeom>
                    </p:spPr>
                  </p:pic>
                </p:oleObj>
              </mc:Fallback>
            </mc:AlternateContent>
          </a:graphicData>
        </a:graphic>
      </p:graphicFrame>
      <p:sp>
        <p:nvSpPr>
          <p:cNvPr id="43" name="右矢印 42"/>
          <p:cNvSpPr/>
          <p:nvPr/>
        </p:nvSpPr>
        <p:spPr>
          <a:xfrm>
            <a:off x="4307480" y="5111794"/>
            <a:ext cx="432048" cy="277522"/>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latin typeface="Calibri"/>
              <a:ea typeface="ＭＳ Ｐゴシック" panose="020B0600070205080204" pitchFamily="50" charset="-128"/>
            </a:endParaRPr>
          </a:p>
        </p:txBody>
      </p:sp>
      <p:graphicFrame>
        <p:nvGraphicFramePr>
          <p:cNvPr id="18" name="オブジェクト 17"/>
          <p:cNvGraphicFramePr>
            <a:graphicFrameLocks noChangeAspect="1"/>
          </p:cNvGraphicFramePr>
          <p:nvPr>
            <p:extLst>
              <p:ext uri="{D42A27DB-BD31-4B8C-83A1-F6EECF244321}">
                <p14:modId xmlns:p14="http://schemas.microsoft.com/office/powerpoint/2010/main" val="3718798966"/>
              </p:ext>
            </p:extLst>
          </p:nvPr>
        </p:nvGraphicFramePr>
        <p:xfrm>
          <a:off x="534988" y="5092700"/>
          <a:ext cx="3460750" cy="619125"/>
        </p:xfrm>
        <a:graphic>
          <a:graphicData uri="http://schemas.openxmlformats.org/presentationml/2006/ole">
            <mc:AlternateContent xmlns:mc="http://schemas.openxmlformats.org/markup-compatibility/2006">
              <mc:Choice xmlns:v="urn:schemas-microsoft-com:vml" Requires="v">
                <p:oleObj spid="_x0000_s4188" name="文書" r:id="rId6" imgW="6188541" imgH="1122824" progId="Word.Document.12">
                  <p:embed/>
                </p:oleObj>
              </mc:Choice>
              <mc:Fallback>
                <p:oleObj name="文書" r:id="rId6" imgW="6188541" imgH="1122824" progId="Word.Document.12">
                  <p:embed/>
                  <p:pic>
                    <p:nvPicPr>
                      <p:cNvPr id="42" name="オブジェクト 41"/>
                      <p:cNvPicPr/>
                      <p:nvPr/>
                    </p:nvPicPr>
                    <p:blipFill>
                      <a:blip r:embed="rId7"/>
                      <a:stretch>
                        <a:fillRect/>
                      </a:stretch>
                    </p:blipFill>
                    <p:spPr>
                      <a:xfrm>
                        <a:off x="534988" y="5092700"/>
                        <a:ext cx="3460750" cy="619125"/>
                      </a:xfrm>
                      <a:prstGeom prst="rect">
                        <a:avLst/>
                      </a:prstGeom>
                    </p:spPr>
                  </p:pic>
                </p:oleObj>
              </mc:Fallback>
            </mc:AlternateContent>
          </a:graphicData>
        </a:graphic>
      </p:graphicFrame>
      <p:sp>
        <p:nvSpPr>
          <p:cNvPr id="19" name="テキスト ボックス 18"/>
          <p:cNvSpPr txBox="1"/>
          <p:nvPr/>
        </p:nvSpPr>
        <p:spPr>
          <a:xfrm>
            <a:off x="4510540" y="6570609"/>
            <a:ext cx="699743" cy="307777"/>
          </a:xfrm>
          <a:prstGeom prst="rect">
            <a:avLst/>
          </a:prstGeom>
          <a:noFill/>
        </p:spPr>
        <p:txBody>
          <a:bodyPr wrap="square" rtlCol="0">
            <a:spAutoFit/>
          </a:bodyPr>
          <a:lstStyle/>
          <a:p>
            <a:r>
              <a:rPr lang="ja-JP" altLang="en-US" sz="1400" dirty="0" smtClean="0"/>
              <a:t>－２－</a:t>
            </a:r>
            <a:endParaRPr kumimoji="1" lang="ja-JP" altLang="en-US" sz="1400" dirty="0"/>
          </a:p>
        </p:txBody>
      </p:sp>
      <p:sp>
        <p:nvSpPr>
          <p:cNvPr id="3" name="テキスト ボックス 2"/>
          <p:cNvSpPr txBox="1"/>
          <p:nvPr/>
        </p:nvSpPr>
        <p:spPr>
          <a:xfrm>
            <a:off x="534987" y="5647279"/>
            <a:ext cx="9265835" cy="415498"/>
          </a:xfrm>
          <a:prstGeom prst="rect">
            <a:avLst/>
          </a:prstGeom>
          <a:noFill/>
        </p:spPr>
        <p:txBody>
          <a:bodyPr wrap="square" rtlCol="0">
            <a:spAutoFit/>
          </a:bodyPr>
          <a:lstStyle/>
          <a:p>
            <a:r>
              <a:rPr lang="en-US" altLang="ja-JP" sz="1050" dirty="0"/>
              <a:t>※</a:t>
            </a:r>
            <a:r>
              <a:rPr lang="ja-JP" altLang="en-US" sz="1050" dirty="0"/>
              <a:t>　</a:t>
            </a:r>
            <a:r>
              <a:rPr lang="ja-JP" altLang="ja-JP" sz="1050" dirty="0"/>
              <a:t>平均発行年限</a:t>
            </a:r>
            <a:r>
              <a:rPr lang="ja-JP" altLang="en-US" sz="1050" dirty="0"/>
              <a:t> </a:t>
            </a:r>
            <a:r>
              <a:rPr lang="ja-JP" altLang="ja-JP" sz="1050" dirty="0"/>
              <a:t>：</a:t>
            </a:r>
            <a:r>
              <a:rPr lang="ja-JP" altLang="en-US" sz="1050" dirty="0"/>
              <a:t> </a:t>
            </a:r>
            <a:r>
              <a:rPr lang="ja-JP" altLang="ja-JP" sz="1050" dirty="0"/>
              <a:t>発行年限を発行額で加重平均したもの。</a:t>
            </a:r>
            <a:endParaRPr lang="ja-JP" altLang="en-US" sz="1050" dirty="0"/>
          </a:p>
          <a:p>
            <a:r>
              <a:rPr lang="en-US" altLang="ja-JP" sz="1050" dirty="0" smtClean="0"/>
              <a:t>※</a:t>
            </a:r>
            <a:r>
              <a:rPr lang="ja-JP" altLang="en-US" sz="1050" dirty="0" smtClean="0"/>
              <a:t>　</a:t>
            </a:r>
            <a:r>
              <a:rPr lang="ja-JP" altLang="ja-JP" sz="1050" dirty="0" smtClean="0"/>
              <a:t>平均</a:t>
            </a:r>
            <a:r>
              <a:rPr lang="ja-JP" altLang="ja-JP" sz="1050" dirty="0"/>
              <a:t>調達</a:t>
            </a:r>
            <a:r>
              <a:rPr lang="ja-JP" altLang="ja-JP" sz="1050" dirty="0" smtClean="0"/>
              <a:t>期間</a:t>
            </a:r>
            <a:r>
              <a:rPr lang="ja-JP" altLang="en-US" sz="1050" dirty="0"/>
              <a:t> </a:t>
            </a:r>
            <a:r>
              <a:rPr lang="ja-JP" altLang="ja-JP" sz="1050" dirty="0" smtClean="0"/>
              <a:t>：</a:t>
            </a:r>
            <a:r>
              <a:rPr lang="ja-JP" altLang="en-US" sz="1050" dirty="0" smtClean="0"/>
              <a:t> </a:t>
            </a:r>
            <a:r>
              <a:rPr lang="ja-JP" altLang="ja-JP" sz="1050" dirty="0" smtClean="0"/>
              <a:t>発行</a:t>
            </a:r>
            <a:r>
              <a:rPr lang="ja-JP" altLang="ja-JP" sz="1050" dirty="0"/>
              <a:t>年限を発行額で加重平均する際</a:t>
            </a:r>
            <a:r>
              <a:rPr lang="ja-JP" altLang="ja-JP" sz="1050" dirty="0" smtClean="0"/>
              <a:t>、定時</a:t>
            </a:r>
            <a:r>
              <a:rPr lang="ja-JP" altLang="ja-JP" sz="1050" dirty="0"/>
              <a:t>償還債の発行年限を平均残存年数に補正したもの</a:t>
            </a:r>
            <a:r>
              <a:rPr lang="ja-JP" altLang="ja-JP" sz="1050" dirty="0" smtClean="0"/>
              <a:t>。</a:t>
            </a:r>
            <a:endParaRPr lang="ja-JP" altLang="ja-JP" sz="1050" dirty="0"/>
          </a:p>
        </p:txBody>
      </p:sp>
    </p:spTree>
    <p:extLst>
      <p:ext uri="{BB962C8B-B14F-4D97-AF65-F5344CB8AC3E}">
        <p14:creationId xmlns:p14="http://schemas.microsoft.com/office/powerpoint/2010/main" val="2181377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597</Words>
  <Application>Microsoft Office PowerPoint</Application>
  <PresentationFormat>A4 210 x 297 mm</PresentationFormat>
  <Paragraphs>53</Paragraphs>
  <Slides>2</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0" baseType="lpstr">
      <vt:lpstr>ＭＳ Ｐゴシック</vt:lpstr>
      <vt:lpstr>ＭＳ Ｐ明朝</vt:lpstr>
      <vt:lpstr>ＭＳ ゴシック</vt:lpstr>
      <vt:lpstr>Arial</vt:lpstr>
      <vt:lpstr>Calibri</vt:lpstr>
      <vt:lpstr>Times New Roman</vt:lpstr>
      <vt:lpstr>標準デザイン</vt:lpstr>
      <vt:lpstr>文書</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2021-01-25T02:03:40Z</dcterms:created>
  <dcterms:modified xsi:type="dcterms:W3CDTF">2021-01-25T02:03:57Z</dcterms:modified>
</cp:coreProperties>
</file>