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396" r:id="rId2"/>
    <p:sldId id="401" r:id="rId3"/>
    <p:sldId id="402" r:id="rId4"/>
    <p:sldId id="403"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EAEF11"/>
    <a:srgbClr val="00FFFF"/>
    <a:srgbClr val="FB8605"/>
    <a:srgbClr val="0066FF"/>
    <a:srgbClr val="00CC00"/>
    <a:srgbClr val="FFFF66"/>
    <a:srgbClr val="FFFF99"/>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18" autoAdjust="0"/>
    <p:restoredTop sz="94434" autoAdjust="0"/>
  </p:normalViewPr>
  <p:slideViewPr>
    <p:cSldViewPr snapToGrid="0">
      <p:cViewPr varScale="1">
        <p:scale>
          <a:sx n="71" d="100"/>
          <a:sy n="71" d="100"/>
        </p:scale>
        <p:origin x="1470"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734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0DF6FD59-C29F-41C8-97DE-04BEBB54002B}" type="datetimeFigureOut">
              <a:rPr lang="ja-JP" altLang="en-US"/>
              <a:pPr/>
              <a:t>2021/1/25</a:t>
            </a:fld>
            <a:endParaRPr lang="en-US" altLang="ja-JP"/>
          </a:p>
        </p:txBody>
      </p:sp>
      <p:sp>
        <p:nvSpPr>
          <p:cNvPr id="5734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734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403420-0162-444F-9F63-5691F90F5DDE}" type="slidenum">
              <a:rPr lang="ja-JP" altLang="en-US"/>
              <a:pPr/>
              <a:t>‹#›</a:t>
            </a:fld>
            <a:endParaRPr lang="en-US" altLang="ja-JP"/>
          </a:p>
        </p:txBody>
      </p:sp>
    </p:spTree>
    <p:extLst>
      <p:ext uri="{BB962C8B-B14F-4D97-AF65-F5344CB8AC3E}">
        <p14:creationId xmlns:p14="http://schemas.microsoft.com/office/powerpoint/2010/main" val="153193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defTabSz="882650">
              <a:defRPr sz="1200"/>
            </a:lvl1pPr>
          </a:lstStyle>
          <a:p>
            <a:endParaRPr lang="en-US" altLang="ja-JP"/>
          </a:p>
        </p:txBody>
      </p:sp>
      <p:sp>
        <p:nvSpPr>
          <p:cNvPr id="27651"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algn="r" defTabSz="882650">
              <a:defRPr sz="1200"/>
            </a:lvl1pPr>
          </a:lstStyle>
          <a:p>
            <a:endParaRPr lang="en-US" altLang="ja-JP"/>
          </a:p>
        </p:txBody>
      </p:sp>
      <p:sp>
        <p:nvSpPr>
          <p:cNvPr id="28676"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79450" y="4721225"/>
            <a:ext cx="5448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7654" name="Rectangle 6"/>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defTabSz="882650">
              <a:defRPr sz="1200"/>
            </a:lvl1pPr>
          </a:lstStyle>
          <a:p>
            <a:endParaRPr lang="en-US" altLang="ja-JP"/>
          </a:p>
        </p:txBody>
      </p:sp>
      <p:sp>
        <p:nvSpPr>
          <p:cNvPr id="27655"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algn="r" defTabSz="882650">
              <a:defRPr sz="1200"/>
            </a:lvl1pPr>
          </a:lstStyle>
          <a:p>
            <a:fld id="{32FB620B-A58B-4A04-8599-5E0DE77F85F6}" type="slidenum">
              <a:rPr lang="en-US" altLang="ja-JP"/>
              <a:pPr/>
              <a:t>‹#›</a:t>
            </a:fld>
            <a:endParaRPr lang="en-US" altLang="ja-JP"/>
          </a:p>
        </p:txBody>
      </p:sp>
    </p:spTree>
    <p:extLst>
      <p:ext uri="{BB962C8B-B14F-4D97-AF65-F5344CB8AC3E}">
        <p14:creationId xmlns:p14="http://schemas.microsoft.com/office/powerpoint/2010/main" val="188076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fld id="{61542F01-0121-416E-B3A4-AAAB165A6FB1}"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C20E24-DC01-4EB0-9FBC-E8989ADBD6CA}" type="slidenum">
              <a:rPr lang="en-US" altLang="ja-JP"/>
              <a:pPr>
                <a:defRPr/>
              </a:pPr>
              <a:t>‹#›</a:t>
            </a:fld>
            <a:endParaRPr lang="en-US" altLang="ja-JP"/>
          </a:p>
        </p:txBody>
      </p:sp>
    </p:spTree>
    <p:extLst>
      <p:ext uri="{BB962C8B-B14F-4D97-AF65-F5344CB8AC3E}">
        <p14:creationId xmlns:p14="http://schemas.microsoft.com/office/powerpoint/2010/main" val="395501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5280B3F-BF9A-499F-97C2-EC615CFF2F4D}"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14638-10BA-4259-973D-892BB29E46F4}" type="slidenum">
              <a:rPr lang="en-US" altLang="ja-JP"/>
              <a:pPr>
                <a:defRPr/>
              </a:pPr>
              <a:t>‹#›</a:t>
            </a:fld>
            <a:endParaRPr lang="en-US" altLang="ja-JP"/>
          </a:p>
        </p:txBody>
      </p:sp>
    </p:spTree>
    <p:extLst>
      <p:ext uri="{BB962C8B-B14F-4D97-AF65-F5344CB8AC3E}">
        <p14:creationId xmlns:p14="http://schemas.microsoft.com/office/powerpoint/2010/main" val="8985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11261405-6E39-4A25-97F8-4583FF1D2D5E}"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A7836C7-7A2B-4E24-AF55-51B8B5F5E901}" type="slidenum">
              <a:rPr lang="en-US" altLang="ja-JP"/>
              <a:pPr>
                <a:defRPr/>
              </a:pPr>
              <a:t>‹#›</a:t>
            </a:fld>
            <a:endParaRPr lang="en-US" altLang="ja-JP"/>
          </a:p>
        </p:txBody>
      </p:sp>
    </p:spTree>
    <p:extLst>
      <p:ext uri="{BB962C8B-B14F-4D97-AF65-F5344CB8AC3E}">
        <p14:creationId xmlns:p14="http://schemas.microsoft.com/office/powerpoint/2010/main" val="37918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380B0FA-A0F7-4983-895C-750382BD20C3}"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0AB7F-FD1D-4B22-A475-CA7B61D48F3B}" type="slidenum">
              <a:rPr lang="en-US" altLang="ja-JP"/>
              <a:pPr>
                <a:defRPr/>
              </a:pPr>
              <a:t>‹#›</a:t>
            </a:fld>
            <a:endParaRPr lang="en-US" altLang="ja-JP"/>
          </a:p>
        </p:txBody>
      </p:sp>
    </p:spTree>
    <p:extLst>
      <p:ext uri="{BB962C8B-B14F-4D97-AF65-F5344CB8AC3E}">
        <p14:creationId xmlns:p14="http://schemas.microsoft.com/office/powerpoint/2010/main" val="41489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fld id="{188A9335-FB69-4DDB-8947-76D670C61650}"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5F49AF-AA63-4EC0-9F87-4D7F771286AB}" type="slidenum">
              <a:rPr lang="en-US" altLang="ja-JP"/>
              <a:pPr>
                <a:defRPr/>
              </a:pPr>
              <a:t>‹#›</a:t>
            </a:fld>
            <a:endParaRPr lang="en-US" altLang="ja-JP"/>
          </a:p>
        </p:txBody>
      </p:sp>
    </p:spTree>
    <p:extLst>
      <p:ext uri="{BB962C8B-B14F-4D97-AF65-F5344CB8AC3E}">
        <p14:creationId xmlns:p14="http://schemas.microsoft.com/office/powerpoint/2010/main" val="18516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fld id="{24F220F6-5B80-4713-A16A-6DF41E96FB2D}"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AFB217-424F-40B5-A571-9963A3E8F101}" type="slidenum">
              <a:rPr lang="en-US" altLang="ja-JP"/>
              <a:pPr>
                <a:defRPr/>
              </a:pPr>
              <a:t>‹#›</a:t>
            </a:fld>
            <a:endParaRPr lang="en-US" altLang="ja-JP"/>
          </a:p>
        </p:txBody>
      </p:sp>
    </p:spTree>
    <p:extLst>
      <p:ext uri="{BB962C8B-B14F-4D97-AF65-F5344CB8AC3E}">
        <p14:creationId xmlns:p14="http://schemas.microsoft.com/office/powerpoint/2010/main" val="92282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fld id="{52F33569-5644-465C-BE84-0FAE4FBD9CC7}" type="datetime1">
              <a:rPr lang="ja-JP" altLang="en-US" smtClean="0"/>
              <a:pPr/>
              <a:t>2021/1/25</a:t>
            </a:fld>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8DDDF47-2B06-44CD-85F3-4A0786A8F3D4}" type="slidenum">
              <a:rPr lang="en-US" altLang="ja-JP"/>
              <a:pPr>
                <a:defRPr/>
              </a:pPr>
              <a:t>‹#›</a:t>
            </a:fld>
            <a:endParaRPr lang="en-US" altLang="ja-JP"/>
          </a:p>
        </p:txBody>
      </p:sp>
    </p:spTree>
    <p:extLst>
      <p:ext uri="{BB962C8B-B14F-4D97-AF65-F5344CB8AC3E}">
        <p14:creationId xmlns:p14="http://schemas.microsoft.com/office/powerpoint/2010/main" val="388481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fld id="{58CD1263-B08D-41A1-8AED-2CE4A26FA56D}" type="datetime1">
              <a:rPr lang="ja-JP" altLang="en-US" smtClean="0"/>
              <a:pPr/>
              <a:t>2021/1/25</a:t>
            </a:fld>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B7AE5A-1EBD-47C9-AE81-5280EF8F6BE8}" type="slidenum">
              <a:rPr lang="en-US" altLang="ja-JP"/>
              <a:pPr>
                <a:defRPr/>
              </a:pPr>
              <a:t>‹#›</a:t>
            </a:fld>
            <a:endParaRPr lang="en-US" altLang="ja-JP"/>
          </a:p>
        </p:txBody>
      </p:sp>
    </p:spTree>
    <p:extLst>
      <p:ext uri="{BB962C8B-B14F-4D97-AF65-F5344CB8AC3E}">
        <p14:creationId xmlns:p14="http://schemas.microsoft.com/office/powerpoint/2010/main" val="286190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5D06BAC-9FE9-46AE-8F62-4A78AD57968C}" type="datetime1">
              <a:rPr lang="ja-JP" altLang="en-US" smtClean="0"/>
              <a:pPr/>
              <a:t>2021/1/25</a:t>
            </a:fld>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F097F7B-CB52-4430-A467-F565A6C3586E}" type="slidenum">
              <a:rPr lang="en-US" altLang="ja-JP"/>
              <a:pPr>
                <a:defRPr/>
              </a:pPr>
              <a:t>‹#›</a:t>
            </a:fld>
            <a:endParaRPr lang="en-US" altLang="ja-JP"/>
          </a:p>
        </p:txBody>
      </p:sp>
    </p:spTree>
    <p:extLst>
      <p:ext uri="{BB962C8B-B14F-4D97-AF65-F5344CB8AC3E}">
        <p14:creationId xmlns:p14="http://schemas.microsoft.com/office/powerpoint/2010/main" val="177415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B84FA38D-8C8B-4D3A-92B3-27DB20D6CE91}"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E4B967-0B36-402B-A48C-449C5305880D}" type="slidenum">
              <a:rPr lang="en-US" altLang="ja-JP"/>
              <a:pPr>
                <a:defRPr/>
              </a:pPr>
              <a:t>‹#›</a:t>
            </a:fld>
            <a:endParaRPr lang="en-US" altLang="ja-JP"/>
          </a:p>
        </p:txBody>
      </p:sp>
    </p:spTree>
    <p:extLst>
      <p:ext uri="{BB962C8B-B14F-4D97-AF65-F5344CB8AC3E}">
        <p14:creationId xmlns:p14="http://schemas.microsoft.com/office/powerpoint/2010/main" val="118462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7D9F5538-5432-49D4-B37B-2B05044CADE9}"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7212FE-6592-4CBD-8825-4FAF1A870BF1}" type="slidenum">
              <a:rPr lang="en-US" altLang="ja-JP"/>
              <a:pPr>
                <a:defRPr/>
              </a:pPr>
              <a:t>‹#›</a:t>
            </a:fld>
            <a:endParaRPr lang="en-US" altLang="ja-JP"/>
          </a:p>
        </p:txBody>
      </p:sp>
    </p:spTree>
    <p:extLst>
      <p:ext uri="{BB962C8B-B14F-4D97-AF65-F5344CB8AC3E}">
        <p14:creationId xmlns:p14="http://schemas.microsoft.com/office/powerpoint/2010/main" val="205820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fld id="{59C05C2C-F2C1-4193-9CD4-3967EC0B901D}" type="datetime1">
              <a:rPr lang="ja-JP" altLang="en-US" smtClean="0"/>
              <a:pPr/>
              <a:t>2021/1/25</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FB27819-EE6E-4A91-9B04-7197AD2073D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112002" y="309891"/>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－１－</a:t>
            </a:r>
            <a:endParaRPr kumimoji="1" lang="ja-JP" altLang="en-US" dirty="0"/>
          </a:p>
        </p:txBody>
      </p:sp>
      <p:sp>
        <p:nvSpPr>
          <p:cNvPr id="6" name="テキスト ボックス 16"/>
          <p:cNvSpPr txBox="1">
            <a:spLocks noChangeArrowheads="1"/>
          </p:cNvSpPr>
          <p:nvPr/>
        </p:nvSpPr>
        <p:spPr bwMode="auto">
          <a:xfrm>
            <a:off x="8638334" y="235026"/>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
        <p:nvSpPr>
          <p:cNvPr id="2" name="正方形/長方形 1"/>
          <p:cNvSpPr/>
          <p:nvPr/>
        </p:nvSpPr>
        <p:spPr>
          <a:xfrm>
            <a:off x="112002" y="639647"/>
            <a:ext cx="9705527" cy="5724644"/>
          </a:xfrm>
          <a:prstGeom prst="rect">
            <a:avLst/>
          </a:prstGeom>
          <a:ln>
            <a:solidFill>
              <a:schemeClr val="accent4"/>
            </a:solidFill>
          </a:ln>
        </p:spPr>
        <p:txBody>
          <a:bodyPr wrap="square">
            <a:spAutoFit/>
          </a:bodyPr>
          <a:lstStyle/>
          <a:p>
            <a:r>
              <a:rPr lang="ja-JP" altLang="ja-JP" sz="1600" dirty="0" smtClean="0"/>
              <a:t>＜</a:t>
            </a:r>
            <a:r>
              <a:rPr lang="ja-JP" altLang="ja-JP" sz="1600" dirty="0"/>
              <a:t>これまでの</a:t>
            </a:r>
            <a:r>
              <a:rPr lang="ja-JP" altLang="ja-JP" sz="1600" dirty="0" smtClean="0"/>
              <a:t>経過</a:t>
            </a:r>
            <a:r>
              <a:rPr lang="ja-JP" altLang="en-US" sz="1600" dirty="0" smtClean="0"/>
              <a:t>＞</a:t>
            </a:r>
            <a:endParaRPr lang="en-US" altLang="ja-JP" sz="600" dirty="0" smtClean="0"/>
          </a:p>
          <a:p>
            <a:endParaRPr lang="en-US" altLang="ja-JP" sz="600" dirty="0" smtClean="0"/>
          </a:p>
          <a:p>
            <a:pPr marL="2246313" indent="-2246313"/>
            <a:r>
              <a:rPr lang="ja-JP" altLang="en-US" sz="1600" dirty="0" smtClean="0"/>
              <a:t>（令和２年）</a:t>
            </a:r>
            <a:endParaRPr lang="en-US" altLang="ja-JP" sz="1600" dirty="0"/>
          </a:p>
          <a:p>
            <a:pPr marL="2246313" indent="-2246313"/>
            <a:r>
              <a:rPr lang="ja-JP" altLang="en-US" sz="1600" dirty="0" smtClean="0"/>
              <a:t>　・</a:t>
            </a:r>
            <a:r>
              <a:rPr lang="ja-JP" altLang="en-US" sz="1600" dirty="0"/>
              <a:t>　</a:t>
            </a:r>
            <a:r>
              <a:rPr lang="ja-JP" altLang="en-US" sz="1600" dirty="0" smtClean="0"/>
              <a:t>　８月１３日～２０日　　第１８回　大阪府財務マネジメント委員会開催</a:t>
            </a:r>
            <a:endParaRPr lang="en-US" altLang="ja-JP" sz="1600" dirty="0" smtClean="0"/>
          </a:p>
          <a:p>
            <a:pPr marL="2246313" indent="-2246313"/>
            <a:endParaRPr lang="en-US" altLang="ja-JP" sz="400" dirty="0" smtClean="0"/>
          </a:p>
          <a:p>
            <a:pPr marL="2246313" indent="-2246313"/>
            <a:r>
              <a:rPr lang="ja-JP" altLang="en-US" sz="1600" dirty="0"/>
              <a:t>　</a:t>
            </a:r>
            <a:r>
              <a:rPr lang="ja-JP" altLang="en-US" sz="1600" dirty="0" smtClean="0"/>
              <a:t>・　　９月１６日</a:t>
            </a:r>
            <a:r>
              <a:rPr lang="ja-JP" altLang="en-US" sz="1600" dirty="0"/>
              <a:t>　　　　</a:t>
            </a:r>
            <a:r>
              <a:rPr lang="ja-JP" altLang="en-US" sz="1600" dirty="0" smtClean="0"/>
              <a:t>　　　菅内閣　発足</a:t>
            </a:r>
            <a:endParaRPr lang="en-US" altLang="ja-JP" sz="1600" dirty="0"/>
          </a:p>
          <a:p>
            <a:pPr marL="2246313" indent="-2246313"/>
            <a:endParaRPr lang="en-US" altLang="ja-JP" sz="400" dirty="0" smtClean="0"/>
          </a:p>
          <a:p>
            <a:pPr marL="2246313" indent="-2246313"/>
            <a:r>
              <a:rPr lang="ja-JP" altLang="en-US" sz="1600" dirty="0"/>
              <a:t>　</a:t>
            </a:r>
            <a:r>
              <a:rPr lang="ja-JP" altLang="en-US" sz="1600" dirty="0" smtClean="0"/>
              <a:t>・</a:t>
            </a:r>
            <a:r>
              <a:rPr lang="ja-JP" altLang="en-US" sz="1600" dirty="0"/>
              <a:t>　</a:t>
            </a:r>
            <a:r>
              <a:rPr lang="ja-JP" altLang="en-US" sz="1600" dirty="0" smtClean="0"/>
              <a:t>１１月　３日　　　　　　　米国　大統領選挙投票</a:t>
            </a:r>
            <a:endParaRPr lang="en-US" altLang="ja-JP" sz="400" dirty="0" smtClean="0"/>
          </a:p>
          <a:p>
            <a:pPr marL="2246313" indent="-2246313"/>
            <a:endParaRPr lang="en-US" altLang="ja-JP" sz="400" dirty="0" smtClean="0"/>
          </a:p>
          <a:p>
            <a:pPr marL="2246313" indent="-2246313"/>
            <a:r>
              <a:rPr lang="ja-JP" altLang="en-US" sz="1600" dirty="0" smtClean="0"/>
              <a:t>　・　１２月１６日　　　</a:t>
            </a:r>
            <a:r>
              <a:rPr lang="ja-JP" altLang="en-US" sz="1600" dirty="0"/>
              <a:t>　</a:t>
            </a:r>
            <a:r>
              <a:rPr lang="ja-JP" altLang="en-US" sz="1600" dirty="0" smtClean="0"/>
              <a:t>　　　米国</a:t>
            </a:r>
            <a:r>
              <a:rPr lang="ja-JP" altLang="en-US" sz="1600" dirty="0"/>
              <a:t>　</a:t>
            </a:r>
            <a:r>
              <a:rPr lang="ja-JP" altLang="en-US" sz="1600" dirty="0" smtClean="0"/>
              <a:t>連邦準備制度理事会 連邦公開市場委員会</a:t>
            </a:r>
            <a:r>
              <a:rPr lang="ja-JP" altLang="en-US" sz="1600" dirty="0"/>
              <a:t>　</a:t>
            </a:r>
            <a:endParaRPr lang="en-US" altLang="ja-JP" sz="1600" dirty="0" smtClean="0"/>
          </a:p>
          <a:p>
            <a:pPr marL="2246313" indent="-2246313"/>
            <a:r>
              <a:rPr lang="ja-JP" altLang="en-US" sz="1600" dirty="0"/>
              <a:t>　</a:t>
            </a:r>
            <a:r>
              <a:rPr lang="ja-JP" altLang="en-US" sz="1600" dirty="0" smtClean="0"/>
              <a:t>　　　　　　　　　　　　　　　　　⇒　金利の誘導目標レンジを０～０．２５％で据え置くことを決定　　　　　　　　</a:t>
            </a:r>
            <a:endParaRPr lang="en-US" altLang="ja-JP" sz="1600" dirty="0" smtClean="0"/>
          </a:p>
          <a:p>
            <a:pPr marL="2246313" indent="-2246313"/>
            <a:endParaRPr lang="en-US" altLang="ja-JP" sz="400" dirty="0" smtClean="0"/>
          </a:p>
          <a:p>
            <a:pPr marL="2246313" indent="-2246313"/>
            <a:r>
              <a:rPr lang="ja-JP" altLang="en-US" sz="1600" dirty="0"/>
              <a:t>　</a:t>
            </a:r>
            <a:r>
              <a:rPr lang="ja-JP" altLang="en-US" sz="1600" dirty="0" smtClean="0"/>
              <a:t>・　１２月１８日</a:t>
            </a:r>
            <a:r>
              <a:rPr lang="ja-JP" altLang="en-US" sz="1600" dirty="0"/>
              <a:t>　　　　</a:t>
            </a:r>
            <a:r>
              <a:rPr lang="ja-JP" altLang="en-US" sz="1600" dirty="0" smtClean="0"/>
              <a:t>　　　日本</a:t>
            </a:r>
            <a:r>
              <a:rPr lang="ja-JP" altLang="en-US" sz="1600" dirty="0"/>
              <a:t>銀行　金融政策決定会合</a:t>
            </a:r>
            <a:endParaRPr lang="en-US" altLang="ja-JP" sz="1600" dirty="0"/>
          </a:p>
          <a:p>
            <a:pPr marL="2246313" indent="-2246313"/>
            <a:r>
              <a:rPr lang="ja-JP" altLang="en-US" sz="1600" dirty="0"/>
              <a:t>　　　　　　　　　　　　　　　　</a:t>
            </a:r>
            <a:r>
              <a:rPr lang="ja-JP" altLang="en-US" sz="1600" dirty="0" smtClean="0"/>
              <a:t>　　⇒</a:t>
            </a:r>
            <a:r>
              <a:rPr lang="ja-JP" altLang="en-US" sz="1600" dirty="0"/>
              <a:t>　</a:t>
            </a:r>
            <a:r>
              <a:rPr lang="ja-JP" altLang="en-US" sz="1600" dirty="0" smtClean="0"/>
              <a:t>新型コロナ対応資金繰り支援特別プログラムの期限を半年延長することを決定</a:t>
            </a:r>
            <a:endParaRPr lang="en-US" altLang="ja-JP" sz="1600" dirty="0" smtClean="0"/>
          </a:p>
          <a:p>
            <a:pPr marL="2246313" indent="-2246313"/>
            <a:endParaRPr lang="en-US" altLang="ja-JP" sz="400" dirty="0" smtClean="0"/>
          </a:p>
          <a:p>
            <a:pPr marL="2246313" indent="-2246313"/>
            <a:r>
              <a:rPr lang="ja-JP" altLang="en-US" sz="1600" dirty="0"/>
              <a:t>　</a:t>
            </a:r>
            <a:r>
              <a:rPr lang="ja-JP" altLang="en-US" sz="1600" dirty="0" smtClean="0"/>
              <a:t>・　１２月２</a:t>
            </a:r>
            <a:r>
              <a:rPr lang="ja-JP" altLang="en-US" sz="1600" dirty="0"/>
              <a:t>１</a:t>
            </a:r>
            <a:r>
              <a:rPr lang="ja-JP" altLang="en-US" sz="1600" dirty="0" smtClean="0"/>
              <a:t>日</a:t>
            </a:r>
            <a:r>
              <a:rPr lang="ja-JP" altLang="en-US" sz="1600" dirty="0"/>
              <a:t>　　　　</a:t>
            </a:r>
            <a:r>
              <a:rPr lang="ja-JP" altLang="en-US" sz="1600" dirty="0" smtClean="0"/>
              <a:t>　　　政府が令和３年度予算案を閣議決定</a:t>
            </a:r>
            <a:endParaRPr lang="en-US" altLang="ja-JP" sz="1600" dirty="0"/>
          </a:p>
          <a:p>
            <a:pPr marL="2246313" indent="-2246313"/>
            <a:r>
              <a:rPr lang="ja-JP" altLang="en-US" sz="1600" dirty="0"/>
              <a:t>　　　　　　　　　　　　　　　　</a:t>
            </a:r>
            <a:r>
              <a:rPr lang="ja-JP" altLang="en-US" sz="1600" dirty="0" smtClean="0"/>
              <a:t>　　⇒</a:t>
            </a:r>
            <a:r>
              <a:rPr lang="ja-JP" altLang="en-US" sz="1600" dirty="0"/>
              <a:t>　</a:t>
            </a:r>
            <a:r>
              <a:rPr lang="ja-JP" altLang="en-US" sz="1600" dirty="0" smtClean="0"/>
              <a:t>一般会計の総額は１０６兆６，０９７億円となり過去最大を更新</a:t>
            </a:r>
            <a:endParaRPr lang="en-US" altLang="ja-JP" sz="1600" dirty="0" smtClean="0"/>
          </a:p>
          <a:p>
            <a:pPr marL="2246313" indent="-2246313"/>
            <a:r>
              <a:rPr lang="ja-JP" altLang="en-US" sz="1600" dirty="0"/>
              <a:t>　</a:t>
            </a:r>
            <a:r>
              <a:rPr lang="ja-JP" altLang="en-US" sz="1600" dirty="0" smtClean="0"/>
              <a:t>　　　　　　　　　　　　　　　　　　　 新規国債発行額は４３兆５，９７０億円と当初段階では１１年ぶりの増加</a:t>
            </a:r>
            <a:endParaRPr lang="en-US" altLang="ja-JP" sz="1600" dirty="0" smtClean="0"/>
          </a:p>
          <a:p>
            <a:pPr marL="2246313" indent="-2246313"/>
            <a:endParaRPr lang="en-US" altLang="ja-JP" sz="1600" dirty="0" smtClean="0"/>
          </a:p>
          <a:p>
            <a:pPr marL="2246313" indent="-2246313"/>
            <a:r>
              <a:rPr lang="ja-JP" altLang="en-US" sz="1600" dirty="0"/>
              <a:t>（</a:t>
            </a:r>
            <a:r>
              <a:rPr lang="ja-JP" altLang="en-US" sz="1600" dirty="0" smtClean="0"/>
              <a:t>令和３年</a:t>
            </a:r>
            <a:r>
              <a:rPr lang="ja-JP" altLang="en-US" sz="1600" dirty="0"/>
              <a:t>）</a:t>
            </a:r>
            <a:endParaRPr lang="en-US" altLang="ja-JP" sz="1600" dirty="0"/>
          </a:p>
          <a:p>
            <a:pPr marL="2246313" indent="-2246313"/>
            <a:r>
              <a:rPr lang="ja-JP" altLang="en-US" sz="1600" dirty="0"/>
              <a:t>　</a:t>
            </a:r>
            <a:r>
              <a:rPr lang="ja-JP" altLang="en-US" sz="1600" dirty="0" smtClean="0"/>
              <a:t>・　　１月　７日　　　　　　　埼玉県、千葉県、東京都、神奈川県を対象に緊急事態宣言</a:t>
            </a:r>
            <a:endParaRPr lang="en-US" altLang="ja-JP" sz="1600" dirty="0" smtClean="0"/>
          </a:p>
          <a:p>
            <a:pPr marL="2246313" indent="-2246313"/>
            <a:endParaRPr lang="en-US" altLang="ja-JP" sz="400" dirty="0" smtClean="0"/>
          </a:p>
          <a:p>
            <a:pPr marL="2246313" indent="-2246313"/>
            <a:r>
              <a:rPr lang="ja-JP" altLang="en-US" sz="1600" dirty="0" smtClean="0"/>
              <a:t>　・　　１月１３日　　　　　　　栃木県、岐阜県、愛知県、京都府、大阪府、兵庫県、福岡県を</a:t>
            </a:r>
            <a:r>
              <a:rPr lang="ja-JP" altLang="en-US" sz="1600" dirty="0"/>
              <a:t>対象に緊急事態宣言</a:t>
            </a:r>
            <a:endParaRPr lang="en-US" altLang="ja-JP" sz="1600" dirty="0"/>
          </a:p>
          <a:p>
            <a:pPr marL="2246313" indent="-2246313"/>
            <a:endParaRPr lang="en-US" altLang="ja-JP" sz="1600" dirty="0" smtClean="0"/>
          </a:p>
          <a:p>
            <a:pPr marL="2246313" indent="-2246313"/>
            <a:r>
              <a:rPr lang="ja-JP" altLang="en-US" sz="1600" dirty="0" smtClean="0"/>
              <a:t>（今後について）</a:t>
            </a:r>
            <a:endParaRPr lang="en-US" altLang="ja-JP" sz="1600" dirty="0" smtClean="0"/>
          </a:p>
          <a:p>
            <a:r>
              <a:rPr lang="ja-JP" altLang="en-US" sz="1600" dirty="0"/>
              <a:t>　</a:t>
            </a:r>
            <a:r>
              <a:rPr lang="ja-JP" altLang="en-US" sz="1600" dirty="0" smtClean="0"/>
              <a:t>・</a:t>
            </a:r>
            <a:r>
              <a:rPr lang="ja-JP" altLang="en-US" sz="1600" dirty="0"/>
              <a:t>　</a:t>
            </a:r>
            <a:r>
              <a:rPr lang="ja-JP" altLang="en-US" sz="1600" dirty="0" smtClean="0"/>
              <a:t>常　　　時</a:t>
            </a:r>
            <a:r>
              <a:rPr lang="ja-JP" altLang="en-US" sz="1600" dirty="0"/>
              <a:t>　</a:t>
            </a:r>
            <a:r>
              <a:rPr lang="ja-JP" altLang="en-US" sz="1600" dirty="0" smtClean="0"/>
              <a:t>　　　　　　　新型</a:t>
            </a:r>
            <a:r>
              <a:rPr lang="ja-JP" altLang="en-US" sz="1600" dirty="0"/>
              <a:t>コロナウイルス</a:t>
            </a:r>
            <a:r>
              <a:rPr lang="ja-JP" altLang="en-US" sz="1600" dirty="0" smtClean="0"/>
              <a:t>感染症　感染拡大へ</a:t>
            </a:r>
            <a:r>
              <a:rPr lang="ja-JP" altLang="en-US" sz="1600" dirty="0"/>
              <a:t>の懸念　</a:t>
            </a:r>
            <a:endParaRPr lang="en-US" altLang="ja-JP" sz="1600" dirty="0"/>
          </a:p>
          <a:p>
            <a:endParaRPr lang="en-US" altLang="ja-JP" sz="400" dirty="0"/>
          </a:p>
          <a:p>
            <a:r>
              <a:rPr lang="ja-JP" altLang="en-US" sz="1600" dirty="0"/>
              <a:t>　</a:t>
            </a:r>
            <a:r>
              <a:rPr lang="ja-JP" altLang="en-US" sz="1600" dirty="0" smtClean="0"/>
              <a:t>・　７月２３日～</a:t>
            </a:r>
            <a:r>
              <a:rPr lang="ja-JP" altLang="en-US" sz="1600" smtClean="0"/>
              <a:t>９月５日   東京</a:t>
            </a:r>
            <a:r>
              <a:rPr lang="ja-JP" altLang="en-US" sz="1600" dirty="0" smtClean="0"/>
              <a:t>オリンピック・パラリンピック　　　　　　　　　　　　　</a:t>
            </a:r>
            <a:endParaRPr lang="en-US" altLang="ja-JP" sz="1600" dirty="0"/>
          </a:p>
        </p:txBody>
      </p:sp>
    </p:spTree>
    <p:extLst>
      <p:ext uri="{BB962C8B-B14F-4D97-AF65-F5344CB8AC3E}">
        <p14:creationId xmlns:p14="http://schemas.microsoft.com/office/powerpoint/2010/main" val="2707229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12002" y="953037"/>
            <a:ext cx="9705529" cy="5579174"/>
          </a:xfrm>
          <a:prstGeom prst="rect">
            <a:avLst/>
          </a:prstGeom>
        </p:spPr>
      </p:pic>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－２－</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
        <p:nvSpPr>
          <p:cNvPr id="7" name="テキスト ボックス 6"/>
          <p:cNvSpPr txBox="1"/>
          <p:nvPr/>
        </p:nvSpPr>
        <p:spPr>
          <a:xfrm>
            <a:off x="6468647" y="1614864"/>
            <a:ext cx="3185487" cy="230832"/>
          </a:xfrm>
          <a:prstGeom prst="rect">
            <a:avLst/>
          </a:prstGeom>
          <a:noFill/>
        </p:spPr>
        <p:txBody>
          <a:bodyPr wrap="none" rtlCol="0">
            <a:spAutoFit/>
          </a:bodyPr>
          <a:lstStyle/>
          <a:p>
            <a:r>
              <a:rPr kumimoji="1" lang="en-US" altLang="ja-JP" sz="900" dirty="0" smtClean="0">
                <a:latin typeface="+mj-ea"/>
                <a:ea typeface="+mj-ea"/>
              </a:rPr>
              <a:t>※</a:t>
            </a:r>
            <a:r>
              <a:rPr lang="ja-JP" altLang="en-US" sz="900" dirty="0" smtClean="0">
                <a:latin typeface="+mj-ea"/>
                <a:ea typeface="+mj-ea"/>
              </a:rPr>
              <a:t>国債（</a:t>
            </a:r>
            <a:r>
              <a:rPr lang="en-US" altLang="ja-JP" sz="900" dirty="0" smtClean="0">
                <a:latin typeface="+mj-ea"/>
                <a:ea typeface="+mj-ea"/>
              </a:rPr>
              <a:t>10</a:t>
            </a:r>
            <a:r>
              <a:rPr lang="ja-JP" altLang="en-US" sz="900" dirty="0" smtClean="0">
                <a:latin typeface="+mj-ea"/>
                <a:ea typeface="+mj-ea"/>
              </a:rPr>
              <a:t>年）は、各月</a:t>
            </a:r>
            <a:r>
              <a:rPr lang="ja-JP" altLang="en-US" sz="900" dirty="0">
                <a:latin typeface="+mj-ea"/>
                <a:ea typeface="+mj-ea"/>
              </a:rPr>
              <a:t>の</a:t>
            </a:r>
            <a:r>
              <a:rPr lang="ja-JP" altLang="en-US" sz="900" dirty="0" smtClean="0">
                <a:latin typeface="+mj-ea"/>
                <a:ea typeface="+mj-ea"/>
              </a:rPr>
              <a:t>国債入札で</a:t>
            </a:r>
            <a:r>
              <a:rPr lang="ja-JP" altLang="en-US" sz="900" dirty="0">
                <a:latin typeface="+mj-ea"/>
                <a:ea typeface="+mj-ea"/>
              </a:rPr>
              <a:t>決定</a:t>
            </a:r>
            <a:r>
              <a:rPr lang="ja-JP" altLang="en-US" sz="900" dirty="0" smtClean="0">
                <a:latin typeface="+mj-ea"/>
                <a:ea typeface="+mj-ea"/>
              </a:rPr>
              <a:t>した募入平均利回り</a:t>
            </a:r>
            <a:endParaRPr kumimoji="1" lang="ja-JP" altLang="en-US" sz="900" dirty="0">
              <a:latin typeface="+mj-ea"/>
              <a:ea typeface="+mj-ea"/>
            </a:endParaRPr>
          </a:p>
        </p:txBody>
      </p:sp>
      <p:sp>
        <p:nvSpPr>
          <p:cNvPr id="8" name="テキスト ボックス 7"/>
          <p:cNvSpPr txBox="1"/>
          <p:nvPr/>
        </p:nvSpPr>
        <p:spPr>
          <a:xfrm>
            <a:off x="8965740" y="1943238"/>
            <a:ext cx="415498" cy="230832"/>
          </a:xfrm>
          <a:prstGeom prst="rect">
            <a:avLst/>
          </a:prstGeom>
          <a:noFill/>
        </p:spPr>
        <p:txBody>
          <a:bodyPr wrap="none" rtlCol="0">
            <a:spAutoFit/>
          </a:bodyPr>
          <a:lstStyle/>
          <a:p>
            <a:r>
              <a:rPr kumimoji="1" lang="ja-JP" altLang="en-US" sz="900" dirty="0" smtClean="0">
                <a:latin typeface="+mj-ea"/>
                <a:ea typeface="+mj-ea"/>
              </a:rPr>
              <a:t>（</a:t>
            </a:r>
            <a:r>
              <a:rPr kumimoji="1" lang="en-US" altLang="ja-JP" sz="900" dirty="0" smtClean="0">
                <a:latin typeface="+mj-ea"/>
                <a:ea typeface="+mj-ea"/>
              </a:rPr>
              <a:t>※</a:t>
            </a:r>
            <a:r>
              <a:rPr kumimoji="1" lang="ja-JP" altLang="en-US" sz="900" dirty="0" smtClean="0">
                <a:latin typeface="+mj-ea"/>
                <a:ea typeface="+mj-ea"/>
              </a:rPr>
              <a:t>）</a:t>
            </a:r>
            <a:endParaRPr kumimoji="1" lang="ja-JP" altLang="en-US" sz="900" dirty="0">
              <a:latin typeface="+mj-ea"/>
              <a:ea typeface="+mj-ea"/>
            </a:endParaRPr>
          </a:p>
        </p:txBody>
      </p:sp>
      <p:sp>
        <p:nvSpPr>
          <p:cNvPr id="9" name="テキスト ボックス 8"/>
          <p:cNvSpPr txBox="1"/>
          <p:nvPr/>
        </p:nvSpPr>
        <p:spPr>
          <a:xfrm flipH="1">
            <a:off x="4337133" y="2550694"/>
            <a:ext cx="2011852" cy="707886"/>
          </a:xfrm>
          <a:prstGeom prst="rect">
            <a:avLst/>
          </a:prstGeom>
          <a:solidFill>
            <a:schemeClr val="bg1"/>
          </a:solidFill>
          <a:ln>
            <a:solidFill>
              <a:schemeClr val="tx1"/>
            </a:solidFill>
          </a:ln>
        </p:spPr>
        <p:txBody>
          <a:bodyPr wrap="square" rtlCol="0">
            <a:spAutoFit/>
          </a:bodyPr>
          <a:lstStyle/>
          <a:p>
            <a:pPr algn="ctr"/>
            <a:r>
              <a:rPr lang="ja-JP" altLang="en-US" sz="1000" dirty="0" smtClean="0">
                <a:latin typeface="+mn-ea"/>
                <a:ea typeface="+mn-ea"/>
              </a:rPr>
              <a:t>平成</a:t>
            </a:r>
            <a:r>
              <a:rPr lang="en-US" altLang="ja-JP" sz="1000" dirty="0" smtClean="0">
                <a:latin typeface="+mn-ea"/>
                <a:ea typeface="+mn-ea"/>
              </a:rPr>
              <a:t>30</a:t>
            </a:r>
            <a:r>
              <a:rPr lang="ja-JP" altLang="en-US" sz="1000" dirty="0" smtClean="0">
                <a:latin typeface="+mn-ea"/>
                <a:ea typeface="+mn-ea"/>
              </a:rPr>
              <a:t>年</a:t>
            </a:r>
            <a:r>
              <a:rPr lang="en-US" altLang="ja-JP" sz="1000" dirty="0" smtClean="0">
                <a:latin typeface="+mn-ea"/>
                <a:ea typeface="+mn-ea"/>
              </a:rPr>
              <a:t>7</a:t>
            </a:r>
            <a:r>
              <a:rPr lang="ja-JP" altLang="en-US" sz="1000" dirty="0" smtClean="0">
                <a:latin typeface="+mn-ea"/>
                <a:ea typeface="+mn-ea"/>
              </a:rPr>
              <a:t>月</a:t>
            </a:r>
            <a:r>
              <a:rPr lang="en-US" altLang="ja-JP" sz="1000" dirty="0" smtClean="0">
                <a:latin typeface="+mn-ea"/>
                <a:ea typeface="+mn-ea"/>
              </a:rPr>
              <a:t>31</a:t>
            </a:r>
            <a:r>
              <a:rPr lang="ja-JP" altLang="en-US" sz="1000" dirty="0" smtClean="0">
                <a:latin typeface="+mn-ea"/>
                <a:ea typeface="+mn-ea"/>
              </a:rPr>
              <a:t>日</a:t>
            </a:r>
            <a:endParaRPr lang="en-US" altLang="ja-JP" sz="1000" dirty="0" smtClean="0">
              <a:latin typeface="+mn-ea"/>
              <a:ea typeface="+mn-ea"/>
            </a:endParaRPr>
          </a:p>
          <a:p>
            <a:pPr algn="ctr"/>
            <a:r>
              <a:rPr lang="ja-JP" altLang="en-US" sz="1000" dirty="0" smtClean="0">
                <a:latin typeface="+mn-ea"/>
                <a:ea typeface="+mn-ea"/>
              </a:rPr>
              <a:t>日本銀行</a:t>
            </a:r>
            <a:endParaRPr lang="en-US" altLang="ja-JP" sz="1000" dirty="0" smtClean="0">
              <a:latin typeface="+mn-ea"/>
              <a:ea typeface="+mn-ea"/>
            </a:endParaRPr>
          </a:p>
          <a:p>
            <a:pPr algn="ctr"/>
            <a:r>
              <a:rPr lang="ja-JP" altLang="en-US" sz="1000" dirty="0">
                <a:latin typeface="+mn-ea"/>
                <a:ea typeface="+mn-ea"/>
              </a:rPr>
              <a:t>　「強力な金融緩和継続のための枠組み強化」</a:t>
            </a:r>
            <a:r>
              <a:rPr lang="ja-JP" altLang="en-US" sz="1000" dirty="0" smtClean="0">
                <a:latin typeface="+mn-ea"/>
                <a:ea typeface="+mn-ea"/>
              </a:rPr>
              <a:t>導入決定</a:t>
            </a:r>
            <a:endParaRPr lang="en-US" altLang="ja-JP" sz="1000" dirty="0" smtClean="0">
              <a:latin typeface="+mn-ea"/>
              <a:ea typeface="+mn-ea"/>
            </a:endParaRPr>
          </a:p>
        </p:txBody>
      </p:sp>
      <p:cxnSp>
        <p:nvCxnSpPr>
          <p:cNvPr id="10" name="直線コネクタ 9"/>
          <p:cNvCxnSpPr/>
          <p:nvPr/>
        </p:nvCxnSpPr>
        <p:spPr>
          <a:xfrm flipV="1">
            <a:off x="5399675" y="3259749"/>
            <a:ext cx="8687" cy="25431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flipH="1">
            <a:off x="7197055" y="2551862"/>
            <a:ext cx="2184183" cy="707886"/>
          </a:xfrm>
          <a:prstGeom prst="rect">
            <a:avLst/>
          </a:prstGeom>
          <a:solidFill>
            <a:schemeClr val="bg1"/>
          </a:solidFill>
          <a:ln>
            <a:solidFill>
              <a:schemeClr val="tx1"/>
            </a:solidFill>
          </a:ln>
        </p:spPr>
        <p:txBody>
          <a:bodyPr wrap="square" rtlCol="0">
            <a:spAutoFit/>
          </a:bodyPr>
          <a:lstStyle/>
          <a:p>
            <a:pPr algn="ctr"/>
            <a:r>
              <a:rPr lang="ja-JP" altLang="en-US" sz="1000" dirty="0" smtClean="0">
                <a:latin typeface="+mn-ea"/>
                <a:ea typeface="+mn-ea"/>
              </a:rPr>
              <a:t>令和</a:t>
            </a:r>
            <a:r>
              <a:rPr lang="en-US" altLang="ja-JP" sz="1000" dirty="0" smtClean="0">
                <a:latin typeface="+mn-ea"/>
                <a:ea typeface="+mn-ea"/>
              </a:rPr>
              <a:t>2</a:t>
            </a:r>
            <a:r>
              <a:rPr lang="ja-JP" altLang="en-US" sz="1000" dirty="0" smtClean="0">
                <a:latin typeface="+mn-ea"/>
                <a:ea typeface="+mn-ea"/>
              </a:rPr>
              <a:t>年</a:t>
            </a:r>
            <a:r>
              <a:rPr lang="en-US" altLang="ja-JP" sz="1000" dirty="0" smtClean="0">
                <a:latin typeface="+mn-ea"/>
                <a:ea typeface="+mn-ea"/>
              </a:rPr>
              <a:t>4</a:t>
            </a:r>
            <a:r>
              <a:rPr lang="ja-JP" altLang="en-US" sz="1000" dirty="0" smtClean="0">
                <a:latin typeface="+mn-ea"/>
                <a:ea typeface="+mn-ea"/>
              </a:rPr>
              <a:t>月</a:t>
            </a:r>
            <a:r>
              <a:rPr lang="en-US" altLang="ja-JP" sz="1000" dirty="0" smtClean="0">
                <a:latin typeface="+mn-ea"/>
                <a:ea typeface="+mn-ea"/>
              </a:rPr>
              <a:t>2</a:t>
            </a:r>
            <a:r>
              <a:rPr lang="en-US" altLang="ja-JP" sz="1000" dirty="0">
                <a:latin typeface="+mn-ea"/>
                <a:ea typeface="+mn-ea"/>
              </a:rPr>
              <a:t>7</a:t>
            </a:r>
            <a:r>
              <a:rPr lang="ja-JP" altLang="en-US" sz="1000" dirty="0" smtClean="0">
                <a:latin typeface="+mn-ea"/>
                <a:ea typeface="+mn-ea"/>
              </a:rPr>
              <a:t>日</a:t>
            </a:r>
            <a:endParaRPr lang="en-US" altLang="ja-JP" sz="1000" dirty="0" smtClean="0">
              <a:latin typeface="+mn-ea"/>
              <a:ea typeface="+mn-ea"/>
            </a:endParaRPr>
          </a:p>
          <a:p>
            <a:pPr algn="ctr"/>
            <a:r>
              <a:rPr lang="ja-JP" altLang="en-US" sz="1000" dirty="0" smtClean="0">
                <a:latin typeface="+mn-ea"/>
                <a:ea typeface="+mn-ea"/>
              </a:rPr>
              <a:t>日本銀行</a:t>
            </a:r>
            <a:endParaRPr lang="en-US" altLang="ja-JP" sz="1000" dirty="0" smtClean="0">
              <a:latin typeface="+mn-ea"/>
              <a:ea typeface="+mn-ea"/>
            </a:endParaRPr>
          </a:p>
          <a:p>
            <a:pPr algn="ctr"/>
            <a:r>
              <a:rPr lang="ja-JP" altLang="en-US" sz="1000" dirty="0" smtClean="0">
                <a:latin typeface="+mn-ea"/>
                <a:ea typeface="+mn-ea"/>
              </a:rPr>
              <a:t>「金融緩和の強化」導入決定</a:t>
            </a:r>
            <a:endParaRPr lang="en-US" altLang="ja-JP" sz="1000" dirty="0" smtClean="0">
              <a:latin typeface="+mn-ea"/>
              <a:ea typeface="+mn-ea"/>
            </a:endParaRPr>
          </a:p>
          <a:p>
            <a:pPr algn="ctr"/>
            <a:r>
              <a:rPr lang="ja-JP" altLang="en-US" sz="1000" dirty="0" smtClean="0">
                <a:latin typeface="+mn-ea"/>
                <a:ea typeface="+mn-ea"/>
              </a:rPr>
              <a:t>（新型コロナウイルス感染症の拡大）</a:t>
            </a:r>
            <a:endParaRPr lang="en-US" altLang="ja-JP" sz="1000" dirty="0" smtClean="0">
              <a:latin typeface="+mn-ea"/>
              <a:ea typeface="+mn-ea"/>
            </a:endParaRPr>
          </a:p>
        </p:txBody>
      </p:sp>
      <p:cxnSp>
        <p:nvCxnSpPr>
          <p:cNvPr id="12" name="直線コネクタ 11"/>
          <p:cNvCxnSpPr/>
          <p:nvPr/>
        </p:nvCxnSpPr>
        <p:spPr>
          <a:xfrm flipV="1">
            <a:off x="8289146" y="3259748"/>
            <a:ext cx="19307" cy="2543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863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－３－</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pic>
        <p:nvPicPr>
          <p:cNvPr id="4" name="図 3"/>
          <p:cNvPicPr>
            <a:picLocks noChangeAspect="1"/>
          </p:cNvPicPr>
          <p:nvPr/>
        </p:nvPicPr>
        <p:blipFill>
          <a:blip r:embed="rId2"/>
          <a:stretch>
            <a:fillRect/>
          </a:stretch>
        </p:blipFill>
        <p:spPr>
          <a:xfrm>
            <a:off x="112002" y="898566"/>
            <a:ext cx="9705529" cy="5633644"/>
          </a:xfrm>
          <a:prstGeom prst="rect">
            <a:avLst/>
          </a:prstGeom>
        </p:spPr>
      </p:pic>
    </p:spTree>
    <p:extLst>
      <p:ext uri="{BB962C8B-B14F-4D97-AF65-F5344CB8AC3E}">
        <p14:creationId xmlns:p14="http://schemas.microsoft.com/office/powerpoint/2010/main" val="355313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－４－</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pic>
        <p:nvPicPr>
          <p:cNvPr id="3" name="図 2"/>
          <p:cNvPicPr>
            <a:picLocks noChangeAspect="1"/>
          </p:cNvPicPr>
          <p:nvPr/>
        </p:nvPicPr>
        <p:blipFill>
          <a:blip r:embed="rId2"/>
          <a:stretch>
            <a:fillRect/>
          </a:stretch>
        </p:blipFill>
        <p:spPr>
          <a:xfrm>
            <a:off x="112001" y="901700"/>
            <a:ext cx="9705529" cy="5630510"/>
          </a:xfrm>
          <a:prstGeom prst="rect">
            <a:avLst/>
          </a:prstGeom>
        </p:spPr>
      </p:pic>
    </p:spTree>
    <p:extLst>
      <p:ext uri="{BB962C8B-B14F-4D97-AF65-F5344CB8AC3E}">
        <p14:creationId xmlns:p14="http://schemas.microsoft.com/office/powerpoint/2010/main" val="3874362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509</Words>
  <Application>Microsoft Office PowerPoint</Application>
  <PresentationFormat>A4 210 x 297 mm</PresentationFormat>
  <Paragraphs>49</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ＭＳ Ｐ明朝</vt:lpstr>
      <vt:lpstr>ＭＳ ゴシック</vt:lpstr>
      <vt:lpstr>Arial</vt:lpstr>
      <vt:lpstr>Times New Roman</vt:lpstr>
      <vt:lpstr>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2021-01-25T02:03:13Z</dcterms:created>
  <dcterms:modified xsi:type="dcterms:W3CDTF">2021-01-25T02:03:23Z</dcterms:modified>
</cp:coreProperties>
</file>