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95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113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BEEFA-29BB-48D0-8C9A-C7B5506E0AC4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8664-8F7A-48D6-9361-91D09411A4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5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35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23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82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14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466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16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88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02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696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09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0ED58-6354-48BC-904E-5ACF91540F40}" type="datetimeFigureOut">
              <a:rPr kumimoji="1" lang="ja-JP" altLang="en-US" smtClean="0"/>
              <a:t>2020/9/14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38C58-12A7-4E23-BF2F-2EAAAD3F31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724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6"/>
          <p:cNvSpPr txBox="1">
            <a:spLocks noChangeArrowheads="1"/>
          </p:cNvSpPr>
          <p:nvPr/>
        </p:nvSpPr>
        <p:spPr bwMode="auto">
          <a:xfrm>
            <a:off x="7901498" y="48277"/>
            <a:ext cx="1134998" cy="42839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8890" rIns="0" bIns="889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800" b="1" dirty="0" smtClean="0">
                <a:effectLst/>
                <a:latin typeface="ＭＳ ゴシック"/>
                <a:ea typeface="ＭＳ Ｐゴシック"/>
                <a:cs typeface="Times New Roman"/>
              </a:rPr>
              <a:t>資料</a:t>
            </a:r>
            <a:r>
              <a:rPr lang="ja-JP" altLang="en-US" b="1" dirty="0" smtClean="0">
                <a:latin typeface="ＭＳ ゴシック"/>
                <a:ea typeface="ＭＳ Ｐゴシック"/>
                <a:cs typeface="Times New Roman"/>
              </a:rPr>
              <a:t>３－２</a:t>
            </a:r>
            <a:endParaRPr lang="en-US" altLang="ja-JP" sz="1800" b="1" dirty="0" smtClean="0">
              <a:effectLst/>
              <a:latin typeface="ＭＳ ゴシック"/>
              <a:ea typeface="ＭＳ Ｐゴシック"/>
              <a:cs typeface="Times New Roman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03387" y="5746926"/>
            <a:ext cx="8424937" cy="323165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r>
              <a:rPr lang="en-US" altLang="ja-JP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運用可能な資金量及び各運用額は、１日当たりの平均残高</a:t>
            </a:r>
            <a:endParaRPr lang="ja-JP" altLang="ja-JP" sz="1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07504" y="6093296"/>
            <a:ext cx="8911862" cy="323165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r>
              <a:rPr lang="en-US" altLang="ja-JP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長期</a:t>
            </a:r>
            <a:r>
              <a:rPr lang="ja-JP" altLang="en-US" sz="1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運用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額欄の（　）内の数値は、年度末時点の運用残高（額面）</a:t>
            </a:r>
            <a:endParaRPr lang="ja-JP" altLang="ja-JP" sz="1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673012"/>
              </p:ext>
            </p:extLst>
          </p:nvPr>
        </p:nvGraphicFramePr>
        <p:xfrm>
          <a:off x="175625" y="863995"/>
          <a:ext cx="8843740" cy="48578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78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2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13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869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869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015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53346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平成２８年度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平成２９年度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平成３０年度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令和元年度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13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運用可能な資金量</a:t>
                      </a:r>
                      <a:r>
                        <a:rPr lang="en-US" altLang="ja-JP" sz="16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億円）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６，５４８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７，２４８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７，７６８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８，５９８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130">
                <a:tc rowSpan="1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運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用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状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況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運用額</a:t>
                      </a:r>
                      <a:r>
                        <a:rPr lang="en-US" altLang="zh-TW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億円）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２，４７３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２，２５６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１，９６４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１，９２４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1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平均利回り</a:t>
                      </a:r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（％）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０．０１９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０．０３５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０．０７４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０．１０５</a:t>
                      </a:r>
                      <a:endParaRPr lang="en-US" altLang="ja-JP" sz="16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1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短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期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運用額</a:t>
                      </a:r>
                      <a:r>
                        <a:rPr lang="en-US" altLang="zh-TW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億円）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２，３８７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２，０２２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１，３６１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９１９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1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平均利回り</a:t>
                      </a:r>
                      <a:r>
                        <a:rPr lang="en-US" altLang="ja-JP" sz="1600" u="none" strike="noStrike" dirty="0" smtClean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％）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０．００７　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０．００６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０．００６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０．００５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225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 rtl="0" fontAlgn="ctr"/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長期</a:t>
                      </a:r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endParaRPr lang="en-US" altLang="ja-JP" sz="16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運用額</a:t>
                      </a:r>
                      <a:r>
                        <a:rPr lang="en-US" altLang="zh-TW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(</a:t>
                      </a:r>
                      <a:r>
                        <a:rPr lang="zh-TW" altLang="en-US" sz="16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億円）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８６（１２０）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２３４（３３４）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６０３（８６３）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１，００５（１，１１２</a:t>
                      </a:r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13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u="none" strike="noStrike" dirty="0">
                          <a:effectLst/>
                          <a:latin typeface="+mn-ea"/>
                          <a:ea typeface="+mn-ea"/>
                        </a:rPr>
                        <a:t>平均利回り</a:t>
                      </a:r>
                      <a:r>
                        <a:rPr lang="en-US" altLang="ja-JP" sz="1600" u="none" strike="noStrike" dirty="0" smtClean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600" u="none" strike="noStrike" dirty="0" smtClean="0">
                          <a:effectLst/>
                          <a:latin typeface="+mn-ea"/>
                          <a:ea typeface="+mn-ea"/>
                        </a:rPr>
                        <a:t>％</a:t>
                      </a:r>
                      <a:r>
                        <a:rPr lang="en-US" altLang="ja-JP" sz="1600" u="none" strike="noStrike" dirty="0" smtClean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０．３９４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０．２９１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０．２２７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０．１９８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2252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内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訳</a:t>
                      </a:r>
                      <a:endParaRPr lang="en-US" altLang="ja-JP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１年超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～５年以下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運用額（億円）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１０（１０）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４９（８１）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１７４（２２２）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３１３（</a:t>
                      </a:r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３６３）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75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平均利回り（％）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０．１７０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０．０６２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０．０４４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０．０３１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2252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５年超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～１０年以下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運用額（億円）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７４（１００）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１５８（２２０）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３６７（５５０）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５９８（６５２）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750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平均利回り（％）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０．４０６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０．２９７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０．２４４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０．２１６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6451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１０年超</a:t>
                      </a:r>
                      <a:endParaRPr lang="en-US" altLang="ja-JP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～２０年以下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運用額（億円）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２（１０）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２７（３３）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６２（９１）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９４（９７）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7501"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平均利回り（％）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０．６４０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０．６６５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０．６４４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０．６３２</a:t>
                      </a:r>
                      <a:endParaRPr lang="en-US" altLang="ja-JP" sz="16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1" name="正方形/長方形 10"/>
          <p:cNvSpPr/>
          <p:nvPr/>
        </p:nvSpPr>
        <p:spPr>
          <a:xfrm>
            <a:off x="107504" y="6381328"/>
            <a:ext cx="8712968" cy="323165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r>
              <a:rPr lang="en-US" altLang="ja-JP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5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長期運用の年数は、運用開始時点における満期までの残年数により区分</a:t>
            </a:r>
            <a:endParaRPr lang="ja-JP" altLang="ja-JP" sz="1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フローチャート : 代替処理 19"/>
          <p:cNvSpPr/>
          <p:nvPr/>
        </p:nvSpPr>
        <p:spPr bwMode="auto">
          <a:xfrm>
            <a:off x="103387" y="532601"/>
            <a:ext cx="8958950" cy="255383"/>
          </a:xfrm>
          <a:prstGeom prst="flowChartAlternateProcess">
            <a:avLst/>
          </a:prstGeom>
          <a:solidFill>
            <a:srgbClr val="0033CC"/>
          </a:solidFill>
          <a:ln>
            <a:noFill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28" tIns="0" rIns="91428" bIns="45715">
            <a:spAutoFit/>
          </a:bodyPr>
          <a:lstStyle/>
          <a:p>
            <a:pPr marL="0" marR="0" indent="0" defTabSz="449263" eaLnBrk="1" latinLnBrk="0" hangingPunct="1">
              <a:lnSpc>
                <a:spcPct val="10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資金</a:t>
            </a:r>
            <a:r>
              <a:rPr lang="ja-JP" altLang="en-US" sz="1200" b="1" dirty="0" smtClean="0">
                <a:solidFill>
                  <a:schemeClr val="bg1"/>
                </a:solidFill>
                <a:latin typeface="Arial" pitchFamily="34" charset="0"/>
                <a:ea typeface="ＭＳ Ｐゴシック" pitchFamily="50" charset="-128"/>
              </a:rPr>
              <a:t>運用の実績について</a:t>
            </a:r>
          </a:p>
        </p:txBody>
      </p:sp>
    </p:spTree>
    <p:extLst>
      <p:ext uri="{BB962C8B-B14F-4D97-AF65-F5344CB8AC3E}">
        <p14:creationId xmlns:p14="http://schemas.microsoft.com/office/powerpoint/2010/main" val="346970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画面に合わせる (4:3)</PresentationFormat>
  <Paragraphs>91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Times New Roman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2020-09-14T06:53:36Z</dcterms:created>
  <dcterms:modified xsi:type="dcterms:W3CDTF">2020-09-14T06:53:40Z</dcterms:modified>
</cp:coreProperties>
</file>