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96" autoAdjust="0"/>
  </p:normalViewPr>
  <p:slideViewPr>
    <p:cSldViewPr>
      <p:cViewPr varScale="1">
        <p:scale>
          <a:sx n="71" d="100"/>
          <a:sy n="71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E8BB-CB46-47EB-B2F3-87DB97AE40B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2FE2-14BD-4487-BA63-0879F4B795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5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4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87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14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3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305C-8315-40FF-8118-13AB7FEBC5C3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12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</a:t>
            </a:r>
            <a:r>
              <a:rPr lang="ja-JP" altLang="en-US" sz="1200" b="1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運用の一時休止について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388" y="872763"/>
            <a:ext cx="8958950" cy="565200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5575" y="1484784"/>
            <a:ext cx="88279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 smtClean="0"/>
          </a:p>
          <a:p>
            <a:r>
              <a:rPr lang="ja-JP" altLang="en-US" sz="1400" dirty="0"/>
              <a:t>○　</a:t>
            </a:r>
            <a:r>
              <a:rPr lang="ja-JP" altLang="en-US" sz="1400" dirty="0" smtClean="0">
                <a:latin typeface="+mn-ea"/>
              </a:rPr>
              <a:t>新型コロナウイルス感染症</a:t>
            </a:r>
            <a:r>
              <a:rPr lang="ja-JP" altLang="en-US" sz="1400" dirty="0">
                <a:latin typeface="+mn-ea"/>
              </a:rPr>
              <a:t>の発生に</a:t>
            </a:r>
            <a:r>
              <a:rPr lang="ja-JP" altLang="en-US" sz="1400" dirty="0" smtClean="0">
                <a:latin typeface="+mn-ea"/>
              </a:rPr>
              <a:t>より、経営</a:t>
            </a:r>
            <a:r>
              <a:rPr lang="ja-JP" altLang="en-US" sz="1400" dirty="0">
                <a:latin typeface="+mn-ea"/>
              </a:rPr>
              <a:t>に影響を受けている中小</a:t>
            </a:r>
            <a:r>
              <a:rPr lang="ja-JP" altLang="en-US" sz="1400" dirty="0" smtClean="0">
                <a:latin typeface="+mn-ea"/>
              </a:rPr>
              <a:t>企業を</a:t>
            </a:r>
            <a:r>
              <a:rPr lang="ja-JP" altLang="en-US" sz="1400" dirty="0">
                <a:latin typeface="+mn-ea"/>
              </a:rPr>
              <a:t>支援するための融資</a:t>
            </a:r>
            <a:r>
              <a:rPr lang="ja-JP" altLang="en-US" sz="1400" dirty="0" smtClean="0">
                <a:latin typeface="+mn-ea"/>
              </a:rPr>
              <a:t>制度に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 　おける大阪府から金融機関に支出される預託金が、令和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7</a:t>
            </a:r>
            <a:r>
              <a:rPr lang="ja-JP" altLang="en-US" sz="1400" dirty="0" smtClean="0">
                <a:latin typeface="+mn-ea"/>
              </a:rPr>
              <a:t>月末時点で</a:t>
            </a:r>
            <a:r>
              <a:rPr lang="en-US" altLang="ja-JP" sz="1400" dirty="0" smtClean="0">
                <a:latin typeface="+mn-ea"/>
              </a:rPr>
              <a:t>4,000</a:t>
            </a:r>
            <a:r>
              <a:rPr lang="ja-JP" altLang="en-US" sz="1400" dirty="0" smtClean="0">
                <a:latin typeface="+mn-ea"/>
              </a:rPr>
              <a:t>億円以上と多額に上っている。</a:t>
            </a:r>
            <a:endParaRPr lang="en-US" altLang="ja-JP" sz="1400" dirty="0" smtClean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○</a:t>
            </a:r>
            <a:r>
              <a:rPr lang="ja-JP" altLang="en-US" sz="1400" dirty="0" smtClean="0">
                <a:latin typeface="+mn-ea"/>
              </a:rPr>
              <a:t>  このため、本府の運用可能な資金量は令和元年度では</a:t>
            </a:r>
            <a:r>
              <a:rPr lang="en-US" altLang="ja-JP" sz="1400" dirty="0" smtClean="0">
                <a:latin typeface="+mn-ea"/>
              </a:rPr>
              <a:t>8,598</a:t>
            </a:r>
            <a:r>
              <a:rPr lang="ja-JP" altLang="en-US" sz="1400" dirty="0" smtClean="0">
                <a:latin typeface="+mn-ea"/>
              </a:rPr>
              <a:t>億円あったが、令和</a:t>
            </a:r>
            <a:r>
              <a:rPr lang="en-US" altLang="ja-JP" sz="1400" dirty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7</a:t>
            </a:r>
            <a:r>
              <a:rPr lang="ja-JP" altLang="en-US" sz="1400" dirty="0" smtClean="0">
                <a:latin typeface="+mn-ea"/>
              </a:rPr>
              <a:t>月末時点で約</a:t>
            </a:r>
            <a:r>
              <a:rPr lang="en-US" altLang="ja-JP" sz="1400" dirty="0" smtClean="0">
                <a:latin typeface="+mn-ea"/>
              </a:rPr>
              <a:t>6,800</a:t>
            </a:r>
            <a:r>
              <a:rPr lang="ja-JP" altLang="en-US" sz="1400" dirty="0" smtClean="0">
                <a:latin typeface="+mn-ea"/>
              </a:rPr>
              <a:t>億円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 程度となり、大幅に減少している。 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（約</a:t>
            </a:r>
            <a:r>
              <a:rPr lang="en-US" altLang="ja-JP" sz="1400" dirty="0" smtClean="0">
                <a:latin typeface="+mn-ea"/>
              </a:rPr>
              <a:t>6,800</a:t>
            </a:r>
            <a:r>
              <a:rPr lang="ja-JP" altLang="en-US" sz="1400" dirty="0">
                <a:latin typeface="+mn-ea"/>
              </a:rPr>
              <a:t>億</a:t>
            </a:r>
            <a:r>
              <a:rPr lang="ja-JP" altLang="en-US" sz="1400" dirty="0" smtClean="0">
                <a:latin typeface="+mn-ea"/>
              </a:rPr>
              <a:t>円程度の資金量は、令和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3</a:t>
            </a:r>
            <a:r>
              <a:rPr lang="ja-JP" altLang="en-US" sz="1400" dirty="0" smtClean="0">
                <a:latin typeface="+mn-ea"/>
              </a:rPr>
              <a:t>月末の資金量</a:t>
            </a:r>
            <a:r>
              <a:rPr lang="ja-JP" altLang="en-US" sz="1400" dirty="0">
                <a:latin typeface="+mn-ea"/>
              </a:rPr>
              <a:t>より</a:t>
            </a:r>
            <a:r>
              <a:rPr lang="ja-JP" altLang="en-US" sz="1400" dirty="0" smtClean="0">
                <a:latin typeface="+mn-ea"/>
              </a:rPr>
              <a:t>、</a:t>
            </a:r>
            <a:r>
              <a:rPr lang="en-US" altLang="ja-JP" sz="1400" dirty="0" smtClean="0">
                <a:latin typeface="+mn-ea"/>
              </a:rPr>
              <a:t>4</a:t>
            </a:r>
            <a:r>
              <a:rPr lang="ja-JP" altLang="en-US" sz="1400" dirty="0">
                <a:latin typeface="+mn-ea"/>
              </a:rPr>
              <a:t>月から</a:t>
            </a:r>
            <a:r>
              <a:rPr lang="en-US" altLang="ja-JP" sz="1400" dirty="0">
                <a:latin typeface="+mn-ea"/>
              </a:rPr>
              <a:t>7</a:t>
            </a:r>
            <a:r>
              <a:rPr lang="ja-JP" altLang="en-US" sz="1400" dirty="0">
                <a:latin typeface="+mn-ea"/>
              </a:rPr>
              <a:t>月まで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>
                <a:latin typeface="+mn-ea"/>
              </a:rPr>
              <a:t>期間</a:t>
            </a:r>
            <a:r>
              <a:rPr lang="ja-JP" altLang="en-US" sz="1400" dirty="0" smtClean="0">
                <a:latin typeface="+mn-ea"/>
              </a:rPr>
              <a:t>における税収等の収入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に加え、上記の預託</a:t>
            </a:r>
            <a:r>
              <a:rPr lang="ja-JP" altLang="en-US" sz="1400" dirty="0">
                <a:latin typeface="+mn-ea"/>
              </a:rPr>
              <a:t>金を含む支出を</a:t>
            </a:r>
            <a:r>
              <a:rPr lang="ja-JP" altLang="en-US" sz="1400" dirty="0" smtClean="0">
                <a:latin typeface="+mn-ea"/>
              </a:rPr>
              <a:t>除いた資金</a:t>
            </a:r>
            <a:r>
              <a:rPr lang="ja-JP" altLang="en-US" sz="1400" dirty="0">
                <a:latin typeface="+mn-ea"/>
              </a:rPr>
              <a:t>量</a:t>
            </a:r>
            <a:r>
              <a:rPr lang="ja-JP" altLang="en-US" sz="1400" dirty="0" smtClean="0">
                <a:latin typeface="+mn-ea"/>
              </a:rPr>
              <a:t>。</a:t>
            </a:r>
            <a:r>
              <a:rPr lang="ja-JP" altLang="en-US" sz="1400" dirty="0">
                <a:latin typeface="+mn-ea"/>
              </a:rPr>
              <a:t>）</a:t>
            </a:r>
          </a:p>
          <a:p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○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今後</a:t>
            </a:r>
            <a:r>
              <a:rPr lang="ja-JP" altLang="en-US" sz="1400" dirty="0" smtClean="0">
                <a:latin typeface="+mn-ea"/>
              </a:rPr>
              <a:t>、</a:t>
            </a:r>
            <a:r>
              <a:rPr lang="ja-JP" altLang="en-US" sz="1400" dirty="0">
                <a:latin typeface="+mn-ea"/>
              </a:rPr>
              <a:t>制度融資預託</a:t>
            </a:r>
            <a:r>
              <a:rPr lang="ja-JP" altLang="en-US" sz="1400" dirty="0" smtClean="0">
                <a:latin typeface="+mn-ea"/>
              </a:rPr>
              <a:t>金に係る支出がさらに数千億円規模で見込まれることや、新型</a:t>
            </a:r>
            <a:r>
              <a:rPr lang="ja-JP" altLang="en-US" sz="1400" dirty="0">
                <a:latin typeface="+mn-ea"/>
              </a:rPr>
              <a:t>コロナウイルス</a:t>
            </a:r>
            <a:r>
              <a:rPr lang="ja-JP" altLang="en-US" sz="1400" dirty="0" smtClean="0">
                <a:latin typeface="+mn-ea"/>
              </a:rPr>
              <a:t>感染症の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　　 影響による税収の動向によっては</a:t>
            </a:r>
            <a:r>
              <a:rPr lang="ja-JP" altLang="en-US" sz="1400" dirty="0">
                <a:latin typeface="+mn-ea"/>
              </a:rPr>
              <a:t>、</a:t>
            </a:r>
            <a:r>
              <a:rPr lang="ja-JP" altLang="en-US" sz="1400" dirty="0" smtClean="0">
                <a:latin typeface="+mn-ea"/>
              </a:rPr>
              <a:t>さらなる資金状況の悪化が見込まれることから、新たな資金運用を休止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　　 することとする。</a:t>
            </a:r>
            <a:endParaRPr lang="en-US" altLang="ja-JP" sz="1400" dirty="0" smtClean="0">
              <a:latin typeface="+mn-ea"/>
            </a:endParaRPr>
          </a:p>
          <a:p>
            <a:endParaRPr lang="en-US" altLang="ja-JP" sz="1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6368" y="1146230"/>
            <a:ext cx="4168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＜本年度における資金運用について＞</a:t>
            </a:r>
            <a:endParaRPr kumimoji="1" lang="ja-JP" altLang="en-US" sz="1600" dirty="0"/>
          </a:p>
        </p:txBody>
      </p:sp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34572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smtClean="0">
                <a:latin typeface="ＭＳ ゴシック"/>
                <a:ea typeface="ＭＳ Ｐゴシック"/>
                <a:cs typeface="Times New Roman"/>
              </a:rPr>
              <a:t>３－１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83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2020-09-14T06:53:05Z</dcterms:created>
  <dcterms:modified xsi:type="dcterms:W3CDTF">2020-09-14T06:53:13Z</dcterms:modified>
</cp:coreProperties>
</file>