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64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96" autoAdjust="0"/>
  </p:normalViewPr>
  <p:slideViewPr>
    <p:cSldViewPr>
      <p:cViewPr varScale="1">
        <p:scale>
          <a:sx n="71" d="100"/>
          <a:sy n="71" d="100"/>
        </p:scale>
        <p:origin x="172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1FE8BB-CB46-47EB-B2F3-87DB97AE40B0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AC2FE2-14BD-4487-BA63-0879F4B795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152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305C-8315-40FF-8118-13AB7FEBC5C3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5784-43C7-4AB5-B4B9-7D5F3201F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063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305C-8315-40FF-8118-13AB7FEBC5C3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5784-43C7-4AB5-B4B9-7D5F3201F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456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305C-8315-40FF-8118-13AB7FEBC5C3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5784-43C7-4AB5-B4B9-7D5F3201F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5873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305C-8315-40FF-8118-13AB7FEBC5C3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5784-43C7-4AB5-B4B9-7D5F3201F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7566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305C-8315-40FF-8118-13AB7FEBC5C3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5784-43C7-4AB5-B4B9-7D5F3201F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094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305C-8315-40FF-8118-13AB7FEBC5C3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5784-43C7-4AB5-B4B9-7D5F3201F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3141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305C-8315-40FF-8118-13AB7FEBC5C3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5784-43C7-4AB5-B4B9-7D5F3201F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487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305C-8315-40FF-8118-13AB7FEBC5C3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5784-43C7-4AB5-B4B9-7D5F3201F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3564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305C-8315-40FF-8118-13AB7FEBC5C3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5784-43C7-4AB5-B4B9-7D5F3201F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344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305C-8315-40FF-8118-13AB7FEBC5C3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5784-43C7-4AB5-B4B9-7D5F3201F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033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305C-8315-40FF-8118-13AB7FEBC5C3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5784-43C7-4AB5-B4B9-7D5F3201F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6639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0305C-8315-40FF-8118-13AB7FEBC5C3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25784-43C7-4AB5-B4B9-7D5F3201F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125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フローチャート : 代替処理 19"/>
          <p:cNvSpPr/>
          <p:nvPr/>
        </p:nvSpPr>
        <p:spPr bwMode="auto">
          <a:xfrm>
            <a:off x="103387" y="532601"/>
            <a:ext cx="8958950" cy="255383"/>
          </a:xfrm>
          <a:prstGeom prst="flowChartAlternateProcess">
            <a:avLst/>
          </a:prstGeom>
          <a:solidFill>
            <a:srgbClr val="0033CC"/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8" tIns="0" rIns="91428" bIns="45715">
            <a:spAutoFit/>
          </a:bodyPr>
          <a:lstStyle/>
          <a:p>
            <a:pPr marL="0" marR="0" indent="0" defTabSz="449263" eaLnBrk="1" latinLnBrk="0" hangingPunct="1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ja-JP" altLang="en-US" sz="1200" b="1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</a:rPr>
              <a:t>資金</a:t>
            </a:r>
            <a:r>
              <a:rPr lang="ja-JP" altLang="en-US" sz="1200" b="1" smtClean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</a:rPr>
              <a:t>運用の一時休止について</a:t>
            </a:r>
            <a:endParaRPr lang="ja-JP" altLang="en-US" sz="1200" b="1" dirty="0" smtClean="0">
              <a:solidFill>
                <a:schemeClr val="bg1"/>
              </a:solidFill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03388" y="872763"/>
            <a:ext cx="8958950" cy="5652000"/>
          </a:xfrm>
          <a:prstGeom prst="rect">
            <a:avLst/>
          </a:prstGeom>
          <a:ln>
            <a:solidFill>
              <a:schemeClr val="accent4"/>
            </a:solidFill>
          </a:ln>
        </p:spPr>
        <p:txBody>
          <a:bodyPr wrap="square">
            <a:spAutoFit/>
          </a:bodyPr>
          <a:lstStyle/>
          <a:p>
            <a:endParaRPr lang="en-US" altLang="ja-JP" sz="1600" dirty="0" smtClean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45575" y="1484784"/>
            <a:ext cx="882793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400" dirty="0" smtClean="0"/>
          </a:p>
          <a:p>
            <a:r>
              <a:rPr lang="ja-JP" altLang="en-US" sz="1400" dirty="0"/>
              <a:t>○　</a:t>
            </a:r>
            <a:r>
              <a:rPr lang="ja-JP" altLang="en-US" sz="1400" dirty="0" smtClean="0">
                <a:latin typeface="+mn-ea"/>
              </a:rPr>
              <a:t>新型コロナウイルス感染症</a:t>
            </a:r>
            <a:r>
              <a:rPr lang="ja-JP" altLang="en-US" sz="1400" dirty="0">
                <a:latin typeface="+mn-ea"/>
              </a:rPr>
              <a:t>の発生に</a:t>
            </a:r>
            <a:r>
              <a:rPr lang="ja-JP" altLang="en-US" sz="1400" dirty="0" smtClean="0">
                <a:latin typeface="+mn-ea"/>
              </a:rPr>
              <a:t>より、経営</a:t>
            </a:r>
            <a:r>
              <a:rPr lang="ja-JP" altLang="en-US" sz="1400" dirty="0">
                <a:latin typeface="+mn-ea"/>
              </a:rPr>
              <a:t>に影響を受けている中小</a:t>
            </a:r>
            <a:r>
              <a:rPr lang="ja-JP" altLang="en-US" sz="1400" dirty="0" smtClean="0">
                <a:latin typeface="+mn-ea"/>
              </a:rPr>
              <a:t>企業を</a:t>
            </a:r>
            <a:r>
              <a:rPr lang="ja-JP" altLang="en-US" sz="1400" dirty="0">
                <a:latin typeface="+mn-ea"/>
              </a:rPr>
              <a:t>支援するための融資</a:t>
            </a:r>
            <a:r>
              <a:rPr lang="ja-JP" altLang="en-US" sz="1400" dirty="0" smtClean="0">
                <a:latin typeface="+mn-ea"/>
              </a:rPr>
              <a:t>制度に</a:t>
            </a:r>
            <a:endParaRPr lang="en-US" altLang="ja-JP" sz="1400" dirty="0" smtClean="0">
              <a:latin typeface="+mn-ea"/>
            </a:endParaRPr>
          </a:p>
          <a:p>
            <a:r>
              <a:rPr lang="ja-JP" altLang="en-US" sz="1400" dirty="0">
                <a:latin typeface="+mn-ea"/>
              </a:rPr>
              <a:t>　</a:t>
            </a:r>
            <a:r>
              <a:rPr lang="ja-JP" altLang="en-US" sz="1400" dirty="0" smtClean="0">
                <a:latin typeface="+mn-ea"/>
              </a:rPr>
              <a:t> 　おける大阪府から金融機関に支出される預託金が、令和</a:t>
            </a:r>
            <a:r>
              <a:rPr lang="en-US" altLang="ja-JP" sz="1400" dirty="0" smtClean="0">
                <a:latin typeface="+mn-ea"/>
              </a:rPr>
              <a:t>2</a:t>
            </a:r>
            <a:r>
              <a:rPr lang="ja-JP" altLang="en-US" sz="1400" dirty="0" smtClean="0">
                <a:latin typeface="+mn-ea"/>
              </a:rPr>
              <a:t>年</a:t>
            </a:r>
            <a:r>
              <a:rPr lang="en-US" altLang="ja-JP" sz="1400" dirty="0" smtClean="0">
                <a:latin typeface="+mn-ea"/>
              </a:rPr>
              <a:t>7</a:t>
            </a:r>
            <a:r>
              <a:rPr lang="ja-JP" altLang="en-US" sz="1400" dirty="0" smtClean="0">
                <a:latin typeface="+mn-ea"/>
              </a:rPr>
              <a:t>月末時点で</a:t>
            </a:r>
            <a:r>
              <a:rPr lang="en-US" altLang="ja-JP" sz="1400" dirty="0" smtClean="0">
                <a:latin typeface="+mn-ea"/>
              </a:rPr>
              <a:t>4,000</a:t>
            </a:r>
            <a:r>
              <a:rPr lang="ja-JP" altLang="en-US" sz="1400" dirty="0" smtClean="0">
                <a:latin typeface="+mn-ea"/>
              </a:rPr>
              <a:t>億円以上と多額に上っている。</a:t>
            </a:r>
            <a:endParaRPr lang="en-US" altLang="ja-JP" sz="1400" dirty="0" smtClean="0">
              <a:latin typeface="+mn-ea"/>
            </a:endParaRPr>
          </a:p>
          <a:p>
            <a:endParaRPr lang="en-US" altLang="ja-JP" sz="1400" dirty="0">
              <a:latin typeface="+mn-ea"/>
            </a:endParaRPr>
          </a:p>
          <a:p>
            <a:r>
              <a:rPr lang="ja-JP" altLang="en-US" sz="1400" dirty="0">
                <a:latin typeface="+mn-ea"/>
              </a:rPr>
              <a:t>○</a:t>
            </a:r>
            <a:r>
              <a:rPr lang="ja-JP" altLang="en-US" sz="1400" dirty="0" smtClean="0">
                <a:latin typeface="+mn-ea"/>
              </a:rPr>
              <a:t>  このため、本府の運用可能な資金量は令和元年度では</a:t>
            </a:r>
            <a:r>
              <a:rPr lang="en-US" altLang="ja-JP" sz="1400" dirty="0" smtClean="0">
                <a:latin typeface="+mn-ea"/>
              </a:rPr>
              <a:t>8,598</a:t>
            </a:r>
            <a:r>
              <a:rPr lang="ja-JP" altLang="en-US" sz="1400" dirty="0" smtClean="0">
                <a:latin typeface="+mn-ea"/>
              </a:rPr>
              <a:t>億円あったが、令和</a:t>
            </a:r>
            <a:r>
              <a:rPr lang="en-US" altLang="ja-JP" sz="1400" dirty="0">
                <a:latin typeface="+mn-ea"/>
              </a:rPr>
              <a:t>2</a:t>
            </a:r>
            <a:r>
              <a:rPr lang="ja-JP" altLang="en-US" sz="1400" dirty="0" smtClean="0">
                <a:latin typeface="+mn-ea"/>
              </a:rPr>
              <a:t>年</a:t>
            </a:r>
            <a:r>
              <a:rPr lang="en-US" altLang="ja-JP" sz="1400" dirty="0" smtClean="0">
                <a:latin typeface="+mn-ea"/>
              </a:rPr>
              <a:t>7</a:t>
            </a:r>
            <a:r>
              <a:rPr lang="ja-JP" altLang="en-US" sz="1400" dirty="0" smtClean="0">
                <a:latin typeface="+mn-ea"/>
              </a:rPr>
              <a:t>月末時点で約</a:t>
            </a:r>
            <a:r>
              <a:rPr lang="en-US" altLang="ja-JP" sz="1400" dirty="0" smtClean="0">
                <a:latin typeface="+mn-ea"/>
              </a:rPr>
              <a:t>6,800</a:t>
            </a:r>
            <a:r>
              <a:rPr lang="ja-JP" altLang="en-US" sz="1400" dirty="0" smtClean="0">
                <a:latin typeface="+mn-ea"/>
              </a:rPr>
              <a:t>億円</a:t>
            </a:r>
            <a:endParaRPr lang="en-US" altLang="ja-JP" sz="1400" dirty="0" smtClean="0">
              <a:latin typeface="+mn-ea"/>
            </a:endParaRPr>
          </a:p>
          <a:p>
            <a:r>
              <a:rPr lang="ja-JP" altLang="en-US" sz="1400" dirty="0">
                <a:latin typeface="+mn-ea"/>
              </a:rPr>
              <a:t>　</a:t>
            </a:r>
            <a:r>
              <a:rPr lang="ja-JP" altLang="en-US" sz="1400" dirty="0" smtClean="0">
                <a:latin typeface="+mn-ea"/>
              </a:rPr>
              <a:t>　 程度となり、大幅に減少している。 </a:t>
            </a:r>
            <a:endParaRPr lang="en-US" altLang="ja-JP" sz="1400" dirty="0" smtClean="0">
              <a:latin typeface="+mn-ea"/>
            </a:endParaRPr>
          </a:p>
          <a:p>
            <a:r>
              <a:rPr lang="ja-JP" altLang="en-US" sz="1400" dirty="0">
                <a:latin typeface="+mn-ea"/>
              </a:rPr>
              <a:t>　</a:t>
            </a:r>
            <a:r>
              <a:rPr lang="ja-JP" altLang="en-US" sz="1400" dirty="0" smtClean="0">
                <a:latin typeface="+mn-ea"/>
              </a:rPr>
              <a:t>　　（約</a:t>
            </a:r>
            <a:r>
              <a:rPr lang="en-US" altLang="ja-JP" sz="1400" dirty="0" smtClean="0">
                <a:latin typeface="+mn-ea"/>
              </a:rPr>
              <a:t>6,800</a:t>
            </a:r>
            <a:r>
              <a:rPr lang="ja-JP" altLang="en-US" sz="1400" dirty="0">
                <a:latin typeface="+mn-ea"/>
              </a:rPr>
              <a:t>億</a:t>
            </a:r>
            <a:r>
              <a:rPr lang="ja-JP" altLang="en-US" sz="1400" dirty="0" smtClean="0">
                <a:latin typeface="+mn-ea"/>
              </a:rPr>
              <a:t>円程度の資金量は、令和</a:t>
            </a:r>
            <a:r>
              <a:rPr lang="en-US" altLang="ja-JP" sz="1400" dirty="0" smtClean="0">
                <a:latin typeface="+mn-ea"/>
              </a:rPr>
              <a:t>2</a:t>
            </a:r>
            <a:r>
              <a:rPr lang="ja-JP" altLang="en-US" sz="1400" dirty="0" smtClean="0">
                <a:latin typeface="+mn-ea"/>
              </a:rPr>
              <a:t>年</a:t>
            </a:r>
            <a:r>
              <a:rPr lang="en-US" altLang="ja-JP" sz="1400" dirty="0" smtClean="0">
                <a:latin typeface="+mn-ea"/>
              </a:rPr>
              <a:t>3</a:t>
            </a:r>
            <a:r>
              <a:rPr lang="ja-JP" altLang="en-US" sz="1400" dirty="0" smtClean="0">
                <a:latin typeface="+mn-ea"/>
              </a:rPr>
              <a:t>月末の資金量</a:t>
            </a:r>
            <a:r>
              <a:rPr lang="ja-JP" altLang="en-US" sz="1400" dirty="0">
                <a:latin typeface="+mn-ea"/>
              </a:rPr>
              <a:t>より</a:t>
            </a:r>
            <a:r>
              <a:rPr lang="ja-JP" altLang="en-US" sz="1400" dirty="0" smtClean="0">
                <a:latin typeface="+mn-ea"/>
              </a:rPr>
              <a:t>、</a:t>
            </a:r>
            <a:r>
              <a:rPr lang="en-US" altLang="ja-JP" sz="1400" dirty="0" smtClean="0">
                <a:latin typeface="+mn-ea"/>
              </a:rPr>
              <a:t>4</a:t>
            </a:r>
            <a:r>
              <a:rPr lang="ja-JP" altLang="en-US" sz="1400" dirty="0">
                <a:latin typeface="+mn-ea"/>
              </a:rPr>
              <a:t>月から</a:t>
            </a:r>
            <a:r>
              <a:rPr lang="en-US" altLang="ja-JP" sz="1400" dirty="0">
                <a:latin typeface="+mn-ea"/>
              </a:rPr>
              <a:t>7</a:t>
            </a:r>
            <a:r>
              <a:rPr lang="ja-JP" altLang="en-US" sz="1400" dirty="0">
                <a:latin typeface="+mn-ea"/>
              </a:rPr>
              <a:t>月まで</a:t>
            </a:r>
            <a:r>
              <a:rPr lang="ja-JP" altLang="en-US" sz="1400" dirty="0" smtClean="0">
                <a:latin typeface="+mn-ea"/>
              </a:rPr>
              <a:t>の</a:t>
            </a:r>
            <a:r>
              <a:rPr lang="ja-JP" altLang="en-US" sz="1400" dirty="0">
                <a:latin typeface="+mn-ea"/>
              </a:rPr>
              <a:t>期間</a:t>
            </a:r>
            <a:r>
              <a:rPr lang="ja-JP" altLang="en-US" sz="1400" dirty="0" smtClean="0">
                <a:latin typeface="+mn-ea"/>
              </a:rPr>
              <a:t>における税収等の収入</a:t>
            </a:r>
            <a:endParaRPr lang="en-US" altLang="ja-JP" sz="1400" dirty="0" smtClean="0">
              <a:latin typeface="+mn-ea"/>
            </a:endParaRPr>
          </a:p>
          <a:p>
            <a:r>
              <a:rPr lang="ja-JP" altLang="en-US" sz="1400" dirty="0">
                <a:latin typeface="+mn-ea"/>
              </a:rPr>
              <a:t>　</a:t>
            </a:r>
            <a:r>
              <a:rPr lang="ja-JP" altLang="en-US" sz="1400" dirty="0" smtClean="0">
                <a:latin typeface="+mn-ea"/>
              </a:rPr>
              <a:t>　　　に加え、上記の預託</a:t>
            </a:r>
            <a:r>
              <a:rPr lang="ja-JP" altLang="en-US" sz="1400" dirty="0">
                <a:latin typeface="+mn-ea"/>
              </a:rPr>
              <a:t>金を含む支出を</a:t>
            </a:r>
            <a:r>
              <a:rPr lang="ja-JP" altLang="en-US" sz="1400" dirty="0" smtClean="0">
                <a:latin typeface="+mn-ea"/>
              </a:rPr>
              <a:t>除いた資金</a:t>
            </a:r>
            <a:r>
              <a:rPr lang="ja-JP" altLang="en-US" sz="1400" dirty="0">
                <a:latin typeface="+mn-ea"/>
              </a:rPr>
              <a:t>量</a:t>
            </a:r>
            <a:r>
              <a:rPr lang="ja-JP" altLang="en-US" sz="1400" dirty="0" smtClean="0">
                <a:latin typeface="+mn-ea"/>
              </a:rPr>
              <a:t>。</a:t>
            </a:r>
            <a:r>
              <a:rPr lang="ja-JP" altLang="en-US" sz="1400" dirty="0">
                <a:latin typeface="+mn-ea"/>
              </a:rPr>
              <a:t>）</a:t>
            </a:r>
          </a:p>
          <a:p>
            <a:endParaRPr lang="en-US" altLang="ja-JP" sz="1400" dirty="0" smtClean="0">
              <a:latin typeface="+mn-ea"/>
            </a:endParaRPr>
          </a:p>
          <a:p>
            <a:r>
              <a:rPr lang="ja-JP" altLang="en-US" sz="1400" dirty="0">
                <a:latin typeface="+mn-ea"/>
              </a:rPr>
              <a:t>○</a:t>
            </a:r>
            <a:r>
              <a:rPr lang="ja-JP" altLang="en-US" sz="1400" dirty="0" smtClean="0">
                <a:latin typeface="+mn-ea"/>
              </a:rPr>
              <a:t>　</a:t>
            </a:r>
            <a:r>
              <a:rPr lang="ja-JP" altLang="en-US" sz="1400" dirty="0">
                <a:latin typeface="+mn-ea"/>
              </a:rPr>
              <a:t>今後</a:t>
            </a:r>
            <a:r>
              <a:rPr lang="ja-JP" altLang="en-US" sz="1400" dirty="0" smtClean="0">
                <a:latin typeface="+mn-ea"/>
              </a:rPr>
              <a:t>、</a:t>
            </a:r>
            <a:r>
              <a:rPr lang="ja-JP" altLang="en-US" sz="1400" dirty="0">
                <a:latin typeface="+mn-ea"/>
              </a:rPr>
              <a:t>制度融資預託</a:t>
            </a:r>
            <a:r>
              <a:rPr lang="ja-JP" altLang="en-US" sz="1400" dirty="0" smtClean="0">
                <a:latin typeface="+mn-ea"/>
              </a:rPr>
              <a:t>金に係る支出がさらに数千億円規模で見込まれることや、新型</a:t>
            </a:r>
            <a:r>
              <a:rPr lang="ja-JP" altLang="en-US" sz="1400" dirty="0">
                <a:latin typeface="+mn-ea"/>
              </a:rPr>
              <a:t>コロナウイルス</a:t>
            </a:r>
            <a:r>
              <a:rPr lang="ja-JP" altLang="en-US" sz="1400" dirty="0" smtClean="0">
                <a:latin typeface="+mn-ea"/>
              </a:rPr>
              <a:t>感染症の</a:t>
            </a:r>
            <a:endParaRPr lang="en-US" altLang="ja-JP" sz="1400" dirty="0">
              <a:latin typeface="+mn-ea"/>
            </a:endParaRPr>
          </a:p>
          <a:p>
            <a:r>
              <a:rPr lang="ja-JP" altLang="en-US" sz="1400" dirty="0" smtClean="0">
                <a:latin typeface="+mn-ea"/>
              </a:rPr>
              <a:t>　　 影響による税収の動向によっては</a:t>
            </a:r>
            <a:r>
              <a:rPr lang="ja-JP" altLang="en-US" sz="1400" dirty="0">
                <a:latin typeface="+mn-ea"/>
              </a:rPr>
              <a:t>、</a:t>
            </a:r>
            <a:r>
              <a:rPr lang="ja-JP" altLang="en-US" sz="1400" dirty="0" smtClean="0">
                <a:latin typeface="+mn-ea"/>
              </a:rPr>
              <a:t>さらなる資金状況の悪化が見込まれることから、新たな資金運用を休止</a:t>
            </a:r>
            <a:endParaRPr lang="en-US" altLang="ja-JP" sz="1400" dirty="0">
              <a:latin typeface="+mn-ea"/>
            </a:endParaRPr>
          </a:p>
          <a:p>
            <a:r>
              <a:rPr lang="ja-JP" altLang="en-US" sz="1400" dirty="0" smtClean="0">
                <a:latin typeface="+mn-ea"/>
              </a:rPr>
              <a:t>　　 することとする。</a:t>
            </a:r>
            <a:endParaRPr lang="en-US" altLang="ja-JP" sz="1400" dirty="0" smtClean="0">
              <a:latin typeface="+mn-ea"/>
            </a:endParaRPr>
          </a:p>
          <a:p>
            <a:endParaRPr lang="en-US" altLang="ja-JP" sz="1400" dirty="0" smtClean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66368" y="1146230"/>
            <a:ext cx="41687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＜本年度における資金運用について＞</a:t>
            </a:r>
            <a:endParaRPr kumimoji="1" lang="ja-JP" altLang="en-US" sz="1600" dirty="0"/>
          </a:p>
        </p:txBody>
      </p:sp>
      <p:sp>
        <p:nvSpPr>
          <p:cNvPr id="13" name="テキスト ボックス 16"/>
          <p:cNvSpPr txBox="1">
            <a:spLocks noChangeArrowheads="1"/>
          </p:cNvSpPr>
          <p:nvPr/>
        </p:nvSpPr>
        <p:spPr bwMode="auto">
          <a:xfrm>
            <a:off x="7901498" y="34572"/>
            <a:ext cx="1134998" cy="42839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8890" rIns="0" bIns="889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800" b="1" smtClean="0">
                <a:effectLst/>
                <a:latin typeface="ＭＳ ゴシック"/>
                <a:ea typeface="ＭＳ Ｐゴシック"/>
                <a:cs typeface="Times New Roman"/>
              </a:rPr>
              <a:t>資料</a:t>
            </a:r>
            <a:r>
              <a:rPr lang="ja-JP" altLang="en-US" b="1" smtClean="0">
                <a:latin typeface="ＭＳ ゴシック"/>
                <a:ea typeface="ＭＳ Ｐゴシック"/>
                <a:cs typeface="Times New Roman"/>
              </a:rPr>
              <a:t>３－１</a:t>
            </a:r>
            <a:endParaRPr lang="en-US" altLang="ja-JP" sz="1800" b="1" dirty="0" smtClean="0">
              <a:effectLst/>
              <a:latin typeface="ＭＳ ゴシック"/>
              <a:ea typeface="ＭＳ Ｐゴシック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1830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241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ゴシック</vt:lpstr>
      <vt:lpstr>Arial</vt:lpstr>
      <vt:lpstr>Calibri</vt:lpstr>
      <vt:lpstr>Times New Roman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2020-09-14T06:53:05Z</dcterms:created>
  <dcterms:modified xsi:type="dcterms:W3CDTF">2020-09-14T06:53:13Z</dcterms:modified>
</cp:coreProperties>
</file>