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7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973" autoAdjust="0"/>
  </p:normalViewPr>
  <p:slideViewPr>
    <p:cSldViewPr snapToGrid="0">
      <p:cViewPr varScale="1">
        <p:scale>
          <a:sx n="61" d="100"/>
          <a:sy n="61" d="100"/>
        </p:scale>
        <p:origin x="14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70AAA-9F7C-4CA6-87DB-223009DF1C02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5859C-8C66-4B5C-85A7-F38748BE4E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8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5859C-8C66-4B5C-85A7-F38748BE4E3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58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18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3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47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6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84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69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69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57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26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34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839ED-7C6C-4700-B0BF-A83E53A9690F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49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ローチャート : 代替処理 19"/>
          <p:cNvSpPr/>
          <p:nvPr/>
        </p:nvSpPr>
        <p:spPr bwMode="auto">
          <a:xfrm>
            <a:off x="97714" y="149480"/>
            <a:ext cx="9705529" cy="357539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b="1" dirty="0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令和２年度大阪府債発行計画（案）における変動要素</a:t>
            </a:r>
            <a:r>
              <a:rPr lang="en-US" altLang="ja-JP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α</a:t>
            </a:r>
            <a:r>
              <a:rPr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及び</a:t>
            </a:r>
            <a:r>
              <a:rPr lang="en-US" altLang="ja-JP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β</a:t>
            </a:r>
            <a:r>
              <a:rPr lang="ja-JP" altLang="en-US" b="1" dirty="0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について</a:t>
            </a:r>
          </a:p>
        </p:txBody>
      </p:sp>
      <p:sp>
        <p:nvSpPr>
          <p:cNvPr id="3" name="テキスト ボックス 16"/>
          <p:cNvSpPr txBox="1">
            <a:spLocks noChangeArrowheads="1"/>
          </p:cNvSpPr>
          <p:nvPr/>
        </p:nvSpPr>
        <p:spPr bwMode="auto">
          <a:xfrm>
            <a:off x="8541195" y="60214"/>
            <a:ext cx="1262048" cy="30231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２－３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7992" y="607042"/>
            <a:ext cx="9685251" cy="1600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+mn-ea"/>
              </a:rPr>
              <a:t>○　減収補塡債など</a:t>
            </a:r>
            <a:r>
              <a:rPr kumimoji="1" lang="ja-JP" altLang="en-US" sz="1400" dirty="0">
                <a:latin typeface="+mn-ea"/>
              </a:rPr>
              <a:t>の</a:t>
            </a:r>
            <a:r>
              <a:rPr kumimoji="1" lang="ja-JP" altLang="en-US" sz="1400" dirty="0" smtClean="0">
                <a:latin typeface="+mn-ea"/>
              </a:rPr>
              <a:t>発行額が増加する可能性があることから、現時点で大阪府債全体で</a:t>
            </a:r>
            <a:r>
              <a:rPr kumimoji="1" lang="en-US" altLang="ja-JP" sz="1400" dirty="0">
                <a:latin typeface="+mn-ea"/>
              </a:rPr>
              <a:t>8</a:t>
            </a:r>
            <a:r>
              <a:rPr kumimoji="1" lang="en-US" altLang="ja-JP" sz="1400" dirty="0" smtClean="0">
                <a:latin typeface="+mn-ea"/>
              </a:rPr>
              <a:t>00</a:t>
            </a:r>
            <a:r>
              <a:rPr kumimoji="1" lang="ja-JP" altLang="en-US" sz="1400" dirty="0" smtClean="0">
                <a:latin typeface="+mn-ea"/>
              </a:rPr>
              <a:t>億円程度の前倒し発行等</a:t>
            </a:r>
            <a:endParaRPr kumimoji="1" lang="en-US" altLang="ja-JP" sz="1400" dirty="0" smtClean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</a:t>
            </a:r>
            <a:r>
              <a:rPr kumimoji="1" lang="ja-JP" altLang="en-US" sz="1400" dirty="0" smtClean="0">
                <a:latin typeface="+mn-ea"/>
              </a:rPr>
              <a:t>　が</a:t>
            </a:r>
            <a:r>
              <a:rPr kumimoji="1" lang="ja-JP" altLang="en-US" sz="1400" dirty="0">
                <a:latin typeface="+mn-ea"/>
              </a:rPr>
              <a:t>必要</a:t>
            </a:r>
            <a:r>
              <a:rPr kumimoji="1" lang="ja-JP" altLang="en-US" sz="1400" dirty="0" smtClean="0">
                <a:latin typeface="+mn-ea"/>
              </a:rPr>
              <a:t>と考えられる。</a:t>
            </a:r>
            <a:endParaRPr kumimoji="1" lang="en-US" altLang="ja-JP" sz="1400" dirty="0" smtClean="0">
              <a:latin typeface="+mn-ea"/>
            </a:endParaRPr>
          </a:p>
          <a:p>
            <a:r>
              <a:rPr kumimoji="1" lang="ja-JP" altLang="en-US" sz="1400" dirty="0" smtClean="0">
                <a:latin typeface="+mn-ea"/>
              </a:rPr>
              <a:t>○　しかしながら、今後の新型コロナウイルス感染症の影響によって</a:t>
            </a:r>
            <a:r>
              <a:rPr kumimoji="1" lang="ja-JP" altLang="en-US" sz="1400" dirty="0">
                <a:latin typeface="+mn-ea"/>
              </a:rPr>
              <a:t>は、</a:t>
            </a:r>
            <a:r>
              <a:rPr kumimoji="1" lang="ja-JP" altLang="en-US" sz="1400" dirty="0" smtClean="0">
                <a:latin typeface="+mn-ea"/>
              </a:rPr>
              <a:t>減収補塡債及び通常債の発行見込額に変動が</a:t>
            </a:r>
            <a:endParaRPr kumimoji="1" lang="en-US" altLang="ja-JP" sz="1400" dirty="0" smtClean="0">
              <a:latin typeface="+mn-ea"/>
            </a:endParaRPr>
          </a:p>
          <a:p>
            <a:r>
              <a:rPr kumimoji="1" lang="ja-JP" altLang="en-US" sz="1400" dirty="0" smtClean="0">
                <a:latin typeface="+mn-ea"/>
              </a:rPr>
              <a:t>　　生じる可能性もある。</a:t>
            </a:r>
            <a:endParaRPr kumimoji="1" lang="en-US" altLang="ja-JP" sz="1400" dirty="0" smtClean="0">
              <a:latin typeface="+mn-ea"/>
            </a:endParaRPr>
          </a:p>
          <a:p>
            <a:r>
              <a:rPr kumimoji="1" lang="ja-JP" altLang="en-US" sz="1400" dirty="0" smtClean="0">
                <a:latin typeface="+mn-ea"/>
              </a:rPr>
              <a:t>○　そのため、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前倒し発行する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8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ea"/>
              </a:rPr>
              <a:t>00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億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円のうち、銀行等引受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債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での発行を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予定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している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ea"/>
              </a:rPr>
              <a:t>300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億円を除いた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5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ea"/>
              </a:rPr>
              <a:t>00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億円程度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発行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計画上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ea"/>
              </a:rPr>
              <a:t>α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及び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ea"/>
              </a:rPr>
              <a:t>β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の合計）は、今後、新制度を活用</a:t>
            </a:r>
            <a:r>
              <a:rPr kumimoji="1" lang="ja-JP" altLang="en-US" sz="1400" dirty="0" smtClean="0">
                <a:latin typeface="+mn-ea"/>
              </a:rPr>
              <a:t>した共同発行債の持ち寄り額が確定次第、フレックス枠と</a:t>
            </a:r>
            <a:endParaRPr kumimoji="1" lang="en-US" altLang="ja-JP" sz="1400" dirty="0" smtClean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</a:t>
            </a:r>
            <a:r>
              <a:rPr kumimoji="1" lang="ja-JP" altLang="en-US" sz="1400" dirty="0" smtClean="0">
                <a:latin typeface="+mn-ea"/>
              </a:rPr>
              <a:t>　共同発行債で調整しながら発行することとする。</a:t>
            </a:r>
            <a:endParaRPr kumimoji="1" lang="en-US" altLang="ja-JP" sz="1400" dirty="0" smtClean="0">
              <a:latin typeface="+mn-ea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754957" y="2522947"/>
            <a:ext cx="8391042" cy="4351340"/>
            <a:chOff x="725660" y="2311448"/>
            <a:chExt cx="8391042" cy="4351340"/>
          </a:xfrm>
        </p:grpSpPr>
        <p:sp>
          <p:nvSpPr>
            <p:cNvPr id="2" name="正方形/長方形 1"/>
            <p:cNvSpPr/>
            <p:nvPr/>
          </p:nvSpPr>
          <p:spPr>
            <a:xfrm>
              <a:off x="2138517" y="4593354"/>
              <a:ext cx="1445342" cy="16758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213989" y="4822717"/>
              <a:ext cx="1445342" cy="14453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045278" y="6293456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フレックス枠</a:t>
              </a:r>
              <a:endParaRPr kumimoji="1" lang="ja-JP" altLang="en-US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267246" y="6293456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共同発行債</a:t>
              </a:r>
              <a:endParaRPr kumimoji="1" lang="ja-JP" altLang="en-US" dirty="0"/>
            </a:p>
          </p:txBody>
        </p:sp>
        <p:sp>
          <p:nvSpPr>
            <p:cNvPr id="10" name="楕円 9"/>
            <p:cNvSpPr/>
            <p:nvPr/>
          </p:nvSpPr>
          <p:spPr>
            <a:xfrm>
              <a:off x="2695629" y="2311448"/>
              <a:ext cx="4529976" cy="914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>
                  <a:solidFill>
                    <a:schemeClr val="tx1"/>
                  </a:solidFill>
                  <a:latin typeface="+mn-ea"/>
                </a:rPr>
                <a:t>α</a:t>
              </a:r>
              <a:r>
                <a:rPr kumimoji="1" lang="en-US" altLang="ja-JP" sz="2400" dirty="0" smtClean="0">
                  <a:solidFill>
                    <a:schemeClr val="tx1"/>
                  </a:solidFill>
                  <a:latin typeface="+mn-ea"/>
                </a:rPr>
                <a:t>+β</a:t>
              </a:r>
              <a:r>
                <a:rPr kumimoji="1" lang="ja-JP" altLang="en-US" sz="2400" dirty="0" smtClean="0">
                  <a:solidFill>
                    <a:schemeClr val="tx1"/>
                  </a:solidFill>
                  <a:latin typeface="+mn-ea"/>
                </a:rPr>
                <a:t>＝</a:t>
              </a:r>
              <a:r>
                <a:rPr kumimoji="1" lang="en-US" altLang="ja-JP" sz="2400" dirty="0">
                  <a:solidFill>
                    <a:schemeClr val="tx1"/>
                  </a:solidFill>
                  <a:latin typeface="+mn-ea"/>
                </a:rPr>
                <a:t>5</a:t>
              </a:r>
              <a:r>
                <a:rPr kumimoji="1" lang="en-US" altLang="ja-JP" sz="2400" dirty="0" smtClean="0">
                  <a:solidFill>
                    <a:schemeClr val="tx1"/>
                  </a:solidFill>
                  <a:latin typeface="+mn-ea"/>
                </a:rPr>
                <a:t>00</a:t>
              </a:r>
              <a:r>
                <a:rPr kumimoji="1" lang="ja-JP" altLang="en-US" sz="2400" dirty="0" smtClean="0">
                  <a:solidFill>
                    <a:schemeClr val="tx1"/>
                  </a:solidFill>
                  <a:latin typeface="+mn-ea"/>
                </a:rPr>
                <a:t>億円程度</a:t>
              </a:r>
              <a:endParaRPr kumimoji="1" lang="ja-JP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1" name="下矢印 10"/>
            <p:cNvSpPr/>
            <p:nvPr/>
          </p:nvSpPr>
          <p:spPr>
            <a:xfrm rot="2905663">
              <a:off x="3317406" y="3256218"/>
              <a:ext cx="329670" cy="493885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楕円 15"/>
            <p:cNvSpPr/>
            <p:nvPr/>
          </p:nvSpPr>
          <p:spPr>
            <a:xfrm>
              <a:off x="2076358" y="3684230"/>
              <a:ext cx="1507501" cy="884903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  <a:latin typeface="+mn-ea"/>
                </a:rPr>
                <a:t>α</a:t>
              </a:r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7" name="楕円 16"/>
            <p:cNvSpPr/>
            <p:nvPr/>
          </p:nvSpPr>
          <p:spPr>
            <a:xfrm>
              <a:off x="6168106" y="3912703"/>
              <a:ext cx="1507501" cy="884903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>
                  <a:solidFill>
                    <a:schemeClr val="tx1"/>
                  </a:solidFill>
                  <a:latin typeface="+mn-ea"/>
                </a:rPr>
                <a:t>β</a:t>
              </a:r>
              <a:endParaRPr kumimoji="1" lang="ja-JP" altLang="en-US" sz="2400" dirty="0"/>
            </a:p>
          </p:txBody>
        </p:sp>
        <p:sp>
          <p:nvSpPr>
            <p:cNvPr id="18" name="下矢印 17"/>
            <p:cNvSpPr/>
            <p:nvPr/>
          </p:nvSpPr>
          <p:spPr>
            <a:xfrm rot="18616966">
              <a:off x="6157247" y="3234290"/>
              <a:ext cx="320765" cy="644576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左中かっこ 18"/>
            <p:cNvSpPr/>
            <p:nvPr/>
          </p:nvSpPr>
          <p:spPr>
            <a:xfrm>
              <a:off x="1756711" y="4604208"/>
              <a:ext cx="221226" cy="1675881"/>
            </a:xfrm>
            <a:prstGeom prst="lef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左中かっこ 19"/>
            <p:cNvSpPr/>
            <p:nvPr/>
          </p:nvSpPr>
          <p:spPr>
            <a:xfrm flipH="1">
              <a:off x="7774286" y="4820001"/>
              <a:ext cx="235970" cy="1445340"/>
            </a:xfrm>
            <a:prstGeom prst="lef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725660" y="5257482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</a:rPr>
                <a:t>900</a:t>
              </a:r>
              <a:r>
                <a:rPr kumimoji="1" lang="ja-JP" altLang="en-US" dirty="0" smtClean="0">
                  <a:latin typeface="+mn-ea"/>
                </a:rPr>
                <a:t>億円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8085651" y="5358005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+mn-ea"/>
                </a:rPr>
                <a:t>8</a:t>
              </a:r>
              <a:r>
                <a:rPr kumimoji="1" lang="en-US" altLang="ja-JP" dirty="0" smtClean="0">
                  <a:latin typeface="+mn-ea"/>
                </a:rPr>
                <a:t>00</a:t>
              </a:r>
              <a:r>
                <a:rPr kumimoji="1" lang="ja-JP" altLang="en-US" dirty="0" smtClean="0">
                  <a:latin typeface="+mn-ea"/>
                </a:rPr>
                <a:t>億円</a:t>
              </a:r>
              <a:endParaRPr kumimoji="1" lang="ja-JP" altLang="en-US" dirty="0">
                <a:latin typeface="+mn-ea"/>
              </a:endParaRP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0" y="2310543"/>
            <a:ext cx="3057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変動</a:t>
            </a:r>
            <a:r>
              <a:rPr kumimoji="1" lang="ja-JP" altLang="en-US" sz="1600" dirty="0" smtClean="0">
                <a:latin typeface="+mn-ea"/>
              </a:rPr>
              <a:t>要素</a:t>
            </a:r>
            <a:r>
              <a:rPr kumimoji="1" lang="en-US" altLang="ja-JP" sz="1600" dirty="0" smtClean="0">
                <a:latin typeface="+mn-ea"/>
              </a:rPr>
              <a:t>α</a:t>
            </a:r>
            <a:r>
              <a:rPr kumimoji="1" lang="ja-JP" altLang="en-US" sz="1600" dirty="0" smtClean="0">
                <a:latin typeface="+mn-ea"/>
              </a:rPr>
              <a:t>及び</a:t>
            </a:r>
            <a:r>
              <a:rPr kumimoji="1" lang="en-US" altLang="ja-JP" sz="1600" dirty="0" smtClean="0">
                <a:latin typeface="+mn-ea"/>
              </a:rPr>
              <a:t>β</a:t>
            </a:r>
            <a:r>
              <a:rPr kumimoji="1" lang="ja-JP" altLang="en-US" sz="1600" dirty="0" smtClean="0">
                <a:latin typeface="+mn-ea"/>
              </a:rPr>
              <a:t>に</a:t>
            </a:r>
            <a:r>
              <a:rPr kumimoji="1" lang="ja-JP" altLang="en-US" sz="1600" dirty="0" smtClean="0"/>
              <a:t>ついて</a:t>
            </a:r>
            <a:r>
              <a:rPr kumimoji="1" lang="en-US" altLang="ja-JP" sz="1600" dirty="0" smtClean="0"/>
              <a:t>】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5744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185</Words>
  <Application>Microsoft Office PowerPoint</Application>
  <PresentationFormat>A4 210 x 297 mm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2020-09-14T06:52:44Z</dcterms:created>
  <dcterms:modified xsi:type="dcterms:W3CDTF">2020-09-14T06:52:49Z</dcterms:modified>
</cp:coreProperties>
</file>