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396" r:id="rId2"/>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EAEF11"/>
    <a:srgbClr val="00FFFF"/>
    <a:srgbClr val="FB8605"/>
    <a:srgbClr val="0066FF"/>
    <a:srgbClr val="00CC00"/>
    <a:srgbClr val="FFFF66"/>
    <a:srgbClr val="FFFF99"/>
    <a:srgbClr val="FFE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8" autoAdjust="0"/>
    <p:restoredTop sz="94434" autoAdjust="0"/>
  </p:normalViewPr>
  <p:slideViewPr>
    <p:cSldViewPr snapToGrid="0">
      <p:cViewPr varScale="1">
        <p:scale>
          <a:sx n="71" d="100"/>
          <a:sy n="71" d="100"/>
        </p:scale>
        <p:origin x="1470"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7347"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0DF6FD59-C29F-41C8-97DE-04BEBB54002B}" type="datetimeFigureOut">
              <a:rPr lang="ja-JP" altLang="en-US"/>
              <a:pPr/>
              <a:t>2020/10/5</a:t>
            </a:fld>
            <a:endParaRPr lang="en-US" altLang="ja-JP"/>
          </a:p>
        </p:txBody>
      </p:sp>
      <p:sp>
        <p:nvSpPr>
          <p:cNvPr id="57348" name="Rectangle 4"/>
          <p:cNvSpPr>
            <a:spLocks noGrp="1" noChangeArrowheads="1"/>
          </p:cNvSpPr>
          <p:nvPr>
            <p:ph type="ftr" sz="quarter" idx="2"/>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7349"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89403420-0162-444F-9F63-5691F90F5DDE}" type="slidenum">
              <a:rPr lang="ja-JP" altLang="en-US"/>
              <a:pPr/>
              <a:t>‹#›</a:t>
            </a:fld>
            <a:endParaRPr lang="en-US" altLang="ja-JP"/>
          </a:p>
        </p:txBody>
      </p:sp>
    </p:spTree>
    <p:extLst>
      <p:ext uri="{BB962C8B-B14F-4D97-AF65-F5344CB8AC3E}">
        <p14:creationId xmlns:p14="http://schemas.microsoft.com/office/powerpoint/2010/main" val="1531937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defTabSz="882650">
              <a:defRPr sz="1200"/>
            </a:lvl1pPr>
          </a:lstStyle>
          <a:p>
            <a:endParaRPr lang="en-US" altLang="ja-JP"/>
          </a:p>
        </p:txBody>
      </p:sp>
      <p:sp>
        <p:nvSpPr>
          <p:cNvPr id="27651" name="Rectangle 3"/>
          <p:cNvSpPr>
            <a:spLocks noGrp="1" noChangeArrowheads="1"/>
          </p:cNvSpPr>
          <p:nvPr>
            <p:ph type="dt" idx="1"/>
          </p:nvPr>
        </p:nvSpPr>
        <p:spPr bwMode="auto">
          <a:xfrm>
            <a:off x="3856038"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algn="r" defTabSz="882650">
              <a:defRPr sz="1200"/>
            </a:lvl1pPr>
          </a:lstStyle>
          <a:p>
            <a:endParaRPr lang="en-US" altLang="ja-JP"/>
          </a:p>
        </p:txBody>
      </p:sp>
      <p:sp>
        <p:nvSpPr>
          <p:cNvPr id="28676" name="Rectangle 4"/>
          <p:cNvSpPr>
            <a:spLocks noGrp="1" noRot="1" noChangeAspect="1" noChangeArrowheads="1" noTextEdit="1"/>
          </p:cNvSpPr>
          <p:nvPr>
            <p:ph type="sldImg" idx="2"/>
          </p:nvPr>
        </p:nvSpPr>
        <p:spPr bwMode="auto">
          <a:xfrm>
            <a:off x="711200" y="744538"/>
            <a:ext cx="5384800"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79450" y="4721225"/>
            <a:ext cx="54483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7654" name="Rectangle 6"/>
          <p:cNvSpPr>
            <a:spLocks noGrp="1" noChangeArrowheads="1"/>
          </p:cNvSpPr>
          <p:nvPr>
            <p:ph type="ftr" sz="quarter" idx="4"/>
          </p:nvPr>
        </p:nvSpPr>
        <p:spPr bwMode="auto">
          <a:xfrm>
            <a:off x="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defTabSz="882650">
              <a:defRPr sz="1200"/>
            </a:lvl1pPr>
          </a:lstStyle>
          <a:p>
            <a:endParaRPr lang="en-US" altLang="ja-JP"/>
          </a:p>
        </p:txBody>
      </p:sp>
      <p:sp>
        <p:nvSpPr>
          <p:cNvPr id="27655" name="Rectangle 7"/>
          <p:cNvSpPr>
            <a:spLocks noGrp="1" noChangeArrowheads="1"/>
          </p:cNvSpPr>
          <p:nvPr>
            <p:ph type="sldNum" sz="quarter" idx="5"/>
          </p:nvPr>
        </p:nvSpPr>
        <p:spPr bwMode="auto">
          <a:xfrm>
            <a:off x="3856038"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algn="r" defTabSz="882650">
              <a:defRPr sz="1200"/>
            </a:lvl1pPr>
          </a:lstStyle>
          <a:p>
            <a:fld id="{32FB620B-A58B-4A04-8599-5E0DE77F85F6}" type="slidenum">
              <a:rPr lang="en-US" altLang="ja-JP"/>
              <a:pPr/>
              <a:t>‹#›</a:t>
            </a:fld>
            <a:endParaRPr lang="en-US" altLang="ja-JP"/>
          </a:p>
        </p:txBody>
      </p:sp>
    </p:spTree>
    <p:extLst>
      <p:ext uri="{BB962C8B-B14F-4D97-AF65-F5344CB8AC3E}">
        <p14:creationId xmlns:p14="http://schemas.microsoft.com/office/powerpoint/2010/main" val="1880760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fld id="{61542F01-0121-416E-B3A4-AAAB165A6FB1}" type="datetime1">
              <a:rPr lang="ja-JP" altLang="en-US" smtClean="0"/>
              <a:pPr/>
              <a:t>2020/10/5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BC20E24-DC01-4EB0-9FBC-E8989ADBD6CA}" type="slidenum">
              <a:rPr lang="en-US" altLang="ja-JP"/>
              <a:pPr>
                <a:defRPr/>
              </a:pPr>
              <a:t>‹#›</a:t>
            </a:fld>
            <a:endParaRPr lang="en-US" altLang="ja-JP"/>
          </a:p>
        </p:txBody>
      </p:sp>
    </p:spTree>
    <p:extLst>
      <p:ext uri="{BB962C8B-B14F-4D97-AF65-F5344CB8AC3E}">
        <p14:creationId xmlns:p14="http://schemas.microsoft.com/office/powerpoint/2010/main" val="395501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85280B3F-BF9A-499F-97C2-EC615CFF2F4D}" type="datetime1">
              <a:rPr lang="ja-JP" altLang="en-US" smtClean="0"/>
              <a:pPr/>
              <a:t>2020/10/5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6D14638-10BA-4259-973D-892BB29E46F4}" type="slidenum">
              <a:rPr lang="en-US" altLang="ja-JP"/>
              <a:pPr>
                <a:defRPr/>
              </a:pPr>
              <a:t>‹#›</a:t>
            </a:fld>
            <a:endParaRPr lang="en-US" altLang="ja-JP"/>
          </a:p>
        </p:txBody>
      </p:sp>
    </p:spTree>
    <p:extLst>
      <p:ext uri="{BB962C8B-B14F-4D97-AF65-F5344CB8AC3E}">
        <p14:creationId xmlns:p14="http://schemas.microsoft.com/office/powerpoint/2010/main" val="89855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11261405-6E39-4A25-97F8-4583FF1D2D5E}" type="datetime1">
              <a:rPr lang="ja-JP" altLang="en-US" smtClean="0"/>
              <a:pPr/>
              <a:t>2020/10/5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A7836C7-7A2B-4E24-AF55-51B8B5F5E901}" type="slidenum">
              <a:rPr lang="en-US" altLang="ja-JP"/>
              <a:pPr>
                <a:defRPr/>
              </a:pPr>
              <a:t>‹#›</a:t>
            </a:fld>
            <a:endParaRPr lang="en-US" altLang="ja-JP"/>
          </a:p>
        </p:txBody>
      </p:sp>
    </p:spTree>
    <p:extLst>
      <p:ext uri="{BB962C8B-B14F-4D97-AF65-F5344CB8AC3E}">
        <p14:creationId xmlns:p14="http://schemas.microsoft.com/office/powerpoint/2010/main" val="37918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8380B0FA-A0F7-4983-895C-750382BD20C3}" type="datetime1">
              <a:rPr lang="ja-JP" altLang="en-US" smtClean="0"/>
              <a:pPr/>
              <a:t>2020/10/5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A0AB7F-FD1D-4B22-A475-CA7B61D48F3B}" type="slidenum">
              <a:rPr lang="en-US" altLang="ja-JP"/>
              <a:pPr>
                <a:defRPr/>
              </a:pPr>
              <a:t>‹#›</a:t>
            </a:fld>
            <a:endParaRPr lang="en-US" altLang="ja-JP"/>
          </a:p>
        </p:txBody>
      </p:sp>
    </p:spTree>
    <p:extLst>
      <p:ext uri="{BB962C8B-B14F-4D97-AF65-F5344CB8AC3E}">
        <p14:creationId xmlns:p14="http://schemas.microsoft.com/office/powerpoint/2010/main" val="4148948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fld id="{188A9335-FB69-4DDB-8947-76D670C61650}" type="datetime1">
              <a:rPr lang="ja-JP" altLang="en-US" smtClean="0"/>
              <a:pPr/>
              <a:t>2020/10/5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05F49AF-AA63-4EC0-9F87-4D7F771286AB}" type="slidenum">
              <a:rPr lang="en-US" altLang="ja-JP"/>
              <a:pPr>
                <a:defRPr/>
              </a:pPr>
              <a:t>‹#›</a:t>
            </a:fld>
            <a:endParaRPr lang="en-US" altLang="ja-JP"/>
          </a:p>
        </p:txBody>
      </p:sp>
    </p:spTree>
    <p:extLst>
      <p:ext uri="{BB962C8B-B14F-4D97-AF65-F5344CB8AC3E}">
        <p14:creationId xmlns:p14="http://schemas.microsoft.com/office/powerpoint/2010/main" val="1851606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fld id="{24F220F6-5B80-4713-A16A-6DF41E96FB2D}" type="datetime1">
              <a:rPr lang="ja-JP" altLang="en-US" smtClean="0"/>
              <a:pPr/>
              <a:t>2020/10/5</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5AFB217-424F-40B5-A571-9963A3E8F101}" type="slidenum">
              <a:rPr lang="en-US" altLang="ja-JP"/>
              <a:pPr>
                <a:defRPr/>
              </a:pPr>
              <a:t>‹#›</a:t>
            </a:fld>
            <a:endParaRPr lang="en-US" altLang="ja-JP"/>
          </a:p>
        </p:txBody>
      </p:sp>
    </p:spTree>
    <p:extLst>
      <p:ext uri="{BB962C8B-B14F-4D97-AF65-F5344CB8AC3E}">
        <p14:creationId xmlns:p14="http://schemas.microsoft.com/office/powerpoint/2010/main" val="922828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fld id="{52F33569-5644-465C-BE84-0FAE4FBD9CC7}" type="datetime1">
              <a:rPr lang="ja-JP" altLang="en-US" smtClean="0"/>
              <a:pPr/>
              <a:t>2020/10/5</a:t>
            </a:fld>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8DDDF47-2B06-44CD-85F3-4A0786A8F3D4}" type="slidenum">
              <a:rPr lang="en-US" altLang="ja-JP"/>
              <a:pPr>
                <a:defRPr/>
              </a:pPr>
              <a:t>‹#›</a:t>
            </a:fld>
            <a:endParaRPr lang="en-US" altLang="ja-JP"/>
          </a:p>
        </p:txBody>
      </p:sp>
    </p:spTree>
    <p:extLst>
      <p:ext uri="{BB962C8B-B14F-4D97-AF65-F5344CB8AC3E}">
        <p14:creationId xmlns:p14="http://schemas.microsoft.com/office/powerpoint/2010/main" val="3884815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fld id="{58CD1263-B08D-41A1-8AED-2CE4A26FA56D}" type="datetime1">
              <a:rPr lang="ja-JP" altLang="en-US" smtClean="0"/>
              <a:pPr/>
              <a:t>2020/10/5</a:t>
            </a:fld>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1B7AE5A-1EBD-47C9-AE81-5280EF8F6BE8}" type="slidenum">
              <a:rPr lang="en-US" altLang="ja-JP"/>
              <a:pPr>
                <a:defRPr/>
              </a:pPr>
              <a:t>‹#›</a:t>
            </a:fld>
            <a:endParaRPr lang="en-US" altLang="ja-JP"/>
          </a:p>
        </p:txBody>
      </p:sp>
    </p:spTree>
    <p:extLst>
      <p:ext uri="{BB962C8B-B14F-4D97-AF65-F5344CB8AC3E}">
        <p14:creationId xmlns:p14="http://schemas.microsoft.com/office/powerpoint/2010/main" val="286190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5D06BAC-9FE9-46AE-8F62-4A78AD57968C}" type="datetime1">
              <a:rPr lang="ja-JP" altLang="en-US" smtClean="0"/>
              <a:pPr/>
              <a:t>2020/10/5</a:t>
            </a:fld>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F097F7B-CB52-4430-A467-F565A6C3586E}" type="slidenum">
              <a:rPr lang="en-US" altLang="ja-JP"/>
              <a:pPr>
                <a:defRPr/>
              </a:pPr>
              <a:t>‹#›</a:t>
            </a:fld>
            <a:endParaRPr lang="en-US" altLang="ja-JP"/>
          </a:p>
        </p:txBody>
      </p:sp>
    </p:spTree>
    <p:extLst>
      <p:ext uri="{BB962C8B-B14F-4D97-AF65-F5344CB8AC3E}">
        <p14:creationId xmlns:p14="http://schemas.microsoft.com/office/powerpoint/2010/main" val="1774158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B84FA38D-8C8B-4D3A-92B3-27DB20D6CE91}" type="datetime1">
              <a:rPr lang="ja-JP" altLang="en-US" smtClean="0"/>
              <a:pPr/>
              <a:t>2020/10/5</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E4B967-0B36-402B-A48C-449C5305880D}" type="slidenum">
              <a:rPr lang="en-US" altLang="ja-JP"/>
              <a:pPr>
                <a:defRPr/>
              </a:pPr>
              <a:t>‹#›</a:t>
            </a:fld>
            <a:endParaRPr lang="en-US" altLang="ja-JP"/>
          </a:p>
        </p:txBody>
      </p:sp>
    </p:spTree>
    <p:extLst>
      <p:ext uri="{BB962C8B-B14F-4D97-AF65-F5344CB8AC3E}">
        <p14:creationId xmlns:p14="http://schemas.microsoft.com/office/powerpoint/2010/main" val="1184624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7D9F5538-5432-49D4-B37B-2B05044CADE9}" type="datetime1">
              <a:rPr lang="ja-JP" altLang="en-US" smtClean="0"/>
              <a:pPr/>
              <a:t>2020/10/5</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47212FE-6592-4CBD-8825-4FAF1A870BF1}" type="slidenum">
              <a:rPr lang="en-US" altLang="ja-JP"/>
              <a:pPr>
                <a:defRPr/>
              </a:pPr>
              <a:t>‹#›</a:t>
            </a:fld>
            <a:endParaRPr lang="en-US" altLang="ja-JP"/>
          </a:p>
        </p:txBody>
      </p:sp>
    </p:spTree>
    <p:extLst>
      <p:ext uri="{BB962C8B-B14F-4D97-AF65-F5344CB8AC3E}">
        <p14:creationId xmlns:p14="http://schemas.microsoft.com/office/powerpoint/2010/main" val="205820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lvl1pPr>
          </a:lstStyle>
          <a:p>
            <a:fld id="{59C05C2C-F2C1-4193-9CD4-3967EC0B901D}" type="datetime1">
              <a:rPr lang="ja-JP" altLang="en-US" smtClean="0"/>
              <a:pPr/>
              <a:t>2020/10/5</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vl1pPr>
          </a:lstStyle>
          <a:p>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lvl1pPr>
          </a:lstStyle>
          <a:p>
            <a:pPr>
              <a:defRPr/>
            </a:pPr>
            <a:fld id="{2FB27819-EE6E-4A91-9B04-7197AD2073D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090" y="528367"/>
            <a:ext cx="10183766" cy="6240170"/>
          </a:xfrm>
          <a:prstGeom prst="rect">
            <a:avLst/>
          </a:prstGeom>
          <a:ln>
            <a:noFill/>
          </a:ln>
        </p:spPr>
        <p:txBody>
          <a:bodyPr wrap="square">
            <a:spAutoFit/>
          </a:bodyPr>
          <a:lstStyle/>
          <a:p>
            <a:r>
              <a:rPr lang="ja-JP" altLang="en-US" sz="1400" dirty="0" smtClean="0"/>
              <a:t>　＜新型コロナウイルス感染症の影響により生じた課題＞</a:t>
            </a:r>
            <a:r>
              <a:rPr lang="ja-JP" altLang="en-US" sz="1600" dirty="0" smtClean="0"/>
              <a:t>　</a:t>
            </a:r>
            <a:endParaRPr lang="en-US" altLang="ja-JP" sz="1600" dirty="0" smtClean="0"/>
          </a:p>
          <a:p>
            <a:endParaRPr lang="en-US" altLang="ja-JP" sz="300" dirty="0" smtClean="0"/>
          </a:p>
          <a:p>
            <a:r>
              <a:rPr lang="ja-JP" altLang="en-US" sz="1400" dirty="0" smtClean="0"/>
              <a:t>　</a:t>
            </a:r>
            <a:r>
              <a:rPr lang="ja-JP" altLang="en-US" sz="1350" dirty="0" smtClean="0"/>
              <a:t>○　税収の減少が見込まれており、今後、</a:t>
            </a:r>
            <a:r>
              <a:rPr lang="ja-JP" altLang="en-US" sz="1350" b="1" u="sng" dirty="0" smtClean="0"/>
              <a:t>減収補塡債</a:t>
            </a:r>
            <a:r>
              <a:rPr lang="ja-JP" altLang="en-US" sz="1350" b="1" u="sng" dirty="0">
                <a:latin typeface="+mj-ea"/>
              </a:rPr>
              <a:t>（</a:t>
            </a:r>
            <a:r>
              <a:rPr lang="en-US" altLang="ja-JP" sz="1350" b="1" u="sng" dirty="0">
                <a:latin typeface="+mj-ea"/>
              </a:rPr>
              <a:t>※</a:t>
            </a:r>
            <a:r>
              <a:rPr lang="ja-JP" altLang="en-US" sz="1350" b="1" u="sng" dirty="0">
                <a:latin typeface="+mj-ea"/>
              </a:rPr>
              <a:t>１</a:t>
            </a:r>
            <a:r>
              <a:rPr lang="ja-JP" altLang="en-US" sz="1350" b="1" u="sng" dirty="0" smtClean="0">
                <a:latin typeface="+mj-ea"/>
              </a:rPr>
              <a:t>）の発行額</a:t>
            </a:r>
            <a:r>
              <a:rPr lang="ja-JP" altLang="en-US" sz="1350" b="1" u="sng" dirty="0">
                <a:latin typeface="+mj-ea"/>
              </a:rPr>
              <a:t>が</a:t>
            </a:r>
            <a:r>
              <a:rPr lang="ja-JP" altLang="en-US" sz="1350" b="1" u="sng" dirty="0" smtClean="0">
                <a:latin typeface="+mj-ea"/>
              </a:rPr>
              <a:t>増える可能性がある</a:t>
            </a:r>
            <a:endParaRPr lang="en-US" altLang="ja-JP" sz="1350" b="1" u="sng" dirty="0" smtClean="0">
              <a:latin typeface="+mj-ea"/>
            </a:endParaRPr>
          </a:p>
          <a:p>
            <a:r>
              <a:rPr lang="ja-JP" altLang="en-US" sz="1350" dirty="0">
                <a:latin typeface="+mj-ea"/>
              </a:rPr>
              <a:t>　</a:t>
            </a:r>
            <a:r>
              <a:rPr lang="ja-JP" altLang="en-US" sz="1350" dirty="0" smtClean="0">
                <a:latin typeface="+mj-ea"/>
              </a:rPr>
              <a:t>　　 しかし、令和２年度の税収の減少が確定する時期は</a:t>
            </a:r>
            <a:r>
              <a:rPr lang="ja-JP" altLang="en-US" sz="1350" dirty="0" smtClean="0"/>
              <a:t>出納</a:t>
            </a:r>
            <a:r>
              <a:rPr lang="ja-JP" altLang="en-US" sz="1350" dirty="0"/>
              <a:t>整理期間</a:t>
            </a:r>
            <a:r>
              <a:rPr lang="ja-JP" altLang="en-US" sz="1350" dirty="0" smtClean="0"/>
              <a:t>（令和３年４月</a:t>
            </a:r>
            <a:r>
              <a:rPr lang="ja-JP" altLang="en-US" sz="1350" dirty="0"/>
              <a:t>・</a:t>
            </a:r>
            <a:r>
              <a:rPr lang="ja-JP" altLang="en-US" sz="1350" dirty="0" smtClean="0"/>
              <a:t>５月）と見込まれるため、減収補塡債の</a:t>
            </a:r>
            <a:endParaRPr lang="en-US" altLang="ja-JP" sz="1350" dirty="0" smtClean="0"/>
          </a:p>
          <a:p>
            <a:r>
              <a:rPr lang="ja-JP" altLang="en-US" sz="1350" dirty="0"/>
              <a:t>　</a:t>
            </a:r>
            <a:r>
              <a:rPr lang="ja-JP" altLang="en-US" sz="1350" dirty="0" smtClean="0"/>
              <a:t>　　 発行額が増えた場合、府債の安定消化（令和３年４月・５月に集中）に懸念が生じる</a:t>
            </a:r>
            <a:endParaRPr lang="en-US" altLang="ja-JP" sz="1350" dirty="0" smtClean="0"/>
          </a:p>
          <a:p>
            <a:r>
              <a:rPr lang="ja-JP" altLang="en-US" sz="1350" dirty="0"/>
              <a:t>　</a:t>
            </a:r>
            <a:r>
              <a:rPr lang="ja-JP" altLang="en-US" sz="1350" dirty="0" smtClean="0"/>
              <a:t>　　 また、税収の減少の対応として、地方</a:t>
            </a:r>
            <a:r>
              <a:rPr lang="ja-JP" altLang="en-US" sz="1350" dirty="0"/>
              <a:t>消費税分の減収補塡債の制度</a:t>
            </a:r>
            <a:r>
              <a:rPr lang="ja-JP" altLang="en-US" sz="1350" dirty="0" smtClean="0"/>
              <a:t>創設を国に対して要望中であり、制度が創設された</a:t>
            </a:r>
            <a:endParaRPr lang="en-US" altLang="ja-JP" sz="1350" dirty="0" smtClean="0"/>
          </a:p>
          <a:p>
            <a:r>
              <a:rPr lang="ja-JP" altLang="en-US" sz="1350" dirty="0"/>
              <a:t>　</a:t>
            </a:r>
            <a:r>
              <a:rPr lang="ja-JP" altLang="en-US" sz="1350" dirty="0" smtClean="0"/>
              <a:t>　　 場合はさらに出納整理期間における減収補塡債の発行額が増える</a:t>
            </a:r>
            <a:r>
              <a:rPr lang="ja-JP" altLang="en-US" sz="1350" dirty="0"/>
              <a:t>可能性</a:t>
            </a:r>
            <a:r>
              <a:rPr lang="ja-JP" altLang="en-US" sz="1350" dirty="0" smtClean="0"/>
              <a:t>があ</a:t>
            </a:r>
            <a:r>
              <a:rPr lang="ja-JP" altLang="en-US" sz="1350" dirty="0"/>
              <a:t>る</a:t>
            </a:r>
            <a:endParaRPr lang="en-US" altLang="ja-JP" sz="1350" dirty="0" smtClean="0"/>
          </a:p>
          <a:p>
            <a:endParaRPr lang="en-US" altLang="ja-JP" sz="600" dirty="0" smtClean="0"/>
          </a:p>
          <a:p>
            <a:r>
              <a:rPr lang="en-US" altLang="ja-JP" sz="1350" dirty="0">
                <a:latin typeface="+mn-ea"/>
                <a:ea typeface="+mn-ea"/>
              </a:rPr>
              <a:t> </a:t>
            </a:r>
            <a:r>
              <a:rPr lang="en-US" altLang="ja-JP" sz="1350" dirty="0" smtClean="0">
                <a:latin typeface="+mn-ea"/>
                <a:ea typeface="+mn-ea"/>
              </a:rPr>
              <a:t>      </a:t>
            </a:r>
            <a:r>
              <a:rPr lang="ja-JP" altLang="en-US" sz="1350" dirty="0" smtClean="0">
                <a:latin typeface="+mn-ea"/>
                <a:ea typeface="+mn-ea"/>
              </a:rPr>
              <a:t> この</a:t>
            </a:r>
            <a:r>
              <a:rPr lang="ja-JP" altLang="en-US" sz="1350" dirty="0" smtClean="0"/>
              <a:t>ため、</a:t>
            </a:r>
            <a:r>
              <a:rPr lang="ja-JP" altLang="en-US" sz="1350" dirty="0"/>
              <a:t>減収補塡債</a:t>
            </a:r>
            <a:r>
              <a:rPr lang="ja-JP" altLang="en-US" sz="1350" dirty="0" smtClean="0"/>
              <a:t>のうち、</a:t>
            </a:r>
            <a:r>
              <a:rPr lang="ja-JP" altLang="en-US" sz="1350" b="1" u="sng" dirty="0" smtClean="0"/>
              <a:t>既確定分を年度内に</a:t>
            </a:r>
            <a:r>
              <a:rPr lang="ja-JP" altLang="en-US" sz="1350" b="1" u="sng" dirty="0" smtClean="0">
                <a:latin typeface="+mj-ea"/>
              </a:rPr>
              <a:t>前倒し発行し、未確定分を出納整理期間に発行する</a:t>
            </a:r>
            <a:r>
              <a:rPr lang="ja-JP" altLang="en-US" sz="1350" dirty="0" smtClean="0">
                <a:latin typeface="+mj-ea"/>
              </a:rPr>
              <a:t>必要がある</a:t>
            </a:r>
            <a:endParaRPr lang="en-US" altLang="ja-JP" sz="1350" dirty="0" smtClean="0">
              <a:latin typeface="+mj-ea"/>
            </a:endParaRPr>
          </a:p>
          <a:p>
            <a:endParaRPr lang="en-US" altLang="ja-JP" sz="600" dirty="0" smtClean="0">
              <a:latin typeface="+mj-ea"/>
            </a:endParaRPr>
          </a:p>
          <a:p>
            <a:r>
              <a:rPr lang="en-US" altLang="ja-JP" sz="1400" dirty="0" smtClean="0">
                <a:latin typeface="+mj-ea"/>
              </a:rPr>
              <a:t>  </a:t>
            </a:r>
            <a:r>
              <a:rPr lang="ja-JP" altLang="en-US" sz="1350" dirty="0" smtClean="0"/>
              <a:t>○</a:t>
            </a:r>
            <a:r>
              <a:rPr lang="ja-JP" altLang="en-US" sz="1400" dirty="0" smtClean="0"/>
              <a:t>　</a:t>
            </a:r>
            <a:r>
              <a:rPr lang="ja-JP" altLang="en-US" sz="1350" b="1" u="sng" dirty="0" smtClean="0"/>
              <a:t>通常債</a:t>
            </a:r>
            <a:r>
              <a:rPr lang="ja-JP" altLang="en-US" sz="1350" dirty="0">
                <a:latin typeface="+mj-ea"/>
              </a:rPr>
              <a:t>（</a:t>
            </a:r>
            <a:r>
              <a:rPr lang="en-US" altLang="ja-JP" sz="1350" dirty="0" smtClean="0">
                <a:latin typeface="+mj-ea"/>
              </a:rPr>
              <a:t>※</a:t>
            </a:r>
            <a:r>
              <a:rPr lang="ja-JP" altLang="en-US" sz="1350" dirty="0">
                <a:latin typeface="+mj-ea"/>
              </a:rPr>
              <a:t>２</a:t>
            </a:r>
            <a:r>
              <a:rPr lang="ja-JP" altLang="en-US" sz="1350" dirty="0" smtClean="0">
                <a:latin typeface="+mj-ea"/>
              </a:rPr>
              <a:t>）</a:t>
            </a:r>
            <a:r>
              <a:rPr lang="ja-JP" altLang="en-US" sz="1350" b="1" u="sng" dirty="0" smtClean="0"/>
              <a:t>は</a:t>
            </a:r>
            <a:r>
              <a:rPr lang="ja-JP" altLang="en-US" sz="1350" dirty="0" smtClean="0"/>
              <a:t>、事業の完成を確認の上、例年、出納整理期間中にその多くを発行しているが、上記の減収</a:t>
            </a:r>
            <a:r>
              <a:rPr lang="ja-JP" altLang="en-US" sz="1350" dirty="0" smtClean="0">
                <a:latin typeface="+mj-ea"/>
              </a:rPr>
              <a:t>補塡債等の</a:t>
            </a:r>
            <a:endParaRPr lang="en-US" altLang="ja-JP" sz="1350" dirty="0" smtClean="0">
              <a:latin typeface="+mj-ea"/>
            </a:endParaRPr>
          </a:p>
          <a:p>
            <a:r>
              <a:rPr lang="ja-JP" altLang="en-US" sz="1350" dirty="0">
                <a:latin typeface="+mj-ea"/>
              </a:rPr>
              <a:t>　</a:t>
            </a:r>
            <a:r>
              <a:rPr lang="ja-JP" altLang="en-US" sz="1350" dirty="0" smtClean="0">
                <a:latin typeface="+mj-ea"/>
              </a:rPr>
              <a:t>　　 状況を踏まえ、事業進捗を年度途中に確認し、</a:t>
            </a:r>
            <a:r>
              <a:rPr lang="ja-JP" altLang="en-US" sz="1350" b="1" u="sng" dirty="0" smtClean="0">
                <a:latin typeface="+mj-ea"/>
              </a:rPr>
              <a:t>既確定分を年度内に前倒し発行する</a:t>
            </a:r>
            <a:r>
              <a:rPr lang="ja-JP" altLang="en-US" sz="1350" dirty="0" smtClean="0">
                <a:latin typeface="+mj-ea"/>
              </a:rPr>
              <a:t>必要がある</a:t>
            </a:r>
            <a:endParaRPr lang="en-US" altLang="ja-JP" sz="1350" dirty="0" smtClean="0">
              <a:latin typeface="+mj-ea"/>
            </a:endParaRPr>
          </a:p>
          <a:p>
            <a:endParaRPr lang="en-US" altLang="ja-JP" sz="600" dirty="0" smtClean="0">
              <a:latin typeface="+mj-ea"/>
            </a:endParaRPr>
          </a:p>
          <a:p>
            <a:r>
              <a:rPr lang="ja-JP" altLang="en-US" sz="1400" dirty="0">
                <a:latin typeface="+mj-ea"/>
              </a:rPr>
              <a:t>　</a:t>
            </a:r>
            <a:r>
              <a:rPr lang="ja-JP" altLang="en-US" sz="1350" dirty="0">
                <a:latin typeface="+mj-ea"/>
              </a:rPr>
              <a:t>○</a:t>
            </a:r>
            <a:r>
              <a:rPr lang="ja-JP" altLang="en-US" sz="1400" dirty="0" smtClean="0">
                <a:latin typeface="+mj-ea"/>
              </a:rPr>
              <a:t>　</a:t>
            </a:r>
            <a:r>
              <a:rPr lang="ja-JP" altLang="en-US" sz="1350" dirty="0" smtClean="0">
                <a:latin typeface="+mj-ea"/>
              </a:rPr>
              <a:t>令和２年度は</a:t>
            </a:r>
            <a:r>
              <a:rPr lang="ja-JP" altLang="en-US" sz="1350" dirty="0">
                <a:latin typeface="+mj-ea"/>
              </a:rPr>
              <a:t>臨時財政対策債（</a:t>
            </a:r>
            <a:r>
              <a:rPr lang="en-US" altLang="ja-JP" sz="1350" dirty="0" smtClean="0">
                <a:latin typeface="+mj-ea"/>
              </a:rPr>
              <a:t>※</a:t>
            </a:r>
            <a:r>
              <a:rPr lang="ja-JP" altLang="en-US" sz="1350" dirty="0" smtClean="0">
                <a:latin typeface="+mj-ea"/>
              </a:rPr>
              <a:t>３）の公的資金（財政融資資金及び地方公共団体金融機構資金等で調達）を民間資金に</a:t>
            </a:r>
            <a:endParaRPr lang="en-US" altLang="ja-JP" sz="1350" dirty="0" smtClean="0">
              <a:latin typeface="+mj-ea"/>
            </a:endParaRPr>
          </a:p>
          <a:p>
            <a:r>
              <a:rPr lang="ja-JP" altLang="en-US" sz="1350" dirty="0">
                <a:latin typeface="+mj-ea"/>
              </a:rPr>
              <a:t>　</a:t>
            </a:r>
            <a:r>
              <a:rPr lang="ja-JP" altLang="en-US" sz="1350" dirty="0" smtClean="0">
                <a:latin typeface="+mj-ea"/>
              </a:rPr>
              <a:t>　　 振り替える必要があるため、</a:t>
            </a:r>
            <a:r>
              <a:rPr lang="ja-JP" altLang="en-US" sz="1350" b="1" u="sng" dirty="0" smtClean="0">
                <a:latin typeface="+mj-ea"/>
              </a:rPr>
              <a:t>民間資金での調達額が増加</a:t>
            </a:r>
            <a:endParaRPr lang="en-US" altLang="ja-JP" sz="1350" b="1" u="sng" dirty="0" smtClean="0">
              <a:latin typeface="+mj-ea"/>
            </a:endParaRPr>
          </a:p>
          <a:p>
            <a:endParaRPr lang="en-US" altLang="ja-JP" sz="600" dirty="0">
              <a:latin typeface="+mj-ea"/>
            </a:endParaRPr>
          </a:p>
          <a:p>
            <a:r>
              <a:rPr lang="ja-JP" altLang="en-US" sz="1350" dirty="0" smtClean="0">
                <a:latin typeface="+mj-ea"/>
              </a:rPr>
              <a:t>　○</a:t>
            </a:r>
            <a:r>
              <a:rPr lang="ja-JP" altLang="en-US" sz="1400" dirty="0">
                <a:latin typeface="+mj-ea"/>
              </a:rPr>
              <a:t>　</a:t>
            </a:r>
            <a:r>
              <a:rPr lang="ja-JP" altLang="en-US" sz="1400" dirty="0" smtClean="0">
                <a:latin typeface="+mj-ea"/>
              </a:rPr>
              <a:t>なお、</a:t>
            </a:r>
            <a:r>
              <a:rPr lang="ja-JP" altLang="en-US" sz="1350" dirty="0" smtClean="0">
                <a:latin typeface="+mj-ea"/>
              </a:rPr>
              <a:t>徴収</a:t>
            </a:r>
            <a:r>
              <a:rPr lang="ja-JP" altLang="en-US" sz="1350" dirty="0">
                <a:latin typeface="+mj-ea"/>
              </a:rPr>
              <a:t>猶予特例債（１年債（</a:t>
            </a:r>
            <a:r>
              <a:rPr lang="en-US" altLang="ja-JP" sz="1350" dirty="0" smtClean="0">
                <a:latin typeface="+mj-ea"/>
              </a:rPr>
              <a:t>※</a:t>
            </a:r>
            <a:r>
              <a:rPr lang="ja-JP" altLang="en-US" sz="1350" dirty="0">
                <a:latin typeface="+mj-ea"/>
              </a:rPr>
              <a:t>４</a:t>
            </a:r>
            <a:r>
              <a:rPr lang="ja-JP" altLang="en-US" sz="1350" dirty="0" smtClean="0">
                <a:latin typeface="+mj-ea"/>
              </a:rPr>
              <a:t>）</a:t>
            </a:r>
            <a:r>
              <a:rPr lang="ja-JP" altLang="en-US" sz="1350" dirty="0">
                <a:latin typeface="+mj-ea"/>
              </a:rPr>
              <a:t>）が発行計画に与える影響額については現時点で</a:t>
            </a:r>
            <a:r>
              <a:rPr lang="ja-JP" altLang="en-US" sz="1350" dirty="0" smtClean="0">
                <a:latin typeface="+mj-ea"/>
              </a:rPr>
              <a:t>不明</a:t>
            </a:r>
            <a:endParaRPr lang="en-US" altLang="ja-JP" sz="1350" dirty="0">
              <a:latin typeface="+mj-ea"/>
            </a:endParaRPr>
          </a:p>
          <a:p>
            <a:endParaRPr lang="en-US" altLang="ja-JP" sz="600" dirty="0" smtClean="0"/>
          </a:p>
          <a:p>
            <a:pPr marL="2246313" indent="-2246313"/>
            <a:r>
              <a:rPr lang="ja-JP" altLang="en-US" sz="900" dirty="0"/>
              <a:t>　</a:t>
            </a:r>
            <a:r>
              <a:rPr lang="ja-JP" altLang="en-US" sz="900" dirty="0" smtClean="0"/>
              <a:t>　　　 </a:t>
            </a:r>
            <a:r>
              <a:rPr lang="en-US" altLang="ja-JP" sz="900" dirty="0" smtClean="0"/>
              <a:t>※</a:t>
            </a:r>
            <a:r>
              <a:rPr lang="ja-JP" altLang="en-US" sz="900" dirty="0" smtClean="0"/>
              <a:t>１</a:t>
            </a:r>
            <a:r>
              <a:rPr lang="ja-JP" altLang="en-US" sz="900" dirty="0"/>
              <a:t>　</a:t>
            </a:r>
            <a:r>
              <a:rPr lang="ja-JP" altLang="en-US" sz="900" dirty="0" smtClean="0"/>
              <a:t>地方税</a:t>
            </a:r>
            <a:r>
              <a:rPr lang="ja-JP" altLang="en-US" sz="900" dirty="0"/>
              <a:t>の収入が標準税収額を下回る場合、</a:t>
            </a:r>
            <a:r>
              <a:rPr lang="ja-JP" altLang="en-US" sz="900" dirty="0" smtClean="0"/>
              <a:t>その</a:t>
            </a:r>
            <a:r>
              <a:rPr lang="ja-JP" altLang="en-US" sz="900" dirty="0"/>
              <a:t>税収</a:t>
            </a:r>
            <a:r>
              <a:rPr lang="ja-JP" altLang="en-US" sz="900" dirty="0" smtClean="0"/>
              <a:t>の減少を</a:t>
            </a:r>
            <a:r>
              <a:rPr lang="ja-JP" altLang="en-US" sz="900" dirty="0"/>
              <a:t>補うために</a:t>
            </a:r>
            <a:r>
              <a:rPr lang="ja-JP" altLang="en-US" sz="900" dirty="0" smtClean="0"/>
              <a:t>発行される</a:t>
            </a:r>
            <a:r>
              <a:rPr lang="ja-JP" altLang="en-US" sz="900" dirty="0"/>
              <a:t>特例</a:t>
            </a:r>
            <a:r>
              <a:rPr lang="ja-JP" altLang="en-US" sz="900" dirty="0" smtClean="0"/>
              <a:t>地方債であり、道府県分の対象</a:t>
            </a:r>
            <a:r>
              <a:rPr lang="ja-JP" altLang="en-US" sz="900" dirty="0"/>
              <a:t>税目は法人税割、法人事業税、利子割、地方法人特別譲与税</a:t>
            </a:r>
            <a:endParaRPr lang="en-US" altLang="ja-JP" sz="900" dirty="0"/>
          </a:p>
          <a:p>
            <a:pPr marL="2246313" indent="-2246313"/>
            <a:r>
              <a:rPr lang="ja-JP" altLang="en-US" sz="900" dirty="0"/>
              <a:t> 　　</a:t>
            </a:r>
            <a:r>
              <a:rPr lang="ja-JP" altLang="en-US" sz="900" dirty="0" smtClean="0"/>
              <a:t>　　</a:t>
            </a:r>
            <a:r>
              <a:rPr lang="en-US" altLang="ja-JP" sz="900" dirty="0" smtClean="0">
                <a:latin typeface="+mj-ea"/>
              </a:rPr>
              <a:t>※</a:t>
            </a:r>
            <a:r>
              <a:rPr lang="ja-JP" altLang="en-US" sz="900" dirty="0">
                <a:latin typeface="+mj-ea"/>
              </a:rPr>
              <a:t>２　</a:t>
            </a:r>
            <a:r>
              <a:rPr lang="ja-JP" altLang="en-US" sz="900" dirty="0" smtClean="0">
                <a:latin typeface="+mj-ea"/>
              </a:rPr>
              <a:t>地方</a:t>
            </a:r>
            <a:r>
              <a:rPr lang="ja-JP" altLang="en-US" sz="900" dirty="0">
                <a:latin typeface="+mj-ea"/>
              </a:rPr>
              <a:t>財政法第５条に基づき公共施設又は公用施設の建設事業費等の財源に充当する</a:t>
            </a:r>
            <a:r>
              <a:rPr lang="ja-JP" altLang="en-US" sz="900" dirty="0" smtClean="0">
                <a:latin typeface="+mj-ea"/>
              </a:rPr>
              <a:t>地方債</a:t>
            </a:r>
            <a:endParaRPr lang="en-US" altLang="ja-JP" sz="900" dirty="0" smtClean="0">
              <a:latin typeface="+mj-ea"/>
            </a:endParaRPr>
          </a:p>
          <a:p>
            <a:pPr marL="2246313" indent="-2246313"/>
            <a:r>
              <a:rPr lang="ja-JP" altLang="en-US" sz="900" dirty="0">
                <a:latin typeface="+mj-ea"/>
              </a:rPr>
              <a:t>　</a:t>
            </a:r>
            <a:r>
              <a:rPr lang="ja-JP" altLang="en-US" sz="900" dirty="0" smtClean="0">
                <a:latin typeface="+mj-ea"/>
              </a:rPr>
              <a:t>　　　 </a:t>
            </a:r>
            <a:r>
              <a:rPr lang="en-US" altLang="ja-JP" sz="900" dirty="0" smtClean="0">
                <a:latin typeface="+mj-ea"/>
              </a:rPr>
              <a:t>※</a:t>
            </a:r>
            <a:r>
              <a:rPr lang="ja-JP" altLang="en-US" sz="900" dirty="0">
                <a:latin typeface="+mj-ea"/>
              </a:rPr>
              <a:t>３</a:t>
            </a:r>
            <a:r>
              <a:rPr lang="ja-JP" altLang="en-US" sz="900" dirty="0" smtClean="0">
                <a:latin typeface="+mj-ea"/>
              </a:rPr>
              <a:t>　地方一般財源の不足に対処するため、投資的経費以外の経費にも充てられる地方財政法５条の特例として発行される地方債</a:t>
            </a:r>
            <a:endParaRPr lang="en-US" altLang="ja-JP" sz="900" dirty="0" smtClean="0">
              <a:latin typeface="+mj-ea"/>
            </a:endParaRPr>
          </a:p>
          <a:p>
            <a:pPr marL="2246313" indent="-2246313"/>
            <a:r>
              <a:rPr lang="ja-JP" altLang="en-US" sz="900" dirty="0">
                <a:latin typeface="+mj-ea"/>
              </a:rPr>
              <a:t>　</a:t>
            </a:r>
            <a:r>
              <a:rPr lang="ja-JP" altLang="en-US" sz="900" dirty="0" smtClean="0">
                <a:latin typeface="+mj-ea"/>
              </a:rPr>
              <a:t>　　　 </a:t>
            </a:r>
            <a:r>
              <a:rPr lang="en-US" altLang="ja-JP" sz="900" dirty="0" smtClean="0"/>
              <a:t>※</a:t>
            </a:r>
            <a:r>
              <a:rPr lang="ja-JP" altLang="en-US" sz="900" dirty="0" smtClean="0"/>
              <a:t>４　地方税</a:t>
            </a:r>
            <a:r>
              <a:rPr lang="ja-JP" altLang="en-US" sz="900" dirty="0"/>
              <a:t>の徴収猶予（１年間）に伴い生じる一時的な減収に対応するための特例制度として創設された</a:t>
            </a:r>
            <a:r>
              <a:rPr lang="ja-JP" altLang="en-US" sz="900" dirty="0" smtClean="0"/>
              <a:t>地方債（令和２年度限り）</a:t>
            </a:r>
            <a:endParaRPr lang="en-US" altLang="ja-JP" sz="900" dirty="0"/>
          </a:p>
          <a:p>
            <a:endParaRPr lang="en-US" altLang="ja-JP" sz="900" dirty="0"/>
          </a:p>
          <a:p>
            <a:endParaRPr lang="en-US" altLang="ja-JP" sz="1400" dirty="0" smtClean="0"/>
          </a:p>
          <a:p>
            <a:r>
              <a:rPr lang="ja-JP" altLang="en-US" sz="1400" dirty="0"/>
              <a:t>　</a:t>
            </a:r>
            <a:r>
              <a:rPr lang="ja-JP" altLang="en-US" sz="1400" dirty="0" smtClean="0"/>
              <a:t>＜課題に対する対応策　</a:t>
            </a:r>
            <a:r>
              <a:rPr lang="ja-JP" altLang="en-US" sz="1400" dirty="0" smtClean="0">
                <a:latin typeface="+mj-ea"/>
              </a:rPr>
              <a:t>（発行計画　</a:t>
            </a:r>
            <a:r>
              <a:rPr lang="en-US" altLang="ja-JP" sz="1400" dirty="0" smtClean="0">
                <a:latin typeface="+mj-ea"/>
              </a:rPr>
              <a:t>7,100</a:t>
            </a:r>
            <a:r>
              <a:rPr lang="ja-JP" altLang="en-US" sz="1400" dirty="0">
                <a:latin typeface="+mj-ea"/>
              </a:rPr>
              <a:t>億</a:t>
            </a:r>
            <a:r>
              <a:rPr lang="ja-JP" altLang="en-US" sz="1400" dirty="0" smtClean="0">
                <a:latin typeface="+mj-ea"/>
              </a:rPr>
              <a:t>円　→　約</a:t>
            </a:r>
            <a:r>
              <a:rPr lang="en-US" altLang="ja-JP" sz="1400" dirty="0">
                <a:latin typeface="+mj-ea"/>
              </a:rPr>
              <a:t>7,900</a:t>
            </a:r>
            <a:r>
              <a:rPr lang="ja-JP" altLang="en-US" sz="1400" dirty="0" smtClean="0">
                <a:latin typeface="+mj-ea"/>
              </a:rPr>
              <a:t>億円 ） </a:t>
            </a:r>
            <a:r>
              <a:rPr lang="ja-JP" altLang="en-US" sz="1400" dirty="0" smtClean="0"/>
              <a:t>＞</a:t>
            </a:r>
            <a:endParaRPr lang="en-US" altLang="ja-JP" sz="1400" dirty="0" smtClean="0"/>
          </a:p>
          <a:p>
            <a:endParaRPr lang="en-US" altLang="ja-JP" sz="300" dirty="0" smtClean="0"/>
          </a:p>
          <a:p>
            <a:pPr marL="2246313" indent="-2246313"/>
            <a:r>
              <a:rPr lang="ja-JP" altLang="en-US" sz="1350" dirty="0">
                <a:latin typeface="+mj-ea"/>
                <a:ea typeface="+mj-ea"/>
              </a:rPr>
              <a:t>　</a:t>
            </a:r>
            <a:r>
              <a:rPr lang="ja-JP" altLang="en-US" sz="1350" dirty="0" smtClean="0">
                <a:latin typeface="+mj-ea"/>
                <a:ea typeface="+mj-ea"/>
              </a:rPr>
              <a:t>○　減収補塡債の前倒し</a:t>
            </a:r>
            <a:r>
              <a:rPr lang="ja-JP" altLang="en-US" sz="1350" dirty="0">
                <a:latin typeface="+mj-ea"/>
                <a:ea typeface="+mj-ea"/>
              </a:rPr>
              <a:t>発行</a:t>
            </a:r>
            <a:r>
              <a:rPr lang="ja-JP" altLang="en-US" sz="1350" dirty="0" smtClean="0">
                <a:latin typeface="+mj-ea"/>
                <a:ea typeface="+mj-ea"/>
              </a:rPr>
              <a:t>　 　　　　　</a:t>
            </a:r>
            <a:r>
              <a:rPr lang="ja-JP" altLang="en-US" sz="1350" dirty="0">
                <a:latin typeface="+mj-ea"/>
                <a:ea typeface="+mj-ea"/>
              </a:rPr>
              <a:t> </a:t>
            </a:r>
            <a:r>
              <a:rPr lang="ja-JP" altLang="en-US" sz="1350" dirty="0" smtClean="0">
                <a:latin typeface="+mj-ea"/>
                <a:ea typeface="+mj-ea"/>
              </a:rPr>
              <a:t>            ・</a:t>
            </a:r>
            <a:r>
              <a:rPr lang="ja-JP" altLang="en-US" sz="1350" dirty="0" smtClean="0"/>
              <a:t>・・   約</a:t>
            </a:r>
            <a:r>
              <a:rPr lang="en-US" altLang="ja-JP" sz="1350" dirty="0" smtClean="0">
                <a:latin typeface="+mn-ea"/>
                <a:ea typeface="+mn-ea"/>
              </a:rPr>
              <a:t>230</a:t>
            </a:r>
            <a:r>
              <a:rPr lang="ja-JP" altLang="en-US" sz="1350" dirty="0" smtClean="0">
                <a:latin typeface="+mn-ea"/>
                <a:ea typeface="+mn-ea"/>
              </a:rPr>
              <a:t>億</a:t>
            </a:r>
            <a:r>
              <a:rPr lang="ja-JP" altLang="en-US" sz="1350" dirty="0" smtClean="0">
                <a:latin typeface="+mj-ea"/>
                <a:ea typeface="+mj-ea"/>
              </a:rPr>
              <a:t>円（既存制度分）　</a:t>
            </a:r>
            <a:endParaRPr lang="en-US" altLang="ja-JP" sz="1350" dirty="0" smtClean="0">
              <a:latin typeface="+mj-ea"/>
            </a:endParaRPr>
          </a:p>
          <a:p>
            <a:pPr marL="2246313" indent="-2246313"/>
            <a:r>
              <a:rPr lang="ja-JP" altLang="en-US" sz="1350" dirty="0">
                <a:latin typeface="+mj-ea"/>
              </a:rPr>
              <a:t>　</a:t>
            </a:r>
            <a:r>
              <a:rPr lang="ja-JP" altLang="en-US" sz="1350" dirty="0" smtClean="0">
                <a:latin typeface="+mj-ea"/>
              </a:rPr>
              <a:t>　　　　　　　　　　　　　　　　　　　　　　　　　 </a:t>
            </a:r>
            <a:r>
              <a:rPr lang="ja-JP" altLang="en-US" sz="1350" dirty="0">
                <a:latin typeface="+mj-ea"/>
              </a:rPr>
              <a:t>　　　</a:t>
            </a:r>
            <a:r>
              <a:rPr lang="ja-JP" altLang="en-US" sz="1350" dirty="0" smtClean="0">
                <a:latin typeface="+mj-ea"/>
              </a:rPr>
              <a:t>　</a:t>
            </a:r>
            <a:r>
              <a:rPr lang="ja-JP" altLang="en-US" sz="1350" dirty="0">
                <a:latin typeface="+mj-ea"/>
              </a:rPr>
              <a:t> </a:t>
            </a:r>
            <a:r>
              <a:rPr lang="ja-JP" altLang="en-US" sz="1350" dirty="0" smtClean="0"/>
              <a:t>  　　　　　  未確定（地方消費税分について国へ制度</a:t>
            </a:r>
            <a:r>
              <a:rPr lang="ja-JP" altLang="en-US" sz="1350" dirty="0"/>
              <a:t>創設を</a:t>
            </a:r>
            <a:r>
              <a:rPr lang="ja-JP" altLang="en-US" sz="1350" dirty="0" smtClean="0"/>
              <a:t>要望中）</a:t>
            </a:r>
            <a:endParaRPr lang="en-US" altLang="ja-JP" sz="1350" dirty="0"/>
          </a:p>
          <a:p>
            <a:pPr marL="2246313" indent="-2246313"/>
            <a:endParaRPr lang="en-US" altLang="ja-JP" sz="300" dirty="0" smtClean="0"/>
          </a:p>
          <a:p>
            <a:pPr marL="2246313" indent="-2246313"/>
            <a:r>
              <a:rPr lang="ja-JP" altLang="en-US" sz="1350" dirty="0" smtClean="0">
                <a:latin typeface="+mj-ea"/>
              </a:rPr>
              <a:t>　○　通常債の前倒し発行   　　 　　　　　　　　　　　 </a:t>
            </a:r>
            <a:r>
              <a:rPr lang="ja-JP" altLang="en-US" sz="1350" dirty="0" smtClean="0"/>
              <a:t>・・・   </a:t>
            </a:r>
            <a:r>
              <a:rPr lang="ja-JP" altLang="en-US" sz="1350" dirty="0" smtClean="0">
                <a:latin typeface="+mj-ea"/>
              </a:rPr>
              <a:t>約</a:t>
            </a:r>
            <a:r>
              <a:rPr lang="en-US" altLang="ja-JP" sz="1350" dirty="0" smtClean="0">
                <a:latin typeface="+mj-ea"/>
              </a:rPr>
              <a:t>30</a:t>
            </a:r>
            <a:r>
              <a:rPr lang="en-US" altLang="ja-JP" sz="1350" dirty="0">
                <a:latin typeface="+mj-ea"/>
              </a:rPr>
              <a:t>0</a:t>
            </a:r>
            <a:r>
              <a:rPr lang="ja-JP" altLang="en-US" sz="1350" dirty="0" smtClean="0">
                <a:latin typeface="+mj-ea"/>
              </a:rPr>
              <a:t>億円　</a:t>
            </a:r>
            <a:endParaRPr lang="en-US" altLang="ja-JP" sz="1350" dirty="0" smtClean="0">
              <a:latin typeface="+mj-ea"/>
            </a:endParaRPr>
          </a:p>
          <a:p>
            <a:pPr marL="2246313" indent="-2246313"/>
            <a:endParaRPr lang="en-US" altLang="ja-JP" sz="300" dirty="0" smtClean="0">
              <a:latin typeface="+mn-lt"/>
            </a:endParaRPr>
          </a:p>
          <a:p>
            <a:pPr marL="2246313" indent="-2246313"/>
            <a:r>
              <a:rPr lang="ja-JP" altLang="en-US" sz="1350" dirty="0" smtClean="0">
                <a:latin typeface="+mj-ea"/>
              </a:rPr>
              <a:t>　○　民間資金における臨時財政対策債の増加</a:t>
            </a:r>
            <a:r>
              <a:rPr lang="ja-JP" altLang="en-US" sz="1350" dirty="0">
                <a:latin typeface="+mj-ea"/>
              </a:rPr>
              <a:t>　</a:t>
            </a:r>
            <a:r>
              <a:rPr lang="ja-JP" altLang="en-US" sz="1350" dirty="0" smtClean="0">
                <a:latin typeface="+mj-ea"/>
              </a:rPr>
              <a:t>  ・・・   約</a:t>
            </a:r>
            <a:r>
              <a:rPr lang="en-US" altLang="ja-JP" sz="1350" dirty="0" smtClean="0">
                <a:latin typeface="+mj-ea"/>
              </a:rPr>
              <a:t>27</a:t>
            </a:r>
            <a:r>
              <a:rPr lang="en-US" altLang="ja-JP" sz="1350" dirty="0">
                <a:latin typeface="+mj-ea"/>
              </a:rPr>
              <a:t>0</a:t>
            </a:r>
            <a:r>
              <a:rPr lang="ja-JP" altLang="en-US" sz="1350" dirty="0" smtClean="0">
                <a:latin typeface="+mj-ea"/>
              </a:rPr>
              <a:t>億円</a:t>
            </a:r>
            <a:endParaRPr lang="en-US" altLang="ja-JP" sz="1350" dirty="0" smtClean="0">
              <a:latin typeface="+mj-ea"/>
            </a:endParaRPr>
          </a:p>
          <a:p>
            <a:pPr marL="2246313" indent="-2246313"/>
            <a:endParaRPr lang="en-US" altLang="ja-JP" sz="300" dirty="0" smtClean="0">
              <a:latin typeface="+mj-ea"/>
            </a:endParaRPr>
          </a:p>
          <a:p>
            <a:pPr marL="2246313" indent="-2246313"/>
            <a:r>
              <a:rPr lang="ja-JP" altLang="en-US" sz="1350" dirty="0">
                <a:latin typeface="+mj-ea"/>
              </a:rPr>
              <a:t>　</a:t>
            </a:r>
            <a:r>
              <a:rPr lang="ja-JP" altLang="en-US" sz="1350" dirty="0" smtClean="0"/>
              <a:t>○</a:t>
            </a:r>
            <a:r>
              <a:rPr lang="ja-JP" altLang="en-US" sz="1350" dirty="0"/>
              <a:t>　徴収猶予特例債の活用　            　　 　　　　  </a:t>
            </a:r>
            <a:r>
              <a:rPr lang="ja-JP" altLang="en-US" sz="1350" dirty="0" smtClean="0"/>
              <a:t> </a:t>
            </a:r>
            <a:r>
              <a:rPr lang="ja-JP" altLang="en-US" sz="1350" dirty="0"/>
              <a:t>・・・   発行見込額は不明</a:t>
            </a:r>
            <a:r>
              <a:rPr lang="ja-JP" altLang="en-US" sz="1350" dirty="0" smtClean="0">
                <a:latin typeface="+mj-ea"/>
              </a:rPr>
              <a:t>　</a:t>
            </a:r>
            <a:r>
              <a:rPr lang="ja-JP" altLang="en-US" sz="1050" dirty="0" smtClean="0">
                <a:latin typeface="+mj-ea"/>
                <a:ea typeface="+mj-ea"/>
              </a:rPr>
              <a:t>　</a:t>
            </a:r>
            <a:endParaRPr lang="en-US" altLang="ja-JP" sz="1050" dirty="0" smtClean="0">
              <a:latin typeface="+mj-ea"/>
              <a:ea typeface="+mj-ea"/>
            </a:endParaRPr>
          </a:p>
          <a:p>
            <a:pPr marL="2246313" indent="-2246313"/>
            <a:endParaRPr lang="en-US" altLang="ja-JP" sz="1050" dirty="0" smtClean="0">
              <a:latin typeface="+mj-ea"/>
              <a:ea typeface="+mj-ea"/>
            </a:endParaRPr>
          </a:p>
          <a:p>
            <a:pPr marL="2246313" indent="-2246313"/>
            <a:r>
              <a:rPr lang="en-US" altLang="ja-JP" sz="1050" dirty="0" smtClean="0">
                <a:latin typeface="+mj-ea"/>
                <a:ea typeface="+mj-ea"/>
              </a:rPr>
              <a:t>   </a:t>
            </a:r>
          </a:p>
          <a:p>
            <a:pPr marL="2246313" indent="-2246313"/>
            <a:r>
              <a:rPr lang="en-US" altLang="ja-JP" sz="1050" dirty="0">
                <a:latin typeface="+mj-ea"/>
                <a:ea typeface="+mj-ea"/>
              </a:rPr>
              <a:t> </a:t>
            </a:r>
            <a:r>
              <a:rPr lang="en-US" altLang="ja-JP" sz="1050" dirty="0" smtClean="0">
                <a:latin typeface="+mj-ea"/>
                <a:ea typeface="+mj-ea"/>
              </a:rPr>
              <a:t>  </a:t>
            </a:r>
            <a:endParaRPr lang="en-US" altLang="ja-JP" sz="1050" dirty="0">
              <a:latin typeface="+mj-ea"/>
              <a:ea typeface="+mj-ea"/>
            </a:endParaRPr>
          </a:p>
          <a:p>
            <a:pPr marL="2246313" indent="-2246313"/>
            <a:endParaRPr lang="en-US" altLang="ja-JP" sz="1600" dirty="0">
              <a:latin typeface="+mj-ea"/>
              <a:ea typeface="+mj-ea"/>
            </a:endParaRPr>
          </a:p>
        </p:txBody>
      </p:sp>
      <p:cxnSp>
        <p:nvCxnSpPr>
          <p:cNvPr id="11" name="直線コネクタ 10"/>
          <p:cNvCxnSpPr>
            <a:stCxn id="6" idx="2"/>
            <a:endCxn id="7" idx="1"/>
          </p:cNvCxnSpPr>
          <p:nvPr/>
        </p:nvCxnSpPr>
        <p:spPr>
          <a:xfrm>
            <a:off x="162095" y="4409535"/>
            <a:ext cx="9562409" cy="0"/>
          </a:xfrm>
          <a:prstGeom prst="line">
            <a:avLst/>
          </a:prstGeom>
        </p:spPr>
        <p:style>
          <a:lnRef idx="1">
            <a:schemeClr val="dk1"/>
          </a:lnRef>
          <a:fillRef idx="0">
            <a:schemeClr val="dk1"/>
          </a:fillRef>
          <a:effectRef idx="0">
            <a:schemeClr val="dk1"/>
          </a:effectRef>
          <a:fontRef idx="minor">
            <a:schemeClr val="tx1"/>
          </a:fontRef>
        </p:style>
      </p:cxnSp>
      <p:grpSp>
        <p:nvGrpSpPr>
          <p:cNvPr id="27" name="グループ化 26"/>
          <p:cNvGrpSpPr/>
          <p:nvPr/>
        </p:nvGrpSpPr>
        <p:grpSpPr>
          <a:xfrm>
            <a:off x="115752" y="702577"/>
            <a:ext cx="9662723" cy="3706958"/>
            <a:chOff x="128311" y="538333"/>
            <a:chExt cx="9526628" cy="1994843"/>
          </a:xfrm>
        </p:grpSpPr>
        <p:sp>
          <p:nvSpPr>
            <p:cNvPr id="6" name="左大かっこ 5"/>
            <p:cNvSpPr/>
            <p:nvPr/>
          </p:nvSpPr>
          <p:spPr>
            <a:xfrm>
              <a:off x="128311" y="538334"/>
              <a:ext cx="45690" cy="1994842"/>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 name="右大かっこ 6"/>
            <p:cNvSpPr/>
            <p:nvPr/>
          </p:nvSpPr>
          <p:spPr>
            <a:xfrm>
              <a:off x="9601728" y="538334"/>
              <a:ext cx="53211" cy="1994842"/>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8" name="直線コネクタ 17"/>
            <p:cNvCxnSpPr/>
            <p:nvPr/>
          </p:nvCxnSpPr>
          <p:spPr>
            <a:xfrm>
              <a:off x="4404205" y="538333"/>
              <a:ext cx="5250734" cy="2912"/>
            </a:xfrm>
            <a:prstGeom prst="line">
              <a:avLst/>
            </a:prstGeom>
          </p:spPr>
          <p:style>
            <a:lnRef idx="1">
              <a:schemeClr val="dk1"/>
            </a:lnRef>
            <a:fillRef idx="0">
              <a:schemeClr val="dk1"/>
            </a:fillRef>
            <a:effectRef idx="0">
              <a:schemeClr val="dk1"/>
            </a:effectRef>
            <a:fontRef idx="minor">
              <a:schemeClr val="tx1"/>
            </a:fontRef>
          </p:style>
        </p:cxnSp>
      </p:grpSp>
      <p:grpSp>
        <p:nvGrpSpPr>
          <p:cNvPr id="28" name="グループ化 27"/>
          <p:cNvGrpSpPr/>
          <p:nvPr/>
        </p:nvGrpSpPr>
        <p:grpSpPr>
          <a:xfrm>
            <a:off x="115752" y="4609449"/>
            <a:ext cx="9672621" cy="2139081"/>
            <a:chOff x="141168" y="2251591"/>
            <a:chExt cx="9587463" cy="1863663"/>
          </a:xfrm>
        </p:grpSpPr>
        <p:cxnSp>
          <p:nvCxnSpPr>
            <p:cNvPr id="17" name="直線コネクタ 16"/>
            <p:cNvCxnSpPr/>
            <p:nvPr/>
          </p:nvCxnSpPr>
          <p:spPr>
            <a:xfrm>
              <a:off x="5446504" y="2251591"/>
              <a:ext cx="4230969" cy="2"/>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a:stCxn id="22" idx="2"/>
              <a:endCxn id="23" idx="1"/>
            </p:cNvCxnSpPr>
            <p:nvPr/>
          </p:nvCxnSpPr>
          <p:spPr>
            <a:xfrm flipV="1">
              <a:off x="187103" y="4115252"/>
              <a:ext cx="9478221" cy="2"/>
            </a:xfrm>
            <a:prstGeom prst="line">
              <a:avLst/>
            </a:prstGeom>
          </p:spPr>
          <p:style>
            <a:lnRef idx="1">
              <a:schemeClr val="dk1"/>
            </a:lnRef>
            <a:fillRef idx="0">
              <a:schemeClr val="dk1"/>
            </a:fillRef>
            <a:effectRef idx="0">
              <a:schemeClr val="dk1"/>
            </a:effectRef>
            <a:fontRef idx="minor">
              <a:schemeClr val="tx1"/>
            </a:fontRef>
          </p:style>
        </p:cxnSp>
        <p:sp>
          <p:nvSpPr>
            <p:cNvPr id="22" name="左大かっこ 21"/>
            <p:cNvSpPr/>
            <p:nvPr/>
          </p:nvSpPr>
          <p:spPr>
            <a:xfrm>
              <a:off x="141168" y="2251591"/>
              <a:ext cx="45935" cy="1863663"/>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3" name="右大かっこ 22"/>
            <p:cNvSpPr/>
            <p:nvPr/>
          </p:nvSpPr>
          <p:spPr>
            <a:xfrm>
              <a:off x="9665324" y="2251591"/>
              <a:ext cx="63307" cy="1863661"/>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sp>
        <p:nvSpPr>
          <p:cNvPr id="49" name="テキスト ボックス 48"/>
          <p:cNvSpPr txBox="1"/>
          <p:nvPr/>
        </p:nvSpPr>
        <p:spPr>
          <a:xfrm>
            <a:off x="398244" y="6171421"/>
            <a:ext cx="9380231" cy="338554"/>
          </a:xfrm>
          <a:prstGeom prst="rect">
            <a:avLst/>
          </a:prstGeom>
          <a:noFill/>
        </p:spPr>
        <p:txBody>
          <a:bodyPr wrap="square" rtlCol="0">
            <a:spAutoFit/>
          </a:bodyPr>
          <a:lstStyle/>
          <a:p>
            <a:r>
              <a:rPr lang="ja-JP" altLang="en-US" sz="1600" b="1" dirty="0" smtClean="0">
                <a:latin typeface="+mn-ea"/>
                <a:ea typeface="+mn-ea"/>
              </a:rPr>
              <a:t>⇒　</a:t>
            </a:r>
            <a:r>
              <a:rPr kumimoji="1" lang="ja-JP" altLang="en-US" sz="1600" b="1" dirty="0" smtClean="0">
                <a:latin typeface="+mn-ea"/>
                <a:ea typeface="+mn-ea"/>
              </a:rPr>
              <a:t>上記の対応を行うことで、出納整理期間に集中すると見込まれる発行額及び発行月の平準化を図る</a:t>
            </a:r>
            <a:endParaRPr kumimoji="1" lang="ja-JP" altLang="en-US" sz="1600" b="1" dirty="0">
              <a:latin typeface="+mn-ea"/>
              <a:ea typeface="+mn-ea"/>
            </a:endParaRPr>
          </a:p>
        </p:txBody>
      </p:sp>
      <p:sp>
        <p:nvSpPr>
          <p:cNvPr id="20" name="フローチャート : 代替処理 19"/>
          <p:cNvSpPr/>
          <p:nvPr/>
        </p:nvSpPr>
        <p:spPr bwMode="auto">
          <a:xfrm>
            <a:off x="89248" y="260753"/>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smtClean="0">
                <a:solidFill>
                  <a:schemeClr val="bg1"/>
                </a:solidFill>
                <a:latin typeface="Arial" pitchFamily="34" charset="0"/>
                <a:ea typeface="ＭＳ Ｐゴシック" pitchFamily="50" charset="-128"/>
              </a:rPr>
              <a:t>新型コロナウイルス感染症の影響に伴う令和２年度大阪府債発行計画（案）の増額対応について</a:t>
            </a:r>
          </a:p>
        </p:txBody>
      </p:sp>
      <p:sp>
        <p:nvSpPr>
          <p:cNvPr id="21" name="テキスト ボックス 16"/>
          <p:cNvSpPr txBox="1">
            <a:spLocks noChangeArrowheads="1"/>
          </p:cNvSpPr>
          <p:nvPr/>
        </p:nvSpPr>
        <p:spPr bwMode="auto">
          <a:xfrm>
            <a:off x="8522832" y="33859"/>
            <a:ext cx="1262048" cy="302318"/>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sz="1800" b="1" dirty="0" smtClean="0">
                <a:effectLst/>
                <a:latin typeface="ＭＳ ゴシック"/>
                <a:ea typeface="ＭＳ Ｐゴシック"/>
                <a:cs typeface="Times New Roman"/>
              </a:rPr>
              <a:t>２－１</a:t>
            </a:r>
            <a:endParaRPr lang="ja-JP" sz="1200" dirty="0">
              <a:effectLst/>
              <a:latin typeface="ＭＳ ゴシック"/>
              <a:cs typeface="Times New Roman"/>
            </a:endParaRPr>
          </a:p>
        </p:txBody>
      </p:sp>
    </p:spTree>
    <p:extLst>
      <p:ext uri="{BB962C8B-B14F-4D97-AF65-F5344CB8AC3E}">
        <p14:creationId xmlns:p14="http://schemas.microsoft.com/office/powerpoint/2010/main" val="2707229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711</Words>
  <Application>Microsoft Office PowerPoint</Application>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Ｐ明朝</vt:lpstr>
      <vt:lpstr>ＭＳ ゴシック</vt:lpstr>
      <vt:lpstr>Arial</vt:lpstr>
      <vt:lpstr>Times New Roman</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2020-10-05T06:28:12Z</dcterms:created>
  <dcterms:modified xsi:type="dcterms:W3CDTF">2020-10-05T06:29:06Z</dcterms:modified>
</cp:coreProperties>
</file>