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396" r:id="rId2"/>
    <p:sldId id="397" r:id="rId3"/>
    <p:sldId id="398" r:id="rId4"/>
    <p:sldId id="399" r:id="rId5"/>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33CC"/>
    <a:srgbClr val="EAEF11"/>
    <a:srgbClr val="00FFFF"/>
    <a:srgbClr val="FB8605"/>
    <a:srgbClr val="0066FF"/>
    <a:srgbClr val="00CC00"/>
    <a:srgbClr val="FFFF66"/>
    <a:srgbClr val="FFFF99"/>
    <a:srgbClr val="FFE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18" autoAdjust="0"/>
    <p:restoredTop sz="94434" autoAdjust="0"/>
  </p:normalViewPr>
  <p:slideViewPr>
    <p:cSldViewPr snapToGrid="0">
      <p:cViewPr varScale="1">
        <p:scale>
          <a:sx n="71" d="100"/>
          <a:sy n="71" d="100"/>
        </p:scale>
        <p:origin x="1470" y="5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7347" name="Rectangle 3"/>
          <p:cNvSpPr>
            <a:spLocks noGrp="1" noChangeArrowheads="1"/>
          </p:cNvSpPr>
          <p:nvPr>
            <p:ph type="dt" sz="quarter"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0DF6FD59-C29F-41C8-97DE-04BEBB54002B}" type="datetimeFigureOut">
              <a:rPr lang="ja-JP" altLang="en-US"/>
              <a:pPr/>
              <a:t>2020/9/14</a:t>
            </a:fld>
            <a:endParaRPr lang="en-US" altLang="ja-JP"/>
          </a:p>
        </p:txBody>
      </p:sp>
      <p:sp>
        <p:nvSpPr>
          <p:cNvPr id="57348" name="Rectangle 4"/>
          <p:cNvSpPr>
            <a:spLocks noGrp="1" noChangeArrowheads="1"/>
          </p:cNvSpPr>
          <p:nvPr>
            <p:ph type="ftr" sz="quarter" idx="2"/>
          </p:nvPr>
        </p:nvSpPr>
        <p:spPr bwMode="auto">
          <a:xfrm>
            <a:off x="0"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7349" name="Rectangle 5"/>
          <p:cNvSpPr>
            <a:spLocks noGrp="1" noChangeArrowheads="1"/>
          </p:cNvSpPr>
          <p:nvPr>
            <p:ph type="sldNum" sz="quarter" idx="3"/>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89403420-0162-444F-9F63-5691F90F5DDE}" type="slidenum">
              <a:rPr lang="ja-JP" altLang="en-US"/>
              <a:pPr/>
              <a:t>‹#›</a:t>
            </a:fld>
            <a:endParaRPr lang="en-US" altLang="ja-JP"/>
          </a:p>
        </p:txBody>
      </p:sp>
    </p:spTree>
    <p:extLst>
      <p:ext uri="{BB962C8B-B14F-4D97-AF65-F5344CB8AC3E}">
        <p14:creationId xmlns:p14="http://schemas.microsoft.com/office/powerpoint/2010/main" val="15319371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t" anchorCtr="0" compatLnSpc="1">
            <a:prstTxWarp prst="textNoShape">
              <a:avLst/>
            </a:prstTxWarp>
          </a:bodyPr>
          <a:lstStyle>
            <a:lvl1pPr defTabSz="882650">
              <a:defRPr sz="1200"/>
            </a:lvl1pPr>
          </a:lstStyle>
          <a:p>
            <a:endParaRPr lang="en-US" altLang="ja-JP"/>
          </a:p>
        </p:txBody>
      </p:sp>
      <p:sp>
        <p:nvSpPr>
          <p:cNvPr id="27651" name="Rectangle 3"/>
          <p:cNvSpPr>
            <a:spLocks noGrp="1" noChangeArrowheads="1"/>
          </p:cNvSpPr>
          <p:nvPr>
            <p:ph type="dt" idx="1"/>
          </p:nvPr>
        </p:nvSpPr>
        <p:spPr bwMode="auto">
          <a:xfrm>
            <a:off x="3856038"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t" anchorCtr="0" compatLnSpc="1">
            <a:prstTxWarp prst="textNoShape">
              <a:avLst/>
            </a:prstTxWarp>
          </a:bodyPr>
          <a:lstStyle>
            <a:lvl1pPr algn="r" defTabSz="882650">
              <a:defRPr sz="1200"/>
            </a:lvl1pPr>
          </a:lstStyle>
          <a:p>
            <a:endParaRPr lang="en-US" altLang="ja-JP"/>
          </a:p>
        </p:txBody>
      </p:sp>
      <p:sp>
        <p:nvSpPr>
          <p:cNvPr id="28676" name="Rectangle 4"/>
          <p:cNvSpPr>
            <a:spLocks noGrp="1" noRot="1" noChangeAspect="1" noChangeArrowheads="1" noTextEdit="1"/>
          </p:cNvSpPr>
          <p:nvPr>
            <p:ph type="sldImg" idx="2"/>
          </p:nvPr>
        </p:nvSpPr>
        <p:spPr bwMode="auto">
          <a:xfrm>
            <a:off x="711200" y="744538"/>
            <a:ext cx="5384800" cy="3729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679450" y="4721225"/>
            <a:ext cx="5448300"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7654" name="Rectangle 6"/>
          <p:cNvSpPr>
            <a:spLocks noGrp="1" noChangeArrowheads="1"/>
          </p:cNvSpPr>
          <p:nvPr>
            <p:ph type="ftr" sz="quarter" idx="4"/>
          </p:nvPr>
        </p:nvSpPr>
        <p:spPr bwMode="auto">
          <a:xfrm>
            <a:off x="0"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b" anchorCtr="0" compatLnSpc="1">
            <a:prstTxWarp prst="textNoShape">
              <a:avLst/>
            </a:prstTxWarp>
          </a:bodyPr>
          <a:lstStyle>
            <a:lvl1pPr defTabSz="882650">
              <a:defRPr sz="1200"/>
            </a:lvl1pPr>
          </a:lstStyle>
          <a:p>
            <a:endParaRPr lang="en-US" altLang="ja-JP"/>
          </a:p>
        </p:txBody>
      </p:sp>
      <p:sp>
        <p:nvSpPr>
          <p:cNvPr id="27655" name="Rectangle 7"/>
          <p:cNvSpPr>
            <a:spLocks noGrp="1" noChangeArrowheads="1"/>
          </p:cNvSpPr>
          <p:nvPr>
            <p:ph type="sldNum" sz="quarter" idx="5"/>
          </p:nvPr>
        </p:nvSpPr>
        <p:spPr bwMode="auto">
          <a:xfrm>
            <a:off x="3856038" y="9440863"/>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331" tIns="44166" rIns="88331" bIns="44166" numCol="1" anchor="b" anchorCtr="0" compatLnSpc="1">
            <a:prstTxWarp prst="textNoShape">
              <a:avLst/>
            </a:prstTxWarp>
          </a:bodyPr>
          <a:lstStyle>
            <a:lvl1pPr algn="r" defTabSz="882650">
              <a:defRPr sz="1200"/>
            </a:lvl1pPr>
          </a:lstStyle>
          <a:p>
            <a:fld id="{32FB620B-A58B-4A04-8599-5E0DE77F85F6}" type="slidenum">
              <a:rPr lang="en-US" altLang="ja-JP"/>
              <a:pPr/>
              <a:t>‹#›</a:t>
            </a:fld>
            <a:endParaRPr lang="en-US" altLang="ja-JP"/>
          </a:p>
        </p:txBody>
      </p:sp>
    </p:spTree>
    <p:extLst>
      <p:ext uri="{BB962C8B-B14F-4D97-AF65-F5344CB8AC3E}">
        <p14:creationId xmlns:p14="http://schemas.microsoft.com/office/powerpoint/2010/main" val="18807606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fld id="{61542F01-0121-416E-B3A4-AAAB165A6FB1}" type="datetime1">
              <a:rPr lang="ja-JP" altLang="en-US" smtClean="0"/>
              <a:pPr/>
              <a:t>2020/9/14</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BC20E24-DC01-4EB0-9FBC-E8989ADBD6CA}" type="slidenum">
              <a:rPr lang="en-US" altLang="ja-JP"/>
              <a:pPr>
                <a:defRPr/>
              </a:pPr>
              <a:t>‹#›</a:t>
            </a:fld>
            <a:endParaRPr lang="en-US" altLang="ja-JP"/>
          </a:p>
        </p:txBody>
      </p:sp>
    </p:spTree>
    <p:extLst>
      <p:ext uri="{BB962C8B-B14F-4D97-AF65-F5344CB8AC3E}">
        <p14:creationId xmlns:p14="http://schemas.microsoft.com/office/powerpoint/2010/main" val="3955011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fld id="{85280B3F-BF9A-499F-97C2-EC615CFF2F4D}" type="datetime1">
              <a:rPr lang="ja-JP" altLang="en-US" smtClean="0"/>
              <a:pPr/>
              <a:t>2020/9/14</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6D14638-10BA-4259-973D-892BB29E46F4}" type="slidenum">
              <a:rPr lang="en-US" altLang="ja-JP"/>
              <a:pPr>
                <a:defRPr/>
              </a:pPr>
              <a:t>‹#›</a:t>
            </a:fld>
            <a:endParaRPr lang="en-US" altLang="ja-JP"/>
          </a:p>
        </p:txBody>
      </p:sp>
    </p:spTree>
    <p:extLst>
      <p:ext uri="{BB962C8B-B14F-4D97-AF65-F5344CB8AC3E}">
        <p14:creationId xmlns:p14="http://schemas.microsoft.com/office/powerpoint/2010/main" val="898553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fld id="{11261405-6E39-4A25-97F8-4583FF1D2D5E}" type="datetime1">
              <a:rPr lang="ja-JP" altLang="en-US" smtClean="0"/>
              <a:pPr/>
              <a:t>2020/9/14</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A7836C7-7A2B-4E24-AF55-51B8B5F5E901}" type="slidenum">
              <a:rPr lang="en-US" altLang="ja-JP"/>
              <a:pPr>
                <a:defRPr/>
              </a:pPr>
              <a:t>‹#›</a:t>
            </a:fld>
            <a:endParaRPr lang="en-US" altLang="ja-JP"/>
          </a:p>
        </p:txBody>
      </p:sp>
    </p:spTree>
    <p:extLst>
      <p:ext uri="{BB962C8B-B14F-4D97-AF65-F5344CB8AC3E}">
        <p14:creationId xmlns:p14="http://schemas.microsoft.com/office/powerpoint/2010/main" val="379183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fld id="{8380B0FA-A0F7-4983-895C-750382BD20C3}" type="datetime1">
              <a:rPr lang="ja-JP" altLang="en-US" smtClean="0"/>
              <a:pPr/>
              <a:t>2020/9/14</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3A0AB7F-FD1D-4B22-A475-CA7B61D48F3B}" type="slidenum">
              <a:rPr lang="en-US" altLang="ja-JP"/>
              <a:pPr>
                <a:defRPr/>
              </a:pPr>
              <a:t>‹#›</a:t>
            </a:fld>
            <a:endParaRPr lang="en-US" altLang="ja-JP"/>
          </a:p>
        </p:txBody>
      </p:sp>
    </p:spTree>
    <p:extLst>
      <p:ext uri="{BB962C8B-B14F-4D97-AF65-F5344CB8AC3E}">
        <p14:creationId xmlns:p14="http://schemas.microsoft.com/office/powerpoint/2010/main" val="4148948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fld id="{188A9335-FB69-4DDB-8947-76D670C61650}" type="datetime1">
              <a:rPr lang="ja-JP" altLang="en-US" smtClean="0"/>
              <a:pPr/>
              <a:t>2020/9/14</a:t>
            </a:fld>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05F49AF-AA63-4EC0-9F87-4D7F771286AB}" type="slidenum">
              <a:rPr lang="en-US" altLang="ja-JP"/>
              <a:pPr>
                <a:defRPr/>
              </a:pPr>
              <a:t>‹#›</a:t>
            </a:fld>
            <a:endParaRPr lang="en-US" altLang="ja-JP"/>
          </a:p>
        </p:txBody>
      </p:sp>
    </p:spTree>
    <p:extLst>
      <p:ext uri="{BB962C8B-B14F-4D97-AF65-F5344CB8AC3E}">
        <p14:creationId xmlns:p14="http://schemas.microsoft.com/office/powerpoint/2010/main" val="1851606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fld id="{24F220F6-5B80-4713-A16A-6DF41E96FB2D}" type="datetime1">
              <a:rPr lang="ja-JP" altLang="en-US" smtClean="0"/>
              <a:pPr/>
              <a:t>2020/9/14</a:t>
            </a:fld>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5AFB217-424F-40B5-A571-9963A3E8F101}" type="slidenum">
              <a:rPr lang="en-US" altLang="ja-JP"/>
              <a:pPr>
                <a:defRPr/>
              </a:pPr>
              <a:t>‹#›</a:t>
            </a:fld>
            <a:endParaRPr lang="en-US" altLang="ja-JP"/>
          </a:p>
        </p:txBody>
      </p:sp>
    </p:spTree>
    <p:extLst>
      <p:ext uri="{BB962C8B-B14F-4D97-AF65-F5344CB8AC3E}">
        <p14:creationId xmlns:p14="http://schemas.microsoft.com/office/powerpoint/2010/main" val="922828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fld id="{52F33569-5644-465C-BE84-0FAE4FBD9CC7}" type="datetime1">
              <a:rPr lang="ja-JP" altLang="en-US" smtClean="0"/>
              <a:pPr/>
              <a:t>2020/9/14</a:t>
            </a:fld>
            <a:endParaRPr lang="en-US" altLang="ja-JP"/>
          </a:p>
        </p:txBody>
      </p:sp>
      <p:sp>
        <p:nvSpPr>
          <p:cNvPr id="8" name="Rectangle 5"/>
          <p:cNvSpPr>
            <a:spLocks noGrp="1" noChangeArrowheads="1"/>
          </p:cNvSpPr>
          <p:nvPr>
            <p:ph type="ftr" sz="quarter" idx="11"/>
          </p:nvPr>
        </p:nvSpPr>
        <p:spPr>
          <a:ln/>
        </p:spPr>
        <p:txBody>
          <a:bodyPr/>
          <a:lstStyle>
            <a:lvl1pPr>
              <a:defRPr/>
            </a:lvl1pPr>
          </a:lstStyle>
          <a:p>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28DDDF47-2B06-44CD-85F3-4A0786A8F3D4}" type="slidenum">
              <a:rPr lang="en-US" altLang="ja-JP"/>
              <a:pPr>
                <a:defRPr/>
              </a:pPr>
              <a:t>‹#›</a:t>
            </a:fld>
            <a:endParaRPr lang="en-US" altLang="ja-JP"/>
          </a:p>
        </p:txBody>
      </p:sp>
    </p:spTree>
    <p:extLst>
      <p:ext uri="{BB962C8B-B14F-4D97-AF65-F5344CB8AC3E}">
        <p14:creationId xmlns:p14="http://schemas.microsoft.com/office/powerpoint/2010/main" val="3884815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fld id="{58CD1263-B08D-41A1-8AED-2CE4A26FA56D}" type="datetime1">
              <a:rPr lang="ja-JP" altLang="en-US" smtClean="0"/>
              <a:pPr/>
              <a:t>2020/9/14</a:t>
            </a:fld>
            <a:endParaRPr lang="en-US" altLang="ja-JP"/>
          </a:p>
        </p:txBody>
      </p:sp>
      <p:sp>
        <p:nvSpPr>
          <p:cNvPr id="4" name="Rectangle 5"/>
          <p:cNvSpPr>
            <a:spLocks noGrp="1" noChangeArrowheads="1"/>
          </p:cNvSpPr>
          <p:nvPr>
            <p:ph type="ftr" sz="quarter" idx="11"/>
          </p:nvPr>
        </p:nvSpPr>
        <p:spPr>
          <a:ln/>
        </p:spPr>
        <p:txBody>
          <a:bodyPr/>
          <a:lstStyle>
            <a:lvl1pPr>
              <a:defRPr/>
            </a:lvl1pPr>
          </a:lstStyle>
          <a:p>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51B7AE5A-1EBD-47C9-AE81-5280EF8F6BE8}" type="slidenum">
              <a:rPr lang="en-US" altLang="ja-JP"/>
              <a:pPr>
                <a:defRPr/>
              </a:pPr>
              <a:t>‹#›</a:t>
            </a:fld>
            <a:endParaRPr lang="en-US" altLang="ja-JP"/>
          </a:p>
        </p:txBody>
      </p:sp>
    </p:spTree>
    <p:extLst>
      <p:ext uri="{BB962C8B-B14F-4D97-AF65-F5344CB8AC3E}">
        <p14:creationId xmlns:p14="http://schemas.microsoft.com/office/powerpoint/2010/main" val="2861903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E5D06BAC-9FE9-46AE-8F62-4A78AD57968C}" type="datetime1">
              <a:rPr lang="ja-JP" altLang="en-US" smtClean="0"/>
              <a:pPr/>
              <a:t>2020/9/14</a:t>
            </a:fld>
            <a:endParaRPr lang="en-US" altLang="ja-JP"/>
          </a:p>
        </p:txBody>
      </p:sp>
      <p:sp>
        <p:nvSpPr>
          <p:cNvPr id="3" name="Rectangle 5"/>
          <p:cNvSpPr>
            <a:spLocks noGrp="1" noChangeArrowheads="1"/>
          </p:cNvSpPr>
          <p:nvPr>
            <p:ph type="ftr" sz="quarter" idx="11"/>
          </p:nvPr>
        </p:nvSpPr>
        <p:spPr>
          <a:ln/>
        </p:spPr>
        <p:txBody>
          <a:bodyPr/>
          <a:lstStyle>
            <a:lvl1pPr>
              <a:defRPr/>
            </a:lvl1pPr>
          </a:lstStyle>
          <a:p>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6F097F7B-CB52-4430-A467-F565A6C3586E}" type="slidenum">
              <a:rPr lang="en-US" altLang="ja-JP"/>
              <a:pPr>
                <a:defRPr/>
              </a:pPr>
              <a:t>‹#›</a:t>
            </a:fld>
            <a:endParaRPr lang="en-US" altLang="ja-JP"/>
          </a:p>
        </p:txBody>
      </p:sp>
    </p:spTree>
    <p:extLst>
      <p:ext uri="{BB962C8B-B14F-4D97-AF65-F5344CB8AC3E}">
        <p14:creationId xmlns:p14="http://schemas.microsoft.com/office/powerpoint/2010/main" val="1774158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fld id="{B84FA38D-8C8B-4D3A-92B3-27DB20D6CE91}" type="datetime1">
              <a:rPr lang="ja-JP" altLang="en-US" smtClean="0"/>
              <a:pPr/>
              <a:t>2020/9/14</a:t>
            </a:fld>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CE4B967-0B36-402B-A48C-449C5305880D}" type="slidenum">
              <a:rPr lang="en-US" altLang="ja-JP"/>
              <a:pPr>
                <a:defRPr/>
              </a:pPr>
              <a:t>‹#›</a:t>
            </a:fld>
            <a:endParaRPr lang="en-US" altLang="ja-JP"/>
          </a:p>
        </p:txBody>
      </p:sp>
    </p:spTree>
    <p:extLst>
      <p:ext uri="{BB962C8B-B14F-4D97-AF65-F5344CB8AC3E}">
        <p14:creationId xmlns:p14="http://schemas.microsoft.com/office/powerpoint/2010/main" val="1184624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fld id="{7D9F5538-5432-49D4-B37B-2B05044CADE9}" type="datetime1">
              <a:rPr lang="ja-JP" altLang="en-US" smtClean="0"/>
              <a:pPr/>
              <a:t>2020/9/14</a:t>
            </a:fld>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47212FE-6592-4CBD-8825-4FAF1A870BF1}" type="slidenum">
              <a:rPr lang="en-US" altLang="ja-JP"/>
              <a:pPr>
                <a:defRPr/>
              </a:pPr>
              <a:t>‹#›</a:t>
            </a:fld>
            <a:endParaRPr lang="en-US" altLang="ja-JP"/>
          </a:p>
        </p:txBody>
      </p:sp>
    </p:spTree>
    <p:extLst>
      <p:ext uri="{BB962C8B-B14F-4D97-AF65-F5344CB8AC3E}">
        <p14:creationId xmlns:p14="http://schemas.microsoft.com/office/powerpoint/2010/main" val="2058207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95300" y="1600201"/>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a:lvl1pPr>
          </a:lstStyle>
          <a:p>
            <a:fld id="{59C05C2C-F2C1-4193-9CD4-3967EC0B901D}" type="datetime1">
              <a:rPr lang="ja-JP" altLang="en-US" smtClean="0"/>
              <a:pPr/>
              <a:t>2020/9/14</a:t>
            </a:fld>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vl1pPr>
          </a:lstStyle>
          <a:p>
            <a:endParaRPr lang="en-US" altLang="ja-JP"/>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lvl1pPr>
          </a:lstStyle>
          <a:p>
            <a:pPr>
              <a:defRPr/>
            </a:pPr>
            <a:fld id="{2FB27819-EE6E-4A91-9B04-7197AD2073D3}"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フローチャート : 代替処理 19"/>
          <p:cNvSpPr/>
          <p:nvPr/>
        </p:nvSpPr>
        <p:spPr bwMode="auto">
          <a:xfrm>
            <a:off x="112002" y="309891"/>
            <a:ext cx="9705529" cy="255383"/>
          </a:xfrm>
          <a:prstGeom prst="flowChartAlternateProcess">
            <a:avLst/>
          </a:prstGeom>
          <a:solidFill>
            <a:srgbClr val="0033CC"/>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style>
          <a:lnRef idx="2">
            <a:schemeClr val="dk1"/>
          </a:lnRef>
          <a:fillRef idx="1">
            <a:schemeClr val="lt1"/>
          </a:fillRef>
          <a:effectRef idx="0">
            <a:schemeClr val="dk1"/>
          </a:effectRef>
          <a:fontRef idx="minor">
            <a:schemeClr val="dk1"/>
          </a:fontRef>
        </p:style>
        <p:txBody>
          <a:bodyPr wrap="square" lIns="91428" tIns="0" rIns="91428" bIns="45715">
            <a:spAutoFit/>
          </a:bodyPr>
          <a:lstStyle/>
          <a:p>
            <a:pPr marL="0" marR="0" indent="0" defTabSz="449263" eaLnBrk="1" latinLnBrk="0" hangingPunct="1">
              <a:lnSpc>
                <a:spcPct val="100000"/>
              </a:lnSpc>
              <a:spcBef>
                <a:spcPct val="50000"/>
              </a:spcBef>
              <a:buClr>
                <a:srgbClr val="000000"/>
              </a:buClr>
              <a:buSzPct val="100000"/>
              <a:buFont typeface="Times New Roman" pitchFamily="18" charset="0"/>
              <a:buNone/>
              <a:tabLst/>
              <a:defRPr/>
            </a:pPr>
            <a:r>
              <a:rPr lang="ja-JP" altLang="en-US" sz="1200" b="1" dirty="0">
                <a:solidFill>
                  <a:schemeClr val="bg1"/>
                </a:solidFill>
                <a:latin typeface="Arial" pitchFamily="34" charset="0"/>
                <a:ea typeface="ＭＳ Ｐゴシック" pitchFamily="50" charset="-128"/>
              </a:rPr>
              <a:t>直近</a:t>
            </a:r>
            <a:r>
              <a:rPr lang="ja-JP" altLang="en-US" sz="1200" b="1" dirty="0" smtClean="0">
                <a:solidFill>
                  <a:schemeClr val="bg1"/>
                </a:solidFill>
                <a:latin typeface="Arial" pitchFamily="34" charset="0"/>
                <a:ea typeface="ＭＳ Ｐゴシック" pitchFamily="50" charset="-128"/>
              </a:rPr>
              <a:t>の大阪府債の状況等に</a:t>
            </a:r>
            <a:r>
              <a:rPr lang="ja-JP" altLang="en-US" sz="1200" b="1" dirty="0">
                <a:solidFill>
                  <a:schemeClr val="bg1"/>
                </a:solidFill>
                <a:latin typeface="Arial" pitchFamily="34" charset="0"/>
                <a:ea typeface="ＭＳ Ｐゴシック" pitchFamily="50" charset="-128"/>
              </a:rPr>
              <a:t>ついて</a:t>
            </a:r>
            <a:endParaRPr lang="ja-JP" altLang="en-US" sz="1200" b="1" dirty="0" smtClean="0">
              <a:solidFill>
                <a:schemeClr val="bg1"/>
              </a:solidFill>
              <a:latin typeface="Arial" pitchFamily="34" charset="0"/>
              <a:ea typeface="ＭＳ Ｐゴシック" pitchFamily="50" charset="-128"/>
            </a:endParaRPr>
          </a:p>
        </p:txBody>
      </p:sp>
      <p:sp>
        <p:nvSpPr>
          <p:cNvPr id="16" name="テキスト ボックス 15"/>
          <p:cNvSpPr txBox="1"/>
          <p:nvPr/>
        </p:nvSpPr>
        <p:spPr>
          <a:xfrm>
            <a:off x="4696347" y="6532210"/>
            <a:ext cx="878774" cy="369332"/>
          </a:xfrm>
          <a:prstGeom prst="rect">
            <a:avLst/>
          </a:prstGeom>
          <a:noFill/>
        </p:spPr>
        <p:txBody>
          <a:bodyPr wrap="square" rtlCol="0">
            <a:spAutoFit/>
          </a:bodyPr>
          <a:lstStyle/>
          <a:p>
            <a:r>
              <a:rPr lang="ja-JP" altLang="en-US" dirty="0" smtClean="0"/>
              <a:t>－１－</a:t>
            </a:r>
            <a:endParaRPr kumimoji="1" lang="ja-JP" altLang="en-US" dirty="0"/>
          </a:p>
        </p:txBody>
      </p:sp>
      <p:sp>
        <p:nvSpPr>
          <p:cNvPr id="6" name="テキスト ボックス 16"/>
          <p:cNvSpPr txBox="1">
            <a:spLocks noChangeArrowheads="1"/>
          </p:cNvSpPr>
          <p:nvPr/>
        </p:nvSpPr>
        <p:spPr bwMode="auto">
          <a:xfrm>
            <a:off x="8638334" y="107581"/>
            <a:ext cx="1179195" cy="329756"/>
          </a:xfrm>
          <a:prstGeom prst="rect">
            <a:avLst/>
          </a:prstGeom>
          <a:solidFill>
            <a:srgbClr val="FFFFFF"/>
          </a:solidFill>
          <a:ln w="12700">
            <a:solidFill>
              <a:srgbClr val="000000"/>
            </a:solidFill>
            <a:miter lim="800000"/>
            <a:headEnd/>
            <a:tailEnd/>
          </a:ln>
        </p:spPr>
        <p:txBody>
          <a:bodyPr rot="0" vert="horz" wrap="square" lIns="0" tIns="8890" rIns="0" bIns="8890" anchor="t" anchorCtr="0" upright="1">
            <a:noAutofit/>
          </a:bodyPr>
          <a:lstStyle/>
          <a:p>
            <a:pPr algn="ctr">
              <a:spcAft>
                <a:spcPts val="0"/>
              </a:spcAft>
            </a:pPr>
            <a:r>
              <a:rPr lang="ja-JP" sz="1800" b="1" dirty="0" smtClean="0">
                <a:effectLst/>
                <a:latin typeface="ＭＳ ゴシック"/>
                <a:ea typeface="ＭＳ Ｐゴシック"/>
                <a:cs typeface="Times New Roman"/>
              </a:rPr>
              <a:t>資料</a:t>
            </a:r>
            <a:r>
              <a:rPr lang="ja-JP" altLang="en-US" b="1" dirty="0" smtClean="0">
                <a:latin typeface="ＭＳ ゴシック"/>
                <a:ea typeface="ＭＳ Ｐゴシック"/>
                <a:cs typeface="Times New Roman"/>
              </a:rPr>
              <a:t>１</a:t>
            </a:r>
            <a:endParaRPr lang="ja-JP" sz="1200" dirty="0">
              <a:effectLst/>
              <a:latin typeface="ＭＳ ゴシック"/>
              <a:cs typeface="Times New Roman"/>
            </a:endParaRPr>
          </a:p>
        </p:txBody>
      </p:sp>
      <p:sp>
        <p:nvSpPr>
          <p:cNvPr id="2" name="正方形/長方形 1"/>
          <p:cNvSpPr/>
          <p:nvPr/>
        </p:nvSpPr>
        <p:spPr>
          <a:xfrm>
            <a:off x="112002" y="640139"/>
            <a:ext cx="9705527" cy="5970865"/>
          </a:xfrm>
          <a:prstGeom prst="rect">
            <a:avLst/>
          </a:prstGeom>
          <a:ln>
            <a:solidFill>
              <a:schemeClr val="accent4"/>
            </a:solidFill>
          </a:ln>
        </p:spPr>
        <p:txBody>
          <a:bodyPr wrap="square">
            <a:spAutoFit/>
          </a:bodyPr>
          <a:lstStyle/>
          <a:p>
            <a:r>
              <a:rPr lang="ja-JP" altLang="ja-JP" sz="1600" dirty="0" smtClean="0"/>
              <a:t>＜</a:t>
            </a:r>
            <a:r>
              <a:rPr lang="ja-JP" altLang="ja-JP" sz="1600" dirty="0"/>
              <a:t>これまでの</a:t>
            </a:r>
            <a:r>
              <a:rPr lang="ja-JP" altLang="ja-JP" sz="1600" dirty="0" smtClean="0"/>
              <a:t>経過</a:t>
            </a:r>
            <a:r>
              <a:rPr lang="ja-JP" altLang="en-US" sz="1600" dirty="0" smtClean="0"/>
              <a:t>＞</a:t>
            </a:r>
            <a:endParaRPr lang="en-US" altLang="ja-JP" sz="600" dirty="0" smtClean="0"/>
          </a:p>
          <a:p>
            <a:endParaRPr lang="en-US" altLang="ja-JP" sz="600" dirty="0" smtClean="0"/>
          </a:p>
          <a:p>
            <a:pPr marL="2246313" indent="-2246313"/>
            <a:r>
              <a:rPr lang="ja-JP" altLang="en-US" sz="1600" dirty="0" smtClean="0"/>
              <a:t>（令和２年）</a:t>
            </a:r>
            <a:endParaRPr lang="en-US" altLang="ja-JP" sz="1600" dirty="0"/>
          </a:p>
          <a:p>
            <a:pPr marL="2246313" indent="-2246313"/>
            <a:r>
              <a:rPr lang="ja-JP" altLang="en-US" sz="1600" dirty="0" smtClean="0"/>
              <a:t>　・　　１月３１日</a:t>
            </a:r>
            <a:r>
              <a:rPr lang="ja-JP" altLang="en-US" sz="1600" dirty="0"/>
              <a:t>　</a:t>
            </a:r>
            <a:r>
              <a:rPr lang="ja-JP" altLang="en-US" sz="1600" dirty="0" smtClean="0"/>
              <a:t>　　　第１７回　大阪府財務マネジメント委員会開催</a:t>
            </a:r>
            <a:endParaRPr lang="en-US" altLang="ja-JP" sz="1600" dirty="0"/>
          </a:p>
          <a:p>
            <a:pPr marL="2246313" indent="-2246313"/>
            <a:endParaRPr lang="en-US" altLang="ja-JP" sz="400" dirty="0" smtClean="0"/>
          </a:p>
          <a:p>
            <a:pPr marL="2246313" indent="-2246313"/>
            <a:endParaRPr lang="en-US" altLang="ja-JP" sz="400" dirty="0" smtClean="0"/>
          </a:p>
          <a:p>
            <a:pPr marL="2246313" indent="-2246313"/>
            <a:r>
              <a:rPr lang="ja-JP" altLang="en-US" sz="1600" dirty="0"/>
              <a:t>　・　　</a:t>
            </a:r>
            <a:r>
              <a:rPr lang="ja-JP" altLang="en-US" sz="1600" dirty="0" smtClean="0"/>
              <a:t>３月１１日　　　　世界保健機関（</a:t>
            </a:r>
            <a:r>
              <a:rPr lang="en-US" altLang="ja-JP" sz="1600" dirty="0" smtClean="0"/>
              <a:t>WHO</a:t>
            </a:r>
            <a:r>
              <a:rPr lang="ja-JP" altLang="en-US" sz="1600" dirty="0" smtClean="0"/>
              <a:t>）が新型コロナウイルスの感染状況について</a:t>
            </a:r>
            <a:endParaRPr lang="en-US" altLang="ja-JP" sz="1600" dirty="0" smtClean="0"/>
          </a:p>
          <a:p>
            <a:pPr marL="2246313" indent="-2246313"/>
            <a:r>
              <a:rPr lang="ja-JP" altLang="en-US" sz="1600" dirty="0" smtClean="0"/>
              <a:t>　　　　　　　　　　　　　　パンデミック（世界的大流行）を宣言</a:t>
            </a:r>
            <a:endParaRPr lang="en-US" altLang="ja-JP" sz="400" dirty="0" smtClean="0"/>
          </a:p>
          <a:p>
            <a:pPr marL="2246313" indent="-2246313"/>
            <a:endParaRPr lang="en-US" altLang="ja-JP" sz="400" dirty="0" smtClean="0"/>
          </a:p>
          <a:p>
            <a:pPr marL="2246313" indent="-2246313"/>
            <a:r>
              <a:rPr lang="ja-JP" altLang="en-US" sz="1600" dirty="0" smtClean="0"/>
              <a:t>　・　　３月２３日　　　</a:t>
            </a:r>
            <a:r>
              <a:rPr lang="ja-JP" altLang="en-US" sz="1600" dirty="0"/>
              <a:t>　米国　連邦準備制度理事会　</a:t>
            </a:r>
            <a:endParaRPr lang="en-US" altLang="ja-JP" sz="1600" dirty="0" smtClean="0"/>
          </a:p>
          <a:p>
            <a:pPr marL="2246313" indent="-2246313"/>
            <a:r>
              <a:rPr lang="ja-JP" altLang="en-US" sz="1600" dirty="0"/>
              <a:t>　</a:t>
            </a:r>
            <a:r>
              <a:rPr lang="ja-JP" altLang="en-US" sz="1600" dirty="0" smtClean="0"/>
              <a:t>　　　　　　　　　　　　　　　⇒　無制限の量的緩和を行う方針を決定　　　　　　　　</a:t>
            </a:r>
            <a:endParaRPr lang="en-US" altLang="ja-JP" sz="1600" dirty="0" smtClean="0"/>
          </a:p>
          <a:p>
            <a:pPr marL="2246313" indent="-2246313"/>
            <a:endParaRPr lang="en-US" altLang="ja-JP" sz="400" dirty="0" smtClean="0"/>
          </a:p>
          <a:p>
            <a:pPr marL="2246313" indent="-2246313"/>
            <a:endParaRPr lang="en-US" altLang="ja-JP" sz="400" dirty="0" smtClean="0"/>
          </a:p>
          <a:p>
            <a:pPr marL="2246313" indent="-2246313"/>
            <a:r>
              <a:rPr lang="ja-JP" altLang="en-US" sz="1600" dirty="0"/>
              <a:t>　</a:t>
            </a:r>
            <a:r>
              <a:rPr lang="ja-JP" altLang="en-US" sz="1600" dirty="0" smtClean="0"/>
              <a:t>・</a:t>
            </a:r>
            <a:r>
              <a:rPr lang="ja-JP" altLang="en-US" sz="1600" dirty="0"/>
              <a:t>　　</a:t>
            </a:r>
            <a:r>
              <a:rPr lang="ja-JP" altLang="en-US" sz="1600" dirty="0" smtClean="0"/>
              <a:t>４月　７日</a:t>
            </a:r>
            <a:r>
              <a:rPr lang="ja-JP" altLang="en-US" sz="1600" dirty="0"/>
              <a:t>　　　  </a:t>
            </a:r>
            <a:r>
              <a:rPr lang="ja-JP" altLang="en-US" sz="1600" dirty="0" smtClean="0"/>
              <a:t> 政府</a:t>
            </a:r>
            <a:r>
              <a:rPr lang="ja-JP" altLang="en-US" sz="1600" dirty="0"/>
              <a:t>が</a:t>
            </a:r>
            <a:r>
              <a:rPr lang="ja-JP" altLang="en-US" sz="1600" dirty="0" smtClean="0"/>
              <a:t>新型コロナウイルス感染症に関する緊急</a:t>
            </a:r>
            <a:r>
              <a:rPr lang="ja-JP" altLang="en-US" sz="1600" dirty="0"/>
              <a:t>事態</a:t>
            </a:r>
            <a:r>
              <a:rPr lang="ja-JP" altLang="en-US" sz="1600" dirty="0" smtClean="0"/>
              <a:t>宣言を発令するとともに</a:t>
            </a:r>
            <a:endParaRPr lang="en-US" altLang="ja-JP" sz="1600" dirty="0"/>
          </a:p>
          <a:p>
            <a:pPr marL="2246313" indent="-2246313"/>
            <a:r>
              <a:rPr lang="ja-JP" altLang="en-US" sz="1600" dirty="0" smtClean="0"/>
              <a:t>　　　　　　　　　　　　　</a:t>
            </a:r>
            <a:r>
              <a:rPr lang="ja-JP" altLang="en-US" sz="1600" dirty="0"/>
              <a:t> </a:t>
            </a:r>
            <a:r>
              <a:rPr lang="ja-JP" altLang="en-US" sz="1600" dirty="0" smtClean="0"/>
              <a:t>  同感染症緊急経済対策（</a:t>
            </a:r>
            <a:r>
              <a:rPr lang="ja-JP" altLang="en-US" sz="1600" dirty="0"/>
              <a:t>納税</a:t>
            </a:r>
            <a:r>
              <a:rPr lang="ja-JP" altLang="en-US" sz="1600" dirty="0" smtClean="0"/>
              <a:t>の猶予制度を含む）を閣議決定　</a:t>
            </a:r>
            <a:r>
              <a:rPr lang="ja-JP" altLang="en-US" sz="1600" dirty="0"/>
              <a:t>　</a:t>
            </a:r>
            <a:r>
              <a:rPr lang="ja-JP" altLang="en-US" sz="1600" dirty="0" smtClean="0"/>
              <a:t>　　　　　　　　　　　　　  </a:t>
            </a:r>
            <a:endParaRPr lang="en-US" altLang="ja-JP" sz="1600" dirty="0" smtClean="0"/>
          </a:p>
          <a:p>
            <a:pPr marL="2246313" indent="-2246313"/>
            <a:endParaRPr lang="en-US" altLang="ja-JP" sz="400" dirty="0" smtClean="0"/>
          </a:p>
          <a:p>
            <a:pPr marL="2246313" indent="-2246313"/>
            <a:endParaRPr lang="en-US" altLang="ja-JP" sz="400" dirty="0" smtClean="0"/>
          </a:p>
          <a:p>
            <a:pPr marL="2246313" indent="-2246313"/>
            <a:r>
              <a:rPr lang="ja-JP" altLang="en-US" sz="1600" dirty="0"/>
              <a:t>　・　　</a:t>
            </a:r>
            <a:r>
              <a:rPr lang="ja-JP" altLang="en-US" sz="1600" dirty="0" smtClean="0"/>
              <a:t>４月２７日</a:t>
            </a:r>
            <a:r>
              <a:rPr lang="ja-JP" altLang="en-US" sz="1600" dirty="0"/>
              <a:t>　　　</a:t>
            </a:r>
            <a:r>
              <a:rPr lang="ja-JP" altLang="en-US" sz="1600" dirty="0" smtClean="0"/>
              <a:t>　日本</a:t>
            </a:r>
            <a:r>
              <a:rPr lang="ja-JP" altLang="en-US" sz="1600" dirty="0"/>
              <a:t>銀行　金融政策決定</a:t>
            </a:r>
            <a:r>
              <a:rPr lang="ja-JP" altLang="en-US" sz="1600" dirty="0" smtClean="0"/>
              <a:t>会合</a:t>
            </a:r>
            <a:endParaRPr lang="en-US" altLang="ja-JP" sz="1600" dirty="0" smtClean="0"/>
          </a:p>
          <a:p>
            <a:pPr marL="2246313" indent="-2246313"/>
            <a:r>
              <a:rPr lang="ja-JP" altLang="en-US" sz="1600" dirty="0" smtClean="0"/>
              <a:t>　　　　　　　　　　　　　　　　⇒</a:t>
            </a:r>
            <a:r>
              <a:rPr lang="ja-JP" altLang="en-US" sz="1600" dirty="0"/>
              <a:t>　</a:t>
            </a:r>
            <a:r>
              <a:rPr lang="ja-JP" altLang="en-US" sz="1600" dirty="0" smtClean="0"/>
              <a:t>必要な額の長期国債の買い入れを実施するなど、金融緩和を一段と強化</a:t>
            </a:r>
            <a:endParaRPr lang="en-US" altLang="ja-JP" sz="1600" dirty="0" smtClean="0"/>
          </a:p>
          <a:p>
            <a:pPr marL="2246313" indent="-2246313"/>
            <a:endParaRPr lang="en-US" altLang="ja-JP" sz="400" dirty="0" smtClean="0"/>
          </a:p>
          <a:p>
            <a:pPr marL="2246313" indent="-2246313"/>
            <a:r>
              <a:rPr lang="ja-JP" altLang="en-US" sz="1600" dirty="0"/>
              <a:t>　</a:t>
            </a:r>
            <a:r>
              <a:rPr lang="ja-JP" altLang="en-US" sz="1600" dirty="0" smtClean="0"/>
              <a:t>・　　４月３０日　　　　新型コロナウイルス感染症緊急経済対策にかかる政府の補正予算（１号）が成立</a:t>
            </a:r>
            <a:endParaRPr lang="en-US" altLang="ja-JP" sz="1600" dirty="0" smtClean="0"/>
          </a:p>
          <a:p>
            <a:pPr marL="2246313" indent="-2246313"/>
            <a:endParaRPr lang="en-US" altLang="ja-JP" sz="400" dirty="0" smtClean="0"/>
          </a:p>
          <a:p>
            <a:pPr marL="2246313" indent="-2246313"/>
            <a:r>
              <a:rPr lang="ja-JP" altLang="en-US" sz="1600" dirty="0" smtClean="0"/>
              <a:t>　・　　５月２２日　　　　総務省が新型コロナウイルス感染症による地方公共団体の資金繰りへの対応を公表</a:t>
            </a:r>
            <a:endParaRPr lang="en-US" altLang="ja-JP" sz="1600" dirty="0" smtClean="0"/>
          </a:p>
          <a:p>
            <a:pPr marL="2246313" indent="-2246313"/>
            <a:r>
              <a:rPr lang="ja-JP" altLang="en-US" sz="1600" dirty="0"/>
              <a:t>　</a:t>
            </a:r>
            <a:r>
              <a:rPr lang="ja-JP" altLang="en-US" sz="1600" dirty="0" smtClean="0"/>
              <a:t>　　　　　　　　</a:t>
            </a:r>
            <a:r>
              <a:rPr lang="ja-JP" altLang="en-US" sz="1600" dirty="0"/>
              <a:t>　　　　　　　</a:t>
            </a:r>
            <a:r>
              <a:rPr lang="ja-JP" altLang="en-US" sz="1600" dirty="0" smtClean="0"/>
              <a:t>⇒ 　地方税の徴収猶予に対応する猶予特例債を創設</a:t>
            </a:r>
            <a:endParaRPr lang="en-US" altLang="ja-JP" sz="1600" dirty="0" smtClean="0"/>
          </a:p>
          <a:p>
            <a:pPr marL="2246313" indent="-2246313"/>
            <a:r>
              <a:rPr lang="ja-JP" altLang="en-US" sz="1600" dirty="0"/>
              <a:t>　</a:t>
            </a:r>
            <a:r>
              <a:rPr lang="ja-JP" altLang="en-US" sz="1600" dirty="0" smtClean="0"/>
              <a:t>　　　　　　　　　　　　　　　　　　共同発行債の償還年限を多様化したうえで、発行額の大幅増額　など</a:t>
            </a:r>
            <a:endParaRPr lang="en-US" altLang="ja-JP" sz="1600" dirty="0" smtClean="0"/>
          </a:p>
          <a:p>
            <a:pPr marL="2246313" indent="-2246313"/>
            <a:endParaRPr lang="en-US" altLang="ja-JP" sz="400" dirty="0" smtClean="0"/>
          </a:p>
          <a:p>
            <a:pPr marL="2246313" indent="-2246313"/>
            <a:r>
              <a:rPr lang="ja-JP" altLang="en-US" sz="1600" dirty="0" smtClean="0"/>
              <a:t>　・　　５月２５日　　　　政府が新型コロナウイルス感染症に関する緊急事態宣言を全面解除</a:t>
            </a:r>
            <a:endParaRPr lang="en-US" altLang="ja-JP" sz="1600" dirty="0" smtClean="0"/>
          </a:p>
          <a:p>
            <a:pPr marL="2246313" indent="-2246313"/>
            <a:endParaRPr lang="en-US" altLang="ja-JP" sz="400" dirty="0"/>
          </a:p>
          <a:p>
            <a:pPr marL="2246313" indent="-2246313"/>
            <a:endParaRPr lang="en-US" altLang="ja-JP" sz="400" dirty="0" smtClean="0"/>
          </a:p>
          <a:p>
            <a:pPr marL="2246313" indent="-2246313"/>
            <a:r>
              <a:rPr lang="ja-JP" altLang="en-US" sz="1600" dirty="0" smtClean="0"/>
              <a:t>　・　　６月下旬　　　　 首都圏を中心に再び新型コロナウイルス感染症の感染が拡大</a:t>
            </a:r>
            <a:endParaRPr lang="en-US" altLang="ja-JP" sz="800" dirty="0" smtClean="0"/>
          </a:p>
          <a:p>
            <a:pPr marL="2246313" indent="-2246313"/>
            <a:endParaRPr lang="en-US" altLang="ja-JP" sz="400" dirty="0"/>
          </a:p>
          <a:p>
            <a:pPr marL="2246313" indent="-2246313"/>
            <a:r>
              <a:rPr lang="ja-JP" altLang="en-US" sz="1600" dirty="0" smtClean="0"/>
              <a:t>（今後について）</a:t>
            </a:r>
            <a:endParaRPr lang="en-US" altLang="ja-JP" sz="1600" dirty="0" smtClean="0"/>
          </a:p>
          <a:p>
            <a:r>
              <a:rPr lang="ja-JP" altLang="en-US" sz="1600" dirty="0"/>
              <a:t>　・　　</a:t>
            </a:r>
            <a:r>
              <a:rPr lang="ja-JP" altLang="en-US" sz="1600" dirty="0" smtClean="0"/>
              <a:t> 常　　　時</a:t>
            </a:r>
            <a:r>
              <a:rPr lang="ja-JP" altLang="en-US" sz="1600" dirty="0"/>
              <a:t>　　　　</a:t>
            </a:r>
            <a:r>
              <a:rPr lang="ja-JP" altLang="en-US" sz="1600" dirty="0" smtClean="0"/>
              <a:t>新型</a:t>
            </a:r>
            <a:r>
              <a:rPr lang="ja-JP" altLang="en-US" sz="1600" dirty="0"/>
              <a:t>コロナウイルス</a:t>
            </a:r>
            <a:r>
              <a:rPr lang="ja-JP" altLang="en-US" sz="1600" dirty="0" smtClean="0"/>
              <a:t>感染症　感染拡大へ</a:t>
            </a:r>
            <a:r>
              <a:rPr lang="ja-JP" altLang="en-US" sz="1600" dirty="0"/>
              <a:t>の懸念　</a:t>
            </a:r>
            <a:endParaRPr lang="en-US" altLang="ja-JP" sz="1600" dirty="0"/>
          </a:p>
          <a:p>
            <a:endParaRPr lang="en-US" altLang="ja-JP" sz="400" dirty="0"/>
          </a:p>
          <a:p>
            <a:r>
              <a:rPr lang="ja-JP" altLang="en-US" sz="1600" dirty="0"/>
              <a:t>　・　　 １１月</a:t>
            </a:r>
            <a:r>
              <a:rPr lang="ja-JP" altLang="en-US" sz="1600" dirty="0" smtClean="0"/>
              <a:t>３日</a:t>
            </a:r>
            <a:r>
              <a:rPr lang="en-US" altLang="ja-JP" sz="1600" dirty="0"/>
              <a:t>	 </a:t>
            </a:r>
            <a:r>
              <a:rPr lang="ja-JP" altLang="en-US" sz="1600" dirty="0" smtClean="0"/>
              <a:t>米国 </a:t>
            </a:r>
            <a:r>
              <a:rPr lang="ja-JP" altLang="en-US" sz="1600" dirty="0"/>
              <a:t>大統領</a:t>
            </a:r>
            <a:r>
              <a:rPr lang="ja-JP" altLang="en-US" sz="1600" dirty="0" smtClean="0"/>
              <a:t>選挙　　　　　　　　　　　　　</a:t>
            </a:r>
            <a:endParaRPr lang="en-US" altLang="ja-JP" sz="1600" dirty="0"/>
          </a:p>
        </p:txBody>
      </p:sp>
    </p:spTree>
    <p:extLst>
      <p:ext uri="{BB962C8B-B14F-4D97-AF65-F5344CB8AC3E}">
        <p14:creationId xmlns:p14="http://schemas.microsoft.com/office/powerpoint/2010/main" val="2707229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112002" y="800445"/>
            <a:ext cx="9705529" cy="5731766"/>
          </a:xfrm>
          <a:prstGeom prst="rect">
            <a:avLst/>
          </a:prstGeom>
        </p:spPr>
      </p:pic>
      <p:sp>
        <p:nvSpPr>
          <p:cNvPr id="20" name="フローチャート : 代替処理 19"/>
          <p:cNvSpPr/>
          <p:nvPr/>
        </p:nvSpPr>
        <p:spPr bwMode="auto">
          <a:xfrm>
            <a:off x="112002" y="477318"/>
            <a:ext cx="9705529" cy="255383"/>
          </a:xfrm>
          <a:prstGeom prst="flowChartAlternateProcess">
            <a:avLst/>
          </a:prstGeom>
          <a:solidFill>
            <a:srgbClr val="0033CC"/>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style>
          <a:lnRef idx="2">
            <a:schemeClr val="dk1"/>
          </a:lnRef>
          <a:fillRef idx="1">
            <a:schemeClr val="lt1"/>
          </a:fillRef>
          <a:effectRef idx="0">
            <a:schemeClr val="dk1"/>
          </a:effectRef>
          <a:fontRef idx="minor">
            <a:schemeClr val="dk1"/>
          </a:fontRef>
        </p:style>
        <p:txBody>
          <a:bodyPr wrap="square" lIns="91428" tIns="0" rIns="91428" bIns="45715">
            <a:spAutoFit/>
          </a:bodyPr>
          <a:lstStyle/>
          <a:p>
            <a:pPr marL="0" marR="0" indent="0" defTabSz="449263" eaLnBrk="1" latinLnBrk="0" hangingPunct="1">
              <a:lnSpc>
                <a:spcPct val="100000"/>
              </a:lnSpc>
              <a:spcBef>
                <a:spcPct val="50000"/>
              </a:spcBef>
              <a:buClr>
                <a:srgbClr val="000000"/>
              </a:buClr>
              <a:buSzPct val="100000"/>
              <a:buFont typeface="Times New Roman" pitchFamily="18" charset="0"/>
              <a:buNone/>
              <a:tabLst/>
              <a:defRPr/>
            </a:pPr>
            <a:r>
              <a:rPr lang="ja-JP" altLang="en-US" sz="1200" b="1" dirty="0">
                <a:solidFill>
                  <a:schemeClr val="bg1"/>
                </a:solidFill>
                <a:latin typeface="Arial" pitchFamily="34" charset="0"/>
                <a:ea typeface="ＭＳ Ｐゴシック" pitchFamily="50" charset="-128"/>
              </a:rPr>
              <a:t>直近</a:t>
            </a:r>
            <a:r>
              <a:rPr lang="ja-JP" altLang="en-US" sz="1200" b="1" dirty="0" smtClean="0">
                <a:solidFill>
                  <a:schemeClr val="bg1"/>
                </a:solidFill>
                <a:latin typeface="Arial" pitchFamily="34" charset="0"/>
                <a:ea typeface="ＭＳ Ｐゴシック" pitchFamily="50" charset="-128"/>
              </a:rPr>
              <a:t>の大阪府債の状況等に</a:t>
            </a:r>
            <a:r>
              <a:rPr lang="ja-JP" altLang="en-US" sz="1200" b="1" dirty="0">
                <a:solidFill>
                  <a:schemeClr val="bg1"/>
                </a:solidFill>
                <a:latin typeface="Arial" pitchFamily="34" charset="0"/>
                <a:ea typeface="ＭＳ Ｐゴシック" pitchFamily="50" charset="-128"/>
              </a:rPr>
              <a:t>ついて</a:t>
            </a:r>
            <a:endParaRPr lang="ja-JP" altLang="en-US" sz="1200" b="1" dirty="0" smtClean="0">
              <a:solidFill>
                <a:schemeClr val="bg1"/>
              </a:solidFill>
              <a:latin typeface="Arial" pitchFamily="34" charset="0"/>
              <a:ea typeface="ＭＳ Ｐゴシック" pitchFamily="50" charset="-128"/>
            </a:endParaRPr>
          </a:p>
        </p:txBody>
      </p:sp>
      <p:sp>
        <p:nvSpPr>
          <p:cNvPr id="16" name="テキスト ボックス 15"/>
          <p:cNvSpPr txBox="1"/>
          <p:nvPr/>
        </p:nvSpPr>
        <p:spPr>
          <a:xfrm>
            <a:off x="4696347" y="6532210"/>
            <a:ext cx="878774" cy="369332"/>
          </a:xfrm>
          <a:prstGeom prst="rect">
            <a:avLst/>
          </a:prstGeom>
          <a:noFill/>
        </p:spPr>
        <p:txBody>
          <a:bodyPr wrap="square" rtlCol="0">
            <a:spAutoFit/>
          </a:bodyPr>
          <a:lstStyle/>
          <a:p>
            <a:r>
              <a:rPr lang="ja-JP" altLang="en-US" dirty="0" smtClean="0"/>
              <a:t>－２－</a:t>
            </a:r>
            <a:endParaRPr kumimoji="1" lang="ja-JP" altLang="en-US" dirty="0"/>
          </a:p>
        </p:txBody>
      </p:sp>
      <p:sp>
        <p:nvSpPr>
          <p:cNvPr id="6" name="テキスト ボックス 16"/>
          <p:cNvSpPr txBox="1">
            <a:spLocks noChangeArrowheads="1"/>
          </p:cNvSpPr>
          <p:nvPr/>
        </p:nvSpPr>
        <p:spPr bwMode="auto">
          <a:xfrm>
            <a:off x="8534400" y="79819"/>
            <a:ext cx="1179195" cy="329756"/>
          </a:xfrm>
          <a:prstGeom prst="rect">
            <a:avLst/>
          </a:prstGeom>
          <a:solidFill>
            <a:srgbClr val="FFFFFF"/>
          </a:solidFill>
          <a:ln w="12700">
            <a:solidFill>
              <a:srgbClr val="000000"/>
            </a:solidFill>
            <a:miter lim="800000"/>
            <a:headEnd/>
            <a:tailEnd/>
          </a:ln>
        </p:spPr>
        <p:txBody>
          <a:bodyPr rot="0" vert="horz" wrap="square" lIns="0" tIns="8890" rIns="0" bIns="8890" anchor="t" anchorCtr="0" upright="1">
            <a:noAutofit/>
          </a:bodyPr>
          <a:lstStyle/>
          <a:p>
            <a:pPr algn="ctr">
              <a:spcAft>
                <a:spcPts val="0"/>
              </a:spcAft>
            </a:pPr>
            <a:r>
              <a:rPr lang="ja-JP" sz="1800" b="1" dirty="0" smtClean="0">
                <a:effectLst/>
                <a:latin typeface="ＭＳ ゴシック"/>
                <a:ea typeface="ＭＳ Ｐゴシック"/>
                <a:cs typeface="Times New Roman"/>
              </a:rPr>
              <a:t>資料</a:t>
            </a:r>
            <a:r>
              <a:rPr lang="ja-JP" altLang="en-US" b="1" dirty="0" smtClean="0">
                <a:latin typeface="ＭＳ ゴシック"/>
                <a:ea typeface="ＭＳ Ｐゴシック"/>
                <a:cs typeface="Times New Roman"/>
              </a:rPr>
              <a:t>１</a:t>
            </a:r>
            <a:endParaRPr lang="ja-JP" sz="1200" dirty="0">
              <a:effectLst/>
              <a:latin typeface="ＭＳ ゴシック"/>
              <a:cs typeface="Times New Roman"/>
            </a:endParaRPr>
          </a:p>
        </p:txBody>
      </p:sp>
      <p:sp>
        <p:nvSpPr>
          <p:cNvPr id="7" name="テキスト ボックス 6"/>
          <p:cNvSpPr txBox="1"/>
          <p:nvPr/>
        </p:nvSpPr>
        <p:spPr>
          <a:xfrm>
            <a:off x="6468647" y="1614864"/>
            <a:ext cx="3185487" cy="230832"/>
          </a:xfrm>
          <a:prstGeom prst="rect">
            <a:avLst/>
          </a:prstGeom>
          <a:noFill/>
        </p:spPr>
        <p:txBody>
          <a:bodyPr wrap="none" rtlCol="0">
            <a:spAutoFit/>
          </a:bodyPr>
          <a:lstStyle/>
          <a:p>
            <a:r>
              <a:rPr kumimoji="1" lang="en-US" altLang="ja-JP" sz="900" dirty="0" smtClean="0">
                <a:latin typeface="+mj-ea"/>
                <a:ea typeface="+mj-ea"/>
              </a:rPr>
              <a:t>※</a:t>
            </a:r>
            <a:r>
              <a:rPr lang="ja-JP" altLang="en-US" sz="900" dirty="0" smtClean="0">
                <a:latin typeface="+mj-ea"/>
                <a:ea typeface="+mj-ea"/>
              </a:rPr>
              <a:t>国債（</a:t>
            </a:r>
            <a:r>
              <a:rPr lang="en-US" altLang="ja-JP" sz="900" dirty="0" smtClean="0">
                <a:latin typeface="+mj-ea"/>
                <a:ea typeface="+mj-ea"/>
              </a:rPr>
              <a:t>10</a:t>
            </a:r>
            <a:r>
              <a:rPr lang="ja-JP" altLang="en-US" sz="900" dirty="0" smtClean="0">
                <a:latin typeface="+mj-ea"/>
                <a:ea typeface="+mj-ea"/>
              </a:rPr>
              <a:t>年）は、各月</a:t>
            </a:r>
            <a:r>
              <a:rPr lang="ja-JP" altLang="en-US" sz="900" dirty="0">
                <a:latin typeface="+mj-ea"/>
                <a:ea typeface="+mj-ea"/>
              </a:rPr>
              <a:t>の</a:t>
            </a:r>
            <a:r>
              <a:rPr lang="ja-JP" altLang="en-US" sz="900" dirty="0" smtClean="0">
                <a:latin typeface="+mj-ea"/>
                <a:ea typeface="+mj-ea"/>
              </a:rPr>
              <a:t>国債入札で</a:t>
            </a:r>
            <a:r>
              <a:rPr lang="ja-JP" altLang="en-US" sz="900" dirty="0">
                <a:latin typeface="+mj-ea"/>
                <a:ea typeface="+mj-ea"/>
              </a:rPr>
              <a:t>決定</a:t>
            </a:r>
            <a:r>
              <a:rPr lang="ja-JP" altLang="en-US" sz="900" dirty="0" smtClean="0">
                <a:latin typeface="+mj-ea"/>
                <a:ea typeface="+mj-ea"/>
              </a:rPr>
              <a:t>した募入平均利回り</a:t>
            </a:r>
            <a:endParaRPr kumimoji="1" lang="ja-JP" altLang="en-US" sz="900" dirty="0">
              <a:latin typeface="+mj-ea"/>
              <a:ea typeface="+mj-ea"/>
            </a:endParaRPr>
          </a:p>
        </p:txBody>
      </p:sp>
      <p:sp>
        <p:nvSpPr>
          <p:cNvPr id="8" name="テキスト ボックス 7"/>
          <p:cNvSpPr txBox="1"/>
          <p:nvPr/>
        </p:nvSpPr>
        <p:spPr>
          <a:xfrm>
            <a:off x="8965740" y="1943238"/>
            <a:ext cx="415498" cy="230832"/>
          </a:xfrm>
          <a:prstGeom prst="rect">
            <a:avLst/>
          </a:prstGeom>
          <a:noFill/>
        </p:spPr>
        <p:txBody>
          <a:bodyPr wrap="none" rtlCol="0">
            <a:spAutoFit/>
          </a:bodyPr>
          <a:lstStyle/>
          <a:p>
            <a:r>
              <a:rPr kumimoji="1" lang="ja-JP" altLang="en-US" sz="900" dirty="0" smtClean="0">
                <a:latin typeface="+mj-ea"/>
                <a:ea typeface="+mj-ea"/>
              </a:rPr>
              <a:t>（</a:t>
            </a:r>
            <a:r>
              <a:rPr kumimoji="1" lang="en-US" altLang="ja-JP" sz="900" dirty="0" smtClean="0">
                <a:latin typeface="+mj-ea"/>
                <a:ea typeface="+mj-ea"/>
              </a:rPr>
              <a:t>※</a:t>
            </a:r>
            <a:r>
              <a:rPr kumimoji="1" lang="ja-JP" altLang="en-US" sz="900" dirty="0" smtClean="0">
                <a:latin typeface="+mj-ea"/>
                <a:ea typeface="+mj-ea"/>
              </a:rPr>
              <a:t>）</a:t>
            </a:r>
            <a:endParaRPr kumimoji="1" lang="ja-JP" altLang="en-US" sz="900" dirty="0">
              <a:latin typeface="+mj-ea"/>
              <a:ea typeface="+mj-ea"/>
            </a:endParaRPr>
          </a:p>
        </p:txBody>
      </p:sp>
      <p:sp>
        <p:nvSpPr>
          <p:cNvPr id="9" name="テキスト ボックス 8"/>
          <p:cNvSpPr txBox="1"/>
          <p:nvPr/>
        </p:nvSpPr>
        <p:spPr>
          <a:xfrm flipH="1">
            <a:off x="4161419" y="2532812"/>
            <a:ext cx="2011852" cy="707886"/>
          </a:xfrm>
          <a:prstGeom prst="rect">
            <a:avLst/>
          </a:prstGeom>
          <a:solidFill>
            <a:schemeClr val="bg1"/>
          </a:solidFill>
          <a:ln>
            <a:solidFill>
              <a:schemeClr val="tx1"/>
            </a:solidFill>
          </a:ln>
        </p:spPr>
        <p:txBody>
          <a:bodyPr wrap="square" rtlCol="0">
            <a:spAutoFit/>
          </a:bodyPr>
          <a:lstStyle/>
          <a:p>
            <a:pPr algn="ctr"/>
            <a:r>
              <a:rPr lang="ja-JP" altLang="en-US" sz="1000" dirty="0" smtClean="0">
                <a:latin typeface="+mn-ea"/>
                <a:ea typeface="+mn-ea"/>
              </a:rPr>
              <a:t>平成</a:t>
            </a:r>
            <a:r>
              <a:rPr lang="en-US" altLang="ja-JP" sz="1000" dirty="0" smtClean="0">
                <a:latin typeface="+mn-ea"/>
                <a:ea typeface="+mn-ea"/>
              </a:rPr>
              <a:t>30</a:t>
            </a:r>
            <a:r>
              <a:rPr lang="ja-JP" altLang="en-US" sz="1000" dirty="0" smtClean="0">
                <a:latin typeface="+mn-ea"/>
                <a:ea typeface="+mn-ea"/>
              </a:rPr>
              <a:t>年</a:t>
            </a:r>
            <a:r>
              <a:rPr lang="en-US" altLang="ja-JP" sz="1000" dirty="0" smtClean="0">
                <a:latin typeface="+mn-ea"/>
                <a:ea typeface="+mn-ea"/>
              </a:rPr>
              <a:t>7</a:t>
            </a:r>
            <a:r>
              <a:rPr lang="ja-JP" altLang="en-US" sz="1000" dirty="0" smtClean="0">
                <a:latin typeface="+mn-ea"/>
                <a:ea typeface="+mn-ea"/>
              </a:rPr>
              <a:t>月</a:t>
            </a:r>
            <a:r>
              <a:rPr lang="en-US" altLang="ja-JP" sz="1000" dirty="0" smtClean="0">
                <a:latin typeface="+mn-ea"/>
                <a:ea typeface="+mn-ea"/>
              </a:rPr>
              <a:t>31</a:t>
            </a:r>
            <a:r>
              <a:rPr lang="ja-JP" altLang="en-US" sz="1000" dirty="0" smtClean="0">
                <a:latin typeface="+mn-ea"/>
                <a:ea typeface="+mn-ea"/>
              </a:rPr>
              <a:t>日</a:t>
            </a:r>
            <a:endParaRPr lang="en-US" altLang="ja-JP" sz="1000" dirty="0" smtClean="0">
              <a:latin typeface="+mn-ea"/>
              <a:ea typeface="+mn-ea"/>
            </a:endParaRPr>
          </a:p>
          <a:p>
            <a:pPr algn="ctr"/>
            <a:r>
              <a:rPr lang="ja-JP" altLang="en-US" sz="1000" dirty="0" smtClean="0">
                <a:latin typeface="+mn-ea"/>
                <a:ea typeface="+mn-ea"/>
              </a:rPr>
              <a:t>日本銀行</a:t>
            </a:r>
            <a:endParaRPr lang="en-US" altLang="ja-JP" sz="1000" dirty="0" smtClean="0">
              <a:latin typeface="+mn-ea"/>
              <a:ea typeface="+mn-ea"/>
            </a:endParaRPr>
          </a:p>
          <a:p>
            <a:pPr algn="ctr"/>
            <a:r>
              <a:rPr lang="ja-JP" altLang="en-US" sz="1000" dirty="0">
                <a:latin typeface="+mn-ea"/>
                <a:ea typeface="+mn-ea"/>
              </a:rPr>
              <a:t>　「強力な金融緩和継続のための枠組み強化」</a:t>
            </a:r>
            <a:r>
              <a:rPr lang="ja-JP" altLang="en-US" sz="1000" dirty="0" smtClean="0">
                <a:latin typeface="+mn-ea"/>
                <a:ea typeface="+mn-ea"/>
              </a:rPr>
              <a:t>導入決定</a:t>
            </a:r>
            <a:endParaRPr lang="en-US" altLang="ja-JP" sz="1000" dirty="0" smtClean="0">
              <a:latin typeface="+mn-ea"/>
              <a:ea typeface="+mn-ea"/>
            </a:endParaRPr>
          </a:p>
        </p:txBody>
      </p:sp>
      <p:cxnSp>
        <p:nvCxnSpPr>
          <p:cNvPr id="10" name="直線コネクタ 9"/>
          <p:cNvCxnSpPr/>
          <p:nvPr/>
        </p:nvCxnSpPr>
        <p:spPr>
          <a:xfrm flipV="1">
            <a:off x="5938950" y="3240699"/>
            <a:ext cx="8687" cy="25431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flipH="1">
            <a:off x="7197055" y="2532812"/>
            <a:ext cx="2184183" cy="707886"/>
          </a:xfrm>
          <a:prstGeom prst="rect">
            <a:avLst/>
          </a:prstGeom>
          <a:solidFill>
            <a:schemeClr val="bg1"/>
          </a:solidFill>
          <a:ln>
            <a:solidFill>
              <a:schemeClr val="tx1"/>
            </a:solidFill>
          </a:ln>
        </p:spPr>
        <p:txBody>
          <a:bodyPr wrap="square" rtlCol="0">
            <a:spAutoFit/>
          </a:bodyPr>
          <a:lstStyle/>
          <a:p>
            <a:pPr algn="ctr"/>
            <a:r>
              <a:rPr lang="ja-JP" altLang="en-US" sz="1000" dirty="0" smtClean="0">
                <a:latin typeface="+mn-ea"/>
                <a:ea typeface="+mn-ea"/>
              </a:rPr>
              <a:t>令和</a:t>
            </a:r>
            <a:r>
              <a:rPr lang="en-US" altLang="ja-JP" sz="1000" dirty="0" smtClean="0">
                <a:latin typeface="+mn-ea"/>
                <a:ea typeface="+mn-ea"/>
              </a:rPr>
              <a:t>2</a:t>
            </a:r>
            <a:r>
              <a:rPr lang="ja-JP" altLang="en-US" sz="1000" dirty="0" smtClean="0">
                <a:latin typeface="+mn-ea"/>
                <a:ea typeface="+mn-ea"/>
              </a:rPr>
              <a:t>年</a:t>
            </a:r>
            <a:r>
              <a:rPr lang="en-US" altLang="ja-JP" sz="1000" dirty="0" smtClean="0">
                <a:latin typeface="+mn-ea"/>
                <a:ea typeface="+mn-ea"/>
              </a:rPr>
              <a:t>4</a:t>
            </a:r>
            <a:r>
              <a:rPr lang="ja-JP" altLang="en-US" sz="1000" dirty="0" smtClean="0">
                <a:latin typeface="+mn-ea"/>
                <a:ea typeface="+mn-ea"/>
              </a:rPr>
              <a:t>月</a:t>
            </a:r>
            <a:r>
              <a:rPr lang="en-US" altLang="ja-JP" sz="1000" dirty="0" smtClean="0">
                <a:latin typeface="+mn-ea"/>
                <a:ea typeface="+mn-ea"/>
              </a:rPr>
              <a:t>2</a:t>
            </a:r>
            <a:r>
              <a:rPr lang="en-US" altLang="ja-JP" sz="1000" dirty="0">
                <a:latin typeface="+mn-ea"/>
                <a:ea typeface="+mn-ea"/>
              </a:rPr>
              <a:t>7</a:t>
            </a:r>
            <a:r>
              <a:rPr lang="ja-JP" altLang="en-US" sz="1000" dirty="0" smtClean="0">
                <a:latin typeface="+mn-ea"/>
                <a:ea typeface="+mn-ea"/>
              </a:rPr>
              <a:t>日</a:t>
            </a:r>
            <a:endParaRPr lang="en-US" altLang="ja-JP" sz="1000" dirty="0" smtClean="0">
              <a:latin typeface="+mn-ea"/>
              <a:ea typeface="+mn-ea"/>
            </a:endParaRPr>
          </a:p>
          <a:p>
            <a:pPr algn="ctr"/>
            <a:r>
              <a:rPr lang="ja-JP" altLang="en-US" sz="1000" dirty="0" smtClean="0">
                <a:latin typeface="+mn-ea"/>
                <a:ea typeface="+mn-ea"/>
              </a:rPr>
              <a:t>日本銀行</a:t>
            </a:r>
            <a:endParaRPr lang="en-US" altLang="ja-JP" sz="1000" dirty="0" smtClean="0">
              <a:latin typeface="+mn-ea"/>
              <a:ea typeface="+mn-ea"/>
            </a:endParaRPr>
          </a:p>
          <a:p>
            <a:pPr algn="ctr"/>
            <a:r>
              <a:rPr lang="ja-JP" altLang="en-US" sz="1000" dirty="0" smtClean="0">
                <a:latin typeface="+mn-ea"/>
                <a:ea typeface="+mn-ea"/>
              </a:rPr>
              <a:t>「金融緩和の強化」導入決定</a:t>
            </a:r>
            <a:endParaRPr lang="en-US" altLang="ja-JP" sz="1000" dirty="0" smtClean="0">
              <a:latin typeface="+mn-ea"/>
              <a:ea typeface="+mn-ea"/>
            </a:endParaRPr>
          </a:p>
          <a:p>
            <a:pPr algn="ctr"/>
            <a:r>
              <a:rPr lang="ja-JP" altLang="en-US" sz="1000" dirty="0" smtClean="0">
                <a:latin typeface="+mn-ea"/>
                <a:ea typeface="+mn-ea"/>
              </a:rPr>
              <a:t>（新型コロナウイルス感染症の拡大）</a:t>
            </a:r>
            <a:endParaRPr lang="en-US" altLang="ja-JP" sz="1000" dirty="0" smtClean="0">
              <a:latin typeface="+mn-ea"/>
              <a:ea typeface="+mn-ea"/>
            </a:endParaRPr>
          </a:p>
        </p:txBody>
      </p:sp>
      <p:cxnSp>
        <p:nvCxnSpPr>
          <p:cNvPr id="12" name="直線コネクタ 11"/>
          <p:cNvCxnSpPr/>
          <p:nvPr/>
        </p:nvCxnSpPr>
        <p:spPr>
          <a:xfrm flipV="1">
            <a:off x="9104690" y="3240698"/>
            <a:ext cx="19307" cy="25431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5010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12002" y="800444"/>
            <a:ext cx="9705529" cy="5731766"/>
          </a:xfrm>
          <a:prstGeom prst="rect">
            <a:avLst/>
          </a:prstGeom>
        </p:spPr>
      </p:pic>
      <p:sp>
        <p:nvSpPr>
          <p:cNvPr id="20" name="フローチャート : 代替処理 19"/>
          <p:cNvSpPr/>
          <p:nvPr/>
        </p:nvSpPr>
        <p:spPr bwMode="auto">
          <a:xfrm>
            <a:off x="112002" y="477318"/>
            <a:ext cx="9705529" cy="255383"/>
          </a:xfrm>
          <a:prstGeom prst="flowChartAlternateProcess">
            <a:avLst/>
          </a:prstGeom>
          <a:solidFill>
            <a:srgbClr val="0033CC"/>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style>
          <a:lnRef idx="2">
            <a:schemeClr val="dk1"/>
          </a:lnRef>
          <a:fillRef idx="1">
            <a:schemeClr val="lt1"/>
          </a:fillRef>
          <a:effectRef idx="0">
            <a:schemeClr val="dk1"/>
          </a:effectRef>
          <a:fontRef idx="minor">
            <a:schemeClr val="dk1"/>
          </a:fontRef>
        </p:style>
        <p:txBody>
          <a:bodyPr wrap="square" lIns="91428" tIns="0" rIns="91428" bIns="45715">
            <a:spAutoFit/>
          </a:bodyPr>
          <a:lstStyle/>
          <a:p>
            <a:pPr marL="0" marR="0" indent="0" defTabSz="449263" eaLnBrk="1" latinLnBrk="0" hangingPunct="1">
              <a:lnSpc>
                <a:spcPct val="100000"/>
              </a:lnSpc>
              <a:spcBef>
                <a:spcPct val="50000"/>
              </a:spcBef>
              <a:buClr>
                <a:srgbClr val="000000"/>
              </a:buClr>
              <a:buSzPct val="100000"/>
              <a:buFont typeface="Times New Roman" pitchFamily="18" charset="0"/>
              <a:buNone/>
              <a:tabLst/>
              <a:defRPr/>
            </a:pPr>
            <a:r>
              <a:rPr lang="ja-JP" altLang="en-US" sz="1200" b="1" dirty="0">
                <a:solidFill>
                  <a:schemeClr val="bg1"/>
                </a:solidFill>
                <a:latin typeface="Arial" pitchFamily="34" charset="0"/>
                <a:ea typeface="ＭＳ Ｐゴシック" pitchFamily="50" charset="-128"/>
              </a:rPr>
              <a:t>直近</a:t>
            </a:r>
            <a:r>
              <a:rPr lang="ja-JP" altLang="en-US" sz="1200" b="1" dirty="0" smtClean="0">
                <a:solidFill>
                  <a:schemeClr val="bg1"/>
                </a:solidFill>
                <a:latin typeface="Arial" pitchFamily="34" charset="0"/>
                <a:ea typeface="ＭＳ Ｐゴシック" pitchFamily="50" charset="-128"/>
              </a:rPr>
              <a:t>の大阪府債の状況等に</a:t>
            </a:r>
            <a:r>
              <a:rPr lang="ja-JP" altLang="en-US" sz="1200" b="1" dirty="0">
                <a:solidFill>
                  <a:schemeClr val="bg1"/>
                </a:solidFill>
                <a:latin typeface="Arial" pitchFamily="34" charset="0"/>
                <a:ea typeface="ＭＳ Ｐゴシック" pitchFamily="50" charset="-128"/>
              </a:rPr>
              <a:t>ついて</a:t>
            </a:r>
            <a:endParaRPr lang="ja-JP" altLang="en-US" sz="1200" b="1" dirty="0" smtClean="0">
              <a:solidFill>
                <a:schemeClr val="bg1"/>
              </a:solidFill>
              <a:latin typeface="Arial" pitchFamily="34" charset="0"/>
              <a:ea typeface="ＭＳ Ｐゴシック" pitchFamily="50" charset="-128"/>
            </a:endParaRPr>
          </a:p>
        </p:txBody>
      </p:sp>
      <p:sp>
        <p:nvSpPr>
          <p:cNvPr id="16" name="テキスト ボックス 15"/>
          <p:cNvSpPr txBox="1"/>
          <p:nvPr/>
        </p:nvSpPr>
        <p:spPr>
          <a:xfrm>
            <a:off x="4696347" y="6532210"/>
            <a:ext cx="878774" cy="369332"/>
          </a:xfrm>
          <a:prstGeom prst="rect">
            <a:avLst/>
          </a:prstGeom>
          <a:noFill/>
        </p:spPr>
        <p:txBody>
          <a:bodyPr wrap="square" rtlCol="0">
            <a:spAutoFit/>
          </a:bodyPr>
          <a:lstStyle/>
          <a:p>
            <a:r>
              <a:rPr lang="ja-JP" altLang="en-US" dirty="0" smtClean="0"/>
              <a:t>－３－</a:t>
            </a:r>
            <a:endParaRPr kumimoji="1" lang="ja-JP" altLang="en-US" dirty="0"/>
          </a:p>
        </p:txBody>
      </p:sp>
      <p:sp>
        <p:nvSpPr>
          <p:cNvPr id="6" name="テキスト ボックス 16"/>
          <p:cNvSpPr txBox="1">
            <a:spLocks noChangeArrowheads="1"/>
          </p:cNvSpPr>
          <p:nvPr/>
        </p:nvSpPr>
        <p:spPr bwMode="auto">
          <a:xfrm>
            <a:off x="8534400" y="79819"/>
            <a:ext cx="1179195" cy="329756"/>
          </a:xfrm>
          <a:prstGeom prst="rect">
            <a:avLst/>
          </a:prstGeom>
          <a:solidFill>
            <a:srgbClr val="FFFFFF"/>
          </a:solidFill>
          <a:ln w="12700">
            <a:solidFill>
              <a:srgbClr val="000000"/>
            </a:solidFill>
            <a:miter lim="800000"/>
            <a:headEnd/>
            <a:tailEnd/>
          </a:ln>
        </p:spPr>
        <p:txBody>
          <a:bodyPr rot="0" vert="horz" wrap="square" lIns="0" tIns="8890" rIns="0" bIns="8890" anchor="t" anchorCtr="0" upright="1">
            <a:noAutofit/>
          </a:bodyPr>
          <a:lstStyle/>
          <a:p>
            <a:pPr algn="ctr">
              <a:spcAft>
                <a:spcPts val="0"/>
              </a:spcAft>
            </a:pPr>
            <a:r>
              <a:rPr lang="ja-JP" sz="1800" b="1" dirty="0" smtClean="0">
                <a:effectLst/>
                <a:latin typeface="ＭＳ ゴシック"/>
                <a:ea typeface="ＭＳ Ｐゴシック"/>
                <a:cs typeface="Times New Roman"/>
              </a:rPr>
              <a:t>資料</a:t>
            </a:r>
            <a:r>
              <a:rPr lang="ja-JP" altLang="en-US" b="1" dirty="0" smtClean="0">
                <a:latin typeface="ＭＳ ゴシック"/>
                <a:ea typeface="ＭＳ Ｐゴシック"/>
                <a:cs typeface="Times New Roman"/>
              </a:rPr>
              <a:t>１</a:t>
            </a:r>
            <a:endParaRPr lang="ja-JP" sz="1200" dirty="0">
              <a:effectLst/>
              <a:latin typeface="ＭＳ ゴシック"/>
              <a:cs typeface="Times New Roman"/>
            </a:endParaRPr>
          </a:p>
        </p:txBody>
      </p:sp>
    </p:spTree>
    <p:extLst>
      <p:ext uri="{BB962C8B-B14F-4D97-AF65-F5344CB8AC3E}">
        <p14:creationId xmlns:p14="http://schemas.microsoft.com/office/powerpoint/2010/main" val="2373430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112002" y="800445"/>
            <a:ext cx="9705529" cy="5731765"/>
          </a:xfrm>
          <a:prstGeom prst="rect">
            <a:avLst/>
          </a:prstGeom>
        </p:spPr>
      </p:pic>
      <p:sp>
        <p:nvSpPr>
          <p:cNvPr id="20" name="フローチャート : 代替処理 19"/>
          <p:cNvSpPr/>
          <p:nvPr/>
        </p:nvSpPr>
        <p:spPr bwMode="auto">
          <a:xfrm>
            <a:off x="112002" y="477318"/>
            <a:ext cx="9705529" cy="255383"/>
          </a:xfrm>
          <a:prstGeom prst="flowChartAlternateProcess">
            <a:avLst/>
          </a:prstGeom>
          <a:solidFill>
            <a:srgbClr val="0033CC"/>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style>
          <a:lnRef idx="2">
            <a:schemeClr val="dk1"/>
          </a:lnRef>
          <a:fillRef idx="1">
            <a:schemeClr val="lt1"/>
          </a:fillRef>
          <a:effectRef idx="0">
            <a:schemeClr val="dk1"/>
          </a:effectRef>
          <a:fontRef idx="minor">
            <a:schemeClr val="dk1"/>
          </a:fontRef>
        </p:style>
        <p:txBody>
          <a:bodyPr wrap="square" lIns="91428" tIns="0" rIns="91428" bIns="45715">
            <a:spAutoFit/>
          </a:bodyPr>
          <a:lstStyle/>
          <a:p>
            <a:pPr marL="0" marR="0" indent="0" defTabSz="449263" eaLnBrk="1" latinLnBrk="0" hangingPunct="1">
              <a:lnSpc>
                <a:spcPct val="100000"/>
              </a:lnSpc>
              <a:spcBef>
                <a:spcPct val="50000"/>
              </a:spcBef>
              <a:buClr>
                <a:srgbClr val="000000"/>
              </a:buClr>
              <a:buSzPct val="100000"/>
              <a:buFont typeface="Times New Roman" pitchFamily="18" charset="0"/>
              <a:buNone/>
              <a:tabLst/>
              <a:defRPr/>
            </a:pPr>
            <a:r>
              <a:rPr lang="ja-JP" altLang="en-US" sz="1200" b="1" dirty="0">
                <a:solidFill>
                  <a:schemeClr val="bg1"/>
                </a:solidFill>
                <a:latin typeface="Arial" pitchFamily="34" charset="0"/>
                <a:ea typeface="ＭＳ Ｐゴシック" pitchFamily="50" charset="-128"/>
              </a:rPr>
              <a:t>直近</a:t>
            </a:r>
            <a:r>
              <a:rPr lang="ja-JP" altLang="en-US" sz="1200" b="1" dirty="0" smtClean="0">
                <a:solidFill>
                  <a:schemeClr val="bg1"/>
                </a:solidFill>
                <a:latin typeface="Arial" pitchFamily="34" charset="0"/>
                <a:ea typeface="ＭＳ Ｐゴシック" pitchFamily="50" charset="-128"/>
              </a:rPr>
              <a:t>の大阪府債の状況等に</a:t>
            </a:r>
            <a:r>
              <a:rPr lang="ja-JP" altLang="en-US" sz="1200" b="1" dirty="0">
                <a:solidFill>
                  <a:schemeClr val="bg1"/>
                </a:solidFill>
                <a:latin typeface="Arial" pitchFamily="34" charset="0"/>
                <a:ea typeface="ＭＳ Ｐゴシック" pitchFamily="50" charset="-128"/>
              </a:rPr>
              <a:t>ついて</a:t>
            </a:r>
            <a:endParaRPr lang="ja-JP" altLang="en-US" sz="1200" b="1" dirty="0" smtClean="0">
              <a:solidFill>
                <a:schemeClr val="bg1"/>
              </a:solidFill>
              <a:latin typeface="Arial" pitchFamily="34" charset="0"/>
              <a:ea typeface="ＭＳ Ｐゴシック" pitchFamily="50" charset="-128"/>
            </a:endParaRPr>
          </a:p>
        </p:txBody>
      </p:sp>
      <p:sp>
        <p:nvSpPr>
          <p:cNvPr id="16" name="テキスト ボックス 15"/>
          <p:cNvSpPr txBox="1"/>
          <p:nvPr/>
        </p:nvSpPr>
        <p:spPr>
          <a:xfrm>
            <a:off x="4696347" y="6532210"/>
            <a:ext cx="878774" cy="369332"/>
          </a:xfrm>
          <a:prstGeom prst="rect">
            <a:avLst/>
          </a:prstGeom>
          <a:noFill/>
        </p:spPr>
        <p:txBody>
          <a:bodyPr wrap="square" rtlCol="0">
            <a:spAutoFit/>
          </a:bodyPr>
          <a:lstStyle/>
          <a:p>
            <a:r>
              <a:rPr lang="ja-JP" altLang="en-US" dirty="0" smtClean="0"/>
              <a:t>－４－</a:t>
            </a:r>
            <a:endParaRPr kumimoji="1" lang="ja-JP" altLang="en-US" dirty="0"/>
          </a:p>
        </p:txBody>
      </p:sp>
      <p:sp>
        <p:nvSpPr>
          <p:cNvPr id="6" name="テキスト ボックス 16"/>
          <p:cNvSpPr txBox="1">
            <a:spLocks noChangeArrowheads="1"/>
          </p:cNvSpPr>
          <p:nvPr/>
        </p:nvSpPr>
        <p:spPr bwMode="auto">
          <a:xfrm>
            <a:off x="8534400" y="79819"/>
            <a:ext cx="1179195" cy="329756"/>
          </a:xfrm>
          <a:prstGeom prst="rect">
            <a:avLst/>
          </a:prstGeom>
          <a:solidFill>
            <a:srgbClr val="FFFFFF"/>
          </a:solidFill>
          <a:ln w="12700">
            <a:solidFill>
              <a:srgbClr val="000000"/>
            </a:solidFill>
            <a:miter lim="800000"/>
            <a:headEnd/>
            <a:tailEnd/>
          </a:ln>
        </p:spPr>
        <p:txBody>
          <a:bodyPr rot="0" vert="horz" wrap="square" lIns="0" tIns="8890" rIns="0" bIns="8890" anchor="t" anchorCtr="0" upright="1">
            <a:noAutofit/>
          </a:bodyPr>
          <a:lstStyle/>
          <a:p>
            <a:pPr algn="ctr">
              <a:spcAft>
                <a:spcPts val="0"/>
              </a:spcAft>
            </a:pPr>
            <a:r>
              <a:rPr lang="ja-JP" sz="1800" b="1" dirty="0" smtClean="0">
                <a:effectLst/>
                <a:latin typeface="ＭＳ ゴシック"/>
                <a:ea typeface="ＭＳ Ｐゴシック"/>
                <a:cs typeface="Times New Roman"/>
              </a:rPr>
              <a:t>資料</a:t>
            </a:r>
            <a:r>
              <a:rPr lang="ja-JP" altLang="en-US" b="1" dirty="0" smtClean="0">
                <a:latin typeface="ＭＳ ゴシック"/>
                <a:ea typeface="ＭＳ Ｐゴシック"/>
                <a:cs typeface="Times New Roman"/>
              </a:rPr>
              <a:t>１</a:t>
            </a:r>
            <a:endParaRPr lang="ja-JP" sz="1200" dirty="0">
              <a:effectLst/>
              <a:latin typeface="ＭＳ ゴシック"/>
              <a:cs typeface="Times New Roman"/>
            </a:endParaRPr>
          </a:p>
        </p:txBody>
      </p:sp>
    </p:spTree>
    <p:extLst>
      <p:ext uri="{BB962C8B-B14F-4D97-AF65-F5344CB8AC3E}">
        <p14:creationId xmlns:p14="http://schemas.microsoft.com/office/powerpoint/2010/main" val="4259536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590</Words>
  <Application>Microsoft Office PowerPoint</Application>
  <PresentationFormat>A4 210 x 297 mm</PresentationFormat>
  <Paragraphs>56</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ＭＳ Ｐゴシック</vt:lpstr>
      <vt:lpstr>ＭＳ Ｐ明朝</vt:lpstr>
      <vt:lpstr>ＭＳ ゴシック</vt:lpstr>
      <vt:lpstr>Arial</vt:lpstr>
      <vt:lpstr>Times New Roman</vt:lpstr>
      <vt:lpstr>標準デザイン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2020-09-14T06:51:26Z</dcterms:created>
  <dcterms:modified xsi:type="dcterms:W3CDTF">2020-09-14T06:51:34Z</dcterms:modified>
</cp:coreProperties>
</file>