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1.xml" ContentType="application/vnd.openxmlformats-officedocument.drawingml.chartshapes+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theme/themeOverride1.xml" ContentType="application/vnd.openxmlformats-officedocument.themeOverride+xml"/>
  <Override PartName="/ppt/tags/tag9.xml" ContentType="application/vnd.openxmlformats-officedocument.presentationml.tags+xml"/>
  <Override PartName="/ppt/notesSlides/notesSlide4.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1"/>
  </p:sldMasterIdLst>
  <p:notesMasterIdLst>
    <p:notesMasterId r:id="rId33"/>
  </p:notesMasterIdLst>
  <p:handoutMasterIdLst>
    <p:handoutMasterId r:id="rId34"/>
  </p:handoutMasterIdLst>
  <p:sldIdLst>
    <p:sldId id="400" r:id="rId2"/>
    <p:sldId id="2076139077" r:id="rId3"/>
    <p:sldId id="355" r:id="rId4"/>
    <p:sldId id="344" r:id="rId5"/>
    <p:sldId id="401" r:id="rId6"/>
    <p:sldId id="2076139078" r:id="rId7"/>
    <p:sldId id="403" r:id="rId8"/>
    <p:sldId id="422" r:id="rId9"/>
    <p:sldId id="404" r:id="rId10"/>
    <p:sldId id="405" r:id="rId11"/>
    <p:sldId id="406" r:id="rId12"/>
    <p:sldId id="407" r:id="rId13"/>
    <p:sldId id="2076139089" r:id="rId14"/>
    <p:sldId id="377" r:id="rId15"/>
    <p:sldId id="2076139075" r:id="rId16"/>
    <p:sldId id="2076139083" r:id="rId17"/>
    <p:sldId id="2076139084" r:id="rId18"/>
    <p:sldId id="394" r:id="rId19"/>
    <p:sldId id="423" r:id="rId20"/>
    <p:sldId id="2076139086" r:id="rId21"/>
    <p:sldId id="415" r:id="rId22"/>
    <p:sldId id="2076139087" r:id="rId23"/>
    <p:sldId id="2076139088" r:id="rId24"/>
    <p:sldId id="421" r:id="rId25"/>
    <p:sldId id="2076139080" r:id="rId26"/>
    <p:sldId id="2076139085" r:id="rId27"/>
    <p:sldId id="374" r:id="rId28"/>
    <p:sldId id="375" r:id="rId29"/>
    <p:sldId id="376" r:id="rId30"/>
    <p:sldId id="2076139076" r:id="rId31"/>
    <p:sldId id="419" r:id="rId3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6"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B4EB"/>
    <a:srgbClr val="CCDAF5"/>
    <a:srgbClr val="77C191"/>
    <a:srgbClr val="A9BBDF"/>
    <a:srgbClr val="A4E4BF"/>
    <a:srgbClr val="000099"/>
    <a:srgbClr val="BFBFBF"/>
    <a:srgbClr val="50649C"/>
    <a:srgbClr val="E38B3B"/>
    <a:srgbClr val="5698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showGuides="1">
      <p:cViewPr varScale="1">
        <p:scale>
          <a:sx n="92" d="100"/>
          <a:sy n="92" d="100"/>
        </p:scale>
        <p:origin x="874" y="67"/>
      </p:cViewPr>
      <p:guideLst>
        <p:guide orient="horz" pos="2296"/>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76" d="100"/>
          <a:sy n="76" d="100"/>
        </p:scale>
        <p:origin x="2526" y="102"/>
      </p:cViewPr>
      <p:guideLst/>
    </p:cSldViewPr>
  </p:notes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2" Type="http://schemas.openxmlformats.org/officeDocument/2006/relationships/oleObject" Target="file:///\\G0000SV1NS701\d11484$\doc\&#26032;_&#36001;&#25919;&#20225;&#30011;&#65319;\400_&#20013;&#38263;&#26399;&#35430;&#31639;&#38306;&#36899;\R8.2&#24403;&#21021;\&#9733;&#20844;&#34920;&#36039;&#26009;&#9733;\&#36028;&#12426;&#20184;&#12369;&#12493;&#12479;&#65288;&#21069;&#25552;&#26465;&#20214;&#12394;&#12393;&#65289;\&#12304;&#24120;&#12395;&#26368;&#26032;&#12305;&#21454;&#25903;_&#12464;&#12521;&#12501;%20.xlsx" TargetMode="External"/><Relationship Id="rId1" Type="http://schemas.openxmlformats.org/officeDocument/2006/relationships/themeOverride" Target="../theme/themeOverride1.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433146766169154E-2"/>
          <c:y val="0.12920833333333334"/>
          <c:w val="0.87242278192371481"/>
          <c:h val="0.69317663817663822"/>
        </c:manualLayout>
      </c:layout>
      <c:barChart>
        <c:barDir val="col"/>
        <c:grouping val="clustered"/>
        <c:varyColors val="0"/>
        <c:ser>
          <c:idx val="1"/>
          <c:order val="0"/>
          <c:tx>
            <c:strRef>
              <c:f>'収支推移 (億円）'!$B$2</c:f>
              <c:strCache>
                <c:ptCount val="1"/>
                <c:pt idx="0">
                  <c:v>歳入</c:v>
                </c:pt>
              </c:strCache>
            </c:strRef>
          </c:tx>
          <c:spPr>
            <a:solidFill>
              <a:srgbClr val="CCDAF5"/>
            </a:solidFill>
            <a:ln w="9399">
              <a:noFill/>
            </a:ln>
          </c:spPr>
          <c:invertIfNegative val="0"/>
          <c:dLbls>
            <c:delete val="1"/>
          </c:dLbls>
          <c:cat>
            <c:strRef>
              <c:f>'収支推移 (億円）'!$A$46:$A$52</c:f>
              <c:strCache>
                <c:ptCount val="7"/>
                <c:pt idx="0">
                  <c:v>R1</c:v>
                </c:pt>
                <c:pt idx="1">
                  <c:v>R2</c:v>
                </c:pt>
                <c:pt idx="2">
                  <c:v>R3</c:v>
                </c:pt>
                <c:pt idx="3">
                  <c:v>R4</c:v>
                </c:pt>
                <c:pt idx="4">
                  <c:v>R5</c:v>
                </c:pt>
                <c:pt idx="5">
                  <c:v>R6</c:v>
                </c:pt>
                <c:pt idx="6">
                  <c:v>R7</c:v>
                </c:pt>
              </c:strCache>
              <c:extLst/>
            </c:strRef>
          </c:cat>
          <c:val>
            <c:numRef>
              <c:f>'収支推移 (億円）'!$B$46:$B$52</c:f>
              <c:numCache>
                <c:formatCode>#,##0;"△ "#,##0</c:formatCode>
                <c:ptCount val="7"/>
                <c:pt idx="0">
                  <c:v>25822</c:v>
                </c:pt>
                <c:pt idx="1">
                  <c:v>37894</c:v>
                </c:pt>
                <c:pt idx="2">
                  <c:v>46869</c:v>
                </c:pt>
                <c:pt idx="3">
                  <c:v>39426</c:v>
                </c:pt>
                <c:pt idx="4">
                  <c:v>33584</c:v>
                </c:pt>
                <c:pt idx="5">
                  <c:v>33170</c:v>
                </c:pt>
                <c:pt idx="6">
                  <c:v>34291</c:v>
                </c:pt>
              </c:numCache>
              <c:extLst/>
            </c:numRef>
          </c:val>
          <c:extLst>
            <c:ext xmlns:c16="http://schemas.microsoft.com/office/drawing/2014/chart" uri="{C3380CC4-5D6E-409C-BE32-E72D297353CC}">
              <c16:uniqueId val="{00000000-05D3-40EE-AAFD-8C211B75DACC}"/>
            </c:ext>
          </c:extLst>
        </c:ser>
        <c:ser>
          <c:idx val="0"/>
          <c:order val="1"/>
          <c:tx>
            <c:strRef>
              <c:f>'収支推移 (億円）'!$C$2</c:f>
              <c:strCache>
                <c:ptCount val="1"/>
                <c:pt idx="0">
                  <c:v>歳出</c:v>
                </c:pt>
              </c:strCache>
            </c:strRef>
          </c:tx>
          <c:spPr>
            <a:solidFill>
              <a:srgbClr val="82B4EB"/>
            </a:solidFill>
            <a:ln w="9399">
              <a:noFill/>
            </a:ln>
          </c:spPr>
          <c:invertIfNegative val="0"/>
          <c:dLbls>
            <c:delete val="1"/>
          </c:dLbls>
          <c:cat>
            <c:strRef>
              <c:f>'収支推移 (億円）'!$A$46:$A$52</c:f>
              <c:strCache>
                <c:ptCount val="7"/>
                <c:pt idx="0">
                  <c:v>R1</c:v>
                </c:pt>
                <c:pt idx="1">
                  <c:v>R2</c:v>
                </c:pt>
                <c:pt idx="2">
                  <c:v>R3</c:v>
                </c:pt>
                <c:pt idx="3">
                  <c:v>R4</c:v>
                </c:pt>
                <c:pt idx="4">
                  <c:v>R5</c:v>
                </c:pt>
                <c:pt idx="5">
                  <c:v>R6</c:v>
                </c:pt>
                <c:pt idx="6">
                  <c:v>R7</c:v>
                </c:pt>
              </c:strCache>
              <c:extLst/>
            </c:strRef>
          </c:cat>
          <c:val>
            <c:numRef>
              <c:f>'収支推移 (億円）'!$C$46:$C$52</c:f>
              <c:numCache>
                <c:formatCode>#,##0;"△ "#,##0</c:formatCode>
                <c:ptCount val="7"/>
                <c:pt idx="0">
                  <c:v>25263</c:v>
                </c:pt>
                <c:pt idx="1">
                  <c:v>37335</c:v>
                </c:pt>
                <c:pt idx="2">
                  <c:v>46348</c:v>
                </c:pt>
                <c:pt idx="3">
                  <c:v>38953</c:v>
                </c:pt>
                <c:pt idx="4">
                  <c:v>33256</c:v>
                </c:pt>
                <c:pt idx="5">
                  <c:v>32800</c:v>
                </c:pt>
                <c:pt idx="6">
                  <c:v>33906</c:v>
                </c:pt>
              </c:numCache>
              <c:extLst/>
            </c:numRef>
          </c:val>
          <c:extLst>
            <c:ext xmlns:c16="http://schemas.microsoft.com/office/drawing/2014/chart" uri="{C3380CC4-5D6E-409C-BE32-E72D297353CC}">
              <c16:uniqueId val="{00000001-05D3-40EE-AAFD-8C211B75DACC}"/>
            </c:ext>
          </c:extLst>
        </c:ser>
        <c:dLbls>
          <c:showLegendKey val="0"/>
          <c:showVal val="1"/>
          <c:showCatName val="0"/>
          <c:showSerName val="0"/>
          <c:showPercent val="0"/>
          <c:showBubbleSize val="0"/>
        </c:dLbls>
        <c:gapWidth val="150"/>
        <c:overlap val="-15"/>
        <c:axId val="26338432"/>
        <c:axId val="26339968"/>
      </c:barChart>
      <c:lineChart>
        <c:grouping val="standard"/>
        <c:varyColors val="0"/>
        <c:ser>
          <c:idx val="4"/>
          <c:order val="2"/>
          <c:tx>
            <c:strRef>
              <c:f>'収支推移 (億円）'!$F$2</c:f>
              <c:strCache>
                <c:ptCount val="1"/>
                <c:pt idx="0">
                  <c:v>実質収支</c:v>
                </c:pt>
              </c:strCache>
            </c:strRef>
          </c:tx>
          <c:spPr>
            <a:ln w="28575">
              <a:solidFill>
                <a:srgbClr val="111986"/>
              </a:solidFill>
            </a:ln>
          </c:spPr>
          <c:marker>
            <c:symbol val="circle"/>
            <c:size val="7"/>
            <c:spPr>
              <a:solidFill>
                <a:srgbClr val="FFFFFF"/>
              </a:solidFill>
              <a:ln>
                <a:solidFill>
                  <a:srgbClr val="111986"/>
                </a:solidFill>
              </a:ln>
            </c:spPr>
          </c:marker>
          <c:dLbls>
            <c:dLbl>
              <c:idx val="0"/>
              <c:delete val="1"/>
              <c:extLst>
                <c:ext xmlns:c15="http://schemas.microsoft.com/office/drawing/2012/chart" uri="{CE6537A1-D6FC-4f65-9D91-7224C49458BB}"/>
                <c:ext xmlns:c16="http://schemas.microsoft.com/office/drawing/2014/chart" uri="{C3380CC4-5D6E-409C-BE32-E72D297353CC}">
                  <c16:uniqueId val="{00000005-66D1-42B9-A63C-2B9562DC773D}"/>
                </c:ext>
              </c:extLst>
            </c:dLbl>
            <c:dLbl>
              <c:idx val="1"/>
              <c:delete val="1"/>
              <c:extLst>
                <c:ext xmlns:c15="http://schemas.microsoft.com/office/drawing/2012/chart" uri="{CE6537A1-D6FC-4f65-9D91-7224C49458BB}"/>
                <c:ext xmlns:c16="http://schemas.microsoft.com/office/drawing/2014/chart" uri="{C3380CC4-5D6E-409C-BE32-E72D297353CC}">
                  <c16:uniqueId val="{00000004-66D1-42B9-A63C-2B9562DC773D}"/>
                </c:ext>
              </c:extLst>
            </c:dLbl>
            <c:dLbl>
              <c:idx val="2"/>
              <c:delete val="1"/>
              <c:extLst>
                <c:ext xmlns:c15="http://schemas.microsoft.com/office/drawing/2012/chart" uri="{CE6537A1-D6FC-4f65-9D91-7224C49458BB}"/>
                <c:ext xmlns:c16="http://schemas.microsoft.com/office/drawing/2014/chart" uri="{C3380CC4-5D6E-409C-BE32-E72D297353CC}">
                  <c16:uniqueId val="{00000003-66D1-42B9-A63C-2B9562DC773D}"/>
                </c:ext>
              </c:extLst>
            </c:dLbl>
            <c:dLbl>
              <c:idx val="3"/>
              <c:delete val="1"/>
              <c:extLst>
                <c:ext xmlns:c15="http://schemas.microsoft.com/office/drawing/2012/chart" uri="{CE6537A1-D6FC-4f65-9D91-7224C49458BB}"/>
                <c:ext xmlns:c16="http://schemas.microsoft.com/office/drawing/2014/chart" uri="{C3380CC4-5D6E-409C-BE32-E72D297353CC}">
                  <c16:uniqueId val="{00000002-66D1-42B9-A63C-2B9562DC773D}"/>
                </c:ext>
              </c:extLst>
            </c:dLbl>
            <c:dLbl>
              <c:idx val="4"/>
              <c:delete val="1"/>
              <c:extLst>
                <c:ext xmlns:c15="http://schemas.microsoft.com/office/drawing/2012/chart" uri="{CE6537A1-D6FC-4f65-9D91-7224C49458BB}"/>
                <c:ext xmlns:c16="http://schemas.microsoft.com/office/drawing/2014/chart" uri="{C3380CC4-5D6E-409C-BE32-E72D297353CC}">
                  <c16:uniqueId val="{00000001-66D1-42B9-A63C-2B9562DC773D}"/>
                </c:ext>
              </c:extLst>
            </c:dLbl>
            <c:dLbl>
              <c:idx val="5"/>
              <c:delete val="1"/>
              <c:extLst>
                <c:ext xmlns:c15="http://schemas.microsoft.com/office/drawing/2012/chart" uri="{CE6537A1-D6FC-4f65-9D91-7224C49458BB}"/>
                <c:ext xmlns:c16="http://schemas.microsoft.com/office/drawing/2014/chart" uri="{C3380CC4-5D6E-409C-BE32-E72D297353CC}">
                  <c16:uniqueId val="{00000005-05D3-40EE-AAFD-8C211B75DACC}"/>
                </c:ext>
              </c:extLst>
            </c:dLbl>
            <c:dLbl>
              <c:idx val="6"/>
              <c:layout>
                <c:manualLayout>
                  <c:x val="-2.6326699834162522E-2"/>
                  <c:y val="-0.14472934472934473"/>
                </c:manualLayout>
              </c:layout>
              <c:spPr>
                <a:noFill/>
                <a:ln>
                  <a:noFill/>
                </a:ln>
                <a:effectLst/>
              </c:spPr>
              <c:txPr>
                <a:bodyPr wrap="square" lIns="38100" tIns="19050" rIns="38100" bIns="19050" anchor="ctr">
                  <a:spAutoFit/>
                </a:bodyPr>
                <a:lstStyle/>
                <a:p>
                  <a:pPr>
                    <a:defRPr sz="1600" b="1" i="0" baseline="0"/>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6D1-42B9-A63C-2B9562DC773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'収支推移 (億円）'!$A$41:$A$52</c:f>
              <c:strCache>
                <c:ptCount val="12"/>
                <c:pt idx="0">
                  <c:v>H26</c:v>
                </c:pt>
                <c:pt idx="1">
                  <c:v>H27</c:v>
                </c:pt>
                <c:pt idx="2">
                  <c:v>H28</c:v>
                </c:pt>
                <c:pt idx="3">
                  <c:v>H29</c:v>
                </c:pt>
                <c:pt idx="4">
                  <c:v>H30</c:v>
                </c:pt>
                <c:pt idx="5">
                  <c:v>R1</c:v>
                </c:pt>
                <c:pt idx="6">
                  <c:v>R2</c:v>
                </c:pt>
                <c:pt idx="7">
                  <c:v>R3</c:v>
                </c:pt>
                <c:pt idx="8">
                  <c:v>R4</c:v>
                </c:pt>
                <c:pt idx="9">
                  <c:v>R5</c:v>
                </c:pt>
                <c:pt idx="10">
                  <c:v>R6</c:v>
                </c:pt>
                <c:pt idx="11">
                  <c:v>R7</c:v>
                </c:pt>
              </c:strCache>
              <c:extLst/>
            </c:strRef>
          </c:cat>
          <c:val>
            <c:numRef>
              <c:f>'収支推移 (億円）'!$F$46:$F$52</c:f>
              <c:numCache>
                <c:formatCode>#,##0;"△ "#,##0</c:formatCode>
                <c:ptCount val="7"/>
                <c:pt idx="0">
                  <c:v>367</c:v>
                </c:pt>
                <c:pt idx="1">
                  <c:v>350</c:v>
                </c:pt>
                <c:pt idx="2">
                  <c:v>313</c:v>
                </c:pt>
                <c:pt idx="3">
                  <c:v>234</c:v>
                </c:pt>
                <c:pt idx="4">
                  <c:v>155</c:v>
                </c:pt>
                <c:pt idx="5">
                  <c:v>203</c:v>
                </c:pt>
                <c:pt idx="6">
                  <c:v>196</c:v>
                </c:pt>
              </c:numCache>
              <c:extLst/>
            </c:numRef>
          </c:val>
          <c:smooth val="0"/>
          <c:extLst>
            <c:ext xmlns:c16="http://schemas.microsoft.com/office/drawing/2014/chart" uri="{C3380CC4-5D6E-409C-BE32-E72D297353CC}">
              <c16:uniqueId val="{00000002-05D3-40EE-AAFD-8C211B75DACC}"/>
            </c:ext>
          </c:extLst>
        </c:ser>
        <c:dLbls>
          <c:showLegendKey val="0"/>
          <c:showVal val="1"/>
          <c:showCatName val="0"/>
          <c:showSerName val="0"/>
          <c:showPercent val="0"/>
          <c:showBubbleSize val="0"/>
        </c:dLbls>
        <c:marker val="1"/>
        <c:smooth val="0"/>
        <c:axId val="26616192"/>
        <c:axId val="26617728"/>
      </c:lineChart>
      <c:catAx>
        <c:axId val="26338432"/>
        <c:scaling>
          <c:orientation val="minMax"/>
        </c:scaling>
        <c:delete val="0"/>
        <c:axPos val="b"/>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26339968"/>
        <c:crosses val="autoZero"/>
        <c:auto val="1"/>
        <c:lblAlgn val="ctr"/>
        <c:lblOffset val="100"/>
        <c:tickLblSkip val="1"/>
        <c:tickMarkSkip val="1"/>
        <c:noMultiLvlLbl val="0"/>
      </c:catAx>
      <c:valAx>
        <c:axId val="26339968"/>
        <c:scaling>
          <c:orientation val="minMax"/>
          <c:min val="20000"/>
        </c:scaling>
        <c:delete val="0"/>
        <c:axPos val="l"/>
        <c:numFmt formatCode="#,##0;&quot;△ &quot;#,##0" sourceLinked="1"/>
        <c:majorTickMark val="out"/>
        <c:minorTickMark val="none"/>
        <c:tickLblPos val="nextTo"/>
        <c:spPr>
          <a:ln w="9525">
            <a:solidFill>
              <a:srgbClr val="484848"/>
            </a:solidFill>
            <a:prstDash val="solid"/>
          </a:ln>
        </c:spPr>
        <c:txPr>
          <a:bodyPr rot="0" vert="horz"/>
          <a:lstStyle/>
          <a:p>
            <a:pPr>
              <a:defRPr/>
            </a:pPr>
            <a:endParaRPr lang="ja-JP"/>
          </a:p>
        </c:txPr>
        <c:crossAx val="26338432"/>
        <c:crosses val="autoZero"/>
        <c:crossBetween val="between"/>
      </c:valAx>
      <c:catAx>
        <c:axId val="26616192"/>
        <c:scaling>
          <c:orientation val="minMax"/>
        </c:scaling>
        <c:delete val="1"/>
        <c:axPos val="b"/>
        <c:numFmt formatCode="General" sourceLinked="1"/>
        <c:majorTickMark val="out"/>
        <c:minorTickMark val="none"/>
        <c:tickLblPos val="none"/>
        <c:crossAx val="26617728"/>
        <c:crosses val="autoZero"/>
        <c:auto val="0"/>
        <c:lblAlgn val="ctr"/>
        <c:lblOffset val="100"/>
        <c:noMultiLvlLbl val="0"/>
      </c:catAx>
      <c:valAx>
        <c:axId val="26617728"/>
        <c:scaling>
          <c:orientation val="minMax"/>
          <c:max val="400"/>
          <c:min val="0"/>
        </c:scaling>
        <c:delete val="0"/>
        <c:axPos val="r"/>
        <c:numFmt formatCode="#,##0;&quot;▲ &quot;#,##0" sourceLinked="0"/>
        <c:majorTickMark val="out"/>
        <c:minorTickMark val="none"/>
        <c:tickLblPos val="nextTo"/>
        <c:spPr>
          <a:ln w="9525">
            <a:solidFill>
              <a:srgbClr val="484848"/>
            </a:solidFill>
            <a:prstDash val="solid"/>
          </a:ln>
        </c:spPr>
        <c:txPr>
          <a:bodyPr rot="0" vert="horz"/>
          <a:lstStyle/>
          <a:p>
            <a:pPr>
              <a:defRPr/>
            </a:pPr>
            <a:endParaRPr lang="ja-JP"/>
          </a:p>
        </c:txPr>
        <c:crossAx val="26616192"/>
        <c:crosses val="max"/>
        <c:crossBetween val="between"/>
        <c:majorUnit val="100"/>
        <c:minorUnit val="20"/>
      </c:valAx>
      <c:spPr>
        <a:noFill/>
        <a:ln w="25393">
          <a:noFill/>
        </a:ln>
      </c:spPr>
    </c:plotArea>
    <c:plotVisOnly val="1"/>
    <c:dispBlanksAs val="gap"/>
    <c:showDLblsOverMax val="0"/>
  </c:chart>
  <c:spPr>
    <a:noFill/>
    <a:ln>
      <a:noFill/>
    </a:ln>
  </c:spPr>
  <c:txPr>
    <a:bodyPr/>
    <a:lstStyle/>
    <a:p>
      <a:pPr>
        <a:defRPr sz="900" b="0" i="0" u="none" strike="noStrike" baseline="0">
          <a:solidFill>
            <a:srgbClr val="000000"/>
          </a:solidFill>
          <a:latin typeface="BIZ UDPゴシック" panose="020B0400000000000000" pitchFamily="50" charset="-128"/>
          <a:ea typeface="BIZ UDPゴシック" panose="020B0400000000000000" pitchFamily="50" charset="-128"/>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52466832504145"/>
          <c:y val="0.17500603864734296"/>
          <c:w val="0.84032514510779421"/>
          <c:h val="0.62206682769726251"/>
        </c:manualLayout>
      </c:layout>
      <c:barChart>
        <c:barDir val="bar"/>
        <c:grouping val="stacked"/>
        <c:varyColors val="0"/>
        <c:ser>
          <c:idx val="0"/>
          <c:order val="0"/>
          <c:tx>
            <c:strRef>
              <c:f>Sheet1!$B$1</c:f>
              <c:strCache>
                <c:ptCount val="1"/>
                <c:pt idx="0">
                  <c:v>人件費</c:v>
                </c:pt>
              </c:strCache>
            </c:strRef>
          </c:tx>
          <c:spPr>
            <a:solidFill>
              <a:srgbClr val="50649C"/>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FFFFFF"/>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Sheet1!$B$2:$B$3</c:f>
              <c:numCache>
                <c:formatCode>#,##0_);[Red]\(#,##0\)</c:formatCode>
                <c:ptCount val="2"/>
                <c:pt idx="0">
                  <c:v>6972</c:v>
                </c:pt>
                <c:pt idx="1">
                  <c:v>7118</c:v>
                </c:pt>
              </c:numCache>
            </c:numRef>
          </c:val>
          <c:extLst>
            <c:ext xmlns:c16="http://schemas.microsoft.com/office/drawing/2014/chart" uri="{C3380CC4-5D6E-409C-BE32-E72D297353CC}">
              <c16:uniqueId val="{00000000-0B9E-4D49-9453-929F8BEA097C}"/>
            </c:ext>
          </c:extLst>
        </c:ser>
        <c:ser>
          <c:idx val="1"/>
          <c:order val="1"/>
          <c:tx>
            <c:strRef>
              <c:f>Sheet1!$C$1</c:f>
              <c:strCache>
                <c:ptCount val="1"/>
                <c:pt idx="0">
                  <c:v>扶助費</c:v>
                </c:pt>
              </c:strCache>
            </c:strRef>
          </c:tx>
          <c:spPr>
            <a:solidFill>
              <a:srgbClr val="5698DF"/>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rgbClr val="FFFFFF"/>
                    </a:solidFill>
                    <a:effectLst>
                      <a:glow rad="127000">
                        <a:srgbClr val="5698DF"/>
                      </a:glow>
                    </a:effectLst>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Sheet1!$C$2:$C$3</c:f>
              <c:numCache>
                <c:formatCode>#,##0_);[Red]\(#,##0\)</c:formatCode>
                <c:ptCount val="2"/>
                <c:pt idx="0">
                  <c:v>692</c:v>
                </c:pt>
                <c:pt idx="1">
                  <c:v>714</c:v>
                </c:pt>
              </c:numCache>
            </c:numRef>
          </c:val>
          <c:extLst>
            <c:ext xmlns:c16="http://schemas.microsoft.com/office/drawing/2014/chart" uri="{C3380CC4-5D6E-409C-BE32-E72D297353CC}">
              <c16:uniqueId val="{00000001-0B9E-4D49-9453-929F8BEA097C}"/>
            </c:ext>
          </c:extLst>
        </c:ser>
        <c:ser>
          <c:idx val="2"/>
          <c:order val="2"/>
          <c:tx>
            <c:strRef>
              <c:f>Sheet1!$D$1</c:f>
              <c:strCache>
                <c:ptCount val="1"/>
                <c:pt idx="0">
                  <c:v>公債費</c:v>
                </c:pt>
              </c:strCache>
            </c:strRef>
          </c:tx>
          <c:spPr>
            <a:solidFill>
              <a:srgbClr val="4A9E63"/>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Sheet1!$D$2:$D$3</c:f>
              <c:numCache>
                <c:formatCode>#,##0_);[Red]\(#,##0\)</c:formatCode>
                <c:ptCount val="2"/>
                <c:pt idx="0">
                  <c:v>3649</c:v>
                </c:pt>
                <c:pt idx="1">
                  <c:v>3762</c:v>
                </c:pt>
              </c:numCache>
            </c:numRef>
          </c:val>
          <c:extLst>
            <c:ext xmlns:c16="http://schemas.microsoft.com/office/drawing/2014/chart" uri="{C3380CC4-5D6E-409C-BE32-E72D297353CC}">
              <c16:uniqueId val="{00000002-0B9E-4D49-9453-929F8BEA097C}"/>
            </c:ext>
          </c:extLst>
        </c:ser>
        <c:ser>
          <c:idx val="3"/>
          <c:order val="3"/>
          <c:tx>
            <c:strRef>
              <c:f>Sheet1!$E$1</c:f>
              <c:strCache>
                <c:ptCount val="1"/>
                <c:pt idx="0">
                  <c:v>投資的経費</c:v>
                </c:pt>
              </c:strCache>
            </c:strRef>
          </c:tx>
          <c:spPr>
            <a:solidFill>
              <a:srgbClr val="E38B3B"/>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rgbClr val="FFFFFF"/>
                    </a:solidFill>
                    <a:effectLst>
                      <a:glow rad="127000">
                        <a:srgbClr val="E38B3B"/>
                      </a:glow>
                    </a:effectLst>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Sheet1!$E$2:$E$3</c:f>
              <c:numCache>
                <c:formatCode>#,##0_);[Red]\(#,##0\)</c:formatCode>
                <c:ptCount val="2"/>
                <c:pt idx="0">
                  <c:v>2027</c:v>
                </c:pt>
                <c:pt idx="1">
                  <c:v>1860</c:v>
                </c:pt>
              </c:numCache>
            </c:numRef>
          </c:val>
          <c:extLst>
            <c:ext xmlns:c16="http://schemas.microsoft.com/office/drawing/2014/chart" uri="{C3380CC4-5D6E-409C-BE32-E72D297353CC}">
              <c16:uniqueId val="{00000003-0B9E-4D49-9453-929F8BEA097C}"/>
            </c:ext>
          </c:extLst>
        </c:ser>
        <c:ser>
          <c:idx val="4"/>
          <c:order val="4"/>
          <c:tx>
            <c:strRef>
              <c:f>Sheet1!$F$1</c:f>
              <c:strCache>
                <c:ptCount val="1"/>
                <c:pt idx="0">
                  <c:v>補助費等</c:v>
                </c:pt>
              </c:strCache>
            </c:strRef>
          </c:tx>
          <c:spPr>
            <a:solidFill>
              <a:srgbClr val="9B7ED7"/>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Sheet1!$F$2:$F$3</c:f>
              <c:numCache>
                <c:formatCode>#,##0_);[Red]\(#,##0\)</c:formatCode>
                <c:ptCount val="2"/>
                <c:pt idx="0">
                  <c:v>11501</c:v>
                </c:pt>
                <c:pt idx="1">
                  <c:v>12441</c:v>
                </c:pt>
              </c:numCache>
            </c:numRef>
          </c:val>
          <c:extLst>
            <c:ext xmlns:c16="http://schemas.microsoft.com/office/drawing/2014/chart" uri="{C3380CC4-5D6E-409C-BE32-E72D297353CC}">
              <c16:uniqueId val="{00000004-0B9E-4D49-9453-929F8BEA097C}"/>
            </c:ext>
          </c:extLst>
        </c:ser>
        <c:ser>
          <c:idx val="5"/>
          <c:order val="5"/>
          <c:tx>
            <c:strRef>
              <c:f>Sheet1!$G$1</c:f>
              <c:strCache>
                <c:ptCount val="1"/>
                <c:pt idx="0">
                  <c:v>貸付金</c:v>
                </c:pt>
              </c:strCache>
            </c:strRef>
          </c:tx>
          <c:spPr>
            <a:solidFill>
              <a:srgbClr val="A9BBDF"/>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000000"/>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Sheet1!$G$2:$G$3</c:f>
              <c:numCache>
                <c:formatCode>#,##0_);[Red]\(#,##0\)</c:formatCode>
                <c:ptCount val="2"/>
                <c:pt idx="0">
                  <c:v>5195</c:v>
                </c:pt>
                <c:pt idx="1">
                  <c:v>5153</c:v>
                </c:pt>
              </c:numCache>
            </c:numRef>
          </c:val>
          <c:extLst>
            <c:ext xmlns:c16="http://schemas.microsoft.com/office/drawing/2014/chart" uri="{C3380CC4-5D6E-409C-BE32-E72D297353CC}">
              <c16:uniqueId val="{00000005-0B9E-4D49-9453-929F8BEA097C}"/>
            </c:ext>
          </c:extLst>
        </c:ser>
        <c:ser>
          <c:idx val="6"/>
          <c:order val="6"/>
          <c:tx>
            <c:strRef>
              <c:f>Sheet1!$H$1</c:f>
              <c:strCache>
                <c:ptCount val="1"/>
                <c:pt idx="0">
                  <c:v>積立金</c:v>
                </c:pt>
              </c:strCache>
            </c:strRef>
          </c:tx>
          <c:spPr>
            <a:solidFill>
              <a:srgbClr val="6E65E9"/>
            </a:solidFill>
            <a:ln>
              <a:noFill/>
            </a:ln>
            <a:effectLst/>
          </c:spPr>
          <c:invertIfNegative val="0"/>
          <c:dLbls>
            <c:dLbl>
              <c:idx val="0"/>
              <c:layout>
                <c:manualLayout>
                  <c:x val="-1.3163349917081259E-3"/>
                  <c:y val="0"/>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D5D6-4229-9527-97A59350BD8B}"/>
                </c:ext>
              </c:extLst>
            </c:dLbl>
            <c:dLbl>
              <c:idx val="1"/>
              <c:layout>
                <c:manualLayout>
                  <c:x val="1.316334991707933E-3"/>
                  <c:y val="-1.0225442834138534E-2"/>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D5D6-4229-9527-97A59350BD8B}"/>
                </c:ext>
              </c:extLst>
            </c:dLbl>
            <c:spPr>
              <a:noFill/>
              <a:ln>
                <a:noFill/>
              </a:ln>
              <a:effectLst/>
            </c:spPr>
            <c:txPr>
              <a:bodyPr rot="0" spcFirstLastPara="1" vertOverflow="ellipsis" vert="horz" wrap="square" anchor="ctr" anchorCtr="0"/>
              <a:lstStyle/>
              <a:p>
                <a:pPr algn="ctr">
                  <a:defRPr lang="en-US" altLang="ja-JP" sz="600" b="1" i="0" u="none" strike="noStrike" kern="1200" baseline="0">
                    <a:solidFill>
                      <a:schemeClr val="bg1"/>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Sheet1!$H$2:$H$3</c:f>
              <c:numCache>
                <c:formatCode>#,##0_);[Red]\(#,##0\)</c:formatCode>
                <c:ptCount val="2"/>
                <c:pt idx="0">
                  <c:v>1036</c:v>
                </c:pt>
                <c:pt idx="1">
                  <c:v>898</c:v>
                </c:pt>
              </c:numCache>
            </c:numRef>
          </c:val>
          <c:extLst>
            <c:ext xmlns:c16="http://schemas.microsoft.com/office/drawing/2014/chart" uri="{C3380CC4-5D6E-409C-BE32-E72D297353CC}">
              <c16:uniqueId val="{00000006-0B9E-4D49-9453-929F8BEA097C}"/>
            </c:ext>
          </c:extLst>
        </c:ser>
        <c:ser>
          <c:idx val="7"/>
          <c:order val="7"/>
          <c:tx>
            <c:strRef>
              <c:f>Sheet1!$I$1</c:f>
              <c:strCache>
                <c:ptCount val="1"/>
                <c:pt idx="0">
                  <c:v>その他</c:v>
                </c:pt>
              </c:strCache>
            </c:strRef>
          </c:tx>
          <c:spPr>
            <a:solidFill>
              <a:srgbClr val="AEAEAE"/>
            </a:solidFill>
            <a:ln>
              <a:noFill/>
            </a:ln>
            <a:effectLst/>
          </c:spPr>
          <c:invertIfNegative val="0"/>
          <c:dPt>
            <c:idx val="0"/>
            <c:invertIfNegative val="0"/>
            <c:bubble3D val="0"/>
            <c:spPr>
              <a:solidFill>
                <a:srgbClr val="AEAEAE"/>
              </a:solidFill>
              <a:ln>
                <a:noFill/>
              </a:ln>
              <a:effectLst/>
            </c:spPr>
            <c:extLst>
              <c:ext xmlns:c16="http://schemas.microsoft.com/office/drawing/2014/chart" uri="{C3380CC4-5D6E-409C-BE32-E72D297353CC}">
                <c16:uniqueId val="{00000002-7741-439C-90EA-5D615C0D10CE}"/>
              </c:ext>
            </c:extLst>
          </c:dPt>
          <c:dPt>
            <c:idx val="1"/>
            <c:invertIfNegative val="0"/>
            <c:bubble3D val="0"/>
            <c:spPr>
              <a:solidFill>
                <a:srgbClr val="AEAEAE"/>
              </a:solidFill>
              <a:ln>
                <a:noFill/>
              </a:ln>
              <a:effectLst/>
            </c:spPr>
            <c:extLst>
              <c:ext xmlns:c16="http://schemas.microsoft.com/office/drawing/2014/chart" uri="{C3380CC4-5D6E-409C-BE32-E72D297353CC}">
                <c16:uniqueId val="{00000001-7741-439C-90EA-5D615C0D10CE}"/>
              </c:ext>
            </c:extLst>
          </c:dPt>
          <c:dLbls>
            <c:spPr>
              <a:noFill/>
              <a:ln>
                <a:noFill/>
              </a:ln>
              <a:effectLst/>
            </c:spPr>
            <c:txPr>
              <a:bodyPr rot="0" spcFirstLastPara="1" vertOverflow="ellipsis" vert="horz" wrap="square" anchor="ctr" anchorCtr="1"/>
              <a:lstStyle/>
              <a:p>
                <a:pPr>
                  <a:defRPr sz="700" b="1" i="0" u="none" strike="noStrike" kern="1200" baseline="0">
                    <a:solidFill>
                      <a:srgbClr val="000000"/>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Sheet1!$I$2:$I$3</c:f>
              <c:numCache>
                <c:formatCode>#,##0_);[Red]\(#,##0\)</c:formatCode>
                <c:ptCount val="2"/>
                <c:pt idx="0">
                  <c:v>1727</c:v>
                </c:pt>
                <c:pt idx="1">
                  <c:v>1961</c:v>
                </c:pt>
              </c:numCache>
            </c:numRef>
          </c:val>
          <c:extLst>
            <c:ext xmlns:c16="http://schemas.microsoft.com/office/drawing/2014/chart" uri="{C3380CC4-5D6E-409C-BE32-E72D297353CC}">
              <c16:uniqueId val="{00000007-0B9E-4D49-9453-929F8BEA097C}"/>
            </c:ext>
          </c:extLst>
        </c:ser>
        <c:dLbls>
          <c:dLblPos val="ctr"/>
          <c:showLegendKey val="0"/>
          <c:showVal val="1"/>
          <c:showCatName val="0"/>
          <c:showSerName val="0"/>
          <c:showPercent val="0"/>
          <c:showBubbleSize val="0"/>
        </c:dLbls>
        <c:gapWidth val="50"/>
        <c:overlap val="100"/>
        <c:serLines>
          <c:spPr>
            <a:ln w="9525">
              <a:solidFill>
                <a:srgbClr val="7B7B7B"/>
              </a:solidFill>
              <a:prstDash val="sysDash"/>
              <a:round/>
            </a:ln>
            <a:effectLst/>
          </c:spPr>
        </c:serLines>
        <c:axId val="10656767"/>
        <c:axId val="10644287"/>
      </c:barChart>
      <c:catAx>
        <c:axId val="10656767"/>
        <c:scaling>
          <c:orientation val="minMax"/>
        </c:scaling>
        <c:delete val="0"/>
        <c:axPos val="l"/>
        <c:numFmt formatCode="General" sourceLinked="1"/>
        <c:majorTickMark val="out"/>
        <c:minorTickMark val="none"/>
        <c:tickLblPos val="nextTo"/>
        <c:spPr>
          <a:noFill/>
          <a:ln w="9525" cap="flat" cmpd="sng" algn="ctr">
            <a:solidFill>
              <a:srgbClr val="484848"/>
            </a:solidFill>
            <a:round/>
            <a:headEnd type="none" w="sm" len="sm"/>
            <a:tailEnd type="none" w="sm" len="sm"/>
          </a:ln>
          <a:effectLst/>
        </c:spPr>
        <c:txPr>
          <a:bodyPr rot="-60000000" spcFirstLastPara="1" vertOverflow="ellipsis" vert="horz" wrap="square" anchor="ctr" anchorCtr="1"/>
          <a:lstStyle/>
          <a:p>
            <a:pPr>
              <a:defRPr sz="1100" b="1" i="0" u="none" strike="noStrike" kern="1200" baseline="0">
                <a:solidFill>
                  <a:srgbClr val="000000"/>
                </a:solidFill>
                <a:latin typeface="+mn-ea"/>
                <a:ea typeface="+mn-ea"/>
                <a:cs typeface="Arial" panose="020B0604020202020204" pitchFamily="34" charset="0"/>
              </a:defRPr>
            </a:pPr>
            <a:endParaRPr lang="ja-JP"/>
          </a:p>
        </c:txPr>
        <c:crossAx val="10644287"/>
        <c:crosses val="autoZero"/>
        <c:auto val="1"/>
        <c:lblAlgn val="ctr"/>
        <c:lblOffset val="100"/>
        <c:noMultiLvlLbl val="0"/>
      </c:catAx>
      <c:valAx>
        <c:axId val="10644287"/>
        <c:scaling>
          <c:orientation val="minMax"/>
          <c:max val="35000"/>
        </c:scaling>
        <c:delete val="0"/>
        <c:axPos val="b"/>
        <c:majorGridlines>
          <c:spPr>
            <a:ln w="9525" cap="flat" cmpd="sng" algn="ctr">
              <a:solidFill>
                <a:srgbClr val="E1E1E1"/>
              </a:solidFill>
              <a:round/>
            </a:ln>
            <a:effectLst/>
          </c:spPr>
        </c:majorGridlines>
        <c:numFmt formatCode="#,##0_);[Red]\(#,##0\)" sourceLinked="1"/>
        <c:majorTickMark val="out"/>
        <c:minorTickMark val="none"/>
        <c:tickLblPos val="nextTo"/>
        <c:spPr>
          <a:noFill/>
          <a:ln w="9525">
            <a:noFill/>
          </a:ln>
          <a:effectLst/>
        </c:spPr>
        <c:txPr>
          <a:bodyPr rot="-60000000" spcFirstLastPara="1" vertOverflow="ellipsis" vert="horz" wrap="square" anchor="ctr" anchorCtr="1"/>
          <a:lstStyle/>
          <a:p>
            <a:pPr>
              <a:defRPr sz="900" b="0" i="0" u="none" strike="noStrike" kern="1200" baseline="0">
                <a:solidFill>
                  <a:srgbClr val="000000"/>
                </a:solidFill>
                <a:latin typeface="+mn-ea"/>
                <a:ea typeface="+mn-ea"/>
                <a:cs typeface="Arial" panose="020B0604020202020204" pitchFamily="34" charset="0"/>
              </a:defRPr>
            </a:pPr>
            <a:endParaRPr lang="ja-JP"/>
          </a:p>
        </c:txPr>
        <c:crossAx val="106567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a:lstStyle/>
    <a:p>
      <a:pPr>
        <a:defRPr sz="900" b="1">
          <a:solidFill>
            <a:srgbClr val="000000"/>
          </a:solidFill>
          <a:latin typeface="+mn-ea"/>
          <a:ea typeface="+mn-ea"/>
          <a:cs typeface="Arial" panose="020B0604020202020204" pitchFamily="34" charset="0"/>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52466832504145"/>
          <c:y val="0.17208373590982287"/>
          <c:w val="0.83889894278606969"/>
          <c:h val="0.62671618357487913"/>
        </c:manualLayout>
      </c:layout>
      <c:barChart>
        <c:barDir val="bar"/>
        <c:grouping val="stacked"/>
        <c:varyColors val="0"/>
        <c:ser>
          <c:idx val="0"/>
          <c:order val="0"/>
          <c:tx>
            <c:strRef>
              <c:f>Sheet1!$B$1</c:f>
              <c:strCache>
                <c:ptCount val="1"/>
                <c:pt idx="0">
                  <c:v>府税</c:v>
                </c:pt>
              </c:strCache>
            </c:strRef>
          </c:tx>
          <c:spPr>
            <a:solidFill>
              <a:srgbClr val="50649C"/>
            </a:solidFill>
            <a:ln>
              <a:noFill/>
            </a:ln>
            <a:effectLst/>
          </c:spPr>
          <c:invertIfNegative val="0"/>
          <c:dLbls>
            <c:dLbl>
              <c:idx val="0"/>
              <c:tx>
                <c:rich>
                  <a:bodyPr rot="0" spcFirstLastPara="1" vertOverflow="ellipsis" vert="horz" wrap="square" anchor="ctr" anchorCtr="1"/>
                  <a:lstStyle/>
                  <a:p>
                    <a:pPr algn="ctr" rtl="0">
                      <a:defRPr sz="900" b="1" i="0" u="none" strike="noStrike" kern="1200" baseline="0">
                        <a:solidFill>
                          <a:srgbClr val="FFFFFF"/>
                        </a:solidFill>
                        <a:latin typeface="+mn-ea"/>
                        <a:ea typeface="+mn-ea"/>
                        <a:cs typeface="Arial" panose="020B0604020202020204" pitchFamily="34" charset="0"/>
                      </a:defRPr>
                    </a:pPr>
                    <a:fld id="{9F92CA0B-0F07-406F-89EF-9AFDFBF9A00E}" type="SERIESNAME">
                      <a:rPr lang="ja-JP" altLang="en-US">
                        <a:solidFill>
                          <a:srgbClr val="FFFFFF"/>
                        </a:solidFill>
                      </a:rPr>
                      <a:pPr algn="ctr" rtl="0">
                        <a:defRPr>
                          <a:solidFill>
                            <a:srgbClr val="FFFFFF"/>
                          </a:solidFill>
                        </a:defRPr>
                      </a:pPr>
                      <a:t>[系列名]</a:t>
                    </a:fld>
                    <a:endParaRPr lang="ja-JP" altLang="en-US">
                      <a:solidFill>
                        <a:srgbClr val="FFFFFF"/>
                      </a:solidFill>
                    </a:endParaRPr>
                  </a:p>
                  <a:p>
                    <a:pPr algn="ctr" rtl="0">
                      <a:defRPr>
                        <a:solidFill>
                          <a:srgbClr val="FFFFFF"/>
                        </a:solidFill>
                      </a:defRPr>
                    </a:pPr>
                    <a:r>
                      <a:rPr lang="ja-JP" altLang="en-US">
                        <a:solidFill>
                          <a:srgbClr val="FFFFFF"/>
                        </a:solidFill>
                      </a:rPr>
                      <a:t> </a:t>
                    </a:r>
                    <a:fld id="{4719F243-D674-47D2-BA27-927B0E84E6BB}" type="VALUE">
                      <a:rPr lang="en-US" altLang="ja-JP">
                        <a:solidFill>
                          <a:srgbClr val="FFFFFF"/>
                        </a:solidFill>
                      </a:rPr>
                      <a:pPr algn="ctr" rtl="0">
                        <a:defRPr>
                          <a:solidFill>
                            <a:srgbClr val="FFFFFF"/>
                          </a:solidFill>
                        </a:defRPr>
                      </a:pPr>
                      <a:t>[値]</a:t>
                    </a:fld>
                    <a:endParaRPr lang="ja-JP" altLang="en-US">
                      <a:solidFill>
                        <a:srgbClr val="FFFFFF"/>
                      </a:solidFill>
                    </a:endParaRPr>
                  </a:p>
                </c:rich>
              </c:tx>
              <c:spPr>
                <a:noFill/>
                <a:ln>
                  <a:noFill/>
                </a:ln>
                <a:effectLst/>
              </c:spPr>
              <c:txPr>
                <a:bodyPr rot="0" spcFirstLastPara="1" vertOverflow="ellipsis" vert="horz" wrap="square" anchor="ctr" anchorCtr="1"/>
                <a:lstStyle/>
                <a:p>
                  <a:pPr algn="ctr" rtl="0">
                    <a:defRPr sz="900" b="1" i="0" u="none" strike="noStrike" kern="1200" baseline="0">
                      <a:solidFill>
                        <a:srgbClr val="FFFFFF"/>
                      </a:solidFill>
                      <a:latin typeface="+mn-ea"/>
                      <a:ea typeface="+mn-ea"/>
                      <a:cs typeface="Arial" panose="020B0604020202020204" pitchFamily="34" charset="0"/>
                    </a:defRPr>
                  </a:pPr>
                  <a:endParaRPr lang="ja-JP" altLang="en-US"/>
                </a:p>
              </c:txPr>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1490-49FE-B71E-F7556678271E}"/>
                </c:ext>
              </c:extLst>
            </c:dLbl>
            <c:dLbl>
              <c:idx val="1"/>
              <c:tx>
                <c:rich>
                  <a:bodyPr rot="0" spcFirstLastPara="1" vertOverflow="ellipsis" vert="horz" wrap="square" anchor="ctr" anchorCtr="1"/>
                  <a:lstStyle/>
                  <a:p>
                    <a:pPr>
                      <a:defRPr sz="900" b="1" i="0" u="none" strike="noStrike" kern="1200" baseline="0">
                        <a:solidFill>
                          <a:srgbClr val="FFFFFF"/>
                        </a:solidFill>
                        <a:latin typeface="+mn-ea"/>
                        <a:ea typeface="+mn-ea"/>
                        <a:cs typeface="Arial" panose="020B0604020202020204" pitchFamily="34" charset="0"/>
                      </a:defRPr>
                    </a:pPr>
                    <a:fld id="{32F31263-B798-4D4D-AAC0-32331CD68620}" type="SERIESNAME">
                      <a:rPr lang="ja-JP" altLang="en-US">
                        <a:solidFill>
                          <a:srgbClr val="FFFFFF"/>
                        </a:solidFill>
                      </a:rPr>
                      <a:pPr>
                        <a:defRPr>
                          <a:solidFill>
                            <a:srgbClr val="FFFFFF"/>
                          </a:solidFill>
                        </a:defRPr>
                      </a:pPr>
                      <a:t>[系列名]</a:t>
                    </a:fld>
                    <a:endParaRPr lang="ja-JP" altLang="en-US">
                      <a:solidFill>
                        <a:srgbClr val="FFFFFF"/>
                      </a:solidFill>
                    </a:endParaRPr>
                  </a:p>
                  <a:p>
                    <a:pPr>
                      <a:defRPr>
                        <a:solidFill>
                          <a:srgbClr val="FFFFFF"/>
                        </a:solidFill>
                      </a:defRPr>
                    </a:pPr>
                    <a:fld id="{3A765C99-9488-440C-984C-05FF15BAE17B}" type="VALUE">
                      <a:rPr lang="en-US" altLang="ja-JP">
                        <a:solidFill>
                          <a:srgbClr val="FFFFFF"/>
                        </a:solidFill>
                      </a:rPr>
                      <a:pPr>
                        <a:defRPr>
                          <a:solidFill>
                            <a:srgbClr val="FFFFFF"/>
                          </a:solidFill>
                        </a:defRPr>
                      </a:pPr>
                      <a:t>[値]</a:t>
                    </a:fld>
                    <a:endParaRPr lang="ja-JP" altLang="en-US"/>
                  </a:p>
                </c:rich>
              </c:tx>
              <c:spPr>
                <a:noFill/>
                <a:ln>
                  <a:noFill/>
                </a:ln>
                <a:effectLst/>
              </c:spPr>
              <c:txPr>
                <a:bodyPr rot="0" spcFirstLastPara="1" vertOverflow="ellipsis" vert="horz" wrap="square" anchor="ctr" anchorCtr="1"/>
                <a:lstStyle/>
                <a:p>
                  <a:pPr>
                    <a:defRPr sz="900" b="1" i="0" u="none" strike="noStrike" kern="1200" baseline="0">
                      <a:solidFill>
                        <a:srgbClr val="FFFFFF"/>
                      </a:solidFill>
                      <a:latin typeface="+mn-ea"/>
                      <a:ea typeface="+mn-ea"/>
                      <a:cs typeface="Arial" panose="020B0604020202020204" pitchFamily="34" charset="0"/>
                    </a:defRPr>
                  </a:pPr>
                  <a:endParaRPr lang="ja-JP" altLang="en-US"/>
                </a:p>
              </c:txPr>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1490-49FE-B71E-F7556678271E}"/>
                </c:ext>
              </c:extLst>
            </c:dLbl>
            <c:spPr>
              <a:noFill/>
              <a:ln>
                <a:noFill/>
              </a:ln>
              <a:effectLst/>
            </c:spPr>
            <c:txPr>
              <a:bodyPr rot="0" spcFirstLastPara="1" vertOverflow="ellipsis" vert="horz" wrap="square" anchor="ctr" anchorCtr="1"/>
              <a:lstStyle/>
              <a:p>
                <a:pPr>
                  <a:defRPr sz="900" b="1" i="0" u="none" strike="noStrike" kern="1200" baseline="0">
                    <a:solidFill>
                      <a:srgbClr val="000000"/>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Sheet1!$B$2:$B$3</c:f>
              <c:numCache>
                <c:formatCode>#,##0</c:formatCode>
                <c:ptCount val="2"/>
                <c:pt idx="0">
                  <c:v>15916</c:v>
                </c:pt>
                <c:pt idx="1">
                  <c:v>16796</c:v>
                </c:pt>
              </c:numCache>
            </c:numRef>
          </c:val>
          <c:extLst>
            <c:ext xmlns:c16="http://schemas.microsoft.com/office/drawing/2014/chart" uri="{C3380CC4-5D6E-409C-BE32-E72D297353CC}">
              <c16:uniqueId val="{00000002-1490-49FE-B71E-F7556678271E}"/>
            </c:ext>
          </c:extLst>
        </c:ser>
        <c:ser>
          <c:idx val="1"/>
          <c:order val="1"/>
          <c:tx>
            <c:strRef>
              <c:f>Sheet1!$C$1</c:f>
              <c:strCache>
                <c:ptCount val="1"/>
                <c:pt idx="0">
                  <c:v>地方譲与税</c:v>
                </c:pt>
              </c:strCache>
            </c:strRef>
          </c:tx>
          <c:spPr>
            <a:solidFill>
              <a:srgbClr val="5698DF"/>
            </a:solidFill>
            <a:ln>
              <a:noFill/>
            </a:ln>
            <a:effectLst/>
          </c:spPr>
          <c:invertIfNegative val="0"/>
          <c:dLbls>
            <c:dLbl>
              <c:idx val="0"/>
              <c:layout>
                <c:manualLayout>
                  <c:x val="0"/>
                  <c:y val="0"/>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490-49FE-B71E-F7556678271E}"/>
                </c:ext>
              </c:extLst>
            </c:dLbl>
            <c:dLbl>
              <c:idx val="1"/>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1490-49FE-B71E-F7556678271E}"/>
                </c:ext>
              </c:extLst>
            </c:dLbl>
            <c:spPr>
              <a:noFill/>
              <a:ln>
                <a:noFill/>
              </a:ln>
              <a:effectLst/>
            </c:spPr>
            <c:txPr>
              <a:bodyPr rot="0" spcFirstLastPara="1" vertOverflow="ellipsis" vert="horz" wrap="square" anchor="ctr" anchorCtr="1"/>
              <a:lstStyle/>
              <a:p>
                <a:pPr>
                  <a:defRPr sz="700" b="1" i="0" u="none" strike="noStrike" kern="1200" baseline="0">
                    <a:solidFill>
                      <a:srgbClr val="FFFFFF"/>
                    </a:solidFill>
                    <a:effectLst>
                      <a:glow rad="127000">
                        <a:srgbClr val="5698DF"/>
                      </a:glow>
                    </a:effectLst>
                    <a:latin typeface="+mn-ea"/>
                    <a:ea typeface="+mn-ea"/>
                    <a:cs typeface="Arial" panose="020B0604020202020204" pitchFamily="34" charset="0"/>
                  </a:defRPr>
                </a:pPr>
                <a:endParaRPr lang="ja-JP"/>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Sheet1!$C$2:$C$3</c:f>
              <c:numCache>
                <c:formatCode>#,##0</c:formatCode>
                <c:ptCount val="2"/>
                <c:pt idx="0">
                  <c:v>1946</c:v>
                </c:pt>
                <c:pt idx="1">
                  <c:v>2009</c:v>
                </c:pt>
              </c:numCache>
            </c:numRef>
          </c:val>
          <c:extLst>
            <c:ext xmlns:c16="http://schemas.microsoft.com/office/drawing/2014/chart" uri="{C3380CC4-5D6E-409C-BE32-E72D297353CC}">
              <c16:uniqueId val="{00000005-1490-49FE-B71E-F7556678271E}"/>
            </c:ext>
          </c:extLst>
        </c:ser>
        <c:ser>
          <c:idx val="2"/>
          <c:order val="2"/>
          <c:tx>
            <c:strRef>
              <c:f>Sheet1!$D$1</c:f>
              <c:strCache>
                <c:ptCount val="1"/>
                <c:pt idx="0">
                  <c:v>地方交付税</c:v>
                </c:pt>
              </c:strCache>
            </c:strRef>
          </c:tx>
          <c:spPr>
            <a:solidFill>
              <a:srgbClr val="4A9E63"/>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Sheet1!$D$2:$D$3</c:f>
              <c:numCache>
                <c:formatCode>#,##0</c:formatCode>
                <c:ptCount val="2"/>
                <c:pt idx="0">
                  <c:v>3672</c:v>
                </c:pt>
                <c:pt idx="1">
                  <c:v>3846</c:v>
                </c:pt>
              </c:numCache>
            </c:numRef>
          </c:val>
          <c:extLst>
            <c:ext xmlns:c16="http://schemas.microsoft.com/office/drawing/2014/chart" uri="{C3380CC4-5D6E-409C-BE32-E72D297353CC}">
              <c16:uniqueId val="{00000006-1490-49FE-B71E-F7556678271E}"/>
            </c:ext>
          </c:extLst>
        </c:ser>
        <c:ser>
          <c:idx val="3"/>
          <c:order val="3"/>
          <c:tx>
            <c:strRef>
              <c:f>Sheet1!$E$1</c:f>
              <c:strCache>
                <c:ptCount val="1"/>
                <c:pt idx="0">
                  <c:v>国庫支出金</c:v>
                </c:pt>
              </c:strCache>
            </c:strRef>
          </c:tx>
          <c:spPr>
            <a:solidFill>
              <a:srgbClr val="E38B3B"/>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Sheet1!$E$2:$E$3</c:f>
              <c:numCache>
                <c:formatCode>#,##0</c:formatCode>
                <c:ptCount val="2"/>
                <c:pt idx="0">
                  <c:v>2598</c:v>
                </c:pt>
                <c:pt idx="1">
                  <c:v>3007</c:v>
                </c:pt>
              </c:numCache>
            </c:numRef>
          </c:val>
          <c:extLst>
            <c:ext xmlns:c16="http://schemas.microsoft.com/office/drawing/2014/chart" uri="{C3380CC4-5D6E-409C-BE32-E72D297353CC}">
              <c16:uniqueId val="{00000007-1490-49FE-B71E-F7556678271E}"/>
            </c:ext>
          </c:extLst>
        </c:ser>
        <c:ser>
          <c:idx val="4"/>
          <c:order val="4"/>
          <c:tx>
            <c:strRef>
              <c:f>Sheet1!$F$1</c:f>
              <c:strCache>
                <c:ptCount val="1"/>
                <c:pt idx="0">
                  <c:v>地方債</c:v>
                </c:pt>
              </c:strCache>
            </c:strRef>
          </c:tx>
          <c:spPr>
            <a:solidFill>
              <a:srgbClr val="9B7ED7"/>
            </a:solidFill>
            <a:ln>
              <a:noFill/>
            </a:ln>
            <a:effectLst/>
          </c:spPr>
          <c:invertIfNegative val="0"/>
          <c:dLbls>
            <c:dLbl>
              <c:idx val="1"/>
              <c:layout>
                <c:manualLayout>
                  <c:x val="2.6326699834162519E-3"/>
                  <c:y val="5.1127214170692435E-3"/>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CA2A-4B90-9268-B32AAF92663C}"/>
                </c:ext>
              </c:extLst>
            </c:dLbl>
            <c:spPr>
              <a:noFill/>
              <a:ln>
                <a:noFill/>
              </a:ln>
              <a:effectLst/>
            </c:spPr>
            <c:txPr>
              <a:bodyPr rot="0" spcFirstLastPara="1" vertOverflow="ellipsis" vert="horz" wrap="square" anchor="ctr" anchorCtr="1"/>
              <a:lstStyle/>
              <a:p>
                <a:pPr>
                  <a:defRPr sz="700" b="1" i="0" u="none" strike="noStrike" kern="1200" baseline="0">
                    <a:solidFill>
                      <a:srgbClr val="FFFFFF"/>
                    </a:solidFill>
                    <a:effectLst>
                      <a:glow rad="127000">
                        <a:srgbClr val="9B7ED7"/>
                      </a:glow>
                    </a:effectLst>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Sheet1!$F$2:$F$3</c:f>
              <c:numCache>
                <c:formatCode>#,##0</c:formatCode>
                <c:ptCount val="2"/>
                <c:pt idx="0">
                  <c:v>1210</c:v>
                </c:pt>
                <c:pt idx="1">
                  <c:v>924</c:v>
                </c:pt>
              </c:numCache>
            </c:numRef>
          </c:val>
          <c:extLst>
            <c:ext xmlns:c16="http://schemas.microsoft.com/office/drawing/2014/chart" uri="{C3380CC4-5D6E-409C-BE32-E72D297353CC}">
              <c16:uniqueId val="{00000008-1490-49FE-B71E-F7556678271E}"/>
            </c:ext>
          </c:extLst>
        </c:ser>
        <c:ser>
          <c:idx val="5"/>
          <c:order val="5"/>
          <c:tx>
            <c:strRef>
              <c:f>Sheet1!$G$1</c:f>
              <c:strCache>
                <c:ptCount val="1"/>
                <c:pt idx="0">
                  <c:v>その他</c:v>
                </c:pt>
              </c:strCache>
            </c:strRef>
          </c:tx>
          <c:spPr>
            <a:solidFill>
              <a:srgbClr val="AEAEAE"/>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000000"/>
                    </a:solidFill>
                    <a:latin typeface="+mn-ea"/>
                    <a:ea typeface="+mn-ea"/>
                    <a:cs typeface="Arial" panose="020B0604020202020204" pitchFamily="34" charset="0"/>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令和６年度</c:v>
                </c:pt>
                <c:pt idx="1">
                  <c:v>令和７年度</c:v>
                </c:pt>
              </c:strCache>
            </c:strRef>
          </c:cat>
          <c:val>
            <c:numRef>
              <c:f>Sheet1!$G$2:$G$3</c:f>
              <c:numCache>
                <c:formatCode>#,##0</c:formatCode>
                <c:ptCount val="2"/>
                <c:pt idx="0">
                  <c:v>7827</c:v>
                </c:pt>
                <c:pt idx="1">
                  <c:v>7710</c:v>
                </c:pt>
              </c:numCache>
            </c:numRef>
          </c:val>
          <c:extLst>
            <c:ext xmlns:c16="http://schemas.microsoft.com/office/drawing/2014/chart" uri="{C3380CC4-5D6E-409C-BE32-E72D297353CC}">
              <c16:uniqueId val="{00000009-1490-49FE-B71E-F7556678271E}"/>
            </c:ext>
          </c:extLst>
        </c:ser>
        <c:dLbls>
          <c:dLblPos val="ctr"/>
          <c:showLegendKey val="0"/>
          <c:showVal val="1"/>
          <c:showCatName val="0"/>
          <c:showSerName val="0"/>
          <c:showPercent val="0"/>
          <c:showBubbleSize val="0"/>
        </c:dLbls>
        <c:gapWidth val="50"/>
        <c:overlap val="100"/>
        <c:serLines>
          <c:spPr>
            <a:ln w="9525">
              <a:solidFill>
                <a:srgbClr val="7B7B7B"/>
              </a:solidFill>
              <a:prstDash val="sysDash"/>
              <a:round/>
            </a:ln>
            <a:effectLst/>
          </c:spPr>
        </c:serLines>
        <c:axId val="810816223"/>
        <c:axId val="810814143"/>
      </c:barChart>
      <c:catAx>
        <c:axId val="810816223"/>
        <c:scaling>
          <c:orientation val="minMax"/>
        </c:scaling>
        <c:delete val="0"/>
        <c:axPos val="l"/>
        <c:numFmt formatCode="General" sourceLinked="1"/>
        <c:majorTickMark val="out"/>
        <c:minorTickMark val="none"/>
        <c:tickLblPos val="nextTo"/>
        <c:spPr>
          <a:noFill/>
          <a:ln w="9525" cap="flat" cmpd="sng" algn="ctr">
            <a:solidFill>
              <a:srgbClr val="484848"/>
            </a:solidFill>
            <a:round/>
            <a:headEnd type="none" w="sm" len="sm"/>
            <a:tailEnd type="none" w="sm" len="sm"/>
          </a:ln>
          <a:effectLst/>
        </c:spPr>
        <c:txPr>
          <a:bodyPr rot="-60000000" spcFirstLastPara="1" vertOverflow="ellipsis" vert="horz" wrap="square" anchor="ctr" anchorCtr="1"/>
          <a:lstStyle/>
          <a:p>
            <a:pPr>
              <a:defRPr sz="1100" b="1" i="0" u="none" strike="noStrike" kern="1200" baseline="0">
                <a:solidFill>
                  <a:srgbClr val="000000"/>
                </a:solidFill>
                <a:latin typeface="+mn-ea"/>
                <a:ea typeface="+mn-ea"/>
                <a:cs typeface="Arial" panose="020B0604020202020204" pitchFamily="34" charset="0"/>
              </a:defRPr>
            </a:pPr>
            <a:endParaRPr lang="ja-JP"/>
          </a:p>
        </c:txPr>
        <c:crossAx val="810814143"/>
        <c:crosses val="autoZero"/>
        <c:auto val="1"/>
        <c:lblAlgn val="ctr"/>
        <c:lblOffset val="100"/>
        <c:noMultiLvlLbl val="0"/>
      </c:catAx>
      <c:valAx>
        <c:axId val="810814143"/>
        <c:scaling>
          <c:orientation val="minMax"/>
          <c:max val="35000"/>
        </c:scaling>
        <c:delete val="0"/>
        <c:axPos val="b"/>
        <c:majorGridlines>
          <c:spPr>
            <a:ln w="9525" cap="flat" cmpd="sng" algn="ctr">
              <a:solidFill>
                <a:srgbClr val="E1E1E1"/>
              </a:solidFill>
              <a:round/>
            </a:ln>
            <a:effectLst/>
          </c:spPr>
        </c:majorGridlines>
        <c:numFmt formatCode="#,##0" sourceLinked="1"/>
        <c:majorTickMark val="out"/>
        <c:minorTickMark val="none"/>
        <c:tickLblPos val="nextTo"/>
        <c:spPr>
          <a:noFill/>
          <a:ln w="9525">
            <a:noFill/>
          </a:ln>
          <a:effectLst/>
        </c:spPr>
        <c:txPr>
          <a:bodyPr rot="-60000000" spcFirstLastPara="1" vertOverflow="ellipsis" vert="horz" wrap="square" anchor="ctr" anchorCtr="1"/>
          <a:lstStyle/>
          <a:p>
            <a:pPr>
              <a:defRPr sz="900" b="0" i="0" u="none" strike="noStrike" kern="1200" baseline="0">
                <a:solidFill>
                  <a:srgbClr val="000000"/>
                </a:solidFill>
                <a:latin typeface="+mn-ea"/>
                <a:ea typeface="+mn-ea"/>
                <a:cs typeface="Arial" panose="020B0604020202020204" pitchFamily="34" charset="0"/>
              </a:defRPr>
            </a:pPr>
            <a:endParaRPr lang="ja-JP"/>
          </a:p>
        </c:txPr>
        <c:crossAx val="8108162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a:lstStyle/>
    <a:p>
      <a:pPr>
        <a:defRPr sz="900" b="1">
          <a:solidFill>
            <a:srgbClr val="000000"/>
          </a:solidFill>
          <a:latin typeface="+mn-ea"/>
          <a:ea typeface="+mn-ea"/>
          <a:cs typeface="Arial" panose="020B0604020202020204" pitchFamily="34" charset="0"/>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701327614379085"/>
          <c:y val="7.8620098039215686E-2"/>
          <c:w val="0.85387908496732012"/>
          <c:h val="0.805357843137255"/>
        </c:manualLayout>
      </c:layout>
      <c:lineChart>
        <c:grouping val="standard"/>
        <c:varyColors val="0"/>
        <c:ser>
          <c:idx val="1"/>
          <c:order val="0"/>
          <c:tx>
            <c:strRef>
              <c:f>財政指標!$A$19</c:f>
              <c:strCache>
                <c:ptCount val="1"/>
                <c:pt idx="0">
                  <c:v>全国平均</c:v>
                </c:pt>
              </c:strCache>
            </c:strRef>
          </c:tx>
          <c:spPr>
            <a:ln w="28575" cap="rnd">
              <a:solidFill>
                <a:srgbClr val="7B7B7B"/>
              </a:solidFill>
              <a:prstDash val="solid"/>
            </a:ln>
          </c:spPr>
          <c:marker>
            <c:symbol val="circle"/>
            <c:size val="7"/>
            <c:spPr>
              <a:solidFill>
                <a:srgbClr val="FFFFFF"/>
              </a:solidFill>
              <a:ln w="9525">
                <a:solidFill>
                  <a:srgbClr val="7B7B7B"/>
                </a:solidFill>
              </a:ln>
            </c:spPr>
          </c:marker>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財政指標!$T$17:$AF$17</c:f>
              <c:strCache>
                <c:ptCount val="7"/>
                <c:pt idx="0">
                  <c:v>R1</c:v>
                </c:pt>
                <c:pt idx="1">
                  <c:v>R2</c:v>
                </c:pt>
                <c:pt idx="2">
                  <c:v>R3</c:v>
                </c:pt>
                <c:pt idx="3">
                  <c:v>R4</c:v>
                </c:pt>
                <c:pt idx="4">
                  <c:v>R5</c:v>
                </c:pt>
                <c:pt idx="5">
                  <c:v>R6</c:v>
                </c:pt>
                <c:pt idx="6">
                  <c:v>R7</c:v>
                </c:pt>
              </c:strCache>
            </c:strRef>
          </c:cat>
          <c:val>
            <c:numRef>
              <c:f>財政指標!$T$19:$AF$19</c:f>
              <c:numCache>
                <c:formatCode>General</c:formatCode>
                <c:ptCount val="7"/>
                <c:pt idx="0">
                  <c:v>0.52</c:v>
                </c:pt>
                <c:pt idx="1">
                  <c:v>0.52</c:v>
                </c:pt>
                <c:pt idx="2" formatCode="0.00">
                  <c:v>0.5</c:v>
                </c:pt>
                <c:pt idx="3" formatCode="0.00">
                  <c:v>0.49</c:v>
                </c:pt>
                <c:pt idx="4" formatCode="0.00">
                  <c:v>0.49</c:v>
                </c:pt>
                <c:pt idx="5" formatCode="0.00">
                  <c:v>0.51</c:v>
                </c:pt>
              </c:numCache>
            </c:numRef>
          </c:val>
          <c:smooth val="0"/>
          <c:extLst>
            <c:ext xmlns:c16="http://schemas.microsoft.com/office/drawing/2014/chart" uri="{C3380CC4-5D6E-409C-BE32-E72D297353CC}">
              <c16:uniqueId val="{00000000-7D39-4B08-A0C1-895BFF564ED7}"/>
            </c:ext>
          </c:extLst>
        </c:ser>
        <c:ser>
          <c:idx val="0"/>
          <c:order val="1"/>
          <c:tx>
            <c:strRef>
              <c:f>財政指標!$A$18</c:f>
              <c:strCache>
                <c:ptCount val="1"/>
                <c:pt idx="0">
                  <c:v>大阪府</c:v>
                </c:pt>
              </c:strCache>
            </c:strRef>
          </c:tx>
          <c:spPr>
            <a:ln w="28575">
              <a:solidFill>
                <a:srgbClr val="FF0000"/>
              </a:solidFill>
              <a:prstDash val="solid"/>
            </a:ln>
          </c:spPr>
          <c:marker>
            <c:symbol val="circle"/>
            <c:size val="7"/>
            <c:spPr>
              <a:solidFill>
                <a:srgbClr val="FFFFFF"/>
              </a:solidFill>
              <a:ln w="9525">
                <a:solidFill>
                  <a:srgbClr val="FF0000"/>
                </a:solidFill>
                <a:prstDash val="solid"/>
              </a:ln>
            </c:spPr>
          </c:marker>
          <c:dLbls>
            <c:spPr>
              <a:noFill/>
              <a:ln>
                <a:noFill/>
              </a:ln>
              <a:effectLst/>
            </c:spPr>
            <c:txPr>
              <a:bodyPr wrap="square" lIns="38100" tIns="19050" rIns="38100" bIns="19050" anchor="ctr">
                <a:spAutoFit/>
              </a:bodyPr>
              <a:lstStyle/>
              <a:p>
                <a:pPr>
                  <a:defRPr b="1" u="sng"/>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財政指標!$T$17:$AF$17</c:f>
              <c:strCache>
                <c:ptCount val="7"/>
                <c:pt idx="0">
                  <c:v>R1</c:v>
                </c:pt>
                <c:pt idx="1">
                  <c:v>R2</c:v>
                </c:pt>
                <c:pt idx="2">
                  <c:v>R3</c:v>
                </c:pt>
                <c:pt idx="3">
                  <c:v>R4</c:v>
                </c:pt>
                <c:pt idx="4">
                  <c:v>R5</c:v>
                </c:pt>
                <c:pt idx="5">
                  <c:v>R6</c:v>
                </c:pt>
                <c:pt idx="6">
                  <c:v>R7</c:v>
                </c:pt>
              </c:strCache>
            </c:strRef>
          </c:cat>
          <c:val>
            <c:numRef>
              <c:f>財政指標!$T$18:$AF$18</c:f>
              <c:numCache>
                <c:formatCode>General</c:formatCode>
                <c:ptCount val="7"/>
                <c:pt idx="0">
                  <c:v>0.79</c:v>
                </c:pt>
                <c:pt idx="1">
                  <c:v>0.79</c:v>
                </c:pt>
                <c:pt idx="2">
                  <c:v>0.75</c:v>
                </c:pt>
                <c:pt idx="3">
                  <c:v>0.74</c:v>
                </c:pt>
                <c:pt idx="4">
                  <c:v>0.73</c:v>
                </c:pt>
                <c:pt idx="5">
                  <c:v>0.75</c:v>
                </c:pt>
                <c:pt idx="6">
                  <c:v>0.75</c:v>
                </c:pt>
              </c:numCache>
            </c:numRef>
          </c:val>
          <c:smooth val="0"/>
          <c:extLst>
            <c:ext xmlns:c16="http://schemas.microsoft.com/office/drawing/2014/chart" uri="{C3380CC4-5D6E-409C-BE32-E72D297353CC}">
              <c16:uniqueId val="{00000001-7D39-4B08-A0C1-895BFF564ED7}"/>
            </c:ext>
          </c:extLst>
        </c:ser>
        <c:dLbls>
          <c:dLblPos val="t"/>
          <c:showLegendKey val="0"/>
          <c:showVal val="1"/>
          <c:showCatName val="0"/>
          <c:showSerName val="0"/>
          <c:showPercent val="0"/>
          <c:showBubbleSize val="0"/>
        </c:dLbls>
        <c:marker val="1"/>
        <c:smooth val="0"/>
        <c:axId val="28301184"/>
        <c:axId val="46745088"/>
      </c:lineChart>
      <c:catAx>
        <c:axId val="28301184"/>
        <c:scaling>
          <c:orientation val="minMax"/>
        </c:scaling>
        <c:delete val="0"/>
        <c:axPos val="b"/>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46745088"/>
        <c:crosses val="autoZero"/>
        <c:auto val="1"/>
        <c:lblAlgn val="ctr"/>
        <c:lblOffset val="100"/>
        <c:tickLblSkip val="1"/>
        <c:tickMarkSkip val="1"/>
        <c:noMultiLvlLbl val="0"/>
      </c:catAx>
      <c:valAx>
        <c:axId val="46745088"/>
        <c:scaling>
          <c:orientation val="minMax"/>
          <c:max val="1"/>
          <c:min val="0.2"/>
        </c:scaling>
        <c:delete val="0"/>
        <c:axPos val="l"/>
        <c:majorGridlines>
          <c:spPr>
            <a:ln w="2843">
              <a:noFill/>
              <a:prstDash val="solid"/>
            </a:ln>
          </c:spPr>
        </c:majorGridlines>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28301184"/>
        <c:crosses val="autoZero"/>
        <c:crossBetween val="between"/>
        <c:majorUnit val="0.2"/>
      </c:valAx>
      <c:spPr>
        <a:noFill/>
        <a:ln w="11379">
          <a:noFill/>
          <a:prstDash val="solid"/>
        </a:ln>
      </c:spPr>
    </c:plotArea>
    <c:legend>
      <c:legendPos val="t"/>
      <c:layout>
        <c:manualLayout>
          <c:xMode val="edge"/>
          <c:yMode val="edge"/>
          <c:x val="0.32205473856209149"/>
          <c:y val="2.0751633986928104E-2"/>
          <c:w val="0.35329656862745096"/>
          <c:h val="3.7733387799564269E-2"/>
        </c:manualLayout>
      </c:layout>
      <c:overlay val="0"/>
      <c:spPr>
        <a:noFill/>
        <a:ln>
          <a:noFill/>
        </a:ln>
      </c:spPr>
    </c:legend>
    <c:plotVisOnly val="1"/>
    <c:dispBlanksAs val="gap"/>
    <c:showDLblsOverMax val="0"/>
  </c:chart>
  <c:spPr>
    <a:noFill/>
    <a:ln w="2843">
      <a:noFill/>
      <a:prstDash val="solid"/>
    </a:ln>
  </c:spPr>
  <c:txPr>
    <a:bodyPr/>
    <a:lstStyle/>
    <a:p>
      <a:pPr>
        <a:defRPr sz="900" b="0" i="0" u="none" strike="noStrike" baseline="0">
          <a:solidFill>
            <a:srgbClr val="000000"/>
          </a:solidFill>
          <a:latin typeface="+mn-ea"/>
          <a:ea typeface="+mn-ea"/>
          <a:cs typeface="ＭＳ Ｐゴシック"/>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17585784313726"/>
          <c:y val="7.7939542483660113E-2"/>
          <c:w val="0.84537683823529419"/>
          <c:h val="0.80598583877995644"/>
        </c:manualLayout>
      </c:layout>
      <c:lineChart>
        <c:grouping val="standard"/>
        <c:varyColors val="0"/>
        <c:ser>
          <c:idx val="2"/>
          <c:order val="0"/>
          <c:tx>
            <c:strRef>
              <c:f>財政指標!$A$5</c:f>
              <c:strCache>
                <c:ptCount val="1"/>
                <c:pt idx="0">
                  <c:v>全国平均</c:v>
                </c:pt>
              </c:strCache>
            </c:strRef>
          </c:tx>
          <c:spPr>
            <a:ln w="28575">
              <a:solidFill>
                <a:srgbClr val="7B7B7B"/>
              </a:solidFill>
              <a:prstDash val="solid"/>
            </a:ln>
          </c:spPr>
          <c:marker>
            <c:symbol val="circle"/>
            <c:size val="7"/>
            <c:spPr>
              <a:solidFill>
                <a:srgbClr val="FFFFFF"/>
              </a:solidFill>
              <a:ln w="9525">
                <a:solidFill>
                  <a:srgbClr val="7B7B7B"/>
                </a:solidFill>
                <a:prstDash val="solid"/>
              </a:ln>
            </c:spPr>
          </c:marker>
          <c:dLbls>
            <c:dLbl>
              <c:idx val="1"/>
              <c:layout>
                <c:manualLayout>
                  <c:x val="-7.0438929738562098E-2"/>
                  <c:y val="4.79016884531591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4D-4A35-82CE-0841FBD08EFC}"/>
                </c:ext>
              </c:extLst>
            </c:dLbl>
            <c:dLbl>
              <c:idx val="2"/>
              <c:layout>
                <c:manualLayout>
                  <c:x val="-6.26570669934641E-2"/>
                  <c:y val="-0.1423216230936818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4D-4A35-82CE-0841FBD08EFC}"/>
                </c:ext>
              </c:extLst>
            </c:dLbl>
            <c:dLbl>
              <c:idx val="3"/>
              <c:layout>
                <c:manualLayout>
                  <c:x val="-3.6717524509803923E-2"/>
                  <c:y val="4.790168845315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4D-4A35-82CE-0841FBD08EFC}"/>
                </c:ext>
              </c:extLst>
            </c:dLbl>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財政指標!$T$2:$AF$2</c:f>
              <c:strCache>
                <c:ptCount val="7"/>
                <c:pt idx="0">
                  <c:v>R1</c:v>
                </c:pt>
                <c:pt idx="1">
                  <c:v>R2</c:v>
                </c:pt>
                <c:pt idx="2">
                  <c:v>R3</c:v>
                </c:pt>
                <c:pt idx="3">
                  <c:v>R4</c:v>
                </c:pt>
                <c:pt idx="4">
                  <c:v>R5</c:v>
                </c:pt>
                <c:pt idx="5">
                  <c:v>R6</c:v>
                </c:pt>
                <c:pt idx="6">
                  <c:v>R7</c:v>
                </c:pt>
              </c:strCache>
            </c:strRef>
          </c:cat>
          <c:val>
            <c:numRef>
              <c:f>財政指標!$T$5:$AF$5</c:f>
              <c:numCache>
                <c:formatCode>0.0</c:formatCode>
                <c:ptCount val="7"/>
                <c:pt idx="0">
                  <c:v>93.2</c:v>
                </c:pt>
                <c:pt idx="1">
                  <c:v>94.4</c:v>
                </c:pt>
                <c:pt idx="2">
                  <c:v>87.3</c:v>
                </c:pt>
                <c:pt idx="3">
                  <c:v>92.6</c:v>
                </c:pt>
                <c:pt idx="4">
                  <c:v>92.5</c:v>
                </c:pt>
                <c:pt idx="5">
                  <c:v>92.2</c:v>
                </c:pt>
              </c:numCache>
            </c:numRef>
          </c:val>
          <c:smooth val="0"/>
          <c:extLst>
            <c:ext xmlns:c16="http://schemas.microsoft.com/office/drawing/2014/chart" uri="{C3380CC4-5D6E-409C-BE32-E72D297353CC}">
              <c16:uniqueId val="{00000001-59C8-4DB2-96EE-979B91DA9600}"/>
            </c:ext>
          </c:extLst>
        </c:ser>
        <c:ser>
          <c:idx val="0"/>
          <c:order val="1"/>
          <c:tx>
            <c:strRef>
              <c:f>財政指標!$A$3</c:f>
              <c:strCache>
                <c:ptCount val="1"/>
                <c:pt idx="0">
                  <c:v>大阪府</c:v>
                </c:pt>
              </c:strCache>
            </c:strRef>
          </c:tx>
          <c:spPr>
            <a:ln w="28575">
              <a:solidFill>
                <a:srgbClr val="FF0000"/>
              </a:solidFill>
              <a:prstDash val="solid"/>
            </a:ln>
          </c:spPr>
          <c:marker>
            <c:symbol val="circle"/>
            <c:size val="7"/>
            <c:spPr>
              <a:solidFill>
                <a:srgbClr val="FFFFFF"/>
              </a:solidFill>
              <a:ln w="9525">
                <a:solidFill>
                  <a:srgbClr val="FF0000"/>
                </a:solidFill>
                <a:prstDash val="solid"/>
              </a:ln>
            </c:spPr>
          </c:marker>
          <c:dLbls>
            <c:dLbl>
              <c:idx val="2"/>
              <c:layout>
                <c:manualLayout>
                  <c:x val="-4.5809232026143794E-2"/>
                  <c:y val="3.8563453159041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4D-4A35-82CE-0841FBD08EFC}"/>
                </c:ext>
              </c:extLst>
            </c:dLbl>
            <c:spPr>
              <a:noFill/>
              <a:ln>
                <a:noFill/>
              </a:ln>
              <a:effectLst/>
            </c:spPr>
            <c:txPr>
              <a:bodyPr wrap="square" lIns="38100" tIns="19050" rIns="38100" bIns="19050" anchor="ctr">
                <a:spAutoFit/>
              </a:bodyPr>
              <a:lstStyle/>
              <a:p>
                <a:pPr>
                  <a:defRPr b="1" u="sng"/>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財政指標!$T$2:$AF$2</c:f>
              <c:strCache>
                <c:ptCount val="7"/>
                <c:pt idx="0">
                  <c:v>R1</c:v>
                </c:pt>
                <c:pt idx="1">
                  <c:v>R2</c:v>
                </c:pt>
                <c:pt idx="2">
                  <c:v>R3</c:v>
                </c:pt>
                <c:pt idx="3">
                  <c:v>R4</c:v>
                </c:pt>
                <c:pt idx="4">
                  <c:v>R5</c:v>
                </c:pt>
                <c:pt idx="5">
                  <c:v>R6</c:v>
                </c:pt>
                <c:pt idx="6">
                  <c:v>R7</c:v>
                </c:pt>
              </c:strCache>
            </c:strRef>
          </c:cat>
          <c:val>
            <c:numRef>
              <c:f>財政指標!$T$3:$AF$3</c:f>
              <c:numCache>
                <c:formatCode>0.0_ </c:formatCode>
                <c:ptCount val="7"/>
                <c:pt idx="0">
                  <c:v>98.5</c:v>
                </c:pt>
                <c:pt idx="1">
                  <c:v>100.8</c:v>
                </c:pt>
                <c:pt idx="2">
                  <c:v>87.1</c:v>
                </c:pt>
                <c:pt idx="3">
                  <c:v>102.2</c:v>
                </c:pt>
                <c:pt idx="4">
                  <c:v>97.4</c:v>
                </c:pt>
                <c:pt idx="5">
                  <c:v>96.4</c:v>
                </c:pt>
                <c:pt idx="6">
                  <c:v>97.6</c:v>
                </c:pt>
              </c:numCache>
            </c:numRef>
          </c:val>
          <c:smooth val="0"/>
          <c:extLst>
            <c:ext xmlns:c16="http://schemas.microsoft.com/office/drawing/2014/chart" uri="{C3380CC4-5D6E-409C-BE32-E72D297353CC}">
              <c16:uniqueId val="{00000003-59C8-4DB2-96EE-979B91DA9600}"/>
            </c:ext>
          </c:extLst>
        </c:ser>
        <c:dLbls>
          <c:showLegendKey val="0"/>
          <c:showVal val="0"/>
          <c:showCatName val="0"/>
          <c:showSerName val="0"/>
          <c:showPercent val="0"/>
          <c:showBubbleSize val="0"/>
        </c:dLbls>
        <c:marker val="1"/>
        <c:smooth val="0"/>
        <c:axId val="148146432"/>
        <c:axId val="149385216"/>
      </c:lineChart>
      <c:catAx>
        <c:axId val="148146432"/>
        <c:scaling>
          <c:orientation val="minMax"/>
        </c:scaling>
        <c:delete val="0"/>
        <c:axPos val="b"/>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149385216"/>
        <c:crosses val="autoZero"/>
        <c:auto val="1"/>
        <c:lblAlgn val="ctr"/>
        <c:lblOffset val="100"/>
        <c:tickLblSkip val="1"/>
        <c:tickMarkSkip val="1"/>
        <c:noMultiLvlLbl val="0"/>
      </c:catAx>
      <c:valAx>
        <c:axId val="149385216"/>
        <c:scaling>
          <c:orientation val="minMax"/>
          <c:max val="110"/>
          <c:min val="80"/>
        </c:scaling>
        <c:delete val="0"/>
        <c:axPos val="l"/>
        <c:majorGridlines>
          <c:spPr>
            <a:ln w="2407">
              <a:noFill/>
              <a:prstDash val="solid"/>
            </a:ln>
          </c:spPr>
        </c:majorGridlines>
        <c:numFmt formatCode="0.0" sourceLinked="1"/>
        <c:majorTickMark val="out"/>
        <c:minorTickMark val="none"/>
        <c:tickLblPos val="nextTo"/>
        <c:spPr>
          <a:ln w="9525">
            <a:solidFill>
              <a:srgbClr val="484848"/>
            </a:solidFill>
            <a:prstDash val="solid"/>
          </a:ln>
        </c:spPr>
        <c:txPr>
          <a:bodyPr rot="0" vert="horz"/>
          <a:lstStyle/>
          <a:p>
            <a:pPr>
              <a:defRPr/>
            </a:pPr>
            <a:endParaRPr lang="ja-JP"/>
          </a:p>
        </c:txPr>
        <c:crossAx val="148146432"/>
        <c:crosses val="autoZero"/>
        <c:crossBetween val="between"/>
        <c:majorUnit val="10"/>
      </c:valAx>
      <c:spPr>
        <a:noFill/>
        <a:ln w="9626">
          <a:noFill/>
          <a:prstDash val="solid"/>
        </a:ln>
      </c:spPr>
    </c:plotArea>
    <c:legend>
      <c:legendPos val="t"/>
      <c:layout>
        <c:manualLayout>
          <c:xMode val="edge"/>
          <c:yMode val="edge"/>
          <c:x val="0.32464869281045755"/>
          <c:y val="2.0751633986928104E-2"/>
          <c:w val="0.3507026143790849"/>
          <c:h val="3.7733387799564269E-2"/>
        </c:manualLayout>
      </c:layout>
      <c:overlay val="0"/>
      <c:spPr>
        <a:noFill/>
        <a:ln>
          <a:noFill/>
        </a:ln>
      </c:spPr>
    </c:legend>
    <c:plotVisOnly val="1"/>
    <c:dispBlanksAs val="gap"/>
    <c:showDLblsOverMax val="0"/>
  </c:chart>
  <c:spPr>
    <a:noFill/>
    <a:ln w="2407" cap="rnd">
      <a:noFill/>
      <a:prstDash val="solid"/>
    </a:ln>
  </c:spPr>
  <c:txPr>
    <a:bodyPr/>
    <a:lstStyle/>
    <a:p>
      <a:pPr>
        <a:defRPr sz="900" b="0" i="0" u="none" strike="noStrike" baseline="0">
          <a:solidFill>
            <a:srgbClr val="000000"/>
          </a:solidFill>
          <a:latin typeface="+mn-ea"/>
          <a:ea typeface="+mn-ea"/>
          <a:cs typeface="ＭＳ Ｐゴシック"/>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646160130718954"/>
          <c:y val="7.7165032679738566E-2"/>
          <c:w val="0.85291094771241815"/>
          <c:h val="0.80553594771241832"/>
        </c:manualLayout>
      </c:layout>
      <c:lineChart>
        <c:grouping val="standard"/>
        <c:varyColors val="0"/>
        <c:ser>
          <c:idx val="1"/>
          <c:order val="0"/>
          <c:tx>
            <c:strRef>
              <c:f>財政指標!$A$19</c:f>
              <c:strCache>
                <c:ptCount val="1"/>
                <c:pt idx="0">
                  <c:v>全国平均</c:v>
                </c:pt>
              </c:strCache>
            </c:strRef>
          </c:tx>
          <c:spPr>
            <a:ln w="25400" cap="rnd">
              <a:solidFill>
                <a:srgbClr val="7B7B7B"/>
              </a:solidFill>
              <a:prstDash val="solid"/>
            </a:ln>
          </c:spPr>
          <c:marker>
            <c:symbol val="circle"/>
            <c:size val="7"/>
            <c:spPr>
              <a:solidFill>
                <a:srgbClr val="FFFFFF"/>
              </a:solidFill>
              <a:ln w="9525">
                <a:solidFill>
                  <a:srgbClr val="7B7B7B"/>
                </a:solidFill>
              </a:ln>
            </c:spPr>
          </c:marker>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財政指標!$H$17:$N$17</c:f>
              <c:strCache>
                <c:ptCount val="7"/>
                <c:pt idx="0">
                  <c:v>R1</c:v>
                </c:pt>
                <c:pt idx="1">
                  <c:v>R2</c:v>
                </c:pt>
                <c:pt idx="2">
                  <c:v>R3</c:v>
                </c:pt>
                <c:pt idx="3">
                  <c:v>R4</c:v>
                </c:pt>
                <c:pt idx="4">
                  <c:v>R5</c:v>
                </c:pt>
                <c:pt idx="5">
                  <c:v>R6</c:v>
                </c:pt>
                <c:pt idx="6">
                  <c:v>R7</c:v>
                </c:pt>
              </c:strCache>
              <c:extLst/>
            </c:strRef>
          </c:cat>
          <c:val>
            <c:numRef>
              <c:f>財政指標!$H$19:$N$19</c:f>
              <c:numCache>
                <c:formatCode>0.0_ </c:formatCode>
                <c:ptCount val="7"/>
                <c:pt idx="0">
                  <c:v>10.5</c:v>
                </c:pt>
                <c:pt idx="1">
                  <c:v>10.199999999999999</c:v>
                </c:pt>
                <c:pt idx="2">
                  <c:v>10.1</c:v>
                </c:pt>
                <c:pt idx="3">
                  <c:v>10.1</c:v>
                </c:pt>
                <c:pt idx="4">
                  <c:v>10.1</c:v>
                </c:pt>
                <c:pt idx="5">
                  <c:v>10.1</c:v>
                </c:pt>
              </c:numCache>
              <c:extLst/>
            </c:numRef>
          </c:val>
          <c:smooth val="0"/>
          <c:extLst>
            <c:ext xmlns:c16="http://schemas.microsoft.com/office/drawing/2014/chart" uri="{C3380CC4-5D6E-409C-BE32-E72D297353CC}">
              <c16:uniqueId val="{00000000-B8BE-41F3-A01B-E10DFB9F0F8D}"/>
            </c:ext>
          </c:extLst>
        </c:ser>
        <c:ser>
          <c:idx val="0"/>
          <c:order val="1"/>
          <c:tx>
            <c:strRef>
              <c:f>財政指標!$A$18</c:f>
              <c:strCache>
                <c:ptCount val="1"/>
                <c:pt idx="0">
                  <c:v>大阪府</c:v>
                </c:pt>
              </c:strCache>
            </c:strRef>
          </c:tx>
          <c:spPr>
            <a:ln w="28575">
              <a:solidFill>
                <a:srgbClr val="FF0000"/>
              </a:solidFill>
              <a:prstDash val="solid"/>
            </a:ln>
          </c:spPr>
          <c:marker>
            <c:symbol val="circle"/>
            <c:size val="7"/>
            <c:spPr>
              <a:solidFill>
                <a:srgbClr val="FFFFFF"/>
              </a:solidFill>
              <a:ln w="9525">
                <a:solidFill>
                  <a:srgbClr val="FF0000"/>
                </a:solidFill>
                <a:prstDash val="solid"/>
              </a:ln>
            </c:spPr>
          </c:marker>
          <c:dLbls>
            <c:spPr>
              <a:noFill/>
              <a:ln>
                <a:noFill/>
              </a:ln>
              <a:effectLst/>
            </c:spPr>
            <c:txPr>
              <a:bodyPr wrap="square" lIns="38100" tIns="19050" rIns="38100" bIns="19050" anchor="ctr">
                <a:spAutoFit/>
              </a:bodyPr>
              <a:lstStyle/>
              <a:p>
                <a:pPr>
                  <a:defRPr b="1" u="sng"/>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財政指標!$H$17:$N$17</c:f>
              <c:strCache>
                <c:ptCount val="7"/>
                <c:pt idx="0">
                  <c:v>R1</c:v>
                </c:pt>
                <c:pt idx="1">
                  <c:v>R2</c:v>
                </c:pt>
                <c:pt idx="2">
                  <c:v>R3</c:v>
                </c:pt>
                <c:pt idx="3">
                  <c:v>R4</c:v>
                </c:pt>
                <c:pt idx="4">
                  <c:v>R5</c:v>
                </c:pt>
                <c:pt idx="5">
                  <c:v>R6</c:v>
                </c:pt>
                <c:pt idx="6">
                  <c:v>R7</c:v>
                </c:pt>
              </c:strCache>
              <c:extLst/>
            </c:strRef>
          </c:cat>
          <c:val>
            <c:numRef>
              <c:f>財政指標!$H$18:$N$18</c:f>
              <c:numCache>
                <c:formatCode>0.0_ </c:formatCode>
                <c:ptCount val="7"/>
                <c:pt idx="0">
                  <c:v>15.3</c:v>
                </c:pt>
                <c:pt idx="1">
                  <c:v>13.7</c:v>
                </c:pt>
                <c:pt idx="2">
                  <c:v>12.2</c:v>
                </c:pt>
                <c:pt idx="3">
                  <c:v>11.5</c:v>
                </c:pt>
                <c:pt idx="4">
                  <c:v>10.7</c:v>
                </c:pt>
                <c:pt idx="5">
                  <c:v>10.199999999999999</c:v>
                </c:pt>
                <c:pt idx="6">
                  <c:v>9.3000000000000007</c:v>
                </c:pt>
              </c:numCache>
            </c:numRef>
          </c:val>
          <c:smooth val="0"/>
          <c:extLst>
            <c:ext xmlns:c16="http://schemas.microsoft.com/office/drawing/2014/chart" uri="{C3380CC4-5D6E-409C-BE32-E72D297353CC}">
              <c16:uniqueId val="{00000001-B8BE-41F3-A01B-E10DFB9F0F8D}"/>
            </c:ext>
          </c:extLst>
        </c:ser>
        <c:dLbls>
          <c:dLblPos val="t"/>
          <c:showLegendKey val="0"/>
          <c:showVal val="1"/>
          <c:showCatName val="0"/>
          <c:showSerName val="0"/>
          <c:showPercent val="0"/>
          <c:showBubbleSize val="0"/>
        </c:dLbls>
        <c:marker val="1"/>
        <c:smooth val="0"/>
        <c:axId val="28301184"/>
        <c:axId val="46745088"/>
      </c:lineChart>
      <c:catAx>
        <c:axId val="28301184"/>
        <c:scaling>
          <c:orientation val="minMax"/>
        </c:scaling>
        <c:delete val="0"/>
        <c:axPos val="b"/>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46745088"/>
        <c:crosses val="autoZero"/>
        <c:auto val="1"/>
        <c:lblAlgn val="ctr"/>
        <c:lblOffset val="100"/>
        <c:tickLblSkip val="1"/>
        <c:tickMarkSkip val="1"/>
        <c:noMultiLvlLbl val="0"/>
      </c:catAx>
      <c:valAx>
        <c:axId val="46745088"/>
        <c:scaling>
          <c:orientation val="minMax"/>
          <c:max val="20"/>
          <c:min val="5"/>
        </c:scaling>
        <c:delete val="0"/>
        <c:axPos val="l"/>
        <c:majorGridlines>
          <c:spPr>
            <a:ln w="2843">
              <a:noFill/>
              <a:prstDash val="solid"/>
            </a:ln>
          </c:spPr>
        </c:majorGridlines>
        <c:numFmt formatCode="#,##0.0_);[Red]\(#,##0.0\)" sourceLinked="0"/>
        <c:majorTickMark val="out"/>
        <c:minorTickMark val="none"/>
        <c:tickLblPos val="nextTo"/>
        <c:spPr>
          <a:ln w="9525">
            <a:solidFill>
              <a:srgbClr val="484848"/>
            </a:solidFill>
            <a:prstDash val="solid"/>
          </a:ln>
        </c:spPr>
        <c:txPr>
          <a:bodyPr rot="0" vert="horz"/>
          <a:lstStyle/>
          <a:p>
            <a:pPr>
              <a:defRPr/>
            </a:pPr>
            <a:endParaRPr lang="ja-JP"/>
          </a:p>
        </c:txPr>
        <c:crossAx val="28301184"/>
        <c:crosses val="autoZero"/>
        <c:crossBetween val="between"/>
        <c:majorUnit val="5"/>
      </c:valAx>
      <c:spPr>
        <a:noFill/>
        <a:ln w="11379">
          <a:noFill/>
          <a:prstDash val="solid"/>
        </a:ln>
      </c:spPr>
    </c:plotArea>
    <c:legend>
      <c:legendPos val="t"/>
      <c:layout>
        <c:manualLayout>
          <c:xMode val="edge"/>
          <c:yMode val="edge"/>
          <c:x val="0.3213378267973856"/>
          <c:y val="2.0751633986928104E-2"/>
          <c:w val="0.35213623366013069"/>
          <c:h val="3.7733387799564269E-2"/>
        </c:manualLayout>
      </c:layout>
      <c:overlay val="0"/>
    </c:legend>
    <c:plotVisOnly val="1"/>
    <c:dispBlanksAs val="gap"/>
    <c:showDLblsOverMax val="0"/>
  </c:chart>
  <c:spPr>
    <a:noFill/>
    <a:ln w="2843">
      <a:noFill/>
      <a:prstDash val="solid"/>
    </a:ln>
  </c:spPr>
  <c:txPr>
    <a:bodyPr/>
    <a:lstStyle/>
    <a:p>
      <a:pPr>
        <a:defRPr sz="900" b="0" i="0" u="none" strike="noStrike" baseline="0">
          <a:solidFill>
            <a:srgbClr val="000000"/>
          </a:solidFill>
          <a:latin typeface="+mn-ea"/>
          <a:ea typeface="+mn-ea"/>
          <a:cs typeface="ＭＳ Ｐゴシック"/>
        </a:defRPr>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96507352941176"/>
          <c:y val="7.7846405228758173E-2"/>
          <c:w val="0.84537683823529419"/>
          <c:h val="0.80532189542483656"/>
        </c:manualLayout>
      </c:layout>
      <c:lineChart>
        <c:grouping val="standard"/>
        <c:varyColors val="0"/>
        <c:ser>
          <c:idx val="2"/>
          <c:order val="0"/>
          <c:tx>
            <c:strRef>
              <c:f>財政指標!$A$5</c:f>
              <c:strCache>
                <c:ptCount val="1"/>
                <c:pt idx="0">
                  <c:v>全国平均</c:v>
                </c:pt>
              </c:strCache>
            </c:strRef>
          </c:tx>
          <c:spPr>
            <a:ln w="28575">
              <a:solidFill>
                <a:srgbClr val="7B7B7B"/>
              </a:solidFill>
              <a:prstDash val="solid"/>
            </a:ln>
          </c:spPr>
          <c:marker>
            <c:symbol val="circle"/>
            <c:size val="7"/>
            <c:spPr>
              <a:solidFill>
                <a:srgbClr val="FFFFFF"/>
              </a:solidFill>
              <a:ln w="9525">
                <a:solidFill>
                  <a:srgbClr val="7B7B7B"/>
                </a:solidFill>
                <a:prstDash val="solid"/>
              </a:ln>
            </c:spPr>
          </c:marker>
          <c:dLbls>
            <c:dLbl>
              <c:idx val="0"/>
              <c:layout>
                <c:manualLayout>
                  <c:x val="-4.7191380718954248E-2"/>
                  <c:y val="-3.51048474945533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3B2-4162-9E48-E46D6C35FEE7}"/>
                </c:ext>
              </c:extLst>
            </c:dLbl>
            <c:dLbl>
              <c:idx val="1"/>
              <c:layout>
                <c:manualLayout>
                  <c:x val="-4.5147875816993463E-2"/>
                  <c:y val="-3.85634531590414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99-4498-8509-D438E827169D}"/>
                </c:ext>
              </c:extLst>
            </c:dLbl>
            <c:spPr>
              <a:noFill/>
              <a:ln>
                <a:noFill/>
              </a:ln>
              <a:effectLst/>
            </c:spPr>
            <c:txPr>
              <a:bodyPr/>
              <a:lstStyle/>
              <a:p>
                <a:pPr algn="ctr">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財政指標!$B$2:$N$2</c:f>
              <c:strCache>
                <c:ptCount val="7"/>
                <c:pt idx="0">
                  <c:v>R1</c:v>
                </c:pt>
                <c:pt idx="1">
                  <c:v>R2</c:v>
                </c:pt>
                <c:pt idx="2">
                  <c:v>R3</c:v>
                </c:pt>
                <c:pt idx="3">
                  <c:v>R4</c:v>
                </c:pt>
                <c:pt idx="4">
                  <c:v>R5</c:v>
                </c:pt>
                <c:pt idx="5">
                  <c:v>R6</c:v>
                </c:pt>
                <c:pt idx="6">
                  <c:v>R7</c:v>
                </c:pt>
              </c:strCache>
            </c:strRef>
          </c:cat>
          <c:val>
            <c:numRef>
              <c:f>財政指標!$B$5:$N$5</c:f>
              <c:numCache>
                <c:formatCode>0.0</c:formatCode>
                <c:ptCount val="7"/>
                <c:pt idx="0">
                  <c:v>172.9</c:v>
                </c:pt>
                <c:pt idx="1">
                  <c:v>171.3</c:v>
                </c:pt>
                <c:pt idx="2">
                  <c:v>160.30000000000001</c:v>
                </c:pt>
                <c:pt idx="3">
                  <c:v>154.4</c:v>
                </c:pt>
                <c:pt idx="4">
                  <c:v>148.69999999999999</c:v>
                </c:pt>
                <c:pt idx="5">
                  <c:v>144.1</c:v>
                </c:pt>
              </c:numCache>
            </c:numRef>
          </c:val>
          <c:smooth val="0"/>
          <c:extLst>
            <c:ext xmlns:c16="http://schemas.microsoft.com/office/drawing/2014/chart" uri="{C3380CC4-5D6E-409C-BE32-E72D297353CC}">
              <c16:uniqueId val="{00000006-95C5-41F4-BDC0-E589D7FD53A6}"/>
            </c:ext>
          </c:extLst>
        </c:ser>
        <c:ser>
          <c:idx val="0"/>
          <c:order val="1"/>
          <c:tx>
            <c:strRef>
              <c:f>財政指標!$A$3</c:f>
              <c:strCache>
                <c:ptCount val="1"/>
                <c:pt idx="0">
                  <c:v>大阪府</c:v>
                </c:pt>
              </c:strCache>
            </c:strRef>
          </c:tx>
          <c:spPr>
            <a:ln w="28575">
              <a:solidFill>
                <a:srgbClr val="FF0000"/>
              </a:solidFill>
              <a:prstDash val="solid"/>
            </a:ln>
          </c:spPr>
          <c:marker>
            <c:symbol val="circle"/>
            <c:size val="7"/>
            <c:spPr>
              <a:solidFill>
                <a:srgbClr val="FFFFFF"/>
              </a:solidFill>
              <a:ln w="9525">
                <a:solidFill>
                  <a:srgbClr val="FF0000"/>
                </a:solidFill>
                <a:prstDash val="solid"/>
              </a:ln>
            </c:spPr>
          </c:marker>
          <c:dLbls>
            <c:dLbl>
              <c:idx val="0"/>
              <c:layout>
                <c:manualLayout>
                  <c:x val="-5.3663194444444472E-2"/>
                  <c:y val="4.89392701525053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3B2-4162-9E48-E46D6C35FEE7}"/>
                </c:ext>
              </c:extLst>
            </c:dLbl>
            <c:dLbl>
              <c:idx val="2"/>
              <c:layout>
                <c:manualLayout>
                  <c:x val="-4.4304738562091453E-2"/>
                  <c:y val="-4.44430827886710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99-4498-8509-D438E827169D}"/>
                </c:ext>
              </c:extLst>
            </c:dLbl>
            <c:spPr>
              <a:noFill/>
              <a:ln>
                <a:noFill/>
              </a:ln>
              <a:effectLst/>
            </c:spPr>
            <c:txPr>
              <a:bodyPr wrap="square" lIns="38100" tIns="19050" rIns="38100" bIns="19050" anchor="ctr">
                <a:spAutoFit/>
              </a:bodyPr>
              <a:lstStyle/>
              <a:p>
                <a:pPr>
                  <a:defRPr b="1" u="sng"/>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財政指標!$B$2:$N$2</c:f>
              <c:strCache>
                <c:ptCount val="7"/>
                <c:pt idx="0">
                  <c:v>R1</c:v>
                </c:pt>
                <c:pt idx="1">
                  <c:v>R2</c:v>
                </c:pt>
                <c:pt idx="2">
                  <c:v>R3</c:v>
                </c:pt>
                <c:pt idx="3">
                  <c:v>R4</c:v>
                </c:pt>
                <c:pt idx="4">
                  <c:v>R5</c:v>
                </c:pt>
                <c:pt idx="5">
                  <c:v>R6</c:v>
                </c:pt>
                <c:pt idx="6">
                  <c:v>R7</c:v>
                </c:pt>
              </c:strCache>
            </c:strRef>
          </c:cat>
          <c:val>
            <c:numRef>
              <c:f>財政指標!$B$3:$N$3</c:f>
              <c:numCache>
                <c:formatCode>0.0_ </c:formatCode>
                <c:ptCount val="7"/>
                <c:pt idx="0">
                  <c:v>164.3</c:v>
                </c:pt>
                <c:pt idx="1">
                  <c:v>153.4</c:v>
                </c:pt>
                <c:pt idx="2">
                  <c:v>130.9</c:v>
                </c:pt>
                <c:pt idx="3">
                  <c:v>123.3</c:v>
                </c:pt>
                <c:pt idx="4">
                  <c:v>118.4</c:v>
                </c:pt>
                <c:pt idx="5">
                  <c:v>110.1</c:v>
                </c:pt>
                <c:pt idx="6">
                  <c:v>99.6</c:v>
                </c:pt>
              </c:numCache>
            </c:numRef>
          </c:val>
          <c:smooth val="0"/>
          <c:extLst>
            <c:ext xmlns:c16="http://schemas.microsoft.com/office/drawing/2014/chart" uri="{C3380CC4-5D6E-409C-BE32-E72D297353CC}">
              <c16:uniqueId val="{0000000E-95C5-41F4-BDC0-E589D7FD53A6}"/>
            </c:ext>
          </c:extLst>
        </c:ser>
        <c:dLbls>
          <c:showLegendKey val="0"/>
          <c:showVal val="0"/>
          <c:showCatName val="0"/>
          <c:showSerName val="0"/>
          <c:showPercent val="0"/>
          <c:showBubbleSize val="0"/>
        </c:dLbls>
        <c:marker val="1"/>
        <c:smooth val="0"/>
        <c:axId val="148146432"/>
        <c:axId val="149385216"/>
      </c:lineChart>
      <c:catAx>
        <c:axId val="148146432"/>
        <c:scaling>
          <c:orientation val="minMax"/>
        </c:scaling>
        <c:delete val="0"/>
        <c:axPos val="b"/>
        <c:numFmt formatCode="General" sourceLinked="1"/>
        <c:majorTickMark val="out"/>
        <c:minorTickMark val="none"/>
        <c:tickLblPos val="nextTo"/>
        <c:spPr>
          <a:ln w="9525">
            <a:solidFill>
              <a:srgbClr val="484848"/>
            </a:solidFill>
            <a:prstDash val="solid"/>
          </a:ln>
        </c:spPr>
        <c:txPr>
          <a:bodyPr rot="0" vert="horz"/>
          <a:lstStyle/>
          <a:p>
            <a:pPr>
              <a:defRPr/>
            </a:pPr>
            <a:endParaRPr lang="ja-JP"/>
          </a:p>
        </c:txPr>
        <c:crossAx val="149385216"/>
        <c:crosses val="autoZero"/>
        <c:auto val="1"/>
        <c:lblAlgn val="ctr"/>
        <c:lblOffset val="100"/>
        <c:tickLblSkip val="1"/>
        <c:tickMarkSkip val="1"/>
        <c:noMultiLvlLbl val="0"/>
      </c:catAx>
      <c:valAx>
        <c:axId val="149385216"/>
        <c:scaling>
          <c:orientation val="minMax"/>
          <c:max val="200"/>
          <c:min val="80"/>
        </c:scaling>
        <c:delete val="0"/>
        <c:axPos val="l"/>
        <c:majorGridlines>
          <c:spPr>
            <a:ln w="2407">
              <a:noFill/>
              <a:prstDash val="solid"/>
            </a:ln>
          </c:spPr>
        </c:majorGridlines>
        <c:numFmt formatCode="0.0" sourceLinked="1"/>
        <c:majorTickMark val="out"/>
        <c:minorTickMark val="none"/>
        <c:tickLblPos val="nextTo"/>
        <c:spPr>
          <a:ln w="9525">
            <a:solidFill>
              <a:srgbClr val="484848"/>
            </a:solidFill>
            <a:prstDash val="solid"/>
          </a:ln>
        </c:spPr>
        <c:txPr>
          <a:bodyPr rot="0" vert="horz"/>
          <a:lstStyle/>
          <a:p>
            <a:pPr>
              <a:defRPr/>
            </a:pPr>
            <a:endParaRPr lang="ja-JP"/>
          </a:p>
        </c:txPr>
        <c:crossAx val="148146432"/>
        <c:crosses val="autoZero"/>
        <c:crossBetween val="between"/>
        <c:majorUnit val="40"/>
      </c:valAx>
      <c:spPr>
        <a:noFill/>
        <a:ln w="9626">
          <a:noFill/>
          <a:prstDash val="solid"/>
        </a:ln>
      </c:spPr>
    </c:plotArea>
    <c:legend>
      <c:legendPos val="t"/>
      <c:layout>
        <c:manualLayout>
          <c:xMode val="edge"/>
          <c:yMode val="edge"/>
          <c:x val="0.32205473856209149"/>
          <c:y val="2.0751633986928104E-2"/>
          <c:w val="0.35329656862745096"/>
          <c:h val="3.7733387799564269E-2"/>
        </c:manualLayout>
      </c:layout>
      <c:overlay val="0"/>
      <c:spPr>
        <a:noFill/>
        <a:ln>
          <a:noFill/>
        </a:ln>
      </c:spPr>
    </c:legend>
    <c:plotVisOnly val="1"/>
    <c:dispBlanksAs val="gap"/>
    <c:showDLblsOverMax val="0"/>
  </c:chart>
  <c:spPr>
    <a:noFill/>
    <a:ln w="2407" cap="rnd">
      <a:noFill/>
      <a:prstDash val="solid"/>
    </a:ln>
  </c:spPr>
  <c:txPr>
    <a:bodyPr/>
    <a:lstStyle/>
    <a:p>
      <a:pPr>
        <a:defRPr sz="900" b="0" i="0" u="none" strike="noStrike" baseline="0">
          <a:solidFill>
            <a:srgbClr val="000000"/>
          </a:solidFill>
          <a:latin typeface="+mn-ea"/>
          <a:ea typeface="+mn-ea"/>
          <a:cs typeface="ＭＳ Ｐゴシック"/>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353888154375222E-2"/>
          <c:y val="8.2289320528116661E-2"/>
          <c:w val="0.87666232967696167"/>
          <c:h val="0.67295791214189571"/>
        </c:manualLayout>
      </c:layout>
      <c:barChart>
        <c:barDir val="col"/>
        <c:grouping val="clustered"/>
        <c:varyColors val="0"/>
        <c:ser>
          <c:idx val="0"/>
          <c:order val="0"/>
          <c:spPr>
            <a:solidFill>
              <a:schemeClr val="bg1">
                <a:lumMod val="75000"/>
              </a:schemeClr>
            </a:solidFill>
          </c:spPr>
          <c:invertIfNegative val="0"/>
          <c:dPt>
            <c:idx val="7"/>
            <c:invertIfNegative val="0"/>
            <c:bubble3D val="0"/>
            <c:extLst>
              <c:ext xmlns:c16="http://schemas.microsoft.com/office/drawing/2014/chart" uri="{C3380CC4-5D6E-409C-BE32-E72D297353CC}">
                <c16:uniqueId val="{00000000-6306-453F-8915-CC52EF3E7888}"/>
              </c:ext>
            </c:extLst>
          </c:dPt>
          <c:dPt>
            <c:idx val="8"/>
            <c:invertIfNegative val="0"/>
            <c:bubble3D val="0"/>
            <c:extLst>
              <c:ext xmlns:c16="http://schemas.microsoft.com/office/drawing/2014/chart" uri="{C3380CC4-5D6E-409C-BE32-E72D297353CC}">
                <c16:uniqueId val="{00000001-6306-453F-8915-CC52EF3E7888}"/>
              </c:ext>
            </c:extLst>
          </c:dPt>
          <c:dPt>
            <c:idx val="9"/>
            <c:invertIfNegative val="0"/>
            <c:bubble3D val="0"/>
            <c:extLst>
              <c:ext xmlns:c16="http://schemas.microsoft.com/office/drawing/2014/chart" uri="{C3380CC4-5D6E-409C-BE32-E72D297353CC}">
                <c16:uniqueId val="{00000002-6306-453F-8915-CC52EF3E7888}"/>
              </c:ext>
            </c:extLst>
          </c:dPt>
          <c:dPt>
            <c:idx val="10"/>
            <c:invertIfNegative val="0"/>
            <c:bubble3D val="0"/>
            <c:extLst>
              <c:ext xmlns:c16="http://schemas.microsoft.com/office/drawing/2014/chart" uri="{C3380CC4-5D6E-409C-BE32-E72D297353CC}">
                <c16:uniqueId val="{00000003-6306-453F-8915-CC52EF3E7888}"/>
              </c:ext>
            </c:extLst>
          </c:dPt>
          <c:dPt>
            <c:idx val="11"/>
            <c:invertIfNegative val="0"/>
            <c:bubble3D val="0"/>
            <c:extLst>
              <c:ext xmlns:c16="http://schemas.microsoft.com/office/drawing/2014/chart" uri="{C3380CC4-5D6E-409C-BE32-E72D297353CC}">
                <c16:uniqueId val="{00000004-6306-453F-8915-CC52EF3E7888}"/>
              </c:ext>
            </c:extLst>
          </c:dPt>
          <c:dPt>
            <c:idx val="13"/>
            <c:invertIfNegative val="0"/>
            <c:bubble3D val="0"/>
            <c:extLst>
              <c:ext xmlns:c16="http://schemas.microsoft.com/office/drawing/2014/chart" uri="{C3380CC4-5D6E-409C-BE32-E72D297353CC}">
                <c16:uniqueId val="{00000005-6306-453F-8915-CC52EF3E7888}"/>
              </c:ext>
            </c:extLst>
          </c:dPt>
          <c:dPt>
            <c:idx val="14"/>
            <c:invertIfNegative val="0"/>
            <c:bubble3D val="0"/>
            <c:extLst>
              <c:ext xmlns:c16="http://schemas.microsoft.com/office/drawing/2014/chart" uri="{C3380CC4-5D6E-409C-BE32-E72D297353CC}">
                <c16:uniqueId val="{00000006-6306-453F-8915-CC52EF3E7888}"/>
              </c:ext>
            </c:extLst>
          </c:dPt>
          <c:dPt>
            <c:idx val="15"/>
            <c:invertIfNegative val="0"/>
            <c:bubble3D val="0"/>
            <c:spPr>
              <a:solidFill>
                <a:srgbClr val="BFBFBF"/>
              </a:solidFill>
            </c:spPr>
            <c:extLst>
              <c:ext xmlns:c16="http://schemas.microsoft.com/office/drawing/2014/chart" uri="{C3380CC4-5D6E-409C-BE32-E72D297353CC}">
                <c16:uniqueId val="{00000008-6306-453F-8915-CC52EF3E7888}"/>
              </c:ext>
            </c:extLst>
          </c:dPt>
          <c:dPt>
            <c:idx val="16"/>
            <c:invertIfNegative val="0"/>
            <c:bubble3D val="0"/>
            <c:spPr>
              <a:solidFill>
                <a:srgbClr val="BFBFBF"/>
              </a:solidFill>
            </c:spPr>
            <c:extLst>
              <c:ext xmlns:c16="http://schemas.microsoft.com/office/drawing/2014/chart" uri="{C3380CC4-5D6E-409C-BE32-E72D297353CC}">
                <c16:uniqueId val="{0000000A-6306-453F-8915-CC52EF3E7888}"/>
              </c:ext>
            </c:extLst>
          </c:dPt>
          <c:dPt>
            <c:idx val="17"/>
            <c:invertIfNegative val="0"/>
            <c:bubble3D val="0"/>
            <c:spPr>
              <a:solidFill>
                <a:schemeClr val="accent1"/>
              </a:solidFill>
            </c:spPr>
            <c:extLst>
              <c:ext xmlns:c16="http://schemas.microsoft.com/office/drawing/2014/chart" uri="{C3380CC4-5D6E-409C-BE32-E72D297353CC}">
                <c16:uniqueId val="{0000000C-6E0D-412F-A367-FB787DA84A19}"/>
              </c:ext>
            </c:extLst>
          </c:dPt>
          <c:dLbls>
            <c:dLbl>
              <c:idx val="17"/>
              <c:tx>
                <c:rich>
                  <a:bodyPr wrap="square" lIns="38100" tIns="19050" rIns="38100" bIns="19050" anchor="ctr">
                    <a:spAutoFit/>
                  </a:bodyPr>
                  <a:lstStyle/>
                  <a:p>
                    <a:pPr>
                      <a:defRPr sz="800" b="1">
                        <a:solidFill>
                          <a:schemeClr val="tx1"/>
                        </a:solidFill>
                      </a:defRPr>
                    </a:pPr>
                    <a:r>
                      <a:rPr lang="en-US" altLang="ja-JP">
                        <a:solidFill>
                          <a:schemeClr val="tx1"/>
                        </a:solidFill>
                      </a:rPr>
                      <a:t>2,214</a:t>
                    </a:r>
                    <a:endParaRPr lang="en-US" altLang="ja-JP" dirty="0">
                      <a:solidFill>
                        <a:schemeClr val="tx1"/>
                      </a:solidFill>
                    </a:endParaRP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6E0D-412F-A367-FB787DA84A19}"/>
                </c:ext>
              </c:extLst>
            </c:dLbl>
            <c:spPr>
              <a:noFill/>
              <a:ln>
                <a:noFill/>
              </a:ln>
              <a:effectLst/>
            </c:spPr>
            <c:txPr>
              <a:bodyPr wrap="square" lIns="38100" tIns="19050" rIns="38100" bIns="19050" anchor="ctr">
                <a:spAutoFit/>
              </a:bodyPr>
              <a:lstStyle/>
              <a:p>
                <a:pPr>
                  <a:defRPr sz="800" b="1"/>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Sheet1!$D$3:$U$3</c:f>
              <c:strCache>
                <c:ptCount val="18"/>
                <c:pt idx="0">
                  <c:v>H21</c:v>
                </c:pt>
                <c:pt idx="1">
                  <c:v>H22</c:v>
                </c:pt>
                <c:pt idx="2">
                  <c:v>H23</c:v>
                </c:pt>
                <c:pt idx="3">
                  <c:v>H24</c:v>
                </c:pt>
                <c:pt idx="4">
                  <c:v>H25</c:v>
                </c:pt>
                <c:pt idx="5">
                  <c:v>H26</c:v>
                </c:pt>
                <c:pt idx="6">
                  <c:v>H27</c:v>
                </c:pt>
                <c:pt idx="7">
                  <c:v>H28</c:v>
                </c:pt>
                <c:pt idx="8">
                  <c:v>H29</c:v>
                </c:pt>
                <c:pt idx="9">
                  <c:v>H30</c:v>
                </c:pt>
                <c:pt idx="10">
                  <c:v>R1</c:v>
                </c:pt>
                <c:pt idx="11">
                  <c:v>R2</c:v>
                </c:pt>
                <c:pt idx="12">
                  <c:v>R3</c:v>
                </c:pt>
                <c:pt idx="13">
                  <c:v>R4</c:v>
                </c:pt>
                <c:pt idx="14">
                  <c:v>R5</c:v>
                </c:pt>
                <c:pt idx="15">
                  <c:v>R6</c:v>
                </c:pt>
                <c:pt idx="16">
                  <c:v>R7</c:v>
                </c:pt>
                <c:pt idx="17">
                  <c:v>R8（見込）</c:v>
                </c:pt>
              </c:strCache>
            </c:strRef>
          </c:cat>
          <c:val>
            <c:numRef>
              <c:f>Sheet1!$D$4:$U$4</c:f>
              <c:numCache>
                <c:formatCode>#,##0_);[Red]\(#,##0\)</c:formatCode>
                <c:ptCount val="18"/>
                <c:pt idx="0">
                  <c:v>434</c:v>
                </c:pt>
                <c:pt idx="1">
                  <c:v>1256</c:v>
                </c:pt>
                <c:pt idx="2">
                  <c:v>1385</c:v>
                </c:pt>
                <c:pt idx="3">
                  <c:v>1438</c:v>
                </c:pt>
                <c:pt idx="4">
                  <c:v>1500</c:v>
                </c:pt>
                <c:pt idx="5">
                  <c:v>1612</c:v>
                </c:pt>
                <c:pt idx="6">
                  <c:v>1602</c:v>
                </c:pt>
                <c:pt idx="7">
                  <c:v>1479</c:v>
                </c:pt>
                <c:pt idx="8">
                  <c:v>1475</c:v>
                </c:pt>
                <c:pt idx="9">
                  <c:v>1489</c:v>
                </c:pt>
                <c:pt idx="10">
                  <c:v>1562</c:v>
                </c:pt>
                <c:pt idx="11">
                  <c:v>1706</c:v>
                </c:pt>
                <c:pt idx="12">
                  <c:v>2037</c:v>
                </c:pt>
                <c:pt idx="13">
                  <c:v>2171</c:v>
                </c:pt>
                <c:pt idx="14">
                  <c:v>2262</c:v>
                </c:pt>
                <c:pt idx="15" formatCode="#,##0">
                  <c:v>2396</c:v>
                </c:pt>
                <c:pt idx="16" formatCode="#,##0">
                  <c:v>2544</c:v>
                </c:pt>
                <c:pt idx="17" formatCode="#,##0">
                  <c:v>2216</c:v>
                </c:pt>
              </c:numCache>
            </c:numRef>
          </c:val>
          <c:extLst>
            <c:ext xmlns:c16="http://schemas.microsoft.com/office/drawing/2014/chart" uri="{C3380CC4-5D6E-409C-BE32-E72D297353CC}">
              <c16:uniqueId val="{0000000B-6306-453F-8915-CC52EF3E7888}"/>
            </c:ext>
          </c:extLst>
        </c:ser>
        <c:dLbls>
          <c:dLblPos val="outEnd"/>
          <c:showLegendKey val="0"/>
          <c:showVal val="1"/>
          <c:showCatName val="0"/>
          <c:showSerName val="0"/>
          <c:showPercent val="0"/>
          <c:showBubbleSize val="0"/>
        </c:dLbls>
        <c:gapWidth val="150"/>
        <c:axId val="141820288"/>
        <c:axId val="141821824"/>
      </c:barChart>
      <c:catAx>
        <c:axId val="141820288"/>
        <c:scaling>
          <c:orientation val="minMax"/>
        </c:scaling>
        <c:delete val="0"/>
        <c:axPos val="b"/>
        <c:numFmt formatCode="General" sourceLinked="0"/>
        <c:majorTickMark val="out"/>
        <c:minorTickMark val="none"/>
        <c:tickLblPos val="nextTo"/>
        <c:txPr>
          <a:bodyPr/>
          <a:lstStyle/>
          <a:p>
            <a:pPr>
              <a:defRPr sz="800"/>
            </a:pPr>
            <a:endParaRPr lang="ja-JP"/>
          </a:p>
        </c:txPr>
        <c:crossAx val="141821824"/>
        <c:crosses val="autoZero"/>
        <c:auto val="1"/>
        <c:lblAlgn val="ctr"/>
        <c:lblOffset val="100"/>
        <c:noMultiLvlLbl val="0"/>
      </c:catAx>
      <c:valAx>
        <c:axId val="141821824"/>
        <c:scaling>
          <c:orientation val="minMax"/>
          <c:max val="3000"/>
          <c:min val="0"/>
        </c:scaling>
        <c:delete val="0"/>
        <c:axPos val="l"/>
        <c:majorGridlines>
          <c:spPr>
            <a:ln>
              <a:noFill/>
            </a:ln>
          </c:spPr>
        </c:majorGridlines>
        <c:numFmt formatCode="#,##0_);[Red]\(#,##0\)" sourceLinked="1"/>
        <c:majorTickMark val="out"/>
        <c:minorTickMark val="none"/>
        <c:tickLblPos val="nextTo"/>
        <c:txPr>
          <a:bodyPr/>
          <a:lstStyle/>
          <a:p>
            <a:pPr>
              <a:defRPr sz="900"/>
            </a:pPr>
            <a:endParaRPr lang="ja-JP"/>
          </a:p>
        </c:txPr>
        <c:crossAx val="141820288"/>
        <c:crosses val="autoZero"/>
        <c:crossBetween val="between"/>
        <c:majorUnit val="500"/>
      </c:valAx>
    </c:plotArea>
    <c:plotVisOnly val="1"/>
    <c:dispBlanksAs val="gap"/>
    <c:showDLblsOverMax val="0"/>
  </c:chart>
  <c:spPr>
    <a:ln w="12700">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51631931539876"/>
          <c:y val="0.18874451000155412"/>
          <c:w val="0.87676347946206079"/>
          <c:h val="0.67545532819059551"/>
        </c:manualLayout>
      </c:layout>
      <c:barChart>
        <c:barDir val="col"/>
        <c:grouping val="stacked"/>
        <c:varyColors val="0"/>
        <c:ser>
          <c:idx val="0"/>
          <c:order val="0"/>
          <c:spPr>
            <a:solidFill>
              <a:schemeClr val="bg1">
                <a:lumMod val="75000"/>
              </a:schemeClr>
            </a:solidFill>
            <a:ln w="38100">
              <a:noFill/>
            </a:ln>
          </c:spPr>
          <c:invertIfNegative val="0"/>
          <c:dPt>
            <c:idx val="5"/>
            <c:invertIfNegative val="0"/>
            <c:bubble3D val="0"/>
            <c:extLst>
              <c:ext xmlns:c16="http://schemas.microsoft.com/office/drawing/2014/chart" uri="{C3380CC4-5D6E-409C-BE32-E72D297353CC}">
                <c16:uniqueId val="{00000000-3356-4384-8953-870F83DC477E}"/>
              </c:ext>
            </c:extLst>
          </c:dPt>
          <c:dPt>
            <c:idx val="6"/>
            <c:invertIfNegative val="0"/>
            <c:bubble3D val="0"/>
            <c:extLst>
              <c:ext xmlns:c16="http://schemas.microsoft.com/office/drawing/2014/chart" uri="{C3380CC4-5D6E-409C-BE32-E72D297353CC}">
                <c16:uniqueId val="{00000001-3356-4384-8953-870F83DC477E}"/>
              </c:ext>
            </c:extLst>
          </c:dPt>
          <c:dPt>
            <c:idx val="7"/>
            <c:invertIfNegative val="0"/>
            <c:bubble3D val="0"/>
            <c:spPr>
              <a:solidFill>
                <a:srgbClr val="023894"/>
              </a:solidFill>
              <a:ln w="38100">
                <a:noFill/>
              </a:ln>
            </c:spPr>
            <c:extLst>
              <c:ext xmlns:c16="http://schemas.microsoft.com/office/drawing/2014/chart" uri="{C3380CC4-5D6E-409C-BE32-E72D297353CC}">
                <c16:uniqueId val="{00000003-3356-4384-8953-870F83DC477E}"/>
              </c:ext>
            </c:extLst>
          </c:dPt>
          <c:dLbls>
            <c:dLbl>
              <c:idx val="0"/>
              <c:layout>
                <c:manualLayout>
                  <c:x val="-2.3483766892363543E-3"/>
                  <c:y val="-0.2772006342388009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356-4384-8953-870F83DC477E}"/>
                </c:ext>
              </c:extLst>
            </c:dLbl>
            <c:dLbl>
              <c:idx val="1"/>
              <c:layout>
                <c:manualLayout>
                  <c:x val="-1.4940853266952553E-4"/>
                  <c:y val="-0.2794328629845302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56-4384-8953-870F83DC477E}"/>
                </c:ext>
              </c:extLst>
            </c:dLbl>
            <c:dLbl>
              <c:idx val="2"/>
              <c:layout>
                <c:manualLayout>
                  <c:x val="0"/>
                  <c:y val="-0.3491361669529203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56-4384-8953-870F83DC477E}"/>
                </c:ext>
              </c:extLst>
            </c:dLbl>
            <c:dLbl>
              <c:idx val="3"/>
              <c:layout>
                <c:manualLayout>
                  <c:x val="2.4804035361744377E-3"/>
                  <c:y val="-0.3768818657774397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56-4384-8953-870F83DC477E}"/>
                </c:ext>
              </c:extLst>
            </c:dLbl>
            <c:dLbl>
              <c:idx val="4"/>
              <c:layout>
                <c:manualLayout>
                  <c:x val="2.5210840772478234E-3"/>
                  <c:y val="-0.362271686274666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356-4384-8953-870F83DC477E}"/>
                </c:ext>
              </c:extLst>
            </c:dLbl>
            <c:dLbl>
              <c:idx val="5"/>
              <c:layout>
                <c:manualLayout>
                  <c:x val="2.2163498422981842E-3"/>
                  <c:y val="-0.31454336755217904"/>
                </c:manualLayout>
              </c:layout>
              <c:spPr>
                <a:noFill/>
              </c:spPr>
              <c:txPr>
                <a:bodyPr/>
                <a:lstStyle/>
                <a:p>
                  <a:pPr>
                    <a:defRPr/>
                  </a:pPr>
                  <a:endParaRPr lang="ja-JP"/>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56-4384-8953-870F83DC477E}"/>
                </c:ext>
              </c:extLst>
            </c:dLbl>
            <c:dLbl>
              <c:idx val="6"/>
              <c:layout>
                <c:manualLayout>
                  <c:x val="8.3395109200440611E-5"/>
                  <c:y val="-0.33308630734796535"/>
                </c:manualLayout>
              </c:layout>
              <c:spPr/>
              <c:txPr>
                <a:bodyPr/>
                <a:lstStyle/>
                <a:p>
                  <a:pPr>
                    <a:defRPr/>
                  </a:pPr>
                  <a:endParaRPr lang="ja-JP"/>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56-4384-8953-870F83DC477E}"/>
                </c:ext>
              </c:extLst>
            </c:dLbl>
            <c:dLbl>
              <c:idx val="7"/>
              <c:layout>
                <c:manualLayout>
                  <c:x val="-6.6013423469084918E-5"/>
                  <c:y val="-0.37761594771777474"/>
                </c:manualLayout>
              </c:layout>
              <c:tx>
                <c:rich>
                  <a:bodyPr wrap="square" lIns="38100" tIns="19050" rIns="38100" bIns="19050" anchor="ctr">
                    <a:noAutofit/>
                  </a:bodyPr>
                  <a:lstStyle/>
                  <a:p>
                    <a:pPr>
                      <a:defRPr/>
                    </a:pPr>
                    <a:fld id="{B249686D-FBBB-4BDA-8353-F684320869D3}" type="VALUE">
                      <a:rPr lang="en-US" altLang="ja-JP" smtClean="0"/>
                      <a:pPr>
                        <a:defRPr/>
                      </a:pPr>
                      <a:t>[値]</a:t>
                    </a:fld>
                    <a:endParaRPr lang="ja-JP" altLang="en-US"/>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9.5629227193610361E-2"/>
                      <c:h val="0.10074262707388143"/>
                    </c:manualLayout>
                  </c15:layout>
                  <c15:dlblFieldTable/>
                  <c15:showDataLabelsRange val="0"/>
                </c:ext>
                <c:ext xmlns:c16="http://schemas.microsoft.com/office/drawing/2014/chart" uri="{C3380CC4-5D6E-409C-BE32-E72D297353CC}">
                  <c16:uniqueId val="{00000003-3356-4384-8953-870F83DC477E}"/>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Sheet1!$B$4:$B$11</c:f>
              <c:strCache>
                <c:ptCount val="8"/>
                <c:pt idx="0">
                  <c:v>R1</c:v>
                </c:pt>
                <c:pt idx="1">
                  <c:v>R2</c:v>
                </c:pt>
                <c:pt idx="2">
                  <c:v>R3</c:v>
                </c:pt>
                <c:pt idx="3">
                  <c:v>R4</c:v>
                </c:pt>
                <c:pt idx="4">
                  <c:v>R5</c:v>
                </c:pt>
                <c:pt idx="5">
                  <c:v>R6</c:v>
                </c:pt>
                <c:pt idx="6">
                  <c:v>R7</c:v>
                </c:pt>
                <c:pt idx="7">
                  <c:v>R8</c:v>
                </c:pt>
              </c:strCache>
            </c:strRef>
          </c:cat>
          <c:val>
            <c:numRef>
              <c:f>Sheet1!$C$4:$C$11</c:f>
              <c:numCache>
                <c:formatCode>0.00_);[Red]\(0.00\)</c:formatCode>
                <c:ptCount val="8"/>
                <c:pt idx="0">
                  <c:v>2.6</c:v>
                </c:pt>
                <c:pt idx="1">
                  <c:v>2.64</c:v>
                </c:pt>
                <c:pt idx="2">
                  <c:v>3.51</c:v>
                </c:pt>
                <c:pt idx="3">
                  <c:v>3.78</c:v>
                </c:pt>
                <c:pt idx="4">
                  <c:v>3.64</c:v>
                </c:pt>
                <c:pt idx="5">
                  <c:v>3.2</c:v>
                </c:pt>
                <c:pt idx="6">
                  <c:v>3.27</c:v>
                </c:pt>
                <c:pt idx="7">
                  <c:v>3.92</c:v>
                </c:pt>
              </c:numCache>
            </c:numRef>
          </c:val>
          <c:extLst>
            <c:ext xmlns:c16="http://schemas.microsoft.com/office/drawing/2014/chart" uri="{C3380CC4-5D6E-409C-BE32-E72D297353CC}">
              <c16:uniqueId val="{00000009-3356-4384-8953-870F83DC477E}"/>
            </c:ext>
          </c:extLst>
        </c:ser>
        <c:dLbls>
          <c:showLegendKey val="0"/>
          <c:showVal val="1"/>
          <c:showCatName val="0"/>
          <c:showSerName val="0"/>
          <c:showPercent val="0"/>
          <c:showBubbleSize val="0"/>
        </c:dLbls>
        <c:gapWidth val="110"/>
        <c:overlap val="100"/>
        <c:axId val="90247936"/>
        <c:axId val="90249472"/>
      </c:barChart>
      <c:catAx>
        <c:axId val="90247936"/>
        <c:scaling>
          <c:orientation val="minMax"/>
        </c:scaling>
        <c:delete val="0"/>
        <c:axPos val="b"/>
        <c:numFmt formatCode="General" sourceLinked="0"/>
        <c:majorTickMark val="out"/>
        <c:minorTickMark val="none"/>
        <c:tickLblPos val="nextTo"/>
        <c:crossAx val="90249472"/>
        <c:crosses val="autoZero"/>
        <c:auto val="1"/>
        <c:lblAlgn val="ctr"/>
        <c:lblOffset val="100"/>
        <c:noMultiLvlLbl val="0"/>
      </c:catAx>
      <c:valAx>
        <c:axId val="90249472"/>
        <c:scaling>
          <c:orientation val="minMax"/>
          <c:max val="4"/>
          <c:min val="0"/>
        </c:scaling>
        <c:delete val="0"/>
        <c:axPos val="l"/>
        <c:majorGridlines>
          <c:spPr>
            <a:ln>
              <a:noFill/>
            </a:ln>
          </c:spPr>
        </c:majorGridlines>
        <c:numFmt formatCode="#,##0_);[Red]\(#,##0\)" sourceLinked="0"/>
        <c:majorTickMark val="out"/>
        <c:minorTickMark val="none"/>
        <c:tickLblPos val="nextTo"/>
        <c:crossAx val="90247936"/>
        <c:crosses val="autoZero"/>
        <c:crossBetween val="between"/>
        <c:majorUnit val="1"/>
      </c:valAx>
      <c:spPr>
        <a:ln>
          <a:noFill/>
        </a:ln>
      </c:spPr>
    </c:plotArea>
    <c:plotVisOnly val="1"/>
    <c:dispBlanksAs val="gap"/>
    <c:showDLblsOverMax val="0"/>
  </c:chart>
  <c:spPr>
    <a:ln w="12700">
      <a:noFill/>
    </a:ln>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01736111111112"/>
          <c:y val="8.1559116055644684E-2"/>
          <c:w val="0.66477174610296763"/>
          <c:h val="0.7642147545923097"/>
        </c:manualLayout>
      </c:layout>
      <c:barChart>
        <c:barDir val="bar"/>
        <c:grouping val="stacked"/>
        <c:varyColors val="0"/>
        <c:ser>
          <c:idx val="0"/>
          <c:order val="0"/>
          <c:tx>
            <c:strRef>
              <c:f>Sheet1!$B$1</c:f>
              <c:strCache>
                <c:ptCount val="1"/>
                <c:pt idx="0">
                  <c:v>実質税収</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R7当初</c:v>
                </c:pt>
                <c:pt idx="1">
                  <c:v>R8当初</c:v>
                </c:pt>
              </c:strCache>
            </c:strRef>
          </c:cat>
          <c:val>
            <c:numRef>
              <c:f>Sheet1!$B$2:$B$3</c:f>
              <c:numCache>
                <c:formatCode>#,##0_);[Red]\(#,##0\)</c:formatCode>
                <c:ptCount val="2"/>
                <c:pt idx="0">
                  <c:v>14290</c:v>
                </c:pt>
                <c:pt idx="1">
                  <c:v>15105</c:v>
                </c:pt>
              </c:numCache>
            </c:numRef>
          </c:val>
          <c:extLst>
            <c:ext xmlns:c16="http://schemas.microsoft.com/office/drawing/2014/chart" uri="{C3380CC4-5D6E-409C-BE32-E72D297353CC}">
              <c16:uniqueId val="{00000000-9EBE-4E66-8E06-973D8A58D223}"/>
            </c:ext>
          </c:extLst>
        </c:ser>
        <c:ser>
          <c:idx val="1"/>
          <c:order val="1"/>
          <c:tx>
            <c:strRef>
              <c:f>Sheet1!$C$1</c:f>
              <c:strCache>
                <c:ptCount val="1"/>
                <c:pt idx="0">
                  <c:v>地方交付税等</c:v>
                </c:pt>
              </c:strCache>
            </c:strRef>
          </c:tx>
          <c:spPr>
            <a:solidFill>
              <a:srgbClr val="CCDAF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R7当初</c:v>
                </c:pt>
                <c:pt idx="1">
                  <c:v>R8当初</c:v>
                </c:pt>
              </c:strCache>
            </c:strRef>
          </c:cat>
          <c:val>
            <c:numRef>
              <c:f>Sheet1!$C$2:$C$3</c:f>
              <c:numCache>
                <c:formatCode>#,##0_);[Red]\(#,##0\)</c:formatCode>
                <c:ptCount val="2"/>
                <c:pt idx="0">
                  <c:v>3407</c:v>
                </c:pt>
                <c:pt idx="1">
                  <c:v>3915</c:v>
                </c:pt>
              </c:numCache>
            </c:numRef>
          </c:val>
          <c:extLst>
            <c:ext xmlns:c16="http://schemas.microsoft.com/office/drawing/2014/chart" uri="{C3380CC4-5D6E-409C-BE32-E72D297353CC}">
              <c16:uniqueId val="{00000001-9EBE-4E66-8E06-973D8A58D223}"/>
            </c:ext>
          </c:extLst>
        </c:ser>
        <c:dLbls>
          <c:dLblPos val="ctr"/>
          <c:showLegendKey val="0"/>
          <c:showVal val="1"/>
          <c:showCatName val="0"/>
          <c:showSerName val="0"/>
          <c:showPercent val="0"/>
          <c:showBubbleSize val="0"/>
        </c:dLbls>
        <c:gapWidth val="53"/>
        <c:overlap val="100"/>
        <c:serLines>
          <c:spPr>
            <a:ln w="9525" cap="flat" cmpd="sng" algn="ctr">
              <a:solidFill>
                <a:schemeClr val="tx1">
                  <a:lumMod val="35000"/>
                  <a:lumOff val="65000"/>
                </a:schemeClr>
              </a:solidFill>
              <a:round/>
            </a:ln>
            <a:effectLst/>
          </c:spPr>
        </c:serLines>
        <c:axId val="1221384575"/>
        <c:axId val="1221393727"/>
        <c:extLst>
          <c:ext xmlns:c15="http://schemas.microsoft.com/office/drawing/2012/chart" uri="{02D57815-91ED-43cb-92C2-25804820EDAC}">
            <c15:filteredBarSeries>
              <c15:ser>
                <c:idx val="2"/>
                <c:order val="2"/>
                <c:tx>
                  <c:strRef>
                    <c:extLst>
                      <c:ext uri="{02D57815-91ED-43cb-92C2-25804820EDAC}">
                        <c15:formulaRef>
                          <c15:sqref>Sheet1!$D$1</c15:sqref>
                        </c15:formulaRef>
                      </c:ext>
                    </c:extLst>
                    <c:strCache>
                      <c:ptCount val="1"/>
                      <c:pt idx="0">
                        <c:v>合計</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Sheet1!$A$2:$A$3</c15:sqref>
                        </c15:formulaRef>
                      </c:ext>
                    </c:extLst>
                    <c:strCache>
                      <c:ptCount val="2"/>
                      <c:pt idx="0">
                        <c:v>R7当初</c:v>
                      </c:pt>
                      <c:pt idx="1">
                        <c:v>R8当初</c:v>
                      </c:pt>
                    </c:strCache>
                  </c:strRef>
                </c:cat>
                <c:val>
                  <c:numRef>
                    <c:extLst>
                      <c:ext uri="{02D57815-91ED-43cb-92C2-25804820EDAC}">
                        <c15:formulaRef>
                          <c15:sqref>Sheet1!$D$2:$D$3</c15:sqref>
                        </c15:formulaRef>
                      </c:ext>
                    </c:extLst>
                    <c:numCache>
                      <c:formatCode>#,##0_);[Red]\(#,##0\)</c:formatCode>
                      <c:ptCount val="2"/>
                      <c:pt idx="0">
                        <c:v>17697</c:v>
                      </c:pt>
                      <c:pt idx="1">
                        <c:v>19020</c:v>
                      </c:pt>
                    </c:numCache>
                  </c:numRef>
                </c:val>
                <c:extLst>
                  <c:ext xmlns:c16="http://schemas.microsoft.com/office/drawing/2014/chart" uri="{C3380CC4-5D6E-409C-BE32-E72D297353CC}">
                    <c16:uniqueId val="{00000002-9EBE-4E66-8E06-973D8A58D223}"/>
                  </c:ext>
                </c:extLst>
              </c15:ser>
            </c15:filteredBarSeries>
          </c:ext>
        </c:extLst>
      </c:barChart>
      <c:catAx>
        <c:axId val="12213845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ja-JP"/>
          </a:p>
        </c:txPr>
        <c:crossAx val="1221393727"/>
        <c:crosses val="autoZero"/>
        <c:auto val="1"/>
        <c:lblAlgn val="ctr"/>
        <c:lblOffset val="100"/>
        <c:noMultiLvlLbl val="0"/>
      </c:catAx>
      <c:valAx>
        <c:axId val="1221393727"/>
        <c:scaling>
          <c:orientation val="minMax"/>
          <c:max val="20000"/>
          <c:min val="0"/>
        </c:scaling>
        <c:delete val="0"/>
        <c:axPos val="b"/>
        <c:majorGridlines>
          <c:spPr>
            <a:ln w="9525" cap="flat" cmpd="sng" algn="ctr">
              <a:solidFill>
                <a:schemeClr val="tx1">
                  <a:lumMod val="15000"/>
                  <a:lumOff val="85000"/>
                </a:schemeClr>
              </a:solidFill>
              <a:prstDash val="sysDot"/>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ja-JP"/>
          </a:p>
        </c:txPr>
        <c:crossAx val="1221384575"/>
        <c:crosses val="autoZero"/>
        <c:crossBetween val="between"/>
        <c:majorUnit val="5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6618988391376"/>
          <c:y val="0.17407809983896941"/>
          <c:w val="0.83974575041459365"/>
          <c:h val="0.62167109500805151"/>
        </c:manualLayout>
      </c:layout>
      <c:barChart>
        <c:barDir val="bar"/>
        <c:grouping val="stacked"/>
        <c:varyColors val="0"/>
        <c:ser>
          <c:idx val="0"/>
          <c:order val="0"/>
          <c:tx>
            <c:strRef>
              <c:f>Sheet1!$B$1</c:f>
              <c:strCache>
                <c:ptCount val="1"/>
                <c:pt idx="0">
                  <c:v>府税</c:v>
                </c:pt>
              </c:strCache>
            </c:strRef>
          </c:tx>
          <c:spPr>
            <a:solidFill>
              <a:srgbClr val="50649C"/>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Sheet1!$B$2:$B$3</c:f>
              <c:numCache>
                <c:formatCode>#,##0</c:formatCode>
                <c:ptCount val="2"/>
                <c:pt idx="0">
                  <c:v>16283</c:v>
                </c:pt>
                <c:pt idx="1">
                  <c:v>17001</c:v>
                </c:pt>
              </c:numCache>
            </c:numRef>
          </c:val>
          <c:extLst>
            <c:ext xmlns:c16="http://schemas.microsoft.com/office/drawing/2014/chart" uri="{C3380CC4-5D6E-409C-BE32-E72D297353CC}">
              <c16:uniqueId val="{00000000-5301-4FA9-AFF1-1ABEFD09D9CF}"/>
            </c:ext>
          </c:extLst>
        </c:ser>
        <c:ser>
          <c:idx val="1"/>
          <c:order val="1"/>
          <c:tx>
            <c:strRef>
              <c:f>Sheet1!$C$1</c:f>
              <c:strCache>
                <c:ptCount val="1"/>
                <c:pt idx="0">
                  <c:v>地方譲与税</c:v>
                </c:pt>
              </c:strCache>
            </c:strRef>
          </c:tx>
          <c:spPr>
            <a:solidFill>
              <a:srgbClr val="5698DF"/>
            </a:solidFill>
            <a:ln>
              <a:noFill/>
            </a:ln>
            <a:effectLst/>
          </c:spPr>
          <c:invertIfNegative val="0"/>
          <c:dPt>
            <c:idx val="0"/>
            <c:invertIfNegative val="0"/>
            <c:bubble3D val="0"/>
            <c:spPr>
              <a:solidFill>
                <a:srgbClr val="5698DF"/>
              </a:solidFill>
              <a:ln>
                <a:noFill/>
              </a:ln>
              <a:effectLst/>
            </c:spPr>
            <c:extLst>
              <c:ext xmlns:c16="http://schemas.microsoft.com/office/drawing/2014/chart" uri="{C3380CC4-5D6E-409C-BE32-E72D297353CC}">
                <c16:uniqueId val="{00000002-5301-4FA9-AFF1-1ABEFD09D9CF}"/>
              </c:ext>
            </c:extLst>
          </c:dPt>
          <c:dPt>
            <c:idx val="1"/>
            <c:invertIfNegative val="0"/>
            <c:bubble3D val="0"/>
            <c:spPr>
              <a:solidFill>
                <a:srgbClr val="5698DF"/>
              </a:solidFill>
              <a:ln>
                <a:noFill/>
              </a:ln>
              <a:effectLst/>
            </c:spPr>
            <c:extLst>
              <c:ext xmlns:c16="http://schemas.microsoft.com/office/drawing/2014/chart" uri="{C3380CC4-5D6E-409C-BE32-E72D297353CC}">
                <c16:uniqueId val="{00000004-5301-4FA9-AFF1-1ABEFD09D9CF}"/>
              </c:ext>
            </c:extLst>
          </c:dPt>
          <c:dLbls>
            <c:dLbl>
              <c:idx val="0"/>
              <c:layout>
                <c:manualLayout>
                  <c:x val="1.3163349917080294E-3"/>
                  <c:y val="0"/>
                </c:manualLayout>
              </c:layout>
              <c:spPr>
                <a:noFill/>
                <a:ln>
                  <a:noFill/>
                </a:ln>
                <a:effectLst/>
              </c:spPr>
              <c:txPr>
                <a:bodyPr rot="0" spcFirstLastPara="1" vertOverflow="ellipsis" vert="horz" wrap="square" anchor="ctr" anchorCtr="1"/>
                <a:lstStyle/>
                <a:p>
                  <a:pPr>
                    <a:defRPr sz="600" b="1" i="0" u="none" strike="noStrike" kern="1200" baseline="0">
                      <a:solidFill>
                        <a:srgbClr val="FFFFFF"/>
                      </a:solidFill>
                      <a:effectLst>
                        <a:glow rad="127000">
                          <a:srgbClr val="5698DF"/>
                        </a:glow>
                      </a:effectLst>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5301-4FA9-AFF1-1ABEFD09D9CF}"/>
                </c:ext>
              </c:extLst>
            </c:dLbl>
            <c:dLbl>
              <c:idx val="1"/>
              <c:layout>
                <c:manualLayout>
                  <c:x val="2.6326699834162519E-3"/>
                  <c:y val="-5.1127214170692435E-3"/>
                </c:manualLayout>
              </c:layout>
              <c:spPr>
                <a:noFill/>
                <a:ln>
                  <a:noFill/>
                </a:ln>
                <a:effectLst/>
              </c:spPr>
              <c:txPr>
                <a:bodyPr rot="0" spcFirstLastPara="1" vertOverflow="ellipsis" vert="horz" wrap="square" anchor="ctr" anchorCtr="1"/>
                <a:lstStyle/>
                <a:p>
                  <a:pPr>
                    <a:defRPr sz="600" b="1" i="0" u="none" strike="noStrike" kern="1200" baseline="0">
                      <a:solidFill>
                        <a:srgbClr val="FFFFFF"/>
                      </a:solidFill>
                      <a:effectLst>
                        <a:glow rad="127000">
                          <a:srgbClr val="5698DF"/>
                        </a:glow>
                      </a:effectLst>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5301-4FA9-AFF1-1ABEFD09D9CF}"/>
                </c:ext>
              </c:extLst>
            </c:dLbl>
            <c:spPr>
              <a:noFill/>
              <a:ln>
                <a:noFill/>
              </a:ln>
              <a:effectLst/>
            </c:spPr>
            <c:txPr>
              <a:bodyPr rot="0" spcFirstLastPara="1" vertOverflow="ellipsis" vert="horz" wrap="square" anchor="ctr" anchorCtr="1"/>
              <a:lstStyle/>
              <a:p>
                <a:pPr>
                  <a:defRPr sz="6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Sheet1!$C$2:$C$3</c:f>
              <c:numCache>
                <c:formatCode>#,##0</c:formatCode>
                <c:ptCount val="2"/>
                <c:pt idx="0">
                  <c:v>1827</c:v>
                </c:pt>
                <c:pt idx="1">
                  <c:v>2074</c:v>
                </c:pt>
              </c:numCache>
            </c:numRef>
          </c:val>
          <c:extLst>
            <c:ext xmlns:c16="http://schemas.microsoft.com/office/drawing/2014/chart" uri="{C3380CC4-5D6E-409C-BE32-E72D297353CC}">
              <c16:uniqueId val="{00000005-5301-4FA9-AFF1-1ABEFD09D9CF}"/>
            </c:ext>
          </c:extLst>
        </c:ser>
        <c:ser>
          <c:idx val="2"/>
          <c:order val="2"/>
          <c:tx>
            <c:strRef>
              <c:f>Sheet1!$D$1</c:f>
              <c:strCache>
                <c:ptCount val="1"/>
                <c:pt idx="0">
                  <c:v>地方交付税</c:v>
                </c:pt>
              </c:strCache>
            </c:strRef>
          </c:tx>
          <c:spPr>
            <a:solidFill>
              <a:srgbClr val="4A9E63"/>
            </a:solidFill>
            <a:ln>
              <a:noFill/>
            </a:ln>
            <a:effectLst/>
          </c:spPr>
          <c:invertIfNegative val="0"/>
          <c:dPt>
            <c:idx val="0"/>
            <c:invertIfNegative val="0"/>
            <c:bubble3D val="0"/>
            <c:spPr>
              <a:solidFill>
                <a:srgbClr val="4A9E63"/>
              </a:solidFill>
              <a:ln>
                <a:noFill/>
              </a:ln>
              <a:effectLst/>
            </c:spPr>
            <c:extLst>
              <c:ext xmlns:c16="http://schemas.microsoft.com/office/drawing/2014/chart" uri="{C3380CC4-5D6E-409C-BE32-E72D297353CC}">
                <c16:uniqueId val="{00000007-5301-4FA9-AFF1-1ABEFD09D9CF}"/>
              </c:ext>
            </c:extLst>
          </c:dPt>
          <c:dPt>
            <c:idx val="1"/>
            <c:invertIfNegative val="0"/>
            <c:bubble3D val="0"/>
            <c:spPr>
              <a:solidFill>
                <a:srgbClr val="4A9E63"/>
              </a:solidFill>
              <a:ln>
                <a:noFill/>
              </a:ln>
              <a:effectLst/>
            </c:spPr>
            <c:extLst>
              <c:ext xmlns:c16="http://schemas.microsoft.com/office/drawing/2014/chart" uri="{C3380CC4-5D6E-409C-BE32-E72D297353CC}">
                <c16:uniqueId val="{00000009-5301-4FA9-AFF1-1ABEFD09D9CF}"/>
              </c:ext>
            </c:extLst>
          </c:dPt>
          <c:dLbls>
            <c:spPr>
              <a:noFill/>
              <a:ln>
                <a:noFill/>
              </a:ln>
              <a:effectLst/>
            </c:spPr>
            <c:txPr>
              <a:bodyPr rot="0" spcFirstLastPara="1" vertOverflow="ellipsis" vert="horz" wrap="square" anchor="ctr" anchorCtr="1"/>
              <a:lstStyle/>
              <a:p>
                <a:pPr>
                  <a:defRPr sz="7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Sheet1!$D$2:$D$3</c:f>
              <c:numCache>
                <c:formatCode>#,##0</c:formatCode>
                <c:ptCount val="2"/>
                <c:pt idx="0">
                  <c:v>3367</c:v>
                </c:pt>
                <c:pt idx="1">
                  <c:v>3677</c:v>
                </c:pt>
              </c:numCache>
            </c:numRef>
          </c:val>
          <c:extLst>
            <c:ext xmlns:c16="http://schemas.microsoft.com/office/drawing/2014/chart" uri="{C3380CC4-5D6E-409C-BE32-E72D297353CC}">
              <c16:uniqueId val="{0000000A-5301-4FA9-AFF1-1ABEFD09D9CF}"/>
            </c:ext>
          </c:extLst>
        </c:ser>
        <c:ser>
          <c:idx val="3"/>
          <c:order val="3"/>
          <c:tx>
            <c:strRef>
              <c:f>Sheet1!$E$1</c:f>
              <c:strCache>
                <c:ptCount val="1"/>
                <c:pt idx="0">
                  <c:v>国庫支出金</c:v>
                </c:pt>
              </c:strCache>
            </c:strRef>
          </c:tx>
          <c:spPr>
            <a:solidFill>
              <a:srgbClr val="E38B3B"/>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rgbClr val="FFFFFF"/>
                    </a:solidFill>
                    <a:effectLst>
                      <a:glow rad="127000">
                        <a:srgbClr val="E38B3B"/>
                      </a:glow>
                    </a:effectLst>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Sheet1!$E$2:$E$3</c:f>
              <c:numCache>
                <c:formatCode>#,##0</c:formatCode>
                <c:ptCount val="2"/>
                <c:pt idx="0">
                  <c:v>2569</c:v>
                </c:pt>
                <c:pt idx="1">
                  <c:v>2830</c:v>
                </c:pt>
              </c:numCache>
            </c:numRef>
          </c:val>
          <c:extLst>
            <c:ext xmlns:c16="http://schemas.microsoft.com/office/drawing/2014/chart" uri="{C3380CC4-5D6E-409C-BE32-E72D297353CC}">
              <c16:uniqueId val="{0000000B-5301-4FA9-AFF1-1ABEFD09D9CF}"/>
            </c:ext>
          </c:extLst>
        </c:ser>
        <c:ser>
          <c:idx val="4"/>
          <c:order val="4"/>
          <c:tx>
            <c:strRef>
              <c:f>Sheet1!$F$1</c:f>
              <c:strCache>
                <c:ptCount val="1"/>
                <c:pt idx="0">
                  <c:v>府債</c:v>
                </c:pt>
              </c:strCache>
            </c:strRef>
          </c:tx>
          <c:spPr>
            <a:solidFill>
              <a:srgbClr val="9B7ED7"/>
            </a:solidFill>
            <a:ln>
              <a:noFill/>
            </a:ln>
            <a:effectLst/>
          </c:spPr>
          <c:invertIfNegative val="0"/>
          <c:dLbls>
            <c:dLbl>
              <c:idx val="0"/>
              <c:layout>
                <c:manualLayout>
                  <c:x val="0"/>
                  <c:y val="0"/>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E-5301-4FA9-AFF1-1ABEFD09D9CF}"/>
                </c:ext>
              </c:extLst>
            </c:dLbl>
            <c:dLbl>
              <c:idx val="1"/>
              <c:layout>
                <c:manualLayout>
                  <c:x val="-2.7678532701832306E-3"/>
                  <c:y val="1.1378291921278347E-2"/>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5301-4FA9-AFF1-1ABEFD09D9CF}"/>
                </c:ext>
              </c:extLst>
            </c:dLbl>
            <c:spPr>
              <a:noFill/>
              <a:ln>
                <a:noFill/>
              </a:ln>
              <a:effectLst/>
            </c:spPr>
            <c:txPr>
              <a:bodyPr rot="0" spcFirstLastPara="1" vertOverflow="ellipsis" vert="horz" wrap="square" anchor="ctr" anchorCtr="1"/>
              <a:lstStyle/>
              <a:p>
                <a:pPr>
                  <a:defRPr sz="600" b="1" i="0" u="none" strike="noStrike" kern="1200" baseline="0">
                    <a:solidFill>
                      <a:srgbClr val="FFFFFF"/>
                    </a:solidFill>
                    <a:effectLst>
                      <a:glow rad="127000">
                        <a:srgbClr val="9B7ED7"/>
                      </a:glow>
                    </a:effectLst>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Sheet1!$F$2:$F$3</c:f>
              <c:numCache>
                <c:formatCode>#,##0</c:formatCode>
                <c:ptCount val="2"/>
                <c:pt idx="0">
                  <c:v>1101</c:v>
                </c:pt>
                <c:pt idx="1">
                  <c:v>1333</c:v>
                </c:pt>
              </c:numCache>
            </c:numRef>
          </c:val>
          <c:extLst>
            <c:ext xmlns:c16="http://schemas.microsoft.com/office/drawing/2014/chart" uri="{C3380CC4-5D6E-409C-BE32-E72D297353CC}">
              <c16:uniqueId val="{0000000C-5301-4FA9-AFF1-1ABEFD09D9CF}"/>
            </c:ext>
          </c:extLst>
        </c:ser>
        <c:ser>
          <c:idx val="5"/>
          <c:order val="5"/>
          <c:tx>
            <c:strRef>
              <c:f>Sheet1!$G$1</c:f>
              <c:strCache>
                <c:ptCount val="1"/>
                <c:pt idx="0">
                  <c:v>その他</c:v>
                </c:pt>
              </c:strCache>
            </c:strRef>
          </c:tx>
          <c:spPr>
            <a:solidFill>
              <a:srgbClr val="AEAEAE"/>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Sheet1!$G$2:$G$3</c:f>
              <c:numCache>
                <c:formatCode>#,##0</c:formatCode>
                <c:ptCount val="2"/>
                <c:pt idx="0">
                  <c:v>7567</c:v>
                </c:pt>
                <c:pt idx="1">
                  <c:v>12301</c:v>
                </c:pt>
              </c:numCache>
            </c:numRef>
          </c:val>
          <c:extLst>
            <c:ext xmlns:c16="http://schemas.microsoft.com/office/drawing/2014/chart" uri="{C3380CC4-5D6E-409C-BE32-E72D297353CC}">
              <c16:uniqueId val="{0000000D-5301-4FA9-AFF1-1ABEFD09D9CF}"/>
            </c:ext>
          </c:extLst>
        </c:ser>
        <c:dLbls>
          <c:dLblPos val="ctr"/>
          <c:showLegendKey val="0"/>
          <c:showVal val="1"/>
          <c:showCatName val="0"/>
          <c:showSerName val="0"/>
          <c:showPercent val="0"/>
          <c:showBubbleSize val="0"/>
        </c:dLbls>
        <c:gapWidth val="50"/>
        <c:overlap val="100"/>
        <c:serLines>
          <c:spPr>
            <a:ln w="9525">
              <a:solidFill>
                <a:srgbClr val="7B7B7B"/>
              </a:solidFill>
              <a:prstDash val="sysDash"/>
              <a:round/>
            </a:ln>
            <a:effectLst/>
          </c:spPr>
        </c:serLines>
        <c:axId val="117830896"/>
        <c:axId val="117832560"/>
      </c:barChart>
      <c:catAx>
        <c:axId val="117830896"/>
        <c:scaling>
          <c:orientation val="minMax"/>
        </c:scaling>
        <c:delete val="0"/>
        <c:axPos val="l"/>
        <c:numFmt formatCode="General" sourceLinked="1"/>
        <c:majorTickMark val="out"/>
        <c:minorTickMark val="none"/>
        <c:tickLblPos val="nextTo"/>
        <c:spPr>
          <a:noFill/>
          <a:ln w="9525" cap="flat" cmpd="sng" algn="ctr">
            <a:solidFill>
              <a:srgbClr val="484848"/>
            </a:solidFill>
            <a:round/>
            <a:headEnd type="none" w="sm" len="sm"/>
            <a:tailEnd type="none" w="sm" len="sm"/>
          </a:ln>
          <a:effectLst/>
        </c:spPr>
        <c:txPr>
          <a:bodyPr rot="-60000000" spcFirstLastPara="1" vertOverflow="ellipsis" vert="horz" wrap="square" anchor="ctr" anchorCtr="1"/>
          <a:lstStyle/>
          <a:p>
            <a:pPr>
              <a:defRPr sz="11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crossAx val="117832560"/>
        <c:crosses val="autoZero"/>
        <c:auto val="1"/>
        <c:lblAlgn val="ctr"/>
        <c:lblOffset val="100"/>
        <c:noMultiLvlLbl val="0"/>
      </c:catAx>
      <c:valAx>
        <c:axId val="117832560"/>
        <c:scaling>
          <c:orientation val="minMax"/>
          <c:max val="40000"/>
        </c:scaling>
        <c:delete val="0"/>
        <c:axPos val="b"/>
        <c:majorGridlines>
          <c:spPr>
            <a:ln w="9525" cap="flat" cmpd="sng" algn="ctr">
              <a:solidFill>
                <a:srgbClr val="E1E1E1"/>
              </a:solidFill>
              <a:round/>
            </a:ln>
            <a:effectLst/>
          </c:spPr>
        </c:majorGridlines>
        <c:numFmt formatCode="#,##0" sourceLinked="1"/>
        <c:majorTickMark val="out"/>
        <c:minorTickMark val="none"/>
        <c:tickLblPos val="nextTo"/>
        <c:spPr>
          <a:noFill/>
          <a:ln w="9525">
            <a:noFill/>
          </a:ln>
          <a:effectLst/>
        </c:spPr>
        <c:txPr>
          <a:bodyPr rot="-60000000" spcFirstLastPara="1" vertOverflow="ellipsis" vert="horz" wrap="square" anchor="ctr" anchorCtr="1"/>
          <a:lstStyle/>
          <a:p>
            <a:pPr>
              <a:defRPr sz="800" b="0"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crossAx val="117830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a:lstStyle/>
    <a:p>
      <a:pPr>
        <a:defRPr sz="900" b="1">
          <a:solidFill>
            <a:srgbClr val="000000"/>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03648424543947"/>
          <c:y val="0.17494001610305959"/>
          <c:w val="0.84067661691542295"/>
          <c:h val="0.62068075684380031"/>
        </c:manualLayout>
      </c:layout>
      <c:barChart>
        <c:barDir val="bar"/>
        <c:grouping val="stacked"/>
        <c:varyColors val="0"/>
        <c:ser>
          <c:idx val="0"/>
          <c:order val="0"/>
          <c:tx>
            <c:strRef>
              <c:f>Sheet1!$B$1</c:f>
              <c:strCache>
                <c:ptCount val="1"/>
                <c:pt idx="0">
                  <c:v>人件費</c:v>
                </c:pt>
              </c:strCache>
            </c:strRef>
          </c:tx>
          <c:spPr>
            <a:solidFill>
              <a:srgbClr val="50649C"/>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Sheet1!$B$2:$B$3</c:f>
              <c:numCache>
                <c:formatCode>#,##0</c:formatCode>
                <c:ptCount val="2"/>
                <c:pt idx="0">
                  <c:v>7237</c:v>
                </c:pt>
                <c:pt idx="1">
                  <c:v>7719</c:v>
                </c:pt>
              </c:numCache>
            </c:numRef>
          </c:val>
          <c:extLst>
            <c:ext xmlns:c16="http://schemas.microsoft.com/office/drawing/2014/chart" uri="{C3380CC4-5D6E-409C-BE32-E72D297353CC}">
              <c16:uniqueId val="{00000000-6AAD-4E41-94D7-CC81A0B72321}"/>
            </c:ext>
          </c:extLst>
        </c:ser>
        <c:ser>
          <c:idx val="1"/>
          <c:order val="1"/>
          <c:tx>
            <c:strRef>
              <c:f>Sheet1!$C$1</c:f>
              <c:strCache>
                <c:ptCount val="1"/>
                <c:pt idx="0">
                  <c:v>社会保障関係経費</c:v>
                </c:pt>
              </c:strCache>
            </c:strRef>
          </c:tx>
          <c:spPr>
            <a:solidFill>
              <a:srgbClr val="5698DF"/>
            </a:solidFill>
            <a:ln>
              <a:noFill/>
            </a:ln>
            <a:effectLst/>
          </c:spPr>
          <c:invertIfNegative val="0"/>
          <c:dLbls>
            <c:dLbl>
              <c:idx val="0"/>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3A2A-4CF2-A895-A91604740DBB}"/>
                </c:ext>
              </c:extLst>
            </c:dLbl>
            <c:dLbl>
              <c:idx val="1"/>
              <c:layout>
                <c:manualLayout>
                  <c:x val="5.4004818760678211E-3"/>
                  <c:y val="-5.3093363075203792E-17"/>
                </c:manualLayout>
              </c:layout>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3A2A-4CF2-A895-A91604740DBB}"/>
                </c:ext>
              </c:extLst>
            </c:dLbl>
            <c:spPr>
              <a:noFill/>
              <a:ln>
                <a:noFill/>
              </a:ln>
              <a:effectLst/>
            </c:spPr>
            <c:txPr>
              <a:bodyPr rot="0" spcFirstLastPara="1" vertOverflow="ellipsis" vert="horz" wrap="square" anchor="ctr" anchorCtr="1"/>
              <a:lstStyle/>
              <a:p>
                <a:pPr>
                  <a:defRPr sz="9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Sheet1!$C$2:$C$3</c:f>
              <c:numCache>
                <c:formatCode>#,##0</c:formatCode>
                <c:ptCount val="2"/>
                <c:pt idx="0">
                  <c:v>6713</c:v>
                </c:pt>
                <c:pt idx="1">
                  <c:v>7111</c:v>
                </c:pt>
              </c:numCache>
            </c:numRef>
          </c:val>
          <c:extLst>
            <c:ext xmlns:c16="http://schemas.microsoft.com/office/drawing/2014/chart" uri="{C3380CC4-5D6E-409C-BE32-E72D297353CC}">
              <c16:uniqueId val="{00000001-6AAD-4E41-94D7-CC81A0B72321}"/>
            </c:ext>
          </c:extLst>
        </c:ser>
        <c:ser>
          <c:idx val="2"/>
          <c:order val="2"/>
          <c:tx>
            <c:strRef>
              <c:f>Sheet1!$D$1</c:f>
              <c:strCache>
                <c:ptCount val="1"/>
                <c:pt idx="0">
                  <c:v>公債費</c:v>
                </c:pt>
              </c:strCache>
            </c:strRef>
          </c:tx>
          <c:spPr>
            <a:solidFill>
              <a:srgbClr val="4A9E63"/>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Sheet1!$D$2:$D$3</c:f>
              <c:numCache>
                <c:formatCode>#,##0</c:formatCode>
                <c:ptCount val="2"/>
                <c:pt idx="0">
                  <c:v>3337</c:v>
                </c:pt>
                <c:pt idx="1">
                  <c:v>3483</c:v>
                </c:pt>
              </c:numCache>
            </c:numRef>
          </c:val>
          <c:extLst>
            <c:ext xmlns:c16="http://schemas.microsoft.com/office/drawing/2014/chart" uri="{C3380CC4-5D6E-409C-BE32-E72D297353CC}">
              <c16:uniqueId val="{00000002-6AAD-4E41-94D7-CC81A0B72321}"/>
            </c:ext>
          </c:extLst>
        </c:ser>
        <c:ser>
          <c:idx val="3"/>
          <c:order val="3"/>
          <c:tx>
            <c:strRef>
              <c:f>Sheet1!$E$1</c:f>
              <c:strCache>
                <c:ptCount val="1"/>
                <c:pt idx="0">
                  <c:v>税関連歳出</c:v>
                </c:pt>
              </c:strCache>
            </c:strRef>
          </c:tx>
          <c:spPr>
            <a:solidFill>
              <a:srgbClr val="E38B3B"/>
            </a:solidFill>
            <a:ln>
              <a:noFill/>
            </a:ln>
            <a:effectLst/>
          </c:spPr>
          <c:invertIfNegative val="0"/>
          <c:dLbls>
            <c:dLbl>
              <c:idx val="0"/>
              <c:layout>
                <c:manualLayout>
                  <c:x val="-3.9490049751243778E-3"/>
                  <c:y val="0"/>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6AAD-4E41-94D7-CC81A0B72321}"/>
                </c:ext>
              </c:extLst>
            </c:dLbl>
            <c:spPr>
              <a:noFill/>
              <a:ln>
                <a:noFill/>
              </a:ln>
              <a:effectLst/>
            </c:spPr>
            <c:txPr>
              <a:bodyPr rot="0" spcFirstLastPara="1" vertOverflow="ellipsis" vert="horz" wrap="square" anchor="ctr" anchorCtr="1"/>
              <a:lstStyle/>
              <a:p>
                <a:pPr>
                  <a:defRPr sz="800" b="1" i="0" u="none" strike="noStrike" kern="1200" baseline="0">
                    <a:solidFill>
                      <a:srgbClr val="FFFFFF"/>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Sheet1!$E$2:$E$3</c:f>
              <c:numCache>
                <c:formatCode>#,##0</c:formatCode>
                <c:ptCount val="2"/>
                <c:pt idx="0">
                  <c:v>3822</c:v>
                </c:pt>
                <c:pt idx="1">
                  <c:v>4023</c:v>
                </c:pt>
              </c:numCache>
            </c:numRef>
          </c:val>
          <c:extLst>
            <c:ext xmlns:c16="http://schemas.microsoft.com/office/drawing/2014/chart" uri="{C3380CC4-5D6E-409C-BE32-E72D297353CC}">
              <c16:uniqueId val="{00000003-6AAD-4E41-94D7-CC81A0B72321}"/>
            </c:ext>
          </c:extLst>
        </c:ser>
        <c:ser>
          <c:idx val="4"/>
          <c:order val="4"/>
          <c:tx>
            <c:strRef>
              <c:f>Sheet1!$F$1</c:f>
              <c:strCache>
                <c:ptCount val="1"/>
                <c:pt idx="0">
                  <c:v>建設事業費</c:v>
                </c:pt>
              </c:strCache>
            </c:strRef>
          </c:tx>
          <c:spPr>
            <a:solidFill>
              <a:srgbClr val="9B7ED7"/>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rgbClr val="FFFFFF"/>
                    </a:solidFill>
                    <a:effectLst>
                      <a:glow rad="127000">
                        <a:srgbClr val="9B7ED7"/>
                      </a:glow>
                    </a:effectLst>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Sheet1!$F$2:$F$3</c:f>
              <c:numCache>
                <c:formatCode>#,##0</c:formatCode>
                <c:ptCount val="2"/>
                <c:pt idx="0">
                  <c:v>1848</c:v>
                </c:pt>
                <c:pt idx="1">
                  <c:v>2179</c:v>
                </c:pt>
              </c:numCache>
            </c:numRef>
          </c:val>
          <c:extLst>
            <c:ext xmlns:c16="http://schemas.microsoft.com/office/drawing/2014/chart" uri="{C3380CC4-5D6E-409C-BE32-E72D297353CC}">
              <c16:uniqueId val="{00000004-6AAD-4E41-94D7-CC81A0B72321}"/>
            </c:ext>
          </c:extLst>
        </c:ser>
        <c:ser>
          <c:idx val="5"/>
          <c:order val="5"/>
          <c:tx>
            <c:strRef>
              <c:f>Sheet1!$G$1</c:f>
              <c:strCache>
                <c:ptCount val="1"/>
                <c:pt idx="0">
                  <c:v>一般施策経費</c:v>
                </c:pt>
              </c:strCache>
            </c:strRef>
          </c:tx>
          <c:spPr>
            <a:solidFill>
              <a:srgbClr val="A9BBDF"/>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令和７年度</c:v>
                </c:pt>
                <c:pt idx="1">
                  <c:v>令和８年度</c:v>
                </c:pt>
              </c:strCache>
            </c:strRef>
          </c:cat>
          <c:val>
            <c:numRef>
              <c:f>Sheet1!$G$2:$G$3</c:f>
              <c:numCache>
                <c:formatCode>#,##0</c:formatCode>
                <c:ptCount val="2"/>
                <c:pt idx="0">
                  <c:v>9757</c:v>
                </c:pt>
                <c:pt idx="1">
                  <c:v>14701</c:v>
                </c:pt>
              </c:numCache>
            </c:numRef>
          </c:val>
          <c:extLst>
            <c:ext xmlns:c16="http://schemas.microsoft.com/office/drawing/2014/chart" uri="{C3380CC4-5D6E-409C-BE32-E72D297353CC}">
              <c16:uniqueId val="{00000005-6AAD-4E41-94D7-CC81A0B72321}"/>
            </c:ext>
          </c:extLst>
        </c:ser>
        <c:dLbls>
          <c:dLblPos val="ctr"/>
          <c:showLegendKey val="0"/>
          <c:showVal val="1"/>
          <c:showCatName val="0"/>
          <c:showSerName val="0"/>
          <c:showPercent val="0"/>
          <c:showBubbleSize val="0"/>
        </c:dLbls>
        <c:gapWidth val="50"/>
        <c:overlap val="100"/>
        <c:serLines>
          <c:spPr>
            <a:ln w="9525">
              <a:solidFill>
                <a:srgbClr val="7B7B7B"/>
              </a:solidFill>
              <a:prstDash val="sysDash"/>
              <a:round/>
            </a:ln>
            <a:effectLst/>
          </c:spPr>
        </c:serLines>
        <c:axId val="125055184"/>
        <c:axId val="125054352"/>
      </c:barChart>
      <c:catAx>
        <c:axId val="125055184"/>
        <c:scaling>
          <c:orientation val="minMax"/>
        </c:scaling>
        <c:delete val="0"/>
        <c:axPos val="l"/>
        <c:numFmt formatCode="General" sourceLinked="1"/>
        <c:majorTickMark val="out"/>
        <c:minorTickMark val="none"/>
        <c:tickLblPos val="nextTo"/>
        <c:spPr>
          <a:noFill/>
          <a:ln w="9525" cap="flat" cmpd="sng" algn="ctr">
            <a:solidFill>
              <a:srgbClr val="484848"/>
            </a:solidFill>
            <a:round/>
            <a:headEnd type="none" w="sm" len="sm"/>
            <a:tailEnd type="none" w="sm" len="sm"/>
          </a:ln>
          <a:effectLst/>
        </c:spPr>
        <c:txPr>
          <a:bodyPr rot="-60000000" spcFirstLastPara="1" vertOverflow="ellipsis" vert="horz" wrap="square" anchor="ctr" anchorCtr="1"/>
          <a:lstStyle/>
          <a:p>
            <a:pPr>
              <a:defRPr sz="11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crossAx val="125054352"/>
        <c:crosses val="autoZero"/>
        <c:auto val="1"/>
        <c:lblAlgn val="ctr"/>
        <c:lblOffset val="100"/>
        <c:noMultiLvlLbl val="0"/>
      </c:catAx>
      <c:valAx>
        <c:axId val="125054352"/>
        <c:scaling>
          <c:orientation val="minMax"/>
          <c:max val="40000"/>
        </c:scaling>
        <c:delete val="0"/>
        <c:axPos val="b"/>
        <c:majorGridlines>
          <c:spPr>
            <a:ln w="9525" cap="flat" cmpd="sng" algn="ctr">
              <a:solidFill>
                <a:srgbClr val="E1E1E1"/>
              </a:solidFill>
              <a:round/>
            </a:ln>
            <a:effectLst/>
          </c:spPr>
        </c:majorGridlines>
        <c:numFmt formatCode="#,##0" sourceLinked="1"/>
        <c:majorTickMark val="out"/>
        <c:minorTickMark val="none"/>
        <c:tickLblPos val="nextTo"/>
        <c:spPr>
          <a:noFill/>
          <a:ln w="9525">
            <a:noFill/>
          </a:ln>
          <a:effectLst/>
        </c:spPr>
        <c:txPr>
          <a:bodyPr rot="-60000000" spcFirstLastPara="1" vertOverflow="ellipsis" vert="horz" wrap="square" anchor="ctr" anchorCtr="1"/>
          <a:lstStyle/>
          <a:p>
            <a:pPr>
              <a:defRPr sz="800" b="0"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crossAx val="125055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a:noFill/>
        </a14:hiddenLine>
      </a:ext>
    </a:extLst>
  </c:spPr>
  <c:txPr>
    <a:bodyPr/>
    <a:lstStyle/>
    <a:p>
      <a:pPr>
        <a:defRPr sz="900" b="1">
          <a:solidFill>
            <a:srgbClr val="000000"/>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016363636363639E-2"/>
          <c:y val="7.2238480407932668E-2"/>
          <c:w val="0.89592117077531608"/>
          <c:h val="0.88320283012199774"/>
        </c:manualLayout>
      </c:layout>
      <c:barChart>
        <c:barDir val="col"/>
        <c:grouping val="clustered"/>
        <c:varyColors val="0"/>
        <c:ser>
          <c:idx val="1"/>
          <c:order val="0"/>
          <c:tx>
            <c:strRef>
              <c:f>'R8.1月版'!$A$4</c:f>
              <c:strCache>
                <c:ptCount val="1"/>
                <c:pt idx="0">
                  <c:v>今回</c:v>
                </c:pt>
              </c:strCache>
            </c:strRef>
          </c:tx>
          <c:spPr>
            <a:gradFill>
              <a:gsLst>
                <a:gs pos="0">
                  <a:srgbClr val="111986">
                    <a:lumMod val="20000"/>
                    <a:lumOff val="80000"/>
                  </a:srgbClr>
                </a:gs>
                <a:gs pos="74000">
                  <a:srgbClr val="111986">
                    <a:lumMod val="40000"/>
                    <a:lumOff val="60000"/>
                  </a:srgbClr>
                </a:gs>
                <a:gs pos="83000">
                  <a:srgbClr val="111986">
                    <a:lumMod val="60000"/>
                    <a:lumOff val="40000"/>
                  </a:srgbClr>
                </a:gs>
                <a:gs pos="100000">
                  <a:srgbClr val="111986"/>
                </a:gs>
              </a:gsLst>
              <a:lin ang="5400000" scaled="1"/>
            </a:gradFill>
            <a:ln w="19050">
              <a:solidFill>
                <a:srgbClr val="FFFFFF"/>
              </a:solidFill>
              <a:prstDash val="solid"/>
            </a:ln>
          </c:spPr>
          <c:invertIfNegative val="0"/>
          <c:dPt>
            <c:idx val="0"/>
            <c:invertIfNegative val="0"/>
            <c:bubble3D val="0"/>
            <c:extLst>
              <c:ext xmlns:c16="http://schemas.microsoft.com/office/drawing/2014/chart" uri="{C3380CC4-5D6E-409C-BE32-E72D297353CC}">
                <c16:uniqueId val="{00000000-FEC5-4254-9DCD-91D30CDF5CCE}"/>
              </c:ext>
            </c:extLst>
          </c:dPt>
          <c:dPt>
            <c:idx val="1"/>
            <c:invertIfNegative val="0"/>
            <c:bubble3D val="0"/>
            <c:extLst>
              <c:ext xmlns:c16="http://schemas.microsoft.com/office/drawing/2014/chart" uri="{C3380CC4-5D6E-409C-BE32-E72D297353CC}">
                <c16:uniqueId val="{00000001-FEC5-4254-9DCD-91D30CDF5CCE}"/>
              </c:ext>
            </c:extLst>
          </c:dPt>
          <c:dPt>
            <c:idx val="2"/>
            <c:invertIfNegative val="0"/>
            <c:bubble3D val="0"/>
            <c:extLst>
              <c:ext xmlns:c16="http://schemas.microsoft.com/office/drawing/2014/chart" uri="{C3380CC4-5D6E-409C-BE32-E72D297353CC}">
                <c16:uniqueId val="{00000002-FEC5-4254-9DCD-91D30CDF5CCE}"/>
              </c:ext>
            </c:extLst>
          </c:dPt>
          <c:dPt>
            <c:idx val="3"/>
            <c:invertIfNegative val="0"/>
            <c:bubble3D val="0"/>
            <c:extLst>
              <c:ext xmlns:c16="http://schemas.microsoft.com/office/drawing/2014/chart" uri="{C3380CC4-5D6E-409C-BE32-E72D297353CC}">
                <c16:uniqueId val="{00000003-FEC5-4254-9DCD-91D30CDF5CCE}"/>
              </c:ext>
            </c:extLst>
          </c:dPt>
          <c:dPt>
            <c:idx val="4"/>
            <c:invertIfNegative val="0"/>
            <c:bubble3D val="0"/>
            <c:extLst>
              <c:ext xmlns:c16="http://schemas.microsoft.com/office/drawing/2014/chart" uri="{C3380CC4-5D6E-409C-BE32-E72D297353CC}">
                <c16:uniqueId val="{00000004-FEC5-4254-9DCD-91D30CDF5CCE}"/>
              </c:ext>
            </c:extLst>
          </c:dPt>
          <c:dPt>
            <c:idx val="5"/>
            <c:invertIfNegative val="0"/>
            <c:bubble3D val="0"/>
            <c:extLst>
              <c:ext xmlns:c16="http://schemas.microsoft.com/office/drawing/2014/chart" uri="{C3380CC4-5D6E-409C-BE32-E72D297353CC}">
                <c16:uniqueId val="{00000005-FEC5-4254-9DCD-91D30CDF5CCE}"/>
              </c:ext>
            </c:extLst>
          </c:dPt>
          <c:dLbls>
            <c:spPr>
              <a:noFill/>
              <a:ln>
                <a:noFill/>
              </a:ln>
              <a:effectLst/>
            </c:spPr>
            <c:txPr>
              <a:bodyPr wrap="square" lIns="38100" tIns="19050" rIns="38100" bIns="19050" anchor="ctr">
                <a:spAutoFit/>
              </a:bodyPr>
              <a:lstStyle/>
              <a:p>
                <a:pPr>
                  <a:defRPr sz="1200" b="1">
                    <a:effectLst>
                      <a:glow rad="101600">
                        <a:schemeClr val="bg1">
                          <a:alpha val="60000"/>
                        </a:schemeClr>
                      </a:glow>
                    </a:effectLst>
                    <a:latin typeface="BIZ UDPゴシック" panose="020B0400000000000000" pitchFamily="50" charset="-128"/>
                    <a:ea typeface="BIZ UDPゴシック" panose="020B0400000000000000" pitchFamily="50" charset="-128"/>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'R8.1月版'!$C$3:$N$3</c:f>
              <c:strCache>
                <c:ptCount val="12"/>
                <c:pt idx="0">
                  <c:v>R8
(2026)</c:v>
                </c:pt>
                <c:pt idx="1">
                  <c:v>R9
(2027)</c:v>
                </c:pt>
                <c:pt idx="2">
                  <c:v>R10
(2028)</c:v>
                </c:pt>
                <c:pt idx="3">
                  <c:v>R11
(2029)</c:v>
                </c:pt>
                <c:pt idx="4">
                  <c:v>R12
(2030)</c:v>
                </c:pt>
                <c:pt idx="5">
                  <c:v>R13
(2031)</c:v>
                </c:pt>
                <c:pt idx="6">
                  <c:v>R14
(2032)</c:v>
                </c:pt>
                <c:pt idx="7">
                  <c:v>R15
(2033)</c:v>
                </c:pt>
                <c:pt idx="8">
                  <c:v>R16
(2034)</c:v>
                </c:pt>
                <c:pt idx="9">
                  <c:v>R17
(2035)</c:v>
                </c:pt>
                <c:pt idx="10">
                  <c:v>R18
(2036)</c:v>
                </c:pt>
                <c:pt idx="11">
                  <c:v>R19
(2037)</c:v>
                </c:pt>
              </c:strCache>
              <c:extLst/>
            </c:strRef>
          </c:cat>
          <c:val>
            <c:numRef>
              <c:f>'R8.1月版'!$C$4:$N$4</c:f>
              <c:numCache>
                <c:formatCode>#,##0;"▲ "#,##0</c:formatCode>
                <c:ptCount val="12"/>
                <c:pt idx="0">
                  <c:v>-495</c:v>
                </c:pt>
                <c:pt idx="1">
                  <c:v>-310</c:v>
                </c:pt>
                <c:pt idx="2">
                  <c:v>-690</c:v>
                </c:pt>
                <c:pt idx="3">
                  <c:v>-600</c:v>
                </c:pt>
                <c:pt idx="4">
                  <c:v>-720</c:v>
                </c:pt>
                <c:pt idx="5">
                  <c:v>-840</c:v>
                </c:pt>
                <c:pt idx="6">
                  <c:v>-500</c:v>
                </c:pt>
                <c:pt idx="7">
                  <c:v>-500</c:v>
                </c:pt>
                <c:pt idx="8">
                  <c:v>-520</c:v>
                </c:pt>
                <c:pt idx="9">
                  <c:v>-370</c:v>
                </c:pt>
                <c:pt idx="10">
                  <c:v>-300</c:v>
                </c:pt>
                <c:pt idx="11">
                  <c:v>-280</c:v>
                </c:pt>
              </c:numCache>
              <c:extLst/>
            </c:numRef>
          </c:val>
          <c:extLst>
            <c:ext xmlns:c16="http://schemas.microsoft.com/office/drawing/2014/chart" uri="{C3380CC4-5D6E-409C-BE32-E72D297353CC}">
              <c16:uniqueId val="{00000006-FEC5-4254-9DCD-91D30CDF5CCE}"/>
            </c:ext>
          </c:extLst>
        </c:ser>
        <c:dLbls>
          <c:dLblPos val="outEnd"/>
          <c:showLegendKey val="0"/>
          <c:showVal val="1"/>
          <c:showCatName val="0"/>
          <c:showSerName val="0"/>
          <c:showPercent val="0"/>
          <c:showBubbleSize val="0"/>
        </c:dLbls>
        <c:gapWidth val="40"/>
        <c:overlap val="100"/>
        <c:axId val="91541888"/>
        <c:axId val="91543808"/>
        <c:extLst>
          <c:ext xmlns:c15="http://schemas.microsoft.com/office/drawing/2012/chart" uri="{02D57815-91ED-43cb-92C2-25804820EDAC}">
            <c15:filteredBarSeries>
              <c15:ser>
                <c:idx val="4"/>
                <c:order val="1"/>
                <c:tx>
                  <c:strRef>
                    <c:extLst>
                      <c:ext uri="{02D57815-91ED-43cb-92C2-25804820EDAC}">
                        <c15:formulaRef>
                          <c15:sqref>'R8.1月版'!$A$8</c15:sqref>
                        </c15:formulaRef>
                      </c:ext>
                    </c:extLst>
                    <c:strCache>
                      <c:ptCount val="1"/>
                      <c:pt idx="0">
                        <c:v>計</c:v>
                      </c:pt>
                    </c:strCache>
                  </c:strRef>
                </c:tx>
                <c:spPr>
                  <a:solidFill>
                    <a:srgbClr val="000099"/>
                  </a:solidFill>
                  <a:ln w="19050">
                    <a:solidFill>
                      <a:sysClr val="window" lastClr="FFFFFF">
                        <a:lumMod val="50000"/>
                      </a:sysClr>
                    </a:solidFill>
                    <a:prstDash val="solid"/>
                  </a:ln>
                </c:spPr>
                <c:invertIfNegative val="0"/>
                <c:dPt>
                  <c:idx val="0"/>
                  <c:invertIfNegative val="0"/>
                  <c:bubble3D val="0"/>
                  <c:spPr>
                    <a:solidFill>
                      <a:srgbClr val="000099"/>
                    </a:solidFill>
                    <a:ln w="19050">
                      <a:solidFill>
                        <a:sysClr val="windowText" lastClr="000000"/>
                      </a:solidFill>
                      <a:prstDash val="solid"/>
                    </a:ln>
                  </c:spPr>
                  <c:extLst>
                    <c:ext xmlns:c16="http://schemas.microsoft.com/office/drawing/2014/chart" uri="{C3380CC4-5D6E-409C-BE32-E72D297353CC}">
                      <c16:uniqueId val="{00000008-FEC5-4254-9DCD-91D30CDF5CCE}"/>
                    </c:ext>
                  </c:extLst>
                </c:dPt>
                <c:dLbls>
                  <c:dLbl>
                    <c:idx val="0"/>
                    <c:delete val="1"/>
                    <c:extLst>
                      <c:ext uri="{CE6537A1-D6FC-4f65-9D91-7224C49458BB}"/>
                      <c:ext xmlns:c16="http://schemas.microsoft.com/office/drawing/2014/chart" uri="{C3380CC4-5D6E-409C-BE32-E72D297353CC}">
                        <c16:uniqueId val="{00000008-FEC5-4254-9DCD-91D30CDF5CCE}"/>
                      </c:ext>
                    </c:extLst>
                  </c:dLbl>
                  <c:dLbl>
                    <c:idx val="1"/>
                    <c:layout>
                      <c:manualLayout>
                        <c:x val="6.4141414141414145E-4"/>
                        <c:y val="-3.7572001578211674E-2"/>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9-FEC5-4254-9DCD-91D30CDF5CCE}"/>
                      </c:ext>
                    </c:extLst>
                  </c:dLbl>
                  <c:dLbl>
                    <c:idx val="2"/>
                    <c:layout>
                      <c:manualLayout>
                        <c:x val="-6.4141414141414145E-4"/>
                        <c:y val="-3.2990050166234637E-2"/>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A-FEC5-4254-9DCD-91D30CDF5CCE}"/>
                      </c:ext>
                    </c:extLst>
                  </c:dLbl>
                  <c:dLbl>
                    <c:idx val="3"/>
                    <c:layout>
                      <c:manualLayout>
                        <c:x val="0"/>
                        <c:y val="-3.6655611295816265E-2"/>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B-FEC5-4254-9DCD-91D30CDF5CCE}"/>
                      </c:ext>
                    </c:extLst>
                  </c:dLbl>
                  <c:dLbl>
                    <c:idx val="4"/>
                    <c:layout>
                      <c:manualLayout>
                        <c:x val="-9.4072987334896821E-17"/>
                        <c:y val="-3.4822830731025385E-2"/>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C-FEC5-4254-9DCD-91D30CDF5CCE}"/>
                      </c:ext>
                    </c:extLst>
                  </c:dLbl>
                  <c:dLbl>
                    <c:idx val="5"/>
                    <c:layout>
                      <c:manualLayout>
                        <c:x val="6.4141414141414145E-4"/>
                        <c:y val="-0.10235972596080253"/>
                      </c:manualLayout>
                    </c:layout>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D-FEC5-4254-9DCD-91D30CDF5CCE}"/>
                      </c:ext>
                    </c:extLst>
                  </c:dLbl>
                  <c:spPr>
                    <a:noFill/>
                    <a:ln>
                      <a:noFill/>
                    </a:ln>
                    <a:effectLst/>
                  </c:spPr>
                  <c:txPr>
                    <a:bodyPr wrap="square" lIns="38100" tIns="19050" rIns="38100" bIns="19050" anchor="ctr">
                      <a:spAutoFit/>
                    </a:bodyPr>
                    <a:lstStyle/>
                    <a:p>
                      <a:pPr>
                        <a:defRPr sz="2400">
                          <a:solidFill>
                            <a:srgbClr val="FF0000"/>
                          </a:solidFill>
                          <a:latin typeface="HGSｺﾞｼｯｸM" panose="020B0600000000000000" pitchFamily="50" charset="-128"/>
                          <a:ea typeface="HGSｺﾞｼｯｸM" panose="020B0600000000000000" pitchFamily="50" charset="-128"/>
                        </a:defRPr>
                      </a:pPr>
                      <a:endParaRPr lang="ja-JP"/>
                    </a:p>
                  </c:txPr>
                  <c:dLblPos val="outEnd"/>
                  <c:showLegendKey val="0"/>
                  <c:showVal val="0"/>
                  <c:showCatName val="0"/>
                  <c:showSerName val="0"/>
                  <c:showPercent val="0"/>
                  <c:showBubbleSize val="0"/>
                  <c:extLst>
                    <c:ext uri="{CE6537A1-D6FC-4f65-9D91-7224C49458BB}">
                      <c15:showLeaderLines val="0"/>
                    </c:ext>
                  </c:extLst>
                </c:dLbls>
                <c:cat>
                  <c:strRef>
                    <c:extLst>
                      <c:ext uri="{02D57815-91ED-43cb-92C2-25804820EDAC}">
                        <c15:formulaRef>
                          <c15:sqref>'R8.1月版'!$C$3:$N$3</c15:sqref>
                        </c15:formulaRef>
                      </c:ext>
                    </c:extLst>
                    <c:strCache>
                      <c:ptCount val="12"/>
                      <c:pt idx="0">
                        <c:v>R8
(2026)</c:v>
                      </c:pt>
                      <c:pt idx="1">
                        <c:v>R9
(2027)</c:v>
                      </c:pt>
                      <c:pt idx="2">
                        <c:v>R10
(2028)</c:v>
                      </c:pt>
                      <c:pt idx="3">
                        <c:v>R11
(2029)</c:v>
                      </c:pt>
                      <c:pt idx="4">
                        <c:v>R12
(2030)</c:v>
                      </c:pt>
                      <c:pt idx="5">
                        <c:v>R13
(2031)</c:v>
                      </c:pt>
                      <c:pt idx="6">
                        <c:v>R14
(2032)</c:v>
                      </c:pt>
                      <c:pt idx="7">
                        <c:v>R15
(2033)</c:v>
                      </c:pt>
                      <c:pt idx="8">
                        <c:v>R16
(2034)</c:v>
                      </c:pt>
                      <c:pt idx="9">
                        <c:v>R17
(2035)</c:v>
                      </c:pt>
                      <c:pt idx="10">
                        <c:v>R18
(2036)</c:v>
                      </c:pt>
                      <c:pt idx="11">
                        <c:v>R19
(2037)</c:v>
                      </c:pt>
                    </c:strCache>
                  </c:strRef>
                </c:cat>
                <c:val>
                  <c:numRef>
                    <c:extLst>
                      <c:ext uri="{02D57815-91ED-43cb-92C2-25804820EDAC}">
                        <c15:formulaRef>
                          <c15:sqref>'R8.1月版'!$C$8:$N$8</c15:sqref>
                        </c15:formulaRef>
                      </c:ext>
                    </c:extLst>
                    <c:numCache>
                      <c:formatCode>#,##0;"▲ "#,##0</c:formatCode>
                      <c:ptCount val="12"/>
                      <c:pt idx="0">
                        <c:v>-495</c:v>
                      </c:pt>
                      <c:pt idx="1">
                        <c:v>-310</c:v>
                      </c:pt>
                      <c:pt idx="2">
                        <c:v>-690</c:v>
                      </c:pt>
                      <c:pt idx="3">
                        <c:v>-600</c:v>
                      </c:pt>
                      <c:pt idx="4">
                        <c:v>-720</c:v>
                      </c:pt>
                      <c:pt idx="5">
                        <c:v>-840</c:v>
                      </c:pt>
                      <c:pt idx="6">
                        <c:v>-500</c:v>
                      </c:pt>
                      <c:pt idx="7">
                        <c:v>-500</c:v>
                      </c:pt>
                      <c:pt idx="8">
                        <c:v>-520</c:v>
                      </c:pt>
                      <c:pt idx="9">
                        <c:v>-370</c:v>
                      </c:pt>
                      <c:pt idx="10">
                        <c:v>-300</c:v>
                      </c:pt>
                      <c:pt idx="11">
                        <c:v>-280</c:v>
                      </c:pt>
                    </c:numCache>
                  </c:numRef>
                </c:val>
                <c:extLst>
                  <c:ext xmlns:c16="http://schemas.microsoft.com/office/drawing/2014/chart" uri="{C3380CC4-5D6E-409C-BE32-E72D297353CC}">
                    <c16:uniqueId val="{0000000E-FEC5-4254-9DCD-91D30CDF5CCE}"/>
                  </c:ext>
                </c:extLst>
              </c15:ser>
            </c15:filteredBarSeries>
            <c15:filteredBarSeries>
              <c15:ser>
                <c:idx val="0"/>
                <c:order val="2"/>
                <c:tx>
                  <c:strRef>
                    <c:extLst xmlns:c15="http://schemas.microsoft.com/office/drawing/2012/chart">
                      <c:ext xmlns:c15="http://schemas.microsoft.com/office/drawing/2012/chart" uri="{02D57815-91ED-43cb-92C2-25804820EDAC}">
                        <c15:formulaRef>
                          <c15:sqref>'R8.1月版'!$A$5</c15:sqref>
                        </c15:formulaRef>
                      </c:ext>
                    </c:extLst>
                    <c:strCache>
                      <c:ptCount val="1"/>
                    </c:strCache>
                  </c:strRef>
                </c:tx>
                <c:spPr>
                  <a:solidFill>
                    <a:srgbClr val="000099"/>
                  </a:solidFill>
                  <a:ln w="19050" cmpd="sng">
                    <a:solidFill>
                      <a:srgbClr val="000099"/>
                    </a:solidFill>
                    <a:prstDash val="solid"/>
                  </a:ln>
                </c:spPr>
                <c:invertIfNegative val="0"/>
                <c:dPt>
                  <c:idx val="0"/>
                  <c:invertIfNegative val="0"/>
                  <c:bubble3D val="0"/>
                  <c:extLst xmlns:c15="http://schemas.microsoft.com/office/drawing/2012/chart">
                    <c:ext xmlns:c16="http://schemas.microsoft.com/office/drawing/2014/chart" uri="{C3380CC4-5D6E-409C-BE32-E72D297353CC}">
                      <c16:uniqueId val="{0000000F-FEC5-4254-9DCD-91D30CDF5CCE}"/>
                    </c:ext>
                  </c:extLst>
                </c:dPt>
                <c:dPt>
                  <c:idx val="1"/>
                  <c:invertIfNegative val="0"/>
                  <c:bubble3D val="0"/>
                  <c:extLst xmlns:c15="http://schemas.microsoft.com/office/drawing/2012/chart">
                    <c:ext xmlns:c16="http://schemas.microsoft.com/office/drawing/2014/chart" uri="{C3380CC4-5D6E-409C-BE32-E72D297353CC}">
                      <c16:uniqueId val="{00000010-FEC5-4254-9DCD-91D30CDF5CCE}"/>
                    </c:ext>
                  </c:extLst>
                </c:dPt>
                <c:dPt>
                  <c:idx val="2"/>
                  <c:invertIfNegative val="0"/>
                  <c:bubble3D val="0"/>
                  <c:extLst xmlns:c15="http://schemas.microsoft.com/office/drawing/2012/chart">
                    <c:ext xmlns:c16="http://schemas.microsoft.com/office/drawing/2014/chart" uri="{C3380CC4-5D6E-409C-BE32-E72D297353CC}">
                      <c16:uniqueId val="{00000011-FEC5-4254-9DCD-91D30CDF5CCE}"/>
                    </c:ext>
                  </c:extLst>
                </c:dPt>
                <c:dPt>
                  <c:idx val="3"/>
                  <c:invertIfNegative val="0"/>
                  <c:bubble3D val="0"/>
                  <c:extLst xmlns:c15="http://schemas.microsoft.com/office/drawing/2012/chart">
                    <c:ext xmlns:c16="http://schemas.microsoft.com/office/drawing/2014/chart" uri="{C3380CC4-5D6E-409C-BE32-E72D297353CC}">
                      <c16:uniqueId val="{00000012-FEC5-4254-9DCD-91D30CDF5CCE}"/>
                    </c:ext>
                  </c:extLst>
                </c:dPt>
                <c:dPt>
                  <c:idx val="4"/>
                  <c:invertIfNegative val="0"/>
                  <c:bubble3D val="0"/>
                  <c:extLst xmlns:c15="http://schemas.microsoft.com/office/drawing/2012/chart">
                    <c:ext xmlns:c16="http://schemas.microsoft.com/office/drawing/2014/chart" uri="{C3380CC4-5D6E-409C-BE32-E72D297353CC}">
                      <c16:uniqueId val="{00000013-FEC5-4254-9DCD-91D30CDF5CCE}"/>
                    </c:ext>
                  </c:extLst>
                </c:dPt>
                <c:dPt>
                  <c:idx val="5"/>
                  <c:invertIfNegative val="0"/>
                  <c:bubble3D val="0"/>
                  <c:extLst xmlns:c15="http://schemas.microsoft.com/office/drawing/2012/chart">
                    <c:ext xmlns:c16="http://schemas.microsoft.com/office/drawing/2014/chart" uri="{C3380CC4-5D6E-409C-BE32-E72D297353CC}">
                      <c16:uniqueId val="{00000014-FEC5-4254-9DCD-91D30CDF5CCE}"/>
                    </c:ext>
                  </c:extLst>
                </c:dPt>
                <c:dPt>
                  <c:idx val="6"/>
                  <c:invertIfNegative val="0"/>
                  <c:bubble3D val="0"/>
                  <c:extLst xmlns:c15="http://schemas.microsoft.com/office/drawing/2012/chart">
                    <c:ext xmlns:c16="http://schemas.microsoft.com/office/drawing/2014/chart" uri="{C3380CC4-5D6E-409C-BE32-E72D297353CC}">
                      <c16:uniqueId val="{00000015-FEC5-4254-9DCD-91D30CDF5CCE}"/>
                    </c:ext>
                  </c:extLst>
                </c:dPt>
                <c:dPt>
                  <c:idx val="7"/>
                  <c:invertIfNegative val="0"/>
                  <c:bubble3D val="0"/>
                  <c:extLst xmlns:c15="http://schemas.microsoft.com/office/drawing/2012/chart">
                    <c:ext xmlns:c16="http://schemas.microsoft.com/office/drawing/2014/chart" uri="{C3380CC4-5D6E-409C-BE32-E72D297353CC}">
                      <c16:uniqueId val="{00000016-FEC5-4254-9DCD-91D30CDF5CCE}"/>
                    </c:ext>
                  </c:extLst>
                </c:dPt>
                <c:dPt>
                  <c:idx val="8"/>
                  <c:invertIfNegative val="0"/>
                  <c:bubble3D val="0"/>
                  <c:extLst xmlns:c15="http://schemas.microsoft.com/office/drawing/2012/chart">
                    <c:ext xmlns:c16="http://schemas.microsoft.com/office/drawing/2014/chart" uri="{C3380CC4-5D6E-409C-BE32-E72D297353CC}">
                      <c16:uniqueId val="{00000017-FEC5-4254-9DCD-91D30CDF5CCE}"/>
                    </c:ext>
                  </c:extLst>
                </c:dPt>
                <c:dPt>
                  <c:idx val="9"/>
                  <c:invertIfNegative val="0"/>
                  <c:bubble3D val="0"/>
                  <c:extLst xmlns:c15="http://schemas.microsoft.com/office/drawing/2012/chart">
                    <c:ext xmlns:c16="http://schemas.microsoft.com/office/drawing/2014/chart" uri="{C3380CC4-5D6E-409C-BE32-E72D297353CC}">
                      <c16:uniqueId val="{00000018-FEC5-4254-9DCD-91D30CDF5CCE}"/>
                    </c:ext>
                  </c:extLst>
                </c:dPt>
                <c:dPt>
                  <c:idx val="10"/>
                  <c:invertIfNegative val="0"/>
                  <c:bubble3D val="0"/>
                  <c:extLst xmlns:c15="http://schemas.microsoft.com/office/drawing/2012/chart">
                    <c:ext xmlns:c16="http://schemas.microsoft.com/office/drawing/2014/chart" uri="{C3380CC4-5D6E-409C-BE32-E72D297353CC}">
                      <c16:uniqueId val="{00000019-FEC5-4254-9DCD-91D30CDF5CCE}"/>
                    </c:ext>
                  </c:extLst>
                </c:dPt>
                <c:dPt>
                  <c:idx val="11"/>
                  <c:invertIfNegative val="0"/>
                  <c:bubble3D val="0"/>
                  <c:extLst xmlns:c15="http://schemas.microsoft.com/office/drawing/2012/chart">
                    <c:ext xmlns:c16="http://schemas.microsoft.com/office/drawing/2014/chart" uri="{C3380CC4-5D6E-409C-BE32-E72D297353CC}">
                      <c16:uniqueId val="{0000001A-FEC5-4254-9DCD-91D30CDF5CCE}"/>
                    </c:ext>
                  </c:extLst>
                </c:dPt>
                <c:dPt>
                  <c:idx val="12"/>
                  <c:invertIfNegative val="0"/>
                  <c:bubble3D val="0"/>
                  <c:extLst xmlns:c15="http://schemas.microsoft.com/office/drawing/2012/chart">
                    <c:ext xmlns:c16="http://schemas.microsoft.com/office/drawing/2014/chart" uri="{C3380CC4-5D6E-409C-BE32-E72D297353CC}">
                      <c16:uniqueId val="{0000001B-FEC5-4254-9DCD-91D30CDF5CCE}"/>
                    </c:ext>
                  </c:extLst>
                </c:dPt>
                <c:dPt>
                  <c:idx val="13"/>
                  <c:invertIfNegative val="0"/>
                  <c:bubble3D val="0"/>
                  <c:extLst xmlns:c15="http://schemas.microsoft.com/office/drawing/2012/chart">
                    <c:ext xmlns:c16="http://schemas.microsoft.com/office/drawing/2014/chart" uri="{C3380CC4-5D6E-409C-BE32-E72D297353CC}">
                      <c16:uniqueId val="{0000001C-FEC5-4254-9DCD-91D30CDF5CCE}"/>
                    </c:ext>
                  </c:extLst>
                </c:dPt>
                <c:dPt>
                  <c:idx val="14"/>
                  <c:invertIfNegative val="0"/>
                  <c:bubble3D val="0"/>
                  <c:extLst xmlns:c15="http://schemas.microsoft.com/office/drawing/2012/chart">
                    <c:ext xmlns:c16="http://schemas.microsoft.com/office/drawing/2014/chart" uri="{C3380CC4-5D6E-409C-BE32-E72D297353CC}">
                      <c16:uniqueId val="{0000001D-FEC5-4254-9DCD-91D30CDF5CCE}"/>
                    </c:ext>
                  </c:extLst>
                </c:dPt>
                <c:dPt>
                  <c:idx val="15"/>
                  <c:invertIfNegative val="0"/>
                  <c:bubble3D val="0"/>
                  <c:extLst xmlns:c15="http://schemas.microsoft.com/office/drawing/2012/chart">
                    <c:ext xmlns:c16="http://schemas.microsoft.com/office/drawing/2014/chart" uri="{C3380CC4-5D6E-409C-BE32-E72D297353CC}">
                      <c16:uniqueId val="{0000001E-FEC5-4254-9DCD-91D30CDF5CCE}"/>
                    </c:ext>
                  </c:extLst>
                </c:dPt>
                <c:dPt>
                  <c:idx val="16"/>
                  <c:invertIfNegative val="0"/>
                  <c:bubble3D val="0"/>
                  <c:extLst xmlns:c15="http://schemas.microsoft.com/office/drawing/2012/chart">
                    <c:ext xmlns:c16="http://schemas.microsoft.com/office/drawing/2014/chart" uri="{C3380CC4-5D6E-409C-BE32-E72D297353CC}">
                      <c16:uniqueId val="{0000001F-FEC5-4254-9DCD-91D30CDF5CCE}"/>
                    </c:ext>
                  </c:extLst>
                </c:dPt>
                <c:dPt>
                  <c:idx val="17"/>
                  <c:invertIfNegative val="0"/>
                  <c:bubble3D val="0"/>
                  <c:extLst xmlns:c15="http://schemas.microsoft.com/office/drawing/2012/chart">
                    <c:ext xmlns:c16="http://schemas.microsoft.com/office/drawing/2014/chart" uri="{C3380CC4-5D6E-409C-BE32-E72D297353CC}">
                      <c16:uniqueId val="{00000020-FEC5-4254-9DCD-91D30CDF5CCE}"/>
                    </c:ext>
                  </c:extLst>
                </c:dPt>
                <c:dLbls>
                  <c:dLbl>
                    <c:idx val="0"/>
                    <c:layout>
                      <c:manualLayout>
                        <c:x val="6.4141414141414145E-4"/>
                        <c:y val="0.32334241598546776"/>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F-FEC5-4254-9DCD-91D30CDF5CCE}"/>
                      </c:ext>
                    </c:extLst>
                  </c:dLbl>
                  <c:dLbl>
                    <c:idx val="1"/>
                    <c:layout>
                      <c:manualLayout>
                        <c:x val="-6.4141414141414145E-4"/>
                        <c:y val="0.17711171662125344"/>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0-FEC5-4254-9DCD-91D30CDF5CCE}"/>
                      </c:ext>
                    </c:extLst>
                  </c:dLbl>
                  <c:dLbl>
                    <c:idx val="2"/>
                    <c:layout>
                      <c:manualLayout>
                        <c:x val="-6.4141414141414145E-4"/>
                        <c:y val="0.32788374205267939"/>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1-FEC5-4254-9DCD-91D30CDF5CCE}"/>
                      </c:ext>
                    </c:extLst>
                  </c:dLbl>
                  <c:dLbl>
                    <c:idx val="3"/>
                    <c:layout>
                      <c:manualLayout>
                        <c:x val="6.4141414141414145E-4"/>
                        <c:y val="0.24159854677565853"/>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2-FEC5-4254-9DCD-91D30CDF5CCE}"/>
                      </c:ext>
                    </c:extLst>
                  </c:dLbl>
                  <c:dLbl>
                    <c:idx val="4"/>
                    <c:layout>
                      <c:manualLayout>
                        <c:x val="1.2828282828281888E-3"/>
                        <c:y val="0.25522252497729336"/>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3-FEC5-4254-9DCD-91D30CDF5CCE}"/>
                      </c:ext>
                    </c:extLst>
                  </c:dLbl>
                  <c:dLbl>
                    <c:idx val="5"/>
                    <c:layout>
                      <c:manualLayout>
                        <c:x val="-6.4141414141423545E-4"/>
                        <c:y val="0.39327883742052677"/>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4-FEC5-4254-9DCD-91D30CDF5CCE}"/>
                      </c:ext>
                    </c:extLst>
                  </c:dLbl>
                  <c:dLbl>
                    <c:idx val="6"/>
                    <c:layout>
                      <c:manualLayout>
                        <c:x val="6.4141414141414145E-4"/>
                        <c:y val="0.1108083560399637"/>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5-FEC5-4254-9DCD-91D30CDF5CCE}"/>
                      </c:ext>
                    </c:extLst>
                  </c:dLbl>
                  <c:dLbl>
                    <c:idx val="7"/>
                    <c:layout>
                      <c:manualLayout>
                        <c:x val="6.4141414141414145E-4"/>
                        <c:y val="7.4477819019216601E-2"/>
                      </c:manualLayout>
                    </c:layout>
                    <c:dLblPos val="outEnd"/>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6-FEC5-4254-9DCD-91D30CDF5CCE}"/>
                      </c:ext>
                    </c:extLst>
                  </c:dLbl>
                  <c:spPr>
                    <a:noFill/>
                    <a:ln>
                      <a:noFill/>
                    </a:ln>
                    <a:effectLst/>
                  </c:spPr>
                  <c:txPr>
                    <a:bodyPr wrap="square" lIns="38100" tIns="19050" rIns="38100" bIns="19050" anchor="ctr">
                      <a:spAutoFit/>
                    </a:bodyPr>
                    <a:lstStyle/>
                    <a:p>
                      <a:pPr>
                        <a:defRPr sz="2400" b="1">
                          <a:latin typeface="HGPｺﾞｼｯｸM" panose="020B0600000000000000" pitchFamily="50" charset="-128"/>
                          <a:ea typeface="HGPｺﾞｼｯｸM" panose="020B0600000000000000" pitchFamily="50" charset="-128"/>
                        </a:defRPr>
                      </a:pPr>
                      <a:endParaRPr lang="ja-JP"/>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'R8.1月版'!$C$3:$N$3</c15:sqref>
                        </c15:formulaRef>
                      </c:ext>
                    </c:extLst>
                    <c:strCache>
                      <c:ptCount val="12"/>
                      <c:pt idx="0">
                        <c:v>R8
(2026)</c:v>
                      </c:pt>
                      <c:pt idx="1">
                        <c:v>R9
(2027)</c:v>
                      </c:pt>
                      <c:pt idx="2">
                        <c:v>R10
(2028)</c:v>
                      </c:pt>
                      <c:pt idx="3">
                        <c:v>R11
(2029)</c:v>
                      </c:pt>
                      <c:pt idx="4">
                        <c:v>R12
(2030)</c:v>
                      </c:pt>
                      <c:pt idx="5">
                        <c:v>R13
(2031)</c:v>
                      </c:pt>
                      <c:pt idx="6">
                        <c:v>R14
(2032)</c:v>
                      </c:pt>
                      <c:pt idx="7">
                        <c:v>R15
(2033)</c:v>
                      </c:pt>
                      <c:pt idx="8">
                        <c:v>R16
(2034)</c:v>
                      </c:pt>
                      <c:pt idx="9">
                        <c:v>R17
(2035)</c:v>
                      </c:pt>
                      <c:pt idx="10">
                        <c:v>R18
(2036)</c:v>
                      </c:pt>
                      <c:pt idx="11">
                        <c:v>R19
(2037)</c:v>
                      </c:pt>
                    </c:strCache>
                  </c:strRef>
                </c:cat>
                <c:val>
                  <c:numRef>
                    <c:extLst xmlns:c15="http://schemas.microsoft.com/office/drawing/2012/chart">
                      <c:ext xmlns:c15="http://schemas.microsoft.com/office/drawing/2012/chart" uri="{02D57815-91ED-43cb-92C2-25804820EDAC}">
                        <c15:formulaRef>
                          <c15:sqref>'R8.1月版'!$C$5:$N$5</c15:sqref>
                        </c15:formulaRef>
                      </c:ext>
                    </c:extLst>
                    <c:numCache>
                      <c:formatCode>General</c:formatCode>
                      <c:ptCount val="12"/>
                    </c:numCache>
                  </c:numRef>
                </c:val>
                <c:extLst xmlns:c15="http://schemas.microsoft.com/office/drawing/2012/chart">
                  <c:ext xmlns:c16="http://schemas.microsoft.com/office/drawing/2014/chart" uri="{C3380CC4-5D6E-409C-BE32-E72D297353CC}">
                    <c16:uniqueId val="{00000021-FEC5-4254-9DCD-91D30CDF5CCE}"/>
                  </c:ext>
                </c:extLst>
              </c15:ser>
            </c15:filteredBarSeries>
            <c15:filteredBarSeries>
              <c15:ser>
                <c:idx val="2"/>
                <c:order val="3"/>
                <c:tx>
                  <c:strRef>
                    <c:extLst xmlns:c15="http://schemas.microsoft.com/office/drawing/2012/chart">
                      <c:ext xmlns:c15="http://schemas.microsoft.com/office/drawing/2012/chart" uri="{02D57815-91ED-43cb-92C2-25804820EDAC}">
                        <c15:formulaRef>
                          <c15:sqref>'R8.1月版'!$A$6</c15:sqref>
                        </c15:formulaRef>
                      </c:ext>
                    </c:extLst>
                    <c:strCache>
                      <c:ptCount val="1"/>
                    </c:strCache>
                  </c:strRef>
                </c:tx>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extLst xmlns:c15="http://schemas.microsoft.com/office/drawing/2012/chart">
                      <c:ext xmlns:c15="http://schemas.microsoft.com/office/drawing/2012/chart" uri="{02D57815-91ED-43cb-92C2-25804820EDAC}">
                        <c15:formulaRef>
                          <c15:sqref>'R8.1月版'!$C$3:$N$3</c15:sqref>
                        </c15:formulaRef>
                      </c:ext>
                    </c:extLst>
                    <c:strCache>
                      <c:ptCount val="12"/>
                      <c:pt idx="0">
                        <c:v>R8
(2026)</c:v>
                      </c:pt>
                      <c:pt idx="1">
                        <c:v>R9
(2027)</c:v>
                      </c:pt>
                      <c:pt idx="2">
                        <c:v>R10
(2028)</c:v>
                      </c:pt>
                      <c:pt idx="3">
                        <c:v>R11
(2029)</c:v>
                      </c:pt>
                      <c:pt idx="4">
                        <c:v>R12
(2030)</c:v>
                      </c:pt>
                      <c:pt idx="5">
                        <c:v>R13
(2031)</c:v>
                      </c:pt>
                      <c:pt idx="6">
                        <c:v>R14
(2032)</c:v>
                      </c:pt>
                      <c:pt idx="7">
                        <c:v>R15
(2033)</c:v>
                      </c:pt>
                      <c:pt idx="8">
                        <c:v>R16
(2034)</c:v>
                      </c:pt>
                      <c:pt idx="9">
                        <c:v>R17
(2035)</c:v>
                      </c:pt>
                      <c:pt idx="10">
                        <c:v>R18
(2036)</c:v>
                      </c:pt>
                      <c:pt idx="11">
                        <c:v>R19
(2037)</c:v>
                      </c:pt>
                    </c:strCache>
                  </c:strRef>
                </c:cat>
                <c:val>
                  <c:numRef>
                    <c:extLst xmlns:c15="http://schemas.microsoft.com/office/drawing/2012/chart">
                      <c:ext xmlns:c15="http://schemas.microsoft.com/office/drawing/2012/chart" uri="{02D57815-91ED-43cb-92C2-25804820EDAC}">
                        <c15:formulaRef>
                          <c15:sqref>'R8.1月版'!$C$6:$N$6</c15:sqref>
                        </c15:formulaRef>
                      </c:ext>
                    </c:extLst>
                    <c:numCache>
                      <c:formatCode>General</c:formatCode>
                      <c:ptCount val="12"/>
                    </c:numCache>
                  </c:numRef>
                </c:val>
                <c:extLst xmlns:c15="http://schemas.microsoft.com/office/drawing/2012/chart">
                  <c:ext xmlns:c16="http://schemas.microsoft.com/office/drawing/2014/chart" uri="{C3380CC4-5D6E-409C-BE32-E72D297353CC}">
                    <c16:uniqueId val="{00000022-FEC5-4254-9DCD-91D30CDF5CCE}"/>
                  </c:ext>
                </c:extLst>
              </c15:ser>
            </c15:filteredBarSeries>
            <c15:filteredBarSeries>
              <c15:ser>
                <c:idx val="3"/>
                <c:order val="4"/>
                <c:tx>
                  <c:strRef>
                    <c:extLst xmlns:c15="http://schemas.microsoft.com/office/drawing/2012/chart">
                      <c:ext xmlns:c15="http://schemas.microsoft.com/office/drawing/2012/chart" uri="{02D57815-91ED-43cb-92C2-25804820EDAC}">
                        <c15:formulaRef>
                          <c15:sqref>'R8.1月版'!$A$7</c15:sqref>
                        </c15:formulaRef>
                      </c:ext>
                    </c:extLst>
                    <c:strCache>
                      <c:ptCount val="1"/>
                    </c:strCache>
                  </c:strRef>
                </c:tx>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extLst xmlns:c15="http://schemas.microsoft.com/office/drawing/2012/chart">
                      <c:ext xmlns:c15="http://schemas.microsoft.com/office/drawing/2012/chart" uri="{02D57815-91ED-43cb-92C2-25804820EDAC}">
                        <c15:formulaRef>
                          <c15:sqref>'R8.1月版'!$C$3:$N$3</c15:sqref>
                        </c15:formulaRef>
                      </c:ext>
                    </c:extLst>
                    <c:strCache>
                      <c:ptCount val="12"/>
                      <c:pt idx="0">
                        <c:v>R8
(2026)</c:v>
                      </c:pt>
                      <c:pt idx="1">
                        <c:v>R9
(2027)</c:v>
                      </c:pt>
                      <c:pt idx="2">
                        <c:v>R10
(2028)</c:v>
                      </c:pt>
                      <c:pt idx="3">
                        <c:v>R11
(2029)</c:v>
                      </c:pt>
                      <c:pt idx="4">
                        <c:v>R12
(2030)</c:v>
                      </c:pt>
                      <c:pt idx="5">
                        <c:v>R13
(2031)</c:v>
                      </c:pt>
                      <c:pt idx="6">
                        <c:v>R14
(2032)</c:v>
                      </c:pt>
                      <c:pt idx="7">
                        <c:v>R15
(2033)</c:v>
                      </c:pt>
                      <c:pt idx="8">
                        <c:v>R16
(2034)</c:v>
                      </c:pt>
                      <c:pt idx="9">
                        <c:v>R17
(2035)</c:v>
                      </c:pt>
                      <c:pt idx="10">
                        <c:v>R18
(2036)</c:v>
                      </c:pt>
                      <c:pt idx="11">
                        <c:v>R19
(2037)</c:v>
                      </c:pt>
                    </c:strCache>
                  </c:strRef>
                </c:cat>
                <c:val>
                  <c:numRef>
                    <c:extLst xmlns:c15="http://schemas.microsoft.com/office/drawing/2012/chart">
                      <c:ext xmlns:c15="http://schemas.microsoft.com/office/drawing/2012/chart" uri="{02D57815-91ED-43cb-92C2-25804820EDAC}">
                        <c15:formulaRef>
                          <c15:sqref>'R8.1月版'!$C$7:$N$7</c15:sqref>
                        </c15:formulaRef>
                      </c:ext>
                    </c:extLst>
                    <c:numCache>
                      <c:formatCode>General</c:formatCode>
                      <c:ptCount val="12"/>
                    </c:numCache>
                  </c:numRef>
                </c:val>
                <c:extLst xmlns:c15="http://schemas.microsoft.com/office/drawing/2012/chart">
                  <c:ext xmlns:c16="http://schemas.microsoft.com/office/drawing/2014/chart" uri="{C3380CC4-5D6E-409C-BE32-E72D297353CC}">
                    <c16:uniqueId val="{00000023-FEC5-4254-9DCD-91D30CDF5CCE}"/>
                  </c:ext>
                </c:extLst>
              </c15:ser>
            </c15:filteredBarSeries>
          </c:ext>
        </c:extLst>
      </c:barChart>
      <c:catAx>
        <c:axId val="91541888"/>
        <c:scaling>
          <c:orientation val="minMax"/>
        </c:scaling>
        <c:delete val="0"/>
        <c:axPos val="b"/>
        <c:numFmt formatCode="General" sourceLinked="1"/>
        <c:majorTickMark val="out"/>
        <c:minorTickMark val="none"/>
        <c:tickLblPos val="high"/>
        <c:spPr>
          <a:ln w="12700">
            <a:solidFill>
              <a:srgbClr val="000000"/>
            </a:solidFill>
            <a:prstDash val="solid"/>
          </a:ln>
        </c:spPr>
        <c:txPr>
          <a:bodyPr rot="0" vert="horz"/>
          <a:lstStyle/>
          <a:p>
            <a:pPr>
              <a:defRPr sz="1100" b="1" i="0" u="none" strike="noStrike" baseline="0">
                <a:solidFill>
                  <a:srgbClr val="000000"/>
                </a:solidFill>
                <a:latin typeface="BIZ UDPゴシック" panose="020B0400000000000000" pitchFamily="50" charset="-128"/>
                <a:ea typeface="BIZ UDPゴシック" panose="020B0400000000000000" pitchFamily="50" charset="-128"/>
                <a:cs typeface="ＭＳ Ｐゴシック"/>
              </a:defRPr>
            </a:pPr>
            <a:endParaRPr lang="ja-JP"/>
          </a:p>
        </c:txPr>
        <c:crossAx val="91543808"/>
        <c:crossesAt val="0"/>
        <c:auto val="1"/>
        <c:lblAlgn val="ctr"/>
        <c:lblOffset val="0"/>
        <c:noMultiLvlLbl val="0"/>
      </c:catAx>
      <c:valAx>
        <c:axId val="91543808"/>
        <c:scaling>
          <c:orientation val="minMax"/>
          <c:max val="0"/>
          <c:min val="-1400"/>
        </c:scaling>
        <c:delete val="0"/>
        <c:axPos val="l"/>
        <c:majorGridlines>
          <c:spPr>
            <a:ln w="3175">
              <a:solidFill>
                <a:srgbClr val="000000">
                  <a:lumMod val="75000"/>
                  <a:lumOff val="25000"/>
                </a:srgbClr>
              </a:solidFill>
              <a:prstDash val="sysDot"/>
            </a:ln>
          </c:spPr>
        </c:majorGridlines>
        <c:numFmt formatCode="#,##0;&quot;▲&quot;#,##0" sourceLinked="0"/>
        <c:majorTickMark val="none"/>
        <c:minorTickMark val="none"/>
        <c:tickLblPos val="nextTo"/>
        <c:spPr>
          <a:noFill/>
          <a:ln w="3175">
            <a:solidFill>
              <a:srgbClr val="000000">
                <a:lumMod val="60000"/>
                <a:lumOff val="40000"/>
              </a:srgbClr>
            </a:solidFill>
            <a:prstDash val="dash"/>
          </a:ln>
        </c:spPr>
        <c:txPr>
          <a:bodyPr rot="0" vert="horz"/>
          <a:lstStyle/>
          <a:p>
            <a:pPr>
              <a:defRPr sz="1100" b="0" i="0" u="none" strike="noStrike" baseline="0">
                <a:solidFill>
                  <a:srgbClr val="000000"/>
                </a:solidFill>
                <a:latin typeface="BIZ UDPゴシック" panose="020B0400000000000000" pitchFamily="50" charset="-128"/>
                <a:ea typeface="BIZ UDPゴシック" panose="020B0400000000000000" pitchFamily="50" charset="-128"/>
                <a:cs typeface="ＭＳ Ｐゴシック"/>
              </a:defRPr>
            </a:pPr>
            <a:endParaRPr lang="ja-JP"/>
          </a:p>
        </c:txPr>
        <c:crossAx val="91541888"/>
        <c:crosses val="autoZero"/>
        <c:crossBetween val="between"/>
        <c:majorUnit val="200"/>
        <c:minorUnit val="100"/>
      </c:valAx>
      <c:spPr>
        <a:noFill/>
        <a:ln w="25400">
          <a:solidFill>
            <a:schemeClr val="tx1">
              <a:lumMod val="50000"/>
              <a:lumOff val="50000"/>
            </a:schemeClr>
          </a:solidFill>
        </a:ln>
      </c:spPr>
    </c:plotArea>
    <c:plotVisOnly val="1"/>
    <c:dispBlanksAs val="gap"/>
    <c:showDLblsOverMax val="0"/>
  </c:chart>
  <c:spPr>
    <a:noFill/>
    <a:ln>
      <a:noFill/>
    </a:ln>
  </c:spPr>
  <c:txPr>
    <a:bodyPr/>
    <a:lstStyle/>
    <a:p>
      <a:pPr>
        <a:defRPr sz="2275" b="0" i="0" u="none" strike="noStrike" baseline="0">
          <a:solidFill>
            <a:srgbClr val="000000"/>
          </a:solidFill>
          <a:latin typeface="ＭＳ Ｐゴシック"/>
          <a:ea typeface="ＭＳ Ｐゴシック"/>
          <a:cs typeface="ＭＳ Ｐゴシック"/>
        </a:defRPr>
      </a:pPr>
      <a:endParaRPr lang="ja-JP"/>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759099616858241E-2"/>
          <c:y val="0.1188733660130719"/>
          <c:w val="0.89251436781609195"/>
          <c:h val="0.61628349673202609"/>
        </c:manualLayout>
      </c:layout>
      <c:barChart>
        <c:barDir val="col"/>
        <c:grouping val="stacked"/>
        <c:varyColors val="0"/>
        <c:ser>
          <c:idx val="1"/>
          <c:order val="0"/>
          <c:tx>
            <c:strRef>
              <c:f>Sheet1!$C$1</c:f>
              <c:strCache>
                <c:ptCount val="1"/>
                <c:pt idx="0">
                  <c:v> その他 </c:v>
                </c:pt>
              </c:strCache>
            </c:strRef>
          </c:tx>
          <c:spPr>
            <a:solidFill>
              <a:srgbClr val="5698DF"/>
            </a:solidFill>
            <a:ln w="3175">
              <a:noFill/>
            </a:ln>
          </c:spPr>
          <c:invertIfNegative val="0"/>
          <c:dLbls>
            <c:dLbl>
              <c:idx val="0"/>
              <c:layout>
                <c:manualLayout>
                  <c:x val="-4.561781609195402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D4B1-4858-BCC0-6956EFA901E7}"/>
                </c:ext>
              </c:extLst>
            </c:dLbl>
            <c:dLbl>
              <c:idx val="1"/>
              <c:layout>
                <c:manualLayout>
                  <c:x val="-1.5205938697318566E-3"/>
                  <c:y val="-9.511055704814935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4B1-4858-BCC0-6956EFA901E7}"/>
                </c:ext>
              </c:extLst>
            </c:dLbl>
            <c:dLbl>
              <c:idx val="2"/>
              <c:layout>
                <c:manualLayout>
                  <c:x val="-1.5205938697318007E-3"/>
                  <c:y val="0"/>
                </c:manualLayout>
              </c:layout>
              <c:tx>
                <c:rich>
                  <a:bodyPr wrap="square" lIns="38100" tIns="19050" rIns="38100" bIns="19050" anchor="ctr">
                    <a:spAutoFit/>
                  </a:bodyPr>
                  <a:lstStyle/>
                  <a:p>
                    <a:pPr>
                      <a:defRPr lang="en-US" altLang="ja-JP" sz="700">
                        <a:solidFill>
                          <a:schemeClr val="bg1"/>
                        </a:solidFill>
                      </a:defRPr>
                    </a:pPr>
                    <a:fld id="{E1FAE02C-763A-4F9C-975B-6F2D1A1EC003}" type="VALUE">
                      <a:rPr lang="en-US" altLang="ja-JP" sz="700">
                        <a:solidFill>
                          <a:schemeClr val="bg1"/>
                        </a:solidFill>
                      </a:rPr>
                      <a:pPr>
                        <a:defRPr lang="en-US" altLang="ja-JP" sz="700">
                          <a:solidFill>
                            <a:schemeClr val="bg1"/>
                          </a:solidFill>
                        </a:defRPr>
                      </a:pPr>
                      <a:t>[値]</a:t>
                    </a:fld>
                    <a:endParaRPr lang="ja-JP" altLang="en-US"/>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4B1-4858-BCC0-6956EFA901E7}"/>
                </c:ext>
              </c:extLst>
            </c:dLbl>
            <c:dLbl>
              <c:idx val="3"/>
              <c:layout>
                <c:manualLayout>
                  <c:x val="-4.561781609195513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4B1-4858-BCC0-6956EFA901E7}"/>
                </c:ext>
              </c:extLst>
            </c:dLbl>
            <c:dLbl>
              <c:idx val="4"/>
              <c:layout>
                <c:manualLayout>
                  <c:x val="0"/>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4B1-4858-BCC0-6956EFA901E7}"/>
                </c:ext>
              </c:extLst>
            </c:dLbl>
            <c:dLbl>
              <c:idx val="5"/>
              <c:layout>
                <c:manualLayout>
                  <c:x val="-3.0411877394637132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EC-4BF4-9BE9-4D86025A0CAD}"/>
                </c:ext>
              </c:extLst>
            </c:dLbl>
            <c:spPr>
              <a:noFill/>
              <a:ln>
                <a:noFill/>
              </a:ln>
              <a:effectLst/>
            </c:spPr>
            <c:txPr>
              <a:bodyPr wrap="square" lIns="38100" tIns="19050" rIns="38100" bIns="19050" anchor="ctr">
                <a:spAutoFit/>
              </a:bodyPr>
              <a:lstStyle/>
              <a:p>
                <a:pPr>
                  <a:defRPr sz="700">
                    <a:solidFill>
                      <a:schemeClr val="bg1"/>
                    </a:solidFill>
                    <a:effectLst/>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8"/>
                <c:pt idx="0">
                  <c:v> R1 </c:v>
                </c:pt>
                <c:pt idx="1">
                  <c:v> R2 </c:v>
                </c:pt>
                <c:pt idx="2">
                  <c:v> R3 </c:v>
                </c:pt>
                <c:pt idx="3">
                  <c:v> R4 </c:v>
                </c:pt>
                <c:pt idx="4">
                  <c:v> R5 </c:v>
                </c:pt>
                <c:pt idx="5">
                  <c:v> R6 </c:v>
                </c:pt>
                <c:pt idx="6">
                  <c:v> R7 </c:v>
                </c:pt>
                <c:pt idx="7">
                  <c:v> R8（当初） </c:v>
                </c:pt>
              </c:strCache>
              <c:extLst/>
            </c:strRef>
          </c:cat>
          <c:val>
            <c:numRef>
              <c:f>Sheet1!$C$2:$C$10</c:f>
              <c:numCache>
                <c:formatCode>_-* #,##0_-;\-* #,##0_-;_-* "-"_-;_-@_-</c:formatCode>
                <c:ptCount val="8"/>
                <c:pt idx="0">
                  <c:v>980</c:v>
                </c:pt>
                <c:pt idx="1">
                  <c:v>1069</c:v>
                </c:pt>
                <c:pt idx="2">
                  <c:v>1110</c:v>
                </c:pt>
                <c:pt idx="3">
                  <c:v>895</c:v>
                </c:pt>
                <c:pt idx="4">
                  <c:v>812</c:v>
                </c:pt>
                <c:pt idx="5">
                  <c:v>1105</c:v>
                </c:pt>
                <c:pt idx="6">
                  <c:v>1027</c:v>
                </c:pt>
                <c:pt idx="7">
                  <c:v>1582</c:v>
                </c:pt>
              </c:numCache>
              <c:extLst/>
            </c:numRef>
          </c:val>
          <c:extLst>
            <c:ext xmlns:c16="http://schemas.microsoft.com/office/drawing/2014/chart" uri="{C3380CC4-5D6E-409C-BE32-E72D297353CC}">
              <c16:uniqueId val="{00000000-D4B1-4858-BCC0-6956EFA901E7}"/>
            </c:ext>
          </c:extLst>
        </c:ser>
        <c:ser>
          <c:idx val="0"/>
          <c:order val="1"/>
          <c:tx>
            <c:strRef>
              <c:f>Sheet1!$D$1</c:f>
              <c:strCache>
                <c:ptCount val="1"/>
                <c:pt idx="0">
                  <c:v> 臨財債等 </c:v>
                </c:pt>
              </c:strCache>
            </c:strRef>
          </c:tx>
          <c:spPr>
            <a:solidFill>
              <a:srgbClr val="E38B3B"/>
            </a:solidFill>
            <a:ln w="3163">
              <a:noFill/>
            </a:ln>
          </c:spPr>
          <c:invertIfNegative val="0"/>
          <c:dLbls>
            <c:dLbl>
              <c:idx val="0"/>
              <c:layout>
                <c:manualLayout>
                  <c:x val="-3.0411877394636013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D4B1-4858-BCC0-6956EFA901E7}"/>
                </c:ext>
              </c:extLst>
            </c:dLbl>
            <c:dLbl>
              <c:idx val="1"/>
              <c:layout>
                <c:manualLayout>
                  <c:x val="-2.386111111111111E-3"/>
                  <c:y val="0"/>
                </c:manualLayout>
              </c:layout>
              <c:tx>
                <c:rich>
                  <a:bodyPr/>
                  <a:lstStyle/>
                  <a:p>
                    <a:fld id="{D8FA1A43-5BD7-4245-AC35-3362D8F2D03B}" type="VALUE">
                      <a:rPr lang="en-US" altLang="ja-JP" sz="8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4B1-4858-BCC0-6956EFA901E7}"/>
                </c:ext>
              </c:extLst>
            </c:dLbl>
            <c:dLbl>
              <c:idx val="2"/>
              <c:layout>
                <c:manualLayout>
                  <c:x val="-1.5205938697319123E-3"/>
                  <c:y val="-2.075163398692810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4B1-4858-BCC0-6956EFA901E7}"/>
                </c:ext>
              </c:extLst>
            </c:dLbl>
            <c:dLbl>
              <c:idx val="3"/>
              <c:layout>
                <c:manualLayout>
                  <c:x val="-1.5693247126436782E-3"/>
                  <c:y val="-1.1099673202614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4B1-4858-BCC0-6956EFA901E7}"/>
                </c:ext>
              </c:extLst>
            </c:dLbl>
            <c:dLbl>
              <c:idx val="4"/>
              <c:layout>
                <c:manualLayout>
                  <c:x val="0"/>
                  <c:y val="-2.075163398692810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4B1-4858-BCC0-6956EFA901E7}"/>
                </c:ext>
              </c:extLst>
            </c:dLbl>
            <c:spPr>
              <a:noFill/>
              <a:ln w="40007">
                <a:noFill/>
              </a:ln>
            </c:spPr>
            <c:txPr>
              <a:bodyPr wrap="square" lIns="38100" tIns="19050" rIns="38100" bIns="19050" anchor="ctr" anchorCtr="0">
                <a:spAutoFit/>
              </a:bodyPr>
              <a:lstStyle/>
              <a:p>
                <a:pPr algn="ctr" rtl="0">
                  <a:defRPr lang="en-US" altLang="ja-JP" sz="7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8"/>
                <c:pt idx="0">
                  <c:v> R1 </c:v>
                </c:pt>
                <c:pt idx="1">
                  <c:v> R2 </c:v>
                </c:pt>
                <c:pt idx="2">
                  <c:v> R3 </c:v>
                </c:pt>
                <c:pt idx="3">
                  <c:v> R4 </c:v>
                </c:pt>
                <c:pt idx="4">
                  <c:v> R5 </c:v>
                </c:pt>
                <c:pt idx="5">
                  <c:v> R6 </c:v>
                </c:pt>
                <c:pt idx="6">
                  <c:v> R7 </c:v>
                </c:pt>
                <c:pt idx="7">
                  <c:v> R8（当初） </c:v>
                </c:pt>
              </c:strCache>
              <c:extLst/>
            </c:strRef>
          </c:cat>
          <c:val>
            <c:numRef>
              <c:f>Sheet1!$D$2:$D$10</c:f>
              <c:numCache>
                <c:formatCode>_-* #,##0_-;\-* #,##0_-;_-* "-"_-;_-@_-</c:formatCode>
                <c:ptCount val="8"/>
                <c:pt idx="0">
                  <c:v>1490</c:v>
                </c:pt>
                <c:pt idx="1">
                  <c:v>2212</c:v>
                </c:pt>
                <c:pt idx="2">
                  <c:v>2800</c:v>
                </c:pt>
                <c:pt idx="3">
                  <c:v>409</c:v>
                </c:pt>
                <c:pt idx="4">
                  <c:v>667</c:v>
                </c:pt>
                <c:pt idx="5">
                  <c:v>192</c:v>
                </c:pt>
              </c:numCache>
              <c:extLst/>
            </c:numRef>
          </c:val>
          <c:extLst>
            <c:ext xmlns:c16="http://schemas.microsoft.com/office/drawing/2014/chart" uri="{C3380CC4-5D6E-409C-BE32-E72D297353CC}">
              <c16:uniqueId val="{00000003-D4B1-4858-BCC0-6956EFA901E7}"/>
            </c:ext>
          </c:extLst>
        </c:ser>
        <c:ser>
          <c:idx val="7"/>
          <c:order val="2"/>
          <c:tx>
            <c:strRef>
              <c:f>Sheet1!$E$1</c:f>
              <c:strCache>
                <c:ptCount val="1"/>
                <c:pt idx="0">
                  <c:v> 借換債 </c:v>
                </c:pt>
              </c:strCache>
            </c:strRef>
          </c:tx>
          <c:spPr>
            <a:solidFill>
              <a:srgbClr val="50649C"/>
            </a:solidFill>
            <a:ln w="3163">
              <a:noFill/>
            </a:ln>
          </c:spPr>
          <c:invertIfNegative val="0"/>
          <c:dLbls>
            <c:dLbl>
              <c:idx val="0"/>
              <c:tx>
                <c:rich>
                  <a:bodyPr/>
                  <a:lstStyle/>
                  <a:p>
                    <a:fld id="{1513EC04-D605-4B6B-A38D-D74E0AAE426F}"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4B1-4858-BCC0-6956EFA901E7}"/>
                </c:ext>
              </c:extLst>
            </c:dLbl>
            <c:dLbl>
              <c:idx val="1"/>
              <c:tx>
                <c:rich>
                  <a:bodyPr/>
                  <a:lstStyle/>
                  <a:p>
                    <a:fld id="{BFF7978A-7521-429B-BBF5-52CAA619D037}"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4B1-4858-BCC0-6956EFA901E7}"/>
                </c:ext>
              </c:extLst>
            </c:dLbl>
            <c:dLbl>
              <c:idx val="2"/>
              <c:tx>
                <c:rich>
                  <a:bodyPr/>
                  <a:lstStyle/>
                  <a:p>
                    <a:fld id="{807F9352-C526-49E1-B664-8222CB568131}"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4B1-4858-BCC0-6956EFA901E7}"/>
                </c:ext>
              </c:extLst>
            </c:dLbl>
            <c:dLbl>
              <c:idx val="3"/>
              <c:tx>
                <c:rich>
                  <a:bodyPr/>
                  <a:lstStyle/>
                  <a:p>
                    <a:fld id="{3197EE8B-96D6-46A9-AFAD-143197897DFD}"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4B1-4858-BCC0-6956EFA901E7}"/>
                </c:ext>
              </c:extLst>
            </c:dLbl>
            <c:dLbl>
              <c:idx val="4"/>
              <c:tx>
                <c:rich>
                  <a:bodyPr/>
                  <a:lstStyle/>
                  <a:p>
                    <a:fld id="{9523C0BF-54F3-4583-8E30-EFB76AC2039F}"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D4B1-4858-BCC0-6956EFA901E7}"/>
                </c:ext>
              </c:extLst>
            </c:dLbl>
            <c:dLbl>
              <c:idx val="5"/>
              <c:tx>
                <c:rich>
                  <a:bodyPr/>
                  <a:lstStyle/>
                  <a:p>
                    <a:fld id="{16B5D7DA-A495-43CE-BCFC-B9946464C9B1}" type="VALUE">
                      <a:rPr lang="en-US" altLang="ja-JP">
                        <a:solidFill>
                          <a:schemeClr val="bg1"/>
                        </a:solidFill>
                      </a:rPr>
                      <a:pPr/>
                      <a:t>[値]</a:t>
                    </a:fld>
                    <a:endParaRPr lang="ja-JP" alt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D4B1-4858-BCC0-6956EFA901E7}"/>
                </c:ext>
              </c:extLst>
            </c:dLbl>
            <c:numFmt formatCode="#,##0;[White]#,##0" sourceLinked="0"/>
            <c:spPr>
              <a:noFill/>
              <a:ln>
                <a:noFill/>
              </a:ln>
              <a:effectLst/>
            </c:spPr>
            <c:txPr>
              <a:bodyPr/>
              <a:lstStyle/>
              <a:p>
                <a:pPr>
                  <a:defRPr>
                    <a:solidFill>
                      <a:schemeClr val="bg1"/>
                    </a:solidFill>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8"/>
                <c:pt idx="0">
                  <c:v> R1 </c:v>
                </c:pt>
                <c:pt idx="1">
                  <c:v> R2 </c:v>
                </c:pt>
                <c:pt idx="2">
                  <c:v> R3 </c:v>
                </c:pt>
                <c:pt idx="3">
                  <c:v> R4 </c:v>
                </c:pt>
                <c:pt idx="4">
                  <c:v> R5 </c:v>
                </c:pt>
                <c:pt idx="5">
                  <c:v> R6 </c:v>
                </c:pt>
                <c:pt idx="6">
                  <c:v> R7 </c:v>
                </c:pt>
                <c:pt idx="7">
                  <c:v> R8（当初） </c:v>
                </c:pt>
              </c:strCache>
              <c:extLst/>
            </c:strRef>
          </c:cat>
          <c:val>
            <c:numRef>
              <c:f>Sheet1!$E$2:$E$10</c:f>
              <c:numCache>
                <c:formatCode>_-* #,##0_-;\-* #,##0_-;_-* "-"_-;_-@_-</c:formatCode>
                <c:ptCount val="8"/>
                <c:pt idx="0">
                  <c:v>-4608</c:v>
                </c:pt>
                <c:pt idx="1">
                  <c:v>-4866</c:v>
                </c:pt>
                <c:pt idx="2">
                  <c:v>-3525</c:v>
                </c:pt>
                <c:pt idx="3">
                  <c:v>-3467</c:v>
                </c:pt>
                <c:pt idx="4">
                  <c:v>-3609</c:v>
                </c:pt>
                <c:pt idx="5">
                  <c:v>-2919</c:v>
                </c:pt>
                <c:pt idx="6">
                  <c:v>-3258</c:v>
                </c:pt>
                <c:pt idx="7">
                  <c:v>-3684</c:v>
                </c:pt>
              </c:numCache>
              <c:extLst/>
            </c:numRef>
          </c:val>
          <c:extLst>
            <c:ext xmlns:c16="http://schemas.microsoft.com/office/drawing/2014/chart" uri="{C3380CC4-5D6E-409C-BE32-E72D297353CC}">
              <c16:uniqueId val="{0000000D-D4B1-4858-BCC0-6956EFA901E7}"/>
            </c:ext>
          </c:extLst>
        </c:ser>
        <c:dLbls>
          <c:showLegendKey val="0"/>
          <c:showVal val="0"/>
          <c:showCatName val="0"/>
          <c:showSerName val="0"/>
          <c:showPercent val="0"/>
          <c:showBubbleSize val="0"/>
        </c:dLbls>
        <c:gapWidth val="45"/>
        <c:overlap val="100"/>
        <c:axId val="164718080"/>
        <c:axId val="164719616"/>
      </c:barChart>
      <c:lineChart>
        <c:grouping val="standard"/>
        <c:varyColors val="0"/>
        <c:ser>
          <c:idx val="6"/>
          <c:order val="3"/>
          <c:tx>
            <c:strRef>
              <c:f>Sheet1!$B$1</c:f>
              <c:strCache>
                <c:ptCount val="1"/>
                <c:pt idx="0">
                  <c:v> 新発債合計 </c:v>
                </c:pt>
              </c:strCache>
            </c:strRef>
          </c:tx>
          <c:spPr>
            <a:ln>
              <a:noFill/>
            </a:ln>
          </c:spPr>
          <c:marker>
            <c:symbol val="none"/>
          </c:marker>
          <c:dLbls>
            <c:dLbl>
              <c:idx val="0"/>
              <c:layout>
                <c:manualLayout>
                  <c:x val="-3.2275854700854749E-2"/>
                  <c:y val="-3.216503267973856E-2"/>
                </c:manualLayout>
              </c:layout>
              <c:spPr>
                <a:noFill/>
                <a:ln w="40007">
                  <a:noFill/>
                </a:ln>
              </c:spPr>
              <c:txPr>
                <a:bodyPr wrap="square" lIns="38100" tIns="19050" rIns="38100" bIns="19050" anchor="ctr">
                  <a:spAutoFit/>
                </a:bodyPr>
                <a:lstStyle/>
                <a:p>
                  <a:pPr>
                    <a:defRPr b="0"/>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D4B1-4858-BCC0-6956EFA901E7}"/>
                </c:ext>
              </c:extLst>
            </c:dLbl>
            <c:dLbl>
              <c:idx val="1"/>
              <c:layout>
                <c:manualLayout>
                  <c:x val="-3.4825747863247915E-2"/>
                  <c:y val="-3.216503267973856E-2"/>
                </c:manualLayout>
              </c:layout>
              <c:spPr>
                <a:noFill/>
                <a:ln w="40007">
                  <a:noFill/>
                </a:ln>
              </c:spPr>
              <c:txPr>
                <a:bodyPr wrap="square" lIns="38100" tIns="19050" rIns="38100" bIns="19050" anchor="ctr">
                  <a:spAutoFit/>
                </a:bodyPr>
                <a:lstStyle/>
                <a:p>
                  <a:pPr>
                    <a:defRPr b="0"/>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D4B1-4858-BCC0-6956EFA901E7}"/>
                </c:ext>
              </c:extLst>
            </c:dLbl>
            <c:dLbl>
              <c:idx val="2"/>
              <c:layout>
                <c:manualLayout>
                  <c:x val="-3.6346367521367523E-2"/>
                  <c:y val="-6.3292483660130724E-2"/>
                </c:manualLayout>
              </c:layout>
              <c:spPr>
                <a:noFill/>
                <a:ln w="40007">
                  <a:noFill/>
                </a:ln>
              </c:spPr>
              <c:txPr>
                <a:bodyPr wrap="square" lIns="38100" tIns="19050" rIns="38100" bIns="19050" anchor="ctr" anchorCtr="0">
                  <a:spAutoFit/>
                </a:bodyPr>
                <a:lstStyle/>
                <a:p>
                  <a:pPr algn="ctr">
                    <a:defRPr lang="en-US" altLang="ja-JP" sz="8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D4B1-4858-BCC0-6956EFA901E7}"/>
                </c:ext>
              </c:extLst>
            </c:dLbl>
            <c:dLbl>
              <c:idx val="3"/>
              <c:layout>
                <c:manualLayout>
                  <c:x val="-3.1485149572649675E-2"/>
                  <c:y val="-5.2916666666666716E-2"/>
                </c:manualLayout>
              </c:layout>
              <c:spPr>
                <a:noFill/>
                <a:ln w="40007">
                  <a:noFill/>
                </a:ln>
              </c:spPr>
              <c:txPr>
                <a:bodyPr wrap="square" lIns="38100" tIns="19050" rIns="38100" bIns="19050" anchor="ctr" anchorCtr="0">
                  <a:spAutoFit/>
                </a:bodyPr>
                <a:lstStyle/>
                <a:p>
                  <a:pPr algn="ctr" rtl="0">
                    <a:defRPr lang="en-US" altLang="ja-JP" sz="8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D4B1-4858-BCC0-6956EFA901E7}"/>
                </c:ext>
              </c:extLst>
            </c:dLbl>
            <c:dLbl>
              <c:idx val="4"/>
              <c:layout>
                <c:manualLayout>
                  <c:x val="-3.3141403256704983E-2"/>
                  <c:y val="-6.3292483660130766E-2"/>
                </c:manualLayout>
              </c:layout>
              <c:spPr>
                <a:noFill/>
                <a:ln w="40007">
                  <a:noFill/>
                </a:ln>
              </c:spPr>
              <c:txPr>
                <a:bodyPr wrap="square" lIns="38100" tIns="19050" rIns="38100" bIns="19050" anchor="ctr" anchorCtr="0">
                  <a:spAutoFit/>
                </a:bodyPr>
                <a:lstStyle/>
                <a:p>
                  <a:pPr algn="ctr" rtl="0">
                    <a:defRPr lang="en-US" altLang="ja-JP" sz="8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D4B1-4858-BCC0-6956EFA901E7}"/>
                </c:ext>
              </c:extLst>
            </c:dLbl>
            <c:dLbl>
              <c:idx val="5"/>
              <c:layout>
                <c:manualLayout>
                  <c:x val="-3.4198824786324786E-2"/>
                  <c:y val="-3.216503267973856E-2"/>
                </c:manualLayout>
              </c:layout>
              <c:spPr>
                <a:noFill/>
                <a:ln w="40007">
                  <a:noFill/>
                </a:ln>
              </c:spPr>
              <c:txPr>
                <a:bodyPr wrap="square" lIns="38100" tIns="19050" rIns="38100" bIns="19050" anchor="ctr" anchorCtr="0">
                  <a:spAutoFit/>
                </a:bodyPr>
                <a:lstStyle/>
                <a:p>
                  <a:pPr algn="ctr" rtl="0">
                    <a:defRPr lang="en-US" altLang="ja-JP" sz="800" b="0" i="0" u="none" strike="noStrike" kern="1200"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D4B1-4858-BCC0-6956EFA901E7}"/>
                </c:ext>
              </c:extLst>
            </c:dLbl>
            <c:dLbl>
              <c:idx val="6"/>
              <c:layout>
                <c:manualLayout>
                  <c:x val="-3.3019755747126435E-2"/>
                  <c:y val="-4.25408496732026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3E9-45BC-A03B-78E0C6B8AE3E}"/>
                </c:ext>
              </c:extLst>
            </c:dLbl>
            <c:spPr>
              <a:noFill/>
              <a:ln w="40007">
                <a:noFill/>
              </a:ln>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8"/>
                <c:pt idx="0">
                  <c:v> R1 </c:v>
                </c:pt>
                <c:pt idx="1">
                  <c:v> R2 </c:v>
                </c:pt>
                <c:pt idx="2">
                  <c:v> R3 </c:v>
                </c:pt>
                <c:pt idx="3">
                  <c:v> R4 </c:v>
                </c:pt>
                <c:pt idx="4">
                  <c:v> R5 </c:v>
                </c:pt>
                <c:pt idx="5">
                  <c:v> R6 </c:v>
                </c:pt>
                <c:pt idx="6">
                  <c:v> R7 </c:v>
                </c:pt>
                <c:pt idx="7">
                  <c:v> R8（当初） </c:v>
                </c:pt>
              </c:strCache>
              <c:extLst/>
            </c:strRef>
          </c:cat>
          <c:val>
            <c:numRef>
              <c:f>Sheet1!$B$2:$B$10</c:f>
              <c:numCache>
                <c:formatCode>_-* #,##0_-;\-* #,##0_-;_-* "-"_-;_-@_-</c:formatCode>
                <c:ptCount val="8"/>
                <c:pt idx="0">
                  <c:v>2470</c:v>
                </c:pt>
                <c:pt idx="1">
                  <c:v>3281</c:v>
                </c:pt>
                <c:pt idx="2">
                  <c:v>3910</c:v>
                </c:pt>
                <c:pt idx="3">
                  <c:v>1304</c:v>
                </c:pt>
                <c:pt idx="4">
                  <c:v>1479</c:v>
                </c:pt>
                <c:pt idx="5">
                  <c:v>1297</c:v>
                </c:pt>
                <c:pt idx="6">
                  <c:v>1027</c:v>
                </c:pt>
                <c:pt idx="7">
                  <c:v>1582</c:v>
                </c:pt>
              </c:numCache>
              <c:extLst/>
            </c:numRef>
          </c:val>
          <c:smooth val="0"/>
          <c:extLst>
            <c:ext xmlns:c16="http://schemas.microsoft.com/office/drawing/2014/chart" uri="{C3380CC4-5D6E-409C-BE32-E72D297353CC}">
              <c16:uniqueId val="{0000000E-D4B1-4858-BCC0-6956EFA901E7}"/>
            </c:ext>
          </c:extLst>
        </c:ser>
        <c:ser>
          <c:idx val="2"/>
          <c:order val="4"/>
          <c:tx>
            <c:strRef>
              <c:f>Sheet1!$F$1</c:f>
              <c:strCache>
                <c:ptCount val="1"/>
                <c:pt idx="0">
                  <c:v> 合計 </c:v>
                </c:pt>
              </c:strCache>
            </c:strRef>
          </c:tx>
          <c:spPr>
            <a:ln w="28575">
              <a:solidFill>
                <a:srgbClr val="111986"/>
              </a:solidFill>
            </a:ln>
          </c:spPr>
          <c:marker>
            <c:symbol val="circle"/>
            <c:size val="7"/>
            <c:spPr>
              <a:solidFill>
                <a:srgbClr val="FFFFFF"/>
              </a:solidFill>
              <a:ln w="9525">
                <a:solidFill>
                  <a:srgbClr val="111986"/>
                </a:solidFill>
              </a:ln>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8"/>
                <c:pt idx="0">
                  <c:v> R1 </c:v>
                </c:pt>
                <c:pt idx="1">
                  <c:v> R2 </c:v>
                </c:pt>
                <c:pt idx="2">
                  <c:v> R3 </c:v>
                </c:pt>
                <c:pt idx="3">
                  <c:v> R4 </c:v>
                </c:pt>
                <c:pt idx="4">
                  <c:v> R5 </c:v>
                </c:pt>
                <c:pt idx="5">
                  <c:v> R6 </c:v>
                </c:pt>
                <c:pt idx="6">
                  <c:v> R7 </c:v>
                </c:pt>
                <c:pt idx="7">
                  <c:v> R8（当初） </c:v>
                </c:pt>
              </c:strCache>
              <c:extLst/>
            </c:strRef>
          </c:cat>
          <c:val>
            <c:numRef>
              <c:f>Sheet1!$F$2:$F$10</c:f>
              <c:numCache>
                <c:formatCode>_-* #,##0_-;\-* #,##0_-;_-* "-"_-;_-@_-</c:formatCode>
                <c:ptCount val="8"/>
                <c:pt idx="0">
                  <c:v>7078</c:v>
                </c:pt>
                <c:pt idx="1">
                  <c:v>8147</c:v>
                </c:pt>
                <c:pt idx="2">
                  <c:v>7435</c:v>
                </c:pt>
                <c:pt idx="3">
                  <c:v>4771</c:v>
                </c:pt>
                <c:pt idx="4">
                  <c:v>5088</c:v>
                </c:pt>
                <c:pt idx="5">
                  <c:v>4216</c:v>
                </c:pt>
                <c:pt idx="6">
                  <c:v>4285</c:v>
                </c:pt>
                <c:pt idx="7">
                  <c:v>5266</c:v>
                </c:pt>
              </c:numCache>
              <c:extLst/>
            </c:numRef>
          </c:val>
          <c:smooth val="0"/>
          <c:extLst>
            <c:ext xmlns:c16="http://schemas.microsoft.com/office/drawing/2014/chart" uri="{C3380CC4-5D6E-409C-BE32-E72D297353CC}">
              <c16:uniqueId val="{0000000F-D4B1-4858-BCC0-6956EFA901E7}"/>
            </c:ext>
          </c:extLst>
        </c:ser>
        <c:dLbls>
          <c:showLegendKey val="0"/>
          <c:showVal val="0"/>
          <c:showCatName val="0"/>
          <c:showSerName val="0"/>
          <c:showPercent val="0"/>
          <c:showBubbleSize val="0"/>
        </c:dLbls>
        <c:marker val="1"/>
        <c:smooth val="0"/>
        <c:axId val="164718080"/>
        <c:axId val="164719616"/>
      </c:lineChart>
      <c:catAx>
        <c:axId val="164718080"/>
        <c:scaling>
          <c:orientation val="minMax"/>
        </c:scaling>
        <c:delete val="0"/>
        <c:axPos val="b"/>
        <c:numFmt formatCode="General" sourceLinked="1"/>
        <c:majorTickMark val="out"/>
        <c:minorTickMark val="none"/>
        <c:tickLblPos val="low"/>
        <c:spPr>
          <a:ln w="9525">
            <a:solidFill>
              <a:srgbClr val="484848"/>
            </a:solidFill>
            <a:prstDash val="solid"/>
          </a:ln>
        </c:spPr>
        <c:txPr>
          <a:bodyPr rot="0" vert="horz"/>
          <a:lstStyle/>
          <a:p>
            <a:pPr>
              <a:defRPr/>
            </a:pPr>
            <a:endParaRPr lang="ja-JP"/>
          </a:p>
        </c:txPr>
        <c:crossAx val="164719616"/>
        <c:crosses val="autoZero"/>
        <c:auto val="1"/>
        <c:lblAlgn val="ctr"/>
        <c:lblOffset val="100"/>
        <c:noMultiLvlLbl val="0"/>
      </c:catAx>
      <c:valAx>
        <c:axId val="164719616"/>
        <c:scaling>
          <c:orientation val="minMax"/>
          <c:max val="10000"/>
          <c:min val="-6000"/>
        </c:scaling>
        <c:delete val="0"/>
        <c:axPos val="l"/>
        <c:majorGridlines>
          <c:spPr>
            <a:ln w="9525">
              <a:solidFill>
                <a:srgbClr val="E1E1E1"/>
              </a:solidFill>
              <a:prstDash val="solid"/>
            </a:ln>
          </c:spPr>
        </c:majorGridlines>
        <c:numFmt formatCode="#,##0;#,##0" sourceLinked="0"/>
        <c:majorTickMark val="out"/>
        <c:minorTickMark val="none"/>
        <c:tickLblPos val="nextTo"/>
        <c:spPr>
          <a:ln w="9525">
            <a:solidFill>
              <a:srgbClr val="484848"/>
            </a:solidFill>
          </a:ln>
        </c:spPr>
        <c:txPr>
          <a:bodyPr rot="0" vert="horz"/>
          <a:lstStyle/>
          <a:p>
            <a:pPr>
              <a:defRPr/>
            </a:pPr>
            <a:endParaRPr lang="ja-JP"/>
          </a:p>
        </c:txPr>
        <c:crossAx val="164718080"/>
        <c:crosses val="autoZero"/>
        <c:crossBetween val="between"/>
        <c:majorUnit val="2000"/>
      </c:valAx>
    </c:plotArea>
    <c:plotVisOnly val="1"/>
    <c:dispBlanksAs val="gap"/>
    <c:showDLblsOverMax val="0"/>
  </c:chart>
  <c:spPr>
    <a:noFill/>
    <a:ln>
      <a:noFill/>
    </a:ln>
  </c:spPr>
  <c:txPr>
    <a:bodyPr/>
    <a:lstStyle/>
    <a:p>
      <a:pPr>
        <a:defRPr sz="800" b="0" i="0" u="none" strike="noStrike"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743175287356315E-2"/>
          <c:y val="0.11927532679738562"/>
          <c:w val="0.89253029214559387"/>
          <c:h val="0.61811519607843135"/>
        </c:manualLayout>
      </c:layout>
      <c:barChart>
        <c:barDir val="col"/>
        <c:grouping val="stacked"/>
        <c:varyColors val="0"/>
        <c:ser>
          <c:idx val="2"/>
          <c:order val="0"/>
          <c:tx>
            <c:strRef>
              <c:f>Sheet1!$C$1</c:f>
              <c:strCache>
                <c:ptCount val="1"/>
                <c:pt idx="0">
                  <c:v>その他</c:v>
                </c:pt>
              </c:strCache>
            </c:strRef>
          </c:tx>
          <c:spPr>
            <a:solidFill>
              <a:srgbClr val="5698DF"/>
            </a:solidFill>
            <a:ln w="3104">
              <a:noFill/>
            </a:ln>
          </c:spPr>
          <c:invertIfNegative val="0"/>
          <c:dLbls>
            <c:spPr>
              <a:noFill/>
              <a:ln w="46675">
                <a:noFill/>
              </a:ln>
            </c:spPr>
            <c:txPr>
              <a:bodyPr/>
              <a:lstStyle/>
              <a:p>
                <a:pPr>
                  <a:defRPr>
                    <a:solidFill>
                      <a:schemeClr val="bg1"/>
                    </a:solidFill>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Sheet1!$A$14:$A$26</c:f>
              <c:strCache>
                <c:ptCount val="8"/>
                <c:pt idx="0">
                  <c:v>R1</c:v>
                </c:pt>
                <c:pt idx="1">
                  <c:v>R2</c:v>
                </c:pt>
                <c:pt idx="2">
                  <c:v>R3</c:v>
                </c:pt>
                <c:pt idx="3">
                  <c:v>R4</c:v>
                </c:pt>
                <c:pt idx="4">
                  <c:v>R5</c:v>
                </c:pt>
                <c:pt idx="5">
                  <c:v>R6</c:v>
                </c:pt>
                <c:pt idx="6">
                  <c:v>R7</c:v>
                </c:pt>
                <c:pt idx="7">
                  <c:v>R8（当初）</c:v>
                </c:pt>
              </c:strCache>
              <c:extLst/>
            </c:strRef>
          </c:cat>
          <c:val>
            <c:numRef>
              <c:f>Sheet1!$C$14:$C$26</c:f>
              <c:numCache>
                <c:formatCode>#,##0_);[Red]\(#,##0\)</c:formatCode>
                <c:ptCount val="8"/>
                <c:pt idx="0">
                  <c:v>27822</c:v>
                </c:pt>
                <c:pt idx="1">
                  <c:v>27476</c:v>
                </c:pt>
                <c:pt idx="2">
                  <c:v>27190</c:v>
                </c:pt>
                <c:pt idx="3">
                  <c:v>26447</c:v>
                </c:pt>
                <c:pt idx="4">
                  <c:v>25585</c:v>
                </c:pt>
                <c:pt idx="5">
                  <c:v>24978</c:v>
                </c:pt>
                <c:pt idx="6">
                  <c:v>24024</c:v>
                </c:pt>
                <c:pt idx="7">
                  <c:v>23868</c:v>
                </c:pt>
              </c:numCache>
              <c:extLst/>
            </c:numRef>
          </c:val>
          <c:extLst>
            <c:ext xmlns:c16="http://schemas.microsoft.com/office/drawing/2014/chart" uri="{C3380CC4-5D6E-409C-BE32-E72D297353CC}">
              <c16:uniqueId val="{00000001-121B-4F1F-ABF9-4F0FDA4AC1B4}"/>
            </c:ext>
          </c:extLst>
        </c:ser>
        <c:ser>
          <c:idx val="0"/>
          <c:order val="1"/>
          <c:tx>
            <c:strRef>
              <c:f>Sheet1!$B$1</c:f>
              <c:strCache>
                <c:ptCount val="1"/>
                <c:pt idx="0">
                  <c:v>臨財債等</c:v>
                </c:pt>
              </c:strCache>
            </c:strRef>
          </c:tx>
          <c:spPr>
            <a:solidFill>
              <a:srgbClr val="E38B3B"/>
            </a:solidFill>
            <a:ln w="3104">
              <a:noFill/>
            </a:ln>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Sheet1!$A$14:$A$26</c:f>
              <c:strCache>
                <c:ptCount val="8"/>
                <c:pt idx="0">
                  <c:v>R1</c:v>
                </c:pt>
                <c:pt idx="1">
                  <c:v>R2</c:v>
                </c:pt>
                <c:pt idx="2">
                  <c:v>R3</c:v>
                </c:pt>
                <c:pt idx="3">
                  <c:v>R4</c:v>
                </c:pt>
                <c:pt idx="4">
                  <c:v>R5</c:v>
                </c:pt>
                <c:pt idx="5">
                  <c:v>R6</c:v>
                </c:pt>
                <c:pt idx="6">
                  <c:v>R7</c:v>
                </c:pt>
                <c:pt idx="7">
                  <c:v>R8（当初）</c:v>
                </c:pt>
              </c:strCache>
              <c:extLst/>
            </c:strRef>
          </c:cat>
          <c:val>
            <c:numRef>
              <c:f>Sheet1!$B$14:$B$26</c:f>
              <c:numCache>
                <c:formatCode>#,##0_);[Red]\(#,##0\)</c:formatCode>
                <c:ptCount val="8"/>
                <c:pt idx="0">
                  <c:v>33244</c:v>
                </c:pt>
                <c:pt idx="1">
                  <c:v>33898</c:v>
                </c:pt>
                <c:pt idx="2">
                  <c:v>35550</c:v>
                </c:pt>
                <c:pt idx="3">
                  <c:v>34590</c:v>
                </c:pt>
                <c:pt idx="4">
                  <c:v>33596</c:v>
                </c:pt>
                <c:pt idx="5">
                  <c:v>32190</c:v>
                </c:pt>
                <c:pt idx="6">
                  <c:v>30422</c:v>
                </c:pt>
                <c:pt idx="7">
                  <c:v>28586</c:v>
                </c:pt>
              </c:numCache>
              <c:extLst/>
            </c:numRef>
          </c:val>
          <c:extLst>
            <c:ext xmlns:c16="http://schemas.microsoft.com/office/drawing/2014/chart" uri="{C3380CC4-5D6E-409C-BE32-E72D297353CC}">
              <c16:uniqueId val="{00000003-121B-4F1F-ABF9-4F0FDA4AC1B4}"/>
            </c:ext>
          </c:extLst>
        </c:ser>
        <c:ser>
          <c:idx val="1"/>
          <c:order val="2"/>
          <c:tx>
            <c:strRef>
              <c:f>Sheet1!$D$1</c:f>
              <c:strCache>
                <c:ptCount val="1"/>
                <c:pt idx="0">
                  <c:v>計</c:v>
                </c:pt>
              </c:strCache>
              <c:extLst xmlns:c15="http://schemas.microsoft.com/office/drawing/2012/chart"/>
            </c:strRef>
          </c:tx>
          <c:spPr>
            <a:noFill/>
            <a:ln>
              <a:noFill/>
            </a:ln>
          </c:spPr>
          <c:invertIfNegative val="0"/>
          <c:dLbls>
            <c:numFmt formatCode="#,##0_);[Red]\(#,##0\)" sourceLinked="0"/>
            <c:spPr>
              <a:noFill/>
              <a:ln>
                <a:noFill/>
              </a:ln>
              <a:effectLst/>
            </c:spPr>
            <c:txPr>
              <a:bodyPr/>
              <a:lstStyle/>
              <a:p>
                <a:pPr>
                  <a:defRPr b="1"/>
                </a:pPr>
                <a:endParaRPr lang="ja-JP"/>
              </a:p>
            </c:txPr>
            <c:dLblPos val="inBase"/>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Sheet1!$A$14:$A$26</c:f>
              <c:strCache>
                <c:ptCount val="8"/>
                <c:pt idx="0">
                  <c:v>R1</c:v>
                </c:pt>
                <c:pt idx="1">
                  <c:v>R2</c:v>
                </c:pt>
                <c:pt idx="2">
                  <c:v>R3</c:v>
                </c:pt>
                <c:pt idx="3">
                  <c:v>R4</c:v>
                </c:pt>
                <c:pt idx="4">
                  <c:v>R5</c:v>
                </c:pt>
                <c:pt idx="5">
                  <c:v>R6</c:v>
                </c:pt>
                <c:pt idx="6">
                  <c:v>R7</c:v>
                </c:pt>
                <c:pt idx="7">
                  <c:v>R8（当初）</c:v>
                </c:pt>
              </c:strCache>
              <c:extLst/>
            </c:strRef>
          </c:cat>
          <c:val>
            <c:numRef>
              <c:f>Sheet1!$D$14:$D$26</c:f>
              <c:numCache>
                <c:formatCode>#,##0_);[Red]\(#,##0\)</c:formatCode>
                <c:ptCount val="8"/>
                <c:pt idx="0">
                  <c:v>61065</c:v>
                </c:pt>
                <c:pt idx="1">
                  <c:v>61374</c:v>
                </c:pt>
                <c:pt idx="2">
                  <c:v>62741</c:v>
                </c:pt>
                <c:pt idx="3">
                  <c:v>61038</c:v>
                </c:pt>
                <c:pt idx="4">
                  <c:v>59182</c:v>
                </c:pt>
                <c:pt idx="5">
                  <c:v>57168</c:v>
                </c:pt>
                <c:pt idx="6">
                  <c:v>54446</c:v>
                </c:pt>
                <c:pt idx="7">
                  <c:v>52455</c:v>
                </c:pt>
              </c:numCache>
              <c:extLst/>
            </c:numRef>
          </c:val>
          <c:extLst xmlns:c15="http://schemas.microsoft.com/office/drawing/2012/chart">
            <c:ext xmlns:c16="http://schemas.microsoft.com/office/drawing/2014/chart" uri="{C3380CC4-5D6E-409C-BE32-E72D297353CC}">
              <c16:uniqueId val="{00000007-121B-4F1F-ABF9-4F0FDA4AC1B4}"/>
            </c:ext>
          </c:extLst>
        </c:ser>
        <c:dLbls>
          <c:showLegendKey val="0"/>
          <c:showVal val="0"/>
          <c:showCatName val="0"/>
          <c:showSerName val="0"/>
          <c:showPercent val="0"/>
          <c:showBubbleSize val="0"/>
        </c:dLbls>
        <c:gapWidth val="45"/>
        <c:overlap val="100"/>
        <c:axId val="165835520"/>
        <c:axId val="165837056"/>
        <c:extLst/>
      </c:barChart>
      <c:catAx>
        <c:axId val="165835520"/>
        <c:scaling>
          <c:orientation val="minMax"/>
        </c:scaling>
        <c:delete val="0"/>
        <c:axPos val="b"/>
        <c:numFmt formatCode="General" sourceLinked="1"/>
        <c:majorTickMark val="out"/>
        <c:minorTickMark val="none"/>
        <c:tickLblPos val="nextTo"/>
        <c:spPr>
          <a:ln w="9525">
            <a:solidFill>
              <a:srgbClr val="484848"/>
            </a:solidFill>
          </a:ln>
        </c:spPr>
        <c:txPr>
          <a:bodyPr rot="0" vert="horz"/>
          <a:lstStyle/>
          <a:p>
            <a:pPr>
              <a:defRPr/>
            </a:pPr>
            <a:endParaRPr lang="ja-JP"/>
          </a:p>
        </c:txPr>
        <c:crossAx val="165837056"/>
        <c:crosses val="autoZero"/>
        <c:auto val="1"/>
        <c:lblAlgn val="ctr"/>
        <c:lblOffset val="100"/>
        <c:noMultiLvlLbl val="0"/>
      </c:catAx>
      <c:valAx>
        <c:axId val="165837056"/>
        <c:scaling>
          <c:orientation val="minMax"/>
          <c:max val="70000"/>
          <c:min val="0"/>
        </c:scaling>
        <c:delete val="0"/>
        <c:axPos val="l"/>
        <c:majorGridlines>
          <c:spPr>
            <a:ln w="9525">
              <a:solidFill>
                <a:srgbClr val="E1E1E1"/>
              </a:solidFill>
              <a:prstDash val="solid"/>
            </a:ln>
          </c:spPr>
        </c:majorGridlines>
        <c:numFmt formatCode="#,##0_ " sourceLinked="0"/>
        <c:majorTickMark val="out"/>
        <c:minorTickMark val="none"/>
        <c:tickLblPos val="nextTo"/>
        <c:spPr>
          <a:ln w="9525">
            <a:solidFill>
              <a:srgbClr val="484848"/>
            </a:solidFill>
            <a:prstDash val="solid"/>
          </a:ln>
        </c:spPr>
        <c:txPr>
          <a:bodyPr rot="0" vert="horz"/>
          <a:lstStyle/>
          <a:p>
            <a:pPr>
              <a:defRPr/>
            </a:pPr>
            <a:endParaRPr lang="ja-JP"/>
          </a:p>
        </c:txPr>
        <c:crossAx val="165835520"/>
        <c:crosses val="autoZero"/>
        <c:crossBetween val="between"/>
      </c:valAx>
      <c:spPr>
        <a:noFill/>
        <a:ln w="25381">
          <a:noFill/>
        </a:ln>
      </c:spPr>
    </c:plotArea>
    <c:plotVisOnly val="1"/>
    <c:dispBlanksAs val="gap"/>
    <c:showDLblsOverMax val="0"/>
  </c:chart>
  <c:spPr>
    <a:noFill/>
    <a:ln w="0">
      <a:noFill/>
    </a:ln>
  </c:spPr>
  <c:txPr>
    <a:bodyPr/>
    <a:lstStyle/>
    <a:p>
      <a:pPr>
        <a:defRPr sz="800" b="0" i="0" u="none" strike="noStrike" baseline="0">
          <a:solidFill>
            <a:srgbClr val="000000"/>
          </a:solidFill>
          <a:latin typeface="BIZ UDPゴシック" panose="020B0400000000000000" pitchFamily="50" charset="-128"/>
          <a:ea typeface="BIZ UDPゴシック" panose="020B0400000000000000" pitchFamily="50" charset="-128"/>
          <a:cs typeface="Calibri"/>
        </a:defRPr>
      </a:pPr>
      <a:endParaRPr lang="ja-JP"/>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0"/>
      <c:rotY val="0"/>
      <c:rAngAx val="1"/>
    </c:view3D>
    <c:floor>
      <c:thickness val="0"/>
    </c:floor>
    <c:sideWall>
      <c:thickness val="0"/>
    </c:sideWall>
    <c:backWall>
      <c:thickness val="0"/>
    </c:backWall>
    <c:plotArea>
      <c:layout>
        <c:manualLayout>
          <c:layoutTarget val="inner"/>
          <c:xMode val="edge"/>
          <c:yMode val="edge"/>
          <c:x val="6.1075225944154585E-2"/>
          <c:y val="2.0691733424303426E-2"/>
          <c:w val="0.92676414968163112"/>
          <c:h val="0.87626207054177596"/>
        </c:manualLayout>
      </c:layout>
      <c:bar3DChart>
        <c:barDir val="col"/>
        <c:grouping val="stacked"/>
        <c:varyColors val="0"/>
        <c:ser>
          <c:idx val="2"/>
          <c:order val="0"/>
          <c:tx>
            <c:strRef>
              <c:f>H26発表!$B$5</c:f>
              <c:strCache>
                <c:ptCount val="1"/>
                <c:pt idx="0">
                  <c:v>復元積立</c:v>
                </c:pt>
              </c:strCache>
            </c:strRef>
          </c:tx>
          <c:spPr>
            <a:solidFill>
              <a:srgbClr val="CCDAF5"/>
            </a:solidFill>
          </c:spPr>
          <c:invertIfNegative val="0"/>
          <c:dPt>
            <c:idx val="6"/>
            <c:invertIfNegative val="0"/>
            <c:bubble3D val="0"/>
            <c:extLst>
              <c:ext xmlns:c16="http://schemas.microsoft.com/office/drawing/2014/chart" uri="{C3380CC4-5D6E-409C-BE32-E72D297353CC}">
                <c16:uniqueId val="{00000000-EC09-4358-96FA-4650A279E576}"/>
              </c:ext>
            </c:extLst>
          </c:dPt>
          <c:dPt>
            <c:idx val="7"/>
            <c:invertIfNegative val="0"/>
            <c:bubble3D val="0"/>
            <c:extLst>
              <c:ext xmlns:c16="http://schemas.microsoft.com/office/drawing/2014/chart" uri="{C3380CC4-5D6E-409C-BE32-E72D297353CC}">
                <c16:uniqueId val="{00000001-EC09-4358-96FA-4650A279E576}"/>
              </c:ext>
            </c:extLst>
          </c:dPt>
          <c:dLbls>
            <c:spPr>
              <a:noFill/>
              <a:ln>
                <a:noFill/>
              </a:ln>
              <a:effectLst/>
            </c:spPr>
            <c:txPr>
              <a:bodyPr wrap="square" lIns="38100" tIns="19050" rIns="38100" bIns="19050" anchor="ctr">
                <a:spAutoFit/>
              </a:bodyPr>
              <a:lstStyle/>
              <a:p>
                <a:pPr>
                  <a:defRPr sz="8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H26発表!$C$2:$R$2</c:f>
              <c:strCache>
                <c:ptCount val="16"/>
                <c:pt idx="0">
                  <c:v>H21</c:v>
                </c:pt>
                <c:pt idx="1">
                  <c:v>H22</c:v>
                </c:pt>
                <c:pt idx="2">
                  <c:v>H23</c:v>
                </c:pt>
                <c:pt idx="3">
                  <c:v>H24</c:v>
                </c:pt>
                <c:pt idx="4">
                  <c:v>H25</c:v>
                </c:pt>
                <c:pt idx="5">
                  <c:v>H26</c:v>
                </c:pt>
                <c:pt idx="6">
                  <c:v>H27</c:v>
                </c:pt>
                <c:pt idx="7">
                  <c:v>H28</c:v>
                </c:pt>
                <c:pt idx="8">
                  <c:v>H29</c:v>
                </c:pt>
                <c:pt idx="9">
                  <c:v>H30</c:v>
                </c:pt>
                <c:pt idx="10">
                  <c:v>R1</c:v>
                </c:pt>
                <c:pt idx="11">
                  <c:v>R2</c:v>
                </c:pt>
                <c:pt idx="12">
                  <c:v>R3</c:v>
                </c:pt>
                <c:pt idx="13">
                  <c:v>R4</c:v>
                </c:pt>
                <c:pt idx="14">
                  <c:v>R5</c:v>
                </c:pt>
                <c:pt idx="15">
                  <c:v>R6</c:v>
                </c:pt>
              </c:strCache>
            </c:strRef>
          </c:cat>
          <c:val>
            <c:numRef>
              <c:f>H26発表!$C$5:$R$5</c:f>
              <c:numCache>
                <c:formatCode>#,##0_);[Red]\(#,##0\)</c:formatCode>
                <c:ptCount val="16"/>
                <c:pt idx="1">
                  <c:v>228</c:v>
                </c:pt>
                <c:pt idx="2">
                  <c:v>385</c:v>
                </c:pt>
                <c:pt idx="3">
                  <c:v>260</c:v>
                </c:pt>
                <c:pt idx="4">
                  <c:v>320</c:v>
                </c:pt>
                <c:pt idx="5">
                  <c:v>280</c:v>
                </c:pt>
                <c:pt idx="6">
                  <c:v>280</c:v>
                </c:pt>
                <c:pt idx="7">
                  <c:v>276</c:v>
                </c:pt>
                <c:pt idx="8">
                  <c:v>273</c:v>
                </c:pt>
                <c:pt idx="9">
                  <c:v>271</c:v>
                </c:pt>
                <c:pt idx="10">
                  <c:v>269</c:v>
                </c:pt>
                <c:pt idx="11">
                  <c:v>264</c:v>
                </c:pt>
                <c:pt idx="12">
                  <c:v>228</c:v>
                </c:pt>
                <c:pt idx="13">
                  <c:v>172</c:v>
                </c:pt>
                <c:pt idx="14">
                  <c:v>68</c:v>
                </c:pt>
              </c:numCache>
            </c:numRef>
          </c:val>
          <c:extLst>
            <c:ext xmlns:c16="http://schemas.microsoft.com/office/drawing/2014/chart" uri="{C3380CC4-5D6E-409C-BE32-E72D297353CC}">
              <c16:uniqueId val="{00000002-EC09-4358-96FA-4650A279E576}"/>
            </c:ext>
          </c:extLst>
        </c:ser>
        <c:ser>
          <c:idx val="1"/>
          <c:order val="1"/>
          <c:tx>
            <c:strRef>
              <c:f>H26発表!$B$4</c:f>
              <c:strCache>
                <c:ptCount val="1"/>
                <c:pt idx="0">
                  <c:v>決算剰余金</c:v>
                </c:pt>
              </c:strCache>
            </c:strRef>
          </c:tx>
          <c:spPr>
            <a:solidFill>
              <a:srgbClr val="82B4EB">
                <a:alpha val="86667"/>
              </a:srgbClr>
            </a:solidFill>
          </c:spPr>
          <c:invertIfNegative val="0"/>
          <c:dLbls>
            <c:spPr>
              <a:noFill/>
              <a:ln>
                <a:noFill/>
              </a:ln>
              <a:effectLst/>
            </c:spPr>
            <c:txPr>
              <a:bodyPr wrap="square" lIns="38100" tIns="19050" rIns="38100" bIns="19050" anchor="ctr">
                <a:spAutoFit/>
              </a:bodyPr>
              <a:lstStyle/>
              <a:p>
                <a:pPr>
                  <a:defRPr sz="8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H26発表!$C$2:$R$2</c:f>
              <c:strCache>
                <c:ptCount val="16"/>
                <c:pt idx="0">
                  <c:v>H21</c:v>
                </c:pt>
                <c:pt idx="1">
                  <c:v>H22</c:v>
                </c:pt>
                <c:pt idx="2">
                  <c:v>H23</c:v>
                </c:pt>
                <c:pt idx="3">
                  <c:v>H24</c:v>
                </c:pt>
                <c:pt idx="4">
                  <c:v>H25</c:v>
                </c:pt>
                <c:pt idx="5">
                  <c:v>H26</c:v>
                </c:pt>
                <c:pt idx="6">
                  <c:v>H27</c:v>
                </c:pt>
                <c:pt idx="7">
                  <c:v>H28</c:v>
                </c:pt>
                <c:pt idx="8">
                  <c:v>H29</c:v>
                </c:pt>
                <c:pt idx="9">
                  <c:v>H30</c:v>
                </c:pt>
                <c:pt idx="10">
                  <c:v>R1</c:v>
                </c:pt>
                <c:pt idx="11">
                  <c:v>R2</c:v>
                </c:pt>
                <c:pt idx="12">
                  <c:v>R3</c:v>
                </c:pt>
                <c:pt idx="13">
                  <c:v>R4</c:v>
                </c:pt>
                <c:pt idx="14">
                  <c:v>R5</c:v>
                </c:pt>
                <c:pt idx="15">
                  <c:v>R6</c:v>
                </c:pt>
              </c:strCache>
            </c:strRef>
          </c:cat>
          <c:val>
            <c:numRef>
              <c:f>H26発表!$C$4:$R$4</c:f>
              <c:numCache>
                <c:formatCode>#,##0_);[Red]\(#,##0\)</c:formatCode>
                <c:ptCount val="16"/>
                <c:pt idx="0">
                  <c:v>52</c:v>
                </c:pt>
                <c:pt idx="1">
                  <c:v>155</c:v>
                </c:pt>
                <c:pt idx="2">
                  <c:v>129</c:v>
                </c:pt>
                <c:pt idx="3">
                  <c:v>53</c:v>
                </c:pt>
                <c:pt idx="4">
                  <c:v>61</c:v>
                </c:pt>
                <c:pt idx="5">
                  <c:v>112</c:v>
                </c:pt>
                <c:pt idx="6">
                  <c:v>19</c:v>
                </c:pt>
                <c:pt idx="7">
                  <c:v>27</c:v>
                </c:pt>
                <c:pt idx="8">
                  <c:v>11</c:v>
                </c:pt>
                <c:pt idx="9">
                  <c:v>14</c:v>
                </c:pt>
                <c:pt idx="10">
                  <c:v>25</c:v>
                </c:pt>
                <c:pt idx="11">
                  <c:v>144</c:v>
                </c:pt>
                <c:pt idx="12">
                  <c:v>165</c:v>
                </c:pt>
                <c:pt idx="13">
                  <c:v>134</c:v>
                </c:pt>
                <c:pt idx="14">
                  <c:v>91</c:v>
                </c:pt>
              </c:numCache>
            </c:numRef>
          </c:val>
          <c:extLst>
            <c:ext xmlns:c16="http://schemas.microsoft.com/office/drawing/2014/chart" uri="{C3380CC4-5D6E-409C-BE32-E72D297353CC}">
              <c16:uniqueId val="{00000003-EC09-4358-96FA-4650A279E576}"/>
            </c:ext>
          </c:extLst>
        </c:ser>
        <c:ser>
          <c:idx val="0"/>
          <c:order val="2"/>
          <c:tx>
            <c:strRef>
              <c:f>H26発表!$B$7</c:f>
              <c:strCache>
                <c:ptCount val="1"/>
                <c:pt idx="0">
                  <c:v>今後復元</c:v>
                </c:pt>
              </c:strCache>
            </c:strRef>
          </c:tx>
          <c:spPr>
            <a:solidFill>
              <a:srgbClr val="00B050"/>
            </a:solidFill>
          </c:spPr>
          <c:invertIfNegative val="0"/>
          <c:dPt>
            <c:idx val="8"/>
            <c:invertIfNegative val="0"/>
            <c:bubble3D val="0"/>
            <c:extLst>
              <c:ext xmlns:c16="http://schemas.microsoft.com/office/drawing/2014/chart" uri="{C3380CC4-5D6E-409C-BE32-E72D297353CC}">
                <c16:uniqueId val="{00000004-EC09-4358-96FA-4650A279E576}"/>
              </c:ext>
            </c:extLst>
          </c:dPt>
          <c:dPt>
            <c:idx val="9"/>
            <c:invertIfNegative val="0"/>
            <c:bubble3D val="0"/>
            <c:extLst>
              <c:ext xmlns:c16="http://schemas.microsoft.com/office/drawing/2014/chart" uri="{C3380CC4-5D6E-409C-BE32-E72D297353CC}">
                <c16:uniqueId val="{00000005-EC09-4358-96FA-4650A279E576}"/>
              </c:ext>
            </c:extLst>
          </c:dPt>
          <c:dPt>
            <c:idx val="13"/>
            <c:invertIfNegative val="0"/>
            <c:bubble3D val="0"/>
            <c:extLst>
              <c:ext xmlns:c16="http://schemas.microsoft.com/office/drawing/2014/chart" uri="{C3380CC4-5D6E-409C-BE32-E72D297353CC}">
                <c16:uniqueId val="{00000006-EC09-4358-96FA-4650A279E576}"/>
              </c:ext>
            </c:extLst>
          </c:dPt>
          <c:dLbls>
            <c:dLbl>
              <c:idx val="13"/>
              <c:tx>
                <c:rich>
                  <a:bodyPr/>
                  <a:lstStyle/>
                  <a:p>
                    <a:fld id="{13905FEB-872A-4A0C-A92A-BC7F90869719}" type="VALUE">
                      <a:rPr lang="en-US" altLang="ja-JP" b="1">
                        <a:solidFill>
                          <a:schemeClr val="bg1"/>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C09-4358-96FA-4650A279E576}"/>
                </c:ext>
              </c:extLst>
            </c:dLbl>
            <c:dLbl>
              <c:idx val="14"/>
              <c:tx>
                <c:rich>
                  <a:bodyPr/>
                  <a:lstStyle/>
                  <a:p>
                    <a:fld id="{96EB9F22-7C8B-470B-827C-46BD346D9A83}" type="VALUE">
                      <a:rPr lang="en-US" altLang="ja-JP">
                        <a:solidFill>
                          <a:schemeClr val="bg1"/>
                        </a:solidFill>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C09-4358-96FA-4650A279E576}"/>
                </c:ext>
              </c:extLst>
            </c:dLbl>
            <c:spPr>
              <a:noFill/>
              <a:ln>
                <a:noFill/>
              </a:ln>
              <a:effectLst/>
            </c:spPr>
            <c:txPr>
              <a:bodyPr wrap="square" lIns="38100" tIns="19050" rIns="38100" bIns="19050" anchor="ctr">
                <a:spAutoFit/>
              </a:bodyPr>
              <a:lstStyle/>
              <a:p>
                <a:pPr>
                  <a:defRPr>
                    <a:solidFill>
                      <a:schemeClr val="bg1"/>
                    </a:solidFil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H26発表!$C$2:$R$2</c:f>
              <c:strCache>
                <c:ptCount val="16"/>
                <c:pt idx="0">
                  <c:v>H21</c:v>
                </c:pt>
                <c:pt idx="1">
                  <c:v>H22</c:v>
                </c:pt>
                <c:pt idx="2">
                  <c:v>H23</c:v>
                </c:pt>
                <c:pt idx="3">
                  <c:v>H24</c:v>
                </c:pt>
                <c:pt idx="4">
                  <c:v>H25</c:v>
                </c:pt>
                <c:pt idx="5">
                  <c:v>H26</c:v>
                </c:pt>
                <c:pt idx="6">
                  <c:v>H27</c:v>
                </c:pt>
                <c:pt idx="7">
                  <c:v>H28</c:v>
                </c:pt>
                <c:pt idx="8">
                  <c:v>H29</c:v>
                </c:pt>
                <c:pt idx="9">
                  <c:v>H30</c:v>
                </c:pt>
                <c:pt idx="10">
                  <c:v>R1</c:v>
                </c:pt>
                <c:pt idx="11">
                  <c:v>R2</c:v>
                </c:pt>
                <c:pt idx="12">
                  <c:v>R3</c:v>
                </c:pt>
                <c:pt idx="13">
                  <c:v>R4</c:v>
                </c:pt>
                <c:pt idx="14">
                  <c:v>R5</c:v>
                </c:pt>
                <c:pt idx="15">
                  <c:v>R6</c:v>
                </c:pt>
              </c:strCache>
            </c:strRef>
          </c:cat>
          <c:val>
            <c:numRef>
              <c:f>H26発表!$C$7:$R$7</c:f>
              <c:numCache>
                <c:formatCode>General</c:formatCode>
                <c:ptCount val="16"/>
              </c:numCache>
            </c:numRef>
          </c:val>
          <c:extLst>
            <c:ext xmlns:c16="http://schemas.microsoft.com/office/drawing/2014/chart" uri="{C3380CC4-5D6E-409C-BE32-E72D297353CC}">
              <c16:uniqueId val="{00000008-EC09-4358-96FA-4650A279E576}"/>
            </c:ext>
          </c:extLst>
        </c:ser>
        <c:ser>
          <c:idx val="3"/>
          <c:order val="3"/>
          <c:tx>
            <c:strRef>
              <c:f>H26発表!$B$6</c:f>
              <c:strCache>
                <c:ptCount val="1"/>
                <c:pt idx="0">
                  <c:v>特別積立</c:v>
                </c:pt>
              </c:strCache>
            </c:strRef>
          </c:tx>
          <c:spPr>
            <a:solidFill>
              <a:srgbClr val="77C191"/>
            </a:solidFill>
          </c:spPr>
          <c:invertIfNegative val="0"/>
          <c:dLbls>
            <c:spPr>
              <a:noFill/>
              <a:ln>
                <a:noFill/>
              </a:ln>
              <a:effectLst/>
            </c:spPr>
            <c:txPr>
              <a:bodyPr wrap="square" lIns="38100" tIns="19050" rIns="38100" bIns="19050" anchor="ctr">
                <a:spAutoFit/>
              </a:bodyPr>
              <a:lstStyle/>
              <a:p>
                <a:pPr>
                  <a:defRPr sz="8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H26発表!$C$2:$R$2</c:f>
              <c:strCache>
                <c:ptCount val="16"/>
                <c:pt idx="0">
                  <c:v>H21</c:v>
                </c:pt>
                <c:pt idx="1">
                  <c:v>H22</c:v>
                </c:pt>
                <c:pt idx="2">
                  <c:v>H23</c:v>
                </c:pt>
                <c:pt idx="3">
                  <c:v>H24</c:v>
                </c:pt>
                <c:pt idx="4">
                  <c:v>H25</c:v>
                </c:pt>
                <c:pt idx="5">
                  <c:v>H26</c:v>
                </c:pt>
                <c:pt idx="6">
                  <c:v>H27</c:v>
                </c:pt>
                <c:pt idx="7">
                  <c:v>H28</c:v>
                </c:pt>
                <c:pt idx="8">
                  <c:v>H29</c:v>
                </c:pt>
                <c:pt idx="9">
                  <c:v>H30</c:v>
                </c:pt>
                <c:pt idx="10">
                  <c:v>R1</c:v>
                </c:pt>
                <c:pt idx="11">
                  <c:v>R2</c:v>
                </c:pt>
                <c:pt idx="12">
                  <c:v>R3</c:v>
                </c:pt>
                <c:pt idx="13">
                  <c:v>R4</c:v>
                </c:pt>
                <c:pt idx="14">
                  <c:v>R5</c:v>
                </c:pt>
                <c:pt idx="15">
                  <c:v>R6</c:v>
                </c:pt>
              </c:strCache>
            </c:strRef>
          </c:cat>
          <c:val>
            <c:numRef>
              <c:f>H26発表!$C$6:$R$6</c:f>
              <c:numCache>
                <c:formatCode>General</c:formatCode>
                <c:ptCount val="16"/>
                <c:pt idx="4" formatCode="#,##0_);[Red]\(#,##0\)">
                  <c:v>385</c:v>
                </c:pt>
                <c:pt idx="13" formatCode="#,##0_);[Red]\(#,##0\)">
                  <c:v>51</c:v>
                </c:pt>
              </c:numCache>
            </c:numRef>
          </c:val>
          <c:extLst>
            <c:ext xmlns:c16="http://schemas.microsoft.com/office/drawing/2014/chart" uri="{C3380CC4-5D6E-409C-BE32-E72D297353CC}">
              <c16:uniqueId val="{00000009-EC09-4358-96FA-4650A279E576}"/>
            </c:ext>
          </c:extLst>
        </c:ser>
        <c:dLbls>
          <c:showLegendKey val="0"/>
          <c:showVal val="1"/>
          <c:showCatName val="0"/>
          <c:showSerName val="0"/>
          <c:showPercent val="0"/>
          <c:showBubbleSize val="0"/>
        </c:dLbls>
        <c:gapWidth val="25"/>
        <c:shape val="box"/>
        <c:axId val="139237632"/>
        <c:axId val="139251712"/>
        <c:axId val="0"/>
      </c:bar3DChart>
      <c:catAx>
        <c:axId val="139237632"/>
        <c:scaling>
          <c:orientation val="minMax"/>
        </c:scaling>
        <c:delete val="0"/>
        <c:axPos val="b"/>
        <c:numFmt formatCode="General" sourceLinked="1"/>
        <c:majorTickMark val="out"/>
        <c:minorTickMark val="none"/>
        <c:tickLblPos val="nextTo"/>
        <c:txPr>
          <a:bodyPr rot="0" vert="horz"/>
          <a:lstStyle/>
          <a:p>
            <a:pPr>
              <a:defRPr sz="800"/>
            </a:pPr>
            <a:endParaRPr lang="ja-JP"/>
          </a:p>
        </c:txPr>
        <c:crossAx val="139251712"/>
        <c:crosses val="autoZero"/>
        <c:auto val="1"/>
        <c:lblAlgn val="ctr"/>
        <c:lblOffset val="100"/>
        <c:noMultiLvlLbl val="0"/>
      </c:catAx>
      <c:valAx>
        <c:axId val="139251712"/>
        <c:scaling>
          <c:orientation val="minMax"/>
          <c:min val="0"/>
        </c:scaling>
        <c:delete val="0"/>
        <c:axPos val="l"/>
        <c:majorGridlines>
          <c:spPr>
            <a:ln>
              <a:noFill/>
            </a:ln>
          </c:spPr>
        </c:majorGridlines>
        <c:numFmt formatCode="#,##0_);[Red]\(#,##0\)" sourceLinked="1"/>
        <c:majorTickMark val="out"/>
        <c:minorTickMark val="none"/>
        <c:tickLblPos val="nextTo"/>
        <c:crossAx val="139237632"/>
        <c:crosses val="autoZero"/>
        <c:crossBetween val="between"/>
        <c:majorUnit val="100"/>
      </c:valAx>
    </c:plotArea>
    <c:plotVisOnly val="1"/>
    <c:dispBlanksAs val="gap"/>
    <c:showDLblsOverMax val="0"/>
  </c:chart>
  <c:spPr>
    <a:ln>
      <a:noFill/>
    </a:ln>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cdr:x>
      <cdr:y>0</cdr:y>
    </cdr:from>
    <cdr:to>
      <cdr:x>0.2146</cdr:x>
      <cdr:y>0.1473</cdr:y>
    </cdr:to>
    <cdr:sp macro="" textlink="">
      <cdr:nvSpPr>
        <cdr:cNvPr id="2" name="テキスト ボックス 50">
          <a:extLst xmlns:a="http://schemas.openxmlformats.org/drawingml/2006/main">
            <a:ext uri="{FF2B5EF4-FFF2-40B4-BE49-F238E27FC236}">
              <a16:creationId xmlns:a16="http://schemas.microsoft.com/office/drawing/2014/main" id="{64C68C0D-62DD-4112-B725-30CE8D6BB6C3}"/>
            </a:ext>
          </a:extLst>
        </cdr:cNvPr>
        <cdr:cNvSpPr txBox="1">
          <a:spLocks xmlns:a="http://schemas.openxmlformats.org/drawingml/2006/main" noChangeAspect="1"/>
        </cdr:cNvSpPr>
      </cdr:nvSpPr>
      <cdr:spPr>
        <a:xfrm xmlns:a="http://schemas.openxmlformats.org/drawingml/2006/main">
          <a:off x="-31974" y="-4500229"/>
          <a:ext cx="1029998"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eiryo UI" panose="020B0604030504040204" pitchFamily="50" charset="-128"/>
            </a:rPr>
            <a:t>（兆円）</a:t>
          </a:r>
        </a:p>
      </cdr:txBody>
    </cdr:sp>
  </cdr:relSizeAnchor>
</c:userShapes>
</file>

<file path=ppt/drawings/drawing2.xml><?xml version="1.0" encoding="utf-8"?>
<c:userShapes xmlns:c="http://schemas.openxmlformats.org/drawingml/2006/chart">
  <cdr:relSizeAnchor xmlns:cdr="http://schemas.openxmlformats.org/drawingml/2006/chartDrawing">
    <cdr:from>
      <cdr:x>0.70969</cdr:x>
      <cdr:y>0.59164</cdr:y>
    </cdr:from>
    <cdr:to>
      <cdr:x>0.76907</cdr:x>
      <cdr:y>0.71978</cdr:y>
    </cdr:to>
    <cdr:sp macro="" textlink="">
      <cdr:nvSpPr>
        <cdr:cNvPr id="2" name="四角形: 角を丸くする 1">
          <a:extLst xmlns:a="http://schemas.openxmlformats.org/drawingml/2006/main">
            <a:ext uri="{FF2B5EF4-FFF2-40B4-BE49-F238E27FC236}">
              <a16:creationId xmlns:a16="http://schemas.microsoft.com/office/drawing/2014/main" id="{4C4A00DD-A318-44A7-9EFF-300201B56924}"/>
            </a:ext>
          </a:extLst>
        </cdr:cNvPr>
        <cdr:cNvSpPr/>
      </cdr:nvSpPr>
      <cdr:spPr>
        <a:xfrm xmlns:a="http://schemas.openxmlformats.org/drawingml/2006/main">
          <a:off x="4450823" y="583958"/>
          <a:ext cx="372398" cy="126475"/>
        </a:xfrm>
        <a:prstGeom xmlns:a="http://schemas.openxmlformats.org/drawingml/2006/main" prst="roundRect">
          <a:avLst>
            <a:gd name="adj" fmla="val 50000"/>
          </a:avLst>
        </a:prstGeom>
        <a:solidFill xmlns:a="http://schemas.openxmlformats.org/drawingml/2006/main">
          <a:srgbClr val="AFD1F8"/>
        </a:solidFill>
        <a:ln xmlns:a="http://schemas.openxmlformats.org/drawingml/2006/main">
          <a:noFill/>
          <a:headEnd type="none" w="med" len="med"/>
          <a:tailEnd type="none" w="med" len="med"/>
        </a:l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horz" wrap="square" lIns="0" tIns="0" rIns="0" bIns="0" numCol="1" rtlCol="0" anchor="ctr" anchorCtr="0" compatLnSpc="1">
          <a:prstTxWarp prst="textNoShape">
            <a:avLst/>
          </a:prstTxWarp>
        </a:bodyP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r>
            <a:rPr kumimoji="1" lang="en-US" altLang="ja-JP" sz="600" dirty="0"/>
            <a:t>17,697</a:t>
          </a:r>
          <a:endParaRPr kumimoji="1" lang="ja-JP" altLang="en-US" sz="6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0033C69-AD31-D7C5-D465-526857777F0C}"/>
              </a:ext>
            </a:extLst>
          </p:cNvPr>
          <p:cNvSpPr>
            <a:spLocks noGrp="1"/>
          </p:cNvSpPr>
          <p:nvPr>
            <p:ph type="hdr" sz="quarter"/>
          </p:nvPr>
        </p:nvSpPr>
        <p:spPr>
          <a:xfrm>
            <a:off x="8" y="3"/>
            <a:ext cx="2945659" cy="498056"/>
          </a:xfrm>
          <a:prstGeom prst="rect">
            <a:avLst/>
          </a:prstGeom>
        </p:spPr>
        <p:txBody>
          <a:bodyPr vert="horz" lIns="91407" tIns="45704" rIns="91407" bIns="45704"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A1D62CE-2299-DAE2-CE20-F9D9D3AD760F}"/>
              </a:ext>
            </a:extLst>
          </p:cNvPr>
          <p:cNvSpPr>
            <a:spLocks noGrp="1"/>
          </p:cNvSpPr>
          <p:nvPr>
            <p:ph type="dt" sz="quarter" idx="1"/>
          </p:nvPr>
        </p:nvSpPr>
        <p:spPr>
          <a:xfrm>
            <a:off x="3850451" y="3"/>
            <a:ext cx="2945659" cy="498056"/>
          </a:xfrm>
          <a:prstGeom prst="rect">
            <a:avLst/>
          </a:prstGeom>
        </p:spPr>
        <p:txBody>
          <a:bodyPr vert="horz" lIns="91407" tIns="45704" rIns="91407" bIns="45704" rtlCol="0"/>
          <a:lstStyle>
            <a:lvl1pPr algn="r">
              <a:defRPr sz="1200"/>
            </a:lvl1pPr>
          </a:lstStyle>
          <a:p>
            <a:fld id="{6CDFF3F5-6409-4770-8E72-F54C2AE1EB87}" type="datetimeFigureOut">
              <a:rPr kumimoji="1" lang="ja-JP" altLang="en-US" smtClean="0"/>
              <a:t>2026/9/28</a:t>
            </a:fld>
            <a:endParaRPr kumimoji="1" lang="ja-JP" altLang="en-US"/>
          </a:p>
        </p:txBody>
      </p:sp>
      <p:sp>
        <p:nvSpPr>
          <p:cNvPr id="4" name="フッター プレースホルダー 3">
            <a:extLst>
              <a:ext uri="{FF2B5EF4-FFF2-40B4-BE49-F238E27FC236}">
                <a16:creationId xmlns:a16="http://schemas.microsoft.com/office/drawing/2014/main" id="{D63C3FB5-C498-D8C0-E685-DDAFF2FE4B2B}"/>
              </a:ext>
            </a:extLst>
          </p:cNvPr>
          <p:cNvSpPr>
            <a:spLocks noGrp="1"/>
          </p:cNvSpPr>
          <p:nvPr>
            <p:ph type="ftr" sz="quarter" idx="2"/>
          </p:nvPr>
        </p:nvSpPr>
        <p:spPr>
          <a:xfrm>
            <a:off x="8" y="9428588"/>
            <a:ext cx="2945659" cy="498055"/>
          </a:xfrm>
          <a:prstGeom prst="rect">
            <a:avLst/>
          </a:prstGeom>
        </p:spPr>
        <p:txBody>
          <a:bodyPr vert="horz" lIns="91407" tIns="45704" rIns="91407" bIns="45704"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F06E192-7611-CAA4-F676-8E4E1620DFA6}"/>
              </a:ext>
            </a:extLst>
          </p:cNvPr>
          <p:cNvSpPr>
            <a:spLocks noGrp="1"/>
          </p:cNvSpPr>
          <p:nvPr>
            <p:ph type="sldNum" sz="quarter" idx="3"/>
          </p:nvPr>
        </p:nvSpPr>
        <p:spPr>
          <a:xfrm>
            <a:off x="3850451" y="9428588"/>
            <a:ext cx="2945659" cy="498055"/>
          </a:xfrm>
          <a:prstGeom prst="rect">
            <a:avLst/>
          </a:prstGeom>
        </p:spPr>
        <p:txBody>
          <a:bodyPr vert="horz" lIns="91407" tIns="45704" rIns="91407" bIns="45704" rtlCol="0" anchor="b"/>
          <a:lstStyle>
            <a:lvl1pPr algn="r">
              <a:defRPr sz="1200"/>
            </a:lvl1pPr>
          </a:lstStyle>
          <a:p>
            <a:fld id="{F2F910E1-CCAC-4E90-B912-DB25AABEC669}" type="slidenum">
              <a:rPr kumimoji="1" lang="ja-JP" altLang="en-US" smtClean="0"/>
              <a:t>‹#›</a:t>
            </a:fld>
            <a:endParaRPr kumimoji="1" lang="ja-JP" altLang="en-US"/>
          </a:p>
        </p:txBody>
      </p:sp>
    </p:spTree>
    <p:extLst>
      <p:ext uri="{BB962C8B-B14F-4D97-AF65-F5344CB8AC3E}">
        <p14:creationId xmlns:p14="http://schemas.microsoft.com/office/powerpoint/2010/main" val="228155153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3"/>
            <a:ext cx="2945659" cy="498056"/>
          </a:xfrm>
          <a:prstGeom prst="rect">
            <a:avLst/>
          </a:prstGeom>
        </p:spPr>
        <p:txBody>
          <a:bodyPr vert="horz" lIns="91407" tIns="45704" rIns="91407" bIns="4570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51" y="3"/>
            <a:ext cx="2945659" cy="498056"/>
          </a:xfrm>
          <a:prstGeom prst="rect">
            <a:avLst/>
          </a:prstGeom>
        </p:spPr>
        <p:txBody>
          <a:bodyPr vert="horz" lIns="91407" tIns="45704" rIns="91407" bIns="45704" rtlCol="0"/>
          <a:lstStyle>
            <a:lvl1pPr algn="r">
              <a:defRPr sz="1200"/>
            </a:lvl1pPr>
          </a:lstStyle>
          <a:p>
            <a:fld id="{51862A83-EABC-4B77-9DD2-3D73AE5ECDC3}"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8038"/>
          </a:xfrm>
          <a:prstGeom prst="rect">
            <a:avLst/>
          </a:prstGeom>
          <a:noFill/>
          <a:ln w="12700">
            <a:solidFill>
              <a:prstClr val="black"/>
            </a:solidFill>
          </a:ln>
        </p:spPr>
        <p:txBody>
          <a:bodyPr vert="horz" lIns="91407" tIns="45704" rIns="91407" bIns="45704" rtlCol="0" anchor="ctr"/>
          <a:lstStyle/>
          <a:p>
            <a:endParaRPr lang="ja-JP" altLang="en-US"/>
          </a:p>
        </p:txBody>
      </p:sp>
      <p:sp>
        <p:nvSpPr>
          <p:cNvPr id="5" name="ノート プレースホルダー 4"/>
          <p:cNvSpPr>
            <a:spLocks noGrp="1"/>
          </p:cNvSpPr>
          <p:nvPr>
            <p:ph type="body" sz="quarter" idx="3"/>
          </p:nvPr>
        </p:nvSpPr>
        <p:spPr>
          <a:xfrm>
            <a:off x="679768" y="4777198"/>
            <a:ext cx="5438140" cy="3908614"/>
          </a:xfrm>
          <a:prstGeom prst="rect">
            <a:avLst/>
          </a:prstGeom>
        </p:spPr>
        <p:txBody>
          <a:bodyPr vert="horz" lIns="91407" tIns="45704" rIns="91407" bIns="4570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9428588"/>
            <a:ext cx="2945659" cy="498055"/>
          </a:xfrm>
          <a:prstGeom prst="rect">
            <a:avLst/>
          </a:prstGeom>
        </p:spPr>
        <p:txBody>
          <a:bodyPr vert="horz" lIns="91407" tIns="45704" rIns="91407" bIns="4570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51" y="9428588"/>
            <a:ext cx="2945659" cy="498055"/>
          </a:xfrm>
          <a:prstGeom prst="rect">
            <a:avLst/>
          </a:prstGeom>
        </p:spPr>
        <p:txBody>
          <a:bodyPr vert="horz" lIns="91407" tIns="45704" rIns="91407" bIns="45704" rtlCol="0" anchor="b"/>
          <a:lstStyle>
            <a:lvl1pPr algn="r">
              <a:defRPr sz="1200"/>
            </a:lvl1pPr>
          </a:lstStyle>
          <a:p>
            <a:fld id="{8304467A-6629-458F-AFC0-84AEC54B89DA}" type="slidenum">
              <a:rPr kumimoji="1" lang="ja-JP" altLang="en-US" smtClean="0"/>
              <a:t>‹#›</a:t>
            </a:fld>
            <a:endParaRPr kumimoji="1" lang="ja-JP" altLang="en-US"/>
          </a:p>
        </p:txBody>
      </p:sp>
    </p:spTree>
    <p:extLst>
      <p:ext uri="{BB962C8B-B14F-4D97-AF65-F5344CB8AC3E}">
        <p14:creationId xmlns:p14="http://schemas.microsoft.com/office/powerpoint/2010/main" val="40591252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AEE85-1E72-1C25-C4C3-DC5D545EB8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9E2A775-89F1-B267-4278-76B033229B6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7F6CEF9-E3F5-13B2-9D9B-E4752F3E981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A7DF3D1-BB5F-BF59-C937-DBDA805960FB}"/>
              </a:ext>
            </a:extLst>
          </p:cNvPr>
          <p:cNvSpPr>
            <a:spLocks noGrp="1"/>
          </p:cNvSpPr>
          <p:nvPr>
            <p:ph type="sldNum" sz="quarter" idx="5"/>
          </p:nvPr>
        </p:nvSpPr>
        <p:spPr/>
        <p:txBody>
          <a:bodyPr/>
          <a:lstStyle/>
          <a:p>
            <a:fld id="{8304467A-6629-458F-AFC0-84AEC54B89DA}" type="slidenum">
              <a:rPr kumimoji="1" lang="ja-JP" altLang="en-US" smtClean="0"/>
              <a:t>3</a:t>
            </a:fld>
            <a:endParaRPr kumimoji="1" lang="ja-JP" altLang="en-US"/>
          </a:p>
        </p:txBody>
      </p:sp>
    </p:spTree>
    <p:extLst>
      <p:ext uri="{BB962C8B-B14F-4D97-AF65-F5344CB8AC3E}">
        <p14:creationId xmlns:p14="http://schemas.microsoft.com/office/powerpoint/2010/main" val="10597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1998-FEA6-2907-51A9-572A89CD80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4CC53C-C1A4-9599-2A3B-F0F0C41049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B0346CE-7BAD-3FF9-D3EE-B5C7DBA749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4176582-705A-747F-B877-77909DB29EFF}"/>
              </a:ext>
            </a:extLst>
          </p:cNvPr>
          <p:cNvSpPr>
            <a:spLocks noGrp="1"/>
          </p:cNvSpPr>
          <p:nvPr>
            <p:ph type="sldNum" sz="quarter" idx="5"/>
          </p:nvPr>
        </p:nvSpPr>
        <p:spPr/>
        <p:txBody>
          <a:bodyPr/>
          <a:lstStyle/>
          <a:p>
            <a:fld id="{8304467A-6629-458F-AFC0-84AEC54B89DA}" type="slidenum">
              <a:rPr kumimoji="1" lang="ja-JP" altLang="en-US" smtClean="0"/>
              <a:t>4</a:t>
            </a:fld>
            <a:endParaRPr kumimoji="1" lang="ja-JP" altLang="en-US"/>
          </a:p>
        </p:txBody>
      </p:sp>
    </p:spTree>
    <p:extLst>
      <p:ext uri="{BB962C8B-B14F-4D97-AF65-F5344CB8AC3E}">
        <p14:creationId xmlns:p14="http://schemas.microsoft.com/office/powerpoint/2010/main" val="3956733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1998-FEA6-2907-51A9-572A89CD80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4CC53C-C1A4-9599-2A3B-F0F0C41049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B0346CE-7BAD-3FF9-D3EE-B5C7DBA749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4176582-705A-747F-B877-77909DB29EFF}"/>
              </a:ext>
            </a:extLst>
          </p:cNvPr>
          <p:cNvSpPr>
            <a:spLocks noGrp="1"/>
          </p:cNvSpPr>
          <p:nvPr>
            <p:ph type="sldNum" sz="quarter" idx="5"/>
          </p:nvPr>
        </p:nvSpPr>
        <p:spPr/>
        <p:txBody>
          <a:bodyPr/>
          <a:lstStyle/>
          <a:p>
            <a:fld id="{8304467A-6629-458F-AFC0-84AEC54B89DA}" type="slidenum">
              <a:rPr kumimoji="1" lang="ja-JP" altLang="en-US" smtClean="0"/>
              <a:t>8</a:t>
            </a:fld>
            <a:endParaRPr kumimoji="1" lang="ja-JP" altLang="en-US"/>
          </a:p>
        </p:txBody>
      </p:sp>
    </p:spTree>
    <p:extLst>
      <p:ext uri="{BB962C8B-B14F-4D97-AF65-F5344CB8AC3E}">
        <p14:creationId xmlns:p14="http://schemas.microsoft.com/office/powerpoint/2010/main" val="3699521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C1998-FEA6-2907-51A9-572A89CD80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4CC53C-C1A4-9599-2A3B-F0F0C41049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B0346CE-7BAD-3FF9-D3EE-B5C7DBA749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4176582-705A-747F-B877-77909DB29EFF}"/>
              </a:ext>
            </a:extLst>
          </p:cNvPr>
          <p:cNvSpPr>
            <a:spLocks noGrp="1"/>
          </p:cNvSpPr>
          <p:nvPr>
            <p:ph type="sldNum" sz="quarter" idx="5"/>
          </p:nvPr>
        </p:nvSpPr>
        <p:spPr/>
        <p:txBody>
          <a:bodyPr/>
          <a:lstStyle/>
          <a:p>
            <a:fld id="{8304467A-6629-458F-AFC0-84AEC54B89DA}" type="slidenum">
              <a:rPr kumimoji="1" lang="ja-JP" altLang="en-US" smtClean="0"/>
              <a:t>18</a:t>
            </a:fld>
            <a:endParaRPr kumimoji="1" lang="ja-JP" altLang="en-US"/>
          </a:p>
        </p:txBody>
      </p:sp>
    </p:spTree>
    <p:extLst>
      <p:ext uri="{BB962C8B-B14F-4D97-AF65-F5344CB8AC3E}">
        <p14:creationId xmlns:p14="http://schemas.microsoft.com/office/powerpoint/2010/main" val="7220795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oleObject" Target="../embeddings/oleObject2.bin"/><Relationship Id="rId7"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image" Target="../media/image1.emf"/><Relationship Id="rId9"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9.jpe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32F56F-5621-C3AE-565A-B69F4DD6BAC7}"/>
              </a:ext>
            </a:extLst>
          </p:cNvPr>
          <p:cNvGraphicFramePr>
            <a:graphicFrameLocks noChangeAspect="1"/>
          </p:cNvGraphicFramePr>
          <p:nvPr userDrawn="1">
            <p:custDataLst>
              <p:tags r:id="rId1"/>
            </p:custDataLst>
            <p:extLst>
              <p:ext uri="{D42A27DB-BD31-4B8C-83A1-F6EECF244321}">
                <p14:modId xmlns:p14="http://schemas.microsoft.com/office/powerpoint/2010/main" val="28786898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95" imgH="95" progId="TCLayout.ActiveDocument.1">
                  <p:embed/>
                </p:oleObj>
              </mc:Choice>
              <mc:Fallback>
                <p:oleObj name="think-cellスライド" r:id="rId3" imgW="95" imgH="95" progId="TCLayout.ActiveDocument.1">
                  <p:embed/>
                  <p:pic>
                    <p:nvPicPr>
                      <p:cNvPr id="8" name="think-cell data - do not delete" hidden="1">
                        <a:extLst>
                          <a:ext uri="{FF2B5EF4-FFF2-40B4-BE49-F238E27FC236}">
                            <a16:creationId xmlns:a16="http://schemas.microsoft.com/office/drawing/2014/main" id="{4A32F56F-5621-C3AE-565A-B69F4DD6BA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27" name="グループ化 26">
            <a:extLst>
              <a:ext uri="{FF2B5EF4-FFF2-40B4-BE49-F238E27FC236}">
                <a16:creationId xmlns:a16="http://schemas.microsoft.com/office/drawing/2014/main" id="{67F45B4B-FC60-457A-AC0C-709596910D1F}"/>
              </a:ext>
            </a:extLst>
          </p:cNvPr>
          <p:cNvGrpSpPr/>
          <p:nvPr userDrawn="1"/>
        </p:nvGrpSpPr>
        <p:grpSpPr>
          <a:xfrm>
            <a:off x="233648" y="0"/>
            <a:ext cx="9672352" cy="6858000"/>
            <a:chOff x="233648" y="0"/>
            <a:chExt cx="9672352" cy="6858000"/>
          </a:xfrm>
        </p:grpSpPr>
        <p:pic>
          <p:nvPicPr>
            <p:cNvPr id="28" name="図 27">
              <a:extLst>
                <a:ext uri="{FF2B5EF4-FFF2-40B4-BE49-F238E27FC236}">
                  <a16:creationId xmlns:a16="http://schemas.microsoft.com/office/drawing/2014/main" id="{67E0CCFC-500A-4230-A90E-4E673B9D158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096000" y="0"/>
              <a:ext cx="3810000" cy="6858000"/>
            </a:xfrm>
            <a:prstGeom prst="rect">
              <a:avLst/>
            </a:prstGeom>
          </p:spPr>
        </p:pic>
        <p:pic>
          <p:nvPicPr>
            <p:cNvPr id="29" name="Picture 4" descr="大阪府公式チャンネル - YouTube">
              <a:extLst>
                <a:ext uri="{FF2B5EF4-FFF2-40B4-BE49-F238E27FC236}">
                  <a16:creationId xmlns:a16="http://schemas.microsoft.com/office/drawing/2014/main" id="{46141E67-175A-4895-8499-A9C116AC95FF}"/>
                </a:ext>
              </a:extLst>
            </p:cNvPr>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a:stretch/>
          </p:blipFill>
          <p:spPr bwMode="auto">
            <a:xfrm>
              <a:off x="236476" y="224644"/>
              <a:ext cx="830820" cy="915946"/>
            </a:xfrm>
            <a:prstGeom prst="rect">
              <a:avLst/>
            </a:prstGeom>
            <a:noFill/>
            <a:extLst>
              <a:ext uri="{909E8E84-426E-40DD-AFC4-6F175D3DCCD1}">
                <a14:hiddenFill xmlns:a14="http://schemas.microsoft.com/office/drawing/2010/main">
                  <a:solidFill>
                    <a:srgbClr val="FFFFFF"/>
                  </a:solidFill>
                </a14:hiddenFill>
              </a:ext>
            </a:extLst>
          </p:spPr>
        </p:pic>
        <p:sp>
          <p:nvSpPr>
            <p:cNvPr id="30" name="テキスト ボックス 29">
              <a:extLst>
                <a:ext uri="{FF2B5EF4-FFF2-40B4-BE49-F238E27FC236}">
                  <a16:creationId xmlns:a16="http://schemas.microsoft.com/office/drawing/2014/main" id="{3458ABA8-8EF6-4A49-AFDF-055C82986678}"/>
                </a:ext>
              </a:extLst>
            </p:cNvPr>
            <p:cNvSpPr txBox="1"/>
            <p:nvPr userDrawn="1"/>
          </p:nvSpPr>
          <p:spPr>
            <a:xfrm>
              <a:off x="233648" y="2272150"/>
              <a:ext cx="2232000" cy="432000"/>
            </a:xfrm>
            <a:prstGeom prst="roundRect">
              <a:avLst>
                <a:gd name="adj" fmla="val 50000"/>
              </a:avLst>
            </a:prstGeom>
            <a:solidFill>
              <a:srgbClr val="111986"/>
            </a:solidFill>
            <a:ln w="9525">
              <a:noFill/>
            </a:ln>
          </p:spPr>
          <p:txBody>
            <a:bodyPr wrap="square" lIns="0" tIns="0" rIns="0" bIns="0" anchor="ctr">
              <a:noAutofit/>
            </a:bodyPr>
            <a:lstStyle/>
            <a:p>
              <a:pPr algn="ctr" fontAlgn="ctr" hangingPunct="0"/>
              <a:r>
                <a:rPr lang="ja-JP" altLang="en-US" dirty="0">
                  <a:solidFill>
                    <a:srgbClr val="FFFFFF"/>
                  </a:solidFill>
                  <a:latin typeface="BIZ UDPゴシック" panose="020B0400000000000000" pitchFamily="50" charset="-128"/>
                  <a:ea typeface="BIZ UDPゴシック" panose="020B0400000000000000" pitchFamily="50" charset="-128"/>
                </a:rPr>
                <a:t>大阪府債</a:t>
              </a:r>
              <a:r>
                <a:rPr lang="en-US" altLang="ja-JP" dirty="0">
                  <a:solidFill>
                    <a:srgbClr val="FFFFFF"/>
                  </a:solidFill>
                  <a:latin typeface="BIZ UDPゴシック" panose="020B0400000000000000" pitchFamily="50" charset="-128"/>
                  <a:ea typeface="BIZ UDPゴシック" panose="020B0400000000000000" pitchFamily="50" charset="-128"/>
                </a:rPr>
                <a:t>IR</a:t>
              </a:r>
              <a:r>
                <a:rPr lang="ja-JP" altLang="en-US" dirty="0">
                  <a:solidFill>
                    <a:srgbClr val="FFFFFF"/>
                  </a:solidFill>
                  <a:latin typeface="BIZ UDPゴシック" panose="020B0400000000000000" pitchFamily="50" charset="-128"/>
                  <a:ea typeface="BIZ UDPゴシック" panose="020B0400000000000000" pitchFamily="50" charset="-128"/>
                </a:rPr>
                <a:t>資料</a:t>
              </a:r>
            </a:p>
          </p:txBody>
        </p:sp>
        <p:cxnSp>
          <p:nvCxnSpPr>
            <p:cNvPr id="31" name="直線コネクタ 30">
              <a:extLst>
                <a:ext uri="{FF2B5EF4-FFF2-40B4-BE49-F238E27FC236}">
                  <a16:creationId xmlns:a16="http://schemas.microsoft.com/office/drawing/2014/main" id="{7BCF7F22-F656-4CA5-AB10-DA7EAD881EB5}"/>
                </a:ext>
              </a:extLst>
            </p:cNvPr>
            <p:cNvCxnSpPr/>
            <p:nvPr userDrawn="1"/>
          </p:nvCxnSpPr>
          <p:spPr>
            <a:xfrm>
              <a:off x="233648" y="4005064"/>
              <a:ext cx="3888000" cy="0"/>
            </a:xfrm>
            <a:prstGeom prst="line">
              <a:avLst/>
            </a:prstGeom>
            <a:ln w="28575">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32" name="Subtitle 2">
            <a:extLst>
              <a:ext uri="{FF2B5EF4-FFF2-40B4-BE49-F238E27FC236}">
                <a16:creationId xmlns:a16="http://schemas.microsoft.com/office/drawing/2014/main" id="{48D829B5-3219-49FF-BBDF-367305D190EC}"/>
              </a:ext>
            </a:extLst>
          </p:cNvPr>
          <p:cNvSpPr>
            <a:spLocks noGrp="1"/>
          </p:cNvSpPr>
          <p:nvPr>
            <p:ph type="subTitle" idx="1" hasCustomPrompt="1"/>
          </p:nvPr>
        </p:nvSpPr>
        <p:spPr>
          <a:xfrm>
            <a:off x="233648" y="4144739"/>
            <a:ext cx="3816000" cy="360000"/>
          </a:xfrm>
          <a:prstGeom prst="rect">
            <a:avLst/>
          </a:prstGeom>
        </p:spPr>
        <p:txBody>
          <a:bodyPr wrap="square" lIns="0" tIns="0" rIns="0" bIns="0">
            <a:noAutofit/>
          </a:bodyPr>
          <a:lstStyle>
            <a:lvl1pPr marL="0" indent="0" algn="l" fontAlgn="ctr" hangingPunct="0">
              <a:lnSpc>
                <a:spcPct val="100000"/>
              </a:lnSpc>
              <a:spcBef>
                <a:spcPts val="0"/>
              </a:spcBef>
              <a:buNone/>
              <a:defRPr sz="1600" b="0" baseline="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日付</a:t>
            </a:r>
            <a:endParaRPr lang="en-US" dirty="0"/>
          </a:p>
        </p:txBody>
      </p:sp>
      <p:sp>
        <p:nvSpPr>
          <p:cNvPr id="33" name="Title 1">
            <a:extLst>
              <a:ext uri="{FF2B5EF4-FFF2-40B4-BE49-F238E27FC236}">
                <a16:creationId xmlns:a16="http://schemas.microsoft.com/office/drawing/2014/main" id="{DE2004B6-3E90-4EFC-A914-CE0960FCC773}"/>
              </a:ext>
            </a:extLst>
          </p:cNvPr>
          <p:cNvSpPr>
            <a:spLocks noGrp="1"/>
          </p:cNvSpPr>
          <p:nvPr>
            <p:ph type="ctrTitle" hasCustomPrompt="1"/>
          </p:nvPr>
        </p:nvSpPr>
        <p:spPr>
          <a:xfrm>
            <a:off x="237772" y="2857390"/>
            <a:ext cx="3816000" cy="1008000"/>
          </a:xfrm>
          <a:prstGeom prst="rect">
            <a:avLst/>
          </a:prstGeom>
        </p:spPr>
        <p:txBody>
          <a:bodyPr vert="horz" lIns="0" tIns="0" rIns="0" bIns="0" anchor="b" anchorCtr="0">
            <a:noAutofit/>
          </a:bodyPr>
          <a:lstStyle>
            <a:lvl1pPr algn="l" fontAlgn="ctr" hangingPunct="0">
              <a:lnSpc>
                <a:spcPct val="110000"/>
              </a:lnSpc>
              <a:defRPr sz="3200" b="1" baseline="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ja-JP" altLang="en-US" dirty="0"/>
              <a:t>スライドタイトル</a:t>
            </a:r>
            <a:endParaRPr lang="en-US" dirty="0"/>
          </a:p>
        </p:txBody>
      </p:sp>
      <p:grpSp>
        <p:nvGrpSpPr>
          <p:cNvPr id="34" name="グループ化 33">
            <a:extLst>
              <a:ext uri="{FF2B5EF4-FFF2-40B4-BE49-F238E27FC236}">
                <a16:creationId xmlns:a16="http://schemas.microsoft.com/office/drawing/2014/main" id="{7871AA58-064C-4CDD-AD56-A73DB2E2DF4A}"/>
              </a:ext>
            </a:extLst>
          </p:cNvPr>
          <p:cNvGrpSpPr/>
          <p:nvPr userDrawn="1"/>
        </p:nvGrpSpPr>
        <p:grpSpPr>
          <a:xfrm>
            <a:off x="236476" y="0"/>
            <a:ext cx="9669524" cy="6858000"/>
            <a:chOff x="236476" y="0"/>
            <a:chExt cx="9669524" cy="6858000"/>
          </a:xfrm>
        </p:grpSpPr>
        <p:pic>
          <p:nvPicPr>
            <p:cNvPr id="35" name="図 34">
              <a:extLst>
                <a:ext uri="{FF2B5EF4-FFF2-40B4-BE49-F238E27FC236}">
                  <a16:creationId xmlns:a16="http://schemas.microsoft.com/office/drawing/2014/main" id="{20A7C3E4-17ED-4B6C-89F6-8884A0B7CE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096000" y="0"/>
              <a:ext cx="3810000" cy="6858000"/>
            </a:xfrm>
            <a:prstGeom prst="rect">
              <a:avLst/>
            </a:prstGeom>
          </p:spPr>
        </p:pic>
        <p:pic>
          <p:nvPicPr>
            <p:cNvPr id="36" name="Picture 4" descr="大阪府公式チャンネル - YouTube">
              <a:extLst>
                <a:ext uri="{FF2B5EF4-FFF2-40B4-BE49-F238E27FC236}">
                  <a16:creationId xmlns:a16="http://schemas.microsoft.com/office/drawing/2014/main" id="{1C37D386-C12D-417D-A8E3-61E37AAC1CAE}"/>
                </a:ext>
              </a:extLst>
            </p:cNvPr>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a:stretch/>
          </p:blipFill>
          <p:spPr bwMode="auto">
            <a:xfrm>
              <a:off x="236476" y="224644"/>
              <a:ext cx="830820" cy="915946"/>
            </a:xfrm>
            <a:prstGeom prst="rect">
              <a:avLst/>
            </a:prstGeom>
            <a:noFill/>
            <a:extLst>
              <a:ext uri="{909E8E84-426E-40DD-AFC4-6F175D3DCCD1}">
                <a14:hiddenFill xmlns:a14="http://schemas.microsoft.com/office/drawing/2010/main">
                  <a:solidFill>
                    <a:srgbClr val="FFFFFF"/>
                  </a:solidFill>
                </a14:hiddenFill>
              </a:ext>
            </a:extLst>
          </p:spPr>
        </p:pic>
        <p:pic>
          <p:nvPicPr>
            <p:cNvPr id="37" name="図 36">
              <a:extLst>
                <a:ext uri="{FF2B5EF4-FFF2-40B4-BE49-F238E27FC236}">
                  <a16:creationId xmlns:a16="http://schemas.microsoft.com/office/drawing/2014/main" id="{6B887210-B8C9-48BC-9C36-21A6762D859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a:xfrm>
              <a:off x="6294684" y="764900"/>
              <a:ext cx="3167827" cy="3169450"/>
            </a:xfrm>
            <a:prstGeom prst="rect">
              <a:avLst/>
            </a:prstGeom>
            <a:ln w="9525">
              <a:noFill/>
              <a:miter lim="800000"/>
            </a:ln>
            <a:effectLst>
              <a:outerShdw dist="108000" dir="2700000" algn="ctr" rotWithShape="0">
                <a:srgbClr val="111986">
                  <a:alpha val="50000"/>
                </a:srgbClr>
              </a:outerShdw>
            </a:effectLst>
          </p:spPr>
        </p:pic>
        <p:pic>
          <p:nvPicPr>
            <p:cNvPr id="38" name="図 37">
              <a:extLst>
                <a:ext uri="{FF2B5EF4-FFF2-40B4-BE49-F238E27FC236}">
                  <a16:creationId xmlns:a16="http://schemas.microsoft.com/office/drawing/2014/main" id="{182DBD5B-2FB7-4C06-B122-BFA3661B8BBB}"/>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a:fillRect/>
            </a:stretch>
          </p:blipFill>
          <p:spPr>
            <a:xfrm>
              <a:off x="4332000" y="2726920"/>
              <a:ext cx="1764000" cy="3384000"/>
            </a:xfrm>
            <a:prstGeom prst="rect">
              <a:avLst/>
            </a:prstGeom>
            <a:ln w="9525">
              <a:noFill/>
              <a:miter lim="800000"/>
            </a:ln>
            <a:effectLst>
              <a:outerShdw dist="108000" dir="2700000" algn="ctr" rotWithShape="0">
                <a:srgbClr val="111986">
                  <a:alpha val="50000"/>
                </a:srgbClr>
              </a:outerShdw>
            </a:effectLst>
          </p:spPr>
        </p:pic>
        <p:pic>
          <p:nvPicPr>
            <p:cNvPr id="39" name="図 38">
              <a:extLst>
                <a:ext uri="{FF2B5EF4-FFF2-40B4-BE49-F238E27FC236}">
                  <a16:creationId xmlns:a16="http://schemas.microsoft.com/office/drawing/2014/main" id="{05D0A04C-51DD-4441-AAE5-BCB9583EB4D5}"/>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a:xfrm>
              <a:off x="4332000" y="764900"/>
              <a:ext cx="1763804" cy="1764000"/>
            </a:xfrm>
            <a:prstGeom prst="rect">
              <a:avLst/>
            </a:prstGeom>
            <a:ln w="9525">
              <a:noFill/>
              <a:miter lim="800000"/>
            </a:ln>
            <a:effectLst>
              <a:outerShdw dist="108000" dir="2700000" algn="ctr" rotWithShape="0">
                <a:srgbClr val="111986">
                  <a:alpha val="50000"/>
                </a:srgbClr>
              </a:outerShdw>
            </a:effectLst>
          </p:spPr>
        </p:pic>
      </p:grpSp>
      <p:pic>
        <p:nvPicPr>
          <p:cNvPr id="40" name="図 39">
            <a:extLst>
              <a:ext uri="{FF2B5EF4-FFF2-40B4-BE49-F238E27FC236}">
                <a16:creationId xmlns:a16="http://schemas.microsoft.com/office/drawing/2014/main" id="{BCD6BDED-DA8A-4797-87C0-BE624677AF66}"/>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6286577" y="4151384"/>
            <a:ext cx="3175934" cy="1922276"/>
          </a:xfrm>
          <a:prstGeom prst="rect">
            <a:avLst/>
          </a:prstGeom>
          <a:ln w="9525">
            <a:noFill/>
            <a:miter lim="800000"/>
          </a:ln>
          <a:effectLst>
            <a:outerShdw dist="108000" dir="2700000" algn="ctr" rotWithShape="0">
              <a:srgbClr val="111986">
                <a:alpha val="50000"/>
              </a:srgbClr>
            </a:outerShdw>
          </a:effectLst>
        </p:spPr>
      </p:pic>
    </p:spTree>
    <p:extLst>
      <p:ext uri="{BB962C8B-B14F-4D97-AF65-F5344CB8AC3E}">
        <p14:creationId xmlns:p14="http://schemas.microsoft.com/office/powerpoint/2010/main" val="3034817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CE65E7DB-C917-8484-203A-294A1F5961C7}"/>
              </a:ext>
            </a:extLst>
          </p:cNvPr>
          <p:cNvGrpSpPr/>
          <p:nvPr userDrawn="1"/>
        </p:nvGrpSpPr>
        <p:grpSpPr>
          <a:xfrm>
            <a:off x="0" y="0"/>
            <a:ext cx="10353000" cy="836712"/>
            <a:chOff x="0" y="0"/>
            <a:chExt cx="8892000" cy="836712"/>
          </a:xfrm>
        </p:grpSpPr>
        <p:sp>
          <p:nvSpPr>
            <p:cNvPr id="10" name="フリーフォーム: 図形 9">
              <a:extLst>
                <a:ext uri="{FF2B5EF4-FFF2-40B4-BE49-F238E27FC236}">
                  <a16:creationId xmlns:a16="http://schemas.microsoft.com/office/drawing/2014/main" id="{0AF886F0-176D-8F23-F46B-58CE6D746868}"/>
                </a:ext>
              </a:extLst>
            </p:cNvPr>
            <p:cNvSpPr/>
            <p:nvPr userDrawn="1"/>
          </p:nvSpPr>
          <p:spPr bwMode="auto">
            <a:xfrm>
              <a:off x="0" y="0"/>
              <a:ext cx="8841000" cy="836712"/>
            </a:xfrm>
            <a:custGeom>
              <a:avLst/>
              <a:gdLst>
                <a:gd name="connsiteX0" fmla="*/ 719040 w 8841000"/>
                <a:gd name="connsiteY0" fmla="*/ 0 h 836712"/>
                <a:gd name="connsiteX1" fmla="*/ 4662505 w 8841000"/>
                <a:gd name="connsiteY1" fmla="*/ 0 h 836712"/>
                <a:gd name="connsiteX2" fmla="*/ 7486644 w 8841000"/>
                <a:gd name="connsiteY2" fmla="*/ 0 h 836712"/>
                <a:gd name="connsiteX3" fmla="*/ 7486648 w 8841000"/>
                <a:gd name="connsiteY3" fmla="*/ 0 h 836712"/>
                <a:gd name="connsiteX4" fmla="*/ 8605970 w 8841000"/>
                <a:gd name="connsiteY4" fmla="*/ 1 h 836712"/>
                <a:gd name="connsiteX5" fmla="*/ 8616654 w 8841000"/>
                <a:gd name="connsiteY5" fmla="*/ 1 h 836712"/>
                <a:gd name="connsiteX6" fmla="*/ 8620156 w 8841000"/>
                <a:gd name="connsiteY6" fmla="*/ 2246 h 836712"/>
                <a:gd name="connsiteX7" fmla="*/ 8841000 w 8841000"/>
                <a:gd name="connsiteY7" fmla="*/ 417601 h 836712"/>
                <a:gd name="connsiteX8" fmla="*/ 8620156 w 8841000"/>
                <a:gd name="connsiteY8" fmla="*/ 832956 h 836712"/>
                <a:gd name="connsiteX9" fmla="*/ 8616654 w 8841000"/>
                <a:gd name="connsiteY9" fmla="*/ 835201 h 836712"/>
                <a:gd name="connsiteX10" fmla="*/ 7905000 w 8841000"/>
                <a:gd name="connsiteY10" fmla="*/ 835200 h 836712"/>
                <a:gd name="connsiteX11" fmla="*/ 7905000 w 8841000"/>
                <a:gd name="connsiteY11" fmla="*/ 836712 h 836712"/>
                <a:gd name="connsiteX12" fmla="*/ 0 w 8841000"/>
                <a:gd name="connsiteY12" fmla="*/ 836712 h 836712"/>
                <a:gd name="connsiteX13" fmla="*/ 0 w 8841000"/>
                <a:gd name="connsiteY13" fmla="*/ 0 h 836712"/>
                <a:gd name="connsiteX14" fmla="*/ 719040 w 8841000"/>
                <a:gd name="connsiteY14" fmla="*/ 0 h 83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1000" h="836712">
                  <a:moveTo>
                    <a:pt x="719040" y="0"/>
                  </a:moveTo>
                  <a:lnTo>
                    <a:pt x="4662505" y="0"/>
                  </a:lnTo>
                  <a:lnTo>
                    <a:pt x="7486644" y="0"/>
                  </a:lnTo>
                  <a:lnTo>
                    <a:pt x="7486648" y="0"/>
                  </a:lnTo>
                  <a:lnTo>
                    <a:pt x="8605970" y="1"/>
                  </a:lnTo>
                  <a:lnTo>
                    <a:pt x="8616654" y="1"/>
                  </a:lnTo>
                  <a:lnTo>
                    <a:pt x="8620156" y="2246"/>
                  </a:lnTo>
                  <a:cubicBezTo>
                    <a:pt x="8753398" y="92262"/>
                    <a:pt x="8841000" y="244701"/>
                    <a:pt x="8841000" y="417601"/>
                  </a:cubicBezTo>
                  <a:cubicBezTo>
                    <a:pt x="8841000" y="590501"/>
                    <a:pt x="8753398" y="742940"/>
                    <a:pt x="8620156" y="832956"/>
                  </a:cubicBezTo>
                  <a:lnTo>
                    <a:pt x="8616654" y="835201"/>
                  </a:lnTo>
                  <a:lnTo>
                    <a:pt x="7905000" y="835200"/>
                  </a:lnTo>
                  <a:lnTo>
                    <a:pt x="7905000" y="836712"/>
                  </a:lnTo>
                  <a:lnTo>
                    <a:pt x="0" y="836712"/>
                  </a:lnTo>
                  <a:lnTo>
                    <a:pt x="0" y="0"/>
                  </a:lnTo>
                  <a:lnTo>
                    <a:pt x="719040" y="0"/>
                  </a:lnTo>
                  <a:close/>
                </a:path>
              </a:pathLst>
            </a:custGeom>
            <a:solidFill>
              <a:srgbClr val="3155BB"/>
            </a:solidFill>
            <a:ln w="12700" cap="flat" cmpd="sng" algn="ctr">
              <a:noFill/>
              <a:prstDash val="solid"/>
              <a:round/>
              <a:headEnd type="none" w="med" len="med"/>
              <a:tailEnd type="none" w="med" len="med"/>
            </a:ln>
            <a:effectLst/>
          </p:spPr>
          <p:txBody>
            <a:bodyPr vert="horz" wrap="square" lIns="36000" tIns="36000" rIns="36000" bIns="36000" numCol="1" rtlCol="0" anchor="ctr" anchorCtr="1" compatLnSpc="1">
              <a:prstTxWarp prst="textNoShape">
                <a:avLst/>
              </a:prstTxWarp>
            </a:bodyPr>
            <a:lstStyle/>
            <a:p>
              <a:pPr algn="ctr" defTabSz="914400" eaLnBrk="0" fontAlgn="base" hangingPunct="0">
                <a:spcBef>
                  <a:spcPct val="0"/>
                </a:spcBef>
                <a:spcAft>
                  <a:spcPct val="0"/>
                </a:spcAft>
              </a:pPr>
              <a:endParaRPr lang="ja-JP" altLang="en-US" sz="1200" b="1" dirty="0" err="1">
                <a:latin typeface="Arial" charset="0"/>
              </a:endParaRPr>
            </a:p>
          </p:txBody>
        </p:sp>
        <p:pic>
          <p:nvPicPr>
            <p:cNvPr id="11" name="図 10">
              <a:extLst>
                <a:ext uri="{FF2B5EF4-FFF2-40B4-BE49-F238E27FC236}">
                  <a16:creationId xmlns:a16="http://schemas.microsoft.com/office/drawing/2014/main" id="{62CEC41A-ACB4-A968-6A05-113B1C054A4B}"/>
                </a:ext>
              </a:extLst>
            </p:cNvPr>
            <p:cNvPicPr>
              <a:picLocks noChangeAspect="1"/>
            </p:cNvPicPr>
            <p:nvPr userDrawn="1"/>
          </p:nvPicPr>
          <p:blipFill>
            <a:blip r:embed="rId3"/>
            <a:srcRect l="-35956" t="35051" r="10451" b="38865"/>
            <a:stretch/>
          </p:blipFill>
          <p:spPr>
            <a:xfrm>
              <a:off x="0" y="0"/>
              <a:ext cx="8892000" cy="835200"/>
            </a:xfrm>
            <a:prstGeom prst="rect">
              <a:avLst/>
            </a:prstGeom>
          </p:spPr>
        </p:pic>
        <p:sp>
          <p:nvSpPr>
            <p:cNvPr id="15" name="フリーフォーム: 図形 14">
              <a:extLst>
                <a:ext uri="{FF2B5EF4-FFF2-40B4-BE49-F238E27FC236}">
                  <a16:creationId xmlns:a16="http://schemas.microsoft.com/office/drawing/2014/main" id="{B37B0485-B807-19D0-EA1E-E7D64BA30022}"/>
                </a:ext>
              </a:extLst>
            </p:cNvPr>
            <p:cNvSpPr/>
            <p:nvPr userDrawn="1"/>
          </p:nvSpPr>
          <p:spPr bwMode="auto">
            <a:xfrm>
              <a:off x="0" y="0"/>
              <a:ext cx="8841000" cy="836712"/>
            </a:xfrm>
            <a:custGeom>
              <a:avLst/>
              <a:gdLst>
                <a:gd name="connsiteX0" fmla="*/ 719040 w 8841000"/>
                <a:gd name="connsiteY0" fmla="*/ 0 h 836712"/>
                <a:gd name="connsiteX1" fmla="*/ 4662505 w 8841000"/>
                <a:gd name="connsiteY1" fmla="*/ 0 h 836712"/>
                <a:gd name="connsiteX2" fmla="*/ 7486644 w 8841000"/>
                <a:gd name="connsiteY2" fmla="*/ 0 h 836712"/>
                <a:gd name="connsiteX3" fmla="*/ 7486648 w 8841000"/>
                <a:gd name="connsiteY3" fmla="*/ 0 h 836712"/>
                <a:gd name="connsiteX4" fmla="*/ 8605970 w 8841000"/>
                <a:gd name="connsiteY4" fmla="*/ 1 h 836712"/>
                <a:gd name="connsiteX5" fmla="*/ 8616654 w 8841000"/>
                <a:gd name="connsiteY5" fmla="*/ 1 h 836712"/>
                <a:gd name="connsiteX6" fmla="*/ 8620156 w 8841000"/>
                <a:gd name="connsiteY6" fmla="*/ 2246 h 836712"/>
                <a:gd name="connsiteX7" fmla="*/ 8841000 w 8841000"/>
                <a:gd name="connsiteY7" fmla="*/ 417601 h 836712"/>
                <a:gd name="connsiteX8" fmla="*/ 8620156 w 8841000"/>
                <a:gd name="connsiteY8" fmla="*/ 832956 h 836712"/>
                <a:gd name="connsiteX9" fmla="*/ 8616654 w 8841000"/>
                <a:gd name="connsiteY9" fmla="*/ 835201 h 836712"/>
                <a:gd name="connsiteX10" fmla="*/ 7905000 w 8841000"/>
                <a:gd name="connsiteY10" fmla="*/ 835200 h 836712"/>
                <a:gd name="connsiteX11" fmla="*/ 7905000 w 8841000"/>
                <a:gd name="connsiteY11" fmla="*/ 836712 h 836712"/>
                <a:gd name="connsiteX12" fmla="*/ 0 w 8841000"/>
                <a:gd name="connsiteY12" fmla="*/ 836712 h 836712"/>
                <a:gd name="connsiteX13" fmla="*/ 0 w 8841000"/>
                <a:gd name="connsiteY13" fmla="*/ 0 h 836712"/>
                <a:gd name="connsiteX14" fmla="*/ 719040 w 8841000"/>
                <a:gd name="connsiteY14" fmla="*/ 0 h 83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1000" h="836712">
                  <a:moveTo>
                    <a:pt x="719040" y="0"/>
                  </a:moveTo>
                  <a:lnTo>
                    <a:pt x="4662505" y="0"/>
                  </a:lnTo>
                  <a:lnTo>
                    <a:pt x="7486644" y="0"/>
                  </a:lnTo>
                  <a:lnTo>
                    <a:pt x="7486648" y="0"/>
                  </a:lnTo>
                  <a:lnTo>
                    <a:pt x="8605970" y="1"/>
                  </a:lnTo>
                  <a:lnTo>
                    <a:pt x="8616654" y="1"/>
                  </a:lnTo>
                  <a:lnTo>
                    <a:pt x="8620156" y="2246"/>
                  </a:lnTo>
                  <a:cubicBezTo>
                    <a:pt x="8753398" y="92262"/>
                    <a:pt x="8841000" y="244701"/>
                    <a:pt x="8841000" y="417601"/>
                  </a:cubicBezTo>
                  <a:cubicBezTo>
                    <a:pt x="8841000" y="590501"/>
                    <a:pt x="8753398" y="742940"/>
                    <a:pt x="8620156" y="832956"/>
                  </a:cubicBezTo>
                  <a:lnTo>
                    <a:pt x="8616654" y="835201"/>
                  </a:lnTo>
                  <a:lnTo>
                    <a:pt x="7905000" y="835200"/>
                  </a:lnTo>
                  <a:lnTo>
                    <a:pt x="7905000" y="836712"/>
                  </a:lnTo>
                  <a:lnTo>
                    <a:pt x="0" y="836712"/>
                  </a:lnTo>
                  <a:lnTo>
                    <a:pt x="0" y="0"/>
                  </a:lnTo>
                  <a:lnTo>
                    <a:pt x="719040" y="0"/>
                  </a:lnTo>
                  <a:close/>
                </a:path>
              </a:pathLst>
            </a:custGeom>
            <a:gradFill>
              <a:gsLst>
                <a:gs pos="0">
                  <a:srgbClr val="111986">
                    <a:alpha val="0"/>
                  </a:srgbClr>
                </a:gs>
                <a:gs pos="70000">
                  <a:srgbClr val="111986"/>
                </a:gs>
              </a:gsLst>
              <a:lin ang="10800000" scaled="1"/>
            </a:gradFill>
            <a:ln w="12700" cap="flat" cmpd="sng" algn="ctr">
              <a:noFill/>
              <a:prstDash val="solid"/>
              <a:round/>
              <a:headEnd type="none" w="med" len="med"/>
              <a:tailEnd type="none" w="med" len="med"/>
            </a:ln>
            <a:effectLst/>
          </p:spPr>
          <p:txBody>
            <a:bodyPr vert="horz" wrap="square" lIns="36000" tIns="36000" rIns="36000" bIns="36000" numCol="1" rtlCol="0" anchor="ctr" anchorCtr="1" compatLnSpc="1">
              <a:prstTxWarp prst="textNoShape">
                <a:avLst/>
              </a:prstTxWarp>
            </a:bodyPr>
            <a:lstStyle/>
            <a:p>
              <a:pPr algn="ctr" defTabSz="914400" eaLnBrk="0" fontAlgn="base" hangingPunct="0">
                <a:spcBef>
                  <a:spcPct val="0"/>
                </a:spcBef>
                <a:spcAft>
                  <a:spcPct val="0"/>
                </a:spcAft>
              </a:pPr>
              <a:endParaRPr lang="ja-JP" altLang="en-US" sz="1200" b="1" dirty="0" err="1">
                <a:latin typeface="Arial" charset="0"/>
              </a:endParaRPr>
            </a:p>
          </p:txBody>
        </p:sp>
      </p:grpSp>
      <p:graphicFrame>
        <p:nvGraphicFramePr>
          <p:cNvPr id="9" name="think-cell data - do not delete" hidden="1">
            <a:extLst>
              <a:ext uri="{FF2B5EF4-FFF2-40B4-BE49-F238E27FC236}">
                <a16:creationId xmlns:a16="http://schemas.microsoft.com/office/drawing/2014/main" id="{5D940668-2E4A-47CA-CCF5-4559AE54C64C}"/>
              </a:ext>
            </a:extLst>
          </p:cNvPr>
          <p:cNvGraphicFramePr>
            <a:graphicFrameLocks noChangeAspect="1"/>
          </p:cNvGraphicFramePr>
          <p:nvPr userDrawn="1">
            <p:custDataLst>
              <p:tags r:id="rId1"/>
            </p:custDataLst>
            <p:extLst>
              <p:ext uri="{D42A27DB-BD31-4B8C-83A1-F6EECF244321}">
                <p14:modId xmlns:p14="http://schemas.microsoft.com/office/powerpoint/2010/main" val="16299486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9" name="think-cell data - do not delete" hidden="1">
                        <a:extLst>
                          <a:ext uri="{FF2B5EF4-FFF2-40B4-BE49-F238E27FC236}">
                            <a16:creationId xmlns:a16="http://schemas.microsoft.com/office/drawing/2014/main" id="{5D940668-2E4A-47CA-CCF5-4559AE54C6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スライド番号プレースホルダー 11">
            <a:extLst>
              <a:ext uri="{FF2B5EF4-FFF2-40B4-BE49-F238E27FC236}">
                <a16:creationId xmlns:a16="http://schemas.microsoft.com/office/drawing/2014/main" id="{87D45854-6DCF-3B94-B363-97315191C437}"/>
              </a:ext>
            </a:extLst>
          </p:cNvPr>
          <p:cNvSpPr>
            <a:spLocks noGrp="1"/>
          </p:cNvSpPr>
          <p:nvPr>
            <p:ph type="sldNum" sz="quarter" idx="4"/>
          </p:nvPr>
        </p:nvSpPr>
        <p:spPr>
          <a:xfrm>
            <a:off x="8913440" y="6525344"/>
            <a:ext cx="720210" cy="216024"/>
          </a:xfrm>
          <a:prstGeom prst="rect">
            <a:avLst/>
          </a:prstGeo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fld id="{93704835-FFB4-4C5D-AA89-54C4E5D093E9}" type="slidenum">
              <a:rPr kumimoji="1" lang="ja-JP" altLang="en-US" smtClean="0"/>
              <a:pPr/>
              <a:t>‹#›</a:t>
            </a:fld>
            <a:endParaRPr kumimoji="1" lang="ja-JP" altLang="en-US" dirty="0"/>
          </a:p>
        </p:txBody>
      </p:sp>
      <p:sp>
        <p:nvSpPr>
          <p:cNvPr id="13" name="テキスト プレースホルダー 433">
            <a:extLst>
              <a:ext uri="{FF2B5EF4-FFF2-40B4-BE49-F238E27FC236}">
                <a16:creationId xmlns:a16="http://schemas.microsoft.com/office/drawing/2014/main" id="{C363699D-115A-1770-576E-97267FC051B8}"/>
              </a:ext>
            </a:extLst>
          </p:cNvPr>
          <p:cNvSpPr>
            <a:spLocks noGrp="1"/>
          </p:cNvSpPr>
          <p:nvPr>
            <p:ph type="body" sz="quarter" idx="12"/>
          </p:nvPr>
        </p:nvSpPr>
        <p:spPr>
          <a:xfrm>
            <a:off x="272350" y="6525368"/>
            <a:ext cx="8568000" cy="216000"/>
          </a:xfrm>
          <a:prstGeom prst="rect">
            <a:avLst/>
          </a:prstGeom>
        </p:spPr>
        <p:txBody>
          <a:bodyPr lIns="0" tIns="0" rIns="0" bIns="0" anchor="b" anchorCtr="0"/>
          <a:lstStyle>
            <a:lvl1pPr marL="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1pPr>
            <a:lvl2pPr marL="4572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2pPr>
            <a:lvl3pPr marL="9144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3pPr>
            <a:lvl4pPr marL="13716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4pPr>
            <a:lvl5pPr marL="18288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5pPr>
          </a:lstStyle>
          <a:p>
            <a:pPr lvl="0"/>
            <a:endParaRPr kumimoji="1" lang="ja-JP" altLang="en-US" dirty="0"/>
          </a:p>
        </p:txBody>
      </p:sp>
      <p:sp>
        <p:nvSpPr>
          <p:cNvPr id="5" name="テキスト プレースホルダー 23">
            <a:extLst>
              <a:ext uri="{FF2B5EF4-FFF2-40B4-BE49-F238E27FC236}">
                <a16:creationId xmlns:a16="http://schemas.microsoft.com/office/drawing/2014/main" id="{DE1CB1BA-9436-38EC-78C0-88EBF5FC088C}"/>
              </a:ext>
            </a:extLst>
          </p:cNvPr>
          <p:cNvSpPr txBox="1">
            <a:spLocks/>
          </p:cNvSpPr>
          <p:nvPr userDrawn="1"/>
        </p:nvSpPr>
        <p:spPr>
          <a:xfrm>
            <a:off x="165600" y="83009"/>
            <a:ext cx="8424000" cy="648000"/>
          </a:xfrm>
          <a:prstGeom prst="rect">
            <a:avLst/>
          </a:prstGeom>
        </p:spPr>
        <p:txBody>
          <a:bodyPr lIns="0" tIns="0" rIns="0" bIns="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fontAlgn="base" hangingPunct="0">
              <a:lnSpc>
                <a:spcPct val="100000"/>
              </a:lnSpc>
              <a:spcBef>
                <a:spcPts val="0"/>
              </a:spcBef>
              <a:buFont typeface="Arial" panose="020B0604020202020204" pitchFamily="34" charset="0"/>
              <a:buNone/>
            </a:pPr>
            <a:r>
              <a:rPr lang="ja-JP" altLang="en-US" sz="2400" b="1">
                <a:solidFill>
                  <a:srgbClr val="FFFFFF"/>
                </a:solidFill>
                <a:latin typeface="+mj-lt"/>
              </a:rPr>
              <a:t>目次</a:t>
            </a:r>
          </a:p>
        </p:txBody>
      </p:sp>
    </p:spTree>
    <p:extLst>
      <p:ext uri="{BB962C8B-B14F-4D97-AF65-F5344CB8AC3E}">
        <p14:creationId xmlns:p14="http://schemas.microsoft.com/office/powerpoint/2010/main" val="10792534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FF549936-CE0E-BD0B-1332-9033E2ADA16F}"/>
              </a:ext>
            </a:extLst>
          </p:cNvPr>
          <p:cNvGraphicFramePr>
            <a:graphicFrameLocks noChangeAspect="1"/>
          </p:cNvGraphicFramePr>
          <p:nvPr userDrawn="1">
            <p:custDataLst>
              <p:tags r:id="rId1"/>
            </p:custDataLst>
            <p:extLst>
              <p:ext uri="{D42A27DB-BD31-4B8C-83A1-F6EECF244321}">
                <p14:modId xmlns:p14="http://schemas.microsoft.com/office/powerpoint/2010/main" val="42349562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95" imgH="95" progId="TCLayout.ActiveDocument.1">
                  <p:embed/>
                </p:oleObj>
              </mc:Choice>
              <mc:Fallback>
                <p:oleObj name="think-cellスライド" r:id="rId3" imgW="95" imgH="95" progId="TCLayout.ActiveDocument.1">
                  <p:embed/>
                  <p:pic>
                    <p:nvPicPr>
                      <p:cNvPr id="18" name="think-cell data - do not delete" hidden="1">
                        <a:extLst>
                          <a:ext uri="{FF2B5EF4-FFF2-40B4-BE49-F238E27FC236}">
                            <a16:creationId xmlns:a16="http://schemas.microsoft.com/office/drawing/2014/main" id="{FF549936-CE0E-BD0B-1332-9033E2ADA1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図 4">
            <a:extLst>
              <a:ext uri="{FF2B5EF4-FFF2-40B4-BE49-F238E27FC236}">
                <a16:creationId xmlns:a16="http://schemas.microsoft.com/office/drawing/2014/main" id="{F34273E4-3679-1698-03FA-EAC8D15059BF}"/>
              </a:ext>
            </a:extLst>
          </p:cNvPr>
          <p:cNvPicPr>
            <a:picLocks noChangeAspect="1"/>
          </p:cNvPicPr>
          <p:nvPr userDrawn="1"/>
        </p:nvPicPr>
        <p:blipFill>
          <a:blip r:embed="rId5" cstate="screen">
            <a:alphaModFix amt="70000"/>
            <a:extLst>
              <a:ext uri="{28A0092B-C50C-407E-A947-70E740481C1C}">
                <a14:useLocalDpi xmlns:a14="http://schemas.microsoft.com/office/drawing/2010/main"/>
              </a:ext>
            </a:extLst>
          </a:blip>
          <a:stretch>
            <a:fillRect/>
          </a:stretch>
        </p:blipFill>
        <p:spPr>
          <a:xfrm>
            <a:off x="5955792" y="0"/>
            <a:ext cx="3950208" cy="6858000"/>
          </a:xfrm>
          <a:prstGeom prst="rect">
            <a:avLst/>
          </a:prstGeom>
        </p:spPr>
      </p:pic>
    </p:spTree>
    <p:extLst>
      <p:ext uri="{BB962C8B-B14F-4D97-AF65-F5344CB8AC3E}">
        <p14:creationId xmlns:p14="http://schemas.microsoft.com/office/powerpoint/2010/main" val="414789837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コンテンツ①リード文有り">
    <p:spTree>
      <p:nvGrpSpPr>
        <p:cNvPr id="1" name=""/>
        <p:cNvGrpSpPr/>
        <p:nvPr/>
      </p:nvGrpSpPr>
      <p:grpSpPr>
        <a:xfrm>
          <a:off x="0" y="0"/>
          <a:ext cx="0" cy="0"/>
          <a:chOff x="0" y="0"/>
          <a:chExt cx="0" cy="0"/>
        </a:xfrm>
      </p:grpSpPr>
      <p:sp>
        <p:nvSpPr>
          <p:cNvPr id="5" name="テキスト プレースホルダー 4">
            <a:extLst>
              <a:ext uri="{FF2B5EF4-FFF2-40B4-BE49-F238E27FC236}">
                <a16:creationId xmlns:a16="http://schemas.microsoft.com/office/drawing/2014/main" id="{E2D3E39D-7B73-7245-403C-81CAF36A5BF4}"/>
              </a:ext>
            </a:extLst>
          </p:cNvPr>
          <p:cNvSpPr>
            <a:spLocks noGrp="1"/>
          </p:cNvSpPr>
          <p:nvPr>
            <p:ph type="body" sz="quarter" idx="14" hasCustomPrompt="1"/>
          </p:nvPr>
        </p:nvSpPr>
        <p:spPr>
          <a:xfrm>
            <a:off x="272350" y="1052669"/>
            <a:ext cx="9360000" cy="576000"/>
          </a:xfrm>
          <a:prstGeom prst="rect">
            <a:avLst/>
          </a:prstGeom>
        </p:spPr>
        <p:txBody>
          <a:bodyPr lIns="0" tIns="0" rIns="0" bIns="0"/>
          <a:lstStyle>
            <a:lvl1pPr marL="144000" indent="-144000" algn="just" fontAlgn="ctr" hangingPunct="0">
              <a:lnSpc>
                <a:spcPct val="100000"/>
              </a:lnSpc>
              <a:spcBef>
                <a:spcPts val="200"/>
              </a:spcBef>
              <a:buClr>
                <a:srgbClr val="111986"/>
              </a:buClr>
              <a:buSzPct val="70000"/>
              <a:buFont typeface="Wingdings" panose="05000000000000000000" pitchFamily="2" charset="2"/>
              <a:buChar char="l"/>
              <a:defRPr sz="1200" b="1"/>
            </a:lvl1pPr>
            <a:lvl2pPr>
              <a:defRPr sz="1200"/>
            </a:lvl2pPr>
            <a:lvl3pPr>
              <a:defRPr sz="1200"/>
            </a:lvl3pPr>
            <a:lvl4pPr>
              <a:defRPr sz="1200"/>
            </a:lvl4pPr>
            <a:lvl5pPr>
              <a:defRPr sz="1200"/>
            </a:lvl5pPr>
          </a:lstStyle>
          <a:p>
            <a:pPr lvl="0"/>
            <a:r>
              <a:rPr kumimoji="1" lang="ja-JP" altLang="en-US"/>
              <a:t>リード文</a:t>
            </a:r>
            <a:endParaRPr kumimoji="1" lang="en-US" altLang="ja-JP"/>
          </a:p>
          <a:p>
            <a:pPr lvl="0"/>
            <a:endParaRPr kumimoji="1" lang="en-US" altLang="ja-JP"/>
          </a:p>
          <a:p>
            <a:pPr lvl="0"/>
            <a:endParaRPr kumimoji="1" lang="ja-JP" altLang="en-US"/>
          </a:p>
        </p:txBody>
      </p:sp>
      <p:grpSp>
        <p:nvGrpSpPr>
          <p:cNvPr id="4" name="グループ化 3">
            <a:extLst>
              <a:ext uri="{FF2B5EF4-FFF2-40B4-BE49-F238E27FC236}">
                <a16:creationId xmlns:a16="http://schemas.microsoft.com/office/drawing/2014/main" id="{18F52E2C-3E0A-CC37-73AC-6C74638A1ED9}"/>
              </a:ext>
            </a:extLst>
          </p:cNvPr>
          <p:cNvGrpSpPr/>
          <p:nvPr userDrawn="1"/>
        </p:nvGrpSpPr>
        <p:grpSpPr>
          <a:xfrm>
            <a:off x="0" y="0"/>
            <a:ext cx="10353000" cy="836712"/>
            <a:chOff x="0" y="0"/>
            <a:chExt cx="8892000" cy="836712"/>
          </a:xfrm>
        </p:grpSpPr>
        <p:sp>
          <p:nvSpPr>
            <p:cNvPr id="10" name="フリーフォーム: 図形 9">
              <a:extLst>
                <a:ext uri="{FF2B5EF4-FFF2-40B4-BE49-F238E27FC236}">
                  <a16:creationId xmlns:a16="http://schemas.microsoft.com/office/drawing/2014/main" id="{0AF886F0-176D-8F23-F46B-58CE6D746868}"/>
                </a:ext>
              </a:extLst>
            </p:cNvPr>
            <p:cNvSpPr/>
            <p:nvPr userDrawn="1"/>
          </p:nvSpPr>
          <p:spPr bwMode="auto">
            <a:xfrm>
              <a:off x="0" y="0"/>
              <a:ext cx="8841000" cy="836712"/>
            </a:xfrm>
            <a:custGeom>
              <a:avLst/>
              <a:gdLst>
                <a:gd name="connsiteX0" fmla="*/ 719040 w 8841000"/>
                <a:gd name="connsiteY0" fmla="*/ 0 h 836712"/>
                <a:gd name="connsiteX1" fmla="*/ 4662505 w 8841000"/>
                <a:gd name="connsiteY1" fmla="*/ 0 h 836712"/>
                <a:gd name="connsiteX2" fmla="*/ 7486644 w 8841000"/>
                <a:gd name="connsiteY2" fmla="*/ 0 h 836712"/>
                <a:gd name="connsiteX3" fmla="*/ 7486648 w 8841000"/>
                <a:gd name="connsiteY3" fmla="*/ 0 h 836712"/>
                <a:gd name="connsiteX4" fmla="*/ 8605970 w 8841000"/>
                <a:gd name="connsiteY4" fmla="*/ 1 h 836712"/>
                <a:gd name="connsiteX5" fmla="*/ 8616654 w 8841000"/>
                <a:gd name="connsiteY5" fmla="*/ 1 h 836712"/>
                <a:gd name="connsiteX6" fmla="*/ 8620156 w 8841000"/>
                <a:gd name="connsiteY6" fmla="*/ 2246 h 836712"/>
                <a:gd name="connsiteX7" fmla="*/ 8841000 w 8841000"/>
                <a:gd name="connsiteY7" fmla="*/ 417601 h 836712"/>
                <a:gd name="connsiteX8" fmla="*/ 8620156 w 8841000"/>
                <a:gd name="connsiteY8" fmla="*/ 832956 h 836712"/>
                <a:gd name="connsiteX9" fmla="*/ 8616654 w 8841000"/>
                <a:gd name="connsiteY9" fmla="*/ 835201 h 836712"/>
                <a:gd name="connsiteX10" fmla="*/ 7905000 w 8841000"/>
                <a:gd name="connsiteY10" fmla="*/ 835200 h 836712"/>
                <a:gd name="connsiteX11" fmla="*/ 7905000 w 8841000"/>
                <a:gd name="connsiteY11" fmla="*/ 836712 h 836712"/>
                <a:gd name="connsiteX12" fmla="*/ 0 w 8841000"/>
                <a:gd name="connsiteY12" fmla="*/ 836712 h 836712"/>
                <a:gd name="connsiteX13" fmla="*/ 0 w 8841000"/>
                <a:gd name="connsiteY13" fmla="*/ 0 h 836712"/>
                <a:gd name="connsiteX14" fmla="*/ 719040 w 8841000"/>
                <a:gd name="connsiteY14" fmla="*/ 0 h 83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1000" h="836712">
                  <a:moveTo>
                    <a:pt x="719040" y="0"/>
                  </a:moveTo>
                  <a:lnTo>
                    <a:pt x="4662505" y="0"/>
                  </a:lnTo>
                  <a:lnTo>
                    <a:pt x="7486644" y="0"/>
                  </a:lnTo>
                  <a:lnTo>
                    <a:pt x="7486648" y="0"/>
                  </a:lnTo>
                  <a:lnTo>
                    <a:pt x="8605970" y="1"/>
                  </a:lnTo>
                  <a:lnTo>
                    <a:pt x="8616654" y="1"/>
                  </a:lnTo>
                  <a:lnTo>
                    <a:pt x="8620156" y="2246"/>
                  </a:lnTo>
                  <a:cubicBezTo>
                    <a:pt x="8753398" y="92262"/>
                    <a:pt x="8841000" y="244701"/>
                    <a:pt x="8841000" y="417601"/>
                  </a:cubicBezTo>
                  <a:cubicBezTo>
                    <a:pt x="8841000" y="590501"/>
                    <a:pt x="8753398" y="742940"/>
                    <a:pt x="8620156" y="832956"/>
                  </a:cubicBezTo>
                  <a:lnTo>
                    <a:pt x="8616654" y="835201"/>
                  </a:lnTo>
                  <a:lnTo>
                    <a:pt x="7905000" y="835200"/>
                  </a:lnTo>
                  <a:lnTo>
                    <a:pt x="7905000" y="836712"/>
                  </a:lnTo>
                  <a:lnTo>
                    <a:pt x="0" y="836712"/>
                  </a:lnTo>
                  <a:lnTo>
                    <a:pt x="0" y="0"/>
                  </a:lnTo>
                  <a:lnTo>
                    <a:pt x="719040" y="0"/>
                  </a:lnTo>
                  <a:close/>
                </a:path>
              </a:pathLst>
            </a:custGeom>
            <a:solidFill>
              <a:srgbClr val="3155BB"/>
            </a:solidFill>
            <a:ln w="12700" cap="flat" cmpd="sng" algn="ctr">
              <a:noFill/>
              <a:prstDash val="solid"/>
              <a:round/>
              <a:headEnd type="none" w="med" len="med"/>
              <a:tailEnd type="none" w="med" len="med"/>
            </a:ln>
            <a:effectLst/>
          </p:spPr>
          <p:txBody>
            <a:bodyPr vert="horz" wrap="square" lIns="36000" tIns="36000" rIns="36000" bIns="36000" numCol="1" rtlCol="0" anchor="ctr" anchorCtr="1" compatLnSpc="1">
              <a:prstTxWarp prst="textNoShape">
                <a:avLst/>
              </a:prstTxWarp>
            </a:bodyPr>
            <a:lstStyle/>
            <a:p>
              <a:pPr algn="ctr" defTabSz="914400" eaLnBrk="0" fontAlgn="base" hangingPunct="0">
                <a:spcBef>
                  <a:spcPct val="0"/>
                </a:spcBef>
                <a:spcAft>
                  <a:spcPct val="0"/>
                </a:spcAft>
              </a:pPr>
              <a:endParaRPr lang="ja-JP" altLang="en-US" sz="1200" b="1" dirty="0" err="1">
                <a:latin typeface="Arial" charset="0"/>
              </a:endParaRPr>
            </a:p>
          </p:txBody>
        </p:sp>
        <p:pic>
          <p:nvPicPr>
            <p:cNvPr id="11" name="図 10">
              <a:extLst>
                <a:ext uri="{FF2B5EF4-FFF2-40B4-BE49-F238E27FC236}">
                  <a16:creationId xmlns:a16="http://schemas.microsoft.com/office/drawing/2014/main" id="{62CEC41A-ACB4-A968-6A05-113B1C054A4B}"/>
                </a:ext>
              </a:extLst>
            </p:cNvPr>
            <p:cNvPicPr>
              <a:picLocks noChangeAspect="1"/>
            </p:cNvPicPr>
            <p:nvPr userDrawn="1"/>
          </p:nvPicPr>
          <p:blipFill>
            <a:blip r:embed="rId3"/>
            <a:srcRect l="-35956" t="35051" r="10451" b="38865"/>
            <a:stretch/>
          </p:blipFill>
          <p:spPr>
            <a:xfrm>
              <a:off x="0" y="0"/>
              <a:ext cx="8892000" cy="835200"/>
            </a:xfrm>
            <a:prstGeom prst="rect">
              <a:avLst/>
            </a:prstGeom>
          </p:spPr>
        </p:pic>
        <p:sp>
          <p:nvSpPr>
            <p:cNvPr id="15" name="フリーフォーム: 図形 14">
              <a:extLst>
                <a:ext uri="{FF2B5EF4-FFF2-40B4-BE49-F238E27FC236}">
                  <a16:creationId xmlns:a16="http://schemas.microsoft.com/office/drawing/2014/main" id="{B37B0485-B807-19D0-EA1E-E7D64BA30022}"/>
                </a:ext>
              </a:extLst>
            </p:cNvPr>
            <p:cNvSpPr/>
            <p:nvPr userDrawn="1"/>
          </p:nvSpPr>
          <p:spPr bwMode="auto">
            <a:xfrm>
              <a:off x="0" y="0"/>
              <a:ext cx="8841000" cy="836712"/>
            </a:xfrm>
            <a:custGeom>
              <a:avLst/>
              <a:gdLst>
                <a:gd name="connsiteX0" fmla="*/ 719040 w 8841000"/>
                <a:gd name="connsiteY0" fmla="*/ 0 h 836712"/>
                <a:gd name="connsiteX1" fmla="*/ 4662505 w 8841000"/>
                <a:gd name="connsiteY1" fmla="*/ 0 h 836712"/>
                <a:gd name="connsiteX2" fmla="*/ 7486644 w 8841000"/>
                <a:gd name="connsiteY2" fmla="*/ 0 h 836712"/>
                <a:gd name="connsiteX3" fmla="*/ 7486648 w 8841000"/>
                <a:gd name="connsiteY3" fmla="*/ 0 h 836712"/>
                <a:gd name="connsiteX4" fmla="*/ 8605970 w 8841000"/>
                <a:gd name="connsiteY4" fmla="*/ 1 h 836712"/>
                <a:gd name="connsiteX5" fmla="*/ 8616654 w 8841000"/>
                <a:gd name="connsiteY5" fmla="*/ 1 h 836712"/>
                <a:gd name="connsiteX6" fmla="*/ 8620156 w 8841000"/>
                <a:gd name="connsiteY6" fmla="*/ 2246 h 836712"/>
                <a:gd name="connsiteX7" fmla="*/ 8841000 w 8841000"/>
                <a:gd name="connsiteY7" fmla="*/ 417601 h 836712"/>
                <a:gd name="connsiteX8" fmla="*/ 8620156 w 8841000"/>
                <a:gd name="connsiteY8" fmla="*/ 832956 h 836712"/>
                <a:gd name="connsiteX9" fmla="*/ 8616654 w 8841000"/>
                <a:gd name="connsiteY9" fmla="*/ 835201 h 836712"/>
                <a:gd name="connsiteX10" fmla="*/ 7905000 w 8841000"/>
                <a:gd name="connsiteY10" fmla="*/ 835200 h 836712"/>
                <a:gd name="connsiteX11" fmla="*/ 7905000 w 8841000"/>
                <a:gd name="connsiteY11" fmla="*/ 836712 h 836712"/>
                <a:gd name="connsiteX12" fmla="*/ 0 w 8841000"/>
                <a:gd name="connsiteY12" fmla="*/ 836712 h 836712"/>
                <a:gd name="connsiteX13" fmla="*/ 0 w 8841000"/>
                <a:gd name="connsiteY13" fmla="*/ 0 h 836712"/>
                <a:gd name="connsiteX14" fmla="*/ 719040 w 8841000"/>
                <a:gd name="connsiteY14" fmla="*/ 0 h 83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1000" h="836712">
                  <a:moveTo>
                    <a:pt x="719040" y="0"/>
                  </a:moveTo>
                  <a:lnTo>
                    <a:pt x="4662505" y="0"/>
                  </a:lnTo>
                  <a:lnTo>
                    <a:pt x="7486644" y="0"/>
                  </a:lnTo>
                  <a:lnTo>
                    <a:pt x="7486648" y="0"/>
                  </a:lnTo>
                  <a:lnTo>
                    <a:pt x="8605970" y="1"/>
                  </a:lnTo>
                  <a:lnTo>
                    <a:pt x="8616654" y="1"/>
                  </a:lnTo>
                  <a:lnTo>
                    <a:pt x="8620156" y="2246"/>
                  </a:lnTo>
                  <a:cubicBezTo>
                    <a:pt x="8753398" y="92262"/>
                    <a:pt x="8841000" y="244701"/>
                    <a:pt x="8841000" y="417601"/>
                  </a:cubicBezTo>
                  <a:cubicBezTo>
                    <a:pt x="8841000" y="590501"/>
                    <a:pt x="8753398" y="742940"/>
                    <a:pt x="8620156" y="832956"/>
                  </a:cubicBezTo>
                  <a:lnTo>
                    <a:pt x="8616654" y="835201"/>
                  </a:lnTo>
                  <a:lnTo>
                    <a:pt x="7905000" y="835200"/>
                  </a:lnTo>
                  <a:lnTo>
                    <a:pt x="7905000" y="836712"/>
                  </a:lnTo>
                  <a:lnTo>
                    <a:pt x="0" y="836712"/>
                  </a:lnTo>
                  <a:lnTo>
                    <a:pt x="0" y="0"/>
                  </a:lnTo>
                  <a:lnTo>
                    <a:pt x="719040" y="0"/>
                  </a:lnTo>
                  <a:close/>
                </a:path>
              </a:pathLst>
            </a:custGeom>
            <a:gradFill>
              <a:gsLst>
                <a:gs pos="0">
                  <a:srgbClr val="111986">
                    <a:alpha val="0"/>
                  </a:srgbClr>
                </a:gs>
                <a:gs pos="70000">
                  <a:srgbClr val="111986"/>
                </a:gs>
              </a:gsLst>
              <a:lin ang="10800000" scaled="1"/>
            </a:gradFill>
            <a:ln w="12700" cap="flat" cmpd="sng" algn="ctr">
              <a:noFill/>
              <a:prstDash val="solid"/>
              <a:round/>
              <a:headEnd type="none" w="med" len="med"/>
              <a:tailEnd type="none" w="med" len="med"/>
            </a:ln>
            <a:effectLst/>
          </p:spPr>
          <p:txBody>
            <a:bodyPr vert="horz" wrap="square" lIns="36000" tIns="36000" rIns="36000" bIns="36000" numCol="1" rtlCol="0" anchor="ctr" anchorCtr="1" compatLnSpc="1">
              <a:prstTxWarp prst="textNoShape">
                <a:avLst/>
              </a:prstTxWarp>
            </a:bodyPr>
            <a:lstStyle/>
            <a:p>
              <a:pPr algn="ctr" defTabSz="914400" eaLnBrk="0" fontAlgn="base" hangingPunct="0">
                <a:spcBef>
                  <a:spcPct val="0"/>
                </a:spcBef>
                <a:spcAft>
                  <a:spcPct val="0"/>
                </a:spcAft>
              </a:pPr>
              <a:endParaRPr lang="ja-JP" altLang="en-US" sz="1200" b="1" dirty="0" err="1">
                <a:latin typeface="Arial" charset="0"/>
              </a:endParaRPr>
            </a:p>
          </p:txBody>
        </p:sp>
      </p:grpSp>
      <p:graphicFrame>
        <p:nvGraphicFramePr>
          <p:cNvPr id="9" name="think-cell data - do not delete" hidden="1">
            <a:extLst>
              <a:ext uri="{FF2B5EF4-FFF2-40B4-BE49-F238E27FC236}">
                <a16:creationId xmlns:a16="http://schemas.microsoft.com/office/drawing/2014/main" id="{5D940668-2E4A-47CA-CCF5-4559AE54C64C}"/>
              </a:ext>
            </a:extLst>
          </p:cNvPr>
          <p:cNvGraphicFramePr>
            <a:graphicFrameLocks noChangeAspect="1"/>
          </p:cNvGraphicFramePr>
          <p:nvPr userDrawn="1">
            <p:custDataLst>
              <p:tags r:id="rId1"/>
            </p:custDataLst>
            <p:extLst>
              <p:ext uri="{D42A27DB-BD31-4B8C-83A1-F6EECF244321}">
                <p14:modId xmlns:p14="http://schemas.microsoft.com/office/powerpoint/2010/main" val="16299486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9" name="think-cell data - do not delete" hidden="1">
                        <a:extLst>
                          <a:ext uri="{FF2B5EF4-FFF2-40B4-BE49-F238E27FC236}">
                            <a16:creationId xmlns:a16="http://schemas.microsoft.com/office/drawing/2014/main" id="{5D940668-2E4A-47CA-CCF5-4559AE54C6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スライド番号プレースホルダー 11">
            <a:extLst>
              <a:ext uri="{FF2B5EF4-FFF2-40B4-BE49-F238E27FC236}">
                <a16:creationId xmlns:a16="http://schemas.microsoft.com/office/drawing/2014/main" id="{87D45854-6DCF-3B94-B363-97315191C437}"/>
              </a:ext>
            </a:extLst>
          </p:cNvPr>
          <p:cNvSpPr>
            <a:spLocks noGrp="1"/>
          </p:cNvSpPr>
          <p:nvPr>
            <p:ph type="sldNum" sz="quarter" idx="4"/>
          </p:nvPr>
        </p:nvSpPr>
        <p:spPr>
          <a:xfrm>
            <a:off x="8913440" y="6525344"/>
            <a:ext cx="720210" cy="216024"/>
          </a:xfrm>
          <a:prstGeom prst="rect">
            <a:avLst/>
          </a:prstGeo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fld id="{93704835-FFB4-4C5D-AA89-54C4E5D093E9}" type="slidenum">
              <a:rPr kumimoji="1" lang="ja-JP" altLang="en-US" smtClean="0"/>
              <a:pPr/>
              <a:t>‹#›</a:t>
            </a:fld>
            <a:endParaRPr kumimoji="1" lang="ja-JP" altLang="en-US" dirty="0"/>
          </a:p>
        </p:txBody>
      </p:sp>
      <p:sp>
        <p:nvSpPr>
          <p:cNvPr id="13" name="テキスト プレースホルダー 433">
            <a:extLst>
              <a:ext uri="{FF2B5EF4-FFF2-40B4-BE49-F238E27FC236}">
                <a16:creationId xmlns:a16="http://schemas.microsoft.com/office/drawing/2014/main" id="{C363699D-115A-1770-576E-97267FC051B8}"/>
              </a:ext>
            </a:extLst>
          </p:cNvPr>
          <p:cNvSpPr>
            <a:spLocks noGrp="1"/>
          </p:cNvSpPr>
          <p:nvPr>
            <p:ph type="body" sz="quarter" idx="12"/>
          </p:nvPr>
        </p:nvSpPr>
        <p:spPr>
          <a:xfrm>
            <a:off x="272350" y="6525368"/>
            <a:ext cx="8568000" cy="216000"/>
          </a:xfrm>
          <a:prstGeom prst="rect">
            <a:avLst/>
          </a:prstGeom>
        </p:spPr>
        <p:txBody>
          <a:bodyPr lIns="0" tIns="0" rIns="0" bIns="0" anchor="b" anchorCtr="0"/>
          <a:lstStyle>
            <a:lvl1pPr marL="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1pPr>
            <a:lvl2pPr marL="4572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2pPr>
            <a:lvl3pPr marL="9144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3pPr>
            <a:lvl4pPr marL="13716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4pPr>
            <a:lvl5pPr marL="1828800" indent="0" fontAlgn="ctr" hangingPunct="0">
              <a:lnSpc>
                <a:spcPct val="100000"/>
              </a:lnSpc>
              <a:spcBef>
                <a:spcPts val="100"/>
              </a:spcBef>
              <a:buNone/>
              <a:defRPr sz="700">
                <a:latin typeface="Arial" panose="020B0604020202020204" pitchFamily="34" charset="0"/>
                <a:ea typeface="BIZ UDPゴシック" panose="020B0400000000000000" pitchFamily="50" charset="-128"/>
                <a:cs typeface="Arial" panose="020B0604020202020204" pitchFamily="34" charset="0"/>
              </a:defRPr>
            </a:lvl5pPr>
          </a:lstStyle>
          <a:p>
            <a:pPr lvl="0"/>
            <a:endParaRPr kumimoji="1" lang="ja-JP" altLang="en-US" dirty="0"/>
          </a:p>
        </p:txBody>
      </p:sp>
      <p:sp>
        <p:nvSpPr>
          <p:cNvPr id="427" name="テキスト プレースホルダー 426">
            <a:extLst>
              <a:ext uri="{FF2B5EF4-FFF2-40B4-BE49-F238E27FC236}">
                <a16:creationId xmlns:a16="http://schemas.microsoft.com/office/drawing/2014/main" id="{EE1E4B7D-72D3-7372-4ECE-411BC45A6BE1}"/>
              </a:ext>
            </a:extLst>
          </p:cNvPr>
          <p:cNvSpPr>
            <a:spLocks noGrp="1"/>
          </p:cNvSpPr>
          <p:nvPr>
            <p:ph type="body" sz="quarter" idx="13" hasCustomPrompt="1"/>
          </p:nvPr>
        </p:nvSpPr>
        <p:spPr>
          <a:xfrm>
            <a:off x="164468" y="83009"/>
            <a:ext cx="8424000" cy="648000"/>
          </a:xfrm>
          <a:prstGeom prst="rect">
            <a:avLst/>
          </a:prstGeom>
        </p:spPr>
        <p:txBody>
          <a:bodyPr lIns="0" tIns="0" rIns="0" bIns="0" anchor="ctr" anchorCtr="0">
            <a:noAutofit/>
          </a:bodyPr>
          <a:lstStyle>
            <a:lvl1pPr marL="0" indent="0" fontAlgn="base" hangingPunct="0">
              <a:lnSpc>
                <a:spcPct val="100000"/>
              </a:lnSpc>
              <a:spcBef>
                <a:spcPts val="0"/>
              </a:spcBef>
              <a:buNone/>
              <a:defRPr sz="2400" b="1" baseline="0">
                <a:solidFill>
                  <a:srgbClr val="FFFFFF"/>
                </a:solidFill>
                <a:effectLst/>
                <a:latin typeface="BIZ UDPゴシック" panose="020B0400000000000000" pitchFamily="50" charset="-128"/>
                <a:ea typeface="BIZ UDPゴシック" panose="020B0400000000000000" pitchFamily="50" charset="-128"/>
                <a:cs typeface="Arial" panose="020B0604020202020204" pitchFamily="34" charset="0"/>
              </a:defRPr>
            </a:lvl1pPr>
            <a:lvl2pPr marL="457200" indent="0">
              <a:buNone/>
              <a:defRPr sz="1800">
                <a:latin typeface="Arial" panose="020B0604020202020204" pitchFamily="34" charset="0"/>
                <a:ea typeface="BIZ UDPゴシック" panose="020B0400000000000000" pitchFamily="50" charset="-128"/>
                <a:cs typeface="Arial" panose="020B0604020202020204" pitchFamily="34" charset="0"/>
              </a:defRPr>
            </a:lvl2pPr>
            <a:lvl3pPr marL="914400" indent="0">
              <a:buNone/>
              <a:defRPr sz="1800">
                <a:latin typeface="Arial" panose="020B0604020202020204" pitchFamily="34" charset="0"/>
                <a:ea typeface="BIZ UDPゴシック" panose="020B0400000000000000" pitchFamily="50" charset="-128"/>
                <a:cs typeface="Arial" panose="020B0604020202020204" pitchFamily="34" charset="0"/>
              </a:defRPr>
            </a:lvl3pPr>
            <a:lvl4pPr marL="1371600" indent="0">
              <a:buNone/>
              <a:defRPr sz="1800">
                <a:latin typeface="Arial" panose="020B0604020202020204" pitchFamily="34" charset="0"/>
                <a:ea typeface="BIZ UDPゴシック" panose="020B0400000000000000" pitchFamily="50" charset="-128"/>
                <a:cs typeface="Arial" panose="020B0604020202020204" pitchFamily="34" charset="0"/>
              </a:defRPr>
            </a:lvl4pPr>
            <a:lvl5pPr marL="1828800" indent="0">
              <a:buNone/>
              <a:defRPr sz="1800">
                <a:latin typeface="Arial" panose="020B0604020202020204" pitchFamily="34" charset="0"/>
                <a:ea typeface="BIZ UDPゴシック" panose="020B0400000000000000" pitchFamily="50" charset="-128"/>
                <a:cs typeface="Arial" panose="020B0604020202020204" pitchFamily="34" charset="0"/>
              </a:defRPr>
            </a:lvl5pPr>
          </a:lstStyle>
          <a:p>
            <a:pPr lvl="0"/>
            <a:r>
              <a:rPr kumimoji="1" lang="ja-JP" altLang="en-US"/>
              <a:t>メインタイトル</a:t>
            </a:r>
            <a:endParaRPr kumimoji="1" lang="ja-JP" altLang="en-US" dirty="0"/>
          </a:p>
        </p:txBody>
      </p:sp>
    </p:spTree>
    <p:extLst>
      <p:ext uri="{BB962C8B-B14F-4D97-AF65-F5344CB8AC3E}">
        <p14:creationId xmlns:p14="http://schemas.microsoft.com/office/powerpoint/2010/main" val="109763134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白紙_ノンブルあり">
    <p:spTree>
      <p:nvGrpSpPr>
        <p:cNvPr id="1" name=""/>
        <p:cNvGrpSpPr/>
        <p:nvPr/>
      </p:nvGrpSpPr>
      <p:grpSpPr>
        <a:xfrm>
          <a:off x="0" y="0"/>
          <a:ext cx="0" cy="0"/>
          <a:chOff x="0" y="0"/>
          <a:chExt cx="0" cy="0"/>
        </a:xfrm>
      </p:grpSpPr>
      <p:sp>
        <p:nvSpPr>
          <p:cNvPr id="3" name="スライド番号プレースホルダー 11">
            <a:extLst>
              <a:ext uri="{FF2B5EF4-FFF2-40B4-BE49-F238E27FC236}">
                <a16:creationId xmlns:a16="http://schemas.microsoft.com/office/drawing/2014/main" id="{6B4BE50D-9DAC-220A-C68A-78B37A16F9CF}"/>
              </a:ext>
            </a:extLst>
          </p:cNvPr>
          <p:cNvSpPr>
            <a:spLocks noGrp="1"/>
          </p:cNvSpPr>
          <p:nvPr>
            <p:ph type="sldNum" sz="quarter" idx="4"/>
          </p:nvPr>
        </p:nvSpPr>
        <p:spPr>
          <a:xfrm>
            <a:off x="8913440" y="6525344"/>
            <a:ext cx="720210" cy="216024"/>
          </a:xfrm>
          <a:prstGeom prst="rect">
            <a:avLst/>
          </a:prstGeo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fld id="{93704835-FFB4-4C5D-AA89-54C4E5D093E9}" type="slidenum">
              <a:rPr kumimoji="1" lang="ja-JP" altLang="en-US" smtClean="0"/>
              <a:pPr/>
              <a:t>‹#›</a:t>
            </a:fld>
            <a:endParaRPr kumimoji="1" lang="ja-JP" altLang="en-US" dirty="0"/>
          </a:p>
        </p:txBody>
      </p:sp>
    </p:spTree>
    <p:extLst>
      <p:ext uri="{BB962C8B-B14F-4D97-AF65-F5344CB8AC3E}">
        <p14:creationId xmlns:p14="http://schemas.microsoft.com/office/powerpoint/2010/main" val="10226739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64EE214-99C4-46DB-8DB4-120462C2D988}"/>
              </a:ext>
            </a:extLst>
          </p:cNvPr>
          <p:cNvPicPr>
            <a:picLocks noChangeAspect="1"/>
          </p:cNvPicPr>
          <p:nvPr userDrawn="1"/>
        </p:nvPicPr>
        <p:blipFill>
          <a:blip r:embed="rId2" cstate="screen">
            <a:alphaModFix amt="70000"/>
            <a:extLst>
              <a:ext uri="{28A0092B-C50C-407E-A947-70E740481C1C}">
                <a14:useLocalDpi xmlns:a14="http://schemas.microsoft.com/office/drawing/2010/main"/>
              </a:ext>
            </a:extLst>
          </a:blip>
          <a:stretch>
            <a:fillRect/>
          </a:stretch>
        </p:blipFill>
        <p:spPr>
          <a:xfrm rot="5400000">
            <a:off x="2767651" y="-274651"/>
            <a:ext cx="4370698" cy="9906000"/>
          </a:xfrm>
          <a:prstGeom prst="rect">
            <a:avLst/>
          </a:prstGeom>
        </p:spPr>
      </p:pic>
    </p:spTree>
    <p:extLst>
      <p:ext uri="{BB962C8B-B14F-4D97-AF65-F5344CB8AC3E}">
        <p14:creationId xmlns:p14="http://schemas.microsoft.com/office/powerpoint/2010/main" val="1616074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FEF4AC-A0C7-4709-9908-F6117D36923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BB4FA3-24E0-40A3-997B-B077C77AB63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EB8EFEB-6F2F-487F-9E1C-4FD40E2EFA75}"/>
              </a:ext>
            </a:extLst>
          </p:cNvPr>
          <p:cNvSpPr>
            <a:spLocks noGrp="1"/>
          </p:cNvSpPr>
          <p:nvPr>
            <p:ph type="dt" sz="half" idx="10"/>
          </p:nvPr>
        </p:nvSpPr>
        <p:spPr/>
        <p:txBody>
          <a:bodyPr/>
          <a:lstStyle/>
          <a:p>
            <a:fld id="{BEDF6AD0-49A7-43C6-BF6E-247FE34834BC}"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B38EB57D-1116-4D0C-A0E2-A02DBEE355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7584D13-12CB-4B55-BB28-EEB1AEFD4CF0}"/>
              </a:ext>
            </a:extLst>
          </p:cNvPr>
          <p:cNvSpPr>
            <a:spLocks noGrp="1"/>
          </p:cNvSpPr>
          <p:nvPr>
            <p:ph type="sldNum" sz="quarter" idx="12"/>
          </p:nvPr>
        </p:nvSpPr>
        <p:spPr/>
        <p:txBody>
          <a:bodyPr/>
          <a:lstStyle/>
          <a:p>
            <a:fld id="{F8ED4615-F8F9-4323-99C9-782E30B007F4}" type="slidenum">
              <a:rPr kumimoji="1" lang="ja-JP" altLang="en-US" smtClean="0"/>
              <a:t>‹#›</a:t>
            </a:fld>
            <a:endParaRPr kumimoji="1" lang="ja-JP" altLang="en-US"/>
          </a:p>
        </p:txBody>
      </p:sp>
    </p:spTree>
    <p:extLst>
      <p:ext uri="{BB962C8B-B14F-4D97-AF65-F5344CB8AC3E}">
        <p14:creationId xmlns:p14="http://schemas.microsoft.com/office/powerpoint/2010/main" val="2345137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63DC540-FA6B-425C-9AAC-75B9BB0AA0A8}"/>
              </a:ext>
            </a:extLst>
          </p:cNvPr>
          <p:cNvGraphicFramePr>
            <a:graphicFrameLocks noChangeAspect="1"/>
          </p:cNvGraphicFramePr>
          <p:nvPr userDrawn="1">
            <p:custDataLst>
              <p:tags r:id="rId9"/>
            </p:custDataLst>
            <p:extLst>
              <p:ext uri="{D42A27DB-BD31-4B8C-83A1-F6EECF244321}">
                <p14:modId xmlns:p14="http://schemas.microsoft.com/office/powerpoint/2010/main" val="34713126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0" imgW="95" imgH="95" progId="TCLayout.ActiveDocument.1">
                  <p:embed/>
                </p:oleObj>
              </mc:Choice>
              <mc:Fallback>
                <p:oleObj name="think-cellスライド" r:id="rId10" imgW="95" imgH="95" progId="TCLayout.ActiveDocument.1">
                  <p:embed/>
                  <p:pic>
                    <p:nvPicPr>
                      <p:cNvPr id="8" name="think-cell data - do not delete" hidden="1">
                        <a:extLst>
                          <a:ext uri="{FF2B5EF4-FFF2-40B4-BE49-F238E27FC236}">
                            <a16:creationId xmlns:a16="http://schemas.microsoft.com/office/drawing/2014/main" id="{863DC540-FA6B-425C-9AAC-75B9BB0AA0A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74" name="スライド番号プレースホルダー 11">
            <a:extLst>
              <a:ext uri="{FF2B5EF4-FFF2-40B4-BE49-F238E27FC236}">
                <a16:creationId xmlns:a16="http://schemas.microsoft.com/office/drawing/2014/main" id="{B4EDA5BD-7731-538C-9BE2-589B87BA50A0}"/>
              </a:ext>
            </a:extLst>
          </p:cNvPr>
          <p:cNvSpPr>
            <a:spLocks noGrp="1"/>
          </p:cNvSpPr>
          <p:nvPr>
            <p:ph type="sldNum" sz="quarter" idx="4"/>
          </p:nvPr>
        </p:nvSpPr>
        <p:spPr>
          <a:xfrm>
            <a:off x="8913440" y="6525344"/>
            <a:ext cx="720210" cy="216024"/>
          </a:xfrm>
          <a:prstGeom prst="rect">
            <a:avLst/>
          </a:prstGeo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fld id="{93704835-FFB4-4C5D-AA89-54C4E5D093E9}" type="slidenum">
              <a:rPr kumimoji="1" lang="ja-JP" altLang="en-US" smtClean="0"/>
              <a:pPr/>
              <a:t>‹#›</a:t>
            </a:fld>
            <a:endParaRPr kumimoji="1" lang="ja-JP" altLang="en-US" dirty="0"/>
          </a:p>
        </p:txBody>
      </p:sp>
    </p:spTree>
    <p:extLst>
      <p:ext uri="{BB962C8B-B14F-4D97-AF65-F5344CB8AC3E}">
        <p14:creationId xmlns:p14="http://schemas.microsoft.com/office/powerpoint/2010/main" val="2048884232"/>
      </p:ext>
    </p:extLst>
  </p:cSld>
  <p:clrMap bg1="lt1" tx1="dk1" bg2="lt2" tx2="dk2" accent1="accent1" accent2="accent2" accent3="accent3" accent4="accent4" accent5="accent5" accent6="accent6" hlink="hlink" folHlink="folHlink"/>
  <p:sldLayoutIdLst>
    <p:sldLayoutId id="2147483818" r:id="rId1"/>
    <p:sldLayoutId id="2147483824" r:id="rId2"/>
    <p:sldLayoutId id="2147483820" r:id="rId3"/>
    <p:sldLayoutId id="2147483825" r:id="rId4"/>
    <p:sldLayoutId id="2147483822" r:id="rId5"/>
    <p:sldLayoutId id="2147483823" r:id="rId6"/>
    <p:sldLayoutId id="2147483827" r:id="rId7"/>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emf"/><Relationship Id="rId4" Type="http://schemas.openxmlformats.org/officeDocument/2006/relationships/image" Target="../media/image17.gif"/><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hyperlink" Target="https://www.city.osaka.lg.jp/contents/wdu220/osakair/" TargetMode="External"/><Relationship Id="rId2" Type="http://schemas.openxmlformats.org/officeDocument/2006/relationships/hyperlink" Target="https://www.nakanoshima-qross.jp/" TargetMode="External"/><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 Id="rId4" Type="http://schemas.openxmlformats.org/officeDocument/2006/relationships/chart" Target="../charts/char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字幕 1">
            <a:extLst>
              <a:ext uri="{FF2B5EF4-FFF2-40B4-BE49-F238E27FC236}">
                <a16:creationId xmlns:a16="http://schemas.microsoft.com/office/drawing/2014/main" id="{EEEC7F88-4743-442D-B82E-CD9B0FAC6C0B}"/>
              </a:ext>
            </a:extLst>
          </p:cNvPr>
          <p:cNvSpPr>
            <a:spLocks noGrp="1"/>
          </p:cNvSpPr>
          <p:nvPr>
            <p:ph type="subTitle" idx="4294967295"/>
          </p:nvPr>
        </p:nvSpPr>
        <p:spPr>
          <a:xfrm>
            <a:off x="273680" y="4149000"/>
            <a:ext cx="3816000" cy="360000"/>
          </a:xfrm>
          <a:prstGeom prst="rect">
            <a:avLst/>
          </a:prstGeom>
        </p:spPr>
        <p:txBody>
          <a:bodyPr/>
          <a:lstStyle/>
          <a:p>
            <a:pPr marL="0" indent="0">
              <a:buNone/>
            </a:pPr>
            <a:r>
              <a:rPr lang="ja-JP" altLang="en-US" sz="1600" dirty="0"/>
              <a:t>令和８年</a:t>
            </a:r>
            <a:r>
              <a:rPr lang="en-US" altLang="ja-JP" sz="1600" dirty="0"/>
              <a:t>9</a:t>
            </a:r>
            <a:r>
              <a:rPr lang="ja-JP" altLang="en-US" sz="1600" dirty="0"/>
              <a:t>月</a:t>
            </a:r>
          </a:p>
          <a:p>
            <a:endParaRPr kumimoji="1" lang="ja-JP" altLang="en-US" sz="1600" dirty="0"/>
          </a:p>
        </p:txBody>
      </p:sp>
      <p:sp>
        <p:nvSpPr>
          <p:cNvPr id="3" name="タイトル 2">
            <a:extLst>
              <a:ext uri="{FF2B5EF4-FFF2-40B4-BE49-F238E27FC236}">
                <a16:creationId xmlns:a16="http://schemas.microsoft.com/office/drawing/2014/main" id="{2EAD1573-3A12-42A7-A7A7-7896F18800A9}"/>
              </a:ext>
            </a:extLst>
          </p:cNvPr>
          <p:cNvSpPr>
            <a:spLocks noGrp="1"/>
          </p:cNvSpPr>
          <p:nvPr>
            <p:ph type="ctrTitle"/>
          </p:nvPr>
        </p:nvSpPr>
        <p:spPr>
          <a:xfrm>
            <a:off x="273680" y="2925000"/>
            <a:ext cx="3816000" cy="1008000"/>
          </a:xfrm>
          <a:prstGeom prst="rect">
            <a:avLst/>
          </a:prstGeom>
        </p:spPr>
        <p:txBody>
          <a:bodyPr/>
          <a:lstStyle/>
          <a:p>
            <a:pPr marL="12700">
              <a:lnSpc>
                <a:spcPct val="100000"/>
              </a:lnSpc>
              <a:spcBef>
                <a:spcPts val="484"/>
              </a:spcBef>
            </a:pPr>
            <a:r>
              <a:rPr lang="ja-JP" altLang="en-US" sz="3200" b="1" spc="-20" dirty="0">
                <a:latin typeface="BIZ UDPゴシック"/>
                <a:cs typeface="BIZ UDPゴシック"/>
              </a:rPr>
              <a:t>大阪府の</a:t>
            </a:r>
            <a:br>
              <a:rPr lang="ja-JP" altLang="en-US" sz="3200" dirty="0">
                <a:latin typeface="BIZ UDPゴシック"/>
                <a:cs typeface="BIZ UDPゴシック"/>
              </a:rPr>
            </a:br>
            <a:r>
              <a:rPr lang="ja-JP" altLang="en-US" sz="3200" b="1" spc="-15" dirty="0">
                <a:latin typeface="BIZ UDPゴシック"/>
                <a:cs typeface="BIZ UDPゴシック"/>
              </a:rPr>
              <a:t>財政状況等について</a:t>
            </a:r>
            <a:endParaRPr kumimoji="1" lang="ja-JP" altLang="en-US" dirty="0"/>
          </a:p>
        </p:txBody>
      </p:sp>
      <p:sp>
        <p:nvSpPr>
          <p:cNvPr id="5" name="テキスト ボックス 4">
            <a:extLst>
              <a:ext uri="{FF2B5EF4-FFF2-40B4-BE49-F238E27FC236}">
                <a16:creationId xmlns:a16="http://schemas.microsoft.com/office/drawing/2014/main" id="{4DFD5337-28D0-4C98-9484-518A32678BBB}"/>
              </a:ext>
            </a:extLst>
          </p:cNvPr>
          <p:cNvSpPr txBox="1"/>
          <p:nvPr/>
        </p:nvSpPr>
        <p:spPr>
          <a:xfrm>
            <a:off x="8625000" y="5877000"/>
            <a:ext cx="894696" cy="215444"/>
          </a:xfrm>
          <a:prstGeom prst="rect">
            <a:avLst/>
          </a:prstGeom>
          <a:noFill/>
        </p:spPr>
        <p:txBody>
          <a:bodyPr wrap="square">
            <a:spAutoFit/>
          </a:bodyPr>
          <a:lstStyle/>
          <a:p>
            <a:pPr marL="268288" indent="-268288" algn="r" fontAlgn="ctr" hangingPunct="1">
              <a:spcBef>
                <a:spcPct val="50000"/>
              </a:spcBef>
            </a:pPr>
            <a:r>
              <a:rPr kumimoji="1" lang="en-US" altLang="ja-JP" sz="800" dirty="0">
                <a:solidFill>
                  <a:srgbClr val="FFFFFF"/>
                </a:solidFill>
                <a:effectLst>
                  <a:glow rad="127000">
                    <a:srgbClr val="000000">
                      <a:alpha val="60000"/>
                    </a:srgbClr>
                  </a:glow>
                </a:effectLst>
                <a:latin typeface="Arial" pitchFamily="34" charset="0"/>
              </a:rPr>
              <a:t>©UR</a:t>
            </a:r>
            <a:r>
              <a:rPr kumimoji="1" lang="ja-JP" altLang="en-US" sz="800" dirty="0">
                <a:solidFill>
                  <a:srgbClr val="FFFFFF"/>
                </a:solidFill>
                <a:effectLst>
                  <a:glow rad="127000">
                    <a:srgbClr val="000000">
                      <a:alpha val="60000"/>
                    </a:srgbClr>
                  </a:glow>
                </a:effectLst>
                <a:latin typeface="Arial" pitchFamily="34" charset="0"/>
              </a:rPr>
              <a:t>都市機構</a:t>
            </a:r>
          </a:p>
        </p:txBody>
      </p:sp>
    </p:spTree>
    <p:extLst>
      <p:ext uri="{BB962C8B-B14F-4D97-AF65-F5344CB8AC3E}">
        <p14:creationId xmlns:p14="http://schemas.microsoft.com/office/powerpoint/2010/main" val="245573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594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501E6-BF07-34BB-330C-9E93D255740A}"/>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57D086EB-9269-C84D-D498-DC95261AC5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14" name="think-cell data - do not delete" hidden="1">
                        <a:extLst>
                          <a:ext uri="{FF2B5EF4-FFF2-40B4-BE49-F238E27FC236}">
                            <a16:creationId xmlns:a16="http://schemas.microsoft.com/office/drawing/2014/main" id="{57D086EB-9269-C84D-D498-DC95261AC5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5" name="スライド番号プレースホルダー 11">
            <a:extLst>
              <a:ext uri="{FF2B5EF4-FFF2-40B4-BE49-F238E27FC236}">
                <a16:creationId xmlns:a16="http://schemas.microsoft.com/office/drawing/2014/main" id="{B92A4E03-2558-28C2-6547-18AABFC8424E}"/>
              </a:ext>
            </a:extLst>
          </p:cNvPr>
          <p:cNvSpPr>
            <a:spLocks noGrp="1"/>
          </p:cNvSpPr>
          <p:nvPr>
            <p:ph type="sldNum" sz="quarter" idx="4"/>
          </p:nvPr>
        </p:nvSpPr>
        <p:spPr>
          <a:xfrm>
            <a:off x="9126337" y="664197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1</a:t>
            </a:r>
            <a:endParaRPr lang="ja-JP" altLang="en-US" dirty="0"/>
          </a:p>
        </p:txBody>
      </p:sp>
      <p:sp>
        <p:nvSpPr>
          <p:cNvPr id="26" name="テキスト プレースホルダー 25">
            <a:extLst>
              <a:ext uri="{FF2B5EF4-FFF2-40B4-BE49-F238E27FC236}">
                <a16:creationId xmlns:a16="http://schemas.microsoft.com/office/drawing/2014/main" id="{1A2F4305-734F-8FFB-6CEF-F71C3011B4E2}"/>
              </a:ext>
            </a:extLst>
          </p:cNvPr>
          <p:cNvSpPr>
            <a:spLocks noGrp="1"/>
          </p:cNvSpPr>
          <p:nvPr>
            <p:ph type="body" sz="quarter" idx="12"/>
          </p:nvPr>
        </p:nvSpPr>
        <p:spPr>
          <a:xfrm>
            <a:off x="281954" y="6446298"/>
            <a:ext cx="4608516" cy="267942"/>
          </a:xfrm>
        </p:spPr>
        <p:txBody>
          <a:bodyPr/>
          <a:lstStyle/>
          <a:p>
            <a:r>
              <a:rPr lang="en-US" altLang="ja-JP" dirty="0"/>
              <a:t>※ </a:t>
            </a:r>
            <a:r>
              <a:rPr lang="ja-JP" altLang="en-US" dirty="0"/>
              <a:t>本資料の計数においては、単位未満四捨五入を原則としたため、内訳の計と合計が一致しない場合がある</a:t>
            </a:r>
          </a:p>
        </p:txBody>
      </p:sp>
      <p:grpSp>
        <p:nvGrpSpPr>
          <p:cNvPr id="4" name="グループ化 3">
            <a:extLst>
              <a:ext uri="{FF2B5EF4-FFF2-40B4-BE49-F238E27FC236}">
                <a16:creationId xmlns:a16="http://schemas.microsoft.com/office/drawing/2014/main" id="{7B21C92B-2566-6D3D-E6F9-FEEB0A947DF8}"/>
              </a:ext>
            </a:extLst>
          </p:cNvPr>
          <p:cNvGrpSpPr/>
          <p:nvPr/>
        </p:nvGrpSpPr>
        <p:grpSpPr>
          <a:xfrm>
            <a:off x="273000" y="1350556"/>
            <a:ext cx="4628347" cy="1357289"/>
            <a:chOff x="262987" y="1346951"/>
            <a:chExt cx="4628347" cy="1357289"/>
          </a:xfrm>
        </p:grpSpPr>
        <p:sp>
          <p:nvSpPr>
            <p:cNvPr id="5" name="Rectangle 752">
              <a:extLst>
                <a:ext uri="{FF2B5EF4-FFF2-40B4-BE49-F238E27FC236}">
                  <a16:creationId xmlns:a16="http://schemas.microsoft.com/office/drawing/2014/main" id="{6ECDCC0D-6912-BF36-562C-F4AC4566E8B6}"/>
                </a:ext>
              </a:extLst>
            </p:cNvPr>
            <p:cNvSpPr>
              <a:spLocks noChangeArrowheads="1"/>
            </p:cNvSpPr>
            <p:nvPr/>
          </p:nvSpPr>
          <p:spPr bwMode="auto">
            <a:xfrm>
              <a:off x="355334" y="2416240"/>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rPr>
                <a:t>Ⅱ </a:t>
              </a: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大阪府の財政状況</a:t>
              </a: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6" name="Rectangle 752">
              <a:extLst>
                <a:ext uri="{FF2B5EF4-FFF2-40B4-BE49-F238E27FC236}">
                  <a16:creationId xmlns:a16="http://schemas.microsoft.com/office/drawing/2014/main" id="{DC57C7D2-17DB-F24F-318C-798216AE57A3}"/>
                </a:ext>
              </a:extLst>
            </p:cNvPr>
            <p:cNvSpPr>
              <a:spLocks noChangeArrowheads="1"/>
            </p:cNvSpPr>
            <p:nvPr/>
          </p:nvSpPr>
          <p:spPr bwMode="auto">
            <a:xfrm>
              <a:off x="262987" y="1346951"/>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7" name="直線コネクタ 6">
              <a:extLst>
                <a:ext uri="{FF2B5EF4-FFF2-40B4-BE49-F238E27FC236}">
                  <a16:creationId xmlns:a16="http://schemas.microsoft.com/office/drawing/2014/main" id="{76C238C2-93A1-6A34-E1E7-575572A8F908}"/>
                </a:ext>
              </a:extLst>
            </p:cNvPr>
            <p:cNvCxnSpPr>
              <a:cxnSpLocks/>
            </p:cNvCxnSpPr>
            <p:nvPr/>
          </p:nvCxnSpPr>
          <p:spPr>
            <a:xfrm>
              <a:off x="272480" y="1628800"/>
              <a:ext cx="4608516"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3" name="グループ化 12">
            <a:extLst>
              <a:ext uri="{FF2B5EF4-FFF2-40B4-BE49-F238E27FC236}">
                <a16:creationId xmlns:a16="http://schemas.microsoft.com/office/drawing/2014/main" id="{71A78F22-6411-CE20-7058-CE54D8C18E04}"/>
              </a:ext>
            </a:extLst>
          </p:cNvPr>
          <p:cNvGrpSpPr/>
          <p:nvPr/>
        </p:nvGrpSpPr>
        <p:grpSpPr>
          <a:xfrm>
            <a:off x="273000" y="4420857"/>
            <a:ext cx="4652882" cy="288000"/>
            <a:chOff x="257577" y="1337015"/>
            <a:chExt cx="4652882" cy="288000"/>
          </a:xfrm>
        </p:grpSpPr>
        <p:sp>
          <p:nvSpPr>
            <p:cNvPr id="15" name="Rectangle 752">
              <a:extLst>
                <a:ext uri="{FF2B5EF4-FFF2-40B4-BE49-F238E27FC236}">
                  <a16:creationId xmlns:a16="http://schemas.microsoft.com/office/drawing/2014/main" id="{A0ABCB41-2B35-08EA-C629-71556E85978B}"/>
                </a:ext>
              </a:extLst>
            </p:cNvPr>
            <p:cNvSpPr>
              <a:spLocks noChangeArrowheads="1"/>
            </p:cNvSpPr>
            <p:nvPr/>
          </p:nvSpPr>
          <p:spPr bwMode="auto">
            <a:xfrm>
              <a:off x="374459" y="1337015"/>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rPr>
                <a:t>Ⅲ</a:t>
              </a:r>
              <a:r>
                <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rPr>
                <a:t> </a:t>
              </a: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大阪府債の状況</a:t>
              </a:r>
            </a:p>
          </p:txBody>
        </p:sp>
        <p:sp>
          <p:nvSpPr>
            <p:cNvPr id="16" name="Rectangle 752">
              <a:extLst>
                <a:ext uri="{FF2B5EF4-FFF2-40B4-BE49-F238E27FC236}">
                  <a16:creationId xmlns:a16="http://schemas.microsoft.com/office/drawing/2014/main" id="{05FEE8DD-85FA-AD2C-F4E2-D55F44677094}"/>
                </a:ext>
              </a:extLst>
            </p:cNvPr>
            <p:cNvSpPr>
              <a:spLocks noChangeArrowheads="1"/>
            </p:cNvSpPr>
            <p:nvPr/>
          </p:nvSpPr>
          <p:spPr bwMode="auto">
            <a:xfrm>
              <a:off x="257577" y="1337015"/>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7" name="直線コネクタ 16">
              <a:extLst>
                <a:ext uri="{FF2B5EF4-FFF2-40B4-BE49-F238E27FC236}">
                  <a16:creationId xmlns:a16="http://schemas.microsoft.com/office/drawing/2014/main" id="{FB30EBAF-0844-A5C4-C3A4-082081DE25BF}"/>
                </a:ext>
              </a:extLst>
            </p:cNvPr>
            <p:cNvCxnSpPr>
              <a:cxnSpLocks/>
            </p:cNvCxnSpPr>
            <p:nvPr/>
          </p:nvCxnSpPr>
          <p:spPr>
            <a:xfrm>
              <a:off x="260471" y="1625015"/>
              <a:ext cx="4608516"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8" name="グループ化 17">
            <a:extLst>
              <a:ext uri="{FF2B5EF4-FFF2-40B4-BE49-F238E27FC236}">
                <a16:creationId xmlns:a16="http://schemas.microsoft.com/office/drawing/2014/main" id="{7B9000DD-E2AC-C1F6-EC75-04B3BCD5C3CD}"/>
              </a:ext>
            </a:extLst>
          </p:cNvPr>
          <p:cNvGrpSpPr/>
          <p:nvPr/>
        </p:nvGrpSpPr>
        <p:grpSpPr>
          <a:xfrm>
            <a:off x="273000" y="1333872"/>
            <a:ext cx="4617493" cy="1379743"/>
            <a:chOff x="262987" y="-2126117"/>
            <a:chExt cx="4617493" cy="1379743"/>
          </a:xfrm>
        </p:grpSpPr>
        <p:sp>
          <p:nvSpPr>
            <p:cNvPr id="19" name="Rectangle 752">
              <a:extLst>
                <a:ext uri="{FF2B5EF4-FFF2-40B4-BE49-F238E27FC236}">
                  <a16:creationId xmlns:a16="http://schemas.microsoft.com/office/drawing/2014/main" id="{3A611C85-08E0-DA58-1562-A25BE0B0C6D5}"/>
                </a:ext>
              </a:extLst>
            </p:cNvPr>
            <p:cNvSpPr>
              <a:spLocks noChangeArrowheads="1"/>
            </p:cNvSpPr>
            <p:nvPr/>
          </p:nvSpPr>
          <p:spPr bwMode="auto">
            <a:xfrm>
              <a:off x="344480" y="-2126117"/>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rPr>
                <a:t>Ⅰ</a:t>
              </a:r>
              <a:r>
                <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rPr>
                <a:t> </a:t>
              </a: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大阪府の概要</a:t>
              </a:r>
            </a:p>
          </p:txBody>
        </p:sp>
        <p:sp>
          <p:nvSpPr>
            <p:cNvPr id="20" name="Rectangle 752">
              <a:extLst>
                <a:ext uri="{FF2B5EF4-FFF2-40B4-BE49-F238E27FC236}">
                  <a16:creationId xmlns:a16="http://schemas.microsoft.com/office/drawing/2014/main" id="{ADFECEE9-569C-073B-EC90-F42ABAB4BAC2}"/>
                </a:ext>
              </a:extLst>
            </p:cNvPr>
            <p:cNvSpPr>
              <a:spLocks noChangeArrowheads="1"/>
            </p:cNvSpPr>
            <p:nvPr/>
          </p:nvSpPr>
          <p:spPr bwMode="auto">
            <a:xfrm>
              <a:off x="262987" y="-1034374"/>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21" name="直線コネクタ 20">
              <a:extLst>
                <a:ext uri="{FF2B5EF4-FFF2-40B4-BE49-F238E27FC236}">
                  <a16:creationId xmlns:a16="http://schemas.microsoft.com/office/drawing/2014/main" id="{E1A53C12-C302-42ED-8ABF-C5A9899599F5}"/>
                </a:ext>
              </a:extLst>
            </p:cNvPr>
            <p:cNvCxnSpPr>
              <a:cxnSpLocks/>
            </p:cNvCxnSpPr>
            <p:nvPr/>
          </p:nvCxnSpPr>
          <p:spPr>
            <a:xfrm>
              <a:off x="262987" y="-752144"/>
              <a:ext cx="4608516"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22" name="グループ化 21">
            <a:extLst>
              <a:ext uri="{FF2B5EF4-FFF2-40B4-BE49-F238E27FC236}">
                <a16:creationId xmlns:a16="http://schemas.microsoft.com/office/drawing/2014/main" id="{A611C876-EFF5-6AF7-5343-2CFC674B3C67}"/>
              </a:ext>
            </a:extLst>
          </p:cNvPr>
          <p:cNvGrpSpPr/>
          <p:nvPr/>
        </p:nvGrpSpPr>
        <p:grpSpPr>
          <a:xfrm>
            <a:off x="5035021" y="1344405"/>
            <a:ext cx="4608516" cy="288032"/>
            <a:chOff x="272480" y="1340800"/>
            <a:chExt cx="4608516" cy="288032"/>
          </a:xfrm>
        </p:grpSpPr>
        <p:sp>
          <p:nvSpPr>
            <p:cNvPr id="23" name="Rectangle 752">
              <a:extLst>
                <a:ext uri="{FF2B5EF4-FFF2-40B4-BE49-F238E27FC236}">
                  <a16:creationId xmlns:a16="http://schemas.microsoft.com/office/drawing/2014/main" id="{E9B0152D-1970-8E63-B702-6DD44719FAD7}"/>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参考資料</a:t>
              </a:r>
            </a:p>
          </p:txBody>
        </p:sp>
        <p:sp>
          <p:nvSpPr>
            <p:cNvPr id="24" name="Rectangle 752">
              <a:extLst>
                <a:ext uri="{FF2B5EF4-FFF2-40B4-BE49-F238E27FC236}">
                  <a16:creationId xmlns:a16="http://schemas.microsoft.com/office/drawing/2014/main" id="{F14036D9-0DA4-F25E-29FB-C16583C2DED9}"/>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25" name="直線コネクタ 24">
              <a:extLst>
                <a:ext uri="{FF2B5EF4-FFF2-40B4-BE49-F238E27FC236}">
                  <a16:creationId xmlns:a16="http://schemas.microsoft.com/office/drawing/2014/main" id="{35E6E332-1A78-D4DC-CE43-A41A7C1C27F4}"/>
                </a:ext>
              </a:extLst>
            </p:cNvPr>
            <p:cNvCxnSpPr>
              <a:cxnSpLocks/>
            </p:cNvCxnSpPr>
            <p:nvPr/>
          </p:nvCxnSpPr>
          <p:spPr>
            <a:xfrm>
              <a:off x="272480" y="1628800"/>
              <a:ext cx="4608516"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27" name="テキスト ボックス 26">
            <a:extLst>
              <a:ext uri="{FF2B5EF4-FFF2-40B4-BE49-F238E27FC236}">
                <a16:creationId xmlns:a16="http://schemas.microsoft.com/office/drawing/2014/main" id="{2732C737-20A0-4EAD-B165-0547A9D38BB4}"/>
              </a:ext>
            </a:extLst>
          </p:cNvPr>
          <p:cNvSpPr txBox="1"/>
          <p:nvPr/>
        </p:nvSpPr>
        <p:spPr bwMode="auto">
          <a:xfrm>
            <a:off x="272492" y="1623180"/>
            <a:ext cx="4405398" cy="599267"/>
          </a:xfrm>
          <a:prstGeom prst="rect">
            <a:avLst/>
          </a:prstGeom>
          <a:noFill/>
        </p:spPr>
        <p:txBody>
          <a:bodyPr wrap="square" rtlCol="0">
            <a:spAutoFit/>
          </a:bodyPr>
          <a:lstStyle>
            <a:defPPr>
              <a:defRPr lang="ja-JP"/>
            </a:defPPr>
            <a:lvl1pPr algn="dist" fontAlgn="base">
              <a:lnSpc>
                <a:spcPct val="150000"/>
              </a:lnSpc>
              <a:spcBef>
                <a:spcPct val="0"/>
              </a:spcBef>
              <a:spcAft>
                <a:spcPct val="0"/>
              </a:spcAft>
              <a:buClr>
                <a:schemeClr val="accent2"/>
              </a:buClr>
              <a:buSzPct val="120000"/>
              <a:defRPr kumimoji="1" sz="1200">
                <a:solidFill>
                  <a:srgbClr val="000000"/>
                </a:solidFill>
                <a:latin typeface="+mn-ea"/>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ja-JP" altLang="en-US" dirty="0"/>
              <a:t>（１）大阪府の概要・・・・・・・・・・・・・・・・・・・・・・・・・・・・・・・・・</a:t>
            </a:r>
          </a:p>
          <a:p>
            <a:r>
              <a:rPr lang="ja-JP" altLang="en-US" dirty="0"/>
              <a:t>（２）大阪の都市魅力・・・・・・・・・・・・・・・・・・・・・・・・・・・・・・・・・</a:t>
            </a:r>
          </a:p>
        </p:txBody>
      </p:sp>
      <p:sp>
        <p:nvSpPr>
          <p:cNvPr id="28" name="テキスト ボックス 27">
            <a:extLst>
              <a:ext uri="{FF2B5EF4-FFF2-40B4-BE49-F238E27FC236}">
                <a16:creationId xmlns:a16="http://schemas.microsoft.com/office/drawing/2014/main" id="{6BEC42DE-6721-49F9-996B-D9964E09CC8F}"/>
              </a:ext>
            </a:extLst>
          </p:cNvPr>
          <p:cNvSpPr txBox="1"/>
          <p:nvPr/>
        </p:nvSpPr>
        <p:spPr bwMode="auto">
          <a:xfrm>
            <a:off x="281954" y="2707846"/>
            <a:ext cx="4428000" cy="1430263"/>
          </a:xfrm>
          <a:prstGeom prst="rect">
            <a:avLst/>
          </a:prstGeom>
          <a:noFill/>
        </p:spPr>
        <p:txBody>
          <a:bodyPr wrap="square" rtlCol="0">
            <a:spAutoFit/>
          </a:bodyPr>
          <a:lstStyle>
            <a:defPPr>
              <a:defRPr lang="en-US"/>
            </a:defPPr>
            <a:lvl1pPr algn="dist" fontAlgn="base">
              <a:lnSpc>
                <a:spcPct val="150000"/>
              </a:lnSpc>
              <a:spcBef>
                <a:spcPct val="0"/>
              </a:spcBef>
              <a:spcAft>
                <a:spcPct val="0"/>
              </a:spcAft>
              <a:buClr>
                <a:schemeClr val="accent2"/>
              </a:buClr>
              <a:buSzPct val="120000"/>
              <a:defRPr kumimoji="1" sz="1200">
                <a:solidFill>
                  <a:srgbClr val="000000"/>
                </a:solidFill>
                <a:latin typeface="+mn-ea"/>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ja-JP" altLang="en-US" dirty="0"/>
              <a:t>（１）令和７年度普通会計決算見込みの状況・・・・・・・・・・・・・・・・・・</a:t>
            </a:r>
          </a:p>
          <a:p>
            <a:r>
              <a:rPr lang="ja-JP" altLang="en-US" dirty="0"/>
              <a:t>（２）財政指標の比較・・・・・・・・・・・・・・・・・・・・・・・・・・・・・・・・</a:t>
            </a:r>
          </a:p>
          <a:p>
            <a:r>
              <a:rPr lang="ja-JP" altLang="en-US" dirty="0"/>
              <a:t>（３）財政調整基金の状況・・・・・・・・・・・・・・・・・・・・・・・・・・・</a:t>
            </a:r>
          </a:p>
          <a:p>
            <a:r>
              <a:rPr lang="ja-JP" altLang="en-US" dirty="0"/>
              <a:t>（４）令和８年度当初予算の状況・・・・・・・・・・・・・・・・・・・・・</a:t>
            </a:r>
            <a:endParaRPr lang="en-US" altLang="ja-JP" dirty="0"/>
          </a:p>
          <a:p>
            <a:r>
              <a:rPr lang="ja-JP" altLang="en-US" dirty="0"/>
              <a:t>（５）財政状況に関する中長期試算・・・・・・・・・・・・・・・・・・・</a:t>
            </a:r>
            <a:endParaRPr lang="en-US" altLang="ja-JP" dirty="0"/>
          </a:p>
        </p:txBody>
      </p:sp>
      <p:sp>
        <p:nvSpPr>
          <p:cNvPr id="29" name="テキスト ボックス 28">
            <a:extLst>
              <a:ext uri="{FF2B5EF4-FFF2-40B4-BE49-F238E27FC236}">
                <a16:creationId xmlns:a16="http://schemas.microsoft.com/office/drawing/2014/main" id="{3ABED7C3-F1F6-4081-8F70-E1C40D70BE6E}"/>
              </a:ext>
            </a:extLst>
          </p:cNvPr>
          <p:cNvSpPr txBox="1"/>
          <p:nvPr/>
        </p:nvSpPr>
        <p:spPr bwMode="auto">
          <a:xfrm>
            <a:off x="278187" y="4678667"/>
            <a:ext cx="4428000" cy="1153264"/>
          </a:xfrm>
          <a:prstGeom prst="rect">
            <a:avLst/>
          </a:prstGeom>
          <a:noFill/>
        </p:spPr>
        <p:txBody>
          <a:bodyPr wrap="square" rtlCol="0">
            <a:spAutoFit/>
          </a:bodyPr>
          <a:lstStyle>
            <a:defPPr>
              <a:defRPr lang="en-US"/>
            </a:defPPr>
            <a:lvl1pPr algn="dist" fontAlgn="base">
              <a:lnSpc>
                <a:spcPct val="150000"/>
              </a:lnSpc>
              <a:spcBef>
                <a:spcPct val="0"/>
              </a:spcBef>
              <a:spcAft>
                <a:spcPct val="0"/>
              </a:spcAft>
              <a:buClr>
                <a:schemeClr val="accent2"/>
              </a:buClr>
              <a:buSzPct val="120000"/>
              <a:defRPr kumimoji="1" sz="1200">
                <a:solidFill>
                  <a:srgbClr val="000000"/>
                </a:solidFill>
                <a:latin typeface="+mn-ea"/>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ja-JP" altLang="en-US" dirty="0"/>
              <a:t>（１）令和８年度発行計画・・・・・・・・・・・・・・・・・・・・・・・・・・</a:t>
            </a:r>
            <a:endParaRPr lang="en-US" altLang="ja-JP" dirty="0"/>
          </a:p>
          <a:p>
            <a:r>
              <a:rPr lang="ja-JP" altLang="en-US" dirty="0"/>
              <a:t>（２）令和８年度発行実績・・・・・・・・・・・・・・・・・・・・・・・・・・</a:t>
            </a:r>
          </a:p>
          <a:p>
            <a:r>
              <a:rPr lang="ja-JP" altLang="en-US" dirty="0"/>
              <a:t>（３）府債発行額・府債残高の推移・・・・・・・・・・・・・・・・・</a:t>
            </a:r>
          </a:p>
          <a:p>
            <a:r>
              <a:rPr lang="ja-JP" altLang="en-US" dirty="0"/>
              <a:t>（４）グリーンボンドについて・・・・・・・・・・・・・・・・・・・・</a:t>
            </a:r>
          </a:p>
        </p:txBody>
      </p:sp>
      <p:sp>
        <p:nvSpPr>
          <p:cNvPr id="31" name="テキスト ボックス 30">
            <a:extLst>
              <a:ext uri="{FF2B5EF4-FFF2-40B4-BE49-F238E27FC236}">
                <a16:creationId xmlns:a16="http://schemas.microsoft.com/office/drawing/2014/main" id="{C0BF079A-3A89-4250-B356-D62B9C889164}"/>
              </a:ext>
            </a:extLst>
          </p:cNvPr>
          <p:cNvSpPr txBox="1"/>
          <p:nvPr/>
        </p:nvSpPr>
        <p:spPr bwMode="auto">
          <a:xfrm>
            <a:off x="5058442" y="1621872"/>
            <a:ext cx="4428000" cy="876266"/>
          </a:xfrm>
          <a:prstGeom prst="rect">
            <a:avLst/>
          </a:prstGeom>
          <a:noFill/>
        </p:spPr>
        <p:txBody>
          <a:bodyPr wrap="square" rtlCol="0">
            <a:spAutoFit/>
          </a:bodyPr>
          <a:lstStyle>
            <a:defPPr>
              <a:defRPr lang="en-US"/>
            </a:defPPr>
            <a:lvl1pPr algn="dist" fontAlgn="base">
              <a:lnSpc>
                <a:spcPct val="150000"/>
              </a:lnSpc>
              <a:spcBef>
                <a:spcPct val="0"/>
              </a:spcBef>
              <a:spcAft>
                <a:spcPct val="0"/>
              </a:spcAft>
              <a:buClr>
                <a:schemeClr val="accent2"/>
              </a:buClr>
              <a:buSzPct val="120000"/>
              <a:defRPr kumimoji="1" sz="1200">
                <a:solidFill>
                  <a:srgbClr val="000000"/>
                </a:solidFill>
                <a:latin typeface="+mn-ea"/>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pPr marL="171450" indent="-171450">
              <a:buFont typeface="Arial" panose="020B0604020202020204" pitchFamily="34" charset="0"/>
              <a:buChar char="•"/>
            </a:pPr>
            <a:r>
              <a:rPr lang="ja-JP" altLang="en-US" dirty="0"/>
              <a:t>大阪府の行財政改革・・・・・・・・・・・・・・・・・・・・・・・</a:t>
            </a:r>
            <a:endParaRPr lang="en-US" altLang="ja-JP" dirty="0"/>
          </a:p>
          <a:p>
            <a:pPr marL="171450" indent="-171450">
              <a:buFont typeface="Arial" panose="020B0604020202020204" pitchFamily="34" charset="0"/>
              <a:buChar char="•"/>
            </a:pPr>
            <a:r>
              <a:rPr lang="zh-TW" altLang="en-US" dirty="0"/>
              <a:t>大阪府財政運営基本条例</a:t>
            </a:r>
            <a:r>
              <a:rPr lang="ja-JP" altLang="en-US" dirty="0"/>
              <a:t>・・・・・・・・・・・・・・・・・・・・・・</a:t>
            </a:r>
          </a:p>
          <a:p>
            <a:pPr marL="171450" indent="-171450">
              <a:buFont typeface="Arial" panose="020B0604020202020204" pitchFamily="34" charset="0"/>
              <a:buChar char="•"/>
            </a:pPr>
            <a:r>
              <a:rPr lang="ja-JP" altLang="en-US" dirty="0"/>
              <a:t>財政状況に関する中長期試算・・・・・・・・・・・・・・・</a:t>
            </a:r>
            <a:endParaRPr lang="en-US" altLang="ja-JP" dirty="0"/>
          </a:p>
        </p:txBody>
      </p:sp>
      <p:sp>
        <p:nvSpPr>
          <p:cNvPr id="30" name="テキスト ボックス 29">
            <a:extLst>
              <a:ext uri="{FF2B5EF4-FFF2-40B4-BE49-F238E27FC236}">
                <a16:creationId xmlns:a16="http://schemas.microsoft.com/office/drawing/2014/main" id="{42162088-F503-41AD-A2CB-A96986041631}"/>
              </a:ext>
            </a:extLst>
          </p:cNvPr>
          <p:cNvSpPr txBox="1"/>
          <p:nvPr/>
        </p:nvSpPr>
        <p:spPr>
          <a:xfrm>
            <a:off x="4652902" y="1598024"/>
            <a:ext cx="269625" cy="612155"/>
          </a:xfrm>
          <a:prstGeom prst="rect">
            <a:avLst/>
          </a:prstGeom>
          <a:noFill/>
        </p:spPr>
        <p:txBody>
          <a:bodyPr wrap="none" rtlCol="0">
            <a:spAutoFit/>
          </a:bodyPr>
          <a:lstStyle>
            <a:defPPr>
              <a:defRPr lang="ja-JP"/>
            </a:defPPr>
            <a:lvl1pPr algn="r" fontAlgn="base">
              <a:lnSpc>
                <a:spcPct val="150000"/>
              </a:lnSpc>
              <a:spcBef>
                <a:spcPct val="0"/>
              </a:spcBef>
              <a:spcAft>
                <a:spcPct val="0"/>
              </a:spcAft>
              <a:defRPr kumimoji="1" sz="1200">
                <a:solidFill>
                  <a:srgbClr val="000000"/>
                </a:solidFill>
                <a:latin typeface="Arial" charset="0"/>
                <a:ea typeface="ＭＳ Ｐゴシック" pitchFamily="50" charset="-128"/>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en-US" altLang="ja-JP" dirty="0"/>
              <a:t>3</a:t>
            </a:r>
          </a:p>
          <a:p>
            <a:r>
              <a:rPr lang="en-US" altLang="ja-JP" dirty="0"/>
              <a:t>4</a:t>
            </a:r>
          </a:p>
        </p:txBody>
      </p:sp>
      <p:sp>
        <p:nvSpPr>
          <p:cNvPr id="32" name="テキスト ボックス 31">
            <a:extLst>
              <a:ext uri="{FF2B5EF4-FFF2-40B4-BE49-F238E27FC236}">
                <a16:creationId xmlns:a16="http://schemas.microsoft.com/office/drawing/2014/main" id="{402DC804-C7A2-4352-8243-CD539C2A1254}"/>
              </a:ext>
            </a:extLst>
          </p:cNvPr>
          <p:cNvSpPr txBox="1"/>
          <p:nvPr/>
        </p:nvSpPr>
        <p:spPr>
          <a:xfrm>
            <a:off x="4591892" y="2701497"/>
            <a:ext cx="354584" cy="1443152"/>
          </a:xfrm>
          <a:prstGeom prst="rect">
            <a:avLst/>
          </a:prstGeom>
          <a:noFill/>
        </p:spPr>
        <p:txBody>
          <a:bodyPr wrap="none" rtlCol="0">
            <a:spAutoFit/>
          </a:bodyPr>
          <a:lstStyle>
            <a:defPPr>
              <a:defRPr lang="en-US"/>
            </a:defPPr>
            <a:lvl1pPr algn="r" fontAlgn="base">
              <a:lnSpc>
                <a:spcPct val="150000"/>
              </a:lnSpc>
              <a:spcBef>
                <a:spcPct val="0"/>
              </a:spcBef>
              <a:spcAft>
                <a:spcPct val="0"/>
              </a:spcAft>
              <a:defRPr kumimoji="1" sz="1200">
                <a:solidFill>
                  <a:srgbClr val="000000"/>
                </a:solidFill>
                <a:latin typeface="Arial" charset="0"/>
                <a:ea typeface="ＭＳ Ｐゴシック" pitchFamily="50" charset="-128"/>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en-US" altLang="ja-JP" dirty="0"/>
              <a:t>7</a:t>
            </a:r>
          </a:p>
          <a:p>
            <a:r>
              <a:rPr lang="en-US" altLang="ja-JP" dirty="0"/>
              <a:t>9</a:t>
            </a:r>
          </a:p>
          <a:p>
            <a:r>
              <a:rPr lang="en-US" altLang="ja-JP" dirty="0"/>
              <a:t>11</a:t>
            </a:r>
          </a:p>
          <a:p>
            <a:r>
              <a:rPr lang="en-US" altLang="ja-JP" dirty="0"/>
              <a:t>12</a:t>
            </a:r>
          </a:p>
          <a:p>
            <a:r>
              <a:rPr lang="en-US" altLang="ja-JP" dirty="0"/>
              <a:t>15</a:t>
            </a:r>
          </a:p>
        </p:txBody>
      </p:sp>
      <p:sp>
        <p:nvSpPr>
          <p:cNvPr id="33" name="テキスト ボックス 32">
            <a:extLst>
              <a:ext uri="{FF2B5EF4-FFF2-40B4-BE49-F238E27FC236}">
                <a16:creationId xmlns:a16="http://schemas.microsoft.com/office/drawing/2014/main" id="{F9FAB4D8-5CB1-47C0-8FF1-F4083C6A5B4B}"/>
              </a:ext>
            </a:extLst>
          </p:cNvPr>
          <p:cNvSpPr txBox="1"/>
          <p:nvPr/>
        </p:nvSpPr>
        <p:spPr>
          <a:xfrm>
            <a:off x="4608755" y="4685207"/>
            <a:ext cx="354584" cy="1166153"/>
          </a:xfrm>
          <a:prstGeom prst="rect">
            <a:avLst/>
          </a:prstGeom>
          <a:noFill/>
        </p:spPr>
        <p:txBody>
          <a:bodyPr wrap="none" rtlCol="0">
            <a:spAutoFit/>
          </a:bodyPr>
          <a:lstStyle>
            <a:defPPr>
              <a:defRPr lang="en-US"/>
            </a:defPPr>
            <a:lvl1pPr algn="r" fontAlgn="base">
              <a:lnSpc>
                <a:spcPct val="150000"/>
              </a:lnSpc>
              <a:spcBef>
                <a:spcPct val="0"/>
              </a:spcBef>
              <a:spcAft>
                <a:spcPct val="0"/>
              </a:spcAft>
              <a:defRPr kumimoji="1" sz="1200">
                <a:solidFill>
                  <a:srgbClr val="000000"/>
                </a:solidFill>
                <a:latin typeface="Arial" charset="0"/>
                <a:ea typeface="ＭＳ Ｐゴシック" pitchFamily="50" charset="-128"/>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en-US" altLang="ja-JP" dirty="0"/>
              <a:t>17</a:t>
            </a:r>
          </a:p>
          <a:p>
            <a:r>
              <a:rPr lang="en-US" altLang="ja-JP" dirty="0"/>
              <a:t>18</a:t>
            </a:r>
          </a:p>
          <a:p>
            <a:r>
              <a:rPr lang="en-US" altLang="ja-JP" dirty="0"/>
              <a:t>19</a:t>
            </a:r>
          </a:p>
          <a:p>
            <a:r>
              <a:rPr lang="en-US" altLang="ja-JP" dirty="0"/>
              <a:t>20</a:t>
            </a:r>
          </a:p>
        </p:txBody>
      </p:sp>
      <p:sp>
        <p:nvSpPr>
          <p:cNvPr id="34" name="テキスト ボックス 33">
            <a:extLst>
              <a:ext uri="{FF2B5EF4-FFF2-40B4-BE49-F238E27FC236}">
                <a16:creationId xmlns:a16="http://schemas.microsoft.com/office/drawing/2014/main" id="{2A032209-3140-421F-B8AD-A7996FB04941}"/>
              </a:ext>
            </a:extLst>
          </p:cNvPr>
          <p:cNvSpPr txBox="1"/>
          <p:nvPr/>
        </p:nvSpPr>
        <p:spPr>
          <a:xfrm>
            <a:off x="9332571" y="1615043"/>
            <a:ext cx="354584" cy="889154"/>
          </a:xfrm>
          <a:prstGeom prst="rect">
            <a:avLst/>
          </a:prstGeom>
          <a:noFill/>
        </p:spPr>
        <p:txBody>
          <a:bodyPr wrap="none" rtlCol="0">
            <a:spAutoFit/>
          </a:bodyPr>
          <a:lstStyle>
            <a:defPPr>
              <a:defRPr lang="en-US"/>
            </a:defPPr>
            <a:lvl1pPr algn="r" fontAlgn="base">
              <a:lnSpc>
                <a:spcPct val="150000"/>
              </a:lnSpc>
              <a:spcBef>
                <a:spcPct val="0"/>
              </a:spcBef>
              <a:spcAft>
                <a:spcPct val="0"/>
              </a:spcAft>
              <a:defRPr kumimoji="1" sz="1200">
                <a:solidFill>
                  <a:srgbClr val="000000"/>
                </a:solidFill>
                <a:latin typeface="Arial" charset="0"/>
                <a:ea typeface="ＭＳ Ｐゴシック" pitchFamily="50" charset="-128"/>
              </a:defRPr>
            </a:lvl1pPr>
            <a:lvl2pPr fontAlgn="base">
              <a:spcBef>
                <a:spcPct val="0"/>
              </a:spcBef>
              <a:spcAft>
                <a:spcPct val="0"/>
              </a:spcAft>
              <a:defRPr kumimoji="1" sz="600">
                <a:solidFill>
                  <a:srgbClr val="000000"/>
                </a:solidFill>
                <a:latin typeface="Arial" charset="0"/>
                <a:ea typeface="ＭＳ Ｐゴシック" pitchFamily="50" charset="-128"/>
              </a:defRPr>
            </a:lvl2pPr>
            <a:lvl3pPr fontAlgn="base">
              <a:spcBef>
                <a:spcPct val="0"/>
              </a:spcBef>
              <a:spcAft>
                <a:spcPct val="0"/>
              </a:spcAft>
              <a:defRPr kumimoji="1" sz="600">
                <a:solidFill>
                  <a:srgbClr val="000000"/>
                </a:solidFill>
                <a:latin typeface="Arial" charset="0"/>
                <a:ea typeface="ＭＳ Ｐゴシック" pitchFamily="50" charset="-128"/>
              </a:defRPr>
            </a:lvl3pPr>
            <a:lvl4pPr fontAlgn="base">
              <a:spcBef>
                <a:spcPct val="0"/>
              </a:spcBef>
              <a:spcAft>
                <a:spcPct val="0"/>
              </a:spcAft>
              <a:defRPr kumimoji="1" sz="600">
                <a:solidFill>
                  <a:srgbClr val="000000"/>
                </a:solidFill>
                <a:latin typeface="Arial" charset="0"/>
                <a:ea typeface="ＭＳ Ｐゴシック" pitchFamily="50" charset="-128"/>
              </a:defRPr>
            </a:lvl4pPr>
            <a:lvl5pPr fontAlgn="base">
              <a:spcBef>
                <a:spcPct val="0"/>
              </a:spcBef>
              <a:spcAft>
                <a:spcPct val="0"/>
              </a:spcAft>
              <a:defRPr kumimoji="1" sz="600">
                <a:solidFill>
                  <a:srgbClr val="000000"/>
                </a:solidFill>
                <a:latin typeface="Arial" charset="0"/>
                <a:ea typeface="ＭＳ Ｐゴシック" pitchFamily="50" charset="-128"/>
              </a:defRPr>
            </a:lvl5pPr>
            <a:lvl6pPr defTabSz="914400">
              <a:defRPr kumimoji="1" sz="600">
                <a:solidFill>
                  <a:srgbClr val="000000"/>
                </a:solidFill>
                <a:latin typeface="Arial" charset="0"/>
                <a:ea typeface="ＭＳ Ｐゴシック" pitchFamily="50" charset="-128"/>
              </a:defRPr>
            </a:lvl6pPr>
            <a:lvl7pPr defTabSz="914400">
              <a:defRPr kumimoji="1" sz="600">
                <a:solidFill>
                  <a:srgbClr val="000000"/>
                </a:solidFill>
                <a:latin typeface="Arial" charset="0"/>
                <a:ea typeface="ＭＳ Ｐゴシック" pitchFamily="50" charset="-128"/>
              </a:defRPr>
            </a:lvl7pPr>
            <a:lvl8pPr defTabSz="914400">
              <a:defRPr kumimoji="1" sz="600">
                <a:solidFill>
                  <a:srgbClr val="000000"/>
                </a:solidFill>
                <a:latin typeface="Arial" charset="0"/>
                <a:ea typeface="ＭＳ Ｐゴシック" pitchFamily="50" charset="-128"/>
              </a:defRPr>
            </a:lvl8pPr>
            <a:lvl9pPr defTabSz="914400">
              <a:defRPr kumimoji="1" sz="600">
                <a:solidFill>
                  <a:srgbClr val="000000"/>
                </a:solidFill>
                <a:latin typeface="Arial" charset="0"/>
                <a:ea typeface="ＭＳ Ｐゴシック" pitchFamily="50" charset="-128"/>
              </a:defRPr>
            </a:lvl9pPr>
          </a:lstStyle>
          <a:p>
            <a:r>
              <a:rPr lang="en-US" altLang="ja-JP" dirty="0"/>
              <a:t>23</a:t>
            </a:r>
          </a:p>
          <a:p>
            <a:r>
              <a:rPr lang="en-US" altLang="ja-JP" dirty="0"/>
              <a:t>24</a:t>
            </a:r>
          </a:p>
          <a:p>
            <a:r>
              <a:rPr lang="en-US" altLang="ja-JP" dirty="0"/>
              <a:t>25</a:t>
            </a:r>
          </a:p>
        </p:txBody>
      </p:sp>
    </p:spTree>
    <p:extLst>
      <p:ext uri="{BB962C8B-B14F-4D97-AF65-F5344CB8AC3E}">
        <p14:creationId xmlns:p14="http://schemas.microsoft.com/office/powerpoint/2010/main" val="2754060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61CDD-7972-3F9C-B7EA-925FDC2F2A34}"/>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ABD635F8-3F90-5265-77A3-E44EDE1645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14" name="think-cell data - do not delete" hidden="1">
                        <a:extLst>
                          <a:ext uri="{FF2B5EF4-FFF2-40B4-BE49-F238E27FC236}">
                            <a16:creationId xmlns:a16="http://schemas.microsoft.com/office/drawing/2014/main" id="{ABD635F8-3F90-5265-77A3-E44EDE1645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80" name="グループ化 179">
            <a:extLst>
              <a:ext uri="{FF2B5EF4-FFF2-40B4-BE49-F238E27FC236}">
                <a16:creationId xmlns:a16="http://schemas.microsoft.com/office/drawing/2014/main" id="{D0747BAC-F95F-933C-13E8-8855414FEB30}"/>
              </a:ext>
            </a:extLst>
          </p:cNvPr>
          <p:cNvGrpSpPr/>
          <p:nvPr/>
        </p:nvGrpSpPr>
        <p:grpSpPr>
          <a:xfrm>
            <a:off x="345000" y="1773000"/>
            <a:ext cx="7561040" cy="3557762"/>
            <a:chOff x="271960" y="1485000"/>
            <a:chExt cx="7561040" cy="3557762"/>
          </a:xfrm>
        </p:grpSpPr>
        <p:sp>
          <p:nvSpPr>
            <p:cNvPr id="181" name="Rectangle 752">
              <a:extLst>
                <a:ext uri="{FF2B5EF4-FFF2-40B4-BE49-F238E27FC236}">
                  <a16:creationId xmlns:a16="http://schemas.microsoft.com/office/drawing/2014/main" id="{18A3BEF5-B4B4-6B5A-D5AC-F9CD1D075EB7}"/>
                </a:ext>
              </a:extLst>
            </p:cNvPr>
            <p:cNvSpPr>
              <a:spLocks noChangeArrowheads="1"/>
            </p:cNvSpPr>
            <p:nvPr/>
          </p:nvSpPr>
          <p:spPr bwMode="auto">
            <a:xfrm>
              <a:off x="273000" y="2061000"/>
              <a:ext cx="71480" cy="1079997"/>
            </a:xfrm>
            <a:prstGeom prst="rect">
              <a:avLst/>
            </a:prstGeom>
            <a:gradFill flip="none" rotWithShape="1">
              <a:gsLst>
                <a:gs pos="90000">
                  <a:srgbClr val="CCDAF5"/>
                </a:gs>
                <a:gs pos="100000">
                  <a:srgbClr val="CCDAF5">
                    <a:alpha val="0"/>
                  </a:srgbClr>
                </a:gs>
              </a:gsLst>
              <a:lin ang="5400000" scaled="1"/>
              <a:tileRect/>
            </a:gra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2" name="テキスト ボックス 181">
              <a:extLst>
                <a:ext uri="{FF2B5EF4-FFF2-40B4-BE49-F238E27FC236}">
                  <a16:creationId xmlns:a16="http://schemas.microsoft.com/office/drawing/2014/main" id="{A4C187A7-9D1B-7F6F-6B21-72A0FAB951F3}"/>
                </a:ext>
              </a:extLst>
            </p:cNvPr>
            <p:cNvSpPr txBox="1"/>
            <p:nvPr/>
          </p:nvSpPr>
          <p:spPr bwMode="auto">
            <a:xfrm>
              <a:off x="1785000" y="2168999"/>
              <a:ext cx="6048000" cy="360000"/>
            </a:xfrm>
            <a:prstGeom prst="rect">
              <a:avLst/>
            </a:prstGeom>
            <a:noFill/>
          </p:spPr>
          <p:txBody>
            <a:bodyPr wrap="square" lIns="180000" tIns="144000" rIns="0" bIns="0">
              <a:noAutofit/>
            </a:bodyPr>
            <a:lstStyle/>
            <a:p>
              <a:pPr marL="396000" indent="-396000" fontAlgn="ctr" hangingPunct="0">
                <a:spcBef>
                  <a:spcPts val="1000"/>
                </a:spcBef>
                <a:buClr>
                  <a:srgbClr val="CA2420"/>
                </a:buClr>
                <a:buSzPct val="70000"/>
                <a:tabLst>
                  <a:tab pos="5753100" algn="r"/>
                </a:tabLst>
                <a:defRPr/>
              </a:pPr>
              <a:endParaRPr lang="en-US" altLang="ja-JP" sz="16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3" name="Rectangle 752">
              <a:extLst>
                <a:ext uri="{FF2B5EF4-FFF2-40B4-BE49-F238E27FC236}">
                  <a16:creationId xmlns:a16="http://schemas.microsoft.com/office/drawing/2014/main" id="{1C162D15-9A11-063B-A1CC-6A5544E54321}"/>
                </a:ext>
              </a:extLst>
            </p:cNvPr>
            <p:cNvSpPr>
              <a:spLocks noChangeArrowheads="1"/>
            </p:cNvSpPr>
            <p:nvPr/>
          </p:nvSpPr>
          <p:spPr bwMode="auto">
            <a:xfrm>
              <a:off x="345000" y="1485000"/>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Ⅰ	</a:t>
              </a:r>
              <a:r>
                <a:rPr lang="ja-JP" altLang="en-US" sz="2400" b="1" kern="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大阪府の概要</a:t>
              </a:r>
              <a:endParaRPr lang="en-US" altLang="ja-JP" sz="2400" b="1" kern="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4" name="Rectangle 752">
              <a:extLst>
                <a:ext uri="{FF2B5EF4-FFF2-40B4-BE49-F238E27FC236}">
                  <a16:creationId xmlns:a16="http://schemas.microsoft.com/office/drawing/2014/main" id="{A3138A53-22C6-25DF-BCAA-68118E3056BC}"/>
                </a:ext>
              </a:extLst>
            </p:cNvPr>
            <p:cNvSpPr>
              <a:spLocks noChangeArrowheads="1"/>
            </p:cNvSpPr>
            <p:nvPr/>
          </p:nvSpPr>
          <p:spPr bwMode="auto">
            <a:xfrm>
              <a:off x="272480" y="1485000"/>
              <a:ext cx="72000" cy="576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85" name="直線コネクタ 184">
              <a:extLst>
                <a:ext uri="{FF2B5EF4-FFF2-40B4-BE49-F238E27FC236}">
                  <a16:creationId xmlns:a16="http://schemas.microsoft.com/office/drawing/2014/main" id="{EDC76675-B6D9-3332-498F-4E326EC6942B}"/>
                </a:ext>
              </a:extLst>
            </p:cNvPr>
            <p:cNvCxnSpPr/>
            <p:nvPr/>
          </p:nvCxnSpPr>
          <p:spPr>
            <a:xfrm>
              <a:off x="272480" y="2061000"/>
              <a:ext cx="6048000" cy="0"/>
            </a:xfrm>
            <a:prstGeom prst="line">
              <a:avLst/>
            </a:prstGeom>
            <a:ln w="1905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nvGrpSpPr>
            <p:cNvPr id="186" name="グループ化 185">
              <a:extLst>
                <a:ext uri="{FF2B5EF4-FFF2-40B4-BE49-F238E27FC236}">
                  <a16:creationId xmlns:a16="http://schemas.microsoft.com/office/drawing/2014/main" id="{C53D1E11-04CC-869B-D269-F214557852E5}"/>
                </a:ext>
              </a:extLst>
            </p:cNvPr>
            <p:cNvGrpSpPr/>
            <p:nvPr/>
          </p:nvGrpSpPr>
          <p:grpSpPr>
            <a:xfrm>
              <a:off x="271960" y="3440627"/>
              <a:ext cx="6048520" cy="576000"/>
              <a:chOff x="271960" y="560427"/>
              <a:chExt cx="6048520" cy="576000"/>
            </a:xfrm>
          </p:grpSpPr>
          <p:sp>
            <p:nvSpPr>
              <p:cNvPr id="191" name="Rectangle 752">
                <a:extLst>
                  <a:ext uri="{FF2B5EF4-FFF2-40B4-BE49-F238E27FC236}">
                    <a16:creationId xmlns:a16="http://schemas.microsoft.com/office/drawing/2014/main" id="{BBE98E4E-1170-1F69-AD43-A7DD1DBC25B6}"/>
                  </a:ext>
                </a:extLst>
              </p:cNvPr>
              <p:cNvSpPr>
                <a:spLocks noChangeArrowheads="1"/>
              </p:cNvSpPr>
              <p:nvPr/>
            </p:nvSpPr>
            <p:spPr bwMode="auto">
              <a:xfrm>
                <a:off x="344480" y="560427"/>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Ⅱ	</a:t>
                </a:r>
                <a:r>
                  <a:rPr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大阪府の財政状況</a:t>
                </a:r>
              </a:p>
            </p:txBody>
          </p:sp>
          <p:sp>
            <p:nvSpPr>
              <p:cNvPr id="192" name="Rectangle 752">
                <a:extLst>
                  <a:ext uri="{FF2B5EF4-FFF2-40B4-BE49-F238E27FC236}">
                    <a16:creationId xmlns:a16="http://schemas.microsoft.com/office/drawing/2014/main" id="{AAA4CFC2-B849-C9A4-FA98-0805354CA2C2}"/>
                  </a:ext>
                </a:extLst>
              </p:cNvPr>
              <p:cNvSpPr>
                <a:spLocks noChangeArrowheads="1"/>
              </p:cNvSpPr>
              <p:nvPr/>
            </p:nvSpPr>
            <p:spPr bwMode="auto">
              <a:xfrm>
                <a:off x="271960" y="560427"/>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93" name="直線コネクタ 192">
                <a:extLst>
                  <a:ext uri="{FF2B5EF4-FFF2-40B4-BE49-F238E27FC236}">
                    <a16:creationId xmlns:a16="http://schemas.microsoft.com/office/drawing/2014/main" id="{2C8E3C61-2C69-B152-BEA5-38E0F595FF3C}"/>
                  </a:ext>
                </a:extLst>
              </p:cNvPr>
              <p:cNvCxnSpPr/>
              <p:nvPr/>
            </p:nvCxnSpPr>
            <p:spPr>
              <a:xfrm>
                <a:off x="272480" y="1136427"/>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87" name="グループ化 186">
              <a:extLst>
                <a:ext uri="{FF2B5EF4-FFF2-40B4-BE49-F238E27FC236}">
                  <a16:creationId xmlns:a16="http://schemas.microsoft.com/office/drawing/2014/main" id="{A242B8FA-597B-ED4F-2809-6580DC60E271}"/>
                </a:ext>
              </a:extLst>
            </p:cNvPr>
            <p:cNvGrpSpPr/>
            <p:nvPr/>
          </p:nvGrpSpPr>
          <p:grpSpPr>
            <a:xfrm>
              <a:off x="271960" y="4466762"/>
              <a:ext cx="6048520" cy="576000"/>
              <a:chOff x="271960" y="722562"/>
              <a:chExt cx="6048520" cy="576000"/>
            </a:xfrm>
          </p:grpSpPr>
          <p:sp>
            <p:nvSpPr>
              <p:cNvPr id="188" name="Rectangle 752">
                <a:extLst>
                  <a:ext uri="{FF2B5EF4-FFF2-40B4-BE49-F238E27FC236}">
                    <a16:creationId xmlns:a16="http://schemas.microsoft.com/office/drawing/2014/main" id="{0E0A4E06-908D-D0F8-085E-EE2B682F25D6}"/>
                  </a:ext>
                </a:extLst>
              </p:cNvPr>
              <p:cNvSpPr>
                <a:spLocks noChangeArrowheads="1"/>
              </p:cNvSpPr>
              <p:nvPr/>
            </p:nvSpPr>
            <p:spPr bwMode="auto">
              <a:xfrm>
                <a:off x="344480" y="722562"/>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kumimoji="0"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Ⅲ	</a:t>
                </a:r>
                <a:r>
                  <a:rPr kumimoji="0"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大阪府債の状況</a:t>
                </a:r>
              </a:p>
            </p:txBody>
          </p:sp>
          <p:sp>
            <p:nvSpPr>
              <p:cNvPr id="189" name="Rectangle 752">
                <a:extLst>
                  <a:ext uri="{FF2B5EF4-FFF2-40B4-BE49-F238E27FC236}">
                    <a16:creationId xmlns:a16="http://schemas.microsoft.com/office/drawing/2014/main" id="{372DC3B9-9148-F17A-1913-2816533A4FBD}"/>
                  </a:ext>
                </a:extLst>
              </p:cNvPr>
              <p:cNvSpPr>
                <a:spLocks noChangeArrowheads="1"/>
              </p:cNvSpPr>
              <p:nvPr/>
            </p:nvSpPr>
            <p:spPr bwMode="auto">
              <a:xfrm>
                <a:off x="271960" y="722562"/>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90" name="直線コネクタ 189">
                <a:extLst>
                  <a:ext uri="{FF2B5EF4-FFF2-40B4-BE49-F238E27FC236}">
                    <a16:creationId xmlns:a16="http://schemas.microsoft.com/office/drawing/2014/main" id="{4862EA29-D5DB-5DAB-D2C1-58EA25B38173}"/>
                  </a:ext>
                </a:extLst>
              </p:cNvPr>
              <p:cNvCxnSpPr/>
              <p:nvPr/>
            </p:nvCxnSpPr>
            <p:spPr>
              <a:xfrm>
                <a:off x="272480" y="1298562"/>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sp>
        <p:nvSpPr>
          <p:cNvPr id="18" name="スライド番号プレースホルダー 11">
            <a:extLst>
              <a:ext uri="{FF2B5EF4-FFF2-40B4-BE49-F238E27FC236}">
                <a16:creationId xmlns:a16="http://schemas.microsoft.com/office/drawing/2014/main" id="{A58C2972-AE0B-46CB-9877-1545652B40BC}"/>
              </a:ext>
            </a:extLst>
          </p:cNvPr>
          <p:cNvSpPr txBox="1">
            <a:spLocks/>
          </p:cNvSpPr>
          <p:nvPr/>
        </p:nvSpPr>
        <p:spPr>
          <a:xfrm>
            <a:off x="9129000" y="6633356"/>
            <a:ext cx="720210" cy="216024"/>
          </a:xfrm>
          <a:prstGeom prst="rect">
            <a:avLst/>
          </a:prstGeom>
        </p:spPr>
        <p:txBody>
          <a:bodyPr vert="horz" lIns="0" tIns="0" rIns="0" bIns="0" rtlCol="0" anchor="ctr" anchorCtr="0">
            <a:noAutofit/>
          </a:bodyPr>
          <a:lstStyle>
            <a:defPPr>
              <a:defRPr lang="en-US"/>
            </a:defPPr>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dirty="0"/>
              <a:t>2</a:t>
            </a:r>
            <a:endParaRPr lang="ja-JP" altLang="en-US" dirty="0"/>
          </a:p>
        </p:txBody>
      </p:sp>
      <p:sp>
        <p:nvSpPr>
          <p:cNvPr id="25" name="テキスト ボックス 24">
            <a:extLst>
              <a:ext uri="{FF2B5EF4-FFF2-40B4-BE49-F238E27FC236}">
                <a16:creationId xmlns:a16="http://schemas.microsoft.com/office/drawing/2014/main" id="{05FCD52D-1594-43D9-BA52-8145626F6B7E}"/>
              </a:ext>
            </a:extLst>
          </p:cNvPr>
          <p:cNvSpPr txBox="1"/>
          <p:nvPr/>
        </p:nvSpPr>
        <p:spPr bwMode="auto">
          <a:xfrm>
            <a:off x="475354" y="2348883"/>
            <a:ext cx="6048000" cy="360000"/>
          </a:xfrm>
          <a:prstGeom prst="rect">
            <a:avLst/>
          </a:prstGeom>
          <a:noFill/>
        </p:spPr>
        <p:txBody>
          <a:bodyPr wrap="square" lIns="180000" tIns="144000" rIns="0" bIns="0">
            <a:noAutofit/>
          </a:bodyPr>
          <a:lstStyle/>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1</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大阪府の概要</a:t>
            </a:r>
            <a:endPar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endParaRPr>
          </a:p>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2</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大阪の都市魅力</a:t>
            </a:r>
            <a:endPar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Tree>
    <p:extLst>
      <p:ext uri="{BB962C8B-B14F-4D97-AF65-F5344CB8AC3E}">
        <p14:creationId xmlns:p14="http://schemas.microsoft.com/office/powerpoint/2010/main" val="3173403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33">
            <a:extLst>
              <a:ext uri="{FF2B5EF4-FFF2-40B4-BE49-F238E27FC236}">
                <a16:creationId xmlns:a16="http://schemas.microsoft.com/office/drawing/2014/main" id="{84CE4DB9-07FD-43EC-8C69-C23B8DE77A2A}"/>
              </a:ext>
            </a:extLst>
          </p:cNvPr>
          <p:cNvSpPr>
            <a:spLocks noChangeArrowheads="1"/>
          </p:cNvSpPr>
          <p:nvPr/>
        </p:nvSpPr>
        <p:spPr bwMode="auto">
          <a:xfrm>
            <a:off x="273000" y="2133000"/>
            <a:ext cx="4608000" cy="288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a:solidFill>
                  <a:srgbClr val="2A7CD3"/>
                </a:solidFill>
                <a:latin typeface="BIZ UDPゴシック" panose="020B0400000000000000" pitchFamily="50" charset="-128"/>
                <a:ea typeface="BIZ UDPゴシック" panose="020B0400000000000000" pitchFamily="50" charset="-128"/>
              </a:rPr>
              <a:t>全国</a:t>
            </a:r>
            <a:r>
              <a:rPr lang="ja-JP" altLang="en-US" sz="1600" dirty="0">
                <a:solidFill>
                  <a:srgbClr val="2A7CD3"/>
                </a:solidFill>
                <a:latin typeface="BIZ UDPゴシック" panose="020B0400000000000000" pitchFamily="50" charset="-128"/>
                <a:ea typeface="BIZ UDPゴシック" panose="020B0400000000000000" pitchFamily="50" charset="-128"/>
              </a:rPr>
              <a:t>で</a:t>
            </a:r>
            <a:r>
              <a:rPr lang="ja-JP" altLang="en-US" sz="2400" b="1" dirty="0">
                <a:solidFill>
                  <a:srgbClr val="2A7CD3"/>
                </a:solidFill>
                <a:latin typeface="BIZ UDPゴシック" panose="020B0400000000000000" pitchFamily="50" charset="-128"/>
                <a:ea typeface="BIZ UDPゴシック" panose="020B0400000000000000" pitchFamily="50" charset="-128"/>
              </a:rPr>
              <a:t>２</a:t>
            </a:r>
            <a:r>
              <a:rPr lang="ja-JP" altLang="en-US" sz="1600" dirty="0">
                <a:solidFill>
                  <a:srgbClr val="2A7CD3"/>
                </a:solidFill>
                <a:latin typeface="BIZ UDPゴシック" panose="020B0400000000000000" pitchFamily="50" charset="-128"/>
                <a:ea typeface="BIZ UDPゴシック" panose="020B0400000000000000" pitchFamily="50" charset="-128"/>
              </a:rPr>
              <a:t>番目に狭い面積</a:t>
            </a:r>
          </a:p>
        </p:txBody>
      </p:sp>
      <p:sp>
        <p:nvSpPr>
          <p:cNvPr id="8" name="Rectangle 34">
            <a:extLst>
              <a:ext uri="{FF2B5EF4-FFF2-40B4-BE49-F238E27FC236}">
                <a16:creationId xmlns:a16="http://schemas.microsoft.com/office/drawing/2014/main" id="{EE7D8D94-50AD-424D-BB1E-1FB699C57CE1}"/>
              </a:ext>
            </a:extLst>
          </p:cNvPr>
          <p:cNvSpPr>
            <a:spLocks noChangeArrowheads="1"/>
          </p:cNvSpPr>
          <p:nvPr/>
        </p:nvSpPr>
        <p:spPr bwMode="auto">
          <a:xfrm>
            <a:off x="272487" y="1845000"/>
            <a:ext cx="4608513" cy="288000"/>
          </a:xfrm>
          <a:prstGeom prst="rect">
            <a:avLst/>
          </a:prstGeom>
          <a:noFill/>
          <a:ln w="9525" algn="ctr">
            <a:noFill/>
            <a:miter lim="800000"/>
            <a:headEnd/>
            <a:tailEnd/>
          </a:ln>
          <a:effectLst/>
        </p:spPr>
        <p:txBody>
          <a:bodyPr wrap="none" lIns="0" tIns="0" rIns="0" bIns="0" anchor="t"/>
          <a:lstStyle/>
          <a:p>
            <a:pPr fontAlgn="base"/>
            <a:r>
              <a:rPr lang="ja-JP" altLang="en-US" sz="1400" b="1">
                <a:latin typeface="BIZ UDPゴシック" panose="020B0400000000000000" pitchFamily="50" charset="-128"/>
                <a:ea typeface="BIZ UDPゴシック" panose="020B0400000000000000" pitchFamily="50" charset="-128"/>
              </a:rPr>
              <a:t>面積</a:t>
            </a:r>
            <a:r>
              <a:rPr lang="ja-JP" altLang="en-US" sz="1000">
                <a:latin typeface="BIZ UDPゴシック" panose="020B0400000000000000" pitchFamily="50" charset="-128"/>
                <a:ea typeface="BIZ UDPゴシック" panose="020B0400000000000000" pitchFamily="50" charset="-128"/>
              </a:rPr>
              <a:t>（令和</a:t>
            </a:r>
            <a:r>
              <a:rPr lang="ja-JP" altLang="en-US" sz="1000" dirty="0">
                <a:latin typeface="BIZ UDPゴシック" panose="020B0400000000000000" pitchFamily="50" charset="-128"/>
                <a:ea typeface="BIZ UDPゴシック" panose="020B0400000000000000" pitchFamily="50" charset="-128"/>
              </a:rPr>
              <a:t>７年</a:t>
            </a:r>
            <a:r>
              <a:rPr lang="en-US" altLang="ja-JP" sz="1000" dirty="0">
                <a:latin typeface="BIZ UDPゴシック" panose="020B0400000000000000" pitchFamily="50" charset="-128"/>
                <a:ea typeface="BIZ UDPゴシック" panose="020B0400000000000000" pitchFamily="50" charset="-128"/>
              </a:rPr>
              <a:t>10</a:t>
            </a:r>
            <a:r>
              <a:rPr lang="ja-JP" altLang="en-US" sz="1000" dirty="0">
                <a:latin typeface="BIZ UDPゴシック" panose="020B0400000000000000" pitchFamily="50" charset="-128"/>
                <a:ea typeface="BIZ UDPゴシック" panose="020B0400000000000000" pitchFamily="50" charset="-128"/>
              </a:rPr>
              <a:t>月</a:t>
            </a:r>
            <a:r>
              <a:rPr lang="ja-JP" altLang="en-US" sz="1000">
                <a:latin typeface="BIZ UDPゴシック" panose="020B0400000000000000" pitchFamily="50" charset="-128"/>
                <a:ea typeface="BIZ UDPゴシック" panose="020B0400000000000000" pitchFamily="50" charset="-128"/>
              </a:rPr>
              <a:t>１日現在）</a:t>
            </a:r>
            <a:r>
              <a:rPr lang="ja-JP" altLang="en-US" sz="1400" b="1">
                <a:latin typeface="BIZ UDPゴシック" panose="020B0400000000000000" pitchFamily="50" charset="-128"/>
                <a:ea typeface="BIZ UDPゴシック" panose="020B0400000000000000" pitchFamily="50" charset="-128"/>
              </a:rPr>
              <a:t>：</a:t>
            </a:r>
            <a:r>
              <a:rPr lang="en-US" altLang="ja-JP" sz="1400" b="1">
                <a:latin typeface="BIZ UDPゴシック" panose="020B0400000000000000" pitchFamily="50" charset="-128"/>
                <a:ea typeface="BIZ UDPゴシック" panose="020B0400000000000000" pitchFamily="50" charset="-128"/>
              </a:rPr>
              <a:t>1,905.</a:t>
            </a:r>
            <a:r>
              <a:rPr lang="ja-JP" altLang="en-US" sz="1400" b="1">
                <a:latin typeface="BIZ UDPゴシック" panose="020B0400000000000000" pitchFamily="50" charset="-128"/>
                <a:ea typeface="BIZ UDPゴシック" panose="020B0400000000000000" pitchFamily="50" charset="-128"/>
              </a:rPr>
              <a:t>２６</a:t>
            </a:r>
            <a:r>
              <a:rPr lang="ja-JP" altLang="en-US" sz="1200" b="1">
                <a:latin typeface="BIZ UDPゴシック" panose="020B0400000000000000" pitchFamily="50" charset="-128"/>
                <a:ea typeface="BIZ UDPゴシック" panose="020B0400000000000000" pitchFamily="50" charset="-128"/>
              </a:rPr>
              <a:t>㎢</a:t>
            </a:r>
            <a:endParaRPr lang="ja-JP" altLang="en-US" sz="1400" b="1" dirty="0">
              <a:latin typeface="BIZ UDPゴシック" panose="020B0400000000000000" pitchFamily="50" charset="-128"/>
              <a:ea typeface="BIZ UDPゴシック" panose="020B0400000000000000" pitchFamily="50" charset="-128"/>
            </a:endParaRPr>
          </a:p>
        </p:txBody>
      </p:sp>
      <p:sp>
        <p:nvSpPr>
          <p:cNvPr id="9" name="Rectangle 38">
            <a:extLst>
              <a:ext uri="{FF2B5EF4-FFF2-40B4-BE49-F238E27FC236}">
                <a16:creationId xmlns:a16="http://schemas.microsoft.com/office/drawing/2014/main" id="{C2BD2639-0E96-40F4-A1E8-3D9BDEF508FD}"/>
              </a:ext>
            </a:extLst>
          </p:cNvPr>
          <p:cNvSpPr>
            <a:spLocks noChangeArrowheads="1"/>
          </p:cNvSpPr>
          <p:nvPr/>
        </p:nvSpPr>
        <p:spPr bwMode="auto">
          <a:xfrm>
            <a:off x="273000" y="1341000"/>
            <a:ext cx="4608000" cy="144000"/>
          </a:xfrm>
          <a:prstGeom prst="rect">
            <a:avLst/>
          </a:prstGeom>
          <a:noFill/>
          <a:ln>
            <a:noFill/>
          </a:ln>
          <a:effectLst/>
        </p:spPr>
        <p:txBody>
          <a:bodyPr wrap="square" lIns="0" tIns="72000" rIns="0" bIns="0" anchor="t" anchorCtr="0">
            <a:noAutofit/>
          </a:bodyPr>
          <a:lstStyle/>
          <a:p>
            <a:pPr marL="488950" indent="-488950" fontAlgn="ctr"/>
            <a:r>
              <a:rPr lang="en-US" altLang="ja-JP" sz="1000" dirty="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出典：</a:t>
            </a:r>
            <a:r>
              <a:rPr lang="en-US" altLang="ja-JP" sz="100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国土</a:t>
            </a:r>
            <a:r>
              <a:rPr lang="ja-JP" altLang="en-US" sz="1000" dirty="0">
                <a:latin typeface="BIZ UDPゴシック" panose="020B0400000000000000" pitchFamily="50" charset="-128"/>
                <a:ea typeface="BIZ UDPゴシック" panose="020B0400000000000000" pitchFamily="50" charset="-128"/>
              </a:rPr>
              <a:t>交通省国土地理院「全国都道府県市区町村別面積調</a:t>
            </a:r>
            <a:r>
              <a:rPr lang="ja-JP" altLang="en-US" sz="1000">
                <a:latin typeface="BIZ UDPゴシック" panose="020B0400000000000000" pitchFamily="50" charset="-128"/>
                <a:ea typeface="BIZ UDPゴシック" panose="020B0400000000000000" pitchFamily="50" charset="-128"/>
              </a:rPr>
              <a:t>」、</a:t>
            </a:r>
            <a:br>
              <a:rPr lang="en-US" altLang="ja-JP" sz="1000">
                <a:latin typeface="BIZ UDPゴシック" panose="020B0400000000000000" pitchFamily="50" charset="-128"/>
                <a:ea typeface="BIZ UDPゴシック" panose="020B0400000000000000" pitchFamily="50" charset="-128"/>
              </a:rPr>
            </a:br>
            <a:r>
              <a:rPr lang="ja-JP" altLang="en-US" sz="1000">
                <a:latin typeface="BIZ UDPゴシック" panose="020B0400000000000000" pitchFamily="50" charset="-128"/>
                <a:ea typeface="BIZ UDPゴシック" panose="020B0400000000000000" pitchFamily="50" charset="-128"/>
              </a:rPr>
              <a:t>総務省</a:t>
            </a:r>
            <a:r>
              <a:rPr lang="ja-JP" altLang="en-US" sz="1000" dirty="0">
                <a:latin typeface="BIZ UDPゴシック" panose="020B0400000000000000" pitchFamily="50" charset="-128"/>
                <a:ea typeface="BIZ UDPゴシック" panose="020B0400000000000000" pitchFamily="50" charset="-128"/>
              </a:rPr>
              <a:t>統計局「統計でみる都道府県のすがた　</a:t>
            </a:r>
            <a:r>
              <a:rPr lang="en-US" altLang="ja-JP" sz="1000" dirty="0">
                <a:latin typeface="BIZ UDPゴシック" panose="020B0400000000000000" pitchFamily="50" charset="-128"/>
                <a:ea typeface="BIZ UDPゴシック" panose="020B0400000000000000" pitchFamily="50" charset="-128"/>
              </a:rPr>
              <a:t>2025</a:t>
            </a:r>
            <a:r>
              <a:rPr lang="ja-JP" altLang="en-US" sz="1000" dirty="0">
                <a:latin typeface="BIZ UDPゴシック" panose="020B0400000000000000" pitchFamily="50" charset="-128"/>
                <a:ea typeface="BIZ UDPゴシック" panose="020B0400000000000000" pitchFamily="50" charset="-128"/>
              </a:rPr>
              <a:t>」</a:t>
            </a:r>
          </a:p>
        </p:txBody>
      </p:sp>
      <p:sp>
        <p:nvSpPr>
          <p:cNvPr id="17" name="Rectangle 31">
            <a:extLst>
              <a:ext uri="{FF2B5EF4-FFF2-40B4-BE49-F238E27FC236}">
                <a16:creationId xmlns:a16="http://schemas.microsoft.com/office/drawing/2014/main" id="{020E3BF4-1910-4CC0-AA1F-DF74731FCF5F}"/>
              </a:ext>
            </a:extLst>
          </p:cNvPr>
          <p:cNvSpPr>
            <a:spLocks noChangeArrowheads="1"/>
          </p:cNvSpPr>
          <p:nvPr/>
        </p:nvSpPr>
        <p:spPr bwMode="auto">
          <a:xfrm>
            <a:off x="5025000" y="1341000"/>
            <a:ext cx="4608000" cy="144000"/>
          </a:xfrm>
          <a:prstGeom prst="rect">
            <a:avLst/>
          </a:prstGeom>
          <a:noFill/>
          <a:ln>
            <a:noFill/>
          </a:ln>
          <a:effectLst/>
        </p:spPr>
        <p:txBody>
          <a:bodyPr wrap="square" lIns="0" tIns="72000" rIns="0" bIns="0" anchor="t" anchorCtr="0">
            <a:noAutofit/>
          </a:bodyPr>
          <a:lstStyle/>
          <a:p>
            <a:pPr marL="488950" indent="-488950" fontAlgn="ctr"/>
            <a:r>
              <a:rPr lang="en-US" altLang="ja-JP" sz="100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出典：</a:t>
            </a:r>
            <a:r>
              <a:rPr lang="en-US" altLang="ja-JP" sz="100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内閣府</a:t>
            </a:r>
            <a:r>
              <a:rPr lang="ja-JP" altLang="en-US" sz="1000" dirty="0">
                <a:latin typeface="BIZ UDPゴシック" panose="020B0400000000000000" pitchFamily="50" charset="-128"/>
                <a:ea typeface="BIZ UDPゴシック" panose="020B0400000000000000" pitchFamily="50" charset="-128"/>
              </a:rPr>
              <a:t>「県民経済計算」、総務省・経済産業省「経済構造実態調査</a:t>
            </a:r>
            <a:r>
              <a:rPr lang="ja-JP" altLang="en-US" sz="1000">
                <a:latin typeface="BIZ UDPゴシック" panose="020B0400000000000000" pitchFamily="50" charset="-128"/>
                <a:ea typeface="BIZ UDPゴシック" panose="020B0400000000000000" pitchFamily="50" charset="-128"/>
              </a:rPr>
              <a:t>」、</a:t>
            </a:r>
            <a:br>
              <a:rPr lang="en-US" altLang="ja-JP" sz="1000">
                <a:latin typeface="BIZ UDPゴシック" panose="020B0400000000000000" pitchFamily="50" charset="-128"/>
                <a:ea typeface="BIZ UDPゴシック" panose="020B0400000000000000" pitchFamily="50" charset="-128"/>
              </a:rPr>
            </a:br>
            <a:r>
              <a:rPr lang="ja-JP" altLang="en-US" sz="1000">
                <a:latin typeface="BIZ UDPゴシック" panose="020B0400000000000000" pitchFamily="50" charset="-128"/>
                <a:ea typeface="BIZ UDPゴシック" panose="020B0400000000000000" pitchFamily="50" charset="-128"/>
              </a:rPr>
              <a:t>総務省</a:t>
            </a:r>
            <a:r>
              <a:rPr lang="ja-JP" altLang="en-US" sz="1000" dirty="0">
                <a:latin typeface="BIZ UDPゴシック" panose="020B0400000000000000" pitchFamily="50" charset="-128"/>
                <a:ea typeface="BIZ UDPゴシック" panose="020B0400000000000000" pitchFamily="50" charset="-128"/>
              </a:rPr>
              <a:t>統計局「</a:t>
            </a:r>
            <a:r>
              <a:rPr lang="ja-JP" altLang="en-US" sz="1000">
                <a:latin typeface="BIZ UDPゴシック" panose="020B0400000000000000" pitchFamily="50" charset="-128"/>
                <a:ea typeface="BIZ UDPゴシック" panose="020B0400000000000000" pitchFamily="50" charset="-128"/>
              </a:rPr>
              <a:t>経済センサス</a:t>
            </a:r>
            <a:r>
              <a:rPr lang="en-US" altLang="ja-JP" sz="1000">
                <a:latin typeface="BIZ UDPゴシック" panose="020B0400000000000000" pitchFamily="50" charset="-128"/>
                <a:ea typeface="BIZ UDPゴシック" panose="020B0400000000000000" pitchFamily="50" charset="-128"/>
              </a:rPr>
              <a:t>―</a:t>
            </a:r>
            <a:r>
              <a:rPr lang="ja-JP" altLang="en-US" sz="1000">
                <a:latin typeface="BIZ UDPゴシック" panose="020B0400000000000000" pitchFamily="50" charset="-128"/>
                <a:ea typeface="BIZ UDPゴシック" panose="020B0400000000000000" pitchFamily="50" charset="-128"/>
              </a:rPr>
              <a:t>活動</a:t>
            </a:r>
            <a:r>
              <a:rPr lang="ja-JP" altLang="en-US" sz="1000" dirty="0">
                <a:latin typeface="BIZ UDPゴシック" panose="020B0400000000000000" pitchFamily="50" charset="-128"/>
                <a:ea typeface="BIZ UDPゴシック" panose="020B0400000000000000" pitchFamily="50" charset="-128"/>
              </a:rPr>
              <a:t>調査」</a:t>
            </a:r>
          </a:p>
        </p:txBody>
      </p:sp>
      <p:sp>
        <p:nvSpPr>
          <p:cNvPr id="18" name="Rectangle 38">
            <a:extLst>
              <a:ext uri="{FF2B5EF4-FFF2-40B4-BE49-F238E27FC236}">
                <a16:creationId xmlns:a16="http://schemas.microsoft.com/office/drawing/2014/main" id="{0F220563-760C-411E-A2E8-D6686FCFAAF9}"/>
              </a:ext>
            </a:extLst>
          </p:cNvPr>
          <p:cNvSpPr>
            <a:spLocks noChangeArrowheads="1"/>
          </p:cNvSpPr>
          <p:nvPr/>
        </p:nvSpPr>
        <p:spPr bwMode="auto">
          <a:xfrm>
            <a:off x="272993" y="4077000"/>
            <a:ext cx="4608000" cy="144000"/>
          </a:xfrm>
          <a:prstGeom prst="rect">
            <a:avLst/>
          </a:prstGeom>
          <a:noFill/>
          <a:ln>
            <a:noFill/>
          </a:ln>
          <a:effectLst/>
        </p:spPr>
        <p:txBody>
          <a:bodyPr wrap="square" lIns="0" tIns="72000" rIns="0" bIns="0" anchor="t" anchorCtr="0">
            <a:noAutofit/>
          </a:bodyPr>
          <a:lstStyle/>
          <a:p>
            <a:pPr marL="488950" indent="-488950" fontAlgn="ctr"/>
            <a:r>
              <a:rPr lang="en-US" altLang="ja-JP" sz="1000" dirty="0">
                <a:latin typeface="BIZ UDPゴシック" panose="020B0400000000000000" pitchFamily="50" charset="-128"/>
                <a:ea typeface="BIZ UDPゴシック" panose="020B0400000000000000" pitchFamily="50" charset="-128"/>
              </a:rPr>
              <a:t>※ </a:t>
            </a:r>
            <a:r>
              <a:rPr lang="ja-JP" altLang="en-US" sz="1000" dirty="0">
                <a:latin typeface="BIZ UDPゴシック" panose="020B0400000000000000" pitchFamily="50" charset="-128"/>
                <a:ea typeface="BIZ UDPゴシック" panose="020B0400000000000000" pitchFamily="50" charset="-128"/>
              </a:rPr>
              <a:t>出典：</a:t>
            </a:r>
            <a:r>
              <a:rPr lang="en-US" altLang="ja-JP" sz="1000" dirty="0">
                <a:latin typeface="BIZ UDPゴシック" panose="020B0400000000000000" pitchFamily="50" charset="-128"/>
                <a:ea typeface="BIZ UDPゴシック" panose="020B0400000000000000" pitchFamily="50" charset="-128"/>
              </a:rPr>
              <a:t>	</a:t>
            </a:r>
            <a:r>
              <a:rPr lang="ja-JP" altLang="en-US" sz="1000" dirty="0">
                <a:latin typeface="BIZ UDPゴシック" panose="020B0400000000000000" pitchFamily="50" charset="-128"/>
                <a:ea typeface="BIZ UDPゴシック" panose="020B0400000000000000" pitchFamily="50" charset="-128"/>
              </a:rPr>
              <a:t>総務省統計局「令和２年・令和７年国勢調査」</a:t>
            </a:r>
          </a:p>
        </p:txBody>
      </p:sp>
      <p:pic>
        <p:nvPicPr>
          <p:cNvPr id="20" name="図 19">
            <a:extLst>
              <a:ext uri="{FF2B5EF4-FFF2-40B4-BE49-F238E27FC236}">
                <a16:creationId xmlns:a16="http://schemas.microsoft.com/office/drawing/2014/main" id="{32D3277C-22E6-47CF-B0C4-C9FE60E2BE95}"/>
              </a:ext>
            </a:extLst>
          </p:cNvPr>
          <p:cNvPicPr>
            <a:picLocks noChangeAspect="1"/>
          </p:cNvPicPr>
          <p:nvPr/>
        </p:nvPicPr>
        <p:blipFill>
          <a:blip r:embed="rId2" cstate="screen">
            <a:extLst>
              <a:ext uri="{28A0092B-C50C-407E-A947-70E740481C1C}">
                <a14:useLocalDpi xmlns:a14="http://schemas.microsoft.com/office/drawing/2010/main"/>
              </a:ext>
            </a:extLst>
          </a:blip>
          <a:srcRect l="3103" t="1717" r="3019" b="2098"/>
          <a:stretch>
            <a:fillRect/>
          </a:stretch>
        </p:blipFill>
        <p:spPr>
          <a:xfrm>
            <a:off x="8380409" y="5353611"/>
            <a:ext cx="1137150" cy="1368000"/>
          </a:xfrm>
          <a:prstGeom prst="rect">
            <a:avLst/>
          </a:prstGeom>
        </p:spPr>
      </p:pic>
      <p:sp>
        <p:nvSpPr>
          <p:cNvPr id="21" name="テキスト ボックス 20">
            <a:extLst>
              <a:ext uri="{FF2B5EF4-FFF2-40B4-BE49-F238E27FC236}">
                <a16:creationId xmlns:a16="http://schemas.microsoft.com/office/drawing/2014/main" id="{1D9B70E8-C31F-41BC-9396-4FA2271843DC}"/>
              </a:ext>
            </a:extLst>
          </p:cNvPr>
          <p:cNvSpPr txBox="1">
            <a:spLocks/>
          </p:cNvSpPr>
          <p:nvPr/>
        </p:nvSpPr>
        <p:spPr bwMode="auto">
          <a:xfrm>
            <a:off x="7002403" y="6417604"/>
            <a:ext cx="1422412" cy="288000"/>
          </a:xfrm>
          <a:prstGeom prst="rect">
            <a:avLst/>
          </a:prstGeom>
          <a:noFill/>
          <a:ln w="9525" cap="rnd" algn="ctr">
            <a:noFill/>
            <a:miter lim="800000"/>
            <a:headEnd/>
            <a:tailEnd/>
          </a:ln>
          <a:effectLst/>
        </p:spPr>
        <p:txBody>
          <a:bodyPr wrap="none" lIns="0" tIns="0" rIns="0" bIns="0" rtlCol="0" anchor="ctr" anchorCtr="0">
            <a:noAutofit/>
          </a:bodyPr>
          <a:lstStyle/>
          <a:p>
            <a:pPr marL="268288" indent="-268288" algn="r" fontAlgn="ctr" hangingPunct="1">
              <a:spcBef>
                <a:spcPct val="50000"/>
              </a:spcBef>
            </a:pPr>
            <a:r>
              <a:rPr kumimoji="1" lang="en-US" altLang="ja-JP"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©2014 </a:t>
            </a:r>
            <a:r>
              <a:rPr kumimoji="1" lang="ja-JP" altLang="en-US"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大阪府も</a:t>
            </a:r>
            <a:r>
              <a:rPr kumimoji="1" lang="ja-JP" altLang="en-US" sz="900" dirty="0" err="1">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ずやん</a:t>
            </a:r>
            <a:endParaRPr kumimoji="1" lang="ja-JP" altLang="en-US"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29" name="Rectangle 34">
            <a:extLst>
              <a:ext uri="{FF2B5EF4-FFF2-40B4-BE49-F238E27FC236}">
                <a16:creationId xmlns:a16="http://schemas.microsoft.com/office/drawing/2014/main" id="{EB440190-F7B6-4A31-81D2-D16B829E05F3}"/>
              </a:ext>
            </a:extLst>
          </p:cNvPr>
          <p:cNvSpPr>
            <a:spLocks noChangeArrowheads="1"/>
          </p:cNvSpPr>
          <p:nvPr/>
        </p:nvSpPr>
        <p:spPr bwMode="auto">
          <a:xfrm>
            <a:off x="5025000" y="2709000"/>
            <a:ext cx="4608000" cy="288000"/>
          </a:xfrm>
          <a:prstGeom prst="rect">
            <a:avLst/>
          </a:prstGeom>
          <a:solidFill>
            <a:srgbClr val="2A7CD3">
              <a:alpha val="0"/>
            </a:srgbClr>
          </a:solidFill>
          <a:ln w="9525" algn="ctr">
            <a:noFill/>
            <a:miter lim="800000"/>
            <a:headEnd/>
            <a:tailEnd/>
          </a:ln>
          <a:effectLst/>
        </p:spPr>
        <p:txBody>
          <a:bodyPr wrap="none" lIns="0" tIns="0" rIns="0" bIns="0" anchor="t"/>
          <a:lstStyle/>
          <a:p>
            <a:pPr marL="2701925" indent="-2701925" fontAlgn="base">
              <a:defRPr/>
            </a:pPr>
            <a:r>
              <a:rPr lang="ja-JP" altLang="en-US" sz="1400" b="1" dirty="0">
                <a:latin typeface="BIZ UDPゴシック" panose="020B0400000000000000" pitchFamily="50" charset="-128"/>
                <a:ea typeface="BIZ UDPゴシック" panose="020B0400000000000000" pitchFamily="50" charset="-128"/>
              </a:rPr>
              <a:t>年間商品販売額</a:t>
            </a:r>
            <a:r>
              <a:rPr lang="ja-JP" altLang="en-US" sz="1000" dirty="0">
                <a:latin typeface="BIZ UDPゴシック" panose="020B0400000000000000" pitchFamily="50" charset="-128"/>
                <a:ea typeface="BIZ UDPゴシック" panose="020B0400000000000000" pitchFamily="50" charset="-128"/>
              </a:rPr>
              <a:t>（令和６年度・卸売業、</a:t>
            </a:r>
            <a:r>
              <a:rPr lang="ja-JP" altLang="en-US" sz="1000">
                <a:latin typeface="BIZ UDPゴシック" panose="020B0400000000000000" pitchFamily="50" charset="-128"/>
                <a:ea typeface="BIZ UDPゴシック" panose="020B0400000000000000" pitchFamily="50" charset="-128"/>
              </a:rPr>
              <a:t>小売業計）</a:t>
            </a:r>
            <a:r>
              <a:rPr lang="ja-JP" altLang="en-US" sz="1400" b="1">
                <a:latin typeface="BIZ UDPゴシック" panose="020B0400000000000000" pitchFamily="50" charset="-128"/>
                <a:ea typeface="BIZ UDPゴシック" panose="020B0400000000000000" pitchFamily="50" charset="-128"/>
              </a:rPr>
              <a:t>：</a:t>
            </a:r>
            <a:r>
              <a:rPr lang="en-US" altLang="ja-JP" sz="1400" b="1">
                <a:latin typeface="BIZ UDPゴシック" panose="020B0400000000000000" pitchFamily="50" charset="-128"/>
                <a:ea typeface="BIZ UDPゴシック" panose="020B0400000000000000" pitchFamily="50" charset="-128"/>
              </a:rPr>
              <a:t>6</a:t>
            </a:r>
            <a:r>
              <a:rPr lang="ja-JP" altLang="en-US" sz="1400" b="1">
                <a:latin typeface="BIZ UDPゴシック" panose="020B0400000000000000" pitchFamily="50" charset="-128"/>
                <a:ea typeface="BIZ UDPゴシック" panose="020B0400000000000000" pitchFamily="50" charset="-128"/>
              </a:rPr>
              <a:t>６</a:t>
            </a:r>
            <a:r>
              <a:rPr lang="ja-JP" altLang="en-US" sz="1200" b="1">
                <a:latin typeface="BIZ UDPゴシック" panose="020B0400000000000000" pitchFamily="50" charset="-128"/>
                <a:ea typeface="BIZ UDPゴシック" panose="020B0400000000000000" pitchFamily="50" charset="-128"/>
              </a:rPr>
              <a:t>兆</a:t>
            </a:r>
            <a:r>
              <a:rPr lang="ja-JP" altLang="en-US" sz="1400" b="1">
                <a:latin typeface="BIZ UDPゴシック" panose="020B0400000000000000" pitchFamily="50" charset="-128"/>
                <a:ea typeface="BIZ UDPゴシック" panose="020B0400000000000000" pitchFamily="50" charset="-128"/>
              </a:rPr>
              <a:t>８</a:t>
            </a:r>
            <a:r>
              <a:rPr lang="en-US" altLang="ja-JP" sz="1400" b="1">
                <a:latin typeface="BIZ UDPゴシック" panose="020B0400000000000000" pitchFamily="50" charset="-128"/>
                <a:ea typeface="BIZ UDPゴシック" panose="020B0400000000000000" pitchFamily="50" charset="-128"/>
              </a:rPr>
              <a:t>,</a:t>
            </a:r>
            <a:r>
              <a:rPr lang="ja-JP" altLang="en-US" sz="1400" b="1">
                <a:latin typeface="BIZ UDPゴシック" panose="020B0400000000000000" pitchFamily="50" charset="-128"/>
                <a:ea typeface="BIZ UDPゴシック" panose="020B0400000000000000" pitchFamily="50" charset="-128"/>
              </a:rPr>
              <a:t>６０５</a:t>
            </a:r>
            <a:r>
              <a:rPr lang="ja-JP" altLang="en-US" sz="1200" b="1">
                <a:latin typeface="BIZ UDPゴシック" panose="020B0400000000000000" pitchFamily="50" charset="-128"/>
                <a:ea typeface="BIZ UDPゴシック" panose="020B0400000000000000" pitchFamily="50" charset="-128"/>
              </a:rPr>
              <a:t>億円</a:t>
            </a:r>
            <a:endParaRPr lang="ja-JP" altLang="en-US" sz="1400" b="1" dirty="0">
              <a:latin typeface="BIZ UDPゴシック" panose="020B0400000000000000" pitchFamily="50" charset="-128"/>
              <a:ea typeface="BIZ UDPゴシック" panose="020B0400000000000000" pitchFamily="50" charset="-128"/>
            </a:endParaRPr>
          </a:p>
        </p:txBody>
      </p:sp>
      <p:sp>
        <p:nvSpPr>
          <p:cNvPr id="31" name="Rectangle 34">
            <a:extLst>
              <a:ext uri="{FF2B5EF4-FFF2-40B4-BE49-F238E27FC236}">
                <a16:creationId xmlns:a16="http://schemas.microsoft.com/office/drawing/2014/main" id="{793399D0-AE83-411F-ABD4-2C8D35B60287}"/>
              </a:ext>
            </a:extLst>
          </p:cNvPr>
          <p:cNvSpPr>
            <a:spLocks noChangeArrowheads="1"/>
          </p:cNvSpPr>
          <p:nvPr/>
        </p:nvSpPr>
        <p:spPr bwMode="auto">
          <a:xfrm>
            <a:off x="5025000" y="3573000"/>
            <a:ext cx="4608000" cy="288000"/>
          </a:xfrm>
          <a:prstGeom prst="rect">
            <a:avLst/>
          </a:prstGeom>
          <a:solidFill>
            <a:srgbClr val="2A7CD3">
              <a:alpha val="0"/>
            </a:srgbClr>
          </a:solidFill>
          <a:ln w="9525" algn="ctr">
            <a:noFill/>
            <a:miter lim="800000"/>
            <a:headEnd/>
            <a:tailEnd/>
          </a:ln>
          <a:effectLst/>
        </p:spPr>
        <p:txBody>
          <a:bodyPr wrap="none" lIns="0" tIns="0" rIns="0" bIns="0" anchor="t"/>
          <a:lstStyle/>
          <a:p>
            <a:pPr fontAlgn="base">
              <a:defRPr/>
            </a:pPr>
            <a:r>
              <a:rPr lang="ja-JP" altLang="en-US" sz="1400" b="1" dirty="0">
                <a:latin typeface="BIZ UDPゴシック" panose="020B0400000000000000" pitchFamily="50" charset="-128"/>
                <a:ea typeface="BIZ UDPゴシック" panose="020B0400000000000000" pitchFamily="50" charset="-128"/>
              </a:rPr>
              <a:t>会社企業数</a:t>
            </a:r>
            <a:r>
              <a:rPr lang="ja-JP" altLang="en-US" sz="1000" dirty="0">
                <a:latin typeface="BIZ UDPゴシック" panose="020B0400000000000000" pitchFamily="50" charset="-128"/>
                <a:ea typeface="BIZ UDPゴシック" panose="020B0400000000000000" pitchFamily="50" charset="-128"/>
              </a:rPr>
              <a:t>（令和</a:t>
            </a:r>
            <a:r>
              <a:rPr lang="en-US" altLang="ja-JP" sz="1000" dirty="0">
                <a:latin typeface="BIZ UDPゴシック" panose="020B0400000000000000" pitchFamily="50" charset="-128"/>
                <a:ea typeface="BIZ UDPゴシック" panose="020B0400000000000000" pitchFamily="50" charset="-128"/>
              </a:rPr>
              <a:t>3</a:t>
            </a:r>
            <a:r>
              <a:rPr lang="ja-JP" altLang="en-US" sz="1000" dirty="0">
                <a:latin typeface="BIZ UDPゴシック" panose="020B0400000000000000" pitchFamily="50" charset="-128"/>
                <a:ea typeface="BIZ UDPゴシック" panose="020B0400000000000000" pitchFamily="50" charset="-128"/>
              </a:rPr>
              <a:t>年</a:t>
            </a:r>
            <a:r>
              <a:rPr lang="en-US" altLang="ja-JP" sz="1000" dirty="0">
                <a:latin typeface="BIZ UDPゴシック" panose="020B0400000000000000" pitchFamily="50" charset="-128"/>
                <a:ea typeface="BIZ UDPゴシック" panose="020B0400000000000000" pitchFamily="50" charset="-128"/>
              </a:rPr>
              <a:t>6</a:t>
            </a:r>
            <a:r>
              <a:rPr lang="ja-JP" altLang="en-US" sz="1000" dirty="0">
                <a:latin typeface="BIZ UDPゴシック" panose="020B0400000000000000" pitchFamily="50" charset="-128"/>
                <a:ea typeface="BIZ UDPゴシック" panose="020B0400000000000000" pitchFamily="50" charset="-128"/>
              </a:rPr>
              <a:t>月</a:t>
            </a:r>
            <a:r>
              <a:rPr lang="en-US" altLang="ja-JP" sz="1000" dirty="0">
                <a:latin typeface="BIZ UDPゴシック" panose="020B0400000000000000" pitchFamily="50" charset="-128"/>
                <a:ea typeface="BIZ UDPゴシック" panose="020B0400000000000000" pitchFamily="50" charset="-128"/>
              </a:rPr>
              <a:t>1</a:t>
            </a:r>
            <a:r>
              <a:rPr lang="ja-JP" altLang="en-US" sz="1000" dirty="0">
                <a:latin typeface="BIZ UDPゴシック" panose="020B0400000000000000" pitchFamily="50" charset="-128"/>
                <a:ea typeface="BIZ UDPゴシック" panose="020B0400000000000000" pitchFamily="50" charset="-128"/>
              </a:rPr>
              <a:t>日調査）</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14</a:t>
            </a:r>
            <a:r>
              <a:rPr lang="ja-JP" altLang="en-US" sz="1200" b="1" dirty="0">
                <a:latin typeface="BIZ UDPゴシック" panose="020B0400000000000000" pitchFamily="50" charset="-128"/>
                <a:ea typeface="BIZ UDPゴシック" panose="020B0400000000000000" pitchFamily="50" charset="-128"/>
              </a:rPr>
              <a:t>万</a:t>
            </a:r>
            <a:r>
              <a:rPr lang="en-US" altLang="ja-JP" sz="1400" b="1" dirty="0">
                <a:latin typeface="BIZ UDPゴシック" panose="020B0400000000000000" pitchFamily="50" charset="-128"/>
                <a:ea typeface="BIZ UDPゴシック" panose="020B0400000000000000" pitchFamily="50" charset="-128"/>
              </a:rPr>
              <a:t>2,439</a:t>
            </a:r>
            <a:r>
              <a:rPr lang="ja-JP" altLang="en-US" sz="1200" b="1" dirty="0">
                <a:latin typeface="BIZ UDPゴシック" panose="020B0400000000000000" pitchFamily="50" charset="-128"/>
                <a:ea typeface="BIZ UDPゴシック" panose="020B0400000000000000" pitchFamily="50" charset="-128"/>
              </a:rPr>
              <a:t>企業</a:t>
            </a:r>
            <a:endParaRPr lang="ja-JP" altLang="en-US" sz="1400" b="1" dirty="0">
              <a:latin typeface="BIZ UDPゴシック" panose="020B0400000000000000" pitchFamily="50" charset="-128"/>
              <a:ea typeface="BIZ UDPゴシック" panose="020B0400000000000000" pitchFamily="50" charset="-128"/>
            </a:endParaRPr>
          </a:p>
        </p:txBody>
      </p:sp>
      <p:sp>
        <p:nvSpPr>
          <p:cNvPr id="34" name="Rectangle 38">
            <a:extLst>
              <a:ext uri="{FF2B5EF4-FFF2-40B4-BE49-F238E27FC236}">
                <a16:creationId xmlns:a16="http://schemas.microsoft.com/office/drawing/2014/main" id="{6F271FC7-A76A-44FC-85B3-8DD52CD1EF99}"/>
              </a:ext>
            </a:extLst>
          </p:cNvPr>
          <p:cNvSpPr>
            <a:spLocks noChangeArrowheads="1"/>
          </p:cNvSpPr>
          <p:nvPr/>
        </p:nvSpPr>
        <p:spPr bwMode="auto">
          <a:xfrm>
            <a:off x="4995044" y="5015613"/>
            <a:ext cx="4608000" cy="144000"/>
          </a:xfrm>
          <a:prstGeom prst="rect">
            <a:avLst/>
          </a:prstGeom>
          <a:noFill/>
          <a:ln>
            <a:noFill/>
          </a:ln>
          <a:effectLst/>
        </p:spPr>
        <p:txBody>
          <a:bodyPr wrap="square" lIns="0" tIns="72000" rIns="0" bIns="0" anchor="t" anchorCtr="0">
            <a:noAutofit/>
          </a:bodyPr>
          <a:lstStyle/>
          <a:p>
            <a:pPr marL="488950" indent="-488950" fontAlgn="ctr"/>
            <a:r>
              <a:rPr lang="en-US" altLang="ja-JP" sz="100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出典：</a:t>
            </a:r>
            <a:r>
              <a:rPr lang="en-US" altLang="ja-JP" sz="1000">
                <a:latin typeface="BIZ UDPゴシック" panose="020B0400000000000000" pitchFamily="50" charset="-128"/>
                <a:ea typeface="BIZ UDPゴシック" panose="020B0400000000000000" pitchFamily="50" charset="-128"/>
              </a:rPr>
              <a:t>	</a:t>
            </a:r>
            <a:r>
              <a:rPr lang="ja-JP" altLang="en-US" sz="1000">
                <a:latin typeface="BIZ UDPゴシック" panose="020B0400000000000000" pitchFamily="50" charset="-128"/>
                <a:ea typeface="BIZ UDPゴシック" panose="020B0400000000000000" pitchFamily="50" charset="-128"/>
              </a:rPr>
              <a:t>大阪</a:t>
            </a:r>
            <a:r>
              <a:rPr lang="ja-JP" altLang="en-US" sz="1000" dirty="0">
                <a:latin typeface="BIZ UDPゴシック" panose="020B0400000000000000" pitchFamily="50" charset="-128"/>
                <a:ea typeface="BIZ UDPゴシック" panose="020B0400000000000000" pitchFamily="50" charset="-128"/>
              </a:rPr>
              <a:t>・関西</a:t>
            </a:r>
            <a:r>
              <a:rPr lang="ja-JP" altLang="en-US" sz="1000">
                <a:latin typeface="BIZ UDPゴシック" panose="020B0400000000000000" pitchFamily="50" charset="-128"/>
                <a:ea typeface="BIZ UDPゴシック" panose="020B0400000000000000" pitchFamily="50" charset="-128"/>
              </a:rPr>
              <a:t>万博公式</a:t>
            </a:r>
            <a:r>
              <a:rPr lang="en-US" altLang="ja-JP" sz="1000">
                <a:latin typeface="BIZ UDPゴシック" panose="020B0400000000000000" pitchFamily="50" charset="-128"/>
                <a:ea typeface="BIZ UDPゴシック" panose="020B0400000000000000" pitchFamily="50" charset="-128"/>
              </a:rPr>
              <a:t>Web</a:t>
            </a:r>
            <a:r>
              <a:rPr lang="ja-JP" altLang="en-US" sz="1000">
                <a:latin typeface="BIZ UDPゴシック" panose="020B0400000000000000" pitchFamily="50" charset="-128"/>
                <a:ea typeface="BIZ UDPゴシック" panose="020B0400000000000000" pitchFamily="50" charset="-128"/>
              </a:rPr>
              <a:t>サイト</a:t>
            </a:r>
            <a:endParaRPr lang="ja-JP" altLang="en-US" sz="1000" dirty="0">
              <a:latin typeface="BIZ UDPゴシック" panose="020B0400000000000000" pitchFamily="50" charset="-128"/>
              <a:ea typeface="BIZ UDPゴシック" panose="020B0400000000000000" pitchFamily="50" charset="-128"/>
            </a:endParaRPr>
          </a:p>
        </p:txBody>
      </p:sp>
      <p:sp>
        <p:nvSpPr>
          <p:cNvPr id="35" name="スライド番号プレースホルダー 11">
            <a:extLst>
              <a:ext uri="{FF2B5EF4-FFF2-40B4-BE49-F238E27FC236}">
                <a16:creationId xmlns:a16="http://schemas.microsoft.com/office/drawing/2014/main" id="{B674CEB0-321B-4692-8306-E5B62B291DDF}"/>
              </a:ext>
            </a:extLst>
          </p:cNvPr>
          <p:cNvSpPr>
            <a:spLocks noGrp="1"/>
          </p:cNvSpPr>
          <p:nvPr>
            <p:ph type="sldNum" sz="quarter" idx="4"/>
          </p:nvPr>
        </p:nvSpPr>
        <p:spPr>
          <a:xfrm>
            <a:off x="9140235" y="6617459"/>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3</a:t>
            </a:r>
            <a:endParaRPr lang="ja-JP" altLang="en-US" dirty="0"/>
          </a:p>
        </p:txBody>
      </p:sp>
      <p:sp>
        <p:nvSpPr>
          <p:cNvPr id="2" name="テキスト プレースホルダー 1">
            <a:extLst>
              <a:ext uri="{FF2B5EF4-FFF2-40B4-BE49-F238E27FC236}">
                <a16:creationId xmlns:a16="http://schemas.microsoft.com/office/drawing/2014/main" id="{27DF228B-1E41-FC77-F23D-2972DF03E954}"/>
              </a:ext>
            </a:extLst>
          </p:cNvPr>
          <p:cNvSpPr>
            <a:spLocks noGrp="1"/>
          </p:cNvSpPr>
          <p:nvPr>
            <p:ph type="body" sz="quarter" idx="13"/>
          </p:nvPr>
        </p:nvSpPr>
        <p:spPr>
          <a:xfrm>
            <a:off x="164468" y="83009"/>
            <a:ext cx="9468000" cy="648000"/>
          </a:xfrm>
        </p:spPr>
        <p:txBody>
          <a:bodyPr/>
          <a:lstStyle/>
          <a:p>
            <a:pPr marL="576000" indent="-576000"/>
            <a:r>
              <a:rPr lang="ja-JP" altLang="en-US"/>
              <a:t>（１）</a:t>
            </a:r>
            <a:r>
              <a:rPr lang="en-US" altLang="ja-JP"/>
              <a:t>	</a:t>
            </a:r>
            <a:r>
              <a:rPr lang="ja-JP" altLang="en-US"/>
              <a:t>大阪府の概要</a:t>
            </a:r>
          </a:p>
        </p:txBody>
      </p:sp>
      <p:sp>
        <p:nvSpPr>
          <p:cNvPr id="36" name="Rectangle 34">
            <a:extLst>
              <a:ext uri="{FF2B5EF4-FFF2-40B4-BE49-F238E27FC236}">
                <a16:creationId xmlns:a16="http://schemas.microsoft.com/office/drawing/2014/main" id="{B444E447-DBC8-411E-837F-9A05E444E3E3}"/>
              </a:ext>
            </a:extLst>
          </p:cNvPr>
          <p:cNvSpPr>
            <a:spLocks noChangeArrowheads="1"/>
          </p:cNvSpPr>
          <p:nvPr/>
        </p:nvSpPr>
        <p:spPr bwMode="auto">
          <a:xfrm>
            <a:off x="272487" y="2637000"/>
            <a:ext cx="4608513" cy="288000"/>
          </a:xfrm>
          <a:prstGeom prst="rect">
            <a:avLst/>
          </a:prstGeom>
          <a:noFill/>
          <a:ln w="9525" algn="ctr">
            <a:noFill/>
            <a:miter lim="800000"/>
            <a:headEnd/>
            <a:tailEnd/>
          </a:ln>
          <a:effectLst/>
        </p:spPr>
        <p:txBody>
          <a:bodyPr wrap="none" lIns="0" tIns="0" rIns="0" bIns="0" anchor="t"/>
          <a:lstStyle/>
          <a:p>
            <a:r>
              <a:rPr lang="ja-JP" altLang="en-US" sz="1400" b="1" dirty="0">
                <a:latin typeface="BIZ UDPゴシック" panose="020B0400000000000000" pitchFamily="50" charset="-128"/>
                <a:ea typeface="BIZ UDPゴシック" panose="020B0400000000000000" pitchFamily="50" charset="-128"/>
              </a:rPr>
              <a:t>可住地面積割合：</a:t>
            </a:r>
            <a:r>
              <a:rPr lang="en-US" altLang="ja-JP" sz="1400" b="1" dirty="0">
                <a:latin typeface="BIZ UDPゴシック" panose="020B0400000000000000" pitchFamily="50" charset="-128"/>
                <a:ea typeface="BIZ UDPゴシック" panose="020B0400000000000000" pitchFamily="50" charset="-128"/>
              </a:rPr>
              <a:t>70</a:t>
            </a:r>
            <a:r>
              <a:rPr lang="ja-JP" altLang="en-US" sz="1200" b="1" dirty="0">
                <a:latin typeface="BIZ UDPゴシック" panose="020B0400000000000000" pitchFamily="50" charset="-128"/>
                <a:ea typeface="BIZ UDPゴシック" panose="020B0400000000000000" pitchFamily="50" charset="-128"/>
              </a:rPr>
              <a:t>％</a:t>
            </a:r>
            <a:endParaRPr lang="ja-JP" altLang="en-US" sz="1400" b="1" dirty="0">
              <a:latin typeface="BIZ UDPゴシック" panose="020B0400000000000000" pitchFamily="50" charset="-128"/>
              <a:ea typeface="BIZ UDPゴシック" panose="020B0400000000000000" pitchFamily="50" charset="-128"/>
            </a:endParaRPr>
          </a:p>
        </p:txBody>
      </p:sp>
      <p:grpSp>
        <p:nvGrpSpPr>
          <p:cNvPr id="42" name="グループ化 41">
            <a:extLst>
              <a:ext uri="{FF2B5EF4-FFF2-40B4-BE49-F238E27FC236}">
                <a16:creationId xmlns:a16="http://schemas.microsoft.com/office/drawing/2014/main" id="{5354A423-88C6-F9E9-AF58-AE0B32201FB7}"/>
              </a:ext>
            </a:extLst>
          </p:cNvPr>
          <p:cNvGrpSpPr/>
          <p:nvPr/>
        </p:nvGrpSpPr>
        <p:grpSpPr>
          <a:xfrm>
            <a:off x="272480" y="1052736"/>
            <a:ext cx="4608008" cy="288032"/>
            <a:chOff x="272480" y="1340800"/>
            <a:chExt cx="4608008" cy="288032"/>
          </a:xfrm>
        </p:grpSpPr>
        <p:sp>
          <p:nvSpPr>
            <p:cNvPr id="43" name="Rectangle 752">
              <a:extLst>
                <a:ext uri="{FF2B5EF4-FFF2-40B4-BE49-F238E27FC236}">
                  <a16:creationId xmlns:a16="http://schemas.microsoft.com/office/drawing/2014/main" id="{B49D0B88-83B6-8A18-288E-57130956C4C0}"/>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大阪府の面積</a:t>
              </a:r>
            </a:p>
          </p:txBody>
        </p:sp>
        <p:sp>
          <p:nvSpPr>
            <p:cNvPr id="44" name="Rectangle 752">
              <a:extLst>
                <a:ext uri="{FF2B5EF4-FFF2-40B4-BE49-F238E27FC236}">
                  <a16:creationId xmlns:a16="http://schemas.microsoft.com/office/drawing/2014/main" id="{D63BA6C6-F8FB-04C4-0480-3D48D2E05F42}"/>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45" name="直線コネクタ 44">
              <a:extLst>
                <a:ext uri="{FF2B5EF4-FFF2-40B4-BE49-F238E27FC236}">
                  <a16:creationId xmlns:a16="http://schemas.microsoft.com/office/drawing/2014/main" id="{57987328-64D3-63E0-AB9D-C09214FD87C0}"/>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46" name="グループ化 45">
            <a:extLst>
              <a:ext uri="{FF2B5EF4-FFF2-40B4-BE49-F238E27FC236}">
                <a16:creationId xmlns:a16="http://schemas.microsoft.com/office/drawing/2014/main" id="{A5891929-0834-B65A-7F53-568704909B9B}"/>
              </a:ext>
            </a:extLst>
          </p:cNvPr>
          <p:cNvGrpSpPr/>
          <p:nvPr/>
        </p:nvGrpSpPr>
        <p:grpSpPr>
          <a:xfrm>
            <a:off x="5025512" y="1052736"/>
            <a:ext cx="4608008" cy="288032"/>
            <a:chOff x="272480" y="1340800"/>
            <a:chExt cx="4608008" cy="288032"/>
          </a:xfrm>
        </p:grpSpPr>
        <p:sp>
          <p:nvSpPr>
            <p:cNvPr id="47" name="Rectangle 752">
              <a:extLst>
                <a:ext uri="{FF2B5EF4-FFF2-40B4-BE49-F238E27FC236}">
                  <a16:creationId xmlns:a16="http://schemas.microsoft.com/office/drawing/2014/main" id="{6B26D12D-CB94-1FD4-0F74-51067D091F09}"/>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大阪府の経済規模</a:t>
              </a:r>
            </a:p>
          </p:txBody>
        </p:sp>
        <p:sp>
          <p:nvSpPr>
            <p:cNvPr id="48" name="Rectangle 752">
              <a:extLst>
                <a:ext uri="{FF2B5EF4-FFF2-40B4-BE49-F238E27FC236}">
                  <a16:creationId xmlns:a16="http://schemas.microsoft.com/office/drawing/2014/main" id="{774E26AB-D9CF-D887-B010-EBD86EED16C0}"/>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49" name="直線コネクタ 48">
              <a:extLst>
                <a:ext uri="{FF2B5EF4-FFF2-40B4-BE49-F238E27FC236}">
                  <a16:creationId xmlns:a16="http://schemas.microsoft.com/office/drawing/2014/main" id="{9B8FF2CA-8FB9-B6EB-8EE8-C72641F10148}"/>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50" name="グループ化 49">
            <a:extLst>
              <a:ext uri="{FF2B5EF4-FFF2-40B4-BE49-F238E27FC236}">
                <a16:creationId xmlns:a16="http://schemas.microsoft.com/office/drawing/2014/main" id="{C7D96C1A-2880-FE5D-5170-1E319CDB61DE}"/>
              </a:ext>
            </a:extLst>
          </p:cNvPr>
          <p:cNvGrpSpPr/>
          <p:nvPr/>
        </p:nvGrpSpPr>
        <p:grpSpPr>
          <a:xfrm>
            <a:off x="272473" y="3788968"/>
            <a:ext cx="4608008" cy="288032"/>
            <a:chOff x="272480" y="1340800"/>
            <a:chExt cx="4608008" cy="288032"/>
          </a:xfrm>
        </p:grpSpPr>
        <p:sp>
          <p:nvSpPr>
            <p:cNvPr id="51" name="Rectangle 752">
              <a:extLst>
                <a:ext uri="{FF2B5EF4-FFF2-40B4-BE49-F238E27FC236}">
                  <a16:creationId xmlns:a16="http://schemas.microsoft.com/office/drawing/2014/main" id="{D6ADB2D0-57E8-6DD2-BF66-F1F3B0F3D5E6}"/>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大阪府の人口</a:t>
              </a:r>
            </a:p>
          </p:txBody>
        </p:sp>
        <p:sp>
          <p:nvSpPr>
            <p:cNvPr id="52" name="Rectangle 752">
              <a:extLst>
                <a:ext uri="{FF2B5EF4-FFF2-40B4-BE49-F238E27FC236}">
                  <a16:creationId xmlns:a16="http://schemas.microsoft.com/office/drawing/2014/main" id="{BB9659DF-4F21-C80E-6542-FAE6E8A6B97E}"/>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3" name="直線コネクタ 52">
              <a:extLst>
                <a:ext uri="{FF2B5EF4-FFF2-40B4-BE49-F238E27FC236}">
                  <a16:creationId xmlns:a16="http://schemas.microsoft.com/office/drawing/2014/main" id="{CE937DD1-7DD6-E205-42CA-71A4DF51FCCC}"/>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56" name="グループ化 55">
            <a:extLst>
              <a:ext uri="{FF2B5EF4-FFF2-40B4-BE49-F238E27FC236}">
                <a16:creationId xmlns:a16="http://schemas.microsoft.com/office/drawing/2014/main" id="{154275EC-C221-D20D-90C2-C69A1B21446E}"/>
              </a:ext>
            </a:extLst>
          </p:cNvPr>
          <p:cNvGrpSpPr/>
          <p:nvPr/>
        </p:nvGrpSpPr>
        <p:grpSpPr>
          <a:xfrm>
            <a:off x="4995556" y="4727613"/>
            <a:ext cx="4608008" cy="288032"/>
            <a:chOff x="272480" y="1340800"/>
            <a:chExt cx="4608008" cy="288032"/>
          </a:xfrm>
        </p:grpSpPr>
        <p:sp>
          <p:nvSpPr>
            <p:cNvPr id="57" name="Rectangle 752">
              <a:extLst>
                <a:ext uri="{FF2B5EF4-FFF2-40B4-BE49-F238E27FC236}">
                  <a16:creationId xmlns:a16="http://schemas.microsoft.com/office/drawing/2014/main" id="{DB47724E-76B1-E8C8-D0FE-61460B34A0B7}"/>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大阪関西万博の来場者数</a:t>
              </a:r>
            </a:p>
          </p:txBody>
        </p:sp>
        <p:sp>
          <p:nvSpPr>
            <p:cNvPr id="58" name="Rectangle 752">
              <a:extLst>
                <a:ext uri="{FF2B5EF4-FFF2-40B4-BE49-F238E27FC236}">
                  <a16:creationId xmlns:a16="http://schemas.microsoft.com/office/drawing/2014/main" id="{4CEA5A3D-6932-4C93-568C-BC7563B2FA72}"/>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9" name="直線コネクタ 58">
              <a:extLst>
                <a:ext uri="{FF2B5EF4-FFF2-40B4-BE49-F238E27FC236}">
                  <a16:creationId xmlns:a16="http://schemas.microsoft.com/office/drawing/2014/main" id="{3DF90352-A695-AC7B-AFB6-0DE71D7CDFAA}"/>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88" name="Rectangle 34">
            <a:extLst>
              <a:ext uri="{FF2B5EF4-FFF2-40B4-BE49-F238E27FC236}">
                <a16:creationId xmlns:a16="http://schemas.microsoft.com/office/drawing/2014/main" id="{41D4D227-C89E-4D2C-8D69-C0BF6C321834}"/>
              </a:ext>
            </a:extLst>
          </p:cNvPr>
          <p:cNvSpPr>
            <a:spLocks noChangeArrowheads="1"/>
          </p:cNvSpPr>
          <p:nvPr/>
        </p:nvSpPr>
        <p:spPr bwMode="auto">
          <a:xfrm>
            <a:off x="5025000" y="1845000"/>
            <a:ext cx="4608000" cy="288000"/>
          </a:xfrm>
          <a:prstGeom prst="rect">
            <a:avLst/>
          </a:prstGeom>
          <a:solidFill>
            <a:srgbClr val="5698DF">
              <a:alpha val="0"/>
            </a:srgbClr>
          </a:solidFill>
          <a:ln w="9525" algn="ctr">
            <a:noFill/>
            <a:miter lim="800000"/>
            <a:headEnd/>
            <a:tailEnd/>
          </a:ln>
          <a:effectLst/>
        </p:spPr>
        <p:txBody>
          <a:bodyPr wrap="none" lIns="0" tIns="0" rIns="0" bIns="0" anchor="t"/>
          <a:lstStyle/>
          <a:p>
            <a:pPr fontAlgn="base">
              <a:defRPr/>
            </a:pPr>
            <a:r>
              <a:rPr lang="ja-JP" altLang="en-US" sz="1400" b="1" dirty="0">
                <a:latin typeface="BIZ UDPゴシック" panose="020B0400000000000000" pitchFamily="50" charset="-128"/>
                <a:ea typeface="BIZ UDPゴシック" panose="020B0400000000000000" pitchFamily="50" charset="-128"/>
              </a:rPr>
              <a:t>府内総生産</a:t>
            </a:r>
            <a:r>
              <a:rPr lang="ja-JP" altLang="en-US" sz="1000" dirty="0">
                <a:latin typeface="BIZ UDPゴシック" panose="020B0400000000000000" pitchFamily="50" charset="-128"/>
                <a:ea typeface="BIZ UDPゴシック" panose="020B0400000000000000" pitchFamily="50" charset="-128"/>
              </a:rPr>
              <a:t>（令和</a:t>
            </a:r>
            <a:r>
              <a:rPr lang="en-US" altLang="ja-JP" sz="1000" dirty="0">
                <a:latin typeface="BIZ UDPゴシック" panose="020B0400000000000000" pitchFamily="50" charset="-128"/>
                <a:ea typeface="BIZ UDPゴシック" panose="020B0400000000000000" pitchFamily="50" charset="-128"/>
              </a:rPr>
              <a:t>5</a:t>
            </a:r>
            <a:r>
              <a:rPr lang="ja-JP" altLang="en-US" sz="1000" dirty="0">
                <a:latin typeface="BIZ UDPゴシック" panose="020B0400000000000000" pitchFamily="50" charset="-128"/>
                <a:ea typeface="BIZ UDPゴシック" panose="020B0400000000000000" pitchFamily="50" charset="-128"/>
              </a:rPr>
              <a:t>年度・名目値）</a:t>
            </a:r>
            <a:r>
              <a:rPr lang="ja-JP" altLang="en-US" sz="1400" b="1" dirty="0">
                <a:latin typeface="BIZ UDPゴシック" panose="020B0400000000000000" pitchFamily="50" charset="-128"/>
                <a:ea typeface="BIZ UDPゴシック" panose="020B0400000000000000" pitchFamily="50" charset="-128"/>
              </a:rPr>
              <a:t>：</a:t>
            </a:r>
            <a:r>
              <a:rPr kumimoji="1" lang="ja-JP" altLang="en-US" sz="14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４</a:t>
            </a:r>
            <a:r>
              <a:rPr kumimoji="1" lang="en-US" altLang="ja-JP" sz="14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4</a:t>
            </a:r>
            <a:r>
              <a:rPr kumimoji="1" lang="ja-JP" altLang="en-US" sz="12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兆</a:t>
            </a:r>
            <a:r>
              <a:rPr kumimoji="1" lang="en-US" altLang="ja-JP" sz="1400" b="1" dirty="0">
                <a:latin typeface="BIZ UDPゴシック" panose="020B0400000000000000" pitchFamily="50" charset="-128"/>
                <a:ea typeface="BIZ UDPゴシック" panose="020B0400000000000000" pitchFamily="50" charset="-128"/>
              </a:rPr>
              <a:t>9,9</a:t>
            </a:r>
            <a:r>
              <a:rPr kumimoji="1" lang="ja-JP" altLang="en-US" sz="14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２</a:t>
            </a:r>
            <a:r>
              <a:rPr kumimoji="1" lang="en-US" altLang="ja-JP" sz="14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4</a:t>
            </a:r>
            <a:r>
              <a:rPr kumimoji="1" lang="ja-JP" altLang="en-US" sz="1200" b="1"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lang="ja-JP" altLang="en-US" sz="1400" b="1" dirty="0">
              <a:latin typeface="BIZ UDPゴシック" panose="020B0400000000000000" pitchFamily="50" charset="-128"/>
              <a:ea typeface="BIZ UDPゴシック" panose="020B0400000000000000" pitchFamily="50" charset="-128"/>
            </a:endParaRPr>
          </a:p>
        </p:txBody>
      </p:sp>
      <p:sp>
        <p:nvSpPr>
          <p:cNvPr id="89" name="AutoShape 33">
            <a:extLst>
              <a:ext uri="{FF2B5EF4-FFF2-40B4-BE49-F238E27FC236}">
                <a16:creationId xmlns:a16="http://schemas.microsoft.com/office/drawing/2014/main" id="{3FF45B33-B382-999A-5112-9369E99ABA7F}"/>
              </a:ext>
            </a:extLst>
          </p:cNvPr>
          <p:cNvSpPr>
            <a:spLocks noChangeArrowheads="1"/>
          </p:cNvSpPr>
          <p:nvPr/>
        </p:nvSpPr>
        <p:spPr bwMode="auto">
          <a:xfrm>
            <a:off x="5360775" y="2125336"/>
            <a:ext cx="4608000" cy="432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dirty="0">
                <a:solidFill>
                  <a:srgbClr val="2A7CD3"/>
                </a:solidFill>
                <a:latin typeface="BIZ UDPゴシック" panose="020B0400000000000000" pitchFamily="50" charset="-128"/>
                <a:ea typeface="BIZ UDPゴシック" panose="020B0400000000000000" pitchFamily="50" charset="-128"/>
              </a:rPr>
              <a:t>全国第</a:t>
            </a:r>
            <a:r>
              <a:rPr lang="en-US" altLang="ja-JP" sz="2400" b="1" dirty="0">
                <a:solidFill>
                  <a:srgbClr val="2A7CD3"/>
                </a:solidFill>
                <a:latin typeface="BIZ UDPゴシック" panose="020B0400000000000000" pitchFamily="50" charset="-128"/>
                <a:ea typeface="BIZ UDPゴシック" panose="020B0400000000000000" pitchFamily="50" charset="-128"/>
              </a:rPr>
              <a:t>3</a:t>
            </a:r>
            <a:r>
              <a:rPr lang="ja-JP" altLang="en-US" sz="1600" dirty="0">
                <a:solidFill>
                  <a:srgbClr val="2A7CD3"/>
                </a:solidFill>
                <a:latin typeface="BIZ UDPゴシック" panose="020B0400000000000000" pitchFamily="50" charset="-128"/>
                <a:ea typeface="BIZ UDPゴシック" panose="020B0400000000000000" pitchFamily="50" charset="-128"/>
              </a:rPr>
              <a:t>位</a:t>
            </a:r>
          </a:p>
        </p:txBody>
      </p:sp>
      <p:sp>
        <p:nvSpPr>
          <p:cNvPr id="90" name="AutoShape 33">
            <a:extLst>
              <a:ext uri="{FF2B5EF4-FFF2-40B4-BE49-F238E27FC236}">
                <a16:creationId xmlns:a16="http://schemas.microsoft.com/office/drawing/2014/main" id="{0D1B540D-CFC5-DD6D-8BBD-931E3C656B44}"/>
              </a:ext>
            </a:extLst>
          </p:cNvPr>
          <p:cNvSpPr>
            <a:spLocks noChangeArrowheads="1"/>
          </p:cNvSpPr>
          <p:nvPr/>
        </p:nvSpPr>
        <p:spPr bwMode="auto">
          <a:xfrm>
            <a:off x="5360775" y="2985335"/>
            <a:ext cx="4608000" cy="432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dirty="0">
                <a:solidFill>
                  <a:srgbClr val="2A7CD3"/>
                </a:solidFill>
                <a:latin typeface="BIZ UDPゴシック" panose="020B0400000000000000" pitchFamily="50" charset="-128"/>
                <a:ea typeface="BIZ UDPゴシック" panose="020B0400000000000000" pitchFamily="50" charset="-128"/>
              </a:rPr>
              <a:t>全国第</a:t>
            </a:r>
            <a:r>
              <a:rPr lang="ja-JP" altLang="en-US" sz="2400" b="1" dirty="0">
                <a:solidFill>
                  <a:srgbClr val="2A7CD3"/>
                </a:solidFill>
                <a:latin typeface="BIZ UDPゴシック" panose="020B0400000000000000" pitchFamily="50" charset="-128"/>
                <a:ea typeface="BIZ UDPゴシック" panose="020B0400000000000000" pitchFamily="50" charset="-128"/>
              </a:rPr>
              <a:t>２</a:t>
            </a:r>
            <a:r>
              <a:rPr lang="ja-JP" altLang="en-US" sz="1600" dirty="0">
                <a:solidFill>
                  <a:srgbClr val="2A7CD3"/>
                </a:solidFill>
                <a:latin typeface="BIZ UDPゴシック" panose="020B0400000000000000" pitchFamily="50" charset="-128"/>
                <a:ea typeface="BIZ UDPゴシック" panose="020B0400000000000000" pitchFamily="50" charset="-128"/>
              </a:rPr>
              <a:t>位</a:t>
            </a:r>
          </a:p>
        </p:txBody>
      </p:sp>
      <p:sp>
        <p:nvSpPr>
          <p:cNvPr id="96" name="AutoShape 33">
            <a:extLst>
              <a:ext uri="{FF2B5EF4-FFF2-40B4-BE49-F238E27FC236}">
                <a16:creationId xmlns:a16="http://schemas.microsoft.com/office/drawing/2014/main" id="{80E9A485-86CA-FC8F-98AC-9E63D1EE3413}"/>
              </a:ext>
            </a:extLst>
          </p:cNvPr>
          <p:cNvSpPr>
            <a:spLocks noChangeArrowheads="1"/>
          </p:cNvSpPr>
          <p:nvPr/>
        </p:nvSpPr>
        <p:spPr bwMode="auto">
          <a:xfrm>
            <a:off x="5360775" y="3872665"/>
            <a:ext cx="4608000" cy="432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dirty="0">
                <a:solidFill>
                  <a:srgbClr val="2A7CD3"/>
                </a:solidFill>
                <a:latin typeface="BIZ UDPゴシック" panose="020B0400000000000000" pitchFamily="50" charset="-128"/>
                <a:ea typeface="BIZ UDPゴシック" panose="020B0400000000000000" pitchFamily="50" charset="-128"/>
              </a:rPr>
              <a:t>全国第</a:t>
            </a:r>
            <a:r>
              <a:rPr lang="ja-JP" altLang="en-US" sz="2400" b="1" dirty="0">
                <a:solidFill>
                  <a:srgbClr val="2A7CD3"/>
                </a:solidFill>
                <a:latin typeface="BIZ UDPゴシック" panose="020B0400000000000000" pitchFamily="50" charset="-128"/>
                <a:ea typeface="BIZ UDPゴシック" panose="020B0400000000000000" pitchFamily="50" charset="-128"/>
              </a:rPr>
              <a:t>２</a:t>
            </a:r>
            <a:r>
              <a:rPr lang="ja-JP" altLang="en-US" sz="1600" dirty="0">
                <a:solidFill>
                  <a:srgbClr val="2A7CD3"/>
                </a:solidFill>
                <a:latin typeface="BIZ UDPゴシック" panose="020B0400000000000000" pitchFamily="50" charset="-128"/>
                <a:ea typeface="BIZ UDPゴシック" panose="020B0400000000000000" pitchFamily="50" charset="-128"/>
              </a:rPr>
              <a:t>位</a:t>
            </a:r>
          </a:p>
        </p:txBody>
      </p:sp>
      <p:sp>
        <p:nvSpPr>
          <p:cNvPr id="117" name="AutoShape 33">
            <a:extLst>
              <a:ext uri="{FF2B5EF4-FFF2-40B4-BE49-F238E27FC236}">
                <a16:creationId xmlns:a16="http://schemas.microsoft.com/office/drawing/2014/main" id="{1C55CFC0-EDB8-F7D3-2DC6-426F96DE1F5A}"/>
              </a:ext>
            </a:extLst>
          </p:cNvPr>
          <p:cNvSpPr>
            <a:spLocks noChangeArrowheads="1"/>
          </p:cNvSpPr>
          <p:nvPr/>
        </p:nvSpPr>
        <p:spPr bwMode="auto">
          <a:xfrm>
            <a:off x="272487" y="2925000"/>
            <a:ext cx="4608000" cy="288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a:solidFill>
                  <a:srgbClr val="2A7CD3"/>
                </a:solidFill>
                <a:latin typeface="BIZ UDPゴシック" panose="020B0400000000000000" pitchFamily="50" charset="-128"/>
                <a:ea typeface="BIZ UDPゴシック" panose="020B0400000000000000" pitchFamily="50" charset="-128"/>
              </a:rPr>
              <a:t>全国第</a:t>
            </a:r>
            <a:r>
              <a:rPr lang="en-US" altLang="ja-JP" sz="2400" b="1">
                <a:solidFill>
                  <a:srgbClr val="2A7CD3"/>
                </a:solidFill>
                <a:latin typeface="BIZ UDPゴシック" panose="020B0400000000000000" pitchFamily="50" charset="-128"/>
                <a:ea typeface="BIZ UDPゴシック" panose="020B0400000000000000" pitchFamily="50" charset="-128"/>
              </a:rPr>
              <a:t>1</a:t>
            </a:r>
            <a:r>
              <a:rPr lang="ja-JP" altLang="en-US" sz="1600">
                <a:solidFill>
                  <a:srgbClr val="2A7CD3"/>
                </a:solidFill>
                <a:latin typeface="BIZ UDPゴシック" panose="020B0400000000000000" pitchFamily="50" charset="-128"/>
                <a:ea typeface="BIZ UDPゴシック" panose="020B0400000000000000" pitchFamily="50" charset="-128"/>
              </a:rPr>
              <a:t>位</a:t>
            </a:r>
            <a:endParaRPr lang="ja-JP" altLang="en-US" sz="1600" dirty="0">
              <a:solidFill>
                <a:srgbClr val="2A7CD3"/>
              </a:solidFill>
              <a:latin typeface="BIZ UDPゴシック" panose="020B0400000000000000" pitchFamily="50" charset="-128"/>
              <a:ea typeface="BIZ UDPゴシック" panose="020B0400000000000000" pitchFamily="50" charset="-128"/>
            </a:endParaRPr>
          </a:p>
        </p:txBody>
      </p:sp>
      <p:sp>
        <p:nvSpPr>
          <p:cNvPr id="122" name="Rectangle 34">
            <a:extLst>
              <a:ext uri="{FF2B5EF4-FFF2-40B4-BE49-F238E27FC236}">
                <a16:creationId xmlns:a16="http://schemas.microsoft.com/office/drawing/2014/main" id="{0E022D60-18CD-910B-FDE4-FE4B76FE4729}"/>
              </a:ext>
            </a:extLst>
          </p:cNvPr>
          <p:cNvSpPr>
            <a:spLocks noChangeArrowheads="1"/>
          </p:cNvSpPr>
          <p:nvPr/>
        </p:nvSpPr>
        <p:spPr bwMode="auto">
          <a:xfrm>
            <a:off x="272480" y="4437000"/>
            <a:ext cx="4608513" cy="288000"/>
          </a:xfrm>
          <a:prstGeom prst="rect">
            <a:avLst/>
          </a:prstGeom>
          <a:noFill/>
          <a:ln w="9525" algn="ctr">
            <a:noFill/>
            <a:miter lim="800000"/>
            <a:headEnd/>
            <a:tailEnd/>
          </a:ln>
          <a:effectLst/>
        </p:spPr>
        <p:txBody>
          <a:bodyPr wrap="none" lIns="0" tIns="0" rIns="0" bIns="0" anchor="t"/>
          <a:lstStyle/>
          <a:p>
            <a:pPr fontAlgn="base"/>
            <a:r>
              <a:rPr lang="zh-TW" altLang="en-US" sz="1400" b="1" dirty="0">
                <a:latin typeface="BIZ UDPゴシック" panose="020B0400000000000000" pitchFamily="50" charset="-128"/>
                <a:ea typeface="BIZ UDPゴシック" panose="020B0400000000000000" pitchFamily="50" charset="-128"/>
              </a:rPr>
              <a:t>人口</a:t>
            </a:r>
            <a:r>
              <a:rPr lang="zh-TW" altLang="en-US" sz="1000" dirty="0">
                <a:latin typeface="BIZ UDPゴシック" panose="020B0400000000000000" pitchFamily="50" charset="-128"/>
                <a:ea typeface="BIZ UDPゴシック" panose="020B0400000000000000" pitchFamily="50" charset="-128"/>
              </a:rPr>
              <a:t>（令和</a:t>
            </a:r>
            <a:r>
              <a:rPr lang="ja-JP" altLang="en-US" sz="1000" dirty="0">
                <a:latin typeface="BIZ UDPゴシック" panose="020B0400000000000000" pitchFamily="50" charset="-128"/>
                <a:ea typeface="BIZ UDPゴシック" panose="020B0400000000000000" pitchFamily="50" charset="-128"/>
              </a:rPr>
              <a:t>７</a:t>
            </a:r>
            <a:r>
              <a:rPr lang="zh-TW" altLang="en-US" sz="1000" dirty="0">
                <a:latin typeface="BIZ UDPゴシック" panose="020B0400000000000000" pitchFamily="50" charset="-128"/>
                <a:ea typeface="BIZ UDPゴシック" panose="020B0400000000000000" pitchFamily="50" charset="-128"/>
              </a:rPr>
              <a:t>年</a:t>
            </a:r>
            <a:r>
              <a:rPr lang="en-US" altLang="zh-TW" sz="1000" dirty="0">
                <a:latin typeface="BIZ UDPゴシック" panose="020B0400000000000000" pitchFamily="50" charset="-128"/>
                <a:ea typeface="BIZ UDPゴシック" panose="020B0400000000000000" pitchFamily="50" charset="-128"/>
              </a:rPr>
              <a:t>10</a:t>
            </a:r>
            <a:r>
              <a:rPr lang="zh-TW" altLang="en-US" sz="1000" dirty="0">
                <a:latin typeface="BIZ UDPゴシック" panose="020B0400000000000000" pitchFamily="50" charset="-128"/>
                <a:ea typeface="BIZ UDPゴシック" panose="020B0400000000000000" pitchFamily="50" charset="-128"/>
              </a:rPr>
              <a:t>月</a:t>
            </a:r>
            <a:r>
              <a:rPr lang="en-US" altLang="zh-TW" sz="1000" dirty="0">
                <a:latin typeface="BIZ UDPゴシック" panose="020B0400000000000000" pitchFamily="50" charset="-128"/>
                <a:ea typeface="BIZ UDPゴシック" panose="020B0400000000000000" pitchFamily="50" charset="-128"/>
              </a:rPr>
              <a:t>1</a:t>
            </a:r>
            <a:r>
              <a:rPr lang="zh-TW" altLang="en-US" sz="1000" dirty="0">
                <a:latin typeface="BIZ UDPゴシック" panose="020B0400000000000000" pitchFamily="50" charset="-128"/>
                <a:ea typeface="BIZ UDPゴシック" panose="020B0400000000000000" pitchFamily="50" charset="-128"/>
              </a:rPr>
              <a:t>日現在）</a:t>
            </a:r>
            <a:r>
              <a:rPr lang="zh-TW" altLang="en-US" sz="1400" b="1" dirty="0">
                <a:latin typeface="BIZ UDPゴシック" panose="020B0400000000000000" pitchFamily="50" charset="-128"/>
                <a:ea typeface="BIZ UDPゴシック" panose="020B0400000000000000" pitchFamily="50" charset="-128"/>
              </a:rPr>
              <a:t>：</a:t>
            </a:r>
            <a:r>
              <a:rPr lang="en-US" altLang="zh-TW" sz="1400" b="1" dirty="0">
                <a:latin typeface="BIZ UDPゴシック" panose="020B0400000000000000" pitchFamily="50" charset="-128"/>
                <a:ea typeface="BIZ UDPゴシック" panose="020B0400000000000000" pitchFamily="50" charset="-128"/>
              </a:rPr>
              <a:t>8,</a:t>
            </a:r>
            <a:r>
              <a:rPr lang="en-US" altLang="ja-JP" sz="1400" b="1" dirty="0">
                <a:latin typeface="BIZ UDPゴシック" panose="020B0400000000000000" pitchFamily="50" charset="-128"/>
                <a:ea typeface="BIZ UDPゴシック" panose="020B0400000000000000" pitchFamily="50" charset="-128"/>
              </a:rPr>
              <a:t>764</a:t>
            </a:r>
            <a:r>
              <a:rPr lang="en-US" altLang="zh-TW" sz="1400" b="1" dirty="0">
                <a:latin typeface="BIZ UDPゴシック" panose="020B0400000000000000" pitchFamily="50" charset="-128"/>
                <a:ea typeface="BIZ UDPゴシック" panose="020B0400000000000000" pitchFamily="50" charset="-128"/>
              </a:rPr>
              <a:t>,5</a:t>
            </a:r>
            <a:r>
              <a:rPr lang="en-US" altLang="ja-JP" sz="1400" b="1" dirty="0">
                <a:latin typeface="BIZ UDPゴシック" panose="020B0400000000000000" pitchFamily="50" charset="-128"/>
                <a:ea typeface="BIZ UDPゴシック" panose="020B0400000000000000" pitchFamily="50" charset="-128"/>
              </a:rPr>
              <a:t>78</a:t>
            </a:r>
            <a:r>
              <a:rPr lang="zh-TW" altLang="en-US" sz="1200" b="1" dirty="0">
                <a:latin typeface="BIZ UDPゴシック" panose="020B0400000000000000" pitchFamily="50" charset="-128"/>
                <a:ea typeface="BIZ UDPゴシック" panose="020B0400000000000000" pitchFamily="50" charset="-128"/>
              </a:rPr>
              <a:t>人</a:t>
            </a:r>
            <a:endParaRPr lang="zh-TW" altLang="en-US" sz="1400" b="1" dirty="0">
              <a:latin typeface="BIZ UDPゴシック" panose="020B0400000000000000" pitchFamily="50" charset="-128"/>
              <a:ea typeface="BIZ UDPゴシック" panose="020B0400000000000000" pitchFamily="50" charset="-128"/>
            </a:endParaRPr>
          </a:p>
        </p:txBody>
      </p:sp>
      <p:sp>
        <p:nvSpPr>
          <p:cNvPr id="123" name="AutoShape 33">
            <a:extLst>
              <a:ext uri="{FF2B5EF4-FFF2-40B4-BE49-F238E27FC236}">
                <a16:creationId xmlns:a16="http://schemas.microsoft.com/office/drawing/2014/main" id="{E5102F7F-A60B-86F4-524C-B99D1DEB0C75}"/>
              </a:ext>
            </a:extLst>
          </p:cNvPr>
          <p:cNvSpPr>
            <a:spLocks noChangeArrowheads="1"/>
          </p:cNvSpPr>
          <p:nvPr/>
        </p:nvSpPr>
        <p:spPr bwMode="auto">
          <a:xfrm>
            <a:off x="272480" y="4725000"/>
            <a:ext cx="4608000" cy="288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dirty="0">
                <a:solidFill>
                  <a:srgbClr val="2A7CD3"/>
                </a:solidFill>
                <a:latin typeface="BIZ UDPゴシック" panose="020B0400000000000000" pitchFamily="50" charset="-128"/>
                <a:ea typeface="BIZ UDPゴシック" panose="020B0400000000000000" pitchFamily="50" charset="-128"/>
              </a:rPr>
              <a:t>全国第</a:t>
            </a:r>
            <a:r>
              <a:rPr lang="en-US" altLang="ja-JP" sz="2400" b="1" dirty="0">
                <a:solidFill>
                  <a:srgbClr val="2A7CD3"/>
                </a:solidFill>
                <a:latin typeface="BIZ UDPゴシック" panose="020B0400000000000000" pitchFamily="50" charset="-128"/>
                <a:ea typeface="BIZ UDPゴシック" panose="020B0400000000000000" pitchFamily="50" charset="-128"/>
              </a:rPr>
              <a:t>3</a:t>
            </a:r>
            <a:r>
              <a:rPr lang="ja-JP" altLang="en-US" sz="1600" dirty="0">
                <a:solidFill>
                  <a:srgbClr val="2A7CD3"/>
                </a:solidFill>
                <a:latin typeface="BIZ UDPゴシック" panose="020B0400000000000000" pitchFamily="50" charset="-128"/>
                <a:ea typeface="BIZ UDPゴシック" panose="020B0400000000000000" pitchFamily="50" charset="-128"/>
              </a:rPr>
              <a:t>位</a:t>
            </a:r>
          </a:p>
        </p:txBody>
      </p:sp>
      <p:sp>
        <p:nvSpPr>
          <p:cNvPr id="124" name="Rectangle 34">
            <a:extLst>
              <a:ext uri="{FF2B5EF4-FFF2-40B4-BE49-F238E27FC236}">
                <a16:creationId xmlns:a16="http://schemas.microsoft.com/office/drawing/2014/main" id="{5A452236-F37C-C759-3F78-2BE352B61984}"/>
              </a:ext>
            </a:extLst>
          </p:cNvPr>
          <p:cNvSpPr>
            <a:spLocks noChangeArrowheads="1"/>
          </p:cNvSpPr>
          <p:nvPr/>
        </p:nvSpPr>
        <p:spPr bwMode="auto">
          <a:xfrm>
            <a:off x="272480" y="5157000"/>
            <a:ext cx="4608513" cy="288000"/>
          </a:xfrm>
          <a:prstGeom prst="rect">
            <a:avLst/>
          </a:prstGeom>
          <a:noFill/>
          <a:ln w="9525" algn="ctr">
            <a:noFill/>
            <a:miter lim="800000"/>
            <a:headEnd/>
            <a:tailEnd/>
          </a:ln>
          <a:effectLst/>
        </p:spPr>
        <p:txBody>
          <a:bodyPr wrap="none" lIns="0" tIns="0" rIns="0" bIns="0" anchor="t"/>
          <a:lstStyle/>
          <a:p>
            <a:pPr fontAlgn="base"/>
            <a:r>
              <a:rPr lang="zh-TW" altLang="en-US" sz="1400" b="1">
                <a:latin typeface="BIZ UDPゴシック" panose="020B0400000000000000" pitchFamily="50" charset="-128"/>
                <a:ea typeface="BIZ UDPゴシック" panose="020B0400000000000000" pitchFamily="50" charset="-128"/>
              </a:rPr>
              <a:t>昼間人口</a:t>
            </a:r>
            <a:r>
              <a:rPr lang="zh-TW" altLang="en-US" sz="1000">
                <a:latin typeface="BIZ UDPゴシック" panose="020B0400000000000000" pitchFamily="50" charset="-128"/>
                <a:ea typeface="BIZ UDPゴシック" panose="020B0400000000000000" pitchFamily="50" charset="-128"/>
              </a:rPr>
              <a:t>（令和</a:t>
            </a:r>
            <a:r>
              <a:rPr lang="en-US" altLang="zh-TW" sz="1000">
                <a:latin typeface="BIZ UDPゴシック" panose="020B0400000000000000" pitchFamily="50" charset="-128"/>
                <a:ea typeface="BIZ UDPゴシック" panose="020B0400000000000000" pitchFamily="50" charset="-128"/>
              </a:rPr>
              <a:t>2</a:t>
            </a:r>
            <a:r>
              <a:rPr lang="zh-TW" altLang="en-US" sz="1000">
                <a:latin typeface="BIZ UDPゴシック" panose="020B0400000000000000" pitchFamily="50" charset="-128"/>
                <a:ea typeface="BIZ UDPゴシック" panose="020B0400000000000000" pitchFamily="50" charset="-128"/>
              </a:rPr>
              <a:t>年</a:t>
            </a:r>
            <a:r>
              <a:rPr lang="en-US" altLang="zh-TW" sz="1000">
                <a:latin typeface="BIZ UDPゴシック" panose="020B0400000000000000" pitchFamily="50" charset="-128"/>
                <a:ea typeface="BIZ UDPゴシック" panose="020B0400000000000000" pitchFamily="50" charset="-128"/>
              </a:rPr>
              <a:t>10</a:t>
            </a:r>
            <a:r>
              <a:rPr lang="zh-TW" altLang="en-US" sz="1000">
                <a:latin typeface="BIZ UDPゴシック" panose="020B0400000000000000" pitchFamily="50" charset="-128"/>
                <a:ea typeface="BIZ UDPゴシック" panose="020B0400000000000000" pitchFamily="50" charset="-128"/>
              </a:rPr>
              <a:t>月</a:t>
            </a:r>
            <a:r>
              <a:rPr lang="en-US" altLang="zh-TW" sz="1000">
                <a:latin typeface="BIZ UDPゴシック" panose="020B0400000000000000" pitchFamily="50" charset="-128"/>
                <a:ea typeface="BIZ UDPゴシック" panose="020B0400000000000000" pitchFamily="50" charset="-128"/>
              </a:rPr>
              <a:t>1</a:t>
            </a:r>
            <a:r>
              <a:rPr lang="zh-TW" altLang="en-US" sz="1000">
                <a:latin typeface="BIZ UDPゴシック" panose="020B0400000000000000" pitchFamily="50" charset="-128"/>
                <a:ea typeface="BIZ UDPゴシック" panose="020B0400000000000000" pitchFamily="50" charset="-128"/>
              </a:rPr>
              <a:t>日現在）</a:t>
            </a:r>
            <a:r>
              <a:rPr lang="zh-TW" altLang="en-US" sz="1400" b="1">
                <a:latin typeface="BIZ UDPゴシック" panose="020B0400000000000000" pitchFamily="50" charset="-128"/>
                <a:ea typeface="BIZ UDPゴシック" panose="020B0400000000000000" pitchFamily="50" charset="-128"/>
              </a:rPr>
              <a:t>：</a:t>
            </a:r>
            <a:r>
              <a:rPr lang="en-US" altLang="zh-TW" sz="1400" b="1">
                <a:latin typeface="BIZ UDPゴシック" panose="020B0400000000000000" pitchFamily="50" charset="-128"/>
                <a:ea typeface="BIZ UDPゴシック" panose="020B0400000000000000" pitchFamily="50" charset="-128"/>
              </a:rPr>
              <a:t>9,182,101</a:t>
            </a:r>
            <a:r>
              <a:rPr lang="zh-TW" altLang="en-US" sz="1200" b="1">
                <a:latin typeface="BIZ UDPゴシック" panose="020B0400000000000000" pitchFamily="50" charset="-128"/>
                <a:ea typeface="BIZ UDPゴシック" panose="020B0400000000000000" pitchFamily="50" charset="-128"/>
              </a:rPr>
              <a:t>人</a:t>
            </a:r>
            <a:endParaRPr lang="zh-TW" altLang="en-US" sz="1400" b="1">
              <a:latin typeface="BIZ UDPゴシック" panose="020B0400000000000000" pitchFamily="50" charset="-128"/>
              <a:ea typeface="BIZ UDPゴシック" panose="020B0400000000000000" pitchFamily="50" charset="-128"/>
            </a:endParaRPr>
          </a:p>
        </p:txBody>
      </p:sp>
      <p:sp>
        <p:nvSpPr>
          <p:cNvPr id="125" name="AutoShape 33">
            <a:extLst>
              <a:ext uri="{FF2B5EF4-FFF2-40B4-BE49-F238E27FC236}">
                <a16:creationId xmlns:a16="http://schemas.microsoft.com/office/drawing/2014/main" id="{B90D6A74-AC09-8739-B675-94B8BF729966}"/>
              </a:ext>
            </a:extLst>
          </p:cNvPr>
          <p:cNvSpPr>
            <a:spLocks noChangeArrowheads="1"/>
          </p:cNvSpPr>
          <p:nvPr/>
        </p:nvSpPr>
        <p:spPr bwMode="auto">
          <a:xfrm>
            <a:off x="272480" y="5445000"/>
            <a:ext cx="4608000" cy="288000"/>
          </a:xfrm>
          <a:prstGeom prst="rect">
            <a:avLst/>
          </a:prstGeom>
          <a:noFill/>
          <a:ln>
            <a:noFill/>
          </a:ln>
          <a:effectLst/>
        </p:spPr>
        <p:txBody>
          <a:bodyPr wrap="none" lIns="522000" tIns="0" rIns="0" bIns="0" anchor="b"/>
          <a:lstStyle/>
          <a:p>
            <a:pPr marL="252000" indent="-252000">
              <a:buFont typeface="Wingdings" panose="05000000000000000000" pitchFamily="2" charset="2"/>
              <a:buChar char="è"/>
              <a:defRPr/>
            </a:pPr>
            <a:r>
              <a:rPr lang="ja-JP" altLang="en-US" sz="1600">
                <a:solidFill>
                  <a:srgbClr val="2A7CD3"/>
                </a:solidFill>
                <a:latin typeface="BIZ UDPゴシック" panose="020B0400000000000000" pitchFamily="50" charset="-128"/>
                <a:ea typeface="BIZ UDPゴシック" panose="020B0400000000000000" pitchFamily="50" charset="-128"/>
              </a:rPr>
              <a:t>全国第</a:t>
            </a:r>
            <a:r>
              <a:rPr lang="en-US" altLang="ja-JP" sz="2400" b="1">
                <a:solidFill>
                  <a:srgbClr val="2A7CD3"/>
                </a:solidFill>
                <a:latin typeface="BIZ UDPゴシック" panose="020B0400000000000000" pitchFamily="50" charset="-128"/>
                <a:ea typeface="BIZ UDPゴシック" panose="020B0400000000000000" pitchFamily="50" charset="-128"/>
              </a:rPr>
              <a:t>2</a:t>
            </a:r>
            <a:r>
              <a:rPr lang="ja-JP" altLang="en-US" sz="1600">
                <a:solidFill>
                  <a:srgbClr val="2A7CD3"/>
                </a:solidFill>
                <a:latin typeface="BIZ UDPゴシック" panose="020B0400000000000000" pitchFamily="50" charset="-128"/>
                <a:ea typeface="BIZ UDPゴシック" panose="020B0400000000000000" pitchFamily="50" charset="-128"/>
              </a:rPr>
              <a:t>位</a:t>
            </a:r>
            <a:endParaRPr lang="ja-JP" altLang="en-US" sz="1600" dirty="0">
              <a:solidFill>
                <a:srgbClr val="2A7CD3"/>
              </a:solidFill>
              <a:latin typeface="BIZ UDPゴシック" panose="020B0400000000000000" pitchFamily="50" charset="-128"/>
              <a:ea typeface="BIZ UDPゴシック" panose="020B0400000000000000" pitchFamily="50" charset="-128"/>
            </a:endParaRPr>
          </a:p>
        </p:txBody>
      </p:sp>
      <p:sp>
        <p:nvSpPr>
          <p:cNvPr id="126" name="Rectangle 34">
            <a:extLst>
              <a:ext uri="{FF2B5EF4-FFF2-40B4-BE49-F238E27FC236}">
                <a16:creationId xmlns:a16="http://schemas.microsoft.com/office/drawing/2014/main" id="{B521A826-F2ED-CC88-1FF9-FBB72D6BBAC2}"/>
              </a:ext>
            </a:extLst>
          </p:cNvPr>
          <p:cNvSpPr>
            <a:spLocks noChangeArrowheads="1"/>
          </p:cNvSpPr>
          <p:nvPr/>
        </p:nvSpPr>
        <p:spPr bwMode="auto">
          <a:xfrm>
            <a:off x="5031564" y="5438593"/>
            <a:ext cx="4608000" cy="288000"/>
          </a:xfrm>
          <a:prstGeom prst="rect">
            <a:avLst/>
          </a:prstGeom>
          <a:solidFill>
            <a:srgbClr val="2A7CD3">
              <a:alpha val="0"/>
            </a:srgbClr>
          </a:solidFill>
          <a:ln w="9525" algn="ctr">
            <a:noFill/>
            <a:miter lim="800000"/>
            <a:headEnd/>
            <a:tailEnd/>
          </a:ln>
          <a:effectLst/>
        </p:spPr>
        <p:txBody>
          <a:bodyPr wrap="none" lIns="0" tIns="0" rIns="0" bIns="0" anchor="t"/>
          <a:lstStyle/>
          <a:p>
            <a:pPr marL="2701925" indent="-2701925" fontAlgn="base">
              <a:defRPr/>
            </a:pPr>
            <a:r>
              <a:rPr lang="ja-JP" altLang="en-US" sz="1400" b="1" dirty="0">
                <a:latin typeface="BIZ UDPゴシック" panose="020B0400000000000000" pitchFamily="50" charset="-128"/>
                <a:ea typeface="BIZ UDPゴシック" panose="020B0400000000000000" pitchFamily="50" charset="-128"/>
              </a:rPr>
              <a:t>累計来場者数</a:t>
            </a:r>
            <a:r>
              <a:rPr lang="ja-JP" altLang="en-US" sz="1000" dirty="0">
                <a:latin typeface="BIZ UDPゴシック" panose="020B0400000000000000" pitchFamily="50" charset="-128"/>
                <a:ea typeface="BIZ UDPゴシック" panose="020B0400000000000000" pitchFamily="50" charset="-128"/>
              </a:rPr>
              <a:t>（令和７年</a:t>
            </a:r>
            <a:r>
              <a:rPr lang="en-US" altLang="ja-JP" sz="1000" dirty="0">
                <a:latin typeface="BIZ UDPゴシック" panose="020B0400000000000000" pitchFamily="50" charset="-128"/>
                <a:ea typeface="BIZ UDPゴシック" panose="020B0400000000000000" pitchFamily="50" charset="-128"/>
              </a:rPr>
              <a:t>4</a:t>
            </a:r>
            <a:r>
              <a:rPr lang="ja-JP" altLang="en-US" sz="1000" dirty="0">
                <a:latin typeface="BIZ UDPゴシック" panose="020B0400000000000000" pitchFamily="50" charset="-128"/>
                <a:ea typeface="BIZ UDPゴシック" panose="020B0400000000000000" pitchFamily="50" charset="-128"/>
              </a:rPr>
              <a:t>月</a:t>
            </a:r>
            <a:r>
              <a:rPr lang="en-US" altLang="ja-JP" sz="1000" dirty="0">
                <a:latin typeface="BIZ UDPゴシック" panose="020B0400000000000000" pitchFamily="50" charset="-128"/>
                <a:ea typeface="BIZ UDPゴシック" panose="020B0400000000000000" pitchFamily="50" charset="-128"/>
              </a:rPr>
              <a:t>13</a:t>
            </a:r>
            <a:r>
              <a:rPr lang="ja-JP" altLang="en-US" sz="1000" dirty="0">
                <a:latin typeface="BIZ UDPゴシック" panose="020B0400000000000000" pitchFamily="50" charset="-128"/>
                <a:ea typeface="BIZ UDPゴシック" panose="020B0400000000000000" pitchFamily="50" charset="-128"/>
              </a:rPr>
              <a:t>日～</a:t>
            </a:r>
            <a:r>
              <a:rPr lang="en-US" altLang="ja-JP" sz="1000" dirty="0">
                <a:latin typeface="BIZ UDPゴシック" panose="020B0400000000000000" pitchFamily="50" charset="-128"/>
                <a:ea typeface="BIZ UDPゴシック" panose="020B0400000000000000" pitchFamily="50" charset="-128"/>
              </a:rPr>
              <a:t>10</a:t>
            </a:r>
            <a:r>
              <a:rPr lang="ja-JP" altLang="en-US" sz="1000" dirty="0">
                <a:latin typeface="BIZ UDPゴシック" panose="020B0400000000000000" pitchFamily="50" charset="-128"/>
                <a:ea typeface="BIZ UDPゴシック" panose="020B0400000000000000" pitchFamily="50" charset="-128"/>
              </a:rPr>
              <a:t>月</a:t>
            </a:r>
            <a:r>
              <a:rPr lang="en-US" altLang="ja-JP" sz="1000" dirty="0">
                <a:latin typeface="BIZ UDPゴシック" panose="020B0400000000000000" pitchFamily="50" charset="-128"/>
                <a:ea typeface="BIZ UDPゴシック" panose="020B0400000000000000" pitchFamily="50" charset="-128"/>
              </a:rPr>
              <a:t>13</a:t>
            </a:r>
            <a:r>
              <a:rPr lang="ja-JP" altLang="en-US" sz="1000" dirty="0">
                <a:latin typeface="BIZ UDPゴシック" panose="020B0400000000000000" pitchFamily="50" charset="-128"/>
                <a:ea typeface="BIZ UDPゴシック" panose="020B0400000000000000" pitchFamily="50" charset="-128"/>
              </a:rPr>
              <a:t>日）</a:t>
            </a:r>
            <a:r>
              <a:rPr lang="ja-JP" altLang="en-US" sz="1400" b="1" dirty="0">
                <a:latin typeface="BIZ UDPゴシック" panose="020B0400000000000000" pitchFamily="50" charset="-128"/>
                <a:ea typeface="BIZ UDPゴシック" panose="020B0400000000000000" pitchFamily="50" charset="-128"/>
              </a:rPr>
              <a:t>：</a:t>
            </a:r>
          </a:p>
          <a:p>
            <a:pPr marL="2701925" indent="-2701925" fontAlgn="base">
              <a:defRPr/>
            </a:pPr>
            <a:r>
              <a:rPr lang="ja-JP" altLang="en-US" sz="1400" b="1" dirty="0">
                <a:latin typeface="BIZ UDPゴシック" panose="020B0400000000000000" pitchFamily="50" charset="-128"/>
                <a:ea typeface="BIZ UDPゴシック" panose="020B0400000000000000" pitchFamily="50" charset="-128"/>
              </a:rPr>
              <a:t>２９</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０１７</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９２４</a:t>
            </a:r>
            <a:r>
              <a:rPr lang="ja-JP" altLang="en-US" sz="1200" b="1" dirty="0">
                <a:latin typeface="BIZ UDPゴシック" panose="020B0400000000000000" pitchFamily="50" charset="-128"/>
                <a:ea typeface="BIZ UDPゴシック" panose="020B0400000000000000" pitchFamily="50" charset="-128"/>
              </a:rPr>
              <a:t>人</a:t>
            </a:r>
            <a:endParaRPr lang="ja-JP" altLang="en-US" sz="1400" b="1" dirty="0">
              <a:latin typeface="BIZ UDPゴシック" panose="020B0400000000000000" pitchFamily="50" charset="-128"/>
              <a:ea typeface="BIZ UDPゴシック" panose="020B0400000000000000" pitchFamily="50" charset="-128"/>
            </a:endParaRPr>
          </a:p>
        </p:txBody>
      </p:sp>
      <p:pic>
        <p:nvPicPr>
          <p:cNvPr id="54" name="図 53">
            <a:extLst>
              <a:ext uri="{FF2B5EF4-FFF2-40B4-BE49-F238E27FC236}">
                <a16:creationId xmlns:a16="http://schemas.microsoft.com/office/drawing/2014/main" id="{31AB99AE-080D-4D97-87DC-A72A0D02ED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5044" y="2159057"/>
            <a:ext cx="512915" cy="475836"/>
          </a:xfrm>
          <a:prstGeom prst="rect">
            <a:avLst/>
          </a:prstGeom>
        </p:spPr>
      </p:pic>
      <p:pic>
        <p:nvPicPr>
          <p:cNvPr id="55" name="図 54">
            <a:extLst>
              <a:ext uri="{FF2B5EF4-FFF2-40B4-BE49-F238E27FC236}">
                <a16:creationId xmlns:a16="http://schemas.microsoft.com/office/drawing/2014/main" id="{FB8A2C8F-C1DC-4302-8A11-6E5FC9CAE3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5044" y="3066126"/>
            <a:ext cx="527179" cy="436191"/>
          </a:xfrm>
          <a:prstGeom prst="rect">
            <a:avLst/>
          </a:prstGeom>
        </p:spPr>
      </p:pic>
      <p:pic>
        <p:nvPicPr>
          <p:cNvPr id="60" name="図 59">
            <a:extLst>
              <a:ext uri="{FF2B5EF4-FFF2-40B4-BE49-F238E27FC236}">
                <a16:creationId xmlns:a16="http://schemas.microsoft.com/office/drawing/2014/main" id="{2547C7DC-FAAF-4323-AB59-84B4CBE79F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25000" y="3931683"/>
            <a:ext cx="520692" cy="457743"/>
          </a:xfrm>
          <a:prstGeom prst="rect">
            <a:avLst/>
          </a:prstGeom>
        </p:spPr>
      </p:pic>
    </p:spTree>
    <p:extLst>
      <p:ext uri="{BB962C8B-B14F-4D97-AF65-F5344CB8AC3E}">
        <p14:creationId xmlns:p14="http://schemas.microsoft.com/office/powerpoint/2010/main" val="3954190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2DB8-D56F-B9BA-1B9A-C4AEE41BE04A}"/>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11900115-FEEF-F6EB-12EB-65EADBC6519E}"/>
              </a:ext>
            </a:extLst>
          </p:cNvPr>
          <p:cNvGrpSpPr/>
          <p:nvPr/>
        </p:nvGrpSpPr>
        <p:grpSpPr>
          <a:xfrm>
            <a:off x="2881312" y="1016733"/>
            <a:ext cx="3611926" cy="4488398"/>
            <a:chOff x="2881312" y="1016733"/>
            <a:chExt cx="3611926" cy="4488398"/>
          </a:xfrm>
        </p:grpSpPr>
        <p:pic>
          <p:nvPicPr>
            <p:cNvPr id="3" name="図 2">
              <a:extLst>
                <a:ext uri="{FF2B5EF4-FFF2-40B4-BE49-F238E27FC236}">
                  <a16:creationId xmlns:a16="http://schemas.microsoft.com/office/drawing/2014/main" id="{EB2F8B4B-9639-8F93-A72D-ECE26066F05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5859" t="15986" r="29327" b="5196"/>
            <a:stretch>
              <a:fillRect/>
            </a:stretch>
          </p:blipFill>
          <p:spPr>
            <a:xfrm>
              <a:off x="2881312" y="3178174"/>
              <a:ext cx="3157537" cy="2326957"/>
            </a:xfrm>
            <a:custGeom>
              <a:avLst/>
              <a:gdLst>
                <a:gd name="connsiteX0" fmla="*/ 864096 w 3157537"/>
                <a:gd name="connsiteY0" fmla="*/ 0 h 2326957"/>
                <a:gd name="connsiteX1" fmla="*/ 3157537 w 3157537"/>
                <a:gd name="connsiteY1" fmla="*/ 0 h 2326957"/>
                <a:gd name="connsiteX2" fmla="*/ 3157537 w 3157537"/>
                <a:gd name="connsiteY2" fmla="*/ 2326957 h 2326957"/>
                <a:gd name="connsiteX3" fmla="*/ 0 w 3157537"/>
                <a:gd name="connsiteY3" fmla="*/ 2326957 h 2326957"/>
                <a:gd name="connsiteX4" fmla="*/ 0 w 3157537"/>
                <a:gd name="connsiteY4" fmla="*/ 648072 h 2326957"/>
                <a:gd name="connsiteX5" fmla="*/ 864096 w 3157537"/>
                <a:gd name="connsiteY5" fmla="*/ 648072 h 232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57537" h="2326957">
                  <a:moveTo>
                    <a:pt x="864096" y="0"/>
                  </a:moveTo>
                  <a:lnTo>
                    <a:pt x="3157537" y="0"/>
                  </a:lnTo>
                  <a:lnTo>
                    <a:pt x="3157537" y="2326957"/>
                  </a:lnTo>
                  <a:lnTo>
                    <a:pt x="0" y="2326957"/>
                  </a:lnTo>
                  <a:lnTo>
                    <a:pt x="0" y="648072"/>
                  </a:lnTo>
                  <a:lnTo>
                    <a:pt x="864096" y="648072"/>
                  </a:lnTo>
                  <a:close/>
                </a:path>
              </a:pathLst>
            </a:custGeom>
          </p:spPr>
        </p:pic>
        <p:pic>
          <p:nvPicPr>
            <p:cNvPr id="7" name="図 6">
              <a:extLst>
                <a:ext uri="{FF2B5EF4-FFF2-40B4-BE49-F238E27FC236}">
                  <a16:creationId xmlns:a16="http://schemas.microsoft.com/office/drawing/2014/main" id="{C075FF0B-D8E9-4F15-6888-4678800D9E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4486" t="17581" r="21439" b="4154"/>
            <a:stretch>
              <a:fillRect/>
            </a:stretch>
          </p:blipFill>
          <p:spPr>
            <a:xfrm>
              <a:off x="3954309" y="1016733"/>
              <a:ext cx="2538929" cy="2310642"/>
            </a:xfrm>
            <a:custGeom>
              <a:avLst/>
              <a:gdLst>
                <a:gd name="connsiteX0" fmla="*/ 0 w 2538929"/>
                <a:gd name="connsiteY0" fmla="*/ 0 h 2310642"/>
                <a:gd name="connsiteX1" fmla="*/ 2538929 w 2538929"/>
                <a:gd name="connsiteY1" fmla="*/ 0 h 2310642"/>
                <a:gd name="connsiteX2" fmla="*/ 2538929 w 2538929"/>
                <a:gd name="connsiteY2" fmla="*/ 2310642 h 2310642"/>
                <a:gd name="connsiteX3" fmla="*/ 206603 w 2538929"/>
                <a:gd name="connsiteY3" fmla="*/ 2310642 h 2310642"/>
                <a:gd name="connsiteX4" fmla="*/ 206603 w 2538929"/>
                <a:gd name="connsiteY4" fmla="*/ 2235026 h 2310642"/>
                <a:gd name="connsiteX5" fmla="*/ 489104 w 2538929"/>
                <a:gd name="connsiteY5" fmla="*/ 2228911 h 2310642"/>
                <a:gd name="connsiteX6" fmla="*/ 515297 w 2538929"/>
                <a:gd name="connsiteY6" fmla="*/ 2097942 h 2310642"/>
                <a:gd name="connsiteX7" fmla="*/ 470054 w 2538929"/>
                <a:gd name="connsiteY7" fmla="*/ 2052698 h 2310642"/>
                <a:gd name="connsiteX8" fmla="*/ 558160 w 2538929"/>
                <a:gd name="connsiteY8" fmla="*/ 1950305 h 2310642"/>
                <a:gd name="connsiteX9" fmla="*/ 667697 w 2538929"/>
                <a:gd name="connsiteY9" fmla="*/ 1812192 h 2310642"/>
                <a:gd name="connsiteX10" fmla="*/ 206603 w 2538929"/>
                <a:gd name="connsiteY10" fmla="*/ 1796174 h 2310642"/>
                <a:gd name="connsiteX11" fmla="*/ 206603 w 2538929"/>
                <a:gd name="connsiteY11" fmla="*/ 1296143 h 2310642"/>
                <a:gd name="connsiteX12" fmla="*/ 0 w 2538929"/>
                <a:gd name="connsiteY12" fmla="*/ 1296143 h 231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8929" h="2310642">
                  <a:moveTo>
                    <a:pt x="0" y="0"/>
                  </a:moveTo>
                  <a:lnTo>
                    <a:pt x="2538929" y="0"/>
                  </a:lnTo>
                  <a:lnTo>
                    <a:pt x="2538929" y="2310642"/>
                  </a:lnTo>
                  <a:lnTo>
                    <a:pt x="206603" y="2310642"/>
                  </a:lnTo>
                  <a:lnTo>
                    <a:pt x="206603" y="2235026"/>
                  </a:lnTo>
                  <a:lnTo>
                    <a:pt x="489104" y="2228911"/>
                  </a:lnTo>
                  <a:lnTo>
                    <a:pt x="515297" y="2097942"/>
                  </a:lnTo>
                  <a:lnTo>
                    <a:pt x="470054" y="2052698"/>
                  </a:lnTo>
                  <a:lnTo>
                    <a:pt x="558160" y="1950305"/>
                  </a:lnTo>
                  <a:lnTo>
                    <a:pt x="667697" y="1812192"/>
                  </a:lnTo>
                  <a:lnTo>
                    <a:pt x="206603" y="1796174"/>
                  </a:lnTo>
                  <a:lnTo>
                    <a:pt x="206603" y="1296143"/>
                  </a:lnTo>
                  <a:lnTo>
                    <a:pt x="0" y="1296143"/>
                  </a:lnTo>
                  <a:close/>
                </a:path>
              </a:pathLst>
            </a:custGeom>
          </p:spPr>
        </p:pic>
      </p:grpSp>
      <p:grpSp>
        <p:nvGrpSpPr>
          <p:cNvPr id="64" name="グループ化 63">
            <a:extLst>
              <a:ext uri="{FF2B5EF4-FFF2-40B4-BE49-F238E27FC236}">
                <a16:creationId xmlns:a16="http://schemas.microsoft.com/office/drawing/2014/main" id="{35377E2F-21D9-CEDC-747B-7414847BF9E4}"/>
              </a:ext>
            </a:extLst>
          </p:cNvPr>
          <p:cNvGrpSpPr/>
          <p:nvPr/>
        </p:nvGrpSpPr>
        <p:grpSpPr>
          <a:xfrm>
            <a:off x="1352554" y="1160748"/>
            <a:ext cx="4968598" cy="4428492"/>
            <a:chOff x="1352554" y="1160748"/>
            <a:chExt cx="4968598" cy="4428492"/>
          </a:xfrm>
          <a:effectLst>
            <a:glow rad="50800">
              <a:srgbClr val="FFFFFF"/>
            </a:glow>
          </a:effectLst>
        </p:grpSpPr>
        <p:grpSp>
          <p:nvGrpSpPr>
            <p:cNvPr id="29" name="グループ化 28">
              <a:extLst>
                <a:ext uri="{FF2B5EF4-FFF2-40B4-BE49-F238E27FC236}">
                  <a16:creationId xmlns:a16="http://schemas.microsoft.com/office/drawing/2014/main" id="{0986B868-9DED-725E-265C-F7A5408090F8}"/>
                </a:ext>
              </a:extLst>
            </p:cNvPr>
            <p:cNvGrpSpPr/>
            <p:nvPr/>
          </p:nvGrpSpPr>
          <p:grpSpPr>
            <a:xfrm>
              <a:off x="1352597" y="3330575"/>
              <a:ext cx="2990801" cy="2258665"/>
              <a:chOff x="8049344" y="-1088832"/>
              <a:chExt cx="576540" cy="4517832"/>
            </a:xfrm>
          </p:grpSpPr>
          <p:sp>
            <p:nvSpPr>
              <p:cNvPr id="39" name="フリーフォーム 111">
                <a:extLst>
                  <a:ext uri="{FF2B5EF4-FFF2-40B4-BE49-F238E27FC236}">
                    <a16:creationId xmlns:a16="http://schemas.microsoft.com/office/drawing/2014/main" id="{9CFEAA41-3AA5-87C2-E30F-7397B2101F96}"/>
                  </a:ext>
                </a:extLst>
              </p:cNvPr>
              <p:cNvSpPr/>
              <p:nvPr/>
            </p:nvSpPr>
            <p:spPr bwMode="auto">
              <a:xfrm>
                <a:off x="8049344" y="2780856"/>
                <a:ext cx="576000" cy="648144"/>
              </a:xfrm>
              <a:custGeom>
                <a:avLst/>
                <a:gdLst>
                  <a:gd name="connsiteX0" fmla="*/ 442913 w 442913"/>
                  <a:gd name="connsiteY0" fmla="*/ 0 h 571500"/>
                  <a:gd name="connsiteX1" fmla="*/ 0 w 442913"/>
                  <a:gd name="connsiteY1" fmla="*/ 0 h 571500"/>
                  <a:gd name="connsiteX2" fmla="*/ 0 w 442913"/>
                  <a:gd name="connsiteY2" fmla="*/ 571500 h 571500"/>
                  <a:gd name="connsiteX3" fmla="*/ 0 w 442913"/>
                  <a:gd name="connsiteY3" fmla="*/ 571500 h 571500"/>
                  <a:gd name="connsiteX0" fmla="*/ 442913 w 442913"/>
                  <a:gd name="connsiteY0" fmla="*/ 0 h 571500"/>
                  <a:gd name="connsiteX1" fmla="*/ 0 w 442913"/>
                  <a:gd name="connsiteY1" fmla="*/ 0 h 571500"/>
                  <a:gd name="connsiteX2" fmla="*/ 0 w 442913"/>
                  <a:gd name="connsiteY2" fmla="*/ 571500 h 571500"/>
                </a:gdLst>
                <a:ahLst/>
                <a:cxnLst>
                  <a:cxn ang="0">
                    <a:pos x="connsiteX0" y="connsiteY0"/>
                  </a:cxn>
                  <a:cxn ang="0">
                    <a:pos x="connsiteX1" y="connsiteY1"/>
                  </a:cxn>
                  <a:cxn ang="0">
                    <a:pos x="connsiteX2" y="connsiteY2"/>
                  </a:cxn>
                </a:cxnLst>
                <a:rect l="l" t="t" r="r" b="b"/>
                <a:pathLst>
                  <a:path w="442913" h="571500">
                    <a:moveTo>
                      <a:pt x="442913" y="0"/>
                    </a:moveTo>
                    <a:lnTo>
                      <a:pt x="0" y="0"/>
                    </a:lnTo>
                    <a:lnTo>
                      <a:pt x="0" y="5715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cxnSp>
            <p:nvCxnSpPr>
              <p:cNvPr id="40" name="直線コネクタ 39">
                <a:extLst>
                  <a:ext uri="{FF2B5EF4-FFF2-40B4-BE49-F238E27FC236}">
                    <a16:creationId xmlns:a16="http://schemas.microsoft.com/office/drawing/2014/main" id="{8C63444A-4307-D99D-7917-5F526E9E6C52}"/>
                  </a:ext>
                </a:extLst>
              </p:cNvPr>
              <p:cNvCxnSpPr>
                <a:cxnSpLocks/>
                <a:endCxn id="39" idx="0"/>
              </p:cNvCxnSpPr>
              <p:nvPr/>
            </p:nvCxnSpPr>
            <p:spPr bwMode="auto">
              <a:xfrm flipH="1">
                <a:off x="8625344" y="-1088832"/>
                <a:ext cx="540" cy="3869688"/>
              </a:xfrm>
              <a:prstGeom prst="line">
                <a:avLst/>
              </a:prstGeom>
              <a:solidFill>
                <a:schemeClr val="accent2"/>
              </a:solidFill>
              <a:ln w="6350" cap="rnd" cmpd="sng" algn="ctr">
                <a:solidFill>
                  <a:srgbClr val="111986"/>
                </a:solidFill>
                <a:prstDash val="solid"/>
                <a:round/>
                <a:headEnd type="oval" w="med" len="med"/>
                <a:tailEnd type="none" w="med" len="med"/>
              </a:ln>
              <a:effectLst/>
            </p:spPr>
          </p:cxnSp>
        </p:grpSp>
        <p:sp>
          <p:nvSpPr>
            <p:cNvPr id="56" name="フリーフォーム 91">
              <a:extLst>
                <a:ext uri="{FF2B5EF4-FFF2-40B4-BE49-F238E27FC236}">
                  <a16:creationId xmlns:a16="http://schemas.microsoft.com/office/drawing/2014/main" id="{0D25665B-D9DD-1D9F-CD63-07EBA94D7E4D}"/>
                </a:ext>
              </a:extLst>
            </p:cNvPr>
            <p:cNvSpPr/>
            <p:nvPr/>
          </p:nvSpPr>
          <p:spPr bwMode="auto">
            <a:xfrm>
              <a:off x="5014913" y="1160748"/>
              <a:ext cx="1306239" cy="968090"/>
            </a:xfrm>
            <a:custGeom>
              <a:avLst/>
              <a:gdLst>
                <a:gd name="connsiteX0" fmla="*/ 595312 w 595312"/>
                <a:gd name="connsiteY0" fmla="*/ 0 h 576263"/>
                <a:gd name="connsiteX1" fmla="*/ 0 w 595312"/>
                <a:gd name="connsiteY1" fmla="*/ 0 h 576263"/>
                <a:gd name="connsiteX2" fmla="*/ 0 w 595312"/>
                <a:gd name="connsiteY2" fmla="*/ 571500 h 576263"/>
                <a:gd name="connsiteX3" fmla="*/ 4762 w 595312"/>
                <a:gd name="connsiteY3" fmla="*/ 576263 h 576263"/>
                <a:gd name="connsiteX0" fmla="*/ 595312 w 595312"/>
                <a:gd name="connsiteY0" fmla="*/ 0 h 571500"/>
                <a:gd name="connsiteX1" fmla="*/ 0 w 595312"/>
                <a:gd name="connsiteY1" fmla="*/ 0 h 571500"/>
                <a:gd name="connsiteX2" fmla="*/ 0 w 595312"/>
                <a:gd name="connsiteY2" fmla="*/ 571500 h 571500"/>
              </a:gdLst>
              <a:ahLst/>
              <a:cxnLst>
                <a:cxn ang="0">
                  <a:pos x="connsiteX0" y="connsiteY0"/>
                </a:cxn>
                <a:cxn ang="0">
                  <a:pos x="connsiteX1" y="connsiteY1"/>
                </a:cxn>
                <a:cxn ang="0">
                  <a:pos x="connsiteX2" y="connsiteY2"/>
                </a:cxn>
              </a:cxnLst>
              <a:rect l="l" t="t" r="r" b="b"/>
              <a:pathLst>
                <a:path w="595312" h="571500">
                  <a:moveTo>
                    <a:pt x="595312" y="0"/>
                  </a:moveTo>
                  <a:lnTo>
                    <a:pt x="0" y="0"/>
                  </a:lnTo>
                  <a:lnTo>
                    <a:pt x="0" y="571500"/>
                  </a:lnTo>
                </a:path>
              </a:pathLst>
            </a:custGeom>
            <a:noFill/>
            <a:ln w="6350" cap="flat"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nvGrpSpPr>
            <p:cNvPr id="67" name="グループ化 66">
              <a:extLst>
                <a:ext uri="{FF2B5EF4-FFF2-40B4-BE49-F238E27FC236}">
                  <a16:creationId xmlns:a16="http://schemas.microsoft.com/office/drawing/2014/main" id="{1738966E-8F41-D3C6-8FA6-B46A112CCF61}"/>
                </a:ext>
              </a:extLst>
            </p:cNvPr>
            <p:cNvGrpSpPr/>
            <p:nvPr/>
          </p:nvGrpSpPr>
          <p:grpSpPr>
            <a:xfrm flipH="1">
              <a:off x="4800602" y="3028192"/>
              <a:ext cx="1520548" cy="652835"/>
              <a:chOff x="5793115" y="3284983"/>
              <a:chExt cx="675762" cy="652835"/>
            </a:xfrm>
          </p:grpSpPr>
          <p:sp>
            <p:nvSpPr>
              <p:cNvPr id="68" name="フリーフォーム 113">
                <a:extLst>
                  <a:ext uri="{FF2B5EF4-FFF2-40B4-BE49-F238E27FC236}">
                    <a16:creationId xmlns:a16="http://schemas.microsoft.com/office/drawing/2014/main" id="{AC54B354-C735-2567-81E3-823F475AA95C}"/>
                  </a:ext>
                </a:extLst>
              </p:cNvPr>
              <p:cNvSpPr/>
              <p:nvPr/>
            </p:nvSpPr>
            <p:spPr bwMode="auto">
              <a:xfrm>
                <a:off x="5793115" y="3284983"/>
                <a:ext cx="95990" cy="652835"/>
              </a:xfrm>
              <a:custGeom>
                <a:avLst/>
                <a:gdLst>
                  <a:gd name="connsiteX0" fmla="*/ 0 w 714375"/>
                  <a:gd name="connsiteY0" fmla="*/ 771525 h 771525"/>
                  <a:gd name="connsiteX1" fmla="*/ 714375 w 714375"/>
                  <a:gd name="connsiteY1" fmla="*/ 771525 h 771525"/>
                  <a:gd name="connsiteX2" fmla="*/ 714375 w 714375"/>
                  <a:gd name="connsiteY2" fmla="*/ 161925 h 771525"/>
                  <a:gd name="connsiteX3" fmla="*/ 161925 w 714375"/>
                  <a:gd name="connsiteY3" fmla="*/ 0 h 771525"/>
                  <a:gd name="connsiteX0" fmla="*/ 0 w 714375"/>
                  <a:gd name="connsiteY0" fmla="*/ 609600 h 609600"/>
                  <a:gd name="connsiteX1" fmla="*/ 714375 w 714375"/>
                  <a:gd name="connsiteY1" fmla="*/ 609600 h 609600"/>
                  <a:gd name="connsiteX2" fmla="*/ 714375 w 714375"/>
                  <a:gd name="connsiteY2" fmla="*/ 0 h 609600"/>
                </a:gdLst>
                <a:ahLst/>
                <a:cxnLst>
                  <a:cxn ang="0">
                    <a:pos x="connsiteX0" y="connsiteY0"/>
                  </a:cxn>
                  <a:cxn ang="0">
                    <a:pos x="connsiteX1" y="connsiteY1"/>
                  </a:cxn>
                  <a:cxn ang="0">
                    <a:pos x="connsiteX2" y="connsiteY2"/>
                  </a:cxn>
                </a:cxnLst>
                <a:rect l="l" t="t" r="r" b="b"/>
                <a:pathLst>
                  <a:path w="714375" h="609600">
                    <a:moveTo>
                      <a:pt x="0" y="609600"/>
                    </a:moveTo>
                    <a:lnTo>
                      <a:pt x="714375" y="609600"/>
                    </a:lnTo>
                    <a:lnTo>
                      <a:pt x="714375" y="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69" name="フリーフォーム 114">
                <a:extLst>
                  <a:ext uri="{FF2B5EF4-FFF2-40B4-BE49-F238E27FC236}">
                    <a16:creationId xmlns:a16="http://schemas.microsoft.com/office/drawing/2014/main" id="{271F105D-18C8-A169-3F44-34F7DEF79932}"/>
                  </a:ext>
                </a:extLst>
              </p:cNvPr>
              <p:cNvSpPr>
                <a:spLocks/>
              </p:cNvSpPr>
              <p:nvPr/>
            </p:nvSpPr>
            <p:spPr bwMode="auto">
              <a:xfrm>
                <a:off x="5889040" y="3285047"/>
                <a:ext cx="579837"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sp>
          <p:nvSpPr>
            <p:cNvPr id="71" name="フリーフォーム 93">
              <a:extLst>
                <a:ext uri="{FF2B5EF4-FFF2-40B4-BE49-F238E27FC236}">
                  <a16:creationId xmlns:a16="http://schemas.microsoft.com/office/drawing/2014/main" id="{E33D076F-AF2D-3327-8575-DB7568886020}"/>
                </a:ext>
              </a:extLst>
            </p:cNvPr>
            <p:cNvSpPr/>
            <p:nvPr/>
          </p:nvSpPr>
          <p:spPr bwMode="auto">
            <a:xfrm>
              <a:off x="5097016" y="4293096"/>
              <a:ext cx="0" cy="1296000"/>
            </a:xfrm>
            <a:custGeom>
              <a:avLst/>
              <a:gdLst>
                <a:gd name="connsiteX0" fmla="*/ 442913 w 442913"/>
                <a:gd name="connsiteY0" fmla="*/ 0 h 571500"/>
                <a:gd name="connsiteX1" fmla="*/ 0 w 442913"/>
                <a:gd name="connsiteY1" fmla="*/ 0 h 571500"/>
                <a:gd name="connsiteX2" fmla="*/ 0 w 442913"/>
                <a:gd name="connsiteY2" fmla="*/ 571500 h 571500"/>
                <a:gd name="connsiteX3" fmla="*/ 0 w 442913"/>
                <a:gd name="connsiteY3" fmla="*/ 571500 h 571500"/>
                <a:gd name="connsiteX0" fmla="*/ 442913 w 442913"/>
                <a:gd name="connsiteY0" fmla="*/ 0 h 571500"/>
                <a:gd name="connsiteX1" fmla="*/ 0 w 442913"/>
                <a:gd name="connsiteY1" fmla="*/ 0 h 571500"/>
                <a:gd name="connsiteX2" fmla="*/ 0 w 442913"/>
                <a:gd name="connsiteY2" fmla="*/ 571500 h 571500"/>
                <a:gd name="connsiteX0" fmla="*/ 0 w 0"/>
                <a:gd name="connsiteY0" fmla="*/ 0 h 571500"/>
                <a:gd name="connsiteX1" fmla="*/ 0 w 0"/>
                <a:gd name="connsiteY1" fmla="*/ 571500 h 571500"/>
              </a:gdLst>
              <a:ahLst/>
              <a:cxnLst>
                <a:cxn ang="0">
                  <a:pos x="connsiteX0" y="connsiteY0"/>
                </a:cxn>
                <a:cxn ang="0">
                  <a:pos x="connsiteX1" y="connsiteY1"/>
                </a:cxn>
              </a:cxnLst>
              <a:rect l="l" t="t" r="r" b="b"/>
              <a:pathLst>
                <a:path h="571500">
                  <a:moveTo>
                    <a:pt x="0" y="0"/>
                  </a:moveTo>
                  <a:lnTo>
                    <a:pt x="0" y="5715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72" name="フリーフォーム 90">
              <a:extLst>
                <a:ext uri="{FF2B5EF4-FFF2-40B4-BE49-F238E27FC236}">
                  <a16:creationId xmlns:a16="http://schemas.microsoft.com/office/drawing/2014/main" id="{F10C5ABF-015C-3088-E07A-40FF38734E50}"/>
                </a:ext>
              </a:extLst>
            </p:cNvPr>
            <p:cNvSpPr/>
            <p:nvPr/>
          </p:nvSpPr>
          <p:spPr bwMode="auto">
            <a:xfrm>
              <a:off x="4806603" y="3762560"/>
              <a:ext cx="290413" cy="530536"/>
            </a:xfrm>
            <a:custGeom>
              <a:avLst/>
              <a:gdLst>
                <a:gd name="connsiteX0" fmla="*/ 0 w 466725"/>
                <a:gd name="connsiteY0" fmla="*/ 0 h 557212"/>
                <a:gd name="connsiteX1" fmla="*/ 0 w 466725"/>
                <a:gd name="connsiteY1" fmla="*/ 557212 h 557212"/>
                <a:gd name="connsiteX2" fmla="*/ 461962 w 466725"/>
                <a:gd name="connsiteY2" fmla="*/ 557212 h 557212"/>
                <a:gd name="connsiteX3" fmla="*/ 466725 w 466725"/>
                <a:gd name="connsiteY3" fmla="*/ 557212 h 557212"/>
                <a:gd name="connsiteX0" fmla="*/ 0 w 461962"/>
                <a:gd name="connsiteY0" fmla="*/ 0 h 557212"/>
                <a:gd name="connsiteX1" fmla="*/ 0 w 461962"/>
                <a:gd name="connsiteY1" fmla="*/ 557212 h 557212"/>
                <a:gd name="connsiteX2" fmla="*/ 461962 w 461962"/>
                <a:gd name="connsiteY2" fmla="*/ 557212 h 557212"/>
              </a:gdLst>
              <a:ahLst/>
              <a:cxnLst>
                <a:cxn ang="0">
                  <a:pos x="connsiteX0" y="connsiteY0"/>
                </a:cxn>
                <a:cxn ang="0">
                  <a:pos x="connsiteX1" y="connsiteY1"/>
                </a:cxn>
                <a:cxn ang="0">
                  <a:pos x="connsiteX2" y="connsiteY2"/>
                </a:cxn>
              </a:cxnLst>
              <a:rect l="l" t="t" r="r" b="b"/>
              <a:pathLst>
                <a:path w="461962" h="557212">
                  <a:moveTo>
                    <a:pt x="0" y="0"/>
                  </a:moveTo>
                  <a:lnTo>
                    <a:pt x="0" y="557212"/>
                  </a:lnTo>
                  <a:lnTo>
                    <a:pt x="461962" y="557212"/>
                  </a:lnTo>
                </a:path>
              </a:pathLst>
            </a:custGeom>
            <a:noFill/>
            <a:ln w="6350" cap="flat" cmpd="sng" algn="ctr">
              <a:solidFill>
                <a:srgbClr val="111986"/>
              </a:solidFill>
              <a:prstDash val="solid"/>
              <a:round/>
              <a:headEnd type="oval"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nvGrpSpPr>
            <p:cNvPr id="78" name="グループ化 77">
              <a:extLst>
                <a:ext uri="{FF2B5EF4-FFF2-40B4-BE49-F238E27FC236}">
                  <a16:creationId xmlns:a16="http://schemas.microsoft.com/office/drawing/2014/main" id="{A88E81A2-9C94-F239-E6AF-00451CB91FB6}"/>
                </a:ext>
              </a:extLst>
            </p:cNvPr>
            <p:cNvGrpSpPr/>
            <p:nvPr/>
          </p:nvGrpSpPr>
          <p:grpSpPr>
            <a:xfrm>
              <a:off x="2504733" y="2400575"/>
              <a:ext cx="2350632" cy="587137"/>
              <a:chOff x="8481471" y="4199793"/>
              <a:chExt cx="1152018" cy="576000"/>
            </a:xfrm>
          </p:grpSpPr>
          <p:sp>
            <p:nvSpPr>
              <p:cNvPr id="79" name="フリーフォーム 119">
                <a:extLst>
                  <a:ext uri="{FF2B5EF4-FFF2-40B4-BE49-F238E27FC236}">
                    <a16:creationId xmlns:a16="http://schemas.microsoft.com/office/drawing/2014/main" id="{160A2171-2B5E-879A-11D6-FD96813C46C3}"/>
                  </a:ext>
                </a:extLst>
              </p:cNvPr>
              <p:cNvSpPr>
                <a:spLocks/>
              </p:cNvSpPr>
              <p:nvPr/>
            </p:nvSpPr>
            <p:spPr bwMode="auto">
              <a:xfrm>
                <a:off x="8481471" y="4199793"/>
                <a:ext cx="850660" cy="57600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Lst>
                <a:ahLst/>
                <a:cxnLst>
                  <a:cxn ang="0">
                    <a:pos x="connsiteX0" y="connsiteY0"/>
                  </a:cxn>
                  <a:cxn ang="0">
                    <a:pos x="connsiteX1" y="connsiteY1"/>
                  </a:cxn>
                  <a:cxn ang="0">
                    <a:pos x="connsiteX2" y="connsiteY2"/>
                  </a:cxn>
                </a:cxnLst>
                <a:rect l="l" t="t" r="r" b="b"/>
                <a:pathLst>
                  <a:path w="790575" h="1181100">
                    <a:moveTo>
                      <a:pt x="0" y="0"/>
                    </a:moveTo>
                    <a:lnTo>
                      <a:pt x="790575" y="0"/>
                    </a:lnTo>
                    <a:lnTo>
                      <a:pt x="790575" y="11811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80" name="フリーフォーム 120">
                <a:extLst>
                  <a:ext uri="{FF2B5EF4-FFF2-40B4-BE49-F238E27FC236}">
                    <a16:creationId xmlns:a16="http://schemas.microsoft.com/office/drawing/2014/main" id="{05876D75-EDEA-B46A-ED0B-8DDD1220FE1A}"/>
                  </a:ext>
                </a:extLst>
              </p:cNvPr>
              <p:cNvSpPr>
                <a:spLocks/>
              </p:cNvSpPr>
              <p:nvPr/>
            </p:nvSpPr>
            <p:spPr bwMode="auto">
              <a:xfrm>
                <a:off x="9332213" y="4725143"/>
                <a:ext cx="301276"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grpSp>
          <p:nvGrpSpPr>
            <p:cNvPr id="108" name="グループ化 107">
              <a:extLst>
                <a:ext uri="{FF2B5EF4-FFF2-40B4-BE49-F238E27FC236}">
                  <a16:creationId xmlns:a16="http://schemas.microsoft.com/office/drawing/2014/main" id="{E0100A2E-A2E6-B294-0621-B3EB05304DCC}"/>
                </a:ext>
              </a:extLst>
            </p:cNvPr>
            <p:cNvGrpSpPr/>
            <p:nvPr/>
          </p:nvGrpSpPr>
          <p:grpSpPr>
            <a:xfrm>
              <a:off x="3584908" y="1160748"/>
              <a:ext cx="1530048" cy="1278056"/>
              <a:chOff x="8481456" y="4149080"/>
              <a:chExt cx="1020089" cy="576064"/>
            </a:xfrm>
          </p:grpSpPr>
          <p:sp>
            <p:nvSpPr>
              <p:cNvPr id="109" name="フリーフォーム 119">
                <a:extLst>
                  <a:ext uri="{FF2B5EF4-FFF2-40B4-BE49-F238E27FC236}">
                    <a16:creationId xmlns:a16="http://schemas.microsoft.com/office/drawing/2014/main" id="{CE86A0C2-7A49-960E-F97B-5227EFFFC768}"/>
                  </a:ext>
                </a:extLst>
              </p:cNvPr>
              <p:cNvSpPr>
                <a:spLocks/>
              </p:cNvSpPr>
              <p:nvPr/>
            </p:nvSpPr>
            <p:spPr bwMode="auto">
              <a:xfrm>
                <a:off x="8481456" y="4149080"/>
                <a:ext cx="576000" cy="57600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Lst>
                <a:ahLst/>
                <a:cxnLst>
                  <a:cxn ang="0">
                    <a:pos x="connsiteX0" y="connsiteY0"/>
                  </a:cxn>
                  <a:cxn ang="0">
                    <a:pos x="connsiteX1" y="connsiteY1"/>
                  </a:cxn>
                  <a:cxn ang="0">
                    <a:pos x="connsiteX2" y="connsiteY2"/>
                  </a:cxn>
                </a:cxnLst>
                <a:rect l="l" t="t" r="r" b="b"/>
                <a:pathLst>
                  <a:path w="790575" h="1181100">
                    <a:moveTo>
                      <a:pt x="0" y="0"/>
                    </a:moveTo>
                    <a:lnTo>
                      <a:pt x="790575" y="0"/>
                    </a:lnTo>
                    <a:lnTo>
                      <a:pt x="790575" y="11811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110" name="フリーフォーム 120">
                <a:extLst>
                  <a:ext uri="{FF2B5EF4-FFF2-40B4-BE49-F238E27FC236}">
                    <a16:creationId xmlns:a16="http://schemas.microsoft.com/office/drawing/2014/main" id="{339A8024-050D-2CF1-1377-2AE947FD8EC1}"/>
                  </a:ext>
                </a:extLst>
              </p:cNvPr>
              <p:cNvSpPr>
                <a:spLocks/>
              </p:cNvSpPr>
              <p:nvPr/>
            </p:nvSpPr>
            <p:spPr bwMode="auto">
              <a:xfrm>
                <a:off x="9057520" y="4725144"/>
                <a:ext cx="444025"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grpSp>
          <p:nvGrpSpPr>
            <p:cNvPr id="113" name="グループ化 112">
              <a:extLst>
                <a:ext uri="{FF2B5EF4-FFF2-40B4-BE49-F238E27FC236}">
                  <a16:creationId xmlns:a16="http://schemas.microsoft.com/office/drawing/2014/main" id="{A69297D2-3347-EB3E-9222-8EEC54A8326A}"/>
                </a:ext>
              </a:extLst>
            </p:cNvPr>
            <p:cNvGrpSpPr/>
            <p:nvPr/>
          </p:nvGrpSpPr>
          <p:grpSpPr>
            <a:xfrm>
              <a:off x="1352554" y="3206750"/>
              <a:ext cx="3196661" cy="582290"/>
              <a:chOff x="5313104" y="3284984"/>
              <a:chExt cx="763341" cy="576064"/>
            </a:xfrm>
          </p:grpSpPr>
          <p:sp>
            <p:nvSpPr>
              <p:cNvPr id="114" name="フリーフォーム 117">
                <a:extLst>
                  <a:ext uri="{FF2B5EF4-FFF2-40B4-BE49-F238E27FC236}">
                    <a16:creationId xmlns:a16="http://schemas.microsoft.com/office/drawing/2014/main" id="{474EDDFB-88D7-0EFC-7CA0-5292C60949D1}"/>
                  </a:ext>
                </a:extLst>
              </p:cNvPr>
              <p:cNvSpPr/>
              <p:nvPr/>
            </p:nvSpPr>
            <p:spPr bwMode="auto">
              <a:xfrm>
                <a:off x="5313104" y="3284984"/>
                <a:ext cx="567447" cy="576064"/>
              </a:xfrm>
              <a:custGeom>
                <a:avLst/>
                <a:gdLst>
                  <a:gd name="connsiteX0" fmla="*/ 0 w 714375"/>
                  <a:gd name="connsiteY0" fmla="*/ 771525 h 771525"/>
                  <a:gd name="connsiteX1" fmla="*/ 714375 w 714375"/>
                  <a:gd name="connsiteY1" fmla="*/ 771525 h 771525"/>
                  <a:gd name="connsiteX2" fmla="*/ 714375 w 714375"/>
                  <a:gd name="connsiteY2" fmla="*/ 161925 h 771525"/>
                  <a:gd name="connsiteX3" fmla="*/ 161925 w 714375"/>
                  <a:gd name="connsiteY3" fmla="*/ 0 h 771525"/>
                  <a:gd name="connsiteX0" fmla="*/ 0 w 714375"/>
                  <a:gd name="connsiteY0" fmla="*/ 609600 h 609600"/>
                  <a:gd name="connsiteX1" fmla="*/ 714375 w 714375"/>
                  <a:gd name="connsiteY1" fmla="*/ 609600 h 609600"/>
                  <a:gd name="connsiteX2" fmla="*/ 714375 w 714375"/>
                  <a:gd name="connsiteY2" fmla="*/ 0 h 609600"/>
                </a:gdLst>
                <a:ahLst/>
                <a:cxnLst>
                  <a:cxn ang="0">
                    <a:pos x="connsiteX0" y="connsiteY0"/>
                  </a:cxn>
                  <a:cxn ang="0">
                    <a:pos x="connsiteX1" y="connsiteY1"/>
                  </a:cxn>
                  <a:cxn ang="0">
                    <a:pos x="connsiteX2" y="connsiteY2"/>
                  </a:cxn>
                </a:cxnLst>
                <a:rect l="l" t="t" r="r" b="b"/>
                <a:pathLst>
                  <a:path w="714375" h="609600">
                    <a:moveTo>
                      <a:pt x="0" y="609600"/>
                    </a:moveTo>
                    <a:lnTo>
                      <a:pt x="714375" y="609600"/>
                    </a:lnTo>
                    <a:lnTo>
                      <a:pt x="714375" y="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115" name="フリーフォーム 118">
                <a:extLst>
                  <a:ext uri="{FF2B5EF4-FFF2-40B4-BE49-F238E27FC236}">
                    <a16:creationId xmlns:a16="http://schemas.microsoft.com/office/drawing/2014/main" id="{82A8B52A-FC60-2490-C121-D5277B4EA449}"/>
                  </a:ext>
                </a:extLst>
              </p:cNvPr>
              <p:cNvSpPr>
                <a:spLocks/>
              </p:cNvSpPr>
              <p:nvPr/>
            </p:nvSpPr>
            <p:spPr bwMode="auto">
              <a:xfrm flipV="1">
                <a:off x="5880551" y="3285047"/>
                <a:ext cx="195894"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grpSp>
          <p:nvGrpSpPr>
            <p:cNvPr id="116" name="グループ化 115">
              <a:extLst>
                <a:ext uri="{FF2B5EF4-FFF2-40B4-BE49-F238E27FC236}">
                  <a16:creationId xmlns:a16="http://schemas.microsoft.com/office/drawing/2014/main" id="{39BB4EB3-BBCC-742D-CE14-AB0BA9E2F03D}"/>
                </a:ext>
              </a:extLst>
            </p:cNvPr>
            <p:cNvGrpSpPr/>
            <p:nvPr/>
          </p:nvGrpSpPr>
          <p:grpSpPr>
            <a:xfrm>
              <a:off x="2936776" y="4077072"/>
              <a:ext cx="573187" cy="468734"/>
              <a:chOff x="8481456" y="4149080"/>
              <a:chExt cx="1152064" cy="576064"/>
            </a:xfrm>
          </p:grpSpPr>
          <p:sp>
            <p:nvSpPr>
              <p:cNvPr id="117" name="フリーフォーム 119">
                <a:extLst>
                  <a:ext uri="{FF2B5EF4-FFF2-40B4-BE49-F238E27FC236}">
                    <a16:creationId xmlns:a16="http://schemas.microsoft.com/office/drawing/2014/main" id="{09BFB895-7C48-6DA1-A530-E33D963C6CD5}"/>
                  </a:ext>
                </a:extLst>
              </p:cNvPr>
              <p:cNvSpPr>
                <a:spLocks/>
              </p:cNvSpPr>
              <p:nvPr/>
            </p:nvSpPr>
            <p:spPr bwMode="auto">
              <a:xfrm>
                <a:off x="8481456" y="4149080"/>
                <a:ext cx="576000" cy="57600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Lst>
                <a:ahLst/>
                <a:cxnLst>
                  <a:cxn ang="0">
                    <a:pos x="connsiteX0" y="connsiteY0"/>
                  </a:cxn>
                  <a:cxn ang="0">
                    <a:pos x="connsiteX1" y="connsiteY1"/>
                  </a:cxn>
                  <a:cxn ang="0">
                    <a:pos x="connsiteX2" y="connsiteY2"/>
                  </a:cxn>
                </a:cxnLst>
                <a:rect l="l" t="t" r="r" b="b"/>
                <a:pathLst>
                  <a:path w="790575" h="1181100">
                    <a:moveTo>
                      <a:pt x="0" y="0"/>
                    </a:moveTo>
                    <a:lnTo>
                      <a:pt x="790575" y="0"/>
                    </a:lnTo>
                    <a:lnTo>
                      <a:pt x="790575" y="11811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118" name="フリーフォーム 120">
                <a:extLst>
                  <a:ext uri="{FF2B5EF4-FFF2-40B4-BE49-F238E27FC236}">
                    <a16:creationId xmlns:a16="http://schemas.microsoft.com/office/drawing/2014/main" id="{3F79311D-D008-D635-0A0B-CEFFDC17A5E1}"/>
                  </a:ext>
                </a:extLst>
              </p:cNvPr>
              <p:cNvSpPr>
                <a:spLocks/>
              </p:cNvSpPr>
              <p:nvPr/>
            </p:nvSpPr>
            <p:spPr bwMode="auto">
              <a:xfrm>
                <a:off x="9057520" y="4725144"/>
                <a:ext cx="576000"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grpSp>
          <p:nvGrpSpPr>
            <p:cNvPr id="119" name="グループ化 118">
              <a:extLst>
                <a:ext uri="{FF2B5EF4-FFF2-40B4-BE49-F238E27FC236}">
                  <a16:creationId xmlns:a16="http://schemas.microsoft.com/office/drawing/2014/main" id="{B64DB763-FB7C-F978-1A6A-2CA75C4981D8}"/>
                </a:ext>
              </a:extLst>
            </p:cNvPr>
            <p:cNvGrpSpPr/>
            <p:nvPr/>
          </p:nvGrpSpPr>
          <p:grpSpPr>
            <a:xfrm>
              <a:off x="3584856" y="2600908"/>
              <a:ext cx="1468826" cy="507416"/>
              <a:chOff x="8481456" y="4149080"/>
              <a:chExt cx="1678750" cy="576064"/>
            </a:xfrm>
          </p:grpSpPr>
          <p:sp>
            <p:nvSpPr>
              <p:cNvPr id="120" name="フリーフォーム 119">
                <a:extLst>
                  <a:ext uri="{FF2B5EF4-FFF2-40B4-BE49-F238E27FC236}">
                    <a16:creationId xmlns:a16="http://schemas.microsoft.com/office/drawing/2014/main" id="{BC964F8E-5F7F-D24C-B7FB-D6614CFB4894}"/>
                  </a:ext>
                </a:extLst>
              </p:cNvPr>
              <p:cNvSpPr>
                <a:spLocks/>
              </p:cNvSpPr>
              <p:nvPr/>
            </p:nvSpPr>
            <p:spPr bwMode="auto">
              <a:xfrm>
                <a:off x="8481456" y="4149080"/>
                <a:ext cx="576000" cy="57600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Lst>
                <a:ahLst/>
                <a:cxnLst>
                  <a:cxn ang="0">
                    <a:pos x="connsiteX0" y="connsiteY0"/>
                  </a:cxn>
                  <a:cxn ang="0">
                    <a:pos x="connsiteX1" y="connsiteY1"/>
                  </a:cxn>
                  <a:cxn ang="0">
                    <a:pos x="connsiteX2" y="connsiteY2"/>
                  </a:cxn>
                </a:cxnLst>
                <a:rect l="l" t="t" r="r" b="b"/>
                <a:pathLst>
                  <a:path w="790575" h="1181100">
                    <a:moveTo>
                      <a:pt x="0" y="0"/>
                    </a:moveTo>
                    <a:lnTo>
                      <a:pt x="790575" y="0"/>
                    </a:lnTo>
                    <a:lnTo>
                      <a:pt x="790575" y="1181100"/>
                    </a:lnTo>
                  </a:path>
                </a:pathLst>
              </a:custGeom>
              <a:noFill/>
              <a:ln w="6350" cap="flat"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121" name="フリーフォーム 120">
                <a:extLst>
                  <a:ext uri="{FF2B5EF4-FFF2-40B4-BE49-F238E27FC236}">
                    <a16:creationId xmlns:a16="http://schemas.microsoft.com/office/drawing/2014/main" id="{D2C4F80A-3BCC-7E56-B578-9891935C6367}"/>
                  </a:ext>
                </a:extLst>
              </p:cNvPr>
              <p:cNvSpPr>
                <a:spLocks/>
              </p:cNvSpPr>
              <p:nvPr/>
            </p:nvSpPr>
            <p:spPr bwMode="auto">
              <a:xfrm>
                <a:off x="9057517" y="4725144"/>
                <a:ext cx="1102689"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sp>
          <p:nvSpPr>
            <p:cNvPr id="169" name="フリーフォーム 97">
              <a:extLst>
                <a:ext uri="{FF2B5EF4-FFF2-40B4-BE49-F238E27FC236}">
                  <a16:creationId xmlns:a16="http://schemas.microsoft.com/office/drawing/2014/main" id="{FA200AAE-BB71-BA5D-713A-952CFC0DB6BC}"/>
                </a:ext>
              </a:extLst>
            </p:cNvPr>
            <p:cNvSpPr/>
            <p:nvPr/>
          </p:nvSpPr>
          <p:spPr bwMode="auto">
            <a:xfrm>
              <a:off x="5097016" y="3817144"/>
              <a:ext cx="410815" cy="475952"/>
            </a:xfrm>
            <a:custGeom>
              <a:avLst/>
              <a:gdLst>
                <a:gd name="connsiteX0" fmla="*/ 0 w 714375"/>
                <a:gd name="connsiteY0" fmla="*/ 771525 h 771525"/>
                <a:gd name="connsiteX1" fmla="*/ 714375 w 714375"/>
                <a:gd name="connsiteY1" fmla="*/ 771525 h 771525"/>
                <a:gd name="connsiteX2" fmla="*/ 714375 w 714375"/>
                <a:gd name="connsiteY2" fmla="*/ 161925 h 771525"/>
                <a:gd name="connsiteX3" fmla="*/ 161925 w 714375"/>
                <a:gd name="connsiteY3" fmla="*/ 0 h 771525"/>
                <a:gd name="connsiteX0" fmla="*/ 0 w 714375"/>
                <a:gd name="connsiteY0" fmla="*/ 609600 h 609600"/>
                <a:gd name="connsiteX1" fmla="*/ 714375 w 714375"/>
                <a:gd name="connsiteY1" fmla="*/ 609600 h 609600"/>
                <a:gd name="connsiteX2" fmla="*/ 714375 w 714375"/>
                <a:gd name="connsiteY2" fmla="*/ 0 h 609600"/>
              </a:gdLst>
              <a:ahLst/>
              <a:cxnLst>
                <a:cxn ang="0">
                  <a:pos x="connsiteX0" y="connsiteY0"/>
                </a:cxn>
                <a:cxn ang="0">
                  <a:pos x="connsiteX1" y="connsiteY1"/>
                </a:cxn>
                <a:cxn ang="0">
                  <a:pos x="connsiteX2" y="connsiteY2"/>
                </a:cxn>
              </a:cxnLst>
              <a:rect l="l" t="t" r="r" b="b"/>
              <a:pathLst>
                <a:path w="714375" h="609600">
                  <a:moveTo>
                    <a:pt x="0" y="609600"/>
                  </a:moveTo>
                  <a:lnTo>
                    <a:pt x="714375" y="609600"/>
                  </a:lnTo>
                  <a:lnTo>
                    <a:pt x="714375" y="0"/>
                  </a:lnTo>
                </a:path>
              </a:pathLst>
            </a:custGeom>
            <a:noFill/>
            <a:ln w="6350" cap="flat"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nvGrpSpPr>
            <p:cNvPr id="58" name="グループ化 57">
              <a:extLst>
                <a:ext uri="{FF2B5EF4-FFF2-40B4-BE49-F238E27FC236}">
                  <a16:creationId xmlns:a16="http://schemas.microsoft.com/office/drawing/2014/main" id="{989C648C-7802-A34A-7879-7E57DA566FF7}"/>
                </a:ext>
              </a:extLst>
            </p:cNvPr>
            <p:cNvGrpSpPr/>
            <p:nvPr/>
          </p:nvGrpSpPr>
          <p:grpSpPr>
            <a:xfrm>
              <a:off x="5165849" y="2544839"/>
              <a:ext cx="1155303" cy="92073"/>
              <a:chOff x="5165849" y="2544839"/>
              <a:chExt cx="1155303" cy="92073"/>
            </a:xfrm>
          </p:grpSpPr>
          <p:sp>
            <p:nvSpPr>
              <p:cNvPr id="59" name="フリーフォーム 113">
                <a:extLst>
                  <a:ext uri="{FF2B5EF4-FFF2-40B4-BE49-F238E27FC236}">
                    <a16:creationId xmlns:a16="http://schemas.microsoft.com/office/drawing/2014/main" id="{D1B91558-831A-BBD0-CC52-E7DBF0579CF6}"/>
                  </a:ext>
                </a:extLst>
              </p:cNvPr>
              <p:cNvSpPr/>
              <p:nvPr/>
            </p:nvSpPr>
            <p:spPr bwMode="auto">
              <a:xfrm flipH="1">
                <a:off x="5781124" y="2544839"/>
                <a:ext cx="540028" cy="92073"/>
              </a:xfrm>
              <a:custGeom>
                <a:avLst/>
                <a:gdLst>
                  <a:gd name="connsiteX0" fmla="*/ 0 w 714375"/>
                  <a:gd name="connsiteY0" fmla="*/ 771525 h 771525"/>
                  <a:gd name="connsiteX1" fmla="*/ 714375 w 714375"/>
                  <a:gd name="connsiteY1" fmla="*/ 771525 h 771525"/>
                  <a:gd name="connsiteX2" fmla="*/ 714375 w 714375"/>
                  <a:gd name="connsiteY2" fmla="*/ 161925 h 771525"/>
                  <a:gd name="connsiteX3" fmla="*/ 161925 w 714375"/>
                  <a:gd name="connsiteY3" fmla="*/ 0 h 771525"/>
                  <a:gd name="connsiteX0" fmla="*/ 0 w 714375"/>
                  <a:gd name="connsiteY0" fmla="*/ 609600 h 609600"/>
                  <a:gd name="connsiteX1" fmla="*/ 714375 w 714375"/>
                  <a:gd name="connsiteY1" fmla="*/ 609600 h 609600"/>
                  <a:gd name="connsiteX2" fmla="*/ 714375 w 714375"/>
                  <a:gd name="connsiteY2" fmla="*/ 0 h 609600"/>
                </a:gdLst>
                <a:ahLst/>
                <a:cxnLst>
                  <a:cxn ang="0">
                    <a:pos x="connsiteX0" y="connsiteY0"/>
                  </a:cxn>
                  <a:cxn ang="0">
                    <a:pos x="connsiteX1" y="connsiteY1"/>
                  </a:cxn>
                  <a:cxn ang="0">
                    <a:pos x="connsiteX2" y="connsiteY2"/>
                  </a:cxn>
                </a:cxnLst>
                <a:rect l="l" t="t" r="r" b="b"/>
                <a:pathLst>
                  <a:path w="714375" h="609600">
                    <a:moveTo>
                      <a:pt x="0" y="609600"/>
                    </a:moveTo>
                    <a:lnTo>
                      <a:pt x="714375" y="609600"/>
                    </a:lnTo>
                    <a:lnTo>
                      <a:pt x="714375" y="0"/>
                    </a:lnTo>
                  </a:path>
                </a:pathLst>
              </a:custGeom>
              <a:noFill/>
              <a:ln w="6350" cap="rnd" cmpd="sng" algn="ctr">
                <a:solidFill>
                  <a:srgbClr val="111986"/>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sp>
            <p:nvSpPr>
              <p:cNvPr id="60" name="フリーフォーム 114">
                <a:extLst>
                  <a:ext uri="{FF2B5EF4-FFF2-40B4-BE49-F238E27FC236}">
                    <a16:creationId xmlns:a16="http://schemas.microsoft.com/office/drawing/2014/main" id="{87EF23AD-77E6-6732-D6E9-148BCFFB1A90}"/>
                  </a:ext>
                </a:extLst>
              </p:cNvPr>
              <p:cNvSpPr>
                <a:spLocks/>
              </p:cNvSpPr>
              <p:nvPr/>
            </p:nvSpPr>
            <p:spPr bwMode="auto">
              <a:xfrm flipH="1">
                <a:off x="5165849" y="2544839"/>
                <a:ext cx="612000" cy="0"/>
              </a:xfrm>
              <a:custGeom>
                <a:avLst/>
                <a:gdLst>
                  <a:gd name="connsiteX0" fmla="*/ 0 w 1257300"/>
                  <a:gd name="connsiteY0" fmla="*/ 0 h 1181100"/>
                  <a:gd name="connsiteX1" fmla="*/ 790575 w 1257300"/>
                  <a:gd name="connsiteY1" fmla="*/ 0 h 1181100"/>
                  <a:gd name="connsiteX2" fmla="*/ 790575 w 1257300"/>
                  <a:gd name="connsiteY2" fmla="*/ 1181100 h 1181100"/>
                  <a:gd name="connsiteX3" fmla="*/ 1257300 w 1257300"/>
                  <a:gd name="connsiteY3" fmla="*/ 1104900 h 1181100"/>
                  <a:gd name="connsiteX0" fmla="*/ 0 w 790575"/>
                  <a:gd name="connsiteY0" fmla="*/ 0 h 1181100"/>
                  <a:gd name="connsiteX1" fmla="*/ 790575 w 790575"/>
                  <a:gd name="connsiteY1" fmla="*/ 0 h 1181100"/>
                  <a:gd name="connsiteX2" fmla="*/ 790575 w 790575"/>
                  <a:gd name="connsiteY2" fmla="*/ 1181100 h 1181100"/>
                  <a:gd name="connsiteX0" fmla="*/ 0 w 790575"/>
                  <a:gd name="connsiteY0" fmla="*/ 0 h 0"/>
                  <a:gd name="connsiteX1" fmla="*/ 790575 w 790575"/>
                  <a:gd name="connsiteY1" fmla="*/ 0 h 0"/>
                </a:gdLst>
                <a:ahLst/>
                <a:cxnLst>
                  <a:cxn ang="0">
                    <a:pos x="connsiteX0" y="connsiteY0"/>
                  </a:cxn>
                  <a:cxn ang="0">
                    <a:pos x="connsiteX1" y="connsiteY1"/>
                  </a:cxn>
                </a:cxnLst>
                <a:rect l="l" t="t" r="r" b="b"/>
                <a:pathLst>
                  <a:path w="790575">
                    <a:moveTo>
                      <a:pt x="0" y="0"/>
                    </a:moveTo>
                    <a:lnTo>
                      <a:pt x="790575" y="0"/>
                    </a:lnTo>
                  </a:path>
                </a:pathLst>
              </a:custGeom>
              <a:noFill/>
              <a:ln w="6350" cap="rnd" cmpd="sng" algn="ctr">
                <a:solidFill>
                  <a:srgbClr val="111986"/>
                </a:solidFill>
                <a:prstDash val="solid"/>
                <a:round/>
                <a:headEnd type="none" w="med" len="med"/>
                <a:tailEnd type="oval"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kumimoji="1" lang="ja-JP" altLang="en-US"/>
              </a:p>
            </p:txBody>
          </p:sp>
        </p:grpSp>
      </p:grpSp>
      <p:sp>
        <p:nvSpPr>
          <p:cNvPr id="5" name="スライド番号プレースホルダー 14">
            <a:extLst>
              <a:ext uri="{FF2B5EF4-FFF2-40B4-BE49-F238E27FC236}">
                <a16:creationId xmlns:a16="http://schemas.microsoft.com/office/drawing/2014/main" id="{B16E13C5-7309-BB7C-7CF8-8A7D9C1E06E3}"/>
              </a:ext>
            </a:extLst>
          </p:cNvPr>
          <p:cNvSpPr>
            <a:spLocks noGrp="1"/>
          </p:cNvSpPr>
          <p:nvPr>
            <p:ph type="sldNum" sz="quarter" idx="4"/>
          </p:nvPr>
        </p:nvSpPr>
        <p:spPr>
          <a:xfrm>
            <a:off x="9110034" y="6623200"/>
            <a:ext cx="720210" cy="216024"/>
          </a:xfrm>
        </p:spPr>
        <p:txBody>
          <a:bodyPr/>
          <a:lstStyle/>
          <a:p>
            <a:pPr lvl="0"/>
            <a:r>
              <a:rPr lang="en-US" altLang="ja-JP" noProof="0"/>
              <a:t>4</a:t>
            </a:r>
            <a:endParaRPr lang="ja-JP" altLang="en-US" noProof="0" dirty="0"/>
          </a:p>
        </p:txBody>
      </p:sp>
      <p:sp>
        <p:nvSpPr>
          <p:cNvPr id="2" name="テキスト プレースホルダー 1">
            <a:extLst>
              <a:ext uri="{FF2B5EF4-FFF2-40B4-BE49-F238E27FC236}">
                <a16:creationId xmlns:a16="http://schemas.microsoft.com/office/drawing/2014/main" id="{D0030782-EB86-D115-5389-9A5DFF210526}"/>
              </a:ext>
            </a:extLst>
          </p:cNvPr>
          <p:cNvSpPr>
            <a:spLocks noGrp="1"/>
          </p:cNvSpPr>
          <p:nvPr>
            <p:ph type="body" sz="quarter" idx="13"/>
          </p:nvPr>
        </p:nvSpPr>
        <p:spPr>
          <a:xfrm>
            <a:off x="164468" y="83009"/>
            <a:ext cx="9468000" cy="648000"/>
          </a:xfrm>
        </p:spPr>
        <p:txBody>
          <a:bodyPr/>
          <a:lstStyle/>
          <a:p>
            <a:pPr marL="576000" indent="-576000"/>
            <a:r>
              <a:rPr lang="ja-JP" altLang="en-US"/>
              <a:t>（２）</a:t>
            </a:r>
            <a:r>
              <a:rPr lang="en-US" altLang="ja-JP"/>
              <a:t>	</a:t>
            </a:r>
            <a:r>
              <a:rPr lang="ja-JP" altLang="en-US"/>
              <a:t>大阪の都市魅力</a:t>
            </a:r>
          </a:p>
        </p:txBody>
      </p:sp>
      <p:sp>
        <p:nvSpPr>
          <p:cNvPr id="173" name="正方形/長方形 172">
            <a:extLst>
              <a:ext uri="{FF2B5EF4-FFF2-40B4-BE49-F238E27FC236}">
                <a16:creationId xmlns:a16="http://schemas.microsoft.com/office/drawing/2014/main" id="{20A9B615-84C2-93F8-56F2-8FAC9B4D4002}"/>
              </a:ext>
            </a:extLst>
          </p:cNvPr>
          <p:cNvSpPr/>
          <p:nvPr/>
        </p:nvSpPr>
        <p:spPr bwMode="auto">
          <a:xfrm>
            <a:off x="6321152" y="4365104"/>
            <a:ext cx="3312007" cy="2088232"/>
          </a:xfrm>
          <a:prstGeom prst="rect">
            <a:avLst/>
          </a:prstGeom>
          <a:noFill/>
          <a:ln w="9525" algn="ctr">
            <a:solidFill>
              <a:srgbClr val="111986"/>
            </a:solidFill>
            <a:prstDash val="dash"/>
            <a:miter lim="800000"/>
            <a:headEnd/>
            <a:tailEnd/>
          </a:ln>
          <a:effectLst/>
        </p:spPr>
        <p:txBody>
          <a:bodyPr wrap="square" rtlCol="0" anchor="ctr">
            <a:noAutofit/>
          </a:bodyPr>
          <a:lstStyle/>
          <a:p>
            <a:pPr marL="108000" marR="0" lvl="0" indent="-108000" algn="ctr" defTabSz="914400" rtl="0" eaLnBrk="1" fontAlgn="base" latinLnBrk="0" hangingPunct="1">
              <a:lnSpc>
                <a:spcPct val="120000"/>
              </a:lnSpc>
              <a:spcBef>
                <a:spcPct val="0"/>
              </a:spcBef>
              <a:spcAft>
                <a:spcPct val="0"/>
              </a:spcAft>
              <a:buClr>
                <a:srgbClr val="00B0F0"/>
              </a:buClr>
              <a:buSzTx/>
              <a:buFont typeface="Wingdings" pitchFamily="2" charset="2"/>
              <a:buChar char="l"/>
              <a:tabLst/>
              <a:defRPr/>
            </a:pPr>
            <a:endParaRPr kumimoji="1" lang="ja-JP" altLang="en-US" sz="1200" b="0"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mn-cs"/>
            </a:endParaRPr>
          </a:p>
        </p:txBody>
      </p:sp>
      <p:sp>
        <p:nvSpPr>
          <p:cNvPr id="174" name="角丸四角形 52">
            <a:extLst>
              <a:ext uri="{FF2B5EF4-FFF2-40B4-BE49-F238E27FC236}">
                <a16:creationId xmlns:a16="http://schemas.microsoft.com/office/drawing/2014/main" id="{161CEAC8-A005-54A6-4341-9708B1DE39C8}"/>
              </a:ext>
            </a:extLst>
          </p:cNvPr>
          <p:cNvSpPr/>
          <p:nvPr/>
        </p:nvSpPr>
        <p:spPr bwMode="auto">
          <a:xfrm>
            <a:off x="6321152" y="1268998"/>
            <a:ext cx="3312000" cy="1116000"/>
          </a:xfrm>
          <a:prstGeom prst="rect">
            <a:avLst/>
          </a:prstGeom>
          <a:solidFill>
            <a:srgbClr val="FFFFFF"/>
          </a:solidFill>
          <a:ln w="9525" algn="ctr">
            <a:solidFill>
              <a:srgbClr val="111986"/>
            </a:solidFill>
            <a:prstDash val="solid"/>
            <a:miter lim="800000"/>
            <a:headEnd/>
            <a:tailEnd/>
          </a:ln>
          <a:effectLst/>
        </p:spPr>
        <p:txBody>
          <a:bodyPr wrap="square" lIns="72000" tIns="54000" rIns="1728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dirty="0"/>
              <a:t>創薬を中心とするライフサイエンスパークなどの研究開発拠点の形成</a:t>
            </a:r>
            <a:endParaRPr kumimoji="1" lang="en-US" altLang="ja-JP" sz="900" dirty="0"/>
          </a:p>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endParaRPr kumimoji="1" lang="ja-JP" altLang="en-US" sz="900" dirty="0"/>
          </a:p>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dirty="0"/>
              <a:t>高速道路</a:t>
            </a:r>
            <a:r>
              <a:rPr kumimoji="1" lang="en-US" altLang="ja-JP" sz="900" dirty="0"/>
              <a:t>IC</a:t>
            </a:r>
            <a:r>
              <a:rPr kumimoji="1" lang="ja-JP" altLang="en-US" sz="900" dirty="0"/>
              <a:t>に隣接した立地を活かした産業拠点の形成を推進</a:t>
            </a:r>
          </a:p>
        </p:txBody>
      </p:sp>
      <p:pic>
        <p:nvPicPr>
          <p:cNvPr id="175" name="Picture 7" descr="「彩都」ロゴマーク">
            <a:extLst>
              <a:ext uri="{FF2B5EF4-FFF2-40B4-BE49-F238E27FC236}">
                <a16:creationId xmlns:a16="http://schemas.microsoft.com/office/drawing/2014/main" id="{0C588E72-6B16-2714-D52D-052B15D5B9E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13114" t="4786" r="10988"/>
          <a:stretch>
            <a:fillRect/>
          </a:stretch>
        </p:blipFill>
        <p:spPr bwMode="auto">
          <a:xfrm>
            <a:off x="8049432" y="1340768"/>
            <a:ext cx="720000" cy="544757"/>
          </a:xfrm>
          <a:prstGeom prst="rect">
            <a:avLst/>
          </a:prstGeom>
          <a:noFill/>
          <a:extLst>
            <a:ext uri="{909E8E84-426E-40DD-AFC4-6F175D3DCCD1}">
              <a14:hiddenFill xmlns:a14="http://schemas.microsoft.com/office/drawing/2010/main">
                <a:solidFill>
                  <a:srgbClr val="FFFFFF"/>
                </a:solidFill>
              </a14:hiddenFill>
            </a:ext>
          </a:extLst>
        </p:spPr>
      </p:pic>
      <p:pic>
        <p:nvPicPr>
          <p:cNvPr id="176" name="図 175">
            <a:extLst>
              <a:ext uri="{FF2B5EF4-FFF2-40B4-BE49-F238E27FC236}">
                <a16:creationId xmlns:a16="http://schemas.microsoft.com/office/drawing/2014/main" id="{91D8AEB6-5CF4-5914-C047-7632892DD329}"/>
              </a:ext>
            </a:extLst>
          </p:cNvPr>
          <p:cNvPicPr>
            <a:picLocks noChangeAspect="1"/>
          </p:cNvPicPr>
          <p:nvPr/>
        </p:nvPicPr>
        <p:blipFill>
          <a:blip r:embed="rId5" cstate="screen">
            <a:extLst>
              <a:ext uri="{28A0092B-C50C-407E-A947-70E740481C1C}">
                <a14:useLocalDpi xmlns:a14="http://schemas.microsoft.com/office/drawing/2010/main"/>
              </a:ext>
            </a:extLst>
          </a:blip>
          <a:srcRect l="4718" t="4107" r="433" b="736"/>
          <a:stretch>
            <a:fillRect/>
          </a:stretch>
        </p:blipFill>
        <p:spPr>
          <a:xfrm>
            <a:off x="8625408" y="1477784"/>
            <a:ext cx="936104" cy="845093"/>
          </a:xfrm>
          <a:prstGeom prst="rect">
            <a:avLst/>
          </a:prstGeom>
        </p:spPr>
      </p:pic>
      <p:sp>
        <p:nvSpPr>
          <p:cNvPr id="178" name="角丸四角形 52">
            <a:extLst>
              <a:ext uri="{FF2B5EF4-FFF2-40B4-BE49-F238E27FC236}">
                <a16:creationId xmlns:a16="http://schemas.microsoft.com/office/drawing/2014/main" id="{08A52A0C-AC81-0790-3123-1AB375B18108}"/>
              </a:ext>
            </a:extLst>
          </p:cNvPr>
          <p:cNvSpPr/>
          <p:nvPr/>
        </p:nvSpPr>
        <p:spPr bwMode="auto">
          <a:xfrm>
            <a:off x="6321152" y="2745004"/>
            <a:ext cx="3312000" cy="684000"/>
          </a:xfrm>
          <a:prstGeom prst="rect">
            <a:avLst/>
          </a:prstGeom>
          <a:solidFill>
            <a:srgbClr val="FFFFFF"/>
          </a:solidFill>
          <a:ln w="9525" algn="ctr">
            <a:solidFill>
              <a:srgbClr val="111986"/>
            </a:solidFill>
            <a:prstDash val="solid"/>
            <a:miter lim="800000"/>
            <a:headEnd/>
            <a:tailEnd/>
          </a:ln>
          <a:effectLst/>
        </p:spPr>
        <p:txBody>
          <a:bodyPr wrap="square" lIns="72000" tIns="54000" rIns="1080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dirty="0"/>
              <a:t>「健康と医療」をコンセプトに、国立循環器病研究</a:t>
            </a:r>
            <a:r>
              <a:rPr kumimoji="1" lang="ja-JP" altLang="en-US" sz="900"/>
              <a:t>センター、医薬基盤・健康・栄養</a:t>
            </a:r>
            <a:r>
              <a:rPr kumimoji="1" lang="ja-JP" altLang="en-US" sz="900" dirty="0"/>
              <a:t>研究所を核とした国際級の複合医療産業拠点（クラスター）の形成を推進</a:t>
            </a:r>
          </a:p>
        </p:txBody>
      </p:sp>
      <p:sp>
        <p:nvSpPr>
          <p:cNvPr id="181" name="角丸四角形 52">
            <a:extLst>
              <a:ext uri="{FF2B5EF4-FFF2-40B4-BE49-F238E27FC236}">
                <a16:creationId xmlns:a16="http://schemas.microsoft.com/office/drawing/2014/main" id="{CF2E77A4-D984-F021-EB5C-7E02DE794C2E}"/>
              </a:ext>
            </a:extLst>
          </p:cNvPr>
          <p:cNvSpPr/>
          <p:nvPr/>
        </p:nvSpPr>
        <p:spPr bwMode="auto">
          <a:xfrm>
            <a:off x="6321152" y="3789088"/>
            <a:ext cx="3312000" cy="432000"/>
          </a:xfrm>
          <a:prstGeom prst="rect">
            <a:avLst/>
          </a:prstGeom>
          <a:solidFill>
            <a:srgbClr val="FFFFFF"/>
          </a:solidFill>
          <a:ln w="9525" algn="ctr">
            <a:solidFill>
              <a:srgbClr val="111986"/>
            </a:solidFill>
            <a:prstDash val="solid"/>
            <a:miter lim="800000"/>
            <a:headEnd/>
            <a:tailEnd/>
          </a:ln>
          <a:effectLst/>
        </p:spPr>
        <p:txBody>
          <a:bodyPr wrap="square" lIns="72000" tIns="54000" rIns="1080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再生医療をベースとした未来医療の実用化・産業化拠点の形成</a:t>
            </a:r>
          </a:p>
        </p:txBody>
      </p:sp>
      <p:pic>
        <p:nvPicPr>
          <p:cNvPr id="182" name="図 181">
            <a:extLst>
              <a:ext uri="{FF2B5EF4-FFF2-40B4-BE49-F238E27FC236}">
                <a16:creationId xmlns:a16="http://schemas.microsoft.com/office/drawing/2014/main" id="{5C99DCE3-88E0-B0D6-B1F2-B9A4F7BD39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71608" y="3843088"/>
            <a:ext cx="643705" cy="324000"/>
          </a:xfrm>
          <a:prstGeom prst="rect">
            <a:avLst/>
          </a:prstGeom>
        </p:spPr>
      </p:pic>
      <p:sp>
        <p:nvSpPr>
          <p:cNvPr id="184" name="角丸四角形 52">
            <a:extLst>
              <a:ext uri="{FF2B5EF4-FFF2-40B4-BE49-F238E27FC236}">
                <a16:creationId xmlns:a16="http://schemas.microsoft.com/office/drawing/2014/main" id="{E1B9BD00-359E-0FD5-8137-8D54BA44A82D}"/>
              </a:ext>
            </a:extLst>
          </p:cNvPr>
          <p:cNvSpPr/>
          <p:nvPr/>
        </p:nvSpPr>
        <p:spPr bwMode="auto">
          <a:xfrm>
            <a:off x="6393160" y="4653184"/>
            <a:ext cx="3168008" cy="432000"/>
          </a:xfrm>
          <a:prstGeom prst="rect">
            <a:avLst/>
          </a:prstGeom>
          <a:solidFill>
            <a:srgbClr val="FFFFFF"/>
          </a:solidFill>
          <a:ln w="9525" algn="ctr">
            <a:solidFill>
              <a:srgbClr val="111986"/>
            </a:solidFill>
            <a:prstDash val="solid"/>
            <a:miter lim="800000"/>
            <a:headEnd/>
            <a:tailEnd/>
          </a:ln>
          <a:effectLst/>
        </p:spPr>
        <p:txBody>
          <a:bodyPr wrap="square" lIns="72000" tIns="54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dirty="0"/>
              <a:t>スマートヘルスなど幅広い分野での規制改革を行い、</a:t>
            </a:r>
            <a:endParaRPr kumimoji="1" lang="en-US" altLang="ja-JP" sz="900" dirty="0"/>
          </a:p>
          <a:p>
            <a:pPr marR="0" lvl="0" algn="just" defTabSz="914400" fontAlgn="ctr" hangingPunct="0">
              <a:spcBef>
                <a:spcPts val="200"/>
              </a:spcBef>
              <a:buClr>
                <a:srgbClr val="111986"/>
              </a:buClr>
              <a:buSzPct val="70000"/>
              <a:tabLst/>
              <a:defRPr/>
            </a:pPr>
            <a:r>
              <a:rPr kumimoji="1" lang="ja-JP" altLang="en-US" sz="900" dirty="0"/>
              <a:t>　 先端的サービスを展開</a:t>
            </a:r>
          </a:p>
        </p:txBody>
      </p:sp>
      <p:sp>
        <p:nvSpPr>
          <p:cNvPr id="186" name="角丸四角形 52">
            <a:extLst>
              <a:ext uri="{FF2B5EF4-FFF2-40B4-BE49-F238E27FC236}">
                <a16:creationId xmlns:a16="http://schemas.microsoft.com/office/drawing/2014/main" id="{26FF4CF3-2502-2D95-6071-D3B7A0AD5D28}"/>
              </a:ext>
            </a:extLst>
          </p:cNvPr>
          <p:cNvSpPr/>
          <p:nvPr/>
        </p:nvSpPr>
        <p:spPr bwMode="auto">
          <a:xfrm>
            <a:off x="6393160" y="5373264"/>
            <a:ext cx="3168008" cy="432000"/>
          </a:xfrm>
          <a:prstGeom prst="rect">
            <a:avLst/>
          </a:prstGeom>
          <a:solidFill>
            <a:srgbClr val="FFFFFF"/>
          </a:solidFill>
          <a:ln w="9525" algn="ctr">
            <a:solidFill>
              <a:srgbClr val="111986"/>
            </a:solidFill>
            <a:prstDash val="solid"/>
            <a:miter lim="800000"/>
            <a:headEnd/>
            <a:tailEnd/>
          </a:ln>
          <a:effectLst/>
        </p:spPr>
        <p:txBody>
          <a:bodyPr wrap="square" lIns="72000" tIns="54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医療等のイノベーション拠点の形成</a:t>
            </a:r>
          </a:p>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チャレンジングな人材の集まるビジネス環境整備</a:t>
            </a:r>
          </a:p>
        </p:txBody>
      </p:sp>
      <p:sp>
        <p:nvSpPr>
          <p:cNvPr id="189" name="角丸四角形 52">
            <a:extLst>
              <a:ext uri="{FF2B5EF4-FFF2-40B4-BE49-F238E27FC236}">
                <a16:creationId xmlns:a16="http://schemas.microsoft.com/office/drawing/2014/main" id="{D9FB0870-6A15-D78D-443E-1F38625D4693}"/>
              </a:ext>
            </a:extLst>
          </p:cNvPr>
          <p:cNvSpPr/>
          <p:nvPr/>
        </p:nvSpPr>
        <p:spPr bwMode="auto">
          <a:xfrm>
            <a:off x="6393160" y="6093344"/>
            <a:ext cx="3168008" cy="288000"/>
          </a:xfrm>
          <a:prstGeom prst="rect">
            <a:avLst/>
          </a:prstGeom>
          <a:solidFill>
            <a:srgbClr val="FFFFFF"/>
          </a:solidFill>
          <a:ln w="9525" algn="ctr">
            <a:solidFill>
              <a:srgbClr val="111986"/>
            </a:solidFill>
            <a:prstDash val="solid"/>
            <a:miter lim="800000"/>
            <a:headEnd/>
            <a:tailEnd/>
          </a:ln>
          <a:effectLst/>
        </p:spPr>
        <p:txBody>
          <a:bodyPr wrap="square" lIns="72000" tIns="54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医療・バッテリー関連の投資促進</a:t>
            </a:r>
          </a:p>
        </p:txBody>
      </p:sp>
      <p:sp>
        <p:nvSpPr>
          <p:cNvPr id="191" name="角丸四角形 52">
            <a:extLst>
              <a:ext uri="{FF2B5EF4-FFF2-40B4-BE49-F238E27FC236}">
                <a16:creationId xmlns:a16="http://schemas.microsoft.com/office/drawing/2014/main" id="{29012B97-7DEB-7DDB-F586-F46AF2EA799A}"/>
              </a:ext>
            </a:extLst>
          </p:cNvPr>
          <p:cNvSpPr/>
          <p:nvPr/>
        </p:nvSpPr>
        <p:spPr bwMode="auto">
          <a:xfrm>
            <a:off x="272480" y="5805239"/>
            <a:ext cx="2232000" cy="432000"/>
          </a:xfrm>
          <a:prstGeom prst="rect">
            <a:avLst/>
          </a:prstGeom>
          <a:solidFill>
            <a:srgbClr val="FFFFFF"/>
          </a:solidFill>
          <a:ln w="9525" algn="ctr">
            <a:solidFill>
              <a:srgbClr val="111986"/>
            </a:solidFill>
            <a:prstDash val="solid"/>
            <a:miter lim="800000"/>
            <a:headEnd/>
            <a:tailEnd/>
          </a:ln>
          <a:effectLst/>
        </p:spPr>
        <p:txBody>
          <a:bodyPr wrap="square" lIns="72000" tIns="54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en-US" altLang="ja-JP" sz="900"/>
              <a:t>2025</a:t>
            </a:r>
            <a:r>
              <a:rPr kumimoji="1" lang="ja-JP" altLang="en-US" sz="900"/>
              <a:t>年日本国際博覧会開催地</a:t>
            </a:r>
          </a:p>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統合型リゾート（</a:t>
            </a:r>
            <a:r>
              <a:rPr kumimoji="1" lang="en-US" altLang="ja-JP" sz="900"/>
              <a:t>IR</a:t>
            </a:r>
            <a:r>
              <a:rPr kumimoji="1" lang="ja-JP" altLang="en-US" sz="900"/>
              <a:t>）予定地</a:t>
            </a:r>
          </a:p>
        </p:txBody>
      </p:sp>
      <p:sp>
        <p:nvSpPr>
          <p:cNvPr id="193" name="角丸四角形 52">
            <a:extLst>
              <a:ext uri="{FF2B5EF4-FFF2-40B4-BE49-F238E27FC236}">
                <a16:creationId xmlns:a16="http://schemas.microsoft.com/office/drawing/2014/main" id="{21DD35E9-58C7-D2F0-3D5C-839A56961BA4}"/>
              </a:ext>
            </a:extLst>
          </p:cNvPr>
          <p:cNvSpPr/>
          <p:nvPr/>
        </p:nvSpPr>
        <p:spPr bwMode="auto">
          <a:xfrm>
            <a:off x="2649136" y="5805264"/>
            <a:ext cx="3528000" cy="648000"/>
          </a:xfrm>
          <a:prstGeom prst="rect">
            <a:avLst/>
          </a:prstGeom>
          <a:solidFill>
            <a:srgbClr val="FFFFFF"/>
          </a:solidFill>
          <a:ln w="9525" algn="ctr">
            <a:solidFill>
              <a:srgbClr val="111986"/>
            </a:solidFill>
            <a:prstDash val="solid"/>
            <a:miter lim="800000"/>
            <a:headEnd/>
            <a:tailEnd/>
          </a:ln>
          <a:effectLst/>
        </p:spPr>
        <p:txBody>
          <a:bodyPr wrap="square" lIns="72000" tIns="54000" rIns="79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en-US" altLang="ja-JP" sz="900"/>
              <a:t>2019</a:t>
            </a:r>
            <a:r>
              <a:rPr kumimoji="1" lang="ja-JP" altLang="en-US" sz="900"/>
              <a:t>年</a:t>
            </a:r>
            <a:r>
              <a:rPr kumimoji="1" lang="en-US" altLang="ja-JP" sz="900"/>
              <a:t>7</a:t>
            </a:r>
            <a:r>
              <a:rPr kumimoji="1" lang="ja-JP" altLang="en-US" sz="900"/>
              <a:t>月、仁徳天皇陵古墳をはじめとする</a:t>
            </a:r>
            <a:r>
              <a:rPr kumimoji="1" lang="en-US" altLang="ja-JP" sz="900"/>
              <a:t>49</a:t>
            </a:r>
            <a:r>
              <a:rPr kumimoji="1" lang="ja-JP" altLang="en-US" sz="900"/>
              <a:t>基の古墳が世界遺産に登録され、大阪初の世界遺産が誕生</a:t>
            </a:r>
          </a:p>
        </p:txBody>
      </p:sp>
      <p:pic>
        <p:nvPicPr>
          <p:cNvPr id="194" name="Picture 2" descr="http://www.city.sakai.lg.jp/kanko/hakubutsukan/kofun.images/ninhya01.jpg">
            <a:extLst>
              <a:ext uri="{FF2B5EF4-FFF2-40B4-BE49-F238E27FC236}">
                <a16:creationId xmlns:a16="http://schemas.microsoft.com/office/drawing/2014/main" id="{680028F4-E991-B282-654A-8C47BB1BA044}"/>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r="1480"/>
          <a:stretch>
            <a:fillRect/>
          </a:stretch>
        </p:blipFill>
        <p:spPr bwMode="auto">
          <a:xfrm>
            <a:off x="5457056" y="5877272"/>
            <a:ext cx="648000" cy="504000"/>
          </a:xfrm>
          <a:prstGeom prst="rect">
            <a:avLst/>
          </a:prstGeom>
          <a:noFill/>
          <a:extLst>
            <a:ext uri="{909E8E84-426E-40DD-AFC4-6F175D3DCCD1}">
              <a14:hiddenFill xmlns:a14="http://schemas.microsoft.com/office/drawing/2010/main">
                <a:solidFill>
                  <a:srgbClr val="FFFFFF"/>
                </a:solidFill>
              </a14:hiddenFill>
            </a:ext>
          </a:extLst>
        </p:spPr>
      </p:pic>
      <p:sp>
        <p:nvSpPr>
          <p:cNvPr id="196" name="角丸四角形 52">
            <a:extLst>
              <a:ext uri="{FF2B5EF4-FFF2-40B4-BE49-F238E27FC236}">
                <a16:creationId xmlns:a16="http://schemas.microsoft.com/office/drawing/2014/main" id="{CD4BF4E5-9E62-A41F-0CBC-1C3997891CF7}"/>
              </a:ext>
            </a:extLst>
          </p:cNvPr>
          <p:cNvSpPr/>
          <p:nvPr/>
        </p:nvSpPr>
        <p:spPr bwMode="auto">
          <a:xfrm>
            <a:off x="273000" y="1268998"/>
            <a:ext cx="2232000" cy="2088000"/>
          </a:xfrm>
          <a:prstGeom prst="rect">
            <a:avLst/>
          </a:prstGeom>
          <a:solidFill>
            <a:srgbClr val="FFFFFF"/>
          </a:solidFill>
          <a:ln w="9525" algn="ctr">
            <a:solidFill>
              <a:srgbClr val="111986"/>
            </a:solidFill>
            <a:prstDash val="solid"/>
            <a:miter lim="800000"/>
            <a:headEnd/>
            <a:tailEnd/>
          </a:ln>
          <a:effectLst/>
        </p:spPr>
        <p:txBody>
          <a:bodyPr wrap="square" lIns="72000" tIns="54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r>
              <a:rPr kumimoji="1" lang="ja-JP" altLang="en-US" sz="900"/>
              <a:t>「</a:t>
            </a:r>
            <a:r>
              <a:rPr kumimoji="1" lang="ja-JP" altLang="en-US" sz="900" dirty="0"/>
              <a:t>みどり」と「イノベーション」の</a:t>
            </a:r>
            <a:r>
              <a:rPr kumimoji="1" lang="ja-JP" altLang="en-US" sz="900"/>
              <a:t>融合拠点</a:t>
            </a:r>
            <a:endParaRPr kumimoji="1" lang="en-US" altLang="ja-JP" sz="900" dirty="0"/>
          </a:p>
          <a:p>
            <a:pPr marL="108000" indent="-108000" algn="just" defTabSz="914400" fontAlgn="ctr" hangingPunct="0">
              <a:spcBef>
                <a:spcPts val="200"/>
              </a:spcBef>
              <a:buClr>
                <a:srgbClr val="111986"/>
              </a:buClr>
              <a:buSzPct val="70000"/>
              <a:buFont typeface="Wingdings" panose="05000000000000000000" pitchFamily="2" charset="2"/>
              <a:buChar char="l"/>
              <a:defRPr/>
            </a:pPr>
            <a:r>
              <a:rPr kumimoji="1" lang="en-US" altLang="ja-JP" sz="900"/>
              <a:t>2024</a:t>
            </a:r>
            <a:r>
              <a:rPr kumimoji="1" lang="ja-JP" altLang="en-US" sz="900"/>
              <a:t>年</a:t>
            </a:r>
            <a:r>
              <a:rPr kumimoji="1" lang="en-US" altLang="ja-JP" sz="900" dirty="0"/>
              <a:t>9</a:t>
            </a:r>
            <a:r>
              <a:rPr kumimoji="1" lang="ja-JP" altLang="en-US" sz="900" dirty="0"/>
              <a:t>月　先行まちびらき</a:t>
            </a:r>
          </a:p>
        </p:txBody>
      </p:sp>
      <p:pic>
        <p:nvPicPr>
          <p:cNvPr id="198" name="図 197">
            <a:extLst>
              <a:ext uri="{FF2B5EF4-FFF2-40B4-BE49-F238E27FC236}">
                <a16:creationId xmlns:a16="http://schemas.microsoft.com/office/drawing/2014/main" id="{F1640485-3FE2-3D16-E88A-DA61F8970BBD}"/>
              </a:ext>
            </a:extLst>
          </p:cNvPr>
          <p:cNvPicPr>
            <a:picLocks noChangeAspect="1"/>
          </p:cNvPicPr>
          <p:nvPr/>
        </p:nvPicPr>
        <p:blipFill>
          <a:blip r:embed="rId8" cstate="screen">
            <a:extLst>
              <a:ext uri="{28A0092B-C50C-407E-A947-70E740481C1C}">
                <a14:useLocalDpi xmlns:a14="http://schemas.microsoft.com/office/drawing/2010/main"/>
              </a:ext>
            </a:extLst>
          </a:blip>
          <a:srcRect l="1666" r="1666"/>
          <a:stretch>
            <a:fillRect/>
          </a:stretch>
        </p:blipFill>
        <p:spPr>
          <a:xfrm>
            <a:off x="344984" y="1664804"/>
            <a:ext cx="2088000" cy="1620000"/>
          </a:xfrm>
          <a:prstGeom prst="rect">
            <a:avLst/>
          </a:prstGeom>
        </p:spPr>
      </p:pic>
      <p:sp>
        <p:nvSpPr>
          <p:cNvPr id="201" name="テキスト ボックス 200">
            <a:extLst>
              <a:ext uri="{FF2B5EF4-FFF2-40B4-BE49-F238E27FC236}">
                <a16:creationId xmlns:a16="http://schemas.microsoft.com/office/drawing/2014/main" id="{319808A1-16ED-69C5-2711-6349C9CA8B58}"/>
              </a:ext>
            </a:extLst>
          </p:cNvPr>
          <p:cNvSpPr txBox="1">
            <a:spLocks/>
          </p:cNvSpPr>
          <p:nvPr/>
        </p:nvSpPr>
        <p:spPr bwMode="auto">
          <a:xfrm>
            <a:off x="2288984" y="3141000"/>
            <a:ext cx="144000" cy="144000"/>
          </a:xfrm>
          <a:prstGeom prst="rect">
            <a:avLst/>
          </a:prstGeom>
          <a:noFill/>
          <a:ln w="9525" cap="rnd" algn="ctr">
            <a:noFill/>
            <a:miter lim="800000"/>
            <a:headEnd/>
            <a:tailEnd/>
          </a:ln>
          <a:effectLst/>
        </p:spPr>
        <p:txBody>
          <a:bodyPr wrap="none" lIns="0" tIns="0" rIns="36000" bIns="36000" rtlCol="0" anchor="ctr" anchorCtr="0">
            <a:noAutofit/>
          </a:bodyPr>
          <a:lstStyle/>
          <a:p>
            <a:pPr marL="268288" indent="-268288" algn="r" fontAlgn="ctr" hangingPunct="1">
              <a:spcBef>
                <a:spcPct val="50000"/>
              </a:spcBef>
            </a:pPr>
            <a:r>
              <a:rPr kumimoji="1" lang="en-US" altLang="ja-JP" sz="800" dirty="0">
                <a:solidFill>
                  <a:srgbClr val="FFFFFF"/>
                </a:solidFill>
                <a:effectLst>
                  <a:glow rad="127000">
                    <a:srgbClr val="000000">
                      <a:alpha val="60000"/>
                    </a:srgbClr>
                  </a:glow>
                </a:effectLst>
                <a:latin typeface="Arial" pitchFamily="34" charset="0"/>
              </a:rPr>
              <a:t>©UR</a:t>
            </a:r>
            <a:r>
              <a:rPr kumimoji="1" lang="ja-JP" altLang="en-US" sz="800" dirty="0">
                <a:solidFill>
                  <a:srgbClr val="FFFFFF"/>
                </a:solidFill>
                <a:effectLst>
                  <a:glow rad="127000">
                    <a:srgbClr val="000000">
                      <a:alpha val="60000"/>
                    </a:srgbClr>
                  </a:glow>
                </a:effectLst>
                <a:latin typeface="Arial" pitchFamily="34" charset="0"/>
              </a:rPr>
              <a:t>都市機構</a:t>
            </a:r>
          </a:p>
        </p:txBody>
      </p:sp>
      <p:pic>
        <p:nvPicPr>
          <p:cNvPr id="207" name="Picture 2" descr="\\10000sv0007b\10009\新公債\022_IR活動（資料・日程・HP）\H28\IR資料\6月版\ねた\関係先\ＵＳＪ\写真\IMG_3999.JPG">
            <a:extLst>
              <a:ext uri="{FF2B5EF4-FFF2-40B4-BE49-F238E27FC236}">
                <a16:creationId xmlns:a16="http://schemas.microsoft.com/office/drawing/2014/main" id="{926F0C3B-E056-A094-D316-6CE0621B618C}"/>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t="-1" b="5164"/>
          <a:stretch>
            <a:fillRect/>
          </a:stretch>
        </p:blipFill>
        <p:spPr bwMode="auto">
          <a:xfrm>
            <a:off x="273000" y="3969163"/>
            <a:ext cx="1080000" cy="1080000"/>
          </a:xfrm>
          <a:prstGeom prst="rect">
            <a:avLst/>
          </a:prstGeom>
          <a:noFill/>
          <a:extLst>
            <a:ext uri="{909E8E84-426E-40DD-AFC4-6F175D3DCCD1}">
              <a14:hiddenFill xmlns:a14="http://schemas.microsoft.com/office/drawing/2010/main">
                <a:solidFill>
                  <a:srgbClr val="FFFFFF"/>
                </a:solidFill>
              </a14:hiddenFill>
            </a:ext>
          </a:extLst>
        </p:spPr>
      </p:pic>
      <p:sp>
        <p:nvSpPr>
          <p:cNvPr id="210" name="角丸四角形 52">
            <a:extLst>
              <a:ext uri="{FF2B5EF4-FFF2-40B4-BE49-F238E27FC236}">
                <a16:creationId xmlns:a16="http://schemas.microsoft.com/office/drawing/2014/main" id="{DA175AE7-67CC-52AE-917E-EED5D8391D2C}"/>
              </a:ext>
            </a:extLst>
          </p:cNvPr>
          <p:cNvSpPr/>
          <p:nvPr/>
        </p:nvSpPr>
        <p:spPr bwMode="auto">
          <a:xfrm>
            <a:off x="272480" y="3609020"/>
            <a:ext cx="1080120" cy="1440160"/>
          </a:xfrm>
          <a:prstGeom prst="rect">
            <a:avLst/>
          </a:prstGeom>
          <a:solidFill>
            <a:srgbClr val="FFFFFF">
              <a:alpha val="0"/>
            </a:srgbClr>
          </a:solidFill>
          <a:ln w="9525" algn="ctr">
            <a:solidFill>
              <a:srgbClr val="111986"/>
            </a:solidFill>
            <a:prstDash val="solid"/>
            <a:miter lim="800000"/>
            <a:headEnd/>
            <a:tailEnd/>
          </a:ln>
          <a:effectLst/>
        </p:spPr>
        <p:txBody>
          <a:bodyPr wrap="square" lIns="72000" tIns="72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endParaRPr kumimoji="1" lang="ja-JP" altLang="en-US" sz="900" dirty="0"/>
          </a:p>
        </p:txBody>
      </p:sp>
      <p:pic>
        <p:nvPicPr>
          <p:cNvPr id="218" name="図 217">
            <a:extLst>
              <a:ext uri="{FF2B5EF4-FFF2-40B4-BE49-F238E27FC236}">
                <a16:creationId xmlns:a16="http://schemas.microsoft.com/office/drawing/2014/main" id="{4FE3F9CB-8F06-B725-952B-35290AA44D44}"/>
              </a:ext>
            </a:extLst>
          </p:cNvPr>
          <p:cNvPicPr>
            <a:picLocks noChangeAspect="1"/>
          </p:cNvPicPr>
          <p:nvPr/>
        </p:nvPicPr>
        <p:blipFill>
          <a:blip r:embed="rId10" cstate="email">
            <a:extLst>
              <a:ext uri="{28A0092B-C50C-407E-A947-70E740481C1C}">
                <a14:useLocalDpi xmlns:a14="http://schemas.microsoft.com/office/drawing/2010/main"/>
              </a:ext>
            </a:extLst>
          </a:blip>
          <a:srcRect b="9182"/>
          <a:stretch>
            <a:fillRect/>
          </a:stretch>
        </p:blipFill>
        <p:spPr>
          <a:xfrm>
            <a:off x="2648848" y="2709000"/>
            <a:ext cx="936000" cy="936000"/>
          </a:xfrm>
          <a:prstGeom prst="rect">
            <a:avLst/>
          </a:prstGeom>
          <a:ln>
            <a:noFill/>
          </a:ln>
          <a:effectLst/>
        </p:spPr>
      </p:pic>
      <p:sp>
        <p:nvSpPr>
          <p:cNvPr id="219" name="角丸四角形 52">
            <a:extLst>
              <a:ext uri="{FF2B5EF4-FFF2-40B4-BE49-F238E27FC236}">
                <a16:creationId xmlns:a16="http://schemas.microsoft.com/office/drawing/2014/main" id="{482D0A7E-8379-EA47-FB65-A49438EF1558}"/>
              </a:ext>
            </a:extLst>
          </p:cNvPr>
          <p:cNvSpPr/>
          <p:nvPr/>
        </p:nvSpPr>
        <p:spPr bwMode="auto">
          <a:xfrm>
            <a:off x="2648632" y="2492896"/>
            <a:ext cx="928601" cy="1152128"/>
          </a:xfrm>
          <a:prstGeom prst="rect">
            <a:avLst/>
          </a:prstGeom>
          <a:solidFill>
            <a:srgbClr val="FFFFFF">
              <a:alpha val="0"/>
            </a:srgbClr>
          </a:solidFill>
          <a:ln w="9525" algn="ctr">
            <a:solidFill>
              <a:srgbClr val="111986"/>
            </a:solidFill>
            <a:prstDash val="solid"/>
            <a:miter lim="800000"/>
            <a:headEnd/>
            <a:tailEnd/>
          </a:ln>
          <a:effectLst/>
        </p:spPr>
        <p:txBody>
          <a:bodyPr wrap="square" lIns="72000" tIns="72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endParaRPr kumimoji="1" lang="ja-JP" altLang="en-US" sz="900" dirty="0"/>
          </a:p>
        </p:txBody>
      </p:sp>
      <p:pic>
        <p:nvPicPr>
          <p:cNvPr id="223" name="図 222">
            <a:extLst>
              <a:ext uri="{FF2B5EF4-FFF2-40B4-BE49-F238E27FC236}">
                <a16:creationId xmlns:a16="http://schemas.microsoft.com/office/drawing/2014/main" id="{ADD2AD73-6AA7-5712-04A2-35764613BDA7}"/>
              </a:ext>
            </a:extLst>
          </p:cNvPr>
          <p:cNvPicPr>
            <a:picLocks noChangeAspect="1"/>
          </p:cNvPicPr>
          <p:nvPr/>
        </p:nvPicPr>
        <p:blipFill>
          <a:blip r:embed="rId11" cstate="screen">
            <a:extLst>
              <a:ext uri="{28A0092B-C50C-407E-A947-70E740481C1C}">
                <a14:useLocalDpi xmlns:a14="http://schemas.microsoft.com/office/drawing/2010/main"/>
              </a:ext>
            </a:extLst>
          </a:blip>
          <a:srcRect t="5030" b="5030"/>
          <a:stretch/>
        </p:blipFill>
        <p:spPr>
          <a:xfrm>
            <a:off x="1496776" y="4185180"/>
            <a:ext cx="1440000" cy="864000"/>
          </a:xfrm>
          <a:prstGeom prst="rect">
            <a:avLst/>
          </a:prstGeom>
        </p:spPr>
      </p:pic>
      <p:sp>
        <p:nvSpPr>
          <p:cNvPr id="224" name="円/楕円 113">
            <a:extLst>
              <a:ext uri="{FF2B5EF4-FFF2-40B4-BE49-F238E27FC236}">
                <a16:creationId xmlns:a16="http://schemas.microsoft.com/office/drawing/2014/main" id="{99EB7D47-CD84-F842-17CD-202966F95545}"/>
              </a:ext>
            </a:extLst>
          </p:cNvPr>
          <p:cNvSpPr>
            <a:spLocks/>
          </p:cNvSpPr>
          <p:nvPr/>
        </p:nvSpPr>
        <p:spPr bwMode="auto">
          <a:xfrm>
            <a:off x="1496745" y="3969000"/>
            <a:ext cx="1440000" cy="216000"/>
          </a:xfrm>
          <a:prstGeom prst="rect">
            <a:avLst/>
          </a:prstGeom>
          <a:solidFill>
            <a:srgbClr val="111986"/>
          </a:solidFill>
          <a:ln w="25400" algn="ctr">
            <a:noFill/>
            <a:prstDash val="solid"/>
            <a:round/>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0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関西国際空港</a:t>
            </a:r>
          </a:p>
        </p:txBody>
      </p:sp>
      <p:sp>
        <p:nvSpPr>
          <p:cNvPr id="222" name="角丸四角形 52">
            <a:extLst>
              <a:ext uri="{FF2B5EF4-FFF2-40B4-BE49-F238E27FC236}">
                <a16:creationId xmlns:a16="http://schemas.microsoft.com/office/drawing/2014/main" id="{AD5F3E13-6860-E1B4-4B8A-103FD5DD4498}"/>
              </a:ext>
            </a:extLst>
          </p:cNvPr>
          <p:cNvSpPr/>
          <p:nvPr/>
        </p:nvSpPr>
        <p:spPr bwMode="auto">
          <a:xfrm>
            <a:off x="1503330" y="3968820"/>
            <a:ext cx="1427813" cy="1080120"/>
          </a:xfrm>
          <a:prstGeom prst="rect">
            <a:avLst/>
          </a:prstGeom>
          <a:solidFill>
            <a:srgbClr val="FFFFFF">
              <a:alpha val="0"/>
            </a:srgbClr>
          </a:solidFill>
          <a:ln w="9525" algn="ctr">
            <a:solidFill>
              <a:srgbClr val="111986"/>
            </a:solidFill>
            <a:prstDash val="solid"/>
            <a:miter lim="800000"/>
            <a:headEnd/>
            <a:tailEnd/>
          </a:ln>
          <a:effectLst/>
        </p:spPr>
        <p:txBody>
          <a:bodyPr wrap="square" lIns="72000" tIns="72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endParaRPr kumimoji="1" lang="ja-JP" altLang="en-US" sz="900" dirty="0"/>
          </a:p>
        </p:txBody>
      </p:sp>
      <p:sp>
        <p:nvSpPr>
          <p:cNvPr id="14" name="円/楕円 113">
            <a:extLst>
              <a:ext uri="{FF2B5EF4-FFF2-40B4-BE49-F238E27FC236}">
                <a16:creationId xmlns:a16="http://schemas.microsoft.com/office/drawing/2014/main" id="{86A465F3-82D2-CD86-199C-D3CE61BC4132}"/>
              </a:ext>
            </a:extLst>
          </p:cNvPr>
          <p:cNvSpPr>
            <a:spLocks/>
          </p:cNvSpPr>
          <p:nvPr/>
        </p:nvSpPr>
        <p:spPr bwMode="auto">
          <a:xfrm>
            <a:off x="6321152" y="1052999"/>
            <a:ext cx="3312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彩都</a:t>
            </a:r>
          </a:p>
        </p:txBody>
      </p:sp>
      <p:sp>
        <p:nvSpPr>
          <p:cNvPr id="15" name="円/楕円 113">
            <a:extLst>
              <a:ext uri="{FF2B5EF4-FFF2-40B4-BE49-F238E27FC236}">
                <a16:creationId xmlns:a16="http://schemas.microsoft.com/office/drawing/2014/main" id="{E0110CE1-69E2-7BBA-76C0-DBA5B87C8461}"/>
              </a:ext>
            </a:extLst>
          </p:cNvPr>
          <p:cNvSpPr>
            <a:spLocks/>
          </p:cNvSpPr>
          <p:nvPr/>
        </p:nvSpPr>
        <p:spPr bwMode="auto">
          <a:xfrm>
            <a:off x="6321152" y="2529005"/>
            <a:ext cx="3312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健都</a:t>
            </a:r>
          </a:p>
        </p:txBody>
      </p:sp>
      <p:sp>
        <p:nvSpPr>
          <p:cNvPr id="16" name="円/楕円 113">
            <a:extLst>
              <a:ext uri="{FF2B5EF4-FFF2-40B4-BE49-F238E27FC236}">
                <a16:creationId xmlns:a16="http://schemas.microsoft.com/office/drawing/2014/main" id="{86A6D72B-8C22-D686-A88E-FA6599BCAB95}"/>
              </a:ext>
            </a:extLst>
          </p:cNvPr>
          <p:cNvSpPr>
            <a:spLocks/>
          </p:cNvSpPr>
          <p:nvPr/>
        </p:nvSpPr>
        <p:spPr bwMode="auto">
          <a:xfrm>
            <a:off x="6321152" y="3573089"/>
            <a:ext cx="3312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中之島クロス（未来医療国際拠点）</a:t>
            </a:r>
          </a:p>
        </p:txBody>
      </p:sp>
      <p:sp>
        <p:nvSpPr>
          <p:cNvPr id="17" name="円/楕円 113">
            <a:extLst>
              <a:ext uri="{FF2B5EF4-FFF2-40B4-BE49-F238E27FC236}">
                <a16:creationId xmlns:a16="http://schemas.microsoft.com/office/drawing/2014/main" id="{9B30E170-C1DE-18A1-777F-1015BC445E42}"/>
              </a:ext>
            </a:extLst>
          </p:cNvPr>
          <p:cNvSpPr>
            <a:spLocks/>
          </p:cNvSpPr>
          <p:nvPr/>
        </p:nvSpPr>
        <p:spPr bwMode="auto">
          <a:xfrm>
            <a:off x="6393160" y="4437185"/>
            <a:ext cx="3168008"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スーパーシティ型国家戦略特区</a:t>
            </a:r>
          </a:p>
        </p:txBody>
      </p:sp>
      <p:sp>
        <p:nvSpPr>
          <p:cNvPr id="18" name="円/楕円 113">
            <a:extLst>
              <a:ext uri="{FF2B5EF4-FFF2-40B4-BE49-F238E27FC236}">
                <a16:creationId xmlns:a16="http://schemas.microsoft.com/office/drawing/2014/main" id="{356DD887-1CA7-2AEE-AD2E-939D3D3CF318}"/>
              </a:ext>
            </a:extLst>
          </p:cNvPr>
          <p:cNvSpPr>
            <a:spLocks/>
          </p:cNvSpPr>
          <p:nvPr/>
        </p:nvSpPr>
        <p:spPr bwMode="auto">
          <a:xfrm>
            <a:off x="6393160" y="5157265"/>
            <a:ext cx="3168008"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zh-CN"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関西圏国家戦略特区</a:t>
            </a:r>
          </a:p>
        </p:txBody>
      </p:sp>
      <p:sp>
        <p:nvSpPr>
          <p:cNvPr id="19" name="円/楕円 113">
            <a:extLst>
              <a:ext uri="{FF2B5EF4-FFF2-40B4-BE49-F238E27FC236}">
                <a16:creationId xmlns:a16="http://schemas.microsoft.com/office/drawing/2014/main" id="{8FF78506-B423-3D7E-F78C-BC853102B24A}"/>
              </a:ext>
            </a:extLst>
          </p:cNvPr>
          <p:cNvSpPr>
            <a:spLocks/>
          </p:cNvSpPr>
          <p:nvPr/>
        </p:nvSpPr>
        <p:spPr bwMode="auto">
          <a:xfrm>
            <a:off x="6393160" y="5877345"/>
            <a:ext cx="3168008"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関西イノベーション国際戦略総合特区</a:t>
            </a:r>
          </a:p>
        </p:txBody>
      </p:sp>
      <p:sp>
        <p:nvSpPr>
          <p:cNvPr id="20" name="円/楕円 113">
            <a:extLst>
              <a:ext uri="{FF2B5EF4-FFF2-40B4-BE49-F238E27FC236}">
                <a16:creationId xmlns:a16="http://schemas.microsoft.com/office/drawing/2014/main" id="{AA23C56A-9DF0-0D7A-F244-15EE8F5E80BB}"/>
              </a:ext>
            </a:extLst>
          </p:cNvPr>
          <p:cNvSpPr>
            <a:spLocks/>
          </p:cNvSpPr>
          <p:nvPr/>
        </p:nvSpPr>
        <p:spPr bwMode="auto">
          <a:xfrm>
            <a:off x="272480" y="5589240"/>
            <a:ext cx="2232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夢洲</a:t>
            </a:r>
          </a:p>
        </p:txBody>
      </p:sp>
      <p:sp>
        <p:nvSpPr>
          <p:cNvPr id="21" name="円/楕円 113">
            <a:extLst>
              <a:ext uri="{FF2B5EF4-FFF2-40B4-BE49-F238E27FC236}">
                <a16:creationId xmlns:a16="http://schemas.microsoft.com/office/drawing/2014/main" id="{8A39D058-786B-BA8D-355B-AF70FAA0C02B}"/>
              </a:ext>
            </a:extLst>
          </p:cNvPr>
          <p:cNvSpPr>
            <a:spLocks/>
          </p:cNvSpPr>
          <p:nvPr/>
        </p:nvSpPr>
        <p:spPr bwMode="auto">
          <a:xfrm>
            <a:off x="2649136" y="5589240"/>
            <a:ext cx="3528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百舌鳥・古市古墳群</a:t>
            </a:r>
          </a:p>
        </p:txBody>
      </p:sp>
      <p:sp>
        <p:nvSpPr>
          <p:cNvPr id="22" name="円/楕円 113">
            <a:extLst>
              <a:ext uri="{FF2B5EF4-FFF2-40B4-BE49-F238E27FC236}">
                <a16:creationId xmlns:a16="http://schemas.microsoft.com/office/drawing/2014/main" id="{55367CFD-1D54-C9CF-C345-0D7BFC96BBD5}"/>
              </a:ext>
            </a:extLst>
          </p:cNvPr>
          <p:cNvSpPr>
            <a:spLocks/>
          </p:cNvSpPr>
          <p:nvPr/>
        </p:nvSpPr>
        <p:spPr bwMode="auto">
          <a:xfrm>
            <a:off x="273000" y="1052999"/>
            <a:ext cx="2232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2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うめきたプロジェクト</a:t>
            </a:r>
            <a:endParaRPr kumimoji="1" lang="ja-JP" altLang="en-US" sz="12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pic>
        <p:nvPicPr>
          <p:cNvPr id="10" name="図 9">
            <a:extLst>
              <a:ext uri="{FF2B5EF4-FFF2-40B4-BE49-F238E27FC236}">
                <a16:creationId xmlns:a16="http://schemas.microsoft.com/office/drawing/2014/main" id="{6342E0F5-41F0-EA58-6FFD-455BFCB5E486}"/>
              </a:ext>
            </a:extLst>
          </p:cNvPr>
          <p:cNvPicPr>
            <a:picLocks noChangeAspect="1"/>
          </p:cNvPicPr>
          <p:nvPr/>
        </p:nvPicPr>
        <p:blipFill>
          <a:blip r:embed="rId12" cstate="screen">
            <a:extLst>
              <a:ext uri="{28A0092B-C50C-407E-A947-70E740481C1C}">
                <a14:useLocalDpi xmlns:a14="http://schemas.microsoft.com/office/drawing/2010/main"/>
              </a:ext>
            </a:extLst>
          </a:blip>
          <a:srcRect l="15076" r="15076"/>
          <a:stretch/>
        </p:blipFill>
        <p:spPr>
          <a:xfrm>
            <a:off x="2648960" y="1366536"/>
            <a:ext cx="1162279" cy="936000"/>
          </a:xfrm>
          <a:prstGeom prst="rect">
            <a:avLst/>
          </a:prstGeom>
        </p:spPr>
      </p:pic>
      <p:sp>
        <p:nvSpPr>
          <p:cNvPr id="6" name="角丸四角形 52">
            <a:extLst>
              <a:ext uri="{FF2B5EF4-FFF2-40B4-BE49-F238E27FC236}">
                <a16:creationId xmlns:a16="http://schemas.microsoft.com/office/drawing/2014/main" id="{2D5D408C-DE04-DF7C-0F94-4FE9EA2CCD7B}"/>
              </a:ext>
            </a:extLst>
          </p:cNvPr>
          <p:cNvSpPr/>
          <p:nvPr/>
        </p:nvSpPr>
        <p:spPr bwMode="auto">
          <a:xfrm>
            <a:off x="2648070" y="1072386"/>
            <a:ext cx="1162278" cy="1230150"/>
          </a:xfrm>
          <a:prstGeom prst="rect">
            <a:avLst/>
          </a:prstGeom>
          <a:solidFill>
            <a:srgbClr val="FFFFFF">
              <a:alpha val="0"/>
            </a:srgbClr>
          </a:solidFill>
          <a:ln w="9525" algn="ctr">
            <a:solidFill>
              <a:srgbClr val="111986"/>
            </a:solidFill>
            <a:prstDash val="solid"/>
            <a:miter lim="800000"/>
            <a:headEnd/>
            <a:tailEnd/>
          </a:ln>
          <a:effectLst/>
        </p:spPr>
        <p:txBody>
          <a:bodyPr wrap="square" lIns="72000" tIns="72000" rIns="72000" bIns="0" rtlCol="0" anchor="t">
            <a:noAutofit/>
          </a:bodyPr>
          <a:lstStyle/>
          <a:p>
            <a:pPr marL="108000" marR="0" lvl="0" indent="-108000" algn="just" defTabSz="914400" fontAlgn="ctr" hangingPunct="0">
              <a:spcBef>
                <a:spcPts val="200"/>
              </a:spcBef>
              <a:buClr>
                <a:srgbClr val="111986"/>
              </a:buClr>
              <a:buSzPct val="70000"/>
              <a:buFont typeface="Wingdings" panose="05000000000000000000" pitchFamily="2" charset="2"/>
              <a:buChar char="l"/>
              <a:tabLst/>
              <a:defRPr/>
            </a:pPr>
            <a:endParaRPr kumimoji="1" lang="ja-JP" altLang="en-US" sz="900" dirty="0"/>
          </a:p>
        </p:txBody>
      </p:sp>
      <p:sp>
        <p:nvSpPr>
          <p:cNvPr id="23" name="円/楕円 113">
            <a:extLst>
              <a:ext uri="{FF2B5EF4-FFF2-40B4-BE49-F238E27FC236}">
                <a16:creationId xmlns:a16="http://schemas.microsoft.com/office/drawing/2014/main" id="{949E7F24-EC6B-1ECF-D32D-54FF99D3E7BB}"/>
              </a:ext>
            </a:extLst>
          </p:cNvPr>
          <p:cNvSpPr>
            <a:spLocks/>
          </p:cNvSpPr>
          <p:nvPr/>
        </p:nvSpPr>
        <p:spPr bwMode="auto">
          <a:xfrm>
            <a:off x="2648961" y="1055899"/>
            <a:ext cx="1162278" cy="310495"/>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太陽の塔</a:t>
            </a:r>
            <a:endParaRPr kumimoji="1" lang="en-US" altLang="ja-JP"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a:p>
            <a:pPr marL="0" marR="0" lvl="0" indent="0" defTabSz="914400" rtl="0" fontAlgn="ctr" latinLnBrk="0" hangingPunct="0">
              <a:buClr>
                <a:srgbClr val="00B0F0"/>
              </a:buClr>
              <a:buSzTx/>
              <a:buFontTx/>
              <a:buNone/>
              <a:tabLst/>
              <a:defRPr/>
            </a:pPr>
            <a:r>
              <a:rPr kumimoji="1" lang="ja-JP" altLang="en-US" sz="1000" b="1" dirty="0">
                <a:solidFill>
                  <a:srgbClr val="FFFFFF"/>
                </a:solidFill>
                <a:latin typeface="BIZ UDPゴシック" panose="020B0400000000000000" pitchFamily="50" charset="-128"/>
                <a:ea typeface="BIZ UDPゴシック" panose="020B0400000000000000" pitchFamily="50" charset="-128"/>
              </a:rPr>
              <a:t>（万博記念公園）</a:t>
            </a:r>
            <a:endParaRPr kumimoji="1" lang="en-US" altLang="ja-JP"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24" name="円/楕円 113">
            <a:extLst>
              <a:ext uri="{FF2B5EF4-FFF2-40B4-BE49-F238E27FC236}">
                <a16:creationId xmlns:a16="http://schemas.microsoft.com/office/drawing/2014/main" id="{07419A5B-4472-0B76-43D8-CC2C320E9C03}"/>
              </a:ext>
            </a:extLst>
          </p:cNvPr>
          <p:cNvSpPr>
            <a:spLocks/>
          </p:cNvSpPr>
          <p:nvPr/>
        </p:nvSpPr>
        <p:spPr bwMode="auto">
          <a:xfrm>
            <a:off x="2648848" y="2493000"/>
            <a:ext cx="936000" cy="216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0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大阪城</a:t>
            </a:r>
            <a:endParaRPr kumimoji="1" lang="ja-JP" altLang="en-US"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endParaRPr>
          </a:p>
        </p:txBody>
      </p:sp>
      <p:sp>
        <p:nvSpPr>
          <p:cNvPr id="25" name="円/楕円 113">
            <a:extLst>
              <a:ext uri="{FF2B5EF4-FFF2-40B4-BE49-F238E27FC236}">
                <a16:creationId xmlns:a16="http://schemas.microsoft.com/office/drawing/2014/main" id="{169E0F73-1871-6C2F-D126-EAF36FB942C1}"/>
              </a:ext>
            </a:extLst>
          </p:cNvPr>
          <p:cNvSpPr>
            <a:spLocks/>
          </p:cNvSpPr>
          <p:nvPr/>
        </p:nvSpPr>
        <p:spPr bwMode="auto">
          <a:xfrm>
            <a:off x="273000" y="3609163"/>
            <a:ext cx="1080000" cy="360000"/>
          </a:xfrm>
          <a:prstGeom prst="rect">
            <a:avLst/>
          </a:prstGeom>
          <a:solidFill>
            <a:srgbClr val="111986"/>
          </a:solidFill>
          <a:ln w="9525" algn="ctr">
            <a:solidFill>
              <a:srgbClr val="111986"/>
            </a:solidFill>
            <a:prstDash val="solid"/>
            <a:miter lim="800000"/>
            <a:headEnd/>
            <a:tailEnd/>
          </a:ln>
          <a:effectLst/>
        </p:spPr>
        <p:txBody>
          <a:bodyPr wrap="none" lIns="72000" tIns="0" rIns="0" bIns="0" rtlCol="0" anchor="ctr" anchorCtr="0">
            <a:noAutofit/>
          </a:bodyPr>
          <a:lstStyle/>
          <a:p>
            <a:pPr marL="0" marR="0" lvl="0" indent="0" defTabSz="914400" rtl="0" fontAlgn="ctr" latinLnBrk="0" hangingPunct="0">
              <a:buClr>
                <a:srgbClr val="00B0F0"/>
              </a:buClr>
              <a:buSzTx/>
              <a:buFontTx/>
              <a:buNone/>
              <a:tabLst/>
              <a:defRPr/>
            </a:pPr>
            <a:r>
              <a:rPr kumimoji="1" lang="ja-JP" altLang="en-US" sz="10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ユニバーサル</a:t>
            </a:r>
            <a:br>
              <a:rPr kumimoji="1" lang="en-US" altLang="ja-JP" sz="10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br>
            <a:r>
              <a:rPr kumimoji="1" lang="ja-JP" altLang="en-US" sz="1000" b="1" i="0" u="none" strike="noStrike" kern="1200" cap="none" spc="0" normalizeH="0" baseline="0" noProof="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スタジオジャパン</a:t>
            </a:r>
          </a:p>
        </p:txBody>
      </p:sp>
      <p:pic>
        <p:nvPicPr>
          <p:cNvPr id="9" name="図 8">
            <a:extLst>
              <a:ext uri="{FF2B5EF4-FFF2-40B4-BE49-F238E27FC236}">
                <a16:creationId xmlns:a16="http://schemas.microsoft.com/office/drawing/2014/main" id="{E74C7941-0E5C-4F5D-A063-CA88CD01939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589675" y="2823403"/>
            <a:ext cx="1007570" cy="491310"/>
          </a:xfrm>
          <a:prstGeom prst="rect">
            <a:avLst/>
          </a:prstGeom>
        </p:spPr>
      </p:pic>
    </p:spTree>
    <p:extLst>
      <p:ext uri="{BB962C8B-B14F-4D97-AF65-F5344CB8AC3E}">
        <p14:creationId xmlns:p14="http://schemas.microsoft.com/office/powerpoint/2010/main" val="70038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A7C25E2E-51FD-41C1-B9BC-A341DC5AC7C7}"/>
              </a:ext>
            </a:extLst>
          </p:cNvPr>
          <p:cNvSpPr/>
          <p:nvPr/>
        </p:nvSpPr>
        <p:spPr bwMode="auto">
          <a:xfrm>
            <a:off x="272480" y="1340768"/>
            <a:ext cx="7056000" cy="360000"/>
          </a:xfrm>
          <a:prstGeom prst="rect">
            <a:avLst/>
          </a:prstGeom>
          <a:noFill/>
          <a:ln w="25400" algn="ctr">
            <a:noFill/>
            <a:prstDash val="solid"/>
            <a:round/>
            <a:headEnd/>
            <a:tailEnd/>
          </a:ln>
          <a:effectLst/>
          <a:extLst>
            <a:ext uri="{91240B29-F687-4F45-9708-019B960494DF}">
              <a14:hiddenLine xmlns:a14="http://schemas.microsoft.com/office/drawing/2010/main" w="25400" algn="ctr">
                <a:solidFill>
                  <a:schemeClr val="tx1"/>
                </a:solidFill>
                <a:prstDash val="solid"/>
                <a:round/>
                <a:headEnd/>
                <a:tailEnd/>
              </a14:hiddenLine>
            </a:ext>
          </a:extLst>
        </p:spPr>
        <p:txBody>
          <a:bodyPr wrap="square" lIns="144000" tIns="72000" rIns="0" bIns="0" rtlCol="0" anchor="t">
            <a:noAutofit/>
          </a:bodyPr>
          <a:lstStyle/>
          <a:p>
            <a:pPr marL="144000" indent="-144000" algn="just" fontAlgn="ctr" hangingPunct="0">
              <a:lnSpc>
                <a:spcPct val="105000"/>
              </a:lnSpc>
              <a:spcBef>
                <a:spcPts val="600"/>
              </a:spcBef>
              <a:buClr>
                <a:srgbClr val="111986"/>
              </a:buClr>
              <a:buSzPct val="70000"/>
              <a:buFont typeface="Wingdings" panose="05000000000000000000" pitchFamily="2" charset="2"/>
              <a:buChar char="l"/>
            </a:pPr>
            <a:r>
              <a:rPr lang="en-US" altLang="ja-JP" sz="1200" b="1">
                <a:solidFill>
                  <a:schemeClr val="tx1"/>
                </a:solidFill>
                <a:latin typeface="BIZ UDPゴシック" panose="020B0400000000000000" pitchFamily="50" charset="-128"/>
                <a:ea typeface="BIZ UDPゴシック" panose="020B0400000000000000" pitchFamily="50" charset="-128"/>
              </a:rPr>
              <a:t>Nakanoshima </a:t>
            </a:r>
            <a:r>
              <a:rPr lang="en-US" altLang="ja-JP" sz="1200" b="1" dirty="0" err="1">
                <a:solidFill>
                  <a:schemeClr val="tx1"/>
                </a:solidFill>
                <a:latin typeface="BIZ UDPゴシック" panose="020B0400000000000000" pitchFamily="50" charset="-128"/>
                <a:ea typeface="BIZ UDPゴシック" panose="020B0400000000000000" pitchFamily="50" charset="-128"/>
              </a:rPr>
              <a:t>Qross</a:t>
            </a:r>
            <a:r>
              <a:rPr lang="ja-JP" altLang="en-US" sz="1200" b="1" dirty="0">
                <a:solidFill>
                  <a:schemeClr val="tx1"/>
                </a:solidFill>
                <a:latin typeface="BIZ UDPゴシック" panose="020B0400000000000000" pitchFamily="50" charset="-128"/>
                <a:ea typeface="BIZ UDPゴシック" panose="020B0400000000000000" pitchFamily="50" charset="-128"/>
              </a:rPr>
              <a:t>の特徴</a:t>
            </a:r>
            <a:endParaRPr lang="en-US" altLang="ja-JP" sz="1200" b="1" dirty="0">
              <a:solidFill>
                <a:schemeClr val="tx1"/>
              </a:solidFill>
              <a:latin typeface="BIZ UDPゴシック" panose="020B0400000000000000" pitchFamily="50" charset="-128"/>
              <a:ea typeface="BIZ UDPゴシック" panose="020B0400000000000000" pitchFamily="50" charset="-128"/>
            </a:endParaRPr>
          </a:p>
          <a:p>
            <a:pPr marL="144000" algn="just" fontAlgn="ctr" hangingPunct="0">
              <a:lnSpc>
                <a:spcPct val="105000"/>
              </a:lnSpc>
              <a:spcBef>
                <a:spcPts val="300"/>
              </a:spcBef>
              <a:buClr>
                <a:schemeClr val="accent2"/>
              </a:buClr>
            </a:pPr>
            <a:r>
              <a:rPr lang="ja-JP" altLang="en-US" sz="1200">
                <a:solidFill>
                  <a:schemeClr val="tx1"/>
                </a:solidFill>
                <a:latin typeface="BIZ UDPゴシック" panose="020B0400000000000000" pitchFamily="50" charset="-128"/>
                <a:ea typeface="BIZ UDPゴシック" panose="020B0400000000000000" pitchFamily="50" charset="-128"/>
              </a:rPr>
              <a:t>医療</a:t>
            </a:r>
            <a:r>
              <a:rPr lang="ja-JP" altLang="en-US" sz="1200" dirty="0">
                <a:solidFill>
                  <a:schemeClr val="tx1"/>
                </a:solidFill>
                <a:latin typeface="BIZ UDPゴシック" panose="020B0400000000000000" pitchFamily="50" charset="-128"/>
                <a:ea typeface="BIZ UDPゴシック" panose="020B0400000000000000" pitchFamily="50" charset="-128"/>
              </a:rPr>
              <a:t>機関と企業、スタートアップ、支援機関等が一つ屋根の下に集積する、他に類</a:t>
            </a:r>
            <a:r>
              <a:rPr lang="ja-JP" altLang="en-US" sz="1200">
                <a:solidFill>
                  <a:schemeClr val="tx1"/>
                </a:solidFill>
                <a:latin typeface="BIZ UDPゴシック" panose="020B0400000000000000" pitchFamily="50" charset="-128"/>
                <a:ea typeface="BIZ UDPゴシック" panose="020B0400000000000000" pitchFamily="50" charset="-128"/>
              </a:rPr>
              <a:t>を見ない未来</a:t>
            </a:r>
            <a:r>
              <a:rPr lang="ja-JP" altLang="en-US" sz="1200" dirty="0">
                <a:solidFill>
                  <a:schemeClr val="tx1"/>
                </a:solidFill>
                <a:latin typeface="BIZ UDPゴシック" panose="020B0400000000000000" pitchFamily="50" charset="-128"/>
                <a:ea typeface="BIZ UDPゴシック" panose="020B0400000000000000" pitchFamily="50" charset="-128"/>
              </a:rPr>
              <a:t>医療の産業化拠点です。</a:t>
            </a:r>
            <a:r>
              <a:rPr lang="en-US" altLang="ja-JP" sz="1200" dirty="0">
                <a:solidFill>
                  <a:schemeClr val="tx1"/>
                </a:solidFill>
                <a:latin typeface="BIZ UDPゴシック" panose="020B0400000000000000" pitchFamily="50" charset="-128"/>
                <a:ea typeface="BIZ UDPゴシック" panose="020B0400000000000000" pitchFamily="50" charset="-128"/>
              </a:rPr>
              <a:t>2019</a:t>
            </a:r>
            <a:r>
              <a:rPr lang="ja-JP" altLang="en-US" sz="1200" dirty="0">
                <a:solidFill>
                  <a:schemeClr val="tx1"/>
                </a:solidFill>
                <a:latin typeface="BIZ UDPゴシック" panose="020B0400000000000000" pitchFamily="50" charset="-128"/>
                <a:ea typeface="BIZ UDPゴシック" panose="020B0400000000000000" pitchFamily="50" charset="-128"/>
              </a:rPr>
              <a:t>年に</a:t>
            </a:r>
            <a:r>
              <a:rPr lang="en-US" altLang="ja-JP" sz="1200" dirty="0">
                <a:solidFill>
                  <a:schemeClr val="tx1"/>
                </a:solidFill>
                <a:latin typeface="BIZ UDPゴシック" panose="020B0400000000000000" pitchFamily="50" charset="-128"/>
                <a:ea typeface="BIZ UDPゴシック" panose="020B0400000000000000" pitchFamily="50" charset="-128"/>
              </a:rPr>
              <a:t>21</a:t>
            </a:r>
            <a:r>
              <a:rPr lang="ja-JP" altLang="en-US" sz="1200" dirty="0">
                <a:solidFill>
                  <a:schemeClr val="tx1"/>
                </a:solidFill>
                <a:latin typeface="BIZ UDPゴシック" panose="020B0400000000000000" pitchFamily="50" charset="-128"/>
                <a:ea typeface="BIZ UDPゴシック" panose="020B0400000000000000" pitchFamily="50" charset="-128"/>
              </a:rPr>
              <a:t>社の民間企業等と大阪府で設立</a:t>
            </a:r>
            <a:r>
              <a:rPr lang="ja-JP" altLang="en-US" sz="1200">
                <a:solidFill>
                  <a:schemeClr val="tx1"/>
                </a:solidFill>
                <a:latin typeface="BIZ UDPゴシック" panose="020B0400000000000000" pitchFamily="50" charset="-128"/>
                <a:ea typeface="BIZ UDPゴシック" panose="020B0400000000000000" pitchFamily="50" charset="-128"/>
              </a:rPr>
              <a:t>した、一般</a:t>
            </a:r>
            <a:r>
              <a:rPr lang="ja-JP" altLang="en-US" sz="1200" dirty="0">
                <a:solidFill>
                  <a:schemeClr val="tx1"/>
                </a:solidFill>
                <a:latin typeface="BIZ UDPゴシック" panose="020B0400000000000000" pitchFamily="50" charset="-128"/>
                <a:ea typeface="BIZ UDPゴシック" panose="020B0400000000000000" pitchFamily="50" charset="-128"/>
              </a:rPr>
              <a:t>財団法人未来医療推進機構が核となり、拠点形成を進めています。</a:t>
            </a:r>
            <a:endParaRPr lang="en-US" altLang="ja-JP" sz="1200" dirty="0">
              <a:solidFill>
                <a:schemeClr val="tx1"/>
              </a:solidFill>
              <a:latin typeface="BIZ UDPゴシック" panose="020B0400000000000000" pitchFamily="50" charset="-128"/>
              <a:ea typeface="BIZ UDPゴシック" panose="020B0400000000000000" pitchFamily="50" charset="-128"/>
            </a:endParaRPr>
          </a:p>
          <a:p>
            <a:pPr marL="144000" indent="-144000" algn="just" fontAlgn="ctr" hangingPunct="0">
              <a:lnSpc>
                <a:spcPct val="105000"/>
              </a:lnSpc>
              <a:spcBef>
                <a:spcPts val="600"/>
              </a:spcBef>
              <a:buClr>
                <a:srgbClr val="111986"/>
              </a:buClr>
              <a:buSzPct val="70000"/>
              <a:buFont typeface="Wingdings" panose="05000000000000000000" pitchFamily="2" charset="2"/>
              <a:buChar char="l"/>
            </a:pPr>
            <a:r>
              <a:rPr lang="ja-JP" altLang="en-US" sz="1200" b="1">
                <a:latin typeface="BIZ UDPゴシック" panose="020B0400000000000000" pitchFamily="50" charset="-128"/>
                <a:ea typeface="BIZ UDPゴシック" panose="020B0400000000000000" pitchFamily="50" charset="-128"/>
              </a:rPr>
              <a:t>未来</a:t>
            </a:r>
            <a:r>
              <a:rPr lang="ja-JP" altLang="en-US" sz="1200" b="1" dirty="0">
                <a:latin typeface="BIZ UDPゴシック" panose="020B0400000000000000" pitchFamily="50" charset="-128"/>
                <a:ea typeface="BIZ UDPゴシック" panose="020B0400000000000000" pitchFamily="50" charset="-128"/>
              </a:rPr>
              <a:t>医療推進機構</a:t>
            </a:r>
            <a:r>
              <a:rPr lang="ja-JP" altLang="en-US" sz="1200" b="1">
                <a:latin typeface="BIZ UDPゴシック" panose="020B0400000000000000" pitchFamily="50" charset="-128"/>
                <a:ea typeface="BIZ UDPゴシック" panose="020B0400000000000000" pitchFamily="50" charset="-128"/>
              </a:rPr>
              <a:t>の役割</a:t>
            </a:r>
            <a:endParaRPr lang="en-US" altLang="ja-JP" sz="1200" b="1" dirty="0">
              <a:latin typeface="BIZ UDPゴシック" panose="020B0400000000000000" pitchFamily="50" charset="-128"/>
              <a:ea typeface="BIZ UDPゴシック" panose="020B0400000000000000" pitchFamily="50" charset="-128"/>
            </a:endParaRPr>
          </a:p>
          <a:p>
            <a:pPr marL="144000" algn="just" fontAlgn="ctr" hangingPunct="0">
              <a:lnSpc>
                <a:spcPct val="105000"/>
              </a:lnSpc>
              <a:spcBef>
                <a:spcPts val="300"/>
              </a:spcBef>
              <a:buClr>
                <a:schemeClr val="accent2"/>
              </a:buClr>
            </a:pPr>
            <a:r>
              <a:rPr lang="ja-JP" altLang="en-US" sz="1200">
                <a:latin typeface="BIZ UDPゴシック" panose="020B0400000000000000" pitchFamily="50" charset="-128"/>
                <a:ea typeface="BIZ UDPゴシック" panose="020B0400000000000000" pitchFamily="50" charset="-128"/>
              </a:rPr>
              <a:t>医療</a:t>
            </a:r>
            <a:r>
              <a:rPr lang="ja-JP" altLang="en-US" sz="1200" dirty="0">
                <a:latin typeface="BIZ UDPゴシック" panose="020B0400000000000000" pitchFamily="50" charset="-128"/>
                <a:ea typeface="BIZ UDPゴシック" panose="020B0400000000000000" pitchFamily="50" charset="-128"/>
              </a:rPr>
              <a:t>機関や大学・研究機関、企業（スタートアップを含む）、支援機関などが有機的に連携できる</a:t>
            </a:r>
            <a:r>
              <a:rPr lang="ja-JP" altLang="en-US" sz="1200">
                <a:latin typeface="BIZ UDPゴシック" panose="020B0400000000000000" pitchFamily="50" charset="-128"/>
                <a:ea typeface="BIZ UDPゴシック" panose="020B0400000000000000" pitchFamily="50" charset="-128"/>
              </a:rPr>
              <a:t>よう、</a:t>
            </a:r>
            <a:r>
              <a:rPr lang="en-US" altLang="ja-JP" sz="1200">
                <a:latin typeface="BIZ UDPゴシック" panose="020B0400000000000000" pitchFamily="50" charset="-128"/>
                <a:ea typeface="BIZ UDPゴシック" panose="020B0400000000000000" pitchFamily="50" charset="-128"/>
              </a:rPr>
              <a:t>Nakanoshima </a:t>
            </a:r>
            <a:r>
              <a:rPr lang="en-US" altLang="ja-JP" sz="1200" dirty="0" err="1">
                <a:latin typeface="BIZ UDPゴシック" panose="020B0400000000000000" pitchFamily="50" charset="-128"/>
                <a:ea typeface="BIZ UDPゴシック" panose="020B0400000000000000" pitchFamily="50" charset="-128"/>
              </a:rPr>
              <a:t>Qross</a:t>
            </a:r>
            <a:r>
              <a:rPr lang="ja-JP" altLang="en-US" sz="1200" dirty="0">
                <a:latin typeface="BIZ UDPゴシック" panose="020B0400000000000000" pitchFamily="50" charset="-128"/>
                <a:ea typeface="BIZ UDPゴシック" panose="020B0400000000000000" pitchFamily="50" charset="-128"/>
              </a:rPr>
              <a:t>全体をオーガナイズすることが機構の役割です。一つ屋根の下に</a:t>
            </a:r>
            <a:r>
              <a:rPr lang="ja-JP" altLang="en-US" sz="1200">
                <a:latin typeface="BIZ UDPゴシック" panose="020B0400000000000000" pitchFamily="50" charset="-128"/>
                <a:ea typeface="BIZ UDPゴシック" panose="020B0400000000000000" pitchFamily="50" charset="-128"/>
              </a:rPr>
              <a:t>集う関係者の</a:t>
            </a:r>
            <a:r>
              <a:rPr lang="ja-JP" altLang="en-US" sz="1200" dirty="0">
                <a:latin typeface="BIZ UDPゴシック" panose="020B0400000000000000" pitchFamily="50" charset="-128"/>
                <a:ea typeface="BIZ UDPゴシック" panose="020B0400000000000000" pitchFamily="50" charset="-128"/>
              </a:rPr>
              <a:t>交流・共創を促進し、未来医療の実用化・産業化およびその提供による国際貢献を推進</a:t>
            </a:r>
            <a:r>
              <a:rPr lang="ja-JP" altLang="en-US" sz="1200">
                <a:latin typeface="BIZ UDPゴシック" panose="020B0400000000000000" pitchFamily="50" charset="-128"/>
                <a:ea typeface="BIZ UDPゴシック" panose="020B0400000000000000" pitchFamily="50" charset="-128"/>
              </a:rPr>
              <a:t>します。</a:t>
            </a:r>
            <a:endParaRPr lang="en-US" altLang="ja-JP" sz="1200" dirty="0">
              <a:latin typeface="BIZ UDPゴシック" panose="020B0400000000000000" pitchFamily="50" charset="-128"/>
              <a:ea typeface="BIZ UDPゴシック" panose="020B0400000000000000" pitchFamily="50" charset="-128"/>
            </a:endParaRPr>
          </a:p>
          <a:p>
            <a:pPr marL="144000" algn="just" fontAlgn="ctr" hangingPunct="0">
              <a:lnSpc>
                <a:spcPct val="105000"/>
              </a:lnSpc>
              <a:spcBef>
                <a:spcPts val="600"/>
              </a:spcBef>
              <a:buClr>
                <a:schemeClr val="accent2"/>
              </a:buClr>
            </a:pPr>
            <a:r>
              <a:rPr kumimoji="1" lang="en-US" altLang="ja-JP" sz="1200">
                <a:solidFill>
                  <a:schemeClr val="tx1"/>
                </a:solidFill>
                <a:latin typeface="BIZ UDPゴシック" panose="020B0400000000000000" pitchFamily="50" charset="-128"/>
                <a:ea typeface="BIZ UDPゴシック" panose="020B0400000000000000" pitchFamily="50" charset="-128"/>
              </a:rPr>
              <a:t>HP</a:t>
            </a:r>
            <a:r>
              <a:rPr kumimoji="1" lang="ja-JP" altLang="en-US" sz="1200">
                <a:solidFill>
                  <a:schemeClr val="tx1"/>
                </a:solidFill>
                <a:latin typeface="BIZ UDPゴシック" panose="020B0400000000000000" pitchFamily="50" charset="-128"/>
                <a:ea typeface="BIZ UDPゴシック" panose="020B0400000000000000" pitchFamily="50" charset="-128"/>
              </a:rPr>
              <a:t>：</a:t>
            </a:r>
            <a:r>
              <a:rPr lang="en-US" altLang="ja-JP" sz="1200" u="sng">
                <a:solidFill>
                  <a:schemeClr val="tx1"/>
                </a:solidFill>
                <a:latin typeface="BIZ UDPゴシック" panose="020B0400000000000000" pitchFamily="50" charset="-128"/>
                <a:ea typeface="BIZ UDPゴシック" panose="020B0400000000000000" pitchFamily="50" charset="-128"/>
                <a:hlinkClick r:id="rId2"/>
              </a:rPr>
              <a:t>https://www.nakanoshima-qross.jp/</a:t>
            </a:r>
            <a:endParaRPr lang="en-US" altLang="ja-JP" sz="1200" u="sng" dirty="0">
              <a:solidFill>
                <a:schemeClr val="tx1"/>
              </a:solidFill>
              <a:latin typeface="BIZ UDPゴシック" panose="020B0400000000000000" pitchFamily="50" charset="-128"/>
              <a:ea typeface="BIZ UDPゴシック" panose="020B0400000000000000" pitchFamily="50" charset="-128"/>
            </a:endParaRPr>
          </a:p>
        </p:txBody>
      </p:sp>
      <p:sp>
        <p:nvSpPr>
          <p:cNvPr id="22" name="スライド番号プレースホルダー 14">
            <a:extLst>
              <a:ext uri="{FF2B5EF4-FFF2-40B4-BE49-F238E27FC236}">
                <a16:creationId xmlns:a16="http://schemas.microsoft.com/office/drawing/2014/main" id="{02CF08DC-06DD-55BA-1121-DB1BBE12CA02}"/>
              </a:ext>
            </a:extLst>
          </p:cNvPr>
          <p:cNvSpPr>
            <a:spLocks noGrp="1"/>
          </p:cNvSpPr>
          <p:nvPr>
            <p:ph type="sldNum" sz="quarter" idx="4"/>
          </p:nvPr>
        </p:nvSpPr>
        <p:spPr>
          <a:xfrm>
            <a:off x="9129000" y="6641976"/>
            <a:ext cx="720210" cy="216024"/>
          </a:xfrm>
        </p:spPr>
        <p:txBody>
          <a:bodyPr/>
          <a:lstStyle/>
          <a:p>
            <a:pPr lvl="0"/>
            <a:r>
              <a:rPr lang="en-US" altLang="ja-JP" noProof="0" dirty="0"/>
              <a:t>5</a:t>
            </a:r>
            <a:endParaRPr lang="ja-JP" altLang="en-US" noProof="0" dirty="0"/>
          </a:p>
        </p:txBody>
      </p:sp>
      <p:sp>
        <p:nvSpPr>
          <p:cNvPr id="20" name="テキスト プレースホルダー 19">
            <a:extLst>
              <a:ext uri="{FF2B5EF4-FFF2-40B4-BE49-F238E27FC236}">
                <a16:creationId xmlns:a16="http://schemas.microsoft.com/office/drawing/2014/main" id="{864586D0-0428-FDF0-6556-ECF942DDCE3E}"/>
              </a:ext>
            </a:extLst>
          </p:cNvPr>
          <p:cNvSpPr>
            <a:spLocks noGrp="1"/>
          </p:cNvSpPr>
          <p:nvPr>
            <p:ph type="body" sz="quarter" idx="13"/>
          </p:nvPr>
        </p:nvSpPr>
        <p:spPr>
          <a:xfrm>
            <a:off x="164468" y="83009"/>
            <a:ext cx="9468000" cy="648000"/>
          </a:xfrm>
        </p:spPr>
        <p:txBody>
          <a:bodyPr/>
          <a:lstStyle/>
          <a:p>
            <a:pPr marL="576000" indent="-576000"/>
            <a:r>
              <a:rPr lang="ja-JP" altLang="en-US"/>
              <a:t>（２）</a:t>
            </a:r>
            <a:r>
              <a:rPr lang="en-US" altLang="ja-JP"/>
              <a:t>	</a:t>
            </a:r>
            <a:r>
              <a:rPr lang="ja-JP" altLang="en-US"/>
              <a:t>大阪の都市魅力</a:t>
            </a:r>
          </a:p>
        </p:txBody>
      </p:sp>
      <p:grpSp>
        <p:nvGrpSpPr>
          <p:cNvPr id="5" name="グループ化 4">
            <a:extLst>
              <a:ext uri="{FF2B5EF4-FFF2-40B4-BE49-F238E27FC236}">
                <a16:creationId xmlns:a16="http://schemas.microsoft.com/office/drawing/2014/main" id="{A16A0C67-7655-8E7A-E77F-5E73C22198FC}"/>
              </a:ext>
            </a:extLst>
          </p:cNvPr>
          <p:cNvGrpSpPr/>
          <p:nvPr/>
        </p:nvGrpSpPr>
        <p:grpSpPr>
          <a:xfrm>
            <a:off x="272480" y="1052736"/>
            <a:ext cx="9360008" cy="288032"/>
            <a:chOff x="272480" y="1340800"/>
            <a:chExt cx="9360008" cy="288032"/>
          </a:xfrm>
        </p:grpSpPr>
        <p:sp>
          <p:nvSpPr>
            <p:cNvPr id="6" name="Rectangle 752">
              <a:extLst>
                <a:ext uri="{FF2B5EF4-FFF2-40B4-BE49-F238E27FC236}">
                  <a16:creationId xmlns:a16="http://schemas.microsoft.com/office/drawing/2014/main" id="{4FA0CBCE-0D05-00FB-97AE-C7C2ABBB1863}"/>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中之島クロス（未来医療国際拠点）</a:t>
              </a:r>
            </a:p>
          </p:txBody>
        </p:sp>
        <p:sp>
          <p:nvSpPr>
            <p:cNvPr id="12" name="Rectangle 752">
              <a:extLst>
                <a:ext uri="{FF2B5EF4-FFF2-40B4-BE49-F238E27FC236}">
                  <a16:creationId xmlns:a16="http://schemas.microsoft.com/office/drawing/2014/main" id="{EE6308A3-7AB1-9673-9CB8-FBB9C6E7A6FF}"/>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3" name="直線コネクタ 12">
              <a:extLst>
                <a:ext uri="{FF2B5EF4-FFF2-40B4-BE49-F238E27FC236}">
                  <a16:creationId xmlns:a16="http://schemas.microsoft.com/office/drawing/2014/main" id="{C44B2256-6022-10B0-A822-073946D25412}"/>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4" name="グループ化 13">
            <a:extLst>
              <a:ext uri="{FF2B5EF4-FFF2-40B4-BE49-F238E27FC236}">
                <a16:creationId xmlns:a16="http://schemas.microsoft.com/office/drawing/2014/main" id="{4C7B536F-5415-712A-719F-AC43999873D1}"/>
              </a:ext>
            </a:extLst>
          </p:cNvPr>
          <p:cNvGrpSpPr/>
          <p:nvPr/>
        </p:nvGrpSpPr>
        <p:grpSpPr>
          <a:xfrm>
            <a:off x="272480" y="3573224"/>
            <a:ext cx="9360008" cy="288032"/>
            <a:chOff x="272480" y="1340800"/>
            <a:chExt cx="9360008" cy="288032"/>
          </a:xfrm>
        </p:grpSpPr>
        <p:sp>
          <p:nvSpPr>
            <p:cNvPr id="15" name="Rectangle 752">
              <a:extLst>
                <a:ext uri="{FF2B5EF4-FFF2-40B4-BE49-F238E27FC236}">
                  <a16:creationId xmlns:a16="http://schemas.microsoft.com/office/drawing/2014/main" id="{4C800F2A-DEBC-2DC6-3AD1-8D665FECF045}"/>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統合型リゾート（</a:t>
              </a:r>
              <a:r>
                <a:rPr kumimoji="0" lang="en-US" altLang="ja-JP" sz="1400" b="1" kern="0">
                  <a:latin typeface="BIZ UDPゴシック" panose="020B0400000000000000" pitchFamily="50" charset="-128"/>
                  <a:ea typeface="BIZ UDPゴシック" panose="020B0400000000000000" pitchFamily="50" charset="-128"/>
                  <a:cs typeface="Arial" panose="020B0604020202020204" pitchFamily="34" charset="0"/>
                </a:rPr>
                <a:t>IR</a:t>
              </a: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a:t>
              </a:r>
            </a:p>
          </p:txBody>
        </p:sp>
        <p:sp>
          <p:nvSpPr>
            <p:cNvPr id="17" name="Rectangle 752">
              <a:extLst>
                <a:ext uri="{FF2B5EF4-FFF2-40B4-BE49-F238E27FC236}">
                  <a16:creationId xmlns:a16="http://schemas.microsoft.com/office/drawing/2014/main" id="{DA9329D8-CC90-9D9D-FF76-909B1892EEE5}"/>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8" name="直線コネクタ 17">
              <a:extLst>
                <a:ext uri="{FF2B5EF4-FFF2-40B4-BE49-F238E27FC236}">
                  <a16:creationId xmlns:a16="http://schemas.microsoft.com/office/drawing/2014/main" id="{33113441-53C9-0454-8A58-02B3B6414DA0}"/>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19" name="正方形/長方形 18">
            <a:extLst>
              <a:ext uri="{FF2B5EF4-FFF2-40B4-BE49-F238E27FC236}">
                <a16:creationId xmlns:a16="http://schemas.microsoft.com/office/drawing/2014/main" id="{23933495-E218-FC2F-8AB9-5E9D89399B67}"/>
              </a:ext>
            </a:extLst>
          </p:cNvPr>
          <p:cNvSpPr/>
          <p:nvPr/>
        </p:nvSpPr>
        <p:spPr bwMode="auto">
          <a:xfrm>
            <a:off x="272480" y="3861256"/>
            <a:ext cx="7056000" cy="360000"/>
          </a:xfrm>
          <a:prstGeom prst="rect">
            <a:avLst/>
          </a:prstGeom>
          <a:noFill/>
          <a:ln w="25400" algn="ctr">
            <a:noFill/>
            <a:prstDash val="solid"/>
            <a:round/>
            <a:headEnd/>
            <a:tailEnd/>
          </a:ln>
          <a:effectLst/>
          <a:extLst>
            <a:ext uri="{91240B29-F687-4F45-9708-019B960494DF}">
              <a14:hiddenLine xmlns:a14="http://schemas.microsoft.com/office/drawing/2010/main" w="25400" algn="ctr">
                <a:solidFill>
                  <a:schemeClr val="tx1"/>
                </a:solidFill>
                <a:prstDash val="solid"/>
                <a:round/>
                <a:headEnd/>
                <a:tailEnd/>
              </a14:hiddenLine>
            </a:ext>
          </a:extLst>
        </p:spPr>
        <p:txBody>
          <a:bodyPr wrap="square" lIns="144000" tIns="72000" rIns="0" bIns="0" rtlCol="0" anchor="t">
            <a:noAutofit/>
          </a:bodyPr>
          <a:lstStyle/>
          <a:p>
            <a:pPr marL="144000" indent="-144000" algn="just" fontAlgn="ctr" hangingPunct="0">
              <a:lnSpc>
                <a:spcPct val="105000"/>
              </a:lnSpc>
              <a:spcBef>
                <a:spcPts val="600"/>
              </a:spcBef>
              <a:buClr>
                <a:srgbClr val="111986"/>
              </a:buClr>
              <a:buSzPct val="70000"/>
              <a:buFont typeface="Wingdings" panose="05000000000000000000" pitchFamily="2" charset="2"/>
              <a:buChar char="l"/>
            </a:pPr>
            <a:r>
              <a:rPr lang="ja-JP" altLang="en-US" sz="1200" b="1" dirty="0">
                <a:solidFill>
                  <a:schemeClr val="tx1"/>
                </a:solidFill>
                <a:latin typeface="BIZ UDPゴシック" panose="020B0400000000000000" pitchFamily="50" charset="-128"/>
                <a:ea typeface="BIZ UDPゴシック" panose="020B0400000000000000" pitchFamily="50" charset="-128"/>
              </a:rPr>
              <a:t>大阪</a:t>
            </a:r>
            <a:r>
              <a:rPr lang="en-US" altLang="ja-JP" sz="1200" b="1" dirty="0">
                <a:solidFill>
                  <a:schemeClr val="tx1"/>
                </a:solidFill>
                <a:latin typeface="BIZ UDPゴシック" panose="020B0400000000000000" pitchFamily="50" charset="-128"/>
                <a:ea typeface="BIZ UDPゴシック" panose="020B0400000000000000" pitchFamily="50" charset="-128"/>
              </a:rPr>
              <a:t>IR</a:t>
            </a:r>
            <a:r>
              <a:rPr lang="ja-JP" altLang="en-US" sz="1200" b="1" dirty="0">
                <a:solidFill>
                  <a:schemeClr val="tx1"/>
                </a:solidFill>
                <a:latin typeface="BIZ UDPゴシック" panose="020B0400000000000000" pitchFamily="50" charset="-128"/>
                <a:ea typeface="BIZ UDPゴシック" panose="020B0400000000000000" pitchFamily="50" charset="-128"/>
              </a:rPr>
              <a:t>について</a:t>
            </a: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endParaRPr lang="en-US" altLang="ja-JP" sz="1200" dirty="0">
              <a:solidFill>
                <a:srgbClr val="000000"/>
              </a:solidFill>
              <a:latin typeface="+mn-ea"/>
            </a:endParaRPr>
          </a:p>
          <a:p>
            <a:pPr marL="144000" algn="just" fontAlgn="ctr" hangingPunct="0">
              <a:lnSpc>
                <a:spcPct val="105000"/>
              </a:lnSpc>
              <a:spcBef>
                <a:spcPts val="600"/>
              </a:spcBef>
              <a:buClr>
                <a:schemeClr val="accent2"/>
              </a:buClr>
            </a:pPr>
            <a:r>
              <a:rPr lang="en-US" altLang="ja-JP" sz="1200" dirty="0">
                <a:solidFill>
                  <a:srgbClr val="000000"/>
                </a:solidFill>
                <a:latin typeface="+mn-ea"/>
              </a:rPr>
              <a:t>HP</a:t>
            </a:r>
            <a:r>
              <a:rPr lang="ja-JP" altLang="en-US" sz="1200" dirty="0">
                <a:solidFill>
                  <a:srgbClr val="000000"/>
                </a:solidFill>
                <a:latin typeface="+mn-ea"/>
              </a:rPr>
              <a:t>：</a:t>
            </a:r>
            <a:r>
              <a:rPr lang="en-US" altLang="ja-JP" sz="1200" dirty="0">
                <a:solidFill>
                  <a:srgbClr val="333333"/>
                </a:solidFill>
                <a:latin typeface="+mn-ea"/>
                <a:hlinkClick r:id="rId3"/>
              </a:rPr>
              <a:t>https://www.city.osaka.lg.jp/contents/wdu220/osakair/</a:t>
            </a:r>
            <a:endParaRPr lang="ja-JP" altLang="ja-JP" sz="1200" dirty="0">
              <a:solidFill>
                <a:srgbClr val="333333"/>
              </a:solidFill>
              <a:latin typeface="+mn-ea"/>
            </a:endParaRPr>
          </a:p>
        </p:txBody>
      </p:sp>
      <p:grpSp>
        <p:nvGrpSpPr>
          <p:cNvPr id="26" name="グループ化 25">
            <a:extLst>
              <a:ext uri="{FF2B5EF4-FFF2-40B4-BE49-F238E27FC236}">
                <a16:creationId xmlns:a16="http://schemas.microsoft.com/office/drawing/2014/main" id="{BF112FC2-7E01-4108-BA94-CC238C50C175}"/>
              </a:ext>
            </a:extLst>
          </p:cNvPr>
          <p:cNvGrpSpPr/>
          <p:nvPr/>
        </p:nvGrpSpPr>
        <p:grpSpPr>
          <a:xfrm>
            <a:off x="344480" y="4174671"/>
            <a:ext cx="7138484" cy="2109121"/>
            <a:chOff x="298792" y="4293158"/>
            <a:chExt cx="7138484" cy="2109121"/>
          </a:xfrm>
        </p:grpSpPr>
        <p:sp>
          <p:nvSpPr>
            <p:cNvPr id="27" name="テキスト ボックス 26">
              <a:extLst>
                <a:ext uri="{FF2B5EF4-FFF2-40B4-BE49-F238E27FC236}">
                  <a16:creationId xmlns:a16="http://schemas.microsoft.com/office/drawing/2014/main" id="{04724B2A-3C46-4FDD-827B-3AB98EED01D6}"/>
                </a:ext>
              </a:extLst>
            </p:cNvPr>
            <p:cNvSpPr txBox="1"/>
            <p:nvPr/>
          </p:nvSpPr>
          <p:spPr>
            <a:xfrm>
              <a:off x="3662871" y="5301208"/>
              <a:ext cx="3774405" cy="1101071"/>
            </a:xfrm>
            <a:prstGeom prst="rect">
              <a:avLst/>
            </a:prstGeom>
            <a:noFill/>
          </p:spPr>
          <p:txBody>
            <a:bodyPr wrap="square" rtlCol="0">
              <a:spAutoFit/>
            </a:bodyPr>
            <a:lstStyle/>
            <a:p>
              <a:pPr marL="144000" marR="0" lvl="0" algn="l" defTabSz="457200" rtl="0" eaLnBrk="1" fontAlgn="ctr" latinLnBrk="0" hangingPunct="0">
                <a:lnSpc>
                  <a:spcPct val="105000"/>
                </a:lnSpc>
                <a:spcBef>
                  <a:spcPts val="600"/>
                </a:spcBef>
                <a:spcAft>
                  <a:spcPts val="0"/>
                </a:spcAft>
                <a:buClr>
                  <a:srgbClr val="50649C"/>
                </a:buClr>
                <a:buSzTx/>
                <a:tabLst/>
                <a:defRPr/>
              </a:pPr>
              <a:r>
                <a:rPr kumimoji="0" lang="ja-JP" altLang="en-US" sz="11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地域経済への効果（推計）　　             　</a:t>
              </a:r>
              <a:endParaRPr lang="en-US" altLang="ja-JP" sz="1100" b="1" dirty="0">
                <a:latin typeface="BIZ UDPゴシック" panose="020B0400000000000000" pitchFamily="50" charset="-128"/>
                <a:ea typeface="BIZ UDPゴシック" panose="020B0400000000000000" pitchFamily="50" charset="-128"/>
              </a:endParaRPr>
            </a:p>
            <a:p>
              <a:pPr marL="144000" marR="0" lvl="0" algn="l" defTabSz="457200" rtl="0" eaLnBrk="1" fontAlgn="ctr" latinLnBrk="0" hangingPunct="0">
                <a:spcBef>
                  <a:spcPts val="300"/>
                </a:spcBef>
                <a:spcAft>
                  <a:spcPts val="0"/>
                </a:spcAft>
                <a:buClr>
                  <a:srgbClr val="50649C"/>
                </a:buClr>
                <a:buSzTx/>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経済波及効果（運営）</a:t>
              </a:r>
              <a:r>
                <a:rPr lang="en-US" altLang="ja-JP" sz="900" dirty="0">
                  <a:latin typeface="BIZ UDPゴシック" panose="020B0400000000000000" pitchFamily="50" charset="-128"/>
                  <a:ea typeface="BIZ UDPゴシック" panose="020B0400000000000000" pitchFamily="50" charset="-128"/>
                </a:rPr>
                <a:t>※</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約</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1</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兆</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1,400</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億円</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年</a:t>
              </a:r>
              <a:endParaRPr lang="en-US" altLang="ja-JP" sz="1100" noProof="0" dirty="0">
                <a:latin typeface="BIZ UDPゴシック" panose="020B0400000000000000" pitchFamily="50" charset="-128"/>
                <a:ea typeface="BIZ UDPゴシック" panose="020B0400000000000000" pitchFamily="50" charset="-128"/>
              </a:endParaRPr>
            </a:p>
            <a:p>
              <a:pPr marL="144000" marR="0" lvl="0" algn="l" defTabSz="457200" rtl="0" eaLnBrk="1" fontAlgn="ctr" latinLnBrk="0" hangingPunct="0">
                <a:spcBef>
                  <a:spcPts val="300"/>
                </a:spcBef>
                <a:spcAft>
                  <a:spcPts val="0"/>
                </a:spcAft>
                <a:buClr>
                  <a:srgbClr val="50649C"/>
                </a:buClr>
                <a:buSzTx/>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a:t>
              </a:r>
              <a:r>
                <a:rPr kumimoji="0" lang="zh-TW"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雇用創出効果</a:t>
              </a:r>
              <a:r>
                <a:rPr kumimoji="0" lang="en-US" altLang="zh-TW"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zh-TW"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運営</a:t>
              </a:r>
              <a:r>
                <a:rPr kumimoji="0" lang="en-US" altLang="zh-TW"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en-US" altLang="zh-TW" sz="9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zh-TW"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a:t>
              </a:r>
              <a:r>
                <a:rPr lang="ja-JP" altLang="en-US" sz="1100" dirty="0">
                  <a:latin typeface="BIZ UDPゴシック" panose="020B0400000000000000" pitchFamily="50" charset="-128"/>
                  <a:ea typeface="BIZ UDPゴシック" panose="020B0400000000000000" pitchFamily="50" charset="-128"/>
                </a:rPr>
                <a:t>約</a:t>
              </a:r>
              <a:r>
                <a:rPr lang="en-US" altLang="ja-JP" sz="1100" dirty="0">
                  <a:latin typeface="BIZ UDPゴシック" panose="020B0400000000000000" pitchFamily="50" charset="-128"/>
                  <a:ea typeface="BIZ UDPゴシック" panose="020B0400000000000000" pitchFamily="50" charset="-128"/>
                </a:rPr>
                <a:t>9.3</a:t>
              </a:r>
              <a:r>
                <a:rPr lang="ja-JP" altLang="en-US" sz="1100" dirty="0">
                  <a:latin typeface="BIZ UDPゴシック" panose="020B0400000000000000" pitchFamily="50" charset="-128"/>
                  <a:ea typeface="BIZ UDPゴシック" panose="020B0400000000000000" pitchFamily="50" charset="-128"/>
                </a:rPr>
                <a:t>万人</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年</a:t>
              </a:r>
              <a:endParaRPr lang="en-US" altLang="ja-JP" sz="1100" dirty="0">
                <a:latin typeface="BIZ UDPゴシック" panose="020B0400000000000000" pitchFamily="50" charset="-128"/>
                <a:ea typeface="BIZ UDPゴシック" panose="020B0400000000000000" pitchFamily="50" charset="-128"/>
              </a:endParaRPr>
            </a:p>
            <a:p>
              <a:pPr marL="144000" marR="0" lvl="0" algn="l" defTabSz="457200" rtl="0" eaLnBrk="1" fontAlgn="ctr" latinLnBrk="0" hangingPunct="0">
                <a:spcBef>
                  <a:spcPts val="300"/>
                </a:spcBef>
                <a:spcAft>
                  <a:spcPts val="0"/>
                </a:spcAft>
                <a:buClr>
                  <a:srgbClr val="50649C"/>
                </a:buClr>
                <a:buSzTx/>
                <a:tabLst/>
                <a:defRPr/>
              </a:pPr>
              <a:r>
                <a:rPr lang="ja-JP" altLang="en-US" sz="1100" dirty="0">
                  <a:latin typeface="BIZ UDPゴシック" panose="020B0400000000000000" pitchFamily="50" charset="-128"/>
                  <a:ea typeface="BIZ UDPゴシック" panose="020B0400000000000000" pitchFamily="50" charset="-128"/>
                </a:rPr>
                <a:t>・　地元調達額</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運営</a:t>
              </a:r>
              <a:r>
                <a:rPr lang="en-US" altLang="ja-JP" sz="1100" dirty="0">
                  <a:latin typeface="BIZ UDPゴシック" panose="020B0400000000000000" pitchFamily="50" charset="-128"/>
                  <a:ea typeface="BIZ UDPゴシック" panose="020B0400000000000000" pitchFamily="50" charset="-128"/>
                </a:rPr>
                <a:t>)</a:t>
              </a:r>
              <a:r>
                <a:rPr lang="en-US" altLang="ja-JP" sz="9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   ：　</a:t>
              </a:r>
              <a:r>
                <a:rPr lang="zh-TW" altLang="en-US" sz="1100" dirty="0">
                  <a:latin typeface="BIZ UDPゴシック" panose="020B0400000000000000" pitchFamily="50" charset="-128"/>
                  <a:ea typeface="BIZ UDPゴシック" panose="020B0400000000000000" pitchFamily="50" charset="-128"/>
                </a:rPr>
                <a:t>約</a:t>
              </a:r>
              <a:r>
                <a:rPr lang="en-US" altLang="zh-TW" sz="1100" dirty="0">
                  <a:latin typeface="BIZ UDPゴシック" panose="020B0400000000000000" pitchFamily="50" charset="-128"/>
                  <a:ea typeface="BIZ UDPゴシック" panose="020B0400000000000000" pitchFamily="50" charset="-128"/>
                </a:rPr>
                <a:t>2,600</a:t>
              </a:r>
              <a:r>
                <a:rPr lang="zh-TW" altLang="en-US" sz="1100" dirty="0">
                  <a:latin typeface="BIZ UDPゴシック" panose="020B0400000000000000" pitchFamily="50" charset="-128"/>
                  <a:ea typeface="BIZ UDPゴシック" panose="020B0400000000000000" pitchFamily="50" charset="-128"/>
                </a:rPr>
                <a:t>億円</a:t>
              </a:r>
              <a:r>
                <a:rPr lang="en-US" altLang="zh-TW" sz="1100" dirty="0">
                  <a:latin typeface="BIZ UDPゴシック" panose="020B0400000000000000" pitchFamily="50" charset="-128"/>
                  <a:ea typeface="BIZ UDPゴシック" panose="020B0400000000000000" pitchFamily="50" charset="-128"/>
                </a:rPr>
                <a:t>/</a:t>
              </a:r>
              <a:r>
                <a:rPr lang="zh-TW" altLang="en-US" sz="1100" dirty="0">
                  <a:latin typeface="BIZ UDPゴシック" panose="020B0400000000000000" pitchFamily="50" charset="-128"/>
                  <a:ea typeface="BIZ UDPゴシック" panose="020B0400000000000000" pitchFamily="50" charset="-128"/>
                </a:rPr>
                <a:t>年</a:t>
              </a:r>
              <a:r>
                <a:rPr lang="ja-JP" altLang="en-US" sz="1100" dirty="0">
                  <a:latin typeface="BIZ UDPゴシック" panose="020B0400000000000000" pitchFamily="50" charset="-128"/>
                  <a:ea typeface="BIZ UDPゴシック" panose="020B0400000000000000" pitchFamily="50" charset="-128"/>
                </a:rPr>
                <a:t>　</a:t>
              </a:r>
              <a:endParaRPr lang="en-US" altLang="ja-JP" sz="1100" dirty="0">
                <a:latin typeface="BIZ UDPゴシック" panose="020B0400000000000000" pitchFamily="50" charset="-128"/>
                <a:ea typeface="BIZ UDPゴシック" panose="020B0400000000000000" pitchFamily="50" charset="-128"/>
              </a:endParaRPr>
            </a:p>
            <a:p>
              <a:pPr marL="144000" marR="0" lvl="0" algn="l" defTabSz="457200" rtl="0" eaLnBrk="1" fontAlgn="ctr" latinLnBrk="0" hangingPunct="0">
                <a:spcBef>
                  <a:spcPts val="300"/>
                </a:spcBef>
                <a:spcAft>
                  <a:spcPts val="0"/>
                </a:spcAft>
                <a:buClr>
                  <a:srgbClr val="50649C"/>
                </a:buClr>
                <a:buSzTx/>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雇用者数（ＩＲ施設） 　  </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約</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1.5</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万人　          </a:t>
              </a:r>
              <a:r>
                <a:rPr kumimoji="0" lang="en-US" altLang="ja-JP" sz="9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a:t>
              </a:r>
              <a:r>
                <a:rPr kumimoji="0" lang="ja-JP" altLang="en-US" sz="9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近畿圏</a:t>
              </a:r>
              <a:endPar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676C93CC-B7F5-40E3-928C-494282D37684}"/>
                </a:ext>
              </a:extLst>
            </p:cNvPr>
            <p:cNvSpPr txBox="1"/>
            <p:nvPr/>
          </p:nvSpPr>
          <p:spPr>
            <a:xfrm>
              <a:off x="632520" y="5334834"/>
              <a:ext cx="2988332" cy="893321"/>
            </a:xfrm>
            <a:prstGeom prst="rect">
              <a:avLst/>
            </a:prstGeom>
            <a:noFill/>
          </p:spPr>
          <p:txBody>
            <a:bodyPr wrap="square" rtlCol="0">
              <a:spAutoFit/>
            </a:bodyPr>
            <a:lstStyle/>
            <a:p>
              <a:pPr marL="144000" marR="0" lvl="0" indent="0" algn="l" defTabSz="457200" rtl="0" eaLnBrk="1" fontAlgn="ctr" latinLnBrk="0" hangingPunct="0">
                <a:lnSpc>
                  <a:spcPct val="105000"/>
                </a:lnSpc>
                <a:spcBef>
                  <a:spcPts val="600"/>
                </a:spcBef>
                <a:spcAft>
                  <a:spcPts val="0"/>
                </a:spcAft>
                <a:buClr>
                  <a:srgbClr val="50649C"/>
                </a:buClr>
                <a:buSzTx/>
                <a:buFontTx/>
                <a:buNone/>
                <a:tabLst/>
                <a:defRPr/>
              </a:pPr>
              <a:r>
                <a:rPr kumimoji="0" lang="en-US" altLang="ja-JP" sz="11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IR</a:t>
              </a:r>
              <a:r>
                <a:rPr kumimoji="0" lang="ja-JP" altLang="en-US" sz="11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事業の収支計画等</a:t>
              </a:r>
              <a:endParaRPr kumimoji="0" lang="en-US" altLang="ja-JP" sz="11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315450" marR="0" lvl="0" indent="-171450" algn="l" defTabSz="457200" rtl="0" eaLnBrk="1" fontAlgn="ctr" latinLnBrk="0" hangingPunct="0">
                <a:lnSpc>
                  <a:spcPct val="100000"/>
                </a:lnSpc>
                <a:spcBef>
                  <a:spcPts val="300"/>
                </a:spcBef>
                <a:spcAft>
                  <a:spcPts val="0"/>
                </a:spcAft>
                <a:buClr>
                  <a:srgbClr val="50649C"/>
                </a:buClr>
                <a:buSzTx/>
                <a:buFont typeface="Arial" panose="020B0604020202020204" pitchFamily="34" charset="0"/>
                <a:buChar char="•"/>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初期投資額：　約１兆５</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１３０億円（税抜）</a:t>
              </a:r>
              <a:endPar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315450" marR="0" lvl="0" indent="-171450" algn="l" defTabSz="457200" rtl="0" eaLnBrk="1" fontAlgn="ctr" latinLnBrk="0" hangingPunct="0">
                <a:lnSpc>
                  <a:spcPct val="100000"/>
                </a:lnSpc>
                <a:spcBef>
                  <a:spcPts val="300"/>
                </a:spcBef>
                <a:spcAft>
                  <a:spcPts val="0"/>
                </a:spcAft>
                <a:buClr>
                  <a:srgbClr val="50649C"/>
                </a:buClr>
                <a:buSzTx/>
                <a:buFont typeface="Arial" panose="020B0604020202020204" pitchFamily="34" charset="0"/>
                <a:buChar char="•"/>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年間売上　 ：　約</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5,200</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億円</a:t>
              </a:r>
              <a:endPar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315450" marR="0" lvl="0" indent="-171450" algn="l" defTabSz="457200" rtl="0" eaLnBrk="1" fontAlgn="ctr" latinLnBrk="0" hangingPunct="0">
                <a:lnSpc>
                  <a:spcPct val="100000"/>
                </a:lnSpc>
                <a:spcBef>
                  <a:spcPts val="300"/>
                </a:spcBef>
                <a:spcAft>
                  <a:spcPts val="0"/>
                </a:spcAft>
                <a:buClr>
                  <a:srgbClr val="50649C"/>
                </a:buClr>
                <a:buSzTx/>
                <a:buFont typeface="Arial" panose="020B0604020202020204" pitchFamily="34" charset="0"/>
                <a:buChar char="•"/>
                <a:tabLst/>
                <a:defRPr/>
              </a:pP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年間来訪者：　約</a:t>
              </a:r>
              <a:r>
                <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2,000</a:t>
              </a:r>
              <a:r>
                <a:rPr kumimoji="0" lang="ja-JP" altLang="en-US"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万人</a:t>
              </a:r>
              <a:endParaRPr kumimoji="0" lang="en-US" altLang="ja-JP" sz="11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p:txBody>
        </p:sp>
        <p:sp>
          <p:nvSpPr>
            <p:cNvPr id="29" name="テキスト ボックス 28">
              <a:extLst>
                <a:ext uri="{FF2B5EF4-FFF2-40B4-BE49-F238E27FC236}">
                  <a16:creationId xmlns:a16="http://schemas.microsoft.com/office/drawing/2014/main" id="{CB24F282-CBFF-46AD-9050-3D9FAFDEDF94}"/>
                </a:ext>
              </a:extLst>
            </p:cNvPr>
            <p:cNvSpPr txBox="1"/>
            <p:nvPr/>
          </p:nvSpPr>
          <p:spPr>
            <a:xfrm>
              <a:off x="298792" y="4293158"/>
              <a:ext cx="7010324" cy="1061829"/>
            </a:xfrm>
            <a:prstGeom prst="rect">
              <a:avLst/>
            </a:prstGeom>
            <a:noFill/>
          </p:spPr>
          <p:txBody>
            <a:bodyPr wrap="square" rtlCol="0">
              <a:spAutoFit/>
            </a:bodyPr>
            <a:lstStyle/>
            <a:p>
              <a:pPr marL="144000" marR="0" lvl="0" indent="0" algn="just" defTabSz="457200" rtl="0" eaLnBrk="1" fontAlgn="ctr" latinLnBrk="0" hangingPunct="0">
                <a:lnSpc>
                  <a:spcPct val="105000"/>
                </a:lnSpc>
                <a:spcBef>
                  <a:spcPts val="300"/>
                </a:spcBef>
                <a:spcAft>
                  <a:spcPts val="0"/>
                </a:spcAft>
                <a:buClr>
                  <a:srgbClr val="50649C"/>
                </a:buClr>
                <a:buSzTx/>
                <a:buFontTx/>
                <a:buNone/>
                <a:tabLst/>
                <a:defRPr/>
              </a:pP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IR</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は、ホテルや国際会議場、展示場、レストラン、エンターテイメント施設、カジノなどが一体となった施設で、「統合型リゾート」と呼ばれています。大阪</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IR</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は、</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MGM</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大阪（株）が設置・運営し、ビジネス客やファミリー層など幅広い層が楽しめる魅力ある施設と質の高いサービスが提供されます。大阪・夢洲での世界最高水準の成長型</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IR</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の実現をめざし、</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2030</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年（令和</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12</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年）秋頃の</a:t>
              </a:r>
              <a:r>
                <a:rPr kumimoji="0" lang="en-US" altLang="ja-JP"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IR</a:t>
              </a:r>
              <a:r>
                <a:rPr kumimoji="0" lang="ja-JP" altLang="en-US" sz="12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開業に向けて、公民連携して取組みを進めていきます。</a:t>
              </a:r>
            </a:p>
          </p:txBody>
        </p:sp>
      </p:grpSp>
      <p:pic>
        <p:nvPicPr>
          <p:cNvPr id="4" name="図 3">
            <a:extLst>
              <a:ext uri="{FF2B5EF4-FFF2-40B4-BE49-F238E27FC236}">
                <a16:creationId xmlns:a16="http://schemas.microsoft.com/office/drawing/2014/main" id="{2C90668C-4B9D-4934-9D76-9FF5CB01A0C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426804" y="4400182"/>
            <a:ext cx="2280534" cy="1621499"/>
          </a:xfrm>
          <a:prstGeom prst="rect">
            <a:avLst/>
          </a:prstGeom>
        </p:spPr>
      </p:pic>
      <p:pic>
        <p:nvPicPr>
          <p:cNvPr id="21" name="図 20">
            <a:extLst>
              <a:ext uri="{FF2B5EF4-FFF2-40B4-BE49-F238E27FC236}">
                <a16:creationId xmlns:a16="http://schemas.microsoft.com/office/drawing/2014/main" id="{E326C7CF-1C81-4B8B-A3FA-1006940C5F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09346" y="1516585"/>
            <a:ext cx="2115450" cy="1772807"/>
          </a:xfrm>
          <a:prstGeom prst="rect">
            <a:avLst/>
          </a:prstGeom>
        </p:spPr>
      </p:pic>
      <p:sp>
        <p:nvSpPr>
          <p:cNvPr id="24" name="正方形/長方形 23">
            <a:extLst>
              <a:ext uri="{FF2B5EF4-FFF2-40B4-BE49-F238E27FC236}">
                <a16:creationId xmlns:a16="http://schemas.microsoft.com/office/drawing/2014/main" id="{076A195E-C815-4F08-BC8B-350099CA62F3}"/>
              </a:ext>
            </a:extLst>
          </p:cNvPr>
          <p:cNvSpPr/>
          <p:nvPr/>
        </p:nvSpPr>
        <p:spPr bwMode="auto">
          <a:xfrm>
            <a:off x="7702583" y="3285209"/>
            <a:ext cx="1728976" cy="360000"/>
          </a:xfrm>
          <a:prstGeom prst="rect">
            <a:avLst/>
          </a:prstGeom>
          <a:noFill/>
          <a:ln w="25400" algn="ctr">
            <a:noFill/>
            <a:prstDash val="solid"/>
            <a:round/>
            <a:headEnd/>
            <a:tailEnd/>
          </a:ln>
          <a:effectLst/>
          <a:extLst>
            <a:ext uri="{91240B29-F687-4F45-9708-019B960494DF}">
              <a14:hiddenLine xmlns:a14="http://schemas.microsoft.com/office/drawing/2010/main" w="25400" algn="ctr">
                <a:solidFill>
                  <a:schemeClr val="tx1"/>
                </a:solidFill>
                <a:prstDash val="solid"/>
                <a:round/>
                <a:headEnd/>
                <a:tailEnd/>
              </a14:hiddenLine>
            </a:ext>
          </a:extLst>
        </p:spPr>
        <p:txBody>
          <a:bodyPr wrap="square" lIns="144000" tIns="72000" rIns="0" bIns="0" rtlCol="0" anchor="t">
            <a:noAutofit/>
          </a:bodyPr>
          <a:lstStyle/>
          <a:p>
            <a:pPr algn="just" fontAlgn="ctr" hangingPunct="0">
              <a:lnSpc>
                <a:spcPct val="105000"/>
              </a:lnSpc>
              <a:spcBef>
                <a:spcPts val="600"/>
              </a:spcBef>
              <a:buClr>
                <a:srgbClr val="111986"/>
              </a:buClr>
              <a:buSzPct val="70000"/>
            </a:pPr>
            <a:r>
              <a:rPr lang="ja-JP" altLang="en-US" sz="1000" b="1" dirty="0">
                <a:solidFill>
                  <a:schemeClr val="tx1"/>
                </a:solidFill>
                <a:latin typeface="BIZ UDPゴシック" panose="020B0400000000000000" pitchFamily="50" charset="-128"/>
                <a:ea typeface="BIZ UDPゴシック" panose="020B0400000000000000" pitchFamily="50" charset="-128"/>
              </a:rPr>
              <a:t>提供：未来医療推進機構</a:t>
            </a:r>
            <a:endParaRPr lang="en-US" altLang="ja-JP" sz="1000" u="sng"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59010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61CDD-7972-3F9C-B7EA-925FDC2F2A34}"/>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ABD635F8-3F90-5265-77A3-E44EDE1645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14" name="think-cell data - do not delete" hidden="1">
                        <a:extLst>
                          <a:ext uri="{FF2B5EF4-FFF2-40B4-BE49-F238E27FC236}">
                            <a16:creationId xmlns:a16="http://schemas.microsoft.com/office/drawing/2014/main" id="{ABD635F8-3F90-5265-77A3-E44EDE1645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72" name="グループ化 171">
            <a:extLst>
              <a:ext uri="{FF2B5EF4-FFF2-40B4-BE49-F238E27FC236}">
                <a16:creationId xmlns:a16="http://schemas.microsoft.com/office/drawing/2014/main" id="{B1B935C5-A8F0-8B36-6E85-DD88978F29BB}"/>
              </a:ext>
            </a:extLst>
          </p:cNvPr>
          <p:cNvGrpSpPr/>
          <p:nvPr/>
        </p:nvGrpSpPr>
        <p:grpSpPr>
          <a:xfrm>
            <a:off x="272480" y="1207886"/>
            <a:ext cx="6048520" cy="4705390"/>
            <a:chOff x="272480" y="955858"/>
            <a:chExt cx="6048520" cy="4705390"/>
          </a:xfrm>
        </p:grpSpPr>
        <p:sp>
          <p:nvSpPr>
            <p:cNvPr id="48" name="Rectangle 752">
              <a:extLst>
                <a:ext uri="{FF2B5EF4-FFF2-40B4-BE49-F238E27FC236}">
                  <a16:creationId xmlns:a16="http://schemas.microsoft.com/office/drawing/2014/main" id="{E0FF5157-8A09-F8B7-A9C7-AC1F8324594B}"/>
                </a:ext>
              </a:extLst>
            </p:cNvPr>
            <p:cNvSpPr>
              <a:spLocks noChangeArrowheads="1"/>
            </p:cNvSpPr>
            <p:nvPr/>
          </p:nvSpPr>
          <p:spPr bwMode="auto">
            <a:xfrm>
              <a:off x="273000" y="2320207"/>
              <a:ext cx="71480" cy="2555969"/>
            </a:xfrm>
            <a:prstGeom prst="rect">
              <a:avLst/>
            </a:prstGeom>
            <a:gradFill flip="none" rotWithShape="1">
              <a:gsLst>
                <a:gs pos="90000">
                  <a:srgbClr val="CCDAF5"/>
                </a:gs>
                <a:gs pos="100000">
                  <a:srgbClr val="CCDAF5">
                    <a:alpha val="0"/>
                  </a:srgbClr>
                </a:gs>
              </a:gsLst>
              <a:lin ang="5400000" scaled="1"/>
              <a:tileRect/>
            </a:gra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9" name="テキスト ボックス 48">
              <a:extLst>
                <a:ext uri="{FF2B5EF4-FFF2-40B4-BE49-F238E27FC236}">
                  <a16:creationId xmlns:a16="http://schemas.microsoft.com/office/drawing/2014/main" id="{67D96EDA-8A2F-5D74-8628-1D0AD8699FB5}"/>
                </a:ext>
              </a:extLst>
            </p:cNvPr>
            <p:cNvSpPr txBox="1"/>
            <p:nvPr/>
          </p:nvSpPr>
          <p:spPr bwMode="auto">
            <a:xfrm>
              <a:off x="272480" y="2320207"/>
              <a:ext cx="6048000" cy="360000"/>
            </a:xfrm>
            <a:prstGeom prst="rect">
              <a:avLst/>
            </a:prstGeom>
            <a:noFill/>
          </p:spPr>
          <p:txBody>
            <a:bodyPr wrap="square" lIns="180000" tIns="144000" rIns="0" bIns="0">
              <a:noAutofit/>
            </a:bodyPr>
            <a:lstStyle/>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（１）</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令和７年度普通会計決算見込みの状況</a:t>
              </a:r>
            </a:p>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（２）</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財政指標の比較</a:t>
              </a:r>
            </a:p>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（３）</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財政調整基金の状況</a:t>
              </a:r>
            </a:p>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（４）</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令和８年度当初予算の状況</a:t>
              </a:r>
            </a:p>
            <a:p>
              <a:pPr marL="504825" indent="-504825" fontAlgn="ctr" hangingPunct="0">
                <a:spcBef>
                  <a:spcPts val="1000"/>
                </a:spcBef>
                <a:buClr>
                  <a:srgbClr val="CA2420"/>
                </a:buClr>
                <a:buSzPct val="70000"/>
                <a:tabLst>
                  <a:tab pos="5753100" algn="r"/>
                </a:tabLst>
                <a:defRPr/>
              </a:pP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（５）</a:t>
              </a:r>
              <a:r>
                <a:rPr lang="en-US" altLang="ja-JP"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0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財政状況に関する中長期試算</a:t>
              </a:r>
            </a:p>
          </p:txBody>
        </p:sp>
        <p:sp>
          <p:nvSpPr>
            <p:cNvPr id="50" name="Rectangle 752">
              <a:extLst>
                <a:ext uri="{FF2B5EF4-FFF2-40B4-BE49-F238E27FC236}">
                  <a16:creationId xmlns:a16="http://schemas.microsoft.com/office/drawing/2014/main" id="{D08C3023-E0D2-A0AE-1624-205DE8C6F07D}"/>
                </a:ext>
              </a:extLst>
            </p:cNvPr>
            <p:cNvSpPr>
              <a:spLocks noChangeArrowheads="1"/>
            </p:cNvSpPr>
            <p:nvPr/>
          </p:nvSpPr>
          <p:spPr bwMode="auto">
            <a:xfrm>
              <a:off x="345000" y="1744207"/>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Ⅱ	</a:t>
              </a:r>
              <a:r>
                <a:rPr lang="ja-JP" altLang="en-US" sz="2400" b="1" kern="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大阪府の財政状況</a:t>
              </a:r>
            </a:p>
          </p:txBody>
        </p:sp>
        <p:sp>
          <p:nvSpPr>
            <p:cNvPr id="51" name="Rectangle 752">
              <a:extLst>
                <a:ext uri="{FF2B5EF4-FFF2-40B4-BE49-F238E27FC236}">
                  <a16:creationId xmlns:a16="http://schemas.microsoft.com/office/drawing/2014/main" id="{59692A59-2E43-7C3E-B8BF-3D60D65F43BA}"/>
                </a:ext>
              </a:extLst>
            </p:cNvPr>
            <p:cNvSpPr>
              <a:spLocks noChangeArrowheads="1"/>
            </p:cNvSpPr>
            <p:nvPr/>
          </p:nvSpPr>
          <p:spPr bwMode="auto">
            <a:xfrm>
              <a:off x="272480" y="1744207"/>
              <a:ext cx="72000" cy="576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2" name="直線コネクタ 51">
              <a:extLst>
                <a:ext uri="{FF2B5EF4-FFF2-40B4-BE49-F238E27FC236}">
                  <a16:creationId xmlns:a16="http://schemas.microsoft.com/office/drawing/2014/main" id="{DA3E6ECD-8274-6267-7B6F-D396A77B5E00}"/>
                </a:ext>
              </a:extLst>
            </p:cNvPr>
            <p:cNvCxnSpPr/>
            <p:nvPr/>
          </p:nvCxnSpPr>
          <p:spPr>
            <a:xfrm>
              <a:off x="272480" y="2320207"/>
              <a:ext cx="6048000" cy="0"/>
            </a:xfrm>
            <a:prstGeom prst="line">
              <a:avLst/>
            </a:prstGeom>
            <a:ln w="1905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nvGrpSpPr>
            <p:cNvPr id="54" name="グループ化 53">
              <a:extLst>
                <a:ext uri="{FF2B5EF4-FFF2-40B4-BE49-F238E27FC236}">
                  <a16:creationId xmlns:a16="http://schemas.microsoft.com/office/drawing/2014/main" id="{32523DE0-36AE-FA1E-4D46-A2FC99A700F1}"/>
                </a:ext>
              </a:extLst>
            </p:cNvPr>
            <p:cNvGrpSpPr/>
            <p:nvPr/>
          </p:nvGrpSpPr>
          <p:grpSpPr>
            <a:xfrm>
              <a:off x="272480" y="5085248"/>
              <a:ext cx="6048520" cy="576000"/>
              <a:chOff x="272480" y="1052800"/>
              <a:chExt cx="6048520" cy="576000"/>
            </a:xfrm>
          </p:grpSpPr>
          <p:sp>
            <p:nvSpPr>
              <p:cNvPr id="55" name="Rectangle 752">
                <a:extLst>
                  <a:ext uri="{FF2B5EF4-FFF2-40B4-BE49-F238E27FC236}">
                    <a16:creationId xmlns:a16="http://schemas.microsoft.com/office/drawing/2014/main" id="{6B17749E-828C-7548-0037-22B44BEA2107}"/>
                  </a:ext>
                </a:extLst>
              </p:cNvPr>
              <p:cNvSpPr>
                <a:spLocks noChangeArrowheads="1"/>
              </p:cNvSpPr>
              <p:nvPr/>
            </p:nvSpPr>
            <p:spPr bwMode="auto">
              <a:xfrm>
                <a:off x="345000" y="1052800"/>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kumimoji="0"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Ⅲ	</a:t>
                </a:r>
                <a:r>
                  <a:rPr kumimoji="0"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大阪府債の状況</a:t>
                </a:r>
              </a:p>
            </p:txBody>
          </p:sp>
          <p:sp>
            <p:nvSpPr>
              <p:cNvPr id="56" name="Rectangle 752">
                <a:extLst>
                  <a:ext uri="{FF2B5EF4-FFF2-40B4-BE49-F238E27FC236}">
                    <a16:creationId xmlns:a16="http://schemas.microsoft.com/office/drawing/2014/main" id="{99FA94BC-32BD-503C-61CF-DAF82B038FAA}"/>
                  </a:ext>
                </a:extLst>
              </p:cNvPr>
              <p:cNvSpPr>
                <a:spLocks noChangeArrowheads="1"/>
              </p:cNvSpPr>
              <p:nvPr/>
            </p:nvSpPr>
            <p:spPr bwMode="auto">
              <a:xfrm>
                <a:off x="272480" y="1052800"/>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7" name="直線コネクタ 56">
                <a:extLst>
                  <a:ext uri="{FF2B5EF4-FFF2-40B4-BE49-F238E27FC236}">
                    <a16:creationId xmlns:a16="http://schemas.microsoft.com/office/drawing/2014/main" id="{B88D23FE-1DC2-9303-BB29-19EFBACBAC8C}"/>
                  </a:ext>
                </a:extLst>
              </p:cNvPr>
              <p:cNvCxnSpPr/>
              <p:nvPr/>
            </p:nvCxnSpPr>
            <p:spPr>
              <a:xfrm>
                <a:off x="272480" y="1628800"/>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61" name="グループ化 60">
              <a:extLst>
                <a:ext uri="{FF2B5EF4-FFF2-40B4-BE49-F238E27FC236}">
                  <a16:creationId xmlns:a16="http://schemas.microsoft.com/office/drawing/2014/main" id="{CC95CFA5-F5F1-C8AE-6B36-E43FBCF5D317}"/>
                </a:ext>
              </a:extLst>
            </p:cNvPr>
            <p:cNvGrpSpPr/>
            <p:nvPr/>
          </p:nvGrpSpPr>
          <p:grpSpPr>
            <a:xfrm>
              <a:off x="272480" y="955858"/>
              <a:ext cx="6048520" cy="576001"/>
              <a:chOff x="272480" y="1315962"/>
              <a:chExt cx="6048520" cy="576001"/>
            </a:xfrm>
          </p:grpSpPr>
          <p:sp>
            <p:nvSpPr>
              <p:cNvPr id="62" name="Rectangle 752">
                <a:extLst>
                  <a:ext uri="{FF2B5EF4-FFF2-40B4-BE49-F238E27FC236}">
                    <a16:creationId xmlns:a16="http://schemas.microsoft.com/office/drawing/2014/main" id="{2D8C0660-1F34-556C-C82B-93A68083E939}"/>
                  </a:ext>
                </a:extLst>
              </p:cNvPr>
              <p:cNvSpPr>
                <a:spLocks noChangeArrowheads="1"/>
              </p:cNvSpPr>
              <p:nvPr/>
            </p:nvSpPr>
            <p:spPr bwMode="auto">
              <a:xfrm>
                <a:off x="345000" y="1315962"/>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Ⅰ	</a:t>
                </a:r>
                <a:r>
                  <a:rPr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大阪府の概要</a:t>
                </a:r>
              </a:p>
            </p:txBody>
          </p:sp>
          <p:sp>
            <p:nvSpPr>
              <p:cNvPr id="63" name="Rectangle 752">
                <a:extLst>
                  <a:ext uri="{FF2B5EF4-FFF2-40B4-BE49-F238E27FC236}">
                    <a16:creationId xmlns:a16="http://schemas.microsoft.com/office/drawing/2014/main" id="{E3830133-05F2-F5A6-2A14-75C737F6765F}"/>
                  </a:ext>
                </a:extLst>
              </p:cNvPr>
              <p:cNvSpPr>
                <a:spLocks noChangeArrowheads="1"/>
              </p:cNvSpPr>
              <p:nvPr/>
            </p:nvSpPr>
            <p:spPr bwMode="auto">
              <a:xfrm>
                <a:off x="272480" y="1315963"/>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28" name="直線コネクタ 127">
                <a:extLst>
                  <a:ext uri="{FF2B5EF4-FFF2-40B4-BE49-F238E27FC236}">
                    <a16:creationId xmlns:a16="http://schemas.microsoft.com/office/drawing/2014/main" id="{300588AA-4679-E140-5149-940872C187A4}"/>
                  </a:ext>
                </a:extLst>
              </p:cNvPr>
              <p:cNvCxnSpPr/>
              <p:nvPr/>
            </p:nvCxnSpPr>
            <p:spPr>
              <a:xfrm>
                <a:off x="272480" y="1891963"/>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sp>
        <p:nvSpPr>
          <p:cNvPr id="174" name="スライド番号プレースホルダー 11">
            <a:extLst>
              <a:ext uri="{FF2B5EF4-FFF2-40B4-BE49-F238E27FC236}">
                <a16:creationId xmlns:a16="http://schemas.microsoft.com/office/drawing/2014/main" id="{0FC52F3F-3C08-1108-F488-67231C25969F}"/>
              </a:ext>
            </a:extLst>
          </p:cNvPr>
          <p:cNvSpPr txBox="1">
            <a:spLocks/>
          </p:cNvSpPr>
          <p:nvPr/>
        </p:nvSpPr>
        <p:spPr>
          <a:xfrm>
            <a:off x="9129000" y="6641976"/>
            <a:ext cx="720210" cy="216024"/>
          </a:xfrm>
          <a:prstGeom prst="rect">
            <a:avLst/>
          </a:prstGeom>
        </p:spPr>
        <p:txBody>
          <a:bodyPr vert="horz" lIns="0" tIns="0" rIns="0" bIns="0" rtlCol="0" anchor="ctr" anchorCtr="0">
            <a:noAutofit/>
          </a:bodyPr>
          <a:lstStyle>
            <a:defPPr>
              <a:defRPr lang="en-US"/>
            </a:defPPr>
            <a:lvl1pPr marL="0" algn="r" defTabSz="457200" rtl="0" eaLnBrk="1" latinLnBrk="0" hangingPunct="0">
              <a:defRPr sz="1000" kern="1200" baseline="0">
                <a:solidFill>
                  <a:srgbClr val="FFFFFF"/>
                </a:solidFill>
                <a:latin typeface="Arial" panose="020B0604020202020204" pitchFamily="34" charset="0"/>
                <a:ea typeface="ＭＳ Ｐゴシック" panose="020B0600070205080204" pitchFamily="50" charset="-128"/>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dirty="0">
                <a:ea typeface="BIZ UDPゴシック" panose="020B0400000000000000" pitchFamily="50" charset="-128"/>
              </a:rPr>
              <a:t>6</a:t>
            </a:r>
            <a:endParaRPr lang="ja-JP" altLang="en-US" dirty="0">
              <a:ea typeface="BIZ UDPゴシック" panose="020B0400000000000000" pitchFamily="50" charset="-128"/>
            </a:endParaRPr>
          </a:p>
        </p:txBody>
      </p:sp>
    </p:spTree>
    <p:extLst>
      <p:ext uri="{BB962C8B-B14F-4D97-AF65-F5344CB8AC3E}">
        <p14:creationId xmlns:p14="http://schemas.microsoft.com/office/powerpoint/2010/main" val="4220381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プレースホルダー 8">
            <a:extLst>
              <a:ext uri="{FF2B5EF4-FFF2-40B4-BE49-F238E27FC236}">
                <a16:creationId xmlns:a16="http://schemas.microsoft.com/office/drawing/2014/main" id="{4AB95251-52F6-28C8-7F24-897B7DF8564F}"/>
              </a:ext>
            </a:extLst>
          </p:cNvPr>
          <p:cNvSpPr>
            <a:spLocks noGrp="1"/>
          </p:cNvSpPr>
          <p:nvPr>
            <p:ph type="body" sz="quarter" idx="14"/>
          </p:nvPr>
        </p:nvSpPr>
        <p:spPr>
          <a:xfrm>
            <a:off x="272350" y="1052669"/>
            <a:ext cx="9360000" cy="576000"/>
          </a:xfrm>
        </p:spPr>
        <p:txBody>
          <a:bodyPr/>
          <a:lstStyle/>
          <a:p>
            <a:r>
              <a:rPr lang="ja-JP" altLang="en-US" sz="1400" dirty="0"/>
              <a:t>実質収支</a:t>
            </a:r>
            <a:r>
              <a:rPr lang="ja-JP" altLang="en-US" sz="1400" baseline="30000" dirty="0"/>
              <a:t>（注）</a:t>
            </a:r>
            <a:r>
              <a:rPr lang="ja-JP" altLang="en-US" sz="1400" dirty="0"/>
              <a:t>は</a:t>
            </a:r>
            <a:r>
              <a:rPr lang="en-US" altLang="ja-JP" sz="1400" dirty="0"/>
              <a:t>196</a:t>
            </a:r>
            <a:r>
              <a:rPr lang="ja-JP" altLang="en-US" sz="1400" dirty="0"/>
              <a:t>億円となり、１</a:t>
            </a:r>
            <a:r>
              <a:rPr lang="en-US" altLang="ja-JP" sz="1400" dirty="0"/>
              <a:t>8</a:t>
            </a:r>
            <a:r>
              <a:rPr lang="ja-JP" altLang="en-US" sz="1400" dirty="0"/>
              <a:t>年連続の黒字</a:t>
            </a:r>
          </a:p>
          <a:p>
            <a:r>
              <a:rPr lang="ja-JP" altLang="en-US" sz="1400" dirty="0"/>
              <a:t>決算規模は歳入・歳出とも拡大</a:t>
            </a:r>
          </a:p>
        </p:txBody>
      </p:sp>
      <p:sp>
        <p:nvSpPr>
          <p:cNvPr id="2" name="スライド番号プレースホルダー 14">
            <a:extLst>
              <a:ext uri="{FF2B5EF4-FFF2-40B4-BE49-F238E27FC236}">
                <a16:creationId xmlns:a16="http://schemas.microsoft.com/office/drawing/2014/main" id="{8BD4353A-6E43-9615-0B15-21675BE3E29C}"/>
              </a:ext>
            </a:extLst>
          </p:cNvPr>
          <p:cNvSpPr>
            <a:spLocks noGrp="1"/>
          </p:cNvSpPr>
          <p:nvPr>
            <p:ph type="sldNum" sz="quarter" idx="4"/>
          </p:nvPr>
        </p:nvSpPr>
        <p:spPr>
          <a:xfrm>
            <a:off x="9139448" y="6631017"/>
            <a:ext cx="720210" cy="216024"/>
          </a:xfrm>
        </p:spPr>
        <p:txBody>
          <a:bodyPr/>
          <a:lstStyle/>
          <a:p>
            <a:pPr lvl="0"/>
            <a:r>
              <a:rPr lang="en-US" altLang="ja-JP" noProof="0" dirty="0"/>
              <a:t>7</a:t>
            </a:r>
            <a:endParaRPr lang="ja-JP" altLang="en-US" noProof="0" dirty="0"/>
          </a:p>
        </p:txBody>
      </p:sp>
      <p:sp>
        <p:nvSpPr>
          <p:cNvPr id="4" name="テキスト プレースホルダー 3">
            <a:extLst>
              <a:ext uri="{FF2B5EF4-FFF2-40B4-BE49-F238E27FC236}">
                <a16:creationId xmlns:a16="http://schemas.microsoft.com/office/drawing/2014/main" id="{A80BBD0D-DC4A-4373-CDE1-73119393CD43}"/>
              </a:ext>
            </a:extLst>
          </p:cNvPr>
          <p:cNvSpPr>
            <a:spLocks noGrp="1"/>
          </p:cNvSpPr>
          <p:nvPr>
            <p:ph type="body" sz="quarter" idx="12"/>
          </p:nvPr>
        </p:nvSpPr>
        <p:spPr>
          <a:xfrm>
            <a:off x="272350" y="6525368"/>
            <a:ext cx="8568000" cy="216000"/>
          </a:xfrm>
        </p:spPr>
        <p:txBody>
          <a:bodyPr/>
          <a:lstStyle/>
          <a:p>
            <a:r>
              <a:rPr lang="ja-JP" altLang="en-US" dirty="0"/>
              <a:t>（注）実質収支は、歳入総額から歳出総額及び翌年度へ繰越すべき財源を除いたもの</a:t>
            </a:r>
          </a:p>
        </p:txBody>
      </p:sp>
      <p:sp>
        <p:nvSpPr>
          <p:cNvPr id="6" name="テキスト プレースホルダー 5">
            <a:extLst>
              <a:ext uri="{FF2B5EF4-FFF2-40B4-BE49-F238E27FC236}">
                <a16:creationId xmlns:a16="http://schemas.microsoft.com/office/drawing/2014/main" id="{FB22674C-66E8-B9F0-F5A9-FDF679BEB12D}"/>
              </a:ext>
            </a:extLst>
          </p:cNvPr>
          <p:cNvSpPr>
            <a:spLocks noGrp="1"/>
          </p:cNvSpPr>
          <p:nvPr>
            <p:ph type="body" sz="quarter" idx="13"/>
          </p:nvPr>
        </p:nvSpPr>
        <p:spPr>
          <a:xfrm>
            <a:off x="164468" y="83009"/>
            <a:ext cx="9468000" cy="648000"/>
          </a:xfrm>
        </p:spPr>
        <p:txBody>
          <a:bodyPr/>
          <a:lstStyle/>
          <a:p>
            <a:pPr marL="576000" indent="-576000"/>
            <a:r>
              <a:rPr lang="ja-JP" altLang="en-US" dirty="0"/>
              <a:t>（</a:t>
            </a:r>
            <a:r>
              <a:rPr lang="en-US" altLang="ja-JP" dirty="0"/>
              <a:t>1</a:t>
            </a:r>
            <a:r>
              <a:rPr lang="ja-JP" altLang="en-US" dirty="0"/>
              <a:t>）</a:t>
            </a:r>
            <a:r>
              <a:rPr lang="en-US" altLang="ja-JP" dirty="0"/>
              <a:t>	</a:t>
            </a:r>
            <a:r>
              <a:rPr lang="ja-JP" altLang="en-US" dirty="0"/>
              <a:t>令和</a:t>
            </a:r>
            <a:r>
              <a:rPr lang="en-US" altLang="ja-JP" dirty="0"/>
              <a:t>7</a:t>
            </a:r>
            <a:r>
              <a:rPr lang="ja-JP" altLang="en-US" dirty="0"/>
              <a:t>年度普通会計決算見込みの状況</a:t>
            </a:r>
          </a:p>
        </p:txBody>
      </p:sp>
      <p:graphicFrame>
        <p:nvGraphicFramePr>
          <p:cNvPr id="59" name="Group 72">
            <a:extLst>
              <a:ext uri="{FF2B5EF4-FFF2-40B4-BE49-F238E27FC236}">
                <a16:creationId xmlns:a16="http://schemas.microsoft.com/office/drawing/2014/main" id="{3A3F0C6F-BFE4-712F-6E96-34B71241CAD9}"/>
              </a:ext>
            </a:extLst>
          </p:cNvPr>
          <p:cNvGraphicFramePr>
            <a:graphicFrameLocks/>
          </p:cNvGraphicFramePr>
          <p:nvPr>
            <p:extLst>
              <p:ext uri="{D42A27DB-BD31-4B8C-83A1-F6EECF244321}">
                <p14:modId xmlns:p14="http://schemas.microsoft.com/office/powerpoint/2010/main" val="4235025603"/>
              </p:ext>
            </p:extLst>
          </p:nvPr>
        </p:nvGraphicFramePr>
        <p:xfrm>
          <a:off x="272480" y="1700808"/>
          <a:ext cx="9360000" cy="1620000"/>
        </p:xfrm>
        <a:graphic>
          <a:graphicData uri="http://schemas.openxmlformats.org/drawingml/2006/table">
            <a:tbl>
              <a:tblPr>
                <a:effectLst/>
              </a:tblPr>
              <a:tblGrid>
                <a:gridCol w="2088000">
                  <a:extLst>
                    <a:ext uri="{9D8B030D-6E8A-4147-A177-3AD203B41FA5}">
                      <a16:colId xmlns:a16="http://schemas.microsoft.com/office/drawing/2014/main" val="20000"/>
                    </a:ext>
                  </a:extLst>
                </a:gridCol>
                <a:gridCol w="2520000">
                  <a:extLst>
                    <a:ext uri="{9D8B030D-6E8A-4147-A177-3AD203B41FA5}">
                      <a16:colId xmlns:a16="http://schemas.microsoft.com/office/drawing/2014/main" val="20001"/>
                    </a:ext>
                  </a:extLst>
                </a:gridCol>
                <a:gridCol w="144000">
                  <a:extLst>
                    <a:ext uri="{9D8B030D-6E8A-4147-A177-3AD203B41FA5}">
                      <a16:colId xmlns:a16="http://schemas.microsoft.com/office/drawing/2014/main" val="3578882228"/>
                    </a:ext>
                  </a:extLst>
                </a:gridCol>
                <a:gridCol w="2088000">
                  <a:extLst>
                    <a:ext uri="{9D8B030D-6E8A-4147-A177-3AD203B41FA5}">
                      <a16:colId xmlns:a16="http://schemas.microsoft.com/office/drawing/2014/main" val="20002"/>
                    </a:ext>
                  </a:extLst>
                </a:gridCol>
                <a:gridCol w="2520000">
                  <a:extLst>
                    <a:ext uri="{9D8B030D-6E8A-4147-A177-3AD203B41FA5}">
                      <a16:colId xmlns:a16="http://schemas.microsoft.com/office/drawing/2014/main" val="20003"/>
                    </a:ext>
                  </a:extLst>
                </a:gridCol>
              </a:tblGrid>
              <a:tr h="540000">
                <a:tc>
                  <a:txBody>
                    <a:bodyPr/>
                    <a:lstStyle/>
                    <a:p>
                      <a:pPr marL="0" marR="0" lvl="0" indent="0" algn="l" defTabSz="914400" rtl="0" eaLnBrk="1" fontAlgn="base" latinLnBrk="0" hangingPunct="0">
                        <a:lnSpc>
                          <a:spcPct val="100000"/>
                        </a:lnSpc>
                        <a:spcBef>
                          <a:spcPts val="0"/>
                        </a:spcBef>
                        <a:spcAft>
                          <a:spcPct val="0"/>
                        </a:spcAft>
                        <a:buClrTx/>
                        <a:buSzTx/>
                        <a:buFontTx/>
                        <a:buNone/>
                        <a:tabLst/>
                      </a:pPr>
                      <a:r>
                        <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歳入総額（Ａ）</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３</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兆</a:t>
                      </a:r>
                      <a:r>
                        <a:rPr kumimoji="1" lang="en-US" altLang="ja-JP"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4,291</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kumimoji="1" lang="en-US" altLang="ja-JP"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（対前年度比</a:t>
                      </a:r>
                      <a:r>
                        <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+1,121</a:t>
                      </a: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0" marR="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0">
                        <a:lnSpc>
                          <a:spcPct val="100000"/>
                        </a:lnSpc>
                        <a:spcBef>
                          <a:spcPts val="0"/>
                        </a:spcBef>
                        <a:spcAft>
                          <a:spcPct val="0"/>
                        </a:spcAft>
                        <a:buClrTx/>
                        <a:buSzTx/>
                        <a:buFontTx/>
                        <a:buNone/>
                        <a:tabLst/>
                      </a:pPr>
                      <a:r>
                        <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歳出総額（Ｂ）</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３</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兆</a:t>
                      </a:r>
                      <a:r>
                        <a:rPr kumimoji="1" lang="en-US" altLang="ja-JP"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3,906</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（対前年度比</a:t>
                      </a:r>
                      <a:r>
                        <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+1,106</a:t>
                      </a: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0000">
                <a:tc>
                  <a:txBody>
                    <a:bodyPr/>
                    <a:lstStyle/>
                    <a:p>
                      <a:pPr marL="0" marR="0" lvl="0" indent="0" algn="l" defTabSz="914400" rtl="0" eaLnBrk="1" fontAlgn="base" latinLnBrk="0" hangingPunct="0">
                        <a:lnSpc>
                          <a:spcPct val="100000"/>
                        </a:lnSpc>
                        <a:spcBef>
                          <a:spcPts val="0"/>
                        </a:spcBef>
                        <a:spcAft>
                          <a:spcPct val="0"/>
                        </a:spcAft>
                        <a:buClrTx/>
                        <a:buSzTx/>
                        <a:buFontTx/>
                        <a:buNone/>
                        <a:tabLst/>
                      </a:pPr>
                      <a:r>
                        <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形式収支（Ｃ＝Ａ－Ｂ）</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r>
                        <a:rPr kumimoji="1" lang="en-US" altLang="ja-JP"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385</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（対前年度比＋</a:t>
                      </a:r>
                      <a:r>
                        <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15</a:t>
                      </a: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0" marR="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0">
                        <a:lnSpc>
                          <a:spcPct val="100000"/>
                        </a:lnSpc>
                        <a:spcBef>
                          <a:spcPts val="0"/>
                        </a:spcBef>
                        <a:spcAft>
                          <a:spcPct val="0"/>
                        </a:spcAft>
                        <a:buClrTx/>
                        <a:buSzTx/>
                        <a:buFontTx/>
                        <a:buNone/>
                        <a:tabLst/>
                      </a:pPr>
                      <a:r>
                        <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翌年度へ</a:t>
                      </a:r>
                    </a:p>
                    <a:p>
                      <a:pPr marL="0" marR="0" lvl="0" indent="0" algn="l" defTabSz="914400" rtl="0" eaLnBrk="1" fontAlgn="base" latinLnBrk="0" hangingPunct="0">
                        <a:lnSpc>
                          <a:spcPct val="100000"/>
                        </a:lnSpc>
                        <a:spcBef>
                          <a:spcPts val="0"/>
                        </a:spcBef>
                        <a:spcAft>
                          <a:spcPct val="0"/>
                        </a:spcAft>
                        <a:buClrTx/>
                        <a:buSzTx/>
                        <a:buFontTx/>
                        <a:buNone/>
                        <a:tabLst/>
                      </a:pPr>
                      <a:r>
                        <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繰越すべき財源（Ｄ）</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r>
                        <a:rPr kumimoji="1" lang="en-US" altLang="ja-JP"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189</a:t>
                      </a:r>
                      <a:r>
                        <a:rPr kumimoji="1" lang="ja-JP"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p>
                      <a:pPr marL="0" marR="0" lvl="0" indent="0" algn="r" defTabSz="914400" rtl="0" eaLnBrk="1" fontAlgn="base" latinLnBrk="0" hangingPunct="0">
                        <a:lnSpc>
                          <a:spcPct val="100000"/>
                        </a:lnSpc>
                        <a:spcBef>
                          <a:spcPts val="0"/>
                        </a:spcBef>
                        <a:spcAft>
                          <a:spcPct val="0"/>
                        </a:spcAft>
                        <a:buClrTx/>
                        <a:buSzTx/>
                        <a:buFontTx/>
                        <a:buNone/>
                        <a:tabLst/>
                      </a:pP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（対前年度比</a:t>
                      </a:r>
                      <a:r>
                        <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+22</a:t>
                      </a: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0000">
                <a:tc>
                  <a:txBody>
                    <a:bodyPr/>
                    <a:lstStyle/>
                    <a:p>
                      <a:pPr marL="0" marR="0" lvl="0" indent="0" algn="l" defTabSz="914400" rtl="0" eaLnBrk="1" fontAlgn="base" latinLnBrk="0" hangingPunct="0">
                        <a:lnSpc>
                          <a:spcPct val="100000"/>
                        </a:lnSpc>
                        <a:spcBef>
                          <a:spcPts val="0"/>
                        </a:spcBef>
                        <a:spcAft>
                          <a:spcPct val="0"/>
                        </a:spcAft>
                        <a:buClrTx/>
                        <a:buSzTx/>
                        <a:buFontTx/>
                        <a:buNone/>
                        <a:tabLst/>
                      </a:pPr>
                      <a:r>
                        <a:rPr kumimoji="1" lang="zh-TW" altLang="en-US" sz="1200" b="1" i="0" u="none" strike="noStrike" cap="none" normalizeH="0" baseline="0">
                          <a:ln>
                            <a:noFill/>
                          </a:ln>
                          <a:solidFill>
                            <a:srgbClr val="000000"/>
                          </a:solidFill>
                          <a:effectLst/>
                          <a:latin typeface="BIZ UDPゴシック" panose="020B0400000000000000" pitchFamily="50" charset="-128"/>
                          <a:ea typeface="BIZ UDPゴシック" panose="020B0400000000000000" pitchFamily="50" charset="-128"/>
                        </a:rPr>
                        <a:t>実質収支（Ｃ－Ｄ）</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r>
                        <a:rPr kumimoji="1" lang="en-US" altLang="zh-TW" sz="14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196</a:t>
                      </a:r>
                      <a:r>
                        <a:rPr kumimoji="1" lang="zh-TW" altLang="en-US" sz="12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p>
                      <a:pPr marL="0" marR="0" lvl="0" indent="0" algn="r" defTabSz="914400" rtl="0" eaLnBrk="1" fontAlgn="base" latinLnBrk="0" hangingPunct="0">
                        <a:lnSpc>
                          <a:spcPct val="100000"/>
                        </a:lnSpc>
                        <a:spcBef>
                          <a:spcPts val="0"/>
                        </a:spcBef>
                        <a:spcAft>
                          <a:spcPct val="0"/>
                        </a:spcAft>
                        <a:buClrTx/>
                        <a:buSzTx/>
                        <a:buFontTx/>
                        <a:buNone/>
                        <a:tabLst/>
                      </a:pPr>
                      <a:r>
                        <a:rPr kumimoji="1" lang="zh-TW"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（対前年度比</a:t>
                      </a:r>
                      <a:r>
                        <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ja-JP"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7</a:t>
                      </a:r>
                      <a:r>
                        <a:rPr kumimoji="1" lang="zh-TW"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endParaRPr kumimoji="1" lang="zh-TW" altLang="en-US" sz="12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endParaRPr>
                    </a:p>
                  </a:txBody>
                  <a:tcPr marL="0" marR="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0">
                        <a:lnSpc>
                          <a:spcPct val="100000"/>
                        </a:lnSpc>
                        <a:spcBef>
                          <a:spcPts val="0"/>
                        </a:spcBef>
                        <a:spcAft>
                          <a:spcPct val="0"/>
                        </a:spcAft>
                        <a:buClrTx/>
                        <a:buSzTx/>
                        <a:buFontTx/>
                        <a:buNone/>
                        <a:tabLst/>
                      </a:pPr>
                      <a:endParaRPr kumimoji="1" lang="ja-JP" altLang="en-US" sz="12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endParaRP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0">
                        <a:lnSpc>
                          <a:spcPct val="100000"/>
                        </a:lnSpc>
                        <a:spcBef>
                          <a:spcPts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108000" marR="108000" marT="0" marB="288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8700172"/>
                  </a:ext>
                </a:extLst>
              </a:tr>
            </a:tbl>
          </a:graphicData>
        </a:graphic>
      </p:graphicFrame>
      <p:graphicFrame>
        <p:nvGraphicFramePr>
          <p:cNvPr id="65" name="Object 25">
            <a:extLst>
              <a:ext uri="{FF2B5EF4-FFF2-40B4-BE49-F238E27FC236}">
                <a16:creationId xmlns:a16="http://schemas.microsoft.com/office/drawing/2014/main" id="{11585BD9-7EDD-6984-F735-F1171B413560}"/>
              </a:ext>
            </a:extLst>
          </p:cNvPr>
          <p:cNvGraphicFramePr>
            <a:graphicFrameLocks/>
          </p:cNvGraphicFramePr>
          <p:nvPr>
            <p:extLst>
              <p:ext uri="{D42A27DB-BD31-4B8C-83A1-F6EECF244321}">
                <p14:modId xmlns:p14="http://schemas.microsoft.com/office/powerpoint/2010/main" val="533428302"/>
              </p:ext>
            </p:extLst>
          </p:nvPr>
        </p:nvGraphicFramePr>
        <p:xfrm>
          <a:off x="128464" y="3789041"/>
          <a:ext cx="9648000" cy="2808000"/>
        </p:xfrm>
        <a:graphic>
          <a:graphicData uri="http://schemas.openxmlformats.org/drawingml/2006/chart">
            <c:chart xmlns:c="http://schemas.openxmlformats.org/drawingml/2006/chart" xmlns:r="http://schemas.openxmlformats.org/officeDocument/2006/relationships" r:id="rId2"/>
          </a:graphicData>
        </a:graphic>
      </p:graphicFrame>
      <p:sp>
        <p:nvSpPr>
          <p:cNvPr id="68" name="テキスト ボックス 67">
            <a:extLst>
              <a:ext uri="{FF2B5EF4-FFF2-40B4-BE49-F238E27FC236}">
                <a16:creationId xmlns:a16="http://schemas.microsoft.com/office/drawing/2014/main" id="{520758A2-0455-C2AE-6F6D-0BEA729110E8}"/>
              </a:ext>
            </a:extLst>
          </p:cNvPr>
          <p:cNvSpPr txBox="1">
            <a:spLocks/>
          </p:cNvSpPr>
          <p:nvPr/>
        </p:nvSpPr>
        <p:spPr bwMode="auto">
          <a:xfrm>
            <a:off x="8625000" y="6309313"/>
            <a:ext cx="144000" cy="144000"/>
          </a:xfrm>
          <a:prstGeom prst="rect">
            <a:avLst/>
          </a:prstGeom>
          <a:noFill/>
          <a:ln w="9525" cap="rnd" algn="ctr">
            <a:noFill/>
            <a:miter lim="800000"/>
            <a:headEnd/>
            <a:tailEnd/>
          </a:ln>
          <a:effectLst/>
        </p:spPr>
        <p:txBody>
          <a:bodyPr wrap="none" lIns="0" tIns="0" rIns="0" bIns="0" rtlCol="0" anchor="ctr" anchorCtr="0">
            <a:noAutofit/>
          </a:bodyPr>
          <a:lstStyle/>
          <a:p>
            <a:pPr marL="268288" marR="0" lvl="0" indent="-268288" algn="ctr" defTabSz="914400" rtl="0" fontAlgn="ctr" latinLnBrk="0" hangingPunct="1">
              <a:lnSpc>
                <a:spcPct val="100000"/>
              </a:lnSpc>
              <a:spcBef>
                <a:spcPct val="5000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　（年度）</a:t>
            </a:r>
          </a:p>
        </p:txBody>
      </p:sp>
      <p:grpSp>
        <p:nvGrpSpPr>
          <p:cNvPr id="69" name="グループ化 68">
            <a:extLst>
              <a:ext uri="{FF2B5EF4-FFF2-40B4-BE49-F238E27FC236}">
                <a16:creationId xmlns:a16="http://schemas.microsoft.com/office/drawing/2014/main" id="{3E923A3B-2C3F-42D4-D9DA-23F354BCCC53}"/>
              </a:ext>
            </a:extLst>
          </p:cNvPr>
          <p:cNvGrpSpPr/>
          <p:nvPr/>
        </p:nvGrpSpPr>
        <p:grpSpPr>
          <a:xfrm>
            <a:off x="272480" y="3501008"/>
            <a:ext cx="9360008" cy="288032"/>
            <a:chOff x="272480" y="1340800"/>
            <a:chExt cx="9360008" cy="288032"/>
          </a:xfrm>
        </p:grpSpPr>
        <p:sp>
          <p:nvSpPr>
            <p:cNvPr id="70" name="Rectangle 752">
              <a:extLst>
                <a:ext uri="{FF2B5EF4-FFF2-40B4-BE49-F238E27FC236}">
                  <a16:creationId xmlns:a16="http://schemas.microsoft.com/office/drawing/2014/main" id="{7705E425-0192-9227-749A-714965F1C3B1}"/>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歳入歳出決算額と実質収支の推移</a:t>
              </a:r>
            </a:p>
          </p:txBody>
        </p:sp>
        <p:sp>
          <p:nvSpPr>
            <p:cNvPr id="71" name="Rectangle 752">
              <a:extLst>
                <a:ext uri="{FF2B5EF4-FFF2-40B4-BE49-F238E27FC236}">
                  <a16:creationId xmlns:a16="http://schemas.microsoft.com/office/drawing/2014/main" id="{5DC318DE-C776-797F-78D5-B389AC493FD1}"/>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72" name="直線コネクタ 71">
              <a:extLst>
                <a:ext uri="{FF2B5EF4-FFF2-40B4-BE49-F238E27FC236}">
                  <a16:creationId xmlns:a16="http://schemas.microsoft.com/office/drawing/2014/main" id="{266C6E38-F817-E2D0-FE56-0907902D5028}"/>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83" name="Text Box 49">
            <a:extLst>
              <a:ext uri="{FF2B5EF4-FFF2-40B4-BE49-F238E27FC236}">
                <a16:creationId xmlns:a16="http://schemas.microsoft.com/office/drawing/2014/main" id="{CF0C29FF-F1D3-5DBE-D867-12F20E3601EB}"/>
              </a:ext>
            </a:extLst>
          </p:cNvPr>
          <p:cNvSpPr txBox="1">
            <a:spLocks noChangeArrowheads="1"/>
          </p:cNvSpPr>
          <p:nvPr/>
        </p:nvSpPr>
        <p:spPr bwMode="auto">
          <a:xfrm>
            <a:off x="272496" y="3861064"/>
            <a:ext cx="144000" cy="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lIns="0" tIns="0" rIns="0" bIns="0" anchor="ctr" anchorCtr="0">
            <a:noAutofit/>
          </a:bodyPr>
          <a:lstStyle>
            <a:lvl1pPr eaLnBrk="0" hangingPunct="0">
              <a:defRPr kumimoji="1" sz="600">
                <a:solidFill>
                  <a:srgbClr val="000000"/>
                </a:solidFill>
                <a:latin typeface="Arial" charset="0"/>
                <a:ea typeface="ＭＳ Ｐゴシック" charset="-128"/>
              </a:defRPr>
            </a:lvl1pPr>
            <a:lvl2pPr marL="742950" indent="-285750" eaLnBrk="0" hangingPunct="0">
              <a:defRPr kumimoji="1" sz="600">
                <a:solidFill>
                  <a:srgbClr val="000000"/>
                </a:solidFill>
                <a:latin typeface="Arial" charset="0"/>
                <a:ea typeface="ＭＳ Ｐゴシック" charset="-128"/>
              </a:defRPr>
            </a:lvl2pPr>
            <a:lvl3pPr marL="1143000" indent="-228600" eaLnBrk="0" hangingPunct="0">
              <a:defRPr kumimoji="1" sz="600">
                <a:solidFill>
                  <a:srgbClr val="000000"/>
                </a:solidFill>
                <a:latin typeface="Arial" charset="0"/>
                <a:ea typeface="ＭＳ Ｐゴシック" charset="-128"/>
              </a:defRPr>
            </a:lvl3pPr>
            <a:lvl4pPr marL="1600200" indent="-228600" eaLnBrk="0" hangingPunct="0">
              <a:defRPr kumimoji="1" sz="600">
                <a:solidFill>
                  <a:srgbClr val="000000"/>
                </a:solidFill>
                <a:latin typeface="Arial" charset="0"/>
                <a:ea typeface="ＭＳ Ｐゴシック" charset="-128"/>
              </a:defRPr>
            </a:lvl4pPr>
            <a:lvl5pPr marL="2057400" indent="-228600" eaLnBrk="0" hangingPunct="0">
              <a:defRPr kumimoji="1" sz="600">
                <a:solidFill>
                  <a:srgbClr val="000000"/>
                </a:solidFill>
                <a:latin typeface="Arial" charset="0"/>
                <a:ea typeface="ＭＳ Ｐゴシック" charset="-128"/>
              </a:defRPr>
            </a:lvl5pPr>
            <a:lvl6pPr marL="2514600" indent="-228600" eaLnBrk="0" fontAlgn="base" hangingPunct="0">
              <a:spcBef>
                <a:spcPct val="0"/>
              </a:spcBef>
              <a:spcAft>
                <a:spcPct val="0"/>
              </a:spcAft>
              <a:defRPr kumimoji="1" sz="600">
                <a:solidFill>
                  <a:srgbClr val="000000"/>
                </a:solidFill>
                <a:latin typeface="Arial" charset="0"/>
                <a:ea typeface="ＭＳ Ｐゴシック" charset="-128"/>
              </a:defRPr>
            </a:lvl6pPr>
            <a:lvl7pPr marL="2971800" indent="-228600" eaLnBrk="0" fontAlgn="base" hangingPunct="0">
              <a:spcBef>
                <a:spcPct val="0"/>
              </a:spcBef>
              <a:spcAft>
                <a:spcPct val="0"/>
              </a:spcAft>
              <a:defRPr kumimoji="1" sz="600">
                <a:solidFill>
                  <a:srgbClr val="000000"/>
                </a:solidFill>
                <a:latin typeface="Arial" charset="0"/>
                <a:ea typeface="ＭＳ Ｐゴシック" charset="-128"/>
              </a:defRPr>
            </a:lvl7pPr>
            <a:lvl8pPr marL="3429000" indent="-228600" eaLnBrk="0" fontAlgn="base" hangingPunct="0">
              <a:spcBef>
                <a:spcPct val="0"/>
              </a:spcBef>
              <a:spcAft>
                <a:spcPct val="0"/>
              </a:spcAft>
              <a:defRPr kumimoji="1" sz="600">
                <a:solidFill>
                  <a:srgbClr val="000000"/>
                </a:solidFill>
                <a:latin typeface="Arial" charset="0"/>
                <a:ea typeface="ＭＳ Ｐゴシック" charset="-128"/>
              </a:defRPr>
            </a:lvl8pPr>
            <a:lvl9pPr marL="3886200" indent="-228600" eaLnBrk="0" fontAlgn="base" hangingPunct="0">
              <a:spcBef>
                <a:spcPct val="0"/>
              </a:spcBef>
              <a:spcAft>
                <a:spcPct val="0"/>
              </a:spcAft>
              <a:defRPr kumimoji="1" sz="600">
                <a:solidFill>
                  <a:srgbClr val="000000"/>
                </a:solidFill>
                <a:latin typeface="Arial" charset="0"/>
                <a:ea typeface="ＭＳ Ｐゴシック" charset="-128"/>
              </a:defRPr>
            </a:lvl9pPr>
          </a:lstStyle>
          <a:p>
            <a:pPr marL="0" marR="0" lvl="0" indent="0" defTabSz="914400" rtl="0" eaLnBrk="1" fontAlgn="ctr" latinLnBrk="0">
              <a:lnSpc>
                <a:spcPct val="100000"/>
              </a:lnSpc>
              <a:spcBef>
                <a:spcPct val="5000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mn-ea"/>
                <a:ea typeface="+mn-ea"/>
                <a:cs typeface="+mn-cs"/>
              </a:rPr>
              <a:t>（単位：億円）</a:t>
            </a:r>
          </a:p>
        </p:txBody>
      </p:sp>
      <p:grpSp>
        <p:nvGrpSpPr>
          <p:cNvPr id="116" name="グループ化 115">
            <a:extLst>
              <a:ext uri="{FF2B5EF4-FFF2-40B4-BE49-F238E27FC236}">
                <a16:creationId xmlns:a16="http://schemas.microsoft.com/office/drawing/2014/main" id="{9631E66E-711C-C404-D878-3D765CD19C6E}"/>
              </a:ext>
            </a:extLst>
          </p:cNvPr>
          <p:cNvGrpSpPr/>
          <p:nvPr/>
        </p:nvGrpSpPr>
        <p:grpSpPr>
          <a:xfrm>
            <a:off x="4016896" y="3897060"/>
            <a:ext cx="1068191" cy="72000"/>
            <a:chOff x="4172817" y="3897060"/>
            <a:chExt cx="1068191" cy="72000"/>
          </a:xfrm>
        </p:grpSpPr>
        <p:sp>
          <p:nvSpPr>
            <p:cNvPr id="77" name="Rectangle 32">
              <a:extLst>
                <a:ext uri="{FF2B5EF4-FFF2-40B4-BE49-F238E27FC236}">
                  <a16:creationId xmlns:a16="http://schemas.microsoft.com/office/drawing/2014/main" id="{B30072A8-600F-06BA-F105-588475FE41F3}"/>
                </a:ext>
              </a:extLst>
            </p:cNvPr>
            <p:cNvSpPr>
              <a:spLocks noChangeArrowheads="1"/>
            </p:cNvSpPr>
            <p:nvPr/>
          </p:nvSpPr>
          <p:spPr bwMode="auto">
            <a:xfrm>
              <a:off x="5025008" y="3897060"/>
              <a:ext cx="216000" cy="72000"/>
            </a:xfrm>
            <a:prstGeom prst="rect">
              <a:avLst/>
            </a:prstGeom>
            <a:solidFill>
              <a:srgbClr val="82B4EB"/>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zh-TW" altLang="en-US" sz="9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歳出決算（左軸）</a:t>
              </a:r>
            </a:p>
          </p:txBody>
        </p:sp>
        <p:sp>
          <p:nvSpPr>
            <p:cNvPr id="81" name="Rectangle 34">
              <a:extLst>
                <a:ext uri="{FF2B5EF4-FFF2-40B4-BE49-F238E27FC236}">
                  <a16:creationId xmlns:a16="http://schemas.microsoft.com/office/drawing/2014/main" id="{E084086C-D2AB-7C4B-48EB-394DAA806D3F}"/>
                </a:ext>
              </a:extLst>
            </p:cNvPr>
            <p:cNvSpPr>
              <a:spLocks noChangeArrowheads="1"/>
            </p:cNvSpPr>
            <p:nvPr/>
          </p:nvSpPr>
          <p:spPr bwMode="auto">
            <a:xfrm>
              <a:off x="4172817" y="3897060"/>
              <a:ext cx="216000" cy="72000"/>
            </a:xfrm>
            <a:prstGeom prst="rect">
              <a:avLst/>
            </a:prstGeom>
            <a:solidFill>
              <a:srgbClr val="CCDAF5"/>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9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歳入決算</a:t>
              </a:r>
            </a:p>
          </p:txBody>
        </p:sp>
      </p:grpSp>
      <p:sp>
        <p:nvSpPr>
          <p:cNvPr id="3" name="角丸四角形 14">
            <a:extLst>
              <a:ext uri="{FF2B5EF4-FFF2-40B4-BE49-F238E27FC236}">
                <a16:creationId xmlns:a16="http://schemas.microsoft.com/office/drawing/2014/main" id="{998D711F-673A-966D-F7F6-F63D203BB5E3}"/>
              </a:ext>
            </a:extLst>
          </p:cNvPr>
          <p:cNvSpPr/>
          <p:nvPr/>
        </p:nvSpPr>
        <p:spPr>
          <a:xfrm>
            <a:off x="1064704" y="4725000"/>
            <a:ext cx="1224000" cy="360000"/>
          </a:xfrm>
          <a:prstGeom prst="roundRect">
            <a:avLst>
              <a:gd name="adj" fmla="val 9091"/>
            </a:avLst>
          </a:prstGeom>
          <a:solidFill>
            <a:schemeClr val="bg1"/>
          </a:solidFill>
          <a:ln w="9525">
            <a:solidFill>
              <a:srgbClr val="111986"/>
            </a:solidFill>
          </a:ln>
        </p:spPr>
        <p:style>
          <a:lnRef idx="2">
            <a:schemeClr val="dk1"/>
          </a:lnRef>
          <a:fillRef idx="1">
            <a:schemeClr val="lt1"/>
          </a:fillRef>
          <a:effectRef idx="0">
            <a:schemeClr val="dk1"/>
          </a:effectRef>
          <a:fontRef idx="minor">
            <a:schemeClr val="dk1"/>
          </a:fontRef>
        </p:style>
        <p:txBody>
          <a:bodyPr wrap="square"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ctr" hangingPunct="0"/>
            <a:r>
              <a:rPr kumimoji="1" lang="zh-TW" altLang="en-US" sz="1200" dirty="0">
                <a:solidFill>
                  <a:srgbClr val="000000"/>
                </a:solidFill>
                <a:latin typeface="BIZ UDPゴシック" panose="020B0400000000000000" pitchFamily="50" charset="-128"/>
                <a:ea typeface="BIZ UDPゴシック" panose="020B0400000000000000" pitchFamily="50" charset="-128"/>
                <a:cs typeface="Meiryo UI" panose="020B0604030504040204" pitchFamily="50" charset="-128"/>
              </a:rPr>
              <a:t>実質収支（右軸）</a:t>
            </a:r>
          </a:p>
        </p:txBody>
      </p:sp>
      <p:sp>
        <p:nvSpPr>
          <p:cNvPr id="5" name="直角三角形 4">
            <a:extLst>
              <a:ext uri="{FF2B5EF4-FFF2-40B4-BE49-F238E27FC236}">
                <a16:creationId xmlns:a16="http://schemas.microsoft.com/office/drawing/2014/main" id="{85A13342-783A-36E9-0498-329E240B99E6}"/>
              </a:ext>
            </a:extLst>
          </p:cNvPr>
          <p:cNvSpPr/>
          <p:nvPr/>
        </p:nvSpPr>
        <p:spPr>
          <a:xfrm flipH="1">
            <a:off x="1622704" y="4365000"/>
            <a:ext cx="400100" cy="360000"/>
          </a:xfrm>
          <a:custGeom>
            <a:avLst/>
            <a:gdLst>
              <a:gd name="connsiteX0" fmla="*/ 0 w 108000"/>
              <a:gd name="connsiteY0" fmla="*/ 324000 h 324000"/>
              <a:gd name="connsiteX1" fmla="*/ 0 w 108000"/>
              <a:gd name="connsiteY1" fmla="*/ 0 h 324000"/>
              <a:gd name="connsiteX2" fmla="*/ 108000 w 108000"/>
              <a:gd name="connsiteY2" fmla="*/ 324000 h 324000"/>
              <a:gd name="connsiteX3" fmla="*/ 0 w 108000"/>
              <a:gd name="connsiteY3" fmla="*/ 324000 h 324000"/>
              <a:gd name="connsiteX0" fmla="*/ 292100 w 400100"/>
              <a:gd name="connsiteY0" fmla="*/ 374800 h 374800"/>
              <a:gd name="connsiteX1" fmla="*/ 0 w 400100"/>
              <a:gd name="connsiteY1" fmla="*/ 0 h 374800"/>
              <a:gd name="connsiteX2" fmla="*/ 400100 w 400100"/>
              <a:gd name="connsiteY2" fmla="*/ 374800 h 374800"/>
              <a:gd name="connsiteX3" fmla="*/ 292100 w 400100"/>
              <a:gd name="connsiteY3" fmla="*/ 374800 h 374800"/>
            </a:gdLst>
            <a:ahLst/>
            <a:cxnLst>
              <a:cxn ang="0">
                <a:pos x="connsiteX0" y="connsiteY0"/>
              </a:cxn>
              <a:cxn ang="0">
                <a:pos x="connsiteX1" y="connsiteY1"/>
              </a:cxn>
              <a:cxn ang="0">
                <a:pos x="connsiteX2" y="connsiteY2"/>
              </a:cxn>
              <a:cxn ang="0">
                <a:pos x="connsiteX3" y="connsiteY3"/>
              </a:cxn>
            </a:cxnLst>
            <a:rect l="l" t="t" r="r" b="b"/>
            <a:pathLst>
              <a:path w="400100" h="374800">
                <a:moveTo>
                  <a:pt x="292100" y="374800"/>
                </a:moveTo>
                <a:lnTo>
                  <a:pt x="0" y="0"/>
                </a:lnTo>
                <a:lnTo>
                  <a:pt x="400100" y="374800"/>
                </a:lnTo>
                <a:lnTo>
                  <a:pt x="292100" y="374800"/>
                </a:lnTo>
                <a:close/>
              </a:path>
            </a:pathLst>
          </a:custGeom>
          <a:solidFill>
            <a:srgbClr val="11198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fontAlgn="ctr" hangingPunct="0"/>
            <a:endParaRPr kumimoji="1" lang="ja-JP" altLang="en-US" sz="1200">
              <a:solidFill>
                <a:srgbClr val="00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249183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B3BEF-6108-1530-CDAC-85C54F5DC44E}"/>
            </a:ext>
          </a:extLst>
        </p:cNvPr>
        <p:cNvGrpSpPr/>
        <p:nvPr/>
      </p:nvGrpSpPr>
      <p:grpSpPr>
        <a:xfrm>
          <a:off x="0" y="0"/>
          <a:ext cx="0" cy="0"/>
          <a:chOff x="0" y="0"/>
          <a:chExt cx="0" cy="0"/>
        </a:xfrm>
      </p:grpSpPr>
      <p:graphicFrame>
        <p:nvGraphicFramePr>
          <p:cNvPr id="12" name="グラフ 11">
            <a:extLst>
              <a:ext uri="{FF2B5EF4-FFF2-40B4-BE49-F238E27FC236}">
                <a16:creationId xmlns:a16="http://schemas.microsoft.com/office/drawing/2014/main" id="{70B27841-60DE-4E48-E117-667E88EA5C8D}"/>
              </a:ext>
            </a:extLst>
          </p:cNvPr>
          <p:cNvGraphicFramePr/>
          <p:nvPr>
            <p:extLst>
              <p:ext uri="{D42A27DB-BD31-4B8C-83A1-F6EECF244321}">
                <p14:modId xmlns:p14="http://schemas.microsoft.com/office/powerpoint/2010/main" val="3651674847"/>
              </p:ext>
            </p:extLst>
          </p:nvPr>
        </p:nvGraphicFramePr>
        <p:xfrm>
          <a:off x="128463" y="4113076"/>
          <a:ext cx="9648000" cy="2484000"/>
        </p:xfrm>
        <a:graphic>
          <a:graphicData uri="http://schemas.openxmlformats.org/drawingml/2006/chart">
            <c:chart xmlns:c="http://schemas.openxmlformats.org/drawingml/2006/chart" xmlns:r="http://schemas.openxmlformats.org/officeDocument/2006/relationships" r:id="rId2"/>
          </a:graphicData>
        </a:graphic>
      </p:graphicFrame>
      <p:sp>
        <p:nvSpPr>
          <p:cNvPr id="5" name="スライド番号プレースホルダー 14">
            <a:extLst>
              <a:ext uri="{FF2B5EF4-FFF2-40B4-BE49-F238E27FC236}">
                <a16:creationId xmlns:a16="http://schemas.microsoft.com/office/drawing/2014/main" id="{92F6ADB0-89C3-D41A-35EF-C54AF5CAB31C}"/>
              </a:ext>
            </a:extLst>
          </p:cNvPr>
          <p:cNvSpPr>
            <a:spLocks noGrp="1"/>
          </p:cNvSpPr>
          <p:nvPr>
            <p:ph type="sldNum" sz="quarter" idx="4"/>
          </p:nvPr>
        </p:nvSpPr>
        <p:spPr>
          <a:xfrm>
            <a:off x="9097509" y="6641976"/>
            <a:ext cx="720210" cy="216024"/>
          </a:xfrm>
        </p:spPr>
        <p:txBody>
          <a:bodyPr/>
          <a:lstStyle/>
          <a:p>
            <a:pPr lvl="0"/>
            <a:r>
              <a:rPr lang="en-US" altLang="ja-JP" noProof="0" dirty="0"/>
              <a:t>8</a:t>
            </a:r>
            <a:endParaRPr lang="ja-JP" altLang="en-US" noProof="0" dirty="0"/>
          </a:p>
        </p:txBody>
      </p:sp>
      <p:sp>
        <p:nvSpPr>
          <p:cNvPr id="2" name="テキスト プレースホルダー 1">
            <a:extLst>
              <a:ext uri="{FF2B5EF4-FFF2-40B4-BE49-F238E27FC236}">
                <a16:creationId xmlns:a16="http://schemas.microsoft.com/office/drawing/2014/main" id="{E450557D-911E-CACC-8D5E-25FCB8FD6FB2}"/>
              </a:ext>
            </a:extLst>
          </p:cNvPr>
          <p:cNvSpPr>
            <a:spLocks noGrp="1"/>
          </p:cNvSpPr>
          <p:nvPr>
            <p:ph type="body" sz="quarter" idx="13"/>
          </p:nvPr>
        </p:nvSpPr>
        <p:spPr>
          <a:xfrm>
            <a:off x="164468" y="83009"/>
            <a:ext cx="9468000" cy="648000"/>
          </a:xfrm>
        </p:spPr>
        <p:txBody>
          <a:bodyPr/>
          <a:lstStyle/>
          <a:p>
            <a:pPr marL="576000" indent="-576000"/>
            <a:r>
              <a:rPr lang="ja-JP" altLang="en-US" dirty="0"/>
              <a:t>（１）</a:t>
            </a:r>
            <a:r>
              <a:rPr lang="en-US" altLang="ja-JP" dirty="0"/>
              <a:t>	</a:t>
            </a:r>
            <a:r>
              <a:rPr lang="ja-JP" altLang="en-US" dirty="0"/>
              <a:t>令和</a:t>
            </a:r>
            <a:r>
              <a:rPr lang="en-US" altLang="ja-JP" dirty="0"/>
              <a:t>7</a:t>
            </a:r>
            <a:r>
              <a:rPr lang="ja-JP" altLang="en-US" dirty="0"/>
              <a:t>年度普通会計決算見込みの状況</a:t>
            </a:r>
          </a:p>
        </p:txBody>
      </p:sp>
      <p:graphicFrame>
        <p:nvGraphicFramePr>
          <p:cNvPr id="6" name="グラフ 5">
            <a:extLst>
              <a:ext uri="{FF2B5EF4-FFF2-40B4-BE49-F238E27FC236}">
                <a16:creationId xmlns:a16="http://schemas.microsoft.com/office/drawing/2014/main" id="{439C93C0-8042-8829-F6A8-F0CE63AAAAE8}"/>
              </a:ext>
            </a:extLst>
          </p:cNvPr>
          <p:cNvGraphicFramePr/>
          <p:nvPr>
            <p:extLst>
              <p:ext uri="{D42A27DB-BD31-4B8C-83A1-F6EECF244321}">
                <p14:modId xmlns:p14="http://schemas.microsoft.com/office/powerpoint/2010/main" val="555218625"/>
              </p:ext>
            </p:extLst>
          </p:nvPr>
        </p:nvGraphicFramePr>
        <p:xfrm>
          <a:off x="128464" y="1340767"/>
          <a:ext cx="9648000" cy="2484000"/>
        </p:xfrm>
        <a:graphic>
          <a:graphicData uri="http://schemas.openxmlformats.org/drawingml/2006/chart">
            <c:chart xmlns:c="http://schemas.openxmlformats.org/drawingml/2006/chart" xmlns:r="http://schemas.openxmlformats.org/officeDocument/2006/relationships" r:id="rId3"/>
          </a:graphicData>
        </a:graphic>
      </p:graphicFrame>
      <p:sp>
        <p:nvSpPr>
          <p:cNvPr id="8" name="角丸四角形 12">
            <a:extLst>
              <a:ext uri="{FF2B5EF4-FFF2-40B4-BE49-F238E27FC236}">
                <a16:creationId xmlns:a16="http://schemas.microsoft.com/office/drawing/2014/main" id="{5B04C347-4086-D052-7674-EF04AE2A3BDC}"/>
              </a:ext>
            </a:extLst>
          </p:cNvPr>
          <p:cNvSpPr/>
          <p:nvPr/>
        </p:nvSpPr>
        <p:spPr>
          <a:xfrm>
            <a:off x="272480" y="3825044"/>
            <a:ext cx="1008000" cy="576000"/>
          </a:xfrm>
          <a:prstGeom prst="rect">
            <a:avLst/>
          </a:prstGeom>
          <a:solidFill>
            <a:srgbClr val="111986"/>
          </a:solidFill>
          <a:ln w="9525" cap="flat" cmpd="sng" algn="ctr">
            <a:noFill/>
            <a:prstDash val="solid"/>
            <a:miter lim="800000"/>
            <a:headEnd type="none" w="med" len="med"/>
            <a:tailEnd type="none" w="med" len="med"/>
          </a:ln>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fontAlgn="ctr" hangingPunct="0"/>
            <a:r>
              <a:rPr lang="ja-JP" altLang="en-US" sz="1600" b="1">
                <a:solidFill>
                  <a:srgbClr val="FFFFFF"/>
                </a:solidFill>
                <a:latin typeface="BIZ UDPゴシック" panose="020B0400000000000000" pitchFamily="50" charset="-128"/>
                <a:ea typeface="BIZ UDPゴシック" panose="020B0400000000000000" pitchFamily="50" charset="-128"/>
              </a:rPr>
              <a:t>歳出</a:t>
            </a:r>
            <a:endParaRPr lang="en-US" altLang="ja-JP" sz="1600" b="1" dirty="0">
              <a:solidFill>
                <a:srgbClr val="FFFFFF"/>
              </a:solidFill>
              <a:latin typeface="BIZ UDPゴシック" panose="020B0400000000000000" pitchFamily="50" charset="-128"/>
              <a:ea typeface="BIZ UDPゴシック" panose="020B0400000000000000" pitchFamily="50" charset="-128"/>
            </a:endParaRPr>
          </a:p>
        </p:txBody>
      </p:sp>
      <p:sp>
        <p:nvSpPr>
          <p:cNvPr id="9" name="角丸四角形 9">
            <a:extLst>
              <a:ext uri="{FF2B5EF4-FFF2-40B4-BE49-F238E27FC236}">
                <a16:creationId xmlns:a16="http://schemas.microsoft.com/office/drawing/2014/main" id="{4E62D526-BA4A-6766-8CC8-294B334ED053}"/>
              </a:ext>
            </a:extLst>
          </p:cNvPr>
          <p:cNvSpPr/>
          <p:nvPr/>
        </p:nvSpPr>
        <p:spPr>
          <a:xfrm>
            <a:off x="1280592" y="1052736"/>
            <a:ext cx="8352000" cy="576000"/>
          </a:xfrm>
          <a:prstGeom prst="rect">
            <a:avLst/>
          </a:prstGeom>
          <a:gradFill flip="none" rotWithShape="1">
            <a:gsLst>
              <a:gs pos="90000">
                <a:srgbClr val="CCDAF5"/>
              </a:gs>
              <a:gs pos="100000">
                <a:srgbClr val="CCDAF5">
                  <a:alpha val="0"/>
                </a:srgbClr>
              </a:gs>
            </a:gsLst>
            <a:lin ang="0" scaled="1"/>
            <a:tileRect/>
          </a:gradFill>
          <a:ln w="9525" cap="flat" cmpd="sng" algn="ctr">
            <a:noFill/>
            <a:prstDash val="solid"/>
          </a:ln>
          <a:effectLst/>
        </p:spPr>
        <p:txBody>
          <a:bodyPr tIns="0" bIns="18000" rtlCol="0" anchor="ctr"/>
          <a:lstStyle/>
          <a:p>
            <a:pPr marL="126000" indent="-126000" defTabSz="914400" fontAlgn="ctr" hangingPunct="0">
              <a:lnSpc>
                <a:spcPct val="110000"/>
              </a:lnSpc>
              <a:buClr>
                <a:srgbClr val="111986"/>
              </a:buClr>
              <a:buSzPct val="70000"/>
              <a:buFont typeface="Wingdings" panose="05000000000000000000" pitchFamily="2" charset="2"/>
              <a:buChar char="l"/>
            </a:pPr>
            <a:r>
              <a:rPr kumimoji="1" lang="ja-JP" altLang="en-US" sz="1100" b="1" dirty="0"/>
              <a:t>企業業績が堅調に推移していることによる法人二税の増などにより、府税収入が過去最高額となったほか、</a:t>
            </a:r>
            <a:br>
              <a:rPr kumimoji="1" lang="en-US" altLang="ja-JP" sz="1100" b="1" dirty="0"/>
            </a:br>
            <a:r>
              <a:rPr kumimoji="1" lang="ja-JP" altLang="en-US" sz="1100" b="1" dirty="0"/>
              <a:t>国庫支出金の増などにより、</a:t>
            </a:r>
            <a:r>
              <a:rPr kumimoji="1" lang="en-US" altLang="ja-JP" sz="1100" b="1" dirty="0"/>
              <a:t>1,121</a:t>
            </a:r>
            <a:r>
              <a:rPr kumimoji="1" lang="ja-JP" altLang="en-US" sz="1100" b="1" dirty="0"/>
              <a:t>億円の増</a:t>
            </a:r>
            <a:endParaRPr kumimoji="1" lang="en-US" altLang="ja-JP" sz="1100" b="1" dirty="0"/>
          </a:p>
        </p:txBody>
      </p:sp>
      <p:sp>
        <p:nvSpPr>
          <p:cNvPr id="10" name="角丸四角形 9">
            <a:extLst>
              <a:ext uri="{FF2B5EF4-FFF2-40B4-BE49-F238E27FC236}">
                <a16:creationId xmlns:a16="http://schemas.microsoft.com/office/drawing/2014/main" id="{E23B002C-C6B6-4240-E03B-EB87EA6D0167}"/>
              </a:ext>
            </a:extLst>
          </p:cNvPr>
          <p:cNvSpPr/>
          <p:nvPr/>
        </p:nvSpPr>
        <p:spPr>
          <a:xfrm>
            <a:off x="1280592" y="3825044"/>
            <a:ext cx="8352000" cy="576000"/>
          </a:xfrm>
          <a:prstGeom prst="rect">
            <a:avLst/>
          </a:prstGeom>
          <a:gradFill flip="none" rotWithShape="1">
            <a:gsLst>
              <a:gs pos="90000">
                <a:srgbClr val="CCDAF5"/>
              </a:gs>
              <a:gs pos="100000">
                <a:srgbClr val="CCDAF5">
                  <a:alpha val="0"/>
                </a:srgbClr>
              </a:gs>
            </a:gsLst>
            <a:lin ang="0" scaled="1"/>
            <a:tileRect/>
          </a:gradFill>
          <a:ln w="9525" cap="flat" cmpd="sng" algn="ctr">
            <a:noFill/>
            <a:prstDash val="solid"/>
          </a:ln>
          <a:effectLst/>
        </p:spPr>
        <p:txBody>
          <a:bodyPr lIns="91440" tIns="0" rIns="91440" bIns="18000" rtlCol="0" anchor="ctr"/>
          <a:lstStyle/>
          <a:p>
            <a:pPr marL="126000" indent="-126000" defTabSz="914400" fontAlgn="ctr" hangingPunct="0">
              <a:lnSpc>
                <a:spcPct val="110000"/>
              </a:lnSpc>
              <a:buClr>
                <a:srgbClr val="111986"/>
              </a:buClr>
              <a:buSzPct val="70000"/>
              <a:buFont typeface="Wingdings" panose="05000000000000000000" pitchFamily="2" charset="2"/>
              <a:buChar char="l"/>
            </a:pPr>
            <a:r>
              <a:rPr kumimoji="1" lang="ja-JP" altLang="en-US" sz="1100" b="1" dirty="0"/>
              <a:t>人件費や社会保障関係経費など義務的経費の増などにより、</a:t>
            </a:r>
            <a:r>
              <a:rPr kumimoji="1" lang="en-US" altLang="ja-JP" sz="1100" b="1" dirty="0"/>
              <a:t>1,106</a:t>
            </a:r>
            <a:r>
              <a:rPr kumimoji="1" lang="ja-JP" altLang="en-US" sz="1100" b="1" dirty="0"/>
              <a:t>億円の増</a:t>
            </a:r>
          </a:p>
        </p:txBody>
      </p:sp>
      <p:sp>
        <p:nvSpPr>
          <p:cNvPr id="7" name="角丸四角形 27">
            <a:extLst>
              <a:ext uri="{FF2B5EF4-FFF2-40B4-BE49-F238E27FC236}">
                <a16:creationId xmlns:a16="http://schemas.microsoft.com/office/drawing/2014/main" id="{A21C4BD8-179F-EFAE-98F6-915FA4CBEF77}"/>
              </a:ext>
            </a:extLst>
          </p:cNvPr>
          <p:cNvSpPr/>
          <p:nvPr/>
        </p:nvSpPr>
        <p:spPr>
          <a:xfrm>
            <a:off x="272480" y="1052736"/>
            <a:ext cx="1008000" cy="576000"/>
          </a:xfrm>
          <a:prstGeom prst="rect">
            <a:avLst/>
          </a:prstGeom>
          <a:solidFill>
            <a:srgbClr val="111986"/>
          </a:solidFill>
          <a:ln w="9525" cap="flat" cmpd="sng" algn="ctr">
            <a:noFill/>
            <a:prstDash val="solid"/>
            <a:miter lim="800000"/>
            <a:headEnd type="none" w="med" len="med"/>
            <a:tailEnd type="none" w="med" len="med"/>
          </a:ln>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fontAlgn="ctr" hangingPunct="0"/>
            <a:r>
              <a:rPr lang="ja-JP" altLang="en-US" sz="1600" b="1">
                <a:solidFill>
                  <a:srgbClr val="FFFFFF"/>
                </a:solidFill>
                <a:latin typeface="BIZ UDPゴシック" panose="020B0400000000000000" pitchFamily="50" charset="-128"/>
                <a:ea typeface="BIZ UDPゴシック" panose="020B0400000000000000" pitchFamily="50" charset="-128"/>
              </a:rPr>
              <a:t>歳入</a:t>
            </a:r>
            <a:endParaRPr lang="en-US" altLang="ja-JP" sz="1600" b="1" dirty="0">
              <a:solidFill>
                <a:srgbClr val="FFFFFF"/>
              </a:solidFill>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653849E9-A0E4-7EBD-174E-D2642709A8BE}"/>
              </a:ext>
            </a:extLst>
          </p:cNvPr>
          <p:cNvSpPr/>
          <p:nvPr/>
        </p:nvSpPr>
        <p:spPr bwMode="auto">
          <a:xfrm>
            <a:off x="9247000" y="6309336"/>
            <a:ext cx="288032" cy="144000"/>
          </a:xfrm>
          <a:prstGeom prst="rect">
            <a:avLst/>
          </a:prstGeom>
          <a:no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spcBef>
                <a:spcPct val="0"/>
              </a:spcBef>
              <a:spcAft>
                <a:spcPct val="0"/>
              </a:spcAft>
            </a:pPr>
            <a:r>
              <a:rPr kumimoji="0" lang="ja-JP" altLang="en-US" sz="900" i="0" u="none" strike="noStrike" cap="none" normalizeH="0" dirty="0">
                <a:ln>
                  <a:noFill/>
                </a:ln>
                <a:solidFill>
                  <a:schemeClr val="tx1"/>
                </a:solidFill>
                <a:effectLst/>
                <a:latin typeface="BIZ UDPゴシック" panose="020B0400000000000000" pitchFamily="50" charset="-128"/>
                <a:ea typeface="BIZ UDPゴシック" panose="020B0400000000000000" pitchFamily="50" charset="-128"/>
              </a:rPr>
              <a:t>（億円）</a:t>
            </a:r>
          </a:p>
        </p:txBody>
      </p:sp>
      <p:sp>
        <p:nvSpPr>
          <p:cNvPr id="16" name="正方形/長方形 15">
            <a:extLst>
              <a:ext uri="{FF2B5EF4-FFF2-40B4-BE49-F238E27FC236}">
                <a16:creationId xmlns:a16="http://schemas.microsoft.com/office/drawing/2014/main" id="{CEAEC80F-F0C6-717D-79B8-E2982AC80EBC}"/>
              </a:ext>
            </a:extLst>
          </p:cNvPr>
          <p:cNvSpPr/>
          <p:nvPr/>
        </p:nvSpPr>
        <p:spPr bwMode="auto">
          <a:xfrm>
            <a:off x="9247000" y="3537028"/>
            <a:ext cx="288032" cy="144000"/>
          </a:xfrm>
          <a:prstGeom prst="rect">
            <a:avLst/>
          </a:prstGeom>
          <a:no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spcBef>
                <a:spcPct val="0"/>
              </a:spcBef>
              <a:spcAft>
                <a:spcPct val="0"/>
              </a:spcAft>
            </a:pPr>
            <a:r>
              <a:rPr kumimoji="0" lang="ja-JP" altLang="en-US" sz="900" i="0" u="none" strike="noStrike" cap="none" normalizeH="0" dirty="0">
                <a:ln>
                  <a:noFill/>
                </a:ln>
                <a:solidFill>
                  <a:schemeClr val="tx1"/>
                </a:solidFill>
                <a:effectLst/>
                <a:latin typeface="BIZ UDPゴシック" panose="020B0400000000000000" pitchFamily="50" charset="-128"/>
                <a:ea typeface="BIZ UDPゴシック" panose="020B0400000000000000" pitchFamily="50" charset="-128"/>
              </a:rPr>
              <a:t>（億円）</a:t>
            </a:r>
          </a:p>
        </p:txBody>
      </p:sp>
      <p:sp>
        <p:nvSpPr>
          <p:cNvPr id="17" name="角丸四角形 27">
            <a:extLst>
              <a:ext uri="{FF2B5EF4-FFF2-40B4-BE49-F238E27FC236}">
                <a16:creationId xmlns:a16="http://schemas.microsoft.com/office/drawing/2014/main" id="{B7F105B9-F634-C1D5-610A-05C1B1E1E37B}"/>
              </a:ext>
            </a:extLst>
          </p:cNvPr>
          <p:cNvSpPr/>
          <p:nvPr/>
        </p:nvSpPr>
        <p:spPr>
          <a:xfrm>
            <a:off x="272480" y="5807661"/>
            <a:ext cx="936000" cy="180000"/>
          </a:xfrm>
          <a:prstGeom prst="roundRect">
            <a:avLst>
              <a:gd name="adj" fmla="val 5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lang="en-US" altLang="ja-JP" sz="900" b="1" dirty="0">
                <a:solidFill>
                  <a:schemeClr val="tx1"/>
                </a:solidFill>
                <a:latin typeface="BIZ UDPゴシック" panose="020B0400000000000000" pitchFamily="50" charset="-128"/>
                <a:ea typeface="BIZ UDPゴシック" panose="020B0400000000000000" pitchFamily="50" charset="-128"/>
              </a:rPr>
              <a:t>2</a:t>
            </a:r>
            <a:r>
              <a:rPr kumimoji="0" lang="en-US" altLang="ja-JP" sz="900" b="1" dirty="0">
                <a:solidFill>
                  <a:schemeClr val="tx1"/>
                </a:solidFill>
                <a:latin typeface="BIZ UDPゴシック" panose="020B0400000000000000" pitchFamily="50" charset="-128"/>
                <a:ea typeface="BIZ UDPゴシック" panose="020B0400000000000000" pitchFamily="50" charset="-128"/>
              </a:rPr>
              <a:t>,800</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endParaRPr kumimoji="0" lang="en-US" altLang="ja-JP" sz="900" b="1" dirty="0">
              <a:solidFill>
                <a:schemeClr val="tx1"/>
              </a:solidFill>
              <a:latin typeface="BIZ UDPゴシック" panose="020B0400000000000000" pitchFamily="50" charset="-128"/>
              <a:ea typeface="BIZ UDPゴシック" panose="020B0400000000000000" pitchFamily="50" charset="-128"/>
            </a:endParaRPr>
          </a:p>
        </p:txBody>
      </p:sp>
      <p:sp>
        <p:nvSpPr>
          <p:cNvPr id="18" name="角丸四角形 27">
            <a:extLst>
              <a:ext uri="{FF2B5EF4-FFF2-40B4-BE49-F238E27FC236}">
                <a16:creationId xmlns:a16="http://schemas.microsoft.com/office/drawing/2014/main" id="{D7B05158-470F-5096-E843-EE2CCA45A545}"/>
              </a:ext>
            </a:extLst>
          </p:cNvPr>
          <p:cNvSpPr/>
          <p:nvPr/>
        </p:nvSpPr>
        <p:spPr>
          <a:xfrm>
            <a:off x="272480" y="5037271"/>
            <a:ext cx="936000" cy="180000"/>
          </a:xfrm>
          <a:prstGeom prst="roundRect">
            <a:avLst>
              <a:gd name="adj" fmla="val 5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en-US" altLang="ja-JP" sz="900" b="1" dirty="0">
                <a:solidFill>
                  <a:schemeClr val="tx1"/>
                </a:solidFill>
                <a:latin typeface="BIZ UDPゴシック" panose="020B0400000000000000" pitchFamily="50" charset="-128"/>
                <a:ea typeface="BIZ UDPゴシック" panose="020B0400000000000000" pitchFamily="50" charset="-128"/>
              </a:rPr>
              <a:t>,906</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endParaRPr kumimoji="0" lang="en-US" altLang="ja-JP" sz="900" b="1" dirty="0">
              <a:solidFill>
                <a:schemeClr val="tx1"/>
              </a:solidFill>
              <a:latin typeface="BIZ UDPゴシック" panose="020B0400000000000000" pitchFamily="50" charset="-128"/>
              <a:ea typeface="BIZ UDPゴシック" panose="020B0400000000000000" pitchFamily="50" charset="-128"/>
            </a:endParaRPr>
          </a:p>
        </p:txBody>
      </p:sp>
      <p:sp>
        <p:nvSpPr>
          <p:cNvPr id="19" name="角丸四角形 27">
            <a:extLst>
              <a:ext uri="{FF2B5EF4-FFF2-40B4-BE49-F238E27FC236}">
                <a16:creationId xmlns:a16="http://schemas.microsoft.com/office/drawing/2014/main" id="{64177382-952E-0ACD-8D87-984896A251D8}"/>
              </a:ext>
            </a:extLst>
          </p:cNvPr>
          <p:cNvSpPr/>
          <p:nvPr/>
        </p:nvSpPr>
        <p:spPr>
          <a:xfrm>
            <a:off x="272480" y="3035333"/>
            <a:ext cx="936000" cy="180000"/>
          </a:xfrm>
          <a:prstGeom prst="roundRect">
            <a:avLst>
              <a:gd name="adj" fmla="val 5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defPPr>
              <a:defRPr lang="ja-JP"/>
            </a:defPPr>
            <a:lvl1pPr marL="0" indent="0" algn="l" rtl="0" fontAlgn="base">
              <a:spcBef>
                <a:spcPct val="0"/>
              </a:spcBef>
              <a:spcAft>
                <a:spcPct val="0"/>
              </a:spcAft>
              <a:defRPr kumimoji="1" sz="600" kern="1200">
                <a:solidFill>
                  <a:schemeClr val="dk1"/>
                </a:solidFill>
                <a:latin typeface="+mn-lt"/>
                <a:ea typeface="+mn-ea"/>
                <a:cs typeface="+mn-cs"/>
              </a:defRPr>
            </a:lvl1pPr>
            <a:lvl2pPr marL="457200" indent="0" algn="l" rtl="0" fontAlgn="base">
              <a:spcBef>
                <a:spcPct val="0"/>
              </a:spcBef>
              <a:spcAft>
                <a:spcPct val="0"/>
              </a:spcAft>
              <a:defRPr kumimoji="1" sz="600" kern="1200">
                <a:solidFill>
                  <a:schemeClr val="dk1"/>
                </a:solidFill>
                <a:latin typeface="+mn-lt"/>
                <a:ea typeface="+mn-ea"/>
                <a:cs typeface="+mn-cs"/>
              </a:defRPr>
            </a:lvl2pPr>
            <a:lvl3pPr marL="914400" indent="0" algn="l" rtl="0" fontAlgn="base">
              <a:spcBef>
                <a:spcPct val="0"/>
              </a:spcBef>
              <a:spcAft>
                <a:spcPct val="0"/>
              </a:spcAft>
              <a:defRPr kumimoji="1" sz="600" kern="1200">
                <a:solidFill>
                  <a:schemeClr val="dk1"/>
                </a:solidFill>
                <a:latin typeface="+mn-lt"/>
                <a:ea typeface="+mn-ea"/>
                <a:cs typeface="+mn-cs"/>
              </a:defRPr>
            </a:lvl3pPr>
            <a:lvl4pPr marL="1371600" indent="0" algn="l" rtl="0" fontAlgn="base">
              <a:spcBef>
                <a:spcPct val="0"/>
              </a:spcBef>
              <a:spcAft>
                <a:spcPct val="0"/>
              </a:spcAft>
              <a:defRPr kumimoji="1" sz="600" kern="1200">
                <a:solidFill>
                  <a:schemeClr val="dk1"/>
                </a:solidFill>
                <a:latin typeface="+mn-lt"/>
                <a:ea typeface="+mn-ea"/>
                <a:cs typeface="+mn-cs"/>
              </a:defRPr>
            </a:lvl4pPr>
            <a:lvl5pPr marL="1828800" indent="0" algn="l" rtl="0" fontAlgn="base">
              <a:spcBef>
                <a:spcPct val="0"/>
              </a:spcBef>
              <a:spcAft>
                <a:spcPct val="0"/>
              </a:spcAft>
              <a:defRPr kumimoji="1" sz="600" kern="1200">
                <a:solidFill>
                  <a:schemeClr val="dk1"/>
                </a:solidFill>
                <a:latin typeface="+mn-lt"/>
                <a:ea typeface="+mn-ea"/>
                <a:cs typeface="+mn-cs"/>
              </a:defRPr>
            </a:lvl5pPr>
            <a:lvl6pPr marL="2286000" indent="0" algn="l" defTabSz="914400" rtl="0" eaLnBrk="1" latinLnBrk="0" hangingPunct="1">
              <a:defRPr kumimoji="1" sz="600" kern="1200">
                <a:solidFill>
                  <a:schemeClr val="dk1"/>
                </a:solidFill>
                <a:latin typeface="+mn-lt"/>
                <a:ea typeface="+mn-ea"/>
                <a:cs typeface="+mn-cs"/>
              </a:defRPr>
            </a:lvl6pPr>
            <a:lvl7pPr marL="2743200" indent="0" algn="l" defTabSz="914400" rtl="0" eaLnBrk="1" latinLnBrk="0" hangingPunct="1">
              <a:defRPr kumimoji="1" sz="600" kern="1200">
                <a:solidFill>
                  <a:schemeClr val="dk1"/>
                </a:solidFill>
                <a:latin typeface="+mn-lt"/>
                <a:ea typeface="+mn-ea"/>
                <a:cs typeface="+mn-cs"/>
              </a:defRPr>
            </a:lvl7pPr>
            <a:lvl8pPr marL="3200400" indent="0" algn="l" defTabSz="914400" rtl="0" eaLnBrk="1" latinLnBrk="0" hangingPunct="1">
              <a:defRPr kumimoji="1" sz="600" kern="1200">
                <a:solidFill>
                  <a:schemeClr val="dk1"/>
                </a:solidFill>
                <a:latin typeface="+mn-lt"/>
                <a:ea typeface="+mn-ea"/>
                <a:cs typeface="+mn-cs"/>
              </a:defRPr>
            </a:lvl8pPr>
            <a:lvl9pPr marL="3657600" indent="0" algn="l" defTabSz="914400" rtl="0" eaLnBrk="1" latinLnBrk="0" hangingPunct="1">
              <a:defRPr kumimoji="1" sz="600" kern="1200">
                <a:solidFill>
                  <a:schemeClr val="dk1"/>
                </a:solidFill>
                <a:latin typeface="+mn-lt"/>
                <a:ea typeface="+mn-ea"/>
                <a:cs typeface="+mn-cs"/>
              </a:defRPr>
            </a:lvl9pPr>
          </a:lstStyle>
          <a:p>
            <a:pPr algn="ctr" defTabSz="449263" fontAlgn="ctr" hangingPunct="0">
              <a:spcBef>
                <a:spcPts val="0"/>
              </a:spcBef>
              <a:spcAft>
                <a:spcPts val="0"/>
              </a:spcAft>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kumimoji="0" lang="en-US" altLang="ja-JP" sz="900" b="1" dirty="0">
                <a:solidFill>
                  <a:schemeClr val="tx1"/>
                </a:solidFill>
                <a:latin typeface="BIZ UDPゴシック" panose="020B0400000000000000" pitchFamily="50" charset="-128"/>
                <a:ea typeface="BIZ UDPゴシック" panose="020B0400000000000000" pitchFamily="50" charset="-128"/>
              </a:rPr>
              <a:t>3,170</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endParaRPr kumimoji="0" lang="en-US" altLang="ja-JP" sz="900" b="1" dirty="0">
              <a:solidFill>
                <a:schemeClr val="tx1"/>
              </a:solidFill>
              <a:latin typeface="BIZ UDPゴシック" panose="020B0400000000000000" pitchFamily="50" charset="-128"/>
              <a:ea typeface="BIZ UDPゴシック" panose="020B0400000000000000" pitchFamily="50" charset="-128"/>
            </a:endParaRPr>
          </a:p>
        </p:txBody>
      </p:sp>
      <p:sp>
        <p:nvSpPr>
          <p:cNvPr id="20" name="角丸四角形 27">
            <a:extLst>
              <a:ext uri="{FF2B5EF4-FFF2-40B4-BE49-F238E27FC236}">
                <a16:creationId xmlns:a16="http://schemas.microsoft.com/office/drawing/2014/main" id="{8CBAFFD1-6745-2548-53E6-553C822F4692}"/>
              </a:ext>
            </a:extLst>
          </p:cNvPr>
          <p:cNvSpPr/>
          <p:nvPr/>
        </p:nvSpPr>
        <p:spPr>
          <a:xfrm>
            <a:off x="272480" y="2260221"/>
            <a:ext cx="936000" cy="180000"/>
          </a:xfrm>
          <a:prstGeom prst="roundRect">
            <a:avLst>
              <a:gd name="adj" fmla="val 5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lang="en-US" altLang="ja-JP" sz="900" b="1" dirty="0">
                <a:solidFill>
                  <a:schemeClr val="tx1"/>
                </a:solidFill>
                <a:latin typeface="BIZ UDPゴシック" panose="020B0400000000000000" pitchFamily="50" charset="-128"/>
                <a:ea typeface="BIZ UDPゴシック" panose="020B0400000000000000" pitchFamily="50" charset="-128"/>
              </a:rPr>
              <a:t>4</a:t>
            </a:r>
            <a:r>
              <a:rPr kumimoji="0" lang="en-US" altLang="ja-JP" sz="900" b="1" dirty="0">
                <a:solidFill>
                  <a:schemeClr val="tx1"/>
                </a:solidFill>
                <a:latin typeface="BIZ UDPゴシック" panose="020B0400000000000000" pitchFamily="50" charset="-128"/>
                <a:ea typeface="BIZ UDPゴシック" panose="020B0400000000000000" pitchFamily="50" charset="-128"/>
              </a:rPr>
              <a:t>,291</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endParaRPr kumimoji="0" lang="en-US" altLang="ja-JP" sz="900" b="1" dirty="0">
              <a:solidFill>
                <a:schemeClr val="tx1"/>
              </a:solidFill>
              <a:latin typeface="BIZ UDPゴシック" panose="020B0400000000000000" pitchFamily="50" charset="-128"/>
              <a:ea typeface="BIZ UDPゴシック" panose="020B0400000000000000" pitchFamily="50" charset="-128"/>
            </a:endParaRPr>
          </a:p>
        </p:txBody>
      </p:sp>
      <p:sp>
        <p:nvSpPr>
          <p:cNvPr id="23" name="テキスト ボックス 1">
            <a:extLst>
              <a:ext uri="{FF2B5EF4-FFF2-40B4-BE49-F238E27FC236}">
                <a16:creationId xmlns:a16="http://schemas.microsoft.com/office/drawing/2014/main" id="{6C1DE7A5-C122-4E32-2AC8-4383176748E8}"/>
              </a:ext>
            </a:extLst>
          </p:cNvPr>
          <p:cNvSpPr txBox="1">
            <a:spLocks/>
          </p:cNvSpPr>
          <p:nvPr/>
        </p:nvSpPr>
        <p:spPr bwMode="auto">
          <a:xfrm>
            <a:off x="506584" y="2437858"/>
            <a:ext cx="576000" cy="595098"/>
          </a:xfrm>
          <a:prstGeom prst="rect">
            <a:avLst/>
          </a:prstGeom>
          <a:noFill/>
          <a:ln w="9525" cap="rnd" algn="ctr">
            <a:noFill/>
            <a:miter lim="800000"/>
            <a:headEnd/>
            <a:tailEnd/>
          </a:ln>
          <a:effectLst/>
        </p:spPr>
        <p:txBody>
          <a:bodyPr wrap="none" lIns="0" tIns="5400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68288" indent="-268288" algn="ctr" fontAlgn="ctr" hangingPunct="0"/>
            <a:r>
              <a:rPr lang="en-US" altLang="ja-JP" sz="900" dirty="0">
                <a:solidFill>
                  <a:schemeClr val="tx1"/>
                </a:solidFill>
                <a:latin typeface="BIZ UDPゴシック" panose="020B0400000000000000" pitchFamily="50" charset="-128"/>
                <a:ea typeface="BIZ UDPゴシック" panose="020B0400000000000000" pitchFamily="50" charset="-128"/>
              </a:rPr>
              <a:t>+1,121</a:t>
            </a:r>
            <a:r>
              <a:rPr lang="ja-JP" altLang="en-US" sz="900" dirty="0">
                <a:solidFill>
                  <a:schemeClr val="tx1"/>
                </a:solidFill>
                <a:latin typeface="BIZ UDPゴシック" panose="020B0400000000000000" pitchFamily="50" charset="-128"/>
                <a:ea typeface="BIZ UDPゴシック" panose="020B0400000000000000" pitchFamily="50" charset="-128"/>
              </a:rPr>
              <a:t>億円</a:t>
            </a:r>
            <a:endParaRPr lang="en-US" altLang="ja-JP" sz="900" dirty="0">
              <a:solidFill>
                <a:schemeClr val="tx1"/>
              </a:solidFill>
              <a:latin typeface="BIZ UDPゴシック" panose="020B0400000000000000" pitchFamily="50" charset="-128"/>
              <a:ea typeface="BIZ UDPゴシック" panose="020B0400000000000000" pitchFamily="50" charset="-128"/>
            </a:endParaRPr>
          </a:p>
          <a:p>
            <a:pPr marL="268288" indent="-268288" algn="ctr" fontAlgn="ctr" hangingPunct="0"/>
            <a:r>
              <a:rPr lang="ja-JP" altLang="en-US" sz="900" dirty="0">
                <a:solidFill>
                  <a:schemeClr val="tx1"/>
                </a:solidFill>
                <a:latin typeface="BIZ UDPゴシック" panose="020B0400000000000000" pitchFamily="50" charset="-128"/>
                <a:ea typeface="BIZ UDPゴシック" panose="020B0400000000000000" pitchFamily="50" charset="-128"/>
              </a:rPr>
              <a:t>（</a:t>
            </a:r>
            <a:r>
              <a:rPr lang="en-US" altLang="ja-JP" sz="900" dirty="0">
                <a:latin typeface="BIZ UDPゴシック" panose="020B0400000000000000" pitchFamily="50" charset="-128"/>
                <a:ea typeface="BIZ UDPゴシック" panose="020B0400000000000000" pitchFamily="50" charset="-128"/>
              </a:rPr>
              <a:t>+3.4</a:t>
            </a:r>
            <a:r>
              <a:rPr lang="ja-JP" altLang="en-US" sz="900" dirty="0">
                <a:solidFill>
                  <a:schemeClr val="tx1"/>
                </a:solidFill>
                <a:latin typeface="BIZ UDPゴシック" panose="020B0400000000000000" pitchFamily="50" charset="-128"/>
                <a:ea typeface="BIZ UDPゴシック" panose="020B0400000000000000" pitchFamily="50" charset="-128"/>
              </a:rPr>
              <a:t>％）</a:t>
            </a:r>
            <a:endParaRPr lang="en-US" altLang="ja-JP" sz="900" dirty="0">
              <a:solidFill>
                <a:schemeClr val="tx1"/>
              </a:solidFill>
              <a:latin typeface="BIZ UDPゴシック" panose="020B0400000000000000" pitchFamily="50" charset="-128"/>
              <a:ea typeface="BIZ UDPゴシック" panose="020B0400000000000000" pitchFamily="50" charset="-128"/>
            </a:endParaRPr>
          </a:p>
        </p:txBody>
      </p:sp>
      <p:sp>
        <p:nvSpPr>
          <p:cNvPr id="43" name="上矢印 12">
            <a:extLst>
              <a:ext uri="{FF2B5EF4-FFF2-40B4-BE49-F238E27FC236}">
                <a16:creationId xmlns:a16="http://schemas.microsoft.com/office/drawing/2014/main" id="{760ECEF8-4EEC-B494-492E-B36C013B5FA7}"/>
              </a:ext>
            </a:extLst>
          </p:cNvPr>
          <p:cNvSpPr/>
          <p:nvPr/>
        </p:nvSpPr>
        <p:spPr bwMode="auto">
          <a:xfrm>
            <a:off x="290480" y="2503777"/>
            <a:ext cx="180000" cy="468000"/>
          </a:xfrm>
          <a:prstGeom prst="upArrow">
            <a:avLst/>
          </a:prstGeom>
          <a:gradFill flip="none" rotWithShape="1">
            <a:gsLst>
              <a:gs pos="0">
                <a:srgbClr val="FFFFFF"/>
              </a:gs>
              <a:gs pos="15000">
                <a:srgbClr val="7B7B7B"/>
              </a:gs>
            </a:gsLst>
            <a:lin ang="16200000" scaled="1"/>
            <a:tileRect/>
          </a:gradFill>
          <a:ln w="9525">
            <a:noFill/>
            <a:miter lim="800000"/>
            <a:headEnd/>
            <a:tailEnd/>
          </a:ln>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hangingPunct="0"/>
            <a:endParaRPr kumimoji="1" lang="ja-JP" altLang="en-US" sz="1050"/>
          </a:p>
        </p:txBody>
      </p:sp>
      <p:sp>
        <p:nvSpPr>
          <p:cNvPr id="44" name="テキスト ボックス 1">
            <a:extLst>
              <a:ext uri="{FF2B5EF4-FFF2-40B4-BE49-F238E27FC236}">
                <a16:creationId xmlns:a16="http://schemas.microsoft.com/office/drawing/2014/main" id="{122410D2-DBE8-8511-4341-46BA8C608D12}"/>
              </a:ext>
            </a:extLst>
          </p:cNvPr>
          <p:cNvSpPr txBox="1">
            <a:spLocks/>
          </p:cNvSpPr>
          <p:nvPr/>
        </p:nvSpPr>
        <p:spPr bwMode="auto">
          <a:xfrm>
            <a:off x="506584" y="5219692"/>
            <a:ext cx="576000" cy="595098"/>
          </a:xfrm>
          <a:prstGeom prst="rect">
            <a:avLst/>
          </a:prstGeom>
          <a:noFill/>
          <a:ln w="9525" cap="rnd" algn="ctr">
            <a:noFill/>
            <a:miter lim="800000"/>
            <a:headEnd/>
            <a:tailEnd/>
          </a:ln>
          <a:effectLst/>
        </p:spPr>
        <p:txBody>
          <a:bodyPr wrap="none" lIns="0" tIns="5400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68288" indent="-268288" algn="ctr" fontAlgn="ctr" hangingPunct="0"/>
            <a:r>
              <a:rPr lang="en-US" altLang="ja-JP" sz="900" dirty="0">
                <a:latin typeface="BIZ UDPゴシック" panose="020B0400000000000000" pitchFamily="50" charset="-128"/>
                <a:ea typeface="BIZ UDPゴシック" panose="020B0400000000000000" pitchFamily="50" charset="-128"/>
              </a:rPr>
              <a:t>+1,106</a:t>
            </a:r>
            <a:r>
              <a:rPr lang="ja-JP" altLang="en-US" sz="900" dirty="0">
                <a:solidFill>
                  <a:schemeClr val="tx1"/>
                </a:solidFill>
                <a:latin typeface="BIZ UDPゴシック" panose="020B0400000000000000" pitchFamily="50" charset="-128"/>
                <a:ea typeface="BIZ UDPゴシック" panose="020B0400000000000000" pitchFamily="50" charset="-128"/>
              </a:rPr>
              <a:t>億円</a:t>
            </a:r>
          </a:p>
          <a:p>
            <a:pPr marL="268288" indent="-268288" algn="ctr" fontAlgn="ctr" hangingPunct="0"/>
            <a:r>
              <a:rPr lang="ja-JP" altLang="en-US" sz="900" dirty="0">
                <a:solidFill>
                  <a:schemeClr val="tx1"/>
                </a:solidFill>
                <a:latin typeface="BIZ UDPゴシック" panose="020B0400000000000000" pitchFamily="50" charset="-128"/>
                <a:ea typeface="BIZ UDPゴシック" panose="020B0400000000000000" pitchFamily="50" charset="-128"/>
              </a:rPr>
              <a:t>（</a:t>
            </a:r>
            <a:r>
              <a:rPr lang="en-US" altLang="ja-JP" sz="900" dirty="0">
                <a:latin typeface="BIZ UDPゴシック" panose="020B0400000000000000" pitchFamily="50" charset="-128"/>
                <a:ea typeface="BIZ UDPゴシック" panose="020B0400000000000000" pitchFamily="50" charset="-128"/>
              </a:rPr>
              <a:t>+3</a:t>
            </a:r>
            <a:r>
              <a:rPr lang="en-US" altLang="ja-JP" sz="900" dirty="0">
                <a:solidFill>
                  <a:schemeClr val="tx1"/>
                </a:solidFill>
                <a:latin typeface="BIZ UDPゴシック" panose="020B0400000000000000" pitchFamily="50" charset="-128"/>
                <a:ea typeface="BIZ UDPゴシック" panose="020B0400000000000000" pitchFamily="50" charset="-128"/>
              </a:rPr>
              <a:t>.4</a:t>
            </a:r>
            <a:r>
              <a:rPr lang="ja-JP" altLang="en-US" sz="900" dirty="0">
                <a:solidFill>
                  <a:schemeClr val="tx1"/>
                </a:solidFill>
                <a:latin typeface="BIZ UDPゴシック" panose="020B0400000000000000" pitchFamily="50" charset="-128"/>
                <a:ea typeface="BIZ UDPゴシック" panose="020B0400000000000000" pitchFamily="50" charset="-128"/>
              </a:rPr>
              <a:t>％）</a:t>
            </a:r>
          </a:p>
        </p:txBody>
      </p:sp>
      <p:sp>
        <p:nvSpPr>
          <p:cNvPr id="45" name="上矢印 12">
            <a:extLst>
              <a:ext uri="{FF2B5EF4-FFF2-40B4-BE49-F238E27FC236}">
                <a16:creationId xmlns:a16="http://schemas.microsoft.com/office/drawing/2014/main" id="{B412C960-7B2D-443E-A3EF-0BB5979E0432}"/>
              </a:ext>
            </a:extLst>
          </p:cNvPr>
          <p:cNvSpPr/>
          <p:nvPr/>
        </p:nvSpPr>
        <p:spPr bwMode="auto">
          <a:xfrm>
            <a:off x="290480" y="5278466"/>
            <a:ext cx="180000" cy="468000"/>
          </a:xfrm>
          <a:prstGeom prst="upArrow">
            <a:avLst/>
          </a:prstGeom>
          <a:gradFill flip="none" rotWithShape="1">
            <a:gsLst>
              <a:gs pos="0">
                <a:srgbClr val="FFFFFF"/>
              </a:gs>
              <a:gs pos="15000">
                <a:srgbClr val="7B7B7B"/>
              </a:gs>
            </a:gsLst>
            <a:lin ang="16200000" scaled="1"/>
            <a:tileRect/>
          </a:gradFill>
          <a:ln w="9525">
            <a:noFill/>
            <a:miter lim="800000"/>
            <a:headEnd/>
            <a:tailEnd/>
          </a:ln>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hangingPunct="0"/>
            <a:endParaRPr kumimoji="1" lang="ja-JP" altLang="en-US" sz="1050"/>
          </a:p>
        </p:txBody>
      </p:sp>
    </p:spTree>
    <p:extLst>
      <p:ext uri="{BB962C8B-B14F-4D97-AF65-F5344CB8AC3E}">
        <p14:creationId xmlns:p14="http://schemas.microsoft.com/office/powerpoint/2010/main" val="1309630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14">
            <a:extLst>
              <a:ext uri="{FF2B5EF4-FFF2-40B4-BE49-F238E27FC236}">
                <a16:creationId xmlns:a16="http://schemas.microsoft.com/office/drawing/2014/main" id="{27FC1C62-9790-546B-CEE7-A64285B20578}"/>
              </a:ext>
            </a:extLst>
          </p:cNvPr>
          <p:cNvSpPr txBox="1">
            <a:spLocks noChangeArrowheads="1"/>
          </p:cNvSpPr>
          <p:nvPr/>
        </p:nvSpPr>
        <p:spPr bwMode="auto">
          <a:xfrm>
            <a:off x="5097520" y="1340768"/>
            <a:ext cx="4536000" cy="288000"/>
          </a:xfrm>
          <a:prstGeom prst="rect">
            <a:avLst/>
          </a:prstGeom>
          <a:noFill/>
          <a:ln w="9525" cap="rnd" algn="ctr">
            <a:noFill/>
            <a:miter lim="800000"/>
            <a:headEnd/>
            <a:tailEnd/>
          </a:ln>
          <a:effectLst/>
        </p:spPr>
        <p:txBody>
          <a:bodyPr wrap="square" lIns="72000" tIns="54000" rIns="0" bIns="0" anchor="t">
            <a:noAutofit/>
          </a:bodyPr>
          <a:lstStyle>
            <a:lvl1pPr marL="177800" indent="-177800" defTabSz="449263" eaLnBrk="0" hangingPunct="0">
              <a:defRPr kumimoji="1" sz="600">
                <a:solidFill>
                  <a:srgbClr val="000000"/>
                </a:solidFill>
                <a:latin typeface="Arial" charset="0"/>
                <a:ea typeface="ＭＳ Ｐゴシック" pitchFamily="50" charset="-128"/>
              </a:defRPr>
            </a:lvl1pPr>
            <a:lvl2pPr marL="742950" indent="-285750" defTabSz="449263" eaLnBrk="0" hangingPunct="0">
              <a:defRPr kumimoji="1" sz="600">
                <a:solidFill>
                  <a:srgbClr val="000000"/>
                </a:solidFill>
                <a:latin typeface="Arial" charset="0"/>
                <a:ea typeface="ＭＳ Ｐゴシック" pitchFamily="50" charset="-128"/>
              </a:defRPr>
            </a:lvl2pPr>
            <a:lvl3pPr marL="1143000" indent="-228600" defTabSz="449263" eaLnBrk="0" hangingPunct="0">
              <a:defRPr kumimoji="1" sz="600">
                <a:solidFill>
                  <a:srgbClr val="000000"/>
                </a:solidFill>
                <a:latin typeface="Arial" charset="0"/>
                <a:ea typeface="ＭＳ Ｐゴシック" pitchFamily="50" charset="-128"/>
              </a:defRPr>
            </a:lvl3pPr>
            <a:lvl4pPr marL="1600200" indent="-228600" defTabSz="449263" eaLnBrk="0" hangingPunct="0">
              <a:defRPr kumimoji="1" sz="600">
                <a:solidFill>
                  <a:srgbClr val="000000"/>
                </a:solidFill>
                <a:latin typeface="Arial" charset="0"/>
                <a:ea typeface="ＭＳ Ｐゴシック" pitchFamily="50" charset="-128"/>
              </a:defRPr>
            </a:lvl4pPr>
            <a:lvl5pPr marL="2057400" indent="-228600" defTabSz="449263" eaLnBrk="0" hangingPunct="0">
              <a:defRPr kumimoji="1" sz="600">
                <a:solidFill>
                  <a:srgbClr val="000000"/>
                </a:solidFill>
                <a:latin typeface="Arial" charset="0"/>
                <a:ea typeface="ＭＳ Ｐゴシック" pitchFamily="50" charset="-128"/>
              </a:defRPr>
            </a:lvl5pPr>
            <a:lvl6pPr marL="25146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6pPr>
            <a:lvl7pPr marL="29718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7pPr>
            <a:lvl8pPr marL="34290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8pPr>
            <a:lvl9pPr marL="38862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9pPr>
          </a:lstStyle>
          <a:p>
            <a:pPr marL="0" lvl="0" indent="0" eaLnBrk="1" fontAlgn="ctr">
              <a:lnSpc>
                <a:spcPct val="105000"/>
              </a:lnSpc>
              <a:defRPr/>
            </a:pPr>
            <a:r>
              <a:rPr lang="ja-JP" altLang="en-US" sz="1150">
                <a:solidFill>
                  <a:schemeClr val="tx1"/>
                </a:solidFill>
                <a:latin typeface="BIZ UDPゴシック" panose="020B0400000000000000" pitchFamily="50" charset="-128"/>
                <a:ea typeface="BIZ UDPゴシック" panose="020B0400000000000000" pitchFamily="50" charset="-128"/>
              </a:rPr>
              <a:t>経常一般財源が、経常的経費にどの程度充当されているかを示す比率</a:t>
            </a:r>
            <a:endParaRPr lang="ja-JP" altLang="en-US" sz="1150" dirty="0">
              <a:solidFill>
                <a:schemeClr val="tx1"/>
              </a:solidFill>
              <a:latin typeface="BIZ UDPゴシック" panose="020B0400000000000000" pitchFamily="50" charset="-128"/>
              <a:ea typeface="BIZ UDPゴシック" panose="020B0400000000000000" pitchFamily="50" charset="-128"/>
            </a:endParaRPr>
          </a:p>
        </p:txBody>
      </p:sp>
      <p:sp>
        <p:nvSpPr>
          <p:cNvPr id="28" name="Rectangle 752">
            <a:extLst>
              <a:ext uri="{FF2B5EF4-FFF2-40B4-BE49-F238E27FC236}">
                <a16:creationId xmlns:a16="http://schemas.microsoft.com/office/drawing/2014/main" id="{67769BC1-BE28-E396-3557-C711F8829E72}"/>
              </a:ext>
            </a:extLst>
          </p:cNvPr>
          <p:cNvSpPr>
            <a:spLocks noChangeArrowheads="1"/>
          </p:cNvSpPr>
          <p:nvPr/>
        </p:nvSpPr>
        <p:spPr bwMode="auto">
          <a:xfrm>
            <a:off x="5025528" y="1340768"/>
            <a:ext cx="72000" cy="288000"/>
          </a:xfrm>
          <a:prstGeom prst="rect">
            <a:avLst/>
          </a:prstGeom>
          <a:solidFill>
            <a:srgbClr val="CCDAF5"/>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30" name="Text Box 14">
            <a:extLst>
              <a:ext uri="{FF2B5EF4-FFF2-40B4-BE49-F238E27FC236}">
                <a16:creationId xmlns:a16="http://schemas.microsoft.com/office/drawing/2014/main" id="{D23098F6-7535-46D5-BCC6-07B57852B251}"/>
              </a:ext>
            </a:extLst>
          </p:cNvPr>
          <p:cNvSpPr txBox="1">
            <a:spLocks noChangeArrowheads="1"/>
          </p:cNvSpPr>
          <p:nvPr/>
        </p:nvSpPr>
        <p:spPr bwMode="auto">
          <a:xfrm>
            <a:off x="344992" y="1340768"/>
            <a:ext cx="4536000" cy="288000"/>
          </a:xfrm>
          <a:prstGeom prst="rect">
            <a:avLst/>
          </a:prstGeom>
          <a:noFill/>
          <a:ln w="9525" cap="rnd" algn="ctr">
            <a:noFill/>
            <a:miter lim="800000"/>
            <a:headEnd/>
            <a:tailEnd/>
          </a:ln>
          <a:effectLst/>
        </p:spPr>
        <p:txBody>
          <a:bodyPr wrap="square" lIns="72000" tIns="54000" rIns="0" bIns="0" anchor="t">
            <a:noAutofit/>
          </a:bodyPr>
          <a:lstStyle>
            <a:lvl1pPr marL="177800" indent="-177800" defTabSz="449263" eaLnBrk="0" hangingPunct="0">
              <a:defRPr kumimoji="1" sz="600">
                <a:solidFill>
                  <a:srgbClr val="000000"/>
                </a:solidFill>
                <a:latin typeface="Arial" charset="0"/>
                <a:ea typeface="ＭＳ Ｐゴシック" pitchFamily="50" charset="-128"/>
              </a:defRPr>
            </a:lvl1pPr>
            <a:lvl2pPr marL="742950" indent="-285750" defTabSz="449263" eaLnBrk="0" hangingPunct="0">
              <a:defRPr kumimoji="1" sz="600">
                <a:solidFill>
                  <a:srgbClr val="000000"/>
                </a:solidFill>
                <a:latin typeface="Arial" charset="0"/>
                <a:ea typeface="ＭＳ Ｐゴシック" pitchFamily="50" charset="-128"/>
              </a:defRPr>
            </a:lvl2pPr>
            <a:lvl3pPr marL="1143000" indent="-228600" defTabSz="449263" eaLnBrk="0" hangingPunct="0">
              <a:defRPr kumimoji="1" sz="600">
                <a:solidFill>
                  <a:srgbClr val="000000"/>
                </a:solidFill>
                <a:latin typeface="Arial" charset="0"/>
                <a:ea typeface="ＭＳ Ｐゴシック" pitchFamily="50" charset="-128"/>
              </a:defRPr>
            </a:lvl3pPr>
            <a:lvl4pPr marL="1600200" indent="-228600" defTabSz="449263" eaLnBrk="0" hangingPunct="0">
              <a:defRPr kumimoji="1" sz="600">
                <a:solidFill>
                  <a:srgbClr val="000000"/>
                </a:solidFill>
                <a:latin typeface="Arial" charset="0"/>
                <a:ea typeface="ＭＳ Ｐゴシック" pitchFamily="50" charset="-128"/>
              </a:defRPr>
            </a:lvl4pPr>
            <a:lvl5pPr marL="2057400" indent="-228600" defTabSz="449263" eaLnBrk="0" hangingPunct="0">
              <a:defRPr kumimoji="1" sz="600">
                <a:solidFill>
                  <a:srgbClr val="000000"/>
                </a:solidFill>
                <a:latin typeface="Arial" charset="0"/>
                <a:ea typeface="ＭＳ Ｐゴシック" pitchFamily="50" charset="-128"/>
              </a:defRPr>
            </a:lvl5pPr>
            <a:lvl6pPr marL="25146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6pPr>
            <a:lvl7pPr marL="29718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7pPr>
            <a:lvl8pPr marL="34290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8pPr>
            <a:lvl9pPr marL="38862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9pPr>
          </a:lstStyle>
          <a:p>
            <a:pPr marL="0" lvl="0" indent="0" eaLnBrk="1" fontAlgn="ctr">
              <a:lnSpc>
                <a:spcPct val="105000"/>
              </a:lnSpc>
              <a:defRPr/>
            </a:pPr>
            <a:r>
              <a:rPr lang="ja-JP" altLang="en-US" sz="1150" dirty="0">
                <a:solidFill>
                  <a:schemeClr val="tx1"/>
                </a:solidFill>
                <a:latin typeface="BIZ UDPゴシック" panose="020B0400000000000000" pitchFamily="50" charset="-128"/>
                <a:ea typeface="BIZ UDPゴシック" panose="020B0400000000000000" pitchFamily="50" charset="-128"/>
              </a:rPr>
              <a:t>地方公共</a:t>
            </a:r>
            <a:r>
              <a:rPr lang="ja-JP" altLang="en-US" sz="1150">
                <a:solidFill>
                  <a:schemeClr val="tx1"/>
                </a:solidFill>
                <a:latin typeface="BIZ UDPゴシック" panose="020B0400000000000000" pitchFamily="50" charset="-128"/>
                <a:ea typeface="BIZ UDPゴシック" panose="020B0400000000000000" pitchFamily="50" charset="-128"/>
              </a:rPr>
              <a:t>団体の財政力（体力）を示す</a:t>
            </a:r>
            <a:r>
              <a:rPr lang="ja-JP" altLang="en-US" sz="1150" dirty="0">
                <a:solidFill>
                  <a:schemeClr val="tx1"/>
                </a:solidFill>
                <a:latin typeface="BIZ UDPゴシック" panose="020B0400000000000000" pitchFamily="50" charset="-128"/>
                <a:ea typeface="BIZ UDPゴシック" panose="020B0400000000000000" pitchFamily="50" charset="-128"/>
              </a:rPr>
              <a:t>指数</a:t>
            </a:r>
            <a:endParaRPr kumimoji="1" lang="ja-JP" altLang="en-US" sz="115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p:txBody>
      </p:sp>
      <p:sp>
        <p:nvSpPr>
          <p:cNvPr id="21" name="Rectangle 752">
            <a:extLst>
              <a:ext uri="{FF2B5EF4-FFF2-40B4-BE49-F238E27FC236}">
                <a16:creationId xmlns:a16="http://schemas.microsoft.com/office/drawing/2014/main" id="{5F91962C-7077-42D8-58C2-AEA3ECEFC48B}"/>
              </a:ext>
            </a:extLst>
          </p:cNvPr>
          <p:cNvSpPr>
            <a:spLocks noChangeArrowheads="1"/>
          </p:cNvSpPr>
          <p:nvPr/>
        </p:nvSpPr>
        <p:spPr bwMode="auto">
          <a:xfrm>
            <a:off x="273000" y="1340768"/>
            <a:ext cx="72000" cy="288000"/>
          </a:xfrm>
          <a:prstGeom prst="rect">
            <a:avLst/>
          </a:prstGeom>
          <a:solidFill>
            <a:srgbClr val="CCDAF5"/>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graphicFrame>
        <p:nvGraphicFramePr>
          <p:cNvPr id="7" name="Object 3">
            <a:extLst>
              <a:ext uri="{FF2B5EF4-FFF2-40B4-BE49-F238E27FC236}">
                <a16:creationId xmlns:a16="http://schemas.microsoft.com/office/drawing/2014/main" id="{80777976-9AC0-4AB5-90E3-8EE032D63BCF}"/>
              </a:ext>
            </a:extLst>
          </p:cNvPr>
          <p:cNvGraphicFramePr>
            <a:graphicFrameLocks/>
          </p:cNvGraphicFramePr>
          <p:nvPr>
            <p:extLst>
              <p:ext uri="{D42A27DB-BD31-4B8C-83A1-F6EECF244321}">
                <p14:modId xmlns:p14="http://schemas.microsoft.com/office/powerpoint/2010/main" val="1046419440"/>
              </p:ext>
            </p:extLst>
          </p:nvPr>
        </p:nvGraphicFramePr>
        <p:xfrm>
          <a:off x="128463" y="1844840"/>
          <a:ext cx="4896000" cy="3672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Object 2">
            <a:extLst>
              <a:ext uri="{FF2B5EF4-FFF2-40B4-BE49-F238E27FC236}">
                <a16:creationId xmlns:a16="http://schemas.microsoft.com/office/drawing/2014/main" id="{515D95B7-78EF-4C7D-8D4F-1353D25453FE}"/>
              </a:ext>
            </a:extLst>
          </p:cNvPr>
          <p:cNvGraphicFramePr>
            <a:graphicFrameLocks/>
          </p:cNvGraphicFramePr>
          <p:nvPr>
            <p:extLst>
              <p:ext uri="{D42A27DB-BD31-4B8C-83A1-F6EECF244321}">
                <p14:modId xmlns:p14="http://schemas.microsoft.com/office/powerpoint/2010/main" val="3229418116"/>
              </p:ext>
            </p:extLst>
          </p:nvPr>
        </p:nvGraphicFramePr>
        <p:xfrm>
          <a:off x="4881536" y="1844840"/>
          <a:ext cx="4896000" cy="3672000"/>
        </p:xfrm>
        <a:graphic>
          <a:graphicData uri="http://schemas.openxmlformats.org/drawingml/2006/chart">
            <c:chart xmlns:c="http://schemas.openxmlformats.org/drawingml/2006/chart" xmlns:r="http://schemas.openxmlformats.org/officeDocument/2006/relationships" r:id="rId3"/>
          </a:graphicData>
        </a:graphic>
      </p:graphicFrame>
      <p:sp>
        <p:nvSpPr>
          <p:cNvPr id="9" name="角丸四角形 13">
            <a:extLst>
              <a:ext uri="{FF2B5EF4-FFF2-40B4-BE49-F238E27FC236}">
                <a16:creationId xmlns:a16="http://schemas.microsoft.com/office/drawing/2014/main" id="{B5136980-0945-43AB-A6CB-26308EF2241E}"/>
              </a:ext>
            </a:extLst>
          </p:cNvPr>
          <p:cNvSpPr/>
          <p:nvPr/>
        </p:nvSpPr>
        <p:spPr>
          <a:xfrm>
            <a:off x="633000" y="5511373"/>
            <a:ext cx="4371571" cy="1008104"/>
          </a:xfrm>
          <a:prstGeom prst="rect">
            <a:avLst/>
          </a:prstGeom>
          <a:gradFill>
            <a:gsLst>
              <a:gs pos="0">
                <a:srgbClr val="AFD1F8">
                  <a:alpha val="0"/>
                </a:srgbClr>
              </a:gs>
              <a:gs pos="10000">
                <a:srgbClr val="AFD1F8"/>
              </a:gs>
              <a:gs pos="100000">
                <a:srgbClr val="AFD1F8">
                  <a:alpha val="0"/>
                </a:srgbClr>
              </a:gs>
              <a:gs pos="90000">
                <a:srgbClr val="AFD1F8"/>
              </a:gs>
            </a:gsLst>
            <a:lin ang="0" scaled="1"/>
          </a:gradFill>
          <a:ln>
            <a:noFill/>
          </a:ln>
        </p:spPr>
        <p:style>
          <a:lnRef idx="1">
            <a:schemeClr val="accent3"/>
          </a:lnRef>
          <a:fillRef idx="2">
            <a:schemeClr val="accent3"/>
          </a:fillRef>
          <a:effectRef idx="1">
            <a:schemeClr val="accent3"/>
          </a:effectRef>
          <a:fontRef idx="minor">
            <a:schemeClr val="dk1"/>
          </a:fontRef>
        </p:style>
        <p:txBody>
          <a:bodyPr lIns="0" tIns="0" rIns="0" bIns="72000" rtlCol="0" anchor="ctr"/>
          <a:lstStyle/>
          <a:p>
            <a:pPr algn="ctr" fontAlgn="base" hangingPunct="0">
              <a:spcBef>
                <a:spcPts val="200"/>
              </a:spcBef>
            </a:pPr>
            <a:r>
              <a:rPr lang="ja-JP" altLang="en-US"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rPr>
              <a:t>財政力指数は、前年度と同水準で推移</a:t>
            </a:r>
            <a:endParaRPr lang="en-US" altLang="ja-JP"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endParaRPr>
          </a:p>
        </p:txBody>
      </p:sp>
      <p:sp>
        <p:nvSpPr>
          <p:cNvPr id="10" name="角丸四角形 19">
            <a:extLst>
              <a:ext uri="{FF2B5EF4-FFF2-40B4-BE49-F238E27FC236}">
                <a16:creationId xmlns:a16="http://schemas.microsoft.com/office/drawing/2014/main" id="{D8ABD56C-C6B6-4574-BEAF-FD3C6BAC6D07}"/>
              </a:ext>
            </a:extLst>
          </p:cNvPr>
          <p:cNvSpPr/>
          <p:nvPr/>
        </p:nvSpPr>
        <p:spPr>
          <a:xfrm>
            <a:off x="5446399" y="5516839"/>
            <a:ext cx="4205401" cy="1008103"/>
          </a:xfrm>
          <a:prstGeom prst="rect">
            <a:avLst/>
          </a:prstGeom>
          <a:gradFill>
            <a:gsLst>
              <a:gs pos="0">
                <a:srgbClr val="AFD1F8">
                  <a:alpha val="0"/>
                </a:srgbClr>
              </a:gs>
              <a:gs pos="10000">
                <a:srgbClr val="AFD1F8"/>
              </a:gs>
              <a:gs pos="100000">
                <a:srgbClr val="AFD1F8">
                  <a:alpha val="0"/>
                </a:srgbClr>
              </a:gs>
              <a:gs pos="90000">
                <a:srgbClr val="AFD1F8"/>
              </a:gs>
            </a:gsLst>
            <a:lin ang="0" scaled="1"/>
          </a:gradFill>
          <a:ln>
            <a:noFill/>
          </a:ln>
        </p:spPr>
        <p:style>
          <a:lnRef idx="1">
            <a:schemeClr val="accent3"/>
          </a:lnRef>
          <a:fillRef idx="2">
            <a:schemeClr val="accent3"/>
          </a:fillRef>
          <a:effectRef idx="1">
            <a:schemeClr val="accent3"/>
          </a:effectRef>
          <a:fontRef idx="minor">
            <a:schemeClr val="dk1"/>
          </a:fontRef>
        </p:style>
        <p:txBody>
          <a:bodyPr lIns="0" tIns="0" rIns="0" bIns="72000" rtlCol="0" anchor="ctr"/>
          <a:lstStyle/>
          <a:p>
            <a:pPr algn="ctr" fontAlgn="base" hangingPunct="0">
              <a:spcBef>
                <a:spcPts val="200"/>
              </a:spcBef>
            </a:pPr>
            <a:r>
              <a:rPr lang="ja-JP" altLang="en-US"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rPr>
              <a:t>経常収支比率は、前年度に比べて</a:t>
            </a:r>
            <a:r>
              <a:rPr lang="en-US" altLang="ja-JP"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rPr>
              <a:t>1.2</a:t>
            </a:r>
            <a:r>
              <a:rPr lang="ja-JP" altLang="en-US"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rPr>
              <a:t>ポイント悪化</a:t>
            </a:r>
            <a:endParaRPr lang="en-US" altLang="ja-JP" sz="1400" b="1" dirty="0">
              <a:solidFill>
                <a:srgbClr val="111986"/>
              </a:solidFill>
              <a:effectLst>
                <a:glow rad="127000">
                  <a:srgbClr val="FFFFFF"/>
                </a:glow>
              </a:effectLst>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050173D9-07A1-4A12-B228-6374483EE8E1}"/>
              </a:ext>
            </a:extLst>
          </p:cNvPr>
          <p:cNvSpPr txBox="1"/>
          <p:nvPr/>
        </p:nvSpPr>
        <p:spPr bwMode="auto">
          <a:xfrm>
            <a:off x="4440244" y="5301224"/>
            <a:ext cx="288000" cy="144000"/>
          </a:xfrm>
          <a:prstGeom prst="rect">
            <a:avLst/>
          </a:prstGeom>
          <a:noFill/>
          <a:ln w="9525" cap="rnd" algn="ctr">
            <a:noFill/>
            <a:miter lim="800000"/>
            <a:headEnd/>
            <a:tailEnd/>
          </a:ln>
          <a:effectLst/>
        </p:spPr>
        <p:txBody>
          <a:bodyPr wrap="none" tIns="0" bIns="0" rtlCol="0" anchor="ctr">
            <a:noAutofit/>
          </a:bodyPr>
          <a:lstStyle/>
          <a:p>
            <a:pPr marL="268288" marR="0" lvl="0" indent="-268288" algn="ctr" defTabSz="914400" rtl="0" fontAlgn="ctr" latinLnBrk="0" hangingPunct="0">
              <a:lnSpc>
                <a:spcPct val="100000"/>
              </a:lnSpc>
              <a:spcBef>
                <a:spcPct val="50000"/>
              </a:spcBef>
              <a:spcAft>
                <a:spcPct val="0"/>
              </a:spcAft>
              <a:buClrTx/>
              <a:buSzTx/>
              <a:buFontTx/>
              <a:buNone/>
              <a:tabLst/>
              <a:defRPr/>
            </a:pPr>
            <a:r>
              <a:rPr kumimoji="1" lang="ja-JP" altLang="en-US" sz="900" b="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（年度）</a:t>
            </a:r>
          </a:p>
        </p:txBody>
      </p:sp>
      <p:sp>
        <p:nvSpPr>
          <p:cNvPr id="4" name="スライド番号プレースホルダー 14">
            <a:extLst>
              <a:ext uri="{FF2B5EF4-FFF2-40B4-BE49-F238E27FC236}">
                <a16:creationId xmlns:a16="http://schemas.microsoft.com/office/drawing/2014/main" id="{1DBAC17D-2AD5-4FAA-F67B-67934F865A12}"/>
              </a:ext>
            </a:extLst>
          </p:cNvPr>
          <p:cNvSpPr>
            <a:spLocks noGrp="1"/>
          </p:cNvSpPr>
          <p:nvPr>
            <p:ph type="sldNum" sz="quarter" idx="4"/>
          </p:nvPr>
        </p:nvSpPr>
        <p:spPr>
          <a:xfrm>
            <a:off x="9119586" y="6641976"/>
            <a:ext cx="720210" cy="216024"/>
          </a:xfrm>
        </p:spPr>
        <p:txBody>
          <a:bodyPr/>
          <a:lstStyle/>
          <a:p>
            <a:pPr lvl="0"/>
            <a:r>
              <a:rPr lang="en-US" altLang="ja-JP" noProof="0" dirty="0"/>
              <a:t>9</a:t>
            </a:r>
            <a:endParaRPr lang="ja-JP" altLang="en-US" noProof="0" dirty="0"/>
          </a:p>
        </p:txBody>
      </p:sp>
      <p:sp>
        <p:nvSpPr>
          <p:cNvPr id="3" name="テキスト プレースホルダー 2">
            <a:extLst>
              <a:ext uri="{FF2B5EF4-FFF2-40B4-BE49-F238E27FC236}">
                <a16:creationId xmlns:a16="http://schemas.microsoft.com/office/drawing/2014/main" id="{72358E14-201B-326D-3E0F-96A0DD6D4056}"/>
              </a:ext>
            </a:extLst>
          </p:cNvPr>
          <p:cNvSpPr>
            <a:spLocks noGrp="1"/>
          </p:cNvSpPr>
          <p:nvPr>
            <p:ph type="body" sz="quarter" idx="13"/>
          </p:nvPr>
        </p:nvSpPr>
        <p:spPr>
          <a:xfrm>
            <a:off x="164468" y="83009"/>
            <a:ext cx="9468000" cy="648000"/>
          </a:xfrm>
        </p:spPr>
        <p:txBody>
          <a:bodyPr/>
          <a:lstStyle/>
          <a:p>
            <a:pPr marL="576000" indent="-576000"/>
            <a:r>
              <a:rPr lang="ja-JP" altLang="en-US"/>
              <a:t>（２）</a:t>
            </a:r>
            <a:r>
              <a:rPr lang="en-US" altLang="ja-JP"/>
              <a:t>	</a:t>
            </a:r>
            <a:r>
              <a:rPr lang="ja-JP" altLang="en-US"/>
              <a:t>財政指標の比較</a:t>
            </a:r>
          </a:p>
        </p:txBody>
      </p:sp>
      <p:grpSp>
        <p:nvGrpSpPr>
          <p:cNvPr id="16" name="グループ化 15">
            <a:extLst>
              <a:ext uri="{FF2B5EF4-FFF2-40B4-BE49-F238E27FC236}">
                <a16:creationId xmlns:a16="http://schemas.microsoft.com/office/drawing/2014/main" id="{9739BE19-41EB-0AD0-B45C-419290E573FB}"/>
              </a:ext>
            </a:extLst>
          </p:cNvPr>
          <p:cNvGrpSpPr/>
          <p:nvPr/>
        </p:nvGrpSpPr>
        <p:grpSpPr>
          <a:xfrm>
            <a:off x="272480" y="1052736"/>
            <a:ext cx="4608008" cy="288032"/>
            <a:chOff x="272480" y="1340800"/>
            <a:chExt cx="4608008" cy="288032"/>
          </a:xfrm>
        </p:grpSpPr>
        <p:sp>
          <p:nvSpPr>
            <p:cNvPr id="18" name="Rectangle 752">
              <a:extLst>
                <a:ext uri="{FF2B5EF4-FFF2-40B4-BE49-F238E27FC236}">
                  <a16:creationId xmlns:a16="http://schemas.microsoft.com/office/drawing/2014/main" id="{FB649067-9F39-8A7B-A2AF-145A1C54C843}"/>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財政力指数</a:t>
              </a:r>
            </a:p>
          </p:txBody>
        </p:sp>
        <p:sp>
          <p:nvSpPr>
            <p:cNvPr id="19" name="Rectangle 752">
              <a:extLst>
                <a:ext uri="{FF2B5EF4-FFF2-40B4-BE49-F238E27FC236}">
                  <a16:creationId xmlns:a16="http://schemas.microsoft.com/office/drawing/2014/main" id="{05EED08C-198A-603E-AA85-1659938CDA40}"/>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20" name="直線コネクタ 19">
              <a:extLst>
                <a:ext uri="{FF2B5EF4-FFF2-40B4-BE49-F238E27FC236}">
                  <a16:creationId xmlns:a16="http://schemas.microsoft.com/office/drawing/2014/main" id="{625763ED-4357-128C-8102-0E28013542D9}"/>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23" name="グループ化 22">
            <a:extLst>
              <a:ext uri="{FF2B5EF4-FFF2-40B4-BE49-F238E27FC236}">
                <a16:creationId xmlns:a16="http://schemas.microsoft.com/office/drawing/2014/main" id="{FCDA48C6-F24B-C8DB-B5DA-5D690553A187}"/>
              </a:ext>
            </a:extLst>
          </p:cNvPr>
          <p:cNvGrpSpPr/>
          <p:nvPr/>
        </p:nvGrpSpPr>
        <p:grpSpPr>
          <a:xfrm>
            <a:off x="5025512" y="1052736"/>
            <a:ext cx="4608008" cy="288032"/>
            <a:chOff x="272480" y="1340800"/>
            <a:chExt cx="4608008" cy="288032"/>
          </a:xfrm>
        </p:grpSpPr>
        <p:sp>
          <p:nvSpPr>
            <p:cNvPr id="24" name="Rectangle 752">
              <a:extLst>
                <a:ext uri="{FF2B5EF4-FFF2-40B4-BE49-F238E27FC236}">
                  <a16:creationId xmlns:a16="http://schemas.microsoft.com/office/drawing/2014/main" id="{4A3E4EF4-AAEF-E34F-A51F-93E2EB71C032}"/>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経常収支比率</a:t>
              </a:r>
            </a:p>
          </p:txBody>
        </p:sp>
        <p:sp>
          <p:nvSpPr>
            <p:cNvPr id="25" name="Rectangle 752">
              <a:extLst>
                <a:ext uri="{FF2B5EF4-FFF2-40B4-BE49-F238E27FC236}">
                  <a16:creationId xmlns:a16="http://schemas.microsoft.com/office/drawing/2014/main" id="{5957C9F3-A20A-437B-0AF8-F3CCD5D924BC}"/>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26" name="直線コネクタ 25">
              <a:extLst>
                <a:ext uri="{FF2B5EF4-FFF2-40B4-BE49-F238E27FC236}">
                  <a16:creationId xmlns:a16="http://schemas.microsoft.com/office/drawing/2014/main" id="{652304D7-7736-DEF5-4D9A-ECC0A367B166}"/>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34" name="テキスト ボックス 33">
            <a:extLst>
              <a:ext uri="{FF2B5EF4-FFF2-40B4-BE49-F238E27FC236}">
                <a16:creationId xmlns:a16="http://schemas.microsoft.com/office/drawing/2014/main" id="{379D0A3D-7411-B40E-5FAE-3D1CC3851AC6}"/>
              </a:ext>
            </a:extLst>
          </p:cNvPr>
          <p:cNvSpPr txBox="1"/>
          <p:nvPr/>
        </p:nvSpPr>
        <p:spPr bwMode="auto">
          <a:xfrm>
            <a:off x="9191691" y="5301224"/>
            <a:ext cx="288000" cy="144000"/>
          </a:xfrm>
          <a:prstGeom prst="rect">
            <a:avLst/>
          </a:prstGeom>
          <a:noFill/>
          <a:ln w="9525" cap="rnd" algn="ctr">
            <a:noFill/>
            <a:miter lim="800000"/>
            <a:headEnd/>
            <a:tailEnd/>
          </a:ln>
          <a:effectLst/>
        </p:spPr>
        <p:txBody>
          <a:bodyPr wrap="none" tIns="0" bIns="0" rtlCol="0" anchor="ctr">
            <a:noAutofit/>
          </a:bodyPr>
          <a:lstStyle/>
          <a:p>
            <a:pPr marL="268288" marR="0" lvl="0" indent="-268288" algn="ctr" defTabSz="914400" rtl="0" fontAlgn="ctr" latinLnBrk="0" hangingPunct="0">
              <a:lnSpc>
                <a:spcPct val="100000"/>
              </a:lnSpc>
              <a:spcBef>
                <a:spcPct val="50000"/>
              </a:spcBef>
              <a:spcAft>
                <a:spcPct val="0"/>
              </a:spcAft>
              <a:buClrTx/>
              <a:buSzTx/>
              <a:buFontTx/>
              <a:buNone/>
              <a:tabLst/>
              <a:defRPr/>
            </a:pPr>
            <a:r>
              <a:rPr kumimoji="1" lang="ja-JP" altLang="en-US" sz="900" b="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（年度）</a:t>
            </a:r>
          </a:p>
        </p:txBody>
      </p:sp>
      <p:sp>
        <p:nvSpPr>
          <p:cNvPr id="35" name="矢印: 右 34">
            <a:extLst>
              <a:ext uri="{FF2B5EF4-FFF2-40B4-BE49-F238E27FC236}">
                <a16:creationId xmlns:a16="http://schemas.microsoft.com/office/drawing/2014/main" id="{FEDEBD46-B9AF-B929-AB28-EBDF7A424269}"/>
              </a:ext>
            </a:extLst>
          </p:cNvPr>
          <p:cNvSpPr/>
          <p:nvPr/>
        </p:nvSpPr>
        <p:spPr bwMode="auto">
          <a:xfrm>
            <a:off x="3945000" y="3175833"/>
            <a:ext cx="751927" cy="432000"/>
          </a:xfrm>
          <a:prstGeom prst="rightArrow">
            <a:avLst/>
          </a:prstGeom>
          <a:gradFill flip="none" rotWithShape="1">
            <a:gsLst>
              <a:gs pos="16000">
                <a:srgbClr val="5698DF"/>
              </a:gs>
              <a:gs pos="0">
                <a:srgbClr val="5698DF">
                  <a:alpha val="0"/>
                </a:srgbClr>
              </a:gs>
            </a:gsLst>
            <a:lin ang="0" scaled="1"/>
            <a:tileRect/>
          </a:gradFill>
          <a:ln w="12700" algn="ctr">
            <a:noFill/>
            <a:prstDash val="sysDash"/>
            <a:round/>
            <a:headEnd/>
            <a:tailEnd/>
          </a:ln>
          <a:effectLst/>
        </p:spPr>
        <p:txBody>
          <a:bodyPr wrap="square" rtlCol="0" anchor="ctr">
            <a:noAutofit/>
          </a:bodyPr>
          <a:lstStyle>
            <a:defPPr>
              <a:defRPr lang="ja-JP"/>
            </a:defPPr>
            <a:lvl1pPr marL="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1pPr>
            <a:lvl2pPr marL="4572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2pPr>
            <a:lvl3pPr marL="9144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3pPr>
            <a:lvl4pPr marL="13716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4pPr>
            <a:lvl5pPr marL="18288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5pPr>
            <a:lvl6pPr marL="2286000" indent="0" algn="l" defTabSz="914400" rtl="0" eaLnBrk="1" latinLnBrk="0" hangingPunct="1">
              <a:defRPr kumimoji="1" sz="600" kern="1200">
                <a:solidFill>
                  <a:srgbClr val="000000"/>
                </a:solidFill>
                <a:latin typeface="Arial" charset="0"/>
                <a:ea typeface="ＭＳ Ｐゴシック" pitchFamily="50" charset="-128"/>
                <a:cs typeface="+mn-cs"/>
              </a:defRPr>
            </a:lvl6pPr>
            <a:lvl7pPr marL="2743200" indent="0" algn="l" defTabSz="914400" rtl="0" eaLnBrk="1" latinLnBrk="0" hangingPunct="1">
              <a:defRPr kumimoji="1" sz="600" kern="1200">
                <a:solidFill>
                  <a:srgbClr val="000000"/>
                </a:solidFill>
                <a:latin typeface="Arial" charset="0"/>
                <a:ea typeface="ＭＳ Ｐゴシック" pitchFamily="50" charset="-128"/>
                <a:cs typeface="+mn-cs"/>
              </a:defRPr>
            </a:lvl7pPr>
            <a:lvl8pPr marL="3200400" indent="0" algn="l" defTabSz="914400" rtl="0" eaLnBrk="1" latinLnBrk="0" hangingPunct="1">
              <a:defRPr kumimoji="1" sz="600" kern="1200">
                <a:solidFill>
                  <a:srgbClr val="000000"/>
                </a:solidFill>
                <a:latin typeface="Arial" charset="0"/>
                <a:ea typeface="ＭＳ Ｐゴシック" pitchFamily="50" charset="-128"/>
                <a:cs typeface="+mn-cs"/>
              </a:defRPr>
            </a:lvl8pPr>
            <a:lvl9pPr marL="3657600" indent="0" algn="l" defTabSz="914400" rtl="0" eaLnBrk="1" latinLnBrk="0" hangingPunct="1">
              <a:defRPr kumimoji="1" sz="600" kern="1200">
                <a:solidFill>
                  <a:srgbClr val="000000"/>
                </a:solidFill>
                <a:latin typeface="Arial" charset="0"/>
                <a:ea typeface="ＭＳ Ｐゴシック" pitchFamily="50" charset="-128"/>
                <a:cs typeface="+mn-cs"/>
              </a:defRPr>
            </a:lvl9pPr>
          </a:lstStyle>
          <a:p>
            <a:pPr algn="ctr" fontAlgn="ctr" hangingPunct="0">
              <a:spcBef>
                <a:spcPts val="0"/>
              </a:spcBef>
              <a:buClr>
                <a:schemeClr val="accent2"/>
              </a:buClr>
            </a:pPr>
            <a:r>
              <a:rPr lang="ja-JP" altLang="en-US" sz="1200" b="1" dirty="0">
                <a:solidFill>
                  <a:schemeClr val="bg1"/>
                </a:solidFill>
                <a:effectLst>
                  <a:glow rad="127000">
                    <a:srgbClr val="2A7CD3"/>
                  </a:glow>
                </a:effectLst>
                <a:latin typeface="+mn-ea"/>
              </a:rPr>
              <a:t>維持</a:t>
            </a:r>
          </a:p>
        </p:txBody>
      </p:sp>
      <p:sp>
        <p:nvSpPr>
          <p:cNvPr id="37" name="矢印: 右 36">
            <a:extLst>
              <a:ext uri="{FF2B5EF4-FFF2-40B4-BE49-F238E27FC236}">
                <a16:creationId xmlns:a16="http://schemas.microsoft.com/office/drawing/2014/main" id="{C7AFBC10-D18D-94C5-F5DE-F1E45ED55DB5}"/>
              </a:ext>
            </a:extLst>
          </p:cNvPr>
          <p:cNvSpPr/>
          <p:nvPr/>
        </p:nvSpPr>
        <p:spPr bwMode="auto">
          <a:xfrm rot="20765487">
            <a:off x="8831690" y="3464840"/>
            <a:ext cx="720000" cy="432000"/>
          </a:xfrm>
          <a:prstGeom prst="rightArrow">
            <a:avLst/>
          </a:prstGeom>
          <a:gradFill flip="none" rotWithShape="1">
            <a:gsLst>
              <a:gs pos="16000">
                <a:srgbClr val="5698DF"/>
              </a:gs>
              <a:gs pos="0">
                <a:srgbClr val="5698DF">
                  <a:alpha val="0"/>
                </a:srgbClr>
              </a:gs>
            </a:gsLst>
            <a:lin ang="0" scaled="1"/>
            <a:tileRect/>
          </a:gradFill>
          <a:ln w="12700" algn="ctr">
            <a:noFill/>
            <a:prstDash val="sysDash"/>
            <a:round/>
            <a:headEnd/>
            <a:tailEnd/>
          </a:ln>
          <a:effectLst/>
        </p:spPr>
        <p:txBody>
          <a:bodyPr wrap="square" rtlCol="0" anchor="ctr">
            <a:noAutofit/>
          </a:bodyPr>
          <a:lstStyle>
            <a:defPPr>
              <a:defRPr lang="ja-JP"/>
            </a:defPPr>
            <a:lvl1pPr marL="0" indent="0" algn="l" defTabSz="457200" rtl="0" eaLnBrk="1" fontAlgn="base" latinLnBrk="0" hangingPunct="1">
              <a:spcBef>
                <a:spcPct val="0"/>
              </a:spcBef>
              <a:spcAft>
                <a:spcPct val="0"/>
              </a:spcAft>
              <a:defRPr kumimoji="1" sz="600" kern="1200">
                <a:solidFill>
                  <a:srgbClr val="000000"/>
                </a:solidFill>
                <a:latin typeface="Arial" charset="0"/>
                <a:ea typeface="ＭＳ Ｐゴシック" pitchFamily="50" charset="-128"/>
                <a:cs typeface="+mn-cs"/>
              </a:defRPr>
            </a:lvl1pPr>
            <a:lvl2pPr marL="457200" indent="0" algn="l" defTabSz="457200" rtl="0" eaLnBrk="1" fontAlgn="base" latinLnBrk="0" hangingPunct="1">
              <a:spcBef>
                <a:spcPct val="0"/>
              </a:spcBef>
              <a:spcAft>
                <a:spcPct val="0"/>
              </a:spcAft>
              <a:defRPr kumimoji="1" sz="600" kern="1200">
                <a:solidFill>
                  <a:srgbClr val="000000"/>
                </a:solidFill>
                <a:latin typeface="Arial" charset="0"/>
                <a:ea typeface="ＭＳ Ｐゴシック" pitchFamily="50" charset="-128"/>
                <a:cs typeface="+mn-cs"/>
              </a:defRPr>
            </a:lvl2pPr>
            <a:lvl3pPr marL="914400" indent="0" algn="l" defTabSz="457200" rtl="0" eaLnBrk="1" fontAlgn="base" latinLnBrk="0" hangingPunct="1">
              <a:spcBef>
                <a:spcPct val="0"/>
              </a:spcBef>
              <a:spcAft>
                <a:spcPct val="0"/>
              </a:spcAft>
              <a:defRPr kumimoji="1" sz="600" kern="1200">
                <a:solidFill>
                  <a:srgbClr val="000000"/>
                </a:solidFill>
                <a:latin typeface="Arial" charset="0"/>
                <a:ea typeface="ＭＳ Ｐゴシック" pitchFamily="50" charset="-128"/>
                <a:cs typeface="+mn-cs"/>
              </a:defRPr>
            </a:lvl3pPr>
            <a:lvl4pPr marL="1371600" indent="0" algn="l" defTabSz="457200" rtl="0" eaLnBrk="1" fontAlgn="base" latinLnBrk="0" hangingPunct="1">
              <a:spcBef>
                <a:spcPct val="0"/>
              </a:spcBef>
              <a:spcAft>
                <a:spcPct val="0"/>
              </a:spcAft>
              <a:defRPr kumimoji="1" sz="600" kern="1200">
                <a:solidFill>
                  <a:srgbClr val="000000"/>
                </a:solidFill>
                <a:latin typeface="Arial" charset="0"/>
                <a:ea typeface="ＭＳ Ｐゴシック" pitchFamily="50" charset="-128"/>
                <a:cs typeface="+mn-cs"/>
              </a:defRPr>
            </a:lvl4pPr>
            <a:lvl5pPr marL="1828800" indent="0" algn="l" defTabSz="457200" rtl="0" eaLnBrk="1" fontAlgn="base" latinLnBrk="0" hangingPunct="1">
              <a:spcBef>
                <a:spcPct val="0"/>
              </a:spcBef>
              <a:spcAft>
                <a:spcPct val="0"/>
              </a:spcAft>
              <a:defRPr kumimoji="1" sz="600" kern="1200">
                <a:solidFill>
                  <a:srgbClr val="000000"/>
                </a:solidFill>
                <a:latin typeface="Arial" charset="0"/>
                <a:ea typeface="ＭＳ Ｐゴシック" pitchFamily="50" charset="-128"/>
                <a:cs typeface="+mn-cs"/>
              </a:defRPr>
            </a:lvl5pPr>
            <a:lvl6pPr marL="2286000" indent="0" algn="l" defTabSz="914400" rtl="0" eaLnBrk="1" latinLnBrk="0" hangingPunct="1">
              <a:defRPr kumimoji="1" sz="600" kern="1200">
                <a:solidFill>
                  <a:srgbClr val="000000"/>
                </a:solidFill>
                <a:latin typeface="Arial" charset="0"/>
                <a:ea typeface="ＭＳ Ｐゴシック" pitchFamily="50" charset="-128"/>
                <a:cs typeface="+mn-cs"/>
              </a:defRPr>
            </a:lvl6pPr>
            <a:lvl7pPr marL="2743200" indent="0" algn="l" defTabSz="914400" rtl="0" eaLnBrk="1" latinLnBrk="0" hangingPunct="1">
              <a:defRPr kumimoji="1" sz="600" kern="1200">
                <a:solidFill>
                  <a:srgbClr val="000000"/>
                </a:solidFill>
                <a:latin typeface="Arial" charset="0"/>
                <a:ea typeface="ＭＳ Ｐゴシック" pitchFamily="50" charset="-128"/>
                <a:cs typeface="+mn-cs"/>
              </a:defRPr>
            </a:lvl7pPr>
            <a:lvl8pPr marL="3200400" indent="0" algn="l" defTabSz="914400" rtl="0" eaLnBrk="1" latinLnBrk="0" hangingPunct="1">
              <a:defRPr kumimoji="1" sz="600" kern="1200">
                <a:solidFill>
                  <a:srgbClr val="000000"/>
                </a:solidFill>
                <a:latin typeface="Arial" charset="0"/>
                <a:ea typeface="ＭＳ Ｐゴシック" pitchFamily="50" charset="-128"/>
                <a:cs typeface="+mn-cs"/>
              </a:defRPr>
            </a:lvl8pPr>
            <a:lvl9pPr marL="3657600" indent="0" algn="l" defTabSz="914400" rtl="0" eaLnBrk="1" latinLnBrk="0" hangingPunct="1">
              <a:defRPr kumimoji="1" sz="600" kern="1200">
                <a:solidFill>
                  <a:srgbClr val="000000"/>
                </a:solidFill>
                <a:latin typeface="Arial" charset="0"/>
                <a:ea typeface="ＭＳ Ｐゴシック" pitchFamily="50" charset="-128"/>
                <a:cs typeface="+mn-cs"/>
              </a:defRPr>
            </a:lvl9pPr>
          </a:lstStyle>
          <a:p>
            <a:pPr algn="ctr" fontAlgn="ctr" hangingPunct="0">
              <a:spcBef>
                <a:spcPts val="0"/>
              </a:spcBef>
              <a:buClr>
                <a:schemeClr val="accent2"/>
              </a:buClr>
            </a:pPr>
            <a:r>
              <a:rPr lang="ja-JP" altLang="en-US" sz="1200" b="1" dirty="0">
                <a:solidFill>
                  <a:schemeClr val="bg1"/>
                </a:solidFill>
                <a:effectLst>
                  <a:glow rad="127000">
                    <a:srgbClr val="2A7CD3"/>
                  </a:glow>
                </a:effectLst>
                <a:latin typeface="+mn-ea"/>
              </a:rPr>
              <a:t>悪化</a:t>
            </a:r>
          </a:p>
        </p:txBody>
      </p:sp>
    </p:spTree>
    <p:extLst>
      <p:ext uri="{BB962C8B-B14F-4D97-AF65-F5344CB8AC3E}">
        <p14:creationId xmlns:p14="http://schemas.microsoft.com/office/powerpoint/2010/main" val="1451612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3">
            <a:extLst>
              <a:ext uri="{FF2B5EF4-FFF2-40B4-BE49-F238E27FC236}">
                <a16:creationId xmlns:a16="http://schemas.microsoft.com/office/drawing/2014/main" id="{58FBD401-59C4-3994-33FC-468BE97A2A10}"/>
              </a:ext>
            </a:extLst>
          </p:cNvPr>
          <p:cNvGraphicFramePr>
            <a:graphicFrameLocks/>
          </p:cNvGraphicFramePr>
          <p:nvPr>
            <p:extLst>
              <p:ext uri="{D42A27DB-BD31-4B8C-83A1-F6EECF244321}">
                <p14:modId xmlns:p14="http://schemas.microsoft.com/office/powerpoint/2010/main" val="2626144539"/>
              </p:ext>
            </p:extLst>
          </p:nvPr>
        </p:nvGraphicFramePr>
        <p:xfrm>
          <a:off x="129008" y="1844839"/>
          <a:ext cx="4896000" cy="36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Box 14">
            <a:extLst>
              <a:ext uri="{FF2B5EF4-FFF2-40B4-BE49-F238E27FC236}">
                <a16:creationId xmlns:a16="http://schemas.microsoft.com/office/drawing/2014/main" id="{642C4E2E-B6F0-234D-0269-DAE82D939208}"/>
              </a:ext>
            </a:extLst>
          </p:cNvPr>
          <p:cNvSpPr txBox="1">
            <a:spLocks noChangeArrowheads="1"/>
          </p:cNvSpPr>
          <p:nvPr/>
        </p:nvSpPr>
        <p:spPr bwMode="auto">
          <a:xfrm>
            <a:off x="5097520" y="1340768"/>
            <a:ext cx="4536000" cy="288000"/>
          </a:xfrm>
          <a:prstGeom prst="rect">
            <a:avLst/>
          </a:prstGeom>
          <a:noFill/>
          <a:ln w="9525" cap="rnd" algn="ctr">
            <a:noFill/>
            <a:miter lim="800000"/>
            <a:headEnd/>
            <a:tailEnd/>
          </a:ln>
          <a:effectLst/>
        </p:spPr>
        <p:txBody>
          <a:bodyPr wrap="square" lIns="72000" tIns="54000" rIns="0" bIns="0" anchor="t">
            <a:noAutofit/>
          </a:bodyPr>
          <a:lstStyle>
            <a:lvl1pPr marL="177800" indent="-177800" defTabSz="449263" eaLnBrk="0" hangingPunct="0">
              <a:defRPr kumimoji="1" sz="600">
                <a:solidFill>
                  <a:srgbClr val="000000"/>
                </a:solidFill>
                <a:latin typeface="Arial" charset="0"/>
                <a:ea typeface="ＭＳ Ｐゴシック" pitchFamily="50" charset="-128"/>
              </a:defRPr>
            </a:lvl1pPr>
            <a:lvl2pPr marL="742950" indent="-285750" defTabSz="449263" eaLnBrk="0" hangingPunct="0">
              <a:defRPr kumimoji="1" sz="600">
                <a:solidFill>
                  <a:srgbClr val="000000"/>
                </a:solidFill>
                <a:latin typeface="Arial" charset="0"/>
                <a:ea typeface="ＭＳ Ｐゴシック" pitchFamily="50" charset="-128"/>
              </a:defRPr>
            </a:lvl2pPr>
            <a:lvl3pPr marL="1143000" indent="-228600" defTabSz="449263" eaLnBrk="0" hangingPunct="0">
              <a:defRPr kumimoji="1" sz="600">
                <a:solidFill>
                  <a:srgbClr val="000000"/>
                </a:solidFill>
                <a:latin typeface="Arial" charset="0"/>
                <a:ea typeface="ＭＳ Ｐゴシック" pitchFamily="50" charset="-128"/>
              </a:defRPr>
            </a:lvl3pPr>
            <a:lvl4pPr marL="1600200" indent="-228600" defTabSz="449263" eaLnBrk="0" hangingPunct="0">
              <a:defRPr kumimoji="1" sz="600">
                <a:solidFill>
                  <a:srgbClr val="000000"/>
                </a:solidFill>
                <a:latin typeface="Arial" charset="0"/>
                <a:ea typeface="ＭＳ Ｐゴシック" pitchFamily="50" charset="-128"/>
              </a:defRPr>
            </a:lvl4pPr>
            <a:lvl5pPr marL="2057400" indent="-228600" defTabSz="449263" eaLnBrk="0" hangingPunct="0">
              <a:defRPr kumimoji="1" sz="600">
                <a:solidFill>
                  <a:srgbClr val="000000"/>
                </a:solidFill>
                <a:latin typeface="Arial" charset="0"/>
                <a:ea typeface="ＭＳ Ｐゴシック" pitchFamily="50" charset="-128"/>
              </a:defRPr>
            </a:lvl5pPr>
            <a:lvl6pPr marL="25146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6pPr>
            <a:lvl7pPr marL="29718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7pPr>
            <a:lvl8pPr marL="34290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8pPr>
            <a:lvl9pPr marL="38862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9pPr>
          </a:lstStyle>
          <a:p>
            <a:pPr marL="0" lvl="0" indent="0" eaLnBrk="1" fontAlgn="ctr">
              <a:lnSpc>
                <a:spcPct val="105000"/>
              </a:lnSpc>
              <a:defRPr/>
            </a:pPr>
            <a:r>
              <a:rPr lang="ja-JP" altLang="en-US" sz="1150">
                <a:solidFill>
                  <a:schemeClr val="tx1"/>
                </a:solidFill>
                <a:latin typeface="BIZ UDPゴシック" panose="020B0400000000000000" pitchFamily="50" charset="-128"/>
                <a:ea typeface="BIZ UDPゴシック" panose="020B0400000000000000" pitchFamily="50" charset="-128"/>
              </a:rPr>
              <a:t>一般会計等が将来負担すべき実質的な負債の</a:t>
            </a:r>
            <a:br>
              <a:rPr lang="en-US" altLang="ja-JP" sz="1150">
                <a:solidFill>
                  <a:schemeClr val="tx1"/>
                </a:solidFill>
                <a:latin typeface="BIZ UDPゴシック" panose="020B0400000000000000" pitchFamily="50" charset="-128"/>
                <a:ea typeface="BIZ UDPゴシック" panose="020B0400000000000000" pitchFamily="50" charset="-128"/>
              </a:rPr>
            </a:br>
            <a:r>
              <a:rPr lang="ja-JP" altLang="en-US" sz="1150">
                <a:solidFill>
                  <a:schemeClr val="tx1"/>
                </a:solidFill>
                <a:latin typeface="BIZ UDPゴシック" panose="020B0400000000000000" pitchFamily="50" charset="-128"/>
                <a:ea typeface="BIZ UDPゴシック" panose="020B0400000000000000" pitchFamily="50" charset="-128"/>
              </a:rPr>
              <a:t>標準財政規模に対する比率</a:t>
            </a:r>
          </a:p>
        </p:txBody>
      </p:sp>
      <p:sp>
        <p:nvSpPr>
          <p:cNvPr id="10" name="Rectangle 752">
            <a:extLst>
              <a:ext uri="{FF2B5EF4-FFF2-40B4-BE49-F238E27FC236}">
                <a16:creationId xmlns:a16="http://schemas.microsoft.com/office/drawing/2014/main" id="{2DAEAF17-04AA-1661-1E35-B3641C19D47C}"/>
              </a:ext>
            </a:extLst>
          </p:cNvPr>
          <p:cNvSpPr>
            <a:spLocks noChangeArrowheads="1"/>
          </p:cNvSpPr>
          <p:nvPr/>
        </p:nvSpPr>
        <p:spPr bwMode="auto">
          <a:xfrm>
            <a:off x="5025528" y="1340768"/>
            <a:ext cx="72000" cy="468000"/>
          </a:xfrm>
          <a:prstGeom prst="rect">
            <a:avLst/>
          </a:prstGeom>
          <a:solidFill>
            <a:srgbClr val="CCDAF5"/>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1" name="Text Box 14">
            <a:extLst>
              <a:ext uri="{FF2B5EF4-FFF2-40B4-BE49-F238E27FC236}">
                <a16:creationId xmlns:a16="http://schemas.microsoft.com/office/drawing/2014/main" id="{2DC15B26-385E-4D43-BBC7-B3AEF7CAC971}"/>
              </a:ext>
            </a:extLst>
          </p:cNvPr>
          <p:cNvSpPr txBox="1">
            <a:spLocks noChangeArrowheads="1"/>
          </p:cNvSpPr>
          <p:nvPr/>
        </p:nvSpPr>
        <p:spPr bwMode="auto">
          <a:xfrm>
            <a:off x="344992" y="1340768"/>
            <a:ext cx="4536000" cy="288000"/>
          </a:xfrm>
          <a:prstGeom prst="rect">
            <a:avLst/>
          </a:prstGeom>
          <a:noFill/>
          <a:ln w="9525" cap="rnd" algn="ctr">
            <a:noFill/>
            <a:miter lim="800000"/>
            <a:headEnd/>
            <a:tailEnd/>
          </a:ln>
          <a:effectLst/>
        </p:spPr>
        <p:txBody>
          <a:bodyPr wrap="square" lIns="72000" tIns="54000" rIns="0" bIns="0" anchor="t">
            <a:noAutofit/>
          </a:bodyPr>
          <a:lstStyle>
            <a:lvl1pPr marL="177800" indent="-177800" defTabSz="449263" eaLnBrk="0" hangingPunct="0">
              <a:defRPr kumimoji="1" sz="600">
                <a:solidFill>
                  <a:srgbClr val="000000"/>
                </a:solidFill>
                <a:latin typeface="Arial" charset="0"/>
                <a:ea typeface="ＭＳ Ｐゴシック" pitchFamily="50" charset="-128"/>
              </a:defRPr>
            </a:lvl1pPr>
            <a:lvl2pPr marL="742950" indent="-285750" defTabSz="449263" eaLnBrk="0" hangingPunct="0">
              <a:defRPr kumimoji="1" sz="600">
                <a:solidFill>
                  <a:srgbClr val="000000"/>
                </a:solidFill>
                <a:latin typeface="Arial" charset="0"/>
                <a:ea typeface="ＭＳ Ｐゴシック" pitchFamily="50" charset="-128"/>
              </a:defRPr>
            </a:lvl2pPr>
            <a:lvl3pPr marL="1143000" indent="-228600" defTabSz="449263" eaLnBrk="0" hangingPunct="0">
              <a:defRPr kumimoji="1" sz="600">
                <a:solidFill>
                  <a:srgbClr val="000000"/>
                </a:solidFill>
                <a:latin typeface="Arial" charset="0"/>
                <a:ea typeface="ＭＳ Ｐゴシック" pitchFamily="50" charset="-128"/>
              </a:defRPr>
            </a:lvl3pPr>
            <a:lvl4pPr marL="1600200" indent="-228600" defTabSz="449263" eaLnBrk="0" hangingPunct="0">
              <a:defRPr kumimoji="1" sz="600">
                <a:solidFill>
                  <a:srgbClr val="000000"/>
                </a:solidFill>
                <a:latin typeface="Arial" charset="0"/>
                <a:ea typeface="ＭＳ Ｐゴシック" pitchFamily="50" charset="-128"/>
              </a:defRPr>
            </a:lvl4pPr>
            <a:lvl5pPr marL="2057400" indent="-228600" defTabSz="449263" eaLnBrk="0" hangingPunct="0">
              <a:defRPr kumimoji="1" sz="600">
                <a:solidFill>
                  <a:srgbClr val="000000"/>
                </a:solidFill>
                <a:latin typeface="Arial" charset="0"/>
                <a:ea typeface="ＭＳ Ｐゴシック" pitchFamily="50" charset="-128"/>
              </a:defRPr>
            </a:lvl5pPr>
            <a:lvl6pPr marL="25146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6pPr>
            <a:lvl7pPr marL="29718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7pPr>
            <a:lvl8pPr marL="34290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8pPr>
            <a:lvl9pPr marL="3886200" indent="-228600" defTabSz="449263" eaLnBrk="0" fontAlgn="base" hangingPunct="0">
              <a:spcBef>
                <a:spcPct val="0"/>
              </a:spcBef>
              <a:spcAft>
                <a:spcPct val="0"/>
              </a:spcAft>
              <a:defRPr kumimoji="1" sz="600">
                <a:solidFill>
                  <a:srgbClr val="000000"/>
                </a:solidFill>
                <a:latin typeface="Arial" charset="0"/>
                <a:ea typeface="ＭＳ Ｐゴシック" pitchFamily="50" charset="-128"/>
              </a:defRPr>
            </a:lvl9pPr>
          </a:lstStyle>
          <a:p>
            <a:pPr marL="0" lvl="0" indent="0" eaLnBrk="1" fontAlgn="ctr">
              <a:lnSpc>
                <a:spcPct val="105000"/>
              </a:lnSpc>
              <a:defRPr/>
            </a:pPr>
            <a:r>
              <a:rPr lang="ja-JP" altLang="en-US" sz="1150" dirty="0">
                <a:solidFill>
                  <a:schemeClr val="tx1"/>
                </a:solidFill>
                <a:latin typeface="BIZ UDPゴシック" panose="020B0400000000000000" pitchFamily="50" charset="-128"/>
                <a:ea typeface="BIZ UDPゴシック" panose="020B0400000000000000" pitchFamily="50" charset="-128"/>
              </a:rPr>
              <a:t>一般会計等が負担する元利償還金及び準元利償還金の</a:t>
            </a:r>
            <a:br>
              <a:rPr lang="en-US" altLang="ja-JP" sz="1150" dirty="0">
                <a:solidFill>
                  <a:schemeClr val="tx1"/>
                </a:solidFill>
                <a:latin typeface="BIZ UDPゴシック" panose="020B0400000000000000" pitchFamily="50" charset="-128"/>
                <a:ea typeface="BIZ UDPゴシック" panose="020B0400000000000000" pitchFamily="50" charset="-128"/>
              </a:rPr>
            </a:br>
            <a:r>
              <a:rPr lang="ja-JP" altLang="en-US" sz="1150" dirty="0">
                <a:solidFill>
                  <a:schemeClr val="tx1"/>
                </a:solidFill>
                <a:latin typeface="BIZ UDPゴシック" panose="020B0400000000000000" pitchFamily="50" charset="-128"/>
                <a:ea typeface="BIZ UDPゴシック" panose="020B0400000000000000" pitchFamily="50" charset="-128"/>
              </a:rPr>
              <a:t>標準財政規模に対する比率（</a:t>
            </a:r>
            <a:r>
              <a:rPr lang="en-US" altLang="ja-JP" sz="1150" dirty="0">
                <a:solidFill>
                  <a:schemeClr val="tx1"/>
                </a:solidFill>
                <a:latin typeface="BIZ UDPゴシック" panose="020B0400000000000000" pitchFamily="50" charset="-128"/>
                <a:ea typeface="BIZ UDPゴシック" panose="020B0400000000000000" pitchFamily="50" charset="-128"/>
              </a:rPr>
              <a:t>3</a:t>
            </a:r>
            <a:r>
              <a:rPr lang="ja-JP" altLang="en-US" sz="1150" dirty="0">
                <a:solidFill>
                  <a:schemeClr val="tx1"/>
                </a:solidFill>
                <a:latin typeface="BIZ UDPゴシック" panose="020B0400000000000000" pitchFamily="50" charset="-128"/>
                <a:ea typeface="BIZ UDPゴシック" panose="020B0400000000000000" pitchFamily="50" charset="-128"/>
              </a:rPr>
              <a:t>か年平均）</a:t>
            </a:r>
          </a:p>
        </p:txBody>
      </p:sp>
      <p:sp>
        <p:nvSpPr>
          <p:cNvPr id="12" name="Rectangle 752">
            <a:extLst>
              <a:ext uri="{FF2B5EF4-FFF2-40B4-BE49-F238E27FC236}">
                <a16:creationId xmlns:a16="http://schemas.microsoft.com/office/drawing/2014/main" id="{733DE6C6-8BB0-F734-2F31-9FCD411E494F}"/>
              </a:ext>
            </a:extLst>
          </p:cNvPr>
          <p:cNvSpPr>
            <a:spLocks noChangeArrowheads="1"/>
          </p:cNvSpPr>
          <p:nvPr/>
        </p:nvSpPr>
        <p:spPr bwMode="auto">
          <a:xfrm>
            <a:off x="273000" y="1340768"/>
            <a:ext cx="72000" cy="468000"/>
          </a:xfrm>
          <a:prstGeom prst="rect">
            <a:avLst/>
          </a:prstGeom>
          <a:solidFill>
            <a:srgbClr val="CCDAF5"/>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graphicFrame>
        <p:nvGraphicFramePr>
          <p:cNvPr id="7" name="Object 2">
            <a:extLst>
              <a:ext uri="{FF2B5EF4-FFF2-40B4-BE49-F238E27FC236}">
                <a16:creationId xmlns:a16="http://schemas.microsoft.com/office/drawing/2014/main" id="{7AF084E1-13C9-47EF-B220-1E6958CD07A1}"/>
              </a:ext>
            </a:extLst>
          </p:cNvPr>
          <p:cNvGraphicFramePr>
            <a:graphicFrameLocks/>
          </p:cNvGraphicFramePr>
          <p:nvPr>
            <p:extLst>
              <p:ext uri="{D42A27DB-BD31-4B8C-83A1-F6EECF244321}">
                <p14:modId xmlns:p14="http://schemas.microsoft.com/office/powerpoint/2010/main" val="281931685"/>
              </p:ext>
            </p:extLst>
          </p:nvPr>
        </p:nvGraphicFramePr>
        <p:xfrm>
          <a:off x="4881536" y="1844839"/>
          <a:ext cx="4896000" cy="3672000"/>
        </p:xfrm>
        <a:graphic>
          <a:graphicData uri="http://schemas.openxmlformats.org/drawingml/2006/chart">
            <c:chart xmlns:c="http://schemas.openxmlformats.org/drawingml/2006/chart" xmlns:r="http://schemas.openxmlformats.org/officeDocument/2006/relationships" r:id="rId3"/>
          </a:graphicData>
        </a:graphic>
      </p:graphicFrame>
      <p:sp>
        <p:nvSpPr>
          <p:cNvPr id="32" name="テキスト プレースホルダー 31">
            <a:extLst>
              <a:ext uri="{FF2B5EF4-FFF2-40B4-BE49-F238E27FC236}">
                <a16:creationId xmlns:a16="http://schemas.microsoft.com/office/drawing/2014/main" id="{BD46AC63-881D-41F7-69BD-BCA119A450C8}"/>
              </a:ext>
            </a:extLst>
          </p:cNvPr>
          <p:cNvSpPr>
            <a:spLocks noGrp="1"/>
          </p:cNvSpPr>
          <p:nvPr>
            <p:ph type="body" sz="quarter" idx="13"/>
          </p:nvPr>
        </p:nvSpPr>
        <p:spPr>
          <a:xfrm>
            <a:off x="164468" y="83009"/>
            <a:ext cx="9468000" cy="648000"/>
          </a:xfrm>
        </p:spPr>
        <p:txBody>
          <a:bodyPr/>
          <a:lstStyle/>
          <a:p>
            <a:pPr marL="576000" indent="-576000"/>
            <a:r>
              <a:rPr lang="ja-JP" altLang="en-US"/>
              <a:t>（２）</a:t>
            </a:r>
            <a:r>
              <a:rPr lang="en-US" altLang="ja-JP"/>
              <a:t>	</a:t>
            </a:r>
            <a:r>
              <a:rPr lang="ja-JP" altLang="en-US"/>
              <a:t>財政指標の比較</a:t>
            </a:r>
          </a:p>
        </p:txBody>
      </p:sp>
      <p:grpSp>
        <p:nvGrpSpPr>
          <p:cNvPr id="49" name="グループ化 48">
            <a:extLst>
              <a:ext uri="{FF2B5EF4-FFF2-40B4-BE49-F238E27FC236}">
                <a16:creationId xmlns:a16="http://schemas.microsoft.com/office/drawing/2014/main" id="{89C41E4A-49EB-5844-C6E7-893754FDB31B}"/>
              </a:ext>
            </a:extLst>
          </p:cNvPr>
          <p:cNvGrpSpPr/>
          <p:nvPr/>
        </p:nvGrpSpPr>
        <p:grpSpPr>
          <a:xfrm>
            <a:off x="272480" y="1052736"/>
            <a:ext cx="4608008" cy="288032"/>
            <a:chOff x="272480" y="1340800"/>
            <a:chExt cx="4608008" cy="288032"/>
          </a:xfrm>
        </p:grpSpPr>
        <p:sp>
          <p:nvSpPr>
            <p:cNvPr id="50" name="Rectangle 752">
              <a:extLst>
                <a:ext uri="{FF2B5EF4-FFF2-40B4-BE49-F238E27FC236}">
                  <a16:creationId xmlns:a16="http://schemas.microsoft.com/office/drawing/2014/main" id="{58CB4372-CDA3-918C-6192-8B75BE437D23}"/>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zh-TW" altLang="en-US" sz="1400" b="1" kern="0">
                  <a:latin typeface="BIZ UDPゴシック" panose="020B0400000000000000" pitchFamily="50" charset="-128"/>
                  <a:ea typeface="BIZ UDPゴシック" panose="020B0400000000000000" pitchFamily="50" charset="-128"/>
                  <a:cs typeface="Arial" panose="020B0604020202020204" pitchFamily="34" charset="0"/>
                </a:rPr>
                <a:t>実質公債費比率</a:t>
              </a:r>
            </a:p>
          </p:txBody>
        </p:sp>
        <p:sp>
          <p:nvSpPr>
            <p:cNvPr id="51" name="Rectangle 752">
              <a:extLst>
                <a:ext uri="{FF2B5EF4-FFF2-40B4-BE49-F238E27FC236}">
                  <a16:creationId xmlns:a16="http://schemas.microsoft.com/office/drawing/2014/main" id="{0CA339B5-3E6B-96FC-C2D0-CEBAE84B99D7}"/>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2" name="直線コネクタ 51">
              <a:extLst>
                <a:ext uri="{FF2B5EF4-FFF2-40B4-BE49-F238E27FC236}">
                  <a16:creationId xmlns:a16="http://schemas.microsoft.com/office/drawing/2014/main" id="{CC692B4C-F6D9-A9E5-6C9E-BAF1D15C1FE9}"/>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53" name="グループ化 52">
            <a:extLst>
              <a:ext uri="{FF2B5EF4-FFF2-40B4-BE49-F238E27FC236}">
                <a16:creationId xmlns:a16="http://schemas.microsoft.com/office/drawing/2014/main" id="{A277BFD1-3279-27A3-9419-189BEFD4C5A3}"/>
              </a:ext>
            </a:extLst>
          </p:cNvPr>
          <p:cNvGrpSpPr/>
          <p:nvPr/>
        </p:nvGrpSpPr>
        <p:grpSpPr>
          <a:xfrm>
            <a:off x="5025512" y="1052736"/>
            <a:ext cx="4608008" cy="288032"/>
            <a:chOff x="272480" y="1340800"/>
            <a:chExt cx="4608008" cy="288032"/>
          </a:xfrm>
        </p:grpSpPr>
        <p:sp>
          <p:nvSpPr>
            <p:cNvPr id="54" name="Rectangle 752">
              <a:extLst>
                <a:ext uri="{FF2B5EF4-FFF2-40B4-BE49-F238E27FC236}">
                  <a16:creationId xmlns:a16="http://schemas.microsoft.com/office/drawing/2014/main" id="{9EBF1122-78C0-05C9-B261-8ED7E2EF938A}"/>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zh-CN" altLang="en-US" sz="1400" b="1" kern="0">
                  <a:latin typeface="BIZ UDPゴシック" panose="020B0400000000000000" pitchFamily="50" charset="-128"/>
                  <a:ea typeface="BIZ UDPゴシック" panose="020B0400000000000000" pitchFamily="50" charset="-128"/>
                  <a:cs typeface="Arial" panose="020B0604020202020204" pitchFamily="34" charset="0"/>
                </a:rPr>
                <a:t>将来負担比率</a:t>
              </a:r>
              <a:endPar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55" name="Rectangle 752">
              <a:extLst>
                <a:ext uri="{FF2B5EF4-FFF2-40B4-BE49-F238E27FC236}">
                  <a16:creationId xmlns:a16="http://schemas.microsoft.com/office/drawing/2014/main" id="{6E570C23-457F-D3E6-D401-E339CF27FE42}"/>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56" name="直線コネクタ 55">
              <a:extLst>
                <a:ext uri="{FF2B5EF4-FFF2-40B4-BE49-F238E27FC236}">
                  <a16:creationId xmlns:a16="http://schemas.microsoft.com/office/drawing/2014/main" id="{1DD90A14-86F2-0A37-1686-8387D87AD373}"/>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89" name="テキスト ボックス 88">
            <a:extLst>
              <a:ext uri="{FF2B5EF4-FFF2-40B4-BE49-F238E27FC236}">
                <a16:creationId xmlns:a16="http://schemas.microsoft.com/office/drawing/2014/main" id="{275EE10A-1CCE-0809-81D6-91C859FC28CD}"/>
              </a:ext>
            </a:extLst>
          </p:cNvPr>
          <p:cNvSpPr txBox="1"/>
          <p:nvPr/>
        </p:nvSpPr>
        <p:spPr bwMode="auto">
          <a:xfrm>
            <a:off x="9191691" y="5301224"/>
            <a:ext cx="288000" cy="144000"/>
          </a:xfrm>
          <a:prstGeom prst="rect">
            <a:avLst/>
          </a:prstGeom>
          <a:noFill/>
          <a:ln w="9525" cap="rnd" algn="ctr">
            <a:noFill/>
            <a:miter lim="800000"/>
            <a:headEnd/>
            <a:tailEnd/>
          </a:ln>
          <a:effectLst/>
        </p:spPr>
        <p:txBody>
          <a:bodyPr wrap="none" tIns="0" bIns="0" rtlCol="0" anchor="ctr">
            <a:noAutofit/>
          </a:bodyPr>
          <a:lstStyle/>
          <a:p>
            <a:pPr marL="268288" marR="0" lvl="0" indent="-268288" algn="ctr" defTabSz="914400" rtl="0" fontAlgn="ctr" latinLnBrk="0" hangingPunct="0">
              <a:lnSpc>
                <a:spcPct val="100000"/>
              </a:lnSpc>
              <a:spcBef>
                <a:spcPct val="50000"/>
              </a:spcBef>
              <a:spcAft>
                <a:spcPct val="0"/>
              </a:spcAft>
              <a:buClrTx/>
              <a:buSzTx/>
              <a:buFontTx/>
              <a:buNone/>
              <a:tabLst/>
              <a:defRPr/>
            </a:pPr>
            <a:r>
              <a:rPr kumimoji="1" lang="ja-JP" altLang="en-US" sz="900" b="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（年度）</a:t>
            </a:r>
          </a:p>
        </p:txBody>
      </p:sp>
      <p:sp>
        <p:nvSpPr>
          <p:cNvPr id="91" name="矢印: 右 90">
            <a:extLst>
              <a:ext uri="{FF2B5EF4-FFF2-40B4-BE49-F238E27FC236}">
                <a16:creationId xmlns:a16="http://schemas.microsoft.com/office/drawing/2014/main" id="{442A4632-85C8-0C6C-D19F-7B9C1D88FECF}"/>
              </a:ext>
            </a:extLst>
          </p:cNvPr>
          <p:cNvSpPr/>
          <p:nvPr/>
        </p:nvSpPr>
        <p:spPr bwMode="auto">
          <a:xfrm rot="1260000">
            <a:off x="1624031" y="2785274"/>
            <a:ext cx="2520000" cy="432000"/>
          </a:xfrm>
          <a:prstGeom prst="rightArrow">
            <a:avLst/>
          </a:prstGeom>
          <a:gradFill flip="none" rotWithShape="1">
            <a:gsLst>
              <a:gs pos="16000">
                <a:srgbClr val="5698DF"/>
              </a:gs>
              <a:gs pos="0">
                <a:srgbClr val="5698DF">
                  <a:alpha val="0"/>
                </a:srgbClr>
              </a:gs>
            </a:gsLst>
            <a:lin ang="0" scaled="1"/>
            <a:tileRect/>
          </a:gradFill>
          <a:ln w="12700" algn="ctr">
            <a:noFill/>
            <a:prstDash val="sysDash"/>
            <a:round/>
            <a:headEnd/>
            <a:tailEnd/>
          </a:ln>
          <a:effectLst/>
        </p:spPr>
        <p:txBody>
          <a:bodyPr wrap="square" rtlCol="0" anchor="ctr">
            <a:noAutofit/>
          </a:bodyPr>
          <a:lstStyle>
            <a:defPPr>
              <a:defRPr lang="ja-JP"/>
            </a:defPPr>
            <a:lvl1pPr marL="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1pPr>
            <a:lvl2pPr marL="4572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2pPr>
            <a:lvl3pPr marL="9144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3pPr>
            <a:lvl4pPr marL="13716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4pPr>
            <a:lvl5pPr marL="18288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5pPr>
            <a:lvl6pPr marL="2286000" indent="0" algn="l" defTabSz="914400" rtl="0" eaLnBrk="1" latinLnBrk="0" hangingPunct="1">
              <a:defRPr kumimoji="1" sz="600" kern="1200">
                <a:solidFill>
                  <a:srgbClr val="000000"/>
                </a:solidFill>
                <a:latin typeface="Arial" charset="0"/>
                <a:ea typeface="ＭＳ Ｐゴシック" pitchFamily="50" charset="-128"/>
                <a:cs typeface="+mn-cs"/>
              </a:defRPr>
            </a:lvl6pPr>
            <a:lvl7pPr marL="2743200" indent="0" algn="l" defTabSz="914400" rtl="0" eaLnBrk="1" latinLnBrk="0" hangingPunct="1">
              <a:defRPr kumimoji="1" sz="600" kern="1200">
                <a:solidFill>
                  <a:srgbClr val="000000"/>
                </a:solidFill>
                <a:latin typeface="Arial" charset="0"/>
                <a:ea typeface="ＭＳ Ｐゴシック" pitchFamily="50" charset="-128"/>
                <a:cs typeface="+mn-cs"/>
              </a:defRPr>
            </a:lvl7pPr>
            <a:lvl8pPr marL="3200400" indent="0" algn="l" defTabSz="914400" rtl="0" eaLnBrk="1" latinLnBrk="0" hangingPunct="1">
              <a:defRPr kumimoji="1" sz="600" kern="1200">
                <a:solidFill>
                  <a:srgbClr val="000000"/>
                </a:solidFill>
                <a:latin typeface="Arial" charset="0"/>
                <a:ea typeface="ＭＳ Ｐゴシック" pitchFamily="50" charset="-128"/>
                <a:cs typeface="+mn-cs"/>
              </a:defRPr>
            </a:lvl8pPr>
            <a:lvl9pPr marL="3657600" indent="0" algn="l" defTabSz="914400" rtl="0" eaLnBrk="1" latinLnBrk="0" hangingPunct="1">
              <a:defRPr kumimoji="1" sz="600" kern="1200">
                <a:solidFill>
                  <a:srgbClr val="000000"/>
                </a:solidFill>
                <a:latin typeface="Arial" charset="0"/>
                <a:ea typeface="ＭＳ Ｐゴシック" pitchFamily="50" charset="-128"/>
                <a:cs typeface="+mn-cs"/>
              </a:defRPr>
            </a:lvl9pPr>
          </a:lstStyle>
          <a:p>
            <a:pPr algn="ctr" fontAlgn="ctr" hangingPunct="0">
              <a:spcBef>
                <a:spcPts val="0"/>
              </a:spcBef>
              <a:buClr>
                <a:schemeClr val="accent2"/>
              </a:buClr>
            </a:pPr>
            <a:r>
              <a:rPr lang="ja-JP" altLang="en-US" sz="1200" b="1" dirty="0">
                <a:solidFill>
                  <a:schemeClr val="bg1"/>
                </a:solidFill>
                <a:effectLst>
                  <a:glow rad="127000">
                    <a:srgbClr val="2A7CD3"/>
                  </a:glow>
                </a:effectLst>
                <a:latin typeface="+mn-ea"/>
              </a:rPr>
              <a:t>改善</a:t>
            </a:r>
          </a:p>
        </p:txBody>
      </p:sp>
      <p:sp>
        <p:nvSpPr>
          <p:cNvPr id="92" name="矢印: 右 91">
            <a:extLst>
              <a:ext uri="{FF2B5EF4-FFF2-40B4-BE49-F238E27FC236}">
                <a16:creationId xmlns:a16="http://schemas.microsoft.com/office/drawing/2014/main" id="{0EF53505-43C6-F381-F737-98065413FEDE}"/>
              </a:ext>
            </a:extLst>
          </p:cNvPr>
          <p:cNvSpPr/>
          <p:nvPr/>
        </p:nvSpPr>
        <p:spPr bwMode="auto">
          <a:xfrm rot="1440000">
            <a:off x="5803565" y="3911812"/>
            <a:ext cx="2520000" cy="432000"/>
          </a:xfrm>
          <a:prstGeom prst="rightArrow">
            <a:avLst/>
          </a:prstGeom>
          <a:gradFill flip="none" rotWithShape="1">
            <a:gsLst>
              <a:gs pos="16000">
                <a:srgbClr val="5698DF"/>
              </a:gs>
              <a:gs pos="0">
                <a:srgbClr val="5698DF">
                  <a:alpha val="0"/>
                </a:srgbClr>
              </a:gs>
            </a:gsLst>
            <a:lin ang="0" scaled="1"/>
            <a:tileRect/>
          </a:gradFill>
          <a:ln w="12700" algn="ctr">
            <a:noFill/>
            <a:prstDash val="sysDash"/>
            <a:round/>
            <a:headEnd/>
            <a:tailEnd/>
          </a:ln>
          <a:effectLst/>
        </p:spPr>
        <p:txBody>
          <a:bodyPr wrap="square" rtlCol="0" anchor="ctr">
            <a:noAutofit/>
          </a:bodyPr>
          <a:lstStyle>
            <a:defPPr>
              <a:defRPr lang="ja-JP"/>
            </a:defPPr>
            <a:lvl1pPr marL="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1pPr>
            <a:lvl2pPr marL="4572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2pPr>
            <a:lvl3pPr marL="9144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3pPr>
            <a:lvl4pPr marL="13716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4pPr>
            <a:lvl5pPr marL="1828800" indent="0" algn="l" rtl="0" fontAlgn="base">
              <a:spcBef>
                <a:spcPct val="0"/>
              </a:spcBef>
              <a:spcAft>
                <a:spcPct val="0"/>
              </a:spcAft>
              <a:defRPr kumimoji="1" sz="600" kern="1200">
                <a:solidFill>
                  <a:srgbClr val="000000"/>
                </a:solidFill>
                <a:latin typeface="Arial" charset="0"/>
                <a:ea typeface="ＭＳ Ｐゴシック" pitchFamily="50" charset="-128"/>
                <a:cs typeface="+mn-cs"/>
              </a:defRPr>
            </a:lvl5pPr>
            <a:lvl6pPr marL="2286000" indent="0" algn="l" defTabSz="914400" rtl="0" eaLnBrk="1" latinLnBrk="0" hangingPunct="1">
              <a:defRPr kumimoji="1" sz="600" kern="1200">
                <a:solidFill>
                  <a:srgbClr val="000000"/>
                </a:solidFill>
                <a:latin typeface="Arial" charset="0"/>
                <a:ea typeface="ＭＳ Ｐゴシック" pitchFamily="50" charset="-128"/>
                <a:cs typeface="+mn-cs"/>
              </a:defRPr>
            </a:lvl6pPr>
            <a:lvl7pPr marL="2743200" indent="0" algn="l" defTabSz="914400" rtl="0" eaLnBrk="1" latinLnBrk="0" hangingPunct="1">
              <a:defRPr kumimoji="1" sz="600" kern="1200">
                <a:solidFill>
                  <a:srgbClr val="000000"/>
                </a:solidFill>
                <a:latin typeface="Arial" charset="0"/>
                <a:ea typeface="ＭＳ Ｐゴシック" pitchFamily="50" charset="-128"/>
                <a:cs typeface="+mn-cs"/>
              </a:defRPr>
            </a:lvl7pPr>
            <a:lvl8pPr marL="3200400" indent="0" algn="l" defTabSz="914400" rtl="0" eaLnBrk="1" latinLnBrk="0" hangingPunct="1">
              <a:defRPr kumimoji="1" sz="600" kern="1200">
                <a:solidFill>
                  <a:srgbClr val="000000"/>
                </a:solidFill>
                <a:latin typeface="Arial" charset="0"/>
                <a:ea typeface="ＭＳ Ｐゴシック" pitchFamily="50" charset="-128"/>
                <a:cs typeface="+mn-cs"/>
              </a:defRPr>
            </a:lvl8pPr>
            <a:lvl9pPr marL="3657600" indent="0" algn="l" defTabSz="914400" rtl="0" eaLnBrk="1" latinLnBrk="0" hangingPunct="1">
              <a:defRPr kumimoji="1" sz="600" kern="1200">
                <a:solidFill>
                  <a:srgbClr val="000000"/>
                </a:solidFill>
                <a:latin typeface="Arial" charset="0"/>
                <a:ea typeface="ＭＳ Ｐゴシック" pitchFamily="50" charset="-128"/>
                <a:cs typeface="+mn-cs"/>
              </a:defRPr>
            </a:lvl9pPr>
          </a:lstStyle>
          <a:p>
            <a:pPr algn="ctr" fontAlgn="ctr" hangingPunct="0">
              <a:spcBef>
                <a:spcPts val="0"/>
              </a:spcBef>
              <a:buClr>
                <a:schemeClr val="accent2"/>
              </a:buClr>
            </a:pPr>
            <a:r>
              <a:rPr lang="ja-JP" altLang="en-US" sz="1200" b="1" dirty="0">
                <a:solidFill>
                  <a:schemeClr val="bg1"/>
                </a:solidFill>
                <a:effectLst>
                  <a:glow rad="127000">
                    <a:srgbClr val="2A7CD3"/>
                  </a:glow>
                </a:effectLst>
                <a:latin typeface="+mn-ea"/>
              </a:rPr>
              <a:t>改善</a:t>
            </a:r>
          </a:p>
        </p:txBody>
      </p:sp>
      <p:sp>
        <p:nvSpPr>
          <p:cNvPr id="94" name="テキスト ボックス 93">
            <a:extLst>
              <a:ext uri="{FF2B5EF4-FFF2-40B4-BE49-F238E27FC236}">
                <a16:creationId xmlns:a16="http://schemas.microsoft.com/office/drawing/2014/main" id="{C09C184B-D075-CC4A-BADA-B33A7421AD26}"/>
              </a:ext>
            </a:extLst>
          </p:cNvPr>
          <p:cNvSpPr txBox="1"/>
          <p:nvPr/>
        </p:nvSpPr>
        <p:spPr bwMode="auto">
          <a:xfrm>
            <a:off x="4440244" y="5301224"/>
            <a:ext cx="288000" cy="144000"/>
          </a:xfrm>
          <a:prstGeom prst="rect">
            <a:avLst/>
          </a:prstGeom>
          <a:noFill/>
          <a:ln w="9525" cap="rnd" algn="ctr">
            <a:noFill/>
            <a:miter lim="800000"/>
            <a:headEnd/>
            <a:tailEnd/>
          </a:ln>
          <a:effectLst/>
        </p:spPr>
        <p:txBody>
          <a:bodyPr wrap="none" tIns="0" bIns="0" rtlCol="0" anchor="ctr">
            <a:noAutofit/>
          </a:bodyPr>
          <a:lstStyle/>
          <a:p>
            <a:pPr marL="268288" marR="0" lvl="0" indent="-268288" algn="ctr" defTabSz="914400" rtl="0" fontAlgn="ctr" latinLnBrk="0" hangingPunct="0">
              <a:lnSpc>
                <a:spcPct val="100000"/>
              </a:lnSpc>
              <a:spcBef>
                <a:spcPct val="50000"/>
              </a:spcBef>
              <a:spcAft>
                <a:spcPct val="0"/>
              </a:spcAft>
              <a:buClrTx/>
              <a:buSzTx/>
              <a:buFontTx/>
              <a:buNone/>
              <a:tabLst/>
              <a:defRPr/>
            </a:pPr>
            <a:r>
              <a:rPr kumimoji="1" lang="ja-JP" altLang="en-US" sz="900" b="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（年度）</a:t>
            </a:r>
          </a:p>
        </p:txBody>
      </p:sp>
      <p:sp>
        <p:nvSpPr>
          <p:cNvPr id="3" name="角丸四角形 13">
            <a:extLst>
              <a:ext uri="{FF2B5EF4-FFF2-40B4-BE49-F238E27FC236}">
                <a16:creationId xmlns:a16="http://schemas.microsoft.com/office/drawing/2014/main" id="{3E7C505E-F860-E7A7-4DB8-3F9CC425A2BC}"/>
              </a:ext>
            </a:extLst>
          </p:cNvPr>
          <p:cNvSpPr/>
          <p:nvPr/>
        </p:nvSpPr>
        <p:spPr>
          <a:xfrm>
            <a:off x="633000" y="5516839"/>
            <a:ext cx="4320000" cy="1007786"/>
          </a:xfrm>
          <a:prstGeom prst="rect">
            <a:avLst/>
          </a:prstGeom>
          <a:gradFill>
            <a:gsLst>
              <a:gs pos="0">
                <a:srgbClr val="AFD1F8">
                  <a:alpha val="0"/>
                </a:srgbClr>
              </a:gs>
              <a:gs pos="10000">
                <a:srgbClr val="AFD1F8"/>
              </a:gs>
              <a:gs pos="100000">
                <a:srgbClr val="AFD1F8">
                  <a:alpha val="0"/>
                </a:srgbClr>
              </a:gs>
              <a:gs pos="90000">
                <a:srgbClr val="AFD1F8"/>
              </a:gs>
            </a:gsLst>
            <a:lin ang="0" scaled="1"/>
          </a:gradFill>
          <a:ln>
            <a:noFill/>
          </a:ln>
        </p:spPr>
        <p:style>
          <a:lnRef idx="1">
            <a:schemeClr val="accent3"/>
          </a:lnRef>
          <a:fillRef idx="2">
            <a:schemeClr val="accent3"/>
          </a:fillRef>
          <a:effectRef idx="1">
            <a:schemeClr val="accent3"/>
          </a:effectRef>
          <a:fontRef idx="minor">
            <a:schemeClr val="dk1"/>
          </a:fontRef>
        </p:style>
        <p:txBody>
          <a:bodyPr lIns="0" tIns="0" rIns="0" bIns="72000" rtlCol="0" anchor="ctr"/>
          <a:lstStyle/>
          <a:p>
            <a:pPr algn="ctr" fontAlgn="base" hangingPunct="0">
              <a:spcBef>
                <a:spcPts val="200"/>
              </a:spcBef>
            </a:pPr>
            <a:r>
              <a:rPr lang="ja-JP" altLang="en-US" sz="1400" b="1" dirty="0">
                <a:solidFill>
                  <a:srgbClr val="111986"/>
                </a:solidFill>
                <a:effectLst>
                  <a:glow rad="127000">
                    <a:srgbClr val="FFFFFF"/>
                  </a:glow>
                </a:effectLst>
                <a:latin typeface="+mn-ea"/>
              </a:rPr>
              <a:t>実質公債費比率は、前年度に比べて</a:t>
            </a:r>
            <a:r>
              <a:rPr lang="en-US" altLang="ja-JP" b="1" dirty="0">
                <a:solidFill>
                  <a:srgbClr val="111986"/>
                </a:solidFill>
                <a:effectLst>
                  <a:glow rad="127000">
                    <a:srgbClr val="FFFFFF"/>
                  </a:glow>
                </a:effectLst>
                <a:latin typeface="+mn-ea"/>
              </a:rPr>
              <a:t>0.9</a:t>
            </a:r>
            <a:r>
              <a:rPr lang="ja-JP" altLang="en-US" sz="1400" b="1" dirty="0">
                <a:solidFill>
                  <a:srgbClr val="111986"/>
                </a:solidFill>
                <a:effectLst>
                  <a:glow rad="127000">
                    <a:srgbClr val="FFFFFF"/>
                  </a:glow>
                </a:effectLst>
                <a:latin typeface="+mn-ea"/>
              </a:rPr>
              <a:t>ポイント改善</a:t>
            </a:r>
          </a:p>
        </p:txBody>
      </p:sp>
      <p:sp>
        <p:nvSpPr>
          <p:cNvPr id="5" name="角丸四角形 19">
            <a:extLst>
              <a:ext uri="{FF2B5EF4-FFF2-40B4-BE49-F238E27FC236}">
                <a16:creationId xmlns:a16="http://schemas.microsoft.com/office/drawing/2014/main" id="{D32AE917-4FB9-8B2A-3058-2D87276625BC}"/>
              </a:ext>
            </a:extLst>
          </p:cNvPr>
          <p:cNvSpPr/>
          <p:nvPr/>
        </p:nvSpPr>
        <p:spPr>
          <a:xfrm>
            <a:off x="5457000" y="5516759"/>
            <a:ext cx="4176008" cy="1007786"/>
          </a:xfrm>
          <a:prstGeom prst="rect">
            <a:avLst/>
          </a:prstGeom>
          <a:gradFill>
            <a:gsLst>
              <a:gs pos="0">
                <a:srgbClr val="AFD1F8">
                  <a:alpha val="0"/>
                </a:srgbClr>
              </a:gs>
              <a:gs pos="10000">
                <a:srgbClr val="AFD1F8"/>
              </a:gs>
              <a:gs pos="100000">
                <a:srgbClr val="AFD1F8">
                  <a:alpha val="0"/>
                </a:srgbClr>
              </a:gs>
              <a:gs pos="90000">
                <a:srgbClr val="AFD1F8"/>
              </a:gs>
            </a:gsLst>
            <a:lin ang="0" scaled="1"/>
          </a:gradFill>
          <a:ln>
            <a:noFill/>
          </a:ln>
        </p:spPr>
        <p:style>
          <a:lnRef idx="1">
            <a:schemeClr val="accent3"/>
          </a:lnRef>
          <a:fillRef idx="2">
            <a:schemeClr val="accent3"/>
          </a:fillRef>
          <a:effectRef idx="1">
            <a:schemeClr val="accent3"/>
          </a:effectRef>
          <a:fontRef idx="minor">
            <a:schemeClr val="dk1"/>
          </a:fontRef>
        </p:style>
        <p:txBody>
          <a:bodyPr lIns="0" tIns="0" rIns="0" bIns="72000" rtlCol="0" anchor="ctr"/>
          <a:lstStyle/>
          <a:p>
            <a:pPr algn="ctr" fontAlgn="base" hangingPunct="0">
              <a:spcBef>
                <a:spcPts val="200"/>
              </a:spcBef>
            </a:pPr>
            <a:r>
              <a:rPr lang="ja-JP" altLang="en-US" sz="1400" b="1" dirty="0">
                <a:solidFill>
                  <a:srgbClr val="111986"/>
                </a:solidFill>
                <a:effectLst>
                  <a:glow rad="127000">
                    <a:srgbClr val="FFFFFF"/>
                  </a:glow>
                </a:effectLst>
                <a:latin typeface="+mn-ea"/>
              </a:rPr>
              <a:t>将来負担比率は、前年度より</a:t>
            </a:r>
            <a:r>
              <a:rPr lang="en-US" altLang="ja-JP" b="1" dirty="0">
                <a:solidFill>
                  <a:srgbClr val="111986"/>
                </a:solidFill>
                <a:effectLst>
                  <a:glow rad="127000">
                    <a:srgbClr val="FFFFFF"/>
                  </a:glow>
                </a:effectLst>
                <a:latin typeface="+mn-ea"/>
              </a:rPr>
              <a:t>10.5</a:t>
            </a:r>
            <a:r>
              <a:rPr lang="ja-JP" altLang="en-US" sz="1400" b="1" dirty="0">
                <a:solidFill>
                  <a:srgbClr val="111986"/>
                </a:solidFill>
                <a:effectLst>
                  <a:glow rad="127000">
                    <a:srgbClr val="FFFFFF"/>
                  </a:glow>
                </a:effectLst>
                <a:latin typeface="+mn-ea"/>
              </a:rPr>
              <a:t>ポイント改善</a:t>
            </a:r>
          </a:p>
        </p:txBody>
      </p:sp>
      <p:sp>
        <p:nvSpPr>
          <p:cNvPr id="14" name="スライド番号プレースホルダー 14">
            <a:extLst>
              <a:ext uri="{FF2B5EF4-FFF2-40B4-BE49-F238E27FC236}">
                <a16:creationId xmlns:a16="http://schemas.microsoft.com/office/drawing/2014/main" id="{0C4FA676-08DF-D071-4952-7A0B1AE839D4}"/>
              </a:ext>
            </a:extLst>
          </p:cNvPr>
          <p:cNvSpPr>
            <a:spLocks noGrp="1"/>
          </p:cNvSpPr>
          <p:nvPr>
            <p:ph type="sldNum" sz="quarter" idx="4"/>
          </p:nvPr>
        </p:nvSpPr>
        <p:spPr>
          <a:xfrm>
            <a:off x="9120122" y="6630669"/>
            <a:ext cx="719137" cy="217488"/>
          </a:xfrm>
        </p:spPr>
        <p:txBody>
          <a:bodyPr/>
          <a:lstStyle/>
          <a:p>
            <a:pPr lvl="0"/>
            <a:r>
              <a:rPr lang="en-US" altLang="ja-JP" noProof="0" dirty="0"/>
              <a:t>10</a:t>
            </a:r>
            <a:endParaRPr lang="ja-JP" altLang="en-US" noProof="0" dirty="0"/>
          </a:p>
        </p:txBody>
      </p:sp>
    </p:spTree>
    <p:extLst>
      <p:ext uri="{BB962C8B-B14F-4D97-AF65-F5344CB8AC3E}">
        <p14:creationId xmlns:p14="http://schemas.microsoft.com/office/powerpoint/2010/main" val="283445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プレースホルダー 20">
            <a:extLst>
              <a:ext uri="{FF2B5EF4-FFF2-40B4-BE49-F238E27FC236}">
                <a16:creationId xmlns:a16="http://schemas.microsoft.com/office/drawing/2014/main" id="{904D452B-F4DE-7CD5-B07D-291169D20150}"/>
              </a:ext>
            </a:extLst>
          </p:cNvPr>
          <p:cNvSpPr>
            <a:spLocks noGrp="1"/>
          </p:cNvSpPr>
          <p:nvPr>
            <p:ph type="body" sz="quarter" idx="14"/>
          </p:nvPr>
        </p:nvSpPr>
        <p:spPr>
          <a:xfrm>
            <a:off x="272350" y="1052669"/>
            <a:ext cx="9360000" cy="576000"/>
          </a:xfrm>
        </p:spPr>
        <p:txBody>
          <a:bodyPr/>
          <a:lstStyle/>
          <a:p>
            <a:r>
              <a:rPr lang="zh-TW" altLang="en-US" sz="1400" dirty="0"/>
              <a:t>財政調整基金</a:t>
            </a:r>
          </a:p>
          <a:p>
            <a:pPr marL="288000"/>
            <a:r>
              <a:rPr lang="ja-JP" altLang="en-US" dirty="0"/>
              <a:t>年度間の財源の調整を図り、財政の健全な運営に資するため資金を積み立てる目的で設置</a:t>
            </a:r>
          </a:p>
          <a:p>
            <a:pPr marL="288000"/>
            <a:r>
              <a:rPr lang="ja-JP" altLang="en-US" dirty="0"/>
              <a:t>積立目標額</a:t>
            </a:r>
            <a:r>
              <a:rPr lang="en-US" altLang="ja-JP" dirty="0"/>
              <a:t>1,400</a:t>
            </a:r>
            <a:r>
              <a:rPr lang="ja-JP" altLang="en-US" dirty="0"/>
              <a:t>億円（令和</a:t>
            </a:r>
            <a:r>
              <a:rPr lang="en-US" altLang="ja-JP" dirty="0"/>
              <a:t>15</a:t>
            </a:r>
            <a:r>
              <a:rPr lang="ja-JP" altLang="en-US" dirty="0"/>
              <a:t>年度末）</a:t>
            </a:r>
            <a:endParaRPr lang="en-US" altLang="ja-JP" dirty="0"/>
          </a:p>
          <a:p>
            <a:pPr marL="288000" indent="0">
              <a:buNone/>
              <a:tabLst>
                <a:tab pos="452438" algn="l"/>
              </a:tabLst>
            </a:pPr>
            <a:r>
              <a:rPr lang="ja-JP" altLang="en-US" b="0" dirty="0"/>
              <a:t>⇒</a:t>
            </a:r>
            <a:r>
              <a:rPr lang="en-US" altLang="ja-JP" b="0" dirty="0"/>
              <a:t>	</a:t>
            </a:r>
            <a:r>
              <a:rPr lang="ja-JP" altLang="en-US" b="0" dirty="0"/>
              <a:t>府税収入の急激な減少、災害に伴う歳出の増加その他臨時的な歳入の減少又は歳出の増加を伴う事象に対応するために、</a:t>
            </a:r>
            <a:r>
              <a:rPr lang="en-US" altLang="ja-JP" b="0" dirty="0"/>
              <a:t>10</a:t>
            </a:r>
            <a:r>
              <a:rPr lang="ja-JP" altLang="en-US" b="0" dirty="0"/>
              <a:t>年以内に</a:t>
            </a:r>
            <a:r>
              <a:rPr lang="en-US" altLang="ja-JP" b="0" dirty="0"/>
              <a:t>	</a:t>
            </a:r>
            <a:r>
              <a:rPr lang="ja-JP" altLang="en-US" b="0" dirty="0"/>
              <a:t>達成すべき目標額</a:t>
            </a:r>
          </a:p>
        </p:txBody>
      </p:sp>
      <p:sp>
        <p:nvSpPr>
          <p:cNvPr id="19" name="テキスト プレースホルダー 18">
            <a:extLst>
              <a:ext uri="{FF2B5EF4-FFF2-40B4-BE49-F238E27FC236}">
                <a16:creationId xmlns:a16="http://schemas.microsoft.com/office/drawing/2014/main" id="{38498F31-9623-61C5-3704-BD87BD3F0A55}"/>
              </a:ext>
            </a:extLst>
          </p:cNvPr>
          <p:cNvSpPr>
            <a:spLocks noGrp="1"/>
          </p:cNvSpPr>
          <p:nvPr>
            <p:ph type="body" sz="quarter" idx="12"/>
          </p:nvPr>
        </p:nvSpPr>
        <p:spPr>
          <a:xfrm>
            <a:off x="272350" y="6278804"/>
            <a:ext cx="8568000" cy="216000"/>
          </a:xfrm>
        </p:spPr>
        <p:txBody>
          <a:bodyPr/>
          <a:lstStyle/>
          <a:p>
            <a:pPr marL="198000" indent="-198000"/>
            <a:r>
              <a:rPr lang="en-US" altLang="ja-JP" dirty="0"/>
              <a:t>※1	H21</a:t>
            </a:r>
            <a:r>
              <a:rPr lang="ja-JP" altLang="en-US" dirty="0"/>
              <a:t>～</a:t>
            </a:r>
            <a:r>
              <a:rPr lang="en-US" altLang="ja-JP" dirty="0"/>
              <a:t>R7</a:t>
            </a:r>
            <a:r>
              <a:rPr lang="ja-JP" altLang="en-US" dirty="0"/>
              <a:t>は決算額、</a:t>
            </a:r>
            <a:r>
              <a:rPr lang="en-US" altLang="ja-JP" dirty="0"/>
              <a:t>R8</a:t>
            </a:r>
            <a:r>
              <a:rPr lang="ja-JP" altLang="en-US" dirty="0"/>
              <a:t>は</a:t>
            </a:r>
            <a:r>
              <a:rPr lang="en-US" altLang="ja-JP" dirty="0"/>
              <a:t>R7</a:t>
            </a:r>
            <a:r>
              <a:rPr lang="ja-JP" altLang="en-US" dirty="0"/>
              <a:t>末残高に</a:t>
            </a:r>
            <a:r>
              <a:rPr lang="en-US" altLang="ja-JP" dirty="0"/>
              <a:t>R7</a:t>
            </a:r>
            <a:r>
              <a:rPr lang="ja-JP" altLang="en-US" dirty="0"/>
              <a:t>決算剰余金及び</a:t>
            </a:r>
            <a:r>
              <a:rPr lang="en-US" altLang="ja-JP" dirty="0"/>
              <a:t>R8</a:t>
            </a:r>
            <a:r>
              <a:rPr lang="ja-JP" altLang="en-US" dirty="0"/>
              <a:t>当初予算から補正予算（第</a:t>
            </a:r>
            <a:r>
              <a:rPr lang="en-US" altLang="ja-JP" dirty="0"/>
              <a:t>4</a:t>
            </a:r>
            <a:r>
              <a:rPr lang="ja-JP" altLang="en-US" dirty="0"/>
              <a:t>号）までの取崩額を反映した見込額</a:t>
            </a:r>
          </a:p>
          <a:p>
            <a:pPr marL="198000" indent="-198000"/>
            <a:r>
              <a:rPr lang="en-US" altLang="ja-JP" dirty="0"/>
              <a:t>※2	</a:t>
            </a:r>
            <a:r>
              <a:rPr lang="ja-JP" altLang="en-US" dirty="0"/>
              <a:t>地方交付税算定における精算制度等への対応のための一時的な積立分を含まない</a:t>
            </a:r>
          </a:p>
        </p:txBody>
      </p:sp>
      <p:sp>
        <p:nvSpPr>
          <p:cNvPr id="20" name="テキスト プレースホルダー 19">
            <a:extLst>
              <a:ext uri="{FF2B5EF4-FFF2-40B4-BE49-F238E27FC236}">
                <a16:creationId xmlns:a16="http://schemas.microsoft.com/office/drawing/2014/main" id="{EA2F1380-B6D5-3AE8-A937-95CB80210DAF}"/>
              </a:ext>
            </a:extLst>
          </p:cNvPr>
          <p:cNvSpPr>
            <a:spLocks noGrp="1"/>
          </p:cNvSpPr>
          <p:nvPr>
            <p:ph type="body" sz="quarter" idx="13"/>
          </p:nvPr>
        </p:nvSpPr>
        <p:spPr>
          <a:xfrm>
            <a:off x="164468" y="83009"/>
            <a:ext cx="9468000" cy="648000"/>
          </a:xfrm>
        </p:spPr>
        <p:txBody>
          <a:bodyPr/>
          <a:lstStyle/>
          <a:p>
            <a:pPr marL="576000" indent="-576000"/>
            <a:r>
              <a:rPr lang="ja-JP" altLang="en-US"/>
              <a:t>（３）</a:t>
            </a:r>
            <a:r>
              <a:rPr lang="en-US" altLang="ja-JP"/>
              <a:t>	</a:t>
            </a:r>
            <a:r>
              <a:rPr lang="ja-JP" altLang="en-US"/>
              <a:t>財政調整基金の状況</a:t>
            </a:r>
          </a:p>
        </p:txBody>
      </p:sp>
      <p:sp>
        <p:nvSpPr>
          <p:cNvPr id="11" name="テキスト ボックス 10">
            <a:extLst>
              <a:ext uri="{FF2B5EF4-FFF2-40B4-BE49-F238E27FC236}">
                <a16:creationId xmlns:a16="http://schemas.microsoft.com/office/drawing/2014/main" id="{E1A5A1EE-E485-4091-B4A2-D10A0CD595ED}"/>
              </a:ext>
            </a:extLst>
          </p:cNvPr>
          <p:cNvSpPr txBox="1">
            <a:spLocks/>
          </p:cNvSpPr>
          <p:nvPr/>
        </p:nvSpPr>
        <p:spPr>
          <a:xfrm>
            <a:off x="275671" y="3699085"/>
            <a:ext cx="360000" cy="144000"/>
          </a:xfrm>
          <a:prstGeom prst="rect">
            <a:avLst/>
          </a:prstGeom>
          <a:noFill/>
        </p:spPr>
        <p:txBody>
          <a:bodyPr wrap="none" lIns="0" tIns="0" rIns="0" bIns="0" rtlCol="0" anchor="ctr" anchorCtr="0">
            <a:noAutofit/>
          </a:bodyPr>
          <a:lstStyle/>
          <a:p>
            <a:pPr marL="0" marR="0" lvl="0" indent="0" algn="ctr" defTabSz="914400" rtl="0" fontAlgn="ctr"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（億円）</a:t>
            </a:r>
          </a:p>
        </p:txBody>
      </p:sp>
      <p:sp>
        <p:nvSpPr>
          <p:cNvPr id="14" name="テキスト ボックス 13">
            <a:extLst>
              <a:ext uri="{FF2B5EF4-FFF2-40B4-BE49-F238E27FC236}">
                <a16:creationId xmlns:a16="http://schemas.microsoft.com/office/drawing/2014/main" id="{5085BBEE-50D0-4785-8D22-2900D314C902}"/>
              </a:ext>
            </a:extLst>
          </p:cNvPr>
          <p:cNvSpPr txBox="1">
            <a:spLocks/>
          </p:cNvSpPr>
          <p:nvPr/>
        </p:nvSpPr>
        <p:spPr bwMode="auto">
          <a:xfrm>
            <a:off x="9204321" y="5873702"/>
            <a:ext cx="324000" cy="144000"/>
          </a:xfrm>
          <a:prstGeom prst="rect">
            <a:avLst/>
          </a:prstGeom>
          <a:noFill/>
          <a:ln w="9525" cap="rnd" algn="ctr">
            <a:noFill/>
            <a:miter lim="800000"/>
            <a:headEnd/>
            <a:tailEnd/>
          </a:ln>
          <a:effectLst/>
        </p:spPr>
        <p:txBody>
          <a:bodyPr wrap="none" lIns="0" tIns="0" rIns="0" bIns="0" rtlCol="0" anchor="ctr" anchorCtr="0">
            <a:noAutofit/>
          </a:bodyPr>
          <a:lstStyle/>
          <a:p>
            <a:pPr marL="268288" marR="0" lvl="0" indent="-268288" algn="ctr" defTabSz="914400" rtl="0" fontAlgn="ctr" latinLnBrk="0" hangingPunct="1">
              <a:lnSpc>
                <a:spcPct val="100000"/>
              </a:lnSpc>
              <a:spcBef>
                <a:spcPct val="5000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（年度）</a:t>
            </a:r>
          </a:p>
        </p:txBody>
      </p:sp>
      <p:sp>
        <p:nvSpPr>
          <p:cNvPr id="15" name="角丸四角形 45">
            <a:extLst>
              <a:ext uri="{FF2B5EF4-FFF2-40B4-BE49-F238E27FC236}">
                <a16:creationId xmlns:a16="http://schemas.microsoft.com/office/drawing/2014/main" id="{7B580393-C777-46C6-8D19-5D1BD7CADB8F}"/>
              </a:ext>
            </a:extLst>
          </p:cNvPr>
          <p:cNvSpPr/>
          <p:nvPr/>
        </p:nvSpPr>
        <p:spPr>
          <a:xfrm>
            <a:off x="273000" y="2276952"/>
            <a:ext cx="9360000" cy="648000"/>
          </a:xfrm>
          <a:prstGeom prst="rect">
            <a:avLst/>
          </a:prstGeom>
          <a:solidFill>
            <a:srgbClr val="AFD1F8"/>
          </a:solidFill>
          <a:ln w="26425" cap="flat" cmpd="sng" algn="ctr">
            <a:noFill/>
            <a:prstDash val="solid"/>
          </a:ln>
          <a:effectLst/>
        </p:spPr>
        <p:txBody>
          <a:bodyPr lIns="144000" tIns="0" rIns="144000" bIns="36000" rtlCol="0" anchor="ctr" anchorCtr="0"/>
          <a:lstStyle/>
          <a:p>
            <a:pPr marL="144000" indent="-144000" algn="just" defTabSz="914400" fontAlgn="ctr" hangingPunct="0">
              <a:spcBef>
                <a:spcPts val="400"/>
              </a:spcBef>
              <a:buClr>
                <a:srgbClr val="111986"/>
              </a:buClr>
              <a:buSzPct val="70000"/>
              <a:buFont typeface="Wingdings" panose="05000000000000000000" pitchFamily="2" charset="2"/>
              <a:buChar char="l"/>
              <a:defRPr/>
            </a:pPr>
            <a:r>
              <a:rPr kumimoji="1" lang="ja-JP" altLang="en-US" sz="1200" b="1" dirty="0">
                <a:solidFill>
                  <a:srgbClr val="000000"/>
                </a:solidFill>
                <a:effectLst/>
                <a:latin typeface="BIZ UDPゴシック" panose="020B0400000000000000" pitchFamily="50" charset="-128"/>
                <a:ea typeface="BIZ UDPゴシック" panose="020B0400000000000000" pitchFamily="50" charset="-128"/>
              </a:rPr>
              <a:t>令和８年度末も積立⽬標額を確保できる⾒込みだが、今後も収⽀不⾜が⾒込まれるなか、財政リスクに対応していくため、</a:t>
            </a:r>
            <a:br>
              <a:rPr kumimoji="1" lang="en-US" altLang="ja-JP" sz="1200" b="1" dirty="0">
                <a:solidFill>
                  <a:srgbClr val="000000"/>
                </a:solidFill>
                <a:effectLst/>
                <a:latin typeface="BIZ UDPゴシック" panose="020B0400000000000000" pitchFamily="50" charset="-128"/>
                <a:ea typeface="BIZ UDPゴシック" panose="020B0400000000000000" pitchFamily="50" charset="-128"/>
              </a:rPr>
            </a:br>
            <a:r>
              <a:rPr kumimoji="1" lang="ja-JP" altLang="en-US" sz="1200" b="1" dirty="0">
                <a:solidFill>
                  <a:srgbClr val="000000"/>
                </a:solidFill>
                <a:effectLst/>
                <a:latin typeface="BIZ UDPゴシック" panose="020B0400000000000000" pitchFamily="50" charset="-128"/>
                <a:ea typeface="BIZ UDPゴシック" panose="020B0400000000000000" pitchFamily="50" charset="-128"/>
              </a:rPr>
              <a:t>引き続き安定的な確保に努める</a:t>
            </a:r>
          </a:p>
        </p:txBody>
      </p:sp>
      <p:grpSp>
        <p:nvGrpSpPr>
          <p:cNvPr id="36" name="グループ化 35">
            <a:extLst>
              <a:ext uri="{FF2B5EF4-FFF2-40B4-BE49-F238E27FC236}">
                <a16:creationId xmlns:a16="http://schemas.microsoft.com/office/drawing/2014/main" id="{B90751A5-B9A8-550C-6657-A289B3596F2C}"/>
              </a:ext>
            </a:extLst>
          </p:cNvPr>
          <p:cNvGrpSpPr/>
          <p:nvPr/>
        </p:nvGrpSpPr>
        <p:grpSpPr>
          <a:xfrm>
            <a:off x="275801" y="3104679"/>
            <a:ext cx="9432008" cy="288032"/>
            <a:chOff x="272480" y="1340800"/>
            <a:chExt cx="9432008" cy="288032"/>
          </a:xfrm>
        </p:grpSpPr>
        <p:sp>
          <p:nvSpPr>
            <p:cNvPr id="37" name="Rectangle 752">
              <a:extLst>
                <a:ext uri="{FF2B5EF4-FFF2-40B4-BE49-F238E27FC236}">
                  <a16:creationId xmlns:a16="http://schemas.microsoft.com/office/drawing/2014/main" id="{F6AF9CC4-33A5-98AD-6BD2-726BC4B804DD}"/>
                </a:ext>
              </a:extLst>
            </p:cNvPr>
            <p:cNvSpPr>
              <a:spLocks noChangeArrowheads="1"/>
            </p:cNvSpPr>
            <p:nvPr/>
          </p:nvSpPr>
          <p:spPr bwMode="auto">
            <a:xfrm>
              <a:off x="344488" y="1340832"/>
              <a:ext cx="9360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財政調整基金残高（年度末）の推移</a:t>
              </a:r>
            </a:p>
          </p:txBody>
        </p:sp>
        <p:sp>
          <p:nvSpPr>
            <p:cNvPr id="38" name="Rectangle 752">
              <a:extLst>
                <a:ext uri="{FF2B5EF4-FFF2-40B4-BE49-F238E27FC236}">
                  <a16:creationId xmlns:a16="http://schemas.microsoft.com/office/drawing/2014/main" id="{A7F97F1F-8F8D-C615-687A-E77A5A6AEC18}"/>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39" name="直線コネクタ 38">
              <a:extLst>
                <a:ext uri="{FF2B5EF4-FFF2-40B4-BE49-F238E27FC236}">
                  <a16:creationId xmlns:a16="http://schemas.microsoft.com/office/drawing/2014/main" id="{046EDAA5-FBB4-4D0C-E7B2-441461A3BB66}"/>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12" name="スライド番号プレースホルダー 14">
            <a:extLst>
              <a:ext uri="{FF2B5EF4-FFF2-40B4-BE49-F238E27FC236}">
                <a16:creationId xmlns:a16="http://schemas.microsoft.com/office/drawing/2014/main" id="{5AC6FF4A-051D-ABA2-8528-95B61F261628}"/>
              </a:ext>
            </a:extLst>
          </p:cNvPr>
          <p:cNvSpPr>
            <a:spLocks noGrp="1"/>
          </p:cNvSpPr>
          <p:nvPr>
            <p:ph type="sldNum" sz="quarter" idx="4"/>
          </p:nvPr>
        </p:nvSpPr>
        <p:spPr>
          <a:xfrm>
            <a:off x="9146238" y="6635234"/>
            <a:ext cx="719137" cy="217488"/>
          </a:xfrm>
        </p:spPr>
        <p:txBody>
          <a:bodyPr/>
          <a:lstStyle/>
          <a:p>
            <a:pPr lvl="0"/>
            <a:r>
              <a:rPr lang="en-US" altLang="ja-JP" noProof="0" dirty="0"/>
              <a:t>11</a:t>
            </a:r>
            <a:endParaRPr lang="ja-JP" altLang="en-US" noProof="0" dirty="0"/>
          </a:p>
        </p:txBody>
      </p:sp>
      <p:graphicFrame>
        <p:nvGraphicFramePr>
          <p:cNvPr id="16" name="グラフ 15">
            <a:extLst>
              <a:ext uri="{FF2B5EF4-FFF2-40B4-BE49-F238E27FC236}">
                <a16:creationId xmlns:a16="http://schemas.microsoft.com/office/drawing/2014/main" id="{1555F574-7B50-4CE8-A091-B46D11FA0149}"/>
              </a:ext>
            </a:extLst>
          </p:cNvPr>
          <p:cNvGraphicFramePr>
            <a:graphicFrameLocks/>
          </p:cNvGraphicFramePr>
          <p:nvPr>
            <p:extLst>
              <p:ext uri="{D42A27DB-BD31-4B8C-83A1-F6EECF244321}">
                <p14:modId xmlns:p14="http://schemas.microsoft.com/office/powerpoint/2010/main" val="2588832719"/>
              </p:ext>
            </p:extLst>
          </p:nvPr>
        </p:nvGraphicFramePr>
        <p:xfrm>
          <a:off x="0" y="3754316"/>
          <a:ext cx="10071668" cy="2486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7855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10">
            <a:extLst>
              <a:ext uri="{FF2B5EF4-FFF2-40B4-BE49-F238E27FC236}">
                <a16:creationId xmlns:a16="http://schemas.microsoft.com/office/drawing/2014/main" id="{314AB648-3556-4864-B4E1-16955A80BA28}"/>
              </a:ext>
            </a:extLst>
          </p:cNvPr>
          <p:cNvSpPr/>
          <p:nvPr/>
        </p:nvSpPr>
        <p:spPr>
          <a:xfrm>
            <a:off x="331983" y="1059063"/>
            <a:ext cx="9482006" cy="648000"/>
          </a:xfrm>
          <a:prstGeom prst="roundRect">
            <a:avLst/>
          </a:prstGeom>
        </p:spPr>
        <p:txBody>
          <a:bodyPr lIns="0" tIns="0" rIns="0" bIns="0"/>
          <a:lstStyle/>
          <a:p>
            <a:pPr marL="144000" indent="-144000" algn="just" defTabSz="914400" fontAlgn="ctr" hangingPunct="0">
              <a:spcBef>
                <a:spcPts val="200"/>
              </a:spcBef>
              <a:buClr>
                <a:srgbClr val="111986"/>
              </a:buClr>
              <a:buSzPct val="70000"/>
              <a:buFont typeface="Wingdings" panose="05000000000000000000" pitchFamily="2" charset="2"/>
              <a:buChar char="l"/>
            </a:pPr>
            <a:r>
              <a:rPr kumimoji="1" lang="ja-JP" altLang="en-US" sz="1400" b="1" dirty="0"/>
              <a:t>一般会計予算規模は、前年度比</a:t>
            </a:r>
            <a:r>
              <a:rPr kumimoji="1" lang="en-US" altLang="ja-JP" sz="1400" b="1" dirty="0"/>
              <a:t>19.9</a:t>
            </a:r>
            <a:r>
              <a:rPr kumimoji="1" lang="ja-JP" altLang="en-US" sz="1400" b="1" dirty="0"/>
              <a:t>％増の３兆</a:t>
            </a:r>
            <a:r>
              <a:rPr kumimoji="1" lang="en-US" altLang="ja-JP" sz="1400" b="1" dirty="0"/>
              <a:t>9,216</a:t>
            </a:r>
            <a:r>
              <a:rPr kumimoji="1" lang="ja-JP" altLang="en-US" sz="1400" b="1" dirty="0"/>
              <a:t>億円と過去最大</a:t>
            </a:r>
          </a:p>
          <a:p>
            <a:pPr marL="144000" indent="-144000" algn="just" defTabSz="914400" fontAlgn="ctr" hangingPunct="0">
              <a:spcBef>
                <a:spcPts val="200"/>
              </a:spcBef>
              <a:buClr>
                <a:srgbClr val="111986"/>
              </a:buClr>
              <a:buSzPct val="70000"/>
              <a:buFont typeface="Wingdings" panose="05000000000000000000" pitchFamily="2" charset="2"/>
              <a:buChar char="l"/>
            </a:pPr>
            <a:r>
              <a:rPr kumimoji="1" lang="ja-JP" altLang="en-US" sz="1400" b="1" dirty="0"/>
              <a:t>府税収入が堅調に推移しており、２年連続の過去最高と見込む</a:t>
            </a:r>
          </a:p>
          <a:p>
            <a:pPr marL="144000" indent="-144000" algn="just" defTabSz="914400" fontAlgn="ctr" hangingPunct="0">
              <a:spcBef>
                <a:spcPts val="200"/>
              </a:spcBef>
              <a:buClr>
                <a:srgbClr val="111986"/>
              </a:buClr>
              <a:buSzPct val="70000"/>
              <a:buFont typeface="Wingdings" panose="05000000000000000000" pitchFamily="2" charset="2"/>
              <a:buChar char="l"/>
            </a:pPr>
            <a:r>
              <a:rPr kumimoji="1" lang="ja-JP" altLang="en-US" sz="1400" b="1" dirty="0"/>
              <a:t>万博のレガシーを最大限に活かし、「副首都・大阪」の早期実現に向けた取組や、次代を担う子どもたちへの投資に</a:t>
            </a:r>
            <a:endParaRPr kumimoji="1" lang="en-US" altLang="ja-JP" sz="1400" b="1" dirty="0"/>
          </a:p>
          <a:p>
            <a:pPr algn="just" defTabSz="914400" fontAlgn="ctr" hangingPunct="0">
              <a:spcBef>
                <a:spcPts val="200"/>
              </a:spcBef>
              <a:buClr>
                <a:srgbClr val="111986"/>
              </a:buClr>
              <a:buSzPct val="70000"/>
            </a:pPr>
            <a:r>
              <a:rPr kumimoji="1" lang="ja-JP" altLang="en-US" sz="1400" b="1" dirty="0"/>
              <a:t>　限られた財源を重点配分</a:t>
            </a:r>
          </a:p>
        </p:txBody>
      </p:sp>
      <p:sp>
        <p:nvSpPr>
          <p:cNvPr id="11" name="テキスト ボックス 10">
            <a:extLst>
              <a:ext uri="{FF2B5EF4-FFF2-40B4-BE49-F238E27FC236}">
                <a16:creationId xmlns:a16="http://schemas.microsoft.com/office/drawing/2014/main" id="{9C49D409-6521-4273-9E55-0CC0831555C5}"/>
              </a:ext>
            </a:extLst>
          </p:cNvPr>
          <p:cNvSpPr txBox="1">
            <a:spLocks noChangeAspect="1"/>
          </p:cNvSpPr>
          <p:nvPr/>
        </p:nvSpPr>
        <p:spPr>
          <a:xfrm>
            <a:off x="418913" y="6468611"/>
            <a:ext cx="3392426" cy="204800"/>
          </a:xfrm>
          <a:prstGeom prst="rect">
            <a:avLst/>
          </a:prstGeom>
          <a:noFill/>
        </p:spPr>
        <p:txBody>
          <a:bodyPr wrap="square" rtlCol="0">
            <a:spAutoFit/>
          </a:bodyPr>
          <a:lstStyle/>
          <a:p>
            <a:pPr defTabSz="742950" fontAlgn="auto">
              <a:spcBef>
                <a:spcPts val="0"/>
              </a:spcBef>
              <a:spcAft>
                <a:spcPts val="0"/>
              </a:spcAft>
              <a:defRPr/>
            </a:pPr>
            <a:r>
              <a:rPr lang="en-US" altLang="ja-JP" sz="731"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a:t>
            </a:r>
            <a:r>
              <a:rPr lang="ja-JP" altLang="en-US" sz="731"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当初予算額（一般会計）は地方消費税清算後ベース</a:t>
            </a:r>
          </a:p>
        </p:txBody>
      </p:sp>
      <p:sp>
        <p:nvSpPr>
          <p:cNvPr id="20" name="スライド番号プレースホルダー 11">
            <a:extLst>
              <a:ext uri="{FF2B5EF4-FFF2-40B4-BE49-F238E27FC236}">
                <a16:creationId xmlns:a16="http://schemas.microsoft.com/office/drawing/2014/main" id="{467BE857-2542-4B2A-85C7-222B18B53D0E}"/>
              </a:ext>
            </a:extLst>
          </p:cNvPr>
          <p:cNvSpPr>
            <a:spLocks noGrp="1"/>
          </p:cNvSpPr>
          <p:nvPr>
            <p:ph type="sldNum" sz="quarter" idx="4"/>
          </p:nvPr>
        </p:nvSpPr>
        <p:spPr>
          <a:xfrm>
            <a:off x="9129000" y="663335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12</a:t>
            </a:r>
            <a:endParaRPr lang="ja-JP" altLang="en-US" dirty="0"/>
          </a:p>
        </p:txBody>
      </p:sp>
      <p:sp>
        <p:nvSpPr>
          <p:cNvPr id="4" name="テキスト プレースホルダー 3">
            <a:extLst>
              <a:ext uri="{FF2B5EF4-FFF2-40B4-BE49-F238E27FC236}">
                <a16:creationId xmlns:a16="http://schemas.microsoft.com/office/drawing/2014/main" id="{77557223-7769-43E5-AB50-C21E1E05018E}"/>
              </a:ext>
            </a:extLst>
          </p:cNvPr>
          <p:cNvSpPr>
            <a:spLocks noGrp="1"/>
          </p:cNvSpPr>
          <p:nvPr>
            <p:ph type="body" sz="quarter" idx="13"/>
          </p:nvPr>
        </p:nvSpPr>
        <p:spPr/>
        <p:txBody>
          <a:bodyPr/>
          <a:lstStyle/>
          <a:p>
            <a:r>
              <a:rPr lang="ja-JP" altLang="en-US" dirty="0"/>
              <a:t>（４）令和８年度当初予算の状況</a:t>
            </a:r>
          </a:p>
        </p:txBody>
      </p:sp>
      <p:graphicFrame>
        <p:nvGraphicFramePr>
          <p:cNvPr id="22" name="グラフ 21">
            <a:extLst>
              <a:ext uri="{FF2B5EF4-FFF2-40B4-BE49-F238E27FC236}">
                <a16:creationId xmlns:a16="http://schemas.microsoft.com/office/drawing/2014/main" id="{2BE3DBAC-F146-4E91-A91E-AF1826941D2B}"/>
              </a:ext>
            </a:extLst>
          </p:cNvPr>
          <p:cNvGraphicFramePr>
            <a:graphicFrameLocks noChangeAspect="1"/>
          </p:cNvGraphicFramePr>
          <p:nvPr>
            <p:extLst>
              <p:ext uri="{D42A27DB-BD31-4B8C-83A1-F6EECF244321}">
                <p14:modId xmlns:p14="http://schemas.microsoft.com/office/powerpoint/2010/main" val="2185783815"/>
              </p:ext>
            </p:extLst>
          </p:nvPr>
        </p:nvGraphicFramePr>
        <p:xfrm>
          <a:off x="31974" y="4500229"/>
          <a:ext cx="4799668" cy="1776039"/>
        </p:xfrm>
        <a:graphic>
          <a:graphicData uri="http://schemas.openxmlformats.org/drawingml/2006/chart">
            <c:chart xmlns:c="http://schemas.openxmlformats.org/drawingml/2006/chart" xmlns:r="http://schemas.openxmlformats.org/officeDocument/2006/relationships" r:id="rId2"/>
          </a:graphicData>
        </a:graphic>
      </p:graphicFrame>
      <p:sp>
        <p:nvSpPr>
          <p:cNvPr id="32" name="正方形/長方形 31">
            <a:extLst>
              <a:ext uri="{FF2B5EF4-FFF2-40B4-BE49-F238E27FC236}">
                <a16:creationId xmlns:a16="http://schemas.microsoft.com/office/drawing/2014/main" id="{72392B37-9713-481F-9753-54DCCA7B727F}"/>
              </a:ext>
            </a:extLst>
          </p:cNvPr>
          <p:cNvSpPr/>
          <p:nvPr/>
        </p:nvSpPr>
        <p:spPr>
          <a:xfrm>
            <a:off x="5002262" y="4058948"/>
            <a:ext cx="4608000" cy="2520000"/>
          </a:xfrm>
          <a:prstGeom prst="rect">
            <a:avLst/>
          </a:prstGeom>
          <a:solidFill>
            <a:srgbClr val="CCDAF5"/>
          </a:solidFill>
          <a:ln w="952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8"/>
          </a:p>
        </p:txBody>
      </p:sp>
      <p:sp>
        <p:nvSpPr>
          <p:cNvPr id="33" name="AutoShape 123">
            <a:extLst>
              <a:ext uri="{FF2B5EF4-FFF2-40B4-BE49-F238E27FC236}">
                <a16:creationId xmlns:a16="http://schemas.microsoft.com/office/drawing/2014/main" id="{9BDAF50F-F3CD-4094-B30D-A60B8566B042}"/>
              </a:ext>
            </a:extLst>
          </p:cNvPr>
          <p:cNvSpPr>
            <a:spLocks noChangeArrowheads="1"/>
          </p:cNvSpPr>
          <p:nvPr/>
        </p:nvSpPr>
        <p:spPr bwMode="auto">
          <a:xfrm>
            <a:off x="5146253" y="4490924"/>
            <a:ext cx="4320000" cy="864000"/>
          </a:xfrm>
          <a:prstGeom prst="rect">
            <a:avLst/>
          </a:prstGeom>
          <a:solidFill>
            <a:schemeClr val="bg1"/>
          </a:solidFill>
          <a:ln w="12700">
            <a:noFill/>
            <a:round/>
            <a:headEnd/>
            <a:tailEnd/>
          </a:ln>
        </p:spPr>
        <p:txBody>
          <a:bodyPr wrap="none" lIns="108000" tIns="72000" rIns="108000" bIns="0" anchor="t" anchorCtr="0">
            <a:noAutofit/>
          </a:bodyPr>
          <a:lstStyle/>
          <a:p>
            <a:pPr marL="108000" indent="-108000" fontAlgn="ctr" hangingPunct="0">
              <a:lnSpc>
                <a:spcPct val="120000"/>
              </a:lnSpc>
              <a:spcBef>
                <a:spcPts val="300"/>
              </a:spcBef>
              <a:buClr>
                <a:srgbClr val="111986"/>
              </a:buClr>
              <a:buSzPct val="70000"/>
              <a:buFont typeface="Wingdings" panose="05000000000000000000" pitchFamily="2" charset="2"/>
              <a:buChar char="l"/>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cs typeface="Meiryo UI" panose="020B0604030504040204" pitchFamily="50" charset="-128"/>
              </a:rPr>
              <a:t>中小企業向け制度融資預託金</a:t>
            </a:r>
          </a:p>
          <a:p>
            <a:pPr marL="108000" indent="-108000" fontAlgn="ctr" hangingPunct="0">
              <a:lnSpc>
                <a:spcPct val="120000"/>
              </a:lnSpc>
              <a:spcBef>
                <a:spcPts val="300"/>
              </a:spcBef>
              <a:buClr>
                <a:srgbClr val="111986"/>
              </a:buClr>
              <a:buSzPct val="70000"/>
              <a:buFont typeface="Wingdings" panose="05000000000000000000" pitchFamily="2" charset="2"/>
              <a:buChar char="l"/>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cs typeface="Meiryo UI" panose="020B0604030504040204" pitchFamily="50" charset="-128"/>
              </a:rPr>
              <a:t>給与改定の実施などによる人件費の増</a:t>
            </a:r>
          </a:p>
          <a:p>
            <a:pPr marL="108000" indent="-108000" fontAlgn="ctr" hangingPunct="0">
              <a:lnSpc>
                <a:spcPct val="120000"/>
              </a:lnSpc>
              <a:spcBef>
                <a:spcPts val="300"/>
              </a:spcBef>
              <a:buClr>
                <a:srgbClr val="111986"/>
              </a:buClr>
              <a:buSzPct val="70000"/>
              <a:buFont typeface="Wingdings" panose="05000000000000000000" pitchFamily="2" charset="2"/>
              <a:buChar char="l"/>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cs typeface="Meiryo UI" panose="020B0604030504040204" pitchFamily="50" charset="-128"/>
              </a:rPr>
              <a:t>社会保障関係経費</a:t>
            </a:r>
          </a:p>
        </p:txBody>
      </p:sp>
      <p:sp>
        <p:nvSpPr>
          <p:cNvPr id="34" name="AutoShape 123">
            <a:extLst>
              <a:ext uri="{FF2B5EF4-FFF2-40B4-BE49-F238E27FC236}">
                <a16:creationId xmlns:a16="http://schemas.microsoft.com/office/drawing/2014/main" id="{A0111BA1-55C2-48E6-AB29-FA4DC31871E3}"/>
              </a:ext>
            </a:extLst>
          </p:cNvPr>
          <p:cNvSpPr>
            <a:spLocks noChangeArrowheads="1"/>
          </p:cNvSpPr>
          <p:nvPr/>
        </p:nvSpPr>
        <p:spPr bwMode="auto">
          <a:xfrm>
            <a:off x="5146252" y="5787107"/>
            <a:ext cx="4320000" cy="648000"/>
          </a:xfrm>
          <a:prstGeom prst="rect">
            <a:avLst/>
          </a:prstGeom>
          <a:solidFill>
            <a:schemeClr val="bg1"/>
          </a:solidFill>
          <a:ln w="12700">
            <a:noFill/>
            <a:round/>
            <a:headEnd/>
            <a:tailEnd/>
          </a:ln>
        </p:spPr>
        <p:txBody>
          <a:bodyPr wrap="square" lIns="108000" tIns="72000" rIns="108000" bIns="0" anchor="t" anchorCtr="0">
            <a:noAutofit/>
          </a:bodyPr>
          <a:lstStyle/>
          <a:p>
            <a:pPr marL="108000" lvl="0" indent="-108000" fontAlgn="ctr" hangingPunct="0">
              <a:lnSpc>
                <a:spcPct val="120000"/>
              </a:lnSpc>
              <a:spcBef>
                <a:spcPts val="200"/>
              </a:spcBef>
              <a:buClr>
                <a:srgbClr val="111986"/>
              </a:buClr>
              <a:buSzPct val="70000"/>
              <a:buFont typeface="Wingdings" panose="05000000000000000000" pitchFamily="2" charset="2"/>
              <a:buChar char="l"/>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rPr>
              <a:t>地方消費税清算特別会計</a:t>
            </a:r>
          </a:p>
          <a:p>
            <a:pPr lvl="0" fontAlgn="ctr" hangingPunct="0">
              <a:lnSpc>
                <a:spcPct val="120000"/>
              </a:lnSpc>
              <a:spcBef>
                <a:spcPts val="200"/>
              </a:spcBef>
              <a:buClr>
                <a:srgbClr val="111986"/>
              </a:buClr>
              <a:buSzPct val="70000"/>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rPr>
              <a:t>　（地方消費税の増に伴う予算規模の増）</a:t>
            </a:r>
          </a:p>
        </p:txBody>
      </p:sp>
      <p:sp>
        <p:nvSpPr>
          <p:cNvPr id="35" name="AutoShape 121">
            <a:extLst>
              <a:ext uri="{FF2B5EF4-FFF2-40B4-BE49-F238E27FC236}">
                <a16:creationId xmlns:a16="http://schemas.microsoft.com/office/drawing/2014/main" id="{80C667C0-EB6E-4709-8C5E-FB0E53F4E965}"/>
              </a:ext>
            </a:extLst>
          </p:cNvPr>
          <p:cNvSpPr>
            <a:spLocks noChangeArrowheads="1"/>
          </p:cNvSpPr>
          <p:nvPr/>
        </p:nvSpPr>
        <p:spPr bwMode="auto">
          <a:xfrm>
            <a:off x="5146254" y="5499108"/>
            <a:ext cx="4320000" cy="288000"/>
          </a:xfrm>
          <a:prstGeom prst="rect">
            <a:avLst/>
          </a:prstGeom>
          <a:solidFill>
            <a:srgbClr val="50649C"/>
          </a:solidFill>
          <a:ln w="19050">
            <a:noFill/>
          </a:ln>
        </p:spPr>
        <p:txBody>
          <a:bodyPr wrap="square" lIns="91440" tIns="45720" rIns="91440" bIns="45720" rtlCol="0">
            <a:noAutofit/>
          </a:bodyPr>
          <a:lstStyle/>
          <a:p>
            <a:pPr algn="ctr" fontAlgn="ctr" hangingPunct="0"/>
            <a:r>
              <a:rPr lang="ja-JP" altLang="en-US" sz="1300" b="1" dirty="0">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主な増減要因（特別会計）</a:t>
            </a:r>
          </a:p>
        </p:txBody>
      </p:sp>
      <p:sp>
        <p:nvSpPr>
          <p:cNvPr id="36" name="AutoShape 121">
            <a:extLst>
              <a:ext uri="{FF2B5EF4-FFF2-40B4-BE49-F238E27FC236}">
                <a16:creationId xmlns:a16="http://schemas.microsoft.com/office/drawing/2014/main" id="{A75CE250-C410-443B-8A49-3272D39C95E0}"/>
              </a:ext>
            </a:extLst>
          </p:cNvPr>
          <p:cNvSpPr>
            <a:spLocks noChangeArrowheads="1"/>
          </p:cNvSpPr>
          <p:nvPr/>
        </p:nvSpPr>
        <p:spPr bwMode="auto">
          <a:xfrm>
            <a:off x="5146254" y="4202924"/>
            <a:ext cx="4320000" cy="288000"/>
          </a:xfrm>
          <a:prstGeom prst="rect">
            <a:avLst/>
          </a:prstGeom>
          <a:solidFill>
            <a:srgbClr val="50649C"/>
          </a:solidFill>
          <a:ln w="19050">
            <a:noFill/>
          </a:ln>
        </p:spPr>
        <p:txBody>
          <a:bodyPr wrap="square" rtlCol="0">
            <a:noAutofit/>
          </a:bodyPr>
          <a:lstStyle/>
          <a:p>
            <a:pPr algn="ctr" fontAlgn="ctr" hangingPunct="0"/>
            <a:r>
              <a:rPr lang="ja-JP" altLang="en-US" sz="1200" b="1" dirty="0">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主な</a:t>
            </a:r>
            <a:r>
              <a:rPr lang="ja-JP" altLang="en-US" sz="1200" b="1">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増減要因（一般</a:t>
            </a:r>
            <a:r>
              <a:rPr lang="ja-JP" altLang="en-US" sz="1200" b="1" dirty="0">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会計）</a:t>
            </a:r>
          </a:p>
        </p:txBody>
      </p:sp>
      <p:grpSp>
        <p:nvGrpSpPr>
          <p:cNvPr id="37" name="グループ化 36">
            <a:extLst>
              <a:ext uri="{FF2B5EF4-FFF2-40B4-BE49-F238E27FC236}">
                <a16:creationId xmlns:a16="http://schemas.microsoft.com/office/drawing/2014/main" id="{338CA3DC-5521-4000-AA9E-6B5FB5A8D27F}"/>
              </a:ext>
            </a:extLst>
          </p:cNvPr>
          <p:cNvGrpSpPr/>
          <p:nvPr/>
        </p:nvGrpSpPr>
        <p:grpSpPr>
          <a:xfrm>
            <a:off x="223634" y="4116026"/>
            <a:ext cx="4608008" cy="288032"/>
            <a:chOff x="272480" y="1340800"/>
            <a:chExt cx="4608008" cy="288032"/>
          </a:xfrm>
        </p:grpSpPr>
        <p:sp>
          <p:nvSpPr>
            <p:cNvPr id="38" name="Rectangle 752">
              <a:extLst>
                <a:ext uri="{FF2B5EF4-FFF2-40B4-BE49-F238E27FC236}">
                  <a16:creationId xmlns:a16="http://schemas.microsoft.com/office/drawing/2014/main" id="{D52BAD3E-6DFF-4B12-A423-194A15339888}"/>
                </a:ext>
              </a:extLst>
            </p:cNvPr>
            <p:cNvSpPr>
              <a:spLocks noChangeArrowheads="1"/>
            </p:cNvSpPr>
            <p:nvPr/>
          </p:nvSpPr>
          <p:spPr bwMode="auto">
            <a:xfrm>
              <a:off x="344488" y="1340832"/>
              <a:ext cx="4536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当初予算額（一般会計）の推移</a:t>
              </a:r>
            </a:p>
          </p:txBody>
        </p:sp>
        <p:sp>
          <p:nvSpPr>
            <p:cNvPr id="39" name="Rectangle 752">
              <a:extLst>
                <a:ext uri="{FF2B5EF4-FFF2-40B4-BE49-F238E27FC236}">
                  <a16:creationId xmlns:a16="http://schemas.microsoft.com/office/drawing/2014/main" id="{D998F041-E5AB-459B-8F9D-F5B485E0A481}"/>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40" name="直線コネクタ 39">
              <a:extLst>
                <a:ext uri="{FF2B5EF4-FFF2-40B4-BE49-F238E27FC236}">
                  <a16:creationId xmlns:a16="http://schemas.microsoft.com/office/drawing/2014/main" id="{D996E903-A0AD-4A3D-AB39-9A40516190D7}"/>
                </a:ext>
              </a:extLst>
            </p:cNvPr>
            <p:cNvCxnSpPr>
              <a:cxnSpLocks/>
            </p:cNvCxnSpPr>
            <p:nvPr/>
          </p:nvCxnSpPr>
          <p:spPr>
            <a:xfrm>
              <a:off x="272480" y="1628800"/>
              <a:ext cx="4608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42" name="AutoShape 123">
            <a:extLst>
              <a:ext uri="{FF2B5EF4-FFF2-40B4-BE49-F238E27FC236}">
                <a16:creationId xmlns:a16="http://schemas.microsoft.com/office/drawing/2014/main" id="{43BD9489-CB63-4022-8A80-3370982F4F2C}"/>
              </a:ext>
            </a:extLst>
          </p:cNvPr>
          <p:cNvSpPr>
            <a:spLocks noChangeAspect="1" noChangeArrowheads="1"/>
          </p:cNvSpPr>
          <p:nvPr/>
        </p:nvSpPr>
        <p:spPr bwMode="auto">
          <a:xfrm>
            <a:off x="8241513" y="4500229"/>
            <a:ext cx="1224739" cy="800666"/>
          </a:xfrm>
          <a:prstGeom prst="rect">
            <a:avLst/>
          </a:prstGeom>
          <a:noFill/>
          <a:ln w="12700">
            <a:noFill/>
            <a:round/>
            <a:headEnd/>
            <a:tailEnd/>
          </a:ln>
        </p:spPr>
        <p:txBody>
          <a:bodyPr wrap="none" lIns="90000" tIns="46800" rIns="90000" bIns="46800" anchor="t" anchorCtr="0"/>
          <a:lstStyle/>
          <a:p>
            <a:pPr fontAlgn="ctr" hangingPunct="0">
              <a:lnSpc>
                <a:spcPct val="120000"/>
              </a:lnSpc>
              <a:spcBef>
                <a:spcPts val="300"/>
              </a:spcBef>
              <a:buClr>
                <a:srgbClr val="111986"/>
              </a:buClr>
              <a:buSzPct val="70000"/>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rPr>
              <a:t>＋ </a:t>
            </a:r>
            <a:r>
              <a:rPr lang="en-US" altLang="ja-JP" sz="1100" b="1" dirty="0">
                <a:solidFill>
                  <a:srgbClr val="000000"/>
                </a:solidFill>
                <a:latin typeface="BIZ UDPゴシック" panose="020B0400000000000000" pitchFamily="50" charset="-128"/>
                <a:ea typeface="BIZ UDPゴシック" panose="020B0400000000000000" pitchFamily="50" charset="-128"/>
              </a:rPr>
              <a:t>4,607</a:t>
            </a:r>
            <a:r>
              <a:rPr lang="ja-JP" altLang="en-US" sz="1100" b="1" dirty="0">
                <a:solidFill>
                  <a:srgbClr val="000000"/>
                </a:solidFill>
                <a:latin typeface="BIZ UDPゴシック" panose="020B0400000000000000" pitchFamily="50" charset="-128"/>
                <a:ea typeface="BIZ UDPゴシック" panose="020B0400000000000000" pitchFamily="50" charset="-128"/>
              </a:rPr>
              <a:t>億円</a:t>
            </a:r>
            <a:endParaRPr lang="en-US" altLang="ja-JP" sz="1100" b="1" dirty="0">
              <a:solidFill>
                <a:srgbClr val="000000"/>
              </a:solidFill>
              <a:latin typeface="BIZ UDPゴシック" panose="020B0400000000000000" pitchFamily="50" charset="-128"/>
              <a:ea typeface="BIZ UDPゴシック" panose="020B0400000000000000" pitchFamily="50" charset="-128"/>
            </a:endParaRPr>
          </a:p>
          <a:p>
            <a:pPr fontAlgn="ctr" hangingPunct="0">
              <a:lnSpc>
                <a:spcPct val="120000"/>
              </a:lnSpc>
              <a:spcBef>
                <a:spcPts val="300"/>
              </a:spcBef>
              <a:buClr>
                <a:srgbClr val="111986"/>
              </a:buClr>
              <a:buSzPct val="70000"/>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rPr>
              <a:t>　 ＋ </a:t>
            </a:r>
            <a:r>
              <a:rPr lang="en-US" altLang="ja-JP" sz="1100" b="1" dirty="0">
                <a:solidFill>
                  <a:srgbClr val="000000"/>
                </a:solidFill>
                <a:latin typeface="BIZ UDPゴシック" panose="020B0400000000000000" pitchFamily="50" charset="-128"/>
                <a:ea typeface="BIZ UDPゴシック" panose="020B0400000000000000" pitchFamily="50" charset="-128"/>
              </a:rPr>
              <a:t>483</a:t>
            </a:r>
            <a:r>
              <a:rPr lang="ja-JP" altLang="en-US" sz="1100" b="1" dirty="0">
                <a:solidFill>
                  <a:srgbClr val="000000"/>
                </a:solidFill>
                <a:latin typeface="BIZ UDPゴシック" panose="020B0400000000000000" pitchFamily="50" charset="-128"/>
                <a:ea typeface="BIZ UDPゴシック" panose="020B0400000000000000" pitchFamily="50" charset="-128"/>
              </a:rPr>
              <a:t>億円</a:t>
            </a:r>
            <a:endParaRPr lang="en-US" altLang="ja-JP" sz="1100" b="1" dirty="0">
              <a:solidFill>
                <a:srgbClr val="000000"/>
              </a:solidFill>
              <a:latin typeface="BIZ UDPゴシック" panose="020B0400000000000000" pitchFamily="50" charset="-128"/>
              <a:ea typeface="BIZ UDPゴシック" panose="020B0400000000000000" pitchFamily="50" charset="-128"/>
            </a:endParaRPr>
          </a:p>
          <a:p>
            <a:pPr lvl="0" fontAlgn="ctr" hangingPunct="0">
              <a:lnSpc>
                <a:spcPct val="120000"/>
              </a:lnSpc>
              <a:spcBef>
                <a:spcPts val="300"/>
              </a:spcBef>
              <a:buClr>
                <a:srgbClr val="111986"/>
              </a:buClr>
              <a:buSzPct val="70000"/>
              <a:tabLst>
                <a:tab pos="4104000" algn="r"/>
              </a:tabLst>
              <a:defRPr/>
            </a:pPr>
            <a:r>
              <a:rPr lang="ja-JP" altLang="en-US" sz="1100" b="1" dirty="0">
                <a:solidFill>
                  <a:srgbClr val="000000"/>
                </a:solidFill>
                <a:latin typeface="BIZ UDPゴシック" panose="020B0400000000000000" pitchFamily="50" charset="-128"/>
                <a:ea typeface="BIZ UDPゴシック" panose="020B0400000000000000" pitchFamily="50" charset="-128"/>
              </a:rPr>
              <a:t>　 ＋ </a:t>
            </a:r>
            <a:r>
              <a:rPr lang="en-US" altLang="ja-JP" sz="1100" b="1" dirty="0">
                <a:solidFill>
                  <a:srgbClr val="000000"/>
                </a:solidFill>
                <a:latin typeface="BIZ UDPゴシック" panose="020B0400000000000000" pitchFamily="50" charset="-128"/>
                <a:ea typeface="BIZ UDPゴシック" panose="020B0400000000000000" pitchFamily="50" charset="-128"/>
              </a:rPr>
              <a:t>398</a:t>
            </a:r>
            <a:r>
              <a:rPr lang="ja-JP" altLang="en-US" sz="1100" b="1" dirty="0">
                <a:solidFill>
                  <a:srgbClr val="000000"/>
                </a:solidFill>
                <a:latin typeface="BIZ UDPゴシック" panose="020B0400000000000000" pitchFamily="50" charset="-128"/>
                <a:ea typeface="BIZ UDPゴシック" panose="020B0400000000000000" pitchFamily="50" charset="-128"/>
              </a:rPr>
              <a:t>億円</a:t>
            </a:r>
            <a:endParaRPr lang="en-US" altLang="ja-JP" sz="1100" b="1" dirty="0">
              <a:solidFill>
                <a:srgbClr val="000000"/>
              </a:solidFill>
              <a:latin typeface="BIZ UDPゴシック" panose="020B0400000000000000" pitchFamily="50" charset="-128"/>
              <a:ea typeface="BIZ UDPゴシック" panose="020B0400000000000000" pitchFamily="50" charset="-128"/>
            </a:endParaRPr>
          </a:p>
          <a:p>
            <a:pPr marL="0" marR="0" lvl="0" indent="0" algn="r" defTabSz="914400" rtl="0" eaLnBrk="1" fontAlgn="base" latinLnBrk="0" hangingPunct="1">
              <a:lnSpc>
                <a:spcPts val="2200"/>
              </a:lnSpc>
              <a:spcBef>
                <a:spcPct val="0"/>
              </a:spcBef>
              <a:spcAft>
                <a:spcPct val="0"/>
              </a:spcAft>
              <a:buClrTx/>
              <a:buSzTx/>
              <a:buFontTx/>
              <a:buNone/>
              <a:tabLst/>
              <a:defRPr/>
            </a:pPr>
            <a:r>
              <a:rPr kumimoji="1" lang="ja-JP" altLang="en-US" sz="16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　　　　　</a:t>
            </a:r>
          </a:p>
        </p:txBody>
      </p:sp>
      <p:sp>
        <p:nvSpPr>
          <p:cNvPr id="43" name="AutoShape 123">
            <a:extLst>
              <a:ext uri="{FF2B5EF4-FFF2-40B4-BE49-F238E27FC236}">
                <a16:creationId xmlns:a16="http://schemas.microsoft.com/office/drawing/2014/main" id="{A15F04E2-56C5-42BA-8B93-112DA9ABA6AA}"/>
              </a:ext>
            </a:extLst>
          </p:cNvPr>
          <p:cNvSpPr>
            <a:spLocks noChangeAspect="1" noChangeArrowheads="1"/>
          </p:cNvSpPr>
          <p:nvPr/>
        </p:nvSpPr>
        <p:spPr bwMode="auto">
          <a:xfrm>
            <a:off x="8284063" y="5786900"/>
            <a:ext cx="1224739" cy="288000"/>
          </a:xfrm>
          <a:prstGeom prst="rect">
            <a:avLst/>
          </a:prstGeom>
          <a:noFill/>
          <a:ln w="12700">
            <a:noFill/>
            <a:round/>
            <a:headEnd/>
            <a:tailEnd/>
          </a:ln>
        </p:spPr>
        <p:txBody>
          <a:bodyPr wrap="none" lIns="90000" tIns="46800" rIns="90000" bIns="46800" anchor="t" anchorCtr="0"/>
          <a:lstStyle/>
          <a:p>
            <a:pPr fontAlgn="ctr" hangingPunct="0">
              <a:lnSpc>
                <a:spcPct val="120000"/>
              </a:lnSpc>
              <a:spcBef>
                <a:spcPts val="300"/>
              </a:spcBef>
              <a:buClr>
                <a:srgbClr val="111986"/>
              </a:buClr>
              <a:buSzPct val="70000"/>
              <a:tabLst>
                <a:tab pos="4104000" algn="r"/>
              </a:tabLst>
            </a:pPr>
            <a:r>
              <a:rPr lang="ja-JP" altLang="en-US" sz="1100" b="1" dirty="0">
                <a:solidFill>
                  <a:srgbClr val="000000"/>
                </a:solidFill>
                <a:latin typeface="BIZ UDPゴシック" panose="020B0400000000000000" pitchFamily="50" charset="-128"/>
                <a:ea typeface="BIZ UDPゴシック" panose="020B0400000000000000" pitchFamily="50" charset="-128"/>
              </a:rPr>
              <a:t>＋ </a:t>
            </a:r>
            <a:r>
              <a:rPr lang="en-US" altLang="ja-JP" sz="1100" b="1" dirty="0">
                <a:solidFill>
                  <a:srgbClr val="000000"/>
                </a:solidFill>
                <a:latin typeface="BIZ UDPゴシック" panose="020B0400000000000000" pitchFamily="50" charset="-128"/>
                <a:ea typeface="BIZ UDPゴシック" panose="020B0400000000000000" pitchFamily="50" charset="-128"/>
              </a:rPr>
              <a:t>1,019</a:t>
            </a:r>
            <a:r>
              <a:rPr lang="ja-JP" altLang="en-US" sz="1100" b="1" dirty="0">
                <a:solidFill>
                  <a:srgbClr val="000000"/>
                </a:solidFill>
                <a:latin typeface="BIZ UDPゴシック" panose="020B0400000000000000" pitchFamily="50" charset="-128"/>
                <a:ea typeface="BIZ UDPゴシック" panose="020B0400000000000000" pitchFamily="50" charset="-128"/>
              </a:rPr>
              <a:t>億円</a:t>
            </a:r>
          </a:p>
        </p:txBody>
      </p:sp>
      <p:graphicFrame>
        <p:nvGraphicFramePr>
          <p:cNvPr id="44" name="Group 3">
            <a:extLst>
              <a:ext uri="{FF2B5EF4-FFF2-40B4-BE49-F238E27FC236}">
                <a16:creationId xmlns:a16="http://schemas.microsoft.com/office/drawing/2014/main" id="{B04BDFE9-9CD8-4CC6-B12F-2C00D4F50B41}"/>
              </a:ext>
            </a:extLst>
          </p:cNvPr>
          <p:cNvGraphicFramePr>
            <a:graphicFrameLocks noChangeAspect="1"/>
          </p:cNvGraphicFramePr>
          <p:nvPr>
            <p:extLst>
              <p:ext uri="{D42A27DB-BD31-4B8C-83A1-F6EECF244321}">
                <p14:modId xmlns:p14="http://schemas.microsoft.com/office/powerpoint/2010/main" val="1833732027"/>
              </p:ext>
            </p:extLst>
          </p:nvPr>
        </p:nvGraphicFramePr>
        <p:xfrm>
          <a:off x="259634" y="2204022"/>
          <a:ext cx="9360000" cy="1620000"/>
        </p:xfrm>
        <a:graphic>
          <a:graphicData uri="http://schemas.openxmlformats.org/drawingml/2006/table">
            <a:tbl>
              <a:tblPr firstRow="1" bandRow="1"/>
              <a:tblGrid>
                <a:gridCol w="1440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160000">
                  <a:extLst>
                    <a:ext uri="{9D8B030D-6E8A-4147-A177-3AD203B41FA5}">
                      <a16:colId xmlns:a16="http://schemas.microsoft.com/office/drawing/2014/main" val="20002"/>
                    </a:ext>
                  </a:extLst>
                </a:gridCol>
                <a:gridCol w="2160000">
                  <a:extLst>
                    <a:ext uri="{9D8B030D-6E8A-4147-A177-3AD203B41FA5}">
                      <a16:colId xmlns:a16="http://schemas.microsoft.com/office/drawing/2014/main" val="20003"/>
                    </a:ext>
                  </a:extLst>
                </a:gridCol>
                <a:gridCol w="1440000">
                  <a:extLst>
                    <a:ext uri="{9D8B030D-6E8A-4147-A177-3AD203B41FA5}">
                      <a16:colId xmlns:a16="http://schemas.microsoft.com/office/drawing/2014/main" val="20004"/>
                    </a:ext>
                  </a:extLst>
                </a:gridCol>
              </a:tblGrid>
              <a:tr h="540000">
                <a:tc>
                  <a:txBody>
                    <a:bodyPr/>
                    <a:lstStyle>
                      <a:lvl1pPr marL="0" algn="l" defTabSz="914400" rtl="0" eaLnBrk="1" latinLnBrk="0" hangingPunct="1">
                        <a:defRPr kumimoji="1" sz="1800" kern="1200">
                          <a:solidFill>
                            <a:schemeClr val="tx1"/>
                          </a:solidFill>
                          <a:latin typeface="游ゴシック" panose="020F0502020204030204"/>
                        </a:defRPr>
                      </a:lvl1pPr>
                      <a:lvl2pPr marL="457200" algn="l" defTabSz="914400" rtl="0" eaLnBrk="1" latinLnBrk="0" hangingPunct="1">
                        <a:defRPr kumimoji="1" sz="1800" kern="1200">
                          <a:solidFill>
                            <a:schemeClr val="tx1"/>
                          </a:solidFill>
                          <a:latin typeface="游ゴシック" panose="020F0502020204030204"/>
                        </a:defRPr>
                      </a:lvl2pPr>
                      <a:lvl3pPr marL="914400" algn="l" defTabSz="914400" rtl="0" eaLnBrk="1" latinLnBrk="0" hangingPunct="1">
                        <a:defRPr kumimoji="1" sz="1800" kern="1200">
                          <a:solidFill>
                            <a:schemeClr val="tx1"/>
                          </a:solidFill>
                          <a:latin typeface="游ゴシック" panose="020F0502020204030204"/>
                        </a:defRPr>
                      </a:lvl3pPr>
                      <a:lvl4pPr marL="1371600" algn="l" defTabSz="914400" rtl="0" eaLnBrk="1" latinLnBrk="0" hangingPunct="1">
                        <a:defRPr kumimoji="1" sz="1800" kern="1200">
                          <a:solidFill>
                            <a:schemeClr val="tx1"/>
                          </a:solidFill>
                          <a:latin typeface="游ゴシック" panose="020F0502020204030204"/>
                        </a:defRPr>
                      </a:lvl4pPr>
                      <a:lvl5pPr marL="1828800" algn="l" defTabSz="914400" rtl="0" eaLnBrk="1" latinLnBrk="0" hangingPunct="1">
                        <a:defRPr kumimoji="1" sz="1800" kern="1200">
                          <a:solidFill>
                            <a:schemeClr val="tx1"/>
                          </a:solidFill>
                          <a:latin typeface="游ゴシック" panose="020F0502020204030204"/>
                        </a:defRPr>
                      </a:lvl5pPr>
                      <a:lvl6pPr marL="2286000" algn="l" defTabSz="914400" rtl="0" eaLnBrk="1" latinLnBrk="0" hangingPunct="1">
                        <a:defRPr kumimoji="1" sz="1800" kern="1200">
                          <a:solidFill>
                            <a:schemeClr val="tx1"/>
                          </a:solidFill>
                          <a:latin typeface="游ゴシック" panose="020F0502020204030204"/>
                        </a:defRPr>
                      </a:lvl6pPr>
                      <a:lvl7pPr marL="2743200" algn="l" defTabSz="914400" rtl="0" eaLnBrk="1" latinLnBrk="0" hangingPunct="1">
                        <a:defRPr kumimoji="1" sz="1800" kern="1200">
                          <a:solidFill>
                            <a:schemeClr val="tx1"/>
                          </a:solidFill>
                          <a:latin typeface="游ゴシック" panose="020F0502020204030204"/>
                        </a:defRPr>
                      </a:lvl7pPr>
                      <a:lvl8pPr marL="3200400" algn="l" defTabSz="914400" rtl="0" eaLnBrk="1" latinLnBrk="0" hangingPunct="1">
                        <a:defRPr kumimoji="1" sz="1800" kern="1200">
                          <a:solidFill>
                            <a:schemeClr val="tx1"/>
                          </a:solidFill>
                          <a:latin typeface="游ゴシック" panose="020F0502020204030204"/>
                        </a:defRPr>
                      </a:lvl8pPr>
                      <a:lvl9pPr marL="3657600" algn="l" defTabSz="914400" rtl="0" eaLnBrk="1" latinLnBrk="0" hangingPunct="1">
                        <a:defRPr kumimoji="1" sz="1800" kern="1200">
                          <a:solidFill>
                            <a:schemeClr val="tx1"/>
                          </a:solidFill>
                          <a:latin typeface="游ゴシック" panose="020F0502020204030204"/>
                        </a:defRPr>
                      </a:lvl9p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当初予算</a:t>
                      </a:r>
                      <a:endParaRPr kumimoji="1" lang="ja-JP" altLang="ja-JP" sz="16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marL="72000" marR="72000" marT="0" marB="0" anchor="ctr" horzOverflow="overflow">
                    <a:lnL w="12700" cmpd="sng">
                      <a:noFill/>
                    </a:lnL>
                    <a:lnR w="6350" cap="flat" cmpd="sng" algn="ctr">
                      <a:solidFill>
                        <a:srgbClr val="FFFFFF"/>
                      </a:solidFill>
                      <a:prstDash val="solid"/>
                      <a:round/>
                      <a:headEnd type="none" w="med" len="med"/>
                      <a:tailEnd type="none" w="med" len="med"/>
                    </a:lnR>
                    <a:lnT w="12700" cmpd="sng">
                      <a:noFill/>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令和７年度</a:t>
                      </a:r>
                      <a:endParaRPr kumimoji="1" lang="ja-JP" altLang="en-US" sz="16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mpd="sng">
                      <a:noFill/>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令和８年度</a:t>
                      </a:r>
                      <a:endParaRPr kumimoji="1" lang="ja-JP" altLang="en-US" sz="16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mpd="sng">
                      <a:noFill/>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増減額</a:t>
                      </a:r>
                      <a:endParaRPr kumimoji="1" lang="ja-JP" altLang="en-US" sz="16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mpd="sng">
                      <a:noFill/>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前年度比</a:t>
                      </a:r>
                      <a:endParaRPr kumimoji="1" lang="ja-JP" altLang="en-US" sz="16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FFFFFF"/>
                      </a:solidFill>
                      <a:prstDash val="solid"/>
                      <a:round/>
                      <a:headEnd type="none" w="med" len="med"/>
                      <a:tailEnd type="none" w="med" len="med"/>
                    </a:lnL>
                    <a:lnR w="12700" cmpd="sng">
                      <a:noFill/>
                    </a:lnR>
                    <a:lnT w="12700" cmpd="sng">
                      <a:noFill/>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extLst>
                  <a:ext uri="{0D108BD9-81ED-4DB2-BD59-A6C34878D82A}">
                    <a16:rowId xmlns:a16="http://schemas.microsoft.com/office/drawing/2014/main" val="10000"/>
                  </a:ext>
                </a:extLst>
              </a:tr>
              <a:tr h="540000">
                <a:tc>
                  <a:txBody>
                    <a:bodyPr/>
                    <a:lstStyle>
                      <a:lvl1pPr marL="0" algn="l" defTabSz="914400" rtl="0" eaLnBrk="1" latinLnBrk="0" hangingPunct="1">
                        <a:defRPr kumimoji="1" sz="1800" kern="1200">
                          <a:solidFill>
                            <a:schemeClr val="tx1"/>
                          </a:solidFill>
                          <a:latin typeface="游ゴシック" panose="020F0502020204030204"/>
                        </a:defRPr>
                      </a:lvl1pPr>
                      <a:lvl2pPr marL="457200" algn="l" defTabSz="914400" rtl="0" eaLnBrk="1" latinLnBrk="0" hangingPunct="1">
                        <a:defRPr kumimoji="1" sz="1800" kern="1200">
                          <a:solidFill>
                            <a:schemeClr val="tx1"/>
                          </a:solidFill>
                          <a:latin typeface="游ゴシック" panose="020F0502020204030204"/>
                        </a:defRPr>
                      </a:lvl2pPr>
                      <a:lvl3pPr marL="914400" algn="l" defTabSz="914400" rtl="0" eaLnBrk="1" latinLnBrk="0" hangingPunct="1">
                        <a:defRPr kumimoji="1" sz="1800" kern="1200">
                          <a:solidFill>
                            <a:schemeClr val="tx1"/>
                          </a:solidFill>
                          <a:latin typeface="游ゴシック" panose="020F0502020204030204"/>
                        </a:defRPr>
                      </a:lvl3pPr>
                      <a:lvl4pPr marL="1371600" algn="l" defTabSz="914400" rtl="0" eaLnBrk="1" latinLnBrk="0" hangingPunct="1">
                        <a:defRPr kumimoji="1" sz="1800" kern="1200">
                          <a:solidFill>
                            <a:schemeClr val="tx1"/>
                          </a:solidFill>
                          <a:latin typeface="游ゴシック" panose="020F0502020204030204"/>
                        </a:defRPr>
                      </a:lvl4pPr>
                      <a:lvl5pPr marL="1828800" algn="l" defTabSz="914400" rtl="0" eaLnBrk="1" latinLnBrk="0" hangingPunct="1">
                        <a:defRPr kumimoji="1" sz="1800" kern="1200">
                          <a:solidFill>
                            <a:schemeClr val="tx1"/>
                          </a:solidFill>
                          <a:latin typeface="游ゴシック" panose="020F0502020204030204"/>
                        </a:defRPr>
                      </a:lvl5pPr>
                      <a:lvl6pPr marL="2286000" algn="l" defTabSz="914400" rtl="0" eaLnBrk="1" latinLnBrk="0" hangingPunct="1">
                        <a:defRPr kumimoji="1" sz="1800" kern="1200">
                          <a:solidFill>
                            <a:schemeClr val="tx1"/>
                          </a:solidFill>
                          <a:latin typeface="游ゴシック" panose="020F0502020204030204"/>
                        </a:defRPr>
                      </a:lvl6pPr>
                      <a:lvl7pPr marL="2743200" algn="l" defTabSz="914400" rtl="0" eaLnBrk="1" latinLnBrk="0" hangingPunct="1">
                        <a:defRPr kumimoji="1" sz="1800" kern="1200">
                          <a:solidFill>
                            <a:schemeClr val="tx1"/>
                          </a:solidFill>
                          <a:latin typeface="游ゴシック" panose="020F0502020204030204"/>
                        </a:defRPr>
                      </a:lvl7pPr>
                      <a:lvl8pPr marL="3200400" algn="l" defTabSz="914400" rtl="0" eaLnBrk="1" latinLnBrk="0" hangingPunct="1">
                        <a:defRPr kumimoji="1" sz="1800" kern="1200">
                          <a:solidFill>
                            <a:schemeClr val="tx1"/>
                          </a:solidFill>
                          <a:latin typeface="游ゴシック" panose="020F0502020204030204"/>
                        </a:defRPr>
                      </a:lvl8pPr>
                      <a:lvl9pPr marL="3657600" algn="l" defTabSz="914400" rtl="0" eaLnBrk="1" latinLnBrk="0" hangingPunct="1">
                        <a:defRPr kumimoji="1" sz="1800" kern="1200">
                          <a:solidFill>
                            <a:schemeClr val="tx1"/>
                          </a:solidFill>
                          <a:latin typeface="游ゴシック" panose="020F0502020204030204"/>
                        </a:defRPr>
                      </a:lvl9p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6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一般会計</a:t>
                      </a:r>
                      <a:endParaRPr kumimoji="1" lang="en-US" altLang="ja-JP" sz="16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endParaRPr>
                    </a:p>
                  </a:txBody>
                  <a:tcPr marL="72000" marR="72000" marT="0" marB="0" anchor="ctr" horzOverflow="overflow">
                    <a:lnL w="12700" cmpd="sng">
                      <a:noFill/>
                    </a:lnL>
                    <a:lnR w="12700" cmpd="sng">
                      <a:noFill/>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600" b="1" u="none" strike="noStrike" cap="none" normalizeH="0" baseline="0" dirty="0">
                          <a:ln>
                            <a:noFill/>
                          </a:ln>
                          <a:effectLst/>
                          <a:latin typeface="BIZ UDPゴシック" panose="020B0400000000000000" pitchFamily="50" charset="-128"/>
                          <a:ea typeface="BIZ UDPゴシック" panose="020B0400000000000000" pitchFamily="50" charset="-128"/>
                        </a:rPr>
                        <a:t>3</a:t>
                      </a: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兆 </a:t>
                      </a:r>
                      <a:r>
                        <a:rPr kumimoji="1" lang="en-US" altLang="ja-JP" sz="1600" b="1" u="none" strike="noStrike" cap="none" normalizeH="0" baseline="0" dirty="0">
                          <a:ln>
                            <a:noFill/>
                          </a:ln>
                          <a:effectLst/>
                          <a:latin typeface="BIZ UDPゴシック" panose="020B0400000000000000" pitchFamily="50" charset="-128"/>
                          <a:ea typeface="BIZ UDPゴシック" panose="020B0400000000000000" pitchFamily="50" charset="-128"/>
                        </a:rPr>
                        <a:t>2,</a:t>
                      </a: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７１４ 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12700" cmpd="sng">
                      <a:noFill/>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３兆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9,21</a:t>
                      </a:r>
                      <a:r>
                        <a:rPr kumimoji="1" lang="en-US" altLang="ja-JP" sz="5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6</a:t>
                      </a: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 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6,502</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19.9</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endParaRPr kumimoji="1" lang="en-US" altLang="ja-JP"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12700" cmpd="sng">
                      <a:noFill/>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0000">
                <a:tc>
                  <a:txBody>
                    <a:bodyPr/>
                    <a:lstStyle>
                      <a:lvl1pPr marL="0" algn="l" defTabSz="914400" rtl="0" eaLnBrk="1" latinLnBrk="0" hangingPunct="1">
                        <a:defRPr kumimoji="1" sz="1800" kern="1200">
                          <a:solidFill>
                            <a:schemeClr val="tx1"/>
                          </a:solidFill>
                          <a:latin typeface="游ゴシック" panose="020F0502020204030204"/>
                        </a:defRPr>
                      </a:lvl1pPr>
                      <a:lvl2pPr marL="457200" algn="l" defTabSz="914400" rtl="0" eaLnBrk="1" latinLnBrk="0" hangingPunct="1">
                        <a:defRPr kumimoji="1" sz="1800" kern="1200">
                          <a:solidFill>
                            <a:schemeClr val="tx1"/>
                          </a:solidFill>
                          <a:latin typeface="游ゴシック" panose="020F0502020204030204"/>
                        </a:defRPr>
                      </a:lvl2pPr>
                      <a:lvl3pPr marL="914400" algn="l" defTabSz="914400" rtl="0" eaLnBrk="1" latinLnBrk="0" hangingPunct="1">
                        <a:defRPr kumimoji="1" sz="1800" kern="1200">
                          <a:solidFill>
                            <a:schemeClr val="tx1"/>
                          </a:solidFill>
                          <a:latin typeface="游ゴシック" panose="020F0502020204030204"/>
                        </a:defRPr>
                      </a:lvl3pPr>
                      <a:lvl4pPr marL="1371600" algn="l" defTabSz="914400" rtl="0" eaLnBrk="1" latinLnBrk="0" hangingPunct="1">
                        <a:defRPr kumimoji="1" sz="1800" kern="1200">
                          <a:solidFill>
                            <a:schemeClr val="tx1"/>
                          </a:solidFill>
                          <a:latin typeface="游ゴシック" panose="020F0502020204030204"/>
                        </a:defRPr>
                      </a:lvl4pPr>
                      <a:lvl5pPr marL="1828800" algn="l" defTabSz="914400" rtl="0" eaLnBrk="1" latinLnBrk="0" hangingPunct="1">
                        <a:defRPr kumimoji="1" sz="1800" kern="1200">
                          <a:solidFill>
                            <a:schemeClr val="tx1"/>
                          </a:solidFill>
                          <a:latin typeface="游ゴシック" panose="020F0502020204030204"/>
                        </a:defRPr>
                      </a:lvl5pPr>
                      <a:lvl6pPr marL="2286000" algn="l" defTabSz="914400" rtl="0" eaLnBrk="1" latinLnBrk="0" hangingPunct="1">
                        <a:defRPr kumimoji="1" sz="1800" kern="1200">
                          <a:solidFill>
                            <a:schemeClr val="tx1"/>
                          </a:solidFill>
                          <a:latin typeface="游ゴシック" panose="020F0502020204030204"/>
                        </a:defRPr>
                      </a:lvl6pPr>
                      <a:lvl7pPr marL="2743200" algn="l" defTabSz="914400" rtl="0" eaLnBrk="1" latinLnBrk="0" hangingPunct="1">
                        <a:defRPr kumimoji="1" sz="1800" kern="1200">
                          <a:solidFill>
                            <a:schemeClr val="tx1"/>
                          </a:solidFill>
                          <a:latin typeface="游ゴシック" panose="020F0502020204030204"/>
                        </a:defRPr>
                      </a:lvl7pPr>
                      <a:lvl8pPr marL="3200400" algn="l" defTabSz="914400" rtl="0" eaLnBrk="1" latinLnBrk="0" hangingPunct="1">
                        <a:defRPr kumimoji="1" sz="1800" kern="1200">
                          <a:solidFill>
                            <a:schemeClr val="tx1"/>
                          </a:solidFill>
                          <a:latin typeface="游ゴシック" panose="020F0502020204030204"/>
                        </a:defRPr>
                      </a:lvl8pPr>
                      <a:lvl9pPr marL="3657600" algn="l" defTabSz="914400" rtl="0" eaLnBrk="1" latinLnBrk="0" hangingPunct="1">
                        <a:defRPr kumimoji="1" sz="1800" kern="1200">
                          <a:solidFill>
                            <a:schemeClr val="tx1"/>
                          </a:solidFill>
                          <a:latin typeface="游ゴシック" panose="020F0502020204030204"/>
                        </a:defRPr>
                      </a:lvl9p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6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特別会計</a:t>
                      </a:r>
                      <a:endParaRPr kumimoji="1" lang="ja-JP" altLang="en-US" sz="16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marL="72000" marR="72000" marT="0" marB="0" anchor="ctr" horzOverflow="overflow">
                    <a:lnL w="12700" cmpd="sng">
                      <a:noFill/>
                    </a:lnL>
                    <a:lnR w="12700" cmpd="sng">
                      <a:noFill/>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３兆 </a:t>
                      </a:r>
                      <a:r>
                        <a:rPr kumimoji="1" lang="ja-JP" altLang="en-US" sz="800" b="1" u="none" strike="noStrike" cap="none" normalizeH="0" baseline="0" dirty="0">
                          <a:ln>
                            <a:noFill/>
                          </a:ln>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effectLst/>
                          <a:latin typeface="BIZ UDPゴシック" panose="020B0400000000000000" pitchFamily="50" charset="-128"/>
                          <a:ea typeface="BIZ UDPゴシック" panose="020B0400000000000000" pitchFamily="50" charset="-128"/>
                        </a:rPr>
                        <a:t>1,107</a:t>
                      </a: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 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12700" cmpd="sng">
                      <a:noFill/>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３兆</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2,</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８５２</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2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a:t>
                      </a:r>
                      <a:r>
                        <a:rPr kumimoji="1" lang="en-US" altLang="ja-JP" sz="3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,745 </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億円</a:t>
                      </a:r>
                      <a:endParaRPr kumimoji="1" lang="ja-JP" altLang="en-US"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ja-JP" altLang="en-US" sz="1600" b="1" u="none" strike="noStrike" cap="none" normalizeH="0" baseline="0" dirty="0">
                          <a:ln>
                            <a:noFill/>
                          </a:ln>
                          <a:effectLst/>
                          <a:latin typeface="BIZ UDPゴシック" panose="020B0400000000000000" pitchFamily="50" charset="-128"/>
                          <a:ea typeface="BIZ UDPゴシック" panose="020B0400000000000000" pitchFamily="50" charset="-128"/>
                        </a:rPr>
                        <a:t>＋</a:t>
                      </a:r>
                      <a:r>
                        <a:rPr kumimoji="1" lang="en-US" altLang="ja-JP" sz="1600" b="1" u="none" strike="noStrike" cap="none" normalizeH="0" baseline="0" dirty="0">
                          <a:ln>
                            <a:noFill/>
                          </a:ln>
                          <a:effectLst/>
                          <a:latin typeface="BIZ UDPゴシック" panose="020B0400000000000000" pitchFamily="50" charset="-128"/>
                          <a:ea typeface="BIZ UDPゴシック" panose="020B0400000000000000" pitchFamily="50" charset="-128"/>
                        </a:rPr>
                        <a:t>   </a:t>
                      </a:r>
                      <a:r>
                        <a:rPr kumimoji="1" lang="en-US" altLang="ja-JP"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5.6</a:t>
                      </a:r>
                      <a:r>
                        <a:rPr kumimoji="1" lang="ja-JP" altLang="en-US" sz="16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endParaRPr kumimoji="1" lang="en-US" altLang="ja-JP" sz="16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anose="020B0604030504040204" pitchFamily="50" charset="-128"/>
                      </a:endParaRPr>
                    </a:p>
                  </a:txBody>
                  <a:tcPr anchor="ctr" horzOverflow="overflow">
                    <a:lnL w="6350" cap="flat" cmpd="sng" algn="ctr">
                      <a:solidFill>
                        <a:srgbClr val="AEAEAE"/>
                      </a:solidFill>
                      <a:prstDash val="solid"/>
                      <a:round/>
                      <a:headEnd type="none" w="med" len="med"/>
                      <a:tailEnd type="none" w="med" len="med"/>
                    </a:lnL>
                    <a:lnR w="12700" cmpd="sng">
                      <a:noFill/>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pSp>
        <p:nvGrpSpPr>
          <p:cNvPr id="45" name="グループ化 44">
            <a:extLst>
              <a:ext uri="{FF2B5EF4-FFF2-40B4-BE49-F238E27FC236}">
                <a16:creationId xmlns:a16="http://schemas.microsoft.com/office/drawing/2014/main" id="{B5B164AC-5BB8-4DE5-817C-C31392F69D0D}"/>
              </a:ext>
            </a:extLst>
          </p:cNvPr>
          <p:cNvGrpSpPr/>
          <p:nvPr/>
        </p:nvGrpSpPr>
        <p:grpSpPr>
          <a:xfrm>
            <a:off x="3873000" y="2211605"/>
            <a:ext cx="2160000" cy="1620000"/>
            <a:chOff x="3872880" y="1700808"/>
            <a:chExt cx="2160000" cy="1296000"/>
          </a:xfrm>
        </p:grpSpPr>
        <p:sp>
          <p:nvSpPr>
            <p:cNvPr id="46" name="正方形/長方形 45">
              <a:extLst>
                <a:ext uri="{FF2B5EF4-FFF2-40B4-BE49-F238E27FC236}">
                  <a16:creationId xmlns:a16="http://schemas.microsoft.com/office/drawing/2014/main" id="{006DEA01-1D5F-4CC2-8042-ACAA436C03FD}"/>
                </a:ext>
              </a:extLst>
            </p:cNvPr>
            <p:cNvSpPr>
              <a:spLocks/>
            </p:cNvSpPr>
            <p:nvPr/>
          </p:nvSpPr>
          <p:spPr>
            <a:xfrm>
              <a:off x="3872880" y="1700808"/>
              <a:ext cx="2160000" cy="1296000"/>
            </a:xfrm>
            <a:prstGeom prst="rect">
              <a:avLst/>
            </a:prstGeom>
            <a:no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fontAlgn="auto">
                <a:spcBef>
                  <a:spcPts val="0"/>
                </a:spcBef>
                <a:spcAft>
                  <a:spcPts val="0"/>
                </a:spcAft>
                <a:defRPr/>
              </a:pPr>
              <a:endParaRPr lang="ja-JP" altLang="en-US" sz="1463" dirty="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47" name="正方形/長方形 46">
              <a:extLst>
                <a:ext uri="{FF2B5EF4-FFF2-40B4-BE49-F238E27FC236}">
                  <a16:creationId xmlns:a16="http://schemas.microsoft.com/office/drawing/2014/main" id="{00A79FAD-9135-4962-BF57-5CFE156EA697}"/>
                </a:ext>
              </a:extLst>
            </p:cNvPr>
            <p:cNvSpPr>
              <a:spLocks/>
            </p:cNvSpPr>
            <p:nvPr/>
          </p:nvSpPr>
          <p:spPr>
            <a:xfrm>
              <a:off x="3872880" y="1700808"/>
              <a:ext cx="2160000" cy="1296000"/>
            </a:xfrm>
            <a:prstGeom prst="rect">
              <a:avLst/>
            </a:prstGeom>
            <a:noFill/>
            <a:ln w="28575">
              <a:solidFill>
                <a:srgbClr val="CC2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fontAlgn="auto">
                <a:spcBef>
                  <a:spcPts val="0"/>
                </a:spcBef>
                <a:spcAft>
                  <a:spcPts val="0"/>
                </a:spcAft>
                <a:defRPr/>
              </a:pPr>
              <a:endParaRPr lang="ja-JP" altLang="en-US" sz="1463" dirty="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grpSp>
    </p:spTree>
    <p:extLst>
      <p:ext uri="{BB962C8B-B14F-4D97-AF65-F5344CB8AC3E}">
        <p14:creationId xmlns:p14="http://schemas.microsoft.com/office/powerpoint/2010/main" val="245744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グラフ 29">
            <a:extLst>
              <a:ext uri="{FF2B5EF4-FFF2-40B4-BE49-F238E27FC236}">
                <a16:creationId xmlns:a16="http://schemas.microsoft.com/office/drawing/2014/main" id="{EB93FD0E-4483-421D-BCB1-F91149DDB867}"/>
              </a:ext>
            </a:extLst>
          </p:cNvPr>
          <p:cNvGraphicFramePr/>
          <p:nvPr>
            <p:extLst>
              <p:ext uri="{D42A27DB-BD31-4B8C-83A1-F6EECF244321}">
                <p14:modId xmlns:p14="http://schemas.microsoft.com/office/powerpoint/2010/main" val="3191096289"/>
              </p:ext>
            </p:extLst>
          </p:nvPr>
        </p:nvGraphicFramePr>
        <p:xfrm>
          <a:off x="633000" y="3309035"/>
          <a:ext cx="6271503" cy="987016"/>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プレースホルダー 5">
            <a:extLst>
              <a:ext uri="{FF2B5EF4-FFF2-40B4-BE49-F238E27FC236}">
                <a16:creationId xmlns:a16="http://schemas.microsoft.com/office/drawing/2014/main" id="{E09F9F9A-1622-4F72-8483-1D59C41CA91F}"/>
              </a:ext>
            </a:extLst>
          </p:cNvPr>
          <p:cNvSpPr>
            <a:spLocks noGrp="1"/>
          </p:cNvSpPr>
          <p:nvPr>
            <p:ph type="body" sz="quarter" idx="14"/>
          </p:nvPr>
        </p:nvSpPr>
        <p:spPr>
          <a:xfrm>
            <a:off x="740522" y="3111911"/>
            <a:ext cx="5328016" cy="1214164"/>
          </a:xfrm>
          <a:ln>
            <a:solidFill>
              <a:schemeClr val="tx1"/>
            </a:solidFill>
            <a:prstDash val="sysDot"/>
          </a:ln>
        </p:spPr>
        <p:txBody>
          <a:bodyPr/>
          <a:lstStyle/>
          <a:p>
            <a:pPr marL="0" indent="0">
              <a:buNone/>
            </a:pPr>
            <a:r>
              <a:rPr lang="ja-JP" altLang="en-US" dirty="0"/>
              <a:t>　</a:t>
            </a:r>
          </a:p>
        </p:txBody>
      </p:sp>
      <p:sp>
        <p:nvSpPr>
          <p:cNvPr id="128" name="スライド番号プレースホルダー 14">
            <a:extLst>
              <a:ext uri="{FF2B5EF4-FFF2-40B4-BE49-F238E27FC236}">
                <a16:creationId xmlns:a16="http://schemas.microsoft.com/office/drawing/2014/main" id="{7556B1A9-6B98-5102-D4D2-84E83A389A7A}"/>
              </a:ext>
            </a:extLst>
          </p:cNvPr>
          <p:cNvSpPr>
            <a:spLocks noGrp="1"/>
          </p:cNvSpPr>
          <p:nvPr>
            <p:ph type="sldNum" sz="quarter" idx="4"/>
          </p:nvPr>
        </p:nvSpPr>
        <p:spPr>
          <a:xfrm>
            <a:off x="9154842" y="6657658"/>
            <a:ext cx="720210" cy="216024"/>
          </a:xfrm>
        </p:spPr>
        <p:txBody>
          <a:bodyPr/>
          <a:lstStyle/>
          <a:p>
            <a:pPr lvl="0"/>
            <a:r>
              <a:rPr lang="en-US" altLang="ja-JP" noProof="0" dirty="0"/>
              <a:t>13</a:t>
            </a:r>
            <a:endParaRPr lang="ja-JP" altLang="en-US" noProof="0" dirty="0"/>
          </a:p>
        </p:txBody>
      </p:sp>
      <p:sp>
        <p:nvSpPr>
          <p:cNvPr id="18" name="テキスト プレースホルダー 17">
            <a:extLst>
              <a:ext uri="{FF2B5EF4-FFF2-40B4-BE49-F238E27FC236}">
                <a16:creationId xmlns:a16="http://schemas.microsoft.com/office/drawing/2014/main" id="{A5A5A8CB-BAF6-2B74-C6B1-DF574C8C5EA6}"/>
              </a:ext>
            </a:extLst>
          </p:cNvPr>
          <p:cNvSpPr>
            <a:spLocks noGrp="1"/>
          </p:cNvSpPr>
          <p:nvPr>
            <p:ph type="body" sz="quarter" idx="13"/>
          </p:nvPr>
        </p:nvSpPr>
        <p:spPr/>
        <p:txBody>
          <a:bodyPr/>
          <a:lstStyle/>
          <a:p>
            <a:pPr marL="576000" indent="-576000"/>
            <a:r>
              <a:rPr lang="ja-JP" altLang="en-US" dirty="0"/>
              <a:t>（４）</a:t>
            </a:r>
            <a:r>
              <a:rPr lang="en-US" altLang="ja-JP" dirty="0"/>
              <a:t>	</a:t>
            </a:r>
            <a:r>
              <a:rPr lang="ja-JP" altLang="en-US" dirty="0"/>
              <a:t>令和８年度当初予算の状況</a:t>
            </a:r>
          </a:p>
        </p:txBody>
      </p:sp>
      <p:sp>
        <p:nvSpPr>
          <p:cNvPr id="66" name="角丸四角形 9">
            <a:extLst>
              <a:ext uri="{FF2B5EF4-FFF2-40B4-BE49-F238E27FC236}">
                <a16:creationId xmlns:a16="http://schemas.microsoft.com/office/drawing/2014/main" id="{E5E6894A-5E63-D0E9-D1DE-62FE8D62832D}"/>
              </a:ext>
            </a:extLst>
          </p:cNvPr>
          <p:cNvSpPr/>
          <p:nvPr/>
        </p:nvSpPr>
        <p:spPr>
          <a:xfrm>
            <a:off x="1271851" y="879249"/>
            <a:ext cx="8352000" cy="522485"/>
          </a:xfrm>
          <a:prstGeom prst="rect">
            <a:avLst/>
          </a:prstGeom>
          <a:gradFill flip="none" rotWithShape="1">
            <a:gsLst>
              <a:gs pos="90000">
                <a:srgbClr val="CCDAF5"/>
              </a:gs>
              <a:gs pos="100000">
                <a:srgbClr val="CCDAF5">
                  <a:alpha val="0"/>
                </a:srgbClr>
              </a:gs>
            </a:gsLst>
            <a:lin ang="0" scaled="1"/>
            <a:tileRect/>
          </a:gradFill>
          <a:ln w="9525" cap="flat" cmpd="sng" algn="ctr">
            <a:noFill/>
            <a:prstDash val="solid"/>
          </a:ln>
          <a:effectLst/>
        </p:spPr>
        <p:txBody>
          <a:bodyPr lIns="91440" tIns="0" rIns="91440" bIns="18000" rtlCol="0" anchor="ctr"/>
          <a:lstStyle/>
          <a:p>
            <a:pPr marL="126000" indent="-126000" defTabSz="914400" fontAlgn="ctr" hangingPunct="0">
              <a:lnSpc>
                <a:spcPct val="110000"/>
              </a:lnSpc>
              <a:spcBef>
                <a:spcPts val="100"/>
              </a:spcBef>
              <a:buClr>
                <a:srgbClr val="111986"/>
              </a:buClr>
              <a:buSzPct val="70000"/>
              <a:buFont typeface="Wingdings" panose="05000000000000000000" pitchFamily="2" charset="2"/>
              <a:buChar char="l"/>
            </a:pPr>
            <a:r>
              <a:rPr kumimoji="1" lang="ja-JP" altLang="en-US" sz="1100" b="1" dirty="0"/>
              <a:t>実質税収の増加の影響により、</a:t>
            </a:r>
            <a:br>
              <a:rPr kumimoji="1" lang="en-US" altLang="ja-JP" sz="1100" b="1" dirty="0"/>
            </a:br>
            <a:r>
              <a:rPr kumimoji="1" lang="ja-JP" altLang="en-US" sz="1100" b="1" dirty="0"/>
              <a:t>実質一般財源（実質税収＋地方交付税等）は増加</a:t>
            </a:r>
          </a:p>
        </p:txBody>
      </p:sp>
      <p:sp>
        <p:nvSpPr>
          <p:cNvPr id="67" name="角丸四角形 27">
            <a:extLst>
              <a:ext uri="{FF2B5EF4-FFF2-40B4-BE49-F238E27FC236}">
                <a16:creationId xmlns:a16="http://schemas.microsoft.com/office/drawing/2014/main" id="{8B7F9309-A667-6A99-2819-EB1C9D6C2454}"/>
              </a:ext>
            </a:extLst>
          </p:cNvPr>
          <p:cNvSpPr/>
          <p:nvPr/>
        </p:nvSpPr>
        <p:spPr>
          <a:xfrm>
            <a:off x="274572" y="880844"/>
            <a:ext cx="1008000" cy="520891"/>
          </a:xfrm>
          <a:prstGeom prst="rect">
            <a:avLst/>
          </a:prstGeom>
          <a:solidFill>
            <a:srgbClr val="111986"/>
          </a:solidFill>
          <a:ln w="9525" cap="flat" cmpd="sng" algn="ctr">
            <a:noFill/>
            <a:prstDash val="solid"/>
            <a:miter lim="800000"/>
            <a:headEnd type="none" w="med" len="med"/>
            <a:tailEnd type="none" w="med" len="med"/>
          </a:ln>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fontAlgn="ctr" hangingPunct="0"/>
            <a:r>
              <a:rPr lang="ja-JP" altLang="en-US" sz="1600" b="1" dirty="0">
                <a:solidFill>
                  <a:srgbClr val="FFFFFF"/>
                </a:solidFill>
                <a:latin typeface="BIZ UDPゴシック" panose="020B0400000000000000" pitchFamily="50" charset="-128"/>
                <a:ea typeface="BIZ UDPゴシック" panose="020B0400000000000000" pitchFamily="50" charset="-128"/>
              </a:rPr>
              <a:t>歳入</a:t>
            </a:r>
            <a:endParaRPr lang="en-US" altLang="ja-JP" sz="1600" b="1" dirty="0">
              <a:solidFill>
                <a:srgbClr val="FFFFFF"/>
              </a:solidFill>
              <a:latin typeface="BIZ UDPゴシック" panose="020B0400000000000000" pitchFamily="50" charset="-128"/>
              <a:ea typeface="BIZ UDPゴシック" panose="020B0400000000000000" pitchFamily="50" charset="-128"/>
            </a:endParaRPr>
          </a:p>
        </p:txBody>
      </p:sp>
      <p:graphicFrame>
        <p:nvGraphicFramePr>
          <p:cNvPr id="116" name="グラフ 115">
            <a:extLst>
              <a:ext uri="{FF2B5EF4-FFF2-40B4-BE49-F238E27FC236}">
                <a16:creationId xmlns:a16="http://schemas.microsoft.com/office/drawing/2014/main" id="{BF208DFF-EB43-41D9-B4D2-CAFA7311A1D4}"/>
              </a:ext>
            </a:extLst>
          </p:cNvPr>
          <p:cNvGraphicFramePr/>
          <p:nvPr>
            <p:extLst>
              <p:ext uri="{D42A27DB-BD31-4B8C-83A1-F6EECF244321}">
                <p14:modId xmlns:p14="http://schemas.microsoft.com/office/powerpoint/2010/main" val="3953658047"/>
              </p:ext>
            </p:extLst>
          </p:nvPr>
        </p:nvGraphicFramePr>
        <p:xfrm>
          <a:off x="128041" y="1071368"/>
          <a:ext cx="9406568" cy="22323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7" name="グラフ 116">
            <a:extLst>
              <a:ext uri="{FF2B5EF4-FFF2-40B4-BE49-F238E27FC236}">
                <a16:creationId xmlns:a16="http://schemas.microsoft.com/office/drawing/2014/main" id="{7FD6A016-E419-40F7-952C-FE93D362F7AD}"/>
              </a:ext>
            </a:extLst>
          </p:cNvPr>
          <p:cNvGraphicFramePr/>
          <p:nvPr>
            <p:extLst>
              <p:ext uri="{D42A27DB-BD31-4B8C-83A1-F6EECF244321}">
                <p14:modId xmlns:p14="http://schemas.microsoft.com/office/powerpoint/2010/main" val="1832039946"/>
              </p:ext>
            </p:extLst>
          </p:nvPr>
        </p:nvGraphicFramePr>
        <p:xfrm>
          <a:off x="128041" y="4824929"/>
          <a:ext cx="9406568" cy="2192653"/>
        </p:xfrm>
        <a:graphic>
          <a:graphicData uri="http://schemas.openxmlformats.org/drawingml/2006/chart">
            <c:chart xmlns:c="http://schemas.openxmlformats.org/drawingml/2006/chart" xmlns:r="http://schemas.openxmlformats.org/officeDocument/2006/relationships" r:id="rId4"/>
          </a:graphicData>
        </a:graphic>
      </p:graphicFrame>
      <p:sp>
        <p:nvSpPr>
          <p:cNvPr id="118" name="角丸四角形 27">
            <a:extLst>
              <a:ext uri="{FF2B5EF4-FFF2-40B4-BE49-F238E27FC236}">
                <a16:creationId xmlns:a16="http://schemas.microsoft.com/office/drawing/2014/main" id="{6B1C1844-F4B4-A49F-51CD-8A116F62F1C2}"/>
              </a:ext>
            </a:extLst>
          </p:cNvPr>
          <p:cNvSpPr/>
          <p:nvPr/>
        </p:nvSpPr>
        <p:spPr>
          <a:xfrm>
            <a:off x="280230" y="5644328"/>
            <a:ext cx="936000" cy="180000"/>
          </a:xfrm>
          <a:prstGeom prst="roundRect">
            <a:avLst>
              <a:gd name="adj" fmla="val 6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lang="en-US" altLang="ja-JP" sz="900" b="1" dirty="0">
                <a:solidFill>
                  <a:schemeClr val="tx1"/>
                </a:solidFill>
                <a:latin typeface="BIZ UDPゴシック" panose="020B0400000000000000" pitchFamily="50" charset="-128"/>
                <a:ea typeface="BIZ UDPゴシック" panose="020B0400000000000000" pitchFamily="50" charset="-128"/>
              </a:rPr>
              <a:t>9,216</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p>
        </p:txBody>
      </p:sp>
      <p:sp>
        <p:nvSpPr>
          <p:cNvPr id="119" name="角丸四角形 27">
            <a:extLst>
              <a:ext uri="{FF2B5EF4-FFF2-40B4-BE49-F238E27FC236}">
                <a16:creationId xmlns:a16="http://schemas.microsoft.com/office/drawing/2014/main" id="{639A263D-FE07-775C-F951-103396F2CB90}"/>
              </a:ext>
            </a:extLst>
          </p:cNvPr>
          <p:cNvSpPr/>
          <p:nvPr/>
        </p:nvSpPr>
        <p:spPr>
          <a:xfrm>
            <a:off x="274330" y="6323182"/>
            <a:ext cx="936000" cy="180000"/>
          </a:xfrm>
          <a:prstGeom prst="roundRect">
            <a:avLst>
              <a:gd name="adj" fmla="val 6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kumimoji="0" lang="en-US" altLang="ja-JP" sz="900" b="1" dirty="0">
                <a:solidFill>
                  <a:schemeClr val="tx1"/>
                </a:solidFill>
                <a:latin typeface="BIZ UDPゴシック" panose="020B0400000000000000" pitchFamily="50" charset="-128"/>
                <a:ea typeface="BIZ UDPゴシック" panose="020B0400000000000000" pitchFamily="50" charset="-128"/>
              </a:rPr>
              <a:t>2,714</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p>
        </p:txBody>
      </p:sp>
      <p:sp>
        <p:nvSpPr>
          <p:cNvPr id="121" name="角丸四角形 27">
            <a:extLst>
              <a:ext uri="{FF2B5EF4-FFF2-40B4-BE49-F238E27FC236}">
                <a16:creationId xmlns:a16="http://schemas.microsoft.com/office/drawing/2014/main" id="{2C308148-C7A2-4380-456C-BF6A284E3B35}"/>
              </a:ext>
            </a:extLst>
          </p:cNvPr>
          <p:cNvSpPr/>
          <p:nvPr/>
        </p:nvSpPr>
        <p:spPr>
          <a:xfrm>
            <a:off x="257061" y="2590292"/>
            <a:ext cx="936000" cy="180000"/>
          </a:xfrm>
          <a:prstGeom prst="roundRect">
            <a:avLst>
              <a:gd name="adj" fmla="val 6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kumimoji="0" lang="en-US" altLang="ja-JP" sz="900" b="1" dirty="0">
                <a:solidFill>
                  <a:schemeClr val="tx1"/>
                </a:solidFill>
                <a:latin typeface="BIZ UDPゴシック" panose="020B0400000000000000" pitchFamily="50" charset="-128"/>
                <a:ea typeface="BIZ UDPゴシック" panose="020B0400000000000000" pitchFamily="50" charset="-128"/>
              </a:rPr>
              <a:t>2,714</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p>
        </p:txBody>
      </p:sp>
      <p:sp>
        <p:nvSpPr>
          <p:cNvPr id="123" name="上矢印 12">
            <a:extLst>
              <a:ext uri="{FF2B5EF4-FFF2-40B4-BE49-F238E27FC236}">
                <a16:creationId xmlns:a16="http://schemas.microsoft.com/office/drawing/2014/main" id="{B9EA5908-7D77-E4EE-ACA8-5A5D687553A7}"/>
              </a:ext>
            </a:extLst>
          </p:cNvPr>
          <p:cNvSpPr/>
          <p:nvPr/>
        </p:nvSpPr>
        <p:spPr bwMode="auto">
          <a:xfrm>
            <a:off x="216725" y="2077225"/>
            <a:ext cx="180000" cy="468000"/>
          </a:xfrm>
          <a:prstGeom prst="upArrow">
            <a:avLst/>
          </a:prstGeom>
          <a:gradFill flip="none" rotWithShape="1">
            <a:gsLst>
              <a:gs pos="0">
                <a:srgbClr val="FFFFFF"/>
              </a:gs>
              <a:gs pos="15000">
                <a:srgbClr val="7B7B7B"/>
              </a:gs>
            </a:gsLst>
            <a:lin ang="16200000" scaled="1"/>
            <a:tileRect/>
          </a:gradFill>
          <a:ln w="9525">
            <a:noFill/>
            <a:miter lim="800000"/>
            <a:headEnd/>
            <a:tailEnd/>
          </a:ln>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endParaRPr kumimoji="1" lang="ja-JP" altLang="en-US" sz="1050"/>
          </a:p>
        </p:txBody>
      </p:sp>
      <p:sp>
        <p:nvSpPr>
          <p:cNvPr id="124" name="テキスト ボックス 1">
            <a:extLst>
              <a:ext uri="{FF2B5EF4-FFF2-40B4-BE49-F238E27FC236}">
                <a16:creationId xmlns:a16="http://schemas.microsoft.com/office/drawing/2014/main" id="{C9EBA04A-292A-3B5C-9E4F-7EC2BE0E03D0}"/>
              </a:ext>
            </a:extLst>
          </p:cNvPr>
          <p:cNvSpPr txBox="1">
            <a:spLocks/>
          </p:cNvSpPr>
          <p:nvPr/>
        </p:nvSpPr>
        <p:spPr bwMode="auto">
          <a:xfrm>
            <a:off x="486076" y="5801355"/>
            <a:ext cx="576000" cy="378930"/>
          </a:xfrm>
          <a:prstGeom prst="rect">
            <a:avLst/>
          </a:prstGeom>
          <a:noFill/>
          <a:ln w="9525" cap="rnd" algn="ctr">
            <a:noFill/>
            <a:miter lim="800000"/>
            <a:headEnd/>
            <a:tailEnd/>
          </a:ln>
          <a:effectLst/>
        </p:spPr>
        <p:txBody>
          <a:bodyPr wrap="none" lIns="0" tIns="5400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68288" indent="-268288" algn="ctr" fontAlgn="ctr" hangingPunct="0"/>
            <a:r>
              <a:rPr lang="zh-TW" altLang="en-US" sz="800" dirty="0">
                <a:solidFill>
                  <a:schemeClr val="tx1"/>
                </a:solidFill>
                <a:latin typeface="BIZ UDPゴシック" panose="020B0400000000000000" pitchFamily="50" charset="-128"/>
                <a:ea typeface="BIZ UDPゴシック" panose="020B0400000000000000" pitchFamily="50" charset="-128"/>
              </a:rPr>
              <a:t>＋</a:t>
            </a:r>
            <a:r>
              <a:rPr lang="en-US" altLang="ja-JP" sz="800" dirty="0">
                <a:latin typeface="BIZ UDPゴシック" panose="020B0400000000000000" pitchFamily="50" charset="-128"/>
                <a:ea typeface="BIZ UDPゴシック" panose="020B0400000000000000" pitchFamily="50" charset="-128"/>
              </a:rPr>
              <a:t>6,502</a:t>
            </a:r>
            <a:r>
              <a:rPr lang="zh-TW" altLang="en-US" sz="800" dirty="0">
                <a:solidFill>
                  <a:schemeClr val="tx1"/>
                </a:solidFill>
                <a:latin typeface="BIZ UDPゴシック" panose="020B0400000000000000" pitchFamily="50" charset="-128"/>
                <a:ea typeface="BIZ UDPゴシック" panose="020B0400000000000000" pitchFamily="50" charset="-128"/>
              </a:rPr>
              <a:t>億円</a:t>
            </a:r>
          </a:p>
          <a:p>
            <a:pPr marL="268288" indent="-268288" algn="ctr" fontAlgn="ctr" hangingPunct="0"/>
            <a:r>
              <a:rPr lang="zh-TW" altLang="en-US" sz="800" dirty="0">
                <a:solidFill>
                  <a:schemeClr val="tx1"/>
                </a:solidFill>
                <a:latin typeface="BIZ UDPゴシック" panose="020B0400000000000000" pitchFamily="50" charset="-128"/>
                <a:ea typeface="BIZ UDPゴシック" panose="020B0400000000000000" pitchFamily="50" charset="-128"/>
              </a:rPr>
              <a:t>（＋</a:t>
            </a:r>
            <a:r>
              <a:rPr lang="en-US" altLang="ja-JP" sz="800" dirty="0">
                <a:latin typeface="BIZ UDPゴシック" panose="020B0400000000000000" pitchFamily="50" charset="-128"/>
                <a:ea typeface="BIZ UDPゴシック" panose="020B0400000000000000" pitchFamily="50" charset="-128"/>
              </a:rPr>
              <a:t>19.9</a:t>
            </a:r>
            <a:r>
              <a:rPr lang="zh-TW" altLang="en-US" sz="800" dirty="0">
                <a:solidFill>
                  <a:schemeClr val="tx1"/>
                </a:solidFill>
                <a:latin typeface="BIZ UDPゴシック" panose="020B0400000000000000" pitchFamily="50" charset="-128"/>
                <a:ea typeface="BIZ UDPゴシック" panose="020B0400000000000000" pitchFamily="50" charset="-128"/>
              </a:rPr>
              <a:t>％）</a:t>
            </a:r>
          </a:p>
        </p:txBody>
      </p:sp>
      <p:sp>
        <p:nvSpPr>
          <p:cNvPr id="125" name="上矢印 12">
            <a:extLst>
              <a:ext uri="{FF2B5EF4-FFF2-40B4-BE49-F238E27FC236}">
                <a16:creationId xmlns:a16="http://schemas.microsoft.com/office/drawing/2014/main" id="{408293DE-DB38-585F-E406-12FAC6B1AED7}"/>
              </a:ext>
            </a:extLst>
          </p:cNvPr>
          <p:cNvSpPr/>
          <p:nvPr/>
        </p:nvSpPr>
        <p:spPr bwMode="auto">
          <a:xfrm>
            <a:off x="234406" y="5819762"/>
            <a:ext cx="180000" cy="468000"/>
          </a:xfrm>
          <a:prstGeom prst="upArrow">
            <a:avLst/>
          </a:prstGeom>
          <a:gradFill flip="none" rotWithShape="1">
            <a:gsLst>
              <a:gs pos="0">
                <a:srgbClr val="FFFFFF"/>
              </a:gs>
              <a:gs pos="15000">
                <a:srgbClr val="7B7B7B"/>
              </a:gs>
            </a:gsLst>
            <a:lin ang="16200000" scaled="1"/>
            <a:tileRect/>
          </a:gradFill>
          <a:ln w="9525">
            <a:noFill/>
            <a:miter lim="800000"/>
            <a:headEnd/>
            <a:tailEnd/>
          </a:ln>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endParaRPr kumimoji="1" lang="ja-JP" altLang="en-US" sz="1050"/>
          </a:p>
        </p:txBody>
      </p:sp>
      <p:sp>
        <p:nvSpPr>
          <p:cNvPr id="126" name="正方形/長方形 125">
            <a:extLst>
              <a:ext uri="{FF2B5EF4-FFF2-40B4-BE49-F238E27FC236}">
                <a16:creationId xmlns:a16="http://schemas.microsoft.com/office/drawing/2014/main" id="{EC4A1A22-E94B-A9C1-6907-4401A8E8EA9C}"/>
              </a:ext>
            </a:extLst>
          </p:cNvPr>
          <p:cNvSpPr/>
          <p:nvPr/>
        </p:nvSpPr>
        <p:spPr bwMode="auto">
          <a:xfrm>
            <a:off x="9435214" y="6592712"/>
            <a:ext cx="288032" cy="144000"/>
          </a:xfrm>
          <a:prstGeom prst="rect">
            <a:avLst/>
          </a:prstGeom>
          <a:no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spcBef>
                <a:spcPct val="0"/>
              </a:spcBef>
              <a:spcAft>
                <a:spcPct val="0"/>
              </a:spcAft>
            </a:pPr>
            <a:r>
              <a:rPr kumimoji="0" lang="ja-JP" altLang="en-US" sz="900" i="0" u="none" strike="noStrike" cap="none" normalizeH="0" dirty="0">
                <a:ln>
                  <a:noFill/>
                </a:ln>
                <a:solidFill>
                  <a:schemeClr val="tx1"/>
                </a:solidFill>
                <a:effectLst/>
                <a:latin typeface="BIZ UDPゴシック" panose="020B0400000000000000" pitchFamily="50" charset="-128"/>
                <a:ea typeface="BIZ UDPゴシック" panose="020B0400000000000000" pitchFamily="50" charset="-128"/>
              </a:rPr>
              <a:t>（億円）</a:t>
            </a:r>
          </a:p>
        </p:txBody>
      </p:sp>
      <p:sp>
        <p:nvSpPr>
          <p:cNvPr id="127" name="正方形/長方形 126">
            <a:extLst>
              <a:ext uri="{FF2B5EF4-FFF2-40B4-BE49-F238E27FC236}">
                <a16:creationId xmlns:a16="http://schemas.microsoft.com/office/drawing/2014/main" id="{9840B046-F0E6-6C05-6EB7-7754A0B11EEA}"/>
              </a:ext>
            </a:extLst>
          </p:cNvPr>
          <p:cNvSpPr/>
          <p:nvPr/>
        </p:nvSpPr>
        <p:spPr bwMode="auto">
          <a:xfrm>
            <a:off x="9435214" y="2878719"/>
            <a:ext cx="288032" cy="144000"/>
          </a:xfrm>
          <a:prstGeom prst="rect">
            <a:avLst/>
          </a:prstGeom>
          <a:no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spcBef>
                <a:spcPct val="0"/>
              </a:spcBef>
              <a:spcAft>
                <a:spcPct val="0"/>
              </a:spcAft>
            </a:pPr>
            <a:r>
              <a:rPr kumimoji="0" lang="ja-JP" altLang="en-US" sz="900" i="0" u="none" strike="noStrike" cap="none" normalizeH="0" dirty="0">
                <a:ln>
                  <a:noFill/>
                </a:ln>
                <a:solidFill>
                  <a:schemeClr val="tx1"/>
                </a:solidFill>
                <a:effectLst/>
                <a:latin typeface="BIZ UDPゴシック" panose="020B0400000000000000" pitchFamily="50" charset="-128"/>
                <a:ea typeface="BIZ UDPゴシック" panose="020B0400000000000000" pitchFamily="50" charset="-128"/>
              </a:rPr>
              <a:t>（億円）</a:t>
            </a:r>
          </a:p>
        </p:txBody>
      </p:sp>
      <p:sp>
        <p:nvSpPr>
          <p:cNvPr id="2" name="Text Box 9">
            <a:extLst>
              <a:ext uri="{FF2B5EF4-FFF2-40B4-BE49-F238E27FC236}">
                <a16:creationId xmlns:a16="http://schemas.microsoft.com/office/drawing/2014/main" id="{52357E06-3DDA-4D93-A734-7C02E1ABA4CC}"/>
              </a:ext>
            </a:extLst>
          </p:cNvPr>
          <p:cNvSpPr txBox="1">
            <a:spLocks noChangeArrowheads="1"/>
          </p:cNvSpPr>
          <p:nvPr/>
        </p:nvSpPr>
        <p:spPr bwMode="auto">
          <a:xfrm>
            <a:off x="4546947" y="946011"/>
            <a:ext cx="4968000" cy="363240"/>
          </a:xfrm>
          <a:prstGeom prst="rect">
            <a:avLst/>
          </a:prstGeom>
          <a:solidFill>
            <a:srgbClr val="FFFFFF"/>
          </a:solidFill>
          <a:ln w="6350" algn="ctr">
            <a:solidFill>
              <a:srgbClr val="50649C"/>
            </a:solidFill>
            <a:prstDash val="dash"/>
            <a:miter lim="800000"/>
            <a:headEnd/>
            <a:tailEnd/>
          </a:ln>
        </p:spPr>
        <p:txBody>
          <a:bodyPr wrap="none" anchor="ctr">
            <a:no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marL="762000" marR="0" lvl="0" indent="-762000" algn="l" defTabSz="914400" rtl="0" fontAlgn="ctr" latinLnBrk="0" hangingPunct="0">
              <a:lnSpc>
                <a:spcPct val="100000"/>
              </a:lnSpc>
              <a:spcBef>
                <a:spcPts val="200"/>
              </a:spcBef>
              <a:spcAft>
                <a:spcPct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実質税収</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sym typeface="Wingdings" panose="05000000000000000000" pitchFamily="2" charset="2"/>
              </a:rPr>
              <a:t>：（</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府税＋譲与税＋</a:t>
            </a:r>
            <a:r>
              <a:rPr lang="ja-JP" altLang="en-US" sz="90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清算</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金収入等）－（税関連の市町村交付金、</a:t>
            </a:r>
            <a:r>
              <a:rPr lang="ja-JP" altLang="en-US" sz="90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清算</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金支出、還付金等）</a:t>
            </a: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762000" marR="0" lvl="0" indent="-762000" algn="l" defTabSz="914400" rtl="0" fontAlgn="ctr" latinLnBrk="0" hangingPunct="0">
              <a:lnSpc>
                <a:spcPct val="100000"/>
              </a:lnSpc>
              <a:spcBef>
                <a:spcPts val="200"/>
              </a:spcBef>
              <a:spcAft>
                <a:spcPct val="0"/>
              </a:spcAft>
              <a:buClrTx/>
              <a:buSzTx/>
              <a:buFontTx/>
              <a:buNone/>
              <a:tabLst/>
              <a:defRPr/>
            </a:pPr>
            <a:r>
              <a:rPr kumimoji="1" lang="ja-JP" altLang="en-US" sz="9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地方交付税等</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	</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地方交付税＋臨時財政対策債＋地方特例交付金</a:t>
            </a:r>
            <a:endParaRPr kumimoji="1" lang="en-US" altLang="ja-JP" sz="900" b="0" i="0" u="none" strike="noStrike" kern="1200" cap="none" spc="0" normalizeH="0" baseline="0" noProof="0" dirty="0">
              <a:ln>
                <a:noFill/>
              </a:ln>
              <a:solidFill>
                <a:srgbClr val="000000"/>
              </a:solidFill>
              <a:effectLst/>
              <a:highlight>
                <a:srgbClr val="FFFF00"/>
              </a:highligh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3" name="角丸四角形 12">
            <a:extLst>
              <a:ext uri="{FF2B5EF4-FFF2-40B4-BE49-F238E27FC236}">
                <a16:creationId xmlns:a16="http://schemas.microsoft.com/office/drawing/2014/main" id="{6BEEAE39-757B-2C27-F1CA-9AB771EB99B5}"/>
              </a:ext>
            </a:extLst>
          </p:cNvPr>
          <p:cNvSpPr/>
          <p:nvPr/>
        </p:nvSpPr>
        <p:spPr>
          <a:xfrm>
            <a:off x="274330" y="4485874"/>
            <a:ext cx="1008000" cy="587938"/>
          </a:xfrm>
          <a:prstGeom prst="rect">
            <a:avLst/>
          </a:prstGeom>
          <a:solidFill>
            <a:srgbClr val="111986"/>
          </a:solidFill>
          <a:ln w="9525" cap="flat" cmpd="sng" algn="ctr">
            <a:noFill/>
            <a:prstDash val="solid"/>
            <a:miter lim="800000"/>
            <a:headEnd type="none" w="med" len="med"/>
            <a:tailEnd type="none" w="med" len="med"/>
          </a:ln>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fontAlgn="ctr" hangingPunct="0"/>
            <a:r>
              <a:rPr lang="ja-JP" altLang="en-US" sz="1600" b="1" dirty="0">
                <a:solidFill>
                  <a:srgbClr val="FFFFFF"/>
                </a:solidFill>
                <a:latin typeface="BIZ UDPゴシック" panose="020B0400000000000000" pitchFamily="50" charset="-128"/>
                <a:ea typeface="BIZ UDPゴシック" panose="020B0400000000000000" pitchFamily="50" charset="-128"/>
              </a:rPr>
              <a:t>歳出</a:t>
            </a:r>
            <a:endParaRPr lang="en-US" altLang="ja-JP" sz="1600" b="1" dirty="0">
              <a:solidFill>
                <a:srgbClr val="FFFFFF"/>
              </a:solidFill>
              <a:latin typeface="BIZ UDPゴシック" panose="020B0400000000000000" pitchFamily="50" charset="-128"/>
              <a:ea typeface="BIZ UDPゴシック" panose="020B0400000000000000" pitchFamily="50" charset="-128"/>
            </a:endParaRPr>
          </a:p>
        </p:txBody>
      </p:sp>
      <p:sp>
        <p:nvSpPr>
          <p:cNvPr id="4" name="角丸四角形 9">
            <a:extLst>
              <a:ext uri="{FF2B5EF4-FFF2-40B4-BE49-F238E27FC236}">
                <a16:creationId xmlns:a16="http://schemas.microsoft.com/office/drawing/2014/main" id="{D00A6C44-AF89-23C0-A1A3-1DCFC8F79A5A}"/>
              </a:ext>
            </a:extLst>
          </p:cNvPr>
          <p:cNvSpPr/>
          <p:nvPr/>
        </p:nvSpPr>
        <p:spPr>
          <a:xfrm>
            <a:off x="1282442" y="4485874"/>
            <a:ext cx="8352000" cy="589533"/>
          </a:xfrm>
          <a:prstGeom prst="rect">
            <a:avLst/>
          </a:prstGeom>
          <a:gradFill flip="none" rotWithShape="1">
            <a:gsLst>
              <a:gs pos="90000">
                <a:srgbClr val="CCDAF5"/>
              </a:gs>
              <a:gs pos="100000">
                <a:srgbClr val="CCDAF5">
                  <a:alpha val="0"/>
                </a:srgbClr>
              </a:gs>
            </a:gsLst>
            <a:lin ang="0" scaled="1"/>
            <a:tileRect/>
          </a:gradFill>
          <a:ln w="9525" cap="flat" cmpd="sng" algn="ctr">
            <a:noFill/>
            <a:prstDash val="solid"/>
          </a:ln>
          <a:effectLst/>
        </p:spPr>
        <p:txBody>
          <a:bodyPr lIns="91440" tIns="0" rIns="91440" bIns="0" rtlCol="0" anchor="ctr"/>
          <a:lstStyle/>
          <a:p>
            <a:pPr marL="126000" indent="-126000" defTabSz="914400" fontAlgn="ctr" hangingPunct="0">
              <a:spcBef>
                <a:spcPts val="100"/>
              </a:spcBef>
              <a:buClr>
                <a:srgbClr val="111986"/>
              </a:buClr>
              <a:buSzPct val="70000"/>
              <a:buFont typeface="Wingdings" panose="05000000000000000000" pitchFamily="2" charset="2"/>
              <a:buChar char="l"/>
            </a:pPr>
            <a:r>
              <a:rPr kumimoji="1" lang="ja-JP" altLang="en-US" sz="1000" b="1" dirty="0"/>
              <a:t>義務的経費</a:t>
            </a:r>
            <a:r>
              <a:rPr kumimoji="1" lang="en-US" altLang="ja-JP" sz="1000" b="1" dirty="0"/>
              <a:t>(</a:t>
            </a:r>
            <a:r>
              <a:rPr kumimoji="1" lang="ja-JP" altLang="en-US" sz="1000" b="1" dirty="0"/>
              <a:t>人件費、社会保障関係経費、公債費</a:t>
            </a:r>
            <a:r>
              <a:rPr kumimoji="1" lang="en-US" altLang="ja-JP" sz="1000" b="1" dirty="0"/>
              <a:t>)</a:t>
            </a:r>
            <a:r>
              <a:rPr kumimoji="1" lang="ja-JP" altLang="en-US" sz="1000" b="1" dirty="0"/>
              <a:t>及び税関連歳出が歳出全体の約６割を占める状況</a:t>
            </a:r>
          </a:p>
          <a:p>
            <a:pPr marL="126000" indent="-126000" defTabSz="914400" fontAlgn="ctr" hangingPunct="0">
              <a:spcBef>
                <a:spcPts val="100"/>
              </a:spcBef>
              <a:buClr>
                <a:srgbClr val="111986"/>
              </a:buClr>
              <a:buSzPct val="70000"/>
              <a:buFont typeface="Wingdings" panose="05000000000000000000" pitchFamily="2" charset="2"/>
              <a:buChar char="l"/>
            </a:pPr>
            <a:r>
              <a:rPr kumimoji="1" lang="ja-JP" altLang="en-US" sz="1000" b="1" dirty="0"/>
              <a:t>後期高齢者医療費や各種福祉関係の給付費などの増により、社会保障関係経費が増加</a:t>
            </a:r>
          </a:p>
          <a:p>
            <a:pPr marL="126000" indent="-126000" defTabSz="914400" fontAlgn="ctr" hangingPunct="0">
              <a:spcBef>
                <a:spcPts val="100"/>
              </a:spcBef>
              <a:buClr>
                <a:srgbClr val="111986"/>
              </a:buClr>
              <a:buSzPct val="70000"/>
              <a:buFont typeface="Wingdings" panose="05000000000000000000" pitchFamily="2" charset="2"/>
              <a:buChar char="l"/>
            </a:pPr>
            <a:r>
              <a:rPr kumimoji="1" lang="ja-JP" altLang="en-US" sz="1000" b="1" dirty="0"/>
              <a:t>万博のレガシーを活かした「副首都・大阪」の早期実現に向けた取組や、次代を担う子どもたちへの投資に限られた財源を重点配分</a:t>
            </a:r>
          </a:p>
        </p:txBody>
      </p:sp>
      <p:sp>
        <p:nvSpPr>
          <p:cNvPr id="22" name="角丸四角形 27">
            <a:extLst>
              <a:ext uri="{FF2B5EF4-FFF2-40B4-BE49-F238E27FC236}">
                <a16:creationId xmlns:a16="http://schemas.microsoft.com/office/drawing/2014/main" id="{DF0E286D-24AF-42B3-B80B-51A5878D8E2E}"/>
              </a:ext>
            </a:extLst>
          </p:cNvPr>
          <p:cNvSpPr/>
          <p:nvPr/>
        </p:nvSpPr>
        <p:spPr>
          <a:xfrm>
            <a:off x="280230" y="1905226"/>
            <a:ext cx="936000" cy="180000"/>
          </a:xfrm>
          <a:prstGeom prst="roundRect">
            <a:avLst>
              <a:gd name="adj" fmla="val 6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449263" fontAlgn="ctr" hangingPunct="0">
              <a:buClr>
                <a:srgbClr val="000000"/>
              </a:buClr>
              <a:buSzPct val="100000"/>
            </a:pPr>
            <a:r>
              <a:rPr kumimoji="0" lang="en-US" altLang="ja-JP" sz="900" b="1" dirty="0">
                <a:solidFill>
                  <a:schemeClr val="tx1"/>
                </a:solidFill>
                <a:latin typeface="BIZ UDPゴシック" panose="020B0400000000000000" pitchFamily="50" charset="-128"/>
                <a:ea typeface="BIZ UDPゴシック" panose="020B0400000000000000" pitchFamily="50" charset="-128"/>
              </a:rPr>
              <a:t>3</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兆</a:t>
            </a:r>
            <a:r>
              <a:rPr lang="en-US" altLang="ja-JP" sz="900" b="1" dirty="0">
                <a:solidFill>
                  <a:schemeClr val="tx1"/>
                </a:solidFill>
                <a:latin typeface="BIZ UDPゴシック" panose="020B0400000000000000" pitchFamily="50" charset="-128"/>
                <a:ea typeface="BIZ UDPゴシック" panose="020B0400000000000000" pitchFamily="50" charset="-128"/>
              </a:rPr>
              <a:t>9,216</a:t>
            </a:r>
            <a:r>
              <a:rPr kumimoji="0" lang="ja-JP" altLang="en-US" sz="900" b="1" dirty="0">
                <a:solidFill>
                  <a:schemeClr val="tx1"/>
                </a:solidFill>
                <a:latin typeface="BIZ UDPゴシック" panose="020B0400000000000000" pitchFamily="50" charset="-128"/>
                <a:ea typeface="BIZ UDPゴシック" panose="020B0400000000000000" pitchFamily="50" charset="-128"/>
              </a:rPr>
              <a:t>億円</a:t>
            </a:r>
          </a:p>
        </p:txBody>
      </p:sp>
      <p:sp>
        <p:nvSpPr>
          <p:cNvPr id="23" name="テキスト ボックス 1">
            <a:extLst>
              <a:ext uri="{FF2B5EF4-FFF2-40B4-BE49-F238E27FC236}">
                <a16:creationId xmlns:a16="http://schemas.microsoft.com/office/drawing/2014/main" id="{C3E2923F-C594-4EC8-9E12-E1B4B68A8E66}"/>
              </a:ext>
            </a:extLst>
          </p:cNvPr>
          <p:cNvSpPr txBox="1">
            <a:spLocks/>
          </p:cNvSpPr>
          <p:nvPr/>
        </p:nvSpPr>
        <p:spPr bwMode="auto">
          <a:xfrm>
            <a:off x="238193" y="2075630"/>
            <a:ext cx="1071765" cy="378930"/>
          </a:xfrm>
          <a:prstGeom prst="rect">
            <a:avLst/>
          </a:prstGeom>
          <a:noFill/>
          <a:ln w="9525" cap="rnd" algn="ctr">
            <a:noFill/>
            <a:miter lim="800000"/>
            <a:headEnd/>
            <a:tailEnd/>
          </a:ln>
          <a:effectLst/>
        </p:spPr>
        <p:txBody>
          <a:bodyPr wrap="none" lIns="0" tIns="5400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68288" indent="-268288" algn="ctr" fontAlgn="ctr" hangingPunct="0"/>
            <a:r>
              <a:rPr lang="zh-TW" altLang="en-US" sz="800" dirty="0">
                <a:solidFill>
                  <a:schemeClr val="tx1"/>
                </a:solidFill>
                <a:latin typeface="BIZ UDPゴシック" panose="020B0400000000000000" pitchFamily="50" charset="-128"/>
                <a:ea typeface="BIZ UDPゴシック" panose="020B0400000000000000" pitchFamily="50" charset="-128"/>
              </a:rPr>
              <a:t>＋</a:t>
            </a:r>
            <a:r>
              <a:rPr lang="en-US" altLang="ja-JP" sz="800" dirty="0">
                <a:latin typeface="BIZ UDPゴシック" panose="020B0400000000000000" pitchFamily="50" charset="-128"/>
                <a:ea typeface="BIZ UDPゴシック" panose="020B0400000000000000" pitchFamily="50" charset="-128"/>
              </a:rPr>
              <a:t>6,502</a:t>
            </a:r>
            <a:r>
              <a:rPr lang="zh-TW" altLang="en-US" sz="800" dirty="0">
                <a:solidFill>
                  <a:schemeClr val="tx1"/>
                </a:solidFill>
                <a:latin typeface="BIZ UDPゴシック" panose="020B0400000000000000" pitchFamily="50" charset="-128"/>
                <a:ea typeface="BIZ UDPゴシック" panose="020B0400000000000000" pitchFamily="50" charset="-128"/>
              </a:rPr>
              <a:t>億円</a:t>
            </a:r>
          </a:p>
          <a:p>
            <a:pPr marL="268288" indent="-268288" algn="ctr" fontAlgn="ctr" hangingPunct="0"/>
            <a:r>
              <a:rPr lang="zh-TW" altLang="en-US" sz="800" dirty="0">
                <a:solidFill>
                  <a:schemeClr val="tx1"/>
                </a:solidFill>
                <a:latin typeface="BIZ UDPゴシック" panose="020B0400000000000000" pitchFamily="50" charset="-128"/>
                <a:ea typeface="BIZ UDPゴシック" panose="020B0400000000000000" pitchFamily="50" charset="-128"/>
              </a:rPr>
              <a:t>（＋</a:t>
            </a:r>
            <a:r>
              <a:rPr lang="en-US" altLang="ja-JP" sz="800" dirty="0">
                <a:latin typeface="BIZ UDPゴシック" panose="020B0400000000000000" pitchFamily="50" charset="-128"/>
                <a:ea typeface="BIZ UDPゴシック" panose="020B0400000000000000" pitchFamily="50" charset="-128"/>
              </a:rPr>
              <a:t>19.9</a:t>
            </a:r>
            <a:r>
              <a:rPr lang="zh-TW" altLang="en-US" sz="800" dirty="0">
                <a:solidFill>
                  <a:schemeClr val="tx1"/>
                </a:solidFill>
                <a:latin typeface="BIZ UDPゴシック" panose="020B0400000000000000" pitchFamily="50" charset="-128"/>
                <a:ea typeface="BIZ UDPゴシック" panose="020B0400000000000000" pitchFamily="50" charset="-128"/>
              </a:rPr>
              <a:t>％）</a:t>
            </a:r>
          </a:p>
        </p:txBody>
      </p:sp>
      <p:sp>
        <p:nvSpPr>
          <p:cNvPr id="29" name="AutoShape 121">
            <a:extLst>
              <a:ext uri="{FF2B5EF4-FFF2-40B4-BE49-F238E27FC236}">
                <a16:creationId xmlns:a16="http://schemas.microsoft.com/office/drawing/2014/main" id="{2AABF452-D39D-4E3A-A357-8BE1A92886B1}"/>
              </a:ext>
            </a:extLst>
          </p:cNvPr>
          <p:cNvSpPr>
            <a:spLocks noChangeArrowheads="1"/>
          </p:cNvSpPr>
          <p:nvPr/>
        </p:nvSpPr>
        <p:spPr bwMode="auto">
          <a:xfrm>
            <a:off x="767877" y="3150854"/>
            <a:ext cx="5265123" cy="116557"/>
          </a:xfrm>
          <a:prstGeom prst="rect">
            <a:avLst/>
          </a:prstGeom>
          <a:solidFill>
            <a:srgbClr val="111986"/>
          </a:solidFill>
          <a:ln w="9525" cap="flat" cmpd="sng" algn="ctr">
            <a:noFill/>
            <a:prstDash val="solid"/>
            <a:miter lim="800000"/>
            <a:headEnd type="none" w="med" len="med"/>
            <a:tailEnd type="none" w="med" len="med"/>
          </a:ln>
          <a:effectLst/>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pPr algn="ctr" fontAlgn="ctr" hangingPunct="0"/>
            <a:r>
              <a:rPr lang="ja-JP" altLang="en-US" sz="800" b="1" dirty="0">
                <a:solidFill>
                  <a:srgbClr val="FFFFFF"/>
                </a:solidFill>
                <a:latin typeface="BIZ UDPゴシック" panose="020B0400000000000000" pitchFamily="50" charset="-128"/>
                <a:ea typeface="BIZ UDPゴシック" panose="020B0400000000000000" pitchFamily="50" charset="-128"/>
              </a:rPr>
              <a:t>実質一般財源の推移</a:t>
            </a:r>
          </a:p>
        </p:txBody>
      </p:sp>
      <p:sp>
        <p:nvSpPr>
          <p:cNvPr id="27" name="正方形/長方形 26">
            <a:extLst>
              <a:ext uri="{FF2B5EF4-FFF2-40B4-BE49-F238E27FC236}">
                <a16:creationId xmlns:a16="http://schemas.microsoft.com/office/drawing/2014/main" id="{6BB119E9-4A07-458A-BBC4-E31053DCDD8E}"/>
              </a:ext>
            </a:extLst>
          </p:cNvPr>
          <p:cNvSpPr/>
          <p:nvPr/>
        </p:nvSpPr>
        <p:spPr bwMode="auto">
          <a:xfrm>
            <a:off x="5714431" y="4142053"/>
            <a:ext cx="288032" cy="144000"/>
          </a:xfrm>
          <a:prstGeom prst="rect">
            <a:avLst/>
          </a:prstGeom>
          <a:no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ctr">
              <a:spcBef>
                <a:spcPct val="0"/>
              </a:spcBef>
              <a:spcAft>
                <a:spcPct val="0"/>
              </a:spcAft>
            </a:pPr>
            <a:r>
              <a:rPr kumimoji="0" lang="ja-JP" altLang="en-US" sz="600" i="0" u="none" strike="noStrike" cap="none" normalizeH="0" dirty="0">
                <a:ln>
                  <a:noFill/>
                </a:ln>
                <a:solidFill>
                  <a:schemeClr val="tx1"/>
                </a:solidFill>
                <a:effectLst/>
                <a:latin typeface="BIZ UDPゴシック" panose="020B0400000000000000" pitchFamily="50" charset="-128"/>
                <a:ea typeface="BIZ UDPゴシック" panose="020B0400000000000000" pitchFamily="50" charset="-128"/>
              </a:rPr>
              <a:t>（億円）</a:t>
            </a:r>
          </a:p>
        </p:txBody>
      </p:sp>
      <p:sp>
        <p:nvSpPr>
          <p:cNvPr id="5" name="四角形: 角を丸くする 4">
            <a:extLst>
              <a:ext uri="{FF2B5EF4-FFF2-40B4-BE49-F238E27FC236}">
                <a16:creationId xmlns:a16="http://schemas.microsoft.com/office/drawing/2014/main" id="{4C4A00DD-A318-44A7-9EFF-300201B56924}"/>
              </a:ext>
            </a:extLst>
          </p:cNvPr>
          <p:cNvSpPr/>
          <p:nvPr/>
        </p:nvSpPr>
        <p:spPr>
          <a:xfrm>
            <a:off x="5342033" y="3516269"/>
            <a:ext cx="372398" cy="126475"/>
          </a:xfrm>
          <a:prstGeom prst="roundRect">
            <a:avLst>
              <a:gd name="adj" fmla="val 50000"/>
            </a:avLst>
          </a:prstGeom>
          <a:solidFill>
            <a:srgbClr val="AFD1F8"/>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0" tIns="0" rIns="0" bIns="0" numCol="1" rtlCol="0" anchor="ctr" anchorCtr="0" compatLnSpc="1">
            <a:prstTxWarp prst="textNoShape">
              <a:avLst/>
            </a:prstTxWarp>
          </a:bodyPr>
          <a:lstStyle/>
          <a:p>
            <a:r>
              <a:rPr kumimoji="1" lang="en-US" altLang="ja-JP" sz="600" dirty="0"/>
              <a:t>19,020</a:t>
            </a:r>
            <a:endParaRPr kumimoji="1" lang="ja-JP" altLang="en-US" sz="600" dirty="0"/>
          </a:p>
        </p:txBody>
      </p:sp>
    </p:spTree>
    <p:extLst>
      <p:ext uri="{BB962C8B-B14F-4D97-AF65-F5344CB8AC3E}">
        <p14:creationId xmlns:p14="http://schemas.microsoft.com/office/powerpoint/2010/main" val="390439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69A17D2E-8416-40C9-A65C-7D983230D929}"/>
              </a:ext>
            </a:extLst>
          </p:cNvPr>
          <p:cNvSpPr/>
          <p:nvPr/>
        </p:nvSpPr>
        <p:spPr bwMode="auto">
          <a:xfrm>
            <a:off x="6609000" y="1773000"/>
            <a:ext cx="3096000" cy="791499"/>
          </a:xfrm>
          <a:prstGeom prst="rect">
            <a:avLst/>
          </a:prstGeom>
        </p:spPr>
        <p:txBody>
          <a:bodyPr wrap="square">
            <a:spAutoFit/>
          </a:bodyPr>
          <a:lstStyle/>
          <a:p>
            <a:pPr defTabSz="742950">
              <a:lnSpc>
                <a:spcPct val="150000"/>
              </a:lnSpc>
              <a:defRPr/>
            </a:pPr>
            <a:r>
              <a:rPr kumimoji="1" lang="en-US" altLang="ja-JP" sz="1950" b="1" spc="122" dirty="0">
                <a:solidFill>
                  <a:srgbClr val="FF9900"/>
                </a:solidFill>
                <a:latin typeface="BIZ UDゴシック" panose="020B0400000000000000" pitchFamily="49" charset="-128"/>
                <a:ea typeface="BIZ UDゴシック" panose="020B0400000000000000" pitchFamily="49" charset="-128"/>
              </a:rPr>
              <a:t>Ⅲ.</a:t>
            </a:r>
            <a:r>
              <a:rPr kumimoji="1" lang="ja-JP" altLang="en-US" sz="1300" b="1" spc="-81" dirty="0">
                <a:solidFill>
                  <a:srgbClr val="FF9900"/>
                </a:solidFill>
                <a:latin typeface="BIZ UDゴシック" panose="020B0400000000000000" pitchFamily="49" charset="-128"/>
                <a:ea typeface="BIZ UDゴシック" panose="020B0400000000000000" pitchFamily="49" charset="-128"/>
              </a:rPr>
              <a:t>次代を担う子どもたちが自らの</a:t>
            </a:r>
            <a:endParaRPr kumimoji="1" lang="en-US" altLang="ja-JP" sz="1300" b="1" spc="-81" dirty="0">
              <a:solidFill>
                <a:srgbClr val="FF9900"/>
              </a:solidFill>
              <a:latin typeface="BIZ UDゴシック" panose="020B0400000000000000" pitchFamily="49" charset="-128"/>
              <a:ea typeface="BIZ UDゴシック" panose="020B0400000000000000" pitchFamily="49" charset="-128"/>
            </a:endParaRPr>
          </a:p>
          <a:p>
            <a:pPr defTabSz="742950">
              <a:lnSpc>
                <a:spcPct val="150000"/>
              </a:lnSpc>
              <a:defRPr/>
            </a:pPr>
            <a:r>
              <a:rPr kumimoji="1" lang="en-US" altLang="ja-JP" sz="1300" b="1" spc="-81" dirty="0">
                <a:solidFill>
                  <a:srgbClr val="FF9900"/>
                </a:solidFill>
                <a:latin typeface="BIZ UDゴシック" panose="020B0400000000000000" pitchFamily="49" charset="-128"/>
                <a:ea typeface="BIZ UDゴシック" panose="020B0400000000000000" pitchFamily="49" charset="-128"/>
              </a:rPr>
              <a:t>         </a:t>
            </a:r>
            <a:r>
              <a:rPr kumimoji="1" lang="ja-JP" altLang="en-US" sz="1300" b="1" spc="-81" dirty="0">
                <a:solidFill>
                  <a:srgbClr val="FF9900"/>
                </a:solidFill>
                <a:latin typeface="BIZ UDゴシック" panose="020B0400000000000000" pitchFamily="49" charset="-128"/>
                <a:ea typeface="BIZ UDゴシック" panose="020B0400000000000000" pitchFamily="49" charset="-128"/>
              </a:rPr>
              <a:t>可能性を追求できる社会の実現</a:t>
            </a:r>
            <a:endParaRPr kumimoji="1" lang="ja-JP" altLang="en-US" sz="1625" b="1" spc="-81" dirty="0">
              <a:solidFill>
                <a:srgbClr val="FF9900"/>
              </a:solidFill>
              <a:latin typeface="BIZ UDゴシック" panose="020B0400000000000000" pitchFamily="49" charset="-128"/>
              <a:ea typeface="BIZ UDゴシック" panose="020B0400000000000000" pitchFamily="49" charset="-128"/>
            </a:endParaRPr>
          </a:p>
        </p:txBody>
      </p:sp>
      <p:sp>
        <p:nvSpPr>
          <p:cNvPr id="14" name="正方形/長方形 13">
            <a:extLst>
              <a:ext uri="{FF2B5EF4-FFF2-40B4-BE49-F238E27FC236}">
                <a16:creationId xmlns:a16="http://schemas.microsoft.com/office/drawing/2014/main" id="{0EFF8A65-DDFF-4DF3-8D2D-9E241BAFE7DD}"/>
              </a:ext>
            </a:extLst>
          </p:cNvPr>
          <p:cNvSpPr/>
          <p:nvPr/>
        </p:nvSpPr>
        <p:spPr bwMode="auto">
          <a:xfrm>
            <a:off x="3417481" y="1773000"/>
            <a:ext cx="3096000" cy="809645"/>
          </a:xfrm>
          <a:prstGeom prst="rect">
            <a:avLst/>
          </a:prstGeom>
        </p:spPr>
        <p:txBody>
          <a:bodyPr wrap="square">
            <a:spAutoFit/>
          </a:bodyPr>
          <a:lstStyle/>
          <a:p>
            <a:pPr defTabSz="742950">
              <a:lnSpc>
                <a:spcPct val="150000"/>
              </a:lnSpc>
              <a:defRPr/>
            </a:pPr>
            <a:r>
              <a:rPr kumimoji="1" lang="en-US" altLang="ja-JP" sz="1950" b="1" spc="122" dirty="0">
                <a:solidFill>
                  <a:srgbClr val="00A59E"/>
                </a:solidFill>
                <a:latin typeface="BIZ UDゴシック" panose="020B0400000000000000" pitchFamily="49" charset="-128"/>
                <a:ea typeface="BIZ UDゴシック" panose="020B0400000000000000" pitchFamily="49" charset="-128"/>
              </a:rPr>
              <a:t>Ⅱ.</a:t>
            </a:r>
            <a:r>
              <a:rPr kumimoji="1" lang="ja-JP" altLang="en-US" sz="1300" b="1" dirty="0">
                <a:solidFill>
                  <a:srgbClr val="00A59E"/>
                </a:solidFill>
                <a:latin typeface="BIZ UDゴシック" panose="020B0400000000000000" pitchFamily="49" charset="-128"/>
                <a:ea typeface="BIZ UDゴシック" panose="020B0400000000000000" pitchFamily="49" charset="-128"/>
              </a:rPr>
              <a:t>誰もが安全・安心に</a:t>
            </a:r>
            <a:endParaRPr kumimoji="1" lang="en-US" altLang="ja-JP" sz="1300" b="1" dirty="0">
              <a:solidFill>
                <a:srgbClr val="00A59E"/>
              </a:solidFill>
              <a:latin typeface="BIZ UDゴシック" panose="020B0400000000000000" pitchFamily="49" charset="-128"/>
              <a:ea typeface="BIZ UDゴシック" panose="020B0400000000000000" pitchFamily="49" charset="-128"/>
            </a:endParaRPr>
          </a:p>
          <a:p>
            <a:pPr defTabSz="742950">
              <a:lnSpc>
                <a:spcPct val="150000"/>
              </a:lnSpc>
              <a:defRPr/>
            </a:pPr>
            <a:r>
              <a:rPr kumimoji="1" lang="ja-JP" altLang="en-US" sz="1300" b="1" dirty="0">
                <a:solidFill>
                  <a:srgbClr val="00A59E"/>
                </a:solidFill>
                <a:latin typeface="BIZ UDゴシック" panose="020B0400000000000000" pitchFamily="49" charset="-128"/>
                <a:ea typeface="BIZ UDゴシック" panose="020B0400000000000000" pitchFamily="49" charset="-128"/>
              </a:rPr>
              <a:t>　　  いきいきと暮らせる社会の実現</a:t>
            </a:r>
            <a:endParaRPr kumimoji="1" lang="ja-JP" altLang="en-US" sz="1300" dirty="0">
              <a:solidFill>
                <a:srgbClr val="00A59E"/>
              </a:solidFill>
              <a:latin typeface="游ゴシック" panose="020F0502020204030204"/>
              <a:ea typeface="游ゴシック" panose="020B0400000000000000" pitchFamily="50" charset="-128"/>
            </a:endParaRPr>
          </a:p>
        </p:txBody>
      </p:sp>
      <p:sp>
        <p:nvSpPr>
          <p:cNvPr id="11" name="正方形/長方形 10">
            <a:extLst>
              <a:ext uri="{FF2B5EF4-FFF2-40B4-BE49-F238E27FC236}">
                <a16:creationId xmlns:a16="http://schemas.microsoft.com/office/drawing/2014/main" id="{6F9CB1ED-2D25-47BF-B0A3-58320FE7E3B2}"/>
              </a:ext>
            </a:extLst>
          </p:cNvPr>
          <p:cNvSpPr/>
          <p:nvPr/>
        </p:nvSpPr>
        <p:spPr bwMode="auto">
          <a:xfrm>
            <a:off x="201000" y="1773000"/>
            <a:ext cx="3096000" cy="809645"/>
          </a:xfrm>
          <a:prstGeom prst="rect">
            <a:avLst/>
          </a:prstGeom>
          <a:noFill/>
        </p:spPr>
        <p:txBody>
          <a:bodyPr wrap="square">
            <a:spAutoFit/>
          </a:bodyPr>
          <a:lstStyle/>
          <a:p>
            <a:pPr defTabSz="742950">
              <a:lnSpc>
                <a:spcPct val="150000"/>
              </a:lnSpc>
              <a:defRPr/>
            </a:pPr>
            <a:r>
              <a:rPr kumimoji="1" lang="en-US" altLang="ja-JP" sz="1950" b="1" spc="122" dirty="0">
                <a:solidFill>
                  <a:srgbClr val="0068B7"/>
                </a:solidFill>
                <a:latin typeface="BIZ UDゴシック" panose="020B0400000000000000" pitchFamily="49" charset="-128"/>
                <a:ea typeface="BIZ UDゴシック" panose="020B0400000000000000" pitchFamily="49" charset="-128"/>
              </a:rPr>
              <a:t>Ⅰ.</a:t>
            </a:r>
            <a:r>
              <a:rPr kumimoji="1" lang="ja-JP" altLang="en-US" sz="1300" b="1" spc="122" dirty="0">
                <a:solidFill>
                  <a:srgbClr val="0068B7"/>
                </a:solidFill>
                <a:latin typeface="BIZ UDゴシック" panose="020B0400000000000000" pitchFamily="49" charset="-128"/>
                <a:ea typeface="BIZ UDゴシック" panose="020B0400000000000000" pitchFamily="49" charset="-128"/>
              </a:rPr>
              <a:t>万博のレガシーを活かした</a:t>
            </a:r>
            <a:endParaRPr kumimoji="1" lang="en-US" altLang="ja-JP" sz="1300" b="1" spc="122" dirty="0">
              <a:solidFill>
                <a:srgbClr val="0068B7"/>
              </a:solidFill>
              <a:latin typeface="BIZ UDゴシック" panose="020B0400000000000000" pitchFamily="49" charset="-128"/>
              <a:ea typeface="BIZ UDゴシック" panose="020B0400000000000000" pitchFamily="49" charset="-128"/>
            </a:endParaRPr>
          </a:p>
          <a:p>
            <a:pPr algn="ctr" defTabSz="742950">
              <a:lnSpc>
                <a:spcPct val="150000"/>
              </a:lnSpc>
              <a:defRPr/>
            </a:pPr>
            <a:r>
              <a:rPr kumimoji="1" lang="ja-JP" altLang="en-US" sz="1300" b="1" spc="122" dirty="0">
                <a:solidFill>
                  <a:srgbClr val="0068B7"/>
                </a:solidFill>
                <a:latin typeface="BIZ UDゴシック" panose="020B0400000000000000" pitchFamily="49" charset="-128"/>
                <a:ea typeface="BIZ UDゴシック" panose="020B0400000000000000" pitchFamily="49" charset="-128"/>
              </a:rPr>
              <a:t>　　　「副首都・大阪」の早期実現</a:t>
            </a:r>
            <a:endParaRPr kumimoji="1" lang="ja-JP" altLang="en-US" sz="1300" spc="122" dirty="0">
              <a:solidFill>
                <a:prstClr val="black">
                  <a:lumMod val="95000"/>
                  <a:lumOff val="5000"/>
                </a:prstClr>
              </a:solidFill>
              <a:latin typeface="游ゴシック" panose="020F0502020204030204"/>
              <a:ea typeface="游ゴシック" panose="020B0400000000000000" pitchFamily="50" charset="-128"/>
            </a:endParaRPr>
          </a:p>
        </p:txBody>
      </p:sp>
      <p:sp>
        <p:nvSpPr>
          <p:cNvPr id="30" name="四角形: 角を丸くする 29">
            <a:extLst>
              <a:ext uri="{FF2B5EF4-FFF2-40B4-BE49-F238E27FC236}">
                <a16:creationId xmlns:a16="http://schemas.microsoft.com/office/drawing/2014/main" id="{C4F04BCC-2D40-407C-A030-C417D49F64DB}"/>
              </a:ext>
            </a:extLst>
          </p:cNvPr>
          <p:cNvSpPr>
            <a:spLocks/>
          </p:cNvSpPr>
          <p:nvPr/>
        </p:nvSpPr>
        <p:spPr bwMode="auto">
          <a:xfrm>
            <a:off x="201000" y="2638216"/>
            <a:ext cx="3096000" cy="3742783"/>
          </a:xfrm>
          <a:prstGeom prst="roundRect">
            <a:avLst>
              <a:gd name="adj" fmla="val 3842"/>
            </a:avLst>
          </a:prstGeom>
          <a:solidFill>
            <a:srgbClr val="0068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29" name="四角形: 角を丸くする 28">
            <a:extLst>
              <a:ext uri="{FF2B5EF4-FFF2-40B4-BE49-F238E27FC236}">
                <a16:creationId xmlns:a16="http://schemas.microsoft.com/office/drawing/2014/main" id="{C9147FCB-F3B6-401C-94AB-32EBA419CAD4}"/>
              </a:ext>
            </a:extLst>
          </p:cNvPr>
          <p:cNvSpPr>
            <a:spLocks/>
          </p:cNvSpPr>
          <p:nvPr/>
        </p:nvSpPr>
        <p:spPr bwMode="auto">
          <a:xfrm>
            <a:off x="252174" y="2966649"/>
            <a:ext cx="2993653" cy="3270351"/>
          </a:xfrm>
          <a:prstGeom prst="roundRect">
            <a:avLst>
              <a:gd name="adj" fmla="val 38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150" name="テキスト ボックス 149">
            <a:extLst>
              <a:ext uri="{FF2B5EF4-FFF2-40B4-BE49-F238E27FC236}">
                <a16:creationId xmlns:a16="http://schemas.microsoft.com/office/drawing/2014/main" id="{926DE4D2-AA5A-4111-868C-2DE590B3B016}"/>
              </a:ext>
            </a:extLst>
          </p:cNvPr>
          <p:cNvSpPr txBox="1"/>
          <p:nvPr/>
        </p:nvSpPr>
        <p:spPr bwMode="auto">
          <a:xfrm>
            <a:off x="354936" y="3203604"/>
            <a:ext cx="3187650"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138" spc="-81" dirty="0">
                <a:solidFill>
                  <a:prstClr val="black"/>
                </a:solidFill>
              </a:rPr>
              <a:t>万博レガシーを活かした</a:t>
            </a:r>
            <a:r>
              <a:rPr kumimoji="1" lang="ja-JP" altLang="en-US" sz="1300" spc="-81" dirty="0">
                <a:ln w="0"/>
                <a:solidFill>
                  <a:srgbClr val="4472C4"/>
                </a:solidFill>
                <a:effectLst>
                  <a:outerShdw blurRad="38100" dist="25400" dir="5400000" algn="ctr" rotWithShape="0">
                    <a:srgbClr val="6E747A">
                      <a:alpha val="43000"/>
                    </a:srgbClr>
                  </a:outerShdw>
                </a:effectLst>
              </a:rPr>
              <a:t>「さらなる成長へ」</a:t>
            </a:r>
            <a:endParaRPr kumimoji="1" lang="ja-JP" altLang="en-US" sz="1300" spc="-81" dirty="0">
              <a:solidFill>
                <a:srgbClr val="0068B7"/>
              </a:solidFill>
            </a:endParaRPr>
          </a:p>
        </p:txBody>
      </p:sp>
      <p:sp>
        <p:nvSpPr>
          <p:cNvPr id="155" name="フローチャート: 結合子 154">
            <a:extLst>
              <a:ext uri="{FF2B5EF4-FFF2-40B4-BE49-F238E27FC236}">
                <a16:creationId xmlns:a16="http://schemas.microsoft.com/office/drawing/2014/main" id="{6CC5C690-93E5-46AE-BCF2-D5FFEDDE8599}"/>
              </a:ext>
            </a:extLst>
          </p:cNvPr>
          <p:cNvSpPr/>
          <p:nvPr/>
        </p:nvSpPr>
        <p:spPr bwMode="auto">
          <a:xfrm>
            <a:off x="279824" y="3289809"/>
            <a:ext cx="150248" cy="158093"/>
          </a:xfrm>
          <a:prstGeom prst="flowChartConnector">
            <a:avLst/>
          </a:prstGeom>
          <a:solidFill>
            <a:srgbClr val="0068B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56" name="テキスト ボックス 155">
            <a:extLst>
              <a:ext uri="{FF2B5EF4-FFF2-40B4-BE49-F238E27FC236}">
                <a16:creationId xmlns:a16="http://schemas.microsoft.com/office/drawing/2014/main" id="{BB0DE8D0-2B4E-4991-BF10-616BB09DEB2C}"/>
              </a:ext>
            </a:extLst>
          </p:cNvPr>
          <p:cNvSpPr txBox="1"/>
          <p:nvPr/>
        </p:nvSpPr>
        <p:spPr bwMode="auto">
          <a:xfrm>
            <a:off x="367647" y="3508650"/>
            <a:ext cx="2647644" cy="517834"/>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・最先端技術等の実装化の加速</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・スタートアップエコシステムの推進 等</a:t>
            </a:r>
            <a:endParaRPr kumimoji="1" lang="ja-JP" altLang="en-US" sz="975" dirty="0">
              <a:solidFill>
                <a:prstClr val="black"/>
              </a:solidFill>
              <a:latin typeface="游ゴシック" panose="020F0502020204030204"/>
              <a:ea typeface="游ゴシック" panose="020B0400000000000000" pitchFamily="50" charset="-128"/>
            </a:endParaRPr>
          </a:p>
        </p:txBody>
      </p:sp>
      <p:sp>
        <p:nvSpPr>
          <p:cNvPr id="165" name="テキスト ボックス 164">
            <a:extLst>
              <a:ext uri="{FF2B5EF4-FFF2-40B4-BE49-F238E27FC236}">
                <a16:creationId xmlns:a16="http://schemas.microsoft.com/office/drawing/2014/main" id="{78AFBEC0-37D2-48B6-A655-DB1DD4A07481}"/>
              </a:ext>
            </a:extLst>
          </p:cNvPr>
          <p:cNvSpPr txBox="1"/>
          <p:nvPr/>
        </p:nvSpPr>
        <p:spPr bwMode="auto">
          <a:xfrm>
            <a:off x="338650" y="4195023"/>
            <a:ext cx="2897600"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138" dirty="0">
                <a:solidFill>
                  <a:prstClr val="black"/>
                </a:solidFill>
              </a:rPr>
              <a:t>世界を惹きつける</a:t>
            </a:r>
            <a:r>
              <a:rPr kumimoji="1" lang="ja-JP" altLang="en-US" sz="1300" dirty="0">
                <a:ln w="0"/>
                <a:solidFill>
                  <a:srgbClr val="4472C4"/>
                </a:solidFill>
                <a:effectLst>
                  <a:outerShdw blurRad="38100" dist="25400" dir="5400000" algn="ctr" rotWithShape="0">
                    <a:srgbClr val="6E747A">
                      <a:alpha val="43000"/>
                    </a:srgbClr>
                  </a:outerShdw>
                </a:effectLst>
              </a:rPr>
              <a:t>「都市魅力の向上」</a:t>
            </a:r>
            <a:endParaRPr kumimoji="1" lang="ja-JP" altLang="en-US" sz="1300" dirty="0">
              <a:solidFill>
                <a:srgbClr val="0068B7"/>
              </a:solidFill>
            </a:endParaRPr>
          </a:p>
        </p:txBody>
      </p:sp>
      <p:sp>
        <p:nvSpPr>
          <p:cNvPr id="166" name="フローチャート: 結合子 165">
            <a:extLst>
              <a:ext uri="{FF2B5EF4-FFF2-40B4-BE49-F238E27FC236}">
                <a16:creationId xmlns:a16="http://schemas.microsoft.com/office/drawing/2014/main" id="{64D4A34F-AF1A-4F49-81D2-B4BC86BF1CC7}"/>
              </a:ext>
            </a:extLst>
          </p:cNvPr>
          <p:cNvSpPr/>
          <p:nvPr/>
        </p:nvSpPr>
        <p:spPr bwMode="auto">
          <a:xfrm>
            <a:off x="268614" y="4281221"/>
            <a:ext cx="150248" cy="158093"/>
          </a:xfrm>
          <a:prstGeom prst="flowChartConnector">
            <a:avLst/>
          </a:prstGeom>
          <a:solidFill>
            <a:srgbClr val="0068B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67" name="テキスト ボックス 166">
            <a:extLst>
              <a:ext uri="{FF2B5EF4-FFF2-40B4-BE49-F238E27FC236}">
                <a16:creationId xmlns:a16="http://schemas.microsoft.com/office/drawing/2014/main" id="{818315A5-F39E-47F9-9556-7AFD9B18A9D5}"/>
              </a:ext>
            </a:extLst>
          </p:cNvPr>
          <p:cNvSpPr txBox="1"/>
          <p:nvPr/>
        </p:nvSpPr>
        <p:spPr bwMode="auto">
          <a:xfrm>
            <a:off x="359921" y="4456705"/>
            <a:ext cx="2647644" cy="517834"/>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・ＩＲを核とした国際観光拠点の形成</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・大阪ならではのにぎわいの創出 等</a:t>
            </a:r>
            <a:endParaRPr kumimoji="1" lang="ja-JP" altLang="en-US" sz="975" dirty="0">
              <a:solidFill>
                <a:prstClr val="black"/>
              </a:solidFill>
              <a:latin typeface="游ゴシック" panose="020F0502020204030204"/>
              <a:ea typeface="游ゴシック" panose="020B0400000000000000" pitchFamily="50" charset="-128"/>
            </a:endParaRPr>
          </a:p>
        </p:txBody>
      </p:sp>
      <p:sp>
        <p:nvSpPr>
          <p:cNvPr id="168" name="テキスト ボックス 167">
            <a:extLst>
              <a:ext uri="{FF2B5EF4-FFF2-40B4-BE49-F238E27FC236}">
                <a16:creationId xmlns:a16="http://schemas.microsoft.com/office/drawing/2014/main" id="{05864319-C57E-404C-A0C5-D23543555903}"/>
              </a:ext>
            </a:extLst>
          </p:cNvPr>
          <p:cNvSpPr txBox="1"/>
          <p:nvPr/>
        </p:nvSpPr>
        <p:spPr bwMode="auto">
          <a:xfrm>
            <a:off x="338650" y="5212381"/>
            <a:ext cx="4094514"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138" dirty="0">
                <a:solidFill>
                  <a:prstClr val="black"/>
                </a:solidFill>
              </a:rPr>
              <a:t>副首都にふさわしい</a:t>
            </a:r>
            <a:r>
              <a:rPr kumimoji="1" lang="ja-JP" altLang="en-US" sz="1300" dirty="0">
                <a:ln w="0"/>
                <a:solidFill>
                  <a:srgbClr val="4472C4"/>
                </a:solidFill>
                <a:effectLst>
                  <a:outerShdw blurRad="38100" dist="25400" dir="5400000" algn="ctr" rotWithShape="0">
                    <a:srgbClr val="6E747A">
                      <a:alpha val="43000"/>
                    </a:srgbClr>
                  </a:outerShdw>
                </a:effectLst>
              </a:rPr>
              <a:t>「まちづくり」</a:t>
            </a:r>
            <a:endParaRPr kumimoji="1" lang="ja-JP" altLang="en-US" sz="1300" dirty="0">
              <a:solidFill>
                <a:srgbClr val="0068B7"/>
              </a:solidFill>
            </a:endParaRPr>
          </a:p>
        </p:txBody>
      </p:sp>
      <p:sp>
        <p:nvSpPr>
          <p:cNvPr id="170" name="テキスト ボックス 169">
            <a:extLst>
              <a:ext uri="{FF2B5EF4-FFF2-40B4-BE49-F238E27FC236}">
                <a16:creationId xmlns:a16="http://schemas.microsoft.com/office/drawing/2014/main" id="{9EBB93AB-D2A9-4287-B29C-2B18C2FBB53C}"/>
              </a:ext>
            </a:extLst>
          </p:cNvPr>
          <p:cNvSpPr txBox="1"/>
          <p:nvPr/>
        </p:nvSpPr>
        <p:spPr bwMode="auto">
          <a:xfrm>
            <a:off x="365322" y="5455639"/>
            <a:ext cx="2647644" cy="504241"/>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・夢洲、うめきた２期、大阪城東部</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・淀川左岸線、なにわ筋線、三大水門 等</a:t>
            </a:r>
          </a:p>
        </p:txBody>
      </p:sp>
      <p:sp>
        <p:nvSpPr>
          <p:cNvPr id="17" name="正方形/長方形 16">
            <a:extLst>
              <a:ext uri="{FF2B5EF4-FFF2-40B4-BE49-F238E27FC236}">
                <a16:creationId xmlns:a16="http://schemas.microsoft.com/office/drawing/2014/main" id="{0C08AFBD-B1EB-434F-A214-003B2FB78DA8}"/>
              </a:ext>
            </a:extLst>
          </p:cNvPr>
          <p:cNvSpPr/>
          <p:nvPr/>
        </p:nvSpPr>
        <p:spPr>
          <a:xfrm>
            <a:off x="680108" y="1627031"/>
            <a:ext cx="8674192" cy="6387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a:solidFill>
                <a:prstClr val="black">
                  <a:lumMod val="85000"/>
                  <a:lumOff val="15000"/>
                </a:prstClr>
              </a:solidFill>
              <a:latin typeface="游ゴシック" panose="020F0502020204030204"/>
              <a:ea typeface="游ゴシック" panose="020B0400000000000000" pitchFamily="50" charset="-128"/>
            </a:endParaRPr>
          </a:p>
        </p:txBody>
      </p:sp>
      <p:sp>
        <p:nvSpPr>
          <p:cNvPr id="33" name="テキスト ボックス 32">
            <a:extLst>
              <a:ext uri="{FF2B5EF4-FFF2-40B4-BE49-F238E27FC236}">
                <a16:creationId xmlns:a16="http://schemas.microsoft.com/office/drawing/2014/main" id="{F3F344EB-389E-4BF6-9DA9-3A24D62CE149}"/>
              </a:ext>
            </a:extLst>
          </p:cNvPr>
          <p:cNvSpPr txBox="1"/>
          <p:nvPr/>
        </p:nvSpPr>
        <p:spPr>
          <a:xfrm>
            <a:off x="465584" y="1206480"/>
            <a:ext cx="9251315" cy="523220"/>
          </a:xfrm>
          <a:prstGeom prst="rect">
            <a:avLst/>
          </a:prstGeom>
          <a:noFill/>
        </p:spPr>
        <p:txBody>
          <a:bodyPr wrap="square" rtlCol="0">
            <a:spAutoFit/>
          </a:bodyPr>
          <a:lstStyle/>
          <a:p>
            <a:pPr defTabSz="742950">
              <a:defRPr/>
            </a:pPr>
            <a:r>
              <a:rPr kumimoji="1" lang="ja-JP" altLang="en-US" sz="2800" b="1" spc="81" dirty="0">
                <a:solidFill>
                  <a:prstClr val="black">
                    <a:lumMod val="85000"/>
                    <a:lumOff val="15000"/>
                  </a:prstClr>
                </a:solidFill>
                <a:latin typeface="BIZ UDゴシック" panose="020B0400000000000000" pitchFamily="49" charset="-128"/>
                <a:ea typeface="BIZ UDゴシック" panose="020B0400000000000000" pitchFamily="49" charset="-128"/>
              </a:rPr>
              <a:t>「</a:t>
            </a:r>
            <a:r>
              <a:rPr kumimoji="1" lang="zh-TW" altLang="en-US" sz="2800" b="1" spc="81" dirty="0">
                <a:solidFill>
                  <a:prstClr val="black">
                    <a:lumMod val="85000"/>
                    <a:lumOff val="15000"/>
                  </a:prstClr>
                </a:solidFill>
                <a:latin typeface="BIZ UDゴシック" panose="020B0400000000000000" pitchFamily="49" charset="-128"/>
                <a:ea typeface="BIZ UDゴシック" panose="020B0400000000000000" pitchFamily="49" charset="-128"/>
              </a:rPr>
              <a:t>副首都実現加速予算</a:t>
            </a:r>
            <a:r>
              <a:rPr kumimoji="1" lang="ja-JP" altLang="en-US" sz="2800" b="1" spc="81" dirty="0">
                <a:solidFill>
                  <a:prstClr val="black">
                    <a:lumMod val="85000"/>
                    <a:lumOff val="15000"/>
                  </a:prstClr>
                </a:solidFill>
                <a:latin typeface="BIZ UDゴシック" panose="020B0400000000000000" pitchFamily="49" charset="-128"/>
                <a:ea typeface="BIZ UDゴシック" panose="020B0400000000000000" pitchFamily="49" charset="-128"/>
              </a:rPr>
              <a:t>」～新たなフェーズへの飛躍～</a:t>
            </a:r>
          </a:p>
        </p:txBody>
      </p:sp>
      <p:sp>
        <p:nvSpPr>
          <p:cNvPr id="4" name="テキスト プレースホルダー 3">
            <a:extLst>
              <a:ext uri="{FF2B5EF4-FFF2-40B4-BE49-F238E27FC236}">
                <a16:creationId xmlns:a16="http://schemas.microsoft.com/office/drawing/2014/main" id="{843EBF2D-E6EB-41A5-A51B-51B38A705C9D}"/>
              </a:ext>
            </a:extLst>
          </p:cNvPr>
          <p:cNvSpPr>
            <a:spLocks noGrp="1"/>
          </p:cNvSpPr>
          <p:nvPr>
            <p:ph type="body" sz="quarter" idx="13"/>
          </p:nvPr>
        </p:nvSpPr>
        <p:spPr/>
        <p:txBody>
          <a:bodyPr/>
          <a:lstStyle/>
          <a:p>
            <a:r>
              <a:rPr lang="ja-JP" altLang="en-US" dirty="0"/>
              <a:t>（４）令和８年度当初予算の状況</a:t>
            </a:r>
          </a:p>
        </p:txBody>
      </p:sp>
      <p:sp>
        <p:nvSpPr>
          <p:cNvPr id="54" name="スライド番号プレースホルダー 14">
            <a:extLst>
              <a:ext uri="{FF2B5EF4-FFF2-40B4-BE49-F238E27FC236}">
                <a16:creationId xmlns:a16="http://schemas.microsoft.com/office/drawing/2014/main" id="{A6F0617F-1D7B-46A9-926A-E0941B319BD7}"/>
              </a:ext>
            </a:extLst>
          </p:cNvPr>
          <p:cNvSpPr>
            <a:spLocks noGrp="1"/>
          </p:cNvSpPr>
          <p:nvPr>
            <p:ph type="sldNum" sz="quarter" idx="4"/>
          </p:nvPr>
        </p:nvSpPr>
        <p:spPr>
          <a:xfrm>
            <a:off x="9146615" y="6632819"/>
            <a:ext cx="720210" cy="216024"/>
          </a:xfrm>
        </p:spPr>
        <p:txBody>
          <a:bodyPr/>
          <a:lstStyle/>
          <a:p>
            <a:pPr lvl="0"/>
            <a:r>
              <a:rPr lang="en-US" altLang="ja-JP" noProof="0" dirty="0"/>
              <a:t>14</a:t>
            </a:r>
            <a:endParaRPr lang="ja-JP" altLang="en-US" noProof="0" dirty="0"/>
          </a:p>
        </p:txBody>
      </p:sp>
      <p:sp>
        <p:nvSpPr>
          <p:cNvPr id="38" name="四角形: 角を丸くする 37">
            <a:extLst>
              <a:ext uri="{FF2B5EF4-FFF2-40B4-BE49-F238E27FC236}">
                <a16:creationId xmlns:a16="http://schemas.microsoft.com/office/drawing/2014/main" id="{86FF518C-94B5-4FCC-94B7-C1ED130740C0}"/>
              </a:ext>
            </a:extLst>
          </p:cNvPr>
          <p:cNvSpPr>
            <a:spLocks/>
          </p:cNvSpPr>
          <p:nvPr/>
        </p:nvSpPr>
        <p:spPr bwMode="auto">
          <a:xfrm>
            <a:off x="3405000" y="2638216"/>
            <a:ext cx="3096000" cy="3742783"/>
          </a:xfrm>
          <a:prstGeom prst="roundRect">
            <a:avLst>
              <a:gd name="adj" fmla="val 3842"/>
            </a:avLst>
          </a:prstGeom>
          <a:solidFill>
            <a:srgbClr val="00A5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2" name="四角形: 角を丸くする 1">
            <a:extLst>
              <a:ext uri="{FF2B5EF4-FFF2-40B4-BE49-F238E27FC236}">
                <a16:creationId xmlns:a16="http://schemas.microsoft.com/office/drawing/2014/main" id="{3889EB08-4843-25EA-B308-B9758457CD28}"/>
              </a:ext>
            </a:extLst>
          </p:cNvPr>
          <p:cNvSpPr>
            <a:spLocks/>
          </p:cNvSpPr>
          <p:nvPr/>
        </p:nvSpPr>
        <p:spPr bwMode="auto">
          <a:xfrm>
            <a:off x="3458082" y="2966649"/>
            <a:ext cx="2993653" cy="3270351"/>
          </a:xfrm>
          <a:prstGeom prst="roundRect">
            <a:avLst>
              <a:gd name="adj" fmla="val 38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35" name="四角形: 角を丸くする 34">
            <a:extLst>
              <a:ext uri="{FF2B5EF4-FFF2-40B4-BE49-F238E27FC236}">
                <a16:creationId xmlns:a16="http://schemas.microsoft.com/office/drawing/2014/main" id="{DAC5D286-CAE9-4A6E-A0F8-7CF8AB7558B2}"/>
              </a:ext>
            </a:extLst>
          </p:cNvPr>
          <p:cNvSpPr>
            <a:spLocks/>
          </p:cNvSpPr>
          <p:nvPr/>
        </p:nvSpPr>
        <p:spPr bwMode="auto">
          <a:xfrm>
            <a:off x="6609000" y="2642331"/>
            <a:ext cx="3096000" cy="3721897"/>
          </a:xfrm>
          <a:prstGeom prst="roundRect">
            <a:avLst>
              <a:gd name="adj" fmla="val 3842"/>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5" name="四角形: 角を丸くする 4">
            <a:extLst>
              <a:ext uri="{FF2B5EF4-FFF2-40B4-BE49-F238E27FC236}">
                <a16:creationId xmlns:a16="http://schemas.microsoft.com/office/drawing/2014/main" id="{DB6823EC-D65E-8C2A-2A36-F0141F203082}"/>
              </a:ext>
            </a:extLst>
          </p:cNvPr>
          <p:cNvSpPr>
            <a:spLocks/>
          </p:cNvSpPr>
          <p:nvPr/>
        </p:nvSpPr>
        <p:spPr bwMode="auto">
          <a:xfrm>
            <a:off x="6662949" y="2966649"/>
            <a:ext cx="2993653" cy="3270351"/>
          </a:xfrm>
          <a:prstGeom prst="roundRect">
            <a:avLst>
              <a:gd name="adj" fmla="val 38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138" dirty="0">
              <a:solidFill>
                <a:prstClr val="black">
                  <a:lumMod val="85000"/>
                  <a:lumOff val="15000"/>
                </a:prstClr>
              </a:solidFill>
              <a:latin typeface="BIZ UDゴシック" panose="020B0400000000000000" pitchFamily="49" charset="-128"/>
              <a:ea typeface="BIZ UDゴシック" panose="020B0400000000000000" pitchFamily="49" charset="-128"/>
            </a:endParaRPr>
          </a:p>
        </p:txBody>
      </p:sp>
      <p:sp>
        <p:nvSpPr>
          <p:cNvPr id="26" name="テキスト ボックス 25">
            <a:extLst>
              <a:ext uri="{FF2B5EF4-FFF2-40B4-BE49-F238E27FC236}">
                <a16:creationId xmlns:a16="http://schemas.microsoft.com/office/drawing/2014/main" id="{4BD748A9-2D90-4BAA-83BC-2E146626E9B4}"/>
              </a:ext>
            </a:extLst>
          </p:cNvPr>
          <p:cNvSpPr txBox="1"/>
          <p:nvPr/>
        </p:nvSpPr>
        <p:spPr bwMode="auto">
          <a:xfrm>
            <a:off x="440817" y="2608425"/>
            <a:ext cx="2618920" cy="338554"/>
          </a:xfrm>
          <a:prstGeom prst="rect">
            <a:avLst/>
          </a:prstGeom>
          <a:noFill/>
        </p:spPr>
        <p:txBody>
          <a:bodyPr wrap="square" rtlCol="0">
            <a:spAutoFit/>
          </a:bodyPr>
          <a:lstStyle/>
          <a:p>
            <a:pPr algn="ctr" defTabSz="742950">
              <a:defRPr/>
            </a:pPr>
            <a:r>
              <a:rPr kumimoji="1" lang="en-US" altLang="ja-JP" sz="1600" b="1" dirty="0">
                <a:solidFill>
                  <a:prstClr val="white"/>
                </a:solidFill>
                <a:latin typeface="BIZ UDPゴシック" panose="020B0400000000000000" pitchFamily="50" charset="-128"/>
                <a:ea typeface="BIZ UDPゴシック" panose="020B0400000000000000" pitchFamily="50" charset="-128"/>
              </a:rPr>
              <a:t>【</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６</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26</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4</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億円</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a:t>
            </a:r>
          </a:p>
        </p:txBody>
      </p:sp>
      <p:sp>
        <p:nvSpPr>
          <p:cNvPr id="27" name="テキスト ボックス 26">
            <a:extLst>
              <a:ext uri="{FF2B5EF4-FFF2-40B4-BE49-F238E27FC236}">
                <a16:creationId xmlns:a16="http://schemas.microsoft.com/office/drawing/2014/main" id="{2385F99A-CC5E-420A-8314-CED92EAD21DB}"/>
              </a:ext>
            </a:extLst>
          </p:cNvPr>
          <p:cNvSpPr txBox="1"/>
          <p:nvPr/>
        </p:nvSpPr>
        <p:spPr bwMode="auto">
          <a:xfrm>
            <a:off x="3793555" y="2608425"/>
            <a:ext cx="2320970" cy="338554"/>
          </a:xfrm>
          <a:prstGeom prst="rect">
            <a:avLst/>
          </a:prstGeom>
          <a:noFill/>
        </p:spPr>
        <p:txBody>
          <a:bodyPr wrap="square" rtlCol="0">
            <a:spAutoFit/>
          </a:bodyPr>
          <a:lstStyle/>
          <a:p>
            <a:pPr algn="ctr" defTabSz="742950">
              <a:defRPr/>
            </a:pPr>
            <a:r>
              <a:rPr kumimoji="1" lang="en-US" altLang="ja-JP" sz="1600" b="1" dirty="0">
                <a:solidFill>
                  <a:prstClr val="white"/>
                </a:solidFill>
                <a:latin typeface="BIZ UDPゴシック" panose="020B0400000000000000" pitchFamily="50" charset="-128"/>
                <a:ea typeface="BIZ UDPゴシック" panose="020B0400000000000000" pitchFamily="50" charset="-128"/>
              </a:rPr>
              <a:t>【173</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3</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億円</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a:t>
            </a:r>
          </a:p>
        </p:txBody>
      </p:sp>
      <p:sp>
        <p:nvSpPr>
          <p:cNvPr id="28" name="テキスト ボックス 27">
            <a:extLst>
              <a:ext uri="{FF2B5EF4-FFF2-40B4-BE49-F238E27FC236}">
                <a16:creationId xmlns:a16="http://schemas.microsoft.com/office/drawing/2014/main" id="{F74B12CF-844F-420A-939F-F76530B27327}"/>
              </a:ext>
            </a:extLst>
          </p:cNvPr>
          <p:cNvSpPr txBox="1"/>
          <p:nvPr/>
        </p:nvSpPr>
        <p:spPr bwMode="auto">
          <a:xfrm>
            <a:off x="6983396" y="2608425"/>
            <a:ext cx="2347207" cy="338554"/>
          </a:xfrm>
          <a:prstGeom prst="rect">
            <a:avLst/>
          </a:prstGeom>
          <a:noFill/>
        </p:spPr>
        <p:txBody>
          <a:bodyPr wrap="square" rtlCol="0">
            <a:spAutoFit/>
          </a:bodyPr>
          <a:lstStyle/>
          <a:p>
            <a:pPr algn="ctr" defTabSz="742950">
              <a:defRPr/>
            </a:pPr>
            <a:r>
              <a:rPr kumimoji="1" lang="en-US" altLang="ja-JP" sz="1600" b="1" dirty="0">
                <a:solidFill>
                  <a:prstClr val="white"/>
                </a:solidFill>
                <a:latin typeface="BIZ UDPゴシック" panose="020B0400000000000000" pitchFamily="50" charset="-128"/>
                <a:ea typeface="BIZ UDPゴシック" panose="020B0400000000000000" pitchFamily="50" charset="-128"/>
              </a:rPr>
              <a:t>【343</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0</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億円</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a:t>
            </a:r>
          </a:p>
        </p:txBody>
      </p:sp>
      <p:sp>
        <p:nvSpPr>
          <p:cNvPr id="10" name="フローチャート: 結合子 9">
            <a:extLst>
              <a:ext uri="{FF2B5EF4-FFF2-40B4-BE49-F238E27FC236}">
                <a16:creationId xmlns:a16="http://schemas.microsoft.com/office/drawing/2014/main" id="{F48CDF51-5AF6-7F39-6DFA-24FDA76CC568}"/>
              </a:ext>
            </a:extLst>
          </p:cNvPr>
          <p:cNvSpPr/>
          <p:nvPr/>
        </p:nvSpPr>
        <p:spPr bwMode="auto">
          <a:xfrm>
            <a:off x="268614" y="5297546"/>
            <a:ext cx="150248" cy="158093"/>
          </a:xfrm>
          <a:prstGeom prst="flowChartConnector">
            <a:avLst/>
          </a:prstGeom>
          <a:solidFill>
            <a:srgbClr val="0068B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82" name="テキスト ボックス 181">
            <a:extLst>
              <a:ext uri="{FF2B5EF4-FFF2-40B4-BE49-F238E27FC236}">
                <a16:creationId xmlns:a16="http://schemas.microsoft.com/office/drawing/2014/main" id="{5158C269-1A93-414C-91FA-9601B004EA3A}"/>
              </a:ext>
            </a:extLst>
          </p:cNvPr>
          <p:cNvSpPr txBox="1"/>
          <p:nvPr/>
        </p:nvSpPr>
        <p:spPr bwMode="auto">
          <a:xfrm>
            <a:off x="3744629" y="3233365"/>
            <a:ext cx="2897600"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300" dirty="0">
                <a:ln w="0"/>
                <a:solidFill>
                  <a:srgbClr val="00A59E"/>
                </a:solidFill>
                <a:effectLst>
                  <a:outerShdw blurRad="38100" dist="25400" dir="5400000" algn="ctr" rotWithShape="0">
                    <a:srgbClr val="6E747A">
                      <a:alpha val="43000"/>
                    </a:srgbClr>
                  </a:outerShdw>
                </a:effectLst>
              </a:rPr>
              <a:t>「物価高騰」</a:t>
            </a:r>
            <a:r>
              <a:rPr kumimoji="1" lang="ja-JP" altLang="en-US" sz="1138" dirty="0">
                <a:solidFill>
                  <a:prstClr val="black"/>
                </a:solidFill>
              </a:rPr>
              <a:t>への対応</a:t>
            </a:r>
            <a:endParaRPr kumimoji="1" lang="ja-JP" altLang="en-US" sz="1138" dirty="0">
              <a:solidFill>
                <a:srgbClr val="00A59E"/>
              </a:solidFill>
            </a:endParaRPr>
          </a:p>
        </p:txBody>
      </p:sp>
      <p:sp>
        <p:nvSpPr>
          <p:cNvPr id="152" name="フローチャート: 結合子 151">
            <a:extLst>
              <a:ext uri="{FF2B5EF4-FFF2-40B4-BE49-F238E27FC236}">
                <a16:creationId xmlns:a16="http://schemas.microsoft.com/office/drawing/2014/main" id="{456DB9CC-D168-4F59-A00C-D857DD86EDB9}"/>
              </a:ext>
            </a:extLst>
          </p:cNvPr>
          <p:cNvSpPr/>
          <p:nvPr/>
        </p:nvSpPr>
        <p:spPr bwMode="auto">
          <a:xfrm>
            <a:off x="3569262" y="4259012"/>
            <a:ext cx="150248" cy="158093"/>
          </a:xfrm>
          <a:prstGeom prst="flowChartConnector">
            <a:avLst/>
          </a:prstGeom>
          <a:solidFill>
            <a:srgbClr val="00A59E"/>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76" name="テキスト ボックス 175">
            <a:extLst>
              <a:ext uri="{FF2B5EF4-FFF2-40B4-BE49-F238E27FC236}">
                <a16:creationId xmlns:a16="http://schemas.microsoft.com/office/drawing/2014/main" id="{C5516D84-AFFC-443A-98FC-F84027C3BB5F}"/>
              </a:ext>
            </a:extLst>
          </p:cNvPr>
          <p:cNvSpPr txBox="1"/>
          <p:nvPr/>
        </p:nvSpPr>
        <p:spPr bwMode="auto">
          <a:xfrm>
            <a:off x="3635121" y="4464992"/>
            <a:ext cx="2647644" cy="504241"/>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・災害対応力の強化</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・依存症対策、特殊詐欺被害の防止 等</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p:txBody>
      </p:sp>
      <p:sp>
        <p:nvSpPr>
          <p:cNvPr id="178" name="テキスト ボックス 177">
            <a:extLst>
              <a:ext uri="{FF2B5EF4-FFF2-40B4-BE49-F238E27FC236}">
                <a16:creationId xmlns:a16="http://schemas.microsoft.com/office/drawing/2014/main" id="{EB59DCA4-563D-45E6-B1D9-4B7876B7540F}"/>
              </a:ext>
            </a:extLst>
          </p:cNvPr>
          <p:cNvSpPr txBox="1"/>
          <p:nvPr/>
        </p:nvSpPr>
        <p:spPr bwMode="auto">
          <a:xfrm>
            <a:off x="3675104" y="4186022"/>
            <a:ext cx="2895217"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300" spc="-41" dirty="0">
                <a:ln w="0"/>
                <a:solidFill>
                  <a:srgbClr val="00A59E"/>
                </a:solidFill>
                <a:effectLst>
                  <a:outerShdw blurRad="38100" dist="25400" dir="5400000" algn="ctr" rotWithShape="0">
                    <a:srgbClr val="6E747A">
                      <a:alpha val="43000"/>
                    </a:srgbClr>
                  </a:outerShdw>
                </a:effectLst>
              </a:rPr>
              <a:t>「いのち・健康」</a:t>
            </a:r>
            <a:r>
              <a:rPr kumimoji="1" lang="ja-JP" altLang="en-US" sz="1138" spc="-41" dirty="0">
                <a:ln w="0"/>
                <a:solidFill>
                  <a:prstClr val="black"/>
                </a:solidFill>
                <a:effectLst>
                  <a:outerShdw blurRad="38100" dist="25400" dir="5400000" algn="ctr" rotWithShape="0">
                    <a:srgbClr val="6E747A">
                      <a:alpha val="43000"/>
                    </a:srgbClr>
                  </a:outerShdw>
                </a:effectLst>
              </a:rPr>
              <a:t>と</a:t>
            </a:r>
            <a:r>
              <a:rPr kumimoji="1" lang="ja-JP" altLang="en-US" sz="1300" spc="-41" dirty="0">
                <a:ln w="0"/>
                <a:solidFill>
                  <a:srgbClr val="00A59E"/>
                </a:solidFill>
                <a:effectLst>
                  <a:outerShdw blurRad="38100" dist="25400" dir="5400000" algn="ctr" rotWithShape="0">
                    <a:srgbClr val="6E747A">
                      <a:alpha val="43000"/>
                    </a:srgbClr>
                  </a:outerShdw>
                </a:effectLst>
              </a:rPr>
              <a:t>「安全・安心」</a:t>
            </a:r>
            <a:endParaRPr kumimoji="1" lang="ja-JP" altLang="en-US" sz="1300" spc="-41" dirty="0">
              <a:solidFill>
                <a:srgbClr val="00A59E"/>
              </a:solidFill>
            </a:endParaRPr>
          </a:p>
        </p:txBody>
      </p:sp>
      <p:sp>
        <p:nvSpPr>
          <p:cNvPr id="181" name="フローチャート: 結合子 180">
            <a:extLst>
              <a:ext uri="{FF2B5EF4-FFF2-40B4-BE49-F238E27FC236}">
                <a16:creationId xmlns:a16="http://schemas.microsoft.com/office/drawing/2014/main" id="{261B0A44-48DE-483F-8CF6-0D87901EA587}"/>
              </a:ext>
            </a:extLst>
          </p:cNvPr>
          <p:cNvSpPr/>
          <p:nvPr/>
        </p:nvSpPr>
        <p:spPr bwMode="auto">
          <a:xfrm>
            <a:off x="3572507" y="3310319"/>
            <a:ext cx="150248" cy="158093"/>
          </a:xfrm>
          <a:prstGeom prst="flowChartConnector">
            <a:avLst/>
          </a:prstGeom>
          <a:solidFill>
            <a:srgbClr val="00A59E"/>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83" name="テキスト ボックス 182">
            <a:extLst>
              <a:ext uri="{FF2B5EF4-FFF2-40B4-BE49-F238E27FC236}">
                <a16:creationId xmlns:a16="http://schemas.microsoft.com/office/drawing/2014/main" id="{8453784E-069A-42BB-9E68-5939AB85EA0D}"/>
              </a:ext>
            </a:extLst>
          </p:cNvPr>
          <p:cNvSpPr txBox="1"/>
          <p:nvPr/>
        </p:nvSpPr>
        <p:spPr bwMode="auto">
          <a:xfrm>
            <a:off x="3632305" y="3494787"/>
            <a:ext cx="2647644" cy="517834"/>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・子ども食堂への支援、学校給食の無償化</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・中小企業の賃上げ促進 等</a:t>
            </a:r>
            <a:endParaRPr kumimoji="1" lang="ja-JP" altLang="en-US" sz="975" dirty="0">
              <a:solidFill>
                <a:prstClr val="black"/>
              </a:solidFill>
              <a:latin typeface="游ゴシック" panose="020F0502020204030204"/>
              <a:ea typeface="游ゴシック" panose="020B0400000000000000" pitchFamily="50" charset="-128"/>
            </a:endParaRPr>
          </a:p>
        </p:txBody>
      </p:sp>
      <p:sp>
        <p:nvSpPr>
          <p:cNvPr id="187" name="フローチャート: 結合子 186">
            <a:extLst>
              <a:ext uri="{FF2B5EF4-FFF2-40B4-BE49-F238E27FC236}">
                <a16:creationId xmlns:a16="http://schemas.microsoft.com/office/drawing/2014/main" id="{91AB361F-7BD2-4582-A55A-39A543AAF743}"/>
              </a:ext>
            </a:extLst>
          </p:cNvPr>
          <p:cNvSpPr/>
          <p:nvPr/>
        </p:nvSpPr>
        <p:spPr bwMode="auto">
          <a:xfrm>
            <a:off x="3569262" y="5281741"/>
            <a:ext cx="150248" cy="158093"/>
          </a:xfrm>
          <a:prstGeom prst="flowChartConnector">
            <a:avLst/>
          </a:prstGeom>
          <a:solidFill>
            <a:srgbClr val="00A59E"/>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88" name="テキスト ボックス 187">
            <a:extLst>
              <a:ext uri="{FF2B5EF4-FFF2-40B4-BE49-F238E27FC236}">
                <a16:creationId xmlns:a16="http://schemas.microsoft.com/office/drawing/2014/main" id="{AA233B67-CAED-4025-9C60-3F20FA8860F5}"/>
              </a:ext>
            </a:extLst>
          </p:cNvPr>
          <p:cNvSpPr txBox="1"/>
          <p:nvPr/>
        </p:nvSpPr>
        <p:spPr bwMode="auto">
          <a:xfrm>
            <a:off x="3638261" y="5485056"/>
            <a:ext cx="2647644" cy="504241"/>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・デジタルサービスの実装支援</a:t>
            </a: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・基礎自治機能の充実・強化 等</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p:txBody>
      </p:sp>
      <p:sp>
        <p:nvSpPr>
          <p:cNvPr id="189" name="テキスト ボックス 188">
            <a:extLst>
              <a:ext uri="{FF2B5EF4-FFF2-40B4-BE49-F238E27FC236}">
                <a16:creationId xmlns:a16="http://schemas.microsoft.com/office/drawing/2014/main" id="{D3B4325C-2CEF-44AC-B224-C04029F0F05A}"/>
              </a:ext>
            </a:extLst>
          </p:cNvPr>
          <p:cNvSpPr txBox="1"/>
          <p:nvPr/>
        </p:nvSpPr>
        <p:spPr bwMode="auto">
          <a:xfrm>
            <a:off x="3643072" y="5216210"/>
            <a:ext cx="2838292"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300" dirty="0">
                <a:solidFill>
                  <a:prstClr val="black"/>
                </a:solidFill>
              </a:rPr>
              <a:t> </a:t>
            </a:r>
            <a:r>
              <a:rPr kumimoji="1" lang="ja-JP" altLang="en-US" sz="1300" dirty="0">
                <a:ln w="0"/>
                <a:solidFill>
                  <a:srgbClr val="00A59E"/>
                </a:solidFill>
                <a:effectLst>
                  <a:outerShdw blurRad="38100" dist="25400" dir="5400000" algn="ctr" rotWithShape="0">
                    <a:srgbClr val="6E747A">
                      <a:alpha val="43000"/>
                    </a:srgbClr>
                  </a:outerShdw>
                </a:effectLst>
              </a:rPr>
              <a:t>「暮らし」</a:t>
            </a:r>
            <a:r>
              <a:rPr kumimoji="1" lang="ja-JP" altLang="en-US" sz="1138" dirty="0">
                <a:ln w="0"/>
                <a:solidFill>
                  <a:prstClr val="black"/>
                </a:solidFill>
                <a:effectLst>
                  <a:outerShdw blurRad="38100" dist="25400" dir="5400000" algn="ctr" rotWithShape="0">
                    <a:srgbClr val="6E747A">
                      <a:alpha val="43000"/>
                    </a:srgbClr>
                  </a:outerShdw>
                </a:effectLst>
              </a:rPr>
              <a:t>の充実</a:t>
            </a:r>
            <a:endParaRPr kumimoji="1" lang="ja-JP" altLang="en-US" sz="1138" dirty="0">
              <a:solidFill>
                <a:prstClr val="black"/>
              </a:solidFill>
            </a:endParaRPr>
          </a:p>
        </p:txBody>
      </p:sp>
      <p:sp>
        <p:nvSpPr>
          <p:cNvPr id="193" name="テキスト ボックス 192">
            <a:extLst>
              <a:ext uri="{FF2B5EF4-FFF2-40B4-BE49-F238E27FC236}">
                <a16:creationId xmlns:a16="http://schemas.microsoft.com/office/drawing/2014/main" id="{E710D24E-ADA8-4D30-B9A5-B1A10F99D8EE}"/>
              </a:ext>
            </a:extLst>
          </p:cNvPr>
          <p:cNvSpPr txBox="1"/>
          <p:nvPr/>
        </p:nvSpPr>
        <p:spPr bwMode="auto">
          <a:xfrm>
            <a:off x="6873053" y="3502636"/>
            <a:ext cx="2929673" cy="517834"/>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・授業料等の完全無償化の実現</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・森之宮キャンパス１．５期開発の推進 等</a:t>
            </a:r>
            <a:endParaRPr kumimoji="1" lang="ja-JP" altLang="en-US" sz="975" dirty="0">
              <a:solidFill>
                <a:prstClr val="black"/>
              </a:solidFill>
              <a:latin typeface="游ゴシック" panose="020F0502020204030204"/>
              <a:ea typeface="游ゴシック" panose="020B0400000000000000" pitchFamily="50" charset="-128"/>
            </a:endParaRPr>
          </a:p>
        </p:txBody>
      </p:sp>
      <p:sp>
        <p:nvSpPr>
          <p:cNvPr id="194" name="フローチャート: 結合子 193">
            <a:extLst>
              <a:ext uri="{FF2B5EF4-FFF2-40B4-BE49-F238E27FC236}">
                <a16:creationId xmlns:a16="http://schemas.microsoft.com/office/drawing/2014/main" id="{2EE8BF0D-D38B-420D-A723-7700A8A0FB13}"/>
              </a:ext>
            </a:extLst>
          </p:cNvPr>
          <p:cNvSpPr/>
          <p:nvPr/>
        </p:nvSpPr>
        <p:spPr bwMode="auto">
          <a:xfrm>
            <a:off x="6797930" y="3283881"/>
            <a:ext cx="150248" cy="158093"/>
          </a:xfrm>
          <a:prstGeom prst="flowChartConnector">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197" name="テキスト ボックス 196">
            <a:extLst>
              <a:ext uri="{FF2B5EF4-FFF2-40B4-BE49-F238E27FC236}">
                <a16:creationId xmlns:a16="http://schemas.microsoft.com/office/drawing/2014/main" id="{40CC4E7E-A6F7-4119-83EF-D1BE93DB7040}"/>
              </a:ext>
            </a:extLst>
          </p:cNvPr>
          <p:cNvSpPr txBox="1"/>
          <p:nvPr/>
        </p:nvSpPr>
        <p:spPr bwMode="auto">
          <a:xfrm>
            <a:off x="6915190" y="3202399"/>
            <a:ext cx="2488256"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300" dirty="0">
                <a:ln w="0"/>
                <a:solidFill>
                  <a:srgbClr val="FF9900"/>
                </a:solidFill>
                <a:effectLst>
                  <a:outerShdw blurRad="38100" dist="25400" dir="5400000" algn="ctr" rotWithShape="0">
                    <a:srgbClr val="6E747A">
                      <a:alpha val="43000"/>
                    </a:srgbClr>
                  </a:outerShdw>
                </a:effectLst>
              </a:rPr>
              <a:t>「学習環境」</a:t>
            </a:r>
            <a:r>
              <a:rPr kumimoji="1" lang="ja-JP" altLang="en-US" sz="1138" spc="-106" dirty="0">
                <a:solidFill>
                  <a:prstClr val="black"/>
                </a:solidFill>
              </a:rPr>
              <a:t>の充実</a:t>
            </a:r>
            <a:endParaRPr kumimoji="1" lang="ja-JP" altLang="en-US" sz="1138" dirty="0">
              <a:solidFill>
                <a:srgbClr val="FF9900"/>
              </a:solidFill>
            </a:endParaRPr>
          </a:p>
        </p:txBody>
      </p:sp>
      <p:sp>
        <p:nvSpPr>
          <p:cNvPr id="200" name="フローチャート: 結合子 199">
            <a:extLst>
              <a:ext uri="{FF2B5EF4-FFF2-40B4-BE49-F238E27FC236}">
                <a16:creationId xmlns:a16="http://schemas.microsoft.com/office/drawing/2014/main" id="{BF92C4B6-8238-4095-9793-C9784D3B05F2}"/>
              </a:ext>
            </a:extLst>
          </p:cNvPr>
          <p:cNvSpPr/>
          <p:nvPr/>
        </p:nvSpPr>
        <p:spPr bwMode="auto">
          <a:xfrm>
            <a:off x="6797930" y="4228226"/>
            <a:ext cx="150248" cy="158093"/>
          </a:xfrm>
          <a:prstGeom prst="flowChartConnector">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201" name="テキスト ボックス 200">
            <a:extLst>
              <a:ext uri="{FF2B5EF4-FFF2-40B4-BE49-F238E27FC236}">
                <a16:creationId xmlns:a16="http://schemas.microsoft.com/office/drawing/2014/main" id="{74CBE6D4-BFD4-4292-BA42-DCB7B2B886EE}"/>
              </a:ext>
            </a:extLst>
          </p:cNvPr>
          <p:cNvSpPr txBox="1"/>
          <p:nvPr/>
        </p:nvSpPr>
        <p:spPr bwMode="auto">
          <a:xfrm>
            <a:off x="6873053" y="4425790"/>
            <a:ext cx="2647644" cy="504241"/>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・全府立高校での姉妹校交流</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・大阪公立大学での秋入学制度の導入 等</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p:txBody>
      </p:sp>
      <p:sp>
        <p:nvSpPr>
          <p:cNvPr id="202" name="テキスト ボックス 201">
            <a:extLst>
              <a:ext uri="{FF2B5EF4-FFF2-40B4-BE49-F238E27FC236}">
                <a16:creationId xmlns:a16="http://schemas.microsoft.com/office/drawing/2014/main" id="{D442E778-8FAC-43C8-85E5-D13B3CF93DFD}"/>
              </a:ext>
            </a:extLst>
          </p:cNvPr>
          <p:cNvSpPr txBox="1"/>
          <p:nvPr/>
        </p:nvSpPr>
        <p:spPr bwMode="auto">
          <a:xfrm>
            <a:off x="6866175" y="4157485"/>
            <a:ext cx="2838292"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300" dirty="0">
                <a:ln w="0"/>
                <a:solidFill>
                  <a:srgbClr val="FF9900"/>
                </a:solidFill>
                <a:effectLst>
                  <a:outerShdw blurRad="38100" dist="25400" dir="5400000" algn="ctr" rotWithShape="0">
                    <a:srgbClr val="6E747A">
                      <a:alpha val="43000"/>
                    </a:srgbClr>
                  </a:outerShdw>
                </a:effectLst>
              </a:rPr>
              <a:t>「国際社会で活躍できる力」</a:t>
            </a:r>
            <a:r>
              <a:rPr kumimoji="1" lang="ja-JP" altLang="en-US" sz="1138" dirty="0">
                <a:ln w="0"/>
                <a:solidFill>
                  <a:prstClr val="black"/>
                </a:solidFill>
                <a:effectLst>
                  <a:outerShdw blurRad="38100" dist="25400" dir="5400000" algn="ctr" rotWithShape="0">
                    <a:srgbClr val="6E747A">
                      <a:alpha val="43000"/>
                    </a:srgbClr>
                  </a:outerShdw>
                </a:effectLst>
              </a:rPr>
              <a:t>を育む</a:t>
            </a:r>
            <a:endParaRPr kumimoji="1" lang="ja-JP" altLang="en-US" sz="1138" dirty="0">
              <a:solidFill>
                <a:prstClr val="black"/>
              </a:solidFill>
            </a:endParaRPr>
          </a:p>
        </p:txBody>
      </p:sp>
      <p:sp>
        <p:nvSpPr>
          <p:cNvPr id="210" name="フローチャート: 結合子 209">
            <a:extLst>
              <a:ext uri="{FF2B5EF4-FFF2-40B4-BE49-F238E27FC236}">
                <a16:creationId xmlns:a16="http://schemas.microsoft.com/office/drawing/2014/main" id="{BA196A53-CB3E-4DFA-AEE7-DA582C2831C9}"/>
              </a:ext>
            </a:extLst>
          </p:cNvPr>
          <p:cNvSpPr/>
          <p:nvPr/>
        </p:nvSpPr>
        <p:spPr bwMode="auto">
          <a:xfrm>
            <a:off x="6789593" y="5250893"/>
            <a:ext cx="150248" cy="158093"/>
          </a:xfrm>
          <a:prstGeom prst="flowChartConnector">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kumimoji="1" lang="ja-JP" altLang="en-US" sz="1463" dirty="0">
              <a:solidFill>
                <a:prstClr val="white"/>
              </a:solidFill>
              <a:latin typeface="BIZ UDゴシック" panose="020B0400000000000000" pitchFamily="49" charset="-128"/>
              <a:ea typeface="BIZ UDゴシック" panose="020B0400000000000000" pitchFamily="49" charset="-128"/>
            </a:endParaRPr>
          </a:p>
        </p:txBody>
      </p:sp>
      <p:sp>
        <p:nvSpPr>
          <p:cNvPr id="211" name="テキスト ボックス 210">
            <a:extLst>
              <a:ext uri="{FF2B5EF4-FFF2-40B4-BE49-F238E27FC236}">
                <a16:creationId xmlns:a16="http://schemas.microsoft.com/office/drawing/2014/main" id="{5A3E29C6-3939-44F2-80C6-E3D1ADD163D2}"/>
              </a:ext>
            </a:extLst>
          </p:cNvPr>
          <p:cNvSpPr txBox="1"/>
          <p:nvPr/>
        </p:nvSpPr>
        <p:spPr bwMode="auto">
          <a:xfrm>
            <a:off x="6905126" y="5191372"/>
            <a:ext cx="2897600" cy="292388"/>
          </a:xfrm>
          <a:prstGeom prst="rect">
            <a:avLst/>
          </a:prstGeom>
          <a:noFill/>
        </p:spPr>
        <p:txBody>
          <a:bodyPr wrap="square">
            <a:spAutoFit/>
          </a:bodyPr>
          <a:lstStyle>
            <a:defPPr>
              <a:defRPr lang="ja-JP"/>
            </a:defPPr>
            <a:lvl1pPr>
              <a:defRPr b="1">
                <a:latin typeface="BIZ UDゴシック" panose="020B0400000000000000" pitchFamily="49" charset="-128"/>
                <a:ea typeface="BIZ UDゴシック" panose="020B0400000000000000" pitchFamily="49" charset="-128"/>
              </a:defRPr>
            </a:lvl1pPr>
          </a:lstStyle>
          <a:p>
            <a:pPr defTabSz="742950">
              <a:defRPr/>
            </a:pPr>
            <a:r>
              <a:rPr kumimoji="1" lang="ja-JP" altLang="en-US" sz="1138" dirty="0">
                <a:ln w="0"/>
                <a:solidFill>
                  <a:srgbClr val="FF9900"/>
                </a:solidFill>
                <a:effectLst>
                  <a:outerShdw blurRad="38100" dist="25400" dir="5400000" algn="ctr" rotWithShape="0">
                    <a:srgbClr val="6E747A">
                      <a:alpha val="43000"/>
                    </a:srgbClr>
                  </a:outerShdw>
                </a:effectLst>
              </a:rPr>
              <a:t>「</a:t>
            </a:r>
            <a:r>
              <a:rPr kumimoji="1" lang="ja-JP" altLang="en-US" sz="1300" dirty="0">
                <a:ln w="0"/>
                <a:solidFill>
                  <a:srgbClr val="FF9900"/>
                </a:solidFill>
                <a:effectLst>
                  <a:outerShdw blurRad="38100" dist="25400" dir="5400000" algn="ctr" rotWithShape="0">
                    <a:srgbClr val="6E747A">
                      <a:alpha val="43000"/>
                    </a:srgbClr>
                  </a:outerShdw>
                </a:effectLst>
              </a:rPr>
              <a:t>健やかな成長</a:t>
            </a:r>
            <a:r>
              <a:rPr kumimoji="1" lang="ja-JP" altLang="en-US" sz="1138" dirty="0">
                <a:ln w="0"/>
                <a:solidFill>
                  <a:srgbClr val="FF9900"/>
                </a:solidFill>
                <a:effectLst>
                  <a:outerShdw blurRad="38100" dist="25400" dir="5400000" algn="ctr" rotWithShape="0">
                    <a:srgbClr val="6E747A">
                      <a:alpha val="43000"/>
                    </a:srgbClr>
                  </a:outerShdw>
                </a:effectLst>
              </a:rPr>
              <a:t>」</a:t>
            </a:r>
            <a:r>
              <a:rPr kumimoji="1" lang="ja-JP" altLang="en-US" sz="1138" dirty="0">
                <a:solidFill>
                  <a:prstClr val="black"/>
                </a:solidFill>
              </a:rPr>
              <a:t>を支える</a:t>
            </a:r>
            <a:endParaRPr kumimoji="1" lang="ja-JP" altLang="en-US" sz="1138" dirty="0">
              <a:solidFill>
                <a:srgbClr val="FF9900"/>
              </a:solidFill>
            </a:endParaRPr>
          </a:p>
        </p:txBody>
      </p:sp>
      <p:sp>
        <p:nvSpPr>
          <p:cNvPr id="212" name="テキスト ボックス 211">
            <a:extLst>
              <a:ext uri="{FF2B5EF4-FFF2-40B4-BE49-F238E27FC236}">
                <a16:creationId xmlns:a16="http://schemas.microsoft.com/office/drawing/2014/main" id="{D4ADD94A-A785-413A-96C9-E4BE2369E2B0}"/>
              </a:ext>
            </a:extLst>
          </p:cNvPr>
          <p:cNvSpPr txBox="1"/>
          <p:nvPr/>
        </p:nvSpPr>
        <p:spPr bwMode="auto">
          <a:xfrm>
            <a:off x="6889479" y="5467496"/>
            <a:ext cx="2647644" cy="517834"/>
          </a:xfrm>
          <a:prstGeom prst="rect">
            <a:avLst/>
          </a:prstGeom>
          <a:noFill/>
        </p:spPr>
        <p:txBody>
          <a:bodyPr wrap="square">
            <a:spAutoFit/>
          </a:bodyPr>
          <a:lstStyle/>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・不登校児童・生徒への支援</a:t>
            </a:r>
            <a:endParaRPr kumimoji="1" lang="en-US" altLang="ja-JP" sz="975" dirty="0">
              <a:ln w="76200">
                <a:noFill/>
              </a:ln>
              <a:solidFill>
                <a:prstClr val="black"/>
              </a:solidFill>
              <a:latin typeface="BIZ UD明朝 Medium" panose="02020500000000000000" pitchFamily="17" charset="-128"/>
              <a:ea typeface="BIZ UD明朝 Medium" panose="02020500000000000000" pitchFamily="17" charset="-128"/>
            </a:endParaRPr>
          </a:p>
          <a:p>
            <a:pPr defTabSz="742950">
              <a:lnSpc>
                <a:spcPct val="150000"/>
              </a:lnSpc>
              <a:defRPr/>
            </a:pPr>
            <a:r>
              <a:rPr kumimoji="1" lang="ja-JP" altLang="en-US" sz="975" dirty="0">
                <a:ln w="76200">
                  <a:noFill/>
                </a:ln>
                <a:solidFill>
                  <a:prstClr val="black"/>
                </a:solidFill>
                <a:latin typeface="BIZ UD明朝 Medium" panose="02020500000000000000" pitchFamily="17" charset="-128"/>
                <a:ea typeface="BIZ UD明朝 Medium" panose="02020500000000000000" pitchFamily="17" charset="-128"/>
              </a:rPr>
              <a:t>・児童虐待への対応強化 等</a:t>
            </a:r>
            <a:endParaRPr kumimoji="1" lang="ja-JP" altLang="en-US" sz="975" dirty="0">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01772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グラフ 17">
            <a:extLst>
              <a:ext uri="{FF2B5EF4-FFF2-40B4-BE49-F238E27FC236}">
                <a16:creationId xmlns:a16="http://schemas.microsoft.com/office/drawing/2014/main" id="{64DC2CF3-22B6-47BB-BF17-91B2AA545382}"/>
              </a:ext>
            </a:extLst>
          </p:cNvPr>
          <p:cNvGraphicFramePr>
            <a:graphicFrameLocks/>
          </p:cNvGraphicFramePr>
          <p:nvPr/>
        </p:nvGraphicFramePr>
        <p:xfrm>
          <a:off x="687957" y="1295777"/>
          <a:ext cx="8917200" cy="3906000"/>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1">
            <a:extLst>
              <a:ext uri="{FF2B5EF4-FFF2-40B4-BE49-F238E27FC236}">
                <a16:creationId xmlns:a16="http://schemas.microsoft.com/office/drawing/2014/main" id="{8988842D-99A6-410C-8AD0-348E9DC86AF8}"/>
              </a:ext>
            </a:extLst>
          </p:cNvPr>
          <p:cNvSpPr txBox="1"/>
          <p:nvPr/>
        </p:nvSpPr>
        <p:spPr>
          <a:xfrm>
            <a:off x="1785000" y="1264439"/>
            <a:ext cx="513019" cy="29667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700" dirty="0">
                <a:latin typeface="BIZ UDPゴシック" panose="020B0400000000000000" pitchFamily="50" charset="-128"/>
                <a:ea typeface="BIZ UDPゴシック" panose="020B0400000000000000" pitchFamily="50" charset="-128"/>
              </a:rPr>
              <a:t>(</a:t>
            </a:r>
            <a:r>
              <a:rPr lang="ja-JP" altLang="en-US" sz="700" dirty="0">
                <a:latin typeface="BIZ UDPゴシック" panose="020B0400000000000000" pitchFamily="50" charset="-128"/>
                <a:ea typeface="BIZ UDPゴシック" panose="020B0400000000000000" pitchFamily="50" charset="-128"/>
              </a:rPr>
              <a:t>当初</a:t>
            </a:r>
            <a:r>
              <a:rPr lang="en-US" altLang="ja-JP" sz="700" dirty="0">
                <a:latin typeface="BIZ UDPゴシック" panose="020B0400000000000000" pitchFamily="50" charset="-128"/>
                <a:ea typeface="BIZ UDPゴシック" panose="020B0400000000000000" pitchFamily="50" charset="-128"/>
              </a:rPr>
              <a:t>)</a:t>
            </a:r>
            <a:endParaRPr lang="ja-JP" altLang="en-US" sz="700" dirty="0">
              <a:latin typeface="BIZ UDPゴシック" panose="020B0400000000000000" pitchFamily="50" charset="-128"/>
              <a:ea typeface="BIZ UDPゴシック" panose="020B0400000000000000" pitchFamily="50" charset="-128"/>
            </a:endParaRPr>
          </a:p>
        </p:txBody>
      </p:sp>
      <p:sp>
        <p:nvSpPr>
          <p:cNvPr id="9" name="テキスト ボックス 11">
            <a:extLst>
              <a:ext uri="{FF2B5EF4-FFF2-40B4-BE49-F238E27FC236}">
                <a16:creationId xmlns:a16="http://schemas.microsoft.com/office/drawing/2014/main" id="{D2550282-6C5B-4E40-9B9C-9B7DC4BA4C1F}"/>
              </a:ext>
            </a:extLst>
          </p:cNvPr>
          <p:cNvSpPr txBox="1"/>
          <p:nvPr/>
        </p:nvSpPr>
        <p:spPr>
          <a:xfrm>
            <a:off x="800997" y="1297825"/>
            <a:ext cx="788742" cy="3784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en-US" altLang="ja-JP" sz="1000" dirty="0">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000" dirty="0">
                <a:latin typeface="BIZ UDPゴシック" panose="020B0400000000000000" pitchFamily="50" charset="-128"/>
                <a:ea typeface="BIZ UDPゴシック" panose="020B0400000000000000" pitchFamily="50" charset="-128"/>
                <a:cs typeface="Meiryo UI" panose="020B0604030504040204" pitchFamily="50" charset="-128"/>
              </a:rPr>
              <a:t>億円</a:t>
            </a:r>
            <a:r>
              <a:rPr kumimoji="1" lang="en-US" altLang="ja-JP" sz="1000" dirty="0">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ja-JP" altLang="en-US" sz="1000" dirty="0">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0" name="テキスト ボックス 1">
            <a:extLst>
              <a:ext uri="{FF2B5EF4-FFF2-40B4-BE49-F238E27FC236}">
                <a16:creationId xmlns:a16="http://schemas.microsoft.com/office/drawing/2014/main" id="{472857DD-DD36-4734-9CA6-EAF5BDC2BB1A}"/>
              </a:ext>
            </a:extLst>
          </p:cNvPr>
          <p:cNvSpPr txBox="1"/>
          <p:nvPr/>
        </p:nvSpPr>
        <p:spPr>
          <a:xfrm>
            <a:off x="9254964" y="1259418"/>
            <a:ext cx="594246" cy="39680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年度</a:t>
            </a:r>
            <a:r>
              <a:rPr lang="en-US" altLang="ja-JP" sz="1000" dirty="0">
                <a:latin typeface="BIZ UDPゴシック" panose="020B0400000000000000" pitchFamily="50" charset="-128"/>
                <a:ea typeface="BIZ UDPゴシック" panose="020B0400000000000000" pitchFamily="50" charset="-128"/>
              </a:rPr>
              <a:t>)</a:t>
            </a:r>
            <a:endParaRPr lang="ja-JP" altLang="en-US" sz="1000" dirty="0">
              <a:latin typeface="BIZ UDPゴシック" panose="020B0400000000000000" pitchFamily="50" charset="-128"/>
              <a:ea typeface="BIZ UDPゴシック" panose="020B0400000000000000" pitchFamily="50" charset="-128"/>
            </a:endParaRPr>
          </a:p>
        </p:txBody>
      </p:sp>
      <p:sp>
        <p:nvSpPr>
          <p:cNvPr id="12" name="スライド番号プレースホルダー 11">
            <a:extLst>
              <a:ext uri="{FF2B5EF4-FFF2-40B4-BE49-F238E27FC236}">
                <a16:creationId xmlns:a16="http://schemas.microsoft.com/office/drawing/2014/main" id="{082180A8-02D7-4B2E-94F5-3782AD646672}"/>
              </a:ext>
            </a:extLst>
          </p:cNvPr>
          <p:cNvSpPr>
            <a:spLocks noGrp="1"/>
          </p:cNvSpPr>
          <p:nvPr>
            <p:ph type="sldNum" sz="quarter" idx="4"/>
          </p:nvPr>
        </p:nvSpPr>
        <p:spPr>
          <a:xfrm>
            <a:off x="9129000" y="663335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15</a:t>
            </a:r>
            <a:endParaRPr lang="ja-JP" altLang="en-US" dirty="0"/>
          </a:p>
        </p:txBody>
      </p:sp>
      <p:sp>
        <p:nvSpPr>
          <p:cNvPr id="4" name="テキスト プレースホルダー 3">
            <a:extLst>
              <a:ext uri="{FF2B5EF4-FFF2-40B4-BE49-F238E27FC236}">
                <a16:creationId xmlns:a16="http://schemas.microsoft.com/office/drawing/2014/main" id="{E54FF31D-AED5-4787-8BBD-713E8B7DE383}"/>
              </a:ext>
            </a:extLst>
          </p:cNvPr>
          <p:cNvSpPr>
            <a:spLocks noGrp="1"/>
          </p:cNvSpPr>
          <p:nvPr>
            <p:ph type="body" sz="quarter" idx="13"/>
          </p:nvPr>
        </p:nvSpPr>
        <p:spPr/>
        <p:txBody>
          <a:bodyPr/>
          <a:lstStyle/>
          <a:p>
            <a:r>
              <a:rPr lang="ja-JP" altLang="en-US" dirty="0"/>
              <a:t>（５）財政状況に関する中長期試算</a:t>
            </a:r>
          </a:p>
        </p:txBody>
      </p:sp>
      <p:sp>
        <p:nvSpPr>
          <p:cNvPr id="13" name="テキスト ボックス 12">
            <a:extLst>
              <a:ext uri="{FF2B5EF4-FFF2-40B4-BE49-F238E27FC236}">
                <a16:creationId xmlns:a16="http://schemas.microsoft.com/office/drawing/2014/main" id="{987EA83F-2748-442D-A9F3-C05545BD4477}"/>
              </a:ext>
            </a:extLst>
          </p:cNvPr>
          <p:cNvSpPr txBox="1"/>
          <p:nvPr/>
        </p:nvSpPr>
        <p:spPr>
          <a:xfrm>
            <a:off x="272480" y="1412777"/>
            <a:ext cx="288000" cy="3672000"/>
          </a:xfrm>
          <a:prstGeom prst="downArrow">
            <a:avLst>
              <a:gd name="adj1" fmla="val 100000"/>
              <a:gd name="adj2" fmla="val 50000"/>
            </a:avLst>
          </a:prstGeom>
          <a:gradFill flip="none" rotWithShape="1">
            <a:gsLst>
              <a:gs pos="95000">
                <a:srgbClr val="A9BBDF"/>
              </a:gs>
              <a:gs pos="100000">
                <a:srgbClr val="A9BBDF">
                  <a:alpha val="0"/>
                </a:srgbClr>
              </a:gs>
            </a:gsLst>
            <a:lin ang="16200000" scaled="1"/>
            <a:tileRect/>
          </a:gradFill>
        </p:spPr>
        <p:txBody>
          <a:bodyPr vert="eaVert" wrap="square"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kumimoji="1" lang="ja-JP" altLang="en-US" sz="1600" b="1" dirty="0">
                <a:latin typeface="BIZ UDPゴシック" panose="020B0400000000000000" pitchFamily="50" charset="-128"/>
                <a:ea typeface="BIZ UDPゴシック" panose="020B0400000000000000" pitchFamily="50" charset="-128"/>
              </a:rPr>
              <a:t>収支不足額</a:t>
            </a:r>
          </a:p>
        </p:txBody>
      </p:sp>
      <p:sp>
        <p:nvSpPr>
          <p:cNvPr id="15" name="正方形/長方形 14">
            <a:extLst>
              <a:ext uri="{FF2B5EF4-FFF2-40B4-BE49-F238E27FC236}">
                <a16:creationId xmlns:a16="http://schemas.microsoft.com/office/drawing/2014/main" id="{BCE71C82-DA31-47DC-912E-99941AD92601}"/>
              </a:ext>
            </a:extLst>
          </p:cNvPr>
          <p:cNvSpPr/>
          <p:nvPr/>
        </p:nvSpPr>
        <p:spPr>
          <a:xfrm>
            <a:off x="956556" y="5445000"/>
            <a:ext cx="8100444" cy="1080000"/>
          </a:xfrm>
          <a:prstGeom prst="rect">
            <a:avLst/>
          </a:prstGeom>
          <a:solidFill>
            <a:srgbClr val="CCDAF5"/>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tlCol="0" anchor="ctr" anchorCtr="1"/>
          <a:lstStyle/>
          <a:p>
            <a:pPr defTabSz="914400" fontAlgn="ctr" hangingPunct="0">
              <a:spcBef>
                <a:spcPts val="300"/>
              </a:spcBef>
              <a:buClr>
                <a:srgbClr val="111986"/>
              </a:buClr>
              <a:buSzPct val="70000"/>
            </a:pPr>
            <a:r>
              <a:rPr kumimoji="1" lang="ja-JP" altLang="en-US" sz="1200"/>
              <a:t>内閣府</a:t>
            </a:r>
            <a:r>
              <a:rPr kumimoji="1" lang="ja-JP" altLang="en-US" sz="1200" dirty="0"/>
              <a:t>試算の経済成長率・長期金利や歳入・歳出の状況など、現時点で見込むことができる条件を前提</a:t>
            </a:r>
            <a:r>
              <a:rPr kumimoji="1" lang="ja-JP" altLang="en-US" sz="1200"/>
              <a:t>に推計</a:t>
            </a:r>
            <a:endParaRPr kumimoji="1" lang="en-US" altLang="ja-JP" sz="1200"/>
          </a:p>
          <a:p>
            <a:pPr defTabSz="914400" fontAlgn="ctr" hangingPunct="0">
              <a:spcBef>
                <a:spcPts val="300"/>
              </a:spcBef>
              <a:buClr>
                <a:srgbClr val="111986"/>
              </a:buClr>
              <a:buSzPct val="70000"/>
            </a:pPr>
            <a:r>
              <a:rPr kumimoji="1" lang="ja-JP" altLang="en-US" sz="1200"/>
              <a:t>令和</a:t>
            </a:r>
            <a:r>
              <a:rPr kumimoji="1" lang="en-US" altLang="ja-JP" sz="1200"/>
              <a:t>12</a:t>
            </a:r>
            <a:r>
              <a:rPr kumimoji="1" lang="ja-JP" altLang="en-US" sz="1200"/>
              <a:t>年度（</a:t>
            </a:r>
            <a:r>
              <a:rPr kumimoji="1" lang="en-US" altLang="ja-JP" sz="1200"/>
              <a:t>2030</a:t>
            </a:r>
            <a:r>
              <a:rPr kumimoji="1" lang="ja-JP" altLang="en-US" sz="1200"/>
              <a:t>）以降について、投資的経費及び一般施策経費は令和</a:t>
            </a:r>
            <a:r>
              <a:rPr kumimoji="1" lang="en-US" altLang="ja-JP" sz="1200"/>
              <a:t>11</a:t>
            </a:r>
            <a:r>
              <a:rPr kumimoji="1" lang="ja-JP" altLang="en-US" sz="1200"/>
              <a:t>年度（</a:t>
            </a:r>
            <a:r>
              <a:rPr kumimoji="1" lang="en-US" altLang="ja-JP" sz="1200"/>
              <a:t>2029</a:t>
            </a:r>
            <a:r>
              <a:rPr kumimoji="1" lang="ja-JP" altLang="en-US" sz="1200"/>
              <a:t>）と同額と見込む</a:t>
            </a:r>
            <a:endParaRPr kumimoji="1" lang="en-US" altLang="ja-JP" sz="1200"/>
          </a:p>
          <a:p>
            <a:pPr defTabSz="914400" fontAlgn="ctr" hangingPunct="0">
              <a:spcBef>
                <a:spcPts val="300"/>
              </a:spcBef>
              <a:buClr>
                <a:srgbClr val="111986"/>
              </a:buClr>
              <a:buSzPct val="70000"/>
            </a:pPr>
            <a:r>
              <a:rPr kumimoji="1" lang="ja-JP" altLang="en-US" sz="1200"/>
              <a:t>この</a:t>
            </a:r>
            <a:r>
              <a:rPr kumimoji="1" lang="ja-JP" altLang="en-US" sz="1200" dirty="0"/>
              <a:t>試算は不確定要素を多く含んでおり、将来に向かって相当の幅をもってみる必要</a:t>
            </a:r>
          </a:p>
        </p:txBody>
      </p:sp>
      <p:sp>
        <p:nvSpPr>
          <p:cNvPr id="16" name="正方形/長方形 15">
            <a:extLst>
              <a:ext uri="{FF2B5EF4-FFF2-40B4-BE49-F238E27FC236}">
                <a16:creationId xmlns:a16="http://schemas.microsoft.com/office/drawing/2014/main" id="{7D9FCC18-1721-406A-8259-8AFFCE0A71D0}"/>
              </a:ext>
            </a:extLst>
          </p:cNvPr>
          <p:cNvSpPr/>
          <p:nvPr/>
        </p:nvSpPr>
        <p:spPr>
          <a:xfrm>
            <a:off x="1064568" y="5552891"/>
            <a:ext cx="7884876" cy="864000"/>
          </a:xfrm>
          <a:prstGeom prst="rect">
            <a:avLst/>
          </a:prstGeom>
          <a:solidFill>
            <a:srgbClr val="FFFFFF"/>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lIns="0" tIns="0" rIns="0" bIns="0" rtlCol="0" anchor="ctr" anchorCtr="1"/>
          <a:lstStyle/>
          <a:p>
            <a:pPr defTabSz="914400" fontAlgn="ctr" hangingPunct="0">
              <a:spcBef>
                <a:spcPts val="300"/>
              </a:spcBef>
              <a:buClr>
                <a:srgbClr val="111986"/>
              </a:buClr>
              <a:buSzPct val="70000"/>
            </a:pPr>
            <a:r>
              <a:rPr kumimoji="1" lang="ja-JP" altLang="en-US" sz="1200" dirty="0"/>
              <a:t>内閣府試算の経済成長率・長期金利や歳入・歳出の状況など、現時点で見込むことができる条件を前提に推計</a:t>
            </a:r>
            <a:endParaRPr kumimoji="1" lang="en-US" altLang="ja-JP" sz="1200" dirty="0"/>
          </a:p>
          <a:p>
            <a:pPr defTabSz="914400" fontAlgn="ctr" hangingPunct="0">
              <a:spcBef>
                <a:spcPts val="300"/>
              </a:spcBef>
              <a:buClr>
                <a:srgbClr val="111986"/>
              </a:buClr>
              <a:buSzPct val="70000"/>
            </a:pPr>
            <a:r>
              <a:rPr kumimoji="1" lang="ja-JP" altLang="en-US" sz="1200" dirty="0"/>
              <a:t>令和</a:t>
            </a:r>
            <a:r>
              <a:rPr kumimoji="1" lang="en-US" altLang="ja-JP" sz="1200" dirty="0"/>
              <a:t>13</a:t>
            </a:r>
            <a:r>
              <a:rPr kumimoji="1" lang="ja-JP" altLang="en-US" sz="1200" dirty="0"/>
              <a:t>年度（</a:t>
            </a:r>
            <a:r>
              <a:rPr kumimoji="1" lang="en-US" altLang="ja-JP" sz="1200" dirty="0"/>
              <a:t>2031</a:t>
            </a:r>
            <a:r>
              <a:rPr kumimoji="1" lang="ja-JP" altLang="en-US" sz="1200" dirty="0"/>
              <a:t>）以降について、投資的経費及び一般施策経費は令和</a:t>
            </a:r>
            <a:r>
              <a:rPr kumimoji="1" lang="en-US" altLang="ja-JP" sz="1200" dirty="0"/>
              <a:t>12</a:t>
            </a:r>
            <a:r>
              <a:rPr kumimoji="1" lang="ja-JP" altLang="en-US" sz="1200" dirty="0"/>
              <a:t>年度（</a:t>
            </a:r>
            <a:r>
              <a:rPr kumimoji="1" lang="en-US" altLang="ja-JP" sz="1200" dirty="0"/>
              <a:t>2030</a:t>
            </a:r>
            <a:r>
              <a:rPr kumimoji="1" lang="ja-JP" altLang="en-US" sz="1200" dirty="0"/>
              <a:t>）と同額と見込む</a:t>
            </a:r>
            <a:endParaRPr kumimoji="1" lang="en-US" altLang="ja-JP" sz="1200" dirty="0"/>
          </a:p>
          <a:p>
            <a:pPr defTabSz="914400" fontAlgn="ctr" hangingPunct="0">
              <a:spcBef>
                <a:spcPts val="300"/>
              </a:spcBef>
              <a:buClr>
                <a:srgbClr val="111986"/>
              </a:buClr>
              <a:buSzPct val="70000"/>
            </a:pPr>
            <a:r>
              <a:rPr kumimoji="1" lang="ja-JP" altLang="en-US" sz="1200" dirty="0"/>
              <a:t>この試算は不確定要素を多く含んでおり、将来に向かって相当の幅をもってみる必要</a:t>
            </a:r>
          </a:p>
        </p:txBody>
      </p:sp>
    </p:spTree>
    <p:extLst>
      <p:ext uri="{BB962C8B-B14F-4D97-AF65-F5344CB8AC3E}">
        <p14:creationId xmlns:p14="http://schemas.microsoft.com/office/powerpoint/2010/main" val="144936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61CDD-7972-3F9C-B7EA-925FDC2F2A34}"/>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ABD635F8-3F90-5265-77A3-E44EDE1645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95" imgH="95" progId="TCLayout.ActiveDocument.1">
                  <p:embed/>
                </p:oleObj>
              </mc:Choice>
              <mc:Fallback>
                <p:oleObj name="think-cellスライド" r:id="rId4" imgW="95" imgH="95" progId="TCLayout.ActiveDocument.1">
                  <p:embed/>
                  <p:pic>
                    <p:nvPicPr>
                      <p:cNvPr id="14" name="think-cell data - do not delete" hidden="1">
                        <a:extLst>
                          <a:ext uri="{FF2B5EF4-FFF2-40B4-BE49-F238E27FC236}">
                            <a16:creationId xmlns:a16="http://schemas.microsoft.com/office/drawing/2014/main" id="{ABD635F8-3F90-5265-77A3-E44EDE1645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80" name="グループ化 179">
            <a:extLst>
              <a:ext uri="{FF2B5EF4-FFF2-40B4-BE49-F238E27FC236}">
                <a16:creationId xmlns:a16="http://schemas.microsoft.com/office/drawing/2014/main" id="{D0747BAC-F95F-933C-13E8-8855414FEB30}"/>
              </a:ext>
            </a:extLst>
          </p:cNvPr>
          <p:cNvGrpSpPr/>
          <p:nvPr/>
        </p:nvGrpSpPr>
        <p:grpSpPr>
          <a:xfrm>
            <a:off x="345000" y="1125000"/>
            <a:ext cx="7561272" cy="4391992"/>
            <a:chOff x="271728" y="666685"/>
            <a:chExt cx="7561272" cy="4391992"/>
          </a:xfrm>
        </p:grpSpPr>
        <p:sp>
          <p:nvSpPr>
            <p:cNvPr id="181" name="Rectangle 752">
              <a:extLst>
                <a:ext uri="{FF2B5EF4-FFF2-40B4-BE49-F238E27FC236}">
                  <a16:creationId xmlns:a16="http://schemas.microsoft.com/office/drawing/2014/main" id="{18A3BEF5-B4B4-6B5A-D5AC-F9CD1D075EB7}"/>
                </a:ext>
              </a:extLst>
            </p:cNvPr>
            <p:cNvSpPr>
              <a:spLocks noChangeArrowheads="1"/>
            </p:cNvSpPr>
            <p:nvPr/>
          </p:nvSpPr>
          <p:spPr bwMode="auto">
            <a:xfrm>
              <a:off x="280942" y="2892970"/>
              <a:ext cx="62786" cy="2165707"/>
            </a:xfrm>
            <a:prstGeom prst="rect">
              <a:avLst/>
            </a:prstGeom>
            <a:gradFill flip="none" rotWithShape="1">
              <a:gsLst>
                <a:gs pos="90000">
                  <a:srgbClr val="CCDAF5"/>
                </a:gs>
                <a:gs pos="100000">
                  <a:srgbClr val="CCDAF5">
                    <a:alpha val="0"/>
                  </a:srgbClr>
                </a:gs>
              </a:gsLst>
              <a:lin ang="5400000" scaled="1"/>
              <a:tileRect/>
            </a:gra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2" name="テキスト ボックス 181">
              <a:extLst>
                <a:ext uri="{FF2B5EF4-FFF2-40B4-BE49-F238E27FC236}">
                  <a16:creationId xmlns:a16="http://schemas.microsoft.com/office/drawing/2014/main" id="{A4C187A7-9D1B-7F6F-6B21-72A0FAB951F3}"/>
                </a:ext>
              </a:extLst>
            </p:cNvPr>
            <p:cNvSpPr txBox="1"/>
            <p:nvPr/>
          </p:nvSpPr>
          <p:spPr bwMode="auto">
            <a:xfrm>
              <a:off x="1785000" y="2168999"/>
              <a:ext cx="6048000" cy="360000"/>
            </a:xfrm>
            <a:prstGeom prst="rect">
              <a:avLst/>
            </a:prstGeom>
            <a:noFill/>
          </p:spPr>
          <p:txBody>
            <a:bodyPr wrap="square" lIns="180000" tIns="144000" rIns="0" bIns="0">
              <a:noAutofit/>
            </a:bodyPr>
            <a:lstStyle/>
            <a:p>
              <a:pPr marL="396000" indent="-396000" fontAlgn="ctr" hangingPunct="0">
                <a:spcBef>
                  <a:spcPts val="1000"/>
                </a:spcBef>
                <a:buClr>
                  <a:srgbClr val="CA2420"/>
                </a:buClr>
                <a:buSzPct val="70000"/>
                <a:tabLst>
                  <a:tab pos="5753100" algn="r"/>
                </a:tabLst>
                <a:defRPr/>
              </a:pPr>
              <a:endParaRPr lang="en-US" altLang="ja-JP" sz="1600" dirty="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3" name="Rectangle 752">
              <a:extLst>
                <a:ext uri="{FF2B5EF4-FFF2-40B4-BE49-F238E27FC236}">
                  <a16:creationId xmlns:a16="http://schemas.microsoft.com/office/drawing/2014/main" id="{1C162D15-9A11-063B-A1CC-6A5544E54321}"/>
                </a:ext>
              </a:extLst>
            </p:cNvPr>
            <p:cNvSpPr>
              <a:spLocks noChangeArrowheads="1"/>
            </p:cNvSpPr>
            <p:nvPr/>
          </p:nvSpPr>
          <p:spPr bwMode="auto">
            <a:xfrm>
              <a:off x="345000" y="1485000"/>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Ⅱ	</a:t>
              </a:r>
              <a:r>
                <a:rPr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 大阪府の財政状況</a:t>
              </a:r>
              <a:endParaRPr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84" name="Rectangle 752">
              <a:extLst>
                <a:ext uri="{FF2B5EF4-FFF2-40B4-BE49-F238E27FC236}">
                  <a16:creationId xmlns:a16="http://schemas.microsoft.com/office/drawing/2014/main" id="{A3138A53-22C6-25DF-BCAA-68118E3056BC}"/>
                </a:ext>
              </a:extLst>
            </p:cNvPr>
            <p:cNvSpPr>
              <a:spLocks noChangeArrowheads="1"/>
            </p:cNvSpPr>
            <p:nvPr/>
          </p:nvSpPr>
          <p:spPr bwMode="auto">
            <a:xfrm>
              <a:off x="280942" y="2333309"/>
              <a:ext cx="72000" cy="576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85" name="直線コネクタ 184">
              <a:extLst>
                <a:ext uri="{FF2B5EF4-FFF2-40B4-BE49-F238E27FC236}">
                  <a16:creationId xmlns:a16="http://schemas.microsoft.com/office/drawing/2014/main" id="{EDC76675-B6D9-3332-498F-4E326EC6942B}"/>
                </a:ext>
              </a:extLst>
            </p:cNvPr>
            <p:cNvCxnSpPr/>
            <p:nvPr/>
          </p:nvCxnSpPr>
          <p:spPr>
            <a:xfrm>
              <a:off x="272480" y="2061000"/>
              <a:ext cx="6048000" cy="0"/>
            </a:xfrm>
            <a:prstGeom prst="line">
              <a:avLst/>
            </a:prstGeom>
            <a:ln w="1905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nvGrpSpPr>
            <p:cNvPr id="186" name="グループ化 185">
              <a:extLst>
                <a:ext uri="{FF2B5EF4-FFF2-40B4-BE49-F238E27FC236}">
                  <a16:creationId xmlns:a16="http://schemas.microsoft.com/office/drawing/2014/main" id="{C53D1E11-04CC-869B-D269-F214557852E5}"/>
                </a:ext>
              </a:extLst>
            </p:cNvPr>
            <p:cNvGrpSpPr/>
            <p:nvPr/>
          </p:nvGrpSpPr>
          <p:grpSpPr>
            <a:xfrm>
              <a:off x="271728" y="1484999"/>
              <a:ext cx="6067182" cy="1418163"/>
              <a:chOff x="271728" y="-1395201"/>
              <a:chExt cx="6067182" cy="1418163"/>
            </a:xfrm>
          </p:grpSpPr>
          <p:sp>
            <p:nvSpPr>
              <p:cNvPr id="191" name="Rectangle 752">
                <a:extLst>
                  <a:ext uri="{FF2B5EF4-FFF2-40B4-BE49-F238E27FC236}">
                    <a16:creationId xmlns:a16="http://schemas.microsoft.com/office/drawing/2014/main" id="{BBE98E4E-1170-1F69-AD43-A7DD1DBC25B6}"/>
                  </a:ext>
                </a:extLst>
              </p:cNvPr>
              <p:cNvSpPr>
                <a:spLocks noChangeArrowheads="1"/>
              </p:cNvSpPr>
              <p:nvPr/>
            </p:nvSpPr>
            <p:spPr bwMode="auto">
              <a:xfrm>
                <a:off x="362910" y="-557515"/>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kumimoji="0" lang="en-US" altLang="ja-JP" sz="2400" b="1" kern="0" dirty="0">
                    <a:latin typeface="BIZ UDPゴシック" panose="020B0400000000000000" pitchFamily="50" charset="-128"/>
                    <a:ea typeface="BIZ UDPゴシック" panose="020B0400000000000000" pitchFamily="50" charset="-128"/>
                    <a:cs typeface="Arial" panose="020B0604020202020204" pitchFamily="34" charset="0"/>
                  </a:rPr>
                  <a:t>Ⅲ </a:t>
                </a:r>
                <a:r>
                  <a:rPr kumimoji="0" lang="ja-JP" altLang="en-US" sz="2400" b="1" kern="0" dirty="0">
                    <a:latin typeface="BIZ UDPゴシック" panose="020B0400000000000000" pitchFamily="50" charset="-128"/>
                    <a:ea typeface="BIZ UDPゴシック" panose="020B0400000000000000" pitchFamily="50" charset="-128"/>
                    <a:cs typeface="Arial" panose="020B0604020202020204" pitchFamily="34" charset="0"/>
                  </a:rPr>
                  <a:t> </a:t>
                </a:r>
                <a:r>
                  <a:rPr lang="ja-JP" altLang="en-US" sz="2400" b="1" kern="0" dirty="0">
                    <a:latin typeface="BIZ UDPゴシック" panose="020B0400000000000000" pitchFamily="50" charset="-128"/>
                    <a:ea typeface="BIZ UDPゴシック" panose="020B0400000000000000" pitchFamily="50" charset="-128"/>
                    <a:cs typeface="Arial" panose="020B0604020202020204" pitchFamily="34" charset="0"/>
                  </a:rPr>
                  <a:t>大阪府債の状況</a:t>
                </a:r>
              </a:p>
            </p:txBody>
          </p:sp>
          <p:sp>
            <p:nvSpPr>
              <p:cNvPr id="192" name="Rectangle 752">
                <a:extLst>
                  <a:ext uri="{FF2B5EF4-FFF2-40B4-BE49-F238E27FC236}">
                    <a16:creationId xmlns:a16="http://schemas.microsoft.com/office/drawing/2014/main" id="{AAA4CFC2-B849-C9A4-FA98-0805354CA2C2}"/>
                  </a:ext>
                </a:extLst>
              </p:cNvPr>
              <p:cNvSpPr>
                <a:spLocks noChangeArrowheads="1"/>
              </p:cNvSpPr>
              <p:nvPr/>
            </p:nvSpPr>
            <p:spPr bwMode="auto">
              <a:xfrm>
                <a:off x="271728" y="-1395201"/>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93" name="直線コネクタ 192">
                <a:extLst>
                  <a:ext uri="{FF2B5EF4-FFF2-40B4-BE49-F238E27FC236}">
                    <a16:creationId xmlns:a16="http://schemas.microsoft.com/office/drawing/2014/main" id="{2C8E3C61-2C69-B152-BEA5-38E0F595FF3C}"/>
                  </a:ext>
                </a:extLst>
              </p:cNvPr>
              <p:cNvCxnSpPr/>
              <p:nvPr/>
            </p:nvCxnSpPr>
            <p:spPr>
              <a:xfrm>
                <a:off x="290910" y="22962"/>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87" name="グループ化 186">
              <a:extLst>
                <a:ext uri="{FF2B5EF4-FFF2-40B4-BE49-F238E27FC236}">
                  <a16:creationId xmlns:a16="http://schemas.microsoft.com/office/drawing/2014/main" id="{A242B8FA-597B-ED4F-2809-6580DC60E271}"/>
                </a:ext>
              </a:extLst>
            </p:cNvPr>
            <p:cNvGrpSpPr/>
            <p:nvPr/>
          </p:nvGrpSpPr>
          <p:grpSpPr>
            <a:xfrm>
              <a:off x="272480" y="666685"/>
              <a:ext cx="6048000" cy="597890"/>
              <a:chOff x="272480" y="-3077515"/>
              <a:chExt cx="6048000" cy="597890"/>
            </a:xfrm>
          </p:grpSpPr>
          <p:sp>
            <p:nvSpPr>
              <p:cNvPr id="188" name="Rectangle 752">
                <a:extLst>
                  <a:ext uri="{FF2B5EF4-FFF2-40B4-BE49-F238E27FC236}">
                    <a16:creationId xmlns:a16="http://schemas.microsoft.com/office/drawing/2014/main" id="{0E0A4E06-908D-D0F8-085E-EE2B682F25D6}"/>
                  </a:ext>
                </a:extLst>
              </p:cNvPr>
              <p:cNvSpPr>
                <a:spLocks noChangeArrowheads="1"/>
              </p:cNvSpPr>
              <p:nvPr/>
            </p:nvSpPr>
            <p:spPr bwMode="auto">
              <a:xfrm>
                <a:off x="316942" y="-3055625"/>
                <a:ext cx="5976000" cy="576000"/>
              </a:xfrm>
              <a:prstGeom prst="rect">
                <a:avLst/>
              </a:prstGeom>
              <a:noFill/>
              <a:ln w="9525">
                <a:noFill/>
                <a:miter lim="800000"/>
                <a:headEnd/>
                <a:tailEnd/>
              </a:ln>
            </p:spPr>
            <p:txBody>
              <a:bodyPr wrap="none" lIns="72000" tIns="0" rIns="0" bIns="108000" anchor="b">
                <a:noAutofit/>
              </a:bodyPr>
              <a:lstStyle/>
              <a:p>
                <a:pPr marL="396000" indent="-396000" defTabSz="715963" fontAlgn="ctr" hangingPunct="0">
                  <a:defRPr/>
                </a:pPr>
                <a:r>
                  <a:rPr lang="en-US" altLang="ja-JP"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Ⅰ</a:t>
                </a:r>
                <a:r>
                  <a:rPr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　</a:t>
                </a:r>
                <a:r>
                  <a:rPr kumimoji="0" lang="ja-JP" altLang="en-US" sz="2400" b="1" kern="0" dirty="0">
                    <a:solidFill>
                      <a:srgbClr val="7B7B7B"/>
                    </a:solidFill>
                    <a:latin typeface="BIZ UDPゴシック" panose="020B0400000000000000" pitchFamily="50" charset="-128"/>
                    <a:ea typeface="BIZ UDPゴシック" panose="020B0400000000000000" pitchFamily="50" charset="-128"/>
                    <a:cs typeface="Arial" panose="020B0604020202020204" pitchFamily="34" charset="0"/>
                  </a:rPr>
                  <a:t>大阪府の概要</a:t>
                </a:r>
              </a:p>
            </p:txBody>
          </p:sp>
          <p:sp>
            <p:nvSpPr>
              <p:cNvPr id="189" name="Rectangle 752">
                <a:extLst>
                  <a:ext uri="{FF2B5EF4-FFF2-40B4-BE49-F238E27FC236}">
                    <a16:creationId xmlns:a16="http://schemas.microsoft.com/office/drawing/2014/main" id="{372DC3B9-9148-F17A-1913-2816533A4FBD}"/>
                  </a:ext>
                </a:extLst>
              </p:cNvPr>
              <p:cNvSpPr>
                <a:spLocks noChangeArrowheads="1"/>
              </p:cNvSpPr>
              <p:nvPr/>
            </p:nvSpPr>
            <p:spPr bwMode="auto">
              <a:xfrm>
                <a:off x="275066" y="-3077515"/>
                <a:ext cx="72000" cy="576000"/>
              </a:xfrm>
              <a:prstGeom prst="rect">
                <a:avLst/>
              </a:prstGeom>
              <a:solidFill>
                <a:srgbClr val="7B7B7B"/>
              </a:solidFill>
              <a:ln w="9525">
                <a:noFill/>
                <a:miter lim="800000"/>
                <a:headEnd/>
                <a:tailEnd/>
              </a:ln>
            </p:spPr>
            <p:txBody>
              <a:bodyPr wrap="none" lIns="0" tIns="0" rIns="0" bIns="0" anchor="ctr">
                <a:noAutofit/>
              </a:bodyPr>
              <a:lstStyle/>
              <a:p>
                <a:pPr defTabSz="715963" fontAlgn="ctr" hangingPunct="0">
                  <a:defRPr/>
                </a:pPr>
                <a:endParaRPr kumimoji="0" lang="en-US" altLang="ja-JP" sz="12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90" name="直線コネクタ 189">
                <a:extLst>
                  <a:ext uri="{FF2B5EF4-FFF2-40B4-BE49-F238E27FC236}">
                    <a16:creationId xmlns:a16="http://schemas.microsoft.com/office/drawing/2014/main" id="{4862EA29-D5DB-5DAB-D2C1-58EA25B38173}"/>
                  </a:ext>
                </a:extLst>
              </p:cNvPr>
              <p:cNvCxnSpPr/>
              <p:nvPr/>
            </p:nvCxnSpPr>
            <p:spPr>
              <a:xfrm>
                <a:off x="272480" y="-2501515"/>
                <a:ext cx="6048000" cy="0"/>
              </a:xfrm>
              <a:prstGeom prst="line">
                <a:avLst/>
              </a:prstGeom>
              <a:ln w="19050">
                <a:gradFill flip="none" rotWithShape="1">
                  <a:gsLst>
                    <a:gs pos="90000">
                      <a:srgbClr val="7B7B7B"/>
                    </a:gs>
                    <a:gs pos="100000">
                      <a:srgbClr val="7B7B7B">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sp>
        <p:nvSpPr>
          <p:cNvPr id="19" name="テキスト ボックス 18">
            <a:extLst>
              <a:ext uri="{FF2B5EF4-FFF2-40B4-BE49-F238E27FC236}">
                <a16:creationId xmlns:a16="http://schemas.microsoft.com/office/drawing/2014/main" id="{BEB99949-D237-466B-A314-803C8273ACFB}"/>
              </a:ext>
            </a:extLst>
          </p:cNvPr>
          <p:cNvSpPr txBox="1"/>
          <p:nvPr/>
        </p:nvSpPr>
        <p:spPr bwMode="auto">
          <a:xfrm>
            <a:off x="648963" y="3457924"/>
            <a:ext cx="5736513" cy="1801826"/>
          </a:xfrm>
          <a:prstGeom prst="rect">
            <a:avLst/>
          </a:prstGeom>
          <a:noFill/>
        </p:spPr>
        <p:txBody>
          <a:bodyPr wrap="square" lIns="0" tIns="108000" rIns="0" bIns="0">
            <a:spAutoFit/>
          </a:bodyPr>
          <a:lstStyle/>
          <a:p>
            <a:pPr marL="550863" marR="0" lvl="0" indent="-550863" algn="l" defTabSz="457200" rtl="0" eaLnBrk="1" fontAlgn="ctr" latinLnBrk="0" hangingPunct="0">
              <a:lnSpc>
                <a:spcPct val="100000"/>
              </a:lnSpc>
              <a:spcBef>
                <a:spcPts val="1200"/>
              </a:spcBef>
              <a:spcAft>
                <a:spcPts val="0"/>
              </a:spcAft>
              <a:buClr>
                <a:srgbClr val="CA2420"/>
              </a:buClr>
              <a:buSzPct val="70000"/>
              <a:buFontTx/>
              <a:buNone/>
              <a:tabLst>
                <a:tab pos="6662738" algn="r"/>
              </a:tabLst>
              <a:defRPr/>
            </a:pPr>
            <a:r>
              <a:rPr kumimoji="0" lang="ja-JP" altLang="en-US"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rPr>
              <a:t>（１）令和８年度発行計画</a:t>
            </a:r>
            <a:endParaRPr kumimoji="0" lang="en-US" altLang="ja-JP"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endParaRPr>
          </a:p>
          <a:p>
            <a:pPr marL="550863" lvl="0" indent="-550863" fontAlgn="ctr" hangingPunct="0">
              <a:spcBef>
                <a:spcPts val="1200"/>
              </a:spcBef>
              <a:buClr>
                <a:srgbClr val="CA2420"/>
              </a:buClr>
              <a:buSzPct val="70000"/>
              <a:tabLst>
                <a:tab pos="6662738" algn="r"/>
              </a:tabLst>
              <a:defRPr/>
            </a:pPr>
            <a:r>
              <a:rPr kumimoji="0" lang="ja-JP" altLang="en-US"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rPr>
              <a:t>（２）令和</a:t>
            </a:r>
            <a:r>
              <a:rPr lang="ja-JP" altLang="en-US" sz="2000" dirty="0">
                <a:solidFill>
                  <a:srgbClr val="000000"/>
                </a:solidFill>
                <a:latin typeface="Arial" panose="020B0604020202020204" pitchFamily="34" charset="0"/>
                <a:ea typeface="BIZ UDPゴシック" panose="020B0400000000000000" pitchFamily="50" charset="-128"/>
                <a:cs typeface="Arial" panose="020B0604020202020204" pitchFamily="34" charset="0"/>
              </a:rPr>
              <a:t>８</a:t>
            </a:r>
            <a:r>
              <a:rPr kumimoji="0" lang="ja-JP" altLang="en-US"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rPr>
              <a:t>年度発行実績</a:t>
            </a:r>
          </a:p>
          <a:p>
            <a:pPr marL="550863" marR="0" lvl="0" indent="-550863" algn="l" defTabSz="457200" rtl="0" eaLnBrk="1" fontAlgn="ctr" latinLnBrk="0" hangingPunct="0">
              <a:lnSpc>
                <a:spcPct val="100000"/>
              </a:lnSpc>
              <a:spcBef>
                <a:spcPts val="1200"/>
              </a:spcBef>
              <a:spcAft>
                <a:spcPts val="0"/>
              </a:spcAft>
              <a:buClr>
                <a:srgbClr val="CA2420"/>
              </a:buClr>
              <a:buSzPct val="70000"/>
              <a:buFontTx/>
              <a:buNone/>
              <a:tabLst>
                <a:tab pos="6662738" algn="r"/>
              </a:tabLst>
              <a:defRPr/>
            </a:pPr>
            <a:r>
              <a:rPr lang="ja-JP" altLang="en-US" sz="2000" dirty="0">
                <a:solidFill>
                  <a:srgbClr val="000000"/>
                </a:solidFill>
                <a:latin typeface="Arial" panose="020B0604020202020204" pitchFamily="34" charset="0"/>
                <a:ea typeface="BIZ UDPゴシック" panose="020B0400000000000000" pitchFamily="50" charset="-128"/>
                <a:cs typeface="Arial" panose="020B0604020202020204" pitchFamily="34" charset="0"/>
              </a:rPr>
              <a:t>（３）</a:t>
            </a:r>
            <a:r>
              <a:rPr kumimoji="0" lang="ja-JP" altLang="en-US"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rPr>
              <a:t>府債発行額・府債残高の推移</a:t>
            </a:r>
          </a:p>
          <a:p>
            <a:pPr marL="550863" marR="0" lvl="0" indent="-550863" algn="l" defTabSz="457200" rtl="0" eaLnBrk="1" fontAlgn="ctr" latinLnBrk="0" hangingPunct="0">
              <a:lnSpc>
                <a:spcPct val="100000"/>
              </a:lnSpc>
              <a:spcBef>
                <a:spcPts val="1200"/>
              </a:spcBef>
              <a:spcAft>
                <a:spcPts val="0"/>
              </a:spcAft>
              <a:buClr>
                <a:srgbClr val="CA2420"/>
              </a:buClr>
              <a:buSzPct val="70000"/>
              <a:buFontTx/>
              <a:buNone/>
              <a:tabLst>
                <a:tab pos="6662738" algn="r"/>
              </a:tabLst>
              <a:defRPr/>
            </a:pPr>
            <a:r>
              <a:rPr kumimoji="0" lang="ja-JP" altLang="en-US" sz="2000" b="0" i="0" u="none" strike="noStrike" kern="1200" cap="none" spc="0" normalizeH="0" baseline="0" noProof="0" dirty="0">
                <a:ln>
                  <a:noFill/>
                </a:ln>
                <a:solidFill>
                  <a:srgbClr val="000000"/>
                </a:solidFill>
                <a:effectLst/>
                <a:uLnTx/>
                <a:uFillTx/>
                <a:latin typeface="Arial" panose="020B0604020202020204" pitchFamily="34" charset="0"/>
                <a:ea typeface="BIZ UDPゴシック" panose="020B0400000000000000" pitchFamily="50" charset="-128"/>
                <a:cs typeface="Arial" panose="020B0604020202020204" pitchFamily="34" charset="0"/>
              </a:rPr>
              <a:t>（４）グリーンボンドについて</a:t>
            </a:r>
          </a:p>
        </p:txBody>
      </p:sp>
      <p:sp>
        <p:nvSpPr>
          <p:cNvPr id="18" name="スライド番号プレースホルダー 11">
            <a:extLst>
              <a:ext uri="{FF2B5EF4-FFF2-40B4-BE49-F238E27FC236}">
                <a16:creationId xmlns:a16="http://schemas.microsoft.com/office/drawing/2014/main" id="{0AB04AA1-4024-41BE-B9AE-A632BCC5F4E2}"/>
              </a:ext>
            </a:extLst>
          </p:cNvPr>
          <p:cNvSpPr txBox="1">
            <a:spLocks/>
          </p:cNvSpPr>
          <p:nvPr/>
        </p:nvSpPr>
        <p:spPr>
          <a:xfrm>
            <a:off x="9129000" y="6633356"/>
            <a:ext cx="720210" cy="216024"/>
          </a:xfrm>
          <a:prstGeom prst="rect">
            <a:avLst/>
          </a:prstGeom>
        </p:spPr>
        <p:txBody>
          <a:bodyPr vert="horz" lIns="0" tIns="0" rIns="0" bIns="0" rtlCol="0" anchor="ctr" anchorCtr="0">
            <a:noAutofit/>
          </a:bodyPr>
          <a:lstStyle>
            <a:defPPr>
              <a:defRPr lang="en-US"/>
            </a:defPPr>
            <a:lvl1pPr marL="0" algn="r" defTabSz="457200" rtl="0" eaLnBrk="1" latinLnBrk="0" hangingPunct="0">
              <a:defRPr sz="1000" kern="12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dirty="0"/>
              <a:t>16</a:t>
            </a:r>
            <a:endParaRPr lang="ja-JP" altLang="en-US" dirty="0"/>
          </a:p>
        </p:txBody>
      </p:sp>
    </p:spTree>
    <p:extLst>
      <p:ext uri="{BB962C8B-B14F-4D97-AF65-F5344CB8AC3E}">
        <p14:creationId xmlns:p14="http://schemas.microsoft.com/office/powerpoint/2010/main" val="1583857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プレースホルダー 36">
            <a:extLst>
              <a:ext uri="{FF2B5EF4-FFF2-40B4-BE49-F238E27FC236}">
                <a16:creationId xmlns:a16="http://schemas.microsoft.com/office/drawing/2014/main" id="{47CDAD13-370E-548B-9798-9587E2EB9708}"/>
              </a:ext>
            </a:extLst>
          </p:cNvPr>
          <p:cNvSpPr>
            <a:spLocks noGrp="1"/>
          </p:cNvSpPr>
          <p:nvPr>
            <p:ph type="body" sz="quarter" idx="13"/>
          </p:nvPr>
        </p:nvSpPr>
        <p:spPr>
          <a:xfrm>
            <a:off x="164468" y="83009"/>
            <a:ext cx="9468000" cy="648000"/>
          </a:xfrm>
        </p:spPr>
        <p:txBody>
          <a:bodyPr/>
          <a:lstStyle/>
          <a:p>
            <a:pPr marL="576000" indent="-576000"/>
            <a:r>
              <a:rPr lang="ja-JP" altLang="en-US" dirty="0"/>
              <a:t>（１）</a:t>
            </a:r>
            <a:r>
              <a:rPr lang="en-US" altLang="ja-JP" dirty="0"/>
              <a:t>	</a:t>
            </a:r>
            <a:r>
              <a:rPr lang="ja-JP" altLang="en-US" dirty="0"/>
              <a:t>令和８年度発行計画</a:t>
            </a:r>
          </a:p>
        </p:txBody>
      </p:sp>
      <p:graphicFrame>
        <p:nvGraphicFramePr>
          <p:cNvPr id="39" name="表 38">
            <a:extLst>
              <a:ext uri="{FF2B5EF4-FFF2-40B4-BE49-F238E27FC236}">
                <a16:creationId xmlns:a16="http://schemas.microsoft.com/office/drawing/2014/main" id="{2A427025-37CA-437F-B71F-03FA259BA5F2}"/>
              </a:ext>
            </a:extLst>
          </p:cNvPr>
          <p:cNvGraphicFramePr>
            <a:graphicFrameLocks noGrp="1" noChangeAspect="1"/>
          </p:cNvGraphicFramePr>
          <p:nvPr>
            <p:extLst>
              <p:ext uri="{D42A27DB-BD31-4B8C-83A1-F6EECF244321}">
                <p14:modId xmlns:p14="http://schemas.microsoft.com/office/powerpoint/2010/main" val="1733512896"/>
              </p:ext>
            </p:extLst>
          </p:nvPr>
        </p:nvGraphicFramePr>
        <p:xfrm>
          <a:off x="310859" y="1241739"/>
          <a:ext cx="9360000" cy="3507438"/>
        </p:xfrm>
        <a:graphic>
          <a:graphicData uri="http://schemas.openxmlformats.org/drawingml/2006/table">
            <a:tbl>
              <a:tblPr/>
              <a:tblGrid>
                <a:gridCol w="936000">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576000">
                  <a:extLst>
                    <a:ext uri="{9D8B030D-6E8A-4147-A177-3AD203B41FA5}">
                      <a16:colId xmlns:a16="http://schemas.microsoft.com/office/drawing/2014/main" val="20005"/>
                    </a:ext>
                  </a:extLst>
                </a:gridCol>
                <a:gridCol w="576000">
                  <a:extLst>
                    <a:ext uri="{9D8B030D-6E8A-4147-A177-3AD203B41FA5}">
                      <a16:colId xmlns:a16="http://schemas.microsoft.com/office/drawing/2014/main" val="20006"/>
                    </a:ext>
                  </a:extLst>
                </a:gridCol>
                <a:gridCol w="576000">
                  <a:extLst>
                    <a:ext uri="{9D8B030D-6E8A-4147-A177-3AD203B41FA5}">
                      <a16:colId xmlns:a16="http://schemas.microsoft.com/office/drawing/2014/main" val="20007"/>
                    </a:ext>
                  </a:extLst>
                </a:gridCol>
                <a:gridCol w="576000">
                  <a:extLst>
                    <a:ext uri="{9D8B030D-6E8A-4147-A177-3AD203B41FA5}">
                      <a16:colId xmlns:a16="http://schemas.microsoft.com/office/drawing/2014/main" val="20008"/>
                    </a:ext>
                  </a:extLst>
                </a:gridCol>
                <a:gridCol w="576000">
                  <a:extLst>
                    <a:ext uri="{9D8B030D-6E8A-4147-A177-3AD203B41FA5}">
                      <a16:colId xmlns:a16="http://schemas.microsoft.com/office/drawing/2014/main" val="20009"/>
                    </a:ext>
                  </a:extLst>
                </a:gridCol>
                <a:gridCol w="576000">
                  <a:extLst>
                    <a:ext uri="{9D8B030D-6E8A-4147-A177-3AD203B41FA5}">
                      <a16:colId xmlns:a16="http://schemas.microsoft.com/office/drawing/2014/main" val="20010"/>
                    </a:ext>
                  </a:extLst>
                </a:gridCol>
                <a:gridCol w="576000">
                  <a:extLst>
                    <a:ext uri="{9D8B030D-6E8A-4147-A177-3AD203B41FA5}">
                      <a16:colId xmlns:a16="http://schemas.microsoft.com/office/drawing/2014/main" val="20011"/>
                    </a:ext>
                  </a:extLst>
                </a:gridCol>
                <a:gridCol w="576000">
                  <a:extLst>
                    <a:ext uri="{9D8B030D-6E8A-4147-A177-3AD203B41FA5}">
                      <a16:colId xmlns:a16="http://schemas.microsoft.com/office/drawing/2014/main" val="20012"/>
                    </a:ext>
                  </a:extLst>
                </a:gridCol>
                <a:gridCol w="576000">
                  <a:extLst>
                    <a:ext uri="{9D8B030D-6E8A-4147-A177-3AD203B41FA5}">
                      <a16:colId xmlns:a16="http://schemas.microsoft.com/office/drawing/2014/main" val="20013"/>
                    </a:ext>
                  </a:extLst>
                </a:gridCol>
                <a:gridCol w="936000">
                  <a:extLst>
                    <a:ext uri="{9D8B030D-6E8A-4147-A177-3AD203B41FA5}">
                      <a16:colId xmlns:a16="http://schemas.microsoft.com/office/drawing/2014/main" val="20014"/>
                    </a:ext>
                  </a:extLst>
                </a:gridCol>
              </a:tblGrid>
              <a:tr h="261750">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区分</a:t>
                      </a:r>
                    </a:p>
                  </a:txBody>
                  <a:tcPr marL="36000" marR="36000" marT="0" marB="0" anchor="ctr" horzOverflow="overflow">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年限</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4</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5</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6</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7</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8</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9</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10</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11</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12</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1</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2</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3</a:t>
                      </a: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kern="1200"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mn-cs"/>
                        </a:rPr>
                        <a:t>計</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50649C"/>
                    </a:solidFill>
                  </a:tcPr>
                </a:tc>
                <a:extLst>
                  <a:ext uri="{0D108BD9-81ED-4DB2-BD59-A6C34878D82A}">
                    <a16:rowId xmlns:a16="http://schemas.microsoft.com/office/drawing/2014/main" val="10000"/>
                  </a:ext>
                </a:extLst>
              </a:tr>
              <a:tr h="405711">
                <a:tc rowSpan="3">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市場</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公募債</a:t>
                      </a: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9BBDF"/>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CCDAF5"/>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p>
                  </a:txBody>
                  <a:tcPr marL="36000" marR="36000" marT="0" marB="0" anchor="ctr" horzOverflow="overflow">
                    <a:lnL w="635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５</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00</a:t>
                      </a:r>
                      <a:endParaRPr kumimoji="1" lang="ja-JP"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1"/>
                  </a:ext>
                </a:extLst>
              </a:tr>
              <a:tr h="405711">
                <a:tc vMerge="1">
                  <a:txBody>
                    <a:bodyPr/>
                    <a:lstStyle/>
                    <a:p>
                      <a:endParaRPr kumimoji="1" lang="ja-JP" altLang="en-US"/>
                    </a:p>
                  </a:txBody>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5</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CCDAF5"/>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５</a:t>
                      </a: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５</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00</a:t>
                      </a:r>
                      <a:endParaRPr kumimoji="1" lang="ja-JP"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2612693092"/>
                  </a:ext>
                </a:extLst>
              </a:tr>
              <a:tr h="405711">
                <a:tc vMerge="1">
                  <a:txBody>
                    <a:bodyPr/>
                    <a:lstStyle/>
                    <a:p>
                      <a:endParaRPr kumimoji="1" lang="ja-JP" altLang="en-US"/>
                    </a:p>
                  </a:txBody>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計</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３</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00</a:t>
                      </a:r>
                      <a:endParaRPr kumimoji="1" lang="en-US" altLang="ja-JP"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00</a:t>
                      </a:r>
                      <a:endParaRPr kumimoji="1" lang="en-US" altLang="ja-JP"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00</a:t>
                      </a:r>
                      <a:endParaRPr kumimoji="1" lang="en-US" altLang="ja-JP"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00</a:t>
                      </a:r>
                      <a:endParaRPr kumimoji="1" lang="en-US" altLang="ja-JP"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alpha val="50000"/>
                      </a:srgbClr>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3,000</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878259146"/>
                  </a:ext>
                </a:extLst>
              </a:tr>
              <a:tr h="405711">
                <a:tc rowSpan="2">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銀行等</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引受債</a:t>
                      </a: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9BBDF"/>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証券</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5</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CCDAF5"/>
                    </a:solidFill>
                  </a:tcPr>
                </a:tc>
                <a:tc gridSpan="6">
                  <a:txBody>
                    <a:bodyPr/>
                    <a:lstStyle/>
                    <a:p>
                      <a:pPr marL="0" marR="0" lvl="0" indent="0" algn="ctr" defTabSz="914400" rtl="0" eaLnBrk="1" fontAlgn="ctr" latinLnBrk="0" hangingPunct="0">
                        <a:lnSpc>
                          <a:spcPct val="100000"/>
                        </a:lnSpc>
                        <a:spcBef>
                          <a:spcPct val="0"/>
                        </a:spcBef>
                        <a:spcAft>
                          <a:spcPct val="0"/>
                        </a:spcAft>
                        <a:buClrTx/>
                        <a:buSzTx/>
                        <a:buFontTx/>
                        <a:buNone/>
                        <a:tabLst/>
                      </a:pPr>
                      <a:endParaRPr kumimoji="1" lang="ja-JP"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6">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endParaRPr kumimoji="1" lang="ja-JP"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endParaRPr kumimoji="1" lang="ja-JP"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4"/>
                  </a:ext>
                </a:extLst>
              </a:tr>
              <a:tr h="405711">
                <a:tc vMerge="1">
                  <a:txBody>
                    <a:bodyPr/>
                    <a:lstStyle/>
                    <a:p>
                      <a:endParaRPr kumimoji="1" lang="ja-JP" altLang="en-US"/>
                    </a:p>
                  </a:txBody>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証書</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CCDAF5"/>
                    </a:solidFill>
                  </a:tcPr>
                </a:tc>
                <a:tc gridSpan="6">
                  <a:txBody>
                    <a:bodyPr/>
                    <a:lstStyle/>
                    <a:p>
                      <a:pPr marL="0" marR="0" lvl="0" indent="0" algn="ctr" defTabSz="914400" rtl="0" eaLnBrk="1" fontAlgn="ctr" latinLnBrk="0" hangingPunct="0">
                        <a:lnSpc>
                          <a:spcPct val="100000"/>
                        </a:lnSpc>
                        <a:spcBef>
                          <a:spcPct val="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gridSpan="6">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a:t>
                      </a:r>
                      <a:endParaRPr kumimoji="1" lang="ja-JP"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5"/>
                  </a:ext>
                </a:extLst>
              </a:tr>
              <a:tr h="405711">
                <a:tc gridSpan="2">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フレックス枠</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9BBDF"/>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accent3">
                        <a:lumMod val="20000"/>
                        <a:lumOff val="80000"/>
                      </a:schemeClr>
                    </a:solidFill>
                  </a:tcPr>
                </a:tc>
                <a:tc gridSpan="12">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a:t>
                      </a:r>
                      <a:r>
                        <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１</a:t>
                      </a: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00±α</a:t>
                      </a:r>
                    </a:p>
                  </a:txBody>
                  <a:tcPr marL="36000" marR="36000" marT="0" marB="0" anchor="ctr" horzOverflow="overflow">
                    <a:lnL w="635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Arial" pitchFamily="34" charset="0"/>
                        <a:ea typeface="ＭＳ Ｐゴシック" pitchFamily="50" charset="-128"/>
                      </a:endParaRP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１</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00</a:t>
                      </a:r>
                    </a:p>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±α</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6"/>
                  </a:ext>
                </a:extLst>
              </a:tr>
              <a:tr h="405711">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共同発行債</a:t>
                      </a: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12700" cap="flat" cmpd="sng" algn="ctr">
                      <a:solidFill>
                        <a:srgbClr val="484848"/>
                      </a:solidFill>
                      <a:prstDash val="solid"/>
                      <a:round/>
                      <a:headEnd type="none" w="med" len="med"/>
                      <a:tailEnd type="none" w="med" len="med"/>
                    </a:lnB>
                    <a:lnTlToBr>
                      <a:noFill/>
                    </a:lnTlToBr>
                    <a:lnBlToTr>
                      <a:noFill/>
                    </a:lnBlToTr>
                    <a:solidFill>
                      <a:srgbClr val="A9BBDF"/>
                    </a:solid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defRPr/>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12700" cap="flat" cmpd="sng" algn="ctr">
                      <a:solidFill>
                        <a:srgbClr val="484848"/>
                      </a:solidFill>
                      <a:prstDash val="solid"/>
                      <a:round/>
                      <a:headEnd type="none" w="med" len="med"/>
                      <a:tailEnd type="none" w="med" len="med"/>
                    </a:lnB>
                    <a:lnTlToBr>
                      <a:noFill/>
                    </a:lnTlToBr>
                    <a:lnBlToTr>
                      <a:noFill/>
                    </a:lnBlToTr>
                    <a:solidFill>
                      <a:srgbClr val="CCDAF5"/>
                    </a:solidFill>
                  </a:tcPr>
                </a:tc>
                <a:tc gridSpan="12">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820</a:t>
                      </a:r>
                    </a:p>
                  </a:txBody>
                  <a:tcPr marL="36000" marR="36000" marT="0" marB="0" anchor="ctr" horzOverflow="overflow">
                    <a:lnL w="635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484848"/>
                      </a:solidFill>
                      <a:prstDash val="solid"/>
                      <a:round/>
                      <a:headEnd type="none" w="med" len="med"/>
                      <a:tailEnd type="none" w="med" len="med"/>
                    </a:lnT>
                    <a:lnB w="12700" cap="flat" cmpd="sng" algn="ctr">
                      <a:solidFill>
                        <a:srgbClr val="484848"/>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100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200" b="0" i="0" u="none" strike="noStrike" cap="none" normalizeH="0" baseline="0" dirty="0">
                          <a:ln>
                            <a:noFill/>
                          </a:ln>
                          <a:solidFill>
                            <a:schemeClr val="tx1"/>
                          </a:solidFill>
                          <a:effectLst/>
                          <a:latin typeface="Arial" pitchFamily="34" charset="0"/>
                          <a:ea typeface="ＭＳ Ｐゴシック" pitchFamily="50" charset="-128"/>
                        </a:rPr>
                        <a:t>20</a:t>
                      </a:r>
                    </a:p>
                  </a:txBody>
                  <a:tcPr marL="6694" marR="6694" marT="6696"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lang="en-US" altLang="ja-JP" sz="1000" b="1" dirty="0">
                          <a:latin typeface="BIZ UDPゴシック" panose="020B0400000000000000" pitchFamily="50" charset="-128"/>
                          <a:ea typeface="BIZ UDPゴシック" panose="020B0400000000000000" pitchFamily="50" charset="-128"/>
                        </a:rPr>
                        <a:t>820</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1270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7"/>
                  </a:ext>
                </a:extLst>
              </a:tr>
              <a:tr h="405711">
                <a:tc gridSpan="2">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合計</a:t>
                      </a:r>
                    </a:p>
                  </a:txBody>
                  <a:tcPr marL="36000" marR="36000" marT="0" marB="0" anchor="ctr" horzOverflow="overflow">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9BBDF"/>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100" b="1" i="0" u="none" strike="noStrike" cap="none" normalizeH="0" baseline="0" dirty="0">
                        <a:ln>
                          <a:noFill/>
                        </a:ln>
                        <a:solidFill>
                          <a:schemeClr val="tx1"/>
                        </a:solidFill>
                        <a:effectLst/>
                        <a:latin typeface="ＭＳ Ｐゴシック" pitchFamily="50" charset="-128"/>
                        <a:ea typeface="ＭＳ Ｐゴシック" pitchFamily="50" charset="-128"/>
                      </a:endParaRPr>
                    </a:p>
                  </a:txBody>
                  <a:tcPr marL="6694" marR="6694" marT="66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DE9D9"/>
                    </a:solidFill>
                  </a:tcPr>
                </a:tc>
                <a:tc gridSpan="12">
                  <a:txBody>
                    <a:bodyPr/>
                    <a:lstStyle/>
                    <a:p>
                      <a:pPr marL="0" marR="0" lvl="0" indent="0" algn="ctr" defTabSz="914400" rtl="0" eaLnBrk="1" fontAlgn="ctr" latinLnBrk="0" hangingPunct="0">
                        <a:lnSpc>
                          <a:spcPct val="100000"/>
                        </a:lnSpc>
                        <a:spcBef>
                          <a:spcPct val="0"/>
                        </a:spcBef>
                        <a:spcAft>
                          <a:spcPct val="0"/>
                        </a:spcAft>
                        <a:buClrTx/>
                        <a:buSzTx/>
                        <a:buFontTx/>
                        <a:buNone/>
                        <a:tabLst/>
                      </a:pPr>
                      <a:endParaRPr kumimoji="1" lang="ja-JP"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100" b="1" i="0" u="none" strike="noStrike" cap="none" normalizeH="0" baseline="0" dirty="0">
                        <a:ln>
                          <a:noFill/>
                        </a:ln>
                        <a:solidFill>
                          <a:schemeClr val="tx1"/>
                        </a:solidFill>
                        <a:effectLst/>
                        <a:latin typeface="+mn-lt"/>
                        <a:ea typeface="ＭＳ Ｐゴシック" pitchFamily="50" charset="-128"/>
                      </a:endParaRPr>
                    </a:p>
                  </a:txBody>
                  <a:tcPr marL="6694" marR="6694" marT="6696"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DE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5,</a:t>
                      </a: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２</a:t>
                      </a: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a:t>
                      </a:r>
                    </a:p>
                    <a:p>
                      <a:pPr marL="0" marR="0" lvl="0" indent="0" algn="ctr" defTabSz="914400" rtl="0" eaLnBrk="1" fontAlgn="ctr" latinLnBrk="0" hangingPunct="0">
                        <a:lnSpc>
                          <a:spcPct val="100000"/>
                        </a:lnSpc>
                        <a:spcBef>
                          <a:spcPct val="0"/>
                        </a:spcBef>
                        <a:spcAft>
                          <a:spcPct val="0"/>
                        </a:spcAft>
                        <a:buClrTx/>
                        <a:buSzTx/>
                        <a:buFontTx/>
                        <a:buNone/>
                        <a:tabLst/>
                      </a:pPr>
                      <a:r>
                        <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±α</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a:noFill/>
                    </a:lnTlToBr>
                    <a:lnBlToTr>
                      <a:noFill/>
                    </a:lnBlToTr>
                    <a:solidFill>
                      <a:srgbClr val="A4E4BF">
                        <a:alpha val="50000"/>
                      </a:srgbClr>
                    </a:solidFill>
                  </a:tcPr>
                </a:tc>
                <a:extLst>
                  <a:ext uri="{0D108BD9-81ED-4DB2-BD59-A6C34878D82A}">
                    <a16:rowId xmlns:a16="http://schemas.microsoft.com/office/drawing/2014/main" val="10008"/>
                  </a:ext>
                </a:extLst>
              </a:tr>
            </a:tbl>
          </a:graphicData>
        </a:graphic>
      </p:graphicFrame>
      <p:sp>
        <p:nvSpPr>
          <p:cNvPr id="40" name="Rectangle 3">
            <a:extLst>
              <a:ext uri="{FF2B5EF4-FFF2-40B4-BE49-F238E27FC236}">
                <a16:creationId xmlns:a16="http://schemas.microsoft.com/office/drawing/2014/main" id="{01A25C5D-1B62-4BED-8FD4-17F6CA8BE304}"/>
              </a:ext>
            </a:extLst>
          </p:cNvPr>
          <p:cNvSpPr>
            <a:spLocks noChangeArrowheads="1"/>
          </p:cNvSpPr>
          <p:nvPr/>
        </p:nvSpPr>
        <p:spPr bwMode="auto">
          <a:xfrm>
            <a:off x="8841000" y="1041239"/>
            <a:ext cx="144000" cy="1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noAutofit/>
          </a:bodyPr>
          <a:lstStyle/>
          <a:p>
            <a:pPr marL="0" marR="0" lvl="0" indent="0" defTabSz="914400" rtl="0" fontAlgn="ctr" latinLnBrk="0" hangingPunct="1">
              <a:lnSpc>
                <a:spcPct val="100000"/>
              </a:lnSpc>
              <a:spcBef>
                <a:spcPct val="0"/>
              </a:spcBef>
              <a:spcAft>
                <a:spcPct val="0"/>
              </a:spcAft>
              <a:buClrTx/>
              <a:buSzTx/>
              <a:buFontTx/>
              <a:buNone/>
              <a:tabLst/>
              <a:defRPr/>
            </a:pPr>
            <a:r>
              <a:rPr kumimoji="1" lang="zh-TW"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（単位：億円）</a:t>
            </a:r>
          </a:p>
        </p:txBody>
      </p:sp>
      <p:sp>
        <p:nvSpPr>
          <p:cNvPr id="7" name="スライド番号プレースホルダー 14">
            <a:extLst>
              <a:ext uri="{FF2B5EF4-FFF2-40B4-BE49-F238E27FC236}">
                <a16:creationId xmlns:a16="http://schemas.microsoft.com/office/drawing/2014/main" id="{92C45D98-D9D9-F20D-E98B-9A3980872008}"/>
              </a:ext>
            </a:extLst>
          </p:cNvPr>
          <p:cNvSpPr>
            <a:spLocks noGrp="1"/>
          </p:cNvSpPr>
          <p:nvPr>
            <p:ph type="sldNum" sz="quarter" idx="4"/>
          </p:nvPr>
        </p:nvSpPr>
        <p:spPr>
          <a:xfrm>
            <a:off x="9151178" y="6632488"/>
            <a:ext cx="719137" cy="217488"/>
          </a:xfrm>
        </p:spPr>
        <p:txBody>
          <a:bodyPr/>
          <a:lstStyle/>
          <a:p>
            <a:pPr lvl="0"/>
            <a:r>
              <a:rPr lang="en-US" altLang="ja-JP" noProof="0" dirty="0"/>
              <a:t>17</a:t>
            </a:r>
            <a:endParaRPr lang="ja-JP" altLang="en-US" noProof="0" dirty="0"/>
          </a:p>
        </p:txBody>
      </p:sp>
      <p:sp>
        <p:nvSpPr>
          <p:cNvPr id="12" name="角丸四角形 20">
            <a:extLst>
              <a:ext uri="{FF2B5EF4-FFF2-40B4-BE49-F238E27FC236}">
                <a16:creationId xmlns:a16="http://schemas.microsoft.com/office/drawing/2014/main" id="{A52B87F6-F0F3-4483-888B-E964795CA487}"/>
              </a:ext>
            </a:extLst>
          </p:cNvPr>
          <p:cNvSpPr/>
          <p:nvPr/>
        </p:nvSpPr>
        <p:spPr>
          <a:xfrm>
            <a:off x="310859" y="4973671"/>
            <a:ext cx="9360000" cy="1617746"/>
          </a:xfrm>
          <a:prstGeom prst="rect">
            <a:avLst/>
          </a:prstGeom>
          <a:solidFill>
            <a:srgbClr val="CCDAF5"/>
          </a:solidFill>
          <a:ln w="19050" cap="flat" cmpd="sng" algn="ctr">
            <a:noFill/>
            <a:prstDash val="solid"/>
            <a:miter lim="800000"/>
          </a:ln>
          <a:effectLst/>
        </p:spPr>
        <p:style>
          <a:lnRef idx="2">
            <a:schemeClr val="accent2"/>
          </a:lnRef>
          <a:fillRef idx="1">
            <a:schemeClr val="lt1"/>
          </a:fillRef>
          <a:effectRef idx="0">
            <a:schemeClr val="accent2"/>
          </a:effectRef>
          <a:fontRef idx="minor">
            <a:schemeClr val="dk1"/>
          </a:fontRef>
        </p:style>
        <p:txBody>
          <a:bodyPr lIns="144000" tIns="108000" rIns="144000" bIns="0" rtlCol="0" anchor="t" anchorCtr="0"/>
          <a:lstStyle/>
          <a:p>
            <a:pPr marL="144000" indent="-144000" defTabSz="914400" fontAlgn="ctr" hangingPunct="0">
              <a:lnSpc>
                <a:spcPct val="120000"/>
              </a:lnSpc>
              <a:spcBef>
                <a:spcPts val="600"/>
              </a:spcBef>
              <a:buClr>
                <a:srgbClr val="111986"/>
              </a:buClr>
              <a:buSzPct val="70000"/>
              <a:buFont typeface="Wingdings" panose="05000000000000000000" pitchFamily="2" charset="2"/>
              <a:buChar char="l"/>
              <a:defRPr/>
            </a:pPr>
            <a:r>
              <a:rPr kumimoji="1" lang="ja-JP" altLang="en-US" sz="1200" b="1" dirty="0">
                <a:solidFill>
                  <a:srgbClr val="000000"/>
                </a:solidFill>
                <a:latin typeface="BIZ UDPゴシック" panose="020B0400000000000000" pitchFamily="50" charset="-128"/>
                <a:ea typeface="BIZ UDPゴシック" panose="020B0400000000000000" pitchFamily="50" charset="-128"/>
              </a:rPr>
              <a:t>令和</a:t>
            </a:r>
            <a:r>
              <a:rPr kumimoji="1" lang="en-US" altLang="ja-JP" sz="1200" b="1" dirty="0">
                <a:solidFill>
                  <a:srgbClr val="000000"/>
                </a:solidFill>
                <a:latin typeface="BIZ UDPゴシック" panose="020B0400000000000000" pitchFamily="50" charset="-128"/>
                <a:ea typeface="BIZ UDPゴシック" panose="020B0400000000000000" pitchFamily="50" charset="-128"/>
              </a:rPr>
              <a:t>8</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年度の府債全体（民間資金）の発行見込額は５，２２０億円（前年度当初計画比</a:t>
            </a:r>
            <a:r>
              <a:rPr kumimoji="1" lang="en-US" altLang="ja-JP" sz="1200" b="1" dirty="0">
                <a:solidFill>
                  <a:srgbClr val="000000"/>
                </a:solidFill>
                <a:latin typeface="BIZ UDPゴシック" panose="020B0400000000000000" pitchFamily="50" charset="-128"/>
                <a:ea typeface="BIZ UDPゴシック" panose="020B0400000000000000" pitchFamily="50" charset="-128"/>
              </a:rPr>
              <a:t>+1,000</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億円）</a:t>
            </a:r>
          </a:p>
          <a:p>
            <a:pPr marL="144000" indent="-144000" defTabSz="914400" fontAlgn="ctr" hangingPunct="0">
              <a:lnSpc>
                <a:spcPct val="120000"/>
              </a:lnSpc>
              <a:spcBef>
                <a:spcPts val="600"/>
              </a:spcBef>
              <a:buClr>
                <a:srgbClr val="111986"/>
              </a:buClr>
              <a:buSzPct val="70000"/>
              <a:buFont typeface="Wingdings" panose="05000000000000000000" pitchFamily="2" charset="2"/>
              <a:buChar char="l"/>
              <a:defRPr/>
            </a:pPr>
            <a:r>
              <a:rPr kumimoji="1" lang="ja-JP" altLang="en-US" sz="1200" b="1" dirty="0">
                <a:solidFill>
                  <a:srgbClr val="000000"/>
                </a:solidFill>
                <a:latin typeface="BIZ UDPゴシック" panose="020B0400000000000000" pitchFamily="50" charset="-128"/>
                <a:ea typeface="BIZ UDPゴシック" panose="020B0400000000000000" pitchFamily="50" charset="-128"/>
              </a:rPr>
              <a:t>市場公募債の１０年債及び５年債は各年限を毎月定例発行</a:t>
            </a:r>
          </a:p>
          <a:p>
            <a:pPr marL="144000" indent="-144000" defTabSz="914400" fontAlgn="ctr" hangingPunct="0">
              <a:lnSpc>
                <a:spcPct val="120000"/>
              </a:lnSpc>
              <a:spcBef>
                <a:spcPts val="600"/>
              </a:spcBef>
              <a:buClr>
                <a:srgbClr val="111986"/>
              </a:buClr>
              <a:buSzPct val="70000"/>
              <a:buFont typeface="Wingdings" panose="05000000000000000000" pitchFamily="2" charset="2"/>
              <a:buChar char="l"/>
              <a:defRPr/>
            </a:pPr>
            <a:r>
              <a:rPr kumimoji="1" lang="ja-JP" altLang="en-US" sz="1200" b="1" dirty="0">
                <a:solidFill>
                  <a:srgbClr val="000000"/>
                </a:solidFill>
                <a:latin typeface="BIZ UDPゴシック" panose="020B0400000000000000" pitchFamily="50" charset="-128"/>
                <a:ea typeface="BIZ UDPゴシック" panose="020B0400000000000000" pitchFamily="50" charset="-128"/>
              </a:rPr>
              <a:t>銀行等引受債は証券形式を</a:t>
            </a:r>
            <a:r>
              <a:rPr kumimoji="1" lang="en-US" altLang="ja-JP" sz="1200" b="1" dirty="0">
                <a:solidFill>
                  <a:srgbClr val="000000"/>
                </a:solidFill>
                <a:latin typeface="BIZ UDPゴシック" panose="020B0400000000000000" pitchFamily="50" charset="-128"/>
                <a:ea typeface="BIZ UDPゴシック" panose="020B0400000000000000" pitchFamily="50" charset="-128"/>
              </a:rPr>
              <a:t>1</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００億円、証書形式を</a:t>
            </a:r>
            <a:r>
              <a:rPr kumimoji="1" lang="en-US" altLang="ja-JP" sz="1200" b="1" dirty="0">
                <a:solidFill>
                  <a:srgbClr val="000000"/>
                </a:solidFill>
                <a:latin typeface="BIZ UDPゴシック" panose="020B0400000000000000" pitchFamily="50" charset="-128"/>
                <a:ea typeface="BIZ UDPゴシック" panose="020B0400000000000000" pitchFamily="50" charset="-128"/>
              </a:rPr>
              <a:t>2</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００億円発行</a:t>
            </a:r>
          </a:p>
          <a:p>
            <a:pPr marL="144000" indent="-144000" defTabSz="914400" fontAlgn="ctr" hangingPunct="0">
              <a:lnSpc>
                <a:spcPct val="120000"/>
              </a:lnSpc>
              <a:spcBef>
                <a:spcPts val="600"/>
              </a:spcBef>
              <a:buClr>
                <a:srgbClr val="111986"/>
              </a:buClr>
              <a:buSzPct val="70000"/>
              <a:buFont typeface="Wingdings" panose="05000000000000000000" pitchFamily="2" charset="2"/>
              <a:buChar char="l"/>
              <a:defRPr/>
            </a:pPr>
            <a:r>
              <a:rPr kumimoji="1" lang="ja-JP" altLang="en-US" sz="1200" b="1" dirty="0">
                <a:solidFill>
                  <a:srgbClr val="000000"/>
                </a:solidFill>
                <a:latin typeface="BIZ UDPゴシック" panose="020B0400000000000000" pitchFamily="50" charset="-128"/>
                <a:ea typeface="BIZ UDPゴシック" panose="020B0400000000000000" pitchFamily="50" charset="-128"/>
              </a:rPr>
              <a:t>フレックス枠は</a:t>
            </a:r>
            <a:r>
              <a:rPr kumimoji="1" lang="en-US" altLang="ja-JP" sz="1200" b="1" dirty="0">
                <a:solidFill>
                  <a:srgbClr val="000000"/>
                </a:solidFill>
                <a:latin typeface="BIZ UDPゴシック" panose="020B0400000000000000" pitchFamily="50" charset="-128"/>
                <a:ea typeface="BIZ UDPゴシック" panose="020B0400000000000000" pitchFamily="50" charset="-128"/>
              </a:rPr>
              <a:t>1,1</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００億円を設定 </a:t>
            </a:r>
            <a:r>
              <a:rPr kumimoji="1" lang="ja-JP" altLang="en-US" sz="1100" b="1" dirty="0">
                <a:solidFill>
                  <a:srgbClr val="000000"/>
                </a:solidFill>
                <a:latin typeface="BIZ UDPゴシック" panose="020B0400000000000000" pitchFamily="50" charset="-128"/>
                <a:ea typeface="BIZ UDPゴシック" panose="020B0400000000000000" pitchFamily="50" charset="-128"/>
              </a:rPr>
              <a:t>（フレックス枠とは、発行計画の策定に際し、時期や年限、総額等をあらかじめ定めず機動的に発行する枠）</a:t>
            </a:r>
            <a:endParaRPr kumimoji="1" lang="ja-JP" altLang="en-US" sz="1200" b="1" dirty="0">
              <a:solidFill>
                <a:srgbClr val="000000"/>
              </a:solidFill>
              <a:latin typeface="BIZ UDPゴシック" panose="020B0400000000000000" pitchFamily="50" charset="-128"/>
              <a:ea typeface="BIZ UDPゴシック" panose="020B0400000000000000" pitchFamily="50" charset="-128"/>
            </a:endParaRPr>
          </a:p>
          <a:p>
            <a:pPr marL="144000" indent="-144000" defTabSz="914400" fontAlgn="ctr" hangingPunct="0">
              <a:lnSpc>
                <a:spcPct val="120000"/>
              </a:lnSpc>
              <a:spcBef>
                <a:spcPts val="600"/>
              </a:spcBef>
              <a:buClr>
                <a:srgbClr val="111986"/>
              </a:buClr>
              <a:buSzPct val="70000"/>
              <a:buFont typeface="Wingdings" panose="05000000000000000000" pitchFamily="2" charset="2"/>
              <a:buChar char="l"/>
              <a:defRPr/>
            </a:pPr>
            <a:r>
              <a:rPr kumimoji="1" lang="ja-JP" altLang="en-US" sz="1200" b="1" dirty="0">
                <a:solidFill>
                  <a:srgbClr val="000000"/>
                </a:solidFill>
                <a:latin typeface="BIZ UDPゴシック" panose="020B0400000000000000" pitchFamily="50" charset="-128"/>
                <a:ea typeface="BIZ UDPゴシック" panose="020B0400000000000000" pitchFamily="50" charset="-128"/>
              </a:rPr>
              <a:t>共同発行債は８２０億円を発行（うちグリーン共同発行債は２０億円を予定）</a:t>
            </a:r>
          </a:p>
        </p:txBody>
      </p:sp>
      <p:sp>
        <p:nvSpPr>
          <p:cNvPr id="11" name="Rectangle 752">
            <a:extLst>
              <a:ext uri="{FF2B5EF4-FFF2-40B4-BE49-F238E27FC236}">
                <a16:creationId xmlns:a16="http://schemas.microsoft.com/office/drawing/2014/main" id="{49F6CEA4-975D-4F7C-B090-BD1B4072EB4A}"/>
              </a:ext>
            </a:extLst>
          </p:cNvPr>
          <p:cNvSpPr>
            <a:spLocks noChangeArrowheads="1"/>
          </p:cNvSpPr>
          <p:nvPr/>
        </p:nvSpPr>
        <p:spPr bwMode="auto">
          <a:xfrm>
            <a:off x="304575" y="930791"/>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en-US" altLang="ja-JP" sz="1000" kern="0" dirty="0">
                <a:latin typeface="BIZ UDPゴシック" panose="020B0400000000000000" pitchFamily="50" charset="-128"/>
                <a:ea typeface="BIZ UDPゴシック" panose="020B0400000000000000" pitchFamily="50" charset="-128"/>
                <a:cs typeface="Arial" panose="020B0604020202020204" pitchFamily="34" charset="0"/>
              </a:rPr>
              <a:t>※ </a:t>
            </a:r>
            <a:r>
              <a:rPr kumimoji="0" lang="ja-JP" altLang="en-US" sz="1000" kern="0" dirty="0">
                <a:latin typeface="BIZ UDPゴシック" panose="020B0400000000000000" pitchFamily="50" charset="-128"/>
                <a:ea typeface="BIZ UDPゴシック" panose="020B0400000000000000" pitchFamily="50" charset="-128"/>
                <a:cs typeface="Arial" panose="020B0604020202020204" pitchFamily="34" charset="0"/>
              </a:rPr>
              <a:t>本計画は、民間資金にかかる月別の発行予定額であり、市場環境等により変更する場合がある。</a:t>
            </a:r>
            <a:endParaRPr kumimoji="0" lang="ja-JP" altLang="en-US" sz="1400"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Tree>
    <p:extLst>
      <p:ext uri="{BB962C8B-B14F-4D97-AF65-F5344CB8AC3E}">
        <p14:creationId xmlns:p14="http://schemas.microsoft.com/office/powerpoint/2010/main" val="1188044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2">
            <a:extLst>
              <a:ext uri="{FF2B5EF4-FFF2-40B4-BE49-F238E27FC236}">
                <a16:creationId xmlns:a16="http://schemas.microsoft.com/office/drawing/2014/main" id="{822CCFF8-E463-4564-A641-CC3D3FA33F39}"/>
              </a:ext>
            </a:extLst>
          </p:cNvPr>
          <p:cNvGraphicFramePr>
            <a:graphicFrameLocks noGrp="1"/>
          </p:cNvGraphicFramePr>
          <p:nvPr>
            <p:extLst>
              <p:ext uri="{D42A27DB-BD31-4B8C-83A1-F6EECF244321}">
                <p14:modId xmlns:p14="http://schemas.microsoft.com/office/powerpoint/2010/main" val="1288554293"/>
              </p:ext>
            </p:extLst>
          </p:nvPr>
        </p:nvGraphicFramePr>
        <p:xfrm>
          <a:off x="157697" y="1115760"/>
          <a:ext cx="9573942" cy="3384000"/>
        </p:xfrm>
        <a:graphic>
          <a:graphicData uri="http://schemas.openxmlformats.org/drawingml/2006/table">
            <a:tbl>
              <a:tblPr firstRow="1" bandRow="1">
                <a:tableStyleId>{7DF18680-E054-41AD-8BC1-D1AEF772440D}</a:tableStyleId>
              </a:tblPr>
              <a:tblGrid>
                <a:gridCol w="576000">
                  <a:extLst>
                    <a:ext uri="{9D8B030D-6E8A-4147-A177-3AD203B41FA5}">
                      <a16:colId xmlns:a16="http://schemas.microsoft.com/office/drawing/2014/main" val="168442315"/>
                    </a:ext>
                  </a:extLst>
                </a:gridCol>
                <a:gridCol w="576000">
                  <a:extLst>
                    <a:ext uri="{9D8B030D-6E8A-4147-A177-3AD203B41FA5}">
                      <a16:colId xmlns:a16="http://schemas.microsoft.com/office/drawing/2014/main" val="2043594469"/>
                    </a:ext>
                  </a:extLst>
                </a:gridCol>
                <a:gridCol w="612000">
                  <a:extLst>
                    <a:ext uri="{9D8B030D-6E8A-4147-A177-3AD203B41FA5}">
                      <a16:colId xmlns:a16="http://schemas.microsoft.com/office/drawing/2014/main" val="601867903"/>
                    </a:ext>
                  </a:extLst>
                </a:gridCol>
                <a:gridCol w="612000">
                  <a:extLst>
                    <a:ext uri="{9D8B030D-6E8A-4147-A177-3AD203B41FA5}">
                      <a16:colId xmlns:a16="http://schemas.microsoft.com/office/drawing/2014/main" val="3299751300"/>
                    </a:ext>
                  </a:extLst>
                </a:gridCol>
                <a:gridCol w="612000">
                  <a:extLst>
                    <a:ext uri="{9D8B030D-6E8A-4147-A177-3AD203B41FA5}">
                      <a16:colId xmlns:a16="http://schemas.microsoft.com/office/drawing/2014/main" val="1083882983"/>
                    </a:ext>
                  </a:extLst>
                </a:gridCol>
                <a:gridCol w="612000">
                  <a:extLst>
                    <a:ext uri="{9D8B030D-6E8A-4147-A177-3AD203B41FA5}">
                      <a16:colId xmlns:a16="http://schemas.microsoft.com/office/drawing/2014/main" val="4200486004"/>
                    </a:ext>
                  </a:extLst>
                </a:gridCol>
                <a:gridCol w="612000">
                  <a:extLst>
                    <a:ext uri="{9D8B030D-6E8A-4147-A177-3AD203B41FA5}">
                      <a16:colId xmlns:a16="http://schemas.microsoft.com/office/drawing/2014/main" val="1344987519"/>
                    </a:ext>
                  </a:extLst>
                </a:gridCol>
                <a:gridCol w="612000">
                  <a:extLst>
                    <a:ext uri="{9D8B030D-6E8A-4147-A177-3AD203B41FA5}">
                      <a16:colId xmlns:a16="http://schemas.microsoft.com/office/drawing/2014/main" val="2476050953"/>
                    </a:ext>
                  </a:extLst>
                </a:gridCol>
                <a:gridCol w="612000">
                  <a:extLst>
                    <a:ext uri="{9D8B030D-6E8A-4147-A177-3AD203B41FA5}">
                      <a16:colId xmlns:a16="http://schemas.microsoft.com/office/drawing/2014/main" val="3321081925"/>
                    </a:ext>
                  </a:extLst>
                </a:gridCol>
                <a:gridCol w="612000">
                  <a:extLst>
                    <a:ext uri="{9D8B030D-6E8A-4147-A177-3AD203B41FA5}">
                      <a16:colId xmlns:a16="http://schemas.microsoft.com/office/drawing/2014/main" val="2222292931"/>
                    </a:ext>
                  </a:extLst>
                </a:gridCol>
                <a:gridCol w="619303">
                  <a:extLst>
                    <a:ext uri="{9D8B030D-6E8A-4147-A177-3AD203B41FA5}">
                      <a16:colId xmlns:a16="http://schemas.microsoft.com/office/drawing/2014/main" val="4165379336"/>
                    </a:ext>
                  </a:extLst>
                </a:gridCol>
                <a:gridCol w="720000">
                  <a:extLst>
                    <a:ext uri="{9D8B030D-6E8A-4147-A177-3AD203B41FA5}">
                      <a16:colId xmlns:a16="http://schemas.microsoft.com/office/drawing/2014/main" val="2214994763"/>
                    </a:ext>
                  </a:extLst>
                </a:gridCol>
                <a:gridCol w="648000">
                  <a:extLst>
                    <a:ext uri="{9D8B030D-6E8A-4147-A177-3AD203B41FA5}">
                      <a16:colId xmlns:a16="http://schemas.microsoft.com/office/drawing/2014/main" val="1230444538"/>
                    </a:ext>
                  </a:extLst>
                </a:gridCol>
                <a:gridCol w="720000">
                  <a:extLst>
                    <a:ext uri="{9D8B030D-6E8A-4147-A177-3AD203B41FA5}">
                      <a16:colId xmlns:a16="http://schemas.microsoft.com/office/drawing/2014/main" val="2814784542"/>
                    </a:ext>
                  </a:extLst>
                </a:gridCol>
                <a:gridCol w="818639">
                  <a:extLst>
                    <a:ext uri="{9D8B030D-6E8A-4147-A177-3AD203B41FA5}">
                      <a16:colId xmlns:a16="http://schemas.microsoft.com/office/drawing/2014/main" val="2007690"/>
                    </a:ext>
                  </a:extLst>
                </a:gridCol>
              </a:tblGrid>
              <a:tr h="360000">
                <a:tc gridSpan="2">
                  <a:txBody>
                    <a:bodyPr/>
                    <a:lstStyle/>
                    <a:p>
                      <a:pPr marL="0" marR="0" lvl="0" indent="0" algn="ctr" defTabSz="914400" rtl="0" eaLnBrk="1" fontAlgn="ctr" latinLnBrk="0" hangingPunct="0">
                        <a:lnSpc>
                          <a:spcPct val="100000"/>
                        </a:lnSpc>
                        <a:spcBef>
                          <a:spcPts val="0"/>
                        </a:spcBef>
                        <a:spcAft>
                          <a:spcPts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050" b="0" i="0" u="none" strike="noStrike" kern="1200" cap="none" normalizeH="0" baseline="0" dirty="0">
                        <a:ln>
                          <a:noFill/>
                        </a:ln>
                        <a:solidFill>
                          <a:schemeClr val="tx1"/>
                        </a:solidFill>
                        <a:effectLst/>
                        <a:latin typeface="+mn-ea"/>
                        <a:ea typeface="+mn-ea"/>
                        <a:cs typeface="+mn-cs"/>
                      </a:endParaRPr>
                    </a:p>
                  </a:txBody>
                  <a:tcPr marL="6694" marR="6694" marT="6696" marB="0" anchor="ctr" horzOverflow="overflow"/>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4</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5</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6</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7</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8</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9</a:t>
                      </a:r>
                      <a:r>
                        <a:rPr kumimoji="1" lang="ja-JP" altLang="en-US"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10</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11</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12</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1</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2</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3</a:t>
                      </a:r>
                      <a:r>
                        <a:rPr kumimoji="1" lang="ja-JP" altLang="en-US" sz="1000" b="1"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月</a:t>
                      </a:r>
                      <a:endPar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合計</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extLst>
                  <a:ext uri="{0D108BD9-81ED-4DB2-BD59-A6C34878D82A}">
                    <a16:rowId xmlns:a16="http://schemas.microsoft.com/office/drawing/2014/main" val="1721176214"/>
                  </a:ext>
                </a:extLst>
              </a:tr>
              <a:tr h="504000">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１０年債</a:t>
                      </a:r>
                      <a:endParaRPr kumimoji="1" lang="ja-JP" altLang="en-US" sz="1000" b="1"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発行額</a:t>
                      </a:r>
                      <a:endParaRPr kumimoji="1" lang="en-US" altLang="ja-JP"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600</a:t>
                      </a: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3248058308"/>
                  </a:ext>
                </a:extLst>
              </a:tr>
              <a:tr h="504000">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050" b="0" i="0" u="none" strike="noStrike" kern="1200" cap="none" normalizeH="0" baseline="0" dirty="0">
                        <a:ln>
                          <a:noFill/>
                        </a:ln>
                        <a:solidFill>
                          <a:schemeClr val="tx1"/>
                        </a:solidFill>
                        <a:effectLst/>
                        <a:latin typeface="+mn-ea"/>
                        <a:ea typeface="+mn-ea"/>
                        <a:cs typeface="+mn-cs"/>
                      </a:endParaRPr>
                    </a:p>
                  </a:txBody>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利率</a:t>
                      </a:r>
                      <a:endParaRPr kumimoji="1" lang="ja-JP" altLang="en-US" sz="1000" b="1"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2.582</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2.756</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2.795</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2.999</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3.039</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3.200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982357141"/>
                  </a:ext>
                </a:extLst>
              </a:tr>
              <a:tr h="504000">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５年債</a:t>
                      </a:r>
                      <a:endParaRPr kumimoji="1" lang="ja-JP" altLang="en-US" sz="1000" b="1"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発行額</a:t>
                      </a:r>
                      <a:endParaRPr kumimoji="1" lang="en-US" altLang="ja-JP"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100</a:t>
                      </a: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600</a:t>
                      </a: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2509062352"/>
                  </a:ext>
                </a:extLst>
              </a:tr>
              <a:tr h="504000">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050" b="0" i="0" u="none" strike="noStrike" kern="1200" cap="none" normalizeH="0" baseline="0" dirty="0">
                        <a:ln>
                          <a:noFill/>
                        </a:ln>
                        <a:solidFill>
                          <a:schemeClr val="tx1"/>
                        </a:solidFill>
                        <a:effectLst/>
                        <a:latin typeface="+mn-ea"/>
                        <a:ea typeface="+mn-ea"/>
                        <a:cs typeface="+mn-cs"/>
                      </a:endParaRPr>
                    </a:p>
                  </a:txBody>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利率</a:t>
                      </a:r>
                      <a:endParaRPr kumimoji="1" lang="en-US" altLang="ja-JP"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1.960</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1.999</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2.014</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2.256</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2.304</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3806343688"/>
                  </a:ext>
                </a:extLst>
              </a:tr>
              <a:tr h="504000">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共同</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発行債</a:t>
                      </a:r>
                    </a:p>
                    <a:p>
                      <a:pPr indent="0" algn="ctr" fontAlgn="ctr" hangingPunct="0">
                        <a:lnSpc>
                          <a:spcPct val="100000"/>
                        </a:lnSpc>
                        <a:spcBef>
                          <a:spcPts val="0"/>
                        </a:spcBef>
                        <a:spcAft>
                          <a:spcPts val="0"/>
                        </a:spcAft>
                      </a:pPr>
                      <a:r>
                        <a:rPr kumimoji="1" lang="ja-JP" altLang="en-US" sz="1000" b="1" dirty="0">
                          <a:latin typeface="BIZ UDPゴシック" panose="020B0400000000000000" pitchFamily="50" charset="-128"/>
                          <a:ea typeface="BIZ UDPゴシック" panose="020B0400000000000000" pitchFamily="50" charset="-128"/>
                        </a:rPr>
                        <a:t>（</a:t>
                      </a:r>
                      <a:r>
                        <a:rPr kumimoji="1" lang="en-US" altLang="ja-JP" sz="1000" b="1" dirty="0">
                          <a:latin typeface="BIZ UDPゴシック" panose="020B0400000000000000" pitchFamily="50" charset="-128"/>
                          <a:ea typeface="BIZ UDPゴシック" panose="020B0400000000000000" pitchFamily="50" charset="-128"/>
                        </a:rPr>
                        <a:t>10</a:t>
                      </a:r>
                      <a:r>
                        <a:rPr kumimoji="1" lang="ja-JP" altLang="en-US" sz="1000" b="1" dirty="0">
                          <a:latin typeface="BIZ UDPゴシック" panose="020B0400000000000000" pitchFamily="50" charset="-128"/>
                          <a:ea typeface="BIZ UDPゴシック" panose="020B0400000000000000" pitchFamily="50" charset="-128"/>
                        </a:rPr>
                        <a:t>年）</a:t>
                      </a: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rPr>
                        <a:t>発行額</a:t>
                      </a:r>
                      <a:endParaRPr kumimoji="1" lang="en-US" altLang="ja-JP" sz="1000" b="1"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endParaRPr kumimoji="1" lang="en-US" altLang="ja-JP" sz="1000" b="0" i="0"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kern="1200" cap="none" normalizeH="0" baseline="0" noProof="0" dirty="0">
                          <a:ln>
                            <a:noFill/>
                          </a:ln>
                          <a:solidFill>
                            <a:schemeClr val="tx1"/>
                          </a:solidFill>
                          <a:effectLst/>
                          <a:latin typeface="BIZ UDPゴシック" panose="020B0400000000000000" pitchFamily="50" charset="-128"/>
                          <a:ea typeface="BIZ UDPゴシック" panose="020B0400000000000000" pitchFamily="50" charset="-128"/>
                          <a:cs typeface="+mn-cs"/>
                        </a:rPr>
                        <a:t>300</a:t>
                      </a: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1875912362"/>
                  </a:ext>
                </a:extLst>
              </a:tr>
              <a:tr h="504000">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mn-ea"/>
                        <a:ea typeface="+mn-ea"/>
                      </a:endParaRPr>
                    </a:p>
                  </a:txBody>
                  <a:tcPr marL="6694" marR="6694" marT="6696" marB="0" anchor="ctr" horzOverflow="overflow">
                    <a:solidFill>
                      <a:srgbClr val="A4E4BF"/>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利率</a:t>
                      </a:r>
                      <a:endParaRPr kumimoji="1" lang="en-US" altLang="ja-JP"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2.612</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2.767</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rPr>
                        <a:t>3.019</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ctr" latinLnBrk="0" hangingPunct="0">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1EDD4"/>
                    </a:solidFill>
                  </a:tcPr>
                </a:tc>
                <a:extLst>
                  <a:ext uri="{0D108BD9-81ED-4DB2-BD59-A6C34878D82A}">
                    <a16:rowId xmlns:a16="http://schemas.microsoft.com/office/drawing/2014/main" val="3708862032"/>
                  </a:ext>
                </a:extLst>
              </a:tr>
            </a:tbl>
          </a:graphicData>
        </a:graphic>
      </p:graphicFrame>
      <p:graphicFrame>
        <p:nvGraphicFramePr>
          <p:cNvPr id="4" name="表 6">
            <a:extLst>
              <a:ext uri="{FF2B5EF4-FFF2-40B4-BE49-F238E27FC236}">
                <a16:creationId xmlns:a16="http://schemas.microsoft.com/office/drawing/2014/main" id="{8D6AC9CA-728A-4F0E-9387-F5E7432DC686}"/>
              </a:ext>
            </a:extLst>
          </p:cNvPr>
          <p:cNvGraphicFramePr>
            <a:graphicFrameLocks noGrp="1"/>
          </p:cNvGraphicFramePr>
          <p:nvPr>
            <p:extLst>
              <p:ext uri="{D42A27DB-BD31-4B8C-83A1-F6EECF244321}">
                <p14:modId xmlns:p14="http://schemas.microsoft.com/office/powerpoint/2010/main" val="946520346"/>
              </p:ext>
            </p:extLst>
          </p:nvPr>
        </p:nvGraphicFramePr>
        <p:xfrm>
          <a:off x="157697" y="4610023"/>
          <a:ext cx="4867303" cy="2113553"/>
        </p:xfrm>
        <a:graphic>
          <a:graphicData uri="http://schemas.openxmlformats.org/drawingml/2006/table">
            <a:tbl>
              <a:tblPr firstRow="1" bandRow="1">
                <a:tableStyleId>{7DF18680-E054-41AD-8BC1-D1AEF772440D}</a:tableStyleId>
              </a:tblPr>
              <a:tblGrid>
                <a:gridCol w="813362">
                  <a:extLst>
                    <a:ext uri="{9D8B030D-6E8A-4147-A177-3AD203B41FA5}">
                      <a16:colId xmlns:a16="http://schemas.microsoft.com/office/drawing/2014/main" val="2184443293"/>
                    </a:ext>
                  </a:extLst>
                </a:gridCol>
                <a:gridCol w="525941">
                  <a:extLst>
                    <a:ext uri="{9D8B030D-6E8A-4147-A177-3AD203B41FA5}">
                      <a16:colId xmlns:a16="http://schemas.microsoft.com/office/drawing/2014/main" val="2655315986"/>
                    </a:ext>
                  </a:extLst>
                </a:gridCol>
                <a:gridCol w="676837">
                  <a:extLst>
                    <a:ext uri="{9D8B030D-6E8A-4147-A177-3AD203B41FA5}">
                      <a16:colId xmlns:a16="http://schemas.microsoft.com/office/drawing/2014/main" val="3309793961"/>
                    </a:ext>
                  </a:extLst>
                </a:gridCol>
                <a:gridCol w="705413">
                  <a:extLst>
                    <a:ext uri="{9D8B030D-6E8A-4147-A177-3AD203B41FA5}">
                      <a16:colId xmlns:a16="http://schemas.microsoft.com/office/drawing/2014/main" val="3079874560"/>
                    </a:ext>
                  </a:extLst>
                </a:gridCol>
                <a:gridCol w="639914">
                  <a:extLst>
                    <a:ext uri="{9D8B030D-6E8A-4147-A177-3AD203B41FA5}">
                      <a16:colId xmlns:a16="http://schemas.microsoft.com/office/drawing/2014/main" val="1260053072"/>
                    </a:ext>
                  </a:extLst>
                </a:gridCol>
                <a:gridCol w="641836">
                  <a:extLst>
                    <a:ext uri="{9D8B030D-6E8A-4147-A177-3AD203B41FA5}">
                      <a16:colId xmlns:a16="http://schemas.microsoft.com/office/drawing/2014/main" val="3330564585"/>
                    </a:ext>
                  </a:extLst>
                </a:gridCol>
                <a:gridCol w="864000">
                  <a:extLst>
                    <a:ext uri="{9D8B030D-6E8A-4147-A177-3AD203B41FA5}">
                      <a16:colId xmlns:a16="http://schemas.microsoft.com/office/drawing/2014/main" val="3697466768"/>
                    </a:ext>
                  </a:extLst>
                </a:gridCol>
              </a:tblGrid>
              <a:tr h="384749">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mn-ea"/>
                        <a:ea typeface="+mn-ea"/>
                      </a:endParaRPr>
                    </a:p>
                  </a:txBody>
                  <a:tcPr marL="6694" marR="6694" marT="6696" marB="0" anchor="ctr" horzOverflow="overflow"/>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5</a:t>
                      </a:r>
                      <a:r>
                        <a:rPr kumimoji="1" lang="ja-JP" altLang="en-US"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9</a:t>
                      </a:r>
                      <a:r>
                        <a:rPr kumimoji="1" lang="ja-JP" altLang="en-US" sz="10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月</a:t>
                      </a:r>
                    </a:p>
                  </a:txBody>
                  <a:tcPr marL="36000" marR="3600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1200" b="1" i="0" u="none" strike="noStrike" kern="1200" cap="none" spc="0" normalizeH="0" baseline="0" noProof="0" dirty="0">
                          <a:ln>
                            <a:noFill/>
                          </a:ln>
                          <a:solidFill>
                            <a:srgbClr val="FFFFFF"/>
                          </a:solidFill>
                          <a:effectLst/>
                          <a:uLnTx/>
                          <a:uFillTx/>
                          <a:latin typeface="BIZ UDPゴシック"/>
                          <a:ea typeface="BIZ UDPゴシック"/>
                          <a:cs typeface="+mn-cs"/>
                        </a:rPr>
                        <a:t>9</a:t>
                      </a:r>
                      <a:r>
                        <a:rPr kumimoji="1" lang="ja-JP" altLang="en-US" sz="1200" b="1" i="0" u="none" strike="noStrike" kern="1200" cap="none" spc="0" normalizeH="0" baseline="0" noProof="0" dirty="0">
                          <a:ln>
                            <a:noFill/>
                          </a:ln>
                          <a:solidFill>
                            <a:srgbClr val="FFFFFF"/>
                          </a:solidFill>
                          <a:effectLst/>
                          <a:uLnTx/>
                          <a:uFillTx/>
                          <a:latin typeface="BIZ UDPゴシック"/>
                          <a:ea typeface="BIZ UDPゴシック"/>
                          <a:cs typeface="+mn-cs"/>
                        </a:rPr>
                        <a:t>月</a:t>
                      </a:r>
                    </a:p>
                  </a:txBody>
                  <a:tcPr marL="6694" marR="6694" marT="6696"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000" b="1"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合計</a:t>
                      </a:r>
                    </a:p>
                  </a:txBody>
                  <a:tcPr marL="36000" marR="36000" marT="0" marB="0" anchor="ctr" horzOverflow="overflow">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50649C"/>
                    </a:solidFill>
                  </a:tcPr>
                </a:tc>
                <a:extLst>
                  <a:ext uri="{0D108BD9-81ED-4DB2-BD59-A6C34878D82A}">
                    <a16:rowId xmlns:a16="http://schemas.microsoft.com/office/drawing/2014/main" val="1757237754"/>
                  </a:ext>
                </a:extLst>
              </a:tr>
              <a:tr h="538648">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フレックス枠</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年限</a:t>
                      </a:r>
                      <a:endParaRPr kumimoji="1" lang="en-US" altLang="ja-JP" sz="1000" b="1"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5</a:t>
                      </a:r>
                      <a:r>
                        <a:rPr kumimoji="1" lang="ja-JP" altLang="en-US"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年定時</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a:t>
                      </a:r>
                      <a:r>
                        <a:rPr kumimoji="1" lang="ja-JP" altLang="en-US"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年定時</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15</a:t>
                      </a:r>
                      <a:r>
                        <a:rPr kumimoji="1" lang="ja-JP" altLang="en-US"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年債</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9525" cap="flat" cmpd="sng" algn="ctr">
                      <a:solidFill>
                        <a:srgbClr val="AEAEAE"/>
                      </a:solidFill>
                      <a:prstDash val="sysDot"/>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２０年債</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9525" cap="flat" cmpd="sng" algn="ctr">
                      <a:solidFill>
                        <a:srgbClr val="AEAEAE"/>
                      </a:solidFill>
                      <a:prstDash val="sysDot"/>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a:t>
                      </a:r>
                      <a:r>
                        <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００</a:t>
                      </a: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4E4BF">
                        <a:alpha val="50000"/>
                      </a:srgbClr>
                    </a:solidFill>
                  </a:tcPr>
                </a:tc>
                <a:extLst>
                  <a:ext uri="{0D108BD9-81ED-4DB2-BD59-A6C34878D82A}">
                    <a16:rowId xmlns:a16="http://schemas.microsoft.com/office/drawing/2014/main" val="4138179263"/>
                  </a:ext>
                </a:extLst>
              </a:tr>
              <a:tr h="538648">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mn-ea"/>
                        <a:ea typeface="+mn-ea"/>
                      </a:endParaRPr>
                    </a:p>
                  </a:txBody>
                  <a:tcPr marL="6694" marR="6694" marT="6696"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発行額</a:t>
                      </a:r>
                      <a:endParaRPr kumimoji="1" lang="en-US" altLang="ja-JP" sz="1000" b="1"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100</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25</a:t>
                      </a:r>
                    </a:p>
                  </a:txBody>
                  <a:tcPr marL="36000" marR="36000" marT="0" marB="0" anchor="ctr" horzOverflow="overflow">
                    <a:lnL w="6350" cap="flat" cmpd="sng" algn="ctr">
                      <a:solidFill>
                        <a:srgbClr val="AEAEAE"/>
                      </a:solidFill>
                      <a:prstDash val="solid"/>
                      <a:round/>
                      <a:headEnd type="none" w="med" len="med"/>
                      <a:tailEnd type="none" w="med" len="med"/>
                    </a:lnL>
                    <a:lnR w="9525" cap="flat" cmpd="sng" algn="ctr">
                      <a:solidFill>
                        <a:srgbClr val="AEAEAE"/>
                      </a:solidFill>
                      <a:prstDash val="sysDot"/>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75</a:t>
                      </a:r>
                    </a:p>
                  </a:txBody>
                  <a:tcPr marL="36000" marR="36000" marT="0" marB="0" anchor="ctr" horzOverflow="overflow">
                    <a:lnL w="9525" cap="flat" cmpd="sng" algn="ctr">
                      <a:solidFill>
                        <a:srgbClr val="AEAEAE"/>
                      </a:solidFill>
                      <a:prstDash val="sysDot"/>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2412998"/>
                  </a:ext>
                </a:extLst>
              </a:tr>
              <a:tr h="651508">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mn-ea"/>
                        <a:ea typeface="+mn-ea"/>
                      </a:endParaRPr>
                    </a:p>
                  </a:txBody>
                  <a:tcPr marL="6694" marR="6694" marT="6696"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利率</a:t>
                      </a:r>
                      <a:endParaRPr kumimoji="1" lang="en-US" altLang="ja-JP" sz="1000" b="1" u="none" strike="noStrike" kern="1200"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en-US" altLang="ja-JP" sz="800" dirty="0">
                          <a:solidFill>
                            <a:schemeClr val="tx1"/>
                          </a:solidFill>
                          <a:latin typeface="BIZ UDPゴシック" panose="020B0400000000000000" pitchFamily="50" charset="-128"/>
                          <a:ea typeface="BIZ UDPゴシック" panose="020B0400000000000000" pitchFamily="50" charset="-128"/>
                        </a:rPr>
                        <a:t>【</a:t>
                      </a:r>
                      <a:r>
                        <a:rPr lang="ja-JP" altLang="en-US" sz="800" dirty="0">
                          <a:solidFill>
                            <a:schemeClr val="tx1"/>
                          </a:solidFill>
                          <a:latin typeface="BIZ UDPゴシック" panose="020B0400000000000000" pitchFamily="50" charset="-128"/>
                          <a:ea typeface="BIZ UDPゴシック" panose="020B0400000000000000" pitchFamily="50" charset="-128"/>
                        </a:rPr>
                        <a:t>内訳</a:t>
                      </a:r>
                      <a:r>
                        <a:rPr lang="en-US" altLang="ja-JP" sz="800" dirty="0">
                          <a:solidFill>
                            <a:schemeClr val="tx1"/>
                          </a:solidFill>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40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1.512</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60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1.515</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txBody>
                  <a:tcPr marL="36000" marR="36000" marT="0" marB="0" anchor="ctr" horzOverflow="overflow">
                    <a:lnL w="12700" cap="flat" cmpd="sng" algn="ctr">
                      <a:no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lang="en-US" altLang="ja-JP" sz="800" dirty="0">
                          <a:solidFill>
                            <a:schemeClr val="tx1"/>
                          </a:solidFill>
                          <a:latin typeface="BIZ UDPゴシック" panose="020B0400000000000000" pitchFamily="50" charset="-128"/>
                          <a:ea typeface="BIZ UDPゴシック" panose="020B0400000000000000" pitchFamily="50" charset="-128"/>
                        </a:rPr>
                        <a:t>【</a:t>
                      </a:r>
                      <a:r>
                        <a:rPr lang="ja-JP" altLang="en-US" sz="800" dirty="0">
                          <a:solidFill>
                            <a:schemeClr val="tx1"/>
                          </a:solidFill>
                          <a:latin typeface="BIZ UDPゴシック" panose="020B0400000000000000" pitchFamily="50" charset="-128"/>
                          <a:ea typeface="BIZ UDPゴシック" panose="020B0400000000000000" pitchFamily="50" charset="-128"/>
                        </a:rPr>
                        <a:t>内訳</a:t>
                      </a:r>
                      <a:r>
                        <a:rPr lang="en-US" altLang="ja-JP" sz="800" dirty="0">
                          <a:solidFill>
                            <a:schemeClr val="tx1"/>
                          </a:solidFill>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2.055</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2.105</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ja-JP"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2.243</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40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r>
                        <a:rPr kumimoji="1" lang="en-US" altLang="zh-TW"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2.250</a:t>
                      </a:r>
                      <a:r>
                        <a:rPr kumimoji="1" lang="zh-TW"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txBody>
                  <a:tcPr marL="36000" marR="36000" marT="0" marB="0" anchor="ctr" horzOverflow="overflow">
                    <a:lnL w="6350" cap="flat" cmpd="sng" algn="ctr">
                      <a:solidFill>
                        <a:srgbClr val="AEAEAE"/>
                      </a:solidFill>
                      <a:prstDash val="solid"/>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3.664</a:t>
                      </a:r>
                    </a:p>
                  </a:txBody>
                  <a:tcPr marL="36000" marR="36000" marT="0" marB="0" anchor="ctr" horzOverflow="overflow">
                    <a:lnL w="6350" cap="flat" cmpd="sng" algn="ctr">
                      <a:solidFill>
                        <a:srgbClr val="AEAEAE"/>
                      </a:solidFill>
                      <a:prstDash val="solid"/>
                      <a:round/>
                      <a:headEnd type="none" w="med" len="med"/>
                      <a:tailEnd type="none" w="med" len="med"/>
                    </a:lnL>
                    <a:lnR w="9525" cap="flat" cmpd="sng" algn="ctr">
                      <a:solidFill>
                        <a:srgbClr val="AEAEAE"/>
                      </a:solidFill>
                      <a:prstDash val="sysDot"/>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3.873</a:t>
                      </a:r>
                    </a:p>
                  </a:txBody>
                  <a:tcPr marL="36000" marR="36000" marT="0" marB="0" anchor="ctr" horzOverflow="overflow">
                    <a:lnL w="9525" cap="flat" cmpd="sng" algn="ctr">
                      <a:solidFill>
                        <a:srgbClr val="AEAEAE"/>
                      </a:solidFill>
                      <a:prstDash val="sysDot"/>
                      <a:round/>
                      <a:headEnd type="none" w="med" len="med"/>
                      <a:tailEnd type="none" w="med" len="med"/>
                    </a:lnL>
                    <a:lnR w="6350" cap="flat" cmpd="sng" algn="ctr">
                      <a:solidFill>
                        <a:srgbClr val="AEAEAE"/>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ja-JP"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Arial" panose="020B0604020202020204" pitchFamily="34" charset="0"/>
                      </a:endParaRPr>
                    </a:p>
                  </a:txBody>
                  <a:tcPr marL="36000" marR="36000" marT="0" marB="0" anchor="ctr" horzOverflow="overflow">
                    <a:lnL w="6350" cap="flat" cmpd="sng" algn="ctr">
                      <a:solidFill>
                        <a:srgbClr val="AEAEAE"/>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564934"/>
                  </a:ext>
                </a:extLst>
              </a:tr>
            </a:tbl>
          </a:graphicData>
        </a:graphic>
      </p:graphicFrame>
      <p:sp>
        <p:nvSpPr>
          <p:cNvPr id="6" name="テキスト プレースホルダー 5">
            <a:extLst>
              <a:ext uri="{FF2B5EF4-FFF2-40B4-BE49-F238E27FC236}">
                <a16:creationId xmlns:a16="http://schemas.microsoft.com/office/drawing/2014/main" id="{B298AE18-1CF4-97BB-8269-12A194AD7CE6}"/>
              </a:ext>
            </a:extLst>
          </p:cNvPr>
          <p:cNvSpPr>
            <a:spLocks noGrp="1"/>
          </p:cNvSpPr>
          <p:nvPr>
            <p:ph type="body" sz="quarter" idx="13"/>
          </p:nvPr>
        </p:nvSpPr>
        <p:spPr>
          <a:xfrm>
            <a:off x="164468" y="83009"/>
            <a:ext cx="9468000" cy="648000"/>
          </a:xfrm>
        </p:spPr>
        <p:txBody>
          <a:bodyPr/>
          <a:lstStyle/>
          <a:p>
            <a:pPr marL="576000" indent="-576000"/>
            <a:r>
              <a:rPr lang="zh-TW" altLang="en-US" dirty="0"/>
              <a:t>（</a:t>
            </a:r>
            <a:r>
              <a:rPr lang="ja-JP" altLang="en-US" dirty="0"/>
              <a:t>２</a:t>
            </a:r>
            <a:r>
              <a:rPr lang="zh-TW" altLang="en-US" dirty="0"/>
              <a:t>）</a:t>
            </a:r>
            <a:r>
              <a:rPr lang="en-US" altLang="zh-TW" dirty="0"/>
              <a:t>	</a:t>
            </a:r>
            <a:r>
              <a:rPr lang="zh-TW" altLang="en-US" dirty="0"/>
              <a:t>令和</a:t>
            </a:r>
            <a:r>
              <a:rPr lang="ja-JP" altLang="en-US" dirty="0"/>
              <a:t>８</a:t>
            </a:r>
            <a:r>
              <a:rPr lang="zh-TW" altLang="en-US" dirty="0"/>
              <a:t>年度発行実績</a:t>
            </a:r>
          </a:p>
        </p:txBody>
      </p:sp>
      <p:sp>
        <p:nvSpPr>
          <p:cNvPr id="10" name="スライド番号プレースホルダー 14">
            <a:extLst>
              <a:ext uri="{FF2B5EF4-FFF2-40B4-BE49-F238E27FC236}">
                <a16:creationId xmlns:a16="http://schemas.microsoft.com/office/drawing/2014/main" id="{CF8AD640-FA14-D6DA-597B-FF349F1636C9}"/>
              </a:ext>
            </a:extLst>
          </p:cNvPr>
          <p:cNvSpPr>
            <a:spLocks noGrp="1"/>
          </p:cNvSpPr>
          <p:nvPr>
            <p:ph type="sldNum" sz="quarter" idx="4"/>
          </p:nvPr>
        </p:nvSpPr>
        <p:spPr>
          <a:xfrm>
            <a:off x="9129000" y="6640512"/>
            <a:ext cx="719137" cy="217488"/>
          </a:xfrm>
        </p:spPr>
        <p:txBody>
          <a:bodyPr/>
          <a:lstStyle/>
          <a:p>
            <a:pPr lvl="0"/>
            <a:r>
              <a:rPr lang="en-US" altLang="ja-JP" noProof="0" dirty="0"/>
              <a:t>18</a:t>
            </a:r>
            <a:endParaRPr lang="ja-JP" altLang="en-US" noProof="0" dirty="0"/>
          </a:p>
        </p:txBody>
      </p:sp>
      <p:sp>
        <p:nvSpPr>
          <p:cNvPr id="9" name="Rectangle 3">
            <a:extLst>
              <a:ext uri="{FF2B5EF4-FFF2-40B4-BE49-F238E27FC236}">
                <a16:creationId xmlns:a16="http://schemas.microsoft.com/office/drawing/2014/main" id="{4639605B-1926-4542-AE5D-CCA515228460}"/>
              </a:ext>
            </a:extLst>
          </p:cNvPr>
          <p:cNvSpPr>
            <a:spLocks noChangeArrowheads="1"/>
          </p:cNvSpPr>
          <p:nvPr/>
        </p:nvSpPr>
        <p:spPr bwMode="auto">
          <a:xfrm>
            <a:off x="8345639" y="925687"/>
            <a:ext cx="144000" cy="1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noAutofit/>
          </a:bodyPr>
          <a:lstStyle/>
          <a:p>
            <a:pPr marL="0" marR="0" lvl="0" indent="0" defTabSz="914400" rtl="0" fontAlgn="ctr" latinLnBrk="0" hangingPunct="1">
              <a:lnSpc>
                <a:spcPct val="100000"/>
              </a:lnSpc>
              <a:spcBef>
                <a:spcPct val="0"/>
              </a:spcBef>
              <a:spcAft>
                <a:spcPct val="0"/>
              </a:spcAft>
              <a:buClrTx/>
              <a:buSzTx/>
              <a:buFontTx/>
              <a:buNone/>
              <a:tabLst/>
              <a:defRPr/>
            </a:pPr>
            <a:r>
              <a:rPr kumimoji="1" lang="zh-TW"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発行額：</a:t>
            </a:r>
            <a:r>
              <a:rPr kumimoji="1" lang="zh-TW"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億円</a:t>
            </a:r>
            <a:r>
              <a:rPr kumimoji="1" lang="ja-JP"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、利率：％</a:t>
            </a:r>
            <a:r>
              <a:rPr kumimoji="1" lang="zh-TW" altLang="en-US"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a:t>
            </a:r>
          </a:p>
        </p:txBody>
      </p:sp>
    </p:spTree>
    <p:extLst>
      <p:ext uri="{BB962C8B-B14F-4D97-AF65-F5344CB8AC3E}">
        <p14:creationId xmlns:p14="http://schemas.microsoft.com/office/powerpoint/2010/main" val="176245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グラフ 74">
            <a:extLst>
              <a:ext uri="{FF2B5EF4-FFF2-40B4-BE49-F238E27FC236}">
                <a16:creationId xmlns:a16="http://schemas.microsoft.com/office/drawing/2014/main" id="{5DF6672F-D7B8-53EC-F182-0B84E356C9D9}"/>
              </a:ext>
            </a:extLst>
          </p:cNvPr>
          <p:cNvGraphicFramePr>
            <a:graphicFrameLocks/>
          </p:cNvGraphicFramePr>
          <p:nvPr>
            <p:extLst>
              <p:ext uri="{D42A27DB-BD31-4B8C-83A1-F6EECF244321}">
                <p14:modId xmlns:p14="http://schemas.microsoft.com/office/powerpoint/2010/main" val="1455938242"/>
              </p:ext>
            </p:extLst>
          </p:nvPr>
        </p:nvGraphicFramePr>
        <p:xfrm>
          <a:off x="93392" y="1413036"/>
          <a:ext cx="9360000" cy="24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グラフ 39">
            <a:extLst>
              <a:ext uri="{FF2B5EF4-FFF2-40B4-BE49-F238E27FC236}">
                <a16:creationId xmlns:a16="http://schemas.microsoft.com/office/drawing/2014/main" id="{99C6B81A-F7E4-4455-AFD5-C502796AFB3E}"/>
              </a:ext>
            </a:extLst>
          </p:cNvPr>
          <p:cNvGraphicFramePr>
            <a:graphicFrameLocks/>
          </p:cNvGraphicFramePr>
          <p:nvPr>
            <p:extLst>
              <p:ext uri="{D42A27DB-BD31-4B8C-83A1-F6EECF244321}">
                <p14:modId xmlns:p14="http://schemas.microsoft.com/office/powerpoint/2010/main" val="821317696"/>
              </p:ext>
            </p:extLst>
          </p:nvPr>
        </p:nvGraphicFramePr>
        <p:xfrm>
          <a:off x="93392" y="4345422"/>
          <a:ext cx="9288000"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4" name="スライド番号プレースホルダー 11">
            <a:extLst>
              <a:ext uri="{FF2B5EF4-FFF2-40B4-BE49-F238E27FC236}">
                <a16:creationId xmlns:a16="http://schemas.microsoft.com/office/drawing/2014/main" id="{58896DC2-F794-E778-6C36-83FA49ED0D37}"/>
              </a:ext>
            </a:extLst>
          </p:cNvPr>
          <p:cNvSpPr>
            <a:spLocks noGrp="1"/>
          </p:cNvSpPr>
          <p:nvPr>
            <p:ph type="sldNum" sz="quarter" idx="4"/>
          </p:nvPr>
        </p:nvSpPr>
        <p:spPr>
          <a:xfrm>
            <a:off x="9165520" y="6633368"/>
            <a:ext cx="720210" cy="216024"/>
          </a:xfrm>
        </p:spPr>
        <p:txBody>
          <a:bodyPr vert="horz" lIns="0" tIns="0" rIns="0" bIns="0" rtlCol="0" anchor="ctr" anchorCtr="0">
            <a:noAutofit/>
          </a:bodyPr>
          <a:lstStyle>
            <a:lvl1pPr algn="r" hangingPunct="0">
              <a:defRPr sz="1000" baseline="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dirty="0">
                <a:latin typeface="Arial" panose="020B0604020202020204" pitchFamily="34" charset="0"/>
              </a:rPr>
              <a:t>19</a:t>
            </a:r>
            <a:endParaRPr lang="ja-JP" altLang="en-US" dirty="0">
              <a:latin typeface="Arial" panose="020B0604020202020204" pitchFamily="34" charset="0"/>
            </a:endParaRPr>
          </a:p>
        </p:txBody>
      </p:sp>
      <p:sp>
        <p:nvSpPr>
          <p:cNvPr id="2" name="テキスト プレースホルダー 1">
            <a:extLst>
              <a:ext uri="{FF2B5EF4-FFF2-40B4-BE49-F238E27FC236}">
                <a16:creationId xmlns:a16="http://schemas.microsoft.com/office/drawing/2014/main" id="{000D5039-77F4-75C3-6F1B-E2666CF7AAE5}"/>
              </a:ext>
            </a:extLst>
          </p:cNvPr>
          <p:cNvSpPr>
            <a:spLocks noGrp="1"/>
          </p:cNvSpPr>
          <p:nvPr>
            <p:ph type="body" sz="quarter" idx="12"/>
          </p:nvPr>
        </p:nvSpPr>
        <p:spPr>
          <a:xfrm>
            <a:off x="272350" y="6345492"/>
            <a:ext cx="8568000" cy="395876"/>
          </a:xfrm>
        </p:spPr>
        <p:txBody>
          <a:bodyPr/>
          <a:lstStyle/>
          <a:p>
            <a:r>
              <a:rPr lang="en-US" altLang="ja-JP" dirty="0">
                <a:latin typeface="BIZ UDPゴシック" panose="020B0400000000000000" pitchFamily="50" charset="-128"/>
              </a:rPr>
              <a:t>※ R7</a:t>
            </a:r>
            <a:r>
              <a:rPr lang="ja-JP" altLang="en-US" dirty="0">
                <a:latin typeface="BIZ UDPゴシック" panose="020B0400000000000000" pitchFamily="50" charset="-128"/>
              </a:rPr>
              <a:t>までは決算額、</a:t>
            </a:r>
            <a:r>
              <a:rPr lang="en-US" altLang="ja-JP" dirty="0">
                <a:latin typeface="BIZ UDPゴシック" panose="020B0400000000000000" pitchFamily="50" charset="-128"/>
              </a:rPr>
              <a:t>R8</a:t>
            </a:r>
            <a:r>
              <a:rPr lang="ja-JP" altLang="en-US" dirty="0">
                <a:latin typeface="BIZ UDPゴシック" panose="020B0400000000000000" pitchFamily="50" charset="-128"/>
              </a:rPr>
              <a:t>は当初予算額</a:t>
            </a:r>
            <a:endParaRPr lang="ja-JP" altLang="en-US" dirty="0"/>
          </a:p>
          <a:p>
            <a:r>
              <a:rPr lang="en-US" altLang="ja-JP" dirty="0"/>
              <a:t>※ </a:t>
            </a:r>
            <a:r>
              <a:rPr lang="ja-JP" altLang="en-US" dirty="0"/>
              <a:t>臨財債等：税や交付税の代替として発行したもの（臨時財政対策債、減税補塡債、臨時税収補塡債、減収補塡債）</a:t>
            </a:r>
            <a:endParaRPr lang="en-US" altLang="ja-JP" dirty="0"/>
          </a:p>
          <a:p>
            <a:r>
              <a:rPr lang="en-US" altLang="ja-JP" sz="700" dirty="0">
                <a:latin typeface="ＭＳ Ｐゴシック" pitchFamily="50" charset="-128"/>
              </a:rPr>
              <a:t>※ </a:t>
            </a:r>
            <a:r>
              <a:rPr kumimoji="0" lang="ja-JP" altLang="en-US" sz="700" dirty="0">
                <a:latin typeface="ＭＳ Ｐゴシック" pitchFamily="50" charset="-128"/>
              </a:rPr>
              <a:t>その他：地方財政法第</a:t>
            </a:r>
            <a:r>
              <a:rPr kumimoji="0" lang="ja-JP" altLang="en-US" dirty="0">
                <a:latin typeface="ＭＳ Ｐゴシック" pitchFamily="50" charset="-128"/>
              </a:rPr>
              <a:t>５</a:t>
            </a:r>
            <a:r>
              <a:rPr kumimoji="0" lang="ja-JP" altLang="en-US" sz="700" dirty="0">
                <a:latin typeface="ＭＳ Ｐゴシック" pitchFamily="50" charset="-128"/>
              </a:rPr>
              <a:t>条に基づき公共施設又は公用施設の建設事業費の財源に充当した府債等</a:t>
            </a:r>
            <a:endParaRPr lang="ja-JP" altLang="en-US" dirty="0"/>
          </a:p>
        </p:txBody>
      </p:sp>
      <p:sp>
        <p:nvSpPr>
          <p:cNvPr id="3" name="テキスト プレースホルダー 2">
            <a:extLst>
              <a:ext uri="{FF2B5EF4-FFF2-40B4-BE49-F238E27FC236}">
                <a16:creationId xmlns:a16="http://schemas.microsoft.com/office/drawing/2014/main" id="{70E8F330-FB59-5C6E-EE48-810B1FA58569}"/>
              </a:ext>
            </a:extLst>
          </p:cNvPr>
          <p:cNvSpPr>
            <a:spLocks noGrp="1"/>
          </p:cNvSpPr>
          <p:nvPr>
            <p:ph type="body" sz="quarter" idx="13"/>
          </p:nvPr>
        </p:nvSpPr>
        <p:spPr>
          <a:xfrm>
            <a:off x="164468" y="83009"/>
            <a:ext cx="9468000" cy="648000"/>
          </a:xfrm>
        </p:spPr>
        <p:txBody>
          <a:bodyPr/>
          <a:lstStyle/>
          <a:p>
            <a:pPr marL="576000" indent="-576000"/>
            <a:r>
              <a:rPr lang="ja-JP" altLang="en-US" dirty="0"/>
              <a:t>（３）</a:t>
            </a:r>
            <a:r>
              <a:rPr lang="en-US" altLang="ja-JP" dirty="0"/>
              <a:t>	</a:t>
            </a:r>
            <a:r>
              <a:rPr lang="ja-JP" altLang="en-US" dirty="0"/>
              <a:t>府債発行額・府債残高の推移</a:t>
            </a:r>
          </a:p>
        </p:txBody>
      </p:sp>
      <p:sp>
        <p:nvSpPr>
          <p:cNvPr id="23" name="正方形/長方形 22">
            <a:extLst>
              <a:ext uri="{FF2B5EF4-FFF2-40B4-BE49-F238E27FC236}">
                <a16:creationId xmlns:a16="http://schemas.microsoft.com/office/drawing/2014/main" id="{34EEE420-C4B8-49BB-B257-745D581C9803}"/>
              </a:ext>
            </a:extLst>
          </p:cNvPr>
          <p:cNvSpPr/>
          <p:nvPr/>
        </p:nvSpPr>
        <p:spPr bwMode="auto">
          <a:xfrm>
            <a:off x="562364" y="2841154"/>
            <a:ext cx="914400" cy="914400"/>
          </a:xfrm>
          <a:prstGeom prst="rect">
            <a:avLst/>
          </a:prstGeom>
          <a:noFill/>
          <a:ln w="12700" algn="ctr">
            <a:noFill/>
            <a:prstDash val="sysDash"/>
            <a:round/>
            <a:headEnd/>
            <a:tailEnd/>
          </a:ln>
          <a:effectLst/>
        </p:spPr>
        <p:txBody>
          <a:bodyPr wrap="square" rtlCol="0" anchor="ctr">
            <a:spAutoFit/>
          </a:bodyPr>
          <a:lstStyle/>
          <a:p>
            <a:pPr marL="108000" indent="-108000" algn="ctr">
              <a:lnSpc>
                <a:spcPct val="120000"/>
              </a:lnSpc>
              <a:buClr>
                <a:srgbClr val="00B0F0"/>
              </a:buClr>
              <a:buFont typeface="Wingdings" pitchFamily="2" charset="2"/>
              <a:buChar char="l"/>
            </a:pPr>
            <a:endParaRPr lang="ja-JP" altLang="en-US" sz="1200" dirty="0">
              <a:solidFill>
                <a:srgbClr val="000000"/>
              </a:solidFill>
              <a:latin typeface="Arial" pitchFamily="34" charset="0"/>
            </a:endParaRPr>
          </a:p>
        </p:txBody>
      </p:sp>
      <p:sp>
        <p:nvSpPr>
          <p:cNvPr id="24" name="テキスト ボックス 23">
            <a:extLst>
              <a:ext uri="{FF2B5EF4-FFF2-40B4-BE49-F238E27FC236}">
                <a16:creationId xmlns:a16="http://schemas.microsoft.com/office/drawing/2014/main" id="{029A2939-A4F4-421F-B260-F66C1406655F}"/>
              </a:ext>
            </a:extLst>
          </p:cNvPr>
          <p:cNvSpPr txBox="1">
            <a:spLocks/>
          </p:cNvSpPr>
          <p:nvPr/>
        </p:nvSpPr>
        <p:spPr bwMode="auto">
          <a:xfrm>
            <a:off x="9144372" y="6213076"/>
            <a:ext cx="144000" cy="144000"/>
          </a:xfrm>
          <a:prstGeom prst="rect">
            <a:avLst/>
          </a:prstGeom>
          <a:noFill/>
          <a:ln w="9525" cap="rnd" algn="ctr">
            <a:noFill/>
            <a:miter lim="800000"/>
            <a:headEnd/>
            <a:tailEnd/>
          </a:ln>
          <a:effectLst/>
        </p:spPr>
        <p:txBody>
          <a:bodyPr wrap="none" lIns="0" tIns="0" rIns="0" bIns="0" rtlCol="0" anchor="ctr" anchorCtr="0">
            <a:noAutofit/>
          </a:bodyPr>
          <a:lstStyle/>
          <a:p>
            <a:pPr marL="268288" indent="-268288" fontAlgn="ctr" hangingPunct="1">
              <a:spcBef>
                <a:spcPct val="50000"/>
              </a:spcBef>
            </a:pPr>
            <a:r>
              <a:rPr kumimoji="1" lang="ja-JP" altLang="en-US" sz="800" dirty="0">
                <a:solidFill>
                  <a:schemeClr val="tx1"/>
                </a:solidFill>
                <a:latin typeface="BIZ UDPゴシック" panose="020B0400000000000000" pitchFamily="50" charset="-128"/>
                <a:ea typeface="BIZ UDPゴシック" panose="020B0400000000000000" pitchFamily="50" charset="-128"/>
              </a:rPr>
              <a:t>（年度）</a:t>
            </a:r>
          </a:p>
        </p:txBody>
      </p:sp>
      <p:grpSp>
        <p:nvGrpSpPr>
          <p:cNvPr id="11" name="グループ化 10">
            <a:extLst>
              <a:ext uri="{FF2B5EF4-FFF2-40B4-BE49-F238E27FC236}">
                <a16:creationId xmlns:a16="http://schemas.microsoft.com/office/drawing/2014/main" id="{DE77C510-D08C-ECB4-3766-E3C13D68FA67}"/>
              </a:ext>
            </a:extLst>
          </p:cNvPr>
          <p:cNvGrpSpPr/>
          <p:nvPr/>
        </p:nvGrpSpPr>
        <p:grpSpPr>
          <a:xfrm>
            <a:off x="272480" y="1052736"/>
            <a:ext cx="9360008" cy="288032"/>
            <a:chOff x="272480" y="1340800"/>
            <a:chExt cx="9360008" cy="288032"/>
          </a:xfrm>
        </p:grpSpPr>
        <p:sp>
          <p:nvSpPr>
            <p:cNvPr id="12" name="Rectangle 752">
              <a:extLst>
                <a:ext uri="{FF2B5EF4-FFF2-40B4-BE49-F238E27FC236}">
                  <a16:creationId xmlns:a16="http://schemas.microsoft.com/office/drawing/2014/main" id="{08FEC2C4-BE36-7EB1-DCF7-A805FB4B62B4}"/>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府債発行額の推移</a:t>
              </a:r>
            </a:p>
          </p:txBody>
        </p:sp>
        <p:sp>
          <p:nvSpPr>
            <p:cNvPr id="13" name="Rectangle 752">
              <a:extLst>
                <a:ext uri="{FF2B5EF4-FFF2-40B4-BE49-F238E27FC236}">
                  <a16:creationId xmlns:a16="http://schemas.microsoft.com/office/drawing/2014/main" id="{7F1FBFD2-0F84-8E2F-D251-92E8D1462585}"/>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4" name="直線コネクタ 13">
              <a:extLst>
                <a:ext uri="{FF2B5EF4-FFF2-40B4-BE49-F238E27FC236}">
                  <a16:creationId xmlns:a16="http://schemas.microsoft.com/office/drawing/2014/main" id="{AD7EF2FD-B4F0-62EC-0A52-B1A0E0F82C3E}"/>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9" name="グループ化 18">
            <a:extLst>
              <a:ext uri="{FF2B5EF4-FFF2-40B4-BE49-F238E27FC236}">
                <a16:creationId xmlns:a16="http://schemas.microsoft.com/office/drawing/2014/main" id="{5456D6DB-06B0-2640-14DC-AD4B9D04A36E}"/>
              </a:ext>
            </a:extLst>
          </p:cNvPr>
          <p:cNvGrpSpPr/>
          <p:nvPr/>
        </p:nvGrpSpPr>
        <p:grpSpPr>
          <a:xfrm>
            <a:off x="272480" y="4005336"/>
            <a:ext cx="9360008" cy="288032"/>
            <a:chOff x="272480" y="1340800"/>
            <a:chExt cx="9360008" cy="288032"/>
          </a:xfrm>
        </p:grpSpPr>
        <p:sp>
          <p:nvSpPr>
            <p:cNvPr id="33" name="Rectangle 752">
              <a:extLst>
                <a:ext uri="{FF2B5EF4-FFF2-40B4-BE49-F238E27FC236}">
                  <a16:creationId xmlns:a16="http://schemas.microsoft.com/office/drawing/2014/main" id="{509B0312-61A5-723C-FCFF-C6D3AC1565C0}"/>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府債残高の推移</a:t>
              </a:r>
            </a:p>
          </p:txBody>
        </p:sp>
        <p:sp>
          <p:nvSpPr>
            <p:cNvPr id="35" name="Rectangle 752">
              <a:extLst>
                <a:ext uri="{FF2B5EF4-FFF2-40B4-BE49-F238E27FC236}">
                  <a16:creationId xmlns:a16="http://schemas.microsoft.com/office/drawing/2014/main" id="{0EDDA73E-D52C-C2B3-0C86-23CD18A01C85}"/>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61" name="直線コネクタ 60">
              <a:extLst>
                <a:ext uri="{FF2B5EF4-FFF2-40B4-BE49-F238E27FC236}">
                  <a16:creationId xmlns:a16="http://schemas.microsoft.com/office/drawing/2014/main" id="{FB63DFD2-AE07-AD51-6489-71B4C0CD5509}"/>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64" name="テキスト プレースホルダー 1">
            <a:extLst>
              <a:ext uri="{FF2B5EF4-FFF2-40B4-BE49-F238E27FC236}">
                <a16:creationId xmlns:a16="http://schemas.microsoft.com/office/drawing/2014/main" id="{5808C231-490C-4A35-41ED-D5CEF2147AAE}"/>
              </a:ext>
            </a:extLst>
          </p:cNvPr>
          <p:cNvSpPr txBox="1">
            <a:spLocks/>
          </p:cNvSpPr>
          <p:nvPr/>
        </p:nvSpPr>
        <p:spPr>
          <a:xfrm>
            <a:off x="344480" y="3593428"/>
            <a:ext cx="8568000" cy="216000"/>
          </a:xfrm>
          <a:prstGeom prst="rect">
            <a:avLst/>
          </a:prstGeom>
        </p:spPr>
        <p:txBody>
          <a:bodyPr lIns="0" tIns="0" rIns="0" bIns="0" anchor="b" anchorCtr="0"/>
          <a:lstStyle>
            <a:lvl1pPr marL="0" indent="0" algn="l" defTabSz="914400" rtl="0" eaLnBrk="1" fontAlgn="ctr" latinLnBrk="0" hangingPunct="0">
              <a:lnSpc>
                <a:spcPct val="100000"/>
              </a:lnSpc>
              <a:spcBef>
                <a:spcPts val="100"/>
              </a:spcBef>
              <a:buFont typeface="Arial" panose="020B0604020202020204" pitchFamily="34" charset="0"/>
              <a:buNone/>
              <a:defRPr kumimoji="1" sz="700" kern="1200">
                <a:solidFill>
                  <a:schemeClr val="tx1"/>
                </a:solidFill>
                <a:latin typeface="Arial" panose="020B0604020202020204" pitchFamily="34" charset="0"/>
                <a:ea typeface="BIZ UDPゴシック" panose="020B0400000000000000" pitchFamily="50" charset="-128"/>
                <a:cs typeface="Arial" panose="020B0604020202020204" pitchFamily="34" charset="0"/>
              </a:defRPr>
            </a:lvl1pPr>
            <a:lvl2pPr marL="457200" indent="0" algn="l" defTabSz="914400" rtl="0" eaLnBrk="1" fontAlgn="ctr" latinLnBrk="0" hangingPunct="0">
              <a:lnSpc>
                <a:spcPct val="100000"/>
              </a:lnSpc>
              <a:spcBef>
                <a:spcPts val="100"/>
              </a:spcBef>
              <a:buFont typeface="Arial" panose="020B0604020202020204" pitchFamily="34" charset="0"/>
              <a:buNone/>
              <a:defRPr kumimoji="1" sz="700" kern="1200">
                <a:solidFill>
                  <a:schemeClr val="tx1"/>
                </a:solidFill>
                <a:latin typeface="Arial" panose="020B0604020202020204" pitchFamily="34" charset="0"/>
                <a:ea typeface="BIZ UDPゴシック" panose="020B0400000000000000" pitchFamily="50" charset="-128"/>
                <a:cs typeface="Arial" panose="020B0604020202020204" pitchFamily="34" charset="0"/>
              </a:defRPr>
            </a:lvl2pPr>
            <a:lvl3pPr marL="914400" indent="0" algn="l" defTabSz="914400" rtl="0" eaLnBrk="1" fontAlgn="ctr" latinLnBrk="0" hangingPunct="0">
              <a:lnSpc>
                <a:spcPct val="100000"/>
              </a:lnSpc>
              <a:spcBef>
                <a:spcPts val="100"/>
              </a:spcBef>
              <a:buFont typeface="Arial" panose="020B0604020202020204" pitchFamily="34" charset="0"/>
              <a:buNone/>
              <a:defRPr kumimoji="1" sz="700" kern="1200">
                <a:solidFill>
                  <a:schemeClr val="tx1"/>
                </a:solidFill>
                <a:latin typeface="Arial" panose="020B0604020202020204" pitchFamily="34" charset="0"/>
                <a:ea typeface="BIZ UDPゴシック" panose="020B0400000000000000" pitchFamily="50" charset="-128"/>
                <a:cs typeface="Arial" panose="020B0604020202020204" pitchFamily="34" charset="0"/>
              </a:defRPr>
            </a:lvl3pPr>
            <a:lvl4pPr marL="1371600" indent="0" algn="l" defTabSz="914400" rtl="0" eaLnBrk="1" fontAlgn="ctr" latinLnBrk="0" hangingPunct="0">
              <a:lnSpc>
                <a:spcPct val="100000"/>
              </a:lnSpc>
              <a:spcBef>
                <a:spcPts val="100"/>
              </a:spcBef>
              <a:buFont typeface="Arial" panose="020B0604020202020204" pitchFamily="34" charset="0"/>
              <a:buNone/>
              <a:defRPr kumimoji="1" sz="700" kern="1200">
                <a:solidFill>
                  <a:schemeClr val="tx1"/>
                </a:solidFill>
                <a:latin typeface="Arial" panose="020B0604020202020204" pitchFamily="34" charset="0"/>
                <a:ea typeface="BIZ UDPゴシック" panose="020B0400000000000000" pitchFamily="50" charset="-128"/>
                <a:cs typeface="Arial" panose="020B0604020202020204" pitchFamily="34" charset="0"/>
              </a:defRPr>
            </a:lvl4pPr>
            <a:lvl5pPr marL="1828800" indent="0" algn="l" defTabSz="914400" rtl="0" eaLnBrk="1" fontAlgn="ctr" latinLnBrk="0" hangingPunct="0">
              <a:lnSpc>
                <a:spcPct val="100000"/>
              </a:lnSpc>
              <a:spcBef>
                <a:spcPts val="100"/>
              </a:spcBef>
              <a:buFont typeface="Arial" panose="020B0604020202020204" pitchFamily="34" charset="0"/>
              <a:buNone/>
              <a:defRPr kumimoji="1" sz="700" kern="1200">
                <a:solidFill>
                  <a:schemeClr val="tx1"/>
                </a:solidFill>
                <a:latin typeface="Arial" panose="020B0604020202020204" pitchFamily="34" charset="0"/>
                <a:ea typeface="BIZ UDPゴシック" panose="020B0400000000000000" pitchFamily="50" charset="-128"/>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latin typeface="BIZ UDPゴシック" panose="020B0400000000000000" pitchFamily="50" charset="-128"/>
              </a:rPr>
              <a:t>※ R7</a:t>
            </a:r>
            <a:r>
              <a:rPr lang="ja-JP" altLang="en-US" dirty="0">
                <a:latin typeface="BIZ UDPゴシック" panose="020B0400000000000000" pitchFamily="50" charset="-128"/>
              </a:rPr>
              <a:t>までは決算額、</a:t>
            </a:r>
            <a:r>
              <a:rPr lang="en-US" altLang="ja-JP" dirty="0">
                <a:latin typeface="BIZ UDPゴシック" panose="020B0400000000000000" pitchFamily="50" charset="-128"/>
              </a:rPr>
              <a:t>R8</a:t>
            </a:r>
            <a:r>
              <a:rPr lang="ja-JP" altLang="en-US" dirty="0">
                <a:latin typeface="BIZ UDPゴシック" panose="020B0400000000000000" pitchFamily="50" charset="-128"/>
              </a:rPr>
              <a:t>は当初予算額</a:t>
            </a:r>
            <a:endParaRPr lang="en-US" altLang="ja-JP" dirty="0">
              <a:latin typeface="BIZ UDPゴシック" panose="020B0400000000000000" pitchFamily="50" charset="-128"/>
            </a:endParaRPr>
          </a:p>
          <a:p>
            <a:pPr>
              <a:tabLst>
                <a:tab pos="522288" algn="l"/>
                <a:tab pos="538163" algn="l"/>
              </a:tabLst>
            </a:pPr>
            <a:r>
              <a:rPr lang="en-US" altLang="ja-JP" dirty="0">
                <a:latin typeface="BIZ UDPゴシック" panose="020B0400000000000000" pitchFamily="50" charset="-128"/>
              </a:rPr>
              <a:t>※ </a:t>
            </a:r>
            <a:r>
              <a:rPr lang="ja-JP" altLang="en-US" dirty="0">
                <a:latin typeface="BIZ UDPゴシック" panose="020B0400000000000000" pitchFamily="50" charset="-128"/>
              </a:rPr>
              <a:t>臨財債等：</a:t>
            </a:r>
            <a:r>
              <a:rPr lang="en-US" altLang="ja-JP" dirty="0">
                <a:latin typeface="BIZ UDPゴシック" panose="020B0400000000000000" pitchFamily="50" charset="-128"/>
              </a:rPr>
              <a:t>	</a:t>
            </a:r>
            <a:r>
              <a:rPr lang="ja-JP" altLang="en-US" dirty="0">
                <a:latin typeface="BIZ UDPゴシック" panose="020B0400000000000000" pitchFamily="50" charset="-128"/>
              </a:rPr>
              <a:t>税や交付税の代替として新規に発行したもの（臨時財政対策債、減税補塡債、臨時税収補塡債、減収補塡債）</a:t>
            </a:r>
          </a:p>
          <a:p>
            <a:pPr>
              <a:tabLst>
                <a:tab pos="522288" algn="l"/>
                <a:tab pos="538163" algn="l"/>
              </a:tabLst>
            </a:pPr>
            <a:r>
              <a:rPr lang="en-US" altLang="ja-JP" dirty="0">
                <a:latin typeface="BIZ UDPゴシック" panose="020B0400000000000000" pitchFamily="50" charset="-128"/>
              </a:rPr>
              <a:t>※ </a:t>
            </a:r>
            <a:r>
              <a:rPr lang="ja-JP" altLang="en-US" dirty="0">
                <a:latin typeface="BIZ UDPゴシック" panose="020B0400000000000000" pitchFamily="50" charset="-128"/>
              </a:rPr>
              <a:t>その他：地方財政法第</a:t>
            </a:r>
            <a:r>
              <a:rPr lang="en-US" altLang="ja-JP" dirty="0">
                <a:latin typeface="BIZ UDPゴシック" panose="020B0400000000000000" pitchFamily="50" charset="-128"/>
              </a:rPr>
              <a:t>5</a:t>
            </a:r>
            <a:r>
              <a:rPr lang="ja-JP" altLang="en-US" dirty="0">
                <a:latin typeface="BIZ UDPゴシック" panose="020B0400000000000000" pitchFamily="50" charset="-128"/>
              </a:rPr>
              <a:t>条に基づき公共施設又は公用施設の建設事業費の財源に充当した府債等</a:t>
            </a:r>
          </a:p>
        </p:txBody>
      </p:sp>
      <p:sp>
        <p:nvSpPr>
          <p:cNvPr id="98" name="Rectangle 3">
            <a:extLst>
              <a:ext uri="{FF2B5EF4-FFF2-40B4-BE49-F238E27FC236}">
                <a16:creationId xmlns:a16="http://schemas.microsoft.com/office/drawing/2014/main" id="{EC8AFBAB-C291-4E38-B72E-398BB24B25AC}"/>
              </a:ext>
            </a:extLst>
          </p:cNvPr>
          <p:cNvSpPr>
            <a:spLocks noChangeArrowheads="1"/>
          </p:cNvSpPr>
          <p:nvPr/>
        </p:nvSpPr>
        <p:spPr bwMode="auto">
          <a:xfrm>
            <a:off x="632536" y="4365120"/>
            <a:ext cx="144000" cy="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noAutofit/>
          </a:bodyPr>
          <a:lstStyle/>
          <a:p>
            <a:pPr marL="0" marR="0" lvl="0" indent="0" algn="r" defTabSz="914400" rtl="0" fontAlgn="ctr" latinLnBrk="0" hangingPunct="1">
              <a:lnSpc>
                <a:spcPct val="100000"/>
              </a:lnSpc>
              <a:spcBef>
                <a:spcPct val="0"/>
              </a:spcBef>
              <a:spcAft>
                <a:spcPct val="0"/>
              </a:spcAft>
              <a:buClrTx/>
              <a:buSzTx/>
              <a:buFontTx/>
              <a:buNone/>
              <a:tabLst/>
              <a:defRPr/>
            </a:pPr>
            <a:r>
              <a:rPr kumimoji="1" lang="zh-TW" altLang="en-US"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（億円）</a:t>
            </a:r>
          </a:p>
        </p:txBody>
      </p:sp>
      <p:grpSp>
        <p:nvGrpSpPr>
          <p:cNvPr id="131" name="グループ化 130">
            <a:extLst>
              <a:ext uri="{FF2B5EF4-FFF2-40B4-BE49-F238E27FC236}">
                <a16:creationId xmlns:a16="http://schemas.microsoft.com/office/drawing/2014/main" id="{647C1472-DCC0-4ED1-06C4-B2170173516F}"/>
              </a:ext>
            </a:extLst>
          </p:cNvPr>
          <p:cNvGrpSpPr/>
          <p:nvPr/>
        </p:nvGrpSpPr>
        <p:grpSpPr>
          <a:xfrm>
            <a:off x="5529000" y="1432832"/>
            <a:ext cx="2574244" cy="144000"/>
            <a:chOff x="6087168" y="1412792"/>
            <a:chExt cx="2574244" cy="144000"/>
          </a:xfrm>
        </p:grpSpPr>
        <p:sp>
          <p:nvSpPr>
            <p:cNvPr id="121" name="Rectangle 32">
              <a:extLst>
                <a:ext uri="{FF2B5EF4-FFF2-40B4-BE49-F238E27FC236}">
                  <a16:creationId xmlns:a16="http://schemas.microsoft.com/office/drawing/2014/main" id="{EECB7EAD-05B5-79FA-9BC6-2CC88A7E71A6}"/>
                </a:ext>
              </a:extLst>
            </p:cNvPr>
            <p:cNvSpPr>
              <a:spLocks noChangeArrowheads="1"/>
            </p:cNvSpPr>
            <p:nvPr/>
          </p:nvSpPr>
          <p:spPr bwMode="auto">
            <a:xfrm>
              <a:off x="6879256" y="1448804"/>
              <a:ext cx="216000" cy="72000"/>
            </a:xfrm>
            <a:prstGeom prst="rect">
              <a:avLst/>
            </a:prstGeom>
            <a:solidFill>
              <a:srgbClr val="5698DF"/>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その</a:t>
              </a:r>
              <a:r>
                <a:rPr kumimoji="1" lang="zh-TW"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他</a:t>
              </a:r>
            </a:p>
          </p:txBody>
        </p:sp>
        <p:sp>
          <p:nvSpPr>
            <p:cNvPr id="122" name="Rectangle 34">
              <a:extLst>
                <a:ext uri="{FF2B5EF4-FFF2-40B4-BE49-F238E27FC236}">
                  <a16:creationId xmlns:a16="http://schemas.microsoft.com/office/drawing/2014/main" id="{0DA5170F-AFEA-67BC-199F-FCCBEE5DBDBC}"/>
                </a:ext>
              </a:extLst>
            </p:cNvPr>
            <p:cNvSpPr>
              <a:spLocks noChangeArrowheads="1"/>
            </p:cNvSpPr>
            <p:nvPr/>
          </p:nvSpPr>
          <p:spPr bwMode="auto">
            <a:xfrm>
              <a:off x="6087168" y="1448804"/>
              <a:ext cx="216000" cy="72000"/>
            </a:xfrm>
            <a:prstGeom prst="rect">
              <a:avLst/>
            </a:prstGeom>
            <a:solidFill>
              <a:srgbClr val="E38B3B"/>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臨財債等</a:t>
              </a:r>
            </a:p>
          </p:txBody>
        </p:sp>
        <p:grpSp>
          <p:nvGrpSpPr>
            <p:cNvPr id="123" name="グループ化 122">
              <a:extLst>
                <a:ext uri="{FF2B5EF4-FFF2-40B4-BE49-F238E27FC236}">
                  <a16:creationId xmlns:a16="http://schemas.microsoft.com/office/drawing/2014/main" id="{DAFD2DD9-93F2-7589-6A85-8D420F9A210E}"/>
                </a:ext>
              </a:extLst>
            </p:cNvPr>
            <p:cNvGrpSpPr/>
            <p:nvPr/>
          </p:nvGrpSpPr>
          <p:grpSpPr>
            <a:xfrm>
              <a:off x="8247384" y="1412792"/>
              <a:ext cx="414028" cy="144000"/>
              <a:chOff x="6177136" y="3861048"/>
              <a:chExt cx="414028" cy="144000"/>
            </a:xfrm>
          </p:grpSpPr>
          <p:grpSp>
            <p:nvGrpSpPr>
              <p:cNvPr id="124" name="グループ化 123">
                <a:extLst>
                  <a:ext uri="{FF2B5EF4-FFF2-40B4-BE49-F238E27FC236}">
                    <a16:creationId xmlns:a16="http://schemas.microsoft.com/office/drawing/2014/main" id="{E59B2944-A015-C987-3716-FA878EE8396E}"/>
                  </a:ext>
                </a:extLst>
              </p:cNvPr>
              <p:cNvGrpSpPr/>
              <p:nvPr/>
            </p:nvGrpSpPr>
            <p:grpSpPr>
              <a:xfrm>
                <a:off x="6177136" y="3897052"/>
                <a:ext cx="216000" cy="72008"/>
                <a:chOff x="6177136" y="3897052"/>
                <a:chExt cx="216000" cy="72008"/>
              </a:xfrm>
            </p:grpSpPr>
            <p:cxnSp>
              <p:nvCxnSpPr>
                <p:cNvPr id="126" name="直線コネクタ 125">
                  <a:extLst>
                    <a:ext uri="{FF2B5EF4-FFF2-40B4-BE49-F238E27FC236}">
                      <a16:creationId xmlns:a16="http://schemas.microsoft.com/office/drawing/2014/main" id="{2C949AD3-C3FB-881E-9F71-F8E451F003F7}"/>
                    </a:ext>
                  </a:extLst>
                </p:cNvPr>
                <p:cNvCxnSpPr/>
                <p:nvPr/>
              </p:nvCxnSpPr>
              <p:spPr>
                <a:xfrm>
                  <a:off x="6177136" y="3933056"/>
                  <a:ext cx="216000" cy="0"/>
                </a:xfrm>
                <a:prstGeom prst="line">
                  <a:avLst/>
                </a:prstGeom>
                <a:ln w="28575" cap="rnd">
                  <a:solidFill>
                    <a:srgbClr val="111986"/>
                  </a:solidFill>
                </a:ln>
              </p:spPr>
              <p:style>
                <a:lnRef idx="2">
                  <a:schemeClr val="accent1"/>
                </a:lnRef>
                <a:fillRef idx="0">
                  <a:schemeClr val="accent1"/>
                </a:fillRef>
                <a:effectRef idx="1">
                  <a:schemeClr val="accent1"/>
                </a:effectRef>
                <a:fontRef idx="minor">
                  <a:schemeClr val="tx1"/>
                </a:fontRef>
              </p:style>
            </p:cxnSp>
            <p:sp>
              <p:nvSpPr>
                <p:cNvPr id="127" name="楕円 126">
                  <a:extLst>
                    <a:ext uri="{FF2B5EF4-FFF2-40B4-BE49-F238E27FC236}">
                      <a16:creationId xmlns:a16="http://schemas.microsoft.com/office/drawing/2014/main" id="{88DA4042-D166-1194-56E4-7D7D078AD6D2}"/>
                    </a:ext>
                  </a:extLst>
                </p:cNvPr>
                <p:cNvSpPr/>
                <p:nvPr/>
              </p:nvSpPr>
              <p:spPr>
                <a:xfrm>
                  <a:off x="6249144" y="3897052"/>
                  <a:ext cx="72008" cy="72008"/>
                </a:xfrm>
                <a:prstGeom prst="ellipse">
                  <a:avLst/>
                </a:prstGeom>
                <a:solidFill>
                  <a:srgbClr val="FFFFFF"/>
                </a:solidFill>
                <a:ln w="9525">
                  <a:solidFill>
                    <a:srgbClr val="111986"/>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fontAlgn="ctr" hangingPunct="0"/>
                  <a:endParaRPr kumimoji="1" lang="ja-JP" altLang="en-US" sz="800">
                    <a:solidFill>
                      <a:srgbClr val="000000"/>
                    </a:solidFill>
                    <a:latin typeface="BIZ UDPゴシック" panose="020B0400000000000000" pitchFamily="50" charset="-128"/>
                    <a:ea typeface="BIZ UDPゴシック" panose="020B0400000000000000" pitchFamily="50" charset="-128"/>
                  </a:endParaRPr>
                </a:p>
              </p:txBody>
            </p:sp>
          </p:grpSp>
          <p:sp>
            <p:nvSpPr>
              <p:cNvPr id="125" name="Rectangle 32">
                <a:extLst>
                  <a:ext uri="{FF2B5EF4-FFF2-40B4-BE49-F238E27FC236}">
                    <a16:creationId xmlns:a16="http://schemas.microsoft.com/office/drawing/2014/main" id="{8D5B0E6F-B2EE-0410-8F53-7D56043FBD0D}"/>
                  </a:ext>
                </a:extLst>
              </p:cNvPr>
              <p:cNvSpPr>
                <a:spLocks noChangeArrowheads="1"/>
              </p:cNvSpPr>
              <p:nvPr/>
            </p:nvSpPr>
            <p:spPr bwMode="auto">
              <a:xfrm>
                <a:off x="6447164" y="3861048"/>
                <a:ext cx="144000" cy="144000"/>
              </a:xfrm>
              <a:prstGeom prst="rect">
                <a:avLst/>
              </a:prstGeom>
              <a:noFill/>
              <a:ln w="9525" algn="ctr">
                <a:noFill/>
                <a:miter lim="800000"/>
                <a:headEnd/>
                <a:tailEnd/>
              </a:ln>
              <a:effectLst/>
              <a:extLst>
                <a:ext uri="{909E8E84-426E-40DD-AFC4-6F175D3DCCD1}">
                  <a14:hiddenFill xmlns:a14="http://schemas.microsoft.com/office/drawing/2010/main">
                    <a:solidFill>
                      <a:srgbClr val="9BC5DD"/>
                    </a:solidFill>
                  </a14:hiddenFill>
                </a:ext>
              </a:extLst>
            </p:spPr>
            <p:txBody>
              <a:bodyPr wrap="none" lIns="0" tIns="0" rIns="0" bIns="0" anchor="ctr" anchorCtr="0">
                <a:noAutofit/>
              </a:bodyPr>
              <a:lstStyle/>
              <a:p>
                <a:pPr marL="0" marR="0" lvl="0" indent="0" defTabSz="914400" rtl="0" fontAlgn="ctr" latinLnBrk="0" hangingPunct="0">
                  <a:buClrTx/>
                  <a:buSzTx/>
                  <a:buFontTx/>
                  <a:buNone/>
                  <a:tabLst/>
                  <a:defRPr/>
                </a:pPr>
                <a:r>
                  <a:rPr kumimoji="1" lang="ja-JP" altLang="en-US" sz="800" b="0" i="0" u="none" strike="noStrike" kern="1200" cap="none"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借換債含む全体額の推移</a:t>
                </a:r>
              </a:p>
            </p:txBody>
          </p:sp>
        </p:grpSp>
        <p:sp>
          <p:nvSpPr>
            <p:cNvPr id="128" name="Rectangle 32">
              <a:extLst>
                <a:ext uri="{FF2B5EF4-FFF2-40B4-BE49-F238E27FC236}">
                  <a16:creationId xmlns:a16="http://schemas.microsoft.com/office/drawing/2014/main" id="{CA60C76A-3EE3-C275-4D33-9516EE5924DA}"/>
                </a:ext>
              </a:extLst>
            </p:cNvPr>
            <p:cNvSpPr>
              <a:spLocks noChangeArrowheads="1"/>
            </p:cNvSpPr>
            <p:nvPr/>
          </p:nvSpPr>
          <p:spPr bwMode="auto">
            <a:xfrm>
              <a:off x="7563308" y="1448804"/>
              <a:ext cx="216000" cy="72000"/>
            </a:xfrm>
            <a:prstGeom prst="rect">
              <a:avLst/>
            </a:prstGeom>
            <a:solidFill>
              <a:srgbClr val="50649C"/>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借換債</a:t>
              </a:r>
              <a:endParaRPr kumimoji="1" lang="zh-TW"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32" name="グループ化 131">
            <a:extLst>
              <a:ext uri="{FF2B5EF4-FFF2-40B4-BE49-F238E27FC236}">
                <a16:creationId xmlns:a16="http://schemas.microsoft.com/office/drawing/2014/main" id="{D47A87F7-D9F2-05C0-0FC7-1D942CBDE18C}"/>
              </a:ext>
            </a:extLst>
          </p:cNvPr>
          <p:cNvGrpSpPr/>
          <p:nvPr/>
        </p:nvGrpSpPr>
        <p:grpSpPr>
          <a:xfrm>
            <a:off x="7797216" y="4416462"/>
            <a:ext cx="1008088" cy="72000"/>
            <a:chOff x="8291872" y="4401116"/>
            <a:chExt cx="1008088" cy="72000"/>
          </a:xfrm>
        </p:grpSpPr>
        <p:sp>
          <p:nvSpPr>
            <p:cNvPr id="129" name="Rectangle 32">
              <a:extLst>
                <a:ext uri="{FF2B5EF4-FFF2-40B4-BE49-F238E27FC236}">
                  <a16:creationId xmlns:a16="http://schemas.microsoft.com/office/drawing/2014/main" id="{57D2F8ED-30C6-A908-1BD6-0503A697D1E3}"/>
                </a:ext>
              </a:extLst>
            </p:cNvPr>
            <p:cNvSpPr>
              <a:spLocks noChangeArrowheads="1"/>
            </p:cNvSpPr>
            <p:nvPr/>
          </p:nvSpPr>
          <p:spPr bwMode="auto">
            <a:xfrm>
              <a:off x="9083960" y="4401116"/>
              <a:ext cx="216000" cy="72000"/>
            </a:xfrm>
            <a:prstGeom prst="rect">
              <a:avLst/>
            </a:prstGeom>
            <a:solidFill>
              <a:srgbClr val="5698DF"/>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その</a:t>
              </a:r>
              <a:r>
                <a:rPr kumimoji="1" lang="zh-TW"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他</a:t>
              </a:r>
            </a:p>
          </p:txBody>
        </p:sp>
        <p:sp>
          <p:nvSpPr>
            <p:cNvPr id="130" name="Rectangle 34">
              <a:extLst>
                <a:ext uri="{FF2B5EF4-FFF2-40B4-BE49-F238E27FC236}">
                  <a16:creationId xmlns:a16="http://schemas.microsoft.com/office/drawing/2014/main" id="{ACFF11CA-00FD-235E-586A-E15C3DC53601}"/>
                </a:ext>
              </a:extLst>
            </p:cNvPr>
            <p:cNvSpPr>
              <a:spLocks noChangeArrowheads="1"/>
            </p:cNvSpPr>
            <p:nvPr/>
          </p:nvSpPr>
          <p:spPr bwMode="auto">
            <a:xfrm>
              <a:off x="8291872" y="4401116"/>
              <a:ext cx="216000" cy="72000"/>
            </a:xfrm>
            <a:prstGeom prst="rect">
              <a:avLst/>
            </a:prstGeom>
            <a:solidFill>
              <a:srgbClr val="E38B3B"/>
            </a:solidFill>
            <a:ln w="9525" algn="ctr">
              <a:noFill/>
              <a:miter lim="800000"/>
              <a:headEnd/>
              <a:tailEnd/>
            </a:ln>
            <a:effectLst/>
          </p:spPr>
          <p:txBody>
            <a:bodyPr wrap="none" lIns="288000" tIns="0" rIns="0" bIns="0" anchor="ctr"/>
            <a:lstStyle/>
            <a:p>
              <a:pPr marL="0" marR="0" lvl="0" indent="0" defTabSz="914400" rtl="0" fontAlgn="ctr" latinLnBrk="0" hangingPunct="0">
                <a:buClrTx/>
                <a:buSzTx/>
                <a:buFontTx/>
                <a:buNone/>
                <a:tabLst/>
                <a:defRPr/>
              </a:pPr>
              <a:r>
                <a:rPr kumimoji="1" lang="ja-JP" altLang="en-US" sz="8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臨財債等</a:t>
              </a:r>
            </a:p>
          </p:txBody>
        </p:sp>
      </p:grpSp>
      <p:sp>
        <p:nvSpPr>
          <p:cNvPr id="17" name="テキスト ボックス 16">
            <a:extLst>
              <a:ext uri="{FF2B5EF4-FFF2-40B4-BE49-F238E27FC236}">
                <a16:creationId xmlns:a16="http://schemas.microsoft.com/office/drawing/2014/main" id="{863FC20A-0E65-071E-B0F4-7FF34149073E}"/>
              </a:ext>
            </a:extLst>
          </p:cNvPr>
          <p:cNvSpPr txBox="1">
            <a:spLocks/>
          </p:cNvSpPr>
          <p:nvPr/>
        </p:nvSpPr>
        <p:spPr bwMode="auto">
          <a:xfrm>
            <a:off x="9144372" y="3276514"/>
            <a:ext cx="144000" cy="144000"/>
          </a:xfrm>
          <a:prstGeom prst="rect">
            <a:avLst/>
          </a:prstGeom>
          <a:noFill/>
          <a:ln w="9525" cap="rnd" algn="ctr">
            <a:noFill/>
            <a:miter lim="800000"/>
            <a:headEnd/>
            <a:tailEnd/>
          </a:ln>
          <a:effectLst/>
        </p:spPr>
        <p:txBody>
          <a:bodyPr wrap="none" lIns="0" tIns="0" rIns="0" bIns="0" rtlCol="0" anchor="ctr" anchorCtr="0">
            <a:noAutofit/>
          </a:bodyPr>
          <a:lstStyle/>
          <a:p>
            <a:pPr marL="268288" indent="-268288" fontAlgn="ctr" hangingPunct="1">
              <a:spcBef>
                <a:spcPct val="50000"/>
              </a:spcBef>
            </a:pPr>
            <a:r>
              <a:rPr kumimoji="1" lang="ja-JP" altLang="en-US" sz="800" dirty="0">
                <a:solidFill>
                  <a:schemeClr val="tx1"/>
                </a:solidFill>
                <a:latin typeface="BIZ UDPゴシック" panose="020B0400000000000000" pitchFamily="50" charset="-128"/>
                <a:ea typeface="BIZ UDPゴシック" panose="020B0400000000000000" pitchFamily="50" charset="-128"/>
              </a:rPr>
              <a:t>（年度）</a:t>
            </a:r>
          </a:p>
        </p:txBody>
      </p:sp>
      <p:sp>
        <p:nvSpPr>
          <p:cNvPr id="5" name="Rectangle 3">
            <a:extLst>
              <a:ext uri="{FF2B5EF4-FFF2-40B4-BE49-F238E27FC236}">
                <a16:creationId xmlns:a16="http://schemas.microsoft.com/office/drawing/2014/main" id="{8CDFCA0F-0143-F0E0-7FC1-401E86FA8327}"/>
              </a:ext>
            </a:extLst>
          </p:cNvPr>
          <p:cNvSpPr>
            <a:spLocks noChangeArrowheads="1"/>
          </p:cNvSpPr>
          <p:nvPr/>
        </p:nvSpPr>
        <p:spPr bwMode="auto">
          <a:xfrm>
            <a:off x="668251" y="1412792"/>
            <a:ext cx="144000" cy="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0">
            <a:noAutofit/>
          </a:bodyPr>
          <a:lstStyle/>
          <a:p>
            <a:pPr marL="0" marR="0" lvl="0" indent="0" algn="r" defTabSz="914400" rtl="0" fontAlgn="ctr" latinLnBrk="0" hangingPunct="1">
              <a:lnSpc>
                <a:spcPct val="100000"/>
              </a:lnSpc>
              <a:spcBef>
                <a:spcPct val="0"/>
              </a:spcBef>
              <a:spcAft>
                <a:spcPct val="0"/>
              </a:spcAft>
              <a:buClrTx/>
              <a:buSzTx/>
              <a:buFontTx/>
              <a:buNone/>
              <a:tabLst/>
              <a:defRPr/>
            </a:pPr>
            <a:r>
              <a:rPr kumimoji="1" lang="zh-TW" altLang="en-US"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（億円）</a:t>
            </a:r>
          </a:p>
        </p:txBody>
      </p:sp>
    </p:spTree>
    <p:extLst>
      <p:ext uri="{BB962C8B-B14F-4D97-AF65-F5344CB8AC3E}">
        <p14:creationId xmlns:p14="http://schemas.microsoft.com/office/powerpoint/2010/main" val="3747806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コネクタ 10">
            <a:extLst>
              <a:ext uri="{FF2B5EF4-FFF2-40B4-BE49-F238E27FC236}">
                <a16:creationId xmlns:a16="http://schemas.microsoft.com/office/drawing/2014/main" id="{1BC5F993-5E01-4AC4-8171-1788E4EB8C8B}"/>
              </a:ext>
            </a:extLst>
          </p:cNvPr>
          <p:cNvCxnSpPr>
            <a:cxnSpLocks/>
          </p:cNvCxnSpPr>
          <p:nvPr/>
        </p:nvCxnSpPr>
        <p:spPr bwMode="auto">
          <a:xfrm flipH="1">
            <a:off x="3404828" y="4005456"/>
            <a:ext cx="0" cy="2304000"/>
          </a:xfrm>
          <a:prstGeom prst="line">
            <a:avLst/>
          </a:prstGeom>
          <a:ln w="9525">
            <a:solidFill>
              <a:srgbClr val="7B7B7B"/>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871F87E3-2CE9-83DC-83D7-A55FB0080337}"/>
              </a:ext>
            </a:extLst>
          </p:cNvPr>
          <p:cNvCxnSpPr>
            <a:cxnSpLocks/>
          </p:cNvCxnSpPr>
          <p:nvPr/>
        </p:nvCxnSpPr>
        <p:spPr bwMode="auto">
          <a:xfrm flipH="1">
            <a:off x="6501172" y="4005456"/>
            <a:ext cx="0" cy="2304000"/>
          </a:xfrm>
          <a:prstGeom prst="line">
            <a:avLst/>
          </a:prstGeom>
          <a:ln w="9525">
            <a:solidFill>
              <a:srgbClr val="7B7B7B"/>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角丸四角形 20">
            <a:extLst>
              <a:ext uri="{FF2B5EF4-FFF2-40B4-BE49-F238E27FC236}">
                <a16:creationId xmlns:a16="http://schemas.microsoft.com/office/drawing/2014/main" id="{1BE631E7-D435-4AFA-9BED-39EFB3D62939}"/>
              </a:ext>
            </a:extLst>
          </p:cNvPr>
          <p:cNvSpPr>
            <a:spLocks/>
          </p:cNvSpPr>
          <p:nvPr/>
        </p:nvSpPr>
        <p:spPr>
          <a:xfrm>
            <a:off x="272480" y="1340768"/>
            <a:ext cx="9360000" cy="3600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lt1"/>
                </a:solidFill>
              </a14:hiddenFill>
            </a:ext>
            <a:ext uri="{91240B29-F687-4F45-9708-019B960494DF}">
              <a14:hiddenLine xmlns:a14="http://schemas.microsoft.com/office/drawing/2010/main" w="12700" cap="flat" cmpd="sng" algn="ctr">
                <a:solidFill>
                  <a:schemeClr val="accent1"/>
                </a:solidFill>
                <a:prstDash val="solid"/>
                <a:miter lim="800000"/>
              </a14:hiddenLine>
            </a:ext>
          </a:extLst>
        </p:spPr>
        <p:style>
          <a:lnRef idx="2">
            <a:schemeClr val="accent2"/>
          </a:lnRef>
          <a:fillRef idx="1">
            <a:schemeClr val="lt1"/>
          </a:fillRef>
          <a:effectRef idx="0">
            <a:schemeClr val="accent2"/>
          </a:effectRef>
          <a:fontRef idx="minor">
            <a:schemeClr val="dk1"/>
          </a:fontRef>
        </p:style>
        <p:txBody>
          <a:bodyPr wrap="square" lIns="0" tIns="72000" rIns="0" bIns="0" rtlCol="0" anchor="t" anchorCtr="0">
            <a:noAutofit/>
          </a:bodyPr>
          <a:lstStyle/>
          <a:p>
            <a:pPr marL="198000" marR="0" lvl="0" indent="-198000" defTabSz="914400" rtl="0" fontAlgn="ctr" latinLnBrk="0" hangingPunct="0">
              <a:lnSpc>
                <a:spcPct val="110000"/>
              </a:lnSpc>
              <a:spcBef>
                <a:spcPts val="600"/>
              </a:spcBef>
              <a:spcAft>
                <a:spcPts val="0"/>
              </a:spcAft>
              <a:buClrTx/>
              <a:buSzTx/>
              <a:buFontTx/>
              <a:buAutoNum type="circleNumDbPlain"/>
              <a:tabLst/>
              <a:defRPr/>
            </a:pPr>
            <a:r>
              <a:rPr kumimoji="1" lang="ja-JP" altLang="en-US" sz="1200" b="1" i="0"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環境</a:t>
            </a:r>
            <a:r>
              <a:rPr kumimoji="1" lang="ja-JP" altLang="en-US" sz="1200" b="1"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へ</a:t>
            </a:r>
            <a:r>
              <a:rPr kumimoji="1" lang="ja-JP" altLang="en-US" sz="1200" b="1" i="0"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の取組み</a:t>
            </a:r>
            <a:br>
              <a:rPr kumimoji="1" lang="en-US" altLang="ja-JP" sz="1200" b="1" noProof="0">
                <a:solidFill>
                  <a:srgbClr val="000000"/>
                </a:solidFill>
                <a:latin typeface="BIZ UDPゴシック" panose="020B0400000000000000" pitchFamily="50" charset="-128"/>
                <a:ea typeface="BIZ UDPゴシック" panose="020B0400000000000000" pitchFamily="50" charset="-128"/>
              </a:rPr>
            </a:br>
            <a:r>
              <a:rPr kumimoji="1" lang="ja-JP" altLang="en-US" sz="1200" b="0" i="0"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二酸化炭素排出量を削減する緩和策に加え、気候変動による自然災害の影響を軽減・回避する適応策を推進</a:t>
            </a:r>
            <a:endParaRPr kumimoji="1" lang="ja-JP" altLang="en-US" sz="1200" b="0"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a:p>
            <a:pPr marL="198000" marR="0" lvl="0" indent="-198000" defTabSz="914400" rtl="0" fontAlgn="ctr" latinLnBrk="0" hangingPunct="0">
              <a:lnSpc>
                <a:spcPct val="110000"/>
              </a:lnSpc>
              <a:spcBef>
                <a:spcPts val="600"/>
              </a:spcBef>
              <a:spcAft>
                <a:spcPts val="0"/>
              </a:spcAft>
              <a:buClrTx/>
              <a:buSzTx/>
              <a:buFontTx/>
              <a:buNone/>
              <a:tabLst/>
              <a:defRPr/>
            </a:pPr>
            <a:r>
              <a:rPr kumimoji="1" lang="ja-JP" altLang="en-US" sz="1200" b="1">
                <a:solidFill>
                  <a:srgbClr val="000000"/>
                </a:solidFill>
                <a:latin typeface="BIZ UDPゴシック" panose="020B0400000000000000" pitchFamily="50" charset="-128"/>
                <a:ea typeface="BIZ UDPゴシック" panose="020B0400000000000000" pitchFamily="50" charset="-128"/>
              </a:rPr>
              <a:t>②</a:t>
            </a:r>
            <a:r>
              <a:rPr kumimoji="1" lang="en-US" altLang="ja-JP" sz="1200" b="1">
                <a:solidFill>
                  <a:srgbClr val="000000"/>
                </a:solidFill>
                <a:latin typeface="BIZ UDPゴシック" panose="020B0400000000000000" pitchFamily="50" charset="-128"/>
                <a:ea typeface="BIZ UDPゴシック" panose="020B0400000000000000" pitchFamily="50" charset="-128"/>
              </a:rPr>
              <a:t>	</a:t>
            </a:r>
            <a:r>
              <a:rPr kumimoji="1" lang="ja-JP" altLang="en-US" sz="1200" b="1">
                <a:solidFill>
                  <a:srgbClr val="000000"/>
                </a:solidFill>
                <a:latin typeface="BIZ UDPゴシック" panose="020B0400000000000000" pitchFamily="50" charset="-128"/>
                <a:ea typeface="BIZ UDPゴシック" panose="020B0400000000000000" pitchFamily="50" charset="-128"/>
              </a:rPr>
              <a:t>国際</a:t>
            </a:r>
            <a:r>
              <a:rPr kumimoji="1" lang="ja-JP" altLang="en-US" sz="1200" b="1" dirty="0">
                <a:solidFill>
                  <a:srgbClr val="000000"/>
                </a:solidFill>
                <a:latin typeface="BIZ UDPゴシック" panose="020B0400000000000000" pitchFamily="50" charset="-128"/>
                <a:ea typeface="BIZ UDPゴシック" panose="020B0400000000000000" pitchFamily="50" charset="-128"/>
              </a:rPr>
              <a:t>金融都市の実現に</a:t>
            </a:r>
            <a:r>
              <a:rPr kumimoji="1" lang="ja-JP" altLang="en-US" sz="1200" b="1">
                <a:solidFill>
                  <a:srgbClr val="000000"/>
                </a:solidFill>
                <a:latin typeface="BIZ UDPゴシック" panose="020B0400000000000000" pitchFamily="50" charset="-128"/>
                <a:ea typeface="BIZ UDPゴシック" panose="020B0400000000000000" pitchFamily="50" charset="-128"/>
              </a:rPr>
              <a:t>向けた取組み</a:t>
            </a:r>
            <a:br>
              <a:rPr kumimoji="1" lang="en-US" altLang="ja-JP" sz="1200" b="1">
                <a:solidFill>
                  <a:srgbClr val="000000"/>
                </a:solidFill>
                <a:latin typeface="BIZ UDPゴシック" panose="020B0400000000000000" pitchFamily="50" charset="-128"/>
                <a:ea typeface="BIZ UDPゴシック" panose="020B0400000000000000" pitchFamily="50" charset="-128"/>
              </a:rPr>
            </a:br>
            <a:r>
              <a:rPr kumimoji="1" lang="ja-JP" altLang="en-US" sz="1200" b="0" i="0"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サステナブルファイナンス</a:t>
            </a:r>
            <a:r>
              <a:rPr kumimoji="1" lang="ja-JP" altLang="en-US" sz="1200" b="0"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を積極的に推進するとともに、投資家</a:t>
            </a:r>
            <a:r>
              <a:rPr kumimoji="1" lang="ja-JP" altLang="en-US" sz="1200" b="0" i="0"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や</a:t>
            </a:r>
            <a:r>
              <a:rPr lang="ja-JP" altLang="en-US" sz="1200" dirty="0">
                <a:solidFill>
                  <a:schemeClr val="tx1"/>
                </a:solidFill>
                <a:latin typeface="BIZ UDPゴシック" panose="020B0400000000000000" pitchFamily="50" charset="-128"/>
                <a:ea typeface="BIZ UDPゴシック" panose="020B0400000000000000" pitchFamily="50" charset="-128"/>
              </a:rPr>
              <a:t>事業者</a:t>
            </a:r>
            <a:r>
              <a:rPr kumimoji="1" lang="ja-JP" altLang="en-US" sz="1200" b="0" i="0"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rPr>
              <a:t>など</a:t>
            </a:r>
            <a:r>
              <a:rPr kumimoji="1" lang="ja-JP" altLang="en-US" sz="1200" b="0"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幅広いステークホルダーとの連携に</a:t>
            </a:r>
            <a:r>
              <a:rPr kumimoji="1" lang="ja-JP" altLang="en-US" sz="1200" b="0" i="0"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より、金融面</a:t>
            </a:r>
            <a:r>
              <a:rPr kumimoji="1" lang="ja-JP" altLang="en-US" sz="1200" b="0"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からＳＤＧｓを強力に推進</a:t>
            </a:r>
            <a:endParaRPr kumimoji="1" lang="en-US" altLang="ja-JP" sz="1200" b="0" i="0"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p:txBody>
      </p:sp>
      <p:sp>
        <p:nvSpPr>
          <p:cNvPr id="6" name="Rectangle 8">
            <a:extLst>
              <a:ext uri="{FF2B5EF4-FFF2-40B4-BE49-F238E27FC236}">
                <a16:creationId xmlns:a16="http://schemas.microsoft.com/office/drawing/2014/main" id="{95BF4AA1-FC47-44A5-B7F7-A629D02ACC71}"/>
              </a:ext>
            </a:extLst>
          </p:cNvPr>
          <p:cNvSpPr>
            <a:spLocks noChangeArrowheads="1"/>
          </p:cNvSpPr>
          <p:nvPr/>
        </p:nvSpPr>
        <p:spPr bwMode="auto">
          <a:xfrm>
            <a:off x="272480" y="2925336"/>
            <a:ext cx="9360000" cy="3528000"/>
          </a:xfrm>
          <a:prstGeom prst="rect">
            <a:avLst/>
          </a:prstGeom>
          <a:noFill/>
          <a:ln w="9525">
            <a:solidFill>
              <a:srgbClr val="111986"/>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4000" tIns="72000" rIns="144000" bIns="0" anchor="t">
            <a:noAutofit/>
          </a:bodyPr>
          <a:lstStyle/>
          <a:p>
            <a:pPr marL="144000" indent="-144000" algn="just" defTabSz="914400" fontAlgn="ctr" hangingPunct="0">
              <a:lnSpc>
                <a:spcPct val="110000"/>
              </a:lnSpc>
              <a:spcBef>
                <a:spcPts val="200"/>
              </a:spcBef>
              <a:buClr>
                <a:srgbClr val="111986"/>
              </a:buClr>
              <a:buSzPct val="70000"/>
              <a:buFont typeface="Wingdings" panose="05000000000000000000" pitchFamily="2" charset="2"/>
              <a:buChar char="l"/>
              <a:defRPr/>
            </a:pP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r>
              <a:rPr kumimoji="1" lang="en-US" altLang="ja-JP"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2030</a:t>
            </a: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大阪府環境総合計画」及び「大阪府地球温暖化対策実行計画（区域施策編）」などを基に、グリーンボンド・フレームワークを策定</a:t>
            </a:r>
            <a:endParaRPr kumimoji="1" lang="en-US" altLang="ja-JP"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a:p>
            <a:pPr marL="144000" indent="-144000" algn="just" defTabSz="914400" fontAlgn="ctr" hangingPunct="0">
              <a:lnSpc>
                <a:spcPct val="110000"/>
              </a:lnSpc>
              <a:spcBef>
                <a:spcPts val="200"/>
              </a:spcBef>
              <a:buClr>
                <a:srgbClr val="111986"/>
              </a:buClr>
              <a:buSzPct val="70000"/>
              <a:buFont typeface="Wingdings" panose="05000000000000000000" pitchFamily="2" charset="2"/>
              <a:buChar char="l"/>
              <a:defRPr/>
            </a:pP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第三者機関である株式会社日本格付研究所（</a:t>
            </a:r>
            <a:r>
              <a:rPr lang="en-US" altLang="ja-JP" sz="1200" dirty="0">
                <a:latin typeface="BIZ UDPゴシック" panose="020B0400000000000000" pitchFamily="50" charset="-128"/>
                <a:ea typeface="BIZ UDPゴシック" panose="020B0400000000000000" pitchFamily="50" charset="-128"/>
              </a:rPr>
              <a:t>JCR</a:t>
            </a: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）からセカンド・パーティ・オピニオンを取得、国際資本市場協会（</a:t>
            </a:r>
            <a:r>
              <a:rPr kumimoji="1" lang="en-US" altLang="ja-JP"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ICMA</a:t>
            </a: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）や</a:t>
            </a: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環境省の</a:t>
            </a:r>
            <a:br>
              <a:rPr kumimoji="1" lang="en-US" altLang="ja-JP"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b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原則</a:t>
            </a:r>
            <a:r>
              <a:rPr kumimoji="1" lang="ja-JP" altLang="en-US" sz="12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等に適合していること</a:t>
            </a:r>
            <a:r>
              <a:rPr kumimoji="1" lang="ja-JP" altLang="en-US" sz="1200" b="0"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rPr>
              <a:t>を確認</a:t>
            </a:r>
            <a:endParaRPr lang="en-US" altLang="ja-JP" sz="8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12D7C08F-C5B9-44C9-9026-58B943352579}"/>
              </a:ext>
            </a:extLst>
          </p:cNvPr>
          <p:cNvSpPr txBox="1">
            <a:spLocks/>
          </p:cNvSpPr>
          <p:nvPr/>
        </p:nvSpPr>
        <p:spPr bwMode="auto">
          <a:xfrm>
            <a:off x="416496" y="4005457"/>
            <a:ext cx="54000" cy="360000"/>
          </a:xfrm>
          <a:prstGeom prst="rect">
            <a:avLst/>
          </a:prstGeom>
          <a:solidFill>
            <a:srgbClr val="111986"/>
          </a:solidFill>
          <a:ln w="9525" cap="rnd" algn="ctr">
            <a:noFill/>
            <a:miter lim="800000"/>
            <a:headEnd/>
            <a:tailEnd/>
          </a:ln>
          <a:effectLst/>
        </p:spPr>
        <p:txBody>
          <a:bodyPr wrap="none" lIns="198000" tIns="0" rIns="0" bIns="0" anchor="ctr" anchorCtr="0">
            <a:noAutofit/>
          </a:bodyPr>
          <a:lstStyle/>
          <a:p>
            <a:pPr marR="0" lvl="0" defTabSz="914400" rtl="0" fontAlgn="ctr" latinLnBrk="0" hangingPunct="0">
              <a:buClr>
                <a:srgbClr val="00B0F0"/>
              </a:buClr>
              <a:buSzTx/>
              <a:tabLst/>
              <a:defRPr/>
            </a:pPr>
            <a:r>
              <a:rPr kumimoji="1" lang="ja-JP" altLang="en-US" sz="1200" b="1" i="0" u="none" strike="noStrike" kern="1200" cap="none" spc="-1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気候変動への適応</a:t>
            </a:r>
            <a:endParaRPr kumimoji="1" lang="en-US" altLang="ja-JP" sz="1200" b="1" i="0" u="none" strike="noStrike" kern="1200" cap="none" spc="-1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0" name="正方形/長方形 9">
            <a:extLst>
              <a:ext uri="{FF2B5EF4-FFF2-40B4-BE49-F238E27FC236}">
                <a16:creationId xmlns:a16="http://schemas.microsoft.com/office/drawing/2014/main" id="{E48BE811-F896-4E23-BF7F-4BAC67C4289C}"/>
              </a:ext>
            </a:extLst>
          </p:cNvPr>
          <p:cNvSpPr/>
          <p:nvPr/>
        </p:nvSpPr>
        <p:spPr bwMode="auto">
          <a:xfrm>
            <a:off x="272480" y="2637337"/>
            <a:ext cx="9360000" cy="288000"/>
          </a:xfrm>
          <a:prstGeom prst="rect">
            <a:avLst/>
          </a:prstGeom>
          <a:solidFill>
            <a:srgbClr val="111986"/>
          </a:solidFill>
          <a:ln w="9525">
            <a:solidFill>
              <a:srgbClr val="111986"/>
            </a:solidFill>
            <a:headEnd/>
            <a:tailEnd/>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ctr" defTabSz="914400" rtl="0" fontAlgn="ctr" latinLnBrk="0" hangingPunct="0">
              <a:buClr>
                <a:srgbClr val="00B0F0"/>
              </a:buClr>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n-cs"/>
              </a:rPr>
              <a:t>大阪府グリーンボンド・フレームワークの概要</a:t>
            </a:r>
            <a:endParaRPr kumimoji="0" lang="ja-JP" altLang="en-US" sz="14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itchFamily="50" charset="-128"/>
            </a:endParaRPr>
          </a:p>
        </p:txBody>
      </p:sp>
      <p:sp>
        <p:nvSpPr>
          <p:cNvPr id="13" name="テキスト ボックス 22">
            <a:extLst>
              <a:ext uri="{FF2B5EF4-FFF2-40B4-BE49-F238E27FC236}">
                <a16:creationId xmlns:a16="http://schemas.microsoft.com/office/drawing/2014/main" id="{27C439F0-901C-49F9-86C2-B950ABB8F0F1}"/>
              </a:ext>
            </a:extLst>
          </p:cNvPr>
          <p:cNvSpPr/>
          <p:nvPr/>
        </p:nvSpPr>
        <p:spPr>
          <a:xfrm>
            <a:off x="6609504" y="6093296"/>
            <a:ext cx="2880000" cy="216000"/>
          </a:xfrm>
          <a:prstGeom prst="rect">
            <a:avLst/>
          </a:prstGeom>
          <a:noFill/>
          <a:ln w="9525">
            <a:noFill/>
          </a:ln>
        </p:spPr>
        <p:style>
          <a:lnRef idx="0">
            <a:scrgbClr r="0" g="0" b="0"/>
          </a:lnRef>
          <a:fillRef idx="0">
            <a:scrgbClr r="0" g="0" b="0"/>
          </a:fillRef>
          <a:effectRef idx="0">
            <a:scrgbClr r="0" g="0" b="0"/>
          </a:effectRef>
          <a:fontRef idx="minor"/>
        </p:style>
        <p:txBody>
          <a:bodyPr wrap="none" lIns="0" tIns="0" rIns="0" bIns="0" anchor="b">
            <a:noAutofit/>
          </a:bodyPr>
          <a:lstStyle/>
          <a:p>
            <a:pPr marL="268200" indent="-268200" algn="ctr" fontAlgn="ctr" hangingPunct="0">
              <a:tabLst>
                <a:tab pos="0" algn="l"/>
              </a:tabLst>
            </a:pPr>
            <a:r>
              <a:rPr lang="ja-JP" sz="1100" b="0" strike="noStrike" spc="-1" dirty="0">
                <a:solidFill>
                  <a:srgbClr val="000000"/>
                </a:solidFill>
                <a:latin typeface="BIZ UDPゴシック" panose="020B0400000000000000" pitchFamily="50" charset="-128"/>
                <a:ea typeface="BIZ UDPゴシック" panose="020B0400000000000000" pitchFamily="50" charset="-128"/>
              </a:rPr>
              <a:t>なにわ筋線</a:t>
            </a:r>
            <a:r>
              <a:rPr lang="ja-JP" sz="1100" b="0" strike="noStrike" spc="-1" dirty="0">
                <a:solidFill>
                  <a:schemeClr val="tx1"/>
                </a:solidFill>
                <a:latin typeface="BIZ UDPゴシック" panose="020B0400000000000000" pitchFamily="50" charset="-128"/>
                <a:ea typeface="BIZ UDPゴシック" panose="020B0400000000000000" pitchFamily="50" charset="-128"/>
              </a:rPr>
              <a:t>（</a:t>
            </a:r>
            <a:r>
              <a:rPr lang="ja-JP" altLang="en-US" sz="1100" b="0" strike="noStrike" spc="-1" dirty="0">
                <a:solidFill>
                  <a:schemeClr val="tx1"/>
                </a:solidFill>
                <a:latin typeface="BIZ UDPゴシック" panose="020B0400000000000000" pitchFamily="50" charset="-128"/>
                <a:ea typeface="BIZ UDPゴシック" panose="020B0400000000000000" pitchFamily="50" charset="-128"/>
              </a:rPr>
              <a:t>大阪駅</a:t>
            </a:r>
            <a:r>
              <a:rPr lang="ja-JP" sz="1100" b="0" strike="noStrike" spc="-1" dirty="0">
                <a:solidFill>
                  <a:srgbClr val="000000"/>
                </a:solidFill>
                <a:latin typeface="BIZ UDPゴシック" panose="020B0400000000000000" pitchFamily="50" charset="-128"/>
                <a:ea typeface="BIZ UDPゴシック" panose="020B0400000000000000" pitchFamily="50" charset="-128"/>
              </a:rPr>
              <a:t>付近）</a:t>
            </a:r>
            <a:endParaRPr lang="en-US" sz="1100" b="0" strike="noStrike" spc="-1" dirty="0">
              <a:latin typeface="BIZ UDPゴシック" panose="020B0400000000000000" pitchFamily="50" charset="-128"/>
              <a:ea typeface="BIZ UDPゴシック" panose="020B0400000000000000" pitchFamily="50" charset="-128"/>
            </a:endParaRPr>
          </a:p>
        </p:txBody>
      </p:sp>
      <p:sp>
        <p:nvSpPr>
          <p:cNvPr id="14" name="テキスト ボックス 20">
            <a:extLst>
              <a:ext uri="{FF2B5EF4-FFF2-40B4-BE49-F238E27FC236}">
                <a16:creationId xmlns:a16="http://schemas.microsoft.com/office/drawing/2014/main" id="{2DD32587-C9CB-4EB2-A471-317444EAABD2}"/>
              </a:ext>
            </a:extLst>
          </p:cNvPr>
          <p:cNvSpPr/>
          <p:nvPr/>
        </p:nvSpPr>
        <p:spPr>
          <a:xfrm>
            <a:off x="3513160" y="6093296"/>
            <a:ext cx="2880000" cy="216000"/>
          </a:xfrm>
          <a:prstGeom prst="rect">
            <a:avLst/>
          </a:prstGeom>
          <a:noFill/>
          <a:ln w="9525">
            <a:noFill/>
          </a:ln>
        </p:spPr>
        <p:style>
          <a:lnRef idx="0">
            <a:scrgbClr r="0" g="0" b="0"/>
          </a:lnRef>
          <a:fillRef idx="0">
            <a:scrgbClr r="0" g="0" b="0"/>
          </a:fillRef>
          <a:effectRef idx="0">
            <a:scrgbClr r="0" g="0" b="0"/>
          </a:effectRef>
          <a:fontRef idx="minor"/>
        </p:style>
        <p:txBody>
          <a:bodyPr wrap="none" lIns="0" tIns="0" rIns="0" bIns="0" anchor="b">
            <a:noAutofit/>
          </a:bodyPr>
          <a:lstStyle/>
          <a:p>
            <a:pPr marL="268200" indent="-268200" algn="ctr" fontAlgn="ctr" hangingPunct="0">
              <a:tabLst>
                <a:tab pos="0" algn="l"/>
              </a:tabLst>
            </a:pPr>
            <a:r>
              <a:rPr lang="ja-JP" sz="1100" b="0" strike="noStrike" spc="-1" dirty="0">
                <a:solidFill>
                  <a:srgbClr val="000000"/>
                </a:solidFill>
                <a:latin typeface="BIZ UDPゴシック" panose="020B0400000000000000" pitchFamily="50" charset="-128"/>
                <a:ea typeface="BIZ UDPゴシック" panose="020B0400000000000000" pitchFamily="50" charset="-128"/>
              </a:rPr>
              <a:t>自然資源に配慮した緑地（服部緑地）</a:t>
            </a:r>
            <a:endParaRPr lang="en-US" sz="1100" b="0" strike="noStrike" spc="-1"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30EA4C7D-A61D-4397-92FF-10785A26B1B4}"/>
              </a:ext>
            </a:extLst>
          </p:cNvPr>
          <p:cNvSpPr/>
          <p:nvPr/>
        </p:nvSpPr>
        <p:spPr bwMode="auto">
          <a:xfrm>
            <a:off x="416496" y="6093689"/>
            <a:ext cx="2880000" cy="216000"/>
          </a:xfrm>
          <a:prstGeom prst="rect">
            <a:avLst/>
          </a:prstGeom>
          <a:noFill/>
          <a:ln w="12700" algn="ctr">
            <a:noFill/>
            <a:prstDash val="solid"/>
            <a:round/>
            <a:headEnd/>
            <a:tailEnd/>
          </a:ln>
          <a:effectLst/>
        </p:spPr>
        <p:txBody>
          <a:bodyPr wrap="none" lIns="0" tIns="0" rIns="0" bIns="0" rtlCol="0" anchor="b">
            <a:noAutofit/>
          </a:bodyPr>
          <a:lstStyle/>
          <a:p>
            <a:pPr algn="ctr" fontAlgn="ctr" hangingPunct="0">
              <a:buClr>
                <a:schemeClr val="accent2"/>
              </a:buClr>
            </a:pPr>
            <a:r>
              <a:rPr lang="ja-JP" altLang="en-US" sz="11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総合治水対策</a:t>
            </a:r>
            <a:r>
              <a:rPr lang="ja-JP" altLang="en-US" sz="110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として</a:t>
            </a:r>
            <a:r>
              <a:rPr lang="ja-JP" altLang="ja-JP" sz="110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大深度</a:t>
            </a:r>
            <a:r>
              <a:rPr lang="ja-JP" altLang="ja-JP" sz="11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地下</a:t>
            </a:r>
            <a:r>
              <a:rPr lang="ja-JP" altLang="en-US" sz="11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を使用した</a:t>
            </a:r>
            <a:endParaRPr lang="en-US" altLang="ja-JP" sz="11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algn="ctr" fontAlgn="ctr" hangingPunct="0">
              <a:buClr>
                <a:schemeClr val="accent2"/>
              </a:buClr>
            </a:pPr>
            <a:r>
              <a:rPr lang="ja-JP" altLang="en-US" sz="11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寝屋川北部地下河川等を整備</a:t>
            </a: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447FEB43-7019-4F24-8459-1323FAB4F1B7}"/>
              </a:ext>
            </a:extLst>
          </p:cNvPr>
          <p:cNvSpPr txBox="1">
            <a:spLocks/>
          </p:cNvSpPr>
          <p:nvPr/>
        </p:nvSpPr>
        <p:spPr bwMode="auto">
          <a:xfrm>
            <a:off x="416512" y="3717032"/>
            <a:ext cx="9072992" cy="216000"/>
          </a:xfrm>
          <a:prstGeom prst="rect">
            <a:avLst/>
          </a:prstGeom>
          <a:solidFill>
            <a:srgbClr val="CCDAF5"/>
          </a:solidFill>
          <a:ln w="9525" cap="rnd" algn="ctr">
            <a:noFill/>
            <a:miter lim="800000"/>
            <a:headEnd/>
            <a:tailEnd/>
          </a:ln>
          <a:effectLst/>
        </p:spPr>
        <p:txBody>
          <a:bodyPr wrap="none" lIns="72000" tIns="0" rIns="72000" bIns="0" anchor="ctr" anchorCtr="0">
            <a:noAutofit/>
          </a:bodyPr>
          <a:lstStyle/>
          <a:p>
            <a:pPr fontAlgn="ctr" hangingPunct="0">
              <a:buClr>
                <a:srgbClr val="00B0F0"/>
              </a:buClr>
              <a:defRPr/>
            </a:pPr>
            <a:r>
              <a:rPr kumimoji="1" lang="ja-JP" altLang="en-US" sz="12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調達</a:t>
            </a:r>
            <a:r>
              <a:rPr kumimoji="1" lang="ja-JP" altLang="en-US" sz="12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資金の使途（グリーン適格プロジェクト分類ごとの</a:t>
            </a:r>
            <a:r>
              <a:rPr kumimoji="1" lang="ja-JP" altLang="en-US" sz="1200" b="1" i="0" u="none" strike="noStrike" kern="1200" cap="none" spc="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事業例）</a:t>
            </a:r>
            <a:endParaRPr kumimoji="1" lang="ja-JP" altLang="en-US" sz="12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pic>
        <p:nvPicPr>
          <p:cNvPr id="17" name="図 16">
            <a:extLst>
              <a:ext uri="{FF2B5EF4-FFF2-40B4-BE49-F238E27FC236}">
                <a16:creationId xmlns:a16="http://schemas.microsoft.com/office/drawing/2014/main" id="{0F9D697C-AA45-4E3C-9721-005230E670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4277" t="46397" r="50826" b="29158"/>
          <a:stretch/>
        </p:blipFill>
        <p:spPr>
          <a:xfrm>
            <a:off x="8337416" y="4005457"/>
            <a:ext cx="360000" cy="360000"/>
          </a:xfrm>
          <a:prstGeom prst="rect">
            <a:avLst/>
          </a:prstGeom>
        </p:spPr>
      </p:pic>
      <p:pic>
        <p:nvPicPr>
          <p:cNvPr id="18" name="図 17">
            <a:extLst>
              <a:ext uri="{FF2B5EF4-FFF2-40B4-BE49-F238E27FC236}">
                <a16:creationId xmlns:a16="http://schemas.microsoft.com/office/drawing/2014/main" id="{90B9ED37-C49A-4EFA-8926-7AAE9956FB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7393" t="46397" r="17709" b="29158"/>
          <a:stretch/>
        </p:blipFill>
        <p:spPr>
          <a:xfrm>
            <a:off x="8733460" y="4005457"/>
            <a:ext cx="360000" cy="360000"/>
          </a:xfrm>
          <a:prstGeom prst="rect">
            <a:avLst/>
          </a:prstGeom>
        </p:spPr>
      </p:pic>
      <p:pic>
        <p:nvPicPr>
          <p:cNvPr id="19" name="図 18">
            <a:extLst>
              <a:ext uri="{FF2B5EF4-FFF2-40B4-BE49-F238E27FC236}">
                <a16:creationId xmlns:a16="http://schemas.microsoft.com/office/drawing/2014/main" id="{44655CA4-5EA3-43F8-AF1A-1F1CCF4B69C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22" t="73560" r="83880" b="1995"/>
          <a:stretch/>
        </p:blipFill>
        <p:spPr>
          <a:xfrm>
            <a:off x="9129504" y="4005457"/>
            <a:ext cx="360000" cy="360000"/>
          </a:xfrm>
          <a:prstGeom prst="rect">
            <a:avLst/>
          </a:prstGeom>
        </p:spPr>
      </p:pic>
      <p:pic>
        <p:nvPicPr>
          <p:cNvPr id="22" name="図 21">
            <a:extLst>
              <a:ext uri="{FF2B5EF4-FFF2-40B4-BE49-F238E27FC236}">
                <a16:creationId xmlns:a16="http://schemas.microsoft.com/office/drawing/2014/main" id="{B1B29FAB-F409-4193-8FDE-257777BBEC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7393" t="46397" r="17709" b="29158"/>
          <a:stretch/>
        </p:blipFill>
        <p:spPr>
          <a:xfrm>
            <a:off x="2540772" y="4005497"/>
            <a:ext cx="360000" cy="360000"/>
          </a:xfrm>
          <a:prstGeom prst="rect">
            <a:avLst/>
          </a:prstGeom>
        </p:spPr>
      </p:pic>
      <p:pic>
        <p:nvPicPr>
          <p:cNvPr id="23" name="図 22">
            <a:extLst>
              <a:ext uri="{FF2B5EF4-FFF2-40B4-BE49-F238E27FC236}">
                <a16:creationId xmlns:a16="http://schemas.microsoft.com/office/drawing/2014/main" id="{5A5B590E-740C-4793-AC60-529EB921AA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22" t="73560" r="83880" b="1995"/>
          <a:stretch/>
        </p:blipFill>
        <p:spPr>
          <a:xfrm>
            <a:off x="2936776" y="4005457"/>
            <a:ext cx="360000" cy="360000"/>
          </a:xfrm>
          <a:prstGeom prst="rect">
            <a:avLst/>
          </a:prstGeom>
        </p:spPr>
      </p:pic>
      <p:pic>
        <p:nvPicPr>
          <p:cNvPr id="24" name="図 23">
            <a:extLst>
              <a:ext uri="{FF2B5EF4-FFF2-40B4-BE49-F238E27FC236}">
                <a16:creationId xmlns:a16="http://schemas.microsoft.com/office/drawing/2014/main" id="{0EA2A5EA-E58B-4765-9A12-8A64FB370211}"/>
              </a:ext>
            </a:extLst>
          </p:cNvPr>
          <p:cNvPicPr>
            <a:picLocks noChangeAspect="1"/>
          </p:cNvPicPr>
          <p:nvPr/>
        </p:nvPicPr>
        <p:blipFill>
          <a:blip r:embed="rId3"/>
          <a:stretch>
            <a:fillRect/>
          </a:stretch>
        </p:blipFill>
        <p:spPr>
          <a:xfrm>
            <a:off x="3512839" y="4439152"/>
            <a:ext cx="2880000" cy="1655530"/>
          </a:xfrm>
          <a:prstGeom prst="rect">
            <a:avLst/>
          </a:prstGeom>
        </p:spPr>
      </p:pic>
      <p:pic>
        <p:nvPicPr>
          <p:cNvPr id="25" name="図 24">
            <a:extLst>
              <a:ext uri="{FF2B5EF4-FFF2-40B4-BE49-F238E27FC236}">
                <a16:creationId xmlns:a16="http://schemas.microsoft.com/office/drawing/2014/main" id="{73020E89-2419-454B-BBEE-9BE5BCF088AE}"/>
              </a:ext>
            </a:extLst>
          </p:cNvPr>
          <p:cNvPicPr>
            <a:picLocks noChangeAspect="1"/>
          </p:cNvPicPr>
          <p:nvPr/>
        </p:nvPicPr>
        <p:blipFill>
          <a:blip r:embed="rId4"/>
          <a:srcRect b="189"/>
          <a:stretch>
            <a:fillRect/>
          </a:stretch>
        </p:blipFill>
        <p:spPr>
          <a:xfrm>
            <a:off x="6609183" y="4439150"/>
            <a:ext cx="2880000" cy="1656000"/>
          </a:xfrm>
          <a:prstGeom prst="rect">
            <a:avLst/>
          </a:prstGeom>
        </p:spPr>
      </p:pic>
      <p:sp>
        <p:nvSpPr>
          <p:cNvPr id="2" name="テキスト プレースホルダー 1">
            <a:extLst>
              <a:ext uri="{FF2B5EF4-FFF2-40B4-BE49-F238E27FC236}">
                <a16:creationId xmlns:a16="http://schemas.microsoft.com/office/drawing/2014/main" id="{888AD20A-DFE9-A3D4-29D5-42FDB7F87F00}"/>
              </a:ext>
            </a:extLst>
          </p:cNvPr>
          <p:cNvSpPr>
            <a:spLocks noGrp="1"/>
          </p:cNvSpPr>
          <p:nvPr>
            <p:ph type="body" sz="quarter" idx="13"/>
          </p:nvPr>
        </p:nvSpPr>
        <p:spPr>
          <a:xfrm>
            <a:off x="164468" y="83009"/>
            <a:ext cx="9468000" cy="648000"/>
          </a:xfrm>
        </p:spPr>
        <p:txBody>
          <a:bodyPr/>
          <a:lstStyle/>
          <a:p>
            <a:pPr marL="576000" indent="-576000"/>
            <a:r>
              <a:rPr lang="ja-JP" altLang="en-US" dirty="0"/>
              <a:t>（４）</a:t>
            </a:r>
            <a:r>
              <a:rPr lang="en-US" altLang="ja-JP" dirty="0"/>
              <a:t>	</a:t>
            </a:r>
            <a:r>
              <a:rPr lang="ja-JP" altLang="en-US" dirty="0"/>
              <a:t>グリーンボンドについて</a:t>
            </a:r>
          </a:p>
        </p:txBody>
      </p:sp>
      <p:grpSp>
        <p:nvGrpSpPr>
          <p:cNvPr id="36" name="グループ化 35">
            <a:extLst>
              <a:ext uri="{FF2B5EF4-FFF2-40B4-BE49-F238E27FC236}">
                <a16:creationId xmlns:a16="http://schemas.microsoft.com/office/drawing/2014/main" id="{A1042F2F-219A-B073-9AA7-45AEE1EE9048}"/>
              </a:ext>
            </a:extLst>
          </p:cNvPr>
          <p:cNvGrpSpPr/>
          <p:nvPr/>
        </p:nvGrpSpPr>
        <p:grpSpPr>
          <a:xfrm>
            <a:off x="272480" y="1052736"/>
            <a:ext cx="9360008" cy="288032"/>
            <a:chOff x="272480" y="1340800"/>
            <a:chExt cx="9360008" cy="288032"/>
          </a:xfrm>
        </p:grpSpPr>
        <p:sp>
          <p:nvSpPr>
            <p:cNvPr id="37" name="Rectangle 752">
              <a:extLst>
                <a:ext uri="{FF2B5EF4-FFF2-40B4-BE49-F238E27FC236}">
                  <a16:creationId xmlns:a16="http://schemas.microsoft.com/office/drawing/2014/main" id="{652923DB-5899-14A5-EC9E-3A34B24F5C5B}"/>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グリーンボンド発行の目的・背景</a:t>
              </a:r>
            </a:p>
          </p:txBody>
        </p:sp>
        <p:sp>
          <p:nvSpPr>
            <p:cNvPr id="38" name="Rectangle 752">
              <a:extLst>
                <a:ext uri="{FF2B5EF4-FFF2-40B4-BE49-F238E27FC236}">
                  <a16:creationId xmlns:a16="http://schemas.microsoft.com/office/drawing/2014/main" id="{073932A7-F869-9E34-D6F3-AEF058803592}"/>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39" name="直線コネクタ 38">
              <a:extLst>
                <a:ext uri="{FF2B5EF4-FFF2-40B4-BE49-F238E27FC236}">
                  <a16:creationId xmlns:a16="http://schemas.microsoft.com/office/drawing/2014/main" id="{A49F8137-04E8-6972-7918-A1B3ECE61ED4}"/>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50" name="テキスト ボックス 49">
            <a:extLst>
              <a:ext uri="{FF2B5EF4-FFF2-40B4-BE49-F238E27FC236}">
                <a16:creationId xmlns:a16="http://schemas.microsoft.com/office/drawing/2014/main" id="{09400D7E-3399-A032-5406-D502120D0136}"/>
              </a:ext>
            </a:extLst>
          </p:cNvPr>
          <p:cNvSpPr txBox="1">
            <a:spLocks/>
          </p:cNvSpPr>
          <p:nvPr/>
        </p:nvSpPr>
        <p:spPr bwMode="auto">
          <a:xfrm>
            <a:off x="3512840" y="4005457"/>
            <a:ext cx="54000" cy="360000"/>
          </a:xfrm>
          <a:prstGeom prst="rect">
            <a:avLst/>
          </a:prstGeom>
          <a:solidFill>
            <a:srgbClr val="111986"/>
          </a:solidFill>
          <a:ln w="9525" cap="rnd" algn="ctr">
            <a:noFill/>
            <a:miter lim="800000"/>
            <a:headEnd/>
            <a:tailEnd/>
          </a:ln>
          <a:effectLst/>
        </p:spPr>
        <p:txBody>
          <a:bodyPr wrap="none" lIns="198000" tIns="0" rIns="0" bIns="0" anchor="ctr" anchorCtr="0">
            <a:noAutofit/>
          </a:bodyPr>
          <a:lstStyle/>
          <a:p>
            <a:pPr marR="0" lvl="0" defTabSz="914400" rtl="0" fontAlgn="ctr" latinLnBrk="0" hangingPunct="0">
              <a:buClr>
                <a:srgbClr val="00B0F0"/>
              </a:buClr>
              <a:buSzTx/>
              <a:tabLst/>
              <a:defRPr/>
            </a:pPr>
            <a:r>
              <a:rPr kumimoji="1" lang="ja-JP" altLang="en-US" sz="1050" b="1" i="0" u="none" strike="noStrike" kern="1200" cap="none" spc="-1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生物自然資源及び</a:t>
            </a:r>
            <a:br>
              <a:rPr kumimoji="1" lang="en-US" altLang="ja-JP" sz="1050" b="1" i="0" u="none" strike="noStrike" kern="1200" cap="none" spc="-1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br>
            <a:r>
              <a:rPr kumimoji="1" lang="ja-JP" altLang="en-US" sz="1050" b="1" i="0" u="none" strike="noStrike" kern="1200" cap="none" spc="-1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土地利用に係る環境持続型管理</a:t>
            </a:r>
            <a:endParaRPr kumimoji="1" lang="ja-JP" altLang="en-US" sz="1050" b="1" i="0" u="none" strike="noStrike" kern="1200" cap="none" spc="-1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pic>
        <p:nvPicPr>
          <p:cNvPr id="51" name="図 50">
            <a:extLst>
              <a:ext uri="{FF2B5EF4-FFF2-40B4-BE49-F238E27FC236}">
                <a16:creationId xmlns:a16="http://schemas.microsoft.com/office/drawing/2014/main" id="{32C03E71-7142-76E5-54C9-D651A54F96C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7393" t="46397" r="17709" b="29158"/>
          <a:stretch/>
        </p:blipFill>
        <p:spPr>
          <a:xfrm>
            <a:off x="5637116" y="4005497"/>
            <a:ext cx="360000" cy="360000"/>
          </a:xfrm>
          <a:prstGeom prst="rect">
            <a:avLst/>
          </a:prstGeom>
        </p:spPr>
      </p:pic>
      <p:pic>
        <p:nvPicPr>
          <p:cNvPr id="52" name="図 51">
            <a:extLst>
              <a:ext uri="{FF2B5EF4-FFF2-40B4-BE49-F238E27FC236}">
                <a16:creationId xmlns:a16="http://schemas.microsoft.com/office/drawing/2014/main" id="{EA12A687-9DFF-E30C-A3C3-835C8D8988C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22" t="73560" r="83880" b="1995"/>
          <a:stretch/>
        </p:blipFill>
        <p:spPr>
          <a:xfrm>
            <a:off x="6033120" y="4005457"/>
            <a:ext cx="360000" cy="360000"/>
          </a:xfrm>
          <a:prstGeom prst="rect">
            <a:avLst/>
          </a:prstGeom>
        </p:spPr>
      </p:pic>
      <p:sp>
        <p:nvSpPr>
          <p:cNvPr id="53" name="テキスト ボックス 52">
            <a:extLst>
              <a:ext uri="{FF2B5EF4-FFF2-40B4-BE49-F238E27FC236}">
                <a16:creationId xmlns:a16="http://schemas.microsoft.com/office/drawing/2014/main" id="{A9AC9527-304F-E30E-0383-97C686055552}"/>
              </a:ext>
            </a:extLst>
          </p:cNvPr>
          <p:cNvSpPr txBox="1">
            <a:spLocks/>
          </p:cNvSpPr>
          <p:nvPr/>
        </p:nvSpPr>
        <p:spPr bwMode="auto">
          <a:xfrm>
            <a:off x="6609184" y="4005457"/>
            <a:ext cx="54000" cy="360000"/>
          </a:xfrm>
          <a:prstGeom prst="rect">
            <a:avLst/>
          </a:prstGeom>
          <a:solidFill>
            <a:srgbClr val="111986"/>
          </a:solidFill>
          <a:ln w="9525" cap="rnd" algn="ctr">
            <a:noFill/>
            <a:miter lim="800000"/>
            <a:headEnd/>
            <a:tailEnd/>
          </a:ln>
          <a:effectLst/>
        </p:spPr>
        <p:txBody>
          <a:bodyPr wrap="none" lIns="198000" tIns="0" rIns="0" bIns="0" anchor="ctr" anchorCtr="0">
            <a:noAutofit/>
          </a:bodyPr>
          <a:lstStyle/>
          <a:p>
            <a:pPr marR="0" lvl="0" defTabSz="914400" rtl="0" fontAlgn="ctr" latinLnBrk="0" hangingPunct="0">
              <a:buClr>
                <a:srgbClr val="00B0F0"/>
              </a:buClr>
              <a:buSzTx/>
              <a:tabLst/>
              <a:defRPr/>
            </a:pPr>
            <a:r>
              <a:rPr kumimoji="1" lang="ja-JP" altLang="en-US" sz="1200" b="1" i="0" u="none" strike="noStrike" kern="1200" cap="none" spc="-10" normalizeH="0" baseline="0" noProof="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クリーン輸送</a:t>
            </a:r>
            <a:endParaRPr kumimoji="1" lang="ja-JP" altLang="en-US" sz="1200" b="1" i="0" u="none" strike="noStrike" kern="1200" cap="none" spc="-1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2" name="スライド番号プレースホルダー 14">
            <a:extLst>
              <a:ext uri="{FF2B5EF4-FFF2-40B4-BE49-F238E27FC236}">
                <a16:creationId xmlns:a16="http://schemas.microsoft.com/office/drawing/2014/main" id="{D36D6AE0-1149-23F0-970E-D88CD6B40AC5}"/>
              </a:ext>
            </a:extLst>
          </p:cNvPr>
          <p:cNvSpPr>
            <a:spLocks noGrp="1"/>
          </p:cNvSpPr>
          <p:nvPr>
            <p:ph type="sldNum" sz="quarter" idx="4"/>
          </p:nvPr>
        </p:nvSpPr>
        <p:spPr>
          <a:xfrm>
            <a:off x="9133724" y="6605614"/>
            <a:ext cx="719137" cy="217488"/>
          </a:xfrm>
        </p:spPr>
        <p:txBody>
          <a:bodyPr/>
          <a:lstStyle/>
          <a:p>
            <a:pPr lvl="0"/>
            <a:r>
              <a:rPr lang="en-US" altLang="ja-JP" noProof="0" dirty="0"/>
              <a:t>20</a:t>
            </a:r>
            <a:endParaRPr lang="ja-JP" altLang="en-US" noProof="0" dirty="0"/>
          </a:p>
        </p:txBody>
      </p:sp>
      <p:pic>
        <p:nvPicPr>
          <p:cNvPr id="5" name="図 4">
            <a:extLst>
              <a:ext uri="{FF2B5EF4-FFF2-40B4-BE49-F238E27FC236}">
                <a16:creationId xmlns:a16="http://schemas.microsoft.com/office/drawing/2014/main" id="{0A00ED44-84C9-7639-942B-EB4DA70101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2492" y="4481087"/>
            <a:ext cx="1414509" cy="1352738"/>
          </a:xfrm>
          <a:prstGeom prst="rect">
            <a:avLst/>
          </a:prstGeom>
        </p:spPr>
      </p:pic>
      <p:pic>
        <p:nvPicPr>
          <p:cNvPr id="31" name="図 30">
            <a:extLst>
              <a:ext uri="{FF2B5EF4-FFF2-40B4-BE49-F238E27FC236}">
                <a16:creationId xmlns:a16="http://schemas.microsoft.com/office/drawing/2014/main" id="{4E4741D6-CC20-8D3C-01E2-141ED587FF2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0513" y="4481087"/>
            <a:ext cx="1395977" cy="1352738"/>
          </a:xfrm>
          <a:prstGeom prst="rect">
            <a:avLst/>
          </a:prstGeom>
        </p:spPr>
      </p:pic>
      <p:sp>
        <p:nvSpPr>
          <p:cNvPr id="29" name="テキスト ボックス 28">
            <a:extLst>
              <a:ext uri="{FF2B5EF4-FFF2-40B4-BE49-F238E27FC236}">
                <a16:creationId xmlns:a16="http://schemas.microsoft.com/office/drawing/2014/main" id="{5DADD6EB-FA94-4CB1-87B7-4820B1BD5AF3}"/>
              </a:ext>
            </a:extLst>
          </p:cNvPr>
          <p:cNvSpPr txBox="1">
            <a:spLocks/>
          </p:cNvSpPr>
          <p:nvPr/>
        </p:nvSpPr>
        <p:spPr bwMode="auto">
          <a:xfrm>
            <a:off x="1900513" y="4473336"/>
            <a:ext cx="1404000" cy="144000"/>
          </a:xfrm>
          <a:prstGeom prst="rect">
            <a:avLst/>
          </a:prstGeom>
          <a:noFill/>
          <a:ln w="9525" cap="rnd" algn="ctr">
            <a:noFill/>
            <a:miter lim="800000"/>
            <a:headEnd/>
            <a:tailEnd/>
          </a:ln>
          <a:effectLst/>
        </p:spPr>
        <p:txBody>
          <a:bodyPr wrap="none" lIns="54000" tIns="36000" rIns="0" bIns="0" rtlCol="0" anchor="t" anchorCtr="0">
            <a:noAutofit/>
          </a:bodyPr>
          <a:lstStyle/>
          <a:p>
            <a:pPr marL="268288" marR="0" lvl="0" indent="-268288" defTabSz="914400" rtl="0" fontAlgn="ctr" latinLnBrk="0" hangingPunct="0">
              <a:buClrTx/>
              <a:buSzTx/>
              <a:buFontTx/>
              <a:buNone/>
              <a:tabLst/>
              <a:defRPr/>
            </a:pPr>
            <a:r>
              <a:rPr kumimoji="1" lang="ja-JP" altLang="en-US" sz="900" b="0" i="0" u="none" strike="noStrike" kern="1200" cap="none" spc="0" normalizeH="0" baseline="0" noProof="0" dirty="0">
                <a:ln>
                  <a:noFill/>
                </a:ln>
                <a:solidFill>
                  <a:srgbClr val="000000"/>
                </a:solidFill>
                <a:effectLst>
                  <a:glow rad="127000">
                    <a:srgbClr val="FFFFFF"/>
                  </a:glow>
                </a:effectLst>
                <a:uLnTx/>
                <a:uFillTx/>
                <a:latin typeface="BIZ UDPゴシック" panose="020B0400000000000000" pitchFamily="50" charset="-128"/>
                <a:ea typeface="BIZ UDPゴシック" panose="020B0400000000000000" pitchFamily="50" charset="-128"/>
                <a:cs typeface="+mn-cs"/>
              </a:rPr>
              <a:t>鶴見調節池（シールド機）</a:t>
            </a:r>
          </a:p>
        </p:txBody>
      </p:sp>
      <p:sp>
        <p:nvSpPr>
          <p:cNvPr id="28" name="テキスト ボックス 27">
            <a:extLst>
              <a:ext uri="{FF2B5EF4-FFF2-40B4-BE49-F238E27FC236}">
                <a16:creationId xmlns:a16="http://schemas.microsoft.com/office/drawing/2014/main" id="{E32472DF-A58C-408D-8CC6-492CBE4A17D9}"/>
              </a:ext>
            </a:extLst>
          </p:cNvPr>
          <p:cNvSpPr txBox="1">
            <a:spLocks/>
          </p:cNvSpPr>
          <p:nvPr/>
        </p:nvSpPr>
        <p:spPr bwMode="auto">
          <a:xfrm>
            <a:off x="328687" y="4481321"/>
            <a:ext cx="1404000" cy="144000"/>
          </a:xfrm>
          <a:prstGeom prst="rect">
            <a:avLst/>
          </a:prstGeom>
          <a:noFill/>
          <a:ln w="9525" cap="rnd" algn="ctr">
            <a:noFill/>
            <a:miter lim="800000"/>
            <a:headEnd/>
            <a:tailEnd/>
          </a:ln>
          <a:effectLst/>
        </p:spPr>
        <p:txBody>
          <a:bodyPr wrap="none" lIns="54000" tIns="36000" rIns="0" bIns="0" rtlCol="0" anchor="t" anchorCtr="0">
            <a:noAutofit/>
          </a:bodyPr>
          <a:lstStyle/>
          <a:p>
            <a:pPr marL="268288" marR="0" lvl="0" indent="-268288" defTabSz="914400" rtl="0" fontAlgn="ctr" latinLnBrk="0" hangingPunct="0">
              <a:buClrTx/>
              <a:buSzTx/>
              <a:buFontTx/>
              <a:buNone/>
              <a:tabLst/>
              <a:defRPr/>
            </a:pPr>
            <a:r>
              <a:rPr kumimoji="1" lang="ja-JP" altLang="en-US" sz="900" b="0" i="0" u="none" strike="noStrike" kern="1200" cap="none" spc="0" normalizeH="0" baseline="0" noProof="0" dirty="0">
                <a:ln>
                  <a:noFill/>
                </a:ln>
                <a:solidFill>
                  <a:srgbClr val="000000"/>
                </a:solidFill>
                <a:effectLst>
                  <a:glow rad="127000">
                    <a:srgbClr val="FFFFFF"/>
                  </a:glow>
                </a:effectLst>
                <a:uLnTx/>
                <a:uFillTx/>
                <a:latin typeface="BIZ UDPゴシック" panose="020B0400000000000000" pitchFamily="50" charset="-128"/>
                <a:ea typeface="BIZ UDPゴシック" panose="020B0400000000000000" pitchFamily="50" charset="-128"/>
                <a:cs typeface="+mn-cs"/>
              </a:rPr>
              <a:t>城北立坑</a:t>
            </a:r>
          </a:p>
        </p:txBody>
      </p:sp>
    </p:spTree>
    <p:extLst>
      <p:ext uri="{BB962C8B-B14F-4D97-AF65-F5344CB8AC3E}">
        <p14:creationId xmlns:p14="http://schemas.microsoft.com/office/powerpoint/2010/main" val="893026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プレースホルダー 18">
            <a:extLst>
              <a:ext uri="{FF2B5EF4-FFF2-40B4-BE49-F238E27FC236}">
                <a16:creationId xmlns:a16="http://schemas.microsoft.com/office/drawing/2014/main" id="{BCF72429-63F5-B38D-2AB1-843A76817699}"/>
              </a:ext>
            </a:extLst>
          </p:cNvPr>
          <p:cNvSpPr>
            <a:spLocks noGrp="1"/>
          </p:cNvSpPr>
          <p:nvPr>
            <p:ph type="body" sz="quarter" idx="12"/>
          </p:nvPr>
        </p:nvSpPr>
        <p:spPr>
          <a:xfrm>
            <a:off x="272350" y="6525368"/>
            <a:ext cx="8568000" cy="216000"/>
          </a:xfrm>
        </p:spPr>
        <p:txBody>
          <a:bodyPr/>
          <a:lstStyle/>
          <a:p>
            <a:r>
              <a:rPr lang="ja-JP" altLang="en-US"/>
              <a:t>詳細については大阪府</a:t>
            </a:r>
            <a:r>
              <a:rPr lang="en-US" altLang="ja-JP"/>
              <a:t>HP</a:t>
            </a:r>
            <a:r>
              <a:rPr lang="ja-JP" altLang="en-US"/>
              <a:t>「グリーンボンド」中、インパクトレポーティングを参照</a:t>
            </a:r>
          </a:p>
          <a:p>
            <a:r>
              <a:rPr lang="en-US" altLang="ja-JP"/>
              <a:t>https://www.pref.osaka.lg.jp/zaisei/kosai2/greenbond.html</a:t>
            </a:r>
          </a:p>
        </p:txBody>
      </p:sp>
      <p:sp>
        <p:nvSpPr>
          <p:cNvPr id="20" name="テキスト プレースホルダー 19">
            <a:extLst>
              <a:ext uri="{FF2B5EF4-FFF2-40B4-BE49-F238E27FC236}">
                <a16:creationId xmlns:a16="http://schemas.microsoft.com/office/drawing/2014/main" id="{279FD56B-A048-45B0-2A50-5C0195AE54F3}"/>
              </a:ext>
            </a:extLst>
          </p:cNvPr>
          <p:cNvSpPr>
            <a:spLocks noGrp="1"/>
          </p:cNvSpPr>
          <p:nvPr>
            <p:ph type="body" sz="quarter" idx="13"/>
          </p:nvPr>
        </p:nvSpPr>
        <p:spPr>
          <a:xfrm>
            <a:off x="164468" y="83009"/>
            <a:ext cx="9468000" cy="648000"/>
          </a:xfrm>
        </p:spPr>
        <p:txBody>
          <a:bodyPr/>
          <a:lstStyle/>
          <a:p>
            <a:pPr marL="576000" indent="-576000"/>
            <a:r>
              <a:rPr lang="ja-JP" altLang="en-US" dirty="0"/>
              <a:t>（４）</a:t>
            </a:r>
            <a:r>
              <a:rPr lang="en-US" altLang="ja-JP" dirty="0"/>
              <a:t>	</a:t>
            </a:r>
            <a:r>
              <a:rPr lang="ja-JP" altLang="en-US" dirty="0"/>
              <a:t>グリーンボンドについて</a:t>
            </a:r>
          </a:p>
        </p:txBody>
      </p:sp>
      <p:sp>
        <p:nvSpPr>
          <p:cNvPr id="26" name="テキスト ボックス 25">
            <a:extLst>
              <a:ext uri="{FF2B5EF4-FFF2-40B4-BE49-F238E27FC236}">
                <a16:creationId xmlns:a16="http://schemas.microsoft.com/office/drawing/2014/main" id="{F424DCB9-7117-4990-B28B-907854C33294}"/>
              </a:ext>
            </a:extLst>
          </p:cNvPr>
          <p:cNvSpPr txBox="1"/>
          <p:nvPr/>
        </p:nvSpPr>
        <p:spPr bwMode="auto">
          <a:xfrm>
            <a:off x="5961110" y="3176971"/>
            <a:ext cx="3600000" cy="504058"/>
          </a:xfrm>
          <a:prstGeom prst="rect">
            <a:avLst/>
          </a:prstGeom>
          <a:solidFill>
            <a:srgbClr val="5698DF">
              <a:alpha val="0"/>
            </a:srgbClr>
          </a:solidFill>
          <a:ln w="9525" cap="rnd" algn="ctr">
            <a:noFill/>
            <a:miter lim="800000"/>
            <a:headEnd/>
            <a:tailEnd/>
          </a:ln>
          <a:effectLst/>
        </p:spPr>
        <p:txBody>
          <a:bodyPr wrap="square" lIns="0" tIns="54000" rIns="0" bIns="0" rtlCol="0" anchor="t">
            <a:noAutofit/>
          </a:bodyPr>
          <a:lstStyle/>
          <a:p>
            <a:pPr lvl="0" algn="just" fontAlgn="ctr" hangingPunct="0">
              <a:buClr>
                <a:srgbClr val="000000"/>
              </a:buClr>
              <a:defRPr/>
            </a:pPr>
            <a:r>
              <a:rPr kumimoji="1" lang="ja-JP" altLang="en-US" sz="900" b="0" i="0" u="none" strike="noStrike" kern="1200" cap="none" normalizeH="0" baseline="0" noProof="0" dirty="0">
                <a:ln>
                  <a:noFill/>
                </a:ln>
                <a:solidFill>
                  <a:srgbClr val="000000"/>
                </a:solidFill>
                <a:effectLst/>
                <a:uLnTx/>
                <a:uFillTx/>
                <a:latin typeface="+mn-ea"/>
                <a:cs typeface="+mn-cs"/>
              </a:rPr>
              <a:t>防災公園整備事業等の整備促進により、大規模災害発生時の活動拠点や避難場所の確保、安全対策整備等により利用者の安全確保、</a:t>
            </a:r>
            <a:r>
              <a:rPr lang="ja-JP" altLang="en-US" sz="900" dirty="0">
                <a:solidFill>
                  <a:schemeClr val="tx1"/>
                </a:solidFill>
                <a:latin typeface="+mn-ea"/>
              </a:rPr>
              <a:t>ヒートアイランド現象による気温上昇の抑制に</a:t>
            </a:r>
            <a:r>
              <a:rPr kumimoji="1" lang="ja-JP" altLang="en-US" sz="900" b="0" i="0" u="none" strike="noStrike" kern="1200" cap="none" normalizeH="0" baseline="0" noProof="0" dirty="0">
                <a:ln>
                  <a:noFill/>
                </a:ln>
                <a:solidFill>
                  <a:schemeClr val="tx1"/>
                </a:solidFill>
                <a:effectLst/>
                <a:uLnTx/>
                <a:uFillTx/>
                <a:latin typeface="+mn-ea"/>
                <a:cs typeface="+mn-cs"/>
              </a:rPr>
              <a:t>寄与する公園等施設整備を実施</a:t>
            </a:r>
            <a:r>
              <a:rPr kumimoji="1" lang="ja-JP" altLang="en-US" sz="900" b="0" i="0" u="none" strike="noStrike" kern="1200" cap="none" normalizeH="0" baseline="0" noProof="0" dirty="0">
                <a:ln>
                  <a:noFill/>
                </a:ln>
                <a:solidFill>
                  <a:srgbClr val="000000"/>
                </a:solidFill>
                <a:effectLst/>
                <a:uLnTx/>
                <a:uFillTx/>
                <a:latin typeface="+mn-ea"/>
                <a:cs typeface="+mn-cs"/>
              </a:rPr>
              <a:t>。</a:t>
            </a:r>
            <a:endParaRPr kumimoji="1" lang="en-US" altLang="ja-JP" sz="900" b="0" i="0" u="none" strike="noStrike" kern="1200" cap="none" normalizeH="0" baseline="0" noProof="0" dirty="0">
              <a:ln>
                <a:noFill/>
              </a:ln>
              <a:solidFill>
                <a:srgbClr val="000000"/>
              </a:solidFill>
              <a:effectLst/>
              <a:uLnTx/>
              <a:uFillTx/>
              <a:latin typeface="+mn-ea"/>
              <a:cs typeface="+mn-cs"/>
            </a:endParaRPr>
          </a:p>
        </p:txBody>
      </p:sp>
      <p:sp>
        <p:nvSpPr>
          <p:cNvPr id="27" name="テキスト ボックス 26">
            <a:extLst>
              <a:ext uri="{FF2B5EF4-FFF2-40B4-BE49-F238E27FC236}">
                <a16:creationId xmlns:a16="http://schemas.microsoft.com/office/drawing/2014/main" id="{DEA20A5A-DD4A-4021-B219-7AA33BD0AF7D}"/>
              </a:ext>
            </a:extLst>
          </p:cNvPr>
          <p:cNvSpPr txBox="1"/>
          <p:nvPr/>
        </p:nvSpPr>
        <p:spPr bwMode="auto">
          <a:xfrm>
            <a:off x="5961112" y="1340767"/>
            <a:ext cx="3672408" cy="360000"/>
          </a:xfrm>
          <a:prstGeom prst="rect">
            <a:avLst/>
          </a:prstGeom>
          <a:solidFill>
            <a:srgbClr val="5698DF">
              <a:alpha val="0"/>
            </a:srgbClr>
          </a:solidFill>
          <a:ln w="9525" cap="rnd" algn="ctr">
            <a:noFill/>
            <a:miter lim="800000"/>
            <a:headEnd/>
            <a:tailEnd/>
          </a:ln>
          <a:effectLst/>
        </p:spPr>
        <p:txBody>
          <a:bodyPr wrap="square" lIns="0" tIns="54000" rIns="0" bIns="0" rtlCol="0" anchor="t">
            <a:noAutofit/>
          </a:bodyPr>
          <a:lstStyle/>
          <a:p>
            <a:pPr marL="0" marR="0" lvl="0" indent="0" algn="just" defTabSz="914400" rtl="0" eaLnBrk="1" fontAlgn="ctr" latinLnBrk="0" hangingPunct="0">
              <a:buClr>
                <a:srgbClr val="000000"/>
              </a:buClr>
              <a:buSzTx/>
              <a:buFontTx/>
              <a:buNone/>
              <a:tabLst/>
              <a:defRPr/>
            </a:pPr>
            <a:r>
              <a:rPr lang="ja-JP" altLang="en-US" sz="900" dirty="0">
                <a:latin typeface="BIZ UDPゴシック" panose="020B0400000000000000" pitchFamily="50" charset="-128"/>
                <a:ea typeface="BIZ UDPゴシック" panose="020B0400000000000000" pitchFamily="50" charset="-128"/>
              </a:rPr>
              <a:t>高潮への対策に加え津波にも対応できる既存の水門の更新、気候変動による将来変化も考慮した新たな水門の建設、大雨による洪水を安全に流下できるよう河道改修を実施。</a:t>
            </a:r>
            <a:endParaRPr kumimoji="1" lang="en-US" altLang="ja-JP" sz="900" b="0" i="0" u="none" strike="noStrike" kern="1200" cap="none"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p:txBody>
      </p:sp>
      <p:sp>
        <p:nvSpPr>
          <p:cNvPr id="28" name="テキスト ボックス 27">
            <a:extLst>
              <a:ext uri="{FF2B5EF4-FFF2-40B4-BE49-F238E27FC236}">
                <a16:creationId xmlns:a16="http://schemas.microsoft.com/office/drawing/2014/main" id="{70BE6989-61E3-4938-91F1-FDA2BE8228EB}"/>
              </a:ext>
            </a:extLst>
          </p:cNvPr>
          <p:cNvSpPr txBox="1"/>
          <p:nvPr/>
        </p:nvSpPr>
        <p:spPr bwMode="auto">
          <a:xfrm>
            <a:off x="5961111" y="5013175"/>
            <a:ext cx="3672408" cy="360000"/>
          </a:xfrm>
          <a:prstGeom prst="rect">
            <a:avLst/>
          </a:prstGeom>
          <a:solidFill>
            <a:srgbClr val="5698DF">
              <a:alpha val="0"/>
            </a:srgbClr>
          </a:solidFill>
          <a:ln w="9525" cap="rnd" algn="ctr">
            <a:noFill/>
            <a:miter lim="800000"/>
            <a:headEnd/>
            <a:tailEnd/>
          </a:ln>
          <a:effectLst/>
        </p:spPr>
        <p:txBody>
          <a:bodyPr wrap="square" lIns="0" tIns="54000" rIns="0" bIns="0" rtlCol="0" anchor="t">
            <a:noAutofit/>
          </a:bodyPr>
          <a:lstStyle/>
          <a:p>
            <a:pPr marL="0" marR="0" lvl="0" indent="0" algn="just" defTabSz="914400" rtl="0" eaLnBrk="1" fontAlgn="ctr" latinLnBrk="0" hangingPunct="0">
              <a:buClr>
                <a:srgbClr val="000000"/>
              </a:buClr>
              <a:buSzTx/>
              <a:buFontTx/>
              <a:buNone/>
              <a:tabLst/>
              <a:defRPr/>
            </a:pPr>
            <a:r>
              <a:rPr kumimoji="1" lang="ja-JP" altLang="en-US" sz="900" b="0" i="0" u="none" strike="noStrike" kern="1200" cap="none" spc="-10" normalizeH="0" baseline="0" noProof="0" dirty="0">
                <a:ln>
                  <a:noFill/>
                </a:ln>
                <a:solidFill>
                  <a:schemeClr val="tx1"/>
                </a:solidFill>
                <a:effectLst/>
                <a:uLnTx/>
                <a:uFillTx/>
                <a:latin typeface="+mn-ea"/>
                <a:cs typeface="+mn-cs"/>
              </a:rPr>
              <a:t>門真市以南への延伸により、大阪都心部から放射状に形成された既存鉄道を環状方向に結節することで、広域的な鉄道ネットワークを形成するとともに、府道大阪中央環状線の自動車交通を分散し、渋滞解消にも寄与する。</a:t>
            </a:r>
          </a:p>
        </p:txBody>
      </p:sp>
      <p:pic>
        <p:nvPicPr>
          <p:cNvPr id="33" name="図 32">
            <a:extLst>
              <a:ext uri="{FF2B5EF4-FFF2-40B4-BE49-F238E27FC236}">
                <a16:creationId xmlns:a16="http://schemas.microsoft.com/office/drawing/2014/main" id="{5A3155D8-08D3-420F-B99D-A7BAFDFACB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61112" y="5553332"/>
            <a:ext cx="2700504" cy="900000"/>
          </a:xfrm>
          <a:prstGeom prst="rect">
            <a:avLst/>
          </a:prstGeom>
        </p:spPr>
      </p:pic>
      <p:graphicFrame>
        <p:nvGraphicFramePr>
          <p:cNvPr id="66" name="表 65">
            <a:extLst>
              <a:ext uri="{FF2B5EF4-FFF2-40B4-BE49-F238E27FC236}">
                <a16:creationId xmlns:a16="http://schemas.microsoft.com/office/drawing/2014/main" id="{8D9195FF-5B45-BCF6-5FF3-9CCBF0E039A5}"/>
              </a:ext>
            </a:extLst>
          </p:cNvPr>
          <p:cNvGraphicFramePr>
            <a:graphicFrameLocks noGrp="1"/>
          </p:cNvGraphicFramePr>
          <p:nvPr>
            <p:extLst>
              <p:ext uri="{D42A27DB-BD31-4B8C-83A1-F6EECF244321}">
                <p14:modId xmlns:p14="http://schemas.microsoft.com/office/powerpoint/2010/main" val="1592196517"/>
              </p:ext>
            </p:extLst>
          </p:nvPr>
        </p:nvGraphicFramePr>
        <p:xfrm>
          <a:off x="272480" y="1052736"/>
          <a:ext cx="5544016" cy="5400000"/>
        </p:xfrm>
        <a:graphic>
          <a:graphicData uri="http://schemas.openxmlformats.org/drawingml/2006/table">
            <a:tbl>
              <a:tblPr>
                <a:tableStyleId>{5C22544A-7EE6-4342-B048-85BDC9FD1C3A}</a:tableStyleId>
              </a:tblPr>
              <a:tblGrid>
                <a:gridCol w="144016">
                  <a:extLst>
                    <a:ext uri="{9D8B030D-6E8A-4147-A177-3AD203B41FA5}">
                      <a16:colId xmlns:a16="http://schemas.microsoft.com/office/drawing/2014/main" val="2013277528"/>
                    </a:ext>
                  </a:extLst>
                </a:gridCol>
                <a:gridCol w="720000">
                  <a:extLst>
                    <a:ext uri="{9D8B030D-6E8A-4147-A177-3AD203B41FA5}">
                      <a16:colId xmlns:a16="http://schemas.microsoft.com/office/drawing/2014/main" val="1094171708"/>
                    </a:ext>
                  </a:extLst>
                </a:gridCol>
                <a:gridCol w="2376000">
                  <a:extLst>
                    <a:ext uri="{9D8B030D-6E8A-4147-A177-3AD203B41FA5}">
                      <a16:colId xmlns:a16="http://schemas.microsoft.com/office/drawing/2014/main" val="610724475"/>
                    </a:ext>
                  </a:extLst>
                </a:gridCol>
                <a:gridCol w="576000">
                  <a:extLst>
                    <a:ext uri="{9D8B030D-6E8A-4147-A177-3AD203B41FA5}">
                      <a16:colId xmlns:a16="http://schemas.microsoft.com/office/drawing/2014/main" val="2387054137"/>
                    </a:ext>
                  </a:extLst>
                </a:gridCol>
                <a:gridCol w="1728000">
                  <a:extLst>
                    <a:ext uri="{9D8B030D-6E8A-4147-A177-3AD203B41FA5}">
                      <a16:colId xmlns:a16="http://schemas.microsoft.com/office/drawing/2014/main" val="530052968"/>
                    </a:ext>
                  </a:extLst>
                </a:gridCol>
              </a:tblGrid>
              <a:tr h="360000">
                <a:tc gridSpan="3">
                  <a:txBody>
                    <a:bodyPr/>
                    <a:lstStyle/>
                    <a:p>
                      <a:pPr algn="ctr" rtl="0" fontAlgn="ctr" hangingPunct="0">
                        <a:buNone/>
                      </a:pPr>
                      <a:r>
                        <a:rPr lang="ja-JP" altLang="en-US" sz="900" b="1" u="none" strike="noStrike">
                          <a:solidFill>
                            <a:srgbClr val="FFFFFF"/>
                          </a:solidFill>
                          <a:effectLst/>
                          <a:latin typeface="BIZ UDPゴシック" panose="020B0400000000000000" pitchFamily="50" charset="-128"/>
                          <a:ea typeface="BIZ UDPゴシック" panose="020B0400000000000000" pitchFamily="50" charset="-128"/>
                        </a:rPr>
                        <a:t>グリーン適格プロジェクト分類</a:t>
                      </a:r>
                      <a:br>
                        <a:rPr lang="en-US" altLang="ja-JP" sz="900" b="1" u="none" strike="noStrike">
                          <a:solidFill>
                            <a:srgbClr val="FFFFFF"/>
                          </a:solidFill>
                          <a:effectLst/>
                          <a:latin typeface="BIZ UDPゴシック" panose="020B0400000000000000" pitchFamily="50" charset="-128"/>
                          <a:ea typeface="BIZ UDPゴシック" panose="020B0400000000000000" pitchFamily="50" charset="-128"/>
                        </a:rPr>
                      </a:br>
                      <a:r>
                        <a:rPr lang="ja-JP" altLang="en-US" sz="900" b="1" u="none" strike="noStrike">
                          <a:solidFill>
                            <a:srgbClr val="FFFFFF"/>
                          </a:solidFill>
                          <a:effectLst/>
                          <a:latin typeface="BIZ UDPゴシック" panose="020B0400000000000000" pitchFamily="50" charset="-128"/>
                          <a:ea typeface="BIZ UDPゴシック" panose="020B0400000000000000" pitchFamily="50" charset="-128"/>
                        </a:rPr>
                        <a:t>（対象プロジェクト）</a:t>
                      </a:r>
                      <a:endParaRPr lang="ja-JP" altLang="en-US" sz="900" b="1" i="0" u="none" strike="noStrike">
                        <a:solidFill>
                          <a:srgbClr val="FFFFFF"/>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0649C"/>
                    </a:solidFill>
                  </a:tcPr>
                </a:tc>
                <a:tc hMerge="1">
                  <a:txBody>
                    <a:bodyPr/>
                    <a:lstStyle/>
                    <a:p>
                      <a:endParaRPr kumimoji="1" lang="ja-JP" altLang="en-US"/>
                    </a:p>
                  </a:txBody>
                  <a:tcPr/>
                </a:tc>
                <a:tc hMerge="1">
                  <a:txBody>
                    <a:bodyPr/>
                    <a:lstStyle/>
                    <a:p>
                      <a:endParaRPr kumimoji="1" lang="ja-JP" altLang="en-US"/>
                    </a:p>
                  </a:txBody>
                  <a:tcPr/>
                </a:tc>
                <a:tc>
                  <a:txBody>
                    <a:bodyPr/>
                    <a:lstStyle/>
                    <a:p>
                      <a:pPr algn="ctr" rtl="0" fontAlgn="ctr" hangingPunct="0">
                        <a:buNone/>
                      </a:pPr>
                      <a:r>
                        <a:rPr lang="ja-JP" altLang="en-US" sz="900" b="1" u="none" strike="noStrike">
                          <a:solidFill>
                            <a:srgbClr val="FFFFFF"/>
                          </a:solidFill>
                          <a:effectLst/>
                          <a:latin typeface="BIZ UDPゴシック" panose="020B0400000000000000" pitchFamily="50" charset="-128"/>
                          <a:ea typeface="BIZ UDPゴシック" panose="020B0400000000000000" pitchFamily="50" charset="-128"/>
                        </a:rPr>
                        <a:t>充当額</a:t>
                      </a:r>
                    </a:p>
                    <a:p>
                      <a:pPr algn="ctr" rtl="0" fontAlgn="ctr" hangingPunct="0">
                        <a:buNone/>
                      </a:pPr>
                      <a:r>
                        <a:rPr lang="ja-JP" altLang="en-US" sz="900" b="1" u="none" strike="noStrike">
                          <a:solidFill>
                            <a:srgbClr val="FFFFFF"/>
                          </a:solidFill>
                          <a:effectLst/>
                          <a:latin typeface="BIZ UDPゴシック" panose="020B0400000000000000" pitchFamily="50" charset="-128"/>
                          <a:ea typeface="BIZ UDPゴシック" panose="020B0400000000000000" pitchFamily="50" charset="-128"/>
                        </a:rPr>
                        <a:t>（百万円）</a:t>
                      </a:r>
                      <a:endParaRPr lang="ja-JP" altLang="en-US" sz="900" b="1" i="0" u="none" strike="noStrike">
                        <a:solidFill>
                          <a:srgbClr val="FFFFFF"/>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0649C"/>
                    </a:solidFill>
                  </a:tcPr>
                </a:tc>
                <a:tc>
                  <a:txBody>
                    <a:bodyPr/>
                    <a:lstStyle/>
                    <a:p>
                      <a:pPr algn="ctr" rtl="0" fontAlgn="ctr" hangingPunct="0">
                        <a:buNone/>
                      </a:pPr>
                      <a:r>
                        <a:rPr lang="zh-TW" altLang="en-US" sz="900" b="1" u="none" strike="noStrike">
                          <a:solidFill>
                            <a:srgbClr val="FFFFFF"/>
                          </a:solidFill>
                          <a:effectLst/>
                          <a:latin typeface="BIZ UDPゴシック" panose="020B0400000000000000" pitchFamily="50" charset="-128"/>
                          <a:ea typeface="BIZ UDPゴシック" panose="020B0400000000000000" pitchFamily="50" charset="-128"/>
                        </a:rPr>
                        <a:t>整備実績／環境改善効果</a:t>
                      </a:r>
                      <a:endParaRPr lang="zh-TW" altLang="en-US" sz="900" b="1" i="0" u="none" strike="noStrike">
                        <a:solidFill>
                          <a:srgbClr val="FFFFFF"/>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FFFFFF"/>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0649C"/>
                    </a:solidFill>
                  </a:tcPr>
                </a:tc>
                <a:extLst>
                  <a:ext uri="{0D108BD9-81ED-4DB2-BD59-A6C34878D82A}">
                    <a16:rowId xmlns:a16="http://schemas.microsoft.com/office/drawing/2014/main" val="3481336450"/>
                  </a:ext>
                </a:extLst>
              </a:tr>
              <a:tr h="360000">
                <a:tc gridSpan="3">
                  <a:txBody>
                    <a:bodyPr/>
                    <a:lstStyle/>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気候変動への適応</a:t>
                      </a:r>
                      <a:endParaRPr lang="ja-JP" altLang="en-US" sz="8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solidFill>
                  </a:tcPr>
                </a:tc>
                <a:tc hMerge="1">
                  <a:txBody>
                    <a:bodyPr/>
                    <a:lstStyle/>
                    <a:p>
                      <a:endParaRPr kumimoji="1" lang="ja-JP" altLang="en-US"/>
                    </a:p>
                  </a:txBody>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2, 603</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fontAlgn="ctr" hangingPunct="0">
                        <a:buNone/>
                      </a:pPr>
                      <a:endPar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9595698"/>
                  </a:ext>
                </a:extLst>
              </a:tr>
              <a:tr h="306000">
                <a:tc rowSpan="8">
                  <a:txBody>
                    <a:bodyPr/>
                    <a:lstStyle/>
                    <a:p>
                      <a:pPr algn="ctr" rtl="0" fontAlgn="ctr" hangingPunct="0">
                        <a:buNone/>
                      </a:pPr>
                      <a:endPar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solidFill>
                  </a:tcPr>
                </a:tc>
                <a:tc rowSpan="2">
                  <a:txBody>
                    <a:bodyPr/>
                    <a:lstStyle/>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堤防や洪水</a:t>
                      </a:r>
                    </a:p>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調整施設等</a:t>
                      </a:r>
                    </a:p>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の整備</a:t>
                      </a:r>
                      <a:endParaRPr lang="ja-JP" altLang="en-US" sz="8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fontAlgn="ctr" hangingPunct="0"/>
                      <a:r>
                        <a:rPr lang="ja-JP" altLang="en-US" sz="800" b="1" u="none" strike="noStrike" dirty="0">
                          <a:effectLst/>
                          <a:latin typeface="BIZ UDPゴシック" panose="020B0400000000000000" pitchFamily="50" charset="-128"/>
                          <a:ea typeface="BIZ UDPゴシック" panose="020B0400000000000000" pitchFamily="50" charset="-128"/>
                        </a:rPr>
                        <a:t>（①河川改良事業（寝屋川水系））</a:t>
                      </a:r>
                      <a:endParaRPr kumimoji="1" lang="ja-JP" altLang="en-US" sz="1400" b="1" dirty="0">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b="0" i="0" u="none" strike="noStrike" dirty="0">
                          <a:solidFill>
                            <a:schemeClr val="tx1"/>
                          </a:solidFill>
                          <a:effectLst/>
                          <a:latin typeface="BIZ UDPゴシック" panose="020B0400000000000000" pitchFamily="50" charset="-128"/>
                          <a:ea typeface="BIZ UDPゴシック" panose="020B0400000000000000" pitchFamily="50" charset="-128"/>
                        </a:rPr>
                        <a:t>851</a:t>
                      </a: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ja-JP" altLang="en-US" sz="800" u="none" strike="noStrike" dirty="0">
                          <a:solidFill>
                            <a:schemeClr val="tx1"/>
                          </a:solidFill>
                          <a:effectLst/>
                          <a:latin typeface="BIZ UDPゴシック" panose="020B0400000000000000" pitchFamily="50" charset="-128"/>
                          <a:ea typeface="BIZ UDPゴシック" panose="020B0400000000000000" pitchFamily="50" charset="-128"/>
                        </a:rPr>
                        <a:t>事業件数（</a:t>
                      </a: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5</a:t>
                      </a:r>
                      <a:r>
                        <a:rPr lang="ja-JP" altLang="en-US" sz="800" u="none" strike="noStrike" dirty="0">
                          <a:solidFill>
                            <a:schemeClr val="tx1"/>
                          </a:solidFill>
                          <a:effectLst/>
                          <a:latin typeface="BIZ UDPゴシック" panose="020B0400000000000000" pitchFamily="50" charset="-128"/>
                          <a:ea typeface="BIZ UDPゴシック" panose="020B0400000000000000" pitchFamily="50" charset="-128"/>
                        </a:rPr>
                        <a:t>件）</a:t>
                      </a:r>
                      <a:endParaRPr lang="ja-JP"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6815028"/>
                  </a:ext>
                </a:extLst>
              </a:tr>
              <a:tr h="306000">
                <a:tc vMerge="1">
                  <a:txBody>
                    <a:bodyPr/>
                    <a:lstStyle/>
                    <a:p>
                      <a:endParaRPr kumimoji="1" lang="ja-JP" altLang="en-US"/>
                    </a:p>
                  </a:txBody>
                  <a:tcPr>
                    <a:lnT w="6350" cap="flat" cmpd="sng" algn="ctr">
                      <a:solidFill>
                        <a:srgbClr val="FF0000"/>
                      </a:solidFill>
                      <a:prstDash val="solid"/>
                      <a:round/>
                      <a:headEnd type="none" w="med" len="med"/>
                      <a:tailEnd type="none" w="med" len="med"/>
                    </a:lnT>
                  </a:tcPr>
                </a:tc>
                <a:tc vMerge="1">
                  <a:txBody>
                    <a:bodyPr/>
                    <a:lstStyle/>
                    <a:p>
                      <a:endParaRPr kumimoji="1" lang="ja-JP" altLang="en-US"/>
                    </a:p>
                  </a:txBody>
                  <a:tcPr/>
                </a:tc>
                <a:tc>
                  <a:txBody>
                    <a:bodyPr/>
                    <a:lstStyle/>
                    <a:p>
                      <a:pPr fontAlgn="ctr" hangingPunct="0"/>
                      <a:r>
                        <a:rPr lang="zh-TW" altLang="en-US" sz="800" b="1" u="none" strike="noStrike">
                          <a:effectLst/>
                          <a:latin typeface="BIZ UDPゴシック" panose="020B0400000000000000" pitchFamily="50" charset="-128"/>
                          <a:ea typeface="BIZ UDPゴシック" panose="020B0400000000000000" pitchFamily="50" charset="-128"/>
                        </a:rPr>
                        <a:t>（②高潮対策事業）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696</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CN" altLang="en-US" sz="800" u="none" strike="noStrike">
                          <a:solidFill>
                            <a:schemeClr val="tx1"/>
                          </a:solidFill>
                          <a:effectLst/>
                          <a:latin typeface="BIZ UDPゴシック" panose="020B0400000000000000" pitchFamily="50" charset="-128"/>
                          <a:ea typeface="BIZ UDPゴシック" panose="020B0400000000000000" pitchFamily="50" charset="-128"/>
                        </a:rPr>
                        <a:t>河川数（３河川）</a:t>
                      </a:r>
                      <a:endParaRPr lang="zh-CN" altLang="en-US" sz="8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0920410"/>
                  </a:ext>
                </a:extLst>
              </a:tr>
              <a:tr h="306000">
                <a:tc vMerge="1">
                  <a:txBody>
                    <a:bodyPr/>
                    <a:lstStyle/>
                    <a:p>
                      <a:endParaRPr kumimoji="1" lang="ja-JP" altLang="en-US"/>
                    </a:p>
                  </a:txBody>
                  <a:tcPr/>
                </a:tc>
                <a:tc rowSpan="4">
                  <a:txBody>
                    <a:bodyPr/>
                    <a:lstStyle/>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土砂災害</a:t>
                      </a:r>
                    </a:p>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防止施設</a:t>
                      </a:r>
                    </a:p>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（砂防堰堤等）</a:t>
                      </a:r>
                    </a:p>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の整備</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fontAlgn="ctr" hangingPunct="0"/>
                      <a:r>
                        <a:rPr lang="ja-JP" altLang="en-US" sz="800" b="1" u="none" strike="noStrike">
                          <a:effectLst/>
                          <a:latin typeface="BIZ UDPゴシック" panose="020B0400000000000000" pitchFamily="50" charset="-128"/>
                          <a:ea typeface="BIZ UDPゴシック" panose="020B0400000000000000" pitchFamily="50" charset="-128"/>
                        </a:rPr>
                        <a:t>（③道路施設の災害対策（道路法面の対策等））</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17</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対策箇所（</a:t>
                      </a:r>
                      <a:r>
                        <a:rPr lang="en-US" altLang="zh-TW" sz="800" u="none" strike="noStrike" dirty="0">
                          <a:solidFill>
                            <a:schemeClr val="tx1"/>
                          </a:solidFill>
                          <a:effectLst/>
                          <a:latin typeface="BIZ UDPゴシック" panose="020B0400000000000000" pitchFamily="50" charset="-128"/>
                          <a:ea typeface="BIZ UDPゴシック" panose="020B0400000000000000" pitchFamily="50" charset="-128"/>
                        </a:rPr>
                        <a:t>5</a:t>
                      </a: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箇所）</a:t>
                      </a:r>
                      <a:endParaRPr lang="zh-TW"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5694622"/>
                  </a:ext>
                </a:extLst>
              </a:tr>
              <a:tr h="306000">
                <a:tc vMerge="1">
                  <a:txBody>
                    <a:bodyPr/>
                    <a:lstStyle/>
                    <a:p>
                      <a:endParaRPr kumimoji="1" lang="ja-JP" altLang="en-US"/>
                    </a:p>
                  </a:txBody>
                  <a:tcPr/>
                </a:tc>
                <a:tc vMerge="1">
                  <a:txBody>
                    <a:bodyPr/>
                    <a:lstStyle/>
                    <a:p>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fontAlgn="ctr" hangingPunct="0"/>
                      <a:r>
                        <a:rPr lang="zh-TW" altLang="en-US" sz="800" b="1" u="none" strike="noStrike">
                          <a:effectLst/>
                          <a:latin typeface="BIZ UDPゴシック" panose="020B0400000000000000" pitchFamily="50" charset="-128"/>
                          <a:ea typeface="BIZ UDPゴシック" panose="020B0400000000000000" pitchFamily="50" charset="-128"/>
                        </a:rPr>
                        <a:t>（④治山事業）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164</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整備面積（</a:t>
                      </a:r>
                      <a:r>
                        <a:rPr lang="en-US" altLang="zh-TW" sz="800" u="none" strike="noStrike" dirty="0">
                          <a:solidFill>
                            <a:schemeClr val="tx1"/>
                          </a:solidFill>
                          <a:effectLst/>
                          <a:latin typeface="BIZ UDPゴシック" panose="020B0400000000000000" pitchFamily="50" charset="-128"/>
                          <a:ea typeface="BIZ UDPゴシック" panose="020B0400000000000000" pitchFamily="50" charset="-128"/>
                        </a:rPr>
                        <a:t>40.5ha</a:t>
                      </a: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a:t>
                      </a:r>
                      <a:endParaRPr lang="zh-TW"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8735039"/>
                  </a:ext>
                </a:extLst>
              </a:tr>
              <a:tr h="306000">
                <a:tc vMerge="1">
                  <a:txBody>
                    <a:bodyPr/>
                    <a:lstStyle/>
                    <a:p>
                      <a:endParaRPr kumimoji="1" lang="ja-JP" altLang="en-US"/>
                    </a:p>
                  </a:txBody>
                  <a:tcPr/>
                </a:tc>
                <a:tc vMerge="1">
                  <a:txBody>
                    <a:bodyPr/>
                    <a:lstStyle/>
                    <a:p>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fontAlgn="ctr" hangingPunct="0"/>
                      <a:r>
                        <a:rPr lang="zh-TW" altLang="en-US" sz="800" b="1" u="none" strike="noStrike">
                          <a:effectLst/>
                          <a:latin typeface="BIZ UDPゴシック" panose="020B0400000000000000" pitchFamily="50" charset="-128"/>
                          <a:ea typeface="BIZ UDPゴシック" panose="020B0400000000000000" pitchFamily="50" charset="-128"/>
                        </a:rPr>
                        <a:t>（⑤急傾斜地崩壊対策事業）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89</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地区数（</a:t>
                      </a:r>
                      <a:r>
                        <a:rPr lang="en-US" altLang="zh-CN" sz="800" u="none" strike="noStrike" dirty="0">
                          <a:solidFill>
                            <a:schemeClr val="tx1"/>
                          </a:solidFill>
                          <a:effectLst/>
                          <a:latin typeface="BIZ UDPゴシック" panose="020B0400000000000000" pitchFamily="50" charset="-128"/>
                          <a:ea typeface="BIZ UDPゴシック" panose="020B0400000000000000" pitchFamily="50" charset="-128"/>
                        </a:rPr>
                        <a:t>9</a:t>
                      </a: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地区）</a:t>
                      </a:r>
                      <a:endParaRPr lang="zh-CN"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758211"/>
                  </a:ext>
                </a:extLst>
              </a:tr>
              <a:tr h="306000">
                <a:tc vMerge="1">
                  <a:txBody>
                    <a:bodyPr/>
                    <a:lstStyle/>
                    <a:p>
                      <a:endParaRPr kumimoji="1" lang="ja-JP" altLang="en-US"/>
                    </a:p>
                  </a:txBody>
                  <a:tcPr/>
                </a:tc>
                <a:tc vMerge="1">
                  <a:txBody>
                    <a:bodyPr/>
                    <a:lstStyle/>
                    <a:p>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a:txBody>
                    <a:bodyPr/>
                    <a:lstStyle/>
                    <a:p>
                      <a:pPr fontAlgn="ctr" hangingPunct="0"/>
                      <a:r>
                        <a:rPr lang="zh-TW" altLang="en-US" sz="800" b="1" u="none" strike="noStrike">
                          <a:effectLst/>
                          <a:latin typeface="BIZ UDPゴシック" panose="020B0400000000000000" pitchFamily="50" charset="-128"/>
                          <a:ea typeface="BIZ UDPゴシック" panose="020B0400000000000000" pitchFamily="50" charset="-128"/>
                        </a:rPr>
                        <a:t>（⑥砂防施設整備事業）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257</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hangingPunct="0">
                        <a:buNone/>
                      </a:pP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渓流数（</a:t>
                      </a:r>
                      <a:r>
                        <a:rPr lang="en-US" altLang="zh-CN" sz="800" u="none" strike="noStrike" dirty="0">
                          <a:solidFill>
                            <a:schemeClr val="tx1"/>
                          </a:solidFill>
                          <a:effectLst/>
                          <a:latin typeface="BIZ UDPゴシック" panose="020B0400000000000000" pitchFamily="50" charset="-128"/>
                          <a:ea typeface="BIZ UDPゴシック" panose="020B0400000000000000" pitchFamily="50" charset="-128"/>
                        </a:rPr>
                        <a:t>32</a:t>
                      </a: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渓流）</a:t>
                      </a:r>
                      <a:endParaRPr lang="zh-CN"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885257"/>
                  </a:ext>
                </a:extLst>
              </a:tr>
              <a:tr h="306000">
                <a:tc vMerge="1">
                  <a:txBody>
                    <a:bodyPr/>
                    <a:lstStyle/>
                    <a:p>
                      <a:endParaRPr kumimoji="1" lang="ja-JP" altLang="en-US"/>
                    </a:p>
                  </a:txBody>
                  <a:tcPr/>
                </a:tc>
                <a:tc gridSpan="2">
                  <a:txBody>
                    <a:bodyPr/>
                    <a:lstStyle/>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道路の無電柱化（⑦道路の無電柱化事業）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291</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整備距離（</a:t>
                      </a:r>
                      <a:r>
                        <a:rPr lang="en-US" altLang="zh-TW" sz="800" u="none" strike="noStrike" dirty="0">
                          <a:solidFill>
                            <a:schemeClr val="tx1"/>
                          </a:solidFill>
                          <a:effectLst/>
                          <a:latin typeface="BIZ UDPゴシック" panose="020B0400000000000000" pitchFamily="50" charset="-128"/>
                          <a:ea typeface="BIZ UDPゴシック" panose="020B0400000000000000" pitchFamily="50" charset="-128"/>
                        </a:rPr>
                        <a:t>1.1km</a:t>
                      </a: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a:t>
                      </a:r>
                      <a:endParaRPr lang="zh-TW"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0655011"/>
                  </a:ext>
                </a:extLst>
              </a:tr>
              <a:tr h="306000">
                <a:tc vMerge="1">
                  <a:txBody>
                    <a:bodyPr/>
                    <a:lstStyle/>
                    <a:p>
                      <a:endParaRPr kumimoji="1" lang="ja-JP" altLang="en-US"/>
                    </a:p>
                  </a:txBody>
                  <a:tcPr/>
                </a:tc>
                <a:tc gridSpan="2">
                  <a:txBody>
                    <a:bodyPr/>
                    <a:lstStyle/>
                    <a:p>
                      <a:pPr algn="l" fontAlgn="ctr" hangingPunct="0"/>
                      <a:r>
                        <a:rPr lang="ja-JP" altLang="en-US" sz="800" b="1" u="none" strike="noStrike">
                          <a:effectLst/>
                          <a:latin typeface="BIZ UDPゴシック" panose="020B0400000000000000" pitchFamily="50" charset="-128"/>
                          <a:ea typeface="BIZ UDPゴシック" panose="020B0400000000000000" pitchFamily="50" charset="-128"/>
                        </a:rPr>
                        <a:t>ため池等の総合的な防災・減災対策（⑧農地防災事業）</a:t>
                      </a:r>
                      <a:endParaRPr kumimoji="1" lang="ja-JP" altLang="en-US" sz="1400" b="1">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238</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地区数（</a:t>
                      </a:r>
                      <a:r>
                        <a:rPr lang="en-US" altLang="zh-CN" sz="800" u="none" strike="noStrike" dirty="0">
                          <a:solidFill>
                            <a:schemeClr val="tx1"/>
                          </a:solidFill>
                          <a:effectLst/>
                          <a:latin typeface="BIZ UDPゴシック" panose="020B0400000000000000" pitchFamily="50" charset="-128"/>
                          <a:ea typeface="BIZ UDPゴシック" panose="020B0400000000000000" pitchFamily="50" charset="-128"/>
                        </a:rPr>
                        <a:t>31</a:t>
                      </a:r>
                      <a:r>
                        <a:rPr lang="zh-CN" altLang="en-US" sz="800" u="none" strike="noStrike" dirty="0">
                          <a:solidFill>
                            <a:schemeClr val="tx1"/>
                          </a:solidFill>
                          <a:effectLst/>
                          <a:latin typeface="BIZ UDPゴシック" panose="020B0400000000000000" pitchFamily="50" charset="-128"/>
                          <a:ea typeface="BIZ UDPゴシック" panose="020B0400000000000000" pitchFamily="50" charset="-128"/>
                        </a:rPr>
                        <a:t>地区）</a:t>
                      </a:r>
                      <a:endParaRPr lang="zh-CN"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5427856"/>
                  </a:ext>
                </a:extLst>
              </a:tr>
              <a:tr h="504000">
                <a:tc gridSpan="3">
                  <a:txBody>
                    <a:bodyPr/>
                    <a:lstStyle/>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気候変動への適応・生物自然資源及び土地利用に係る環境持続型管理</a:t>
                      </a:r>
                      <a:br>
                        <a:rPr lang="en-US" altLang="ja-JP" sz="800" b="1" u="none" strike="noStrike">
                          <a:effectLst/>
                          <a:latin typeface="BIZ UDPゴシック" panose="020B0400000000000000" pitchFamily="50" charset="-128"/>
                          <a:ea typeface="BIZ UDPゴシック" panose="020B0400000000000000" pitchFamily="50" charset="-128"/>
                        </a:rPr>
                      </a:br>
                      <a:r>
                        <a:rPr lang="ja-JP" altLang="en-US" sz="800" b="1" u="none" strike="noStrike">
                          <a:effectLst/>
                          <a:latin typeface="BIZ UDPゴシック" panose="020B0400000000000000" pitchFamily="50" charset="-128"/>
                          <a:ea typeface="BIZ UDPゴシック" panose="020B0400000000000000" pitchFamily="50" charset="-128"/>
                        </a:rPr>
                        <a:t>（⑨公園緑地の創出）</a:t>
                      </a:r>
                      <a:endParaRPr lang="ja-JP" altLang="en-US" sz="8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hMerge="1">
                  <a:txBody>
                    <a:bodyPr/>
                    <a:lstStyle/>
                    <a:p>
                      <a:endParaRPr kumimoji="1" lang="ja-JP" altLang="en-US"/>
                    </a:p>
                  </a:txBody>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445</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9525"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rtl="0" fontAlgn="ctr" hangingPunct="0">
                        <a:buNone/>
                      </a:pP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整備面積（</a:t>
                      </a:r>
                      <a:r>
                        <a:rPr lang="en-US" altLang="zh-TW" sz="800" u="none" strike="noStrike" dirty="0">
                          <a:solidFill>
                            <a:schemeClr val="tx1"/>
                          </a:solidFill>
                          <a:effectLst/>
                          <a:latin typeface="BIZ UDPゴシック" panose="020B0400000000000000" pitchFamily="50" charset="-128"/>
                          <a:ea typeface="BIZ UDPゴシック" panose="020B0400000000000000" pitchFamily="50" charset="-128"/>
                        </a:rPr>
                        <a:t>2.5ha</a:t>
                      </a:r>
                      <a:r>
                        <a:rPr lang="zh-TW" altLang="en-US" sz="800" u="none" strike="noStrike" dirty="0">
                          <a:solidFill>
                            <a:schemeClr val="tx1"/>
                          </a:solidFill>
                          <a:effectLst/>
                          <a:latin typeface="BIZ UDPゴシック" panose="020B0400000000000000" pitchFamily="50" charset="-128"/>
                          <a:ea typeface="BIZ UDPゴシック" panose="020B0400000000000000" pitchFamily="50" charset="-128"/>
                        </a:rPr>
                        <a:t>）</a:t>
                      </a:r>
                      <a:endParaRPr lang="zh-TW" altLang="en-US" sz="8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9525"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3885595"/>
                  </a:ext>
                </a:extLst>
              </a:tr>
              <a:tr h="360000">
                <a:tc gridSpan="3">
                  <a:txBody>
                    <a:bodyPr/>
                    <a:lstStyle/>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クリーン輸送</a:t>
                      </a:r>
                      <a:endParaRPr lang="ja-JP" altLang="en-US" sz="8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rgbClr val="484848"/>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solidFill>
                  </a:tcPr>
                </a:tc>
                <a:tc hMerge="1">
                  <a:txBody>
                    <a:bodyPr/>
                    <a:lstStyle/>
                    <a:p>
                      <a:endParaRPr kumimoji="1" lang="ja-JP" altLang="en-US"/>
                    </a:p>
                  </a:txBody>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1,952</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9525"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fontAlgn="ctr" hangingPunct="0">
                        <a:buNone/>
                      </a:pPr>
                      <a:endPar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2574743"/>
                  </a:ext>
                </a:extLst>
              </a:tr>
              <a:tr h="504000">
                <a:tc rowSpan="2">
                  <a:txBody>
                    <a:bodyPr/>
                    <a:lstStyle/>
                    <a:p>
                      <a:pPr algn="l" rtl="0" fontAlgn="ctr" hangingPunct="0">
                        <a:buNone/>
                      </a:pPr>
                      <a:r>
                        <a:rPr lang="ja-JP" altLang="en-US" sz="800" u="none" strike="noStrike">
                          <a:effectLst/>
                          <a:latin typeface="BIZ UDPゴシック" panose="020B0400000000000000" pitchFamily="50" charset="-128"/>
                          <a:ea typeface="BIZ UDPゴシック" panose="020B0400000000000000" pitchFamily="50" charset="-128"/>
                        </a:rPr>
                        <a:t>　</a:t>
                      </a:r>
                      <a:endPar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gridSpan="2">
                  <a:txBody>
                    <a:bodyPr/>
                    <a:lstStyle/>
                    <a:p>
                      <a:pPr algn="l" rtl="0" fontAlgn="ctr" hangingPunct="0">
                        <a:buNone/>
                      </a:pPr>
                      <a:r>
                        <a:rPr lang="ja-JP" altLang="en-US" sz="800" b="1" u="none" strike="noStrike">
                          <a:effectLst/>
                          <a:latin typeface="BIZ UDPゴシック" panose="020B0400000000000000" pitchFamily="50" charset="-128"/>
                          <a:ea typeface="BIZ UDPゴシック" panose="020B0400000000000000" pitchFamily="50" charset="-128"/>
                        </a:rPr>
                        <a:t>⑩大阪モノレールの延伸</a:t>
                      </a:r>
                      <a:endParaRPr lang="ja-JP" altLang="en-US" sz="10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solidFill>
                      <a:srgbClr val="CCDAF5"/>
                    </a:solidFill>
                  </a:tcPr>
                </a:tc>
                <a:tc hMerge="1">
                  <a:txBody>
                    <a:bodyPr/>
                    <a:lstStyle/>
                    <a:p>
                      <a:pPr algn="l" rtl="0" fontAlgn="ctr">
                        <a:buNone/>
                      </a:pPr>
                      <a:endParaRPr lang="ja-JP" altLang="en-US" sz="10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6077" marR="6077" marT="6077" marB="0" anchor="ctr">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902</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509588" indent="-509588" algn="l" rtl="0" fontAlgn="ctr" hangingPunct="0">
                        <a:spcBef>
                          <a:spcPts val="100"/>
                        </a:spcBef>
                        <a:buNone/>
                        <a:tabLst>
                          <a:tab pos="796925" algn="l"/>
                        </a:tabLst>
                      </a:pPr>
                      <a:r>
                        <a:rPr lang="ja-JP" altLang="en-US" sz="800" u="none" strike="noStrike">
                          <a:effectLst/>
                          <a:latin typeface="BIZ UDPゴシック" panose="020B0400000000000000" pitchFamily="50" charset="-128"/>
                          <a:ea typeface="BIZ UDPゴシック" panose="020B0400000000000000" pitchFamily="50" charset="-128"/>
                        </a:rPr>
                        <a:t>削減量</a:t>
                      </a:r>
                      <a:r>
                        <a:rPr lang="ja-JP" altLang="en-US" sz="800" u="none" strike="noStrike" baseline="30000">
                          <a:effectLst/>
                          <a:latin typeface="BIZ UDPゴシック" panose="020B0400000000000000" pitchFamily="50" charset="-128"/>
                          <a:ea typeface="BIZ UDPゴシック" panose="020B0400000000000000" pitchFamily="50" charset="-128"/>
                        </a:rPr>
                        <a:t>（</a:t>
                      </a:r>
                      <a:r>
                        <a:rPr lang="en-US" altLang="ja-JP" sz="800" u="none" strike="noStrike" baseline="30000">
                          <a:effectLst/>
                          <a:latin typeface="BIZ UDPゴシック" panose="020B0400000000000000" pitchFamily="50" charset="-128"/>
                          <a:ea typeface="BIZ UDPゴシック" panose="020B0400000000000000" pitchFamily="50" charset="-128"/>
                        </a:rPr>
                        <a:t>※</a:t>
                      </a:r>
                      <a:r>
                        <a:rPr lang="ja-JP" altLang="en-US" sz="800" u="none" strike="noStrike" baseline="30000">
                          <a:effectLst/>
                          <a:latin typeface="BIZ UDPゴシック" panose="020B0400000000000000" pitchFamily="50" charset="-128"/>
                          <a:ea typeface="BIZ UDPゴシック" panose="020B0400000000000000" pitchFamily="50" charset="-128"/>
                        </a:rPr>
                        <a:t>）</a:t>
                      </a:r>
                      <a:r>
                        <a:rPr lang="ja-JP" altLang="en-US" sz="800" u="none" strike="noStrike">
                          <a:effectLst/>
                          <a:latin typeface="BIZ UDPゴシック" panose="020B0400000000000000" pitchFamily="50" charset="-128"/>
                          <a:ea typeface="BIZ UDPゴシック" panose="020B0400000000000000" pitchFamily="50" charset="-128"/>
                        </a:rPr>
                        <a:t>：</a:t>
                      </a:r>
                      <a:r>
                        <a:rPr lang="en-US" altLang="ja-JP" sz="800" u="none" strike="noStrike">
                          <a:effectLst/>
                          <a:latin typeface="BIZ UDPゴシック" panose="020B0400000000000000" pitchFamily="50" charset="-128"/>
                          <a:ea typeface="BIZ UDPゴシック" panose="020B0400000000000000" pitchFamily="50" charset="-128"/>
                        </a:rPr>
                        <a:t>	CO₂</a:t>
                      </a:r>
                      <a:r>
                        <a:rPr lang="ja-JP" altLang="en-US" sz="800" u="none" strike="noStrike">
                          <a:effectLst/>
                          <a:latin typeface="BIZ UDPゴシック" panose="020B0400000000000000" pitchFamily="50" charset="-128"/>
                          <a:ea typeface="BIZ UDPゴシック" panose="020B0400000000000000" pitchFamily="50" charset="-128"/>
                        </a:rPr>
                        <a:t>：</a:t>
                      </a:r>
                      <a:r>
                        <a:rPr lang="en-US" altLang="ja-JP" sz="800" u="none" strike="noStrike">
                          <a:effectLst/>
                          <a:latin typeface="BIZ UDPゴシック" panose="020B0400000000000000" pitchFamily="50" charset="-128"/>
                          <a:ea typeface="BIZ UDPゴシック" panose="020B0400000000000000" pitchFamily="50" charset="-128"/>
                        </a:rPr>
                        <a:t>	2,713</a:t>
                      </a:r>
                      <a:r>
                        <a:rPr lang="ja-JP" altLang="en-US" sz="800" u="none" strike="noStrike">
                          <a:effectLst/>
                          <a:latin typeface="BIZ UDPゴシック" panose="020B0400000000000000" pitchFamily="50" charset="-128"/>
                          <a:ea typeface="BIZ UDPゴシック" panose="020B0400000000000000" pitchFamily="50" charset="-128"/>
                        </a:rPr>
                        <a:t>トン／年</a:t>
                      </a:r>
                      <a:br>
                        <a:rPr lang="en-US" altLang="ja-JP" sz="800" u="none" strike="noStrike">
                          <a:effectLst/>
                          <a:latin typeface="BIZ UDPゴシック" panose="020B0400000000000000" pitchFamily="50" charset="-128"/>
                          <a:ea typeface="BIZ UDPゴシック" panose="020B0400000000000000" pitchFamily="50" charset="-128"/>
                        </a:rPr>
                      </a:br>
                      <a:r>
                        <a:rPr lang="en-US" altLang="ja-JP" sz="800" u="none" strike="noStrike">
                          <a:effectLst/>
                          <a:latin typeface="BIZ UDPゴシック" panose="020B0400000000000000" pitchFamily="50" charset="-128"/>
                          <a:ea typeface="BIZ UDPゴシック" panose="020B0400000000000000" pitchFamily="50" charset="-128"/>
                        </a:rPr>
                        <a:t>NO</a:t>
                      </a:r>
                      <a:r>
                        <a:rPr lang="ja-JP" altLang="en-US" sz="800" u="none" strike="noStrike">
                          <a:effectLst/>
                          <a:latin typeface="BIZ UDPゴシック" panose="020B0400000000000000" pitchFamily="50" charset="-128"/>
                          <a:ea typeface="BIZ UDPゴシック" panose="020B0400000000000000" pitchFamily="50" charset="-128"/>
                        </a:rPr>
                        <a:t>ｘ：</a:t>
                      </a:r>
                      <a:r>
                        <a:rPr lang="en-US" altLang="ja-JP" sz="800" u="none" strike="noStrike">
                          <a:effectLst/>
                          <a:latin typeface="BIZ UDPゴシック" panose="020B0400000000000000" pitchFamily="50" charset="-128"/>
                          <a:ea typeface="BIZ UDPゴシック" panose="020B0400000000000000" pitchFamily="50" charset="-128"/>
                        </a:rPr>
                        <a:t>	12</a:t>
                      </a:r>
                      <a:r>
                        <a:rPr lang="ja-JP" altLang="en-US" sz="800" u="none" strike="noStrike">
                          <a:effectLst/>
                          <a:latin typeface="BIZ UDPゴシック" panose="020B0400000000000000" pitchFamily="50" charset="-128"/>
                          <a:ea typeface="BIZ UDPゴシック" panose="020B0400000000000000" pitchFamily="50" charset="-128"/>
                        </a:rPr>
                        <a:t>トン／年</a:t>
                      </a:r>
                    </a:p>
                    <a:p>
                      <a:pPr algn="l" rtl="0" fontAlgn="ctr" hangingPunct="0">
                        <a:spcBef>
                          <a:spcPts val="200"/>
                        </a:spcBef>
                        <a:buNone/>
                      </a:pPr>
                      <a:r>
                        <a:rPr lang="en-US" altLang="ja-JP" sz="700" u="none" strike="noStrike">
                          <a:effectLst/>
                          <a:latin typeface="BIZ UDPゴシック" panose="020B0400000000000000" pitchFamily="50" charset="-128"/>
                          <a:ea typeface="BIZ UDPゴシック" panose="020B0400000000000000" pitchFamily="50" charset="-128"/>
                        </a:rPr>
                        <a:t>※ </a:t>
                      </a:r>
                      <a:r>
                        <a:rPr lang="ja-JP" altLang="en-US" sz="700" u="none" strike="noStrike">
                          <a:effectLst/>
                          <a:latin typeface="BIZ UDPゴシック" panose="020B0400000000000000" pitchFamily="50" charset="-128"/>
                          <a:ea typeface="BIZ UDPゴシック" panose="020B0400000000000000" pitchFamily="50" charset="-128"/>
                        </a:rPr>
                        <a:t>開業時の推定量</a:t>
                      </a:r>
                      <a:endParaRPr lang="ja-JP" altLang="en-US" sz="7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solid"/>
                      <a:round/>
                      <a:headEnd type="none" w="med" len="med"/>
                      <a:tailEnd type="none" w="med" len="med"/>
                    </a:lnT>
                    <a:lnB w="6350" cap="flat" cmpd="sng" algn="ctr">
                      <a:solidFill>
                        <a:srgbClr val="484848"/>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3706960"/>
                  </a:ext>
                </a:extLst>
              </a:tr>
              <a:tr h="504000">
                <a:tc vMerge="1">
                  <a:txBody>
                    <a:bodyPr/>
                    <a:lstStyle/>
                    <a:p>
                      <a:endParaRPr kumimoji="1" lang="ja-JP" altLang="en-US"/>
                    </a:p>
                  </a:txBody>
                  <a:tcPr>
                    <a:lnT w="6350" cap="flat" cmpd="sng" algn="ctr">
                      <a:solidFill>
                        <a:srgbClr val="FF0000"/>
                      </a:solidFill>
                      <a:prstDash val="solid"/>
                      <a:round/>
                      <a:headEnd type="none" w="med" len="med"/>
                      <a:tailEnd type="none" w="med" len="med"/>
                    </a:lnT>
                  </a:tcPr>
                </a:tc>
                <a:tc gridSpan="2">
                  <a:txBody>
                    <a:bodyPr/>
                    <a:lstStyle/>
                    <a:p>
                      <a:pPr fontAlgn="ctr" hangingPunct="0"/>
                      <a:r>
                        <a:rPr lang="ja-JP" altLang="en-US" sz="800" b="1" u="none" strike="noStrike">
                          <a:effectLst/>
                          <a:latin typeface="BIZ UDPゴシック" panose="020B0400000000000000" pitchFamily="50" charset="-128"/>
                          <a:ea typeface="BIZ UDPゴシック" panose="020B0400000000000000" pitchFamily="50" charset="-128"/>
                        </a:rPr>
                        <a:t>⑪なにわ筋線の整備</a:t>
                      </a:r>
                      <a:endParaRPr kumimoji="1" lang="ja-JP" altLang="en-US" b="1">
                        <a:latin typeface="BIZ UDPゴシック" panose="020B0400000000000000" pitchFamily="50" charset="-128"/>
                        <a:ea typeface="BIZ UDPゴシック" panose="020B0400000000000000" pitchFamily="50" charset="-128"/>
                      </a:endParaRPr>
                    </a:p>
                  </a:txBody>
                  <a:tcPr marL="36000" marR="36000" marT="0" marB="0" anchor="ctr">
                    <a:lnL w="12700" cmpd="sng">
                      <a:noFill/>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1270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solidFill>
                  </a:tcPr>
                </a:tc>
                <a:tc hMerge="1">
                  <a:txBody>
                    <a:bodyPr/>
                    <a:lstStyle/>
                    <a:p>
                      <a:endParaRPr kumimoji="1" lang="ja-JP" altLang="en-US"/>
                    </a:p>
                  </a:txBody>
                  <a:tcPr/>
                </a:tc>
                <a:tc>
                  <a:txBody>
                    <a:bodyPr/>
                    <a:lstStyle/>
                    <a:p>
                      <a:pPr algn="r" rtl="0" fontAlgn="ctr" hangingPunct="0">
                        <a:buNone/>
                      </a:pPr>
                      <a:r>
                        <a:rPr lang="en-US" altLang="ja-JP" sz="800" u="none" strike="noStrike" dirty="0">
                          <a:solidFill>
                            <a:schemeClr val="tx1"/>
                          </a:solidFill>
                          <a:effectLst/>
                          <a:latin typeface="BIZ UDPゴシック" panose="020B0400000000000000" pitchFamily="50" charset="-128"/>
                          <a:ea typeface="BIZ UDPゴシック" panose="020B0400000000000000" pitchFamily="50" charset="-128"/>
                        </a:rPr>
                        <a:t>1,050</a:t>
                      </a:r>
                      <a:endParaRPr lang="en-US" altLang="ja-JP" sz="800" b="1"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6350" cap="flat" cmpd="sng" algn="ctr">
                      <a:solidFill>
                        <a:srgbClr val="484848"/>
                      </a:solidFill>
                      <a:prstDash val="dash"/>
                      <a:round/>
                      <a:headEnd type="none" w="med" len="med"/>
                      <a:tailEnd type="none" w="med" len="med"/>
                    </a:lnT>
                    <a:lnB w="1270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00063" indent="-500063" algn="l" defTabSz="914400" rtl="0" eaLnBrk="1" fontAlgn="ctr" latinLnBrk="0" hangingPunct="0">
                        <a:buNone/>
                        <a:tabLst>
                          <a:tab pos="795600" algn="l"/>
                        </a:tabLst>
                      </a:pPr>
                      <a:r>
                        <a:rPr kumimoji="1" lang="ja-JP" altLang="en-US"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削減量</a:t>
                      </a:r>
                      <a:r>
                        <a:rPr kumimoji="1" lang="ja-JP" altLang="en-US" sz="800" u="none" strike="noStrike" kern="1200" baseline="30000">
                          <a:solidFill>
                            <a:schemeClr val="dk1"/>
                          </a:solidFill>
                          <a:effectLst/>
                          <a:latin typeface="BIZ UDPゴシック" panose="020B0400000000000000" pitchFamily="50" charset="-128"/>
                          <a:ea typeface="BIZ UDPゴシック" panose="020B0400000000000000" pitchFamily="50" charset="-128"/>
                          <a:cs typeface="+mn-cs"/>
                        </a:rPr>
                        <a:t>（</a:t>
                      </a:r>
                      <a:r>
                        <a:rPr kumimoji="1" lang="en-US" altLang="ja-JP" sz="800" u="none" strike="noStrike" kern="1200" baseline="30000">
                          <a:solidFill>
                            <a:schemeClr val="dk1"/>
                          </a:solidFill>
                          <a:effectLst/>
                          <a:latin typeface="BIZ UDPゴシック" panose="020B0400000000000000" pitchFamily="50" charset="-128"/>
                          <a:ea typeface="BIZ UDPゴシック" panose="020B0400000000000000" pitchFamily="50" charset="-128"/>
                          <a:cs typeface="+mn-cs"/>
                        </a:rPr>
                        <a:t>※</a:t>
                      </a:r>
                      <a:r>
                        <a:rPr kumimoji="1" lang="ja-JP" altLang="en-US" sz="800" u="none" strike="noStrike" kern="1200" baseline="30000">
                          <a:solidFill>
                            <a:schemeClr val="dk1"/>
                          </a:solidFill>
                          <a:effectLst/>
                          <a:latin typeface="BIZ UDPゴシック" panose="020B0400000000000000" pitchFamily="50" charset="-128"/>
                          <a:ea typeface="BIZ UDPゴシック" panose="020B0400000000000000" pitchFamily="50" charset="-128"/>
                          <a:cs typeface="+mn-cs"/>
                        </a:rPr>
                        <a:t>）</a:t>
                      </a:r>
                      <a:r>
                        <a:rPr kumimoji="1" lang="ja-JP" altLang="en-US"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a:t>
                      </a:r>
                      <a:r>
                        <a:rPr kumimoji="1" lang="en-US" altLang="ja-JP"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	CO₂</a:t>
                      </a:r>
                      <a:r>
                        <a:rPr kumimoji="1" lang="ja-JP" altLang="en-US"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a:t>
                      </a:r>
                      <a:r>
                        <a:rPr kumimoji="1" lang="en-US" altLang="ja-JP"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	</a:t>
                      </a:r>
                      <a:r>
                        <a:rPr kumimoji="1" lang="ja-JP" altLang="en-US"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約</a:t>
                      </a:r>
                      <a:r>
                        <a:rPr kumimoji="1" lang="en-US" altLang="ja-JP"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1,300</a:t>
                      </a:r>
                      <a:r>
                        <a:rPr kumimoji="1" lang="ja-JP" altLang="en-US"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t>トン／年</a:t>
                      </a:r>
                      <a:br>
                        <a:rPr kumimoji="1" lang="en-US" altLang="ja-JP" sz="800" u="none" strike="noStrike" kern="1200">
                          <a:solidFill>
                            <a:schemeClr val="dk1"/>
                          </a:solidFill>
                          <a:effectLst/>
                          <a:latin typeface="BIZ UDPゴシック" panose="020B0400000000000000" pitchFamily="50" charset="-128"/>
                          <a:ea typeface="BIZ UDPゴシック" panose="020B0400000000000000" pitchFamily="50" charset="-128"/>
                          <a:cs typeface="+mn-cs"/>
                        </a:rPr>
                      </a:br>
                      <a:r>
                        <a:rPr lang="en-US" altLang="ja-JP" sz="800" u="none" strike="noStrike">
                          <a:effectLst/>
                          <a:latin typeface="BIZ UDPゴシック" panose="020B0400000000000000" pitchFamily="50" charset="-128"/>
                          <a:ea typeface="BIZ UDPゴシック" panose="020B0400000000000000" pitchFamily="50" charset="-128"/>
                        </a:rPr>
                        <a:t>NO</a:t>
                      </a:r>
                      <a:r>
                        <a:rPr lang="ja-JP" altLang="en-US" sz="800" u="none" strike="noStrike">
                          <a:effectLst/>
                          <a:latin typeface="BIZ UDPゴシック" panose="020B0400000000000000" pitchFamily="50" charset="-128"/>
                          <a:ea typeface="BIZ UDPゴシック" panose="020B0400000000000000" pitchFamily="50" charset="-128"/>
                        </a:rPr>
                        <a:t>ｘ：</a:t>
                      </a:r>
                      <a:r>
                        <a:rPr lang="en-US" altLang="ja-JP" sz="800" u="none" strike="noStrike">
                          <a:effectLst/>
                          <a:latin typeface="BIZ UDPゴシック" panose="020B0400000000000000" pitchFamily="50" charset="-128"/>
                          <a:ea typeface="BIZ UDPゴシック" panose="020B0400000000000000" pitchFamily="50" charset="-128"/>
                        </a:rPr>
                        <a:t>	</a:t>
                      </a:r>
                      <a:r>
                        <a:rPr lang="ja-JP" altLang="en-US" sz="800" u="none" strike="noStrike">
                          <a:effectLst/>
                          <a:latin typeface="BIZ UDPゴシック" panose="020B0400000000000000" pitchFamily="50" charset="-128"/>
                          <a:ea typeface="BIZ UDPゴシック" panose="020B0400000000000000" pitchFamily="50" charset="-128"/>
                        </a:rPr>
                        <a:t>約６トン／年</a:t>
                      </a:r>
                    </a:p>
                    <a:p>
                      <a:pPr algn="l" rtl="0" fontAlgn="ctr" hangingPunct="0">
                        <a:spcBef>
                          <a:spcPts val="200"/>
                        </a:spcBef>
                        <a:buNone/>
                      </a:pPr>
                      <a:r>
                        <a:rPr lang="en-US" altLang="ja-JP" sz="700" u="none" strike="noStrike">
                          <a:effectLst/>
                          <a:latin typeface="BIZ UDPゴシック" panose="020B0400000000000000" pitchFamily="50" charset="-128"/>
                          <a:ea typeface="BIZ UDPゴシック" panose="020B0400000000000000" pitchFamily="50" charset="-128"/>
                        </a:rPr>
                        <a:t>※ </a:t>
                      </a:r>
                      <a:r>
                        <a:rPr lang="ja-JP" altLang="en-US" sz="700" u="none" strike="noStrike">
                          <a:effectLst/>
                          <a:latin typeface="BIZ UDPゴシック" panose="020B0400000000000000" pitchFamily="50" charset="-128"/>
                          <a:ea typeface="BIZ UDPゴシック" panose="020B0400000000000000" pitchFamily="50" charset="-128"/>
                        </a:rPr>
                        <a:t>開業時の推定量</a:t>
                      </a:r>
                      <a:endParaRPr lang="ja-JP" altLang="en-US" sz="7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484848"/>
                      </a:solidFill>
                      <a:prstDash val="dash"/>
                      <a:round/>
                      <a:headEnd type="none" w="med" len="med"/>
                      <a:tailEnd type="none" w="med" len="med"/>
                    </a:lnT>
                    <a:lnB w="1270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6014177"/>
                  </a:ext>
                </a:extLst>
              </a:tr>
              <a:tr h="360000">
                <a:tc gridSpan="3">
                  <a:txBody>
                    <a:bodyPr/>
                    <a:lstStyle/>
                    <a:p>
                      <a:pPr algn="ctr" rtl="0" fontAlgn="ctr" hangingPunct="0">
                        <a:buNone/>
                      </a:pPr>
                      <a:r>
                        <a:rPr lang="ja-JP" altLang="en-US" sz="900" b="1" u="none" strike="noStrike">
                          <a:effectLst/>
                          <a:latin typeface="BIZ UDPゴシック" panose="020B0400000000000000" pitchFamily="50" charset="-128"/>
                          <a:ea typeface="BIZ UDPゴシック" panose="020B0400000000000000" pitchFamily="50" charset="-128"/>
                        </a:rPr>
                        <a:t>合計</a:t>
                      </a:r>
                      <a:endParaRPr lang="ja-JP" altLang="en-US" sz="9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A9BBDF"/>
                    </a:solidFill>
                  </a:tcPr>
                </a:tc>
                <a:tc hMerge="1">
                  <a:txBody>
                    <a:bodyPr/>
                    <a:lstStyle/>
                    <a:p>
                      <a:endParaRPr kumimoji="1" lang="ja-JP" altLang="en-US"/>
                    </a:p>
                  </a:txBody>
                  <a:tcPr/>
                </a:tc>
                <a:tc hMerge="1">
                  <a:txBody>
                    <a:bodyPr/>
                    <a:lstStyle/>
                    <a:p>
                      <a:endParaRPr kumimoji="1" lang="ja-JP" altLang="en-US"/>
                    </a:p>
                  </a:txBody>
                  <a:tcPr/>
                </a:tc>
                <a:tc>
                  <a:txBody>
                    <a:bodyPr/>
                    <a:lstStyle/>
                    <a:p>
                      <a:pPr algn="r" rtl="0" fontAlgn="ctr" hangingPunct="0">
                        <a:buNone/>
                      </a:pPr>
                      <a:r>
                        <a:rPr lang="en-US" altLang="ja-JP" sz="800" b="1" u="none" strike="noStrike">
                          <a:effectLst/>
                          <a:latin typeface="BIZ UDPゴシック" panose="020B0400000000000000" pitchFamily="50" charset="-128"/>
                          <a:ea typeface="BIZ UDPゴシック" panose="020B0400000000000000" pitchFamily="50" charset="-128"/>
                        </a:rPr>
                        <a:t>5,000</a:t>
                      </a:r>
                      <a:endParaRPr lang="en-US" altLang="ja-JP" sz="8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72000" marR="108000" marT="0" marB="0" anchor="ctr">
                    <a:lnL w="6350" cap="flat" cmpd="sng" algn="ctr">
                      <a:noFill/>
                      <a:prstDash val="solid"/>
                      <a:round/>
                      <a:headEnd type="none" w="med" len="med"/>
                      <a:tailEnd type="none" w="med" len="med"/>
                    </a:lnL>
                    <a:lnR w="6350" cap="flat" cmpd="sng" algn="ctr">
                      <a:solidFill>
                        <a:srgbClr val="9F9FA3"/>
                      </a:solid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alpha val="50000"/>
                      </a:srgbClr>
                    </a:solidFill>
                  </a:tcPr>
                </a:tc>
                <a:tc>
                  <a:txBody>
                    <a:bodyPr/>
                    <a:lstStyle/>
                    <a:p>
                      <a:pPr algn="just" fontAlgn="ctr" hangingPunct="0">
                        <a:buNone/>
                      </a:pPr>
                      <a:endParaRPr lang="ja-JP" altLang="en-US" sz="8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36000" marR="36000" marT="0" marB="0" anchor="ctr">
                    <a:lnL w="6350" cap="flat" cmpd="sng" algn="ctr">
                      <a:solidFill>
                        <a:srgbClr val="9F9FA3"/>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484848"/>
                      </a:solidFill>
                      <a:prstDash val="solid"/>
                      <a:round/>
                      <a:headEnd type="none" w="med" len="med"/>
                      <a:tailEnd type="none" w="med" len="med"/>
                    </a:lnT>
                    <a:lnB w="6350" cap="flat" cmpd="sng" algn="ctr">
                      <a:solidFill>
                        <a:srgbClr val="484848"/>
                      </a:solidFill>
                      <a:prstDash val="solid"/>
                      <a:round/>
                      <a:headEnd type="none" w="med" len="med"/>
                      <a:tailEnd type="none" w="med" len="med"/>
                    </a:lnB>
                    <a:lnTlToBr w="12700" cmpd="sng">
                      <a:noFill/>
                      <a:prstDash val="solid"/>
                    </a:lnTlToBr>
                    <a:lnBlToTr w="12700" cmpd="sng">
                      <a:noFill/>
                      <a:prstDash val="solid"/>
                    </a:lnBlToTr>
                    <a:solidFill>
                      <a:srgbClr val="CCDAF5">
                        <a:alpha val="50000"/>
                      </a:srgbClr>
                    </a:solidFill>
                  </a:tcPr>
                </a:tc>
                <a:extLst>
                  <a:ext uri="{0D108BD9-81ED-4DB2-BD59-A6C34878D82A}">
                    <a16:rowId xmlns:a16="http://schemas.microsoft.com/office/drawing/2014/main" val="3892723712"/>
                  </a:ext>
                </a:extLst>
              </a:tr>
            </a:tbl>
          </a:graphicData>
        </a:graphic>
      </p:graphicFrame>
      <p:grpSp>
        <p:nvGrpSpPr>
          <p:cNvPr id="67" name="グループ化 66">
            <a:extLst>
              <a:ext uri="{FF2B5EF4-FFF2-40B4-BE49-F238E27FC236}">
                <a16:creationId xmlns:a16="http://schemas.microsoft.com/office/drawing/2014/main" id="{B00B8D8B-63C0-AA83-FFBB-966D5A80D62C}"/>
              </a:ext>
            </a:extLst>
          </p:cNvPr>
          <p:cNvGrpSpPr/>
          <p:nvPr/>
        </p:nvGrpSpPr>
        <p:grpSpPr>
          <a:xfrm>
            <a:off x="5961112" y="1052736"/>
            <a:ext cx="3672008" cy="288032"/>
            <a:chOff x="272480" y="1340800"/>
            <a:chExt cx="3672008" cy="288032"/>
          </a:xfrm>
        </p:grpSpPr>
        <p:sp>
          <p:nvSpPr>
            <p:cNvPr id="68" name="Rectangle 752">
              <a:extLst>
                <a:ext uri="{FF2B5EF4-FFF2-40B4-BE49-F238E27FC236}">
                  <a16:creationId xmlns:a16="http://schemas.microsoft.com/office/drawing/2014/main" id="{9A231123-8BFA-298F-A328-759C4A3172CB}"/>
                </a:ext>
              </a:extLst>
            </p:cNvPr>
            <p:cNvSpPr>
              <a:spLocks noChangeArrowheads="1"/>
            </p:cNvSpPr>
            <p:nvPr/>
          </p:nvSpPr>
          <p:spPr bwMode="auto">
            <a:xfrm>
              <a:off x="344488" y="1340832"/>
              <a:ext cx="3600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zh-TW" altLang="en-US" sz="1400" b="1" kern="0">
                  <a:latin typeface="BIZ UDPゴシック" panose="020B0400000000000000" pitchFamily="50" charset="-128"/>
                  <a:ea typeface="BIZ UDPゴシック" panose="020B0400000000000000" pitchFamily="50" charset="-128"/>
                  <a:cs typeface="Arial" panose="020B0604020202020204" pitchFamily="34" charset="0"/>
                </a:rPr>
                <a:t>高潮対策事業</a:t>
              </a:r>
            </a:p>
          </p:txBody>
        </p:sp>
        <p:sp>
          <p:nvSpPr>
            <p:cNvPr id="69" name="Rectangle 752">
              <a:extLst>
                <a:ext uri="{FF2B5EF4-FFF2-40B4-BE49-F238E27FC236}">
                  <a16:creationId xmlns:a16="http://schemas.microsoft.com/office/drawing/2014/main" id="{CC7C4CA5-4803-B1D0-A8EB-F870035D07F1}"/>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70" name="直線コネクタ 69">
              <a:extLst>
                <a:ext uri="{FF2B5EF4-FFF2-40B4-BE49-F238E27FC236}">
                  <a16:creationId xmlns:a16="http://schemas.microsoft.com/office/drawing/2014/main" id="{17CAE864-0D38-7084-6118-F2F4D6EEA8E5}"/>
                </a:ext>
              </a:extLst>
            </p:cNvPr>
            <p:cNvCxnSpPr>
              <a:cxnSpLocks/>
            </p:cNvCxnSpPr>
            <p:nvPr/>
          </p:nvCxnSpPr>
          <p:spPr>
            <a:xfrm>
              <a:off x="272480" y="1628800"/>
              <a:ext cx="3672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75" name="グループ化 74">
            <a:extLst>
              <a:ext uri="{FF2B5EF4-FFF2-40B4-BE49-F238E27FC236}">
                <a16:creationId xmlns:a16="http://schemas.microsoft.com/office/drawing/2014/main" id="{908BB5C8-882D-A7F6-E6CA-7475E459490A}"/>
              </a:ext>
            </a:extLst>
          </p:cNvPr>
          <p:cNvGrpSpPr/>
          <p:nvPr/>
        </p:nvGrpSpPr>
        <p:grpSpPr>
          <a:xfrm>
            <a:off x="5961112" y="2888940"/>
            <a:ext cx="3672008" cy="288032"/>
            <a:chOff x="272480" y="1340800"/>
            <a:chExt cx="3672008" cy="288032"/>
          </a:xfrm>
        </p:grpSpPr>
        <p:sp>
          <p:nvSpPr>
            <p:cNvPr id="76" name="Rectangle 752">
              <a:extLst>
                <a:ext uri="{FF2B5EF4-FFF2-40B4-BE49-F238E27FC236}">
                  <a16:creationId xmlns:a16="http://schemas.microsoft.com/office/drawing/2014/main" id="{22880340-FA93-CCF0-B611-B8654F3855C9}"/>
                </a:ext>
              </a:extLst>
            </p:cNvPr>
            <p:cNvSpPr>
              <a:spLocks noChangeArrowheads="1"/>
            </p:cNvSpPr>
            <p:nvPr/>
          </p:nvSpPr>
          <p:spPr bwMode="auto">
            <a:xfrm>
              <a:off x="344488" y="1340832"/>
              <a:ext cx="3600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公園緑地の創出</a:t>
              </a:r>
            </a:p>
          </p:txBody>
        </p:sp>
        <p:sp>
          <p:nvSpPr>
            <p:cNvPr id="77" name="Rectangle 752">
              <a:extLst>
                <a:ext uri="{FF2B5EF4-FFF2-40B4-BE49-F238E27FC236}">
                  <a16:creationId xmlns:a16="http://schemas.microsoft.com/office/drawing/2014/main" id="{57E64F94-3D0D-7718-F4A2-E1A530A7E7F5}"/>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78" name="直線コネクタ 77">
              <a:extLst>
                <a:ext uri="{FF2B5EF4-FFF2-40B4-BE49-F238E27FC236}">
                  <a16:creationId xmlns:a16="http://schemas.microsoft.com/office/drawing/2014/main" id="{5C992812-3E02-3A6A-71E3-000523576564}"/>
                </a:ext>
              </a:extLst>
            </p:cNvPr>
            <p:cNvCxnSpPr>
              <a:cxnSpLocks/>
            </p:cNvCxnSpPr>
            <p:nvPr/>
          </p:nvCxnSpPr>
          <p:spPr>
            <a:xfrm>
              <a:off x="272480" y="1628800"/>
              <a:ext cx="3672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83" name="グループ化 82">
            <a:extLst>
              <a:ext uri="{FF2B5EF4-FFF2-40B4-BE49-F238E27FC236}">
                <a16:creationId xmlns:a16="http://schemas.microsoft.com/office/drawing/2014/main" id="{AE3B9109-1225-8E3F-F926-7DFFAB0975B9}"/>
              </a:ext>
            </a:extLst>
          </p:cNvPr>
          <p:cNvGrpSpPr/>
          <p:nvPr/>
        </p:nvGrpSpPr>
        <p:grpSpPr>
          <a:xfrm>
            <a:off x="5961112" y="4725144"/>
            <a:ext cx="3672008" cy="288032"/>
            <a:chOff x="272480" y="1340800"/>
            <a:chExt cx="3672008" cy="288032"/>
          </a:xfrm>
        </p:grpSpPr>
        <p:sp>
          <p:nvSpPr>
            <p:cNvPr id="84" name="Rectangle 752">
              <a:extLst>
                <a:ext uri="{FF2B5EF4-FFF2-40B4-BE49-F238E27FC236}">
                  <a16:creationId xmlns:a16="http://schemas.microsoft.com/office/drawing/2014/main" id="{7C0FC61A-2D39-F741-D86A-78F4CB012990}"/>
                </a:ext>
              </a:extLst>
            </p:cNvPr>
            <p:cNvSpPr>
              <a:spLocks noChangeArrowheads="1"/>
            </p:cNvSpPr>
            <p:nvPr/>
          </p:nvSpPr>
          <p:spPr bwMode="auto">
            <a:xfrm>
              <a:off x="344488" y="1340832"/>
              <a:ext cx="3600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a:latin typeface="BIZ UDPゴシック" panose="020B0400000000000000" pitchFamily="50" charset="-128"/>
                  <a:ea typeface="BIZ UDPゴシック" panose="020B0400000000000000" pitchFamily="50" charset="-128"/>
                  <a:cs typeface="Arial" panose="020B0604020202020204" pitchFamily="34" charset="0"/>
                </a:rPr>
                <a:t>大阪モノレールの延伸</a:t>
              </a:r>
            </a:p>
          </p:txBody>
        </p:sp>
        <p:sp>
          <p:nvSpPr>
            <p:cNvPr id="85" name="Rectangle 752">
              <a:extLst>
                <a:ext uri="{FF2B5EF4-FFF2-40B4-BE49-F238E27FC236}">
                  <a16:creationId xmlns:a16="http://schemas.microsoft.com/office/drawing/2014/main" id="{1179E1C3-A0FD-F834-1496-8DD1C17D6786}"/>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86" name="直線コネクタ 85">
              <a:extLst>
                <a:ext uri="{FF2B5EF4-FFF2-40B4-BE49-F238E27FC236}">
                  <a16:creationId xmlns:a16="http://schemas.microsoft.com/office/drawing/2014/main" id="{68112B18-BBC9-C828-2174-6848713960EE}"/>
                </a:ext>
              </a:extLst>
            </p:cNvPr>
            <p:cNvCxnSpPr>
              <a:cxnSpLocks/>
            </p:cNvCxnSpPr>
            <p:nvPr/>
          </p:nvCxnSpPr>
          <p:spPr>
            <a:xfrm>
              <a:off x="272480" y="1628800"/>
              <a:ext cx="3672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6" name="スライド番号プレースホルダー 14">
            <a:extLst>
              <a:ext uri="{FF2B5EF4-FFF2-40B4-BE49-F238E27FC236}">
                <a16:creationId xmlns:a16="http://schemas.microsoft.com/office/drawing/2014/main" id="{126C64BF-4361-AF01-EA0C-820462713E04}"/>
              </a:ext>
            </a:extLst>
          </p:cNvPr>
          <p:cNvSpPr>
            <a:spLocks noGrp="1"/>
          </p:cNvSpPr>
          <p:nvPr>
            <p:ph type="sldNum" sz="quarter" idx="4"/>
          </p:nvPr>
        </p:nvSpPr>
        <p:spPr>
          <a:xfrm>
            <a:off x="9129000" y="6633368"/>
            <a:ext cx="719137" cy="217488"/>
          </a:xfrm>
        </p:spPr>
        <p:txBody>
          <a:bodyPr/>
          <a:lstStyle/>
          <a:p>
            <a:pPr lvl="0"/>
            <a:r>
              <a:rPr lang="en-US" altLang="ja-JP" noProof="0" dirty="0"/>
              <a:t>21</a:t>
            </a:r>
            <a:endParaRPr lang="ja-JP" altLang="en-US" noProof="0" dirty="0"/>
          </a:p>
        </p:txBody>
      </p:sp>
      <p:grpSp>
        <p:nvGrpSpPr>
          <p:cNvPr id="4" name="グループ化 3">
            <a:extLst>
              <a:ext uri="{FF2B5EF4-FFF2-40B4-BE49-F238E27FC236}">
                <a16:creationId xmlns:a16="http://schemas.microsoft.com/office/drawing/2014/main" id="{9A416181-FF5B-98DB-1292-C99F30CF77A6}"/>
              </a:ext>
            </a:extLst>
          </p:cNvPr>
          <p:cNvGrpSpPr/>
          <p:nvPr/>
        </p:nvGrpSpPr>
        <p:grpSpPr>
          <a:xfrm>
            <a:off x="5961110" y="1870655"/>
            <a:ext cx="2824275" cy="955711"/>
            <a:chOff x="550226" y="3050370"/>
            <a:chExt cx="4169652" cy="1288556"/>
          </a:xfrm>
        </p:grpSpPr>
        <p:pic>
          <p:nvPicPr>
            <p:cNvPr id="5" name="図 4">
              <a:extLst>
                <a:ext uri="{FF2B5EF4-FFF2-40B4-BE49-F238E27FC236}">
                  <a16:creationId xmlns:a16="http://schemas.microsoft.com/office/drawing/2014/main" id="{5FB30A07-6B39-14CE-C468-57874DBD8F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673" y="3050370"/>
              <a:ext cx="1847551" cy="1288556"/>
            </a:xfrm>
            <a:prstGeom prst="rect">
              <a:avLst/>
            </a:prstGeom>
          </p:spPr>
        </p:pic>
        <p:pic>
          <p:nvPicPr>
            <p:cNvPr id="7" name="図 6">
              <a:extLst>
                <a:ext uri="{FF2B5EF4-FFF2-40B4-BE49-F238E27FC236}">
                  <a16:creationId xmlns:a16="http://schemas.microsoft.com/office/drawing/2014/main" id="{1E128E03-70DE-530B-DE5B-098697D973E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3034" r="10353"/>
            <a:stretch/>
          </p:blipFill>
          <p:spPr>
            <a:xfrm>
              <a:off x="2779855" y="3050370"/>
              <a:ext cx="1940023" cy="1288556"/>
            </a:xfrm>
            <a:prstGeom prst="rect">
              <a:avLst/>
            </a:prstGeom>
          </p:spPr>
        </p:pic>
        <p:sp>
          <p:nvSpPr>
            <p:cNvPr id="8" name="テキスト ボックス 7">
              <a:extLst>
                <a:ext uri="{FF2B5EF4-FFF2-40B4-BE49-F238E27FC236}">
                  <a16:creationId xmlns:a16="http://schemas.microsoft.com/office/drawing/2014/main" id="{5C5D1E86-B3B9-D0FB-E383-2BF429390585}"/>
                </a:ext>
              </a:extLst>
            </p:cNvPr>
            <p:cNvSpPr txBox="1"/>
            <p:nvPr/>
          </p:nvSpPr>
          <p:spPr bwMode="auto">
            <a:xfrm>
              <a:off x="550226" y="3050371"/>
              <a:ext cx="873936" cy="125457"/>
            </a:xfrm>
            <a:prstGeom prst="rect">
              <a:avLst/>
            </a:prstGeom>
            <a:solidFill>
              <a:schemeClr val="bg1"/>
            </a:solidFill>
            <a:ln w="9525" cap="rnd" algn="ctr">
              <a:solidFill>
                <a:schemeClr val="tx1">
                  <a:lumMod val="95000"/>
                  <a:lumOff val="5000"/>
                </a:schemeClr>
              </a:solidFill>
              <a:miter lim="800000"/>
              <a:headEnd/>
              <a:tailEnd/>
            </a:ln>
            <a:effectLst/>
          </p:spPr>
          <p:txBody>
            <a:bodyPr wrap="square" tIns="0" bIns="0" rtlCol="0" anchor="ctr">
              <a:spAutoFit/>
            </a:bodyPr>
            <a:lstStyle/>
            <a:p>
              <a:pPr marL="268288" indent="-268288" algn="ctr" eaLnBrk="1" hangingPunct="1">
                <a:spcBef>
                  <a:spcPct val="50000"/>
                </a:spcBef>
              </a:pPr>
              <a:r>
                <a:rPr kumimoji="1" lang="en-US" altLang="ja-JP" sz="1000" dirty="0">
                  <a:solidFill>
                    <a:schemeClr val="tx1"/>
                  </a:solidFill>
                  <a:latin typeface="Arial" pitchFamily="34" charset="0"/>
                </a:rPr>
                <a:t>before</a:t>
              </a:r>
              <a:endParaRPr kumimoji="1" lang="ja-JP" altLang="en-US" sz="1050" dirty="0">
                <a:solidFill>
                  <a:schemeClr val="tx1"/>
                </a:solidFill>
                <a:latin typeface="Arial" pitchFamily="34" charset="0"/>
              </a:endParaRPr>
            </a:p>
          </p:txBody>
        </p:sp>
        <p:sp>
          <p:nvSpPr>
            <p:cNvPr id="9" name="テキスト ボックス 8">
              <a:extLst>
                <a:ext uri="{FF2B5EF4-FFF2-40B4-BE49-F238E27FC236}">
                  <a16:creationId xmlns:a16="http://schemas.microsoft.com/office/drawing/2014/main" id="{F12FF6AF-058E-2E25-F95F-B164A2F743F8}"/>
                </a:ext>
              </a:extLst>
            </p:cNvPr>
            <p:cNvSpPr txBox="1"/>
            <p:nvPr/>
          </p:nvSpPr>
          <p:spPr bwMode="auto">
            <a:xfrm>
              <a:off x="2779855" y="3055204"/>
              <a:ext cx="820017" cy="125457"/>
            </a:xfrm>
            <a:prstGeom prst="rect">
              <a:avLst/>
            </a:prstGeom>
            <a:solidFill>
              <a:schemeClr val="bg1"/>
            </a:solidFill>
            <a:ln w="9525" cap="rnd" algn="ctr">
              <a:solidFill>
                <a:schemeClr val="tx1">
                  <a:lumMod val="95000"/>
                  <a:lumOff val="5000"/>
                </a:schemeClr>
              </a:solidFill>
              <a:miter lim="800000"/>
              <a:headEnd/>
              <a:tailEnd/>
            </a:ln>
            <a:effectLst/>
          </p:spPr>
          <p:txBody>
            <a:bodyPr wrap="square" tIns="0" bIns="0" rtlCol="0" anchor="ctr">
              <a:spAutoFit/>
            </a:bodyPr>
            <a:lstStyle/>
            <a:p>
              <a:pPr marL="268288" indent="-268288" algn="ctr" eaLnBrk="1" hangingPunct="1">
                <a:spcBef>
                  <a:spcPct val="50000"/>
                </a:spcBef>
              </a:pPr>
              <a:r>
                <a:rPr kumimoji="1" lang="en-US" altLang="ja-JP" sz="1000" dirty="0">
                  <a:solidFill>
                    <a:schemeClr val="tx1"/>
                  </a:solidFill>
                  <a:latin typeface="Arial" pitchFamily="34" charset="0"/>
                </a:rPr>
                <a:t>after</a:t>
              </a:r>
              <a:endParaRPr kumimoji="1" lang="ja-JP" altLang="en-US" sz="1000" dirty="0">
                <a:solidFill>
                  <a:schemeClr val="tx1"/>
                </a:solidFill>
                <a:latin typeface="Arial" pitchFamily="34" charset="0"/>
              </a:endParaRPr>
            </a:p>
          </p:txBody>
        </p:sp>
        <p:sp>
          <p:nvSpPr>
            <p:cNvPr id="10" name="ストライプ矢印 53">
              <a:extLst>
                <a:ext uri="{FF2B5EF4-FFF2-40B4-BE49-F238E27FC236}">
                  <a16:creationId xmlns:a16="http://schemas.microsoft.com/office/drawing/2014/main" id="{8F5F5544-7849-92B7-6EB7-8961ECC57371}"/>
                </a:ext>
              </a:extLst>
            </p:cNvPr>
            <p:cNvSpPr/>
            <p:nvPr/>
          </p:nvSpPr>
          <p:spPr bwMode="auto">
            <a:xfrm>
              <a:off x="2465830" y="3485643"/>
              <a:ext cx="275584" cy="478201"/>
            </a:xfrm>
            <a:prstGeom prst="stripedRightArrow">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noFill/>
              <a:headEnd/>
              <a:tailEnd/>
            </a:ln>
          </p:spPr>
          <p:style>
            <a:lnRef idx="2">
              <a:schemeClr val="dk1"/>
            </a:lnRef>
            <a:fillRef idx="1">
              <a:schemeClr val="lt1"/>
            </a:fillRef>
            <a:effectRef idx="0">
              <a:schemeClr val="dk1"/>
            </a:effectRef>
            <a:fontRef idx="minor">
              <a:schemeClr val="dk1"/>
            </a:fontRef>
          </p:style>
          <p:txBody>
            <a:bodyPr wrap="square" rtlCol="0" anchor="ctr">
              <a:spAutoFit/>
            </a:bodyPr>
            <a:lstStyle/>
            <a:p>
              <a:pPr marL="108000" indent="-108000" algn="ctr">
                <a:lnSpc>
                  <a:spcPct val="120000"/>
                </a:lnSpc>
                <a:buClr>
                  <a:schemeClr val="accent2"/>
                </a:buClr>
                <a:buFont typeface="Wingdings" pitchFamily="2" charset="2"/>
                <a:buChar char="l"/>
              </a:pPr>
              <a:endParaRPr kumimoji="1" lang="ja-JP" altLang="en-US" sz="1200" dirty="0">
                <a:solidFill>
                  <a:schemeClr val="tx1"/>
                </a:solidFill>
                <a:latin typeface="Arial" pitchFamily="34" charset="0"/>
              </a:endParaRPr>
            </a:p>
          </p:txBody>
        </p:sp>
      </p:grpSp>
      <p:pic>
        <p:nvPicPr>
          <p:cNvPr id="12" name="図 11">
            <a:extLst>
              <a:ext uri="{FF2B5EF4-FFF2-40B4-BE49-F238E27FC236}">
                <a16:creationId xmlns:a16="http://schemas.microsoft.com/office/drawing/2014/main" id="{F71E9EB1-C2FB-4F1A-6530-4B61DB2AA14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1193" b="11564"/>
          <a:stretch/>
        </p:blipFill>
        <p:spPr>
          <a:xfrm>
            <a:off x="5997112" y="3696782"/>
            <a:ext cx="2664504" cy="956326"/>
          </a:xfrm>
          <a:prstGeom prst="rect">
            <a:avLst/>
          </a:prstGeom>
        </p:spPr>
      </p:pic>
    </p:spTree>
    <p:extLst>
      <p:ext uri="{BB962C8B-B14F-4D97-AF65-F5344CB8AC3E}">
        <p14:creationId xmlns:p14="http://schemas.microsoft.com/office/powerpoint/2010/main" val="293226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a:extLst>
              <a:ext uri="{FF2B5EF4-FFF2-40B4-BE49-F238E27FC236}">
                <a16:creationId xmlns:a16="http://schemas.microsoft.com/office/drawing/2014/main" id="{E0823E7E-D529-32F7-2E8F-E0AE53956603}"/>
              </a:ext>
            </a:extLst>
          </p:cNvPr>
          <p:cNvGrpSpPr/>
          <p:nvPr/>
        </p:nvGrpSpPr>
        <p:grpSpPr>
          <a:xfrm>
            <a:off x="272480" y="2996952"/>
            <a:ext cx="6048520" cy="576000"/>
            <a:chOff x="272480" y="1412884"/>
            <a:chExt cx="6048520" cy="576000"/>
          </a:xfrm>
        </p:grpSpPr>
        <p:sp>
          <p:nvSpPr>
            <p:cNvPr id="8" name="Rectangle 752">
              <a:extLst>
                <a:ext uri="{FF2B5EF4-FFF2-40B4-BE49-F238E27FC236}">
                  <a16:creationId xmlns:a16="http://schemas.microsoft.com/office/drawing/2014/main" id="{288213C4-479E-F3E6-C3A6-681404EE6D2D}"/>
                </a:ext>
              </a:extLst>
            </p:cNvPr>
            <p:cNvSpPr>
              <a:spLocks noChangeArrowheads="1"/>
            </p:cNvSpPr>
            <p:nvPr/>
          </p:nvSpPr>
          <p:spPr bwMode="auto">
            <a:xfrm>
              <a:off x="272480" y="1412884"/>
              <a:ext cx="6048520" cy="576000"/>
            </a:xfrm>
            <a:prstGeom prst="rect">
              <a:avLst/>
            </a:prstGeom>
            <a:noFill/>
            <a:ln w="9525">
              <a:noFill/>
              <a:miter lim="800000"/>
              <a:headEnd/>
              <a:tailEnd/>
            </a:ln>
          </p:spPr>
          <p:txBody>
            <a:bodyPr wrap="none" lIns="0" tIns="0" rIns="0" bIns="108000" anchor="b">
              <a:noAutofit/>
            </a:bodyPr>
            <a:lstStyle/>
            <a:p>
              <a:pPr marL="396000" indent="-396000" defTabSz="715963" fontAlgn="ctr" hangingPunct="0">
                <a:defRPr/>
              </a:pPr>
              <a:r>
                <a:rPr lang="ja-JP" altLang="en-US" sz="2800" b="1" kern="0">
                  <a:solidFill>
                    <a:srgbClr val="000000"/>
                  </a:solidFill>
                  <a:latin typeface="BIZ UDPゴシック" panose="020B0400000000000000" pitchFamily="50" charset="-128"/>
                  <a:ea typeface="BIZ UDPゴシック" panose="020B0400000000000000" pitchFamily="50" charset="-128"/>
                  <a:cs typeface="Arial" panose="020B0604020202020204" pitchFamily="34" charset="0"/>
                </a:rPr>
                <a:t>参考資料</a:t>
              </a:r>
            </a:p>
          </p:txBody>
        </p:sp>
        <p:cxnSp>
          <p:nvCxnSpPr>
            <p:cNvPr id="10" name="直線コネクタ 9">
              <a:extLst>
                <a:ext uri="{FF2B5EF4-FFF2-40B4-BE49-F238E27FC236}">
                  <a16:creationId xmlns:a16="http://schemas.microsoft.com/office/drawing/2014/main" id="{63CD8BA8-BEC2-AB4E-1347-D81B41AF66E7}"/>
                </a:ext>
              </a:extLst>
            </p:cNvPr>
            <p:cNvCxnSpPr/>
            <p:nvPr/>
          </p:nvCxnSpPr>
          <p:spPr>
            <a:xfrm>
              <a:off x="272480" y="1988884"/>
              <a:ext cx="6048000" cy="0"/>
            </a:xfrm>
            <a:prstGeom prst="line">
              <a:avLst/>
            </a:prstGeom>
            <a:ln w="1905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20" name="スライド番号プレースホルダー 11">
            <a:extLst>
              <a:ext uri="{FF2B5EF4-FFF2-40B4-BE49-F238E27FC236}">
                <a16:creationId xmlns:a16="http://schemas.microsoft.com/office/drawing/2014/main" id="{4637E4B3-25B9-2C4E-059B-F80BCBBBA76D}"/>
              </a:ext>
            </a:extLst>
          </p:cNvPr>
          <p:cNvSpPr txBox="1">
            <a:spLocks/>
          </p:cNvSpPr>
          <p:nvPr/>
        </p:nvSpPr>
        <p:spPr>
          <a:xfrm>
            <a:off x="9129000" y="6641976"/>
            <a:ext cx="720210" cy="216024"/>
          </a:xfrm>
          <a:prstGeom prst="rect">
            <a:avLst/>
          </a:prstGeom>
        </p:spPr>
        <p:txBody>
          <a:bodyPr vert="horz" lIns="0" tIns="0" rIns="0" bIns="0" rtlCol="0" anchor="ctr" anchorCtr="0">
            <a:noAutofit/>
          </a:bodyPr>
          <a:lstStyle>
            <a:defPPr>
              <a:defRPr lang="en-US"/>
            </a:defPPr>
            <a:lvl1pPr marL="0" algn="r" defTabSz="457200" rtl="0" eaLnBrk="1" latinLnBrk="0" hangingPunct="0">
              <a:defRPr sz="1000" kern="1200" baseline="0">
                <a:solidFill>
                  <a:srgbClr val="FFFFFF"/>
                </a:solidFill>
                <a:latin typeface="Arial" panose="020B0604020202020204" pitchFamily="34" charset="0"/>
                <a:ea typeface="ＭＳ Ｐゴシック" panose="020B0600070205080204" pitchFamily="50" charset="-128"/>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dirty="0">
                <a:ea typeface="BIZ UDPゴシック" panose="020B0400000000000000" pitchFamily="50" charset="-128"/>
              </a:rPr>
              <a:t>22</a:t>
            </a:r>
            <a:endParaRPr lang="ja-JP" altLang="en-US" dirty="0">
              <a:ea typeface="BIZ UDPゴシック" panose="020B0400000000000000" pitchFamily="50" charset="-128"/>
            </a:endParaRPr>
          </a:p>
        </p:txBody>
      </p:sp>
    </p:spTree>
    <p:extLst>
      <p:ext uri="{BB962C8B-B14F-4D97-AF65-F5344CB8AC3E}">
        <p14:creationId xmlns:p14="http://schemas.microsoft.com/office/powerpoint/2010/main" val="1536869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角丸四角形 97">
            <a:extLst>
              <a:ext uri="{FF2B5EF4-FFF2-40B4-BE49-F238E27FC236}">
                <a16:creationId xmlns:a16="http://schemas.microsoft.com/office/drawing/2014/main" id="{BA43890D-DBB5-48CD-AF62-D48200346D1E}"/>
              </a:ext>
            </a:extLst>
          </p:cNvPr>
          <p:cNvSpPr/>
          <p:nvPr/>
        </p:nvSpPr>
        <p:spPr bwMode="auto">
          <a:xfrm>
            <a:off x="1370780"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２</a:t>
            </a:r>
            <a:r>
              <a:rPr lang="en-US" altLang="ja-JP" sz="800" b="1">
                <a:solidFill>
                  <a:srgbClr val="FFFFFF"/>
                </a:solidFill>
                <a:latin typeface="BIZ UDPゴシック" panose="020B0400000000000000" pitchFamily="50" charset="-128"/>
                <a:ea typeface="BIZ UDPゴシック" panose="020B0400000000000000" pitchFamily="50" charset="-128"/>
              </a:rPr>
              <a:t>,</a:t>
            </a:r>
            <a:r>
              <a:rPr lang="ja-JP" altLang="en-US" sz="800" b="1">
                <a:solidFill>
                  <a:srgbClr val="FFFFFF"/>
                </a:solidFill>
                <a:latin typeface="BIZ UDPゴシック" panose="020B0400000000000000" pitchFamily="50" charset="-128"/>
                <a:ea typeface="BIZ UDPゴシック" panose="020B0400000000000000" pitchFamily="50" charset="-128"/>
              </a:rPr>
              <a:t>６０１億円</a:t>
            </a:r>
            <a:endParaRPr lang="en-US" altLang="ja-JP" sz="800" b="1" dirty="0">
              <a:solidFill>
                <a:srgbClr val="FFFFFF"/>
              </a:solidFill>
              <a:latin typeface="BIZ UDPゴシック" panose="020B0400000000000000" pitchFamily="50" charset="-128"/>
              <a:ea typeface="BIZ UDPゴシック" panose="020B0400000000000000" pitchFamily="50" charset="-128"/>
            </a:endParaRPr>
          </a:p>
        </p:txBody>
      </p:sp>
      <p:sp>
        <p:nvSpPr>
          <p:cNvPr id="87" name="角丸四角形 119">
            <a:extLst>
              <a:ext uri="{FF2B5EF4-FFF2-40B4-BE49-F238E27FC236}">
                <a16:creationId xmlns:a16="http://schemas.microsoft.com/office/drawing/2014/main" id="{B3CC74C4-4D3A-45BE-A406-DD9F79D2890D}"/>
              </a:ext>
            </a:extLst>
          </p:cNvPr>
          <p:cNvSpPr/>
          <p:nvPr/>
        </p:nvSpPr>
        <p:spPr bwMode="auto">
          <a:xfrm>
            <a:off x="2198859"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３</a:t>
            </a:r>
            <a:r>
              <a:rPr lang="en-US" altLang="ja-JP" sz="800" b="1">
                <a:solidFill>
                  <a:srgbClr val="FFFFFF"/>
                </a:solidFill>
                <a:latin typeface="BIZ UDPゴシック" panose="020B0400000000000000" pitchFamily="50" charset="-128"/>
                <a:ea typeface="BIZ UDPゴシック" panose="020B0400000000000000" pitchFamily="50" charset="-128"/>
              </a:rPr>
              <a:t>,</a:t>
            </a:r>
            <a:r>
              <a:rPr lang="ja-JP" altLang="en-US" sz="800" b="1">
                <a:solidFill>
                  <a:srgbClr val="FFFFFF"/>
                </a:solidFill>
                <a:latin typeface="BIZ UDPゴシック" panose="020B0400000000000000" pitchFamily="50" charset="-128"/>
                <a:ea typeface="BIZ UDPゴシック" panose="020B0400000000000000" pitchFamily="50" charset="-128"/>
              </a:rPr>
              <a:t>７０３億円</a:t>
            </a:r>
            <a:endParaRPr lang="ja-JP" altLang="en-US" sz="800" b="1" dirty="0">
              <a:solidFill>
                <a:srgbClr val="FFFFFF"/>
              </a:solidFill>
              <a:latin typeface="BIZ UDPゴシック" panose="020B0400000000000000" pitchFamily="50" charset="-128"/>
              <a:ea typeface="BIZ UDPゴシック" panose="020B0400000000000000" pitchFamily="50" charset="-128"/>
            </a:endParaRPr>
          </a:p>
        </p:txBody>
      </p:sp>
      <p:sp>
        <p:nvSpPr>
          <p:cNvPr id="88" name="角丸四角形 120">
            <a:extLst>
              <a:ext uri="{FF2B5EF4-FFF2-40B4-BE49-F238E27FC236}">
                <a16:creationId xmlns:a16="http://schemas.microsoft.com/office/drawing/2014/main" id="{7AC1B5B0-45C5-4BFC-A545-DA572BAC2E32}"/>
              </a:ext>
            </a:extLst>
          </p:cNvPr>
          <p:cNvSpPr/>
          <p:nvPr/>
        </p:nvSpPr>
        <p:spPr bwMode="auto">
          <a:xfrm>
            <a:off x="3026938"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２</a:t>
            </a:r>
            <a:r>
              <a:rPr lang="en-US" altLang="ja-JP" sz="800" b="1">
                <a:solidFill>
                  <a:srgbClr val="FFFFFF"/>
                </a:solidFill>
                <a:latin typeface="BIZ UDPゴシック" panose="020B0400000000000000" pitchFamily="50" charset="-128"/>
                <a:ea typeface="BIZ UDPゴシック" panose="020B0400000000000000" pitchFamily="50" charset="-128"/>
              </a:rPr>
              <a:t>,</a:t>
            </a:r>
            <a:r>
              <a:rPr lang="ja-JP" altLang="en-US" sz="800" b="1">
                <a:solidFill>
                  <a:srgbClr val="FFFFFF"/>
                </a:solidFill>
                <a:latin typeface="BIZ UDPゴシック" panose="020B0400000000000000" pitchFamily="50" charset="-128"/>
                <a:ea typeface="BIZ UDPゴシック" panose="020B0400000000000000" pitchFamily="50" charset="-128"/>
              </a:rPr>
              <a:t>１７５億円</a:t>
            </a:r>
            <a:endParaRPr lang="ja-JP" altLang="en-US" sz="800" b="1" dirty="0">
              <a:solidFill>
                <a:srgbClr val="FFFFFF"/>
              </a:solidFill>
              <a:latin typeface="BIZ UDPゴシック" panose="020B0400000000000000" pitchFamily="50" charset="-128"/>
              <a:ea typeface="BIZ UDPゴシック" panose="020B0400000000000000" pitchFamily="50" charset="-128"/>
            </a:endParaRPr>
          </a:p>
        </p:txBody>
      </p:sp>
      <p:sp>
        <p:nvSpPr>
          <p:cNvPr id="89" name="角丸四角形 121">
            <a:extLst>
              <a:ext uri="{FF2B5EF4-FFF2-40B4-BE49-F238E27FC236}">
                <a16:creationId xmlns:a16="http://schemas.microsoft.com/office/drawing/2014/main" id="{BD7CB2E7-B401-46B2-9389-DCD4D806DF02}"/>
              </a:ext>
            </a:extLst>
          </p:cNvPr>
          <p:cNvSpPr/>
          <p:nvPr/>
        </p:nvSpPr>
        <p:spPr bwMode="auto">
          <a:xfrm>
            <a:off x="3855017"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dirty="0">
                <a:solidFill>
                  <a:srgbClr val="FFFFFF"/>
                </a:solidFill>
                <a:latin typeface="BIZ UDPゴシック" panose="020B0400000000000000" pitchFamily="50" charset="-128"/>
                <a:ea typeface="BIZ UDPゴシック" panose="020B0400000000000000" pitchFamily="50" charset="-128"/>
              </a:rPr>
              <a:t>効果額</a:t>
            </a:r>
          </a:p>
          <a:p>
            <a:pPr algn="ctr" fontAlgn="ctr" hangingPunct="0"/>
            <a:r>
              <a:rPr lang="ja-JP" altLang="en-US" sz="800" b="1" dirty="0">
                <a:solidFill>
                  <a:srgbClr val="FFFFFF"/>
                </a:solidFill>
                <a:latin typeface="BIZ UDPゴシック" panose="020B0400000000000000" pitchFamily="50" charset="-128"/>
                <a:ea typeface="BIZ UDPゴシック" panose="020B0400000000000000" pitchFamily="50" charset="-128"/>
              </a:rPr>
              <a:t>１</a:t>
            </a:r>
            <a:r>
              <a:rPr lang="en-US" altLang="ja-JP" sz="800" b="1" dirty="0">
                <a:solidFill>
                  <a:srgbClr val="FFFFFF"/>
                </a:solidFill>
                <a:latin typeface="BIZ UDPゴシック" panose="020B0400000000000000" pitchFamily="50" charset="-128"/>
                <a:ea typeface="BIZ UDPゴシック" panose="020B0400000000000000" pitchFamily="50" charset="-128"/>
              </a:rPr>
              <a:t>,</a:t>
            </a:r>
            <a:r>
              <a:rPr lang="ja-JP" altLang="en-US" sz="800" b="1" dirty="0">
                <a:solidFill>
                  <a:srgbClr val="FFFFFF"/>
                </a:solidFill>
                <a:latin typeface="BIZ UDPゴシック" panose="020B0400000000000000" pitchFamily="50" charset="-128"/>
                <a:ea typeface="BIZ UDPゴシック" panose="020B0400000000000000" pitchFamily="50" charset="-128"/>
              </a:rPr>
              <a:t>７２６億円</a:t>
            </a:r>
            <a:endParaRPr lang="en-US" altLang="ja-JP" sz="800" b="1" dirty="0">
              <a:solidFill>
                <a:srgbClr val="FFFFFF"/>
              </a:solidFill>
              <a:latin typeface="BIZ UDPゴシック" panose="020B0400000000000000" pitchFamily="50" charset="-128"/>
              <a:ea typeface="BIZ UDPゴシック" panose="020B0400000000000000" pitchFamily="50" charset="-128"/>
            </a:endParaRPr>
          </a:p>
        </p:txBody>
      </p:sp>
      <p:sp>
        <p:nvSpPr>
          <p:cNvPr id="90" name="角丸四角形 122">
            <a:extLst>
              <a:ext uri="{FF2B5EF4-FFF2-40B4-BE49-F238E27FC236}">
                <a16:creationId xmlns:a16="http://schemas.microsoft.com/office/drawing/2014/main" id="{788DDC41-939A-4EE1-8E59-63B48DDE055E}"/>
              </a:ext>
            </a:extLst>
          </p:cNvPr>
          <p:cNvSpPr/>
          <p:nvPr/>
        </p:nvSpPr>
        <p:spPr bwMode="auto">
          <a:xfrm>
            <a:off x="4683096"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endParaRPr lang="en-US" altLang="ja-JP" sz="800" b="1" dirty="0">
              <a:solidFill>
                <a:srgbClr val="FFFFFF"/>
              </a:solidFill>
              <a:latin typeface="BIZ UDPゴシック" panose="020B0400000000000000" pitchFamily="50" charset="-128"/>
              <a:ea typeface="BIZ UDPゴシック" panose="020B0400000000000000" pitchFamily="50" charset="-128"/>
            </a:endParaRPr>
          </a:p>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３</a:t>
            </a:r>
            <a:r>
              <a:rPr lang="en-US" altLang="ja-JP" sz="800" b="1">
                <a:solidFill>
                  <a:srgbClr val="FFFFFF"/>
                </a:solidFill>
                <a:latin typeface="BIZ UDPゴシック" panose="020B0400000000000000" pitchFamily="50" charset="-128"/>
                <a:ea typeface="BIZ UDPゴシック" panose="020B0400000000000000" pitchFamily="50" charset="-128"/>
              </a:rPr>
              <a:t>,</a:t>
            </a:r>
            <a:r>
              <a:rPr lang="ja-JP" altLang="en-US" sz="800" b="1">
                <a:solidFill>
                  <a:srgbClr val="FFFFFF"/>
                </a:solidFill>
                <a:latin typeface="BIZ UDPゴシック" panose="020B0400000000000000" pitchFamily="50" charset="-128"/>
                <a:ea typeface="BIZ UDPゴシック" panose="020B0400000000000000" pitchFamily="50" charset="-128"/>
              </a:rPr>
              <a:t>０５４億円</a:t>
            </a:r>
            <a:endParaRPr lang="ja-JP" altLang="en-US" sz="800" b="1" dirty="0">
              <a:solidFill>
                <a:srgbClr val="FFFFFF"/>
              </a:solidFill>
              <a:latin typeface="BIZ UDPゴシック" panose="020B0400000000000000" pitchFamily="50" charset="-128"/>
              <a:ea typeface="BIZ UDPゴシック" panose="020B0400000000000000" pitchFamily="50" charset="-128"/>
            </a:endParaRPr>
          </a:p>
        </p:txBody>
      </p:sp>
      <p:sp>
        <p:nvSpPr>
          <p:cNvPr id="91" name="角丸四角形 123">
            <a:extLst>
              <a:ext uri="{FF2B5EF4-FFF2-40B4-BE49-F238E27FC236}">
                <a16:creationId xmlns:a16="http://schemas.microsoft.com/office/drawing/2014/main" id="{990F52DA-8F98-410F-AC9B-7136E7A320BD}"/>
              </a:ext>
            </a:extLst>
          </p:cNvPr>
          <p:cNvSpPr/>
          <p:nvPr/>
        </p:nvSpPr>
        <p:spPr bwMode="auto">
          <a:xfrm>
            <a:off x="5511175"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１</a:t>
            </a:r>
            <a:r>
              <a:rPr lang="en-US" altLang="ja-JP" sz="800" b="1">
                <a:solidFill>
                  <a:srgbClr val="FFFFFF"/>
                </a:solidFill>
                <a:latin typeface="BIZ UDPゴシック" panose="020B0400000000000000" pitchFamily="50" charset="-128"/>
                <a:ea typeface="BIZ UDPゴシック" panose="020B0400000000000000" pitchFamily="50" charset="-128"/>
              </a:rPr>
              <a:t>,</a:t>
            </a:r>
            <a:r>
              <a:rPr lang="ja-JP" altLang="en-US" sz="800" b="1">
                <a:solidFill>
                  <a:srgbClr val="FFFFFF"/>
                </a:solidFill>
                <a:latin typeface="BIZ UDPゴシック" panose="020B0400000000000000" pitchFamily="50" charset="-128"/>
                <a:ea typeface="BIZ UDPゴシック" panose="020B0400000000000000" pitchFamily="50" charset="-128"/>
              </a:rPr>
              <a:t>９６５億円</a:t>
            </a:r>
            <a:endParaRPr lang="ja-JP" altLang="en-US" sz="800" b="1" dirty="0">
              <a:solidFill>
                <a:srgbClr val="FFFFFF"/>
              </a:solidFill>
              <a:latin typeface="BIZ UDPゴシック" panose="020B0400000000000000" pitchFamily="50" charset="-128"/>
              <a:ea typeface="BIZ UDPゴシック" panose="020B0400000000000000" pitchFamily="50" charset="-128"/>
            </a:endParaRPr>
          </a:p>
        </p:txBody>
      </p:sp>
      <p:sp>
        <p:nvSpPr>
          <p:cNvPr id="93" name="角丸四角形 125">
            <a:extLst>
              <a:ext uri="{FF2B5EF4-FFF2-40B4-BE49-F238E27FC236}">
                <a16:creationId xmlns:a16="http://schemas.microsoft.com/office/drawing/2014/main" id="{8FEA02D2-ECBE-4A3C-BB44-A142416DBF2F}"/>
              </a:ext>
            </a:extLst>
          </p:cNvPr>
          <p:cNvSpPr/>
          <p:nvPr/>
        </p:nvSpPr>
        <p:spPr bwMode="auto">
          <a:xfrm>
            <a:off x="7167332"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取組</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dirty="0">
                <a:solidFill>
                  <a:srgbClr val="FFFFFF"/>
                </a:solidFill>
                <a:latin typeface="BIZ UDPゴシック" panose="020B0400000000000000" pitchFamily="50" charset="-128"/>
                <a:ea typeface="BIZ UDPゴシック" panose="020B0400000000000000" pitchFamily="50" charset="-128"/>
              </a:rPr>
              <a:t>５９２億円</a:t>
            </a:r>
            <a:endParaRPr lang="en-US" altLang="ja-JP" sz="800" b="1" dirty="0">
              <a:solidFill>
                <a:srgbClr val="FFFFFF"/>
              </a:solidFill>
              <a:latin typeface="BIZ UDPゴシック" panose="020B0400000000000000" pitchFamily="50" charset="-128"/>
              <a:ea typeface="BIZ UDPゴシック" panose="020B0400000000000000" pitchFamily="50" charset="-128"/>
            </a:endParaRPr>
          </a:p>
        </p:txBody>
      </p:sp>
      <p:sp>
        <p:nvSpPr>
          <p:cNvPr id="95" name="角丸四角形 127">
            <a:extLst>
              <a:ext uri="{FF2B5EF4-FFF2-40B4-BE49-F238E27FC236}">
                <a16:creationId xmlns:a16="http://schemas.microsoft.com/office/drawing/2014/main" id="{614F008E-FF20-4B64-BBEB-D898430D8A0B}"/>
              </a:ext>
            </a:extLst>
          </p:cNvPr>
          <p:cNvSpPr/>
          <p:nvPr/>
        </p:nvSpPr>
        <p:spPr bwMode="auto">
          <a:xfrm>
            <a:off x="6339254" y="1998219"/>
            <a:ext cx="792000" cy="288000"/>
          </a:xfrm>
          <a:prstGeom prst="roundRect">
            <a:avLst>
              <a:gd name="adj" fmla="val 12500"/>
            </a:avLst>
          </a:prstGeom>
          <a:solidFill>
            <a:srgbClr val="5698DF"/>
          </a:solidFill>
          <a:ln w="9525" cap="flat" cmpd="sng" algn="ctr">
            <a:solidFill>
              <a:srgbClr val="FFFFFF"/>
            </a:solidFill>
            <a:prstDash val="solid"/>
            <a:miter lim="800000"/>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vert="horz" wrap="square" lIns="0" tIns="0" rIns="0" bIns="0" numCol="1" rtlCol="0" anchor="ctr" anchorCtr="0" compatLnSpc="1">
            <a:prstTxWarp prst="textNoShape">
              <a:avLst/>
            </a:prstTxWarp>
            <a:noAutofit/>
          </a:bodyPr>
          <a:lstStyle/>
          <a:p>
            <a:pPr algn="ctr" fontAlgn="ctr" hangingPunct="0"/>
            <a:r>
              <a:rPr lang="ja-JP" altLang="en-US" sz="800" b="1">
                <a:solidFill>
                  <a:srgbClr val="FFFFFF"/>
                </a:solidFill>
                <a:latin typeface="BIZ UDPゴシック" panose="020B0400000000000000" pitchFamily="50" charset="-128"/>
                <a:ea typeface="BIZ UDPゴシック" panose="020B0400000000000000" pitchFamily="50" charset="-128"/>
              </a:rPr>
              <a:t>効果</a:t>
            </a:r>
            <a:r>
              <a:rPr lang="ja-JP" altLang="en-US" sz="800" b="1" dirty="0">
                <a:solidFill>
                  <a:srgbClr val="FFFFFF"/>
                </a:solidFill>
                <a:latin typeface="BIZ UDPゴシック" panose="020B0400000000000000" pitchFamily="50" charset="-128"/>
                <a:ea typeface="BIZ UDPゴシック" panose="020B0400000000000000" pitchFamily="50" charset="-128"/>
              </a:rPr>
              <a:t>額</a:t>
            </a:r>
          </a:p>
          <a:p>
            <a:pPr algn="ctr" fontAlgn="ctr" hangingPunct="0"/>
            <a:r>
              <a:rPr lang="ja-JP" altLang="en-US" sz="800" b="1" dirty="0">
                <a:solidFill>
                  <a:srgbClr val="FFFFFF"/>
                </a:solidFill>
                <a:latin typeface="BIZ UDPゴシック" panose="020B0400000000000000" pitchFamily="50" charset="-128"/>
                <a:ea typeface="BIZ UDPゴシック" panose="020B0400000000000000" pitchFamily="50" charset="-128"/>
              </a:rPr>
              <a:t>２４２億円</a:t>
            </a:r>
            <a:endParaRPr lang="en-US" altLang="ja-JP" b="1" dirty="0">
              <a:solidFill>
                <a:srgbClr val="FFFFFF"/>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17A4F5F-E2E2-066E-8F86-C65143394A1A}"/>
              </a:ext>
            </a:extLst>
          </p:cNvPr>
          <p:cNvSpPr txBox="1">
            <a:spLocks/>
          </p:cNvSpPr>
          <p:nvPr/>
        </p:nvSpPr>
        <p:spPr bwMode="auto">
          <a:xfrm>
            <a:off x="1352600" y="1998179"/>
            <a:ext cx="8280828" cy="1512128"/>
          </a:xfrm>
          <a:custGeom>
            <a:avLst/>
            <a:gdLst>
              <a:gd name="connsiteX0" fmla="*/ 7452828 w 8280828"/>
              <a:gd name="connsiteY0" fmla="*/ 0 h 1512128"/>
              <a:gd name="connsiteX1" fmla="*/ 8280828 w 8280828"/>
              <a:gd name="connsiteY1" fmla="*/ 1512000 h 1512128"/>
              <a:gd name="connsiteX2" fmla="*/ 7488000 w 8280828"/>
              <a:gd name="connsiteY2" fmla="*/ 1512000 h 1512128"/>
              <a:gd name="connsiteX3" fmla="*/ 7488000 w 8280828"/>
              <a:gd name="connsiteY3" fmla="*/ 1512128 h 1512128"/>
              <a:gd name="connsiteX4" fmla="*/ 0 w 8280828"/>
              <a:gd name="connsiteY4" fmla="*/ 1512128 h 1512128"/>
              <a:gd name="connsiteX5" fmla="*/ 0 w 8280828"/>
              <a:gd name="connsiteY5" fmla="*/ 1152128 h 1512128"/>
              <a:gd name="connsiteX6" fmla="*/ 7452828 w 8280828"/>
              <a:gd name="connsiteY6" fmla="*/ 1152128 h 151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0828" h="1512128">
                <a:moveTo>
                  <a:pt x="7452828" y="0"/>
                </a:moveTo>
                <a:lnTo>
                  <a:pt x="8280828" y="1512000"/>
                </a:lnTo>
                <a:lnTo>
                  <a:pt x="7488000" y="1512000"/>
                </a:lnTo>
                <a:lnTo>
                  <a:pt x="7488000" y="1512128"/>
                </a:lnTo>
                <a:lnTo>
                  <a:pt x="0" y="1512128"/>
                </a:lnTo>
                <a:lnTo>
                  <a:pt x="0" y="1152128"/>
                </a:lnTo>
                <a:lnTo>
                  <a:pt x="7452828" y="1152128"/>
                </a:lnTo>
                <a:close/>
              </a:path>
            </a:pathLst>
          </a:custGeom>
          <a:solidFill>
            <a:srgbClr val="50649C"/>
          </a:solidFill>
          <a:ln w="9525" cap="rnd" algn="ctr">
            <a:solidFill>
              <a:srgbClr val="FFFFFF"/>
            </a:solidFill>
            <a:miter lim="800000"/>
            <a:headEnd/>
            <a:tailEnd/>
          </a:ln>
          <a:effectLst/>
        </p:spPr>
        <p:txBody>
          <a:bodyPr wrap="square" lIns="0" tIns="0" rIns="0" bIns="0" rtlCol="0" anchor="ctr" anchorCtr="0">
            <a:noAutofit/>
          </a:bodyPr>
          <a:lstStyle/>
          <a:p>
            <a:pPr marL="268288" indent="-268288" algn="ctr" fontAlgn="ctr" hangingPunct="0">
              <a:spcBef>
                <a:spcPct val="50000"/>
              </a:spcBef>
            </a:pPr>
            <a:endParaRPr kumimoji="1" lang="ja-JP" altLang="en-US" sz="1100" b="1" dirty="0">
              <a:solidFill>
                <a:srgbClr val="FFFFFF"/>
              </a:solidFill>
              <a:latin typeface="BIZ UDPゴシック" panose="020B0400000000000000" pitchFamily="50" charset="-128"/>
              <a:ea typeface="BIZ UDPゴシック" panose="020B0400000000000000" pitchFamily="50" charset="-128"/>
            </a:endParaRPr>
          </a:p>
        </p:txBody>
      </p:sp>
      <p:sp>
        <p:nvSpPr>
          <p:cNvPr id="70" name="テキスト プレースホルダー 69">
            <a:extLst>
              <a:ext uri="{FF2B5EF4-FFF2-40B4-BE49-F238E27FC236}">
                <a16:creationId xmlns:a16="http://schemas.microsoft.com/office/drawing/2014/main" id="{DA870394-6971-8E1B-F7B4-0F9F3B2CD8CE}"/>
              </a:ext>
            </a:extLst>
          </p:cNvPr>
          <p:cNvSpPr>
            <a:spLocks noGrp="1"/>
          </p:cNvSpPr>
          <p:nvPr>
            <p:ph type="body" sz="quarter" idx="13"/>
          </p:nvPr>
        </p:nvSpPr>
        <p:spPr>
          <a:xfrm>
            <a:off x="164468" y="83009"/>
            <a:ext cx="9468000" cy="648000"/>
          </a:xfrm>
        </p:spPr>
        <p:txBody>
          <a:bodyPr/>
          <a:lstStyle/>
          <a:p>
            <a:pPr marL="954000" indent="-954000"/>
            <a:r>
              <a:rPr lang="ja-JP" altLang="en-US"/>
              <a:t>（参考）</a:t>
            </a:r>
            <a:r>
              <a:rPr lang="en-US" altLang="ja-JP"/>
              <a:t>	</a:t>
            </a:r>
            <a:r>
              <a:rPr lang="ja-JP" altLang="en-US"/>
              <a:t>大阪府の行財政改革</a:t>
            </a:r>
          </a:p>
        </p:txBody>
      </p:sp>
      <p:sp>
        <p:nvSpPr>
          <p:cNvPr id="72" name="角丸四角形 39">
            <a:extLst>
              <a:ext uri="{FF2B5EF4-FFF2-40B4-BE49-F238E27FC236}">
                <a16:creationId xmlns:a16="http://schemas.microsoft.com/office/drawing/2014/main" id="{9B24EC01-B184-49BA-AF32-01430A2DCBCB}"/>
              </a:ext>
            </a:extLst>
          </p:cNvPr>
          <p:cNvSpPr>
            <a:spLocks/>
          </p:cNvSpPr>
          <p:nvPr/>
        </p:nvSpPr>
        <p:spPr>
          <a:xfrm>
            <a:off x="344488" y="1250785"/>
            <a:ext cx="9360000" cy="288000"/>
          </a:xfrm>
          <a:prstGeom prst="rect">
            <a:avLst/>
          </a:prstGeom>
          <a:noFill/>
          <a:ln w="12700" cap="flat" cmpd="sng" algn="ctr">
            <a:noFill/>
            <a:prstDash val="solid"/>
            <a:miter lim="800000"/>
          </a:ln>
          <a:effectLst/>
          <a:extLst>
            <a:ext uri="{909E8E84-426E-40DD-AFC4-6F175D3DCCD1}">
              <a14:hiddenFill xmlns:a14="http://schemas.microsoft.com/office/drawing/2010/main">
                <a:solidFill>
                  <a:scrgbClr r="0" g="0" b="0">
                    <a:alpha val="0"/>
                  </a:scrgbClr>
                </a:solidFill>
              </a14:hiddenFill>
            </a:ext>
            <a:ext uri="{91240B29-F687-4F45-9708-019B960494DF}">
              <a14:hiddenLine xmlns:a14="http://schemas.microsoft.com/office/drawing/2010/main" w="12700" cap="flat" cmpd="sng" algn="ctr">
                <a:solidFill>
                  <a:srgbClr val="000099"/>
                </a:solidFill>
                <a:prstDash val="solid"/>
                <a:miter lim="800000"/>
              </a14:hiddenLine>
            </a:ext>
          </a:extLst>
        </p:spPr>
        <p:style>
          <a:lnRef idx="1">
            <a:schemeClr val="accent3"/>
          </a:lnRef>
          <a:fillRef idx="2">
            <a:schemeClr val="accent3"/>
          </a:fillRef>
          <a:effectRef idx="1">
            <a:schemeClr val="accent3"/>
          </a:effectRef>
          <a:fontRef idx="minor">
            <a:schemeClr val="dk1"/>
          </a:fontRef>
        </p:style>
        <p:txBody>
          <a:bodyPr wrap="none" lIns="0" tIns="72000" rIns="0" bIns="0" rtlCol="0" anchor="t" anchorCtr="0">
            <a:noAutofit/>
          </a:bodyPr>
          <a:lstStyle/>
          <a:p>
            <a:pPr fontAlgn="ctr" hangingPunct="0"/>
            <a:r>
              <a:rPr lang="ja-JP" altLang="en-US" sz="1200" dirty="0">
                <a:solidFill>
                  <a:srgbClr val="000000"/>
                </a:solidFill>
                <a:latin typeface="BIZ UDPゴシック" panose="020B0400000000000000" pitchFamily="50" charset="-128"/>
                <a:ea typeface="BIZ UDPゴシック" panose="020B0400000000000000" pitchFamily="50" charset="-128"/>
              </a:rPr>
              <a:t>厳しい財政状況を踏まえ、全国に先駆けてこれまで様々な行財政改革の取組みを実施</a:t>
            </a:r>
            <a:endParaRPr lang="en-US" altLang="ja-JP" sz="1200" dirty="0">
              <a:solidFill>
                <a:srgbClr val="000000"/>
              </a:solidFill>
              <a:latin typeface="BIZ UDPゴシック" panose="020B0400000000000000" pitchFamily="50" charset="-128"/>
              <a:ea typeface="BIZ UDPゴシック" panose="020B0400000000000000" pitchFamily="50" charset="-128"/>
            </a:endParaRPr>
          </a:p>
          <a:p>
            <a:pPr fontAlgn="ctr" hangingPunct="0"/>
            <a:r>
              <a:rPr lang="ja-JP" altLang="en-US" sz="1200" dirty="0">
                <a:solidFill>
                  <a:srgbClr val="000000"/>
                </a:solidFill>
                <a:latin typeface="BIZ UDPゴシック" panose="020B0400000000000000" pitchFamily="50" charset="-128"/>
                <a:ea typeface="BIZ UDPゴシック" panose="020B0400000000000000" pitchFamily="50" charset="-128"/>
              </a:rPr>
              <a:t>平成</a:t>
            </a:r>
            <a:r>
              <a:rPr lang="en-US" altLang="ja-JP" sz="1200" dirty="0">
                <a:solidFill>
                  <a:srgbClr val="000000"/>
                </a:solidFill>
                <a:latin typeface="BIZ UDPゴシック" panose="020B0400000000000000" pitchFamily="50" charset="-128"/>
                <a:ea typeface="BIZ UDPゴシック" panose="020B0400000000000000" pitchFamily="50" charset="-128"/>
              </a:rPr>
              <a:t>20</a:t>
            </a:r>
            <a:r>
              <a:rPr lang="ja-JP" altLang="en-US" sz="1200" dirty="0">
                <a:solidFill>
                  <a:srgbClr val="000000"/>
                </a:solidFill>
                <a:latin typeface="BIZ UDPゴシック" panose="020B0400000000000000" pitchFamily="50" charset="-128"/>
                <a:ea typeface="BIZ UDPゴシック" panose="020B0400000000000000" pitchFamily="50" charset="-128"/>
              </a:rPr>
              <a:t>年２月以降、かつてないスピードで改革の取組みを推進</a:t>
            </a:r>
            <a:endParaRPr lang="en-US" altLang="ja-JP" sz="1200" dirty="0">
              <a:solidFill>
                <a:srgbClr val="000000"/>
              </a:solidFill>
              <a:latin typeface="BIZ UDPゴシック" panose="020B0400000000000000" pitchFamily="50" charset="-128"/>
              <a:ea typeface="BIZ UDPゴシック" panose="020B0400000000000000" pitchFamily="50" charset="-128"/>
            </a:endParaRPr>
          </a:p>
        </p:txBody>
      </p:sp>
      <p:sp>
        <p:nvSpPr>
          <p:cNvPr id="73" name="Text Box 21">
            <a:extLst>
              <a:ext uri="{FF2B5EF4-FFF2-40B4-BE49-F238E27FC236}">
                <a16:creationId xmlns:a16="http://schemas.microsoft.com/office/drawing/2014/main" id="{8D12B1B7-7A74-4351-93D0-35608E7EB286}"/>
              </a:ext>
            </a:extLst>
          </p:cNvPr>
          <p:cNvSpPr txBox="1">
            <a:spLocks noChangeArrowheads="1"/>
          </p:cNvSpPr>
          <p:nvPr/>
        </p:nvSpPr>
        <p:spPr bwMode="auto">
          <a:xfrm>
            <a:off x="272480" y="1782171"/>
            <a:ext cx="144000" cy="1440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0">
            <a:noAutofit/>
          </a:bodyPr>
          <a:lstStyle>
            <a:lvl1pPr eaLnBrk="0" hangingPunct="0">
              <a:defRPr kumimoji="1" sz="600">
                <a:solidFill>
                  <a:srgbClr val="000000"/>
                </a:solidFill>
                <a:latin typeface="Arial" charset="0"/>
                <a:ea typeface="ＭＳ Ｐゴシック" pitchFamily="50" charset="-128"/>
              </a:defRPr>
            </a:lvl1pPr>
            <a:lvl2pPr marL="742950" indent="-285750" eaLnBrk="0" hangingPunct="0">
              <a:defRPr kumimoji="1" sz="600">
                <a:solidFill>
                  <a:srgbClr val="000000"/>
                </a:solidFill>
                <a:latin typeface="Arial" charset="0"/>
                <a:ea typeface="ＭＳ Ｐゴシック" pitchFamily="50" charset="-128"/>
              </a:defRPr>
            </a:lvl2pPr>
            <a:lvl3pPr marL="1143000" indent="-228600" eaLnBrk="0" hangingPunct="0">
              <a:defRPr kumimoji="1" sz="600">
                <a:solidFill>
                  <a:srgbClr val="000000"/>
                </a:solidFill>
                <a:latin typeface="Arial" charset="0"/>
                <a:ea typeface="ＭＳ Ｐゴシック" pitchFamily="50" charset="-128"/>
              </a:defRPr>
            </a:lvl3pPr>
            <a:lvl4pPr marL="1600200" indent="-228600" eaLnBrk="0" hangingPunct="0">
              <a:defRPr kumimoji="1" sz="600">
                <a:solidFill>
                  <a:srgbClr val="000000"/>
                </a:solidFill>
                <a:latin typeface="Arial" charset="0"/>
                <a:ea typeface="ＭＳ Ｐゴシック" pitchFamily="50" charset="-128"/>
              </a:defRPr>
            </a:lvl4pPr>
            <a:lvl5pPr marL="2057400" indent="-228600" eaLnBrk="0" hangingPunct="0">
              <a:defRPr kumimoji="1" sz="600">
                <a:solidFill>
                  <a:srgbClr val="000000"/>
                </a:solidFill>
                <a:latin typeface="Arial" charset="0"/>
                <a:ea typeface="ＭＳ Ｐゴシック" pitchFamily="50" charset="-128"/>
              </a:defRPr>
            </a:lvl5pPr>
            <a:lvl6pPr marL="2514600" indent="-228600" eaLnBrk="0" fontAlgn="base" hangingPunct="0">
              <a:spcBef>
                <a:spcPct val="0"/>
              </a:spcBef>
              <a:spcAft>
                <a:spcPct val="0"/>
              </a:spcAft>
              <a:defRPr kumimoji="1" sz="600">
                <a:solidFill>
                  <a:srgbClr val="000000"/>
                </a:solidFill>
                <a:latin typeface="Arial" charset="0"/>
                <a:ea typeface="ＭＳ Ｐゴシック" pitchFamily="50" charset="-128"/>
              </a:defRPr>
            </a:lvl6pPr>
            <a:lvl7pPr marL="2971800" indent="-228600" eaLnBrk="0" fontAlgn="base" hangingPunct="0">
              <a:spcBef>
                <a:spcPct val="0"/>
              </a:spcBef>
              <a:spcAft>
                <a:spcPct val="0"/>
              </a:spcAft>
              <a:defRPr kumimoji="1" sz="600">
                <a:solidFill>
                  <a:srgbClr val="000000"/>
                </a:solidFill>
                <a:latin typeface="Arial" charset="0"/>
                <a:ea typeface="ＭＳ Ｐゴシック" pitchFamily="50" charset="-128"/>
              </a:defRPr>
            </a:lvl7pPr>
            <a:lvl8pPr marL="3429000" indent="-228600" eaLnBrk="0" fontAlgn="base" hangingPunct="0">
              <a:spcBef>
                <a:spcPct val="0"/>
              </a:spcBef>
              <a:spcAft>
                <a:spcPct val="0"/>
              </a:spcAft>
              <a:defRPr kumimoji="1" sz="600">
                <a:solidFill>
                  <a:srgbClr val="000000"/>
                </a:solidFill>
                <a:latin typeface="Arial" charset="0"/>
                <a:ea typeface="ＭＳ Ｐゴシック" pitchFamily="50" charset="-128"/>
              </a:defRPr>
            </a:lvl8pPr>
            <a:lvl9pPr marL="3886200" indent="-228600" eaLnBrk="0" fontAlgn="base" hangingPunct="0">
              <a:spcBef>
                <a:spcPct val="0"/>
              </a:spcBef>
              <a:spcAft>
                <a:spcPct val="0"/>
              </a:spcAft>
              <a:defRPr kumimoji="1" sz="600">
                <a:solidFill>
                  <a:srgbClr val="000000"/>
                </a:solidFill>
                <a:latin typeface="Arial" charset="0"/>
                <a:ea typeface="ＭＳ Ｐゴシック" pitchFamily="50" charset="-128"/>
              </a:defRPr>
            </a:lvl9pPr>
          </a:lstStyle>
          <a:p>
            <a:pPr marL="144000" indent="-144000" eaLnBrk="1" fontAlgn="ctr">
              <a:buClr>
                <a:srgbClr val="111986"/>
              </a:buClr>
              <a:buSzPct val="70000"/>
              <a:buFont typeface="Wingdings" panose="05000000000000000000" pitchFamily="2" charset="2"/>
              <a:buChar char="l"/>
            </a:pPr>
            <a:r>
              <a:rPr lang="ja-JP" altLang="en-US" sz="1200" b="1" dirty="0">
                <a:solidFill>
                  <a:schemeClr val="tx1"/>
                </a:solidFill>
                <a:latin typeface="+mn-ea"/>
                <a:ea typeface="+mn-ea"/>
              </a:rPr>
              <a:t>平成８年度以降、厳しい改革を実行 </a:t>
            </a:r>
            <a:r>
              <a:rPr lang="ja-JP" altLang="en-US" sz="800" dirty="0">
                <a:solidFill>
                  <a:schemeClr val="tx1"/>
                </a:solidFill>
                <a:latin typeface="+mn-ea"/>
                <a:ea typeface="+mn-ea"/>
              </a:rPr>
              <a:t>（効果額は、最終予算額ベース。また、</a:t>
            </a:r>
            <a:r>
              <a:rPr lang="en-US" altLang="ja-JP" sz="800" dirty="0">
                <a:solidFill>
                  <a:schemeClr val="tx1"/>
                </a:solidFill>
                <a:latin typeface="+mn-ea"/>
                <a:ea typeface="+mn-ea"/>
              </a:rPr>
              <a:t>H</a:t>
            </a:r>
            <a:r>
              <a:rPr lang="ja-JP" altLang="en-US" sz="800" dirty="0">
                <a:solidFill>
                  <a:schemeClr val="tx1"/>
                </a:solidFill>
                <a:latin typeface="+mn-ea"/>
                <a:ea typeface="+mn-ea"/>
              </a:rPr>
              <a:t>８～</a:t>
            </a:r>
            <a:r>
              <a:rPr lang="en-US" altLang="ja-JP" sz="800" dirty="0">
                <a:solidFill>
                  <a:schemeClr val="tx1"/>
                </a:solidFill>
                <a:latin typeface="+mn-ea"/>
                <a:ea typeface="+mn-ea"/>
              </a:rPr>
              <a:t>H</a:t>
            </a:r>
            <a:r>
              <a:rPr lang="ja-JP" altLang="en-US" sz="800" dirty="0">
                <a:solidFill>
                  <a:schemeClr val="tx1"/>
                </a:solidFill>
                <a:latin typeface="+mn-ea"/>
                <a:ea typeface="+mn-ea"/>
              </a:rPr>
              <a:t>１０の行政改革大綱は事業費ベース、その他は一般財源ベース。）</a:t>
            </a:r>
            <a:endParaRPr lang="en-US" altLang="ja-JP" sz="800" dirty="0">
              <a:solidFill>
                <a:schemeClr val="tx1"/>
              </a:solidFill>
              <a:latin typeface="+mn-ea"/>
              <a:ea typeface="+mn-ea"/>
            </a:endParaRPr>
          </a:p>
        </p:txBody>
      </p:sp>
      <p:sp>
        <p:nvSpPr>
          <p:cNvPr id="79" name="AutoShape 4">
            <a:extLst>
              <a:ext uri="{FF2B5EF4-FFF2-40B4-BE49-F238E27FC236}">
                <a16:creationId xmlns:a16="http://schemas.microsoft.com/office/drawing/2014/main" id="{29486CEC-C0A2-4532-B500-FAB540C50562}"/>
              </a:ext>
            </a:extLst>
          </p:cNvPr>
          <p:cNvSpPr>
            <a:spLocks noChangeArrowheads="1"/>
          </p:cNvSpPr>
          <p:nvPr/>
        </p:nvSpPr>
        <p:spPr bwMode="gray">
          <a:xfrm>
            <a:off x="5493152"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２３～</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２５＞</a:t>
            </a:r>
            <a:endParaRPr lang="en-US" altLang="ja-JP" sz="800" b="1"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solidFill>
                  <a:schemeClr val="tx1"/>
                </a:solidFill>
                <a:latin typeface="BIZ UDPゴシック" panose="020B0400000000000000" pitchFamily="50" charset="-128"/>
                <a:ea typeface="BIZ UDPゴシック" panose="020B0400000000000000" pitchFamily="50" charset="-128"/>
              </a:rPr>
              <a:t>財政構造</a:t>
            </a:r>
            <a:br>
              <a:rPr lang="en-US" altLang="ja-JP" sz="800" dirty="0">
                <a:solidFill>
                  <a:schemeClr val="tx1"/>
                </a:solidFill>
                <a:latin typeface="BIZ UDPゴシック" panose="020B0400000000000000" pitchFamily="50" charset="-128"/>
                <a:ea typeface="BIZ UDPゴシック" panose="020B0400000000000000" pitchFamily="50" charset="-128"/>
              </a:rPr>
            </a:br>
            <a:r>
              <a:rPr lang="ja-JP" altLang="en-US" sz="800">
                <a:solidFill>
                  <a:schemeClr val="tx1"/>
                </a:solidFill>
                <a:latin typeface="BIZ UDPゴシック" panose="020B0400000000000000" pitchFamily="50" charset="-128"/>
                <a:ea typeface="BIZ UDPゴシック" panose="020B0400000000000000" pitchFamily="50" charset="-128"/>
              </a:rPr>
              <a:t>改革</a:t>
            </a:r>
            <a:r>
              <a:rPr lang="ja-JP" altLang="en-US" sz="800" dirty="0">
                <a:solidFill>
                  <a:schemeClr val="tx1"/>
                </a:solidFill>
                <a:latin typeface="BIZ UDPゴシック" panose="020B0400000000000000" pitchFamily="50" charset="-128"/>
                <a:ea typeface="BIZ UDPゴシック" panose="020B0400000000000000" pitchFamily="50" charset="-128"/>
              </a:rPr>
              <a:t>プラン（案）</a:t>
            </a:r>
            <a:endParaRPr lang="en-US" altLang="ja-JP" sz="800"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en-US" altLang="ja-JP" sz="800" spc="-40">
                <a:solidFill>
                  <a:schemeClr val="tx1"/>
                </a:solidFill>
                <a:latin typeface="BIZ UDPゴシック" panose="020B0400000000000000" pitchFamily="50" charset="-128"/>
                <a:ea typeface="BIZ UDPゴシック" panose="020B0400000000000000" pitchFamily="50" charset="-128"/>
              </a:rPr>
              <a:t>《</a:t>
            </a:r>
            <a:r>
              <a:rPr lang="ja-JP" altLang="en-US" sz="800" spc="-40">
                <a:solidFill>
                  <a:schemeClr val="tx1"/>
                </a:solidFill>
                <a:latin typeface="BIZ UDPゴシック" panose="020B0400000000000000" pitchFamily="50" charset="-128"/>
                <a:ea typeface="BIZ UDPゴシック" panose="020B0400000000000000" pitchFamily="50" charset="-128"/>
              </a:rPr>
              <a:t>大阪の成長</a:t>
            </a:r>
            <a:r>
              <a:rPr lang="ja-JP" altLang="en-US" sz="800" spc="-40" dirty="0">
                <a:solidFill>
                  <a:schemeClr val="tx1"/>
                </a:solidFill>
                <a:latin typeface="BIZ UDPゴシック" panose="020B0400000000000000" pitchFamily="50" charset="-128"/>
                <a:ea typeface="BIZ UDPゴシック" panose="020B0400000000000000" pitchFamily="50" charset="-128"/>
              </a:rPr>
              <a:t>戦略</a:t>
            </a:r>
            <a:r>
              <a:rPr lang="en-US" altLang="ja-JP" sz="800" spc="-40" dirty="0">
                <a:solidFill>
                  <a:schemeClr val="tx1"/>
                </a:solidFill>
                <a:latin typeface="BIZ UDPゴシック" panose="020B0400000000000000" pitchFamily="50" charset="-128"/>
                <a:ea typeface="BIZ UDPゴシック" panose="020B0400000000000000" pitchFamily="50" charset="-128"/>
              </a:rPr>
              <a:t>》</a:t>
            </a:r>
          </a:p>
        </p:txBody>
      </p:sp>
      <p:sp>
        <p:nvSpPr>
          <p:cNvPr id="80" name="AutoShape 4">
            <a:extLst>
              <a:ext uri="{FF2B5EF4-FFF2-40B4-BE49-F238E27FC236}">
                <a16:creationId xmlns:a16="http://schemas.microsoft.com/office/drawing/2014/main" id="{C43AB850-8522-473F-86FB-D54A785A60B0}"/>
              </a:ext>
            </a:extLst>
          </p:cNvPr>
          <p:cNvSpPr>
            <a:spLocks noChangeArrowheads="1"/>
          </p:cNvSpPr>
          <p:nvPr/>
        </p:nvSpPr>
        <p:spPr bwMode="gray">
          <a:xfrm>
            <a:off x="4665060"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２０～</a:t>
            </a:r>
            <a:r>
              <a:rPr lang="en-US" altLang="ja-JP" sz="800" b="1">
                <a:solidFill>
                  <a:schemeClr val="tx1"/>
                </a:solidFill>
                <a:latin typeface="BIZ UDPゴシック" panose="020B0400000000000000" pitchFamily="50" charset="-128"/>
                <a:ea typeface="BIZ UDPゴシック" panose="020B0400000000000000" pitchFamily="50" charset="-128"/>
              </a:rPr>
              <a:t>H</a:t>
            </a:r>
            <a:r>
              <a:rPr lang="ja-JP" altLang="en-US" sz="800" b="1">
                <a:solidFill>
                  <a:schemeClr val="tx1"/>
                </a:solidFill>
                <a:latin typeface="BIZ UDPゴシック" panose="020B0400000000000000" pitchFamily="50" charset="-128"/>
                <a:ea typeface="BIZ UDPゴシック" panose="020B0400000000000000" pitchFamily="50" charset="-128"/>
              </a:rPr>
              <a:t>２２＞</a:t>
            </a:r>
            <a:endParaRPr lang="en-US" altLang="ja-JP" sz="800" b="1">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latin typeface="BIZ UDPゴシック" panose="020B0400000000000000" pitchFamily="50" charset="-128"/>
                <a:ea typeface="BIZ UDPゴシック" panose="020B0400000000000000" pitchFamily="50" charset="-128"/>
              </a:rPr>
              <a:t>財政再建</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プログラム（案）</a:t>
            </a:r>
          </a:p>
          <a:p>
            <a:pPr algn="ctr" fontAlgn="ctr" hangingPunct="0">
              <a:spcBef>
                <a:spcPts val="300"/>
              </a:spcBef>
            </a:pPr>
            <a:r>
              <a:rPr lang="en-US" altLang="ja-JP" sz="800">
                <a:latin typeface="BIZ UDPゴシック" panose="020B0400000000000000" pitchFamily="50" charset="-128"/>
                <a:ea typeface="BIZ UDPゴシック" panose="020B0400000000000000" pitchFamily="50" charset="-128"/>
              </a:rPr>
              <a:t>《</a:t>
            </a:r>
            <a:r>
              <a:rPr lang="ja-JP" altLang="en-US" sz="800">
                <a:latin typeface="BIZ UDPゴシック" panose="020B0400000000000000" pitchFamily="50" charset="-128"/>
                <a:ea typeface="BIZ UDPゴシック" panose="020B0400000000000000" pitchFamily="50" charset="-128"/>
              </a:rPr>
              <a:t>将来ビジョン</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大阪</a:t>
            </a:r>
            <a:r>
              <a:rPr lang="en-US" altLang="ja-JP" sz="800" dirty="0">
                <a:latin typeface="BIZ UDPゴシック" panose="020B0400000000000000" pitchFamily="50" charset="-128"/>
                <a:ea typeface="BIZ UDPゴシック" panose="020B0400000000000000" pitchFamily="50" charset="-128"/>
              </a:rPr>
              <a:t>》</a:t>
            </a:r>
          </a:p>
        </p:txBody>
      </p:sp>
      <p:sp>
        <p:nvSpPr>
          <p:cNvPr id="81" name="AutoShape 4">
            <a:extLst>
              <a:ext uri="{FF2B5EF4-FFF2-40B4-BE49-F238E27FC236}">
                <a16:creationId xmlns:a16="http://schemas.microsoft.com/office/drawing/2014/main" id="{EBA9BE91-EE4B-4276-A7B6-FBA7EA06AD20}"/>
              </a:ext>
            </a:extLst>
          </p:cNvPr>
          <p:cNvSpPr>
            <a:spLocks noChangeArrowheads="1"/>
          </p:cNvSpPr>
          <p:nvPr/>
        </p:nvSpPr>
        <p:spPr bwMode="gray">
          <a:xfrm>
            <a:off x="3836968"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１７～</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１９＞</a:t>
            </a:r>
            <a:endParaRPr lang="en-US" altLang="ja-JP" sz="800" b="1"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latin typeface="BIZ UDPゴシック" panose="020B0400000000000000" pitchFamily="50" charset="-128"/>
                <a:ea typeface="BIZ UDPゴシック" panose="020B0400000000000000" pitchFamily="50" charset="-128"/>
              </a:rPr>
              <a:t>行</a:t>
            </a:r>
            <a:r>
              <a:rPr lang="ja-JP" altLang="en-US" sz="800" dirty="0">
                <a:latin typeface="BIZ UDPゴシック" panose="020B0400000000000000" pitchFamily="50" charset="-128"/>
                <a:ea typeface="BIZ UDPゴシック" panose="020B0400000000000000" pitchFamily="50" charset="-128"/>
              </a:rPr>
              <a:t>財政計画（案）</a:t>
            </a:r>
          </a:p>
          <a:p>
            <a:pPr algn="ctr" fontAlgn="ctr" hangingPunct="0">
              <a:spcBef>
                <a:spcPts val="300"/>
              </a:spcBef>
            </a:pPr>
            <a:r>
              <a:rPr lang="ja-JP" altLang="en-US" sz="800">
                <a:latin typeface="BIZ UDPゴシック" panose="020B0400000000000000" pitchFamily="50" charset="-128"/>
                <a:ea typeface="BIZ UDPゴシック" panose="020B0400000000000000" pitchFamily="50" charset="-128"/>
              </a:rPr>
              <a:t>行財政改革</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プログラム</a:t>
            </a:r>
            <a:r>
              <a:rPr lang="ja-JP" altLang="en-US" sz="800" dirty="0">
                <a:latin typeface="BIZ UDPゴシック" panose="020B0400000000000000" pitchFamily="50" charset="-128"/>
                <a:ea typeface="BIZ UDPゴシック" panose="020B0400000000000000" pitchFamily="50" charset="-128"/>
              </a:rPr>
              <a:t>（案）</a:t>
            </a:r>
          </a:p>
        </p:txBody>
      </p:sp>
      <p:sp>
        <p:nvSpPr>
          <p:cNvPr id="82" name="AutoShape 4">
            <a:extLst>
              <a:ext uri="{FF2B5EF4-FFF2-40B4-BE49-F238E27FC236}">
                <a16:creationId xmlns:a16="http://schemas.microsoft.com/office/drawing/2014/main" id="{2F4DE459-EF95-4713-BD04-C0E6B0155068}"/>
              </a:ext>
            </a:extLst>
          </p:cNvPr>
          <p:cNvSpPr>
            <a:spLocks noChangeArrowheads="1"/>
          </p:cNvSpPr>
          <p:nvPr/>
        </p:nvSpPr>
        <p:spPr bwMode="gray">
          <a:xfrm>
            <a:off x="3008876"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defRPr/>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１４～</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１６＞</a:t>
            </a:r>
            <a:endParaRPr lang="en-US" altLang="ja-JP" sz="800" b="1"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defRPr/>
            </a:pPr>
            <a:r>
              <a:rPr lang="ja-JP" altLang="en-US" sz="800">
                <a:latin typeface="BIZ UDPゴシック" panose="020B0400000000000000" pitchFamily="50" charset="-128"/>
                <a:ea typeface="BIZ UDPゴシック" panose="020B0400000000000000" pitchFamily="50" charset="-128"/>
              </a:rPr>
              <a:t>行</a:t>
            </a:r>
            <a:r>
              <a:rPr lang="ja-JP" altLang="en-US" sz="800" dirty="0">
                <a:latin typeface="BIZ UDPゴシック" panose="020B0400000000000000" pitchFamily="50" charset="-128"/>
                <a:ea typeface="BIZ UDPゴシック" panose="020B0400000000000000" pitchFamily="50" charset="-128"/>
              </a:rPr>
              <a:t>財政計画（案）</a:t>
            </a:r>
            <a:endParaRPr lang="en-US" altLang="ja-JP" sz="900" dirty="0">
              <a:latin typeface="BIZ UDPゴシック" panose="020B0400000000000000" pitchFamily="50" charset="-128"/>
              <a:ea typeface="BIZ UDPゴシック" panose="020B0400000000000000" pitchFamily="50" charset="-128"/>
            </a:endParaRPr>
          </a:p>
          <a:p>
            <a:pPr algn="ctr" fontAlgn="ctr" hangingPunct="0">
              <a:spcBef>
                <a:spcPts val="300"/>
              </a:spcBef>
              <a:defRPr/>
            </a:pPr>
            <a:endParaRPr lang="ja-JP" altLang="en-US" sz="900" dirty="0">
              <a:latin typeface="BIZ UDPゴシック" panose="020B0400000000000000" pitchFamily="50" charset="-128"/>
              <a:ea typeface="BIZ UDPゴシック" panose="020B0400000000000000" pitchFamily="50" charset="-128"/>
            </a:endParaRPr>
          </a:p>
        </p:txBody>
      </p:sp>
      <p:sp>
        <p:nvSpPr>
          <p:cNvPr id="83" name="AutoShape 4">
            <a:extLst>
              <a:ext uri="{FF2B5EF4-FFF2-40B4-BE49-F238E27FC236}">
                <a16:creationId xmlns:a16="http://schemas.microsoft.com/office/drawing/2014/main" id="{EF1C7E28-30EE-42BB-B56C-F1C56B34BE6F}"/>
              </a:ext>
            </a:extLst>
          </p:cNvPr>
          <p:cNvSpPr>
            <a:spLocks noChangeArrowheads="1"/>
          </p:cNvSpPr>
          <p:nvPr/>
        </p:nvSpPr>
        <p:spPr bwMode="gray">
          <a:xfrm>
            <a:off x="2180784"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a:solidFill>
                  <a:schemeClr val="tx1"/>
                </a:solidFill>
                <a:latin typeface="BIZ UDPゴシック" panose="020B0400000000000000" pitchFamily="50" charset="-128"/>
                <a:ea typeface="BIZ UDPゴシック" panose="020B0400000000000000" pitchFamily="50" charset="-128"/>
              </a:rPr>
              <a:t>H</a:t>
            </a:r>
            <a:r>
              <a:rPr lang="ja-JP" altLang="en-US" sz="800" b="1">
                <a:solidFill>
                  <a:schemeClr val="tx1"/>
                </a:solidFill>
                <a:latin typeface="BIZ UDPゴシック" panose="020B0400000000000000" pitchFamily="50" charset="-128"/>
                <a:ea typeface="BIZ UDPゴシック" panose="020B0400000000000000" pitchFamily="50" charset="-128"/>
              </a:rPr>
              <a:t>１１</a:t>
            </a: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a:solidFill>
                  <a:schemeClr val="tx1"/>
                </a:solidFill>
                <a:latin typeface="BIZ UDPゴシック" panose="020B0400000000000000" pitchFamily="50" charset="-128"/>
                <a:ea typeface="BIZ UDPゴシック" panose="020B0400000000000000" pitchFamily="50" charset="-128"/>
              </a:rPr>
              <a:t>H</a:t>
            </a:r>
            <a:r>
              <a:rPr lang="ja-JP" altLang="en-US" sz="800" b="1">
                <a:solidFill>
                  <a:schemeClr val="tx1"/>
                </a:solidFill>
                <a:latin typeface="BIZ UDPゴシック" panose="020B0400000000000000" pitchFamily="50" charset="-128"/>
                <a:ea typeface="BIZ UDPゴシック" panose="020B0400000000000000" pitchFamily="50" charset="-128"/>
              </a:rPr>
              <a:t>１３</a:t>
            </a:r>
            <a:r>
              <a:rPr lang="ja-JP" altLang="en-US" sz="800" b="1" dirty="0">
                <a:solidFill>
                  <a:schemeClr val="tx1"/>
                </a:solidFill>
                <a:latin typeface="BIZ UDPゴシック" panose="020B0400000000000000" pitchFamily="50" charset="-128"/>
                <a:ea typeface="BIZ UDPゴシック" panose="020B0400000000000000" pitchFamily="50" charset="-128"/>
              </a:rPr>
              <a:t>＞</a:t>
            </a:r>
            <a:endParaRPr lang="en-US" altLang="ja-JP" sz="800" b="1">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latin typeface="BIZ UDPゴシック" panose="020B0400000000000000" pitchFamily="50" charset="-128"/>
                <a:ea typeface="BIZ UDPゴシック" panose="020B0400000000000000" pitchFamily="50" charset="-128"/>
              </a:rPr>
              <a:t>行政改革</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推進</a:t>
            </a:r>
            <a:r>
              <a:rPr lang="ja-JP" altLang="en-US" sz="800" dirty="0">
                <a:latin typeface="BIZ UDPゴシック" panose="020B0400000000000000" pitchFamily="50" charset="-128"/>
                <a:ea typeface="BIZ UDPゴシック" panose="020B0400000000000000" pitchFamily="50" charset="-128"/>
              </a:rPr>
              <a:t>計画</a:t>
            </a:r>
            <a:endParaRPr lang="en-US" altLang="ja-JP" sz="800">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latin typeface="BIZ UDPゴシック" panose="020B0400000000000000" pitchFamily="50" charset="-128"/>
                <a:ea typeface="BIZ UDPゴシック" panose="020B0400000000000000" pitchFamily="50" charset="-128"/>
              </a:rPr>
              <a:t>財政再建</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プログラム</a:t>
            </a:r>
            <a:r>
              <a:rPr lang="ja-JP" altLang="en-US" sz="800" dirty="0">
                <a:latin typeface="BIZ UDPゴシック" panose="020B0400000000000000" pitchFamily="50" charset="-128"/>
                <a:ea typeface="BIZ UDPゴシック" panose="020B0400000000000000" pitchFamily="50" charset="-128"/>
              </a:rPr>
              <a:t>（案）</a:t>
            </a:r>
          </a:p>
          <a:p>
            <a:pPr algn="ctr" fontAlgn="ctr" hangingPunct="0">
              <a:spcBef>
                <a:spcPts val="300"/>
              </a:spcBef>
              <a:defRPr/>
            </a:pPr>
            <a:endParaRPr lang="ja-JP" altLang="ja-JP" sz="800" dirty="0">
              <a:solidFill>
                <a:srgbClr val="FFFFFF"/>
              </a:solidFill>
              <a:latin typeface="BIZ UDPゴシック" panose="020B0400000000000000" pitchFamily="50" charset="-128"/>
              <a:ea typeface="BIZ UDPゴシック" panose="020B0400000000000000" pitchFamily="50" charset="-128"/>
            </a:endParaRPr>
          </a:p>
        </p:txBody>
      </p:sp>
      <p:sp>
        <p:nvSpPr>
          <p:cNvPr id="84" name="AutoShape 4">
            <a:extLst>
              <a:ext uri="{FF2B5EF4-FFF2-40B4-BE49-F238E27FC236}">
                <a16:creationId xmlns:a16="http://schemas.microsoft.com/office/drawing/2014/main" id="{80D64BBD-09BE-4AF0-931F-8690F861E832}"/>
              </a:ext>
            </a:extLst>
          </p:cNvPr>
          <p:cNvSpPr>
            <a:spLocks noChangeArrowheads="1"/>
          </p:cNvSpPr>
          <p:nvPr/>
        </p:nvSpPr>
        <p:spPr bwMode="gray">
          <a:xfrm>
            <a:off x="1352692"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defRPr/>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８～</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１０＞</a:t>
            </a:r>
            <a:endParaRPr lang="en-US" altLang="ja-JP" sz="800" b="1"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defRPr/>
            </a:pPr>
            <a:r>
              <a:rPr lang="ja-JP" altLang="en-US" sz="800">
                <a:latin typeface="BIZ UDPゴシック" panose="020B0400000000000000" pitchFamily="50" charset="-128"/>
                <a:ea typeface="BIZ UDPゴシック" panose="020B0400000000000000" pitchFamily="50" charset="-128"/>
              </a:rPr>
              <a:t>行政改革大綱</a:t>
            </a:r>
          </a:p>
          <a:p>
            <a:pPr algn="ctr" fontAlgn="ctr" hangingPunct="0">
              <a:spcBef>
                <a:spcPts val="300"/>
              </a:spcBef>
              <a:defRPr/>
            </a:pPr>
            <a:r>
              <a:rPr lang="ja-JP" altLang="en-US" sz="800">
                <a:latin typeface="BIZ UDPゴシック" panose="020B0400000000000000" pitchFamily="50" charset="-128"/>
                <a:ea typeface="BIZ UDPゴシック" panose="020B0400000000000000" pitchFamily="50" charset="-128"/>
              </a:rPr>
              <a:t>財政健全化</a:t>
            </a:r>
            <a:br>
              <a:rPr lang="en-US" altLang="ja-JP" sz="800">
                <a:latin typeface="BIZ UDPゴシック" panose="020B0400000000000000" pitchFamily="50" charset="-128"/>
                <a:ea typeface="BIZ UDPゴシック" panose="020B0400000000000000" pitchFamily="50" charset="-128"/>
              </a:rPr>
            </a:br>
            <a:r>
              <a:rPr lang="ja-JP" altLang="en-US" sz="800">
                <a:latin typeface="BIZ UDPゴシック" panose="020B0400000000000000" pitchFamily="50" charset="-128"/>
                <a:ea typeface="BIZ UDPゴシック" panose="020B0400000000000000" pitchFamily="50" charset="-128"/>
              </a:rPr>
              <a:t>方策（案）</a:t>
            </a:r>
            <a:endParaRPr lang="en-US" altLang="ja-JP" sz="800" dirty="0">
              <a:latin typeface="BIZ UDPゴシック" panose="020B0400000000000000" pitchFamily="50" charset="-128"/>
              <a:ea typeface="BIZ UDPゴシック" panose="020B0400000000000000" pitchFamily="50" charset="-128"/>
            </a:endParaRPr>
          </a:p>
        </p:txBody>
      </p:sp>
      <p:sp>
        <p:nvSpPr>
          <p:cNvPr id="85" name="AutoShape 4">
            <a:extLst>
              <a:ext uri="{FF2B5EF4-FFF2-40B4-BE49-F238E27FC236}">
                <a16:creationId xmlns:a16="http://schemas.microsoft.com/office/drawing/2014/main" id="{655E19CF-B50C-4349-8D26-AFD1605297AD}"/>
              </a:ext>
            </a:extLst>
          </p:cNvPr>
          <p:cNvSpPr>
            <a:spLocks noChangeArrowheads="1"/>
          </p:cNvSpPr>
          <p:nvPr/>
        </p:nvSpPr>
        <p:spPr bwMode="gray">
          <a:xfrm>
            <a:off x="416496" y="2358347"/>
            <a:ext cx="936000" cy="1152000"/>
          </a:xfrm>
          <a:prstGeom prst="rect">
            <a:avLst/>
          </a:prstGeom>
          <a:solidFill>
            <a:srgbClr val="FFD3B3"/>
          </a:solidFill>
          <a:ln w="9525">
            <a:solidFill>
              <a:srgbClr val="FFFFFF"/>
            </a:solidFill>
            <a:headEnd/>
            <a:tailEnd/>
          </a:ln>
        </p:spPr>
        <p:style>
          <a:lnRef idx="1">
            <a:schemeClr val="accent6"/>
          </a:lnRef>
          <a:fillRef idx="2">
            <a:schemeClr val="accent6"/>
          </a:fillRef>
          <a:effectRef idx="1">
            <a:schemeClr val="accent6"/>
          </a:effectRef>
          <a:fontRef idx="minor">
            <a:schemeClr val="dk1"/>
          </a:fontRef>
        </p:style>
        <p:txBody>
          <a:bodyPr lIns="0" rIns="0" anchor="ctr">
            <a:noAutofit/>
          </a:bodyPr>
          <a:lstStyle/>
          <a:p>
            <a:pPr algn="ctr" fontAlgn="ctr" hangingPunct="0"/>
            <a:r>
              <a:rPr lang="ja-JP" altLang="en-US" sz="900" dirty="0">
                <a:solidFill>
                  <a:schemeClr val="tx1"/>
                </a:solidFill>
                <a:latin typeface="BIZ UDPゴシック" panose="020B0400000000000000" pitchFamily="50" charset="-128"/>
                <a:ea typeface="BIZ UDPゴシック" panose="020B0400000000000000" pitchFamily="50" charset="-128"/>
              </a:rPr>
              <a:t>バブル崩壊後、</a:t>
            </a:r>
          </a:p>
          <a:p>
            <a:pPr algn="ctr" fontAlgn="ctr" hangingPunct="0"/>
            <a:r>
              <a:rPr lang="ja-JP" altLang="en-US" sz="900" dirty="0">
                <a:solidFill>
                  <a:schemeClr val="tx1"/>
                </a:solidFill>
                <a:latin typeface="BIZ UDPゴシック" panose="020B0400000000000000" pitchFamily="50" charset="-128"/>
                <a:ea typeface="BIZ UDPゴシック" panose="020B0400000000000000" pitchFamily="50" charset="-128"/>
              </a:rPr>
              <a:t>景気対策のため</a:t>
            </a:r>
          </a:p>
          <a:p>
            <a:pPr algn="ctr" fontAlgn="ctr" hangingPunct="0"/>
            <a:r>
              <a:rPr lang="ja-JP" altLang="en-US" sz="900">
                <a:solidFill>
                  <a:schemeClr val="tx1"/>
                </a:solidFill>
                <a:latin typeface="BIZ UDPゴシック" panose="020B0400000000000000" pitchFamily="50" charset="-128"/>
                <a:ea typeface="BIZ UDPゴシック" panose="020B0400000000000000" pitchFamily="50" charset="-128"/>
              </a:rPr>
              <a:t>地方債の</a:t>
            </a:r>
            <a:br>
              <a:rPr lang="en-US" altLang="ja-JP" sz="900">
                <a:solidFill>
                  <a:schemeClr val="tx1"/>
                </a:solidFill>
                <a:latin typeface="BIZ UDPゴシック" panose="020B0400000000000000" pitchFamily="50" charset="-128"/>
                <a:ea typeface="BIZ UDPゴシック" panose="020B0400000000000000" pitchFamily="50" charset="-128"/>
              </a:rPr>
            </a:br>
            <a:r>
              <a:rPr lang="ja-JP" altLang="en-US" sz="900">
                <a:solidFill>
                  <a:schemeClr val="tx1"/>
                </a:solidFill>
                <a:latin typeface="BIZ UDPゴシック" panose="020B0400000000000000" pitchFamily="50" charset="-128"/>
                <a:ea typeface="BIZ UDPゴシック" panose="020B0400000000000000" pitchFamily="50" charset="-128"/>
              </a:rPr>
              <a:t>発行</a:t>
            </a:r>
            <a:r>
              <a:rPr lang="ja-JP" altLang="en-US" sz="900" dirty="0">
                <a:solidFill>
                  <a:schemeClr val="tx1"/>
                </a:solidFill>
                <a:latin typeface="BIZ UDPゴシック" panose="020B0400000000000000" pitchFamily="50" charset="-128"/>
                <a:ea typeface="BIZ UDPゴシック" panose="020B0400000000000000" pitchFamily="50" charset="-128"/>
              </a:rPr>
              <a:t>額急増</a:t>
            </a:r>
          </a:p>
        </p:txBody>
      </p:sp>
      <p:sp>
        <p:nvSpPr>
          <p:cNvPr id="92" name="AutoShape 4">
            <a:extLst>
              <a:ext uri="{FF2B5EF4-FFF2-40B4-BE49-F238E27FC236}">
                <a16:creationId xmlns:a16="http://schemas.microsoft.com/office/drawing/2014/main" id="{5872861F-C3C0-4686-BBF9-9658E7EE6C85}"/>
              </a:ext>
            </a:extLst>
          </p:cNvPr>
          <p:cNvSpPr>
            <a:spLocks noChangeArrowheads="1"/>
          </p:cNvSpPr>
          <p:nvPr/>
        </p:nvSpPr>
        <p:spPr bwMode="gray">
          <a:xfrm>
            <a:off x="6321244"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dirty="0">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dirty="0">
                <a:solidFill>
                  <a:schemeClr val="tx1"/>
                </a:solidFill>
                <a:latin typeface="BIZ UDPゴシック" panose="020B0400000000000000" pitchFamily="50" charset="-128"/>
                <a:ea typeface="BIZ UDPゴシック" panose="020B0400000000000000" pitchFamily="50" charset="-128"/>
              </a:rPr>
              <a:t>２６＞</a:t>
            </a:r>
            <a:endParaRPr lang="en-US" altLang="ja-JP" sz="800" b="1"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dirty="0">
                <a:solidFill>
                  <a:schemeClr val="tx1"/>
                </a:solidFill>
                <a:latin typeface="BIZ UDPゴシック" panose="020B0400000000000000" pitchFamily="50" charset="-128"/>
                <a:ea typeface="BIZ UDPゴシック" panose="020B0400000000000000" pitchFamily="50" charset="-128"/>
              </a:rPr>
              <a:t>行財政</a:t>
            </a:r>
            <a:r>
              <a:rPr lang="ja-JP" altLang="en-US" sz="800">
                <a:solidFill>
                  <a:schemeClr val="tx1"/>
                </a:solidFill>
                <a:latin typeface="BIZ UDPゴシック" panose="020B0400000000000000" pitchFamily="50" charset="-128"/>
                <a:ea typeface="BIZ UDPゴシック" panose="020B0400000000000000" pitchFamily="50" charset="-128"/>
              </a:rPr>
              <a:t>改革の</a:t>
            </a:r>
            <a:br>
              <a:rPr lang="en-US" altLang="ja-JP" sz="800" dirty="0">
                <a:solidFill>
                  <a:schemeClr val="tx1"/>
                </a:solidFill>
                <a:latin typeface="BIZ UDPゴシック" panose="020B0400000000000000" pitchFamily="50" charset="-128"/>
                <a:ea typeface="BIZ UDPゴシック" panose="020B0400000000000000" pitchFamily="50" charset="-128"/>
              </a:rPr>
            </a:br>
            <a:r>
              <a:rPr lang="ja-JP" altLang="en-US" sz="800">
                <a:solidFill>
                  <a:schemeClr val="tx1"/>
                </a:solidFill>
                <a:latin typeface="BIZ UDPゴシック" panose="020B0400000000000000" pitchFamily="50" charset="-128"/>
                <a:ea typeface="BIZ UDPゴシック" panose="020B0400000000000000" pitchFamily="50" charset="-128"/>
              </a:rPr>
              <a:t>取組み</a:t>
            </a:r>
            <a:endParaRPr lang="en-US" altLang="ja-JP" sz="800"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solidFill>
                  <a:schemeClr val="tx1"/>
                </a:solidFill>
                <a:latin typeface="BIZ UDPゴシック" panose="020B0400000000000000" pitchFamily="50" charset="-128"/>
                <a:ea typeface="BIZ UDPゴシック" panose="020B0400000000000000" pitchFamily="50" charset="-128"/>
              </a:rPr>
              <a:t>財政構造改革</a:t>
            </a:r>
            <a:br>
              <a:rPr lang="en-US" altLang="ja-JP" sz="800">
                <a:solidFill>
                  <a:schemeClr val="tx1"/>
                </a:solidFill>
                <a:latin typeface="BIZ UDPゴシック" panose="020B0400000000000000" pitchFamily="50" charset="-128"/>
                <a:ea typeface="BIZ UDPゴシック" panose="020B0400000000000000" pitchFamily="50" charset="-128"/>
              </a:rPr>
            </a:br>
            <a:r>
              <a:rPr lang="ja-JP" altLang="en-US" sz="800" spc="-40">
                <a:solidFill>
                  <a:schemeClr val="tx1"/>
                </a:solidFill>
                <a:latin typeface="BIZ UDPゴシック" panose="020B0400000000000000" pitchFamily="50" charset="-128"/>
                <a:ea typeface="BIZ UDPゴシック" panose="020B0400000000000000" pitchFamily="50" charset="-128"/>
              </a:rPr>
              <a:t>プラン</a:t>
            </a:r>
            <a:r>
              <a:rPr lang="ja-JP" altLang="en-US" sz="800" spc="-40" dirty="0">
                <a:solidFill>
                  <a:schemeClr val="tx1"/>
                </a:solidFill>
                <a:latin typeface="BIZ UDPゴシック" panose="020B0400000000000000" pitchFamily="50" charset="-128"/>
                <a:ea typeface="BIZ UDPゴシック" panose="020B0400000000000000" pitchFamily="50" charset="-128"/>
              </a:rPr>
              <a:t>（案</a:t>
            </a:r>
            <a:r>
              <a:rPr lang="ja-JP" altLang="en-US" sz="800" spc="-40">
                <a:solidFill>
                  <a:schemeClr val="tx1"/>
                </a:solidFill>
                <a:latin typeface="BIZ UDPゴシック" panose="020B0400000000000000" pitchFamily="50" charset="-128"/>
                <a:ea typeface="BIZ UDPゴシック" panose="020B0400000000000000" pitchFamily="50" charset="-128"/>
              </a:rPr>
              <a:t>）を承継</a:t>
            </a:r>
            <a:endParaRPr lang="en-US" altLang="ja-JP" sz="800" spc="-40"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endParaRPr lang="en-US" altLang="ja-JP" sz="1050"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endParaRPr lang="en-US" altLang="ja-JP" sz="1000" dirty="0">
              <a:solidFill>
                <a:schemeClr val="tx1"/>
              </a:solidFill>
              <a:latin typeface="BIZ UDPゴシック" panose="020B0400000000000000" pitchFamily="50" charset="-128"/>
              <a:ea typeface="BIZ UDPゴシック" panose="020B0400000000000000" pitchFamily="50" charset="-128"/>
            </a:endParaRPr>
          </a:p>
        </p:txBody>
      </p:sp>
      <p:sp>
        <p:nvSpPr>
          <p:cNvPr id="94" name="AutoShape 4">
            <a:extLst>
              <a:ext uri="{FF2B5EF4-FFF2-40B4-BE49-F238E27FC236}">
                <a16:creationId xmlns:a16="http://schemas.microsoft.com/office/drawing/2014/main" id="{128FED53-C01B-40C8-9022-F14C88A6766F}"/>
              </a:ext>
            </a:extLst>
          </p:cNvPr>
          <p:cNvSpPr>
            <a:spLocks noChangeArrowheads="1"/>
          </p:cNvSpPr>
          <p:nvPr/>
        </p:nvSpPr>
        <p:spPr bwMode="gray">
          <a:xfrm>
            <a:off x="7149336" y="2358219"/>
            <a:ext cx="828000" cy="79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800" b="1">
                <a:solidFill>
                  <a:schemeClr val="tx1"/>
                </a:solidFill>
                <a:latin typeface="BIZ UDPゴシック" panose="020B0400000000000000" pitchFamily="50" charset="-128"/>
                <a:ea typeface="BIZ UDPゴシック" panose="020B0400000000000000" pitchFamily="50" charset="-128"/>
              </a:rPr>
              <a:t>＜</a:t>
            </a:r>
            <a:r>
              <a:rPr lang="en-US" altLang="ja-JP" sz="800" b="1" dirty="0">
                <a:solidFill>
                  <a:schemeClr val="tx1"/>
                </a:solidFill>
                <a:latin typeface="BIZ UDPゴシック" panose="020B0400000000000000" pitchFamily="50" charset="-128"/>
                <a:ea typeface="BIZ UDPゴシック" panose="020B0400000000000000" pitchFamily="50" charset="-128"/>
              </a:rPr>
              <a:t>H</a:t>
            </a:r>
            <a:r>
              <a:rPr lang="ja-JP" altLang="en-US" sz="800" b="1">
                <a:solidFill>
                  <a:schemeClr val="tx1"/>
                </a:solidFill>
                <a:latin typeface="BIZ UDPゴシック" panose="020B0400000000000000" pitchFamily="50" charset="-128"/>
                <a:ea typeface="BIZ UDPゴシック" panose="020B0400000000000000" pitchFamily="50" charset="-128"/>
              </a:rPr>
              <a:t>２７～</a:t>
            </a:r>
            <a:r>
              <a:rPr lang="en-US" altLang="ja-JP" sz="800" b="1">
                <a:solidFill>
                  <a:schemeClr val="tx1"/>
                </a:solidFill>
                <a:latin typeface="BIZ UDPゴシック" panose="020B0400000000000000" pitchFamily="50" charset="-128"/>
                <a:ea typeface="BIZ UDPゴシック" panose="020B0400000000000000" pitchFamily="50" charset="-128"/>
              </a:rPr>
              <a:t>H</a:t>
            </a:r>
            <a:r>
              <a:rPr lang="ja-JP" altLang="en-US" sz="800" b="1">
                <a:solidFill>
                  <a:schemeClr val="tx1"/>
                </a:solidFill>
                <a:latin typeface="BIZ UDPゴシック" panose="020B0400000000000000" pitchFamily="50" charset="-128"/>
                <a:ea typeface="BIZ UDPゴシック" panose="020B0400000000000000" pitchFamily="50" charset="-128"/>
              </a:rPr>
              <a:t>２９＞</a:t>
            </a:r>
            <a:endParaRPr lang="en-US" altLang="ja-JP" sz="800" b="1">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solidFill>
                  <a:schemeClr val="tx1"/>
                </a:solidFill>
                <a:latin typeface="BIZ UDPゴシック" panose="020B0400000000000000" pitchFamily="50" charset="-128"/>
                <a:ea typeface="BIZ UDPゴシック" panose="020B0400000000000000" pitchFamily="50" charset="-128"/>
              </a:rPr>
              <a:t>行財政改革</a:t>
            </a:r>
            <a:br>
              <a:rPr lang="en-US" altLang="ja-JP" sz="800">
                <a:solidFill>
                  <a:schemeClr val="tx1"/>
                </a:solidFill>
                <a:latin typeface="BIZ UDPゴシック" panose="020B0400000000000000" pitchFamily="50" charset="-128"/>
                <a:ea typeface="BIZ UDPゴシック" panose="020B0400000000000000" pitchFamily="50" charset="-128"/>
              </a:rPr>
            </a:br>
            <a:r>
              <a:rPr lang="ja-JP" altLang="en-US" sz="800">
                <a:solidFill>
                  <a:schemeClr val="tx1"/>
                </a:solidFill>
                <a:latin typeface="BIZ UDPゴシック" panose="020B0400000000000000" pitchFamily="50" charset="-128"/>
                <a:ea typeface="BIZ UDPゴシック" panose="020B0400000000000000" pitchFamily="50" charset="-128"/>
              </a:rPr>
              <a:t>推進プラン（案）</a:t>
            </a:r>
            <a:endParaRPr lang="en-US" altLang="ja-JP" sz="80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en-US" altLang="ja-JP" sz="800" spc="-30">
                <a:solidFill>
                  <a:schemeClr val="tx1"/>
                </a:solidFill>
                <a:latin typeface="BIZ UDPゴシック" panose="020B0400000000000000" pitchFamily="50" charset="-128"/>
                <a:ea typeface="BIZ UDPゴシック" panose="020B0400000000000000" pitchFamily="50" charset="-128"/>
              </a:rPr>
              <a:t>《</a:t>
            </a:r>
            <a:r>
              <a:rPr lang="ja-JP" altLang="en-US" sz="800" spc="-30" dirty="0">
                <a:solidFill>
                  <a:schemeClr val="tx1"/>
                </a:solidFill>
                <a:latin typeface="BIZ UDPゴシック" panose="020B0400000000000000" pitchFamily="50" charset="-128"/>
                <a:ea typeface="BIZ UDPゴシック" panose="020B0400000000000000" pitchFamily="50" charset="-128"/>
              </a:rPr>
              <a:t>大阪の成長</a:t>
            </a:r>
            <a:r>
              <a:rPr lang="ja-JP" altLang="en-US" sz="800" spc="-30">
                <a:solidFill>
                  <a:schemeClr val="tx1"/>
                </a:solidFill>
                <a:latin typeface="BIZ UDPゴシック" panose="020B0400000000000000" pitchFamily="50" charset="-128"/>
                <a:ea typeface="BIZ UDPゴシック" panose="020B0400000000000000" pitchFamily="50" charset="-128"/>
              </a:rPr>
              <a:t>戦略</a:t>
            </a:r>
            <a:r>
              <a:rPr lang="en-US" altLang="ja-JP" sz="800" spc="-30">
                <a:solidFill>
                  <a:schemeClr val="tx1"/>
                </a:solidFill>
                <a:latin typeface="BIZ UDPゴシック" panose="020B0400000000000000" pitchFamily="50" charset="-128"/>
                <a:ea typeface="BIZ UDPゴシック" panose="020B0400000000000000" pitchFamily="50" charset="-128"/>
              </a:rPr>
              <a:t>》</a:t>
            </a:r>
            <a:r>
              <a:rPr lang="ja-JP" altLang="en-US" sz="800">
                <a:solidFill>
                  <a:schemeClr val="tx1"/>
                </a:solidFill>
                <a:latin typeface="BIZ UDPゴシック" panose="020B0400000000000000" pitchFamily="50" charset="-128"/>
                <a:ea typeface="BIZ UDPゴシック" panose="020B0400000000000000" pitchFamily="50" charset="-128"/>
              </a:rPr>
              <a:t>（</a:t>
            </a:r>
            <a:r>
              <a:rPr lang="ja-JP" altLang="en-US" sz="800" dirty="0">
                <a:solidFill>
                  <a:schemeClr val="tx1"/>
                </a:solidFill>
                <a:latin typeface="BIZ UDPゴシック" panose="020B0400000000000000" pitchFamily="50" charset="-128"/>
                <a:ea typeface="BIZ UDPゴシック" panose="020B0400000000000000" pitchFamily="50" charset="-128"/>
              </a:rPr>
              <a:t>改訂版）</a:t>
            </a:r>
          </a:p>
        </p:txBody>
      </p:sp>
      <p:sp>
        <p:nvSpPr>
          <p:cNvPr id="96" name="AutoShape 4">
            <a:extLst>
              <a:ext uri="{FF2B5EF4-FFF2-40B4-BE49-F238E27FC236}">
                <a16:creationId xmlns:a16="http://schemas.microsoft.com/office/drawing/2014/main" id="{478922E4-4883-4C16-ACEB-0897A93F4D1B}"/>
              </a:ext>
            </a:extLst>
          </p:cNvPr>
          <p:cNvSpPr>
            <a:spLocks noChangeArrowheads="1"/>
          </p:cNvSpPr>
          <p:nvPr/>
        </p:nvSpPr>
        <p:spPr bwMode="gray">
          <a:xfrm>
            <a:off x="7977432" y="1998179"/>
            <a:ext cx="828000" cy="1152000"/>
          </a:xfrm>
          <a:prstGeom prst="chevron">
            <a:avLst>
              <a:gd name="adj" fmla="val 0"/>
            </a:avLst>
          </a:prstGeom>
          <a:solidFill>
            <a:srgbClr val="CCDAF5"/>
          </a:solidFill>
          <a:ln w="9525">
            <a:solidFill>
              <a:srgbClr val="FFFFFF"/>
            </a:solidFill>
            <a:headEnd/>
            <a:tailEnd/>
          </a:ln>
        </p:spPr>
        <p:style>
          <a:lnRef idx="1">
            <a:schemeClr val="accent2"/>
          </a:lnRef>
          <a:fillRef idx="2">
            <a:schemeClr val="accent2"/>
          </a:fillRef>
          <a:effectRef idx="1">
            <a:schemeClr val="accent2"/>
          </a:effectRef>
          <a:fontRef idx="minor">
            <a:schemeClr val="dk1"/>
          </a:fontRef>
        </p:style>
        <p:txBody>
          <a:bodyPr lIns="0" tIns="54000" rIns="0" bIns="0" anchor="t">
            <a:noAutofit/>
          </a:bodyPr>
          <a:lstStyle/>
          <a:p>
            <a:pPr algn="ctr" fontAlgn="ctr" hangingPunct="0">
              <a:spcBef>
                <a:spcPts val="300"/>
              </a:spcBef>
            </a:pPr>
            <a:r>
              <a:rPr lang="ja-JP" altLang="en-US" sz="900" b="1">
                <a:solidFill>
                  <a:schemeClr val="tx1"/>
                </a:solidFill>
                <a:latin typeface="BIZ UDPゴシック" panose="020B0400000000000000" pitchFamily="50" charset="-128"/>
                <a:ea typeface="BIZ UDPゴシック" panose="020B0400000000000000" pitchFamily="50" charset="-128"/>
              </a:rPr>
              <a:t>＜</a:t>
            </a:r>
            <a:r>
              <a:rPr lang="en-US" altLang="ja-JP" sz="900" b="1">
                <a:solidFill>
                  <a:schemeClr val="tx1"/>
                </a:solidFill>
                <a:latin typeface="BIZ UDPゴシック" panose="020B0400000000000000" pitchFamily="50" charset="-128"/>
                <a:ea typeface="BIZ UDPゴシック" panose="020B0400000000000000" pitchFamily="50" charset="-128"/>
              </a:rPr>
              <a:t>H</a:t>
            </a:r>
            <a:r>
              <a:rPr lang="ja-JP" altLang="en-US" sz="900" b="1">
                <a:solidFill>
                  <a:schemeClr val="tx1"/>
                </a:solidFill>
                <a:latin typeface="BIZ UDPゴシック" panose="020B0400000000000000" pitchFamily="50" charset="-128"/>
                <a:ea typeface="BIZ UDPゴシック" panose="020B0400000000000000" pitchFamily="50" charset="-128"/>
              </a:rPr>
              <a:t>３０</a:t>
            </a:r>
            <a:r>
              <a:rPr lang="ja-JP" altLang="en-US" sz="900" b="1" dirty="0">
                <a:solidFill>
                  <a:schemeClr val="tx1"/>
                </a:solidFill>
                <a:latin typeface="BIZ UDPゴシック" panose="020B0400000000000000" pitchFamily="50" charset="-128"/>
                <a:ea typeface="BIZ UDPゴシック" panose="020B0400000000000000" pitchFamily="50" charset="-128"/>
              </a:rPr>
              <a:t>以降＞</a:t>
            </a:r>
          </a:p>
          <a:p>
            <a:pPr algn="ctr" fontAlgn="ctr" hangingPunct="0">
              <a:spcBef>
                <a:spcPts val="300"/>
              </a:spcBef>
            </a:pPr>
            <a:r>
              <a:rPr lang="ja-JP" altLang="en-US" sz="900" dirty="0">
                <a:solidFill>
                  <a:schemeClr val="tx1"/>
                </a:solidFill>
                <a:latin typeface="BIZ UDPゴシック" panose="020B0400000000000000" pitchFamily="50" charset="-128"/>
                <a:ea typeface="BIZ UDPゴシック" panose="020B0400000000000000" pitchFamily="50" charset="-128"/>
              </a:rPr>
              <a:t>行政</a:t>
            </a:r>
            <a:r>
              <a:rPr lang="ja-JP" altLang="en-US" sz="900">
                <a:solidFill>
                  <a:schemeClr val="tx1"/>
                </a:solidFill>
                <a:latin typeface="BIZ UDPゴシック" panose="020B0400000000000000" pitchFamily="50" charset="-128"/>
                <a:ea typeface="BIZ UDPゴシック" panose="020B0400000000000000" pitchFamily="50" charset="-128"/>
              </a:rPr>
              <a:t>経営の</a:t>
            </a:r>
            <a:br>
              <a:rPr lang="en-US" altLang="ja-JP" sz="900" dirty="0">
                <a:solidFill>
                  <a:schemeClr val="tx1"/>
                </a:solidFill>
                <a:latin typeface="BIZ UDPゴシック" panose="020B0400000000000000" pitchFamily="50" charset="-128"/>
                <a:ea typeface="BIZ UDPゴシック" panose="020B0400000000000000" pitchFamily="50" charset="-128"/>
              </a:rPr>
            </a:br>
            <a:r>
              <a:rPr lang="ja-JP" altLang="en-US" sz="900">
                <a:solidFill>
                  <a:schemeClr val="tx1"/>
                </a:solidFill>
                <a:latin typeface="BIZ UDPゴシック" panose="020B0400000000000000" pitchFamily="50" charset="-128"/>
                <a:ea typeface="BIZ UDPゴシック" panose="020B0400000000000000" pitchFamily="50" charset="-128"/>
              </a:rPr>
              <a:t>取組み</a:t>
            </a:r>
            <a:endParaRPr lang="en-US" altLang="ja-JP" sz="900" dirty="0">
              <a:solidFill>
                <a:schemeClr val="tx1"/>
              </a:solidFill>
              <a:latin typeface="BIZ UDPゴシック" panose="020B0400000000000000" pitchFamily="50" charset="-128"/>
              <a:ea typeface="BIZ UDPゴシック" panose="020B0400000000000000" pitchFamily="50" charset="-128"/>
            </a:endParaRPr>
          </a:p>
          <a:p>
            <a:pPr algn="ctr" fontAlgn="ctr" hangingPunct="0">
              <a:spcBef>
                <a:spcPts val="300"/>
              </a:spcBef>
            </a:pPr>
            <a:r>
              <a:rPr lang="ja-JP" altLang="en-US" sz="800">
                <a:solidFill>
                  <a:schemeClr val="tx1"/>
                </a:solidFill>
                <a:latin typeface="BIZ UDPゴシック" panose="020B0400000000000000" pitchFamily="50" charset="-128"/>
                <a:ea typeface="BIZ UDPゴシック" panose="020B0400000000000000" pitchFamily="50" charset="-128"/>
              </a:rPr>
              <a:t>（</a:t>
            </a:r>
            <a:r>
              <a:rPr lang="ja-JP" altLang="en-US" sz="800" dirty="0">
                <a:solidFill>
                  <a:schemeClr val="tx1"/>
                </a:solidFill>
                <a:latin typeface="BIZ UDPゴシック" panose="020B0400000000000000" pitchFamily="50" charset="-128"/>
                <a:ea typeface="BIZ UDPゴシック" panose="020B0400000000000000" pitchFamily="50" charset="-128"/>
              </a:rPr>
              <a:t>毎年度作成）</a:t>
            </a:r>
          </a:p>
        </p:txBody>
      </p:sp>
      <p:sp>
        <p:nvSpPr>
          <p:cNvPr id="107" name="角丸四角形 39">
            <a:extLst>
              <a:ext uri="{FF2B5EF4-FFF2-40B4-BE49-F238E27FC236}">
                <a16:creationId xmlns:a16="http://schemas.microsoft.com/office/drawing/2014/main" id="{13B4292E-086E-4692-965D-B67B37916215}"/>
              </a:ext>
            </a:extLst>
          </p:cNvPr>
          <p:cNvSpPr>
            <a:spLocks/>
          </p:cNvSpPr>
          <p:nvPr/>
        </p:nvSpPr>
        <p:spPr>
          <a:xfrm>
            <a:off x="398600" y="3984861"/>
            <a:ext cx="9360000" cy="288000"/>
          </a:xfrm>
          <a:prstGeom prst="rect">
            <a:avLst/>
          </a:prstGeom>
          <a:noFill/>
          <a:ln w="12700" cap="flat" cmpd="sng" algn="ctr">
            <a:noFill/>
            <a:prstDash val="solid"/>
          </a:ln>
          <a:effectLst/>
          <a:extLst>
            <a:ext uri="{909E8E84-426E-40DD-AFC4-6F175D3DCCD1}">
              <a14:hiddenFill xmlns:a14="http://schemas.microsoft.com/office/drawing/2010/main">
                <a:solidFill>
                  <a:scrgbClr r="0" g="0" b="0">
                    <a:alpha val="0"/>
                  </a:scrgbClr>
                </a:solidFill>
              </a14:hiddenFill>
            </a:ext>
            <a:ext uri="{91240B29-F687-4F45-9708-019B960494DF}">
              <a14:hiddenLine xmlns:a14="http://schemas.microsoft.com/office/drawing/2010/main" w="12700" cap="flat" cmpd="sng" algn="ctr">
                <a:solidFill>
                  <a:srgbClr val="000099"/>
                </a:solidFill>
                <a:prstDash val="solid"/>
              </a14:hiddenLine>
            </a:ext>
          </a:extLst>
        </p:spPr>
        <p:txBody>
          <a:bodyPr wrap="none" lIns="0" tIns="72000" rIns="0" bIns="0" rtlCol="0" anchor="t" anchorCtr="0">
            <a:noAutofit/>
          </a:bodyPr>
          <a:lstStyle/>
          <a:p>
            <a:pPr algn="just" defTabSz="914400" fontAlgn="ctr" hangingPunct="0">
              <a:lnSpc>
                <a:spcPct val="105000"/>
              </a:lnSpc>
              <a:spcBef>
                <a:spcPts val="200"/>
              </a:spcBef>
              <a:buClr>
                <a:srgbClr val="111986"/>
              </a:buClr>
              <a:buSzPct val="70000"/>
              <a:defRPr/>
            </a:pPr>
            <a:r>
              <a:rPr kumimoji="1" lang="ja-JP" altLang="en-US" sz="1100" dirty="0"/>
              <a:t>減債基金：府債の償還財源を確保し、財政の健全な運営に資するための資金を積み立てることを目的に設置された基金</a:t>
            </a:r>
            <a:endParaRPr lang="en-US" altLang="ja-JP" sz="1100" dirty="0">
              <a:latin typeface="BIZ UDPゴシック" panose="020B0400000000000000" pitchFamily="50" charset="-128"/>
              <a:ea typeface="BIZ UDPゴシック" panose="020B0400000000000000" pitchFamily="50" charset="-128"/>
            </a:endParaRPr>
          </a:p>
          <a:p>
            <a:pPr marL="144000" indent="-144000" algn="just" defTabSz="914400" fontAlgn="ctr" hangingPunct="0">
              <a:lnSpc>
                <a:spcPct val="105000"/>
              </a:lnSpc>
              <a:spcBef>
                <a:spcPts val="200"/>
              </a:spcBef>
              <a:buClr>
                <a:srgbClr val="111986"/>
              </a:buClr>
              <a:buSzPct val="70000"/>
              <a:buFont typeface="Wingdings" panose="05000000000000000000" pitchFamily="2" charset="2"/>
              <a:buChar char="l"/>
              <a:defRPr/>
            </a:pPr>
            <a:r>
              <a:rPr lang="ja-JP" altLang="en-US" sz="1100" dirty="0">
                <a:latin typeface="BIZ UDPゴシック" panose="020B0400000000000000" pitchFamily="50" charset="-128"/>
                <a:ea typeface="BIZ UDPゴシック" panose="020B0400000000000000" pitchFamily="50" charset="-128"/>
              </a:rPr>
              <a:t>財源不足を補うために行っていた減債基金からの借り入れは、平成２０年度から中止</a:t>
            </a:r>
          </a:p>
          <a:p>
            <a:pPr marL="144000" indent="-144000" algn="just" defTabSz="914400" fontAlgn="ctr" hangingPunct="0">
              <a:lnSpc>
                <a:spcPct val="105000"/>
              </a:lnSpc>
              <a:spcBef>
                <a:spcPts val="200"/>
              </a:spcBef>
              <a:buClr>
                <a:srgbClr val="111986"/>
              </a:buClr>
              <a:buSzPct val="70000"/>
              <a:buFont typeface="Wingdings" panose="05000000000000000000" pitchFamily="2" charset="2"/>
              <a:buChar char="l"/>
              <a:defRPr/>
            </a:pPr>
            <a:r>
              <a:rPr lang="ja-JP" altLang="en-US" sz="1100" dirty="0">
                <a:latin typeface="BIZ UDPゴシック" panose="020B0400000000000000" pitchFamily="50" charset="-128"/>
                <a:ea typeface="BIZ UDPゴシック" panose="020B0400000000000000" pitchFamily="50" charset="-128"/>
              </a:rPr>
              <a:t>平成</a:t>
            </a:r>
            <a:r>
              <a:rPr lang="en-US" altLang="ja-JP" sz="1100" dirty="0">
                <a:latin typeface="BIZ UDPゴシック" panose="020B0400000000000000" pitchFamily="50" charset="-128"/>
                <a:ea typeface="BIZ UDPゴシック" panose="020B0400000000000000" pitchFamily="50" charset="-128"/>
              </a:rPr>
              <a:t>20</a:t>
            </a:r>
            <a:r>
              <a:rPr lang="ja-JP" altLang="en-US" sz="1100" dirty="0">
                <a:latin typeface="BIZ UDPゴシック" panose="020B0400000000000000" pitchFamily="50" charset="-128"/>
                <a:ea typeface="BIZ UDPゴシック" panose="020B0400000000000000" pitchFamily="50" charset="-128"/>
              </a:rPr>
              <a:t>年度以降、かつてないスピードで改革の取組を推進し、借り入れた５</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２０２億円の計画的な復元を着実に実施した結果、　令和５年度末に復元完了</a:t>
            </a:r>
          </a:p>
          <a:p>
            <a:pPr fontAlgn="ctr" hangingPunct="0"/>
            <a:endParaRPr lang="ja-JP" altLang="en-US" sz="1200" dirty="0">
              <a:latin typeface="BIZ UDPゴシック" panose="020B0400000000000000" pitchFamily="50" charset="-128"/>
              <a:ea typeface="BIZ UDPゴシック" panose="020B0400000000000000" pitchFamily="50" charset="-128"/>
            </a:endParaRPr>
          </a:p>
        </p:txBody>
      </p:sp>
      <p:grpSp>
        <p:nvGrpSpPr>
          <p:cNvPr id="112" name="グループ化 111">
            <a:extLst>
              <a:ext uri="{FF2B5EF4-FFF2-40B4-BE49-F238E27FC236}">
                <a16:creationId xmlns:a16="http://schemas.microsoft.com/office/drawing/2014/main" id="{9B775A73-A50F-71CE-C04A-3B3F03F57883}"/>
              </a:ext>
            </a:extLst>
          </p:cNvPr>
          <p:cNvGrpSpPr/>
          <p:nvPr/>
        </p:nvGrpSpPr>
        <p:grpSpPr>
          <a:xfrm>
            <a:off x="272480" y="981866"/>
            <a:ext cx="9360008" cy="288032"/>
            <a:chOff x="272480" y="1340800"/>
            <a:chExt cx="9360008" cy="288032"/>
          </a:xfrm>
        </p:grpSpPr>
        <p:sp>
          <p:nvSpPr>
            <p:cNvPr id="113" name="Rectangle 752">
              <a:extLst>
                <a:ext uri="{FF2B5EF4-FFF2-40B4-BE49-F238E27FC236}">
                  <a16:creationId xmlns:a16="http://schemas.microsoft.com/office/drawing/2014/main" id="{40366D22-14F5-4C20-EC65-AE03A2E5C25D}"/>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これまでの行財政改革の取り組み状況</a:t>
              </a:r>
            </a:p>
          </p:txBody>
        </p:sp>
        <p:sp>
          <p:nvSpPr>
            <p:cNvPr id="114" name="Rectangle 752">
              <a:extLst>
                <a:ext uri="{FF2B5EF4-FFF2-40B4-BE49-F238E27FC236}">
                  <a16:creationId xmlns:a16="http://schemas.microsoft.com/office/drawing/2014/main" id="{6D4A0F36-9D4C-0BAA-6E91-6823764BA8FD}"/>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15" name="直線コネクタ 114">
              <a:extLst>
                <a:ext uri="{FF2B5EF4-FFF2-40B4-BE49-F238E27FC236}">
                  <a16:creationId xmlns:a16="http://schemas.microsoft.com/office/drawing/2014/main" id="{431EDB41-A3C2-8086-53F3-BD4403D70744}"/>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16" name="グループ化 115">
            <a:extLst>
              <a:ext uri="{FF2B5EF4-FFF2-40B4-BE49-F238E27FC236}">
                <a16:creationId xmlns:a16="http://schemas.microsoft.com/office/drawing/2014/main" id="{26B258C6-2FF8-87F1-5C5C-0380C1BA5107}"/>
              </a:ext>
            </a:extLst>
          </p:cNvPr>
          <p:cNvGrpSpPr/>
          <p:nvPr/>
        </p:nvGrpSpPr>
        <p:grpSpPr>
          <a:xfrm>
            <a:off x="272996" y="3734652"/>
            <a:ext cx="9360008" cy="288032"/>
            <a:chOff x="272480" y="1340800"/>
            <a:chExt cx="9360008" cy="288032"/>
          </a:xfrm>
        </p:grpSpPr>
        <p:sp>
          <p:nvSpPr>
            <p:cNvPr id="117" name="Rectangle 752">
              <a:extLst>
                <a:ext uri="{FF2B5EF4-FFF2-40B4-BE49-F238E27FC236}">
                  <a16:creationId xmlns:a16="http://schemas.microsoft.com/office/drawing/2014/main" id="{36B4A09A-2722-4539-01D0-4BDB6FA1219E}"/>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減債基金の復元完了　　</a:t>
              </a:r>
            </a:p>
          </p:txBody>
        </p:sp>
        <p:sp>
          <p:nvSpPr>
            <p:cNvPr id="118" name="Rectangle 752">
              <a:extLst>
                <a:ext uri="{FF2B5EF4-FFF2-40B4-BE49-F238E27FC236}">
                  <a16:creationId xmlns:a16="http://schemas.microsoft.com/office/drawing/2014/main" id="{166FA43C-1493-CC31-C2CF-F9458DBBEE40}"/>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19" name="直線コネクタ 118">
              <a:extLst>
                <a:ext uri="{FF2B5EF4-FFF2-40B4-BE49-F238E27FC236}">
                  <a16:creationId xmlns:a16="http://schemas.microsoft.com/office/drawing/2014/main" id="{2BBB2F18-023B-BE9D-E32D-79BDD5BDB6F5}"/>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sp>
        <p:nvSpPr>
          <p:cNvPr id="140" name="フローチャート: 組合せ 139">
            <a:extLst>
              <a:ext uri="{FF2B5EF4-FFF2-40B4-BE49-F238E27FC236}">
                <a16:creationId xmlns:a16="http://schemas.microsoft.com/office/drawing/2014/main" id="{7D2DF212-2DAE-30D4-5D36-0A95FB05364B}"/>
              </a:ext>
            </a:extLst>
          </p:cNvPr>
          <p:cNvSpPr/>
          <p:nvPr/>
        </p:nvSpPr>
        <p:spPr bwMode="auto">
          <a:xfrm>
            <a:off x="1739780"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1" name="フローチャート: 組合せ 140">
            <a:extLst>
              <a:ext uri="{FF2B5EF4-FFF2-40B4-BE49-F238E27FC236}">
                <a16:creationId xmlns:a16="http://schemas.microsoft.com/office/drawing/2014/main" id="{4A6EBBFF-8645-458E-2A43-1EA1489B4CB8}"/>
              </a:ext>
            </a:extLst>
          </p:cNvPr>
          <p:cNvSpPr/>
          <p:nvPr/>
        </p:nvSpPr>
        <p:spPr bwMode="auto">
          <a:xfrm>
            <a:off x="2567859"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2" name="フローチャート: 組合せ 141">
            <a:extLst>
              <a:ext uri="{FF2B5EF4-FFF2-40B4-BE49-F238E27FC236}">
                <a16:creationId xmlns:a16="http://schemas.microsoft.com/office/drawing/2014/main" id="{B52DF5D2-7F58-03C1-CE2E-E3B6E1528925}"/>
              </a:ext>
            </a:extLst>
          </p:cNvPr>
          <p:cNvSpPr/>
          <p:nvPr/>
        </p:nvSpPr>
        <p:spPr bwMode="auto">
          <a:xfrm>
            <a:off x="3395938"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3" name="フローチャート: 組合せ 142">
            <a:extLst>
              <a:ext uri="{FF2B5EF4-FFF2-40B4-BE49-F238E27FC236}">
                <a16:creationId xmlns:a16="http://schemas.microsoft.com/office/drawing/2014/main" id="{E2FA901E-E14E-F371-3877-17AEE10536DD}"/>
              </a:ext>
            </a:extLst>
          </p:cNvPr>
          <p:cNvSpPr/>
          <p:nvPr/>
        </p:nvSpPr>
        <p:spPr bwMode="auto">
          <a:xfrm>
            <a:off x="4224017"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4" name="フローチャート: 組合せ 143">
            <a:extLst>
              <a:ext uri="{FF2B5EF4-FFF2-40B4-BE49-F238E27FC236}">
                <a16:creationId xmlns:a16="http://schemas.microsoft.com/office/drawing/2014/main" id="{6C74DBE0-44E3-7BC7-09CF-B390ACC63501}"/>
              </a:ext>
            </a:extLst>
          </p:cNvPr>
          <p:cNvSpPr/>
          <p:nvPr/>
        </p:nvSpPr>
        <p:spPr bwMode="auto">
          <a:xfrm>
            <a:off x="5052096"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5" name="フローチャート: 組合せ 144">
            <a:extLst>
              <a:ext uri="{FF2B5EF4-FFF2-40B4-BE49-F238E27FC236}">
                <a16:creationId xmlns:a16="http://schemas.microsoft.com/office/drawing/2014/main" id="{D0CF630A-E0E0-9D6E-28DD-AC0EEA5BA696}"/>
              </a:ext>
            </a:extLst>
          </p:cNvPr>
          <p:cNvSpPr/>
          <p:nvPr/>
        </p:nvSpPr>
        <p:spPr bwMode="auto">
          <a:xfrm>
            <a:off x="5880175"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8" name="フローチャート: 組合せ 147">
            <a:extLst>
              <a:ext uri="{FF2B5EF4-FFF2-40B4-BE49-F238E27FC236}">
                <a16:creationId xmlns:a16="http://schemas.microsoft.com/office/drawing/2014/main" id="{1DF1E2A4-574F-58B0-B215-FE759B87BB5D}"/>
              </a:ext>
            </a:extLst>
          </p:cNvPr>
          <p:cNvSpPr/>
          <p:nvPr/>
        </p:nvSpPr>
        <p:spPr bwMode="auto">
          <a:xfrm>
            <a:off x="6708254"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9" name="フローチャート: 組合せ 148">
            <a:extLst>
              <a:ext uri="{FF2B5EF4-FFF2-40B4-BE49-F238E27FC236}">
                <a16:creationId xmlns:a16="http://schemas.microsoft.com/office/drawing/2014/main" id="{02FACAB3-31D1-C87F-5293-3044E8490D38}"/>
              </a:ext>
            </a:extLst>
          </p:cNvPr>
          <p:cNvSpPr/>
          <p:nvPr/>
        </p:nvSpPr>
        <p:spPr bwMode="auto">
          <a:xfrm>
            <a:off x="7536332" y="2268219"/>
            <a:ext cx="54000" cy="90000"/>
          </a:xfrm>
          <a:prstGeom prst="flowChartMerge">
            <a:avLst/>
          </a:prstGeom>
          <a:solidFill>
            <a:srgbClr val="5698DF"/>
          </a:solidFill>
          <a:ln w="12700" algn="ctr">
            <a:noFill/>
            <a:prstDash val="sysDash"/>
            <a:round/>
            <a:headEnd/>
            <a:tailEnd/>
          </a:ln>
          <a:effectLst/>
        </p:spPr>
        <p:txBody>
          <a:bodyPr wrap="square" rtlCol="0" anchor="ctr">
            <a:noAutofit/>
          </a:bodyPr>
          <a:lstStyle/>
          <a:p>
            <a:pPr marL="108000" indent="-108000" algn="ctr" fontAlgn="ctr" hangingPunct="0">
              <a:lnSpc>
                <a:spcPct val="120000"/>
              </a:lnSpc>
              <a:buClr>
                <a:schemeClr val="accent2"/>
              </a:buClr>
              <a:buFont typeface="Wingdings" pitchFamily="2" charset="2"/>
              <a:buChar char="l"/>
            </a:pPr>
            <a:endParaRPr kumimoji="1" lang="ja-JP" altLang="en-US" sz="1200"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44930968-3ED9-35EA-E2C7-865E47060C82}"/>
              </a:ext>
            </a:extLst>
          </p:cNvPr>
          <p:cNvSpPr txBox="1">
            <a:spLocks/>
          </p:cNvSpPr>
          <p:nvPr/>
        </p:nvSpPr>
        <p:spPr bwMode="auto">
          <a:xfrm>
            <a:off x="1352600" y="3150347"/>
            <a:ext cx="7452000" cy="360000"/>
          </a:xfrm>
          <a:prstGeom prst="rect">
            <a:avLst/>
          </a:prstGeom>
          <a:noFill/>
          <a:ln w="9525" cap="rnd" algn="ctr">
            <a:noFill/>
            <a:miter lim="800000"/>
            <a:headEnd/>
            <a:tailEnd/>
          </a:ln>
          <a:effectLst/>
        </p:spPr>
        <p:txBody>
          <a:bodyPr wrap="none" lIns="0" tIns="0" rIns="0" bIns="0" rtlCol="0" anchor="ctr" anchorCtr="0">
            <a:noAutofit/>
          </a:bodyPr>
          <a:lstStyle/>
          <a:p>
            <a:pPr marL="268288" indent="-268288" algn="ctr" fontAlgn="ctr" hangingPunct="0">
              <a:spcBef>
                <a:spcPct val="50000"/>
              </a:spcBef>
            </a:pPr>
            <a:r>
              <a:rPr kumimoji="1" lang="ja-JP" altLang="en-US" sz="1100" b="1" dirty="0">
                <a:solidFill>
                  <a:srgbClr val="FFFFFF"/>
                </a:solidFill>
                <a:latin typeface="BIZ UDPゴシック" panose="020B0400000000000000" pitchFamily="50" charset="-128"/>
                <a:ea typeface="BIZ UDPゴシック" panose="020B0400000000000000" pitchFamily="50" charset="-128"/>
              </a:rPr>
              <a:t>出資法人・公の施設改革、全国一スリムな組織づくり、「負の遺産」の整理、事務事業の見直し、</a:t>
            </a:r>
            <a:r>
              <a:rPr kumimoji="1" lang="ja-JP" altLang="en-US" sz="1100" b="1">
                <a:solidFill>
                  <a:srgbClr val="FFFFFF"/>
                </a:solidFill>
                <a:latin typeface="BIZ UDPゴシック" panose="020B0400000000000000" pitchFamily="50" charset="-128"/>
                <a:ea typeface="BIZ UDPゴシック" panose="020B0400000000000000" pitchFamily="50" charset="-128"/>
              </a:rPr>
              <a:t>人件費カット　等</a:t>
            </a:r>
            <a:endParaRPr kumimoji="1" lang="ja-JP" altLang="en-US" sz="1100" b="1" dirty="0">
              <a:solidFill>
                <a:srgbClr val="FFFFFF"/>
              </a:solidFill>
              <a:latin typeface="BIZ UDPゴシック" panose="020B0400000000000000" pitchFamily="50" charset="-128"/>
              <a:ea typeface="BIZ UDPゴシック" panose="020B0400000000000000" pitchFamily="50" charset="-128"/>
            </a:endParaRPr>
          </a:p>
        </p:txBody>
      </p:sp>
      <p:sp>
        <p:nvSpPr>
          <p:cNvPr id="8" name="スライド番号プレースホルダー 14">
            <a:extLst>
              <a:ext uri="{FF2B5EF4-FFF2-40B4-BE49-F238E27FC236}">
                <a16:creationId xmlns:a16="http://schemas.microsoft.com/office/drawing/2014/main" id="{3437290B-3D5E-1E8E-B8B7-F105DB6D4753}"/>
              </a:ext>
            </a:extLst>
          </p:cNvPr>
          <p:cNvSpPr>
            <a:spLocks noGrp="1"/>
          </p:cNvSpPr>
          <p:nvPr>
            <p:ph type="sldNum" sz="quarter" idx="4"/>
          </p:nvPr>
        </p:nvSpPr>
        <p:spPr>
          <a:xfrm>
            <a:off x="9129072" y="6664556"/>
            <a:ext cx="719137" cy="217488"/>
          </a:xfrm>
        </p:spPr>
        <p:txBody>
          <a:bodyPr/>
          <a:lstStyle/>
          <a:p>
            <a:pPr lvl="0"/>
            <a:r>
              <a:rPr lang="en-US" altLang="ja-JP" noProof="0" dirty="0"/>
              <a:t>23</a:t>
            </a:r>
            <a:endParaRPr lang="ja-JP" altLang="en-US" noProof="0" dirty="0"/>
          </a:p>
        </p:txBody>
      </p:sp>
      <p:sp>
        <p:nvSpPr>
          <p:cNvPr id="65" name="角丸四角形 58">
            <a:extLst>
              <a:ext uri="{FF2B5EF4-FFF2-40B4-BE49-F238E27FC236}">
                <a16:creationId xmlns:a16="http://schemas.microsoft.com/office/drawing/2014/main" id="{8A31E46A-90F9-4C53-B521-1855EF22C787}"/>
              </a:ext>
            </a:extLst>
          </p:cNvPr>
          <p:cNvSpPr/>
          <p:nvPr/>
        </p:nvSpPr>
        <p:spPr>
          <a:xfrm>
            <a:off x="272553" y="6534773"/>
            <a:ext cx="1455449" cy="142971"/>
          </a:xfrm>
          <a:prstGeom prst="rect">
            <a:avLst/>
          </a:prstGeom>
          <a:noFill/>
          <a:ln w="38100" cap="flat" cmpd="sng" algn="ctr">
            <a:noFill/>
            <a:prstDash val="solid"/>
          </a:ln>
          <a:effectLst/>
        </p:spPr>
        <p:txBody>
          <a:bodyPr lIns="0" tIns="36000" rIns="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80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H13</a:t>
            </a:r>
            <a:r>
              <a:rPr kumimoji="0" lang="ja-JP" altLang="en-US" sz="80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0" lang="en-US" altLang="ja-JP" sz="80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19</a:t>
            </a:r>
            <a:endParaRPr kumimoji="0" lang="ja-JP" altLang="en-US" sz="80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66" name="角丸四角形 57">
            <a:extLst>
              <a:ext uri="{FF2B5EF4-FFF2-40B4-BE49-F238E27FC236}">
                <a16:creationId xmlns:a16="http://schemas.microsoft.com/office/drawing/2014/main" id="{B160C180-09F2-47B0-8395-96D0A2306CBF}"/>
              </a:ext>
            </a:extLst>
          </p:cNvPr>
          <p:cNvSpPr/>
          <p:nvPr/>
        </p:nvSpPr>
        <p:spPr>
          <a:xfrm>
            <a:off x="416552" y="5110309"/>
            <a:ext cx="1164359" cy="1424464"/>
          </a:xfrm>
          <a:prstGeom prst="rect">
            <a:avLst/>
          </a:prstGeom>
          <a:solidFill>
            <a:srgbClr val="50649C"/>
          </a:solidFill>
          <a:ln w="25400" cap="flat" cmpd="sng" algn="ctr">
            <a:noFill/>
            <a:prstDash val="solid"/>
          </a:ln>
          <a:effectLst/>
        </p:spPr>
        <p:txBody>
          <a:bodyPr wrap="none" rtlCol="0" anchor="ct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ja-JP" altLang="en-US" sz="12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減債基金</a:t>
            </a:r>
            <a:br>
              <a:rPr lang="en-US" altLang="ja-JP" sz="1200" b="1" kern="0" dirty="0">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br>
            <a:r>
              <a:rPr kumimoji="0" lang="ja-JP" altLang="en-US" sz="12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借入累計額</a:t>
            </a:r>
            <a:endParaRPr kumimoji="0" lang="en-US" altLang="ja-JP" sz="12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altLang="ja-JP" sz="16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5,202</a:t>
            </a:r>
            <a:r>
              <a:rPr kumimoji="0" lang="ja-JP" altLang="en-US" sz="1200" b="1"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億円</a:t>
            </a:r>
            <a:endParaRPr kumimoji="0" lang="ja-JP" altLang="en-US" sz="1400" b="0" i="0" u="none" strike="noStrike" kern="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cxnSp>
        <p:nvCxnSpPr>
          <p:cNvPr id="67" name="直線コネクタ 66">
            <a:extLst>
              <a:ext uri="{FF2B5EF4-FFF2-40B4-BE49-F238E27FC236}">
                <a16:creationId xmlns:a16="http://schemas.microsoft.com/office/drawing/2014/main" id="{DEA2CA57-354D-4BBF-A3C7-B7C0F5DA4266}"/>
              </a:ext>
            </a:extLst>
          </p:cNvPr>
          <p:cNvCxnSpPr>
            <a:cxnSpLocks/>
          </p:cNvCxnSpPr>
          <p:nvPr/>
        </p:nvCxnSpPr>
        <p:spPr>
          <a:xfrm>
            <a:off x="272553" y="6534773"/>
            <a:ext cx="1455449" cy="0"/>
          </a:xfrm>
          <a:prstGeom prst="line">
            <a:avLst/>
          </a:prstGeom>
          <a:ln w="9525">
            <a:solidFill>
              <a:srgbClr val="484848"/>
            </a:solidFill>
          </a:ln>
        </p:spPr>
        <p:style>
          <a:lnRef idx="2">
            <a:schemeClr val="accent1"/>
          </a:lnRef>
          <a:fillRef idx="0">
            <a:schemeClr val="accent1"/>
          </a:fillRef>
          <a:effectRef idx="1">
            <a:schemeClr val="accent1"/>
          </a:effectRef>
          <a:fontRef idx="minor">
            <a:schemeClr val="tx1"/>
          </a:fontRef>
        </p:style>
      </p:cxnSp>
      <p:sp>
        <p:nvSpPr>
          <p:cNvPr id="69" name="二等辺三角形 68">
            <a:extLst>
              <a:ext uri="{FF2B5EF4-FFF2-40B4-BE49-F238E27FC236}">
                <a16:creationId xmlns:a16="http://schemas.microsoft.com/office/drawing/2014/main" id="{ED01FC62-B795-4C0D-B347-59EB9FEE5418}"/>
              </a:ext>
            </a:extLst>
          </p:cNvPr>
          <p:cNvSpPr/>
          <p:nvPr/>
        </p:nvSpPr>
        <p:spPr bwMode="auto">
          <a:xfrm rot="16200000" flipV="1">
            <a:off x="1291630" y="5527876"/>
            <a:ext cx="1585490" cy="576000"/>
          </a:xfrm>
          <a:prstGeom prst="triangle">
            <a:avLst/>
          </a:prstGeom>
          <a:gradFill flip="none" rotWithShape="1">
            <a:gsLst>
              <a:gs pos="50000">
                <a:srgbClr val="7B7B7B"/>
              </a:gs>
              <a:gs pos="100000">
                <a:schemeClr val="bg1"/>
              </a:gs>
            </a:gsLst>
            <a:lin ang="5400000" scaled="0"/>
            <a:tileRect/>
          </a:gradFill>
          <a:ln w="6350" cap="flat" cmpd="sng" algn="ctr">
            <a:solidFill>
              <a:srgbClr val="FFFFFF"/>
            </a:solidFill>
            <a:prstDash val="solid"/>
            <a:round/>
            <a:headEnd type="none" w="med" len="med"/>
            <a:tailEnd type="none" w="med" len="med"/>
          </a:ln>
          <a:effectLst/>
        </p:spPr>
        <p:txBody>
          <a:bodyPr vert="horz" wrap="square" lIns="36000" tIns="36000" rIns="36000" bIns="36000" numCol="1" rtlCol="0" anchor="ctr" anchorCtr="1"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200" b="1" i="0" u="none" strike="noStrike" cap="none" normalizeH="0" baseline="0" dirty="0" err="1">
              <a:ln>
                <a:noFill/>
              </a:ln>
              <a:solidFill>
                <a:schemeClr val="tx1"/>
              </a:solidFill>
              <a:effectLst/>
              <a:latin typeface="Arial" charset="0"/>
            </a:endParaRPr>
          </a:p>
        </p:txBody>
      </p:sp>
      <p:grpSp>
        <p:nvGrpSpPr>
          <p:cNvPr id="97" name="グループ化 96">
            <a:extLst>
              <a:ext uri="{FF2B5EF4-FFF2-40B4-BE49-F238E27FC236}">
                <a16:creationId xmlns:a16="http://schemas.microsoft.com/office/drawing/2014/main" id="{A70F2702-11A7-4B69-A9ED-AB85542977A7}"/>
              </a:ext>
            </a:extLst>
          </p:cNvPr>
          <p:cNvGrpSpPr/>
          <p:nvPr/>
        </p:nvGrpSpPr>
        <p:grpSpPr>
          <a:xfrm>
            <a:off x="1929072" y="5390461"/>
            <a:ext cx="233780" cy="572629"/>
            <a:chOff x="1987879" y="3933202"/>
            <a:chExt cx="169698" cy="658017"/>
          </a:xfrm>
        </p:grpSpPr>
        <p:sp>
          <p:nvSpPr>
            <p:cNvPr id="103" name="角丸四角形 53">
              <a:extLst>
                <a:ext uri="{FF2B5EF4-FFF2-40B4-BE49-F238E27FC236}">
                  <a16:creationId xmlns:a16="http://schemas.microsoft.com/office/drawing/2014/main" id="{1BCE036A-B734-471A-9CEA-632B7DAD18CF}"/>
                </a:ext>
              </a:extLst>
            </p:cNvPr>
            <p:cNvSpPr>
              <a:spLocks/>
            </p:cNvSpPr>
            <p:nvPr/>
          </p:nvSpPr>
          <p:spPr>
            <a:xfrm>
              <a:off x="1987879" y="4427710"/>
              <a:ext cx="169698" cy="163509"/>
            </a:xfrm>
            <a:prstGeom prst="rect">
              <a:avLst/>
            </a:prstGeom>
            <a:noFill/>
            <a:ln w="25400" cap="flat" cmpd="sng" algn="ctr">
              <a:noFill/>
              <a:prstDash val="solid"/>
            </a:ln>
            <a:effectLst/>
          </p:spPr>
          <p:txBody>
            <a:bodyPr vert="eaVert" wrap="none" lIns="0" tIns="0" rIns="0" bIns="0" rtlCol="0" anchor="ctr" anchorCtr="0">
              <a:noAutofit/>
            </a:bodyPr>
            <a:lstStyle/>
            <a:p>
              <a:pPr marL="0" marR="0" lvl="0" indent="0" algn="ctr" defTabSz="914400" rtl="0" fontAlgn="ctr" latinLnBrk="0" hangingPunct="1">
                <a:spcBef>
                  <a:spcPts val="300"/>
                </a:spcBef>
                <a:buClrTx/>
                <a:buSzTx/>
                <a:buFontTx/>
                <a:buNone/>
                <a:tabLst/>
                <a:defRPr/>
              </a:pPr>
              <a:r>
                <a:rPr kumimoji="0" lang="ja-JP" altLang="en-US" sz="1400" b="1" i="0" u="none" strike="noStrike" kern="0" cap="none" normalizeH="0" baseline="0" noProof="0" dirty="0">
                  <a:ln>
                    <a:noFill/>
                  </a:ln>
                  <a:solidFill>
                    <a:srgbClr val="CC281C"/>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Ｈ</a:t>
              </a:r>
              <a:r>
                <a:rPr lang="ja-JP" altLang="en-US" sz="1400" b="1" kern="0" dirty="0">
                  <a:solidFill>
                    <a:srgbClr val="CC281C"/>
                  </a:solidFill>
                  <a:effectLst>
                    <a:glow rad="127000">
                      <a:srgbClr val="FFFFFF"/>
                    </a:glow>
                  </a:effectLst>
                  <a:latin typeface="BIZ UDPゴシック" panose="020B0400000000000000" pitchFamily="50" charset="-128"/>
                  <a:ea typeface="BIZ UDPゴシック" panose="020B0400000000000000" pitchFamily="50" charset="-128"/>
                  <a:cs typeface="Meiryo UI" panose="020B0604030504040204" pitchFamily="50" charset="-128"/>
                </a:rPr>
                <a:t>    </a:t>
              </a:r>
              <a:r>
                <a:rPr kumimoji="0" lang="ja-JP" altLang="en-US" sz="1400" b="1" i="0" u="none" strike="noStrike" kern="0" cap="none" normalizeH="0" baseline="0" noProof="0" dirty="0">
                  <a:ln>
                    <a:noFill/>
                  </a:ln>
                  <a:solidFill>
                    <a:srgbClr val="CC281C"/>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借入ストップ</a:t>
              </a:r>
            </a:p>
          </p:txBody>
        </p:sp>
        <p:sp>
          <p:nvSpPr>
            <p:cNvPr id="104" name="角丸四角形 53">
              <a:extLst>
                <a:ext uri="{FF2B5EF4-FFF2-40B4-BE49-F238E27FC236}">
                  <a16:creationId xmlns:a16="http://schemas.microsoft.com/office/drawing/2014/main" id="{3D37E4B9-D2A9-4999-A8AE-D31571D25AAE}"/>
                </a:ext>
              </a:extLst>
            </p:cNvPr>
            <p:cNvSpPr>
              <a:spLocks/>
            </p:cNvSpPr>
            <p:nvPr/>
          </p:nvSpPr>
          <p:spPr>
            <a:xfrm>
              <a:off x="1987879" y="3933202"/>
              <a:ext cx="169698" cy="163509"/>
            </a:xfrm>
            <a:prstGeom prst="rect">
              <a:avLst/>
            </a:prstGeom>
            <a:noFill/>
            <a:ln w="25400" cap="flat" cmpd="sng" algn="ctr">
              <a:noFill/>
              <a:prstDash val="solid"/>
            </a:ln>
            <a:effectLst/>
          </p:spPr>
          <p:txBody>
            <a:bodyPr vert="horz" wrap="none" lIns="0" tIns="0" rIns="0" bIns="0" rtlCol="0" anchor="ctr" anchorCtr="0">
              <a:noAutofit/>
            </a:bodyPr>
            <a:lstStyle/>
            <a:p>
              <a:pPr marL="0" marR="0" lvl="0" indent="0" algn="ctr" defTabSz="914400" rtl="0" fontAlgn="ctr" latinLnBrk="0" hangingPunct="1">
                <a:spcBef>
                  <a:spcPts val="300"/>
                </a:spcBef>
                <a:buClrTx/>
                <a:buSzTx/>
                <a:buFontTx/>
                <a:buNone/>
                <a:tabLst/>
                <a:defRPr/>
              </a:pPr>
              <a:r>
                <a:rPr kumimoji="0" lang="en-US" altLang="ja-JP" sz="1400" b="1" i="0" u="none" strike="noStrike" kern="0" cap="none" normalizeH="0" baseline="0" noProof="0">
                  <a:ln>
                    <a:noFill/>
                  </a:ln>
                  <a:solidFill>
                    <a:srgbClr val="CC281C"/>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20</a:t>
              </a:r>
              <a:endParaRPr kumimoji="0" lang="ja-JP" altLang="en-US" sz="1400" b="1" i="0" u="none" strike="noStrike" kern="0" cap="none" normalizeH="0" baseline="0" noProof="0" dirty="0">
                <a:ln>
                  <a:noFill/>
                </a:ln>
                <a:solidFill>
                  <a:srgbClr val="CC281C"/>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grpSp>
      <p:sp>
        <p:nvSpPr>
          <p:cNvPr id="105" name="右矢印 55">
            <a:extLst>
              <a:ext uri="{FF2B5EF4-FFF2-40B4-BE49-F238E27FC236}">
                <a16:creationId xmlns:a16="http://schemas.microsoft.com/office/drawing/2014/main" id="{89CC12E6-F8C3-48DE-AB67-1DE22F5C1962}"/>
              </a:ext>
            </a:extLst>
          </p:cNvPr>
          <p:cNvSpPr/>
          <p:nvPr/>
        </p:nvSpPr>
        <p:spPr>
          <a:xfrm>
            <a:off x="8199326" y="5666081"/>
            <a:ext cx="357263" cy="337578"/>
          </a:xfrm>
          <a:prstGeom prst="rightArrow">
            <a:avLst>
              <a:gd name="adj1" fmla="val 45591"/>
              <a:gd name="adj2" fmla="val 38977"/>
            </a:avLst>
          </a:prstGeom>
          <a:solidFill>
            <a:schemeClr val="tx2">
              <a:lumMod val="60000"/>
              <a:lumOff val="40000"/>
            </a:scheme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700" b="0"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graphicFrame>
        <p:nvGraphicFramePr>
          <p:cNvPr id="108" name="グラフ 107">
            <a:extLst>
              <a:ext uri="{FF2B5EF4-FFF2-40B4-BE49-F238E27FC236}">
                <a16:creationId xmlns:a16="http://schemas.microsoft.com/office/drawing/2014/main" id="{C77F8DB2-EEA6-4DD4-9F3A-E7115F72C4A7}"/>
              </a:ext>
            </a:extLst>
          </p:cNvPr>
          <p:cNvGraphicFramePr>
            <a:graphicFrameLocks/>
          </p:cNvGraphicFramePr>
          <p:nvPr>
            <p:extLst>
              <p:ext uri="{D42A27DB-BD31-4B8C-83A1-F6EECF244321}">
                <p14:modId xmlns:p14="http://schemas.microsoft.com/office/powerpoint/2010/main" val="2803919679"/>
              </p:ext>
            </p:extLst>
          </p:nvPr>
        </p:nvGraphicFramePr>
        <p:xfrm>
          <a:off x="2352134" y="5153776"/>
          <a:ext cx="6281996" cy="1614298"/>
        </p:xfrm>
        <a:graphic>
          <a:graphicData uri="http://schemas.openxmlformats.org/drawingml/2006/chart">
            <c:chart xmlns:c="http://schemas.openxmlformats.org/drawingml/2006/chart" xmlns:r="http://schemas.openxmlformats.org/officeDocument/2006/relationships" r:id="rId2"/>
          </a:graphicData>
        </a:graphic>
      </p:graphicFrame>
      <p:sp>
        <p:nvSpPr>
          <p:cNvPr id="109" name="角丸四角形 65">
            <a:extLst>
              <a:ext uri="{FF2B5EF4-FFF2-40B4-BE49-F238E27FC236}">
                <a16:creationId xmlns:a16="http://schemas.microsoft.com/office/drawing/2014/main" id="{7FECDA91-F0DB-4425-BFC8-D36E23AB66C3}"/>
              </a:ext>
            </a:extLst>
          </p:cNvPr>
          <p:cNvSpPr/>
          <p:nvPr/>
        </p:nvSpPr>
        <p:spPr>
          <a:xfrm>
            <a:off x="6653277" y="5042942"/>
            <a:ext cx="1539363" cy="430747"/>
          </a:xfrm>
          <a:prstGeom prst="roundRect">
            <a:avLst/>
          </a:prstGeom>
          <a:gradFill flip="none" rotWithShape="1">
            <a:gsLst>
              <a:gs pos="0">
                <a:srgbClr val="CCDAF5"/>
              </a:gs>
              <a:gs pos="100000">
                <a:srgbClr val="CCDAF5">
                  <a:alpha val="0"/>
                </a:srgbClr>
              </a:gs>
            </a:gsLst>
            <a:lin ang="5400000" scaled="1"/>
            <a:tileRect/>
          </a:gradFill>
          <a:ln w="19050" cap="flat" cmpd="sng" algn="ctr">
            <a:noFill/>
            <a:prstDash val="solid"/>
          </a:ln>
          <a:effectLst/>
        </p:spPr>
        <p:txBody>
          <a:bodyPr lIns="72000" tIns="0" rIns="72000" bIns="0" rtlCol="0" anchor="t"/>
          <a:lstStyle/>
          <a:p>
            <a:pPr algn="ctr" defTabSz="914400" fontAlgn="base" hangingPunct="0"/>
            <a:r>
              <a:rPr lang="en-US" altLang="ja-JP" sz="1100" b="1" kern="0" dirty="0">
                <a:solidFill>
                  <a:prstClr val="black"/>
                </a:solidFill>
                <a:latin typeface="BIZ UDPゴシック" panose="020B0400000000000000" pitchFamily="50" charset="-128"/>
                <a:ea typeface="BIZ UDPゴシック" panose="020B0400000000000000" pitchFamily="50" charset="-128"/>
              </a:rPr>
              <a:t>H21</a:t>
            </a:r>
            <a:r>
              <a:rPr lang="ja-JP" altLang="en-US" sz="1100" b="1" kern="0" dirty="0">
                <a:solidFill>
                  <a:prstClr val="black"/>
                </a:solidFill>
                <a:latin typeface="BIZ UDPゴシック" panose="020B0400000000000000" pitchFamily="50" charset="-128"/>
                <a:ea typeface="BIZ UDPゴシック" panose="020B0400000000000000" pitchFamily="50" charset="-128"/>
              </a:rPr>
              <a:t>～</a:t>
            </a:r>
            <a:r>
              <a:rPr lang="en-US" altLang="ja-JP" sz="1100" b="1" kern="0" dirty="0">
                <a:solidFill>
                  <a:prstClr val="black"/>
                </a:solidFill>
                <a:latin typeface="BIZ UDPゴシック" panose="020B0400000000000000" pitchFamily="50" charset="-128"/>
                <a:ea typeface="BIZ UDPゴシック" panose="020B0400000000000000" pitchFamily="50" charset="-128"/>
              </a:rPr>
              <a:t>R5</a:t>
            </a:r>
            <a:r>
              <a:rPr lang="ja-JP" altLang="en-US" sz="1100" b="1" kern="0" dirty="0">
                <a:solidFill>
                  <a:prstClr val="black"/>
                </a:solidFill>
                <a:latin typeface="BIZ UDPゴシック" panose="020B0400000000000000" pitchFamily="50" charset="-128"/>
                <a:ea typeface="BIZ UDPゴシック" panose="020B0400000000000000" pitchFamily="50" charset="-128"/>
              </a:rPr>
              <a:t>年度累計</a:t>
            </a:r>
            <a:endParaRPr lang="en-US" altLang="ja-JP" sz="1100" b="1" kern="0" dirty="0">
              <a:solidFill>
                <a:prstClr val="black"/>
              </a:solidFill>
              <a:latin typeface="BIZ UDPゴシック" panose="020B0400000000000000" pitchFamily="50" charset="-128"/>
              <a:ea typeface="BIZ UDPゴシック" panose="020B0400000000000000" pitchFamily="50" charset="-128"/>
            </a:endParaRPr>
          </a:p>
          <a:p>
            <a:pPr algn="ctr" defTabSz="914400" fontAlgn="base" hangingPunct="0"/>
            <a:r>
              <a:rPr lang="en-US" altLang="ja-JP" sz="1100" b="1" kern="0" dirty="0">
                <a:solidFill>
                  <a:prstClr val="black"/>
                </a:solidFill>
                <a:latin typeface="BIZ UDPゴシック" panose="020B0400000000000000" pitchFamily="50" charset="-128"/>
                <a:ea typeface="BIZ UDPゴシック" panose="020B0400000000000000" pitchFamily="50" charset="-128"/>
              </a:rPr>
              <a:t>5,202</a:t>
            </a:r>
            <a:r>
              <a:rPr lang="ja-JP" altLang="en-US" sz="1100" b="1" kern="0" dirty="0">
                <a:solidFill>
                  <a:prstClr val="black"/>
                </a:solidFill>
                <a:latin typeface="BIZ UDPゴシック" panose="020B0400000000000000" pitchFamily="50" charset="-128"/>
                <a:ea typeface="BIZ UDPゴシック" panose="020B0400000000000000" pitchFamily="50" charset="-128"/>
              </a:rPr>
              <a:t>億円</a:t>
            </a:r>
          </a:p>
        </p:txBody>
      </p:sp>
      <p:sp>
        <p:nvSpPr>
          <p:cNvPr id="110" name="テキスト ボックス 109">
            <a:extLst>
              <a:ext uri="{FF2B5EF4-FFF2-40B4-BE49-F238E27FC236}">
                <a16:creationId xmlns:a16="http://schemas.microsoft.com/office/drawing/2014/main" id="{53E4F8BB-F3DC-4C38-8E1C-E14A5EC90984}"/>
              </a:ext>
            </a:extLst>
          </p:cNvPr>
          <p:cNvSpPr txBox="1"/>
          <p:nvPr/>
        </p:nvSpPr>
        <p:spPr>
          <a:xfrm>
            <a:off x="2399197" y="4928377"/>
            <a:ext cx="79512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（億円）</a:t>
            </a:r>
          </a:p>
        </p:txBody>
      </p:sp>
      <p:sp>
        <p:nvSpPr>
          <p:cNvPr id="111" name="角丸四角形 60">
            <a:extLst>
              <a:ext uri="{FF2B5EF4-FFF2-40B4-BE49-F238E27FC236}">
                <a16:creationId xmlns:a16="http://schemas.microsoft.com/office/drawing/2014/main" id="{27639666-45CF-42A6-9F5E-6F26923F49B1}"/>
              </a:ext>
            </a:extLst>
          </p:cNvPr>
          <p:cNvSpPr/>
          <p:nvPr/>
        </p:nvSpPr>
        <p:spPr>
          <a:xfrm>
            <a:off x="2811311" y="5778065"/>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当初</a:t>
            </a:r>
            <a:endParaRPr kumimoji="0" lang="en-US" altLang="ja-JP"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予算</a:t>
            </a:r>
          </a:p>
        </p:txBody>
      </p:sp>
      <p:sp>
        <p:nvSpPr>
          <p:cNvPr id="120" name="角丸四角形 59">
            <a:extLst>
              <a:ext uri="{FF2B5EF4-FFF2-40B4-BE49-F238E27FC236}">
                <a16:creationId xmlns:a16="http://schemas.microsoft.com/office/drawing/2014/main" id="{C0E8C977-9117-4918-A0B3-281C11BC4FFD}"/>
              </a:ext>
            </a:extLst>
          </p:cNvPr>
          <p:cNvSpPr/>
          <p:nvPr/>
        </p:nvSpPr>
        <p:spPr>
          <a:xfrm>
            <a:off x="3010757" y="5175165"/>
            <a:ext cx="673189"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決算</a:t>
            </a:r>
            <a:br>
              <a:rPr kumimoji="0" lang="en-US" altLang="ja-JP"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br>
            <a:r>
              <a:rPr kumimoji="0" lang="ja-JP" altLang="en-US"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剰余金</a:t>
            </a:r>
          </a:p>
        </p:txBody>
      </p:sp>
      <p:sp>
        <p:nvSpPr>
          <p:cNvPr id="122" name="角丸四角形 68">
            <a:extLst>
              <a:ext uri="{FF2B5EF4-FFF2-40B4-BE49-F238E27FC236}">
                <a16:creationId xmlns:a16="http://schemas.microsoft.com/office/drawing/2014/main" id="{FFCE32A5-667B-4F33-84B4-A688F69508B2}"/>
              </a:ext>
            </a:extLst>
          </p:cNvPr>
          <p:cNvSpPr/>
          <p:nvPr/>
        </p:nvSpPr>
        <p:spPr>
          <a:xfrm>
            <a:off x="3638132" y="5062981"/>
            <a:ext cx="777981" cy="178180"/>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２月補正</a:t>
            </a:r>
          </a:p>
        </p:txBody>
      </p:sp>
      <p:sp>
        <p:nvSpPr>
          <p:cNvPr id="128" name="角丸四角形 60">
            <a:extLst>
              <a:ext uri="{FF2B5EF4-FFF2-40B4-BE49-F238E27FC236}">
                <a16:creationId xmlns:a16="http://schemas.microsoft.com/office/drawing/2014/main" id="{3E80DA2D-6DC2-479A-9263-A40103042262}"/>
              </a:ext>
            </a:extLst>
          </p:cNvPr>
          <p:cNvSpPr/>
          <p:nvPr/>
        </p:nvSpPr>
        <p:spPr>
          <a:xfrm>
            <a:off x="2811311" y="6273753"/>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５２</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29" name="角丸四角形 60">
            <a:extLst>
              <a:ext uri="{FF2B5EF4-FFF2-40B4-BE49-F238E27FC236}">
                <a16:creationId xmlns:a16="http://schemas.microsoft.com/office/drawing/2014/main" id="{223B8EF1-2FD9-4432-8697-DB82CA263AAF}"/>
              </a:ext>
            </a:extLst>
          </p:cNvPr>
          <p:cNvSpPr/>
          <p:nvPr/>
        </p:nvSpPr>
        <p:spPr>
          <a:xfrm>
            <a:off x="3156636" y="5697327"/>
            <a:ext cx="555324" cy="238559"/>
          </a:xfrm>
          <a:prstGeom prst="roundRect">
            <a:avLst/>
          </a:prstGeom>
          <a:noFill/>
          <a:ln w="25400" cap="flat" cmpd="sng" algn="ctr">
            <a:noFill/>
            <a:prstDash val="solid"/>
          </a:ln>
          <a:effectLst/>
        </p:spPr>
        <p:txBody>
          <a:bodyPr rtlCol="0" anchor="ctr"/>
          <a:lstStyle/>
          <a:p>
            <a:pPr algn="ctr" defTabSz="914400"/>
            <a:r>
              <a:rPr lang="ja-JP" altLang="en-US" sz="800" kern="0" dirty="0">
                <a:solidFill>
                  <a:prstClr val="black"/>
                </a:solidFill>
                <a:latin typeface="BIZ UDPゴシック" panose="020B0400000000000000" pitchFamily="50" charset="-128"/>
                <a:ea typeface="BIZ UDPゴシック" panose="020B0400000000000000" pitchFamily="50" charset="-128"/>
              </a:rPr>
              <a:t>３８３</a:t>
            </a:r>
            <a:endParaRPr lang="en-US" altLang="ja-JP" sz="800" kern="0" dirty="0">
              <a:solidFill>
                <a:prstClr val="black"/>
              </a:solidFill>
              <a:latin typeface="BIZ UDPゴシック" panose="020B0400000000000000" pitchFamily="50" charset="-128"/>
              <a:ea typeface="BIZ UDPゴシック" panose="020B0400000000000000" pitchFamily="50" charset="-128"/>
            </a:endParaRPr>
          </a:p>
        </p:txBody>
      </p:sp>
      <p:sp>
        <p:nvSpPr>
          <p:cNvPr id="130" name="角丸四角形 60">
            <a:extLst>
              <a:ext uri="{FF2B5EF4-FFF2-40B4-BE49-F238E27FC236}">
                <a16:creationId xmlns:a16="http://schemas.microsoft.com/office/drawing/2014/main" id="{1CF16E3E-CBA4-4385-89E0-2137B8BEE4CA}"/>
              </a:ext>
            </a:extLst>
          </p:cNvPr>
          <p:cNvSpPr/>
          <p:nvPr/>
        </p:nvSpPr>
        <p:spPr>
          <a:xfrm>
            <a:off x="3518765" y="5504610"/>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５１４</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1" name="角丸四角形 60">
            <a:extLst>
              <a:ext uri="{FF2B5EF4-FFF2-40B4-BE49-F238E27FC236}">
                <a16:creationId xmlns:a16="http://schemas.microsoft.com/office/drawing/2014/main" id="{FC32BBE1-3589-46E7-ABD2-4F8B71517E47}"/>
              </a:ext>
            </a:extLst>
          </p:cNvPr>
          <p:cNvSpPr/>
          <p:nvPr/>
        </p:nvSpPr>
        <p:spPr>
          <a:xfrm>
            <a:off x="3860483" y="5825427"/>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３１３</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2" name="角丸四角形 60">
            <a:extLst>
              <a:ext uri="{FF2B5EF4-FFF2-40B4-BE49-F238E27FC236}">
                <a16:creationId xmlns:a16="http://schemas.microsoft.com/office/drawing/2014/main" id="{4581D87D-6529-4DA1-813B-72C50E5505A7}"/>
              </a:ext>
            </a:extLst>
          </p:cNvPr>
          <p:cNvSpPr/>
          <p:nvPr/>
        </p:nvSpPr>
        <p:spPr>
          <a:xfrm>
            <a:off x="4226234" y="5077069"/>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７６６</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4" name="角丸四角形 60">
            <a:extLst>
              <a:ext uri="{FF2B5EF4-FFF2-40B4-BE49-F238E27FC236}">
                <a16:creationId xmlns:a16="http://schemas.microsoft.com/office/drawing/2014/main" id="{8FE3834A-8057-4154-9ECF-50B0BF60FB1D}"/>
              </a:ext>
            </a:extLst>
          </p:cNvPr>
          <p:cNvSpPr/>
          <p:nvPr/>
        </p:nvSpPr>
        <p:spPr>
          <a:xfrm>
            <a:off x="4568828" y="5694285"/>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３９２</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5" name="角丸四角形 60">
            <a:extLst>
              <a:ext uri="{FF2B5EF4-FFF2-40B4-BE49-F238E27FC236}">
                <a16:creationId xmlns:a16="http://schemas.microsoft.com/office/drawing/2014/main" id="{845285B6-AF63-4597-B095-47A5387163A6}"/>
              </a:ext>
            </a:extLst>
          </p:cNvPr>
          <p:cNvSpPr/>
          <p:nvPr/>
        </p:nvSpPr>
        <p:spPr>
          <a:xfrm>
            <a:off x="4913046" y="5799073"/>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２９９</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7" name="角丸四角形 60">
            <a:extLst>
              <a:ext uri="{FF2B5EF4-FFF2-40B4-BE49-F238E27FC236}">
                <a16:creationId xmlns:a16="http://schemas.microsoft.com/office/drawing/2014/main" id="{2E73E3E8-E56D-413B-B56D-A2C6C60CD7C1}"/>
              </a:ext>
            </a:extLst>
          </p:cNvPr>
          <p:cNvSpPr/>
          <p:nvPr/>
        </p:nvSpPr>
        <p:spPr>
          <a:xfrm>
            <a:off x="5271214" y="5778065"/>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３０３</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8" name="角丸四角形 60">
            <a:extLst>
              <a:ext uri="{FF2B5EF4-FFF2-40B4-BE49-F238E27FC236}">
                <a16:creationId xmlns:a16="http://schemas.microsoft.com/office/drawing/2014/main" id="{94532C31-EBB1-46E9-9D9E-E14E78E8D0B0}"/>
              </a:ext>
            </a:extLst>
          </p:cNvPr>
          <p:cNvSpPr/>
          <p:nvPr/>
        </p:nvSpPr>
        <p:spPr>
          <a:xfrm>
            <a:off x="5625801" y="5826533"/>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２８４</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39" name="角丸四角形 60">
            <a:extLst>
              <a:ext uri="{FF2B5EF4-FFF2-40B4-BE49-F238E27FC236}">
                <a16:creationId xmlns:a16="http://schemas.microsoft.com/office/drawing/2014/main" id="{947F6911-B1EA-4A8E-97CA-BAB8CDC17E95}"/>
              </a:ext>
            </a:extLst>
          </p:cNvPr>
          <p:cNvSpPr/>
          <p:nvPr/>
        </p:nvSpPr>
        <p:spPr>
          <a:xfrm>
            <a:off x="5983688" y="5813564"/>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２８５</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46" name="角丸四角形 60">
            <a:extLst>
              <a:ext uri="{FF2B5EF4-FFF2-40B4-BE49-F238E27FC236}">
                <a16:creationId xmlns:a16="http://schemas.microsoft.com/office/drawing/2014/main" id="{AE60389A-3B44-446B-98BD-F4323FC6C4EA}"/>
              </a:ext>
            </a:extLst>
          </p:cNvPr>
          <p:cNvSpPr/>
          <p:nvPr/>
        </p:nvSpPr>
        <p:spPr>
          <a:xfrm>
            <a:off x="6326290" y="5820799"/>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２９４</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47" name="角丸四角形 60">
            <a:extLst>
              <a:ext uri="{FF2B5EF4-FFF2-40B4-BE49-F238E27FC236}">
                <a16:creationId xmlns:a16="http://schemas.microsoft.com/office/drawing/2014/main" id="{037C6693-9B74-487C-8421-F7FA8CBD6096}"/>
              </a:ext>
            </a:extLst>
          </p:cNvPr>
          <p:cNvSpPr/>
          <p:nvPr/>
        </p:nvSpPr>
        <p:spPr>
          <a:xfrm>
            <a:off x="6668954" y="5669269"/>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４０８</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0" name="角丸四角形 60">
            <a:extLst>
              <a:ext uri="{FF2B5EF4-FFF2-40B4-BE49-F238E27FC236}">
                <a16:creationId xmlns:a16="http://schemas.microsoft.com/office/drawing/2014/main" id="{C5B64CAF-13F1-4443-A0C9-8AA7962C99F2}"/>
              </a:ext>
            </a:extLst>
          </p:cNvPr>
          <p:cNvSpPr/>
          <p:nvPr/>
        </p:nvSpPr>
        <p:spPr>
          <a:xfrm>
            <a:off x="7026779" y="5679793"/>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３９３</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1" name="角丸四角形 60">
            <a:extLst>
              <a:ext uri="{FF2B5EF4-FFF2-40B4-BE49-F238E27FC236}">
                <a16:creationId xmlns:a16="http://schemas.microsoft.com/office/drawing/2014/main" id="{D08F9D36-B456-4F01-A4B9-11F1F16BF381}"/>
              </a:ext>
            </a:extLst>
          </p:cNvPr>
          <p:cNvSpPr/>
          <p:nvPr/>
        </p:nvSpPr>
        <p:spPr>
          <a:xfrm>
            <a:off x="7371842" y="5727948"/>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３５６</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2" name="角丸四角形 60">
            <a:extLst>
              <a:ext uri="{FF2B5EF4-FFF2-40B4-BE49-F238E27FC236}">
                <a16:creationId xmlns:a16="http://schemas.microsoft.com/office/drawing/2014/main" id="{AA651BE6-1F1D-4A5A-97F0-041FE1D88823}"/>
              </a:ext>
            </a:extLst>
          </p:cNvPr>
          <p:cNvSpPr/>
          <p:nvPr/>
        </p:nvSpPr>
        <p:spPr>
          <a:xfrm>
            <a:off x="7699674" y="6056045"/>
            <a:ext cx="555324" cy="238559"/>
          </a:xfrm>
          <a:prstGeom prst="round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１５９</a:t>
            </a:r>
            <a:endParaRPr kumimoji="0" lang="en-US" altLang="ja-JP" sz="800" b="0" i="0" u="none" strike="noStrike" kern="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4" name="楕円 153">
            <a:extLst>
              <a:ext uri="{FF2B5EF4-FFF2-40B4-BE49-F238E27FC236}">
                <a16:creationId xmlns:a16="http://schemas.microsoft.com/office/drawing/2014/main" id="{DA676899-E18B-4909-8CC6-C3F1E10EAA29}"/>
              </a:ext>
            </a:extLst>
          </p:cNvPr>
          <p:cNvSpPr/>
          <p:nvPr/>
        </p:nvSpPr>
        <p:spPr>
          <a:xfrm>
            <a:off x="8656932" y="5275190"/>
            <a:ext cx="1117018" cy="1116892"/>
          </a:xfrm>
          <a:prstGeom prst="ellipse">
            <a:avLst/>
          </a:prstGeom>
          <a:gradFill flip="none" rotWithShape="1">
            <a:gsLst>
              <a:gs pos="100000">
                <a:srgbClr val="AFD1F8">
                  <a:alpha val="0"/>
                </a:srgbClr>
              </a:gs>
              <a:gs pos="69000">
                <a:srgbClr val="AFD1F8"/>
              </a:gs>
            </a:gsLst>
            <a:path path="shape">
              <a:fillToRect l="50000" t="50000" r="50000" b="50000"/>
            </a:path>
            <a:tileRect/>
          </a:gradFill>
          <a:ln w="50800" cmpd="sng">
            <a:noFill/>
            <a:tailEnd type="none"/>
          </a:ln>
        </p:spPr>
        <p:style>
          <a:lnRef idx="1">
            <a:schemeClr val="accent1"/>
          </a:lnRef>
          <a:fillRef idx="0">
            <a:schemeClr val="accent1"/>
          </a:fillRef>
          <a:effectRef idx="0">
            <a:schemeClr val="accent1"/>
          </a:effectRef>
          <a:fontRef idx="minor">
            <a:schemeClr val="tx1"/>
          </a:fontRef>
        </p:style>
        <p:txBody>
          <a:bodyPr wrap="none" lIns="36000" rIns="36000" rtlCol="0" anchor="ctr"/>
          <a:lstStyle/>
          <a:p>
            <a:pPr marL="0" marR="0" lvl="0" indent="0" algn="ctr" defTabSz="914400" rtl="0" fontAlgn="ctr" latinLnBrk="0" hangingPunct="0">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111986"/>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R5</a:t>
            </a:r>
            <a:r>
              <a:rPr kumimoji="1" lang="ja-JP" altLang="en-US" sz="1400" b="1" i="0" u="none" strike="noStrike" kern="1200" cap="none" spc="0" normalizeH="0" baseline="0" noProof="0" dirty="0">
                <a:ln>
                  <a:noFill/>
                </a:ln>
                <a:solidFill>
                  <a:srgbClr val="111986"/>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年度末で</a:t>
            </a:r>
            <a:endParaRPr kumimoji="1" lang="en-US" altLang="ja-JP" sz="1400" b="1" i="0" u="none" strike="noStrike" kern="1200" cap="none" spc="0" normalizeH="0" baseline="0" noProof="0" dirty="0">
              <a:ln>
                <a:noFill/>
              </a:ln>
              <a:solidFill>
                <a:srgbClr val="111986"/>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0" lvl="0" indent="0" algn="ctr" defTabSz="914400" rtl="0" fontAlgn="ctr" latinLnBrk="0" hangingPunct="0">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111986"/>
                </a:solidFill>
                <a:effectLst>
                  <a:glow rad="127000">
                    <a:srgbClr val="FFFFFF"/>
                  </a:glow>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復元完了</a:t>
            </a:r>
          </a:p>
        </p:txBody>
      </p:sp>
      <p:sp>
        <p:nvSpPr>
          <p:cNvPr id="155" name="AutoShape 121">
            <a:extLst>
              <a:ext uri="{FF2B5EF4-FFF2-40B4-BE49-F238E27FC236}">
                <a16:creationId xmlns:a16="http://schemas.microsoft.com/office/drawing/2014/main" id="{B7ECB86C-3588-46EA-85EE-399CD47DFF5F}"/>
              </a:ext>
            </a:extLst>
          </p:cNvPr>
          <p:cNvSpPr>
            <a:spLocks noChangeArrowheads="1"/>
          </p:cNvSpPr>
          <p:nvPr/>
        </p:nvSpPr>
        <p:spPr bwMode="auto">
          <a:xfrm>
            <a:off x="2925868" y="4732255"/>
            <a:ext cx="5377564" cy="245899"/>
          </a:xfrm>
          <a:prstGeom prst="rect">
            <a:avLst/>
          </a:prstGeom>
          <a:solidFill>
            <a:srgbClr val="50649C"/>
          </a:solidFill>
          <a:ln w="25400" cap="flat" cmpd="sng" algn="ctr">
            <a:noFill/>
            <a:prstDash val="solid"/>
          </a:ln>
          <a:effectLst/>
        </p:spPr>
        <p:txBody>
          <a:bodyPr wrap="none" rtlCol="0" anchor="ctr"/>
          <a:lstStyle/>
          <a:p>
            <a:pPr algn="ctr" defTabSz="914400">
              <a:spcBef>
                <a:spcPts val="200"/>
              </a:spcBef>
            </a:pPr>
            <a:r>
              <a:rPr lang="ja-JP" altLang="en-US" sz="1200" b="1" kern="0" dirty="0">
                <a:solidFill>
                  <a:srgbClr val="FFFFFF"/>
                </a:solidFill>
                <a:latin typeface="BIZ UDPゴシック" panose="020B0400000000000000" pitchFamily="50" charset="-128"/>
                <a:ea typeface="BIZ UDPゴシック" panose="020B0400000000000000" pitchFamily="50" charset="-128"/>
              </a:rPr>
              <a:t>これまでの減債基金の</a:t>
            </a:r>
            <a:r>
              <a:rPr lang="ja-JP" altLang="en-US" sz="1200" b="1" kern="0">
                <a:solidFill>
                  <a:srgbClr val="FFFFFF"/>
                </a:solidFill>
                <a:latin typeface="BIZ UDPゴシック" panose="020B0400000000000000" pitchFamily="50" charset="-128"/>
                <a:ea typeface="BIZ UDPゴシック" panose="020B0400000000000000" pitchFamily="50" charset="-128"/>
              </a:rPr>
              <a:t>復元額</a:t>
            </a:r>
            <a:endParaRPr lang="zh-TW" altLang="en-US" sz="1200" b="1" kern="0" dirty="0">
              <a:solidFill>
                <a:srgbClr val="FFFFFF"/>
              </a:solidFill>
              <a:latin typeface="BIZ UDPゴシック" panose="020B0400000000000000" pitchFamily="50" charset="-128"/>
              <a:ea typeface="BIZ UDPゴシック" panose="020B0400000000000000" pitchFamily="50" charset="-128"/>
            </a:endParaRPr>
          </a:p>
        </p:txBody>
      </p:sp>
      <p:cxnSp>
        <p:nvCxnSpPr>
          <p:cNvPr id="3" name="コネクタ: カギ線 2">
            <a:extLst>
              <a:ext uri="{FF2B5EF4-FFF2-40B4-BE49-F238E27FC236}">
                <a16:creationId xmlns:a16="http://schemas.microsoft.com/office/drawing/2014/main" id="{D500E93C-BA98-4082-B36D-FF78973DC9B0}"/>
              </a:ext>
            </a:extLst>
          </p:cNvPr>
          <p:cNvCxnSpPr>
            <a:cxnSpLocks/>
          </p:cNvCxnSpPr>
          <p:nvPr/>
        </p:nvCxnSpPr>
        <p:spPr>
          <a:xfrm rot="16200000" flipH="1">
            <a:off x="3109487" y="6035997"/>
            <a:ext cx="178803" cy="208027"/>
          </a:xfrm>
          <a:prstGeom prst="bentConnector2">
            <a:avLst/>
          </a:prstGeom>
          <a:ln w="9525">
            <a:solidFill>
              <a:srgbClr val="484848"/>
            </a:solidFill>
          </a:ln>
        </p:spPr>
        <p:style>
          <a:lnRef idx="2">
            <a:schemeClr val="accent1"/>
          </a:lnRef>
          <a:fillRef idx="0">
            <a:schemeClr val="accent1"/>
          </a:fillRef>
          <a:effectRef idx="1">
            <a:schemeClr val="accent1"/>
          </a:effectRef>
          <a:fontRef idx="minor">
            <a:schemeClr val="tx1"/>
          </a:fontRef>
        </p:style>
      </p:cxnSp>
      <p:cxnSp>
        <p:nvCxnSpPr>
          <p:cNvPr id="99" name="コネクタ: カギ線 98">
            <a:extLst>
              <a:ext uri="{FF2B5EF4-FFF2-40B4-BE49-F238E27FC236}">
                <a16:creationId xmlns:a16="http://schemas.microsoft.com/office/drawing/2014/main" id="{808143B2-24CB-49DC-809C-0BCBAE55D00E}"/>
              </a:ext>
            </a:extLst>
          </p:cNvPr>
          <p:cNvCxnSpPr>
            <a:cxnSpLocks/>
          </p:cNvCxnSpPr>
          <p:nvPr/>
        </p:nvCxnSpPr>
        <p:spPr>
          <a:xfrm rot="16200000" flipH="1">
            <a:off x="4140048" y="5247325"/>
            <a:ext cx="178803" cy="208027"/>
          </a:xfrm>
          <a:prstGeom prst="bentConnector2">
            <a:avLst/>
          </a:prstGeom>
          <a:ln w="9525">
            <a:solidFill>
              <a:srgbClr val="484848"/>
            </a:solidFill>
          </a:ln>
        </p:spPr>
        <p:style>
          <a:lnRef idx="2">
            <a:schemeClr val="accent1"/>
          </a:lnRef>
          <a:fillRef idx="0">
            <a:schemeClr val="accent1"/>
          </a:fillRef>
          <a:effectRef idx="1">
            <a:schemeClr val="accent1"/>
          </a:effectRef>
          <a:fontRef idx="minor">
            <a:schemeClr val="tx1"/>
          </a:fontRef>
        </p:style>
      </p:cxnSp>
      <p:cxnSp>
        <p:nvCxnSpPr>
          <p:cNvPr id="7" name="直線コネクタ 6">
            <a:extLst>
              <a:ext uri="{FF2B5EF4-FFF2-40B4-BE49-F238E27FC236}">
                <a16:creationId xmlns:a16="http://schemas.microsoft.com/office/drawing/2014/main" id="{5771F506-AEA0-43A0-AFB4-BD7E27B3FA91}"/>
              </a:ext>
            </a:extLst>
          </p:cNvPr>
          <p:cNvCxnSpPr/>
          <p:nvPr/>
        </p:nvCxnSpPr>
        <p:spPr>
          <a:xfrm>
            <a:off x="3526634" y="5479242"/>
            <a:ext cx="111498" cy="322742"/>
          </a:xfrm>
          <a:prstGeom prst="line">
            <a:avLst/>
          </a:prstGeom>
          <a:ln w="9525">
            <a:solidFill>
              <a:srgbClr val="484848"/>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831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テキスト プレースホルダー 69">
            <a:extLst>
              <a:ext uri="{FF2B5EF4-FFF2-40B4-BE49-F238E27FC236}">
                <a16:creationId xmlns:a16="http://schemas.microsoft.com/office/drawing/2014/main" id="{DA870394-6971-8E1B-F7B4-0F9F3B2CD8CE}"/>
              </a:ext>
            </a:extLst>
          </p:cNvPr>
          <p:cNvSpPr>
            <a:spLocks noGrp="1"/>
          </p:cNvSpPr>
          <p:nvPr>
            <p:ph type="body" sz="quarter" idx="13"/>
          </p:nvPr>
        </p:nvSpPr>
        <p:spPr>
          <a:xfrm>
            <a:off x="164468" y="83009"/>
            <a:ext cx="9468000" cy="648000"/>
          </a:xfrm>
        </p:spPr>
        <p:txBody>
          <a:bodyPr/>
          <a:lstStyle/>
          <a:p>
            <a:pPr marL="954000" indent="-954000"/>
            <a:r>
              <a:rPr lang="ja-JP" altLang="en-US" dirty="0"/>
              <a:t>（参考）</a:t>
            </a:r>
            <a:r>
              <a:rPr lang="en-US" altLang="ja-JP" dirty="0"/>
              <a:t>	</a:t>
            </a:r>
            <a:r>
              <a:rPr kumimoji="0" lang="zh-TW" altLang="en-US" sz="2400" b="1" kern="0" dirty="0">
                <a:latin typeface="BIZ UDPゴシック" panose="020B0400000000000000" pitchFamily="50" charset="-128"/>
                <a:ea typeface="BIZ UDPゴシック" panose="020B0400000000000000" pitchFamily="50" charset="-128"/>
                <a:cs typeface="Arial" panose="020B0604020202020204" pitchFamily="34" charset="0"/>
              </a:rPr>
              <a:t>大阪府財政運営基本条例</a:t>
            </a:r>
            <a:endParaRPr kumimoji="0" lang="ja-JP" altLang="en-US" sz="2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07" name="角丸四角形 39">
            <a:extLst>
              <a:ext uri="{FF2B5EF4-FFF2-40B4-BE49-F238E27FC236}">
                <a16:creationId xmlns:a16="http://schemas.microsoft.com/office/drawing/2014/main" id="{13B4292E-086E-4692-965D-B67B37916215}"/>
              </a:ext>
            </a:extLst>
          </p:cNvPr>
          <p:cNvSpPr>
            <a:spLocks/>
          </p:cNvSpPr>
          <p:nvPr/>
        </p:nvSpPr>
        <p:spPr>
          <a:xfrm>
            <a:off x="164468" y="1413064"/>
            <a:ext cx="9360000" cy="288000"/>
          </a:xfrm>
          <a:prstGeom prst="rect">
            <a:avLst/>
          </a:prstGeom>
          <a:noFill/>
          <a:ln w="12700" cap="flat" cmpd="sng" algn="ctr">
            <a:noFill/>
            <a:prstDash val="solid"/>
          </a:ln>
          <a:effectLst/>
          <a:extLst>
            <a:ext uri="{909E8E84-426E-40DD-AFC4-6F175D3DCCD1}">
              <a14:hiddenFill xmlns:a14="http://schemas.microsoft.com/office/drawing/2010/main">
                <a:solidFill>
                  <a:scrgbClr r="0" g="0" b="0">
                    <a:alpha val="0"/>
                  </a:scrgbClr>
                </a:solidFill>
              </a14:hiddenFill>
            </a:ext>
            <a:ext uri="{91240B29-F687-4F45-9708-019B960494DF}">
              <a14:hiddenLine xmlns:a14="http://schemas.microsoft.com/office/drawing/2010/main" w="12700" cap="flat" cmpd="sng" algn="ctr">
                <a:solidFill>
                  <a:srgbClr val="000099"/>
                </a:solidFill>
                <a:prstDash val="solid"/>
              </a14:hiddenLine>
            </a:ext>
          </a:extLst>
        </p:spPr>
        <p:txBody>
          <a:bodyPr wrap="none" lIns="0" tIns="72000" rIns="0" bIns="0" rtlCol="0" anchor="t" anchorCtr="0">
            <a:noAutofit/>
          </a:bodyPr>
          <a:lstStyle/>
          <a:p>
            <a:pPr fontAlgn="ctr" hangingPunct="0"/>
            <a:r>
              <a:rPr lang="ja-JP" altLang="en-US" sz="1200" dirty="0">
                <a:latin typeface="BIZ UDPゴシック" panose="020B0400000000000000" pitchFamily="50" charset="-128"/>
                <a:ea typeface="BIZ UDPゴシック" panose="020B0400000000000000" pitchFamily="50" charset="-128"/>
              </a:rPr>
              <a:t>社会経済情勢の変化や府域の実情に応じた施策を自主的・総合的に実施するため、府の財政運営に関して基本となる事項を定めることにより、</a:t>
            </a:r>
            <a:endParaRPr lang="en-US" altLang="ja-JP" sz="1200" dirty="0">
              <a:latin typeface="BIZ UDPゴシック" panose="020B0400000000000000" pitchFamily="50" charset="-128"/>
              <a:ea typeface="BIZ UDPゴシック" panose="020B0400000000000000" pitchFamily="50" charset="-128"/>
            </a:endParaRPr>
          </a:p>
          <a:p>
            <a:pPr fontAlgn="ctr" hangingPunct="0"/>
            <a:r>
              <a:rPr lang="ja-JP" altLang="en-US" sz="1200" dirty="0">
                <a:latin typeface="BIZ UDPゴシック" panose="020B0400000000000000" pitchFamily="50" charset="-128"/>
                <a:ea typeface="BIZ UDPゴシック" panose="020B0400000000000000" pitchFamily="50" charset="-128"/>
              </a:rPr>
              <a:t>健全で規律ある財政運営の確保を図り、府民の福祉の維持向上に資することを目的に平成２４年２月に施行</a:t>
            </a:r>
          </a:p>
        </p:txBody>
      </p:sp>
      <p:grpSp>
        <p:nvGrpSpPr>
          <p:cNvPr id="116" name="グループ化 115">
            <a:extLst>
              <a:ext uri="{FF2B5EF4-FFF2-40B4-BE49-F238E27FC236}">
                <a16:creationId xmlns:a16="http://schemas.microsoft.com/office/drawing/2014/main" id="{26B258C6-2FF8-87F1-5C5C-0380C1BA5107}"/>
              </a:ext>
            </a:extLst>
          </p:cNvPr>
          <p:cNvGrpSpPr/>
          <p:nvPr/>
        </p:nvGrpSpPr>
        <p:grpSpPr>
          <a:xfrm>
            <a:off x="164468" y="1125000"/>
            <a:ext cx="9360008" cy="288032"/>
            <a:chOff x="272480" y="1340800"/>
            <a:chExt cx="9360008" cy="288032"/>
          </a:xfrm>
        </p:grpSpPr>
        <p:sp>
          <p:nvSpPr>
            <p:cNvPr id="117" name="Rectangle 752">
              <a:extLst>
                <a:ext uri="{FF2B5EF4-FFF2-40B4-BE49-F238E27FC236}">
                  <a16:creationId xmlns:a16="http://schemas.microsoft.com/office/drawing/2014/main" id="{36B4A09A-2722-4539-01D0-4BDB6FA1219E}"/>
                </a:ext>
              </a:extLst>
            </p:cNvPr>
            <p:cNvSpPr>
              <a:spLocks noChangeArrowheads="1"/>
            </p:cNvSpPr>
            <p:nvPr/>
          </p:nvSpPr>
          <p:spPr bwMode="auto">
            <a:xfrm>
              <a:off x="344488" y="1340832"/>
              <a:ext cx="9288000" cy="288000"/>
            </a:xfrm>
            <a:prstGeom prst="rect">
              <a:avLst/>
            </a:prstGeom>
            <a:noFill/>
            <a:ln w="9525">
              <a:noFill/>
              <a:miter lim="800000"/>
              <a:headEnd/>
              <a:tailEnd/>
            </a:ln>
          </p:spPr>
          <p:txBody>
            <a:bodyPr wrap="none" lIns="72000" tIns="0" rIns="0" bIns="57600" anchor="b">
              <a:noAutofit/>
            </a:bodyPr>
            <a:lstStyle/>
            <a:p>
              <a:pPr defTabSz="715963" fontAlgn="base" hangingPunct="0">
                <a:defRPr/>
              </a:pPr>
              <a:r>
                <a:rPr kumimoji="0" lang="zh-TW" altLang="en-US" sz="1400" b="1" kern="0" dirty="0">
                  <a:latin typeface="BIZ UDPゴシック" panose="020B0400000000000000" pitchFamily="50" charset="-128"/>
                  <a:ea typeface="BIZ UDPゴシック" panose="020B0400000000000000" pitchFamily="50" charset="-128"/>
                  <a:cs typeface="Arial" panose="020B0604020202020204" pitchFamily="34" charset="0"/>
                </a:rPr>
                <a:t>大阪府財政運営基本条例</a:t>
              </a:r>
              <a:endParaRPr kumimoji="0" lang="ja-JP" altLang="en-US"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18" name="Rectangle 752">
              <a:extLst>
                <a:ext uri="{FF2B5EF4-FFF2-40B4-BE49-F238E27FC236}">
                  <a16:creationId xmlns:a16="http://schemas.microsoft.com/office/drawing/2014/main" id="{166FA43C-1493-CC31-C2CF-F9458DBBEE40}"/>
                </a:ext>
              </a:extLst>
            </p:cNvPr>
            <p:cNvSpPr>
              <a:spLocks noChangeArrowheads="1"/>
            </p:cNvSpPr>
            <p:nvPr/>
          </p:nvSpPr>
          <p:spPr bwMode="auto">
            <a:xfrm>
              <a:off x="272480" y="1340800"/>
              <a:ext cx="72000" cy="288000"/>
            </a:xfrm>
            <a:prstGeom prst="rect">
              <a:avLst/>
            </a:prstGeom>
            <a:solidFill>
              <a:srgbClr val="111986"/>
            </a:solidFill>
            <a:ln w="9525">
              <a:noFill/>
              <a:miter lim="800000"/>
              <a:headEnd/>
              <a:tailEnd/>
            </a:ln>
          </p:spPr>
          <p:txBody>
            <a:bodyPr wrap="none" lIns="0" tIns="0" rIns="0" bIns="0" anchor="ctr">
              <a:noAutofit/>
            </a:bodyPr>
            <a:lstStyle/>
            <a:p>
              <a:pPr defTabSz="715963" fontAlgn="ctr" hangingPunct="0">
                <a:defRPr/>
              </a:pPr>
              <a:endParaRPr kumimoji="0" lang="en-US" altLang="ja-JP" sz="1400" b="1" kern="0" dirty="0">
                <a:latin typeface="BIZ UDPゴシック" panose="020B0400000000000000" pitchFamily="50" charset="-128"/>
                <a:ea typeface="BIZ UDPゴシック" panose="020B0400000000000000" pitchFamily="50" charset="-128"/>
                <a:cs typeface="Arial" panose="020B0604020202020204" pitchFamily="34" charset="0"/>
              </a:endParaRPr>
            </a:p>
          </p:txBody>
        </p:sp>
        <p:cxnSp>
          <p:nvCxnSpPr>
            <p:cNvPr id="119" name="直線コネクタ 118">
              <a:extLst>
                <a:ext uri="{FF2B5EF4-FFF2-40B4-BE49-F238E27FC236}">
                  <a16:creationId xmlns:a16="http://schemas.microsoft.com/office/drawing/2014/main" id="{2BBB2F18-023B-BE9D-E32D-79BDD5BDB6F5}"/>
                </a:ext>
              </a:extLst>
            </p:cNvPr>
            <p:cNvCxnSpPr>
              <a:cxnSpLocks/>
            </p:cNvCxnSpPr>
            <p:nvPr/>
          </p:nvCxnSpPr>
          <p:spPr>
            <a:xfrm>
              <a:off x="272480" y="1628800"/>
              <a:ext cx="9360000" cy="0"/>
            </a:xfrm>
            <a:prstGeom prst="line">
              <a:avLst/>
            </a:prstGeom>
            <a:ln w="12700">
              <a:gradFill flip="none" rotWithShape="1">
                <a:gsLst>
                  <a:gs pos="90000">
                    <a:srgbClr val="111986"/>
                  </a:gs>
                  <a:gs pos="100000">
                    <a:srgbClr val="111986">
                      <a:alpha val="0"/>
                    </a:srgbClr>
                  </a:gs>
                </a:gsLst>
                <a:lin ang="0" scaled="1"/>
                <a:tileRect/>
              </a:gradFill>
            </a:ln>
          </p:spPr>
          <p:style>
            <a:lnRef idx="2">
              <a:schemeClr val="accent1"/>
            </a:lnRef>
            <a:fillRef idx="0">
              <a:schemeClr val="accent1"/>
            </a:fillRef>
            <a:effectRef idx="1">
              <a:schemeClr val="accent1"/>
            </a:effectRef>
            <a:fontRef idx="minor">
              <a:schemeClr val="tx1"/>
            </a:fontRef>
          </p:style>
        </p:cxnSp>
      </p:grpSp>
      <p:grpSp>
        <p:nvGrpSpPr>
          <p:cNvPr id="136" name="グループ化 135">
            <a:extLst>
              <a:ext uri="{FF2B5EF4-FFF2-40B4-BE49-F238E27FC236}">
                <a16:creationId xmlns:a16="http://schemas.microsoft.com/office/drawing/2014/main" id="{49D4AC8D-A302-7663-B0AD-EA47215FDA53}"/>
              </a:ext>
            </a:extLst>
          </p:cNvPr>
          <p:cNvGrpSpPr/>
          <p:nvPr/>
        </p:nvGrpSpPr>
        <p:grpSpPr>
          <a:xfrm>
            <a:off x="1020204" y="2126666"/>
            <a:ext cx="7865591" cy="4382916"/>
            <a:chOff x="2268171" y="4689240"/>
            <a:chExt cx="5342964" cy="1764036"/>
          </a:xfrm>
        </p:grpSpPr>
        <p:sp>
          <p:nvSpPr>
            <p:cNvPr id="98" name="AutoShape 7">
              <a:extLst>
                <a:ext uri="{FF2B5EF4-FFF2-40B4-BE49-F238E27FC236}">
                  <a16:creationId xmlns:a16="http://schemas.microsoft.com/office/drawing/2014/main" id="{DA292E2F-325A-48FB-B3AC-F6CEC4AEF1E3}"/>
                </a:ext>
              </a:extLst>
            </p:cNvPr>
            <p:cNvSpPr>
              <a:spLocks noChangeArrowheads="1"/>
            </p:cNvSpPr>
            <p:nvPr/>
          </p:nvSpPr>
          <p:spPr bwMode="auto">
            <a:xfrm>
              <a:off x="4371133" y="6082760"/>
              <a:ext cx="3240000" cy="369453"/>
            </a:xfrm>
            <a:prstGeom prst="rect">
              <a:avLst/>
            </a:prstGeom>
            <a:gradFill flip="none" rotWithShape="1">
              <a:gsLst>
                <a:gs pos="90000">
                  <a:srgbClr val="CCDAF5"/>
                </a:gs>
                <a:gs pos="100000">
                  <a:srgbClr val="CCDAF5">
                    <a:alpha val="0"/>
                  </a:srgbClr>
                </a:gs>
              </a:gsLst>
              <a:lin ang="0" scaled="1"/>
              <a:tileRect/>
            </a:gradFill>
            <a:ln w="12700" algn="ctr">
              <a:noFill/>
              <a:prstDash val="sysDash"/>
              <a:round/>
              <a:headEnd/>
              <a:tailEnd/>
            </a:ln>
            <a:effectLst/>
          </p:spPr>
          <p:txBody>
            <a:bodyPr wrap="none" lIns="216000" tIns="0" rIns="0" bIns="0" anchor="ctr" anchorCtr="0">
              <a:noAutofit/>
            </a:bodyPr>
            <a:lstStyle/>
            <a:p>
              <a:pPr marL="108000" indent="-108000" defTabSz="914400" fontAlgn="ctr" hangingPunct="0">
                <a:spcBef>
                  <a:spcPts val="600"/>
                </a:spcBef>
                <a:buClr>
                  <a:srgbClr val="111986"/>
                </a:buClr>
                <a:buSzPct val="70000"/>
                <a:buFont typeface="Wingdings" panose="05000000000000000000" pitchFamily="2" charset="2"/>
                <a:buChar char="l"/>
                <a:defRPr/>
              </a:pPr>
              <a:r>
                <a:rPr kumimoji="1" lang="ja-JP" altLang="en-US" sz="1200" dirty="0">
                  <a:solidFill>
                    <a:srgbClr val="000000"/>
                  </a:solidFill>
                  <a:latin typeface="+mn-ea"/>
                </a:rPr>
                <a:t>予算編成過程など財政情報の積極的な公表</a:t>
              </a:r>
              <a:endParaRPr kumimoji="1" lang="en-US" altLang="ja-JP" sz="1200" dirty="0">
                <a:solidFill>
                  <a:srgbClr val="000000"/>
                </a:solidFill>
                <a:latin typeface="+mn-ea"/>
              </a:endParaRPr>
            </a:p>
            <a:p>
              <a:pPr marL="108000" indent="-108000" defTabSz="914400" fontAlgn="ctr" hangingPunct="0">
                <a:spcBef>
                  <a:spcPts val="600"/>
                </a:spcBef>
                <a:buClr>
                  <a:srgbClr val="111986"/>
                </a:buClr>
                <a:buSzPct val="70000"/>
                <a:buFont typeface="Wingdings" panose="05000000000000000000" pitchFamily="2" charset="2"/>
                <a:buChar char="l"/>
                <a:defRPr/>
              </a:pPr>
              <a:r>
                <a:rPr kumimoji="1" lang="ja-JP" altLang="en-US" sz="1200" dirty="0">
                  <a:solidFill>
                    <a:srgbClr val="000000"/>
                  </a:solidFill>
                  <a:latin typeface="+mn-ea"/>
                </a:rPr>
                <a:t>新公会計に基づく財務諸表の公表</a:t>
              </a:r>
              <a:endParaRPr kumimoji="1" lang="en-US" altLang="ja-JP" sz="1200" dirty="0">
                <a:solidFill>
                  <a:srgbClr val="000000"/>
                </a:solidFill>
                <a:latin typeface="+mn-ea"/>
              </a:endParaRPr>
            </a:p>
          </p:txBody>
        </p:sp>
        <p:sp>
          <p:nvSpPr>
            <p:cNvPr id="99" name="AutoShape 7">
              <a:extLst>
                <a:ext uri="{FF2B5EF4-FFF2-40B4-BE49-F238E27FC236}">
                  <a16:creationId xmlns:a16="http://schemas.microsoft.com/office/drawing/2014/main" id="{CD0EA2DF-A786-43B9-B4D3-9069C0E15C33}"/>
                </a:ext>
              </a:extLst>
            </p:cNvPr>
            <p:cNvSpPr>
              <a:spLocks noChangeArrowheads="1"/>
            </p:cNvSpPr>
            <p:nvPr/>
          </p:nvSpPr>
          <p:spPr bwMode="auto">
            <a:xfrm>
              <a:off x="4371133" y="5453442"/>
              <a:ext cx="3240000" cy="540000"/>
            </a:xfrm>
            <a:prstGeom prst="rect">
              <a:avLst/>
            </a:prstGeom>
            <a:gradFill flip="none" rotWithShape="1">
              <a:gsLst>
                <a:gs pos="90000">
                  <a:srgbClr val="CCDAF5"/>
                </a:gs>
                <a:gs pos="100000">
                  <a:srgbClr val="CCDAF5">
                    <a:alpha val="0"/>
                  </a:srgbClr>
                </a:gs>
              </a:gsLst>
              <a:lin ang="0" scaled="1"/>
              <a:tileRect/>
            </a:gradFill>
            <a:ln w="12700" algn="ctr">
              <a:noFill/>
              <a:prstDash val="sysDash"/>
              <a:round/>
              <a:headEnd/>
              <a:tailEnd/>
            </a:ln>
            <a:effectLst/>
          </p:spPr>
          <p:txBody>
            <a:bodyPr wrap="none" lIns="216000" tIns="0" rIns="0" bIns="0" anchor="ctr" anchorCtr="0">
              <a:noAutofit/>
            </a:bodyPr>
            <a:lstStyle/>
            <a:p>
              <a:pPr marL="108000" indent="-108000" defTabSz="914400" fontAlgn="ctr" hangingPunct="0">
                <a:spcBef>
                  <a:spcPts val="600"/>
                </a:spcBef>
                <a:buClr>
                  <a:srgbClr val="111986"/>
                </a:buClr>
                <a:buSzPct val="70000"/>
                <a:buFont typeface="Wingdings" panose="05000000000000000000" pitchFamily="2" charset="2"/>
                <a:buChar char="l"/>
                <a:defRPr/>
              </a:pPr>
              <a:r>
                <a:rPr kumimoji="1" lang="ja-JP" altLang="en-US" sz="1200" dirty="0">
                  <a:solidFill>
                    <a:srgbClr val="000000"/>
                  </a:solidFill>
                  <a:latin typeface="+mn-ea"/>
                </a:rPr>
                <a:t>中長期の財政状況の試算・公表</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dirty="0">
                  <a:solidFill>
                    <a:srgbClr val="000000"/>
                  </a:solidFill>
                  <a:latin typeface="+mn-ea"/>
                </a:rPr>
                <a:t>予算審議や計画的な財政運営のため、１０年以上の中長期試算を公表</a:t>
              </a:r>
            </a:p>
            <a:p>
              <a:pPr marL="108000" indent="-108000" defTabSz="914400" fontAlgn="ctr" hangingPunct="0">
                <a:spcBef>
                  <a:spcPts val="600"/>
                </a:spcBef>
                <a:buClr>
                  <a:srgbClr val="111986"/>
                </a:buClr>
                <a:buSzPct val="70000"/>
                <a:buFont typeface="Wingdings" panose="05000000000000000000" pitchFamily="2" charset="2"/>
                <a:buChar char="l"/>
                <a:defRPr/>
              </a:pPr>
              <a:r>
                <a:rPr kumimoji="1" lang="ja-JP" altLang="en-US" sz="1200" dirty="0">
                  <a:solidFill>
                    <a:srgbClr val="000000"/>
                  </a:solidFill>
                  <a:latin typeface="+mn-ea"/>
                </a:rPr>
                <a:t>減債基金・財政調整基金への計画的な積立て</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dirty="0">
                  <a:solidFill>
                    <a:srgbClr val="000000"/>
                  </a:solidFill>
                  <a:latin typeface="+mn-ea"/>
                </a:rPr>
                <a:t>決算剰余金を財政調整基金に編入</a:t>
              </a:r>
            </a:p>
          </p:txBody>
        </p:sp>
        <p:sp>
          <p:nvSpPr>
            <p:cNvPr id="106" name="AutoShape 7">
              <a:extLst>
                <a:ext uri="{FF2B5EF4-FFF2-40B4-BE49-F238E27FC236}">
                  <a16:creationId xmlns:a16="http://schemas.microsoft.com/office/drawing/2014/main" id="{F444352E-EA9E-4E8B-88BC-C52BCCF1A226}"/>
                </a:ext>
              </a:extLst>
            </p:cNvPr>
            <p:cNvSpPr>
              <a:spLocks noChangeArrowheads="1"/>
            </p:cNvSpPr>
            <p:nvPr/>
          </p:nvSpPr>
          <p:spPr bwMode="auto">
            <a:xfrm>
              <a:off x="4371135" y="4689240"/>
              <a:ext cx="3240000" cy="677241"/>
            </a:xfrm>
            <a:prstGeom prst="rect">
              <a:avLst/>
            </a:prstGeom>
            <a:gradFill flip="none" rotWithShape="1">
              <a:gsLst>
                <a:gs pos="90000">
                  <a:srgbClr val="CCDAF5"/>
                </a:gs>
                <a:gs pos="100000">
                  <a:srgbClr val="CCDAF5">
                    <a:alpha val="0"/>
                  </a:srgbClr>
                </a:gs>
              </a:gsLst>
              <a:lin ang="0" scaled="1"/>
              <a:tileRect/>
            </a:gradFill>
            <a:ln w="12700" algn="ctr">
              <a:noFill/>
              <a:prstDash val="sysDash"/>
              <a:round/>
              <a:headEnd/>
              <a:tailEnd/>
            </a:ln>
            <a:effectLst/>
          </p:spPr>
          <p:txBody>
            <a:bodyPr wrap="none" lIns="216000" tIns="0" rIns="0" bIns="0" anchor="ctr" anchorCtr="0">
              <a:noAutofit/>
            </a:bodyPr>
            <a:lstStyle/>
            <a:p>
              <a:pPr marL="108000" marR="0" lvl="0" indent="-108000" defTabSz="914400" rtl="0" fontAlgn="ctr" latinLnBrk="0" hangingPunct="0">
                <a:spcBef>
                  <a:spcPts val="600"/>
                </a:spcBef>
                <a:buClr>
                  <a:srgbClr val="111986"/>
                </a:buClr>
                <a:buSzPct val="70000"/>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収入の範囲内で予算を組む</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b="0" i="0" u="none" strike="noStrike" kern="1200" cap="none" spc="0" normalizeH="0" baseline="0" noProof="0" dirty="0">
                  <a:ln>
                    <a:noFill/>
                  </a:ln>
                  <a:solidFill>
                    <a:srgbClr val="000000"/>
                  </a:solidFill>
                  <a:effectLst/>
                  <a:uLnTx/>
                  <a:uFillTx/>
                  <a:latin typeface="+mn-ea"/>
                  <a:cs typeface="+mn-cs"/>
                </a:rPr>
                <a:t>適切な府債の発行</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b="0" i="0" u="none" strike="noStrike" kern="1200" cap="none" spc="0" normalizeH="0" baseline="0" noProof="0" dirty="0">
                  <a:ln>
                    <a:noFill/>
                  </a:ln>
                  <a:solidFill>
                    <a:srgbClr val="000000"/>
                  </a:solidFill>
                  <a:effectLst/>
                  <a:uLnTx/>
                  <a:uFillTx/>
                  <a:latin typeface="+mn-ea"/>
                  <a:cs typeface="+mn-cs"/>
                </a:rPr>
                <a:t>基金からの借入禁止の明確化</a:t>
              </a:r>
            </a:p>
            <a:p>
              <a:pPr marL="108000" marR="0" lvl="0" indent="-108000" defTabSz="914400" rtl="0" fontAlgn="ctr" latinLnBrk="0" hangingPunct="0">
                <a:spcBef>
                  <a:spcPts val="600"/>
                </a:spcBef>
                <a:buClr>
                  <a:srgbClr val="111986"/>
                </a:buClr>
                <a:buSzPct val="70000"/>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財政のリスクマネジメント</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b="0" i="0" u="none" strike="noStrike" kern="1200" cap="none" spc="0" normalizeH="0" baseline="0" noProof="0" dirty="0">
                  <a:ln>
                    <a:noFill/>
                  </a:ln>
                  <a:solidFill>
                    <a:srgbClr val="000000"/>
                  </a:solidFill>
                  <a:effectLst/>
                  <a:uLnTx/>
                  <a:uFillTx/>
                  <a:latin typeface="+mn-ea"/>
                  <a:cs typeface="+mn-cs"/>
                </a:rPr>
                <a:t>環境変化に伴う事業の見直し・撤退への適切な対応</a:t>
              </a:r>
            </a:p>
            <a:p>
              <a:pPr marL="108000" marR="0" lvl="0" indent="-108000" defTabSz="914400" rtl="0" fontAlgn="ctr" latinLnBrk="0" hangingPunct="0">
                <a:spcBef>
                  <a:spcPts val="600"/>
                </a:spcBef>
                <a:buClr>
                  <a:srgbClr val="111986"/>
                </a:buClr>
                <a:buSzPct val="70000"/>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mn-ea"/>
                  <a:cs typeface="+mn-cs"/>
                </a:rPr>
                <a:t>権限・責任・受益に応じた適切な費用負担</a:t>
              </a:r>
            </a:p>
            <a:p>
              <a:pPr marL="628650" lvl="1" indent="-171450" defTabSz="914400" fontAlgn="ctr" hangingPunct="0">
                <a:spcBef>
                  <a:spcPts val="600"/>
                </a:spcBef>
                <a:buClr>
                  <a:srgbClr val="111986"/>
                </a:buClr>
                <a:buSzPct val="70000"/>
                <a:buFont typeface="Wingdings" panose="05000000000000000000" pitchFamily="2" charset="2"/>
                <a:buChar char="ü"/>
                <a:defRPr/>
              </a:pPr>
              <a:r>
                <a:rPr kumimoji="1" lang="ja-JP" altLang="en-US" sz="1000" b="0" i="0" u="none" strike="noStrike" kern="1200" cap="none" spc="0" normalizeH="0" baseline="0" noProof="0" dirty="0">
                  <a:ln>
                    <a:noFill/>
                  </a:ln>
                  <a:solidFill>
                    <a:srgbClr val="000000"/>
                  </a:solidFill>
                  <a:effectLst/>
                  <a:uLnTx/>
                  <a:uFillTx/>
                  <a:latin typeface="+mn-ea"/>
                  <a:cs typeface="+mn-cs"/>
                </a:rPr>
                <a:t>他の当事者との適切な役割分担・費用負担</a:t>
              </a:r>
            </a:p>
          </p:txBody>
        </p:sp>
        <p:sp>
          <p:nvSpPr>
            <p:cNvPr id="100" name="AutoShape 4">
              <a:extLst>
                <a:ext uri="{FF2B5EF4-FFF2-40B4-BE49-F238E27FC236}">
                  <a16:creationId xmlns:a16="http://schemas.microsoft.com/office/drawing/2014/main" id="{48529AED-4971-478E-87D0-FA9499DC82EE}"/>
                </a:ext>
              </a:extLst>
            </p:cNvPr>
            <p:cNvSpPr>
              <a:spLocks noChangeArrowheads="1"/>
            </p:cNvSpPr>
            <p:nvPr/>
          </p:nvSpPr>
          <p:spPr bwMode="gray">
            <a:xfrm>
              <a:off x="3404832" y="4689240"/>
              <a:ext cx="1064217" cy="677241"/>
            </a:xfrm>
            <a:prstGeom prst="homePlate">
              <a:avLst>
                <a:gd name="adj" fmla="val 23354"/>
              </a:avLst>
            </a:prstGeom>
            <a:solidFill>
              <a:srgbClr val="A9BBDF"/>
            </a:solidFill>
            <a:ln>
              <a:noFill/>
              <a:headEnd/>
              <a:tailEnd/>
            </a:ln>
          </p:spPr>
          <p:style>
            <a:lnRef idx="1">
              <a:schemeClr val="accent6"/>
            </a:lnRef>
            <a:fillRef idx="2">
              <a:schemeClr val="accent6"/>
            </a:fillRef>
            <a:effectRef idx="1">
              <a:schemeClr val="accent6"/>
            </a:effectRef>
            <a:fontRef idx="minor">
              <a:schemeClr val="dk1"/>
            </a:fontRef>
          </p:style>
          <p:txBody>
            <a:bodyPr lIns="108000" tIns="0" rIns="0" bIns="0" anchor="ctr">
              <a:noAutofit/>
            </a:bodyPr>
            <a:lstStyle/>
            <a:p>
              <a:pPr marL="0" marR="0" lvl="0" indent="0" algn="l" defTabSz="914400" rtl="0" eaLnBrk="0" fontAlgn="base" latinLnBrk="0" hangingPunct="0">
                <a:lnSpc>
                  <a:spcPct val="90000"/>
                </a:lnSpc>
                <a:spcBef>
                  <a:spcPct val="40000"/>
                </a:spcBef>
                <a:spcAft>
                  <a:spcPct val="0"/>
                </a:spcAft>
                <a:buClrTx/>
                <a:buSzTx/>
                <a:buFontTx/>
                <a:buNone/>
                <a:tabLst/>
                <a:defRPr/>
              </a:pPr>
              <a:r>
                <a:rPr kumimoji="1" lang="ja-JP" altLang="en-US" sz="1400" b="1" i="0" u="none" strike="noStrike" kern="1200" cap="none" spc="0" normalizeH="0" baseline="0" noProof="0" dirty="0">
                  <a:ln>
                    <a:noFill/>
                  </a:ln>
                  <a:solidFill>
                    <a:srgbClr val="000000"/>
                  </a:solidFill>
                  <a:effectLst>
                    <a:glow rad="101600">
                      <a:schemeClr val="bg1">
                        <a:alpha val="60000"/>
                      </a:schemeClr>
                    </a:glow>
                  </a:effectLst>
                  <a:uLnTx/>
                  <a:uFillTx/>
                  <a:latin typeface="+mn-ea"/>
                  <a:cs typeface="+mn-cs"/>
                </a:rPr>
                <a:t>規律の確保</a:t>
              </a:r>
            </a:p>
          </p:txBody>
        </p:sp>
        <p:sp>
          <p:nvSpPr>
            <p:cNvPr id="101" name="AutoShape 4">
              <a:extLst>
                <a:ext uri="{FF2B5EF4-FFF2-40B4-BE49-F238E27FC236}">
                  <a16:creationId xmlns:a16="http://schemas.microsoft.com/office/drawing/2014/main" id="{C8F41B14-64ED-4879-B1EE-85583CC7ADE7}"/>
                </a:ext>
              </a:extLst>
            </p:cNvPr>
            <p:cNvSpPr>
              <a:spLocks noChangeArrowheads="1"/>
            </p:cNvSpPr>
            <p:nvPr/>
          </p:nvSpPr>
          <p:spPr bwMode="gray">
            <a:xfrm>
              <a:off x="3404831" y="5451085"/>
              <a:ext cx="1064217" cy="540000"/>
            </a:xfrm>
            <a:prstGeom prst="homePlate">
              <a:avLst>
                <a:gd name="adj" fmla="val 27377"/>
              </a:avLst>
            </a:prstGeom>
            <a:solidFill>
              <a:srgbClr val="A9BBDF"/>
            </a:solidFill>
            <a:ln>
              <a:noFill/>
              <a:headEnd/>
              <a:tailEnd/>
            </a:ln>
          </p:spPr>
          <p:style>
            <a:lnRef idx="1">
              <a:schemeClr val="accent6"/>
            </a:lnRef>
            <a:fillRef idx="2">
              <a:schemeClr val="accent6"/>
            </a:fillRef>
            <a:effectRef idx="1">
              <a:schemeClr val="accent6"/>
            </a:effectRef>
            <a:fontRef idx="minor">
              <a:schemeClr val="dk1"/>
            </a:fontRef>
          </p:style>
          <p:txBody>
            <a:bodyPr lIns="108000" tIns="0" rIns="0" bIns="0" anchor="ctr">
              <a:noAutofit/>
            </a:bodyPr>
            <a:lstStyle/>
            <a:p>
              <a:pPr defTabSz="914400" eaLnBrk="0" fontAlgn="base" hangingPunct="0">
                <a:lnSpc>
                  <a:spcPct val="90000"/>
                </a:lnSpc>
                <a:spcBef>
                  <a:spcPct val="40000"/>
                </a:spcBef>
                <a:spcAft>
                  <a:spcPct val="0"/>
                </a:spcAft>
              </a:pPr>
              <a:r>
                <a:rPr kumimoji="1" lang="ja-JP" altLang="en-US" sz="1400" b="1" dirty="0">
                  <a:solidFill>
                    <a:srgbClr val="000000"/>
                  </a:solidFill>
                  <a:effectLst>
                    <a:glow rad="101600">
                      <a:schemeClr val="bg1">
                        <a:alpha val="60000"/>
                      </a:schemeClr>
                    </a:glow>
                  </a:effectLst>
                  <a:latin typeface="+mn-ea"/>
                </a:rPr>
                <a:t>計画性の確保</a:t>
              </a:r>
            </a:p>
          </p:txBody>
        </p:sp>
        <p:sp>
          <p:nvSpPr>
            <p:cNvPr id="102" name="AutoShape 4">
              <a:extLst>
                <a:ext uri="{FF2B5EF4-FFF2-40B4-BE49-F238E27FC236}">
                  <a16:creationId xmlns:a16="http://schemas.microsoft.com/office/drawing/2014/main" id="{979556CB-6AAA-412D-8434-123436B1A38C}"/>
                </a:ext>
              </a:extLst>
            </p:cNvPr>
            <p:cNvSpPr>
              <a:spLocks noChangeArrowheads="1"/>
            </p:cNvSpPr>
            <p:nvPr/>
          </p:nvSpPr>
          <p:spPr bwMode="gray">
            <a:xfrm>
              <a:off x="3404832" y="6082760"/>
              <a:ext cx="1064217" cy="370516"/>
            </a:xfrm>
            <a:prstGeom prst="homePlate">
              <a:avLst>
                <a:gd name="adj" fmla="val 40528"/>
              </a:avLst>
            </a:prstGeom>
            <a:solidFill>
              <a:srgbClr val="A9BBDF"/>
            </a:solidFill>
            <a:ln>
              <a:noFill/>
              <a:headEnd/>
              <a:tailEnd/>
            </a:ln>
          </p:spPr>
          <p:style>
            <a:lnRef idx="1">
              <a:schemeClr val="accent6"/>
            </a:lnRef>
            <a:fillRef idx="2">
              <a:schemeClr val="accent6"/>
            </a:fillRef>
            <a:effectRef idx="1">
              <a:schemeClr val="accent6"/>
            </a:effectRef>
            <a:fontRef idx="minor">
              <a:schemeClr val="dk1"/>
            </a:fontRef>
          </p:style>
          <p:txBody>
            <a:bodyPr lIns="108000" tIns="0" rIns="0" bIns="0" anchor="ctr">
              <a:noAutofit/>
            </a:bodyPr>
            <a:lstStyle/>
            <a:p>
              <a:pPr defTabSz="914400" eaLnBrk="0" fontAlgn="base" hangingPunct="0">
                <a:lnSpc>
                  <a:spcPct val="90000"/>
                </a:lnSpc>
                <a:spcBef>
                  <a:spcPct val="40000"/>
                </a:spcBef>
                <a:spcAft>
                  <a:spcPct val="0"/>
                </a:spcAft>
              </a:pPr>
              <a:r>
                <a:rPr kumimoji="1" lang="ja-JP" altLang="en-US" sz="1400" b="1" dirty="0">
                  <a:solidFill>
                    <a:srgbClr val="000000"/>
                  </a:solidFill>
                  <a:effectLst>
                    <a:glow rad="101600">
                      <a:schemeClr val="bg1">
                        <a:alpha val="60000"/>
                      </a:schemeClr>
                    </a:glow>
                  </a:effectLst>
                  <a:latin typeface="+mn-ea"/>
                </a:rPr>
                <a:t>透明性の確保</a:t>
              </a:r>
            </a:p>
          </p:txBody>
        </p:sp>
        <p:sp>
          <p:nvSpPr>
            <p:cNvPr id="124" name="AutoShape 4">
              <a:extLst>
                <a:ext uri="{FF2B5EF4-FFF2-40B4-BE49-F238E27FC236}">
                  <a16:creationId xmlns:a16="http://schemas.microsoft.com/office/drawing/2014/main" id="{857D046C-0BB0-8672-9EA7-EDBFD71C9177}"/>
                </a:ext>
              </a:extLst>
            </p:cNvPr>
            <p:cNvSpPr>
              <a:spLocks noChangeArrowheads="1"/>
            </p:cNvSpPr>
            <p:nvPr/>
          </p:nvSpPr>
          <p:spPr bwMode="gray">
            <a:xfrm>
              <a:off x="2972784" y="4689240"/>
              <a:ext cx="432000" cy="677241"/>
            </a:xfrm>
            <a:prstGeom prst="rect">
              <a:avLst/>
            </a:prstGeom>
            <a:solidFill>
              <a:srgbClr val="50649C"/>
            </a:solidFill>
            <a:ln w="12700" cap="flat" cmpd="sng" algn="ctr">
              <a:noFill/>
              <a:prstDash val="solid"/>
              <a:miter lim="800000"/>
              <a:headEnd/>
              <a:tailEnd/>
            </a:ln>
            <a:effectLst/>
          </p:spPr>
          <p:style>
            <a:lnRef idx="1">
              <a:schemeClr val="accent6"/>
            </a:lnRef>
            <a:fillRef idx="2">
              <a:schemeClr val="accent6"/>
            </a:fillRef>
            <a:effectRef idx="1">
              <a:schemeClr val="accent6"/>
            </a:effectRef>
            <a:fontRef idx="minor">
              <a:schemeClr val="dk1"/>
            </a:fontRef>
          </p:style>
          <p:txBody>
            <a:bodyPr lIns="0" tIns="0" rIns="0" bIns="0" anchor="ctr">
              <a:noAutofit/>
            </a:bodyPr>
            <a:lstStyle/>
            <a:p>
              <a:pPr marL="0" marR="0" lvl="0" indent="0" algn="ctr" defTabSz="914400" rtl="0" eaLnBrk="0" fontAlgn="base" latinLnBrk="0" hangingPunct="0">
                <a:lnSpc>
                  <a:spcPct val="90000"/>
                </a:lnSpc>
                <a:spcBef>
                  <a:spcPct val="40000"/>
                </a:spcBef>
                <a:spcAft>
                  <a:spcPct val="0"/>
                </a:spcAft>
                <a:buClrTx/>
                <a:buSzTx/>
                <a:buFontTx/>
                <a:buNone/>
                <a:tabLst/>
                <a:defRPr/>
              </a:pPr>
              <a:r>
                <a:rPr kumimoji="1" lang="ja-JP" altLang="en-US" b="1" i="0" u="none" strike="noStrike" kern="1200" cap="none" spc="0" normalizeH="0" baseline="0" noProof="0" dirty="0">
                  <a:ln>
                    <a:noFill/>
                  </a:ln>
                  <a:solidFill>
                    <a:srgbClr val="FFFFFF"/>
                  </a:solidFill>
                  <a:effectLst/>
                  <a:uLnTx/>
                  <a:uFillTx/>
                  <a:latin typeface="+mn-ea"/>
                  <a:cs typeface="+mn-cs"/>
                </a:rPr>
                <a:t>１</a:t>
              </a:r>
            </a:p>
          </p:txBody>
        </p:sp>
        <p:sp>
          <p:nvSpPr>
            <p:cNvPr id="125" name="AutoShape 4">
              <a:extLst>
                <a:ext uri="{FF2B5EF4-FFF2-40B4-BE49-F238E27FC236}">
                  <a16:creationId xmlns:a16="http://schemas.microsoft.com/office/drawing/2014/main" id="{BD4454DB-E2CA-6BE9-1B5F-E1EB905BA308}"/>
                </a:ext>
              </a:extLst>
            </p:cNvPr>
            <p:cNvSpPr>
              <a:spLocks noChangeArrowheads="1"/>
            </p:cNvSpPr>
            <p:nvPr/>
          </p:nvSpPr>
          <p:spPr bwMode="gray">
            <a:xfrm>
              <a:off x="2972783" y="5451085"/>
              <a:ext cx="432000" cy="540000"/>
            </a:xfrm>
            <a:prstGeom prst="rect">
              <a:avLst/>
            </a:prstGeom>
            <a:solidFill>
              <a:srgbClr val="50649C"/>
            </a:solidFill>
            <a:ln w="12700" cap="flat" cmpd="sng" algn="ctr">
              <a:noFill/>
              <a:prstDash val="solid"/>
              <a:miter lim="800000"/>
              <a:headEnd/>
              <a:tailEnd/>
            </a:ln>
            <a:effectLst/>
          </p:spPr>
          <p:style>
            <a:lnRef idx="1">
              <a:schemeClr val="accent6"/>
            </a:lnRef>
            <a:fillRef idx="2">
              <a:schemeClr val="accent6"/>
            </a:fillRef>
            <a:effectRef idx="1">
              <a:schemeClr val="accent6"/>
            </a:effectRef>
            <a:fontRef idx="minor">
              <a:schemeClr val="dk1"/>
            </a:fontRef>
          </p:style>
          <p:txBody>
            <a:bodyPr lIns="0" tIns="0" rIns="0" bIns="0" anchor="ctr">
              <a:noAutofit/>
            </a:bodyPr>
            <a:lstStyle/>
            <a:p>
              <a:pPr algn="ctr" defTabSz="914400" eaLnBrk="0" fontAlgn="base" hangingPunct="0">
                <a:lnSpc>
                  <a:spcPct val="90000"/>
                </a:lnSpc>
                <a:spcBef>
                  <a:spcPct val="40000"/>
                </a:spcBef>
                <a:spcAft>
                  <a:spcPct val="0"/>
                </a:spcAft>
              </a:pPr>
              <a:r>
                <a:rPr kumimoji="1" lang="ja-JP" altLang="en-US" b="1">
                  <a:solidFill>
                    <a:srgbClr val="FFFFFF"/>
                  </a:solidFill>
                  <a:latin typeface="+mn-ea"/>
                </a:rPr>
                <a:t>２</a:t>
              </a:r>
              <a:endParaRPr kumimoji="1" lang="ja-JP" altLang="en-US" b="1" dirty="0">
                <a:solidFill>
                  <a:srgbClr val="FFFFFF"/>
                </a:solidFill>
                <a:latin typeface="+mn-ea"/>
              </a:endParaRPr>
            </a:p>
          </p:txBody>
        </p:sp>
        <p:sp>
          <p:nvSpPr>
            <p:cNvPr id="126" name="AutoShape 4">
              <a:extLst>
                <a:ext uri="{FF2B5EF4-FFF2-40B4-BE49-F238E27FC236}">
                  <a16:creationId xmlns:a16="http://schemas.microsoft.com/office/drawing/2014/main" id="{8DE8356E-2F2E-9E97-0C7A-B5E80375FB53}"/>
                </a:ext>
              </a:extLst>
            </p:cNvPr>
            <p:cNvSpPr>
              <a:spLocks noChangeArrowheads="1"/>
            </p:cNvSpPr>
            <p:nvPr/>
          </p:nvSpPr>
          <p:spPr bwMode="gray">
            <a:xfrm>
              <a:off x="2972784" y="6082760"/>
              <a:ext cx="432000" cy="370516"/>
            </a:xfrm>
            <a:prstGeom prst="rect">
              <a:avLst/>
            </a:prstGeom>
            <a:solidFill>
              <a:srgbClr val="50649C"/>
            </a:solidFill>
            <a:ln w="12700" cap="flat" cmpd="sng" algn="ctr">
              <a:noFill/>
              <a:prstDash val="solid"/>
              <a:miter lim="800000"/>
              <a:headEnd/>
              <a:tailEnd/>
            </a:ln>
            <a:effectLst/>
          </p:spPr>
          <p:style>
            <a:lnRef idx="1">
              <a:schemeClr val="accent6"/>
            </a:lnRef>
            <a:fillRef idx="2">
              <a:schemeClr val="accent6"/>
            </a:fillRef>
            <a:effectRef idx="1">
              <a:schemeClr val="accent6"/>
            </a:effectRef>
            <a:fontRef idx="minor">
              <a:schemeClr val="dk1"/>
            </a:fontRef>
          </p:style>
          <p:txBody>
            <a:bodyPr lIns="0" tIns="0" rIns="0" bIns="0" anchor="ctr">
              <a:noAutofit/>
            </a:bodyPr>
            <a:lstStyle/>
            <a:p>
              <a:pPr algn="ctr" defTabSz="914400" eaLnBrk="0" fontAlgn="base" hangingPunct="0">
                <a:lnSpc>
                  <a:spcPct val="90000"/>
                </a:lnSpc>
                <a:spcBef>
                  <a:spcPct val="40000"/>
                </a:spcBef>
                <a:spcAft>
                  <a:spcPct val="0"/>
                </a:spcAft>
              </a:pPr>
              <a:r>
                <a:rPr kumimoji="1" lang="ja-JP" altLang="en-US" b="1" dirty="0">
                  <a:solidFill>
                    <a:srgbClr val="FFFFFF"/>
                  </a:solidFill>
                  <a:latin typeface="+mn-ea"/>
                </a:rPr>
                <a:t>３</a:t>
              </a:r>
            </a:p>
          </p:txBody>
        </p:sp>
        <p:sp>
          <p:nvSpPr>
            <p:cNvPr id="133" name="額縁 17">
              <a:extLst>
                <a:ext uri="{FF2B5EF4-FFF2-40B4-BE49-F238E27FC236}">
                  <a16:creationId xmlns:a16="http://schemas.microsoft.com/office/drawing/2014/main" id="{853B956E-0CA4-0146-AFE3-7AB052C61C00}"/>
                </a:ext>
              </a:extLst>
            </p:cNvPr>
            <p:cNvSpPr>
              <a:spLocks noChangeArrowheads="1"/>
            </p:cNvSpPr>
            <p:nvPr/>
          </p:nvSpPr>
          <p:spPr bwMode="auto">
            <a:xfrm rot="16200000">
              <a:off x="1686001" y="5271410"/>
              <a:ext cx="1764000" cy="599660"/>
            </a:xfrm>
            <a:prstGeom prst="round2SameRect">
              <a:avLst>
                <a:gd name="adj1" fmla="val 4545"/>
                <a:gd name="adj2" fmla="val 0"/>
              </a:avLst>
            </a:prstGeom>
            <a:solidFill>
              <a:srgbClr val="111986"/>
            </a:solidFill>
            <a:ln w="9525" algn="ctr">
              <a:noFill/>
              <a:round/>
              <a:headEnd/>
              <a:tailEnd/>
            </a:ln>
            <a:effectLst/>
          </p:spPr>
          <p:txBody>
            <a:bodyPr vert="eaVert" wrap="none" lIns="0" tIns="0" rIns="0" bIns="0" anchor="ctr">
              <a:noAutofit/>
              <a:sp3d/>
            </a:bodyPr>
            <a:lstStyle/>
            <a:p>
              <a:pPr marL="0" marR="0" lvl="0" indent="0" algn="ctr" defTabSz="914400" rtl="0" eaLnBrk="0" fontAlgn="base" latinLnBrk="0" hangingPunct="0">
                <a:buClrTx/>
                <a:buSzTx/>
                <a:buFontTx/>
                <a:buNone/>
                <a:tabLst/>
                <a:defRPr/>
              </a:pPr>
              <a:r>
                <a:rPr kumimoji="1" lang="ja-JP" altLang="en-US" sz="1200" b="1" i="0" u="none" strike="noStrike" kern="1200" cap="none" spc="0" normalizeH="0" baseline="0" noProof="0" dirty="0">
                  <a:ln>
                    <a:noFill/>
                  </a:ln>
                  <a:solidFill>
                    <a:schemeClr val="bg1"/>
                  </a:solidFill>
                  <a:uLnTx/>
                  <a:uFillTx/>
                  <a:latin typeface="+mn-ea"/>
                  <a:cs typeface="+mn-cs"/>
                </a:rPr>
                <a:t>基本理念</a:t>
              </a:r>
              <a:br>
                <a:rPr kumimoji="1" lang="en-US" altLang="ja-JP" sz="1200" b="1" i="0" u="none" strike="noStrike" kern="1200" cap="none" spc="0" normalizeH="0" baseline="0" noProof="0" dirty="0">
                  <a:ln>
                    <a:noFill/>
                  </a:ln>
                  <a:solidFill>
                    <a:schemeClr val="bg1"/>
                  </a:solidFill>
                  <a:uLnTx/>
                  <a:uFillTx/>
                  <a:latin typeface="+mn-ea"/>
                  <a:cs typeface="+mn-cs"/>
                </a:rPr>
              </a:br>
              <a:r>
                <a:rPr kumimoji="1" lang="ja-JP" altLang="en-US" sz="1200" b="1" i="0" u="none" strike="noStrike" kern="1200" cap="none" spc="0" normalizeH="0" baseline="0" noProof="0" dirty="0">
                  <a:ln>
                    <a:noFill/>
                  </a:ln>
                  <a:solidFill>
                    <a:schemeClr val="bg1"/>
                  </a:solidFill>
                  <a:uLnTx/>
                  <a:uFillTx/>
                  <a:latin typeface="+mn-ea"/>
                  <a:cs typeface="+mn-cs"/>
                </a:rPr>
                <a:t>及び</a:t>
              </a:r>
              <a:br>
                <a:rPr kumimoji="1" lang="en-US" altLang="ja-JP" sz="1200" b="1" i="0" u="none" strike="noStrike" kern="1200" cap="none" spc="0" normalizeH="0" baseline="0" noProof="0" dirty="0">
                  <a:ln>
                    <a:noFill/>
                  </a:ln>
                  <a:solidFill>
                    <a:schemeClr val="bg1"/>
                  </a:solidFill>
                  <a:uLnTx/>
                  <a:uFillTx/>
                  <a:latin typeface="+mn-ea"/>
                  <a:cs typeface="+mn-cs"/>
                </a:rPr>
              </a:br>
              <a:r>
                <a:rPr kumimoji="1" lang="ja-JP" altLang="en-US" sz="1200" b="1" i="0" u="none" strike="noStrike" kern="1200" cap="none" spc="0" normalizeH="0" baseline="0" noProof="0" dirty="0">
                  <a:ln>
                    <a:noFill/>
                  </a:ln>
                  <a:solidFill>
                    <a:schemeClr val="bg1"/>
                  </a:solidFill>
                  <a:uLnTx/>
                  <a:uFillTx/>
                  <a:latin typeface="+mn-ea"/>
                  <a:cs typeface="+mn-cs"/>
                </a:rPr>
                <a:t>主な内容</a:t>
              </a:r>
              <a:endParaRPr kumimoji="1" lang="en-US" altLang="ja-JP" sz="1200" b="1" i="0" u="none" strike="noStrike" kern="1200" cap="none" spc="0" normalizeH="0" baseline="0" noProof="0" dirty="0">
                <a:ln>
                  <a:noFill/>
                </a:ln>
                <a:solidFill>
                  <a:schemeClr val="bg1"/>
                </a:solidFill>
                <a:uLnTx/>
                <a:uFillTx/>
                <a:latin typeface="+mn-ea"/>
                <a:cs typeface="+mn-cs"/>
              </a:endParaRPr>
            </a:p>
          </p:txBody>
        </p:sp>
      </p:grpSp>
      <p:sp>
        <p:nvSpPr>
          <p:cNvPr id="8" name="スライド番号プレースホルダー 14">
            <a:extLst>
              <a:ext uri="{FF2B5EF4-FFF2-40B4-BE49-F238E27FC236}">
                <a16:creationId xmlns:a16="http://schemas.microsoft.com/office/drawing/2014/main" id="{3437290B-3D5E-1E8E-B8B7-F105DB6D4753}"/>
              </a:ext>
            </a:extLst>
          </p:cNvPr>
          <p:cNvSpPr>
            <a:spLocks noGrp="1"/>
          </p:cNvSpPr>
          <p:nvPr>
            <p:ph type="sldNum" sz="quarter" idx="4"/>
          </p:nvPr>
        </p:nvSpPr>
        <p:spPr>
          <a:xfrm>
            <a:off x="9164899" y="6640512"/>
            <a:ext cx="719137" cy="217488"/>
          </a:xfrm>
        </p:spPr>
        <p:txBody>
          <a:bodyPr/>
          <a:lstStyle/>
          <a:p>
            <a:pPr lvl="0"/>
            <a:r>
              <a:rPr lang="en-US" altLang="ja-JP" noProof="0" dirty="0"/>
              <a:t>24</a:t>
            </a:r>
            <a:endParaRPr lang="ja-JP" altLang="en-US" noProof="0" dirty="0"/>
          </a:p>
        </p:txBody>
      </p:sp>
    </p:spTree>
    <p:extLst>
      <p:ext uri="{BB962C8B-B14F-4D97-AF65-F5344CB8AC3E}">
        <p14:creationId xmlns:p14="http://schemas.microsoft.com/office/powerpoint/2010/main" val="3901864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7">
            <a:extLst>
              <a:ext uri="{FF2B5EF4-FFF2-40B4-BE49-F238E27FC236}">
                <a16:creationId xmlns:a16="http://schemas.microsoft.com/office/drawing/2014/main" id="{6C7F13E0-B0B0-474B-B2DB-4FD88AA76194}"/>
              </a:ext>
            </a:extLst>
          </p:cNvPr>
          <p:cNvSpPr/>
          <p:nvPr/>
        </p:nvSpPr>
        <p:spPr>
          <a:xfrm>
            <a:off x="160067" y="808951"/>
            <a:ext cx="8992198" cy="340519"/>
          </a:xfrm>
          <a:prstGeom prst="roundRect">
            <a:avLst/>
          </a:prstGeom>
          <a:noFill/>
          <a:ln>
            <a:noFill/>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■財政状況に関する中長期試算の前提条件 </a:t>
            </a:r>
            <a:r>
              <a:rPr kumimoji="1" lang="en-US" altLang="ja-JP"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r>
              <a:rPr kumimoji="1" lang="ja-JP" altLang="en-US"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令和</a:t>
            </a:r>
            <a:r>
              <a:rPr kumimoji="1" lang="ja-JP" altLang="en-US" sz="1400" dirty="0">
                <a:solidFill>
                  <a:srgbClr val="000000"/>
                </a:solidFill>
                <a:latin typeface="BIZ UDPゴシック" panose="020B0400000000000000" pitchFamily="50" charset="-128"/>
                <a:ea typeface="BIZ UDPゴシック" panose="020B0400000000000000" pitchFamily="50" charset="-128"/>
              </a:rPr>
              <a:t>８</a:t>
            </a:r>
            <a:r>
              <a:rPr kumimoji="1" lang="ja-JP" altLang="en-US"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年</a:t>
            </a:r>
            <a:r>
              <a:rPr kumimoji="1" lang="ja-JP" altLang="en-US" sz="1400" dirty="0">
                <a:solidFill>
                  <a:srgbClr val="000000"/>
                </a:solidFill>
                <a:latin typeface="BIZ UDPゴシック" panose="020B0400000000000000" pitchFamily="50" charset="-128"/>
                <a:ea typeface="BIZ UDPゴシック" panose="020B0400000000000000" pitchFamily="50" charset="-128"/>
              </a:rPr>
              <a:t>２</a:t>
            </a:r>
            <a:r>
              <a:rPr kumimoji="1" lang="ja-JP" altLang="en-US"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月版</a:t>
            </a:r>
            <a:r>
              <a:rPr kumimoji="1" lang="en-US" altLang="ja-JP"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endParaRPr kumimoji="1" lang="ja-JP" altLang="en-US" sz="140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p:txBody>
      </p:sp>
      <p:sp>
        <p:nvSpPr>
          <p:cNvPr id="7" name="スライド番号プレースホルダー 11">
            <a:extLst>
              <a:ext uri="{FF2B5EF4-FFF2-40B4-BE49-F238E27FC236}">
                <a16:creationId xmlns:a16="http://schemas.microsoft.com/office/drawing/2014/main" id="{B5AC1817-D1A8-416A-9A91-1AF4A6EC08DF}"/>
              </a:ext>
            </a:extLst>
          </p:cNvPr>
          <p:cNvSpPr>
            <a:spLocks noGrp="1"/>
          </p:cNvSpPr>
          <p:nvPr>
            <p:ph type="sldNum" sz="quarter" idx="4"/>
          </p:nvPr>
        </p:nvSpPr>
        <p:spPr>
          <a:xfrm>
            <a:off x="9129000" y="663335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25</a:t>
            </a:r>
            <a:endParaRPr lang="ja-JP" altLang="en-US" dirty="0"/>
          </a:p>
        </p:txBody>
      </p:sp>
      <p:sp>
        <p:nvSpPr>
          <p:cNvPr id="4" name="テキスト プレースホルダー 3">
            <a:extLst>
              <a:ext uri="{FF2B5EF4-FFF2-40B4-BE49-F238E27FC236}">
                <a16:creationId xmlns:a16="http://schemas.microsoft.com/office/drawing/2014/main" id="{9455F129-4009-49A1-A635-D3AB01791A24}"/>
              </a:ext>
            </a:extLst>
          </p:cNvPr>
          <p:cNvSpPr>
            <a:spLocks noGrp="1"/>
          </p:cNvSpPr>
          <p:nvPr>
            <p:ph type="body" sz="quarter" idx="13"/>
          </p:nvPr>
        </p:nvSpPr>
        <p:spPr>
          <a:xfrm>
            <a:off x="160067" y="58509"/>
            <a:ext cx="8424000" cy="648000"/>
          </a:xfrm>
        </p:spPr>
        <p:txBody>
          <a:bodyPr/>
          <a:lstStyle/>
          <a:p>
            <a:r>
              <a:rPr kumimoji="0" lang="ja-JP" altLang="en-US" kern="0" dirty="0"/>
              <a:t>（参考）財政状況に関する中長期試算</a:t>
            </a:r>
          </a:p>
        </p:txBody>
      </p:sp>
      <p:pic>
        <p:nvPicPr>
          <p:cNvPr id="8" name="図 7">
            <a:extLst>
              <a:ext uri="{FF2B5EF4-FFF2-40B4-BE49-F238E27FC236}">
                <a16:creationId xmlns:a16="http://schemas.microsoft.com/office/drawing/2014/main" id="{BF5D36FC-C325-4D88-97DF-8572B65E1DC3}"/>
              </a:ext>
            </a:extLst>
          </p:cNvPr>
          <p:cNvPicPr>
            <a:picLocks/>
          </p:cNvPicPr>
          <p:nvPr/>
        </p:nvPicPr>
        <p:blipFill>
          <a:blip r:embed="rId2"/>
          <a:stretch>
            <a:fillRect/>
          </a:stretch>
        </p:blipFill>
        <p:spPr>
          <a:xfrm>
            <a:off x="345000" y="1126131"/>
            <a:ext cx="8902800" cy="5623200"/>
          </a:xfrm>
          <a:prstGeom prst="rect">
            <a:avLst/>
          </a:prstGeom>
        </p:spPr>
      </p:pic>
    </p:spTree>
    <p:extLst>
      <p:ext uri="{BB962C8B-B14F-4D97-AF65-F5344CB8AC3E}">
        <p14:creationId xmlns:p14="http://schemas.microsoft.com/office/powerpoint/2010/main" val="823135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1">
            <a:extLst>
              <a:ext uri="{FF2B5EF4-FFF2-40B4-BE49-F238E27FC236}">
                <a16:creationId xmlns:a16="http://schemas.microsoft.com/office/drawing/2014/main" id="{DD7B2665-80E8-45F5-A41F-35792B98ED92}"/>
              </a:ext>
            </a:extLst>
          </p:cNvPr>
          <p:cNvSpPr>
            <a:spLocks noGrp="1"/>
          </p:cNvSpPr>
          <p:nvPr>
            <p:ph type="sldNum" sz="quarter" idx="4"/>
          </p:nvPr>
        </p:nvSpPr>
        <p:spPr>
          <a:xfrm>
            <a:off x="9129000" y="663335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26</a:t>
            </a:r>
            <a:endParaRPr lang="ja-JP" altLang="en-US" dirty="0"/>
          </a:p>
        </p:txBody>
      </p:sp>
      <p:sp>
        <p:nvSpPr>
          <p:cNvPr id="4" name="テキスト プレースホルダー 3">
            <a:extLst>
              <a:ext uri="{FF2B5EF4-FFF2-40B4-BE49-F238E27FC236}">
                <a16:creationId xmlns:a16="http://schemas.microsoft.com/office/drawing/2014/main" id="{D30D6C66-6F50-496F-8591-F52F3F7BB356}"/>
              </a:ext>
            </a:extLst>
          </p:cNvPr>
          <p:cNvSpPr>
            <a:spLocks noGrp="1"/>
          </p:cNvSpPr>
          <p:nvPr>
            <p:ph type="body" sz="quarter" idx="13"/>
          </p:nvPr>
        </p:nvSpPr>
        <p:spPr/>
        <p:txBody>
          <a:bodyPr/>
          <a:lstStyle/>
          <a:p>
            <a:r>
              <a:rPr kumimoji="0" lang="ja-JP" altLang="en-US" kern="0" dirty="0"/>
              <a:t>（参考）財政状況に関する中長期試算</a:t>
            </a:r>
          </a:p>
        </p:txBody>
      </p:sp>
      <p:pic>
        <p:nvPicPr>
          <p:cNvPr id="7" name="図 6">
            <a:extLst>
              <a:ext uri="{FF2B5EF4-FFF2-40B4-BE49-F238E27FC236}">
                <a16:creationId xmlns:a16="http://schemas.microsoft.com/office/drawing/2014/main" id="{11D2E0E6-EDB8-42A7-86B6-C2B844EB9EC0}"/>
              </a:ext>
            </a:extLst>
          </p:cNvPr>
          <p:cNvPicPr>
            <a:picLocks noChangeAspect="1"/>
          </p:cNvPicPr>
          <p:nvPr/>
        </p:nvPicPr>
        <p:blipFill>
          <a:blip r:embed="rId2"/>
          <a:stretch>
            <a:fillRect/>
          </a:stretch>
        </p:blipFill>
        <p:spPr>
          <a:xfrm>
            <a:off x="507964" y="761749"/>
            <a:ext cx="8621036" cy="6120000"/>
          </a:xfrm>
          <a:prstGeom prst="rect">
            <a:avLst/>
          </a:prstGeom>
        </p:spPr>
      </p:pic>
    </p:spTree>
    <p:extLst>
      <p:ext uri="{BB962C8B-B14F-4D97-AF65-F5344CB8AC3E}">
        <p14:creationId xmlns:p14="http://schemas.microsoft.com/office/powerpoint/2010/main" val="64417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1">
            <a:extLst>
              <a:ext uri="{FF2B5EF4-FFF2-40B4-BE49-F238E27FC236}">
                <a16:creationId xmlns:a16="http://schemas.microsoft.com/office/drawing/2014/main" id="{D892BB45-24F8-4A35-927D-25D0BDC1A1EA}"/>
              </a:ext>
            </a:extLst>
          </p:cNvPr>
          <p:cNvSpPr>
            <a:spLocks noGrp="1"/>
          </p:cNvSpPr>
          <p:nvPr>
            <p:ph type="sldNum" sz="quarter" idx="4"/>
          </p:nvPr>
        </p:nvSpPr>
        <p:spPr>
          <a:xfrm>
            <a:off x="9129000" y="6633356"/>
            <a:ext cx="720210" cy="216024"/>
          </a:xfrm>
        </p:spPr>
        <p:txBody>
          <a:bodyPr vert="horz" lIns="0" tIns="0" rIns="0" bIns="0" rtlCol="0" anchor="ctr" anchorCtr="0">
            <a:noAutofit/>
          </a:bodyPr>
          <a:lstStyle>
            <a:lvl1pPr algn="r" hangingPunct="0">
              <a:defRPr sz="1000" baseline="0">
                <a:solidFill>
                  <a:srgbClr val="000000"/>
                </a:solidFill>
                <a:latin typeface="Arial" panose="020B0604020202020204" pitchFamily="34" charset="0"/>
                <a:ea typeface="ＭＳ Ｐゴシック" panose="020B0600070205080204" pitchFamily="50" charset="-128"/>
                <a:cs typeface="Arial" panose="020B0604020202020204" pitchFamily="34" charset="0"/>
              </a:defRPr>
            </a:lvl1pPr>
          </a:lstStyle>
          <a:p>
            <a:r>
              <a:rPr lang="en-US" altLang="ja-JP" dirty="0"/>
              <a:t>27</a:t>
            </a:r>
            <a:endParaRPr lang="ja-JP" altLang="en-US" dirty="0"/>
          </a:p>
        </p:txBody>
      </p:sp>
      <p:sp>
        <p:nvSpPr>
          <p:cNvPr id="4" name="テキスト プレースホルダー 3">
            <a:extLst>
              <a:ext uri="{FF2B5EF4-FFF2-40B4-BE49-F238E27FC236}">
                <a16:creationId xmlns:a16="http://schemas.microsoft.com/office/drawing/2014/main" id="{FEA1BCFF-B23B-4F49-8B18-3B379C6C5FB0}"/>
              </a:ext>
            </a:extLst>
          </p:cNvPr>
          <p:cNvSpPr>
            <a:spLocks noGrp="1"/>
          </p:cNvSpPr>
          <p:nvPr>
            <p:ph type="body" sz="quarter" idx="13"/>
          </p:nvPr>
        </p:nvSpPr>
        <p:spPr/>
        <p:txBody>
          <a:bodyPr/>
          <a:lstStyle/>
          <a:p>
            <a:r>
              <a:rPr lang="ja-JP" altLang="en-US" dirty="0"/>
              <a:t>（参考）財政状況に関する中長期試算</a:t>
            </a:r>
          </a:p>
        </p:txBody>
      </p:sp>
      <p:pic>
        <p:nvPicPr>
          <p:cNvPr id="7" name="図 6">
            <a:extLst>
              <a:ext uri="{FF2B5EF4-FFF2-40B4-BE49-F238E27FC236}">
                <a16:creationId xmlns:a16="http://schemas.microsoft.com/office/drawing/2014/main" id="{A0F5345B-87EB-4E6D-908F-009F861C0410}"/>
              </a:ext>
            </a:extLst>
          </p:cNvPr>
          <p:cNvPicPr>
            <a:picLocks noChangeAspect="1"/>
          </p:cNvPicPr>
          <p:nvPr/>
        </p:nvPicPr>
        <p:blipFill>
          <a:blip r:embed="rId2"/>
          <a:stretch>
            <a:fillRect/>
          </a:stretch>
        </p:blipFill>
        <p:spPr>
          <a:xfrm>
            <a:off x="1281000" y="738000"/>
            <a:ext cx="6884350" cy="6120000"/>
          </a:xfrm>
          <a:prstGeom prst="rect">
            <a:avLst/>
          </a:prstGeom>
        </p:spPr>
      </p:pic>
    </p:spTree>
    <p:extLst>
      <p:ext uri="{BB962C8B-B14F-4D97-AF65-F5344CB8AC3E}">
        <p14:creationId xmlns:p14="http://schemas.microsoft.com/office/powerpoint/2010/main" val="2884683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89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正方形/長方形 58">
            <a:extLst>
              <a:ext uri="{FF2B5EF4-FFF2-40B4-BE49-F238E27FC236}">
                <a16:creationId xmlns:a16="http://schemas.microsoft.com/office/drawing/2014/main" id="{54557239-A077-9577-189F-27477D499A81}"/>
              </a:ext>
            </a:extLst>
          </p:cNvPr>
          <p:cNvSpPr/>
          <p:nvPr/>
        </p:nvSpPr>
        <p:spPr bwMode="auto">
          <a:xfrm>
            <a:off x="813460" y="4653136"/>
            <a:ext cx="8280000" cy="1800000"/>
          </a:xfrm>
          <a:prstGeom prst="rect">
            <a:avLst/>
          </a:prstGeom>
          <a:noFill/>
          <a:ln w="19050" algn="ctr">
            <a:solidFill>
              <a:srgbClr val="111986"/>
            </a:solidFill>
            <a:prstDash val="solid"/>
            <a:round/>
            <a:headEnd/>
            <a:tailEnd/>
          </a:ln>
          <a:effectLst/>
        </p:spPr>
        <p:txBody>
          <a:bodyPr wrap="square" lIns="0" tIns="0" rIns="0" bIns="0" rtlCol="0" anchor="ctr">
            <a:noAutofit/>
          </a:bodyPr>
          <a:lstStyle/>
          <a:p>
            <a:pPr algn="ctr" fontAlgn="ctr" hangingPunct="0">
              <a:buClr>
                <a:schemeClr val="accent2"/>
              </a:buClr>
            </a:pPr>
            <a:endParaRPr kumimoji="1" lang="ja-JP" altLang="en-US" sz="1000">
              <a:latin typeface="BIZ UDPゴシック" panose="020B0400000000000000" pitchFamily="50" charset="-128"/>
              <a:ea typeface="BIZ UDPゴシック" panose="020B0400000000000000" pitchFamily="50" charset="-128"/>
            </a:endParaRPr>
          </a:p>
        </p:txBody>
      </p:sp>
      <p:grpSp>
        <p:nvGrpSpPr>
          <p:cNvPr id="55" name="グループ化 54">
            <a:extLst>
              <a:ext uri="{FF2B5EF4-FFF2-40B4-BE49-F238E27FC236}">
                <a16:creationId xmlns:a16="http://schemas.microsoft.com/office/drawing/2014/main" id="{A533F357-4920-2409-FA33-D052C894F8B4}"/>
              </a:ext>
            </a:extLst>
          </p:cNvPr>
          <p:cNvGrpSpPr/>
          <p:nvPr/>
        </p:nvGrpSpPr>
        <p:grpSpPr>
          <a:xfrm>
            <a:off x="2248909" y="1701112"/>
            <a:ext cx="1556378" cy="2699996"/>
            <a:chOff x="2248909" y="1701000"/>
            <a:chExt cx="1556378" cy="2699996"/>
          </a:xfrm>
        </p:grpSpPr>
        <p:pic>
          <p:nvPicPr>
            <p:cNvPr id="9" name="図 8">
              <a:extLst>
                <a:ext uri="{FF2B5EF4-FFF2-40B4-BE49-F238E27FC236}">
                  <a16:creationId xmlns:a16="http://schemas.microsoft.com/office/drawing/2014/main" id="{A5C24936-F579-4846-8061-6BB13DCB0F6A}"/>
                </a:ext>
              </a:extLst>
            </p:cNvPr>
            <p:cNvPicPr>
              <a:picLocks noChangeAspect="1"/>
            </p:cNvPicPr>
            <p:nvPr/>
          </p:nvPicPr>
          <p:blipFill>
            <a:blip r:embed="rId2" cstate="screen">
              <a:extLst>
                <a:ext uri="{28A0092B-C50C-407E-A947-70E740481C1C}">
                  <a14:useLocalDpi xmlns:a14="http://schemas.microsoft.com/office/drawing/2010/main"/>
                </a:ext>
              </a:extLst>
            </a:blip>
            <a:srcRect l="14746" t="3204" r="15578" b="3437"/>
            <a:stretch>
              <a:fillRect/>
            </a:stretch>
          </p:blipFill>
          <p:spPr>
            <a:xfrm>
              <a:off x="2248909" y="1701000"/>
              <a:ext cx="1556378" cy="2448000"/>
            </a:xfrm>
            <a:prstGeom prst="rect">
              <a:avLst/>
            </a:prstGeom>
          </p:spPr>
        </p:pic>
        <p:sp>
          <p:nvSpPr>
            <p:cNvPr id="8" name="テキスト ボックス 7">
              <a:extLst>
                <a:ext uri="{FF2B5EF4-FFF2-40B4-BE49-F238E27FC236}">
                  <a16:creationId xmlns:a16="http://schemas.microsoft.com/office/drawing/2014/main" id="{B393D827-687D-4375-B6EB-FDFD7F204E96}"/>
                </a:ext>
              </a:extLst>
            </p:cNvPr>
            <p:cNvSpPr txBox="1">
              <a:spLocks/>
            </p:cNvSpPr>
            <p:nvPr/>
          </p:nvSpPr>
          <p:spPr bwMode="auto">
            <a:xfrm>
              <a:off x="2324708" y="4256964"/>
              <a:ext cx="1296328" cy="144032"/>
            </a:xfrm>
            <a:prstGeom prst="rect">
              <a:avLst/>
            </a:prstGeom>
            <a:noFill/>
            <a:ln w="9525" cap="rnd" algn="ctr">
              <a:noFill/>
              <a:miter lim="800000"/>
              <a:headEnd/>
              <a:tailEnd/>
            </a:ln>
            <a:effectLst/>
          </p:spPr>
          <p:txBody>
            <a:bodyPr wrap="none" lIns="0" tIns="0" rIns="0" bIns="0" rtlCol="0" anchor="ctr" anchorCtr="0">
              <a:noAutofit/>
            </a:bodyPr>
            <a:lstStyle/>
            <a:p>
              <a:pPr marL="268288" indent="-268288" algn="ctr" fontAlgn="ctr" hangingPunct="1">
                <a:spcBef>
                  <a:spcPct val="50000"/>
                </a:spcBef>
              </a:pPr>
              <a:r>
                <a:rPr kumimoji="1" lang="en-US" altLang="ja-JP"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©2014 </a:t>
              </a:r>
              <a:r>
                <a:rPr kumimoji="1" lang="ja-JP" altLang="en-US"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大阪府も</a:t>
              </a:r>
              <a:r>
                <a:rPr kumimoji="1" lang="ja-JP" altLang="en-US" sz="900" dirty="0" err="1">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ずやん</a:t>
              </a:r>
              <a:endParaRPr kumimoji="1" lang="ja-JP" altLang="en-US" sz="9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grpSp>
      <p:sp>
        <p:nvSpPr>
          <p:cNvPr id="34" name="テキスト ボックス 33">
            <a:extLst>
              <a:ext uri="{FF2B5EF4-FFF2-40B4-BE49-F238E27FC236}">
                <a16:creationId xmlns:a16="http://schemas.microsoft.com/office/drawing/2014/main" id="{B03C79E6-0AD0-60D8-D491-42856C41FCCA}"/>
              </a:ext>
            </a:extLst>
          </p:cNvPr>
          <p:cNvSpPr txBox="1">
            <a:spLocks/>
          </p:cNvSpPr>
          <p:nvPr/>
        </p:nvSpPr>
        <p:spPr bwMode="auto">
          <a:xfrm>
            <a:off x="1713000" y="1053000"/>
            <a:ext cx="6480000" cy="432000"/>
          </a:xfrm>
          <a:prstGeom prst="roundRect">
            <a:avLst>
              <a:gd name="adj" fmla="val 50000"/>
            </a:avLst>
          </a:prstGeom>
          <a:solidFill>
            <a:srgbClr val="111986"/>
          </a:solidFill>
          <a:ln w="9525" cap="rnd" algn="ctr">
            <a:noFill/>
            <a:miter lim="800000"/>
            <a:headEnd/>
            <a:tailEnd/>
          </a:ln>
          <a:effectLst/>
        </p:spPr>
        <p:txBody>
          <a:bodyPr wrap="none" lIns="0" tIns="0" rIns="0" bIns="43200" rtlCol="0" anchor="ctr" anchorCtr="0">
            <a:noAutofit/>
          </a:bodyPr>
          <a:lstStyle/>
          <a:p>
            <a:pPr algn="ctr" fontAlgn="base" hangingPunct="1">
              <a:spcBef>
                <a:spcPts val="200"/>
              </a:spcBef>
            </a:pPr>
            <a:r>
              <a:rPr kumimoji="1" lang="ja-JP" altLang="en-US" sz="1400" b="1">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大阪府広報担当副知事　</a:t>
            </a:r>
            <a:r>
              <a:rPr kumimoji="1" lang="ja-JP" altLang="en-US" sz="2000" b="1">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rPr>
              <a:t>もずやん</a:t>
            </a:r>
            <a:endParaRPr kumimoji="1" lang="ja-JP" altLang="en-US" sz="1600" b="1" dirty="0">
              <a:solidFill>
                <a:srgbClr val="FFFFFF"/>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graphicFrame>
        <p:nvGraphicFramePr>
          <p:cNvPr id="42" name="表 41">
            <a:extLst>
              <a:ext uri="{FF2B5EF4-FFF2-40B4-BE49-F238E27FC236}">
                <a16:creationId xmlns:a16="http://schemas.microsoft.com/office/drawing/2014/main" id="{C4D55D82-2AB8-4F38-A4C3-239C11109A55}"/>
              </a:ext>
            </a:extLst>
          </p:cNvPr>
          <p:cNvGraphicFramePr>
            <a:graphicFrameLocks noGrp="1"/>
          </p:cNvGraphicFramePr>
          <p:nvPr/>
        </p:nvGraphicFramePr>
        <p:xfrm>
          <a:off x="4089000" y="1647076"/>
          <a:ext cx="4032000" cy="2466000"/>
        </p:xfrm>
        <a:graphic>
          <a:graphicData uri="http://schemas.openxmlformats.org/drawingml/2006/table">
            <a:tbl>
              <a:tblPr firstRow="1" bandRow="1">
                <a:tableStyleId>{5C22544A-7EE6-4342-B048-85BDC9FD1C3A}</a:tableStyleId>
              </a:tblPr>
              <a:tblGrid>
                <a:gridCol w="1008000">
                  <a:extLst>
                    <a:ext uri="{9D8B030D-6E8A-4147-A177-3AD203B41FA5}">
                      <a16:colId xmlns:a16="http://schemas.microsoft.com/office/drawing/2014/main" val="1156399489"/>
                    </a:ext>
                  </a:extLst>
                </a:gridCol>
                <a:gridCol w="3024000">
                  <a:extLst>
                    <a:ext uri="{9D8B030D-6E8A-4147-A177-3AD203B41FA5}">
                      <a16:colId xmlns:a16="http://schemas.microsoft.com/office/drawing/2014/main" val="488043287"/>
                    </a:ext>
                  </a:extLst>
                </a:gridCol>
              </a:tblGrid>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名前</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a:solidFill>
                            <a:srgbClr val="000000"/>
                          </a:solidFill>
                          <a:latin typeface="BIZ UDPゴシック" panose="020B0400000000000000" pitchFamily="50" charset="-128"/>
                          <a:ea typeface="BIZ UDPゴシック" panose="020B0400000000000000" pitchFamily="50" charset="-128"/>
                        </a:rPr>
                        <a:t>もずやん</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1654377278"/>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年齢</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en-US" altLang="ja-JP" sz="1200" b="0">
                          <a:solidFill>
                            <a:srgbClr val="000000"/>
                          </a:solidFill>
                          <a:latin typeface="BIZ UDPゴシック" panose="020B0400000000000000" pitchFamily="50" charset="-128"/>
                          <a:ea typeface="BIZ UDPゴシック" panose="020B0400000000000000" pitchFamily="50" charset="-128"/>
                        </a:rPr>
                        <a:t>13</a:t>
                      </a:r>
                      <a:r>
                        <a:rPr kumimoji="1" lang="ja-JP" altLang="en-US" sz="1200" b="0">
                          <a:solidFill>
                            <a:srgbClr val="000000"/>
                          </a:solidFill>
                          <a:latin typeface="BIZ UDPゴシック" panose="020B0400000000000000" pitchFamily="50" charset="-128"/>
                          <a:ea typeface="BIZ UDPゴシック" panose="020B0400000000000000" pitchFamily="50" charset="-128"/>
                        </a:rPr>
                        <a:t>歳（永遠に）</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2521504446"/>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誕生日</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en-US" altLang="ja-JP" sz="1200" b="0">
                          <a:solidFill>
                            <a:srgbClr val="000000"/>
                          </a:solidFill>
                          <a:latin typeface="BIZ UDPゴシック" panose="020B0400000000000000" pitchFamily="50" charset="-128"/>
                          <a:ea typeface="BIZ UDPゴシック" panose="020B0400000000000000" pitchFamily="50" charset="-128"/>
                        </a:rPr>
                        <a:t>10</a:t>
                      </a:r>
                      <a:r>
                        <a:rPr kumimoji="1" lang="ja-JP" altLang="en-US" sz="1200" b="0">
                          <a:solidFill>
                            <a:srgbClr val="000000"/>
                          </a:solidFill>
                          <a:latin typeface="BIZ UDPゴシック" panose="020B0400000000000000" pitchFamily="50" charset="-128"/>
                          <a:ea typeface="BIZ UDPゴシック" panose="020B0400000000000000" pitchFamily="50" charset="-128"/>
                        </a:rPr>
                        <a:t>月</a:t>
                      </a:r>
                      <a:r>
                        <a:rPr kumimoji="1" lang="en-US" altLang="ja-JP" sz="1200" b="0">
                          <a:solidFill>
                            <a:srgbClr val="000000"/>
                          </a:solidFill>
                          <a:latin typeface="BIZ UDPゴシック" panose="020B0400000000000000" pitchFamily="50" charset="-128"/>
                          <a:ea typeface="BIZ UDPゴシック" panose="020B0400000000000000" pitchFamily="50" charset="-128"/>
                        </a:rPr>
                        <a:t>8</a:t>
                      </a:r>
                      <a:r>
                        <a:rPr kumimoji="1" lang="ja-JP" altLang="en-US" sz="1200" b="0">
                          <a:solidFill>
                            <a:srgbClr val="000000"/>
                          </a:solidFill>
                          <a:latin typeface="BIZ UDPゴシック" panose="020B0400000000000000" pitchFamily="50" charset="-128"/>
                          <a:ea typeface="BIZ UDPゴシック" panose="020B0400000000000000" pitchFamily="50" charset="-128"/>
                        </a:rPr>
                        <a:t>日</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2271800604"/>
                  </a:ext>
                </a:extLst>
              </a:tr>
              <a:tr h="450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家族</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a:solidFill>
                            <a:srgbClr val="000000"/>
                          </a:solidFill>
                          <a:latin typeface="BIZ UDPゴシック" panose="020B0400000000000000" pitchFamily="50" charset="-128"/>
                          <a:ea typeface="BIZ UDPゴシック" panose="020B0400000000000000" pitchFamily="50" charset="-128"/>
                        </a:rPr>
                        <a:t>お父さん、お母さん、妹、</a:t>
                      </a:r>
                      <a:br>
                        <a:rPr kumimoji="1" lang="en-US" altLang="ja-JP" sz="1200" b="0">
                          <a:solidFill>
                            <a:srgbClr val="000000"/>
                          </a:solidFill>
                          <a:latin typeface="BIZ UDPゴシック" panose="020B0400000000000000" pitchFamily="50" charset="-128"/>
                          <a:ea typeface="BIZ UDPゴシック" panose="020B0400000000000000" pitchFamily="50" charset="-128"/>
                        </a:rPr>
                      </a:br>
                      <a:r>
                        <a:rPr kumimoji="1" lang="ja-JP" altLang="en-US" sz="1200" b="0">
                          <a:solidFill>
                            <a:srgbClr val="000000"/>
                          </a:solidFill>
                          <a:latin typeface="BIZ UDPゴシック" panose="020B0400000000000000" pitchFamily="50" charset="-128"/>
                          <a:ea typeface="BIZ UDPゴシック" panose="020B0400000000000000" pitchFamily="50" charset="-128"/>
                        </a:rPr>
                        <a:t>おじいちゃん、おばあちゃん</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3531287718"/>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お仕事</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a:solidFill>
                            <a:srgbClr val="000000"/>
                          </a:solidFill>
                          <a:latin typeface="BIZ UDPゴシック" panose="020B0400000000000000" pitchFamily="50" charset="-128"/>
                          <a:ea typeface="BIZ UDPゴシック" panose="020B0400000000000000" pitchFamily="50" charset="-128"/>
                        </a:rPr>
                        <a:t>大阪府を世界中のみんなに知ってもらうこと</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3747993495"/>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特技</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a:solidFill>
                            <a:srgbClr val="000000"/>
                          </a:solidFill>
                          <a:latin typeface="BIZ UDPゴシック" panose="020B0400000000000000" pitchFamily="50" charset="-128"/>
                          <a:ea typeface="BIZ UDPゴシック" panose="020B0400000000000000" pitchFamily="50" charset="-128"/>
                        </a:rPr>
                        <a:t>四もず熟語、スポーツ全般</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3586431878"/>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好きなこと</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a:solidFill>
                            <a:srgbClr val="000000"/>
                          </a:solidFill>
                          <a:latin typeface="BIZ UDPゴシック" panose="020B0400000000000000" pitchFamily="50" charset="-128"/>
                          <a:ea typeface="BIZ UDPゴシック" panose="020B0400000000000000" pitchFamily="50" charset="-128"/>
                        </a:rPr>
                        <a:t>探検</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3357289672"/>
                  </a:ext>
                </a:extLst>
              </a:tr>
              <a:tr h="252000">
                <a:tc>
                  <a:txBody>
                    <a:bodyPr/>
                    <a:lstStyle/>
                    <a:p>
                      <a:pPr algn="l" eaLnBrk="1" fontAlgn="ctr" hangingPunct="0">
                        <a:lnSpc>
                          <a:spcPct val="110000"/>
                        </a:lnSpc>
                      </a:pPr>
                      <a:r>
                        <a:rPr kumimoji="1" lang="ja-JP" altLang="en-US" sz="1200" b="1">
                          <a:solidFill>
                            <a:srgbClr val="111986"/>
                          </a:solidFill>
                          <a:latin typeface="BIZ UDPゴシック" panose="020B0400000000000000" pitchFamily="50" charset="-128"/>
                          <a:ea typeface="BIZ UDPゴシック" panose="020B0400000000000000" pitchFamily="50" charset="-128"/>
                        </a:rPr>
                        <a:t>好きな食べ物</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dirty="0">
                          <a:solidFill>
                            <a:srgbClr val="000000"/>
                          </a:solidFill>
                          <a:latin typeface="BIZ UDPゴシック" panose="020B0400000000000000" pitchFamily="50" charset="-128"/>
                          <a:ea typeface="BIZ UDPゴシック" panose="020B0400000000000000" pitchFamily="50" charset="-128"/>
                        </a:rPr>
                        <a:t>たこ焼き</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1861230537"/>
                  </a:ext>
                </a:extLst>
              </a:tr>
              <a:tr h="252000">
                <a:tc>
                  <a:txBody>
                    <a:bodyPr/>
                    <a:lstStyle/>
                    <a:p>
                      <a:pPr algn="l" eaLnBrk="1" fontAlgn="ctr" hangingPunct="0">
                        <a:lnSpc>
                          <a:spcPct val="110000"/>
                        </a:lnSpc>
                      </a:pPr>
                      <a:r>
                        <a:rPr kumimoji="1" lang="ja-JP" altLang="en-US" sz="1200" b="1" dirty="0">
                          <a:solidFill>
                            <a:srgbClr val="111986"/>
                          </a:solidFill>
                          <a:latin typeface="BIZ UDPゴシック" panose="020B0400000000000000" pitchFamily="50" charset="-128"/>
                          <a:ea typeface="BIZ UDPゴシック" panose="020B0400000000000000" pitchFamily="50" charset="-128"/>
                        </a:rPr>
                        <a:t>将来の夢</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tc>
                  <a:txBody>
                    <a:bodyPr/>
                    <a:lstStyle/>
                    <a:p>
                      <a:pPr eaLnBrk="1" fontAlgn="ctr" hangingPunct="0">
                        <a:lnSpc>
                          <a:spcPct val="110000"/>
                        </a:lnSpc>
                      </a:pPr>
                      <a:r>
                        <a:rPr kumimoji="1" lang="ja-JP" altLang="en-US" sz="1200" b="0" dirty="0">
                          <a:solidFill>
                            <a:srgbClr val="000000"/>
                          </a:solidFill>
                          <a:latin typeface="BIZ UDPゴシック" panose="020B0400000000000000" pitchFamily="50" charset="-128"/>
                          <a:ea typeface="BIZ UDPゴシック" panose="020B0400000000000000" pitchFamily="50" charset="-128"/>
                        </a:rPr>
                        <a:t>いつかオオタカになりたい</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9BBDF">
                        <a:alpha val="0"/>
                      </a:srgbClr>
                    </a:solidFill>
                  </a:tcPr>
                </a:tc>
                <a:extLst>
                  <a:ext uri="{0D108BD9-81ED-4DB2-BD59-A6C34878D82A}">
                    <a16:rowId xmlns:a16="http://schemas.microsoft.com/office/drawing/2014/main" val="1460508087"/>
                  </a:ext>
                </a:extLst>
              </a:tr>
            </a:tbl>
          </a:graphicData>
        </a:graphic>
      </p:graphicFrame>
      <p:sp>
        <p:nvSpPr>
          <p:cNvPr id="35" name="正方形/長方形 34">
            <a:extLst>
              <a:ext uri="{FF2B5EF4-FFF2-40B4-BE49-F238E27FC236}">
                <a16:creationId xmlns:a16="http://schemas.microsoft.com/office/drawing/2014/main" id="{448BA387-C777-189A-E772-F3D9C20E9A8C}"/>
              </a:ext>
            </a:extLst>
          </p:cNvPr>
          <p:cNvSpPr/>
          <p:nvPr/>
        </p:nvSpPr>
        <p:spPr bwMode="auto">
          <a:xfrm>
            <a:off x="957424" y="5661320"/>
            <a:ext cx="2592000" cy="648000"/>
          </a:xfrm>
          <a:prstGeom prst="rect">
            <a:avLst/>
          </a:prstGeom>
          <a:solidFill>
            <a:srgbClr val="50649C"/>
          </a:solidFill>
          <a:ln w="12700" algn="ctr">
            <a:noFill/>
            <a:prstDash val="sysDash"/>
            <a:round/>
            <a:headEnd/>
            <a:tailEnd/>
          </a:ln>
          <a:effectLst/>
        </p:spPr>
        <p:txBody>
          <a:bodyPr wrap="square" lIns="72000" tIns="0" rIns="72000" bIns="0" rtlCol="0" anchor="ctr">
            <a:noAutofit/>
          </a:bodyPr>
          <a:lstStyle/>
          <a:p>
            <a:pPr fontAlgn="ctr" hangingPunct="0">
              <a:spcBef>
                <a:spcPts val="100"/>
              </a:spcBef>
              <a:buClr>
                <a:schemeClr val="accent2"/>
              </a:buClr>
            </a:pPr>
            <a:r>
              <a:rPr lang="ja-JP" altLang="en-US" sz="1400" b="1">
                <a:solidFill>
                  <a:srgbClr val="FFFFFF"/>
                </a:solidFill>
                <a:latin typeface="BIZ UDPゴシック" panose="020B0400000000000000" pitchFamily="50" charset="-128"/>
                <a:ea typeface="BIZ UDPゴシック" panose="020B0400000000000000" pitchFamily="50" charset="-128"/>
              </a:rPr>
              <a:t>大阪府財務部財政課</a:t>
            </a:r>
            <a:endParaRPr lang="en-US" altLang="ja-JP" sz="1400" b="1">
              <a:solidFill>
                <a:srgbClr val="FFFFFF"/>
              </a:solidFill>
              <a:latin typeface="BIZ UDPゴシック" panose="020B0400000000000000" pitchFamily="50" charset="-128"/>
              <a:ea typeface="BIZ UDPゴシック" panose="020B0400000000000000" pitchFamily="50" charset="-128"/>
            </a:endParaRPr>
          </a:p>
          <a:p>
            <a:pPr fontAlgn="ctr" hangingPunct="0">
              <a:spcBef>
                <a:spcPts val="100"/>
              </a:spcBef>
              <a:buClr>
                <a:schemeClr val="accent2"/>
              </a:buClr>
            </a:pPr>
            <a:r>
              <a:rPr lang="ja-JP" altLang="en-US" sz="1400" b="1">
                <a:solidFill>
                  <a:srgbClr val="FFFFFF"/>
                </a:solidFill>
                <a:latin typeface="BIZ UDPゴシック" panose="020B0400000000000000" pitchFamily="50" charset="-128"/>
                <a:ea typeface="BIZ UDPゴシック" panose="020B0400000000000000" pitchFamily="50" charset="-128"/>
              </a:rPr>
              <a:t>公債企画グループ</a:t>
            </a:r>
            <a:endParaRPr kumimoji="1" lang="ja-JP" altLang="en-US" sz="1400">
              <a:solidFill>
                <a:srgbClr val="FFFFFF"/>
              </a:solidFill>
              <a:latin typeface="BIZ UDPゴシック" panose="020B0400000000000000" pitchFamily="50" charset="-128"/>
              <a:ea typeface="BIZ UDPゴシック" panose="020B0400000000000000" pitchFamily="50" charset="-128"/>
            </a:endParaRPr>
          </a:p>
        </p:txBody>
      </p:sp>
      <p:sp>
        <p:nvSpPr>
          <p:cNvPr id="37" name="正方形/長方形 36">
            <a:extLst>
              <a:ext uri="{FF2B5EF4-FFF2-40B4-BE49-F238E27FC236}">
                <a16:creationId xmlns:a16="http://schemas.microsoft.com/office/drawing/2014/main" id="{E5B9E025-6091-BC14-EFC1-90DAB65FC102}"/>
              </a:ext>
            </a:extLst>
          </p:cNvPr>
          <p:cNvSpPr/>
          <p:nvPr/>
        </p:nvSpPr>
        <p:spPr bwMode="auto">
          <a:xfrm>
            <a:off x="957912" y="4800758"/>
            <a:ext cx="2592000" cy="360000"/>
          </a:xfrm>
          <a:prstGeom prst="rect">
            <a:avLst/>
          </a:prstGeom>
          <a:solidFill>
            <a:srgbClr val="50649C"/>
          </a:solidFill>
          <a:ln w="12700" algn="ctr">
            <a:noFill/>
            <a:prstDash val="sysDash"/>
            <a:round/>
            <a:headEnd/>
            <a:tailEnd/>
          </a:ln>
          <a:effectLst/>
        </p:spPr>
        <p:txBody>
          <a:bodyPr wrap="square" lIns="72000" tIns="0" rIns="72000" bIns="0" rtlCol="0" anchor="ctr">
            <a:noAutofit/>
          </a:bodyPr>
          <a:lstStyle/>
          <a:p>
            <a:pPr fontAlgn="ctr" hangingPunct="0">
              <a:spcBef>
                <a:spcPts val="100"/>
              </a:spcBef>
              <a:buClr>
                <a:schemeClr val="accent2"/>
              </a:buClr>
            </a:pPr>
            <a:r>
              <a:rPr lang="ja-JP" altLang="en-US" sz="1400" b="1">
                <a:solidFill>
                  <a:srgbClr val="FFFFFF"/>
                </a:solidFill>
                <a:latin typeface="BIZ UDPゴシック" panose="020B0400000000000000" pitchFamily="50" charset="-128"/>
                <a:ea typeface="BIZ UDPゴシック" panose="020B0400000000000000" pitchFamily="50" charset="-128"/>
              </a:rPr>
              <a:t>大阪府ホームページ</a:t>
            </a:r>
            <a:endParaRPr kumimoji="1" lang="ja-JP" altLang="en-US" sz="1400">
              <a:solidFill>
                <a:srgbClr val="FFFFFF"/>
              </a:solidFill>
              <a:latin typeface="BIZ UDPゴシック" panose="020B0400000000000000" pitchFamily="50" charset="-128"/>
              <a:ea typeface="BIZ UDPゴシック" panose="020B0400000000000000" pitchFamily="50" charset="-128"/>
            </a:endParaRPr>
          </a:p>
        </p:txBody>
      </p:sp>
      <p:sp>
        <p:nvSpPr>
          <p:cNvPr id="39" name="正方形/長方形 38">
            <a:extLst>
              <a:ext uri="{FF2B5EF4-FFF2-40B4-BE49-F238E27FC236}">
                <a16:creationId xmlns:a16="http://schemas.microsoft.com/office/drawing/2014/main" id="{43423527-06C0-B346-7E6B-5EB4BC0BC678}"/>
              </a:ext>
            </a:extLst>
          </p:cNvPr>
          <p:cNvSpPr/>
          <p:nvPr/>
        </p:nvSpPr>
        <p:spPr bwMode="auto">
          <a:xfrm>
            <a:off x="957424" y="5229312"/>
            <a:ext cx="2592000" cy="360000"/>
          </a:xfrm>
          <a:prstGeom prst="rect">
            <a:avLst/>
          </a:prstGeom>
          <a:solidFill>
            <a:srgbClr val="50649C"/>
          </a:solidFill>
          <a:ln w="12700" algn="ctr">
            <a:noFill/>
            <a:prstDash val="sysDash"/>
            <a:round/>
            <a:headEnd/>
            <a:tailEnd/>
          </a:ln>
          <a:effectLst/>
        </p:spPr>
        <p:txBody>
          <a:bodyPr wrap="square" lIns="72000" tIns="0" rIns="72000" bIns="0" rtlCol="0" anchor="ctr">
            <a:noAutofit/>
          </a:bodyPr>
          <a:lstStyle/>
          <a:p>
            <a:pPr fontAlgn="ctr" hangingPunct="0">
              <a:spcBef>
                <a:spcPts val="100"/>
              </a:spcBef>
              <a:buClr>
                <a:schemeClr val="accent2"/>
              </a:buClr>
            </a:pPr>
            <a:r>
              <a:rPr lang="ja-JP" altLang="en-US" sz="1400" b="1">
                <a:solidFill>
                  <a:srgbClr val="FFFFFF"/>
                </a:solidFill>
                <a:latin typeface="BIZ UDPゴシック" panose="020B0400000000000000" pitchFamily="50" charset="-128"/>
                <a:ea typeface="BIZ UDPゴシック" panose="020B0400000000000000" pitchFamily="50" charset="-128"/>
              </a:rPr>
              <a:t>大阪府債ＩＲ情報ホームページ</a:t>
            </a:r>
            <a:endParaRPr kumimoji="1" lang="ja-JP" altLang="en-US" sz="1400">
              <a:solidFill>
                <a:srgbClr val="FFFFFF"/>
              </a:solidFill>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F8371124-6658-2FF0-2727-62DADE77F1CA}"/>
              </a:ext>
            </a:extLst>
          </p:cNvPr>
          <p:cNvSpPr/>
          <p:nvPr/>
        </p:nvSpPr>
        <p:spPr bwMode="auto">
          <a:xfrm>
            <a:off x="3549912" y="4797152"/>
            <a:ext cx="5400000" cy="360000"/>
          </a:xfrm>
          <a:prstGeom prst="rect">
            <a:avLst/>
          </a:prstGeom>
          <a:noFill/>
          <a:ln w="12700" algn="ctr">
            <a:noFill/>
            <a:prstDash val="sysDash"/>
            <a:round/>
            <a:headEnd/>
            <a:tailEnd/>
          </a:ln>
          <a:effectLst/>
        </p:spPr>
        <p:txBody>
          <a:bodyPr wrap="none" lIns="72000" tIns="0" rIns="72000" bIns="0" rtlCol="0" anchor="ctr">
            <a:noAutofit/>
          </a:bodyPr>
          <a:lstStyle/>
          <a:p>
            <a:pPr fontAlgn="ctr" hangingPunct="0">
              <a:spcBef>
                <a:spcPts val="400"/>
              </a:spcBef>
              <a:buClr>
                <a:schemeClr val="accent2"/>
              </a:buClr>
            </a:pPr>
            <a:r>
              <a:rPr lang="en-US" altLang="ja-JP" sz="1400">
                <a:solidFill>
                  <a:srgbClr val="000000"/>
                </a:solidFill>
                <a:latin typeface="BIZ UDPゴシック" panose="020B0400000000000000" pitchFamily="50" charset="-128"/>
                <a:ea typeface="BIZ UDPゴシック" panose="020B0400000000000000" pitchFamily="50" charset="-128"/>
              </a:rPr>
              <a:t>https://www.pref.osaka.lg.jp/</a:t>
            </a:r>
          </a:p>
        </p:txBody>
      </p:sp>
      <p:sp>
        <p:nvSpPr>
          <p:cNvPr id="41" name="正方形/長方形 40">
            <a:extLst>
              <a:ext uri="{FF2B5EF4-FFF2-40B4-BE49-F238E27FC236}">
                <a16:creationId xmlns:a16="http://schemas.microsoft.com/office/drawing/2014/main" id="{61AEE085-6C0C-FB56-E9A7-28984BB86E14}"/>
              </a:ext>
            </a:extLst>
          </p:cNvPr>
          <p:cNvSpPr/>
          <p:nvPr/>
        </p:nvSpPr>
        <p:spPr bwMode="auto">
          <a:xfrm>
            <a:off x="3549912" y="5229312"/>
            <a:ext cx="5400000" cy="360000"/>
          </a:xfrm>
          <a:prstGeom prst="rect">
            <a:avLst/>
          </a:prstGeom>
          <a:noFill/>
          <a:ln w="12700" algn="ctr">
            <a:noFill/>
            <a:prstDash val="sysDash"/>
            <a:round/>
            <a:headEnd/>
            <a:tailEnd/>
          </a:ln>
          <a:effectLst/>
        </p:spPr>
        <p:txBody>
          <a:bodyPr wrap="none" lIns="72000" tIns="0" rIns="72000" bIns="0" rtlCol="0" anchor="ctr">
            <a:noAutofit/>
          </a:bodyPr>
          <a:lstStyle/>
          <a:p>
            <a:pPr fontAlgn="ctr" hangingPunct="0">
              <a:spcBef>
                <a:spcPts val="400"/>
              </a:spcBef>
              <a:buClr>
                <a:schemeClr val="accent2"/>
              </a:buClr>
            </a:pPr>
            <a:r>
              <a:rPr lang="en-US" altLang="ja-JP" sz="1400">
                <a:solidFill>
                  <a:srgbClr val="000000"/>
                </a:solidFill>
                <a:latin typeface="BIZ UDPゴシック" panose="020B0400000000000000" pitchFamily="50" charset="-128"/>
                <a:ea typeface="BIZ UDPゴシック" panose="020B0400000000000000" pitchFamily="50" charset="-128"/>
              </a:rPr>
              <a:t>https://www.pref.osaka.lg.jp/zaisei/kosai2/index.html</a:t>
            </a:r>
          </a:p>
        </p:txBody>
      </p:sp>
      <p:sp>
        <p:nvSpPr>
          <p:cNvPr id="46" name="矢印: 五方向 45">
            <a:extLst>
              <a:ext uri="{FF2B5EF4-FFF2-40B4-BE49-F238E27FC236}">
                <a16:creationId xmlns:a16="http://schemas.microsoft.com/office/drawing/2014/main" id="{FDF4148F-FFDD-6F18-C628-74ED9FE091DA}"/>
              </a:ext>
            </a:extLst>
          </p:cNvPr>
          <p:cNvSpPr/>
          <p:nvPr/>
        </p:nvSpPr>
        <p:spPr bwMode="auto">
          <a:xfrm>
            <a:off x="4089000" y="4149104"/>
            <a:ext cx="1800000" cy="288000"/>
          </a:xfrm>
          <a:prstGeom prst="homePlate">
            <a:avLst>
              <a:gd name="adj" fmla="val 33333"/>
            </a:avLst>
          </a:prstGeom>
          <a:solidFill>
            <a:srgbClr val="A9BBDF"/>
          </a:solidFill>
          <a:ln w="6350" algn="ctr">
            <a:noFill/>
            <a:prstDash val="solid"/>
            <a:round/>
            <a:headEnd/>
            <a:tailEnd/>
          </a:ln>
          <a:effectLst/>
        </p:spPr>
        <p:txBody>
          <a:bodyPr wrap="none" lIns="72000" tIns="0" rIns="72000" bIns="18000" rtlCol="0" anchor="ctr">
            <a:noAutofit/>
          </a:bodyPr>
          <a:lstStyle/>
          <a:p>
            <a:pPr algn="ctr" fontAlgn="base" hangingPunct="0">
              <a:spcBef>
                <a:spcPts val="400"/>
              </a:spcBef>
              <a:buClr>
                <a:schemeClr val="accent2"/>
              </a:buClr>
            </a:pPr>
            <a:r>
              <a:rPr lang="en-US" altLang="ja-JP" sz="1200" b="1" dirty="0">
                <a:solidFill>
                  <a:srgbClr val="000000"/>
                </a:solidFill>
                <a:latin typeface="BIZ UDPゴシック" panose="020B0400000000000000" pitchFamily="50" charset="-128"/>
                <a:ea typeface="BIZ UDPゴシック" panose="020B0400000000000000" pitchFamily="50" charset="-128"/>
              </a:rPr>
              <a:t>X</a:t>
            </a:r>
            <a:r>
              <a:rPr lang="ja-JP" altLang="en-US" sz="1000" b="1" dirty="0">
                <a:solidFill>
                  <a:srgbClr val="000000"/>
                </a:solidFill>
                <a:latin typeface="BIZ UDPゴシック" panose="020B0400000000000000" pitchFamily="50" charset="-128"/>
                <a:ea typeface="BIZ UDPゴシック" panose="020B0400000000000000" pitchFamily="50" charset="-128"/>
              </a:rPr>
              <a:t>（旧</a:t>
            </a:r>
            <a:r>
              <a:rPr lang="en-US" altLang="ja-JP" sz="1000" b="1" dirty="0">
                <a:solidFill>
                  <a:srgbClr val="000000"/>
                </a:solidFill>
                <a:latin typeface="BIZ UDPゴシック" panose="020B0400000000000000" pitchFamily="50" charset="-128"/>
                <a:ea typeface="BIZ UDPゴシック" panose="020B0400000000000000" pitchFamily="50" charset="-128"/>
              </a:rPr>
              <a:t>Twitter</a:t>
            </a:r>
            <a:r>
              <a:rPr lang="ja-JP" altLang="en-US" sz="1000" b="1" dirty="0">
                <a:solidFill>
                  <a:srgbClr val="000000"/>
                </a:solidFill>
                <a:latin typeface="BIZ UDPゴシック" panose="020B0400000000000000" pitchFamily="50" charset="-128"/>
                <a:ea typeface="BIZ UDPゴシック" panose="020B0400000000000000" pitchFamily="50" charset="-128"/>
              </a:rPr>
              <a:t>）</a:t>
            </a:r>
            <a:r>
              <a:rPr lang="ja-JP" altLang="en-US" sz="1200" b="1" dirty="0">
                <a:solidFill>
                  <a:srgbClr val="000000"/>
                </a:solidFill>
                <a:latin typeface="BIZ UDPゴシック" panose="020B0400000000000000" pitchFamily="50" charset="-128"/>
                <a:ea typeface="BIZ UDPゴシック" panose="020B0400000000000000" pitchFamily="50" charset="-128"/>
              </a:rPr>
              <a:t>アカウント</a:t>
            </a:r>
            <a:endParaRPr kumimoji="1" lang="ja-JP" altLang="en-US" sz="1200" dirty="0">
              <a:solidFill>
                <a:srgbClr val="000000"/>
              </a:solidFill>
              <a:latin typeface="BIZ UDPゴシック" panose="020B0400000000000000" pitchFamily="50" charset="-128"/>
              <a:ea typeface="BIZ UDPゴシック" panose="020B0400000000000000" pitchFamily="50" charset="-128"/>
            </a:endParaRPr>
          </a:p>
        </p:txBody>
      </p:sp>
      <p:sp>
        <p:nvSpPr>
          <p:cNvPr id="47" name="正方形/長方形 46">
            <a:extLst>
              <a:ext uri="{FF2B5EF4-FFF2-40B4-BE49-F238E27FC236}">
                <a16:creationId xmlns:a16="http://schemas.microsoft.com/office/drawing/2014/main" id="{884C814C-1149-E055-D27F-854F8090C0F3}"/>
              </a:ext>
            </a:extLst>
          </p:cNvPr>
          <p:cNvSpPr/>
          <p:nvPr/>
        </p:nvSpPr>
        <p:spPr bwMode="auto">
          <a:xfrm>
            <a:off x="5889000" y="4149104"/>
            <a:ext cx="2304000" cy="288000"/>
          </a:xfrm>
          <a:prstGeom prst="rect">
            <a:avLst/>
          </a:prstGeom>
          <a:noFill/>
          <a:ln w="6350" algn="ctr">
            <a:noFill/>
            <a:prstDash val="solid"/>
            <a:round/>
            <a:headEnd/>
            <a:tailEnd/>
          </a:ln>
          <a:effectLst/>
        </p:spPr>
        <p:txBody>
          <a:bodyPr wrap="none" lIns="54000" tIns="0" rIns="0" bIns="0" rtlCol="0" anchor="ctr">
            <a:noAutofit/>
          </a:bodyPr>
          <a:lstStyle/>
          <a:p>
            <a:pPr fontAlgn="ctr" hangingPunct="0">
              <a:spcBef>
                <a:spcPts val="400"/>
              </a:spcBef>
              <a:buClr>
                <a:schemeClr val="accent2"/>
              </a:buClr>
            </a:pPr>
            <a:r>
              <a:rPr lang="en-US" altLang="ja-JP" sz="1200">
                <a:solidFill>
                  <a:srgbClr val="000000"/>
                </a:solidFill>
                <a:latin typeface="BIZ UDPゴシック" panose="020B0400000000000000" pitchFamily="50" charset="-128"/>
                <a:ea typeface="BIZ UDPゴシック" panose="020B0400000000000000" pitchFamily="50" charset="-128"/>
              </a:rPr>
              <a:t>@osakaprefPR</a:t>
            </a:r>
          </a:p>
        </p:txBody>
      </p:sp>
      <p:sp>
        <p:nvSpPr>
          <p:cNvPr id="48" name="矢印: 五方向 47">
            <a:extLst>
              <a:ext uri="{FF2B5EF4-FFF2-40B4-BE49-F238E27FC236}">
                <a16:creationId xmlns:a16="http://schemas.microsoft.com/office/drawing/2014/main" id="{060D0873-C8E5-4432-543B-1EA239EB292C}"/>
              </a:ext>
            </a:extLst>
          </p:cNvPr>
          <p:cNvSpPr/>
          <p:nvPr/>
        </p:nvSpPr>
        <p:spPr bwMode="auto">
          <a:xfrm>
            <a:off x="3621668" y="5661320"/>
            <a:ext cx="792000" cy="288000"/>
          </a:xfrm>
          <a:prstGeom prst="homePlate">
            <a:avLst>
              <a:gd name="adj" fmla="val 25000"/>
            </a:avLst>
          </a:prstGeom>
          <a:solidFill>
            <a:srgbClr val="A9BBDF"/>
          </a:solidFill>
          <a:ln w="6350" algn="ctr">
            <a:noFill/>
            <a:prstDash val="solid"/>
            <a:round/>
            <a:headEnd/>
            <a:tailEnd/>
          </a:ln>
          <a:effectLst/>
        </p:spPr>
        <p:txBody>
          <a:bodyPr wrap="none" lIns="0" tIns="0" rIns="36000" bIns="18000" rtlCol="0" anchor="ctr">
            <a:noAutofit/>
          </a:bodyPr>
          <a:lstStyle/>
          <a:p>
            <a:pPr algn="ctr" fontAlgn="ctr" hangingPunct="0">
              <a:spcBef>
                <a:spcPts val="400"/>
              </a:spcBef>
              <a:buClr>
                <a:schemeClr val="accent2"/>
              </a:buClr>
            </a:pPr>
            <a:r>
              <a:rPr lang="en-US" altLang="ja-JP" sz="1200" b="1">
                <a:solidFill>
                  <a:srgbClr val="000000"/>
                </a:solidFill>
                <a:latin typeface="BIZ UDPゴシック" panose="020B0400000000000000" pitchFamily="50" charset="-128"/>
                <a:ea typeface="BIZ UDPゴシック" panose="020B0400000000000000" pitchFamily="50" charset="-128"/>
              </a:rPr>
              <a:t>TEL</a:t>
            </a:r>
            <a:endParaRPr kumimoji="1" lang="ja-JP" altLang="en-US" sz="1200">
              <a:solidFill>
                <a:srgbClr val="000000"/>
              </a:solidFill>
              <a:latin typeface="BIZ UDPゴシック" panose="020B0400000000000000" pitchFamily="50" charset="-128"/>
              <a:ea typeface="BIZ UDPゴシック" panose="020B0400000000000000" pitchFamily="50" charset="-128"/>
            </a:endParaRPr>
          </a:p>
        </p:txBody>
      </p:sp>
      <p:sp>
        <p:nvSpPr>
          <p:cNvPr id="49" name="矢印: 五方向 48">
            <a:extLst>
              <a:ext uri="{FF2B5EF4-FFF2-40B4-BE49-F238E27FC236}">
                <a16:creationId xmlns:a16="http://schemas.microsoft.com/office/drawing/2014/main" id="{9F580F4C-12B5-1BC5-F1D4-64C3AE98FD72}"/>
              </a:ext>
            </a:extLst>
          </p:cNvPr>
          <p:cNvSpPr/>
          <p:nvPr/>
        </p:nvSpPr>
        <p:spPr bwMode="auto">
          <a:xfrm>
            <a:off x="6141244" y="5661320"/>
            <a:ext cx="792000" cy="288000"/>
          </a:xfrm>
          <a:prstGeom prst="homePlate">
            <a:avLst>
              <a:gd name="adj" fmla="val 25000"/>
            </a:avLst>
          </a:prstGeom>
          <a:solidFill>
            <a:srgbClr val="A9BBDF"/>
          </a:solidFill>
          <a:ln w="6350" algn="ctr">
            <a:noFill/>
            <a:prstDash val="solid"/>
            <a:round/>
            <a:headEnd/>
            <a:tailEnd/>
          </a:ln>
          <a:effectLst/>
        </p:spPr>
        <p:txBody>
          <a:bodyPr wrap="none" lIns="0" tIns="0" rIns="36000" bIns="18000" rtlCol="0" anchor="ctr">
            <a:noAutofit/>
          </a:bodyPr>
          <a:lstStyle/>
          <a:p>
            <a:pPr algn="ctr" fontAlgn="ctr" hangingPunct="0">
              <a:spcBef>
                <a:spcPts val="400"/>
              </a:spcBef>
              <a:buClr>
                <a:schemeClr val="accent2"/>
              </a:buClr>
            </a:pPr>
            <a:r>
              <a:rPr lang="en-US" altLang="ja-JP" sz="1200" b="1">
                <a:solidFill>
                  <a:srgbClr val="000000"/>
                </a:solidFill>
                <a:latin typeface="BIZ UDPゴシック" panose="020B0400000000000000" pitchFamily="50" charset="-128"/>
                <a:ea typeface="BIZ UDPゴシック" panose="020B0400000000000000" pitchFamily="50" charset="-128"/>
              </a:rPr>
              <a:t>FAX</a:t>
            </a:r>
            <a:endParaRPr kumimoji="1" lang="ja-JP" altLang="en-US" sz="1200">
              <a:solidFill>
                <a:srgbClr val="000000"/>
              </a:solidFill>
              <a:latin typeface="BIZ UDPゴシック" panose="020B0400000000000000" pitchFamily="50" charset="-128"/>
              <a:ea typeface="BIZ UDPゴシック" panose="020B0400000000000000" pitchFamily="50" charset="-128"/>
            </a:endParaRPr>
          </a:p>
        </p:txBody>
      </p:sp>
      <p:sp>
        <p:nvSpPr>
          <p:cNvPr id="50" name="矢印: 五方向 49">
            <a:extLst>
              <a:ext uri="{FF2B5EF4-FFF2-40B4-BE49-F238E27FC236}">
                <a16:creationId xmlns:a16="http://schemas.microsoft.com/office/drawing/2014/main" id="{DC77AC92-27C9-9B8C-6FFC-B0B5D85ED1E3}"/>
              </a:ext>
            </a:extLst>
          </p:cNvPr>
          <p:cNvSpPr/>
          <p:nvPr/>
        </p:nvSpPr>
        <p:spPr bwMode="auto">
          <a:xfrm>
            <a:off x="3621668" y="6021320"/>
            <a:ext cx="792000" cy="288000"/>
          </a:xfrm>
          <a:prstGeom prst="homePlate">
            <a:avLst>
              <a:gd name="adj" fmla="val 25000"/>
            </a:avLst>
          </a:prstGeom>
          <a:solidFill>
            <a:srgbClr val="A9BBDF"/>
          </a:solidFill>
          <a:ln w="6350" algn="ctr">
            <a:noFill/>
            <a:prstDash val="solid"/>
            <a:round/>
            <a:headEnd/>
            <a:tailEnd/>
          </a:ln>
          <a:effectLst/>
        </p:spPr>
        <p:txBody>
          <a:bodyPr wrap="none" lIns="0" tIns="0" rIns="36000" bIns="18000" rtlCol="0" anchor="ctr">
            <a:noAutofit/>
          </a:bodyPr>
          <a:lstStyle/>
          <a:p>
            <a:pPr algn="ctr" fontAlgn="ctr" hangingPunct="0">
              <a:spcBef>
                <a:spcPts val="400"/>
              </a:spcBef>
              <a:buClr>
                <a:schemeClr val="accent2"/>
              </a:buClr>
            </a:pPr>
            <a:r>
              <a:rPr lang="en-US" altLang="ja-JP" sz="1200" b="1">
                <a:solidFill>
                  <a:srgbClr val="000000"/>
                </a:solidFill>
                <a:latin typeface="BIZ UDPゴシック" panose="020B0400000000000000" pitchFamily="50" charset="-128"/>
                <a:ea typeface="BIZ UDPゴシック" panose="020B0400000000000000" pitchFamily="50" charset="-128"/>
              </a:rPr>
              <a:t>E-mail</a:t>
            </a:r>
            <a:endParaRPr kumimoji="1" lang="ja-JP" altLang="en-US" sz="1200">
              <a:solidFill>
                <a:srgbClr val="000000"/>
              </a:solidFill>
              <a:latin typeface="BIZ UDPゴシック" panose="020B0400000000000000" pitchFamily="50" charset="-128"/>
              <a:ea typeface="BIZ UDPゴシック" panose="020B0400000000000000" pitchFamily="50" charset="-128"/>
            </a:endParaRPr>
          </a:p>
        </p:txBody>
      </p:sp>
      <p:sp>
        <p:nvSpPr>
          <p:cNvPr id="51" name="正方形/長方形 50">
            <a:extLst>
              <a:ext uri="{FF2B5EF4-FFF2-40B4-BE49-F238E27FC236}">
                <a16:creationId xmlns:a16="http://schemas.microsoft.com/office/drawing/2014/main" id="{CF4E740D-C760-A5A4-13B9-1B9DA729BE16}"/>
              </a:ext>
            </a:extLst>
          </p:cNvPr>
          <p:cNvSpPr>
            <a:spLocks/>
          </p:cNvSpPr>
          <p:nvPr/>
        </p:nvSpPr>
        <p:spPr bwMode="auto">
          <a:xfrm>
            <a:off x="4413668" y="5661320"/>
            <a:ext cx="288000" cy="288000"/>
          </a:xfrm>
          <a:prstGeom prst="rect">
            <a:avLst/>
          </a:prstGeom>
          <a:noFill/>
          <a:ln w="12700" algn="ctr">
            <a:noFill/>
            <a:prstDash val="sysDash"/>
            <a:round/>
            <a:headEnd/>
            <a:tailEnd/>
          </a:ln>
          <a:effectLst/>
        </p:spPr>
        <p:txBody>
          <a:bodyPr wrap="none" lIns="54000" tIns="0" rIns="0" bIns="0" rtlCol="0" anchor="ctr" anchorCtr="0">
            <a:noAutofit/>
          </a:bodyPr>
          <a:lstStyle/>
          <a:p>
            <a:pPr fontAlgn="ctr" hangingPunct="0">
              <a:spcBef>
                <a:spcPts val="400"/>
              </a:spcBef>
              <a:buClr>
                <a:schemeClr val="accent2"/>
              </a:buClr>
            </a:pPr>
            <a:r>
              <a:rPr lang="en-US" altLang="ja-JP" sz="1400">
                <a:solidFill>
                  <a:srgbClr val="000000"/>
                </a:solidFill>
                <a:latin typeface="BIZ UDPゴシック" panose="020B0400000000000000" pitchFamily="50" charset="-128"/>
                <a:ea typeface="BIZ UDPゴシック" panose="020B0400000000000000" pitchFamily="50" charset="-128"/>
              </a:rPr>
              <a:t>06-6944-8358</a:t>
            </a:r>
            <a:endParaRPr kumimoji="1" lang="ja-JP" altLang="en-US" sz="1400">
              <a:latin typeface="BIZ UDPゴシック" panose="020B0400000000000000" pitchFamily="50" charset="-128"/>
              <a:ea typeface="BIZ UDPゴシック" panose="020B0400000000000000" pitchFamily="50" charset="-128"/>
            </a:endParaRPr>
          </a:p>
        </p:txBody>
      </p:sp>
      <p:sp>
        <p:nvSpPr>
          <p:cNvPr id="52" name="正方形/長方形 51">
            <a:extLst>
              <a:ext uri="{FF2B5EF4-FFF2-40B4-BE49-F238E27FC236}">
                <a16:creationId xmlns:a16="http://schemas.microsoft.com/office/drawing/2014/main" id="{7715EA0E-2A71-DF88-6E5F-3C3ACA08AE57}"/>
              </a:ext>
            </a:extLst>
          </p:cNvPr>
          <p:cNvSpPr>
            <a:spLocks/>
          </p:cNvSpPr>
          <p:nvPr/>
        </p:nvSpPr>
        <p:spPr bwMode="auto">
          <a:xfrm>
            <a:off x="6933244" y="5661320"/>
            <a:ext cx="288000" cy="288000"/>
          </a:xfrm>
          <a:prstGeom prst="rect">
            <a:avLst/>
          </a:prstGeom>
          <a:noFill/>
          <a:ln w="12700" algn="ctr">
            <a:noFill/>
            <a:prstDash val="sysDash"/>
            <a:round/>
            <a:headEnd/>
            <a:tailEnd/>
          </a:ln>
          <a:effectLst/>
        </p:spPr>
        <p:txBody>
          <a:bodyPr wrap="none" lIns="54000" tIns="0" rIns="0" bIns="0" rtlCol="0" anchor="ctr" anchorCtr="0">
            <a:noAutofit/>
          </a:bodyPr>
          <a:lstStyle/>
          <a:p>
            <a:pPr fontAlgn="ctr" hangingPunct="0">
              <a:spcBef>
                <a:spcPts val="400"/>
              </a:spcBef>
              <a:buClr>
                <a:schemeClr val="accent2"/>
              </a:buClr>
            </a:pPr>
            <a:r>
              <a:rPr lang="en-US" altLang="ja-JP" sz="1400">
                <a:solidFill>
                  <a:srgbClr val="000000"/>
                </a:solidFill>
                <a:latin typeface="BIZ UDPゴシック" panose="020B0400000000000000" pitchFamily="50" charset="-128"/>
                <a:ea typeface="BIZ UDPゴシック" panose="020B0400000000000000" pitchFamily="50" charset="-128"/>
              </a:rPr>
              <a:t>06-6944-8359</a:t>
            </a:r>
            <a:endParaRPr kumimoji="1" lang="ja-JP" altLang="en-US" sz="1400">
              <a:latin typeface="BIZ UDPゴシック" panose="020B0400000000000000" pitchFamily="50" charset="-128"/>
              <a:ea typeface="BIZ UDPゴシック" panose="020B0400000000000000" pitchFamily="50" charset="-128"/>
            </a:endParaRPr>
          </a:p>
        </p:txBody>
      </p:sp>
      <p:sp>
        <p:nvSpPr>
          <p:cNvPr id="53" name="正方形/長方形 52">
            <a:extLst>
              <a:ext uri="{FF2B5EF4-FFF2-40B4-BE49-F238E27FC236}">
                <a16:creationId xmlns:a16="http://schemas.microsoft.com/office/drawing/2014/main" id="{9B19AD44-9DE8-D0BC-5698-F3D56A341125}"/>
              </a:ext>
            </a:extLst>
          </p:cNvPr>
          <p:cNvSpPr>
            <a:spLocks/>
          </p:cNvSpPr>
          <p:nvPr/>
        </p:nvSpPr>
        <p:spPr bwMode="auto">
          <a:xfrm>
            <a:off x="4413668" y="6021320"/>
            <a:ext cx="288000" cy="288000"/>
          </a:xfrm>
          <a:prstGeom prst="rect">
            <a:avLst/>
          </a:prstGeom>
          <a:noFill/>
          <a:ln w="12700" algn="ctr">
            <a:noFill/>
            <a:prstDash val="sysDash"/>
            <a:round/>
            <a:headEnd/>
            <a:tailEnd/>
          </a:ln>
          <a:effectLst/>
        </p:spPr>
        <p:txBody>
          <a:bodyPr wrap="none" lIns="54000" tIns="0" rIns="0" bIns="0" rtlCol="0" anchor="ctr" anchorCtr="0">
            <a:noAutofit/>
          </a:bodyPr>
          <a:lstStyle/>
          <a:p>
            <a:pPr fontAlgn="ctr" hangingPunct="0">
              <a:spcBef>
                <a:spcPts val="400"/>
              </a:spcBef>
              <a:buClr>
                <a:schemeClr val="accent2"/>
              </a:buClr>
            </a:pPr>
            <a:r>
              <a:rPr lang="en-US" altLang="ja-JP" sz="1400">
                <a:solidFill>
                  <a:srgbClr val="000000"/>
                </a:solidFill>
                <a:latin typeface="BIZ UDPゴシック" panose="020B0400000000000000" pitchFamily="50" charset="-128"/>
                <a:ea typeface="BIZ UDPゴシック" panose="020B0400000000000000" pitchFamily="50" charset="-128"/>
              </a:rPr>
              <a:t>zaisei-g55@sbox.pref.osaka.lg.jp</a:t>
            </a:r>
          </a:p>
        </p:txBody>
      </p:sp>
    </p:spTree>
    <p:extLst>
      <p:ext uri="{BB962C8B-B14F-4D97-AF65-F5344CB8AC3E}">
        <p14:creationId xmlns:p14="http://schemas.microsoft.com/office/powerpoint/2010/main" val="42604543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大阪府テンプレート_案①">
  <a:themeElements>
    <a:clrScheme name="大阪府カラーパレット">
      <a:dk1>
        <a:srgbClr val="000000"/>
      </a:dk1>
      <a:lt1>
        <a:srgbClr val="FFFFFF"/>
      </a:lt1>
      <a:dk2>
        <a:srgbClr val="000000"/>
      </a:dk2>
      <a:lt2>
        <a:srgbClr val="FFFFFF"/>
      </a:lt2>
      <a:accent1>
        <a:srgbClr val="111986"/>
      </a:accent1>
      <a:accent2>
        <a:srgbClr val="50649C"/>
      </a:accent2>
      <a:accent3>
        <a:srgbClr val="A9BBDF"/>
      </a:accent3>
      <a:accent4>
        <a:srgbClr val="CCDAF5"/>
      </a:accent4>
      <a:accent5>
        <a:srgbClr val="2A7CD3"/>
      </a:accent5>
      <a:accent6>
        <a:srgbClr val="5698DF"/>
      </a:accent6>
      <a:hlink>
        <a:srgbClr val="82B4EB"/>
      </a:hlink>
      <a:folHlink>
        <a:srgbClr val="7B7B7B"/>
      </a:folHlink>
    </a:clrScheme>
    <a:fontScheme name="ユーザー定義 11">
      <a:majorFont>
        <a:latin typeface="BIZ UDPゴシック"/>
        <a:ea typeface="BIZ UDPゴシック"/>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FFFFFF">
            <a:alpha val="0"/>
          </a:srgbClr>
        </a:solidFill>
        <a:ln w="9525" algn="ctr">
          <a:solidFill>
            <a:srgbClr val="111986"/>
          </a:solidFill>
          <a:prstDash val="solid"/>
          <a:miter lim="800000"/>
          <a:headEnd/>
          <a:tailEnd/>
        </a:ln>
        <a:effectLst/>
      </a:spPr>
      <a:bodyPr wrap="square" lIns="72000" tIns="72000" rIns="72000" bIns="0" rtlCol="0" anchor="t">
        <a:noAutofit/>
      </a:bodyPr>
      <a:lstStyle>
        <a:defPPr marL="108000" marR="0" indent="-108000" algn="just" defTabSz="914400" fontAlgn="ctr" hangingPunct="0">
          <a:spcBef>
            <a:spcPts val="200"/>
          </a:spcBef>
          <a:buClr>
            <a:srgbClr val="111986"/>
          </a:buClr>
          <a:buSzPct val="70000"/>
          <a:buFont typeface="Wingdings" panose="05000000000000000000" pitchFamily="2" charset="2"/>
          <a:buChar char="l"/>
          <a:tabLst/>
          <a:defRPr kumimoji="1" sz="900" dirty="0"/>
        </a:defPPr>
      </a:lstStyle>
    </a:spDef>
    <a:lnDef>
      <a:spPr>
        <a:ln w="9525">
          <a:solidFill>
            <a:srgbClr val="484848"/>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5</TotalTime>
  <Words>5412</Words>
  <Application>Microsoft Office PowerPoint</Application>
  <PresentationFormat>A4 210 x 297 mm</PresentationFormat>
  <Paragraphs>797</Paragraphs>
  <Slides>31</Slides>
  <Notes>4</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31</vt:i4>
      </vt:variant>
    </vt:vector>
  </HeadingPairs>
  <TitlesOfParts>
    <vt:vector size="41" baseType="lpstr">
      <vt:lpstr>BIZ UDPゴシック</vt:lpstr>
      <vt:lpstr>BIZ UDゴシック</vt:lpstr>
      <vt:lpstr>BIZ UD明朝 Medium</vt:lpstr>
      <vt:lpstr>ＭＳ Ｐゴシック</vt:lpstr>
      <vt:lpstr>UD デジタル 教科書体 NK-B</vt:lpstr>
      <vt:lpstr>游ゴシック</vt:lpstr>
      <vt:lpstr>Arial</vt:lpstr>
      <vt:lpstr>Wingdings</vt:lpstr>
      <vt:lpstr>大阪府テンプレート_案①</vt:lpstr>
      <vt:lpstr>think-cellスライド</vt:lpstr>
      <vt:lpstr>大阪府の 財政状況等について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松永　俊哉</cp:lastModifiedBy>
  <cp:revision>4</cp:revision>
  <cp:lastPrinted>2026-09-28T06:46:13Z</cp:lastPrinted>
  <dcterms:created xsi:type="dcterms:W3CDTF">2025-12-18T04:34:24Z</dcterms:created>
  <dcterms:modified xsi:type="dcterms:W3CDTF">2026-09-28T07:11:05Z</dcterms:modified>
</cp:coreProperties>
</file>