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removePersonalInfoOnSave="1" saveSubsetFonts="1">
  <p:sldMasterIdLst>
    <p:sldMasterId id="2147483786" r:id="rId1"/>
  </p:sldMasterIdLst>
  <p:notesMasterIdLst>
    <p:notesMasterId r:id="rId22"/>
  </p:notesMasterIdLst>
  <p:sldIdLst>
    <p:sldId id="280" r:id="rId2"/>
    <p:sldId id="277" r:id="rId3"/>
    <p:sldId id="286" r:id="rId4"/>
    <p:sldId id="283" r:id="rId5"/>
    <p:sldId id="284" r:id="rId6"/>
    <p:sldId id="285" r:id="rId7"/>
    <p:sldId id="268" r:id="rId8"/>
    <p:sldId id="262" r:id="rId9"/>
    <p:sldId id="264" r:id="rId10"/>
    <p:sldId id="265" r:id="rId11"/>
    <p:sldId id="266" r:id="rId12"/>
    <p:sldId id="267" r:id="rId13"/>
    <p:sldId id="269" r:id="rId14"/>
    <p:sldId id="270" r:id="rId15"/>
    <p:sldId id="282" r:id="rId16"/>
    <p:sldId id="279" r:id="rId17"/>
    <p:sldId id="271" r:id="rId18"/>
    <p:sldId id="272" r:id="rId19"/>
    <p:sldId id="274" r:id="rId20"/>
    <p:sldId id="276" r:id="rId21"/>
  </p:sldIdLst>
  <p:sldSz cx="12192000" cy="6858000"/>
  <p:notesSz cx="6797675" cy="99282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AEEF3"/>
    <a:srgbClr val="F2DCDB"/>
    <a:srgbClr val="FFFFFF"/>
    <a:srgbClr val="EBF1DE"/>
    <a:srgbClr val="FDE9D9"/>
    <a:srgbClr val="C5D9F1"/>
    <a:srgbClr val="FFFF00"/>
    <a:srgbClr val="E6B9B8"/>
    <a:srgbClr val="95B3D7"/>
    <a:srgbClr val="D8E4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C89EF96-8CEA-46FF-86C4-4CE0E7609802}" styleName="淡色スタイル 3 - アクセント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00" d="100"/>
          <a:sy n="100" d="100"/>
        </p:scale>
        <p:origin x="84"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6100F30-9162-4A48-B3A5-A73A05A7B06B}" type="doc">
      <dgm:prSet loTypeId="urn:microsoft.com/office/officeart/2005/8/layout/hierarchy6" loCatId="hierarchy" qsTypeId="urn:microsoft.com/office/officeart/2005/8/quickstyle/simple1" qsCatId="simple" csTypeId="urn:microsoft.com/office/officeart/2005/8/colors/colorful3" csCatId="colorful" phldr="1"/>
      <dgm:spPr/>
      <dgm:t>
        <a:bodyPr/>
        <a:lstStyle/>
        <a:p>
          <a:endParaRPr kumimoji="1" lang="ja-JP" altLang="en-US"/>
        </a:p>
      </dgm:t>
    </dgm:pt>
    <dgm:pt modelId="{E6E7FB98-B092-414C-99F9-FFA82CF0EDE6}">
      <dgm:prSet phldrT="[テキスト]" custT="1"/>
      <dgm:spPr>
        <a:ln>
          <a:solidFill>
            <a:schemeClr val="tx1"/>
          </a:solidFill>
        </a:ln>
      </dgm:spPr>
      <dgm:t>
        <a:bodyPr lIns="0" tIns="360000" rIns="0" bIns="0" anchor="b"/>
        <a:lstStyle/>
        <a:p>
          <a:pPr>
            <a:lnSpc>
              <a:spcPts val="900"/>
            </a:lnSpc>
            <a:spcAft>
              <a:spcPts val="0"/>
            </a:spcAft>
          </a:pPr>
          <a:r>
            <a:rPr kumimoji="1" lang="ja-JP" altLang="en-US" sz="900" b="1" dirty="0">
              <a:solidFill>
                <a:schemeClr val="tx1"/>
              </a:solidFill>
            </a:rPr>
            <a:t>各会計</a:t>
          </a:r>
          <a:endParaRPr kumimoji="1" lang="en-US" altLang="ja-JP" sz="900" b="1" dirty="0">
            <a:solidFill>
              <a:schemeClr val="tx1"/>
            </a:solidFill>
          </a:endParaRPr>
        </a:p>
        <a:p>
          <a:pPr>
            <a:lnSpc>
              <a:spcPts val="900"/>
            </a:lnSpc>
            <a:spcAft>
              <a:spcPts val="0"/>
            </a:spcAft>
          </a:pPr>
          <a:r>
            <a:rPr kumimoji="1" lang="ja-JP" altLang="en-US" sz="900" b="1" dirty="0">
              <a:solidFill>
                <a:schemeClr val="tx1"/>
              </a:solidFill>
            </a:rPr>
            <a:t>合算</a:t>
          </a:r>
        </a:p>
      </dgm:t>
    </dgm:pt>
    <dgm:pt modelId="{F5EE829B-CF0D-4917-BFE8-1C282A2FAF2B}" type="parTrans" cxnId="{46813DD8-093E-4425-9640-8102AC17C346}">
      <dgm:prSet/>
      <dgm:spPr/>
      <dgm:t>
        <a:bodyPr/>
        <a:lstStyle/>
        <a:p>
          <a:endParaRPr kumimoji="1" lang="ja-JP" altLang="en-US"/>
        </a:p>
      </dgm:t>
    </dgm:pt>
    <dgm:pt modelId="{A7997384-98B4-4D75-9DAC-621569362EA5}" type="sibTrans" cxnId="{46813DD8-093E-4425-9640-8102AC17C346}">
      <dgm:prSet/>
      <dgm:spPr/>
      <dgm:t>
        <a:bodyPr/>
        <a:lstStyle/>
        <a:p>
          <a:endParaRPr kumimoji="1" lang="ja-JP" altLang="en-US"/>
        </a:p>
      </dgm:t>
    </dgm:pt>
    <dgm:pt modelId="{54589692-A865-4C4F-AD2B-EB5FFD831DF0}">
      <dgm:prSet phldrT="[テキスト]" custT="1"/>
      <dgm:spPr>
        <a:ln>
          <a:solidFill>
            <a:schemeClr val="tx1"/>
          </a:solidFill>
        </a:ln>
      </dgm:spPr>
      <dgm:t>
        <a:bodyPr lIns="0" tIns="108000" rIns="0"/>
        <a:lstStyle/>
        <a:p>
          <a:r>
            <a:rPr kumimoji="1" lang="ja-JP" altLang="en-US" sz="800" b="1" dirty="0">
              <a:solidFill>
                <a:schemeClr val="tx1"/>
              </a:solidFill>
            </a:rPr>
            <a:t>一般会計</a:t>
          </a:r>
        </a:p>
      </dgm:t>
    </dgm:pt>
    <dgm:pt modelId="{6BC0136A-4212-46FF-97A4-A35DA22B4204}" type="parTrans" cxnId="{59C1415C-CBA4-4D6B-8E14-E85B8E05B4B7}">
      <dgm:prSet/>
      <dgm:spPr/>
      <dgm:t>
        <a:bodyPr/>
        <a:lstStyle/>
        <a:p>
          <a:endParaRPr kumimoji="1" lang="ja-JP" altLang="en-US"/>
        </a:p>
      </dgm:t>
    </dgm:pt>
    <dgm:pt modelId="{2915B861-008E-4516-BB1F-CA9C53C11B25}" type="sibTrans" cxnId="{59C1415C-CBA4-4D6B-8E14-E85B8E05B4B7}">
      <dgm:prSet/>
      <dgm:spPr/>
      <dgm:t>
        <a:bodyPr/>
        <a:lstStyle/>
        <a:p>
          <a:endParaRPr kumimoji="1" lang="ja-JP" altLang="en-US"/>
        </a:p>
      </dgm:t>
    </dgm:pt>
    <dgm:pt modelId="{87917896-40B0-4D06-A7BC-E02BFA773B02}">
      <dgm:prSet phldrT="[テキスト]" custT="1"/>
      <dgm:spPr>
        <a:solidFill>
          <a:schemeClr val="accent5">
            <a:lumMod val="60000"/>
            <a:lumOff val="40000"/>
          </a:schemeClr>
        </a:solidFill>
        <a:ln>
          <a:solidFill>
            <a:schemeClr val="tx1"/>
          </a:solidFill>
        </a:ln>
      </dgm:spPr>
      <dgm:t>
        <a:bodyPr lIns="0" tIns="144000" rIns="0"/>
        <a:lstStyle/>
        <a:p>
          <a:r>
            <a:rPr kumimoji="1" lang="ja-JP" altLang="en-US" sz="800" b="1" dirty="0">
              <a:solidFill>
                <a:schemeClr val="tx1"/>
              </a:solidFill>
            </a:rPr>
            <a:t>政策企画部</a:t>
          </a:r>
        </a:p>
      </dgm:t>
    </dgm:pt>
    <dgm:pt modelId="{CC82504E-33AB-4F3D-B844-C917D34D73F9}" type="parTrans" cxnId="{3BBBA7E8-2B37-436E-A655-A714D7CFD18B}">
      <dgm:prSet/>
      <dgm:spPr/>
      <dgm:t>
        <a:bodyPr/>
        <a:lstStyle/>
        <a:p>
          <a:endParaRPr kumimoji="1" lang="ja-JP" altLang="en-US"/>
        </a:p>
      </dgm:t>
    </dgm:pt>
    <dgm:pt modelId="{061F5F1C-98E0-4FF2-A692-84553EDD94B5}" type="sibTrans" cxnId="{3BBBA7E8-2B37-436E-A655-A714D7CFD18B}">
      <dgm:prSet/>
      <dgm:spPr/>
      <dgm:t>
        <a:bodyPr/>
        <a:lstStyle/>
        <a:p>
          <a:endParaRPr kumimoji="1" lang="ja-JP" altLang="en-US"/>
        </a:p>
      </dgm:t>
    </dgm:pt>
    <dgm:pt modelId="{75D349C9-3873-482C-94E1-AC0EEECAE81B}">
      <dgm:prSet phldrT="[テキスト]"/>
      <dgm:spPr/>
      <dgm:t>
        <a:bodyPr/>
        <a:lstStyle/>
        <a:p>
          <a:r>
            <a:rPr kumimoji="1" lang="ja-JP" altLang="en-US" b="1" dirty="0"/>
            <a:t>会計別（</a:t>
          </a:r>
          <a:r>
            <a:rPr kumimoji="1" lang="en-US" altLang="ja-JP" b="1" dirty="0"/>
            <a:t>15</a:t>
          </a:r>
          <a:r>
            <a:rPr kumimoji="1" lang="ja-JP" altLang="en-US" b="1" dirty="0"/>
            <a:t>会計）</a:t>
          </a:r>
        </a:p>
      </dgm:t>
    </dgm:pt>
    <dgm:pt modelId="{D1295A1C-EB5E-4766-9306-DA0634F72A93}" type="parTrans" cxnId="{CE14935E-18C8-47F5-84BD-CB222C5D9F82}">
      <dgm:prSet/>
      <dgm:spPr/>
      <dgm:t>
        <a:bodyPr/>
        <a:lstStyle/>
        <a:p>
          <a:endParaRPr kumimoji="1" lang="ja-JP" altLang="en-US"/>
        </a:p>
      </dgm:t>
    </dgm:pt>
    <dgm:pt modelId="{AF6CB233-FF36-4114-9738-62A48DF5F91D}" type="sibTrans" cxnId="{CE14935E-18C8-47F5-84BD-CB222C5D9F82}">
      <dgm:prSet/>
      <dgm:spPr/>
      <dgm:t>
        <a:bodyPr/>
        <a:lstStyle/>
        <a:p>
          <a:endParaRPr kumimoji="1" lang="ja-JP" altLang="en-US"/>
        </a:p>
      </dgm:t>
    </dgm:pt>
    <dgm:pt modelId="{BC79A51D-61F3-4DCB-B65B-39C493886B33}">
      <dgm:prSet phldrT="[テキスト]" custT="1"/>
      <dgm:spPr/>
      <dgm:t>
        <a:bodyPr/>
        <a:lstStyle/>
        <a:p>
          <a:pPr algn="ctr">
            <a:lnSpc>
              <a:spcPct val="90000"/>
            </a:lnSpc>
          </a:pPr>
          <a:r>
            <a:rPr kumimoji="1" lang="ja-JP" altLang="en-US" sz="1050" b="1" dirty="0"/>
            <a:t>部局別（</a:t>
          </a:r>
          <a:r>
            <a:rPr kumimoji="1" lang="en-US" altLang="ja-JP" sz="1050" b="1" dirty="0"/>
            <a:t>21</a:t>
          </a:r>
          <a:r>
            <a:rPr kumimoji="1" lang="ja-JP" altLang="en-US" sz="1050" b="1" dirty="0"/>
            <a:t>部局）</a:t>
          </a:r>
          <a:endParaRPr kumimoji="1" lang="en-US" altLang="ja-JP" sz="1050" b="1" dirty="0"/>
        </a:p>
      </dgm:t>
    </dgm:pt>
    <dgm:pt modelId="{9F55B062-FC8D-488D-BE86-83F1EE6DA0F0}" type="parTrans" cxnId="{BA66E341-7034-4945-A991-CB056E211AB6}">
      <dgm:prSet/>
      <dgm:spPr/>
      <dgm:t>
        <a:bodyPr/>
        <a:lstStyle/>
        <a:p>
          <a:endParaRPr kumimoji="1" lang="ja-JP" altLang="en-US"/>
        </a:p>
      </dgm:t>
    </dgm:pt>
    <dgm:pt modelId="{125243D3-341D-4314-ADDF-D34044F088F9}" type="sibTrans" cxnId="{BA66E341-7034-4945-A991-CB056E211AB6}">
      <dgm:prSet/>
      <dgm:spPr/>
      <dgm:t>
        <a:bodyPr/>
        <a:lstStyle/>
        <a:p>
          <a:endParaRPr kumimoji="1" lang="ja-JP" altLang="en-US"/>
        </a:p>
      </dgm:t>
    </dgm:pt>
    <dgm:pt modelId="{42A6A008-E7F4-4A5C-A792-2514CD875DCE}">
      <dgm:prSet phldrT="[テキスト]" custT="1"/>
      <dgm:spPr>
        <a:ln>
          <a:solidFill>
            <a:schemeClr val="tx1"/>
          </a:solidFill>
        </a:ln>
      </dgm:spPr>
      <dgm:t>
        <a:bodyPr lIns="0" tIns="0" rIns="0" bIns="0" anchor="b" anchorCtr="0"/>
        <a:lstStyle/>
        <a:p>
          <a:pPr>
            <a:lnSpc>
              <a:spcPts val="900"/>
            </a:lnSpc>
            <a:spcAft>
              <a:spcPts val="0"/>
            </a:spcAft>
          </a:pPr>
          <a:r>
            <a:rPr kumimoji="1" lang="ja-JP" altLang="en-US" sz="800" b="1">
              <a:solidFill>
                <a:schemeClr val="tx1"/>
              </a:solidFill>
            </a:rPr>
            <a:t>公債管理　特別会計</a:t>
          </a:r>
        </a:p>
      </dgm:t>
    </dgm:pt>
    <dgm:pt modelId="{35A45B3B-6983-45FD-B3DE-CFA859570399}" type="sibTrans" cxnId="{CAF3660D-3078-47EA-BD57-ECE26C096F8E}">
      <dgm:prSet/>
      <dgm:spPr/>
      <dgm:t>
        <a:bodyPr/>
        <a:lstStyle/>
        <a:p>
          <a:endParaRPr kumimoji="1" lang="ja-JP" altLang="en-US"/>
        </a:p>
      </dgm:t>
    </dgm:pt>
    <dgm:pt modelId="{D670A623-5179-47F7-875F-6CC06A16FC5A}" type="parTrans" cxnId="{CAF3660D-3078-47EA-BD57-ECE26C096F8E}">
      <dgm:prSet/>
      <dgm:spPr/>
      <dgm:t>
        <a:bodyPr/>
        <a:lstStyle/>
        <a:p>
          <a:endParaRPr kumimoji="1" lang="ja-JP" altLang="en-US"/>
        </a:p>
      </dgm:t>
    </dgm:pt>
    <dgm:pt modelId="{E35220E5-5DC9-44AE-9E70-55F3B65873DC}">
      <dgm:prSet phldrT="[テキスト]"/>
      <dgm:spPr/>
      <dgm:t>
        <a:bodyPr/>
        <a:lstStyle/>
        <a:p>
          <a:r>
            <a:rPr kumimoji="1" lang="ja-JP" altLang="en-US" b="1" dirty="0"/>
            <a:t>大阪府全体</a:t>
          </a:r>
        </a:p>
      </dgm:t>
    </dgm:pt>
    <dgm:pt modelId="{A2F477BB-AF7B-4319-9120-A7D3CB15E1C6}" type="sibTrans" cxnId="{545A0860-9EDD-4116-AAC3-022548240F64}">
      <dgm:prSet/>
      <dgm:spPr/>
      <dgm:t>
        <a:bodyPr/>
        <a:lstStyle/>
        <a:p>
          <a:endParaRPr kumimoji="1" lang="ja-JP" altLang="en-US"/>
        </a:p>
      </dgm:t>
    </dgm:pt>
    <dgm:pt modelId="{6B96921E-2383-47F1-A717-B7BDBE6613DB}" type="parTrans" cxnId="{545A0860-9EDD-4116-AAC3-022548240F64}">
      <dgm:prSet/>
      <dgm:spPr/>
      <dgm:t>
        <a:bodyPr/>
        <a:lstStyle/>
        <a:p>
          <a:endParaRPr kumimoji="1" lang="ja-JP" altLang="en-US"/>
        </a:p>
      </dgm:t>
    </dgm:pt>
    <dgm:pt modelId="{8E8088CF-C0E2-4605-9F8C-0770E7B0F4F3}">
      <dgm:prSet custT="1"/>
      <dgm:spPr>
        <a:ln>
          <a:solidFill>
            <a:schemeClr val="tx1"/>
          </a:solidFill>
        </a:ln>
      </dgm:spPr>
      <dgm:t>
        <a:bodyPr lIns="0" tIns="0" rIns="0" bIns="0" anchor="b" anchorCtr="0"/>
        <a:lstStyle/>
        <a:p>
          <a:pPr>
            <a:lnSpc>
              <a:spcPts val="900"/>
            </a:lnSpc>
            <a:spcAft>
              <a:spcPts val="0"/>
            </a:spcAft>
          </a:pPr>
          <a:r>
            <a:rPr kumimoji="1" lang="ja-JP" altLang="en-US" sz="800" b="1">
              <a:solidFill>
                <a:schemeClr val="tx1"/>
              </a:solidFill>
            </a:rPr>
            <a:t>国民健康保険特別会計</a:t>
          </a:r>
        </a:p>
      </dgm:t>
    </dgm:pt>
    <dgm:pt modelId="{2413EC89-07AA-4ACD-9295-A77879DCE73F}" type="parTrans" cxnId="{3B183ED1-4B55-4176-8A96-C565412F5409}">
      <dgm:prSet/>
      <dgm:spPr/>
      <dgm:t>
        <a:bodyPr/>
        <a:lstStyle/>
        <a:p>
          <a:endParaRPr kumimoji="1" lang="ja-JP" altLang="en-US"/>
        </a:p>
      </dgm:t>
    </dgm:pt>
    <dgm:pt modelId="{CBAD1297-F7DB-4C37-9916-A8D42629AFF2}" type="sibTrans" cxnId="{3B183ED1-4B55-4176-8A96-C565412F5409}">
      <dgm:prSet/>
      <dgm:spPr/>
      <dgm:t>
        <a:bodyPr/>
        <a:lstStyle/>
        <a:p>
          <a:endParaRPr kumimoji="1" lang="ja-JP" altLang="en-US"/>
        </a:p>
      </dgm:t>
    </dgm:pt>
    <dgm:pt modelId="{20900CA6-C2D8-4759-86BB-2F726593A938}">
      <dgm:prSet custT="1"/>
      <dgm:spPr>
        <a:noFill/>
        <a:ln>
          <a:noFill/>
        </a:ln>
      </dgm:spPr>
      <dgm:t>
        <a:bodyPr/>
        <a:lstStyle/>
        <a:p>
          <a:r>
            <a:rPr kumimoji="1" lang="ja-JP" altLang="en-US" sz="1100" b="1">
              <a:solidFill>
                <a:schemeClr val="tx1"/>
              </a:solidFill>
            </a:rPr>
            <a:t>・・・</a:t>
          </a:r>
        </a:p>
      </dgm:t>
    </dgm:pt>
    <dgm:pt modelId="{9EC5220C-66F2-48BC-942C-5783BFBF64E4}" type="parTrans" cxnId="{7AA9C987-78FB-499E-AD63-2221AF8DB4FE}">
      <dgm:prSet/>
      <dgm:spPr/>
      <dgm:t>
        <a:bodyPr/>
        <a:lstStyle/>
        <a:p>
          <a:endParaRPr kumimoji="1" lang="ja-JP" altLang="en-US"/>
        </a:p>
      </dgm:t>
    </dgm:pt>
    <dgm:pt modelId="{A6F69935-1060-4E1F-B701-0566DA3D4995}" type="sibTrans" cxnId="{7AA9C987-78FB-499E-AD63-2221AF8DB4FE}">
      <dgm:prSet/>
      <dgm:spPr/>
      <dgm:t>
        <a:bodyPr/>
        <a:lstStyle/>
        <a:p>
          <a:endParaRPr kumimoji="1" lang="ja-JP" altLang="en-US"/>
        </a:p>
      </dgm:t>
    </dgm:pt>
    <dgm:pt modelId="{133CCC79-4B34-4EBE-B900-036695401156}">
      <dgm:prSet/>
      <dgm:spPr>
        <a:noFill/>
        <a:ln>
          <a:noFill/>
        </a:ln>
      </dgm:spPr>
      <dgm:t>
        <a:bodyPr/>
        <a:lstStyle/>
        <a:p>
          <a:endParaRPr kumimoji="1" lang="ja-JP" altLang="en-US"/>
        </a:p>
      </dgm:t>
    </dgm:pt>
    <dgm:pt modelId="{515EC0C2-6561-4669-AA03-5BEAFEF32DAE}" type="parTrans" cxnId="{6C6C58C7-B523-412A-9C1D-083AAC481167}">
      <dgm:prSet/>
      <dgm:spPr>
        <a:ln>
          <a:noFill/>
        </a:ln>
      </dgm:spPr>
      <dgm:t>
        <a:bodyPr/>
        <a:lstStyle/>
        <a:p>
          <a:endParaRPr kumimoji="1" lang="ja-JP" altLang="en-US"/>
        </a:p>
      </dgm:t>
    </dgm:pt>
    <dgm:pt modelId="{B45BCE9D-0CF3-4345-84D7-1C1D5B37A35B}" type="sibTrans" cxnId="{6C6C58C7-B523-412A-9C1D-083AAC481167}">
      <dgm:prSet/>
      <dgm:spPr/>
      <dgm:t>
        <a:bodyPr/>
        <a:lstStyle/>
        <a:p>
          <a:endParaRPr kumimoji="1" lang="ja-JP" altLang="en-US"/>
        </a:p>
      </dgm:t>
    </dgm:pt>
    <dgm:pt modelId="{946A005E-88F1-42B1-9A5E-56FECD99DE1D}">
      <dgm:prSet custT="1"/>
      <dgm:spPr>
        <a:solidFill>
          <a:schemeClr val="accent5">
            <a:lumMod val="60000"/>
            <a:lumOff val="40000"/>
          </a:schemeClr>
        </a:solidFill>
        <a:ln>
          <a:solidFill>
            <a:schemeClr val="tx1"/>
          </a:solidFill>
        </a:ln>
      </dgm:spPr>
      <dgm:t>
        <a:bodyPr lIns="0" tIns="144000" rIns="0"/>
        <a:lstStyle/>
        <a:p>
          <a:r>
            <a:rPr kumimoji="1" lang="ja-JP" altLang="en-US" sz="800" b="1">
              <a:solidFill>
                <a:schemeClr val="tx1"/>
              </a:solidFill>
            </a:rPr>
            <a:t>総務部</a:t>
          </a:r>
        </a:p>
      </dgm:t>
    </dgm:pt>
    <dgm:pt modelId="{559685C8-4B10-4984-AF6C-8B00ACCD41E0}" type="parTrans" cxnId="{82F472CD-99F6-4541-9D74-DB183E221328}">
      <dgm:prSet/>
      <dgm:spPr/>
      <dgm:t>
        <a:bodyPr/>
        <a:lstStyle/>
        <a:p>
          <a:endParaRPr kumimoji="1" lang="ja-JP" altLang="en-US"/>
        </a:p>
      </dgm:t>
    </dgm:pt>
    <dgm:pt modelId="{2672DB5D-CA05-4F29-95FC-7BAAC65F73C5}" type="sibTrans" cxnId="{82F472CD-99F6-4541-9D74-DB183E221328}">
      <dgm:prSet/>
      <dgm:spPr/>
      <dgm:t>
        <a:bodyPr/>
        <a:lstStyle/>
        <a:p>
          <a:endParaRPr kumimoji="1" lang="ja-JP" altLang="en-US"/>
        </a:p>
      </dgm:t>
    </dgm:pt>
    <dgm:pt modelId="{FDF26897-4C6C-4ABA-A596-DC8FAAEFBEC4}">
      <dgm:prSet custT="1"/>
      <dgm:spPr>
        <a:solidFill>
          <a:schemeClr val="accent5">
            <a:lumMod val="60000"/>
            <a:lumOff val="40000"/>
          </a:schemeClr>
        </a:solidFill>
        <a:ln>
          <a:solidFill>
            <a:schemeClr val="tx1"/>
          </a:solidFill>
        </a:ln>
      </dgm:spPr>
      <dgm:t>
        <a:bodyPr lIns="0" tIns="144000" rIns="0"/>
        <a:lstStyle/>
        <a:p>
          <a:r>
            <a:rPr kumimoji="1" lang="ja-JP" altLang="en-US" sz="800" b="1">
              <a:solidFill>
                <a:schemeClr val="tx1"/>
              </a:solidFill>
            </a:rPr>
            <a:t>財務部</a:t>
          </a:r>
        </a:p>
      </dgm:t>
    </dgm:pt>
    <dgm:pt modelId="{F738A77A-25AA-438D-866D-212136AD54A5}" type="parTrans" cxnId="{B3FDD916-DEF7-4DCA-A709-DA1BA6BEECE0}">
      <dgm:prSet/>
      <dgm:spPr/>
      <dgm:t>
        <a:bodyPr/>
        <a:lstStyle/>
        <a:p>
          <a:endParaRPr kumimoji="1" lang="ja-JP" altLang="en-US"/>
        </a:p>
      </dgm:t>
    </dgm:pt>
    <dgm:pt modelId="{29A8AE7A-BB0A-4F27-B1A8-A6EF2DF88E75}" type="sibTrans" cxnId="{B3FDD916-DEF7-4DCA-A709-DA1BA6BEECE0}">
      <dgm:prSet/>
      <dgm:spPr/>
      <dgm:t>
        <a:bodyPr/>
        <a:lstStyle/>
        <a:p>
          <a:endParaRPr kumimoji="1" lang="ja-JP" altLang="en-US"/>
        </a:p>
      </dgm:t>
    </dgm:pt>
    <dgm:pt modelId="{3C376A38-4C03-4EB6-A326-FCD18037A04E}">
      <dgm:prSet custT="1"/>
      <dgm:spPr>
        <a:noFill/>
        <a:ln>
          <a:noFill/>
        </a:ln>
      </dgm:spPr>
      <dgm:t>
        <a:bodyPr/>
        <a:lstStyle/>
        <a:p>
          <a:r>
            <a:rPr kumimoji="1" lang="ja-JP" altLang="en-US" sz="1100" b="1">
              <a:solidFill>
                <a:schemeClr val="tx1"/>
              </a:solidFill>
            </a:rPr>
            <a:t>・・・</a:t>
          </a:r>
        </a:p>
      </dgm:t>
    </dgm:pt>
    <dgm:pt modelId="{AA766AB6-3F3F-46BB-8EBF-A2320EF54E21}" type="parTrans" cxnId="{835A22F3-2997-48FB-9003-D11773360F74}">
      <dgm:prSet/>
      <dgm:spPr/>
      <dgm:t>
        <a:bodyPr/>
        <a:lstStyle/>
        <a:p>
          <a:endParaRPr kumimoji="1" lang="ja-JP" altLang="en-US"/>
        </a:p>
      </dgm:t>
    </dgm:pt>
    <dgm:pt modelId="{DA66E4FF-CD4E-4B6D-B19E-CD9E2496B6BA}" type="sibTrans" cxnId="{835A22F3-2997-48FB-9003-D11773360F74}">
      <dgm:prSet/>
      <dgm:spPr/>
      <dgm:t>
        <a:bodyPr/>
        <a:lstStyle/>
        <a:p>
          <a:endParaRPr kumimoji="1" lang="ja-JP" altLang="en-US"/>
        </a:p>
      </dgm:t>
    </dgm:pt>
    <dgm:pt modelId="{183A0CEC-A3B1-4F6E-8B80-7E0F6F0F8E5F}">
      <dgm:prSet custT="1"/>
      <dgm:spPr>
        <a:solidFill>
          <a:schemeClr val="accent6">
            <a:lumMod val="60000"/>
            <a:lumOff val="40000"/>
          </a:schemeClr>
        </a:solidFill>
        <a:ln>
          <a:solidFill>
            <a:schemeClr val="tx1"/>
          </a:solidFill>
        </a:ln>
      </dgm:spPr>
      <dgm:t>
        <a:bodyPr lIns="0" tIns="0" rIns="0" bIns="0" anchor="b" anchorCtr="0"/>
        <a:lstStyle/>
        <a:p>
          <a:pPr>
            <a:lnSpc>
              <a:spcPts val="900"/>
            </a:lnSpc>
            <a:spcAft>
              <a:spcPts val="0"/>
            </a:spcAft>
          </a:pPr>
          <a:r>
            <a:rPr kumimoji="1" lang="ja-JP" altLang="en-US" sz="800" b="1" dirty="0">
              <a:solidFill>
                <a:schemeClr val="tx1"/>
              </a:solidFill>
            </a:rPr>
            <a:t>危機管理</a:t>
          </a:r>
          <a:endParaRPr kumimoji="1" lang="en-US" altLang="ja-JP" sz="800" b="1" dirty="0">
            <a:solidFill>
              <a:schemeClr val="tx1"/>
            </a:solidFill>
          </a:endParaRPr>
        </a:p>
        <a:p>
          <a:pPr>
            <a:lnSpc>
              <a:spcPts val="900"/>
            </a:lnSpc>
            <a:spcAft>
              <a:spcPts val="0"/>
            </a:spcAft>
          </a:pPr>
          <a:r>
            <a:rPr kumimoji="1" lang="ja-JP" altLang="en-US" sz="800" b="1" dirty="0">
              <a:solidFill>
                <a:schemeClr val="tx1"/>
              </a:solidFill>
            </a:rPr>
            <a:t>事業</a:t>
          </a:r>
        </a:p>
      </dgm:t>
    </dgm:pt>
    <dgm:pt modelId="{A166F1BE-08B5-473F-81BE-BE4D1CB6FEF9}" type="parTrans" cxnId="{107F3A8E-41C4-4209-8A8B-D9A14A9DC6DD}">
      <dgm:prSet/>
      <dgm:spPr/>
      <dgm:t>
        <a:bodyPr/>
        <a:lstStyle/>
        <a:p>
          <a:endParaRPr kumimoji="1" lang="ja-JP" altLang="en-US"/>
        </a:p>
      </dgm:t>
    </dgm:pt>
    <dgm:pt modelId="{D6879053-8956-41F2-AE76-A113C5347573}" type="sibTrans" cxnId="{107F3A8E-41C4-4209-8A8B-D9A14A9DC6DD}">
      <dgm:prSet/>
      <dgm:spPr/>
      <dgm:t>
        <a:bodyPr/>
        <a:lstStyle/>
        <a:p>
          <a:endParaRPr kumimoji="1" lang="ja-JP" altLang="en-US"/>
        </a:p>
      </dgm:t>
    </dgm:pt>
    <dgm:pt modelId="{B3146008-495D-42D1-9A88-5225141565E0}">
      <dgm:prSet custT="1"/>
      <dgm:spPr>
        <a:solidFill>
          <a:schemeClr val="accent6">
            <a:lumMod val="60000"/>
            <a:lumOff val="40000"/>
          </a:schemeClr>
        </a:solidFill>
        <a:ln>
          <a:solidFill>
            <a:schemeClr val="tx1"/>
          </a:solidFill>
        </a:ln>
      </dgm:spPr>
      <dgm:t>
        <a:bodyPr lIns="0" tIns="0" rIns="0" bIns="0" anchor="b" anchorCtr="0"/>
        <a:lstStyle/>
        <a:p>
          <a:pPr>
            <a:lnSpc>
              <a:spcPts val="900"/>
            </a:lnSpc>
            <a:spcAft>
              <a:spcPts val="0"/>
            </a:spcAft>
          </a:pPr>
          <a:r>
            <a:rPr kumimoji="1" lang="ja-JP" altLang="en-US" sz="800" b="1" dirty="0">
              <a:solidFill>
                <a:schemeClr val="tx1"/>
              </a:solidFill>
              <a:latin typeface="+mn-ea"/>
              <a:ea typeface="+mn-ea"/>
            </a:rPr>
            <a:t>庁舎管理</a:t>
          </a:r>
          <a:endParaRPr kumimoji="1" lang="en-US" altLang="ja-JP" sz="800" b="1" dirty="0">
            <a:solidFill>
              <a:schemeClr val="tx1"/>
            </a:solidFill>
            <a:latin typeface="+mn-ea"/>
            <a:ea typeface="+mn-ea"/>
          </a:endParaRPr>
        </a:p>
        <a:p>
          <a:pPr>
            <a:lnSpc>
              <a:spcPts val="900"/>
            </a:lnSpc>
            <a:spcAft>
              <a:spcPts val="0"/>
            </a:spcAft>
          </a:pPr>
          <a:r>
            <a:rPr kumimoji="1" lang="ja-JP" altLang="en-US" sz="800" b="1" dirty="0">
              <a:solidFill>
                <a:schemeClr val="tx1"/>
              </a:solidFill>
              <a:latin typeface="+mn-ea"/>
              <a:ea typeface="+mn-ea"/>
            </a:rPr>
            <a:t>事業</a:t>
          </a:r>
        </a:p>
      </dgm:t>
    </dgm:pt>
    <dgm:pt modelId="{72727346-6F45-45AE-AF2F-37874D73E4BD}" type="parTrans" cxnId="{A3F9A7D3-AF9A-47B6-A970-2E80AEEB213D}">
      <dgm:prSet/>
      <dgm:spPr/>
      <dgm:t>
        <a:bodyPr/>
        <a:lstStyle/>
        <a:p>
          <a:endParaRPr kumimoji="1" lang="ja-JP" altLang="en-US"/>
        </a:p>
      </dgm:t>
    </dgm:pt>
    <dgm:pt modelId="{A3D68583-C92B-4698-8914-62F0BCA0B9C5}" type="sibTrans" cxnId="{A3F9A7D3-AF9A-47B6-A970-2E80AEEB213D}">
      <dgm:prSet/>
      <dgm:spPr/>
      <dgm:t>
        <a:bodyPr/>
        <a:lstStyle/>
        <a:p>
          <a:endParaRPr kumimoji="1" lang="ja-JP" altLang="en-US"/>
        </a:p>
      </dgm:t>
    </dgm:pt>
    <dgm:pt modelId="{30D73ACD-4A14-4353-956E-30881D2B2748}">
      <dgm:prSet custT="1"/>
      <dgm:spPr>
        <a:solidFill>
          <a:schemeClr val="accent6">
            <a:lumMod val="60000"/>
            <a:lumOff val="40000"/>
          </a:schemeClr>
        </a:solidFill>
        <a:ln>
          <a:solidFill>
            <a:schemeClr val="tx1"/>
          </a:solidFill>
        </a:ln>
      </dgm:spPr>
      <dgm:t>
        <a:bodyPr lIns="0" tIns="0" rIns="0" bIns="0" anchor="b" anchorCtr="0"/>
        <a:lstStyle/>
        <a:p>
          <a:pPr>
            <a:lnSpc>
              <a:spcPts val="900"/>
            </a:lnSpc>
            <a:spcAft>
              <a:spcPts val="0"/>
            </a:spcAft>
          </a:pPr>
          <a:r>
            <a:rPr kumimoji="1" lang="ja-JP" altLang="en-US" sz="800" b="1" dirty="0">
              <a:solidFill>
                <a:schemeClr val="tx1"/>
              </a:solidFill>
              <a:latin typeface="+mn-ea"/>
              <a:ea typeface="+mn-ea"/>
            </a:rPr>
            <a:t>一般管理</a:t>
          </a:r>
          <a:endParaRPr kumimoji="1" lang="en-US" altLang="ja-JP" sz="800" b="1" dirty="0">
            <a:solidFill>
              <a:schemeClr val="tx1"/>
            </a:solidFill>
            <a:latin typeface="+mn-ea"/>
            <a:ea typeface="+mn-ea"/>
          </a:endParaRPr>
        </a:p>
        <a:p>
          <a:pPr>
            <a:lnSpc>
              <a:spcPts val="900"/>
            </a:lnSpc>
            <a:spcAft>
              <a:spcPts val="0"/>
            </a:spcAft>
          </a:pPr>
          <a:r>
            <a:rPr kumimoji="1" lang="ja-JP" altLang="en-US" sz="800" b="1" dirty="0">
              <a:solidFill>
                <a:schemeClr val="tx1"/>
              </a:solidFill>
              <a:latin typeface="+mn-ea"/>
              <a:ea typeface="+mn-ea"/>
            </a:rPr>
            <a:t>事業</a:t>
          </a:r>
        </a:p>
      </dgm:t>
    </dgm:pt>
    <dgm:pt modelId="{2CD31F6A-C636-4909-B139-700CB0C9DB2E}" type="parTrans" cxnId="{F3EEE3F7-C778-46D9-A931-06E59724BFA8}">
      <dgm:prSet/>
      <dgm:spPr/>
      <dgm:t>
        <a:bodyPr/>
        <a:lstStyle/>
        <a:p>
          <a:endParaRPr kumimoji="1" lang="ja-JP" altLang="en-US"/>
        </a:p>
      </dgm:t>
    </dgm:pt>
    <dgm:pt modelId="{E5008D06-CC04-4FF7-A718-4BFFB239EE2E}" type="sibTrans" cxnId="{F3EEE3F7-C778-46D9-A931-06E59724BFA8}">
      <dgm:prSet/>
      <dgm:spPr/>
      <dgm:t>
        <a:bodyPr/>
        <a:lstStyle/>
        <a:p>
          <a:endParaRPr kumimoji="1" lang="ja-JP" altLang="en-US"/>
        </a:p>
      </dgm:t>
    </dgm:pt>
    <dgm:pt modelId="{716A29D4-0134-49D6-A9A2-15B45569AC43}">
      <dgm:prSet phldrT="[テキスト]"/>
      <dgm:spPr/>
      <dgm:t>
        <a:bodyPr/>
        <a:lstStyle/>
        <a:p>
          <a:r>
            <a:rPr kumimoji="1" lang="ja-JP" altLang="en-US" b="1" dirty="0"/>
            <a:t>管理事業別（</a:t>
          </a:r>
          <a:r>
            <a:rPr kumimoji="1" lang="en-US" altLang="ja-JP" b="1" dirty="0"/>
            <a:t>264</a:t>
          </a:r>
          <a:r>
            <a:rPr kumimoji="1" lang="ja-JP" altLang="en-US" b="1" dirty="0"/>
            <a:t>事業）</a:t>
          </a:r>
        </a:p>
      </dgm:t>
    </dgm:pt>
    <dgm:pt modelId="{BF7BBAAD-4E36-448D-A0D5-94A9307E427B}" type="parTrans" cxnId="{7569A20B-94FF-412C-9D09-C2E52F624D98}">
      <dgm:prSet/>
      <dgm:spPr/>
      <dgm:t>
        <a:bodyPr/>
        <a:lstStyle/>
        <a:p>
          <a:endParaRPr kumimoji="1" lang="ja-JP" altLang="en-US"/>
        </a:p>
      </dgm:t>
    </dgm:pt>
    <dgm:pt modelId="{755310FC-1A29-4B56-AB07-2FEDF9F5D535}" type="sibTrans" cxnId="{7569A20B-94FF-412C-9D09-C2E52F624D98}">
      <dgm:prSet/>
      <dgm:spPr/>
      <dgm:t>
        <a:bodyPr/>
        <a:lstStyle/>
        <a:p>
          <a:endParaRPr kumimoji="1" lang="ja-JP" altLang="en-US"/>
        </a:p>
      </dgm:t>
    </dgm:pt>
    <dgm:pt modelId="{55576A26-2BEC-42AC-AA50-9622EB57D6D0}" type="pres">
      <dgm:prSet presAssocID="{26100F30-9162-4A48-B3A5-A73A05A7B06B}" presName="mainComposite" presStyleCnt="0">
        <dgm:presLayoutVars>
          <dgm:chPref val="1"/>
          <dgm:dir/>
          <dgm:animOne val="branch"/>
          <dgm:animLvl val="lvl"/>
          <dgm:resizeHandles val="exact"/>
        </dgm:presLayoutVars>
      </dgm:prSet>
      <dgm:spPr/>
    </dgm:pt>
    <dgm:pt modelId="{A80F5D13-2882-42E4-9E44-5E0B491667F9}" type="pres">
      <dgm:prSet presAssocID="{26100F30-9162-4A48-B3A5-A73A05A7B06B}" presName="hierFlow" presStyleCnt="0"/>
      <dgm:spPr/>
    </dgm:pt>
    <dgm:pt modelId="{214F4E46-A593-4E71-B6C6-F83C2AE05A8B}" type="pres">
      <dgm:prSet presAssocID="{26100F30-9162-4A48-B3A5-A73A05A7B06B}" presName="firstBuf" presStyleCnt="0"/>
      <dgm:spPr/>
    </dgm:pt>
    <dgm:pt modelId="{ADEC6272-ADF8-41A6-B8D2-6A6544AF7601}" type="pres">
      <dgm:prSet presAssocID="{26100F30-9162-4A48-B3A5-A73A05A7B06B}" presName="hierChild1" presStyleCnt="0">
        <dgm:presLayoutVars>
          <dgm:chPref val="1"/>
          <dgm:animOne val="branch"/>
          <dgm:animLvl val="lvl"/>
        </dgm:presLayoutVars>
      </dgm:prSet>
      <dgm:spPr/>
    </dgm:pt>
    <dgm:pt modelId="{7CF15EE0-9F56-4423-A405-CC620D1BD7F4}" type="pres">
      <dgm:prSet presAssocID="{E6E7FB98-B092-414C-99F9-FFA82CF0EDE6}" presName="Name14" presStyleCnt="0"/>
      <dgm:spPr/>
    </dgm:pt>
    <dgm:pt modelId="{B8B98424-4E20-46D7-B85C-A5BABA368ABC}" type="pres">
      <dgm:prSet presAssocID="{E6E7FB98-B092-414C-99F9-FFA82CF0EDE6}" presName="level1Shape" presStyleLbl="node0" presStyleIdx="0" presStyleCnt="1" custScaleX="113496" custLinFactNeighborX="23843" custLinFactNeighborY="-18733">
        <dgm:presLayoutVars>
          <dgm:chPref val="3"/>
        </dgm:presLayoutVars>
      </dgm:prSet>
      <dgm:spPr>
        <a:prstGeom prst="flowChartDocument">
          <a:avLst/>
        </a:prstGeom>
      </dgm:spPr>
    </dgm:pt>
    <dgm:pt modelId="{32786C24-35EE-4F2C-89EE-3BB096444CA7}" type="pres">
      <dgm:prSet presAssocID="{E6E7FB98-B092-414C-99F9-FFA82CF0EDE6}" presName="hierChild2" presStyleCnt="0"/>
      <dgm:spPr/>
    </dgm:pt>
    <dgm:pt modelId="{8F1ED6EF-FB8A-454C-84BB-AA86F8349D76}" type="pres">
      <dgm:prSet presAssocID="{6BC0136A-4212-46FF-97A4-A35DA22B4204}" presName="Name19" presStyleLbl="parChTrans1D2" presStyleIdx="0" presStyleCnt="4"/>
      <dgm:spPr/>
    </dgm:pt>
    <dgm:pt modelId="{17BD43A5-C748-433E-9EF2-3A4D9BEBDBA5}" type="pres">
      <dgm:prSet presAssocID="{54589692-A865-4C4F-AD2B-EB5FFD831DF0}" presName="Name21" presStyleCnt="0"/>
      <dgm:spPr/>
    </dgm:pt>
    <dgm:pt modelId="{A1C83874-63FE-498F-A49C-52EA80AE3C1D}" type="pres">
      <dgm:prSet presAssocID="{54589692-A865-4C4F-AD2B-EB5FFD831DF0}" presName="level2Shape" presStyleLbl="node2" presStyleIdx="0" presStyleCnt="4" custLinFactNeighborX="23843" custLinFactNeighborY="15328"/>
      <dgm:spPr>
        <a:prstGeom prst="flowChartDocument">
          <a:avLst/>
        </a:prstGeom>
      </dgm:spPr>
    </dgm:pt>
    <dgm:pt modelId="{E7D73A62-5C4D-47DF-88D7-69DB1EA33B65}" type="pres">
      <dgm:prSet presAssocID="{54589692-A865-4C4F-AD2B-EB5FFD831DF0}" presName="hierChild3" presStyleCnt="0"/>
      <dgm:spPr/>
    </dgm:pt>
    <dgm:pt modelId="{D3E5253B-1C1E-431E-92DC-14785DFFFA31}" type="pres">
      <dgm:prSet presAssocID="{CC82504E-33AB-4F3D-B844-C917D34D73F9}" presName="Name19" presStyleLbl="parChTrans1D3" presStyleIdx="0" presStyleCnt="5"/>
      <dgm:spPr/>
    </dgm:pt>
    <dgm:pt modelId="{A12D5496-3840-45F2-86BC-058436587CC5}" type="pres">
      <dgm:prSet presAssocID="{87917896-40B0-4D06-A7BC-E02BFA773B02}" presName="Name21" presStyleCnt="0"/>
      <dgm:spPr/>
    </dgm:pt>
    <dgm:pt modelId="{2669BA20-C206-4A92-8E92-5EBED891A7E8}" type="pres">
      <dgm:prSet presAssocID="{87917896-40B0-4D06-A7BC-E02BFA773B02}" presName="level2Shape" presStyleLbl="node3" presStyleIdx="0" presStyleCnt="5" custLinFactNeighborX="42009" custLinFactNeighborY="61309"/>
      <dgm:spPr>
        <a:prstGeom prst="flowChartDocument">
          <a:avLst/>
        </a:prstGeom>
      </dgm:spPr>
    </dgm:pt>
    <dgm:pt modelId="{670BE1B1-BEE6-4364-986B-F41DEE0C9D8B}" type="pres">
      <dgm:prSet presAssocID="{87917896-40B0-4D06-A7BC-E02BFA773B02}" presName="hierChild3" presStyleCnt="0"/>
      <dgm:spPr/>
    </dgm:pt>
    <dgm:pt modelId="{F731DC01-2D36-4FD6-A40C-1487AC2A75C0}" type="pres">
      <dgm:prSet presAssocID="{A166F1BE-08B5-473F-81BE-BE4D1CB6FEF9}" presName="Name19" presStyleLbl="parChTrans1D4" presStyleIdx="0" presStyleCnt="3"/>
      <dgm:spPr/>
    </dgm:pt>
    <dgm:pt modelId="{F09F1451-BC29-43A7-81D1-7231277A0886}" type="pres">
      <dgm:prSet presAssocID="{183A0CEC-A3B1-4F6E-8B80-7E0F6F0F8E5F}" presName="Name21" presStyleCnt="0"/>
      <dgm:spPr/>
    </dgm:pt>
    <dgm:pt modelId="{37B2E3FB-6729-4B7E-9D50-D1F5352B3956}" type="pres">
      <dgm:prSet presAssocID="{183A0CEC-A3B1-4F6E-8B80-7E0F6F0F8E5F}" presName="level2Shape" presStyleLbl="node4" presStyleIdx="0" presStyleCnt="3" custScaleX="114520" custScaleY="104728" custLinFactY="20568" custLinFactNeighborX="42009" custLinFactNeighborY="100000"/>
      <dgm:spPr>
        <a:prstGeom prst="flowChartMultidocument">
          <a:avLst/>
        </a:prstGeom>
      </dgm:spPr>
    </dgm:pt>
    <dgm:pt modelId="{CE4F527C-5BB6-4CA4-A8F2-A3960EC7018D}" type="pres">
      <dgm:prSet presAssocID="{183A0CEC-A3B1-4F6E-8B80-7E0F6F0F8E5F}" presName="hierChild3" presStyleCnt="0"/>
      <dgm:spPr/>
    </dgm:pt>
    <dgm:pt modelId="{BFDE86FE-50AC-439C-BB5C-BD0BA97A478D}" type="pres">
      <dgm:prSet presAssocID="{559685C8-4B10-4984-AF6C-8B00ACCD41E0}" presName="Name19" presStyleLbl="parChTrans1D3" presStyleIdx="1" presStyleCnt="5"/>
      <dgm:spPr/>
    </dgm:pt>
    <dgm:pt modelId="{D55E9154-DAB8-4754-B232-47B2C2F15A22}" type="pres">
      <dgm:prSet presAssocID="{946A005E-88F1-42B1-9A5E-56FECD99DE1D}" presName="Name21" presStyleCnt="0"/>
      <dgm:spPr/>
    </dgm:pt>
    <dgm:pt modelId="{70C4E7D3-B6AF-4033-880F-37803A2FA322}" type="pres">
      <dgm:prSet presAssocID="{946A005E-88F1-42B1-9A5E-56FECD99DE1D}" presName="level2Shape" presStyleLbl="node3" presStyleIdx="1" presStyleCnt="5" custLinFactNeighborX="42009" custLinFactNeighborY="61309"/>
      <dgm:spPr>
        <a:prstGeom prst="flowChartDocument">
          <a:avLst/>
        </a:prstGeom>
      </dgm:spPr>
    </dgm:pt>
    <dgm:pt modelId="{BDBFE207-E710-4245-953D-6547FF2E8A74}" type="pres">
      <dgm:prSet presAssocID="{946A005E-88F1-42B1-9A5E-56FECD99DE1D}" presName="hierChild3" presStyleCnt="0"/>
      <dgm:spPr/>
    </dgm:pt>
    <dgm:pt modelId="{9C35D9AF-7BB1-48CF-AED1-04CB1118D2CE}" type="pres">
      <dgm:prSet presAssocID="{72727346-6F45-45AE-AF2F-37874D73E4BD}" presName="Name19" presStyleLbl="parChTrans1D4" presStyleIdx="1" presStyleCnt="3"/>
      <dgm:spPr/>
    </dgm:pt>
    <dgm:pt modelId="{A8A0885B-6636-409E-940F-B771FBCEDF83}" type="pres">
      <dgm:prSet presAssocID="{B3146008-495D-42D1-9A88-5225141565E0}" presName="Name21" presStyleCnt="0"/>
      <dgm:spPr/>
    </dgm:pt>
    <dgm:pt modelId="{7B065BA4-F22B-489F-AF56-6B4137F738B0}" type="pres">
      <dgm:prSet presAssocID="{B3146008-495D-42D1-9A88-5225141565E0}" presName="level2Shape" presStyleLbl="node4" presStyleIdx="1" presStyleCnt="3" custScaleX="112301" custLinFactY="20568" custLinFactNeighborX="42009" custLinFactNeighborY="100000"/>
      <dgm:spPr>
        <a:prstGeom prst="flowChartMultidocument">
          <a:avLst/>
        </a:prstGeom>
      </dgm:spPr>
    </dgm:pt>
    <dgm:pt modelId="{2FCE2465-B9F5-416F-AF09-44439000096B}" type="pres">
      <dgm:prSet presAssocID="{B3146008-495D-42D1-9A88-5225141565E0}" presName="hierChild3" presStyleCnt="0"/>
      <dgm:spPr/>
    </dgm:pt>
    <dgm:pt modelId="{5B7271E4-8829-498D-A24F-A77CE2DA9B54}" type="pres">
      <dgm:prSet presAssocID="{F738A77A-25AA-438D-866D-212136AD54A5}" presName="Name19" presStyleLbl="parChTrans1D3" presStyleIdx="2" presStyleCnt="5"/>
      <dgm:spPr/>
    </dgm:pt>
    <dgm:pt modelId="{8E1F042F-34BC-47FA-82D5-88975C27A93A}" type="pres">
      <dgm:prSet presAssocID="{FDF26897-4C6C-4ABA-A596-DC8FAAEFBEC4}" presName="Name21" presStyleCnt="0"/>
      <dgm:spPr/>
    </dgm:pt>
    <dgm:pt modelId="{7A53F25C-B3E1-4292-A59F-B80A73C3D6F3}" type="pres">
      <dgm:prSet presAssocID="{FDF26897-4C6C-4ABA-A596-DC8FAAEFBEC4}" presName="level2Shape" presStyleLbl="node3" presStyleIdx="2" presStyleCnt="5" custLinFactNeighborX="42009" custLinFactNeighborY="61309"/>
      <dgm:spPr>
        <a:prstGeom prst="flowChartDocument">
          <a:avLst/>
        </a:prstGeom>
      </dgm:spPr>
    </dgm:pt>
    <dgm:pt modelId="{B3343F48-8973-45FE-B48C-F6F3EB53D182}" type="pres">
      <dgm:prSet presAssocID="{FDF26897-4C6C-4ABA-A596-DC8FAAEFBEC4}" presName="hierChild3" presStyleCnt="0"/>
      <dgm:spPr/>
    </dgm:pt>
    <dgm:pt modelId="{961F4DCB-BC7B-4C5F-9B83-E75BF3D791D1}" type="pres">
      <dgm:prSet presAssocID="{2CD31F6A-C636-4909-B139-700CB0C9DB2E}" presName="Name19" presStyleLbl="parChTrans1D4" presStyleIdx="2" presStyleCnt="3"/>
      <dgm:spPr/>
    </dgm:pt>
    <dgm:pt modelId="{908F5EA2-A718-4A56-A0C2-8101F20AA221}" type="pres">
      <dgm:prSet presAssocID="{30D73ACD-4A14-4353-956E-30881D2B2748}" presName="Name21" presStyleCnt="0"/>
      <dgm:spPr/>
    </dgm:pt>
    <dgm:pt modelId="{26E1D460-B258-44B9-B4AF-DBBD5A53C040}" type="pres">
      <dgm:prSet presAssocID="{30D73ACD-4A14-4353-956E-30881D2B2748}" presName="level2Shape" presStyleLbl="node4" presStyleIdx="2" presStyleCnt="3" custScaleX="112036" custLinFactY="20568" custLinFactNeighborX="42009" custLinFactNeighborY="100000"/>
      <dgm:spPr>
        <a:prstGeom prst="flowChartMultidocument">
          <a:avLst/>
        </a:prstGeom>
      </dgm:spPr>
    </dgm:pt>
    <dgm:pt modelId="{C683EB22-5D95-49AA-AF6C-84070AD8E3C7}" type="pres">
      <dgm:prSet presAssocID="{30D73ACD-4A14-4353-956E-30881D2B2748}" presName="hierChild3" presStyleCnt="0"/>
      <dgm:spPr/>
    </dgm:pt>
    <dgm:pt modelId="{D76F64DE-F7DA-4C7D-99FF-9BF2DA6F309A}" type="pres">
      <dgm:prSet presAssocID="{AA766AB6-3F3F-46BB-8EBF-A2320EF54E21}" presName="Name19" presStyleLbl="parChTrans1D3" presStyleIdx="3" presStyleCnt="5"/>
      <dgm:spPr/>
    </dgm:pt>
    <dgm:pt modelId="{12D54F2A-A7E3-4D9E-8DA1-E9EFC06489E2}" type="pres">
      <dgm:prSet presAssocID="{3C376A38-4C03-4EB6-A326-FCD18037A04E}" presName="Name21" presStyleCnt="0"/>
      <dgm:spPr/>
    </dgm:pt>
    <dgm:pt modelId="{B399BFE0-9286-4C64-BCE0-B74578D5AEAE}" type="pres">
      <dgm:prSet presAssocID="{3C376A38-4C03-4EB6-A326-FCD18037A04E}" presName="level2Shape" presStyleLbl="node3" presStyleIdx="3" presStyleCnt="5" custLinFactNeighborX="35197" custLinFactNeighborY="61309"/>
      <dgm:spPr/>
    </dgm:pt>
    <dgm:pt modelId="{063F6410-9371-411C-A0C8-55870A2B8B61}" type="pres">
      <dgm:prSet presAssocID="{3C376A38-4C03-4EB6-A326-FCD18037A04E}" presName="hierChild3" presStyleCnt="0"/>
      <dgm:spPr/>
    </dgm:pt>
    <dgm:pt modelId="{556144D1-1887-42A3-8856-DE3E6D1E5689}" type="pres">
      <dgm:prSet presAssocID="{D670A623-5179-47F7-875F-6CC06A16FC5A}" presName="Name19" presStyleLbl="parChTrans1D2" presStyleIdx="1" presStyleCnt="4"/>
      <dgm:spPr/>
    </dgm:pt>
    <dgm:pt modelId="{2FE31904-B3A9-4E96-87A8-E564B866DE8C}" type="pres">
      <dgm:prSet presAssocID="{42A6A008-E7F4-4A5C-A792-2514CD875DCE}" presName="Name21" presStyleCnt="0"/>
      <dgm:spPr/>
    </dgm:pt>
    <dgm:pt modelId="{7C863638-6BF1-4621-8B7D-88989FDED956}" type="pres">
      <dgm:prSet presAssocID="{42A6A008-E7F4-4A5C-A792-2514CD875DCE}" presName="level2Shape" presStyleLbl="node2" presStyleIdx="1" presStyleCnt="4" custScaleY="103351" custLinFactNeighborX="23843" custLinFactNeighborY="15328"/>
      <dgm:spPr>
        <a:prstGeom prst="flowChartDocument">
          <a:avLst/>
        </a:prstGeom>
      </dgm:spPr>
    </dgm:pt>
    <dgm:pt modelId="{6F9F00DC-E63E-4E7F-9E81-3648F1A8CEA8}" type="pres">
      <dgm:prSet presAssocID="{42A6A008-E7F4-4A5C-A792-2514CD875DCE}" presName="hierChild3" presStyleCnt="0"/>
      <dgm:spPr/>
    </dgm:pt>
    <dgm:pt modelId="{4BB621B6-C628-4A1C-9654-6EEEB0767D99}" type="pres">
      <dgm:prSet presAssocID="{2413EC89-07AA-4ACD-9295-A77879DCE73F}" presName="Name19" presStyleLbl="parChTrans1D2" presStyleIdx="2" presStyleCnt="4"/>
      <dgm:spPr/>
    </dgm:pt>
    <dgm:pt modelId="{FE7286A4-C149-4CCF-92F3-ADB3F26807B0}" type="pres">
      <dgm:prSet presAssocID="{8E8088CF-C0E2-4605-9F8C-0770E7B0F4F3}" presName="Name21" presStyleCnt="0"/>
      <dgm:spPr/>
    </dgm:pt>
    <dgm:pt modelId="{F8331A35-4EF1-4D83-82A2-B4336039435F}" type="pres">
      <dgm:prSet presAssocID="{8E8088CF-C0E2-4605-9F8C-0770E7B0F4F3}" presName="level2Shape" presStyleLbl="node2" presStyleIdx="2" presStyleCnt="4" custScaleY="103857" custLinFactNeighborX="23843" custLinFactNeighborY="15328"/>
      <dgm:spPr>
        <a:prstGeom prst="flowChartDocument">
          <a:avLst/>
        </a:prstGeom>
      </dgm:spPr>
    </dgm:pt>
    <dgm:pt modelId="{03FF1DE3-B8B7-4863-BB77-3EDC149FEE67}" type="pres">
      <dgm:prSet presAssocID="{8E8088CF-C0E2-4605-9F8C-0770E7B0F4F3}" presName="hierChild3" presStyleCnt="0"/>
      <dgm:spPr/>
    </dgm:pt>
    <dgm:pt modelId="{02CB74E9-8254-4766-A9F6-4BA0A4D67AD0}" type="pres">
      <dgm:prSet presAssocID="{9EC5220C-66F2-48BC-942C-5783BFBF64E4}" presName="Name19" presStyleLbl="parChTrans1D2" presStyleIdx="3" presStyleCnt="4"/>
      <dgm:spPr/>
    </dgm:pt>
    <dgm:pt modelId="{BCDB7DF5-6AE2-4600-998D-346F0426DA60}" type="pres">
      <dgm:prSet presAssocID="{20900CA6-C2D8-4759-86BB-2F726593A938}" presName="Name21" presStyleCnt="0"/>
      <dgm:spPr/>
    </dgm:pt>
    <dgm:pt modelId="{41A2EEAC-CE31-45E0-827E-C159928B2FC4}" type="pres">
      <dgm:prSet presAssocID="{20900CA6-C2D8-4759-86BB-2F726593A938}" presName="level2Shape" presStyleLbl="node2" presStyleIdx="3" presStyleCnt="4" custLinFactNeighborX="13970" custLinFactNeighborY="15328"/>
      <dgm:spPr/>
    </dgm:pt>
    <dgm:pt modelId="{2ED92E3C-D1DE-444D-B2A7-79BB43DA5B7D}" type="pres">
      <dgm:prSet presAssocID="{20900CA6-C2D8-4759-86BB-2F726593A938}" presName="hierChild3" presStyleCnt="0"/>
      <dgm:spPr/>
    </dgm:pt>
    <dgm:pt modelId="{0C099FF7-9F18-41A6-8C94-964768D796CB}" type="pres">
      <dgm:prSet presAssocID="{515EC0C2-6561-4669-AA03-5BEAFEF32DAE}" presName="Name19" presStyleLbl="parChTrans1D3" presStyleIdx="4" presStyleCnt="5"/>
      <dgm:spPr/>
    </dgm:pt>
    <dgm:pt modelId="{79DD0B62-3BFA-4164-940D-6F9E845597DF}" type="pres">
      <dgm:prSet presAssocID="{133CCC79-4B34-4EBE-B900-036695401156}" presName="Name21" presStyleCnt="0"/>
      <dgm:spPr/>
    </dgm:pt>
    <dgm:pt modelId="{59EB92B1-B630-49CA-BC59-9572884B4676}" type="pres">
      <dgm:prSet presAssocID="{133CCC79-4B34-4EBE-B900-036695401156}" presName="level2Shape" presStyleLbl="node3" presStyleIdx="4" presStyleCnt="5"/>
      <dgm:spPr/>
    </dgm:pt>
    <dgm:pt modelId="{90AF0596-143F-4987-A62F-F5B207A76C65}" type="pres">
      <dgm:prSet presAssocID="{133CCC79-4B34-4EBE-B900-036695401156}" presName="hierChild3" presStyleCnt="0"/>
      <dgm:spPr/>
    </dgm:pt>
    <dgm:pt modelId="{E338CE52-A30D-4213-B891-739F06CDB3A2}" type="pres">
      <dgm:prSet presAssocID="{26100F30-9162-4A48-B3A5-A73A05A7B06B}" presName="bgShapesFlow" presStyleCnt="0"/>
      <dgm:spPr/>
    </dgm:pt>
    <dgm:pt modelId="{C9ABD91E-9220-4952-8889-8EF58E9FF574}" type="pres">
      <dgm:prSet presAssocID="{E35220E5-5DC9-44AE-9E70-55F3B65873DC}" presName="rectComp" presStyleCnt="0"/>
      <dgm:spPr/>
    </dgm:pt>
    <dgm:pt modelId="{2E2D3F7D-1F4D-4BA6-9BEC-5A06DCE5C8D5}" type="pres">
      <dgm:prSet presAssocID="{E35220E5-5DC9-44AE-9E70-55F3B65873DC}" presName="bgRect" presStyleLbl="bgShp" presStyleIdx="0" presStyleCnt="4" custScaleY="112846" custLinFactNeighborY="-15611"/>
      <dgm:spPr/>
    </dgm:pt>
    <dgm:pt modelId="{B909375E-E625-46C5-99D3-75523497A61E}" type="pres">
      <dgm:prSet presAssocID="{E35220E5-5DC9-44AE-9E70-55F3B65873DC}" presName="bgRectTx" presStyleLbl="bgShp" presStyleIdx="0" presStyleCnt="4">
        <dgm:presLayoutVars>
          <dgm:bulletEnabled val="1"/>
        </dgm:presLayoutVars>
      </dgm:prSet>
      <dgm:spPr/>
    </dgm:pt>
    <dgm:pt modelId="{AD8BBD78-5528-4097-AFAA-0EC3DEB1E62C}" type="pres">
      <dgm:prSet presAssocID="{E35220E5-5DC9-44AE-9E70-55F3B65873DC}" presName="spComp" presStyleCnt="0"/>
      <dgm:spPr/>
    </dgm:pt>
    <dgm:pt modelId="{7945A6A3-3729-45B6-B9AB-EDC4E3F6F617}" type="pres">
      <dgm:prSet presAssocID="{E35220E5-5DC9-44AE-9E70-55F3B65873DC}" presName="vSp" presStyleCnt="0"/>
      <dgm:spPr/>
    </dgm:pt>
    <dgm:pt modelId="{69CE3604-95CB-4BA9-A9E5-E2EE3C9DC6DA}" type="pres">
      <dgm:prSet presAssocID="{75D349C9-3873-482C-94E1-AC0EEECAE81B}" presName="rectComp" presStyleCnt="0"/>
      <dgm:spPr/>
    </dgm:pt>
    <dgm:pt modelId="{2354F9AB-C356-4A4B-96A8-F0EB4194FBA9}" type="pres">
      <dgm:prSet presAssocID="{75D349C9-3873-482C-94E1-AC0EEECAE81B}" presName="bgRect" presStyleLbl="bgShp" presStyleIdx="1" presStyleCnt="4" custScaleY="120323" custLinFactNeighborY="-7096"/>
      <dgm:spPr/>
    </dgm:pt>
    <dgm:pt modelId="{EDC5E976-67F6-4135-B6EB-386422176E16}" type="pres">
      <dgm:prSet presAssocID="{75D349C9-3873-482C-94E1-AC0EEECAE81B}" presName="bgRectTx" presStyleLbl="bgShp" presStyleIdx="1" presStyleCnt="4">
        <dgm:presLayoutVars>
          <dgm:bulletEnabled val="1"/>
        </dgm:presLayoutVars>
      </dgm:prSet>
      <dgm:spPr/>
    </dgm:pt>
    <dgm:pt modelId="{4BB3C078-A171-4540-AF66-04C20CF91CCC}" type="pres">
      <dgm:prSet presAssocID="{75D349C9-3873-482C-94E1-AC0EEECAE81B}" presName="spComp" presStyleCnt="0"/>
      <dgm:spPr/>
    </dgm:pt>
    <dgm:pt modelId="{A548DF58-9BCF-4BBB-8863-9D36BDE9880C}" type="pres">
      <dgm:prSet presAssocID="{75D349C9-3873-482C-94E1-AC0EEECAE81B}" presName="vSp" presStyleCnt="0"/>
      <dgm:spPr/>
    </dgm:pt>
    <dgm:pt modelId="{CDA14165-D2FE-42D7-967E-6CB9F79564C1}" type="pres">
      <dgm:prSet presAssocID="{BC79A51D-61F3-4DCB-B65B-39C493886B33}" presName="rectComp" presStyleCnt="0"/>
      <dgm:spPr/>
    </dgm:pt>
    <dgm:pt modelId="{AFB8C6FF-B3FA-47B0-8F2D-11AA5FB832ED}" type="pres">
      <dgm:prSet presAssocID="{BC79A51D-61F3-4DCB-B65B-39C493886B33}" presName="bgRect" presStyleLbl="bgShp" presStyleIdx="2" presStyleCnt="4" custScaleY="161659" custLinFactNeighborX="-109" custLinFactNeighborY="-1437"/>
      <dgm:spPr/>
    </dgm:pt>
    <dgm:pt modelId="{60D5A6AE-6A3B-4E70-B921-865BD2B10B29}" type="pres">
      <dgm:prSet presAssocID="{BC79A51D-61F3-4DCB-B65B-39C493886B33}" presName="bgRectTx" presStyleLbl="bgShp" presStyleIdx="2" presStyleCnt="4">
        <dgm:presLayoutVars>
          <dgm:bulletEnabled val="1"/>
        </dgm:presLayoutVars>
      </dgm:prSet>
      <dgm:spPr/>
    </dgm:pt>
    <dgm:pt modelId="{77650E4D-BDBB-4CCA-BC09-9534D5100EB5}" type="pres">
      <dgm:prSet presAssocID="{BC79A51D-61F3-4DCB-B65B-39C493886B33}" presName="spComp" presStyleCnt="0"/>
      <dgm:spPr/>
    </dgm:pt>
    <dgm:pt modelId="{1C278FB3-C6DE-40A6-9CB2-7A7FDB05805C}" type="pres">
      <dgm:prSet presAssocID="{BC79A51D-61F3-4DCB-B65B-39C493886B33}" presName="vSp" presStyleCnt="0"/>
      <dgm:spPr/>
    </dgm:pt>
    <dgm:pt modelId="{BDEDAB33-8E8B-4F37-A256-D6B325A7F5A5}" type="pres">
      <dgm:prSet presAssocID="{716A29D4-0134-49D6-A9A2-15B45569AC43}" presName="rectComp" presStyleCnt="0"/>
      <dgm:spPr/>
    </dgm:pt>
    <dgm:pt modelId="{5F615814-F701-49E1-8ED2-FC6B497B3040}" type="pres">
      <dgm:prSet presAssocID="{716A29D4-0134-49D6-A9A2-15B45569AC43}" presName="bgRect" presStyleLbl="bgShp" presStyleIdx="3" presStyleCnt="4" custScaleY="108826" custLinFactNeighborX="109" custLinFactNeighborY="8050"/>
      <dgm:spPr/>
    </dgm:pt>
    <dgm:pt modelId="{641A1194-2707-405A-81CC-E8C97358632C}" type="pres">
      <dgm:prSet presAssocID="{716A29D4-0134-49D6-A9A2-15B45569AC43}" presName="bgRectTx" presStyleLbl="bgShp" presStyleIdx="3" presStyleCnt="4">
        <dgm:presLayoutVars>
          <dgm:bulletEnabled val="1"/>
        </dgm:presLayoutVars>
      </dgm:prSet>
      <dgm:spPr/>
    </dgm:pt>
  </dgm:ptLst>
  <dgm:cxnLst>
    <dgm:cxn modelId="{65550B0A-00C9-4AAC-A475-3AB31047E4B6}" type="presOf" srcId="{20900CA6-C2D8-4759-86BB-2F726593A938}" destId="{41A2EEAC-CE31-45E0-827E-C159928B2FC4}" srcOrd="0" destOrd="0" presId="urn:microsoft.com/office/officeart/2005/8/layout/hierarchy6"/>
    <dgm:cxn modelId="{E071BC0A-4219-4013-AC6B-2C3A46C24B1E}" type="presOf" srcId="{87917896-40B0-4D06-A7BC-E02BFA773B02}" destId="{2669BA20-C206-4A92-8E92-5EBED891A7E8}" srcOrd="0" destOrd="0" presId="urn:microsoft.com/office/officeart/2005/8/layout/hierarchy6"/>
    <dgm:cxn modelId="{7569A20B-94FF-412C-9D09-C2E52F624D98}" srcId="{26100F30-9162-4A48-B3A5-A73A05A7B06B}" destId="{716A29D4-0134-49D6-A9A2-15B45569AC43}" srcOrd="4" destOrd="0" parTransId="{BF7BBAAD-4E36-448D-A0D5-94A9307E427B}" sibTransId="{755310FC-1A29-4B56-AB07-2FEDF9F5D535}"/>
    <dgm:cxn modelId="{CAF3660D-3078-47EA-BD57-ECE26C096F8E}" srcId="{E6E7FB98-B092-414C-99F9-FFA82CF0EDE6}" destId="{42A6A008-E7F4-4A5C-A792-2514CD875DCE}" srcOrd="1" destOrd="0" parTransId="{D670A623-5179-47F7-875F-6CC06A16FC5A}" sibTransId="{35A45B3B-6983-45FD-B3DE-CFA859570399}"/>
    <dgm:cxn modelId="{9E04E512-1F00-45B8-A24B-13F5FBC06D93}" type="presOf" srcId="{75D349C9-3873-482C-94E1-AC0EEECAE81B}" destId="{EDC5E976-67F6-4135-B6EB-386422176E16}" srcOrd="1" destOrd="0" presId="urn:microsoft.com/office/officeart/2005/8/layout/hierarchy6"/>
    <dgm:cxn modelId="{B3FDD916-DEF7-4DCA-A709-DA1BA6BEECE0}" srcId="{54589692-A865-4C4F-AD2B-EB5FFD831DF0}" destId="{FDF26897-4C6C-4ABA-A596-DC8FAAEFBEC4}" srcOrd="2" destOrd="0" parTransId="{F738A77A-25AA-438D-866D-212136AD54A5}" sibTransId="{29A8AE7A-BB0A-4F27-B1A8-A6EF2DF88E75}"/>
    <dgm:cxn modelId="{7CF14524-5A21-4729-A9F2-AD5088F4BBAE}" type="presOf" srcId="{AA766AB6-3F3F-46BB-8EBF-A2320EF54E21}" destId="{D76F64DE-F7DA-4C7D-99FF-9BF2DA6F309A}" srcOrd="0" destOrd="0" presId="urn:microsoft.com/office/officeart/2005/8/layout/hierarchy6"/>
    <dgm:cxn modelId="{0C27F62D-E143-4023-B953-42C160A4F9B3}" type="presOf" srcId="{183A0CEC-A3B1-4F6E-8B80-7E0F6F0F8E5F}" destId="{37B2E3FB-6729-4B7E-9D50-D1F5352B3956}" srcOrd="0" destOrd="0" presId="urn:microsoft.com/office/officeart/2005/8/layout/hierarchy6"/>
    <dgm:cxn modelId="{3F70152F-F47E-4A45-8AE8-C68F18889EA6}" type="presOf" srcId="{2CD31F6A-C636-4909-B139-700CB0C9DB2E}" destId="{961F4DCB-BC7B-4C5F-9B83-E75BF3D791D1}" srcOrd="0" destOrd="0" presId="urn:microsoft.com/office/officeart/2005/8/layout/hierarchy6"/>
    <dgm:cxn modelId="{CE57D635-CA9B-4F71-A2C0-7C75EED034CF}" type="presOf" srcId="{E35220E5-5DC9-44AE-9E70-55F3B65873DC}" destId="{2E2D3F7D-1F4D-4BA6-9BEC-5A06DCE5C8D5}" srcOrd="0" destOrd="0" presId="urn:microsoft.com/office/officeart/2005/8/layout/hierarchy6"/>
    <dgm:cxn modelId="{81D02A38-7ABC-413B-8C52-115C26AFD519}" type="presOf" srcId="{6BC0136A-4212-46FF-97A4-A35DA22B4204}" destId="{8F1ED6EF-FB8A-454C-84BB-AA86F8349D76}" srcOrd="0" destOrd="0" presId="urn:microsoft.com/office/officeart/2005/8/layout/hierarchy6"/>
    <dgm:cxn modelId="{FCCA413B-96E8-4BC2-86BF-457EA0DC6467}" type="presOf" srcId="{BC79A51D-61F3-4DCB-B65B-39C493886B33}" destId="{60D5A6AE-6A3B-4E70-B921-865BD2B10B29}" srcOrd="1" destOrd="0" presId="urn:microsoft.com/office/officeart/2005/8/layout/hierarchy6"/>
    <dgm:cxn modelId="{59C1415C-CBA4-4D6B-8E14-E85B8E05B4B7}" srcId="{E6E7FB98-B092-414C-99F9-FFA82CF0EDE6}" destId="{54589692-A865-4C4F-AD2B-EB5FFD831DF0}" srcOrd="0" destOrd="0" parTransId="{6BC0136A-4212-46FF-97A4-A35DA22B4204}" sibTransId="{2915B861-008E-4516-BB1F-CA9C53C11B25}"/>
    <dgm:cxn modelId="{CE14935E-18C8-47F5-84BD-CB222C5D9F82}" srcId="{26100F30-9162-4A48-B3A5-A73A05A7B06B}" destId="{75D349C9-3873-482C-94E1-AC0EEECAE81B}" srcOrd="2" destOrd="0" parTransId="{D1295A1C-EB5E-4766-9306-DA0634F72A93}" sibTransId="{AF6CB233-FF36-4114-9738-62A48DF5F91D}"/>
    <dgm:cxn modelId="{545A0860-9EDD-4116-AAC3-022548240F64}" srcId="{26100F30-9162-4A48-B3A5-A73A05A7B06B}" destId="{E35220E5-5DC9-44AE-9E70-55F3B65873DC}" srcOrd="1" destOrd="0" parTransId="{6B96921E-2383-47F1-A717-B7BDBE6613DB}" sibTransId="{A2F477BB-AF7B-4319-9120-A7D3CB15E1C6}"/>
    <dgm:cxn modelId="{BA66E341-7034-4945-A991-CB056E211AB6}" srcId="{26100F30-9162-4A48-B3A5-A73A05A7B06B}" destId="{BC79A51D-61F3-4DCB-B65B-39C493886B33}" srcOrd="3" destOrd="0" parTransId="{9F55B062-FC8D-488D-BE86-83F1EE6DA0F0}" sibTransId="{125243D3-341D-4314-ADDF-D34044F088F9}"/>
    <dgm:cxn modelId="{68CCF344-F2DF-49ED-B68C-11D0170B8EB2}" type="presOf" srcId="{8E8088CF-C0E2-4605-9F8C-0770E7B0F4F3}" destId="{F8331A35-4EF1-4D83-82A2-B4336039435F}" srcOrd="0" destOrd="0" presId="urn:microsoft.com/office/officeart/2005/8/layout/hierarchy6"/>
    <dgm:cxn modelId="{38C20E69-1C97-4349-816D-30718BF0B52F}" type="presOf" srcId="{559685C8-4B10-4984-AF6C-8B00ACCD41E0}" destId="{BFDE86FE-50AC-439C-BB5C-BD0BA97A478D}" srcOrd="0" destOrd="0" presId="urn:microsoft.com/office/officeart/2005/8/layout/hierarchy6"/>
    <dgm:cxn modelId="{0744D24B-3EA8-4895-B139-5E296B7B1D21}" type="presOf" srcId="{26100F30-9162-4A48-B3A5-A73A05A7B06B}" destId="{55576A26-2BEC-42AC-AA50-9622EB57D6D0}" srcOrd="0" destOrd="0" presId="urn:microsoft.com/office/officeart/2005/8/layout/hierarchy6"/>
    <dgm:cxn modelId="{B9C40B6D-1896-4134-B50F-B53286550464}" type="presOf" srcId="{BC79A51D-61F3-4DCB-B65B-39C493886B33}" destId="{AFB8C6FF-B3FA-47B0-8F2D-11AA5FB832ED}" srcOrd="0" destOrd="0" presId="urn:microsoft.com/office/officeart/2005/8/layout/hierarchy6"/>
    <dgm:cxn modelId="{C82EF674-773D-492F-9F7B-16BA19BCBCB3}" type="presOf" srcId="{FDF26897-4C6C-4ABA-A596-DC8FAAEFBEC4}" destId="{7A53F25C-B3E1-4292-A59F-B80A73C3D6F3}" srcOrd="0" destOrd="0" presId="urn:microsoft.com/office/officeart/2005/8/layout/hierarchy6"/>
    <dgm:cxn modelId="{A75E8E81-F1FD-47A1-90CE-14011351BE1F}" type="presOf" srcId="{72727346-6F45-45AE-AF2F-37874D73E4BD}" destId="{9C35D9AF-7BB1-48CF-AED1-04CB1118D2CE}" srcOrd="0" destOrd="0" presId="urn:microsoft.com/office/officeart/2005/8/layout/hierarchy6"/>
    <dgm:cxn modelId="{256ECB81-1B9E-4099-89E3-50FB25BED5D8}" type="presOf" srcId="{A166F1BE-08B5-473F-81BE-BE4D1CB6FEF9}" destId="{F731DC01-2D36-4FD6-A40C-1487AC2A75C0}" srcOrd="0" destOrd="0" presId="urn:microsoft.com/office/officeart/2005/8/layout/hierarchy6"/>
    <dgm:cxn modelId="{7AA9C987-78FB-499E-AD63-2221AF8DB4FE}" srcId="{E6E7FB98-B092-414C-99F9-FFA82CF0EDE6}" destId="{20900CA6-C2D8-4759-86BB-2F726593A938}" srcOrd="3" destOrd="0" parTransId="{9EC5220C-66F2-48BC-942C-5783BFBF64E4}" sibTransId="{A6F69935-1060-4E1F-B701-0566DA3D4995}"/>
    <dgm:cxn modelId="{107F3A8E-41C4-4209-8A8B-D9A14A9DC6DD}" srcId="{87917896-40B0-4D06-A7BC-E02BFA773B02}" destId="{183A0CEC-A3B1-4F6E-8B80-7E0F6F0F8E5F}" srcOrd="0" destOrd="0" parTransId="{A166F1BE-08B5-473F-81BE-BE4D1CB6FEF9}" sibTransId="{D6879053-8956-41F2-AE76-A113C5347573}"/>
    <dgm:cxn modelId="{46A32090-0953-474A-A2EC-342FE9E90920}" type="presOf" srcId="{716A29D4-0134-49D6-A9A2-15B45569AC43}" destId="{5F615814-F701-49E1-8ED2-FC6B497B3040}" srcOrd="0" destOrd="0" presId="urn:microsoft.com/office/officeart/2005/8/layout/hierarchy6"/>
    <dgm:cxn modelId="{3629B092-ACE5-4DE5-A23E-1B84436E778B}" type="presOf" srcId="{2413EC89-07AA-4ACD-9295-A77879DCE73F}" destId="{4BB621B6-C628-4A1C-9654-6EEEB0767D99}" srcOrd="0" destOrd="0" presId="urn:microsoft.com/office/officeart/2005/8/layout/hierarchy6"/>
    <dgm:cxn modelId="{CB74F892-19EF-4D38-927C-3FF17CBAF8A6}" type="presOf" srcId="{F738A77A-25AA-438D-866D-212136AD54A5}" destId="{5B7271E4-8829-498D-A24F-A77CE2DA9B54}" srcOrd="0" destOrd="0" presId="urn:microsoft.com/office/officeart/2005/8/layout/hierarchy6"/>
    <dgm:cxn modelId="{39FFFF94-0485-4E79-A243-B3897059808E}" type="presOf" srcId="{946A005E-88F1-42B1-9A5E-56FECD99DE1D}" destId="{70C4E7D3-B6AF-4033-880F-37803A2FA322}" srcOrd="0" destOrd="0" presId="urn:microsoft.com/office/officeart/2005/8/layout/hierarchy6"/>
    <dgm:cxn modelId="{FE33C397-50EE-40DE-B0FC-EC1653B534D7}" type="presOf" srcId="{E6E7FB98-B092-414C-99F9-FFA82CF0EDE6}" destId="{B8B98424-4E20-46D7-B85C-A5BABA368ABC}" srcOrd="0" destOrd="0" presId="urn:microsoft.com/office/officeart/2005/8/layout/hierarchy6"/>
    <dgm:cxn modelId="{6996819B-9250-4766-A60B-AD368D991EDD}" type="presOf" srcId="{42A6A008-E7F4-4A5C-A792-2514CD875DCE}" destId="{7C863638-6BF1-4621-8B7D-88989FDED956}" srcOrd="0" destOrd="0" presId="urn:microsoft.com/office/officeart/2005/8/layout/hierarchy6"/>
    <dgm:cxn modelId="{5069FC9B-9A19-4FEA-B906-2AA1B5E1B16A}" type="presOf" srcId="{B3146008-495D-42D1-9A88-5225141565E0}" destId="{7B065BA4-F22B-489F-AF56-6B4137F738B0}" srcOrd="0" destOrd="0" presId="urn:microsoft.com/office/officeart/2005/8/layout/hierarchy6"/>
    <dgm:cxn modelId="{D1EC349E-42A0-4F62-A4B0-158905D9AC33}" type="presOf" srcId="{E35220E5-5DC9-44AE-9E70-55F3B65873DC}" destId="{B909375E-E625-46C5-99D3-75523497A61E}" srcOrd="1" destOrd="0" presId="urn:microsoft.com/office/officeart/2005/8/layout/hierarchy6"/>
    <dgm:cxn modelId="{5ECF99A4-6831-47D8-84FA-D1FA57B487B6}" type="presOf" srcId="{3C376A38-4C03-4EB6-A326-FCD18037A04E}" destId="{B399BFE0-9286-4C64-BCE0-B74578D5AEAE}" srcOrd="0" destOrd="0" presId="urn:microsoft.com/office/officeart/2005/8/layout/hierarchy6"/>
    <dgm:cxn modelId="{38466AAF-8E8E-4464-A688-307CC15463F1}" type="presOf" srcId="{D670A623-5179-47F7-875F-6CC06A16FC5A}" destId="{556144D1-1887-42A3-8856-DE3E6D1E5689}" srcOrd="0" destOrd="0" presId="urn:microsoft.com/office/officeart/2005/8/layout/hierarchy6"/>
    <dgm:cxn modelId="{22F363B4-625D-4C66-A5FA-F6103225F1F5}" type="presOf" srcId="{30D73ACD-4A14-4353-956E-30881D2B2748}" destId="{26E1D460-B258-44B9-B4AF-DBBD5A53C040}" srcOrd="0" destOrd="0" presId="urn:microsoft.com/office/officeart/2005/8/layout/hierarchy6"/>
    <dgm:cxn modelId="{FD459EBD-6967-434C-949D-A0DD81BE139A}" type="presOf" srcId="{CC82504E-33AB-4F3D-B844-C917D34D73F9}" destId="{D3E5253B-1C1E-431E-92DC-14785DFFFA31}" srcOrd="0" destOrd="0" presId="urn:microsoft.com/office/officeart/2005/8/layout/hierarchy6"/>
    <dgm:cxn modelId="{CEA0AFC3-7D19-43C5-995F-9965892B33FC}" type="presOf" srcId="{54589692-A865-4C4F-AD2B-EB5FFD831DF0}" destId="{A1C83874-63FE-498F-A49C-52EA80AE3C1D}" srcOrd="0" destOrd="0" presId="urn:microsoft.com/office/officeart/2005/8/layout/hierarchy6"/>
    <dgm:cxn modelId="{57FAD7C3-76EA-4B1D-82C6-D08EDF7F6FBB}" type="presOf" srcId="{716A29D4-0134-49D6-A9A2-15B45569AC43}" destId="{641A1194-2707-405A-81CC-E8C97358632C}" srcOrd="1" destOrd="0" presId="urn:microsoft.com/office/officeart/2005/8/layout/hierarchy6"/>
    <dgm:cxn modelId="{6C6C58C7-B523-412A-9C1D-083AAC481167}" srcId="{20900CA6-C2D8-4759-86BB-2F726593A938}" destId="{133CCC79-4B34-4EBE-B900-036695401156}" srcOrd="0" destOrd="0" parTransId="{515EC0C2-6561-4669-AA03-5BEAFEF32DAE}" sibTransId="{B45BCE9D-0CF3-4345-84D7-1C1D5B37A35B}"/>
    <dgm:cxn modelId="{82F472CD-99F6-4541-9D74-DB183E221328}" srcId="{54589692-A865-4C4F-AD2B-EB5FFD831DF0}" destId="{946A005E-88F1-42B1-9A5E-56FECD99DE1D}" srcOrd="1" destOrd="0" parTransId="{559685C8-4B10-4984-AF6C-8B00ACCD41E0}" sibTransId="{2672DB5D-CA05-4F29-95FC-7BAAC65F73C5}"/>
    <dgm:cxn modelId="{3B183ED1-4B55-4176-8A96-C565412F5409}" srcId="{E6E7FB98-B092-414C-99F9-FFA82CF0EDE6}" destId="{8E8088CF-C0E2-4605-9F8C-0770E7B0F4F3}" srcOrd="2" destOrd="0" parTransId="{2413EC89-07AA-4ACD-9295-A77879DCE73F}" sibTransId="{CBAD1297-F7DB-4C37-9916-A8D42629AFF2}"/>
    <dgm:cxn modelId="{A3F9A7D3-AF9A-47B6-A970-2E80AEEB213D}" srcId="{946A005E-88F1-42B1-9A5E-56FECD99DE1D}" destId="{B3146008-495D-42D1-9A88-5225141565E0}" srcOrd="0" destOrd="0" parTransId="{72727346-6F45-45AE-AF2F-37874D73E4BD}" sibTransId="{A3D68583-C92B-4698-8914-62F0BCA0B9C5}"/>
    <dgm:cxn modelId="{46813DD8-093E-4425-9640-8102AC17C346}" srcId="{26100F30-9162-4A48-B3A5-A73A05A7B06B}" destId="{E6E7FB98-B092-414C-99F9-FFA82CF0EDE6}" srcOrd="0" destOrd="0" parTransId="{F5EE829B-CF0D-4917-BFE8-1C282A2FAF2B}" sibTransId="{A7997384-98B4-4D75-9DAC-621569362EA5}"/>
    <dgm:cxn modelId="{C7D5CDDF-1497-4B4C-99D9-5DE5E361B409}" type="presOf" srcId="{515EC0C2-6561-4669-AA03-5BEAFEF32DAE}" destId="{0C099FF7-9F18-41A6-8C94-964768D796CB}" srcOrd="0" destOrd="0" presId="urn:microsoft.com/office/officeart/2005/8/layout/hierarchy6"/>
    <dgm:cxn modelId="{3BBBA7E8-2B37-436E-A655-A714D7CFD18B}" srcId="{54589692-A865-4C4F-AD2B-EB5FFD831DF0}" destId="{87917896-40B0-4D06-A7BC-E02BFA773B02}" srcOrd="0" destOrd="0" parTransId="{CC82504E-33AB-4F3D-B844-C917D34D73F9}" sibTransId="{061F5F1C-98E0-4FF2-A692-84553EDD94B5}"/>
    <dgm:cxn modelId="{DC7099EF-86C0-4536-80AA-BF59DC28C27A}" type="presOf" srcId="{9EC5220C-66F2-48BC-942C-5783BFBF64E4}" destId="{02CB74E9-8254-4766-A9F6-4BA0A4D67AD0}" srcOrd="0" destOrd="0" presId="urn:microsoft.com/office/officeart/2005/8/layout/hierarchy6"/>
    <dgm:cxn modelId="{835A22F3-2997-48FB-9003-D11773360F74}" srcId="{54589692-A865-4C4F-AD2B-EB5FFD831DF0}" destId="{3C376A38-4C03-4EB6-A326-FCD18037A04E}" srcOrd="3" destOrd="0" parTransId="{AA766AB6-3F3F-46BB-8EBF-A2320EF54E21}" sibTransId="{DA66E4FF-CD4E-4B6D-B19E-CD9E2496B6BA}"/>
    <dgm:cxn modelId="{F3EEE3F7-C778-46D9-A931-06E59724BFA8}" srcId="{FDF26897-4C6C-4ABA-A596-DC8FAAEFBEC4}" destId="{30D73ACD-4A14-4353-956E-30881D2B2748}" srcOrd="0" destOrd="0" parTransId="{2CD31F6A-C636-4909-B139-700CB0C9DB2E}" sibTransId="{E5008D06-CC04-4FF7-A718-4BFFB239EE2E}"/>
    <dgm:cxn modelId="{D39DF3F7-4D15-43E7-AD73-6067AB1C00FE}" type="presOf" srcId="{75D349C9-3873-482C-94E1-AC0EEECAE81B}" destId="{2354F9AB-C356-4A4B-96A8-F0EB4194FBA9}" srcOrd="0" destOrd="0" presId="urn:microsoft.com/office/officeart/2005/8/layout/hierarchy6"/>
    <dgm:cxn modelId="{CBF196FB-1FD0-4AD5-9297-B25AB1CB2750}" type="presOf" srcId="{133CCC79-4B34-4EBE-B900-036695401156}" destId="{59EB92B1-B630-49CA-BC59-9572884B4676}" srcOrd="0" destOrd="0" presId="urn:microsoft.com/office/officeart/2005/8/layout/hierarchy6"/>
    <dgm:cxn modelId="{17CB23CC-0653-4700-B143-76F9C85A8C12}" type="presParOf" srcId="{55576A26-2BEC-42AC-AA50-9622EB57D6D0}" destId="{A80F5D13-2882-42E4-9E44-5E0B491667F9}" srcOrd="0" destOrd="0" presId="urn:microsoft.com/office/officeart/2005/8/layout/hierarchy6"/>
    <dgm:cxn modelId="{32EC1C97-C2C8-4EF3-8898-2CEB29303DA6}" type="presParOf" srcId="{A80F5D13-2882-42E4-9E44-5E0B491667F9}" destId="{214F4E46-A593-4E71-B6C6-F83C2AE05A8B}" srcOrd="0" destOrd="0" presId="urn:microsoft.com/office/officeart/2005/8/layout/hierarchy6"/>
    <dgm:cxn modelId="{08A93470-445C-442E-8573-9BDC424A5D0F}" type="presParOf" srcId="{A80F5D13-2882-42E4-9E44-5E0B491667F9}" destId="{ADEC6272-ADF8-41A6-B8D2-6A6544AF7601}" srcOrd="1" destOrd="0" presId="urn:microsoft.com/office/officeart/2005/8/layout/hierarchy6"/>
    <dgm:cxn modelId="{17D78B9F-6518-4E23-BF74-98F41AC73650}" type="presParOf" srcId="{ADEC6272-ADF8-41A6-B8D2-6A6544AF7601}" destId="{7CF15EE0-9F56-4423-A405-CC620D1BD7F4}" srcOrd="0" destOrd="0" presId="urn:microsoft.com/office/officeart/2005/8/layout/hierarchy6"/>
    <dgm:cxn modelId="{F31A9902-5A69-44F0-B621-844453178098}" type="presParOf" srcId="{7CF15EE0-9F56-4423-A405-CC620D1BD7F4}" destId="{B8B98424-4E20-46D7-B85C-A5BABA368ABC}" srcOrd="0" destOrd="0" presId="urn:microsoft.com/office/officeart/2005/8/layout/hierarchy6"/>
    <dgm:cxn modelId="{27CB2E5F-9DFB-4688-AC4E-0CEE0ACE4AEE}" type="presParOf" srcId="{7CF15EE0-9F56-4423-A405-CC620D1BD7F4}" destId="{32786C24-35EE-4F2C-89EE-3BB096444CA7}" srcOrd="1" destOrd="0" presId="urn:microsoft.com/office/officeart/2005/8/layout/hierarchy6"/>
    <dgm:cxn modelId="{D82ADEF9-D91C-4C00-8B8D-9E799CBDC668}" type="presParOf" srcId="{32786C24-35EE-4F2C-89EE-3BB096444CA7}" destId="{8F1ED6EF-FB8A-454C-84BB-AA86F8349D76}" srcOrd="0" destOrd="0" presId="urn:microsoft.com/office/officeart/2005/8/layout/hierarchy6"/>
    <dgm:cxn modelId="{5B202403-19EB-48CB-8E98-9C387646E308}" type="presParOf" srcId="{32786C24-35EE-4F2C-89EE-3BB096444CA7}" destId="{17BD43A5-C748-433E-9EF2-3A4D9BEBDBA5}" srcOrd="1" destOrd="0" presId="urn:microsoft.com/office/officeart/2005/8/layout/hierarchy6"/>
    <dgm:cxn modelId="{97EB8DFA-0FA4-44FA-8916-B6962C4CFFCA}" type="presParOf" srcId="{17BD43A5-C748-433E-9EF2-3A4D9BEBDBA5}" destId="{A1C83874-63FE-498F-A49C-52EA80AE3C1D}" srcOrd="0" destOrd="0" presId="urn:microsoft.com/office/officeart/2005/8/layout/hierarchy6"/>
    <dgm:cxn modelId="{6EEFA9DA-EF10-4951-8168-E2058B1FE376}" type="presParOf" srcId="{17BD43A5-C748-433E-9EF2-3A4D9BEBDBA5}" destId="{E7D73A62-5C4D-47DF-88D7-69DB1EA33B65}" srcOrd="1" destOrd="0" presId="urn:microsoft.com/office/officeart/2005/8/layout/hierarchy6"/>
    <dgm:cxn modelId="{38C4EF90-7793-4CB5-8F6E-3E3185527C93}" type="presParOf" srcId="{E7D73A62-5C4D-47DF-88D7-69DB1EA33B65}" destId="{D3E5253B-1C1E-431E-92DC-14785DFFFA31}" srcOrd="0" destOrd="0" presId="urn:microsoft.com/office/officeart/2005/8/layout/hierarchy6"/>
    <dgm:cxn modelId="{123C12AC-9D63-4836-B6B1-60E450D4C5D2}" type="presParOf" srcId="{E7D73A62-5C4D-47DF-88D7-69DB1EA33B65}" destId="{A12D5496-3840-45F2-86BC-058436587CC5}" srcOrd="1" destOrd="0" presId="urn:microsoft.com/office/officeart/2005/8/layout/hierarchy6"/>
    <dgm:cxn modelId="{32B1FD01-F7BF-4055-B63D-7CAF0E20B4BD}" type="presParOf" srcId="{A12D5496-3840-45F2-86BC-058436587CC5}" destId="{2669BA20-C206-4A92-8E92-5EBED891A7E8}" srcOrd="0" destOrd="0" presId="urn:microsoft.com/office/officeart/2005/8/layout/hierarchy6"/>
    <dgm:cxn modelId="{69346FC6-B2E0-4B72-AA33-26A6743CC36E}" type="presParOf" srcId="{A12D5496-3840-45F2-86BC-058436587CC5}" destId="{670BE1B1-BEE6-4364-986B-F41DEE0C9D8B}" srcOrd="1" destOrd="0" presId="urn:microsoft.com/office/officeart/2005/8/layout/hierarchy6"/>
    <dgm:cxn modelId="{6C645E3C-43A6-4B55-A6E4-EADD46600C81}" type="presParOf" srcId="{670BE1B1-BEE6-4364-986B-F41DEE0C9D8B}" destId="{F731DC01-2D36-4FD6-A40C-1487AC2A75C0}" srcOrd="0" destOrd="0" presId="urn:microsoft.com/office/officeart/2005/8/layout/hierarchy6"/>
    <dgm:cxn modelId="{ADEB0D0C-5D57-4727-A931-EA0D0352B495}" type="presParOf" srcId="{670BE1B1-BEE6-4364-986B-F41DEE0C9D8B}" destId="{F09F1451-BC29-43A7-81D1-7231277A0886}" srcOrd="1" destOrd="0" presId="urn:microsoft.com/office/officeart/2005/8/layout/hierarchy6"/>
    <dgm:cxn modelId="{7913DA57-5CDB-4D0F-8C2B-22585E79548B}" type="presParOf" srcId="{F09F1451-BC29-43A7-81D1-7231277A0886}" destId="{37B2E3FB-6729-4B7E-9D50-D1F5352B3956}" srcOrd="0" destOrd="0" presId="urn:microsoft.com/office/officeart/2005/8/layout/hierarchy6"/>
    <dgm:cxn modelId="{8970261D-2006-412B-990A-DA9A7506F160}" type="presParOf" srcId="{F09F1451-BC29-43A7-81D1-7231277A0886}" destId="{CE4F527C-5BB6-4CA4-A8F2-A3960EC7018D}" srcOrd="1" destOrd="0" presId="urn:microsoft.com/office/officeart/2005/8/layout/hierarchy6"/>
    <dgm:cxn modelId="{6B72A0E9-20E9-4E24-A1CF-A510DF12A352}" type="presParOf" srcId="{E7D73A62-5C4D-47DF-88D7-69DB1EA33B65}" destId="{BFDE86FE-50AC-439C-BB5C-BD0BA97A478D}" srcOrd="2" destOrd="0" presId="urn:microsoft.com/office/officeart/2005/8/layout/hierarchy6"/>
    <dgm:cxn modelId="{6DF6A281-B75B-4FB2-A316-DDF706A1A457}" type="presParOf" srcId="{E7D73A62-5C4D-47DF-88D7-69DB1EA33B65}" destId="{D55E9154-DAB8-4754-B232-47B2C2F15A22}" srcOrd="3" destOrd="0" presId="urn:microsoft.com/office/officeart/2005/8/layout/hierarchy6"/>
    <dgm:cxn modelId="{F1140E10-0882-4F01-A05D-150E18EE8206}" type="presParOf" srcId="{D55E9154-DAB8-4754-B232-47B2C2F15A22}" destId="{70C4E7D3-B6AF-4033-880F-37803A2FA322}" srcOrd="0" destOrd="0" presId="urn:microsoft.com/office/officeart/2005/8/layout/hierarchy6"/>
    <dgm:cxn modelId="{CC6EB9FF-77D0-48DE-94A0-118CCDE93EEB}" type="presParOf" srcId="{D55E9154-DAB8-4754-B232-47B2C2F15A22}" destId="{BDBFE207-E710-4245-953D-6547FF2E8A74}" srcOrd="1" destOrd="0" presId="urn:microsoft.com/office/officeart/2005/8/layout/hierarchy6"/>
    <dgm:cxn modelId="{44F4B612-824B-4DD4-A8FF-C070AC16B77D}" type="presParOf" srcId="{BDBFE207-E710-4245-953D-6547FF2E8A74}" destId="{9C35D9AF-7BB1-48CF-AED1-04CB1118D2CE}" srcOrd="0" destOrd="0" presId="urn:microsoft.com/office/officeart/2005/8/layout/hierarchy6"/>
    <dgm:cxn modelId="{C67A62A9-8DDD-4972-BA21-CF028CD54FD5}" type="presParOf" srcId="{BDBFE207-E710-4245-953D-6547FF2E8A74}" destId="{A8A0885B-6636-409E-940F-B771FBCEDF83}" srcOrd="1" destOrd="0" presId="urn:microsoft.com/office/officeart/2005/8/layout/hierarchy6"/>
    <dgm:cxn modelId="{ADC25CF0-A3D0-4311-9DE5-F6F62DCA2452}" type="presParOf" srcId="{A8A0885B-6636-409E-940F-B771FBCEDF83}" destId="{7B065BA4-F22B-489F-AF56-6B4137F738B0}" srcOrd="0" destOrd="0" presId="urn:microsoft.com/office/officeart/2005/8/layout/hierarchy6"/>
    <dgm:cxn modelId="{0EB75C85-E324-4C57-8302-46ED5F5F23E7}" type="presParOf" srcId="{A8A0885B-6636-409E-940F-B771FBCEDF83}" destId="{2FCE2465-B9F5-416F-AF09-44439000096B}" srcOrd="1" destOrd="0" presId="urn:microsoft.com/office/officeart/2005/8/layout/hierarchy6"/>
    <dgm:cxn modelId="{9FED5190-54F0-48ED-B4B4-2E0EB6F3E9B4}" type="presParOf" srcId="{E7D73A62-5C4D-47DF-88D7-69DB1EA33B65}" destId="{5B7271E4-8829-498D-A24F-A77CE2DA9B54}" srcOrd="4" destOrd="0" presId="urn:microsoft.com/office/officeart/2005/8/layout/hierarchy6"/>
    <dgm:cxn modelId="{FF2F687C-7614-46ED-A6CC-57C737615CDF}" type="presParOf" srcId="{E7D73A62-5C4D-47DF-88D7-69DB1EA33B65}" destId="{8E1F042F-34BC-47FA-82D5-88975C27A93A}" srcOrd="5" destOrd="0" presId="urn:microsoft.com/office/officeart/2005/8/layout/hierarchy6"/>
    <dgm:cxn modelId="{DDC3F0FF-F219-4E84-8FA3-CD6C7DF36E0D}" type="presParOf" srcId="{8E1F042F-34BC-47FA-82D5-88975C27A93A}" destId="{7A53F25C-B3E1-4292-A59F-B80A73C3D6F3}" srcOrd="0" destOrd="0" presId="urn:microsoft.com/office/officeart/2005/8/layout/hierarchy6"/>
    <dgm:cxn modelId="{7225121A-5F01-432C-A6B7-5BBD7B9C1C45}" type="presParOf" srcId="{8E1F042F-34BC-47FA-82D5-88975C27A93A}" destId="{B3343F48-8973-45FE-B48C-F6F3EB53D182}" srcOrd="1" destOrd="0" presId="urn:microsoft.com/office/officeart/2005/8/layout/hierarchy6"/>
    <dgm:cxn modelId="{50B3E33B-1ADC-4C03-A4EF-0EFC3348DC39}" type="presParOf" srcId="{B3343F48-8973-45FE-B48C-F6F3EB53D182}" destId="{961F4DCB-BC7B-4C5F-9B83-E75BF3D791D1}" srcOrd="0" destOrd="0" presId="urn:microsoft.com/office/officeart/2005/8/layout/hierarchy6"/>
    <dgm:cxn modelId="{51DF96A3-C015-411F-BBE1-4C1327D22070}" type="presParOf" srcId="{B3343F48-8973-45FE-B48C-F6F3EB53D182}" destId="{908F5EA2-A718-4A56-A0C2-8101F20AA221}" srcOrd="1" destOrd="0" presId="urn:microsoft.com/office/officeart/2005/8/layout/hierarchy6"/>
    <dgm:cxn modelId="{2853CB14-0272-4F99-8A63-9F6CF5CC5B4A}" type="presParOf" srcId="{908F5EA2-A718-4A56-A0C2-8101F20AA221}" destId="{26E1D460-B258-44B9-B4AF-DBBD5A53C040}" srcOrd="0" destOrd="0" presId="urn:microsoft.com/office/officeart/2005/8/layout/hierarchy6"/>
    <dgm:cxn modelId="{D7CF7A2B-8482-4F73-B6FB-4C8E57F664B0}" type="presParOf" srcId="{908F5EA2-A718-4A56-A0C2-8101F20AA221}" destId="{C683EB22-5D95-49AA-AF6C-84070AD8E3C7}" srcOrd="1" destOrd="0" presId="urn:microsoft.com/office/officeart/2005/8/layout/hierarchy6"/>
    <dgm:cxn modelId="{A9275AD8-E4D0-4C50-BF3A-41D00356E6DF}" type="presParOf" srcId="{E7D73A62-5C4D-47DF-88D7-69DB1EA33B65}" destId="{D76F64DE-F7DA-4C7D-99FF-9BF2DA6F309A}" srcOrd="6" destOrd="0" presId="urn:microsoft.com/office/officeart/2005/8/layout/hierarchy6"/>
    <dgm:cxn modelId="{1EC3181C-CB1F-4DB2-818F-715EE812CCB5}" type="presParOf" srcId="{E7D73A62-5C4D-47DF-88D7-69DB1EA33B65}" destId="{12D54F2A-A7E3-4D9E-8DA1-E9EFC06489E2}" srcOrd="7" destOrd="0" presId="urn:microsoft.com/office/officeart/2005/8/layout/hierarchy6"/>
    <dgm:cxn modelId="{C410C6FF-5EE5-46EA-B43F-F0B5851FD4C5}" type="presParOf" srcId="{12D54F2A-A7E3-4D9E-8DA1-E9EFC06489E2}" destId="{B399BFE0-9286-4C64-BCE0-B74578D5AEAE}" srcOrd="0" destOrd="0" presId="urn:microsoft.com/office/officeart/2005/8/layout/hierarchy6"/>
    <dgm:cxn modelId="{67EBAB0F-1E43-4C4D-9572-B9E35BEF96CA}" type="presParOf" srcId="{12D54F2A-A7E3-4D9E-8DA1-E9EFC06489E2}" destId="{063F6410-9371-411C-A0C8-55870A2B8B61}" srcOrd="1" destOrd="0" presId="urn:microsoft.com/office/officeart/2005/8/layout/hierarchy6"/>
    <dgm:cxn modelId="{E43E67E3-0D01-42F8-8D22-2A3D51A179A3}" type="presParOf" srcId="{32786C24-35EE-4F2C-89EE-3BB096444CA7}" destId="{556144D1-1887-42A3-8856-DE3E6D1E5689}" srcOrd="2" destOrd="0" presId="urn:microsoft.com/office/officeart/2005/8/layout/hierarchy6"/>
    <dgm:cxn modelId="{CAADFF9F-8AEC-4875-B781-C72EF19D39C0}" type="presParOf" srcId="{32786C24-35EE-4F2C-89EE-3BB096444CA7}" destId="{2FE31904-B3A9-4E96-87A8-E564B866DE8C}" srcOrd="3" destOrd="0" presId="urn:microsoft.com/office/officeart/2005/8/layout/hierarchy6"/>
    <dgm:cxn modelId="{5A659954-86D9-47A9-A18C-307EF314EDF1}" type="presParOf" srcId="{2FE31904-B3A9-4E96-87A8-E564B866DE8C}" destId="{7C863638-6BF1-4621-8B7D-88989FDED956}" srcOrd="0" destOrd="0" presId="urn:microsoft.com/office/officeart/2005/8/layout/hierarchy6"/>
    <dgm:cxn modelId="{902AA48E-B36C-43DD-A4F9-1ADF0A332D9A}" type="presParOf" srcId="{2FE31904-B3A9-4E96-87A8-E564B866DE8C}" destId="{6F9F00DC-E63E-4E7F-9E81-3648F1A8CEA8}" srcOrd="1" destOrd="0" presId="urn:microsoft.com/office/officeart/2005/8/layout/hierarchy6"/>
    <dgm:cxn modelId="{7660BF46-EFAB-4B53-8C82-C85AD2DDA92B}" type="presParOf" srcId="{32786C24-35EE-4F2C-89EE-3BB096444CA7}" destId="{4BB621B6-C628-4A1C-9654-6EEEB0767D99}" srcOrd="4" destOrd="0" presId="urn:microsoft.com/office/officeart/2005/8/layout/hierarchy6"/>
    <dgm:cxn modelId="{F0C1738E-C34F-46C1-8876-014365C95FEC}" type="presParOf" srcId="{32786C24-35EE-4F2C-89EE-3BB096444CA7}" destId="{FE7286A4-C149-4CCF-92F3-ADB3F26807B0}" srcOrd="5" destOrd="0" presId="urn:microsoft.com/office/officeart/2005/8/layout/hierarchy6"/>
    <dgm:cxn modelId="{36D4918D-253B-4A0F-8B3E-99460F031B05}" type="presParOf" srcId="{FE7286A4-C149-4CCF-92F3-ADB3F26807B0}" destId="{F8331A35-4EF1-4D83-82A2-B4336039435F}" srcOrd="0" destOrd="0" presId="urn:microsoft.com/office/officeart/2005/8/layout/hierarchy6"/>
    <dgm:cxn modelId="{1452EDAA-A9D6-4C62-A5B5-7A1A311331AC}" type="presParOf" srcId="{FE7286A4-C149-4CCF-92F3-ADB3F26807B0}" destId="{03FF1DE3-B8B7-4863-BB77-3EDC149FEE67}" srcOrd="1" destOrd="0" presId="urn:microsoft.com/office/officeart/2005/8/layout/hierarchy6"/>
    <dgm:cxn modelId="{A6C46EB1-D111-46F6-BB81-6156D013B665}" type="presParOf" srcId="{32786C24-35EE-4F2C-89EE-3BB096444CA7}" destId="{02CB74E9-8254-4766-A9F6-4BA0A4D67AD0}" srcOrd="6" destOrd="0" presId="urn:microsoft.com/office/officeart/2005/8/layout/hierarchy6"/>
    <dgm:cxn modelId="{27E6C928-76A9-4A1B-9A31-998C99138FE6}" type="presParOf" srcId="{32786C24-35EE-4F2C-89EE-3BB096444CA7}" destId="{BCDB7DF5-6AE2-4600-998D-346F0426DA60}" srcOrd="7" destOrd="0" presId="urn:microsoft.com/office/officeart/2005/8/layout/hierarchy6"/>
    <dgm:cxn modelId="{BB9C4B4C-F561-41FC-956E-9158746AADD9}" type="presParOf" srcId="{BCDB7DF5-6AE2-4600-998D-346F0426DA60}" destId="{41A2EEAC-CE31-45E0-827E-C159928B2FC4}" srcOrd="0" destOrd="0" presId="urn:microsoft.com/office/officeart/2005/8/layout/hierarchy6"/>
    <dgm:cxn modelId="{71D3B4D5-89E7-430E-B89C-64E8B01AC53A}" type="presParOf" srcId="{BCDB7DF5-6AE2-4600-998D-346F0426DA60}" destId="{2ED92E3C-D1DE-444D-B2A7-79BB43DA5B7D}" srcOrd="1" destOrd="0" presId="urn:microsoft.com/office/officeart/2005/8/layout/hierarchy6"/>
    <dgm:cxn modelId="{C7E82EE2-B29A-40CE-AF51-57F8BD690A27}" type="presParOf" srcId="{2ED92E3C-D1DE-444D-B2A7-79BB43DA5B7D}" destId="{0C099FF7-9F18-41A6-8C94-964768D796CB}" srcOrd="0" destOrd="0" presId="urn:microsoft.com/office/officeart/2005/8/layout/hierarchy6"/>
    <dgm:cxn modelId="{1403CF69-8839-4EA6-AEF7-DB537F27F56B}" type="presParOf" srcId="{2ED92E3C-D1DE-444D-B2A7-79BB43DA5B7D}" destId="{79DD0B62-3BFA-4164-940D-6F9E845597DF}" srcOrd="1" destOrd="0" presId="urn:microsoft.com/office/officeart/2005/8/layout/hierarchy6"/>
    <dgm:cxn modelId="{5111BAB0-5DED-4B35-9367-27801EA1E31E}" type="presParOf" srcId="{79DD0B62-3BFA-4164-940D-6F9E845597DF}" destId="{59EB92B1-B630-49CA-BC59-9572884B4676}" srcOrd="0" destOrd="0" presId="urn:microsoft.com/office/officeart/2005/8/layout/hierarchy6"/>
    <dgm:cxn modelId="{50523AF1-9D2F-4E8D-94B0-81C2383052C9}" type="presParOf" srcId="{79DD0B62-3BFA-4164-940D-6F9E845597DF}" destId="{90AF0596-143F-4987-A62F-F5B207A76C65}" srcOrd="1" destOrd="0" presId="urn:microsoft.com/office/officeart/2005/8/layout/hierarchy6"/>
    <dgm:cxn modelId="{940379F4-2EA1-4033-BFD0-A2E41680EA15}" type="presParOf" srcId="{55576A26-2BEC-42AC-AA50-9622EB57D6D0}" destId="{E338CE52-A30D-4213-B891-739F06CDB3A2}" srcOrd="1" destOrd="0" presId="urn:microsoft.com/office/officeart/2005/8/layout/hierarchy6"/>
    <dgm:cxn modelId="{B8915710-0039-4047-9E26-1E7A41DD6DDC}" type="presParOf" srcId="{E338CE52-A30D-4213-B891-739F06CDB3A2}" destId="{C9ABD91E-9220-4952-8889-8EF58E9FF574}" srcOrd="0" destOrd="0" presId="urn:microsoft.com/office/officeart/2005/8/layout/hierarchy6"/>
    <dgm:cxn modelId="{59E43498-9736-4CA1-A8D5-45375F635269}" type="presParOf" srcId="{C9ABD91E-9220-4952-8889-8EF58E9FF574}" destId="{2E2D3F7D-1F4D-4BA6-9BEC-5A06DCE5C8D5}" srcOrd="0" destOrd="0" presId="urn:microsoft.com/office/officeart/2005/8/layout/hierarchy6"/>
    <dgm:cxn modelId="{56A21A73-3B81-46DF-ABB3-74D34580B16F}" type="presParOf" srcId="{C9ABD91E-9220-4952-8889-8EF58E9FF574}" destId="{B909375E-E625-46C5-99D3-75523497A61E}" srcOrd="1" destOrd="0" presId="urn:microsoft.com/office/officeart/2005/8/layout/hierarchy6"/>
    <dgm:cxn modelId="{4AA05118-17BE-42D8-872E-A0759FB9D973}" type="presParOf" srcId="{E338CE52-A30D-4213-B891-739F06CDB3A2}" destId="{AD8BBD78-5528-4097-AFAA-0EC3DEB1E62C}" srcOrd="1" destOrd="0" presId="urn:microsoft.com/office/officeart/2005/8/layout/hierarchy6"/>
    <dgm:cxn modelId="{6EE616F9-EFEC-40A2-9CF8-B727B3EFAD36}" type="presParOf" srcId="{AD8BBD78-5528-4097-AFAA-0EC3DEB1E62C}" destId="{7945A6A3-3729-45B6-B9AB-EDC4E3F6F617}" srcOrd="0" destOrd="0" presId="urn:microsoft.com/office/officeart/2005/8/layout/hierarchy6"/>
    <dgm:cxn modelId="{75FC3777-02CE-495C-97E6-054533212B63}" type="presParOf" srcId="{E338CE52-A30D-4213-B891-739F06CDB3A2}" destId="{69CE3604-95CB-4BA9-A9E5-E2EE3C9DC6DA}" srcOrd="2" destOrd="0" presId="urn:microsoft.com/office/officeart/2005/8/layout/hierarchy6"/>
    <dgm:cxn modelId="{556CA876-236C-40C0-BE3D-322008CBA5A2}" type="presParOf" srcId="{69CE3604-95CB-4BA9-A9E5-E2EE3C9DC6DA}" destId="{2354F9AB-C356-4A4B-96A8-F0EB4194FBA9}" srcOrd="0" destOrd="0" presId="urn:microsoft.com/office/officeart/2005/8/layout/hierarchy6"/>
    <dgm:cxn modelId="{4F0AEE9F-E071-4D4E-B13D-386EF1196A0C}" type="presParOf" srcId="{69CE3604-95CB-4BA9-A9E5-E2EE3C9DC6DA}" destId="{EDC5E976-67F6-4135-B6EB-386422176E16}" srcOrd="1" destOrd="0" presId="urn:microsoft.com/office/officeart/2005/8/layout/hierarchy6"/>
    <dgm:cxn modelId="{AD71F18A-9188-4F66-AFE3-F64CAB1271D7}" type="presParOf" srcId="{E338CE52-A30D-4213-B891-739F06CDB3A2}" destId="{4BB3C078-A171-4540-AF66-04C20CF91CCC}" srcOrd="3" destOrd="0" presId="urn:microsoft.com/office/officeart/2005/8/layout/hierarchy6"/>
    <dgm:cxn modelId="{16D5905B-9EAC-4855-95F6-540E6DB2FAF6}" type="presParOf" srcId="{4BB3C078-A171-4540-AF66-04C20CF91CCC}" destId="{A548DF58-9BCF-4BBB-8863-9D36BDE9880C}" srcOrd="0" destOrd="0" presId="urn:microsoft.com/office/officeart/2005/8/layout/hierarchy6"/>
    <dgm:cxn modelId="{9C7C9657-8771-4B35-B7D3-B8061899AE24}" type="presParOf" srcId="{E338CE52-A30D-4213-B891-739F06CDB3A2}" destId="{CDA14165-D2FE-42D7-967E-6CB9F79564C1}" srcOrd="4" destOrd="0" presId="urn:microsoft.com/office/officeart/2005/8/layout/hierarchy6"/>
    <dgm:cxn modelId="{F5F3DCC7-A487-45A1-BA0E-B63F759DF308}" type="presParOf" srcId="{CDA14165-D2FE-42D7-967E-6CB9F79564C1}" destId="{AFB8C6FF-B3FA-47B0-8F2D-11AA5FB832ED}" srcOrd="0" destOrd="0" presId="urn:microsoft.com/office/officeart/2005/8/layout/hierarchy6"/>
    <dgm:cxn modelId="{EC5FAA7F-CF23-4572-B6A7-84B9FE207970}" type="presParOf" srcId="{CDA14165-D2FE-42D7-967E-6CB9F79564C1}" destId="{60D5A6AE-6A3B-4E70-B921-865BD2B10B29}" srcOrd="1" destOrd="0" presId="urn:microsoft.com/office/officeart/2005/8/layout/hierarchy6"/>
    <dgm:cxn modelId="{05523D61-5F96-48A3-A009-347AF1B209CE}" type="presParOf" srcId="{E338CE52-A30D-4213-B891-739F06CDB3A2}" destId="{77650E4D-BDBB-4CCA-BC09-9534D5100EB5}" srcOrd="5" destOrd="0" presId="urn:microsoft.com/office/officeart/2005/8/layout/hierarchy6"/>
    <dgm:cxn modelId="{94C9F540-33F7-4EBB-9204-067C6BEBAD12}" type="presParOf" srcId="{77650E4D-BDBB-4CCA-BC09-9534D5100EB5}" destId="{1C278FB3-C6DE-40A6-9CB2-7A7FDB05805C}" srcOrd="0" destOrd="0" presId="urn:microsoft.com/office/officeart/2005/8/layout/hierarchy6"/>
    <dgm:cxn modelId="{DF1674A5-432C-41D4-9134-7BEC9753D90C}" type="presParOf" srcId="{E338CE52-A30D-4213-B891-739F06CDB3A2}" destId="{BDEDAB33-8E8B-4F37-A256-D6B325A7F5A5}" srcOrd="6" destOrd="0" presId="urn:microsoft.com/office/officeart/2005/8/layout/hierarchy6"/>
    <dgm:cxn modelId="{A5E7FABD-C1B5-4A55-85E6-9BB95EE80669}" type="presParOf" srcId="{BDEDAB33-8E8B-4F37-A256-D6B325A7F5A5}" destId="{5F615814-F701-49E1-8ED2-FC6B497B3040}" srcOrd="0" destOrd="0" presId="urn:microsoft.com/office/officeart/2005/8/layout/hierarchy6"/>
    <dgm:cxn modelId="{EED30E9F-9290-4D66-8155-2A9CD6BB4C6A}" type="presParOf" srcId="{BDEDAB33-8E8B-4F37-A256-D6B325A7F5A5}" destId="{641A1194-2707-405A-81CC-E8C97358632C}" srcOrd="1" destOrd="0" presId="urn:microsoft.com/office/officeart/2005/8/layout/hierarchy6"/>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615814-F701-49E1-8ED2-FC6B497B3040}">
      <dsp:nvSpPr>
        <dsp:cNvPr id="0" name=""/>
        <dsp:cNvSpPr/>
      </dsp:nvSpPr>
      <dsp:spPr>
        <a:xfrm>
          <a:off x="0" y="3203771"/>
          <a:ext cx="5701096" cy="478650"/>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kumimoji="1" lang="ja-JP" altLang="en-US" sz="1100" b="1" kern="1200" dirty="0"/>
            <a:t>管理事業別（</a:t>
          </a:r>
          <a:r>
            <a:rPr kumimoji="1" lang="en-US" altLang="ja-JP" sz="1100" b="1" kern="1200" dirty="0"/>
            <a:t>264</a:t>
          </a:r>
          <a:r>
            <a:rPr kumimoji="1" lang="ja-JP" altLang="en-US" sz="1100" b="1" kern="1200" dirty="0"/>
            <a:t>事業）</a:t>
          </a:r>
        </a:p>
      </dsp:txBody>
      <dsp:txXfrm>
        <a:off x="0" y="3203771"/>
        <a:ext cx="1710328" cy="478650"/>
      </dsp:txXfrm>
    </dsp:sp>
    <dsp:sp modelId="{AFB8C6FF-B3FA-47B0-8F2D-11AA5FB832ED}">
      <dsp:nvSpPr>
        <dsp:cNvPr id="0" name=""/>
        <dsp:cNvSpPr/>
      </dsp:nvSpPr>
      <dsp:spPr>
        <a:xfrm>
          <a:off x="0" y="2377713"/>
          <a:ext cx="5701096" cy="711025"/>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8232" tIns="78232" rIns="78232" bIns="78232" numCol="1" spcCol="1270" anchor="ctr" anchorCtr="0">
          <a:noAutofit/>
        </a:bodyPr>
        <a:lstStyle/>
        <a:p>
          <a:pPr marL="0" lvl="0" indent="0" algn="ctr" defTabSz="466725">
            <a:lnSpc>
              <a:spcPct val="90000"/>
            </a:lnSpc>
            <a:spcBef>
              <a:spcPct val="0"/>
            </a:spcBef>
            <a:spcAft>
              <a:spcPct val="35000"/>
            </a:spcAft>
            <a:buNone/>
          </a:pPr>
          <a:r>
            <a:rPr kumimoji="1" lang="ja-JP" altLang="en-US" sz="1050" b="1" kern="1200" dirty="0"/>
            <a:t>部局別（</a:t>
          </a:r>
          <a:r>
            <a:rPr kumimoji="1" lang="en-US" altLang="ja-JP" sz="1050" b="1" kern="1200" dirty="0"/>
            <a:t>21</a:t>
          </a:r>
          <a:r>
            <a:rPr kumimoji="1" lang="ja-JP" altLang="en-US" sz="1050" b="1" kern="1200" dirty="0"/>
            <a:t>部局）</a:t>
          </a:r>
          <a:endParaRPr kumimoji="1" lang="en-US" altLang="ja-JP" sz="1050" b="1" kern="1200" dirty="0"/>
        </a:p>
      </dsp:txBody>
      <dsp:txXfrm>
        <a:off x="0" y="2377713"/>
        <a:ext cx="1710328" cy="711025"/>
      </dsp:txXfrm>
    </dsp:sp>
    <dsp:sp modelId="{2354F9AB-C356-4A4B-96A8-F0EB4194FBA9}">
      <dsp:nvSpPr>
        <dsp:cNvPr id="0" name=""/>
        <dsp:cNvSpPr/>
      </dsp:nvSpPr>
      <dsp:spPr>
        <a:xfrm>
          <a:off x="0" y="1750301"/>
          <a:ext cx="5701096" cy="529217"/>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kumimoji="1" lang="ja-JP" altLang="en-US" sz="1100" b="1" kern="1200" dirty="0"/>
            <a:t>会計別（</a:t>
          </a:r>
          <a:r>
            <a:rPr kumimoji="1" lang="en-US" altLang="ja-JP" sz="1100" b="1" kern="1200" dirty="0"/>
            <a:t>15</a:t>
          </a:r>
          <a:r>
            <a:rPr kumimoji="1" lang="ja-JP" altLang="en-US" sz="1100" b="1" kern="1200" dirty="0"/>
            <a:t>会計）</a:t>
          </a:r>
        </a:p>
      </dsp:txBody>
      <dsp:txXfrm>
        <a:off x="0" y="1750301"/>
        <a:ext cx="1710328" cy="529217"/>
      </dsp:txXfrm>
    </dsp:sp>
    <dsp:sp modelId="{2E2D3F7D-1F4D-4BA6-9BEC-5A06DCE5C8D5}">
      <dsp:nvSpPr>
        <dsp:cNvPr id="0" name=""/>
        <dsp:cNvSpPr/>
      </dsp:nvSpPr>
      <dsp:spPr>
        <a:xfrm>
          <a:off x="0" y="1143213"/>
          <a:ext cx="5701096" cy="496331"/>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kumimoji="1" lang="ja-JP" altLang="en-US" sz="1100" b="1" kern="1200" dirty="0"/>
            <a:t>大阪府全体</a:t>
          </a:r>
        </a:p>
      </dsp:txBody>
      <dsp:txXfrm>
        <a:off x="0" y="1143213"/>
        <a:ext cx="1710328" cy="496331"/>
      </dsp:txXfrm>
    </dsp:sp>
    <dsp:sp modelId="{B8B98424-4E20-46D7-B85C-A5BABA368ABC}">
      <dsp:nvSpPr>
        <dsp:cNvPr id="0" name=""/>
        <dsp:cNvSpPr/>
      </dsp:nvSpPr>
      <dsp:spPr>
        <a:xfrm>
          <a:off x="4058952" y="1179866"/>
          <a:ext cx="623987" cy="366525"/>
        </a:xfrm>
        <a:prstGeom prst="flowChartDocument">
          <a:avLst/>
        </a:prstGeom>
        <a:solidFill>
          <a:schemeClr val="accent2">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0" rIns="0" bIns="0" numCol="1" spcCol="1270" anchor="b" anchorCtr="0">
          <a:noAutofit/>
        </a:bodyPr>
        <a:lstStyle/>
        <a:p>
          <a:pPr marL="0" lvl="0" indent="0" algn="ctr" defTabSz="400050">
            <a:lnSpc>
              <a:spcPts val="900"/>
            </a:lnSpc>
            <a:spcBef>
              <a:spcPct val="0"/>
            </a:spcBef>
            <a:spcAft>
              <a:spcPts val="0"/>
            </a:spcAft>
            <a:buNone/>
          </a:pPr>
          <a:r>
            <a:rPr kumimoji="1" lang="ja-JP" altLang="en-US" sz="900" b="1" kern="1200" dirty="0">
              <a:solidFill>
                <a:schemeClr val="tx1"/>
              </a:solidFill>
            </a:rPr>
            <a:t>各会計</a:t>
          </a:r>
          <a:endParaRPr kumimoji="1" lang="en-US" altLang="ja-JP" sz="900" b="1" kern="1200" dirty="0">
            <a:solidFill>
              <a:schemeClr val="tx1"/>
            </a:solidFill>
          </a:endParaRPr>
        </a:p>
        <a:p>
          <a:pPr marL="0" lvl="0" indent="0" algn="ctr" defTabSz="400050">
            <a:lnSpc>
              <a:spcPts val="900"/>
            </a:lnSpc>
            <a:spcBef>
              <a:spcPct val="0"/>
            </a:spcBef>
            <a:spcAft>
              <a:spcPts val="0"/>
            </a:spcAft>
            <a:buNone/>
          </a:pPr>
          <a:r>
            <a:rPr kumimoji="1" lang="ja-JP" altLang="en-US" sz="900" b="1" kern="1200" dirty="0">
              <a:solidFill>
                <a:schemeClr val="tx1"/>
              </a:solidFill>
            </a:rPr>
            <a:t>合算</a:t>
          </a:r>
        </a:p>
      </dsp:txBody>
      <dsp:txXfrm>
        <a:off x="4058952" y="1179866"/>
        <a:ext cx="623987" cy="293933"/>
      </dsp:txXfrm>
    </dsp:sp>
    <dsp:sp modelId="{8F1ED6EF-FB8A-454C-84BB-AA86F8349D76}">
      <dsp:nvSpPr>
        <dsp:cNvPr id="0" name=""/>
        <dsp:cNvSpPr/>
      </dsp:nvSpPr>
      <dsp:spPr>
        <a:xfrm>
          <a:off x="3298858" y="1546391"/>
          <a:ext cx="1072087" cy="271452"/>
        </a:xfrm>
        <a:custGeom>
          <a:avLst/>
          <a:gdLst/>
          <a:ahLst/>
          <a:cxnLst/>
          <a:rect l="0" t="0" r="0" b="0"/>
          <a:pathLst>
            <a:path>
              <a:moveTo>
                <a:pt x="1072087" y="0"/>
              </a:moveTo>
              <a:lnTo>
                <a:pt x="1072087" y="135726"/>
              </a:lnTo>
              <a:lnTo>
                <a:pt x="0" y="135726"/>
              </a:lnTo>
              <a:lnTo>
                <a:pt x="0" y="271452"/>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1C83874-63FE-498F-A49C-52EA80AE3C1D}">
      <dsp:nvSpPr>
        <dsp:cNvPr id="0" name=""/>
        <dsp:cNvSpPr/>
      </dsp:nvSpPr>
      <dsp:spPr>
        <a:xfrm>
          <a:off x="3023964" y="1817844"/>
          <a:ext cx="549788" cy="366525"/>
        </a:xfrm>
        <a:prstGeom prst="flowChartDocument">
          <a:avLst/>
        </a:prstGeom>
        <a:solidFill>
          <a:schemeClr val="accent4">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08000" rIns="0" bIns="30480" numCol="1" spcCol="1270" anchor="ctr" anchorCtr="0">
          <a:noAutofit/>
        </a:bodyPr>
        <a:lstStyle/>
        <a:p>
          <a:pPr marL="0" lvl="0" indent="0" algn="ctr" defTabSz="355600">
            <a:lnSpc>
              <a:spcPct val="90000"/>
            </a:lnSpc>
            <a:spcBef>
              <a:spcPct val="0"/>
            </a:spcBef>
            <a:spcAft>
              <a:spcPct val="35000"/>
            </a:spcAft>
            <a:buNone/>
          </a:pPr>
          <a:r>
            <a:rPr kumimoji="1" lang="ja-JP" altLang="en-US" sz="800" b="1" kern="1200" dirty="0">
              <a:solidFill>
                <a:schemeClr val="tx1"/>
              </a:solidFill>
            </a:rPr>
            <a:t>一般会計</a:t>
          </a:r>
        </a:p>
      </dsp:txBody>
      <dsp:txXfrm>
        <a:off x="3023964" y="1817844"/>
        <a:ext cx="549788" cy="293933"/>
      </dsp:txXfrm>
    </dsp:sp>
    <dsp:sp modelId="{D3E5253B-1C1E-431E-92DC-14785DFFFA31}">
      <dsp:nvSpPr>
        <dsp:cNvPr id="0" name=""/>
        <dsp:cNvSpPr/>
      </dsp:nvSpPr>
      <dsp:spPr>
        <a:xfrm>
          <a:off x="2256330" y="2184369"/>
          <a:ext cx="1042527" cy="315142"/>
        </a:xfrm>
        <a:custGeom>
          <a:avLst/>
          <a:gdLst/>
          <a:ahLst/>
          <a:cxnLst/>
          <a:rect l="0" t="0" r="0" b="0"/>
          <a:pathLst>
            <a:path>
              <a:moveTo>
                <a:pt x="1042527" y="0"/>
              </a:moveTo>
              <a:lnTo>
                <a:pt x="1042527" y="157571"/>
              </a:lnTo>
              <a:lnTo>
                <a:pt x="0" y="157571"/>
              </a:lnTo>
              <a:lnTo>
                <a:pt x="0" y="315142"/>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669BA20-C206-4A92-8E92-5EBED891A7E8}">
      <dsp:nvSpPr>
        <dsp:cNvPr id="0" name=""/>
        <dsp:cNvSpPr/>
      </dsp:nvSpPr>
      <dsp:spPr>
        <a:xfrm>
          <a:off x="1981436" y="2499512"/>
          <a:ext cx="549788" cy="366525"/>
        </a:xfrm>
        <a:prstGeom prst="flowChartDocument">
          <a:avLst/>
        </a:prstGeom>
        <a:solidFill>
          <a:schemeClr val="accent5">
            <a:lumMod val="60000"/>
            <a:lumOff val="4000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44000" rIns="0" bIns="30480" numCol="1" spcCol="1270" anchor="ctr" anchorCtr="0">
          <a:noAutofit/>
        </a:bodyPr>
        <a:lstStyle/>
        <a:p>
          <a:pPr marL="0" lvl="0" indent="0" algn="ctr" defTabSz="355600">
            <a:lnSpc>
              <a:spcPct val="90000"/>
            </a:lnSpc>
            <a:spcBef>
              <a:spcPct val="0"/>
            </a:spcBef>
            <a:spcAft>
              <a:spcPct val="35000"/>
            </a:spcAft>
            <a:buNone/>
          </a:pPr>
          <a:r>
            <a:rPr kumimoji="1" lang="ja-JP" altLang="en-US" sz="800" b="1" kern="1200" dirty="0">
              <a:solidFill>
                <a:schemeClr val="tx1"/>
              </a:solidFill>
            </a:rPr>
            <a:t>政策企画部</a:t>
          </a:r>
        </a:p>
      </dsp:txBody>
      <dsp:txXfrm>
        <a:off x="1981436" y="2499512"/>
        <a:ext cx="549788" cy="293933"/>
      </dsp:txXfrm>
    </dsp:sp>
    <dsp:sp modelId="{F731DC01-2D36-4FD6-A40C-1487AC2A75C0}">
      <dsp:nvSpPr>
        <dsp:cNvPr id="0" name=""/>
        <dsp:cNvSpPr/>
      </dsp:nvSpPr>
      <dsp:spPr>
        <a:xfrm>
          <a:off x="2210610" y="2866037"/>
          <a:ext cx="91440" cy="363809"/>
        </a:xfrm>
        <a:custGeom>
          <a:avLst/>
          <a:gdLst/>
          <a:ahLst/>
          <a:cxnLst/>
          <a:rect l="0" t="0" r="0" b="0"/>
          <a:pathLst>
            <a:path>
              <a:moveTo>
                <a:pt x="45720" y="0"/>
              </a:moveTo>
              <a:lnTo>
                <a:pt x="45720" y="363809"/>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7B2E3FB-6729-4B7E-9D50-D1F5352B3956}">
      <dsp:nvSpPr>
        <dsp:cNvPr id="0" name=""/>
        <dsp:cNvSpPr/>
      </dsp:nvSpPr>
      <dsp:spPr>
        <a:xfrm>
          <a:off x="1941522" y="3229847"/>
          <a:ext cx="629617" cy="383854"/>
        </a:xfrm>
        <a:prstGeom prst="flowChartMultidocument">
          <a:avLst/>
        </a:prstGeom>
        <a:solidFill>
          <a:schemeClr val="accent6">
            <a:lumMod val="60000"/>
            <a:lumOff val="4000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355600">
            <a:lnSpc>
              <a:spcPts val="900"/>
            </a:lnSpc>
            <a:spcBef>
              <a:spcPct val="0"/>
            </a:spcBef>
            <a:spcAft>
              <a:spcPts val="0"/>
            </a:spcAft>
            <a:buNone/>
          </a:pPr>
          <a:r>
            <a:rPr kumimoji="1" lang="ja-JP" altLang="en-US" sz="800" b="1" kern="1200" dirty="0">
              <a:solidFill>
                <a:schemeClr val="tx1"/>
              </a:solidFill>
            </a:rPr>
            <a:t>危機管理</a:t>
          </a:r>
          <a:endParaRPr kumimoji="1" lang="en-US" altLang="ja-JP" sz="800" b="1" kern="1200" dirty="0">
            <a:solidFill>
              <a:schemeClr val="tx1"/>
            </a:solidFill>
          </a:endParaRPr>
        </a:p>
        <a:p>
          <a:pPr marL="0" lvl="0" indent="0" algn="ctr" defTabSz="355600">
            <a:lnSpc>
              <a:spcPts val="900"/>
            </a:lnSpc>
            <a:spcBef>
              <a:spcPct val="0"/>
            </a:spcBef>
            <a:spcAft>
              <a:spcPts val="0"/>
            </a:spcAft>
            <a:buNone/>
          </a:pPr>
          <a:r>
            <a:rPr kumimoji="1" lang="ja-JP" altLang="en-US" sz="800" b="1" kern="1200" dirty="0">
              <a:solidFill>
                <a:schemeClr val="tx1"/>
              </a:solidFill>
            </a:rPr>
            <a:t>事業</a:t>
          </a:r>
        </a:p>
      </dsp:txBody>
      <dsp:txXfrm>
        <a:off x="1941522" y="3295155"/>
        <a:ext cx="542024" cy="304009"/>
      </dsp:txXfrm>
    </dsp:sp>
    <dsp:sp modelId="{BFDE86FE-50AC-439C-BB5C-BD0BA97A478D}">
      <dsp:nvSpPr>
        <dsp:cNvPr id="0" name=""/>
        <dsp:cNvSpPr/>
      </dsp:nvSpPr>
      <dsp:spPr>
        <a:xfrm>
          <a:off x="3044785" y="2184369"/>
          <a:ext cx="254073" cy="315142"/>
        </a:xfrm>
        <a:custGeom>
          <a:avLst/>
          <a:gdLst/>
          <a:ahLst/>
          <a:cxnLst/>
          <a:rect l="0" t="0" r="0" b="0"/>
          <a:pathLst>
            <a:path>
              <a:moveTo>
                <a:pt x="254073" y="0"/>
              </a:moveTo>
              <a:lnTo>
                <a:pt x="254073" y="157571"/>
              </a:lnTo>
              <a:lnTo>
                <a:pt x="0" y="157571"/>
              </a:lnTo>
              <a:lnTo>
                <a:pt x="0" y="315142"/>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0C4E7D3-B6AF-4033-880F-37803A2FA322}">
      <dsp:nvSpPr>
        <dsp:cNvPr id="0" name=""/>
        <dsp:cNvSpPr/>
      </dsp:nvSpPr>
      <dsp:spPr>
        <a:xfrm>
          <a:off x="2769890" y="2499512"/>
          <a:ext cx="549788" cy="366525"/>
        </a:xfrm>
        <a:prstGeom prst="flowChartDocument">
          <a:avLst/>
        </a:prstGeom>
        <a:solidFill>
          <a:schemeClr val="accent5">
            <a:lumMod val="60000"/>
            <a:lumOff val="4000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44000" rIns="0" bIns="30480" numCol="1" spcCol="1270" anchor="ctr" anchorCtr="0">
          <a:noAutofit/>
        </a:bodyPr>
        <a:lstStyle/>
        <a:p>
          <a:pPr marL="0" lvl="0" indent="0" algn="ctr" defTabSz="355600">
            <a:lnSpc>
              <a:spcPct val="90000"/>
            </a:lnSpc>
            <a:spcBef>
              <a:spcPct val="0"/>
            </a:spcBef>
            <a:spcAft>
              <a:spcPct val="35000"/>
            </a:spcAft>
            <a:buNone/>
          </a:pPr>
          <a:r>
            <a:rPr kumimoji="1" lang="ja-JP" altLang="en-US" sz="800" b="1" kern="1200">
              <a:solidFill>
                <a:schemeClr val="tx1"/>
              </a:solidFill>
            </a:rPr>
            <a:t>総務部</a:t>
          </a:r>
        </a:p>
      </dsp:txBody>
      <dsp:txXfrm>
        <a:off x="2769890" y="2499512"/>
        <a:ext cx="549788" cy="293933"/>
      </dsp:txXfrm>
    </dsp:sp>
    <dsp:sp modelId="{9C35D9AF-7BB1-48CF-AED1-04CB1118D2CE}">
      <dsp:nvSpPr>
        <dsp:cNvPr id="0" name=""/>
        <dsp:cNvSpPr/>
      </dsp:nvSpPr>
      <dsp:spPr>
        <a:xfrm>
          <a:off x="2999065" y="2866037"/>
          <a:ext cx="91440" cy="363809"/>
        </a:xfrm>
        <a:custGeom>
          <a:avLst/>
          <a:gdLst/>
          <a:ahLst/>
          <a:cxnLst/>
          <a:rect l="0" t="0" r="0" b="0"/>
          <a:pathLst>
            <a:path>
              <a:moveTo>
                <a:pt x="45720" y="0"/>
              </a:moveTo>
              <a:lnTo>
                <a:pt x="45720" y="363809"/>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B065BA4-F22B-489F-AF56-6B4137F738B0}">
      <dsp:nvSpPr>
        <dsp:cNvPr id="0" name=""/>
        <dsp:cNvSpPr/>
      </dsp:nvSpPr>
      <dsp:spPr>
        <a:xfrm>
          <a:off x="2736076" y="3229847"/>
          <a:ext cx="617417" cy="366525"/>
        </a:xfrm>
        <a:prstGeom prst="flowChartMultidocument">
          <a:avLst/>
        </a:prstGeom>
        <a:solidFill>
          <a:schemeClr val="accent6">
            <a:lumMod val="60000"/>
            <a:lumOff val="4000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355600">
            <a:lnSpc>
              <a:spcPts val="900"/>
            </a:lnSpc>
            <a:spcBef>
              <a:spcPct val="0"/>
            </a:spcBef>
            <a:spcAft>
              <a:spcPts val="0"/>
            </a:spcAft>
            <a:buNone/>
          </a:pPr>
          <a:r>
            <a:rPr kumimoji="1" lang="ja-JP" altLang="en-US" sz="800" b="1" kern="1200" dirty="0">
              <a:solidFill>
                <a:schemeClr val="tx1"/>
              </a:solidFill>
              <a:latin typeface="+mn-ea"/>
              <a:ea typeface="+mn-ea"/>
            </a:rPr>
            <a:t>庁舎管理</a:t>
          </a:r>
          <a:endParaRPr kumimoji="1" lang="en-US" altLang="ja-JP" sz="800" b="1" kern="1200" dirty="0">
            <a:solidFill>
              <a:schemeClr val="tx1"/>
            </a:solidFill>
            <a:latin typeface="+mn-ea"/>
            <a:ea typeface="+mn-ea"/>
          </a:endParaRPr>
        </a:p>
        <a:p>
          <a:pPr marL="0" lvl="0" indent="0" algn="ctr" defTabSz="355600">
            <a:lnSpc>
              <a:spcPts val="900"/>
            </a:lnSpc>
            <a:spcBef>
              <a:spcPct val="0"/>
            </a:spcBef>
            <a:spcAft>
              <a:spcPts val="0"/>
            </a:spcAft>
            <a:buNone/>
          </a:pPr>
          <a:r>
            <a:rPr kumimoji="1" lang="ja-JP" altLang="en-US" sz="800" b="1" kern="1200" dirty="0">
              <a:solidFill>
                <a:schemeClr val="tx1"/>
              </a:solidFill>
              <a:latin typeface="+mn-ea"/>
              <a:ea typeface="+mn-ea"/>
            </a:rPr>
            <a:t>事業</a:t>
          </a:r>
        </a:p>
      </dsp:txBody>
      <dsp:txXfrm>
        <a:off x="2736076" y="3292207"/>
        <a:ext cx="531522" cy="290285"/>
      </dsp:txXfrm>
    </dsp:sp>
    <dsp:sp modelId="{5B7271E4-8829-498D-A24F-A77CE2DA9B54}">
      <dsp:nvSpPr>
        <dsp:cNvPr id="0" name=""/>
        <dsp:cNvSpPr/>
      </dsp:nvSpPr>
      <dsp:spPr>
        <a:xfrm>
          <a:off x="3298858" y="2184369"/>
          <a:ext cx="527552" cy="315142"/>
        </a:xfrm>
        <a:custGeom>
          <a:avLst/>
          <a:gdLst/>
          <a:ahLst/>
          <a:cxnLst/>
          <a:rect l="0" t="0" r="0" b="0"/>
          <a:pathLst>
            <a:path>
              <a:moveTo>
                <a:pt x="0" y="0"/>
              </a:moveTo>
              <a:lnTo>
                <a:pt x="0" y="157571"/>
              </a:lnTo>
              <a:lnTo>
                <a:pt x="527552" y="157571"/>
              </a:lnTo>
              <a:lnTo>
                <a:pt x="527552" y="315142"/>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A53F25C-B3E1-4292-A59F-B80A73C3D6F3}">
      <dsp:nvSpPr>
        <dsp:cNvPr id="0" name=""/>
        <dsp:cNvSpPr/>
      </dsp:nvSpPr>
      <dsp:spPr>
        <a:xfrm>
          <a:off x="3551516" y="2499512"/>
          <a:ext cx="549788" cy="366525"/>
        </a:xfrm>
        <a:prstGeom prst="flowChartDocument">
          <a:avLst/>
        </a:prstGeom>
        <a:solidFill>
          <a:schemeClr val="accent5">
            <a:lumMod val="60000"/>
            <a:lumOff val="4000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44000" rIns="0" bIns="30480" numCol="1" spcCol="1270" anchor="ctr" anchorCtr="0">
          <a:noAutofit/>
        </a:bodyPr>
        <a:lstStyle/>
        <a:p>
          <a:pPr marL="0" lvl="0" indent="0" algn="ctr" defTabSz="355600">
            <a:lnSpc>
              <a:spcPct val="90000"/>
            </a:lnSpc>
            <a:spcBef>
              <a:spcPct val="0"/>
            </a:spcBef>
            <a:spcAft>
              <a:spcPct val="35000"/>
            </a:spcAft>
            <a:buNone/>
          </a:pPr>
          <a:r>
            <a:rPr kumimoji="1" lang="ja-JP" altLang="en-US" sz="800" b="1" kern="1200">
              <a:solidFill>
                <a:schemeClr val="tx1"/>
              </a:solidFill>
            </a:rPr>
            <a:t>財務部</a:t>
          </a:r>
        </a:p>
      </dsp:txBody>
      <dsp:txXfrm>
        <a:off x="3551516" y="2499512"/>
        <a:ext cx="549788" cy="293933"/>
      </dsp:txXfrm>
    </dsp:sp>
    <dsp:sp modelId="{961F4DCB-BC7B-4C5F-9B83-E75BF3D791D1}">
      <dsp:nvSpPr>
        <dsp:cNvPr id="0" name=""/>
        <dsp:cNvSpPr/>
      </dsp:nvSpPr>
      <dsp:spPr>
        <a:xfrm>
          <a:off x="3780690" y="2866037"/>
          <a:ext cx="91440" cy="363809"/>
        </a:xfrm>
        <a:custGeom>
          <a:avLst/>
          <a:gdLst/>
          <a:ahLst/>
          <a:cxnLst/>
          <a:rect l="0" t="0" r="0" b="0"/>
          <a:pathLst>
            <a:path>
              <a:moveTo>
                <a:pt x="45720" y="0"/>
              </a:moveTo>
              <a:lnTo>
                <a:pt x="45720" y="363809"/>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6E1D460-B258-44B9-B4AF-DBBD5A53C040}">
      <dsp:nvSpPr>
        <dsp:cNvPr id="0" name=""/>
        <dsp:cNvSpPr/>
      </dsp:nvSpPr>
      <dsp:spPr>
        <a:xfrm>
          <a:off x="3518430" y="3229847"/>
          <a:ext cx="615960" cy="366525"/>
        </a:xfrm>
        <a:prstGeom prst="flowChartMultidocument">
          <a:avLst/>
        </a:prstGeom>
        <a:solidFill>
          <a:schemeClr val="accent6">
            <a:lumMod val="60000"/>
            <a:lumOff val="4000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355600">
            <a:lnSpc>
              <a:spcPts val="900"/>
            </a:lnSpc>
            <a:spcBef>
              <a:spcPct val="0"/>
            </a:spcBef>
            <a:spcAft>
              <a:spcPts val="0"/>
            </a:spcAft>
            <a:buNone/>
          </a:pPr>
          <a:r>
            <a:rPr kumimoji="1" lang="ja-JP" altLang="en-US" sz="800" b="1" kern="1200" dirty="0">
              <a:solidFill>
                <a:schemeClr val="tx1"/>
              </a:solidFill>
              <a:latin typeface="+mn-ea"/>
              <a:ea typeface="+mn-ea"/>
            </a:rPr>
            <a:t>一般管理</a:t>
          </a:r>
          <a:endParaRPr kumimoji="1" lang="en-US" altLang="ja-JP" sz="800" b="1" kern="1200" dirty="0">
            <a:solidFill>
              <a:schemeClr val="tx1"/>
            </a:solidFill>
            <a:latin typeface="+mn-ea"/>
            <a:ea typeface="+mn-ea"/>
          </a:endParaRPr>
        </a:p>
        <a:p>
          <a:pPr marL="0" lvl="0" indent="0" algn="ctr" defTabSz="355600">
            <a:lnSpc>
              <a:spcPts val="900"/>
            </a:lnSpc>
            <a:spcBef>
              <a:spcPct val="0"/>
            </a:spcBef>
            <a:spcAft>
              <a:spcPts val="0"/>
            </a:spcAft>
            <a:buNone/>
          </a:pPr>
          <a:r>
            <a:rPr kumimoji="1" lang="ja-JP" altLang="en-US" sz="800" b="1" kern="1200" dirty="0">
              <a:solidFill>
                <a:schemeClr val="tx1"/>
              </a:solidFill>
              <a:latin typeface="+mn-ea"/>
              <a:ea typeface="+mn-ea"/>
            </a:rPr>
            <a:t>事業</a:t>
          </a:r>
        </a:p>
      </dsp:txBody>
      <dsp:txXfrm>
        <a:off x="3518430" y="3292207"/>
        <a:ext cx="530267" cy="290285"/>
      </dsp:txXfrm>
    </dsp:sp>
    <dsp:sp modelId="{D76F64DE-F7DA-4C7D-99FF-9BF2DA6F309A}">
      <dsp:nvSpPr>
        <dsp:cNvPr id="0" name=""/>
        <dsp:cNvSpPr/>
      </dsp:nvSpPr>
      <dsp:spPr>
        <a:xfrm>
          <a:off x="3298858" y="2184369"/>
          <a:ext cx="1204825" cy="315142"/>
        </a:xfrm>
        <a:custGeom>
          <a:avLst/>
          <a:gdLst/>
          <a:ahLst/>
          <a:cxnLst/>
          <a:rect l="0" t="0" r="0" b="0"/>
          <a:pathLst>
            <a:path>
              <a:moveTo>
                <a:pt x="0" y="0"/>
              </a:moveTo>
              <a:lnTo>
                <a:pt x="0" y="157571"/>
              </a:lnTo>
              <a:lnTo>
                <a:pt x="1204825" y="157571"/>
              </a:lnTo>
              <a:lnTo>
                <a:pt x="1204825" y="315142"/>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399BFE0-9286-4C64-BCE0-B74578D5AEAE}">
      <dsp:nvSpPr>
        <dsp:cNvPr id="0" name=""/>
        <dsp:cNvSpPr/>
      </dsp:nvSpPr>
      <dsp:spPr>
        <a:xfrm>
          <a:off x="4228789" y="2499512"/>
          <a:ext cx="549788" cy="366525"/>
        </a:xfrm>
        <a:prstGeom prst="roundRect">
          <a:avLst>
            <a:gd name="adj" fmla="val 10000"/>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kumimoji="1" lang="ja-JP" altLang="en-US" sz="1100" b="1" kern="1200">
              <a:solidFill>
                <a:schemeClr val="tx1"/>
              </a:solidFill>
            </a:rPr>
            <a:t>・・・</a:t>
          </a:r>
        </a:p>
      </dsp:txBody>
      <dsp:txXfrm>
        <a:off x="4239524" y="2510247"/>
        <a:ext cx="528318" cy="345055"/>
      </dsp:txXfrm>
    </dsp:sp>
    <dsp:sp modelId="{556144D1-1887-42A3-8856-DE3E6D1E5689}">
      <dsp:nvSpPr>
        <dsp:cNvPr id="0" name=""/>
        <dsp:cNvSpPr/>
      </dsp:nvSpPr>
      <dsp:spPr>
        <a:xfrm>
          <a:off x="4013583" y="1546391"/>
          <a:ext cx="357362" cy="271452"/>
        </a:xfrm>
        <a:custGeom>
          <a:avLst/>
          <a:gdLst/>
          <a:ahLst/>
          <a:cxnLst/>
          <a:rect l="0" t="0" r="0" b="0"/>
          <a:pathLst>
            <a:path>
              <a:moveTo>
                <a:pt x="357362" y="0"/>
              </a:moveTo>
              <a:lnTo>
                <a:pt x="357362" y="135726"/>
              </a:lnTo>
              <a:lnTo>
                <a:pt x="0" y="135726"/>
              </a:lnTo>
              <a:lnTo>
                <a:pt x="0" y="271452"/>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C863638-6BF1-4621-8B7D-88989FDED956}">
      <dsp:nvSpPr>
        <dsp:cNvPr id="0" name=""/>
        <dsp:cNvSpPr/>
      </dsp:nvSpPr>
      <dsp:spPr>
        <a:xfrm>
          <a:off x="3738689" y="1817844"/>
          <a:ext cx="549788" cy="378807"/>
        </a:xfrm>
        <a:prstGeom prst="flowChartDocument">
          <a:avLst/>
        </a:prstGeom>
        <a:solidFill>
          <a:schemeClr val="accent4">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355600">
            <a:lnSpc>
              <a:spcPts val="900"/>
            </a:lnSpc>
            <a:spcBef>
              <a:spcPct val="0"/>
            </a:spcBef>
            <a:spcAft>
              <a:spcPts val="0"/>
            </a:spcAft>
            <a:buNone/>
          </a:pPr>
          <a:r>
            <a:rPr kumimoji="1" lang="ja-JP" altLang="en-US" sz="800" b="1" kern="1200">
              <a:solidFill>
                <a:schemeClr val="tx1"/>
              </a:solidFill>
            </a:rPr>
            <a:t>公債管理　特別会計</a:t>
          </a:r>
        </a:p>
      </dsp:txBody>
      <dsp:txXfrm>
        <a:off x="3738689" y="1817844"/>
        <a:ext cx="549788" cy="303782"/>
      </dsp:txXfrm>
    </dsp:sp>
    <dsp:sp modelId="{4BB621B6-C628-4A1C-9654-6EEEB0767D99}">
      <dsp:nvSpPr>
        <dsp:cNvPr id="0" name=""/>
        <dsp:cNvSpPr/>
      </dsp:nvSpPr>
      <dsp:spPr>
        <a:xfrm>
          <a:off x="4370945" y="1546391"/>
          <a:ext cx="357362" cy="271452"/>
        </a:xfrm>
        <a:custGeom>
          <a:avLst/>
          <a:gdLst/>
          <a:ahLst/>
          <a:cxnLst/>
          <a:rect l="0" t="0" r="0" b="0"/>
          <a:pathLst>
            <a:path>
              <a:moveTo>
                <a:pt x="0" y="0"/>
              </a:moveTo>
              <a:lnTo>
                <a:pt x="0" y="135726"/>
              </a:lnTo>
              <a:lnTo>
                <a:pt x="357362" y="135726"/>
              </a:lnTo>
              <a:lnTo>
                <a:pt x="357362" y="271452"/>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8331A35-4EF1-4D83-82A2-B4336039435F}">
      <dsp:nvSpPr>
        <dsp:cNvPr id="0" name=""/>
        <dsp:cNvSpPr/>
      </dsp:nvSpPr>
      <dsp:spPr>
        <a:xfrm>
          <a:off x="4453414" y="1817844"/>
          <a:ext cx="549788" cy="380662"/>
        </a:xfrm>
        <a:prstGeom prst="flowChartDocument">
          <a:avLst/>
        </a:prstGeom>
        <a:solidFill>
          <a:schemeClr val="accent4">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355600">
            <a:lnSpc>
              <a:spcPts val="900"/>
            </a:lnSpc>
            <a:spcBef>
              <a:spcPct val="0"/>
            </a:spcBef>
            <a:spcAft>
              <a:spcPts val="0"/>
            </a:spcAft>
            <a:buNone/>
          </a:pPr>
          <a:r>
            <a:rPr kumimoji="1" lang="ja-JP" altLang="en-US" sz="800" b="1" kern="1200">
              <a:solidFill>
                <a:schemeClr val="tx1"/>
              </a:solidFill>
            </a:rPr>
            <a:t>国民健康保険特別会計</a:t>
          </a:r>
        </a:p>
      </dsp:txBody>
      <dsp:txXfrm>
        <a:off x="4453414" y="1817844"/>
        <a:ext cx="549788" cy="305270"/>
      </dsp:txXfrm>
    </dsp:sp>
    <dsp:sp modelId="{02CB74E9-8254-4766-A9F6-4BA0A4D67AD0}">
      <dsp:nvSpPr>
        <dsp:cNvPr id="0" name=""/>
        <dsp:cNvSpPr/>
      </dsp:nvSpPr>
      <dsp:spPr>
        <a:xfrm>
          <a:off x="4370945" y="1546391"/>
          <a:ext cx="1017806" cy="271452"/>
        </a:xfrm>
        <a:custGeom>
          <a:avLst/>
          <a:gdLst/>
          <a:ahLst/>
          <a:cxnLst/>
          <a:rect l="0" t="0" r="0" b="0"/>
          <a:pathLst>
            <a:path>
              <a:moveTo>
                <a:pt x="0" y="0"/>
              </a:moveTo>
              <a:lnTo>
                <a:pt x="0" y="135726"/>
              </a:lnTo>
              <a:lnTo>
                <a:pt x="1017806" y="135726"/>
              </a:lnTo>
              <a:lnTo>
                <a:pt x="1017806" y="271452"/>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1A2EEAC-CE31-45E0-827E-C159928B2FC4}">
      <dsp:nvSpPr>
        <dsp:cNvPr id="0" name=""/>
        <dsp:cNvSpPr/>
      </dsp:nvSpPr>
      <dsp:spPr>
        <a:xfrm>
          <a:off x="5113858" y="1817844"/>
          <a:ext cx="549788" cy="366525"/>
        </a:xfrm>
        <a:prstGeom prst="roundRect">
          <a:avLst>
            <a:gd name="adj" fmla="val 10000"/>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kumimoji="1" lang="ja-JP" altLang="en-US" sz="1100" b="1" kern="1200">
              <a:solidFill>
                <a:schemeClr val="tx1"/>
              </a:solidFill>
            </a:rPr>
            <a:t>・・・</a:t>
          </a:r>
        </a:p>
      </dsp:txBody>
      <dsp:txXfrm>
        <a:off x="5124593" y="1828579"/>
        <a:ext cx="528318" cy="345055"/>
      </dsp:txXfrm>
    </dsp:sp>
    <dsp:sp modelId="{0C099FF7-9F18-41A6-8C94-964768D796CB}">
      <dsp:nvSpPr>
        <dsp:cNvPr id="0" name=""/>
        <dsp:cNvSpPr/>
      </dsp:nvSpPr>
      <dsp:spPr>
        <a:xfrm>
          <a:off x="5266227" y="2138649"/>
          <a:ext cx="91440" cy="91440"/>
        </a:xfrm>
        <a:custGeom>
          <a:avLst/>
          <a:gdLst/>
          <a:ahLst/>
          <a:cxnLst/>
          <a:rect l="0" t="0" r="0" b="0"/>
          <a:pathLst>
            <a:path>
              <a:moveTo>
                <a:pt x="122525" y="45720"/>
              </a:moveTo>
              <a:lnTo>
                <a:pt x="122525" y="90934"/>
              </a:lnTo>
              <a:lnTo>
                <a:pt x="45720" y="90934"/>
              </a:lnTo>
              <a:lnTo>
                <a:pt x="45720" y="136149"/>
              </a:lnTo>
            </a:path>
          </a:pathLst>
        </a:custGeom>
        <a:noFill/>
        <a:ln w="12700" cap="flat" cmpd="sng" algn="ctr">
          <a:noFill/>
          <a:prstDash val="solid"/>
          <a:miter lim="800000"/>
        </a:ln>
        <a:effectLst/>
      </dsp:spPr>
      <dsp:style>
        <a:lnRef idx="2">
          <a:scrgbClr r="0" g="0" b="0"/>
        </a:lnRef>
        <a:fillRef idx="0">
          <a:scrgbClr r="0" g="0" b="0"/>
        </a:fillRef>
        <a:effectRef idx="0">
          <a:scrgbClr r="0" g="0" b="0"/>
        </a:effectRef>
        <a:fontRef idx="minor"/>
      </dsp:style>
    </dsp:sp>
    <dsp:sp modelId="{59EB92B1-B630-49CA-BC59-9572884B4676}">
      <dsp:nvSpPr>
        <dsp:cNvPr id="0" name=""/>
        <dsp:cNvSpPr/>
      </dsp:nvSpPr>
      <dsp:spPr>
        <a:xfrm>
          <a:off x="5037052" y="2274799"/>
          <a:ext cx="549788" cy="366525"/>
        </a:xfrm>
        <a:prstGeom prst="roundRect">
          <a:avLst>
            <a:gd name="adj" fmla="val 10000"/>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endParaRPr kumimoji="1" lang="ja-JP" altLang="en-US" sz="1500" kern="1200"/>
        </a:p>
      </dsp:txBody>
      <dsp:txXfrm>
        <a:off x="5047787" y="2285534"/>
        <a:ext cx="528318" cy="34505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45659" cy="49813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444" y="0"/>
            <a:ext cx="2945659" cy="498136"/>
          </a:xfrm>
          <a:prstGeom prst="rect">
            <a:avLst/>
          </a:prstGeom>
        </p:spPr>
        <p:txBody>
          <a:bodyPr vert="horz" lIns="91440" tIns="45720" rIns="91440" bIns="45720" rtlCol="0"/>
          <a:lstStyle>
            <a:lvl1pPr algn="r">
              <a:defRPr sz="1200"/>
            </a:lvl1pPr>
          </a:lstStyle>
          <a:p>
            <a:fld id="{1EDBDD3D-1B72-4FE4-963E-9943EEBAE2BF}" type="datetimeFigureOut">
              <a:rPr kumimoji="1" lang="ja-JP" altLang="en-US" smtClean="0"/>
              <a:t>2026/10/20</a:t>
            </a:fld>
            <a:endParaRPr kumimoji="1" lang="ja-JP" altLang="en-US"/>
          </a:p>
        </p:txBody>
      </p:sp>
      <p:sp>
        <p:nvSpPr>
          <p:cNvPr id="4" name="スライド イメージ プレースホルダー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430092"/>
            <a:ext cx="2945659" cy="49813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444" y="9430092"/>
            <a:ext cx="2945659" cy="498135"/>
          </a:xfrm>
          <a:prstGeom prst="rect">
            <a:avLst/>
          </a:prstGeom>
        </p:spPr>
        <p:txBody>
          <a:bodyPr vert="horz" lIns="91440" tIns="45720" rIns="91440" bIns="45720" rtlCol="0" anchor="b"/>
          <a:lstStyle>
            <a:lvl1pPr algn="r">
              <a:defRPr sz="1200"/>
            </a:lvl1pPr>
          </a:lstStyle>
          <a:p>
            <a:fld id="{77436CAD-0739-47D4-A245-ABA53A80DA6F}" type="slidenum">
              <a:rPr kumimoji="1" lang="ja-JP" altLang="en-US" smtClean="0"/>
              <a:t>‹#›</a:t>
            </a:fld>
            <a:endParaRPr kumimoji="1" lang="ja-JP" altLang="en-US"/>
          </a:p>
        </p:txBody>
      </p:sp>
    </p:spTree>
    <p:extLst>
      <p:ext uri="{BB962C8B-B14F-4D97-AF65-F5344CB8AC3E}">
        <p14:creationId xmlns:p14="http://schemas.microsoft.com/office/powerpoint/2010/main" val="323719118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77436CAD-0739-47D4-A245-ABA53A80DA6F}" type="slidenum">
              <a:rPr kumimoji="1" lang="ja-JP" altLang="en-US" smtClean="0"/>
              <a:t>0</a:t>
            </a:fld>
            <a:endParaRPr kumimoji="1" lang="ja-JP" altLang="en-US"/>
          </a:p>
        </p:txBody>
      </p:sp>
    </p:spTree>
    <p:extLst>
      <p:ext uri="{BB962C8B-B14F-4D97-AF65-F5344CB8AC3E}">
        <p14:creationId xmlns:p14="http://schemas.microsoft.com/office/powerpoint/2010/main" val="2468502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77436CAD-0739-47D4-A245-ABA53A80DA6F}" type="slidenum">
              <a:rPr kumimoji="1" lang="ja-JP" altLang="en-US" smtClean="0"/>
              <a:t>1</a:t>
            </a:fld>
            <a:endParaRPr kumimoji="1" lang="ja-JP" altLang="en-US"/>
          </a:p>
        </p:txBody>
      </p:sp>
    </p:spTree>
    <p:extLst>
      <p:ext uri="{BB962C8B-B14F-4D97-AF65-F5344CB8AC3E}">
        <p14:creationId xmlns:p14="http://schemas.microsoft.com/office/powerpoint/2010/main" val="31845684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77436CAD-0739-47D4-A245-ABA53A80DA6F}" type="slidenum">
              <a:rPr kumimoji="1" lang="ja-JP" altLang="en-US" smtClean="0"/>
              <a:t>2</a:t>
            </a:fld>
            <a:endParaRPr kumimoji="1" lang="ja-JP" altLang="en-US"/>
          </a:p>
        </p:txBody>
      </p:sp>
    </p:spTree>
    <p:extLst>
      <p:ext uri="{BB962C8B-B14F-4D97-AF65-F5344CB8AC3E}">
        <p14:creationId xmlns:p14="http://schemas.microsoft.com/office/powerpoint/2010/main" val="37425470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77436CAD-0739-47D4-A245-ABA53A80DA6F}" type="slidenum">
              <a:rPr kumimoji="1" lang="ja-JP" altLang="en-US" smtClean="0"/>
              <a:t>3</a:t>
            </a:fld>
            <a:endParaRPr kumimoji="1" lang="ja-JP" altLang="en-US"/>
          </a:p>
        </p:txBody>
      </p:sp>
    </p:spTree>
    <p:extLst>
      <p:ext uri="{BB962C8B-B14F-4D97-AF65-F5344CB8AC3E}">
        <p14:creationId xmlns:p14="http://schemas.microsoft.com/office/powerpoint/2010/main" val="16995393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77436CAD-0739-47D4-A245-ABA53A80DA6F}" type="slidenum">
              <a:rPr kumimoji="1" lang="ja-JP" altLang="en-US" smtClean="0"/>
              <a:t>4</a:t>
            </a:fld>
            <a:endParaRPr kumimoji="1" lang="ja-JP" altLang="en-US"/>
          </a:p>
        </p:txBody>
      </p:sp>
    </p:spTree>
    <p:extLst>
      <p:ext uri="{BB962C8B-B14F-4D97-AF65-F5344CB8AC3E}">
        <p14:creationId xmlns:p14="http://schemas.microsoft.com/office/powerpoint/2010/main" val="2020818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77436CAD-0739-47D4-A245-ABA53A80DA6F}" type="slidenum">
              <a:rPr kumimoji="1" lang="ja-JP" altLang="en-US" smtClean="0"/>
              <a:t>5</a:t>
            </a:fld>
            <a:endParaRPr kumimoji="1" lang="ja-JP" altLang="en-US"/>
          </a:p>
        </p:txBody>
      </p:sp>
    </p:spTree>
    <p:extLst>
      <p:ext uri="{BB962C8B-B14F-4D97-AF65-F5344CB8AC3E}">
        <p14:creationId xmlns:p14="http://schemas.microsoft.com/office/powerpoint/2010/main" val="9737702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77436CAD-0739-47D4-A245-ABA53A80DA6F}" type="slidenum">
              <a:rPr kumimoji="1" lang="ja-JP" altLang="en-US" smtClean="0"/>
              <a:t>6</a:t>
            </a:fld>
            <a:endParaRPr kumimoji="1" lang="ja-JP" altLang="en-US"/>
          </a:p>
        </p:txBody>
      </p:sp>
    </p:spTree>
    <p:extLst>
      <p:ext uri="{BB962C8B-B14F-4D97-AF65-F5344CB8AC3E}">
        <p14:creationId xmlns:p14="http://schemas.microsoft.com/office/powerpoint/2010/main" val="40912131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77436CAD-0739-47D4-A245-ABA53A80DA6F}" type="slidenum">
              <a:rPr kumimoji="1" lang="ja-JP" altLang="en-US" smtClean="0"/>
              <a:t>7</a:t>
            </a:fld>
            <a:endParaRPr kumimoji="1" lang="ja-JP" altLang="en-US"/>
          </a:p>
        </p:txBody>
      </p:sp>
    </p:spTree>
    <p:extLst>
      <p:ext uri="{BB962C8B-B14F-4D97-AF65-F5344CB8AC3E}">
        <p14:creationId xmlns:p14="http://schemas.microsoft.com/office/powerpoint/2010/main" val="30856298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77436CAD-0739-47D4-A245-ABA53A80DA6F}" type="slidenum">
              <a:rPr kumimoji="1" lang="ja-JP" altLang="en-US" smtClean="0"/>
              <a:t>8</a:t>
            </a:fld>
            <a:endParaRPr kumimoji="1" lang="ja-JP" altLang="en-US"/>
          </a:p>
        </p:txBody>
      </p:sp>
    </p:spTree>
    <p:extLst>
      <p:ext uri="{BB962C8B-B14F-4D97-AF65-F5344CB8AC3E}">
        <p14:creationId xmlns:p14="http://schemas.microsoft.com/office/powerpoint/2010/main" val="7238166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77436CAD-0739-47D4-A245-ABA53A80DA6F}" type="slidenum">
              <a:rPr kumimoji="1" lang="ja-JP" altLang="en-US" smtClean="0"/>
              <a:t>9</a:t>
            </a:fld>
            <a:endParaRPr kumimoji="1" lang="ja-JP" altLang="en-US"/>
          </a:p>
        </p:txBody>
      </p:sp>
    </p:spTree>
    <p:extLst>
      <p:ext uri="{BB962C8B-B14F-4D97-AF65-F5344CB8AC3E}">
        <p14:creationId xmlns:p14="http://schemas.microsoft.com/office/powerpoint/2010/main" val="36729215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77436CAD-0739-47D4-A245-ABA53A80DA6F}" type="slidenum">
              <a:rPr kumimoji="1" lang="ja-JP" altLang="en-US" smtClean="0"/>
              <a:t>10</a:t>
            </a:fld>
            <a:endParaRPr kumimoji="1" lang="ja-JP" altLang="en-US"/>
          </a:p>
        </p:txBody>
      </p:sp>
    </p:spTree>
    <p:extLst>
      <p:ext uri="{BB962C8B-B14F-4D97-AF65-F5344CB8AC3E}">
        <p14:creationId xmlns:p14="http://schemas.microsoft.com/office/powerpoint/2010/main" val="30788848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77436CAD-0739-47D4-A245-ABA53A80DA6F}" type="slidenum">
              <a:rPr kumimoji="1" lang="ja-JP" altLang="en-US" smtClean="0"/>
              <a:t>11</a:t>
            </a:fld>
            <a:endParaRPr kumimoji="1" lang="ja-JP" altLang="en-US"/>
          </a:p>
        </p:txBody>
      </p:sp>
    </p:spTree>
    <p:extLst>
      <p:ext uri="{BB962C8B-B14F-4D97-AF65-F5344CB8AC3E}">
        <p14:creationId xmlns:p14="http://schemas.microsoft.com/office/powerpoint/2010/main" val="14316743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77436CAD-0739-47D4-A245-ABA53A80DA6F}" type="slidenum">
              <a:rPr kumimoji="1" lang="ja-JP" altLang="en-US" smtClean="0"/>
              <a:t>12</a:t>
            </a:fld>
            <a:endParaRPr kumimoji="1" lang="ja-JP" altLang="en-US"/>
          </a:p>
        </p:txBody>
      </p:sp>
    </p:spTree>
    <p:extLst>
      <p:ext uri="{BB962C8B-B14F-4D97-AF65-F5344CB8AC3E}">
        <p14:creationId xmlns:p14="http://schemas.microsoft.com/office/powerpoint/2010/main" val="15002054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77436CAD-0739-47D4-A245-ABA53A80DA6F}" type="slidenum">
              <a:rPr kumimoji="1" lang="ja-JP" altLang="en-US" smtClean="0"/>
              <a:t>13</a:t>
            </a:fld>
            <a:endParaRPr kumimoji="1" lang="ja-JP" altLang="en-US"/>
          </a:p>
        </p:txBody>
      </p:sp>
    </p:spTree>
    <p:extLst>
      <p:ext uri="{BB962C8B-B14F-4D97-AF65-F5344CB8AC3E}">
        <p14:creationId xmlns:p14="http://schemas.microsoft.com/office/powerpoint/2010/main" val="20140131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77436CAD-0739-47D4-A245-ABA53A80DA6F}" type="slidenum">
              <a:rPr kumimoji="1" lang="ja-JP" altLang="en-US" smtClean="0"/>
              <a:t>14</a:t>
            </a:fld>
            <a:endParaRPr kumimoji="1" lang="ja-JP" altLang="en-US"/>
          </a:p>
        </p:txBody>
      </p:sp>
    </p:spTree>
    <p:extLst>
      <p:ext uri="{BB962C8B-B14F-4D97-AF65-F5344CB8AC3E}">
        <p14:creationId xmlns:p14="http://schemas.microsoft.com/office/powerpoint/2010/main" val="25219647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77436CAD-0739-47D4-A245-ABA53A80DA6F}" type="slidenum">
              <a:rPr kumimoji="1" lang="ja-JP" altLang="en-US" smtClean="0"/>
              <a:t>15</a:t>
            </a:fld>
            <a:endParaRPr kumimoji="1" lang="ja-JP" altLang="en-US"/>
          </a:p>
        </p:txBody>
      </p:sp>
    </p:spTree>
    <p:extLst>
      <p:ext uri="{BB962C8B-B14F-4D97-AF65-F5344CB8AC3E}">
        <p14:creationId xmlns:p14="http://schemas.microsoft.com/office/powerpoint/2010/main" val="37578967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77436CAD-0739-47D4-A245-ABA53A80DA6F}" type="slidenum">
              <a:rPr kumimoji="1" lang="ja-JP" altLang="en-US" smtClean="0"/>
              <a:t>16</a:t>
            </a:fld>
            <a:endParaRPr kumimoji="1" lang="ja-JP" altLang="en-US"/>
          </a:p>
        </p:txBody>
      </p:sp>
    </p:spTree>
    <p:extLst>
      <p:ext uri="{BB962C8B-B14F-4D97-AF65-F5344CB8AC3E}">
        <p14:creationId xmlns:p14="http://schemas.microsoft.com/office/powerpoint/2010/main" val="28464534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77436CAD-0739-47D4-A245-ABA53A80DA6F}" type="slidenum">
              <a:rPr kumimoji="1" lang="ja-JP" altLang="en-US" smtClean="0"/>
              <a:t>17</a:t>
            </a:fld>
            <a:endParaRPr kumimoji="1" lang="ja-JP" altLang="en-US"/>
          </a:p>
        </p:txBody>
      </p:sp>
    </p:spTree>
    <p:extLst>
      <p:ext uri="{BB962C8B-B14F-4D97-AF65-F5344CB8AC3E}">
        <p14:creationId xmlns:p14="http://schemas.microsoft.com/office/powerpoint/2010/main" val="12220768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77436CAD-0739-47D4-A245-ABA53A80DA6F}" type="slidenum">
              <a:rPr kumimoji="1" lang="ja-JP" altLang="en-US" smtClean="0"/>
              <a:t>18</a:t>
            </a:fld>
            <a:endParaRPr kumimoji="1" lang="ja-JP" altLang="en-US"/>
          </a:p>
        </p:txBody>
      </p:sp>
    </p:spTree>
    <p:extLst>
      <p:ext uri="{BB962C8B-B14F-4D97-AF65-F5344CB8AC3E}">
        <p14:creationId xmlns:p14="http://schemas.microsoft.com/office/powerpoint/2010/main" val="22798193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77436CAD-0739-47D4-A245-ABA53A80DA6F}" type="slidenum">
              <a:rPr kumimoji="1" lang="ja-JP" altLang="en-US" smtClean="0"/>
              <a:t>19</a:t>
            </a:fld>
            <a:endParaRPr kumimoji="1" lang="ja-JP" altLang="en-US"/>
          </a:p>
        </p:txBody>
      </p:sp>
    </p:spTree>
    <p:extLst>
      <p:ext uri="{BB962C8B-B14F-4D97-AF65-F5344CB8AC3E}">
        <p14:creationId xmlns:p14="http://schemas.microsoft.com/office/powerpoint/2010/main" val="14486417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D4FBC8E2-7548-4FF2-A941-DACD61B0FBAA}" type="datetime1">
              <a:rPr kumimoji="1" lang="ja-JP" altLang="en-US" smtClean="0"/>
              <a:t>2026/10/20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95ADDA1-9928-484C-B2C4-A9280BFF273D}" type="slidenum">
              <a:rPr kumimoji="1" lang="ja-JP" altLang="en-US" smtClean="0"/>
              <a:t>‹#›</a:t>
            </a:fld>
            <a:endParaRPr kumimoji="1" lang="ja-JP" altLang="en-US"/>
          </a:p>
        </p:txBody>
      </p:sp>
    </p:spTree>
    <p:extLst>
      <p:ext uri="{BB962C8B-B14F-4D97-AF65-F5344CB8AC3E}">
        <p14:creationId xmlns:p14="http://schemas.microsoft.com/office/powerpoint/2010/main" val="32444153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Tree>
    <p:extLst>
      <p:ext uri="{BB962C8B-B14F-4D97-AF65-F5344CB8AC3E}">
        <p14:creationId xmlns:p14="http://schemas.microsoft.com/office/powerpoint/2010/main" val="17306619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AB56B791-F4B3-4C16-936C-AF2338DB8D0D}" type="datetime1">
              <a:rPr kumimoji="1" lang="ja-JP" altLang="en-US" smtClean="0"/>
              <a:t>2026/10/20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95ADDA1-9928-484C-B2C4-A9280BFF273D}" type="slidenum">
              <a:rPr kumimoji="1" lang="ja-JP" altLang="en-US" smtClean="0"/>
              <a:t>‹#›</a:t>
            </a:fld>
            <a:endParaRPr kumimoji="1" lang="ja-JP" altLang="en-US"/>
          </a:p>
        </p:txBody>
      </p:sp>
    </p:spTree>
    <p:extLst>
      <p:ext uri="{BB962C8B-B14F-4D97-AF65-F5344CB8AC3E}">
        <p14:creationId xmlns:p14="http://schemas.microsoft.com/office/powerpoint/2010/main" val="4149036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A5B1853F-E61C-491A-AA0B-26333A448B26}" type="datetime1">
              <a:rPr kumimoji="1" lang="ja-JP" altLang="en-US" smtClean="0"/>
              <a:t>2026/10/20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95ADDA1-9928-484C-B2C4-A9280BFF273D}" type="slidenum">
              <a:rPr kumimoji="1" lang="ja-JP" altLang="en-US" smtClean="0"/>
              <a:t>‹#›</a:t>
            </a:fld>
            <a:endParaRPr kumimoji="1" lang="ja-JP" altLang="en-US"/>
          </a:p>
        </p:txBody>
      </p:sp>
    </p:spTree>
    <p:extLst>
      <p:ext uri="{BB962C8B-B14F-4D97-AF65-F5344CB8AC3E}">
        <p14:creationId xmlns:p14="http://schemas.microsoft.com/office/powerpoint/2010/main" val="13764967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839788" y="2505075"/>
            <a:ext cx="5157787"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172200" y="2505075"/>
            <a:ext cx="5183188"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E1A2C11-129D-41D7-842C-869C7BD83F14}" type="datetime1">
              <a:rPr kumimoji="1" lang="ja-JP" altLang="en-US" smtClean="0"/>
              <a:t>2026/10/20</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995ADDA1-9928-484C-B2C4-A9280BFF273D}" type="slidenum">
              <a:rPr kumimoji="1" lang="ja-JP" altLang="en-US" smtClean="0"/>
              <a:t>‹#›</a:t>
            </a:fld>
            <a:endParaRPr kumimoji="1" lang="ja-JP" altLang="en-US"/>
          </a:p>
        </p:txBody>
      </p:sp>
    </p:spTree>
    <p:extLst>
      <p:ext uri="{BB962C8B-B14F-4D97-AF65-F5344CB8AC3E}">
        <p14:creationId xmlns:p14="http://schemas.microsoft.com/office/powerpoint/2010/main" val="42447026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69F163F5-72F3-4962-9288-F9B9B1D47E7D}" type="datetime1">
              <a:rPr kumimoji="1" lang="ja-JP" altLang="en-US" smtClean="0"/>
              <a:t>2026/10/20</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995ADDA1-9928-484C-B2C4-A9280BFF273D}" type="slidenum">
              <a:rPr kumimoji="1" lang="ja-JP" altLang="en-US" smtClean="0"/>
              <a:t>‹#›</a:t>
            </a:fld>
            <a:endParaRPr kumimoji="1" lang="ja-JP" altLang="en-US"/>
          </a:p>
        </p:txBody>
      </p:sp>
    </p:spTree>
    <p:extLst>
      <p:ext uri="{BB962C8B-B14F-4D97-AF65-F5344CB8AC3E}">
        <p14:creationId xmlns:p14="http://schemas.microsoft.com/office/powerpoint/2010/main" val="33254245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4187AC-49D3-4558-9F38-FEC6EBF4DE21}" type="datetime1">
              <a:rPr kumimoji="1" lang="ja-JP" altLang="en-US" smtClean="0"/>
              <a:t>2026/10/20</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995ADDA1-9928-484C-B2C4-A9280BFF273D}" type="slidenum">
              <a:rPr kumimoji="1" lang="ja-JP" altLang="en-US" smtClean="0"/>
              <a:t>‹#›</a:t>
            </a:fld>
            <a:endParaRPr kumimoji="1" lang="ja-JP" altLang="en-US"/>
          </a:p>
        </p:txBody>
      </p:sp>
    </p:spTree>
    <p:extLst>
      <p:ext uri="{BB962C8B-B14F-4D97-AF65-F5344CB8AC3E}">
        <p14:creationId xmlns:p14="http://schemas.microsoft.com/office/powerpoint/2010/main" val="5838441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FFE7173-8AEF-4FFA-B443-F1300AC196DE}" type="datetime1">
              <a:rPr kumimoji="1" lang="ja-JP" altLang="en-US" smtClean="0"/>
              <a:t>2026/10/20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95ADDA1-9928-484C-B2C4-A9280BFF273D}" type="slidenum">
              <a:rPr kumimoji="1" lang="ja-JP" altLang="en-US" smtClean="0"/>
              <a:t>‹#›</a:t>
            </a:fld>
            <a:endParaRPr kumimoji="1" lang="ja-JP" altLang="en-US"/>
          </a:p>
        </p:txBody>
      </p:sp>
    </p:spTree>
    <p:extLst>
      <p:ext uri="{BB962C8B-B14F-4D97-AF65-F5344CB8AC3E}">
        <p14:creationId xmlns:p14="http://schemas.microsoft.com/office/powerpoint/2010/main" val="33654323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4790997-A5EE-4679-BF9C-C672F53EB6EE}" type="datetime1">
              <a:rPr kumimoji="1" lang="ja-JP" altLang="en-US" smtClean="0"/>
              <a:t>2026/10/20</a:t>
            </a:fld>
            <a:endParaRPr kumimoji="1" lang="ja-JP" alt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95ADDA1-9928-484C-B2C4-A9280BFF273D}" type="slidenum">
              <a:rPr kumimoji="1" lang="ja-JP" altLang="en-US" smtClean="0"/>
              <a:t>‹#›</a:t>
            </a:fld>
            <a:endParaRPr kumimoji="1" lang="ja-JP" altLang="en-US"/>
          </a:p>
        </p:txBody>
      </p:sp>
    </p:spTree>
    <p:extLst>
      <p:ext uri="{BB962C8B-B14F-4D97-AF65-F5344CB8AC3E}">
        <p14:creationId xmlns:p14="http://schemas.microsoft.com/office/powerpoint/2010/main" val="605900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6107C855-254C-4921-9345-43ED44E57E99}" type="datetime1">
              <a:rPr kumimoji="1" lang="ja-JP" altLang="en-US" smtClean="0"/>
              <a:t>2026/10/20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95ADDA1-9928-484C-B2C4-A9280BFF273D}" type="slidenum">
              <a:rPr kumimoji="1" lang="ja-JP" altLang="en-US" smtClean="0"/>
              <a:t>‹#›</a:t>
            </a:fld>
            <a:endParaRPr kumimoji="1" lang="ja-JP" altLang="en-US"/>
          </a:p>
        </p:txBody>
      </p:sp>
    </p:spTree>
    <p:extLst>
      <p:ext uri="{BB962C8B-B14F-4D97-AF65-F5344CB8AC3E}">
        <p14:creationId xmlns:p14="http://schemas.microsoft.com/office/powerpoint/2010/main" val="8349395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58E7A85-ED99-4F6F-809D-076151F5E1DC}" type="datetime1">
              <a:rPr kumimoji="1" lang="ja-JP" altLang="en-US" smtClean="0"/>
              <a:t>2026/10/20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95ADDA1-9928-484C-B2C4-A9280BFF273D}" type="slidenum">
              <a:rPr kumimoji="1" lang="ja-JP" altLang="en-US" smtClean="0"/>
              <a:t>‹#›</a:t>
            </a:fld>
            <a:endParaRPr kumimoji="1" lang="ja-JP" altLang="en-US"/>
          </a:p>
        </p:txBody>
      </p:sp>
    </p:spTree>
    <p:extLst>
      <p:ext uri="{BB962C8B-B14F-4D97-AF65-F5344CB8AC3E}">
        <p14:creationId xmlns:p14="http://schemas.microsoft.com/office/powerpoint/2010/main" val="3051679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984968-4891-4BC5-9F35-D214DB32F2D6}" type="datetime1">
              <a:rPr kumimoji="1" lang="ja-JP" altLang="en-US" smtClean="0"/>
              <a:t>2026/10/20</a:t>
            </a:fld>
            <a:endParaRPr kumimoji="1" lang="ja-JP"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5ADDA1-9928-484C-B2C4-A9280BFF273D}" type="slidenum">
              <a:rPr kumimoji="1" lang="ja-JP" altLang="en-US" smtClean="0"/>
              <a:t>‹#›</a:t>
            </a:fld>
            <a:endParaRPr kumimoji="1" lang="ja-JP" altLang="en-US"/>
          </a:p>
        </p:txBody>
      </p:sp>
    </p:spTree>
    <p:extLst>
      <p:ext uri="{BB962C8B-B14F-4D97-AF65-F5344CB8AC3E}">
        <p14:creationId xmlns:p14="http://schemas.microsoft.com/office/powerpoint/2010/main" val="83027373"/>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7"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emf"/><Relationship Id="rId5" Type="http://schemas.openxmlformats.org/officeDocument/2006/relationships/image" Target="../media/image7.emf"/><Relationship Id="rId4" Type="http://schemas.openxmlformats.org/officeDocument/2006/relationships/image" Target="../media/image6.emf"/></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emf"/></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11.emf"/></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6.emf"/></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7.emf"/></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emf"/></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png"/><Relationship Id="rId7"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s://www.soumu.go.jp/iken/kokaikei/R06_chihou_zaimusyorui.html" TargetMode="External"/></Relationships>
</file>

<file path=ppt/slides/_rels/slide18.xml.rels><?xml version="1.0" encoding="UTF-8" standalone="yes"?>
<Relationships xmlns="http://schemas.openxmlformats.org/package/2006/relationships"><Relationship Id="rId8" Type="http://schemas.openxmlformats.org/officeDocument/2006/relationships/image" Target="../media/image30.emf"/><Relationship Id="rId3" Type="http://schemas.openxmlformats.org/officeDocument/2006/relationships/image" Target="../media/image26.png"/><Relationship Id="rId7"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9.png"/><Relationship Id="rId11" Type="http://schemas.openxmlformats.org/officeDocument/2006/relationships/image" Target="../media/image33.emf"/><Relationship Id="rId5" Type="http://schemas.openxmlformats.org/officeDocument/2006/relationships/image" Target="../media/image28.png"/><Relationship Id="rId10" Type="http://schemas.openxmlformats.org/officeDocument/2006/relationships/image" Target="../media/image32.emf"/><Relationship Id="rId4" Type="http://schemas.openxmlformats.org/officeDocument/2006/relationships/image" Target="../media/image27.png"/><Relationship Id="rId9" Type="http://schemas.openxmlformats.org/officeDocument/2006/relationships/image" Target="../media/image31.emf"/></Relationships>
</file>

<file path=ppt/slides/_rels/slide19.xml.rels><?xml version="1.0" encoding="UTF-8" standalone="yes"?>
<Relationships xmlns="http://schemas.openxmlformats.org/package/2006/relationships"><Relationship Id="rId8" Type="http://schemas.openxmlformats.org/officeDocument/2006/relationships/image" Target="../media/image38.emf"/><Relationship Id="rId3" Type="http://schemas.openxmlformats.org/officeDocument/2006/relationships/image" Target="../media/image34.png"/><Relationship Id="rId7"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7.png"/><Relationship Id="rId11" Type="http://schemas.openxmlformats.org/officeDocument/2006/relationships/image" Target="../media/image41.emf"/><Relationship Id="rId5" Type="http://schemas.openxmlformats.org/officeDocument/2006/relationships/image" Target="../media/image36.png"/><Relationship Id="rId10" Type="http://schemas.openxmlformats.org/officeDocument/2006/relationships/image" Target="../media/image40.emf"/><Relationship Id="rId4" Type="http://schemas.openxmlformats.org/officeDocument/2006/relationships/image" Target="../media/image35.png"/><Relationship Id="rId9" Type="http://schemas.openxmlformats.org/officeDocument/2006/relationships/image" Target="../media/image39.emf"/></Relationships>
</file>

<file path=ppt/slides/_rels/slide20.xml.rels><?xml version="1.0" encoding="UTF-8" standalone="yes"?>
<Relationships xmlns="http://schemas.openxmlformats.org/package/2006/relationships"><Relationship Id="rId8" Type="http://schemas.openxmlformats.org/officeDocument/2006/relationships/image" Target="../media/image45.emf"/><Relationship Id="rId3" Type="http://schemas.openxmlformats.org/officeDocument/2006/relationships/hyperlink" Target="https://www.pref.osaka.lg.jp/o160020/kaikei/newzaimusyohyou/index.html" TargetMode="External"/><Relationship Id="rId7"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jpeg"/><Relationship Id="rId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グループ化 1">
            <a:extLst>
              <a:ext uri="{FF2B5EF4-FFF2-40B4-BE49-F238E27FC236}">
                <a16:creationId xmlns:a16="http://schemas.microsoft.com/office/drawing/2014/main" id="{990BF980-F6A3-447D-852C-8A1D8CA9E6C6}"/>
              </a:ext>
            </a:extLst>
          </p:cNvPr>
          <p:cNvGrpSpPr/>
          <p:nvPr/>
        </p:nvGrpSpPr>
        <p:grpSpPr>
          <a:xfrm>
            <a:off x="-206671" y="-62442"/>
            <a:ext cx="12930932" cy="926151"/>
            <a:chOff x="1013127" y="1592919"/>
            <a:chExt cx="13416819" cy="769441"/>
          </a:xfrm>
        </p:grpSpPr>
        <p:sp>
          <p:nvSpPr>
            <p:cNvPr id="8" name="Rectangle 20">
              <a:extLst>
                <a:ext uri="{FF2B5EF4-FFF2-40B4-BE49-F238E27FC236}">
                  <a16:creationId xmlns:a16="http://schemas.microsoft.com/office/drawing/2014/main" id="{696BCF9C-5A1C-432E-99DE-7F98B9327F70}"/>
                </a:ext>
              </a:extLst>
            </p:cNvPr>
            <p:cNvSpPr>
              <a:spLocks noChangeArrowheads="1"/>
            </p:cNvSpPr>
            <p:nvPr/>
          </p:nvSpPr>
          <p:spPr bwMode="auto">
            <a:xfrm>
              <a:off x="1013127" y="1592919"/>
              <a:ext cx="8697012" cy="769441"/>
            </a:xfrm>
            <a:prstGeom prst="rect">
              <a:avLst/>
            </a:prstGeom>
            <a:noFill/>
            <a:ln>
              <a:noFill/>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6119813" algn="r"/>
                </a:tabLst>
                <a:defRPr>
                  <a:solidFill>
                    <a:schemeClr val="tx1"/>
                  </a:solidFill>
                  <a:latin typeface="Arial" panose="020B0604020202020204" pitchFamily="34" charset="0"/>
                </a:defRPr>
              </a:lvl1pPr>
              <a:lvl2pPr eaLnBrk="0" fontAlgn="base" hangingPunct="0">
                <a:spcBef>
                  <a:spcPct val="0"/>
                </a:spcBef>
                <a:spcAft>
                  <a:spcPct val="0"/>
                </a:spcAft>
                <a:tabLst>
                  <a:tab pos="6119813" algn="r"/>
                </a:tabLst>
                <a:defRPr>
                  <a:solidFill>
                    <a:schemeClr val="tx1"/>
                  </a:solidFill>
                  <a:latin typeface="Arial" panose="020B0604020202020204" pitchFamily="34" charset="0"/>
                </a:defRPr>
              </a:lvl2pPr>
              <a:lvl3pPr eaLnBrk="0" fontAlgn="base" hangingPunct="0">
                <a:spcBef>
                  <a:spcPct val="0"/>
                </a:spcBef>
                <a:spcAft>
                  <a:spcPct val="0"/>
                </a:spcAft>
                <a:tabLst>
                  <a:tab pos="6119813" algn="r"/>
                </a:tabLst>
                <a:defRPr>
                  <a:solidFill>
                    <a:schemeClr val="tx1"/>
                  </a:solidFill>
                  <a:latin typeface="Arial" panose="020B0604020202020204" pitchFamily="34" charset="0"/>
                </a:defRPr>
              </a:lvl3pPr>
              <a:lvl4pPr eaLnBrk="0" fontAlgn="base" hangingPunct="0">
                <a:spcBef>
                  <a:spcPct val="0"/>
                </a:spcBef>
                <a:spcAft>
                  <a:spcPct val="0"/>
                </a:spcAft>
                <a:tabLst>
                  <a:tab pos="6119813" algn="r"/>
                </a:tabLst>
                <a:defRPr>
                  <a:solidFill>
                    <a:schemeClr val="tx1"/>
                  </a:solidFill>
                  <a:latin typeface="Arial" panose="020B0604020202020204" pitchFamily="34" charset="0"/>
                </a:defRPr>
              </a:lvl4pPr>
              <a:lvl5pPr eaLnBrk="0" fontAlgn="base" hangingPunct="0">
                <a:spcBef>
                  <a:spcPct val="0"/>
                </a:spcBef>
                <a:spcAft>
                  <a:spcPct val="0"/>
                </a:spcAft>
                <a:tabLst>
                  <a:tab pos="6119813" algn="r"/>
                </a:tabLst>
                <a:defRPr>
                  <a:solidFill>
                    <a:schemeClr val="tx1"/>
                  </a:solidFill>
                  <a:latin typeface="Arial" panose="020B0604020202020204" pitchFamily="34" charset="0"/>
                </a:defRPr>
              </a:lvl5pPr>
              <a:lvl6pPr eaLnBrk="0" fontAlgn="base" hangingPunct="0">
                <a:spcBef>
                  <a:spcPct val="0"/>
                </a:spcBef>
                <a:spcAft>
                  <a:spcPct val="0"/>
                </a:spcAft>
                <a:tabLst>
                  <a:tab pos="6119813" algn="r"/>
                </a:tabLst>
                <a:defRPr>
                  <a:solidFill>
                    <a:schemeClr val="tx1"/>
                  </a:solidFill>
                  <a:latin typeface="Arial" panose="020B0604020202020204" pitchFamily="34" charset="0"/>
                </a:defRPr>
              </a:lvl6pPr>
              <a:lvl7pPr eaLnBrk="0" fontAlgn="base" hangingPunct="0">
                <a:spcBef>
                  <a:spcPct val="0"/>
                </a:spcBef>
                <a:spcAft>
                  <a:spcPct val="0"/>
                </a:spcAft>
                <a:tabLst>
                  <a:tab pos="6119813" algn="r"/>
                </a:tabLst>
                <a:defRPr>
                  <a:solidFill>
                    <a:schemeClr val="tx1"/>
                  </a:solidFill>
                  <a:latin typeface="Arial" panose="020B0604020202020204" pitchFamily="34" charset="0"/>
                </a:defRPr>
              </a:lvl7pPr>
              <a:lvl8pPr eaLnBrk="0" fontAlgn="base" hangingPunct="0">
                <a:spcBef>
                  <a:spcPct val="0"/>
                </a:spcBef>
                <a:spcAft>
                  <a:spcPct val="0"/>
                </a:spcAft>
                <a:tabLst>
                  <a:tab pos="6119813" algn="r"/>
                </a:tabLst>
                <a:defRPr>
                  <a:solidFill>
                    <a:schemeClr val="tx1"/>
                  </a:solidFill>
                  <a:latin typeface="Arial" panose="020B0604020202020204" pitchFamily="34" charset="0"/>
                </a:defRPr>
              </a:lvl8pPr>
              <a:lvl9pPr eaLnBrk="0" fontAlgn="base" hangingPunct="0">
                <a:spcBef>
                  <a:spcPct val="0"/>
                </a:spcBef>
                <a:spcAft>
                  <a:spcPct val="0"/>
                </a:spcAft>
                <a:tabLst>
                  <a:tab pos="6119813" algn="r"/>
                </a:tabLs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tab pos="6119813" algn="r"/>
                </a:tabLst>
              </a:pPr>
              <a:r>
                <a:rPr kumimoji="0" lang="ja-JP" altLang="en-US" sz="4400" b="1" i="0" strike="noStrike" cap="none" normalizeH="0" baseline="0" dirty="0">
                  <a:ln>
                    <a:noFill/>
                  </a:ln>
                  <a:solidFill>
                    <a:schemeClr val="accent1"/>
                  </a:solidFill>
                  <a:effectLst/>
                  <a:latin typeface="HG丸ｺﾞｼｯｸM-PRO" panose="020F0600000000000000" pitchFamily="50" charset="-128"/>
                  <a:ea typeface="HG丸ｺﾞｼｯｸM-PRO" panose="020F0600000000000000" pitchFamily="50" charset="-128"/>
                </a:rPr>
                <a:t>　 </a:t>
              </a:r>
              <a:r>
                <a:rPr kumimoji="0" lang="ja-JP" altLang="en-US" sz="3600" b="1" i="0" strike="noStrike" cap="none" normalizeH="0" baseline="0" dirty="0">
                  <a:ln>
                    <a:noFill/>
                  </a:ln>
                  <a:solidFill>
                    <a:srgbClr val="0F6FC6"/>
                  </a:solidFill>
                  <a:effectLst/>
                  <a:latin typeface="HG丸ｺﾞｼｯｸM-PRO" panose="020F0600000000000000" pitchFamily="50" charset="-128"/>
                  <a:ea typeface="HG丸ｺﾞｼｯｸM-PRO" panose="020F0600000000000000" pitchFamily="50" charset="-128"/>
                </a:rPr>
                <a:t>大阪府の財務諸表（概要版）</a:t>
              </a:r>
              <a:endParaRPr kumimoji="0" lang="en-US" altLang="ja-JP" sz="4400" b="1" i="0" strike="noStrike" cap="none" normalizeH="0" baseline="0" dirty="0">
                <a:ln>
                  <a:noFill/>
                </a:ln>
                <a:solidFill>
                  <a:srgbClr val="0F6FC6"/>
                </a:solidFill>
                <a:effectLst/>
                <a:latin typeface="HG丸ｺﾞｼｯｸM-PRO" panose="020F0600000000000000" pitchFamily="50" charset="-128"/>
                <a:ea typeface="HG丸ｺﾞｼｯｸM-PRO" panose="020F0600000000000000" pitchFamily="50" charset="-128"/>
              </a:endParaRPr>
            </a:p>
          </p:txBody>
        </p:sp>
        <p:sp>
          <p:nvSpPr>
            <p:cNvPr id="9" name="テキスト ボックス 8">
              <a:extLst>
                <a:ext uri="{FF2B5EF4-FFF2-40B4-BE49-F238E27FC236}">
                  <a16:creationId xmlns:a16="http://schemas.microsoft.com/office/drawing/2014/main" id="{8C714436-0CE7-4EBF-8C31-BD942925F300}"/>
                </a:ext>
              </a:extLst>
            </p:cNvPr>
            <p:cNvSpPr txBox="1"/>
            <p:nvPr/>
          </p:nvSpPr>
          <p:spPr>
            <a:xfrm>
              <a:off x="9035472" y="1880583"/>
              <a:ext cx="5394474" cy="383549"/>
            </a:xfrm>
            <a:prstGeom prst="rect">
              <a:avLst/>
            </a:prstGeom>
            <a:noFill/>
          </p:spPr>
          <p:txBody>
            <a:bodyPr wrap="square">
              <a:spAutoFit/>
            </a:bodyPr>
            <a:lstStyle/>
            <a:p>
              <a:r>
                <a:rPr lang="ja-JP" altLang="en-US" sz="2400" dirty="0">
                  <a:latin typeface="HG丸ｺﾞｼｯｸM-PRO" panose="020F0600000000000000" pitchFamily="50" charset="-128"/>
                  <a:ea typeface="HG丸ｺﾞｼｯｸM-PRO" panose="020F0600000000000000" pitchFamily="50" charset="-128"/>
                </a:rPr>
                <a:t>令和８年</a:t>
              </a:r>
              <a:r>
                <a:rPr lang="en-US" altLang="ja-JP" sz="2400" dirty="0">
                  <a:latin typeface="HG丸ｺﾞｼｯｸM-PRO" panose="020F0600000000000000" pitchFamily="50" charset="-128"/>
                  <a:ea typeface="HG丸ｺﾞｼｯｸM-PRO" panose="020F0600000000000000" pitchFamily="50" charset="-128"/>
                </a:rPr>
                <a:t>10</a:t>
              </a:r>
              <a:r>
                <a:rPr lang="ja-JP" altLang="en-US" sz="2400" dirty="0">
                  <a:latin typeface="HG丸ｺﾞｼｯｸM-PRO" panose="020F0600000000000000" pitchFamily="50" charset="-128"/>
                  <a:ea typeface="HG丸ｺﾞｼｯｸM-PRO" panose="020F0600000000000000" pitchFamily="50" charset="-128"/>
                </a:rPr>
                <a:t>月　大阪府会計局</a:t>
              </a:r>
            </a:p>
          </p:txBody>
        </p:sp>
      </p:grpSp>
      <p:pic>
        <p:nvPicPr>
          <p:cNvPr id="3" name="図 2">
            <a:extLst>
              <a:ext uri="{FF2B5EF4-FFF2-40B4-BE49-F238E27FC236}">
                <a16:creationId xmlns:a16="http://schemas.microsoft.com/office/drawing/2014/main" id="{EF72C6EF-CE88-44BC-A912-F8AD0206F00D}"/>
              </a:ext>
            </a:extLst>
          </p:cNvPr>
          <p:cNvPicPr>
            <a:picLocks noChangeAspect="1"/>
          </p:cNvPicPr>
          <p:nvPr/>
        </p:nvPicPr>
        <p:blipFill rotWithShape="1">
          <a:blip r:embed="rId3"/>
          <a:srcRect l="23264" t="12166" r="73690" b="83897"/>
          <a:stretch/>
        </p:blipFill>
        <p:spPr>
          <a:xfrm>
            <a:off x="431556" y="140538"/>
            <a:ext cx="759354" cy="613502"/>
          </a:xfrm>
          <a:prstGeom prst="rect">
            <a:avLst/>
          </a:prstGeom>
        </p:spPr>
      </p:pic>
      <p:pic>
        <p:nvPicPr>
          <p:cNvPr id="12" name="Picture 6">
            <a:extLst>
              <a:ext uri="{FF2B5EF4-FFF2-40B4-BE49-F238E27FC236}">
                <a16:creationId xmlns:a16="http://schemas.microsoft.com/office/drawing/2014/main" id="{E71899D0-0223-426A-BFC1-92563DC6A870}"/>
              </a:ext>
            </a:extLst>
          </p:cNvPr>
          <p:cNvPicPr>
            <a:picLocks noChangeAspect="1"/>
          </p:cNvPicPr>
          <p:nvPr/>
        </p:nvPicPr>
        <p:blipFill>
          <a:blip r:embed="rId4"/>
          <a:stretch>
            <a:fillRect/>
          </a:stretch>
        </p:blipFill>
        <p:spPr>
          <a:xfrm rot="5400000">
            <a:off x="-3323760" y="3323759"/>
            <a:ext cx="6858002" cy="210482"/>
          </a:xfrm>
          <a:prstGeom prst="rect">
            <a:avLst/>
          </a:prstGeom>
        </p:spPr>
      </p:pic>
      <p:sp>
        <p:nvSpPr>
          <p:cNvPr id="21" name="テキスト ボックス 20">
            <a:extLst>
              <a:ext uri="{FF2B5EF4-FFF2-40B4-BE49-F238E27FC236}">
                <a16:creationId xmlns:a16="http://schemas.microsoft.com/office/drawing/2014/main" id="{AC6C51EB-6121-4A8F-99E1-C3EDBD15F73D}"/>
              </a:ext>
            </a:extLst>
          </p:cNvPr>
          <p:cNvSpPr txBox="1"/>
          <p:nvPr/>
        </p:nvSpPr>
        <p:spPr>
          <a:xfrm>
            <a:off x="9524277" y="6488668"/>
            <a:ext cx="3642126" cy="369332"/>
          </a:xfrm>
          <a:prstGeom prst="rect">
            <a:avLst/>
          </a:prstGeom>
          <a:noFill/>
        </p:spPr>
        <p:txBody>
          <a:bodyPr wrap="square">
            <a:spAutoFit/>
          </a:bodyPr>
          <a:lstStyle/>
          <a:p>
            <a:r>
              <a:rPr lang="ja-JP" altLang="en-US" dirty="0">
                <a:solidFill>
                  <a:schemeClr val="bg1"/>
                </a:solidFill>
                <a:latin typeface="HG丸ｺﾞｼｯｸM-PRO" panose="020F0600000000000000" pitchFamily="50" charset="-128"/>
                <a:ea typeface="HG丸ｺﾞｼｯｸM-PRO" panose="020F0600000000000000" pitchFamily="50" charset="-128"/>
              </a:rPr>
              <a:t>大阪府庁舎　本館ホール</a:t>
            </a:r>
          </a:p>
        </p:txBody>
      </p:sp>
      <p:pic>
        <p:nvPicPr>
          <p:cNvPr id="11" name="図 10">
            <a:extLst>
              <a:ext uri="{FF2B5EF4-FFF2-40B4-BE49-F238E27FC236}">
                <a16:creationId xmlns:a16="http://schemas.microsoft.com/office/drawing/2014/main" id="{3D91D410-3170-4204-7578-B3923E233840}"/>
              </a:ext>
            </a:extLst>
          </p:cNvPr>
          <p:cNvPicPr>
            <a:picLocks noChangeAspect="1"/>
          </p:cNvPicPr>
          <p:nvPr/>
        </p:nvPicPr>
        <p:blipFill>
          <a:blip r:embed="rId5" cstate="print">
            <a:extLst>
              <a:ext uri="{28A0092B-C50C-407E-A947-70E740481C1C}">
                <a14:useLocalDpi xmlns:a14="http://schemas.microsoft.com/office/drawing/2010/main" val="0"/>
              </a:ext>
            </a:extLst>
          </a:blip>
          <a:srcRect t="3827" b="16191"/>
          <a:stretch>
            <a:fillRect/>
          </a:stretch>
        </p:blipFill>
        <p:spPr>
          <a:xfrm>
            <a:off x="1186037" y="789991"/>
            <a:ext cx="9819926" cy="5890630"/>
          </a:xfrm>
          <a:prstGeom prst="rect">
            <a:avLst/>
          </a:prstGeom>
        </p:spPr>
      </p:pic>
      <p:sp>
        <p:nvSpPr>
          <p:cNvPr id="5" name="テキスト ボックス 2">
            <a:extLst>
              <a:ext uri="{FF2B5EF4-FFF2-40B4-BE49-F238E27FC236}">
                <a16:creationId xmlns:a16="http://schemas.microsoft.com/office/drawing/2014/main" id="{F2DCAFC3-5AFD-384E-1A38-DBD26DCFF3F0}"/>
              </a:ext>
            </a:extLst>
          </p:cNvPr>
          <p:cNvSpPr txBox="1">
            <a:spLocks noChangeArrowheads="1"/>
          </p:cNvSpPr>
          <p:nvPr/>
        </p:nvSpPr>
        <p:spPr bwMode="auto">
          <a:xfrm>
            <a:off x="9224871" y="6372844"/>
            <a:ext cx="1799665" cy="307777"/>
          </a:xfrm>
          <a:prstGeom prst="rect">
            <a:avLst/>
          </a:prstGeom>
          <a:noFill/>
          <a:ln w="9525">
            <a:noFill/>
            <a:miter lim="800000"/>
            <a:headEnd/>
            <a:tailEnd/>
          </a:ln>
        </p:spPr>
        <p:txBody>
          <a:bodyPr rot="0" vert="horz" wrap="square" lIns="91440" tIns="45720" rIns="91440" bIns="45720" anchor="t" anchorCtr="0">
            <a:spAutoFit/>
          </a:bodyPr>
          <a:lstStyle/>
          <a:p>
            <a:pPr>
              <a:buNone/>
            </a:pPr>
            <a:r>
              <a:rPr lang="ja-JP" sz="1400" b="1" dirty="0">
                <a:solidFill>
                  <a:srgbClr val="FFFFFF"/>
                </a:solidFill>
                <a:effectLst/>
                <a:latin typeface="Century" panose="02040604050505020304" pitchFamily="18" charset="0"/>
                <a:ea typeface="HG丸ｺﾞｼｯｸM-PRO" panose="020F0600000000000000" pitchFamily="50" charset="-128"/>
                <a:cs typeface="Times New Roman" panose="02020603050405020304" pitchFamily="18" charset="0"/>
              </a:rPr>
              <a:t>大阪府庁本館　</a:t>
            </a:r>
            <a:r>
              <a:rPr lang="ja-JP" altLang="en-US" sz="1400" b="1" dirty="0">
                <a:solidFill>
                  <a:srgbClr val="FFFFFF"/>
                </a:solidFill>
                <a:effectLst/>
                <a:latin typeface="Century" panose="02040604050505020304" pitchFamily="18" charset="0"/>
                <a:ea typeface="HG丸ｺﾞｼｯｸM-PRO" panose="020F0600000000000000" pitchFamily="50" charset="-128"/>
                <a:cs typeface="Times New Roman" panose="02020603050405020304" pitchFamily="18" charset="0"/>
              </a:rPr>
              <a:t>外観</a:t>
            </a:r>
            <a:endParaRPr lang="ja-JP" sz="1000" dirty="0">
              <a:effectLst/>
              <a:latin typeface="Century" panose="02040604050505020304" pitchFamily="18" charset="0"/>
              <a:ea typeface="メイリオ" panose="020B0604030504040204" pitchFamily="50" charset="-128"/>
              <a:cs typeface="Times New Roman" panose="02020603050405020304" pitchFamily="18" charset="0"/>
            </a:endParaRPr>
          </a:p>
        </p:txBody>
      </p:sp>
    </p:spTree>
    <p:extLst>
      <p:ext uri="{BB962C8B-B14F-4D97-AF65-F5344CB8AC3E}">
        <p14:creationId xmlns:p14="http://schemas.microsoft.com/office/powerpoint/2010/main" val="22751414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04CE6AD6-ABF8-41AB-ABE5-2406B6E8DC85}"/>
              </a:ext>
            </a:extLst>
          </p:cNvPr>
          <p:cNvSpPr txBox="1"/>
          <p:nvPr/>
        </p:nvSpPr>
        <p:spPr>
          <a:xfrm>
            <a:off x="1204344" y="961712"/>
            <a:ext cx="9783312" cy="5286062"/>
          </a:xfrm>
          <a:prstGeom prst="rect">
            <a:avLst/>
          </a:prstGeom>
          <a:noFill/>
          <a:ln w="38100">
            <a:solidFill>
              <a:schemeClr val="accent1"/>
            </a:solidFill>
          </a:ln>
        </p:spPr>
        <p:txBody>
          <a:bodyPr wrap="square" rtlCol="0">
            <a:spAutoFit/>
          </a:bodyPr>
          <a:lstStyle/>
          <a:p>
            <a:pPr>
              <a:lnSpc>
                <a:spcPct val="150000"/>
              </a:lnSpc>
            </a:pPr>
            <a:endParaRPr kumimoji="1" lang="en-US" altLang="ja-JP" sz="2000" dirty="0"/>
          </a:p>
          <a:p>
            <a:pPr>
              <a:lnSpc>
                <a:spcPct val="150000"/>
              </a:lnSpc>
            </a:pPr>
            <a:r>
              <a:rPr kumimoji="1" lang="en-US" altLang="ja-JP" sz="2000" dirty="0"/>
              <a:t>Ⅰ.</a:t>
            </a:r>
            <a:r>
              <a:rPr kumimoji="1" lang="ja-JP" altLang="en-US" sz="2000" dirty="0"/>
              <a:t>　　はじめに・・・・・・・・・・・・・ ・・・・・・・・・・・・・・・２</a:t>
            </a:r>
            <a:endParaRPr kumimoji="1" lang="en-US" altLang="ja-JP" sz="2000" dirty="0"/>
          </a:p>
          <a:p>
            <a:pPr>
              <a:lnSpc>
                <a:spcPct val="150000"/>
              </a:lnSpc>
            </a:pPr>
            <a:r>
              <a:rPr kumimoji="1" lang="en-US" altLang="ja-JP" sz="2000" dirty="0"/>
              <a:t>Ⅱ.</a:t>
            </a:r>
            <a:r>
              <a:rPr kumimoji="1" lang="ja-JP" altLang="en-US" sz="2000" dirty="0"/>
              <a:t>　　大阪府の財務諸表・・・・・・・・・・・・・ ・・・・・・・・・・・３</a:t>
            </a:r>
            <a:endParaRPr kumimoji="1" lang="en-US" altLang="ja-JP" sz="2000" dirty="0"/>
          </a:p>
          <a:p>
            <a:r>
              <a:rPr kumimoji="1" lang="ja-JP" altLang="en-US" sz="2000" dirty="0"/>
              <a:t>　　１</a:t>
            </a:r>
            <a:r>
              <a:rPr kumimoji="1" lang="en-US" altLang="ja-JP" sz="2000" dirty="0"/>
              <a:t>.</a:t>
            </a:r>
            <a:r>
              <a:rPr kumimoji="1" lang="ja-JP" altLang="en-US" sz="2000" dirty="0"/>
              <a:t>　財務諸表の構成</a:t>
            </a:r>
            <a:endParaRPr kumimoji="1" lang="en-US" altLang="ja-JP" sz="2000" dirty="0"/>
          </a:p>
          <a:p>
            <a:r>
              <a:rPr kumimoji="1" lang="ja-JP" altLang="en-US" sz="2000" dirty="0"/>
              <a:t>　　２</a:t>
            </a:r>
            <a:r>
              <a:rPr kumimoji="1" lang="en-US" altLang="ja-JP" sz="2000" dirty="0"/>
              <a:t>.</a:t>
            </a:r>
            <a:r>
              <a:rPr kumimoji="1" lang="ja-JP" altLang="en-US" sz="2000" dirty="0"/>
              <a:t>　作成基準日</a:t>
            </a:r>
            <a:endParaRPr kumimoji="1" lang="en-US" altLang="ja-JP" sz="2000" dirty="0"/>
          </a:p>
          <a:p>
            <a:pPr>
              <a:lnSpc>
                <a:spcPct val="150000"/>
              </a:lnSpc>
            </a:pPr>
            <a:r>
              <a:rPr kumimoji="1" lang="en-US" altLang="ja-JP" sz="2000" dirty="0"/>
              <a:t>Ⅲ.</a:t>
            </a:r>
            <a:r>
              <a:rPr kumimoji="1" lang="ja-JP" altLang="en-US" sz="2000" dirty="0"/>
              <a:t>　　貸借対照表・・・・・・・・・・・・・ ・・・・・・・・・・・・・・４　</a:t>
            </a:r>
            <a:endParaRPr kumimoji="1" lang="en-US" altLang="ja-JP" sz="2000" dirty="0"/>
          </a:p>
          <a:p>
            <a:pPr>
              <a:lnSpc>
                <a:spcPct val="150000"/>
              </a:lnSpc>
            </a:pPr>
            <a:r>
              <a:rPr kumimoji="1" lang="en-US" altLang="ja-JP" sz="2000" dirty="0"/>
              <a:t>Ⅳ.</a:t>
            </a:r>
            <a:r>
              <a:rPr kumimoji="1" lang="ja-JP" altLang="en-US" sz="2000" dirty="0"/>
              <a:t>　　行政コスト計算書・・・・・・・・・・・・・ ・・・・・・・・・・・７　</a:t>
            </a:r>
            <a:endParaRPr kumimoji="1" lang="en-US" altLang="ja-JP" sz="2000" dirty="0"/>
          </a:p>
          <a:p>
            <a:pPr>
              <a:lnSpc>
                <a:spcPct val="150000"/>
              </a:lnSpc>
            </a:pPr>
            <a:r>
              <a:rPr kumimoji="1" lang="en-US" altLang="ja-JP" sz="2000" dirty="0"/>
              <a:t>Ⅴ.</a:t>
            </a:r>
            <a:r>
              <a:rPr kumimoji="1" lang="ja-JP" altLang="en-US" sz="2000" dirty="0"/>
              <a:t>　　キャッシュ・フロー計算書・・・・・・・・・・・・・ ・・・・・・・８</a:t>
            </a:r>
            <a:endParaRPr kumimoji="1" lang="en-US" altLang="ja-JP" sz="2000" dirty="0"/>
          </a:p>
          <a:p>
            <a:pPr>
              <a:lnSpc>
                <a:spcPct val="150000"/>
              </a:lnSpc>
            </a:pPr>
            <a:r>
              <a:rPr kumimoji="1" lang="en-US" altLang="ja-JP" sz="2000" dirty="0"/>
              <a:t>Ⅵ.</a:t>
            </a:r>
            <a:r>
              <a:rPr kumimoji="1" lang="ja-JP" altLang="en-US" sz="2000" dirty="0"/>
              <a:t>　　財務状況の推移・・・・・・・・・・・・・ ・・・・・・・・・・・・９</a:t>
            </a:r>
            <a:endParaRPr kumimoji="1" lang="en-US" altLang="ja-JP" sz="2000" dirty="0"/>
          </a:p>
          <a:p>
            <a:pPr>
              <a:lnSpc>
                <a:spcPct val="150000"/>
              </a:lnSpc>
            </a:pPr>
            <a:r>
              <a:rPr kumimoji="1" lang="en-US" altLang="ja-JP" sz="2000" dirty="0"/>
              <a:t>Ⅶ.</a:t>
            </a:r>
            <a:r>
              <a:rPr kumimoji="1" lang="ja-JP" altLang="en-US" sz="2000" dirty="0"/>
              <a:t>　　事業類型別の財務諸表の特色・・・・・・・・・・・・・ ・・・・・１３</a:t>
            </a:r>
            <a:endParaRPr kumimoji="1" lang="en-US" altLang="ja-JP" sz="2000" dirty="0"/>
          </a:p>
          <a:p>
            <a:pPr>
              <a:lnSpc>
                <a:spcPct val="150000"/>
              </a:lnSpc>
            </a:pPr>
            <a:r>
              <a:rPr kumimoji="1" lang="en-US" altLang="ja-JP" sz="2000" dirty="0"/>
              <a:t>Ⅷ.</a:t>
            </a:r>
            <a:r>
              <a:rPr kumimoji="1" lang="ja-JP" altLang="en-US" sz="2000" dirty="0"/>
              <a:t>　　その他・・・・・・・・・・・・・・・・・・・・・・・・・・・ ・１４</a:t>
            </a:r>
            <a:endParaRPr kumimoji="1" lang="en-US" altLang="ja-JP" sz="2000" dirty="0"/>
          </a:p>
          <a:p>
            <a:pPr>
              <a:lnSpc>
                <a:spcPct val="150000"/>
              </a:lnSpc>
            </a:pPr>
            <a:r>
              <a:rPr kumimoji="1" lang="ja-JP" altLang="en-US" sz="2000" dirty="0"/>
              <a:t>参考</a:t>
            </a:r>
            <a:r>
              <a:rPr kumimoji="1" lang="en-US" altLang="ja-JP" sz="2000" dirty="0"/>
              <a:t>.</a:t>
            </a:r>
            <a:r>
              <a:rPr kumimoji="1" lang="ja-JP" altLang="en-US" sz="2000" dirty="0"/>
              <a:t>　他自治体との財務諸表の指標比較</a:t>
            </a:r>
            <a:r>
              <a:rPr kumimoji="1" lang="ja-JP" altLang="en-US" sz="2000" dirty="0">
                <a:latin typeface="+mn-ea"/>
              </a:rPr>
              <a:t>（</a:t>
            </a:r>
            <a:r>
              <a:rPr kumimoji="0" lang="ja-JP" altLang="en-US" sz="2000" b="0" i="0" u="none" strike="noStrike" cap="none" normalizeH="0" baseline="0" dirty="0">
                <a:ln>
                  <a:noFill/>
                </a:ln>
                <a:solidFill>
                  <a:schemeClr val="tx1"/>
                </a:solidFill>
                <a:effectLst/>
                <a:latin typeface="+mn-ea"/>
              </a:rPr>
              <a:t>統一的な基準による財務書類）</a:t>
            </a:r>
            <a:r>
              <a:rPr kumimoji="1" lang="ja-JP" altLang="en-US" sz="2000" dirty="0"/>
              <a:t>・</a:t>
            </a:r>
            <a:r>
              <a:rPr kumimoji="1" lang="ja-JP" altLang="en-US" sz="700" dirty="0"/>
              <a:t>　</a:t>
            </a:r>
            <a:r>
              <a:rPr kumimoji="1" lang="ja-JP" altLang="en-US" sz="2000" dirty="0"/>
              <a:t>１６</a:t>
            </a:r>
            <a:endParaRPr kumimoji="1" lang="ja-JP" altLang="en-US" dirty="0"/>
          </a:p>
        </p:txBody>
      </p:sp>
      <p:sp>
        <p:nvSpPr>
          <p:cNvPr id="6" name="Rectangle 20">
            <a:extLst>
              <a:ext uri="{FF2B5EF4-FFF2-40B4-BE49-F238E27FC236}">
                <a16:creationId xmlns:a16="http://schemas.microsoft.com/office/drawing/2014/main" id="{D37FE76D-E0B7-4826-852E-F86CA22E4141}"/>
              </a:ext>
            </a:extLst>
          </p:cNvPr>
          <p:cNvSpPr>
            <a:spLocks noChangeArrowheads="1"/>
          </p:cNvSpPr>
          <p:nvPr/>
        </p:nvSpPr>
        <p:spPr bwMode="auto">
          <a:xfrm>
            <a:off x="1204344" y="700102"/>
            <a:ext cx="1063260" cy="523220"/>
          </a:xfrm>
          <a:prstGeom prst="rect">
            <a:avLst/>
          </a:prstGeom>
          <a:solidFill>
            <a:schemeClr val="bg1"/>
          </a:solidFill>
          <a:ln w="38100">
            <a:solidFill>
              <a:schemeClr val="accent1"/>
            </a:solid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6119813" algn="r"/>
              </a:tabLst>
              <a:defRPr>
                <a:solidFill>
                  <a:schemeClr val="tx1"/>
                </a:solidFill>
                <a:latin typeface="Arial" panose="020B0604020202020204" pitchFamily="34" charset="0"/>
              </a:defRPr>
            </a:lvl1pPr>
            <a:lvl2pPr eaLnBrk="0" fontAlgn="base" hangingPunct="0">
              <a:spcBef>
                <a:spcPct val="0"/>
              </a:spcBef>
              <a:spcAft>
                <a:spcPct val="0"/>
              </a:spcAft>
              <a:tabLst>
                <a:tab pos="6119813" algn="r"/>
              </a:tabLst>
              <a:defRPr>
                <a:solidFill>
                  <a:schemeClr val="tx1"/>
                </a:solidFill>
                <a:latin typeface="Arial" panose="020B0604020202020204" pitchFamily="34" charset="0"/>
              </a:defRPr>
            </a:lvl2pPr>
            <a:lvl3pPr eaLnBrk="0" fontAlgn="base" hangingPunct="0">
              <a:spcBef>
                <a:spcPct val="0"/>
              </a:spcBef>
              <a:spcAft>
                <a:spcPct val="0"/>
              </a:spcAft>
              <a:tabLst>
                <a:tab pos="6119813" algn="r"/>
              </a:tabLst>
              <a:defRPr>
                <a:solidFill>
                  <a:schemeClr val="tx1"/>
                </a:solidFill>
                <a:latin typeface="Arial" panose="020B0604020202020204" pitchFamily="34" charset="0"/>
              </a:defRPr>
            </a:lvl3pPr>
            <a:lvl4pPr eaLnBrk="0" fontAlgn="base" hangingPunct="0">
              <a:spcBef>
                <a:spcPct val="0"/>
              </a:spcBef>
              <a:spcAft>
                <a:spcPct val="0"/>
              </a:spcAft>
              <a:tabLst>
                <a:tab pos="6119813" algn="r"/>
              </a:tabLst>
              <a:defRPr>
                <a:solidFill>
                  <a:schemeClr val="tx1"/>
                </a:solidFill>
                <a:latin typeface="Arial" panose="020B0604020202020204" pitchFamily="34" charset="0"/>
              </a:defRPr>
            </a:lvl4pPr>
            <a:lvl5pPr eaLnBrk="0" fontAlgn="base" hangingPunct="0">
              <a:spcBef>
                <a:spcPct val="0"/>
              </a:spcBef>
              <a:spcAft>
                <a:spcPct val="0"/>
              </a:spcAft>
              <a:tabLst>
                <a:tab pos="6119813" algn="r"/>
              </a:tabLst>
              <a:defRPr>
                <a:solidFill>
                  <a:schemeClr val="tx1"/>
                </a:solidFill>
                <a:latin typeface="Arial" panose="020B0604020202020204" pitchFamily="34" charset="0"/>
              </a:defRPr>
            </a:lvl5pPr>
            <a:lvl6pPr eaLnBrk="0" fontAlgn="base" hangingPunct="0">
              <a:spcBef>
                <a:spcPct val="0"/>
              </a:spcBef>
              <a:spcAft>
                <a:spcPct val="0"/>
              </a:spcAft>
              <a:tabLst>
                <a:tab pos="6119813" algn="r"/>
              </a:tabLst>
              <a:defRPr>
                <a:solidFill>
                  <a:schemeClr val="tx1"/>
                </a:solidFill>
                <a:latin typeface="Arial" panose="020B0604020202020204" pitchFamily="34" charset="0"/>
              </a:defRPr>
            </a:lvl6pPr>
            <a:lvl7pPr eaLnBrk="0" fontAlgn="base" hangingPunct="0">
              <a:spcBef>
                <a:spcPct val="0"/>
              </a:spcBef>
              <a:spcAft>
                <a:spcPct val="0"/>
              </a:spcAft>
              <a:tabLst>
                <a:tab pos="6119813" algn="r"/>
              </a:tabLst>
              <a:defRPr>
                <a:solidFill>
                  <a:schemeClr val="tx1"/>
                </a:solidFill>
                <a:latin typeface="Arial" panose="020B0604020202020204" pitchFamily="34" charset="0"/>
              </a:defRPr>
            </a:lvl7pPr>
            <a:lvl8pPr eaLnBrk="0" fontAlgn="base" hangingPunct="0">
              <a:spcBef>
                <a:spcPct val="0"/>
              </a:spcBef>
              <a:spcAft>
                <a:spcPct val="0"/>
              </a:spcAft>
              <a:tabLst>
                <a:tab pos="6119813" algn="r"/>
              </a:tabLst>
              <a:defRPr>
                <a:solidFill>
                  <a:schemeClr val="tx1"/>
                </a:solidFill>
                <a:latin typeface="Arial" panose="020B0604020202020204" pitchFamily="34" charset="0"/>
              </a:defRPr>
            </a:lvl8pPr>
            <a:lvl9pPr eaLnBrk="0" fontAlgn="base" hangingPunct="0">
              <a:spcBef>
                <a:spcPct val="0"/>
              </a:spcBef>
              <a:spcAft>
                <a:spcPct val="0"/>
              </a:spcAft>
              <a:tabLst>
                <a:tab pos="6119813" algn="r"/>
              </a:tabLs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tab pos="6119813" algn="r"/>
              </a:tabLst>
            </a:pPr>
            <a:r>
              <a:rPr lang="ja-JP" altLang="en-US" sz="2800" dirty="0">
                <a:latin typeface="HG丸ｺﾞｼｯｸM-PRO" panose="020F0600000000000000" pitchFamily="50" charset="-128"/>
                <a:ea typeface="HG丸ｺﾞｼｯｸM-PRO" panose="020F0600000000000000" pitchFamily="50" charset="-128"/>
              </a:rPr>
              <a:t>目次</a:t>
            </a:r>
            <a:endParaRPr kumimoji="0" lang="en-US" altLang="ja-JP" sz="2800"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endParaRPr>
          </a:p>
        </p:txBody>
      </p:sp>
      <p:sp>
        <p:nvSpPr>
          <p:cNvPr id="2" name="スライド番号プレースホルダー 1">
            <a:extLst>
              <a:ext uri="{FF2B5EF4-FFF2-40B4-BE49-F238E27FC236}">
                <a16:creationId xmlns:a16="http://schemas.microsoft.com/office/drawing/2014/main" id="{F298BB95-7EA7-48E4-B2BB-3F94E128DA65}"/>
              </a:ext>
            </a:extLst>
          </p:cNvPr>
          <p:cNvSpPr>
            <a:spLocks noGrp="1"/>
          </p:cNvSpPr>
          <p:nvPr>
            <p:ph type="sldNum" sz="quarter" idx="12"/>
          </p:nvPr>
        </p:nvSpPr>
        <p:spPr>
          <a:xfrm>
            <a:off x="11412233" y="6492875"/>
            <a:ext cx="779767" cy="365125"/>
          </a:xfrm>
        </p:spPr>
        <p:txBody>
          <a:bodyPr/>
          <a:lstStyle/>
          <a:p>
            <a:fld id="{995ADDA1-9928-484C-B2C4-A9280BFF273D}" type="slidenum">
              <a:rPr kumimoji="1" lang="ja-JP" altLang="en-US" smtClean="0">
                <a:solidFill>
                  <a:schemeClr val="tx1"/>
                </a:solidFill>
              </a:rPr>
              <a:t>1</a:t>
            </a:fld>
            <a:endParaRPr kumimoji="1" lang="ja-JP" altLang="en-US" dirty="0">
              <a:solidFill>
                <a:schemeClr val="tx1"/>
              </a:solidFill>
            </a:endParaRPr>
          </a:p>
        </p:txBody>
      </p:sp>
      <p:pic>
        <p:nvPicPr>
          <p:cNvPr id="5" name="Picture 6">
            <a:extLst>
              <a:ext uri="{FF2B5EF4-FFF2-40B4-BE49-F238E27FC236}">
                <a16:creationId xmlns:a16="http://schemas.microsoft.com/office/drawing/2014/main" id="{41A8E2C3-1569-4BC3-AA4C-2105C2FBD138}"/>
              </a:ext>
            </a:extLst>
          </p:cNvPr>
          <p:cNvPicPr>
            <a:picLocks noChangeAspect="1"/>
          </p:cNvPicPr>
          <p:nvPr/>
        </p:nvPicPr>
        <p:blipFill>
          <a:blip r:embed="rId3"/>
          <a:stretch>
            <a:fillRect/>
          </a:stretch>
        </p:blipFill>
        <p:spPr>
          <a:xfrm rot="5400000">
            <a:off x="-3323760" y="3323759"/>
            <a:ext cx="6858002" cy="210482"/>
          </a:xfrm>
          <a:prstGeom prst="rect">
            <a:avLst/>
          </a:prstGeom>
        </p:spPr>
      </p:pic>
    </p:spTree>
    <p:extLst>
      <p:ext uri="{BB962C8B-B14F-4D97-AF65-F5344CB8AC3E}">
        <p14:creationId xmlns:p14="http://schemas.microsoft.com/office/powerpoint/2010/main" val="14864130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正方形/長方形 31">
            <a:extLst>
              <a:ext uri="{FF2B5EF4-FFF2-40B4-BE49-F238E27FC236}">
                <a16:creationId xmlns:a16="http://schemas.microsoft.com/office/drawing/2014/main" id="{E9BA31F9-8058-4883-8A61-D1ED6567A486}"/>
              </a:ext>
            </a:extLst>
          </p:cNvPr>
          <p:cNvSpPr/>
          <p:nvPr/>
        </p:nvSpPr>
        <p:spPr>
          <a:xfrm>
            <a:off x="6211565" y="2928282"/>
            <a:ext cx="5415576" cy="1064089"/>
          </a:xfrm>
          <a:prstGeom prst="rect">
            <a:avLst/>
          </a:prstGeom>
          <a:solidFill>
            <a:schemeClr val="bg2">
              <a:lumMod val="90000"/>
            </a:schemeClr>
          </a:solidFill>
          <a:ln w="38100" cmpd="dbl">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A63EEBA1-64F2-4763-8F5C-A2EFF877D237}"/>
              </a:ext>
            </a:extLst>
          </p:cNvPr>
          <p:cNvSpPr/>
          <p:nvPr/>
        </p:nvSpPr>
        <p:spPr>
          <a:xfrm>
            <a:off x="961038" y="832721"/>
            <a:ext cx="10365430" cy="119872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b="1" dirty="0">
                <a:solidFill>
                  <a:schemeClr val="tx1"/>
                </a:solidFill>
              </a:rPr>
              <a:t>　官庁会計制度は、現金収支を基準としており、予算の使途を明確に示せるうえ、仕組みがシンプルで分かりやすいという利点があります。しかし、資産や負債などのストック情報や、事業ごとのフルコストを把握できないという課題もあります。そこで大阪府では、平成</a:t>
            </a:r>
            <a:r>
              <a:rPr kumimoji="1" lang="en-US" altLang="ja-JP" sz="1600" b="1" dirty="0">
                <a:solidFill>
                  <a:schemeClr val="tx1"/>
                </a:solidFill>
              </a:rPr>
              <a:t>23</a:t>
            </a:r>
            <a:r>
              <a:rPr kumimoji="1" lang="ja-JP" altLang="en-US" sz="1600" b="1" dirty="0">
                <a:solidFill>
                  <a:schemeClr val="tx1"/>
                </a:solidFill>
              </a:rPr>
              <a:t>年度決算から、企業会計の考え方である「複式簿記・発生主義」を取り入れた新公会計制度を導入しました。</a:t>
            </a:r>
          </a:p>
        </p:txBody>
      </p:sp>
      <p:sp>
        <p:nvSpPr>
          <p:cNvPr id="6" name="テキスト ボックス 5">
            <a:extLst>
              <a:ext uri="{FF2B5EF4-FFF2-40B4-BE49-F238E27FC236}">
                <a16:creationId xmlns:a16="http://schemas.microsoft.com/office/drawing/2014/main" id="{6E6B40BA-E3E1-4069-ACEE-DDB4C8AC4A3C}"/>
              </a:ext>
            </a:extLst>
          </p:cNvPr>
          <p:cNvSpPr txBox="1"/>
          <p:nvPr/>
        </p:nvSpPr>
        <p:spPr>
          <a:xfrm>
            <a:off x="884866" y="2498493"/>
            <a:ext cx="2031325" cy="369332"/>
          </a:xfrm>
          <a:prstGeom prst="rect">
            <a:avLst/>
          </a:prstGeom>
          <a:solidFill>
            <a:schemeClr val="accent1"/>
          </a:solidFill>
        </p:spPr>
        <p:txBody>
          <a:bodyPr wrap="none" rtlCol="0">
            <a:spAutoFit/>
          </a:bodyPr>
          <a:lstStyle/>
          <a:p>
            <a:r>
              <a:rPr kumimoji="1" lang="ja-JP" altLang="en-US" dirty="0">
                <a:solidFill>
                  <a:schemeClr val="bg1"/>
                </a:solidFill>
              </a:rPr>
              <a:t>大阪府の会計制度</a:t>
            </a:r>
          </a:p>
        </p:txBody>
      </p:sp>
      <p:sp>
        <p:nvSpPr>
          <p:cNvPr id="8" name="下矢印吹き出し 96">
            <a:extLst>
              <a:ext uri="{FF2B5EF4-FFF2-40B4-BE49-F238E27FC236}">
                <a16:creationId xmlns:a16="http://schemas.microsoft.com/office/drawing/2014/main" id="{11E402F5-7B35-44AD-9CEE-ACF468F11ED7}"/>
              </a:ext>
            </a:extLst>
          </p:cNvPr>
          <p:cNvSpPr>
            <a:spLocks noChangeArrowheads="1"/>
          </p:cNvSpPr>
          <p:nvPr/>
        </p:nvSpPr>
        <p:spPr bwMode="auto">
          <a:xfrm>
            <a:off x="2086414" y="4087354"/>
            <a:ext cx="1979613" cy="1164773"/>
          </a:xfrm>
          <a:prstGeom prst="downArrowCallout">
            <a:avLst>
              <a:gd name="adj1" fmla="val 14416"/>
              <a:gd name="adj2" fmla="val 22774"/>
              <a:gd name="adj3" fmla="val 19699"/>
              <a:gd name="adj4" fmla="val 68477"/>
            </a:avLst>
          </a:prstGeom>
          <a:solidFill>
            <a:srgbClr val="F7CAAC"/>
          </a:solidFill>
          <a:ln>
            <a:noFill/>
          </a:ln>
          <a:effectLst>
            <a:outerShdw dist="27940" dir="5400000" algn="ctr" rotWithShape="0">
              <a:srgbClr val="000000">
                <a:alpha val="31999"/>
              </a:srgbClr>
            </a:outerShdw>
          </a:effectLst>
          <a:extLst>
            <a:ext uri="{91240B29-F687-4F45-9708-019B960494DF}">
              <a14:hiddenLine xmlns:a14="http://schemas.microsoft.com/office/drawing/2010/main" w="12700" cap="rnd" cmpd="dbl">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ja-JP" altLang="en-US" sz="1200" b="0" i="0" u="none" strike="noStrike" cap="none" normalizeH="0" baseline="0" dirty="0">
                <a:ln>
                  <a:noFill/>
                </a:ln>
                <a:solidFill>
                  <a:srgbClr val="000000"/>
                </a:solidFill>
                <a:effectLst/>
                <a:latin typeface="メイリオ 本文"/>
                <a:ea typeface="BIZ UDPゴシック" panose="020B0400000000000000" pitchFamily="50" charset="-128"/>
                <a:cs typeface="Times New Roman" panose="02020603050405020304" pitchFamily="18" charset="0"/>
              </a:rPr>
              <a:t>・単式簿記</a:t>
            </a:r>
            <a:endParaRPr kumimoji="0" lang="ja-JP" altLang="en-US" sz="800" b="0" i="0" u="none" strike="noStrike" cap="none" normalizeH="0" baseline="0" dirty="0">
              <a:ln>
                <a:noFill/>
              </a:ln>
              <a:solidFill>
                <a:schemeClr val="tx1"/>
              </a:solidFill>
              <a:effectLst/>
              <a:latin typeface="メイリオ 本文"/>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ja-JP" altLang="en-US" sz="1200" b="0" i="0" u="none" strike="noStrike" cap="none" normalizeH="0" baseline="0" dirty="0">
                <a:ln>
                  <a:noFill/>
                </a:ln>
                <a:solidFill>
                  <a:srgbClr val="000000"/>
                </a:solidFill>
                <a:effectLst/>
                <a:latin typeface="メイリオ 本文"/>
                <a:ea typeface="BIZ UDPゴシック" panose="020B0400000000000000" pitchFamily="50" charset="-128"/>
                <a:cs typeface="Times New Roman" panose="02020603050405020304" pitchFamily="18" charset="0"/>
              </a:rPr>
              <a:t>・現金主義</a:t>
            </a:r>
            <a:endParaRPr kumimoji="0" lang="en-US" altLang="ja-JP" sz="1200" b="0" i="0" u="none" strike="noStrike" cap="none" normalizeH="0" baseline="0" dirty="0">
              <a:ln>
                <a:noFill/>
              </a:ln>
              <a:solidFill>
                <a:srgbClr val="000000"/>
              </a:solidFill>
              <a:effectLst/>
              <a:latin typeface="メイリオ 本文"/>
              <a:ea typeface="BIZ UDPゴシック" panose="020B0400000000000000" pitchFamily="50" charset="-128"/>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ja-JP" altLang="en-US" sz="1100" b="0" i="0" u="none" strike="noStrike" cap="none" normalizeH="0" baseline="0" dirty="0">
              <a:ln>
                <a:noFill/>
              </a:ln>
              <a:solidFill>
                <a:schemeClr val="tx1"/>
              </a:solidFill>
              <a:effectLst/>
              <a:latin typeface="メイリオ 本文"/>
            </a:endParaRPr>
          </a:p>
        </p:txBody>
      </p:sp>
      <p:sp>
        <p:nvSpPr>
          <p:cNvPr id="9" name="十字形 8">
            <a:extLst>
              <a:ext uri="{FF2B5EF4-FFF2-40B4-BE49-F238E27FC236}">
                <a16:creationId xmlns:a16="http://schemas.microsoft.com/office/drawing/2014/main" id="{1E574812-44A5-429A-A0F8-C019E1A675C3}"/>
              </a:ext>
            </a:extLst>
          </p:cNvPr>
          <p:cNvSpPr/>
          <p:nvPr/>
        </p:nvSpPr>
        <p:spPr>
          <a:xfrm>
            <a:off x="5420192" y="3164912"/>
            <a:ext cx="644817" cy="672322"/>
          </a:xfrm>
          <a:prstGeom prst="plus">
            <a:avLst>
              <a:gd name="adj" fmla="val 38842"/>
            </a:avLst>
          </a:prstGeom>
          <a:solidFill>
            <a:schemeClr val="tx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10" name="フローチャート : 複数書類 139">
            <a:extLst>
              <a:ext uri="{FF2B5EF4-FFF2-40B4-BE49-F238E27FC236}">
                <a16:creationId xmlns:a16="http://schemas.microsoft.com/office/drawing/2014/main" id="{3414DEFA-EE9F-4B75-B31A-B7FD4B6D8947}"/>
              </a:ext>
            </a:extLst>
          </p:cNvPr>
          <p:cNvSpPr>
            <a:spLocks noChangeArrowheads="1"/>
          </p:cNvSpPr>
          <p:nvPr/>
        </p:nvSpPr>
        <p:spPr bwMode="auto">
          <a:xfrm>
            <a:off x="6671169" y="5364756"/>
            <a:ext cx="1533525" cy="885825"/>
          </a:xfrm>
          <a:prstGeom prst="flowChartMultidocument">
            <a:avLst/>
          </a:prstGeom>
          <a:solidFill>
            <a:schemeClr val="accent1">
              <a:lumMod val="20000"/>
              <a:lumOff val="80000"/>
            </a:schemeClr>
          </a:solidFill>
          <a:ln w="15875">
            <a:solidFill>
              <a:srgbClr val="000000"/>
            </a:solidFill>
            <a:miter lim="800000"/>
            <a:headEnd/>
            <a:tailEnd/>
          </a:ln>
          <a:effectLst>
            <a:outerShdw sy="23000" kx="-1199993" algn="bl" rotWithShape="0">
              <a:srgbClr val="000000">
                <a:alpha val="20000"/>
              </a:srgbClr>
            </a:outerShdw>
          </a:effectLst>
        </p:spPr>
        <p:txBody>
          <a:bodyPr vert="horz" wrap="square" lIns="0" tIns="0" rIns="0" bIns="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ja-JP" altLang="en-US" sz="1800" b="1" i="0" u="none" strike="noStrike" cap="none" normalizeH="0" baseline="0" dirty="0">
                <a:ln>
                  <a:noFill/>
                </a:ln>
                <a:solidFill>
                  <a:srgbClr val="000000"/>
                </a:solidFill>
                <a:effectLst/>
                <a:latin typeface="+mj-ea"/>
                <a:ea typeface="+mj-ea"/>
                <a:cs typeface="Times New Roman" panose="02020603050405020304" pitchFamily="18" charset="0"/>
              </a:rPr>
              <a:t>財務諸表</a:t>
            </a:r>
            <a:endParaRPr kumimoji="0" lang="ja-JP" altLang="en-US" sz="1800" b="0" i="0" u="none" strike="noStrike" cap="none" normalizeH="0" baseline="0" dirty="0">
              <a:ln>
                <a:noFill/>
              </a:ln>
              <a:solidFill>
                <a:schemeClr val="tx1"/>
              </a:solidFill>
              <a:effectLst/>
              <a:latin typeface="+mj-ea"/>
              <a:ea typeface="+mj-ea"/>
            </a:endParaRPr>
          </a:p>
        </p:txBody>
      </p:sp>
      <p:sp>
        <p:nvSpPr>
          <p:cNvPr id="11" name="正方形/長方形 83">
            <a:extLst>
              <a:ext uri="{FF2B5EF4-FFF2-40B4-BE49-F238E27FC236}">
                <a16:creationId xmlns:a16="http://schemas.microsoft.com/office/drawing/2014/main" id="{A2F0DA65-1948-4F63-8503-68D7FD3AB00B}"/>
              </a:ext>
            </a:extLst>
          </p:cNvPr>
          <p:cNvSpPr>
            <a:spLocks noChangeArrowheads="1"/>
          </p:cNvSpPr>
          <p:nvPr/>
        </p:nvSpPr>
        <p:spPr bwMode="auto">
          <a:xfrm>
            <a:off x="2139033" y="4068916"/>
            <a:ext cx="1880435"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ja-JP" altLang="ja-JP" sz="1200" b="1" i="0" u="sng" strike="noStrike" cap="none" normalizeH="0" baseline="0" dirty="0">
                <a:ln>
                  <a:noFill/>
                </a:ln>
                <a:solidFill>
                  <a:srgbClr val="000000"/>
                </a:solidFill>
                <a:effectLst/>
                <a:latin typeface="メイリオ 本文"/>
                <a:ea typeface="BIZ UDPゴシック" panose="020B0400000000000000" pitchFamily="50" charset="-128"/>
                <a:cs typeface="Times New Roman" panose="02020603050405020304" pitchFamily="18" charset="0"/>
              </a:rPr>
              <a:t>官庁会計制度</a:t>
            </a:r>
            <a:endParaRPr kumimoji="0" lang="ja-JP" altLang="ja-JP" sz="1800" b="0" i="0" u="none" strike="noStrike" cap="none" normalizeH="0" baseline="0" dirty="0">
              <a:ln>
                <a:noFill/>
              </a:ln>
              <a:solidFill>
                <a:schemeClr val="tx1"/>
              </a:solidFill>
              <a:effectLst/>
              <a:latin typeface="メイリオ 本文"/>
            </a:endParaRPr>
          </a:p>
        </p:txBody>
      </p:sp>
      <p:sp>
        <p:nvSpPr>
          <p:cNvPr id="12" name="AutoShape 2">
            <a:extLst>
              <a:ext uri="{FF2B5EF4-FFF2-40B4-BE49-F238E27FC236}">
                <a16:creationId xmlns:a16="http://schemas.microsoft.com/office/drawing/2014/main" id="{C198FC66-7793-4E93-901E-5A60F2AD6E23}"/>
              </a:ext>
            </a:extLst>
          </p:cNvPr>
          <p:cNvSpPr>
            <a:spLocks noChangeArrowheads="1"/>
          </p:cNvSpPr>
          <p:nvPr/>
        </p:nvSpPr>
        <p:spPr bwMode="auto">
          <a:xfrm>
            <a:off x="6437807" y="4092097"/>
            <a:ext cx="1979613" cy="1157781"/>
          </a:xfrm>
          <a:prstGeom prst="downArrowCallout">
            <a:avLst>
              <a:gd name="adj1" fmla="val 14419"/>
              <a:gd name="adj2" fmla="val 22779"/>
              <a:gd name="adj3" fmla="val 19699"/>
              <a:gd name="adj4" fmla="val 69389"/>
            </a:avLst>
          </a:prstGeom>
          <a:solidFill>
            <a:srgbClr val="BDD6EE"/>
          </a:solidFill>
          <a:ln>
            <a:noFill/>
          </a:ln>
          <a:effectLst>
            <a:outerShdw dist="27940" dir="5400000" algn="ctr" rotWithShape="0">
              <a:srgbClr val="000000">
                <a:alpha val="31999"/>
              </a:srgbClr>
            </a:outerShdw>
          </a:effectLst>
          <a:extLst>
            <a:ext uri="{91240B29-F687-4F45-9708-019B960494DF}">
              <a14:hiddenLine xmlns:a14="http://schemas.microsoft.com/office/drawing/2010/main" w="12700" cap="rnd" cmpd="dbl">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ja-JP" altLang="en-US" sz="1200" b="0" i="0" u="none" strike="noStrike" cap="none" normalizeH="0" baseline="0" dirty="0">
                <a:ln>
                  <a:noFill/>
                </a:ln>
                <a:solidFill>
                  <a:srgbClr val="000000"/>
                </a:solidFill>
                <a:effectLst/>
                <a:latin typeface="メイリオ 本文"/>
                <a:ea typeface="BIZ UDPゴシック" panose="020B0400000000000000" pitchFamily="50" charset="-128"/>
                <a:cs typeface="Times New Roman" panose="02020603050405020304" pitchFamily="18" charset="0"/>
              </a:rPr>
              <a:t>・複式簿記</a:t>
            </a:r>
            <a:endParaRPr kumimoji="0" lang="ja-JP" altLang="en-US" sz="800" b="0" i="0" u="none" strike="noStrike" cap="none" normalizeH="0" baseline="0" dirty="0">
              <a:ln>
                <a:noFill/>
              </a:ln>
              <a:solidFill>
                <a:schemeClr val="tx1"/>
              </a:solidFill>
              <a:effectLst/>
              <a:latin typeface="メイリオ 本文"/>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ja-JP" altLang="en-US" sz="1200" b="0" i="0" u="none" strike="noStrike" cap="none" normalizeH="0" baseline="0" dirty="0">
                <a:ln>
                  <a:noFill/>
                </a:ln>
                <a:solidFill>
                  <a:srgbClr val="000000"/>
                </a:solidFill>
                <a:effectLst/>
                <a:latin typeface="メイリオ 本文"/>
                <a:ea typeface="BIZ UDPゴシック" panose="020B0400000000000000" pitchFamily="50" charset="-128"/>
                <a:cs typeface="Times New Roman" panose="02020603050405020304" pitchFamily="18" charset="0"/>
              </a:rPr>
              <a:t>・発生主義</a:t>
            </a:r>
            <a:endParaRPr kumimoji="0" lang="en-US" altLang="ja-JP" sz="1200" b="0" i="0" u="none" strike="noStrike" cap="none" normalizeH="0" baseline="0" dirty="0">
              <a:ln>
                <a:noFill/>
              </a:ln>
              <a:solidFill>
                <a:srgbClr val="000000"/>
              </a:solidFill>
              <a:effectLst/>
              <a:latin typeface="メイリオ 本文"/>
              <a:ea typeface="BIZ UDPゴシック" panose="020B0400000000000000" pitchFamily="50" charset="-128"/>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ja-JP" altLang="en-US" sz="1100" b="0" i="0" u="none" strike="noStrike" cap="none" normalizeH="0" baseline="0" dirty="0">
              <a:ln>
                <a:noFill/>
              </a:ln>
              <a:solidFill>
                <a:schemeClr val="tx1"/>
              </a:solidFill>
              <a:effectLst/>
              <a:latin typeface="メイリオ 本文"/>
            </a:endParaRPr>
          </a:p>
        </p:txBody>
      </p:sp>
      <p:sp>
        <p:nvSpPr>
          <p:cNvPr id="13" name="正方形/長方形 99">
            <a:extLst>
              <a:ext uri="{FF2B5EF4-FFF2-40B4-BE49-F238E27FC236}">
                <a16:creationId xmlns:a16="http://schemas.microsoft.com/office/drawing/2014/main" id="{00B8F8EC-1F60-4E2D-858B-9984791D9352}"/>
              </a:ext>
            </a:extLst>
          </p:cNvPr>
          <p:cNvSpPr>
            <a:spLocks noChangeArrowheads="1"/>
          </p:cNvSpPr>
          <p:nvPr/>
        </p:nvSpPr>
        <p:spPr bwMode="auto">
          <a:xfrm>
            <a:off x="6494957" y="4068916"/>
            <a:ext cx="1885950"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ja-JP" altLang="ja-JP" sz="1200" b="1" i="0" u="sng" strike="noStrike" cap="none" normalizeH="0" baseline="0" dirty="0">
                <a:ln>
                  <a:noFill/>
                </a:ln>
                <a:solidFill>
                  <a:srgbClr val="000000"/>
                </a:solidFill>
                <a:effectLst/>
                <a:latin typeface="メイリオ 本文"/>
                <a:ea typeface="BIZ UDPゴシック" panose="020B0400000000000000" pitchFamily="50" charset="-128"/>
                <a:cs typeface="Times New Roman" panose="02020603050405020304" pitchFamily="18" charset="0"/>
              </a:rPr>
              <a:t>新公会計制度</a:t>
            </a:r>
            <a:endParaRPr kumimoji="0" lang="ja-JP" altLang="ja-JP" sz="1800" b="0" i="0" u="none" strike="noStrike" cap="none" normalizeH="0" baseline="0" dirty="0">
              <a:ln>
                <a:noFill/>
              </a:ln>
              <a:solidFill>
                <a:schemeClr val="tx1"/>
              </a:solidFill>
              <a:effectLst/>
              <a:latin typeface="メイリオ 本文"/>
            </a:endParaRPr>
          </a:p>
        </p:txBody>
      </p:sp>
      <p:sp>
        <p:nvSpPr>
          <p:cNvPr id="14" name="AutoShape 11">
            <a:extLst>
              <a:ext uri="{FF2B5EF4-FFF2-40B4-BE49-F238E27FC236}">
                <a16:creationId xmlns:a16="http://schemas.microsoft.com/office/drawing/2014/main" id="{36F61AB9-EE6D-42D0-8D6D-B256228E769C}"/>
              </a:ext>
            </a:extLst>
          </p:cNvPr>
          <p:cNvSpPr>
            <a:spLocks noChangeArrowheads="1"/>
          </p:cNvSpPr>
          <p:nvPr/>
        </p:nvSpPr>
        <p:spPr bwMode="auto">
          <a:xfrm>
            <a:off x="2309457" y="5373428"/>
            <a:ext cx="1533525" cy="885825"/>
          </a:xfrm>
          <a:prstGeom prst="flowChartMultidocument">
            <a:avLst/>
          </a:prstGeom>
          <a:solidFill>
            <a:srgbClr val="FBE4D5"/>
          </a:solidFill>
          <a:ln w="15875">
            <a:solidFill>
              <a:srgbClr val="000000"/>
            </a:solidFill>
            <a:miter lim="800000"/>
            <a:headEnd/>
            <a:tailEnd/>
          </a:ln>
          <a:effectLst>
            <a:outerShdw sy="23000" kx="-1199993" algn="bl" rotWithShape="0">
              <a:srgbClr val="000000">
                <a:alpha val="20000"/>
              </a:srgbClr>
            </a:outerShdw>
          </a:effectLst>
        </p:spPr>
        <p:txBody>
          <a:bodyPr vert="horz" wrap="square" lIns="0" tIns="0" rIns="0" bIns="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ja-JP" altLang="en-US" sz="1800" b="1" i="0" u="none" strike="noStrike" cap="none" normalizeH="0" baseline="0" dirty="0">
                <a:ln>
                  <a:noFill/>
                </a:ln>
                <a:solidFill>
                  <a:srgbClr val="000000"/>
                </a:solidFill>
                <a:effectLst/>
                <a:latin typeface="+mj-ea"/>
                <a:ea typeface="+mj-ea"/>
                <a:cs typeface="Times New Roman" panose="02020603050405020304" pitchFamily="18" charset="0"/>
              </a:rPr>
              <a:t>決算書</a:t>
            </a:r>
            <a:endParaRPr kumimoji="0" lang="ja-JP" altLang="en-US" sz="1800" b="0" i="0" u="none" strike="noStrike" cap="none" normalizeH="0" baseline="0" dirty="0">
              <a:ln>
                <a:noFill/>
              </a:ln>
              <a:solidFill>
                <a:schemeClr val="tx1"/>
              </a:solidFill>
              <a:effectLst/>
              <a:latin typeface="+mj-ea"/>
              <a:ea typeface="+mj-ea"/>
            </a:endParaRPr>
          </a:p>
        </p:txBody>
      </p:sp>
      <p:sp>
        <p:nvSpPr>
          <p:cNvPr id="18" name="フローチャート : 書類 143">
            <a:extLst>
              <a:ext uri="{FF2B5EF4-FFF2-40B4-BE49-F238E27FC236}">
                <a16:creationId xmlns:a16="http://schemas.microsoft.com/office/drawing/2014/main" id="{684FA164-3503-4002-AE49-E5F4F5FD970F}"/>
              </a:ext>
            </a:extLst>
          </p:cNvPr>
          <p:cNvSpPr/>
          <p:nvPr/>
        </p:nvSpPr>
        <p:spPr>
          <a:xfrm>
            <a:off x="8619033" y="4786869"/>
            <a:ext cx="1351463" cy="687494"/>
          </a:xfrm>
          <a:prstGeom prst="flowChartDocument">
            <a:avLst/>
          </a:prstGeom>
          <a:solidFill>
            <a:schemeClr val="bg1">
              <a:lumMod val="95000"/>
            </a:schemeClr>
          </a:solidFill>
          <a:ln w="9525">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ja-JP" sz="1100" b="1" spc="335" dirty="0">
                <a:solidFill>
                  <a:srgbClr val="000000"/>
                </a:solidFill>
                <a:effectLst/>
                <a:latin typeface="+mj-ea"/>
                <a:ea typeface="+mj-ea"/>
                <a:cs typeface="Times New Roman" panose="02020603050405020304" pitchFamily="18" charset="0"/>
              </a:rPr>
              <a:t>貸借対照表</a:t>
            </a:r>
            <a:endParaRPr lang="ja-JP" sz="1200" b="1" dirty="0">
              <a:effectLst/>
              <a:latin typeface="+mj-ea"/>
              <a:ea typeface="+mj-ea"/>
              <a:cs typeface="Times New Roman" panose="02020603050405020304" pitchFamily="18" charset="0"/>
            </a:endParaRPr>
          </a:p>
        </p:txBody>
      </p:sp>
      <p:sp>
        <p:nvSpPr>
          <p:cNvPr id="19" name="フローチャート : 書類 142">
            <a:extLst>
              <a:ext uri="{FF2B5EF4-FFF2-40B4-BE49-F238E27FC236}">
                <a16:creationId xmlns:a16="http://schemas.microsoft.com/office/drawing/2014/main" id="{8A4E3447-62C4-4027-AF44-1CF7CC0C416A}"/>
              </a:ext>
            </a:extLst>
          </p:cNvPr>
          <p:cNvSpPr/>
          <p:nvPr/>
        </p:nvSpPr>
        <p:spPr>
          <a:xfrm>
            <a:off x="10019005" y="4787337"/>
            <a:ext cx="1315502" cy="703607"/>
          </a:xfrm>
          <a:prstGeom prst="flowChartDocument">
            <a:avLst/>
          </a:prstGeom>
          <a:solidFill>
            <a:schemeClr val="bg1">
              <a:lumMod val="95000"/>
            </a:schemeClr>
          </a:solidFill>
          <a:ln w="9525">
            <a:solidFill>
              <a:schemeClr val="tx1"/>
            </a:solidFill>
          </a:ln>
        </p:spPr>
        <p:style>
          <a:lnRef idx="1">
            <a:schemeClr val="accent5"/>
          </a:lnRef>
          <a:fillRef idx="2">
            <a:schemeClr val="accent5"/>
          </a:fillRef>
          <a:effectRef idx="1">
            <a:schemeClr val="accent5"/>
          </a:effectRef>
          <a:fontRef idx="minor">
            <a:schemeClr val="dk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ts val="1400"/>
              </a:lnSpc>
            </a:pPr>
            <a:r>
              <a:rPr lang="ja-JP" sz="1100" b="1" dirty="0">
                <a:solidFill>
                  <a:srgbClr val="000000"/>
                </a:solidFill>
                <a:effectLst/>
                <a:latin typeface="+mj-ea"/>
                <a:ea typeface="+mj-ea"/>
                <a:cs typeface="Times New Roman" panose="02020603050405020304" pitchFamily="18" charset="0"/>
              </a:rPr>
              <a:t>行政コスト計算書</a:t>
            </a:r>
            <a:endParaRPr lang="ja-JP" sz="1200" b="1" dirty="0">
              <a:effectLst/>
              <a:latin typeface="+mj-ea"/>
              <a:ea typeface="+mj-ea"/>
              <a:cs typeface="Times New Roman" panose="02020603050405020304" pitchFamily="18" charset="0"/>
            </a:endParaRPr>
          </a:p>
        </p:txBody>
      </p:sp>
      <p:sp>
        <p:nvSpPr>
          <p:cNvPr id="20" name="フローチャート : 書類 141">
            <a:extLst>
              <a:ext uri="{FF2B5EF4-FFF2-40B4-BE49-F238E27FC236}">
                <a16:creationId xmlns:a16="http://schemas.microsoft.com/office/drawing/2014/main" id="{312B759F-71DD-4333-A1CF-BC302F5183F1}"/>
              </a:ext>
            </a:extLst>
          </p:cNvPr>
          <p:cNvSpPr/>
          <p:nvPr/>
        </p:nvSpPr>
        <p:spPr>
          <a:xfrm>
            <a:off x="10079375" y="5875433"/>
            <a:ext cx="1247093" cy="621633"/>
          </a:xfrm>
          <a:prstGeom prst="flowChartDocument">
            <a:avLst/>
          </a:prstGeom>
          <a:solidFill>
            <a:schemeClr val="bg1">
              <a:lumMod val="95000"/>
            </a:schemeClr>
          </a:solidFill>
          <a:ln w="9525">
            <a:solidFill>
              <a:schemeClr val="tx1"/>
            </a:solidFill>
          </a:ln>
        </p:spPr>
        <p:style>
          <a:lnRef idx="1">
            <a:schemeClr val="accent4"/>
          </a:lnRef>
          <a:fillRef idx="2">
            <a:schemeClr val="accent4"/>
          </a:fillRef>
          <a:effectRef idx="1">
            <a:schemeClr val="accent4"/>
          </a:effectRef>
          <a:fontRef idx="minor">
            <a:schemeClr val="dk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ja-JP" sz="1100" b="1" spc="10" dirty="0">
                <a:solidFill>
                  <a:srgbClr val="000000"/>
                </a:solidFill>
                <a:effectLst/>
                <a:latin typeface="+mj-ea"/>
                <a:ea typeface="+mj-ea"/>
                <a:cs typeface="Times New Roman" panose="02020603050405020304" pitchFamily="18" charset="0"/>
              </a:rPr>
              <a:t>純資産変動計算書</a:t>
            </a:r>
            <a:endParaRPr lang="ja-JP" sz="1100" b="1" dirty="0">
              <a:effectLst/>
              <a:latin typeface="+mj-ea"/>
              <a:ea typeface="+mj-ea"/>
              <a:cs typeface="Times New Roman" panose="02020603050405020304" pitchFamily="18" charset="0"/>
            </a:endParaRPr>
          </a:p>
        </p:txBody>
      </p:sp>
      <p:sp>
        <p:nvSpPr>
          <p:cNvPr id="21" name="フローチャート : 書類 140">
            <a:extLst>
              <a:ext uri="{FF2B5EF4-FFF2-40B4-BE49-F238E27FC236}">
                <a16:creationId xmlns:a16="http://schemas.microsoft.com/office/drawing/2014/main" id="{4F7401F9-0DB8-45AE-A8EE-B49939357654}"/>
              </a:ext>
            </a:extLst>
          </p:cNvPr>
          <p:cNvSpPr/>
          <p:nvPr/>
        </p:nvSpPr>
        <p:spPr>
          <a:xfrm>
            <a:off x="8596781" y="5875433"/>
            <a:ext cx="1425323" cy="621633"/>
          </a:xfrm>
          <a:prstGeom prst="flowChartDocument">
            <a:avLst/>
          </a:prstGeom>
          <a:solidFill>
            <a:schemeClr val="bg1">
              <a:lumMod val="95000"/>
            </a:schemeClr>
          </a:solidFill>
          <a:ln w="9525">
            <a:solidFill>
              <a:schemeClr val="tx1"/>
            </a:solidFill>
          </a:ln>
        </p:spPr>
        <p:style>
          <a:lnRef idx="1">
            <a:schemeClr val="accent3"/>
          </a:lnRef>
          <a:fillRef idx="2">
            <a:schemeClr val="accent3"/>
          </a:fillRef>
          <a:effectRef idx="1">
            <a:schemeClr val="accent3"/>
          </a:effectRef>
          <a:fontRef idx="minor">
            <a:schemeClr val="dk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ts val="1400"/>
              </a:lnSpc>
            </a:pPr>
            <a:r>
              <a:rPr lang="ja-JP" sz="1100" b="1" spc="5" dirty="0">
                <a:solidFill>
                  <a:srgbClr val="000000"/>
                </a:solidFill>
                <a:effectLst/>
                <a:latin typeface="+mj-ea"/>
                <a:ea typeface="+mj-ea"/>
                <a:cs typeface="Times New Roman" panose="02020603050405020304" pitchFamily="18" charset="0"/>
              </a:rPr>
              <a:t>キャッシュ・フロー</a:t>
            </a:r>
            <a:endParaRPr lang="en-US" altLang="ja-JP" sz="1100" b="1" spc="5" dirty="0">
              <a:solidFill>
                <a:srgbClr val="000000"/>
              </a:solidFill>
              <a:effectLst/>
              <a:latin typeface="+mj-ea"/>
              <a:ea typeface="+mj-ea"/>
              <a:cs typeface="Times New Roman" panose="02020603050405020304" pitchFamily="18" charset="0"/>
            </a:endParaRPr>
          </a:p>
          <a:p>
            <a:pPr algn="ctr">
              <a:lnSpc>
                <a:spcPts val="1400"/>
              </a:lnSpc>
            </a:pPr>
            <a:r>
              <a:rPr lang="ja-JP" sz="1100" b="1" spc="5" dirty="0">
                <a:solidFill>
                  <a:srgbClr val="000000"/>
                </a:solidFill>
                <a:effectLst/>
                <a:latin typeface="+mj-ea"/>
                <a:ea typeface="+mj-ea"/>
                <a:cs typeface="Times New Roman" panose="02020603050405020304" pitchFamily="18" charset="0"/>
              </a:rPr>
              <a:t>計算書</a:t>
            </a:r>
            <a:endParaRPr lang="ja-JP" sz="1100" b="1" dirty="0">
              <a:effectLst/>
              <a:latin typeface="+mj-ea"/>
              <a:ea typeface="+mj-ea"/>
              <a:cs typeface="Times New Roman" panose="02020603050405020304" pitchFamily="18" charset="0"/>
            </a:endParaRPr>
          </a:p>
        </p:txBody>
      </p:sp>
      <p:pic>
        <p:nvPicPr>
          <p:cNvPr id="2057" name="図 2">
            <a:extLst>
              <a:ext uri="{FF2B5EF4-FFF2-40B4-BE49-F238E27FC236}">
                <a16:creationId xmlns:a16="http://schemas.microsoft.com/office/drawing/2014/main" id="{DAD8147A-A886-4D5A-B83F-16E7FA5077E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80387" y="5754000"/>
            <a:ext cx="800100" cy="949325"/>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17">
            <a:extLst>
              <a:ext uri="{FF2B5EF4-FFF2-40B4-BE49-F238E27FC236}">
                <a16:creationId xmlns:a16="http://schemas.microsoft.com/office/drawing/2014/main" id="{2169FFC4-73C4-42C1-A522-DC0A6721A64A}"/>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24" name="Rectangle 20">
            <a:extLst>
              <a:ext uri="{FF2B5EF4-FFF2-40B4-BE49-F238E27FC236}">
                <a16:creationId xmlns:a16="http://schemas.microsoft.com/office/drawing/2014/main" id="{40A77B47-F021-42BD-965E-7C109C8169D5}"/>
              </a:ext>
            </a:extLst>
          </p:cNvPr>
          <p:cNvSpPr>
            <a:spLocks noChangeArrowheads="1"/>
          </p:cNvSpPr>
          <p:nvPr/>
        </p:nvSpPr>
        <p:spPr bwMode="auto">
          <a:xfrm>
            <a:off x="28221" y="9705"/>
            <a:ext cx="2523768" cy="523220"/>
          </a:xfrm>
          <a:prstGeom prst="rect">
            <a:avLst/>
          </a:prstGeom>
          <a:solidFill>
            <a:schemeClr val="bg1"/>
          </a:solidFill>
          <a:ln>
            <a:noFill/>
          </a:ln>
          <a:effec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6119813" algn="r"/>
              </a:tabLst>
              <a:defRPr>
                <a:solidFill>
                  <a:schemeClr val="tx1"/>
                </a:solidFill>
                <a:latin typeface="Arial" panose="020B0604020202020204" pitchFamily="34" charset="0"/>
              </a:defRPr>
            </a:lvl1pPr>
            <a:lvl2pPr eaLnBrk="0" fontAlgn="base" hangingPunct="0">
              <a:spcBef>
                <a:spcPct val="0"/>
              </a:spcBef>
              <a:spcAft>
                <a:spcPct val="0"/>
              </a:spcAft>
              <a:tabLst>
                <a:tab pos="6119813" algn="r"/>
              </a:tabLst>
              <a:defRPr>
                <a:solidFill>
                  <a:schemeClr val="tx1"/>
                </a:solidFill>
                <a:latin typeface="Arial" panose="020B0604020202020204" pitchFamily="34" charset="0"/>
              </a:defRPr>
            </a:lvl2pPr>
            <a:lvl3pPr eaLnBrk="0" fontAlgn="base" hangingPunct="0">
              <a:spcBef>
                <a:spcPct val="0"/>
              </a:spcBef>
              <a:spcAft>
                <a:spcPct val="0"/>
              </a:spcAft>
              <a:tabLst>
                <a:tab pos="6119813" algn="r"/>
              </a:tabLst>
              <a:defRPr>
                <a:solidFill>
                  <a:schemeClr val="tx1"/>
                </a:solidFill>
                <a:latin typeface="Arial" panose="020B0604020202020204" pitchFamily="34" charset="0"/>
              </a:defRPr>
            </a:lvl3pPr>
            <a:lvl4pPr eaLnBrk="0" fontAlgn="base" hangingPunct="0">
              <a:spcBef>
                <a:spcPct val="0"/>
              </a:spcBef>
              <a:spcAft>
                <a:spcPct val="0"/>
              </a:spcAft>
              <a:tabLst>
                <a:tab pos="6119813" algn="r"/>
              </a:tabLst>
              <a:defRPr>
                <a:solidFill>
                  <a:schemeClr val="tx1"/>
                </a:solidFill>
                <a:latin typeface="Arial" panose="020B0604020202020204" pitchFamily="34" charset="0"/>
              </a:defRPr>
            </a:lvl4pPr>
            <a:lvl5pPr eaLnBrk="0" fontAlgn="base" hangingPunct="0">
              <a:spcBef>
                <a:spcPct val="0"/>
              </a:spcBef>
              <a:spcAft>
                <a:spcPct val="0"/>
              </a:spcAft>
              <a:tabLst>
                <a:tab pos="6119813" algn="r"/>
              </a:tabLst>
              <a:defRPr>
                <a:solidFill>
                  <a:schemeClr val="tx1"/>
                </a:solidFill>
                <a:latin typeface="Arial" panose="020B0604020202020204" pitchFamily="34" charset="0"/>
              </a:defRPr>
            </a:lvl5pPr>
            <a:lvl6pPr eaLnBrk="0" fontAlgn="base" hangingPunct="0">
              <a:spcBef>
                <a:spcPct val="0"/>
              </a:spcBef>
              <a:spcAft>
                <a:spcPct val="0"/>
              </a:spcAft>
              <a:tabLst>
                <a:tab pos="6119813" algn="r"/>
              </a:tabLst>
              <a:defRPr>
                <a:solidFill>
                  <a:schemeClr val="tx1"/>
                </a:solidFill>
                <a:latin typeface="Arial" panose="020B0604020202020204" pitchFamily="34" charset="0"/>
              </a:defRPr>
            </a:lvl6pPr>
            <a:lvl7pPr eaLnBrk="0" fontAlgn="base" hangingPunct="0">
              <a:spcBef>
                <a:spcPct val="0"/>
              </a:spcBef>
              <a:spcAft>
                <a:spcPct val="0"/>
              </a:spcAft>
              <a:tabLst>
                <a:tab pos="6119813" algn="r"/>
              </a:tabLst>
              <a:defRPr>
                <a:solidFill>
                  <a:schemeClr val="tx1"/>
                </a:solidFill>
                <a:latin typeface="Arial" panose="020B0604020202020204" pitchFamily="34" charset="0"/>
              </a:defRPr>
            </a:lvl7pPr>
            <a:lvl8pPr eaLnBrk="0" fontAlgn="base" hangingPunct="0">
              <a:spcBef>
                <a:spcPct val="0"/>
              </a:spcBef>
              <a:spcAft>
                <a:spcPct val="0"/>
              </a:spcAft>
              <a:tabLst>
                <a:tab pos="6119813" algn="r"/>
              </a:tabLst>
              <a:defRPr>
                <a:solidFill>
                  <a:schemeClr val="tx1"/>
                </a:solidFill>
                <a:latin typeface="Arial" panose="020B0604020202020204" pitchFamily="34" charset="0"/>
              </a:defRPr>
            </a:lvl8pPr>
            <a:lvl9pPr eaLnBrk="0" fontAlgn="base" hangingPunct="0">
              <a:spcBef>
                <a:spcPct val="0"/>
              </a:spcBef>
              <a:spcAft>
                <a:spcPct val="0"/>
              </a:spcAft>
              <a:tabLst>
                <a:tab pos="6119813" algn="r"/>
              </a:tabLst>
              <a:defRPr>
                <a:solidFill>
                  <a:schemeClr val="tx1"/>
                </a:solidFill>
                <a:latin typeface="Arial" panose="020B0604020202020204" pitchFamily="34" charset="0"/>
              </a:defRPr>
            </a:lvl9pPr>
          </a:lstStyle>
          <a:p>
            <a:pPr marR="0" lvl="0" indent="182563" algn="l" defTabSz="914400" rtl="0" eaLnBrk="0" fontAlgn="base" latinLnBrk="0" hangingPunct="0">
              <a:lnSpc>
                <a:spcPct val="100000"/>
              </a:lnSpc>
              <a:spcBef>
                <a:spcPct val="0"/>
              </a:spcBef>
              <a:spcAft>
                <a:spcPct val="0"/>
              </a:spcAft>
              <a:buClrTx/>
              <a:buSzTx/>
              <a:buFontTx/>
              <a:buNone/>
              <a:tabLst>
                <a:tab pos="6119813" algn="r"/>
              </a:tabLst>
            </a:pPr>
            <a:r>
              <a:rPr lang="en-US" altLang="ja-JP" sz="2800" dirty="0">
                <a:latin typeface="HG丸ｺﾞｼｯｸM-PRO" panose="020F0600000000000000" pitchFamily="50" charset="-128"/>
                <a:ea typeface="HG丸ｺﾞｼｯｸM-PRO" panose="020F0600000000000000" pitchFamily="50" charset="-128"/>
              </a:rPr>
              <a:t>Ⅰ</a:t>
            </a:r>
            <a:r>
              <a:rPr kumimoji="0" lang="ja-JP" altLang="en-US" sz="2800"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rPr>
              <a:t>．はじめに</a:t>
            </a:r>
            <a:endParaRPr kumimoji="0" lang="en-US" altLang="ja-JP" sz="2800"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endParaRPr>
          </a:p>
        </p:txBody>
      </p:sp>
      <p:sp>
        <p:nvSpPr>
          <p:cNvPr id="25" name="Rectangle 31">
            <a:extLst>
              <a:ext uri="{FF2B5EF4-FFF2-40B4-BE49-F238E27FC236}">
                <a16:creationId xmlns:a16="http://schemas.microsoft.com/office/drawing/2014/main" id="{B1B334B6-F28D-4F2D-AE10-E71D5B077CC1}"/>
              </a:ext>
            </a:extLst>
          </p:cNvPr>
          <p:cNvSpPr>
            <a:spLocks noChangeArrowheads="1"/>
          </p:cNvSpPr>
          <p:nvPr/>
        </p:nvSpPr>
        <p:spPr bwMode="auto">
          <a:xfrm>
            <a:off x="0" y="914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26" name="正方形/長方形 25">
            <a:extLst>
              <a:ext uri="{FF2B5EF4-FFF2-40B4-BE49-F238E27FC236}">
                <a16:creationId xmlns:a16="http://schemas.microsoft.com/office/drawing/2014/main" id="{A1E80D87-FABE-41C5-845F-0C14505E0E40}"/>
              </a:ext>
            </a:extLst>
          </p:cNvPr>
          <p:cNvSpPr/>
          <p:nvPr/>
        </p:nvSpPr>
        <p:spPr>
          <a:xfrm>
            <a:off x="884866" y="2934992"/>
            <a:ext cx="4388770" cy="1064090"/>
          </a:xfrm>
          <a:prstGeom prst="rect">
            <a:avLst/>
          </a:prstGeom>
          <a:solidFill>
            <a:srgbClr val="FFCC99"/>
          </a:solidFill>
          <a:ln w="38100" cmpd="dbl">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テキスト ボックス 26">
            <a:extLst>
              <a:ext uri="{FF2B5EF4-FFF2-40B4-BE49-F238E27FC236}">
                <a16:creationId xmlns:a16="http://schemas.microsoft.com/office/drawing/2014/main" id="{9B8508EB-8C36-450E-A640-B4C870015004}"/>
              </a:ext>
            </a:extLst>
          </p:cNvPr>
          <p:cNvSpPr txBox="1"/>
          <p:nvPr/>
        </p:nvSpPr>
        <p:spPr>
          <a:xfrm>
            <a:off x="884866" y="3065433"/>
            <a:ext cx="4202506" cy="830997"/>
          </a:xfrm>
          <a:prstGeom prst="rect">
            <a:avLst/>
          </a:prstGeom>
          <a:noFill/>
        </p:spPr>
        <p:txBody>
          <a:bodyPr wrap="square" rtlCol="0">
            <a:spAutoFit/>
          </a:bodyPr>
          <a:lstStyle/>
          <a:p>
            <a:r>
              <a:rPr kumimoji="0" lang="ja-JP" altLang="ja-JP" sz="1200" i="0" u="sng" strike="noStrike" cap="none" normalizeH="0" baseline="0" dirty="0">
                <a:ln>
                  <a:noFill/>
                </a:ln>
                <a:solidFill>
                  <a:srgbClr val="000000"/>
                </a:solidFill>
                <a:effectLst/>
                <a:latin typeface="メイリオ 本文"/>
                <a:ea typeface="BIZ UDPゴシック" panose="020B0400000000000000" pitchFamily="50" charset="-128"/>
                <a:cs typeface="Times New Roman" panose="02020603050405020304" pitchFamily="18" charset="0"/>
              </a:rPr>
              <a:t>官庁会計制度</a:t>
            </a:r>
            <a:endParaRPr kumimoji="0" lang="en-US" altLang="ja-JP" sz="1200" i="0" u="sng" strike="noStrike" cap="none" normalizeH="0" baseline="0" dirty="0">
              <a:ln>
                <a:noFill/>
              </a:ln>
              <a:solidFill>
                <a:srgbClr val="000000"/>
              </a:solidFill>
              <a:effectLst/>
              <a:latin typeface="メイリオ 本文"/>
              <a:ea typeface="BIZ UDPゴシック" panose="020B0400000000000000" pitchFamily="50" charset="-128"/>
              <a:cs typeface="Times New Roman" panose="02020603050405020304" pitchFamily="18" charset="0"/>
            </a:endParaRPr>
          </a:p>
          <a:p>
            <a:r>
              <a:rPr kumimoji="0" lang="ja-JP" altLang="ja-JP" sz="1200" i="0" u="none" strike="noStrike" cap="none" normalizeH="0" baseline="0" dirty="0">
                <a:ln>
                  <a:noFill/>
                </a:ln>
                <a:solidFill>
                  <a:srgbClr val="000000"/>
                </a:solidFill>
                <a:effectLst/>
                <a:latin typeface="メイリオ 本文"/>
                <a:ea typeface="BIZ UDPゴシック" panose="020B0400000000000000" pitchFamily="50" charset="-128"/>
                <a:cs typeface="Times New Roman" panose="02020603050405020304" pitchFamily="18" charset="0"/>
              </a:rPr>
              <a:t>単式簿記：一つの取引について、</a:t>
            </a:r>
            <a:r>
              <a:rPr kumimoji="0" lang="ja-JP" altLang="en-US" sz="1200" dirty="0">
                <a:solidFill>
                  <a:srgbClr val="000000"/>
                </a:solidFill>
                <a:latin typeface="メイリオ 本文"/>
                <a:ea typeface="BIZ UDPゴシック" panose="020B0400000000000000" pitchFamily="50" charset="-128"/>
                <a:cs typeface="Times New Roman" panose="02020603050405020304" pitchFamily="18" charset="0"/>
              </a:rPr>
              <a:t> </a:t>
            </a:r>
            <a:r>
              <a:rPr kumimoji="0" lang="ja-JP" altLang="ja-JP" sz="1200" i="0" u="none" strike="noStrike" cap="none" normalizeH="0" baseline="0" dirty="0">
                <a:ln>
                  <a:noFill/>
                </a:ln>
                <a:solidFill>
                  <a:srgbClr val="000000"/>
                </a:solidFill>
                <a:effectLst/>
                <a:latin typeface="メイリオ 本文"/>
                <a:ea typeface="BIZ UDPゴシック" panose="020B0400000000000000" pitchFamily="50" charset="-128"/>
                <a:cs typeface="Times New Roman" panose="02020603050405020304" pitchFamily="18" charset="0"/>
              </a:rPr>
              <a:t>現金の収支のみを記録する</a:t>
            </a:r>
            <a:endParaRPr kumimoji="0" lang="en-US" altLang="ja-JP" sz="1200" i="0" u="none" strike="noStrike" cap="none" normalizeH="0" baseline="0" dirty="0">
              <a:ln>
                <a:noFill/>
              </a:ln>
              <a:solidFill>
                <a:srgbClr val="000000"/>
              </a:solidFill>
              <a:effectLst/>
              <a:latin typeface="メイリオ 本文"/>
              <a:ea typeface="BIZ UDPゴシック" panose="020B0400000000000000" pitchFamily="50" charset="-128"/>
              <a:cs typeface="Times New Roman" panose="02020603050405020304" pitchFamily="18" charset="0"/>
            </a:endParaRPr>
          </a:p>
          <a:p>
            <a:r>
              <a:rPr kumimoji="0" lang="en-US" altLang="ja-JP" sz="1200" dirty="0">
                <a:solidFill>
                  <a:srgbClr val="000000"/>
                </a:solidFill>
                <a:latin typeface="メイリオ 本文"/>
                <a:ea typeface="BIZ UDPゴシック" panose="020B0400000000000000" pitchFamily="50" charset="-128"/>
                <a:cs typeface="Times New Roman" panose="02020603050405020304" pitchFamily="18" charset="0"/>
              </a:rPr>
              <a:t>                   </a:t>
            </a:r>
            <a:r>
              <a:rPr kumimoji="0" lang="ja-JP" altLang="ja-JP" sz="1200" i="0" u="none" strike="noStrike" cap="none" normalizeH="0" baseline="0" dirty="0">
                <a:ln>
                  <a:noFill/>
                </a:ln>
                <a:solidFill>
                  <a:srgbClr val="000000"/>
                </a:solidFill>
                <a:effectLst/>
                <a:latin typeface="メイリオ 本文"/>
                <a:ea typeface="BIZ UDPゴシック" panose="020B0400000000000000" pitchFamily="50" charset="-128"/>
                <a:cs typeface="Times New Roman" panose="02020603050405020304" pitchFamily="18" charset="0"/>
              </a:rPr>
              <a:t>簿記手法のこと。</a:t>
            </a:r>
            <a:endParaRPr kumimoji="0" lang="en-US" altLang="ja-JP" sz="1200" i="0" u="none" strike="noStrike" cap="none" normalizeH="0" baseline="0" dirty="0">
              <a:ln>
                <a:noFill/>
              </a:ln>
              <a:solidFill>
                <a:srgbClr val="000000"/>
              </a:solidFill>
              <a:effectLst/>
              <a:latin typeface="メイリオ 本文"/>
              <a:ea typeface="BIZ UDPゴシック" panose="020B0400000000000000" pitchFamily="50" charset="-128"/>
              <a:cs typeface="Times New Roman" panose="02020603050405020304" pitchFamily="18" charset="0"/>
            </a:endParaRPr>
          </a:p>
          <a:p>
            <a:r>
              <a:rPr kumimoji="0" lang="ja-JP" altLang="ja-JP" sz="1200" i="0" u="none" strike="noStrike" cap="none" normalizeH="0" baseline="0" dirty="0">
                <a:ln>
                  <a:noFill/>
                </a:ln>
                <a:solidFill>
                  <a:srgbClr val="000000"/>
                </a:solidFill>
                <a:effectLst/>
                <a:latin typeface="メイリオ 本文"/>
                <a:ea typeface="BIZ UDPゴシック" panose="020B0400000000000000" pitchFamily="50" charset="-128"/>
                <a:cs typeface="Times New Roman" panose="02020603050405020304" pitchFamily="18" charset="0"/>
              </a:rPr>
              <a:t>現金主義：現金の収支の事実により、記録する考え</a:t>
            </a:r>
            <a:r>
              <a:rPr kumimoji="0" lang="ja-JP" altLang="en-US" sz="1200" i="0" u="none" strike="noStrike" cap="none" normalizeH="0" baseline="0" dirty="0">
                <a:ln>
                  <a:noFill/>
                </a:ln>
                <a:solidFill>
                  <a:srgbClr val="000000"/>
                </a:solidFill>
                <a:effectLst/>
                <a:latin typeface="メイリオ 本文"/>
                <a:ea typeface="BIZ UDPゴシック" panose="020B0400000000000000" pitchFamily="50" charset="-128"/>
                <a:cs typeface="Times New Roman" panose="02020603050405020304" pitchFamily="18" charset="0"/>
              </a:rPr>
              <a:t>方のこと。</a:t>
            </a:r>
            <a:endParaRPr kumimoji="0" lang="ja-JP" altLang="en-US" sz="2800" i="0" u="none" strike="noStrike" cap="none" normalizeH="0" baseline="0" dirty="0">
              <a:ln>
                <a:noFill/>
              </a:ln>
              <a:solidFill>
                <a:schemeClr val="tx1"/>
              </a:solidFill>
              <a:effectLst/>
              <a:latin typeface="メイリオ 本文"/>
            </a:endParaRPr>
          </a:p>
        </p:txBody>
      </p:sp>
      <p:sp>
        <p:nvSpPr>
          <p:cNvPr id="28" name="右中かっこ 27">
            <a:extLst>
              <a:ext uri="{FF2B5EF4-FFF2-40B4-BE49-F238E27FC236}">
                <a16:creationId xmlns:a16="http://schemas.microsoft.com/office/drawing/2014/main" id="{57E20699-B586-45D9-AAE8-CCE14C49FCDF}"/>
              </a:ext>
            </a:extLst>
          </p:cNvPr>
          <p:cNvSpPr/>
          <p:nvPr/>
        </p:nvSpPr>
        <p:spPr>
          <a:xfrm rot="10800000">
            <a:off x="8362486" y="4652635"/>
            <a:ext cx="341564" cy="1919349"/>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9" name="テキスト ボックス 28">
            <a:extLst>
              <a:ext uri="{FF2B5EF4-FFF2-40B4-BE49-F238E27FC236}">
                <a16:creationId xmlns:a16="http://schemas.microsoft.com/office/drawing/2014/main" id="{D1CB605F-AA2E-4DC3-9FD2-C5F8B4571E77}"/>
              </a:ext>
            </a:extLst>
          </p:cNvPr>
          <p:cNvSpPr txBox="1"/>
          <p:nvPr/>
        </p:nvSpPr>
        <p:spPr>
          <a:xfrm>
            <a:off x="6215878" y="3052851"/>
            <a:ext cx="5347324" cy="830997"/>
          </a:xfrm>
          <a:prstGeom prst="rect">
            <a:avLst/>
          </a:prstGeom>
          <a:noFill/>
        </p:spPr>
        <p:txBody>
          <a:bodyPr wrap="square" rtlCol="0">
            <a:spAutoFit/>
          </a:bodyPr>
          <a:lstStyle/>
          <a:p>
            <a:r>
              <a:rPr kumimoji="0" lang="ja-JP" altLang="en-US" sz="1200" b="0" i="0" u="sng" strike="noStrike" cap="none" normalizeH="0" baseline="0" dirty="0">
                <a:ln>
                  <a:noFill/>
                </a:ln>
                <a:solidFill>
                  <a:srgbClr val="000000"/>
                </a:solidFill>
                <a:effectLst/>
                <a:latin typeface="メイリオ 本文"/>
                <a:ea typeface="BIZ UDPゴシック" panose="020B0400000000000000" pitchFamily="50" charset="-128"/>
                <a:cs typeface="Times New Roman" panose="02020603050405020304" pitchFamily="18" charset="0"/>
              </a:rPr>
              <a:t>新公会計制度</a:t>
            </a:r>
          </a:p>
          <a:p>
            <a:r>
              <a:rPr kumimoji="0" lang="ja-JP" altLang="en-US" sz="1200" b="0" i="0" strike="noStrike" cap="none" normalizeH="0" baseline="0" dirty="0">
                <a:ln>
                  <a:noFill/>
                </a:ln>
                <a:solidFill>
                  <a:srgbClr val="000000"/>
                </a:solidFill>
                <a:effectLst/>
                <a:latin typeface="メイリオ 本文"/>
                <a:ea typeface="BIZ UDPゴシック" panose="020B0400000000000000" pitchFamily="50" charset="-128"/>
                <a:cs typeface="Times New Roman" panose="02020603050405020304" pitchFamily="18" charset="0"/>
              </a:rPr>
              <a:t>複式簿記：一つの取引について、二つの側面から捉え記録する簿記手法のこと。</a:t>
            </a:r>
          </a:p>
          <a:p>
            <a:r>
              <a:rPr kumimoji="0" lang="ja-JP" altLang="en-US" sz="1200" b="0" i="0" strike="noStrike" cap="none" normalizeH="0" baseline="0" dirty="0">
                <a:ln>
                  <a:noFill/>
                </a:ln>
                <a:solidFill>
                  <a:srgbClr val="000000"/>
                </a:solidFill>
                <a:effectLst/>
                <a:latin typeface="メイリオ 本文"/>
                <a:ea typeface="BIZ UDPゴシック" panose="020B0400000000000000" pitchFamily="50" charset="-128"/>
                <a:cs typeface="Times New Roman" panose="02020603050405020304" pitchFamily="18" charset="0"/>
              </a:rPr>
              <a:t>発生主義：現金の収支にかかわらず、取引発生の事実に基づき、</a:t>
            </a:r>
            <a:endParaRPr kumimoji="0" lang="en-US" altLang="ja-JP" sz="1200" b="0" i="0" strike="noStrike" cap="none" normalizeH="0" baseline="0" dirty="0">
              <a:ln>
                <a:noFill/>
              </a:ln>
              <a:solidFill>
                <a:srgbClr val="000000"/>
              </a:solidFill>
              <a:effectLst/>
              <a:latin typeface="メイリオ 本文"/>
              <a:ea typeface="BIZ UDPゴシック" panose="020B0400000000000000" pitchFamily="50" charset="-128"/>
              <a:cs typeface="Times New Roman" panose="02020603050405020304" pitchFamily="18" charset="0"/>
            </a:endParaRPr>
          </a:p>
          <a:p>
            <a:r>
              <a:rPr kumimoji="0" lang="en-US" altLang="ja-JP" sz="1200" dirty="0">
                <a:solidFill>
                  <a:srgbClr val="000000"/>
                </a:solidFill>
                <a:latin typeface="メイリオ 本文"/>
                <a:ea typeface="BIZ UDPゴシック" panose="020B0400000000000000" pitchFamily="50" charset="-128"/>
                <a:cs typeface="Times New Roman" panose="02020603050405020304" pitchFamily="18" charset="0"/>
              </a:rPr>
              <a:t>                    </a:t>
            </a:r>
            <a:r>
              <a:rPr kumimoji="0" lang="ja-JP" altLang="en-US" sz="1200" b="0" i="0" strike="noStrike" cap="none" normalizeH="0" baseline="0" dirty="0">
                <a:ln>
                  <a:noFill/>
                </a:ln>
                <a:solidFill>
                  <a:srgbClr val="000000"/>
                </a:solidFill>
                <a:effectLst/>
                <a:latin typeface="メイリオ 本文"/>
                <a:ea typeface="BIZ UDPゴシック" panose="020B0400000000000000" pitchFamily="50" charset="-128"/>
                <a:cs typeface="Times New Roman" panose="02020603050405020304" pitchFamily="18" charset="0"/>
              </a:rPr>
              <a:t>費用や収益を計上する考え方のこと。</a:t>
            </a:r>
          </a:p>
        </p:txBody>
      </p:sp>
      <p:sp>
        <p:nvSpPr>
          <p:cNvPr id="2" name="スライド番号プレースホルダー 1">
            <a:extLst>
              <a:ext uri="{FF2B5EF4-FFF2-40B4-BE49-F238E27FC236}">
                <a16:creationId xmlns:a16="http://schemas.microsoft.com/office/drawing/2014/main" id="{C646E1AC-F5E4-48B9-83FA-24B6DFC49C6D}"/>
              </a:ext>
            </a:extLst>
          </p:cNvPr>
          <p:cNvSpPr>
            <a:spLocks noGrp="1"/>
          </p:cNvSpPr>
          <p:nvPr>
            <p:ph type="sldNum" sz="quarter" idx="4294967295"/>
          </p:nvPr>
        </p:nvSpPr>
        <p:spPr>
          <a:xfrm>
            <a:off x="11412233" y="6492875"/>
            <a:ext cx="779767" cy="365125"/>
          </a:xfrm>
        </p:spPr>
        <p:txBody>
          <a:bodyPr/>
          <a:lstStyle/>
          <a:p>
            <a:fld id="{995ADDA1-9928-484C-B2C4-A9280BFF273D}" type="slidenum">
              <a:rPr kumimoji="1" lang="ja-JP" altLang="en-US" smtClean="0">
                <a:solidFill>
                  <a:schemeClr val="tx1"/>
                </a:solidFill>
              </a:rPr>
              <a:t>2</a:t>
            </a:fld>
            <a:endParaRPr kumimoji="1" lang="ja-JP" altLang="en-US">
              <a:solidFill>
                <a:schemeClr val="tx1"/>
              </a:solidFill>
            </a:endParaRPr>
          </a:p>
        </p:txBody>
      </p:sp>
      <p:pic>
        <p:nvPicPr>
          <p:cNvPr id="30" name="Picture 6">
            <a:extLst>
              <a:ext uri="{FF2B5EF4-FFF2-40B4-BE49-F238E27FC236}">
                <a16:creationId xmlns:a16="http://schemas.microsoft.com/office/drawing/2014/main" id="{DC539004-4C80-423E-80A4-9B6313B8785B}"/>
              </a:ext>
            </a:extLst>
          </p:cNvPr>
          <p:cNvPicPr>
            <a:picLocks noChangeAspect="1"/>
          </p:cNvPicPr>
          <p:nvPr/>
        </p:nvPicPr>
        <p:blipFill>
          <a:blip r:embed="rId4"/>
          <a:stretch>
            <a:fillRect/>
          </a:stretch>
        </p:blipFill>
        <p:spPr>
          <a:xfrm rot="5400000">
            <a:off x="-3323760" y="3323759"/>
            <a:ext cx="6858002" cy="210482"/>
          </a:xfrm>
          <a:prstGeom prst="rect">
            <a:avLst/>
          </a:prstGeom>
        </p:spPr>
      </p:pic>
      <p:sp>
        <p:nvSpPr>
          <p:cNvPr id="31" name="テキスト ボックス 30">
            <a:extLst>
              <a:ext uri="{FF2B5EF4-FFF2-40B4-BE49-F238E27FC236}">
                <a16:creationId xmlns:a16="http://schemas.microsoft.com/office/drawing/2014/main" id="{512E81A8-2CCC-4EBA-9CE2-03179E0CA433}"/>
              </a:ext>
            </a:extLst>
          </p:cNvPr>
          <p:cNvSpPr txBox="1"/>
          <p:nvPr/>
        </p:nvSpPr>
        <p:spPr>
          <a:xfrm>
            <a:off x="5536040" y="6703297"/>
            <a:ext cx="958917" cy="184666"/>
          </a:xfrm>
          <a:prstGeom prst="rect">
            <a:avLst/>
          </a:prstGeom>
          <a:noFill/>
        </p:spPr>
        <p:txBody>
          <a:bodyPr wrap="none" rtlCol="0">
            <a:spAutoFit/>
          </a:bodyPr>
          <a:lstStyle/>
          <a:p>
            <a:r>
              <a:rPr lang="en-US" altLang="ja-JP" sz="600" kern="100" dirty="0">
                <a:effectLst/>
                <a:latin typeface="游ゴシック 本文"/>
                <a:ea typeface="ＭＳ 明朝" panose="02020609040205080304" pitchFamily="17" charset="-128"/>
                <a:cs typeface="メイリオ" panose="020B0604030504040204" pitchFamily="50" charset="-128"/>
              </a:rPr>
              <a:t>©2014 </a:t>
            </a:r>
            <a:r>
              <a:rPr lang="ja-JP" altLang="ja-JP" sz="600" kern="100" dirty="0">
                <a:effectLst/>
                <a:latin typeface="+mn-ea"/>
                <a:cs typeface="メイリオ" panose="020B0604030504040204" pitchFamily="50" charset="-128"/>
              </a:rPr>
              <a:t>大阪府もずやん</a:t>
            </a:r>
            <a:endParaRPr lang="ja-JP" altLang="ja-JP" sz="600" kern="100" dirty="0">
              <a:effectLst/>
              <a:latin typeface="+mn-ea"/>
              <a:cs typeface="Times New Roman" panose="02020603050405020304" pitchFamily="18" charset="0"/>
            </a:endParaRPr>
          </a:p>
        </p:txBody>
      </p:sp>
    </p:spTree>
    <p:extLst>
      <p:ext uri="{BB962C8B-B14F-4D97-AF65-F5344CB8AC3E}">
        <p14:creationId xmlns:p14="http://schemas.microsoft.com/office/powerpoint/2010/main" val="1774597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0">
            <a:extLst>
              <a:ext uri="{FF2B5EF4-FFF2-40B4-BE49-F238E27FC236}">
                <a16:creationId xmlns:a16="http://schemas.microsoft.com/office/drawing/2014/main" id="{77CF8044-9162-4832-AF98-54AEDB114DDB}"/>
              </a:ext>
            </a:extLst>
          </p:cNvPr>
          <p:cNvSpPr>
            <a:spLocks noChangeArrowheads="1"/>
          </p:cNvSpPr>
          <p:nvPr/>
        </p:nvSpPr>
        <p:spPr bwMode="auto">
          <a:xfrm>
            <a:off x="0" y="0"/>
            <a:ext cx="396005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6119813" algn="r"/>
              </a:tabLst>
              <a:defRPr>
                <a:solidFill>
                  <a:schemeClr val="tx1"/>
                </a:solidFill>
                <a:latin typeface="Arial" panose="020B0604020202020204" pitchFamily="34" charset="0"/>
              </a:defRPr>
            </a:lvl1pPr>
            <a:lvl2pPr eaLnBrk="0" fontAlgn="base" hangingPunct="0">
              <a:spcBef>
                <a:spcPct val="0"/>
              </a:spcBef>
              <a:spcAft>
                <a:spcPct val="0"/>
              </a:spcAft>
              <a:tabLst>
                <a:tab pos="6119813" algn="r"/>
              </a:tabLst>
              <a:defRPr>
                <a:solidFill>
                  <a:schemeClr val="tx1"/>
                </a:solidFill>
                <a:latin typeface="Arial" panose="020B0604020202020204" pitchFamily="34" charset="0"/>
              </a:defRPr>
            </a:lvl2pPr>
            <a:lvl3pPr eaLnBrk="0" fontAlgn="base" hangingPunct="0">
              <a:spcBef>
                <a:spcPct val="0"/>
              </a:spcBef>
              <a:spcAft>
                <a:spcPct val="0"/>
              </a:spcAft>
              <a:tabLst>
                <a:tab pos="6119813" algn="r"/>
              </a:tabLst>
              <a:defRPr>
                <a:solidFill>
                  <a:schemeClr val="tx1"/>
                </a:solidFill>
                <a:latin typeface="Arial" panose="020B0604020202020204" pitchFamily="34" charset="0"/>
              </a:defRPr>
            </a:lvl3pPr>
            <a:lvl4pPr eaLnBrk="0" fontAlgn="base" hangingPunct="0">
              <a:spcBef>
                <a:spcPct val="0"/>
              </a:spcBef>
              <a:spcAft>
                <a:spcPct val="0"/>
              </a:spcAft>
              <a:tabLst>
                <a:tab pos="6119813" algn="r"/>
              </a:tabLst>
              <a:defRPr>
                <a:solidFill>
                  <a:schemeClr val="tx1"/>
                </a:solidFill>
                <a:latin typeface="Arial" panose="020B0604020202020204" pitchFamily="34" charset="0"/>
              </a:defRPr>
            </a:lvl4pPr>
            <a:lvl5pPr eaLnBrk="0" fontAlgn="base" hangingPunct="0">
              <a:spcBef>
                <a:spcPct val="0"/>
              </a:spcBef>
              <a:spcAft>
                <a:spcPct val="0"/>
              </a:spcAft>
              <a:tabLst>
                <a:tab pos="6119813" algn="r"/>
              </a:tabLst>
              <a:defRPr>
                <a:solidFill>
                  <a:schemeClr val="tx1"/>
                </a:solidFill>
                <a:latin typeface="Arial" panose="020B0604020202020204" pitchFamily="34" charset="0"/>
              </a:defRPr>
            </a:lvl5pPr>
            <a:lvl6pPr eaLnBrk="0" fontAlgn="base" hangingPunct="0">
              <a:spcBef>
                <a:spcPct val="0"/>
              </a:spcBef>
              <a:spcAft>
                <a:spcPct val="0"/>
              </a:spcAft>
              <a:tabLst>
                <a:tab pos="6119813" algn="r"/>
              </a:tabLst>
              <a:defRPr>
                <a:solidFill>
                  <a:schemeClr val="tx1"/>
                </a:solidFill>
                <a:latin typeface="Arial" panose="020B0604020202020204" pitchFamily="34" charset="0"/>
              </a:defRPr>
            </a:lvl6pPr>
            <a:lvl7pPr eaLnBrk="0" fontAlgn="base" hangingPunct="0">
              <a:spcBef>
                <a:spcPct val="0"/>
              </a:spcBef>
              <a:spcAft>
                <a:spcPct val="0"/>
              </a:spcAft>
              <a:tabLst>
                <a:tab pos="6119813" algn="r"/>
              </a:tabLst>
              <a:defRPr>
                <a:solidFill>
                  <a:schemeClr val="tx1"/>
                </a:solidFill>
                <a:latin typeface="Arial" panose="020B0604020202020204" pitchFamily="34" charset="0"/>
              </a:defRPr>
            </a:lvl7pPr>
            <a:lvl8pPr eaLnBrk="0" fontAlgn="base" hangingPunct="0">
              <a:spcBef>
                <a:spcPct val="0"/>
              </a:spcBef>
              <a:spcAft>
                <a:spcPct val="0"/>
              </a:spcAft>
              <a:tabLst>
                <a:tab pos="6119813" algn="r"/>
              </a:tabLst>
              <a:defRPr>
                <a:solidFill>
                  <a:schemeClr val="tx1"/>
                </a:solidFill>
                <a:latin typeface="Arial" panose="020B0604020202020204" pitchFamily="34" charset="0"/>
              </a:defRPr>
            </a:lvl8pPr>
            <a:lvl9pPr eaLnBrk="0" fontAlgn="base" hangingPunct="0">
              <a:spcBef>
                <a:spcPct val="0"/>
              </a:spcBef>
              <a:spcAft>
                <a:spcPct val="0"/>
              </a:spcAft>
              <a:tabLst>
                <a:tab pos="6119813" algn="r"/>
              </a:tabLst>
              <a:defRPr>
                <a:solidFill>
                  <a:schemeClr val="tx1"/>
                </a:solidFill>
                <a:latin typeface="Arial" panose="020B0604020202020204" pitchFamily="34" charset="0"/>
              </a:defRPr>
            </a:lvl9pPr>
          </a:lstStyle>
          <a:p>
            <a:pPr marR="0" lvl="0" indent="182563" algn="l" defTabSz="914400" rtl="0" eaLnBrk="0" fontAlgn="base" latinLnBrk="0" hangingPunct="0">
              <a:lnSpc>
                <a:spcPct val="100000"/>
              </a:lnSpc>
              <a:spcBef>
                <a:spcPct val="0"/>
              </a:spcBef>
              <a:spcAft>
                <a:spcPct val="0"/>
              </a:spcAft>
              <a:buClrTx/>
              <a:buSzTx/>
              <a:buFontTx/>
              <a:buNone/>
              <a:tabLst>
                <a:tab pos="6119813" algn="r"/>
              </a:tabLst>
            </a:pPr>
            <a:r>
              <a:rPr kumimoji="0" lang="en-US" altLang="ja-JP" sz="2800"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rPr>
              <a:t>Ⅱ</a:t>
            </a:r>
            <a:r>
              <a:rPr kumimoji="0" lang="ja-JP" altLang="en-US" sz="2800"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rPr>
              <a:t>．大阪府の財務諸表</a:t>
            </a:r>
            <a:endParaRPr kumimoji="0" lang="en-US" altLang="ja-JP" sz="2800"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endParaRPr>
          </a:p>
        </p:txBody>
      </p:sp>
      <p:sp>
        <p:nvSpPr>
          <p:cNvPr id="2" name="スライド番号プレースホルダー 1">
            <a:extLst>
              <a:ext uri="{FF2B5EF4-FFF2-40B4-BE49-F238E27FC236}">
                <a16:creationId xmlns:a16="http://schemas.microsoft.com/office/drawing/2014/main" id="{4D24F3B0-9CE0-4685-B27B-E99477206A90}"/>
              </a:ext>
            </a:extLst>
          </p:cNvPr>
          <p:cNvSpPr>
            <a:spLocks noGrp="1"/>
          </p:cNvSpPr>
          <p:nvPr>
            <p:ph type="sldNum" sz="quarter" idx="4294967295"/>
          </p:nvPr>
        </p:nvSpPr>
        <p:spPr>
          <a:xfrm>
            <a:off x="11861012" y="6492367"/>
            <a:ext cx="328448" cy="365125"/>
          </a:xfrm>
          <a:ln>
            <a:noFill/>
          </a:ln>
        </p:spPr>
        <p:txBody>
          <a:bodyPr/>
          <a:lstStyle/>
          <a:p>
            <a:fld id="{995ADDA1-9928-484C-B2C4-A9280BFF273D}" type="slidenum">
              <a:rPr kumimoji="1" lang="ja-JP" altLang="en-US" smtClean="0">
                <a:solidFill>
                  <a:schemeClr val="tx1"/>
                </a:solidFill>
              </a:rPr>
              <a:t>3</a:t>
            </a:fld>
            <a:endParaRPr kumimoji="1" lang="ja-JP" altLang="en-US" dirty="0">
              <a:solidFill>
                <a:schemeClr val="tx1"/>
              </a:solidFill>
            </a:endParaRPr>
          </a:p>
        </p:txBody>
      </p:sp>
      <p:grpSp>
        <p:nvGrpSpPr>
          <p:cNvPr id="5" name="グループ化 4">
            <a:extLst>
              <a:ext uri="{FF2B5EF4-FFF2-40B4-BE49-F238E27FC236}">
                <a16:creationId xmlns:a16="http://schemas.microsoft.com/office/drawing/2014/main" id="{F987FE45-BC0D-4674-BA1B-1987D9C5C9C1}"/>
              </a:ext>
            </a:extLst>
          </p:cNvPr>
          <p:cNvGrpSpPr/>
          <p:nvPr/>
        </p:nvGrpSpPr>
        <p:grpSpPr>
          <a:xfrm>
            <a:off x="443698" y="936732"/>
            <a:ext cx="11304604" cy="5507756"/>
            <a:chOff x="620714" y="954131"/>
            <a:chExt cx="11304604" cy="5507756"/>
          </a:xfrm>
        </p:grpSpPr>
        <p:sp>
          <p:nvSpPr>
            <p:cNvPr id="22" name="四角形: 角を丸くする 21">
              <a:extLst>
                <a:ext uri="{FF2B5EF4-FFF2-40B4-BE49-F238E27FC236}">
                  <a16:creationId xmlns:a16="http://schemas.microsoft.com/office/drawing/2014/main" id="{3FD3C3B7-8746-4B16-8754-72A51BE09112}"/>
                </a:ext>
              </a:extLst>
            </p:cNvPr>
            <p:cNvSpPr/>
            <p:nvPr/>
          </p:nvSpPr>
          <p:spPr>
            <a:xfrm>
              <a:off x="647788" y="3705590"/>
              <a:ext cx="11223382" cy="1157213"/>
            </a:xfrm>
            <a:prstGeom prst="round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3" name="四角形: 角を丸くする 22">
              <a:extLst>
                <a:ext uri="{FF2B5EF4-FFF2-40B4-BE49-F238E27FC236}">
                  <a16:creationId xmlns:a16="http://schemas.microsoft.com/office/drawing/2014/main" id="{EB15E94F-BC0A-4C53-82FC-F30889391D59}"/>
                </a:ext>
              </a:extLst>
            </p:cNvPr>
            <p:cNvSpPr/>
            <p:nvPr/>
          </p:nvSpPr>
          <p:spPr>
            <a:xfrm>
              <a:off x="674864" y="4862803"/>
              <a:ext cx="11196305" cy="1029291"/>
            </a:xfrm>
            <a:prstGeom prst="round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0" name="四角形: 角を丸くする 19">
              <a:extLst>
                <a:ext uri="{FF2B5EF4-FFF2-40B4-BE49-F238E27FC236}">
                  <a16:creationId xmlns:a16="http://schemas.microsoft.com/office/drawing/2014/main" id="{ADC29B76-C580-4E77-9968-2CCEC0B91901}"/>
                </a:ext>
              </a:extLst>
            </p:cNvPr>
            <p:cNvSpPr/>
            <p:nvPr/>
          </p:nvSpPr>
          <p:spPr>
            <a:xfrm>
              <a:off x="647790" y="2541431"/>
              <a:ext cx="11223381" cy="1157213"/>
            </a:xfrm>
            <a:prstGeom prst="round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8" name="四角形: 角を丸くする 17">
              <a:extLst>
                <a:ext uri="{FF2B5EF4-FFF2-40B4-BE49-F238E27FC236}">
                  <a16:creationId xmlns:a16="http://schemas.microsoft.com/office/drawing/2014/main" id="{AE4320B4-9B5C-4E09-B87C-29EC78FE3888}"/>
                </a:ext>
              </a:extLst>
            </p:cNvPr>
            <p:cNvSpPr/>
            <p:nvPr/>
          </p:nvSpPr>
          <p:spPr>
            <a:xfrm>
              <a:off x="647790" y="1395258"/>
              <a:ext cx="11223382" cy="1151882"/>
            </a:xfrm>
            <a:prstGeom prst="round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 name="テキスト ボックス 8">
              <a:extLst>
                <a:ext uri="{FF2B5EF4-FFF2-40B4-BE49-F238E27FC236}">
                  <a16:creationId xmlns:a16="http://schemas.microsoft.com/office/drawing/2014/main" id="{2BD2E694-C851-4CEB-AF3B-A24A4780F967}"/>
                </a:ext>
              </a:extLst>
            </p:cNvPr>
            <p:cNvSpPr txBox="1"/>
            <p:nvPr/>
          </p:nvSpPr>
          <p:spPr>
            <a:xfrm>
              <a:off x="631954" y="954131"/>
              <a:ext cx="2031325" cy="369332"/>
            </a:xfrm>
            <a:prstGeom prst="rect">
              <a:avLst/>
            </a:prstGeom>
            <a:solidFill>
              <a:schemeClr val="accent1"/>
            </a:solidFill>
          </p:spPr>
          <p:txBody>
            <a:bodyPr wrap="none" rtlCol="0">
              <a:spAutoFit/>
            </a:bodyPr>
            <a:lstStyle/>
            <a:p>
              <a:r>
                <a:rPr kumimoji="1" lang="ja-JP" altLang="en-US" dirty="0">
                  <a:solidFill>
                    <a:schemeClr val="bg1"/>
                  </a:solidFill>
                </a:rPr>
                <a:t>１財務諸表の構成</a:t>
              </a:r>
            </a:p>
          </p:txBody>
        </p:sp>
        <p:sp>
          <p:nvSpPr>
            <p:cNvPr id="14" name="テキスト ボックス 13">
              <a:extLst>
                <a:ext uri="{FF2B5EF4-FFF2-40B4-BE49-F238E27FC236}">
                  <a16:creationId xmlns:a16="http://schemas.microsoft.com/office/drawing/2014/main" id="{831E9301-3248-4755-BAFD-E788FB6271C4}"/>
                </a:ext>
              </a:extLst>
            </p:cNvPr>
            <p:cNvSpPr txBox="1"/>
            <p:nvPr/>
          </p:nvSpPr>
          <p:spPr>
            <a:xfrm>
              <a:off x="620715" y="1817310"/>
              <a:ext cx="1415772" cy="338554"/>
            </a:xfrm>
            <a:prstGeom prst="rect">
              <a:avLst/>
            </a:prstGeom>
            <a:noFill/>
          </p:spPr>
          <p:txBody>
            <a:bodyPr wrap="none" rtlCol="0">
              <a:spAutoFit/>
            </a:bodyPr>
            <a:lstStyle/>
            <a:p>
              <a:r>
                <a:rPr kumimoji="1" lang="ja-JP" altLang="en-US" sz="1600" b="1" dirty="0"/>
                <a:t>〇貸借対照表</a:t>
              </a:r>
            </a:p>
          </p:txBody>
        </p:sp>
        <p:sp>
          <p:nvSpPr>
            <p:cNvPr id="15" name="テキスト ボックス 14">
              <a:extLst>
                <a:ext uri="{FF2B5EF4-FFF2-40B4-BE49-F238E27FC236}">
                  <a16:creationId xmlns:a16="http://schemas.microsoft.com/office/drawing/2014/main" id="{D7051623-DEB7-44F8-A040-B13C2E85150C}"/>
                </a:ext>
              </a:extLst>
            </p:cNvPr>
            <p:cNvSpPr txBox="1"/>
            <p:nvPr/>
          </p:nvSpPr>
          <p:spPr>
            <a:xfrm>
              <a:off x="620714" y="2985355"/>
              <a:ext cx="2031325" cy="338554"/>
            </a:xfrm>
            <a:prstGeom prst="rect">
              <a:avLst/>
            </a:prstGeom>
            <a:noFill/>
          </p:spPr>
          <p:txBody>
            <a:bodyPr wrap="none" rtlCol="0">
              <a:spAutoFit/>
            </a:bodyPr>
            <a:lstStyle/>
            <a:p>
              <a:r>
                <a:rPr kumimoji="1" lang="ja-JP" altLang="en-US" sz="1600" b="1" dirty="0"/>
                <a:t>〇行政コスト計算書</a:t>
              </a:r>
            </a:p>
          </p:txBody>
        </p:sp>
        <p:sp>
          <p:nvSpPr>
            <p:cNvPr id="16" name="テキスト ボックス 15">
              <a:extLst>
                <a:ext uri="{FF2B5EF4-FFF2-40B4-BE49-F238E27FC236}">
                  <a16:creationId xmlns:a16="http://schemas.microsoft.com/office/drawing/2014/main" id="{86785273-3CBF-4B5B-B85D-99EB1D767730}"/>
                </a:ext>
              </a:extLst>
            </p:cNvPr>
            <p:cNvSpPr txBox="1"/>
            <p:nvPr/>
          </p:nvSpPr>
          <p:spPr>
            <a:xfrm>
              <a:off x="620715" y="4152908"/>
              <a:ext cx="2852063" cy="338554"/>
            </a:xfrm>
            <a:prstGeom prst="rect">
              <a:avLst/>
            </a:prstGeom>
            <a:noFill/>
          </p:spPr>
          <p:txBody>
            <a:bodyPr wrap="none" rtlCol="0">
              <a:spAutoFit/>
            </a:bodyPr>
            <a:lstStyle/>
            <a:p>
              <a:r>
                <a:rPr kumimoji="1" lang="ja-JP" altLang="en-US" sz="1600" b="1" dirty="0"/>
                <a:t>〇キャッシュ・フロー計算書</a:t>
              </a:r>
            </a:p>
          </p:txBody>
        </p:sp>
        <p:sp>
          <p:nvSpPr>
            <p:cNvPr id="17" name="テキスト ボックス 16">
              <a:extLst>
                <a:ext uri="{FF2B5EF4-FFF2-40B4-BE49-F238E27FC236}">
                  <a16:creationId xmlns:a16="http://schemas.microsoft.com/office/drawing/2014/main" id="{592C2877-1885-4E2A-BF21-A7F0491CE0EB}"/>
                </a:ext>
              </a:extLst>
            </p:cNvPr>
            <p:cNvSpPr txBox="1"/>
            <p:nvPr/>
          </p:nvSpPr>
          <p:spPr>
            <a:xfrm>
              <a:off x="620715" y="5223148"/>
              <a:ext cx="2031325" cy="338554"/>
            </a:xfrm>
            <a:prstGeom prst="rect">
              <a:avLst/>
            </a:prstGeom>
            <a:noFill/>
          </p:spPr>
          <p:txBody>
            <a:bodyPr wrap="none" rtlCol="0">
              <a:spAutoFit/>
            </a:bodyPr>
            <a:lstStyle/>
            <a:p>
              <a:r>
                <a:rPr kumimoji="1" lang="ja-JP" altLang="en-US" sz="1600" b="1" dirty="0"/>
                <a:t>〇純資産変動計算書</a:t>
              </a:r>
            </a:p>
          </p:txBody>
        </p:sp>
        <p:sp>
          <p:nvSpPr>
            <p:cNvPr id="19" name="テキスト ボックス 18">
              <a:extLst>
                <a:ext uri="{FF2B5EF4-FFF2-40B4-BE49-F238E27FC236}">
                  <a16:creationId xmlns:a16="http://schemas.microsoft.com/office/drawing/2014/main" id="{AC18144B-E26B-4B41-A4E5-FE9EF238A085}"/>
                </a:ext>
              </a:extLst>
            </p:cNvPr>
            <p:cNvSpPr txBox="1"/>
            <p:nvPr/>
          </p:nvSpPr>
          <p:spPr>
            <a:xfrm>
              <a:off x="5345175" y="1886401"/>
              <a:ext cx="6525997" cy="307777"/>
            </a:xfrm>
            <a:prstGeom prst="rect">
              <a:avLst/>
            </a:prstGeom>
            <a:noFill/>
          </p:spPr>
          <p:txBody>
            <a:bodyPr wrap="square" rtlCol="0">
              <a:spAutoFit/>
            </a:bodyPr>
            <a:lstStyle/>
            <a:p>
              <a:r>
                <a:rPr lang="ja-JP" altLang="ja-JP" sz="1400" dirty="0">
                  <a:effectLst/>
                  <a:latin typeface="Century" panose="02040604050505020304" pitchFamily="18" charset="0"/>
                  <a:ea typeface="メイリオ" panose="020B0604030504040204" pitchFamily="50" charset="-128"/>
                  <a:cs typeface="Times New Roman" panose="02020603050405020304" pitchFamily="18" charset="0"/>
                </a:rPr>
                <a:t>財務諸表の作成基準日における資産、負債及び純資産の状況を明らか</a:t>
              </a:r>
              <a:r>
                <a:rPr lang="ja-JP" altLang="en-US" sz="1400" dirty="0">
                  <a:effectLst/>
                  <a:latin typeface="Century" panose="02040604050505020304" pitchFamily="18" charset="0"/>
                  <a:ea typeface="メイリオ" panose="020B0604030504040204" pitchFamily="50" charset="-128"/>
                  <a:cs typeface="Times New Roman" panose="02020603050405020304" pitchFamily="18" charset="0"/>
                </a:rPr>
                <a:t>に</a:t>
              </a:r>
              <a:r>
                <a:rPr lang="ja-JP" altLang="ja-JP" sz="1400" dirty="0">
                  <a:effectLst/>
                  <a:latin typeface="Century" panose="02040604050505020304" pitchFamily="18" charset="0"/>
                  <a:ea typeface="メイリオ" panose="020B0604030504040204" pitchFamily="50" charset="-128"/>
                  <a:cs typeface="Times New Roman" panose="02020603050405020304" pitchFamily="18" charset="0"/>
                </a:rPr>
                <a:t>します。</a:t>
              </a:r>
            </a:p>
          </p:txBody>
        </p:sp>
        <p:sp>
          <p:nvSpPr>
            <p:cNvPr id="21" name="テキスト ボックス 20">
              <a:extLst>
                <a:ext uri="{FF2B5EF4-FFF2-40B4-BE49-F238E27FC236}">
                  <a16:creationId xmlns:a16="http://schemas.microsoft.com/office/drawing/2014/main" id="{7CBE10C0-449F-416B-8488-9BC7775C7BDD}"/>
                </a:ext>
              </a:extLst>
            </p:cNvPr>
            <p:cNvSpPr txBox="1"/>
            <p:nvPr/>
          </p:nvSpPr>
          <p:spPr>
            <a:xfrm>
              <a:off x="5345175" y="2874187"/>
              <a:ext cx="6553072" cy="523220"/>
            </a:xfrm>
            <a:prstGeom prst="rect">
              <a:avLst/>
            </a:prstGeom>
            <a:noFill/>
          </p:spPr>
          <p:txBody>
            <a:bodyPr wrap="square" rtlCol="0">
              <a:spAutoFit/>
            </a:bodyPr>
            <a:lstStyle/>
            <a:p>
              <a:r>
                <a:rPr lang="ja-JP" altLang="en-US" sz="1400" dirty="0">
                  <a:effectLst/>
                  <a:latin typeface="Century" panose="02040604050505020304" pitchFamily="18" charset="0"/>
                  <a:ea typeface="メイリオ" panose="020B0604030504040204" pitchFamily="50" charset="-128"/>
                  <a:cs typeface="Times New Roman" panose="02020603050405020304" pitchFamily="18" charset="0"/>
                </a:rPr>
                <a:t>一会計期間の行政サービスの提供に要した費用とそれを賄うための財源である収入及び収支差額を表示し、府民等の負担と受益のバランスを明らかにします</a:t>
              </a:r>
              <a:r>
                <a:rPr lang="ja-JP" altLang="ja-JP" sz="1400" dirty="0">
                  <a:effectLst/>
                  <a:latin typeface="Century" panose="02040604050505020304" pitchFamily="18" charset="0"/>
                  <a:ea typeface="メイリオ" panose="020B0604030504040204" pitchFamily="50" charset="-128"/>
                  <a:cs typeface="Times New Roman" panose="02020603050405020304" pitchFamily="18" charset="0"/>
                </a:rPr>
                <a:t>。</a:t>
              </a:r>
            </a:p>
          </p:txBody>
        </p:sp>
        <p:sp>
          <p:nvSpPr>
            <p:cNvPr id="24" name="テキスト ボックス 23">
              <a:extLst>
                <a:ext uri="{FF2B5EF4-FFF2-40B4-BE49-F238E27FC236}">
                  <a16:creationId xmlns:a16="http://schemas.microsoft.com/office/drawing/2014/main" id="{7322B4E1-D19B-4218-9B8A-B448AAF0E113}"/>
                </a:ext>
              </a:extLst>
            </p:cNvPr>
            <p:cNvSpPr txBox="1"/>
            <p:nvPr/>
          </p:nvSpPr>
          <p:spPr>
            <a:xfrm>
              <a:off x="5345175" y="4168296"/>
              <a:ext cx="6525996" cy="307777"/>
            </a:xfrm>
            <a:prstGeom prst="rect">
              <a:avLst/>
            </a:prstGeom>
            <a:noFill/>
          </p:spPr>
          <p:txBody>
            <a:bodyPr wrap="square" rtlCol="0">
              <a:spAutoFit/>
            </a:bodyPr>
            <a:lstStyle/>
            <a:p>
              <a:r>
                <a:rPr lang="ja-JP" altLang="en-US" sz="1400" dirty="0">
                  <a:effectLst/>
                  <a:latin typeface="Century" panose="02040604050505020304" pitchFamily="18" charset="0"/>
                  <a:ea typeface="メイリオ" panose="020B0604030504040204" pitchFamily="50" charset="-128"/>
                  <a:cs typeface="Times New Roman" panose="02020603050405020304" pitchFamily="18" charset="0"/>
                </a:rPr>
                <a:t>一会計期間の資金収支の状況を一定の活動区分別に表示します。</a:t>
              </a:r>
              <a:endParaRPr lang="ja-JP" altLang="ja-JP" sz="1400" dirty="0">
                <a:effectLst/>
                <a:latin typeface="Century" panose="02040604050505020304" pitchFamily="18" charset="0"/>
                <a:ea typeface="メイリオ" panose="020B0604030504040204" pitchFamily="50" charset="-128"/>
                <a:cs typeface="Times New Roman" panose="02020603050405020304" pitchFamily="18" charset="0"/>
              </a:endParaRPr>
            </a:p>
          </p:txBody>
        </p:sp>
        <p:sp>
          <p:nvSpPr>
            <p:cNvPr id="25" name="テキスト ボックス 24">
              <a:extLst>
                <a:ext uri="{FF2B5EF4-FFF2-40B4-BE49-F238E27FC236}">
                  <a16:creationId xmlns:a16="http://schemas.microsoft.com/office/drawing/2014/main" id="{C89BBB27-948D-48F8-A1E3-7CB1880AE094}"/>
                </a:ext>
              </a:extLst>
            </p:cNvPr>
            <p:cNvSpPr txBox="1"/>
            <p:nvPr/>
          </p:nvSpPr>
          <p:spPr>
            <a:xfrm>
              <a:off x="8109590" y="5284225"/>
              <a:ext cx="3815728" cy="307777"/>
            </a:xfrm>
            <a:prstGeom prst="rect">
              <a:avLst/>
            </a:prstGeom>
            <a:noFill/>
          </p:spPr>
          <p:txBody>
            <a:bodyPr wrap="square" rtlCol="0">
              <a:spAutoFit/>
            </a:bodyPr>
            <a:lstStyle/>
            <a:p>
              <a:r>
                <a:rPr lang="ja-JP" altLang="en-US" sz="1400" dirty="0">
                  <a:effectLst/>
                  <a:latin typeface="Century" panose="02040604050505020304" pitchFamily="18" charset="0"/>
                  <a:ea typeface="メイリオ" panose="020B0604030504040204" pitchFamily="50" charset="-128"/>
                  <a:cs typeface="Times New Roman" panose="02020603050405020304" pitchFamily="18" charset="0"/>
                </a:rPr>
                <a:t>純資産の一会計期間の変動を明らかにします。</a:t>
              </a:r>
              <a:endParaRPr lang="ja-JP" altLang="ja-JP" sz="1400" dirty="0">
                <a:effectLst/>
                <a:latin typeface="Century" panose="02040604050505020304" pitchFamily="18" charset="0"/>
                <a:ea typeface="メイリオ" panose="020B0604030504040204" pitchFamily="50" charset="-128"/>
                <a:cs typeface="Times New Roman" panose="02020603050405020304" pitchFamily="18" charset="0"/>
              </a:endParaRPr>
            </a:p>
          </p:txBody>
        </p:sp>
        <p:sp>
          <p:nvSpPr>
            <p:cNvPr id="28" name="テキスト ボックス 27">
              <a:extLst>
                <a:ext uri="{FF2B5EF4-FFF2-40B4-BE49-F238E27FC236}">
                  <a16:creationId xmlns:a16="http://schemas.microsoft.com/office/drawing/2014/main" id="{DFDEB5FF-5415-495D-8394-FF07B40D1B90}"/>
                </a:ext>
              </a:extLst>
            </p:cNvPr>
            <p:cNvSpPr txBox="1"/>
            <p:nvPr/>
          </p:nvSpPr>
          <p:spPr>
            <a:xfrm>
              <a:off x="627534" y="6083053"/>
              <a:ext cx="1569660" cy="369332"/>
            </a:xfrm>
            <a:prstGeom prst="rect">
              <a:avLst/>
            </a:prstGeom>
            <a:solidFill>
              <a:schemeClr val="accent1"/>
            </a:solidFill>
          </p:spPr>
          <p:txBody>
            <a:bodyPr wrap="none" rtlCol="0">
              <a:spAutoFit/>
            </a:bodyPr>
            <a:lstStyle/>
            <a:p>
              <a:r>
                <a:rPr kumimoji="1" lang="ja-JP" altLang="en-US" dirty="0">
                  <a:solidFill>
                    <a:schemeClr val="bg1"/>
                  </a:solidFill>
                </a:rPr>
                <a:t>２作成基準日</a:t>
              </a:r>
            </a:p>
          </p:txBody>
        </p:sp>
        <p:sp>
          <p:nvSpPr>
            <p:cNvPr id="30" name="テキスト ボックス 29">
              <a:extLst>
                <a:ext uri="{FF2B5EF4-FFF2-40B4-BE49-F238E27FC236}">
                  <a16:creationId xmlns:a16="http://schemas.microsoft.com/office/drawing/2014/main" id="{048B3835-38CB-426F-8A89-4F3AC50416E6}"/>
                </a:ext>
              </a:extLst>
            </p:cNvPr>
            <p:cNvSpPr txBox="1"/>
            <p:nvPr/>
          </p:nvSpPr>
          <p:spPr>
            <a:xfrm>
              <a:off x="2204815" y="6092555"/>
              <a:ext cx="9366470" cy="369332"/>
            </a:xfrm>
            <a:prstGeom prst="rect">
              <a:avLst/>
            </a:prstGeom>
            <a:noFill/>
          </p:spPr>
          <p:txBody>
            <a:bodyPr wrap="square">
              <a:spAutoFit/>
            </a:bodyPr>
            <a:lstStyle/>
            <a:p>
              <a:r>
                <a:rPr lang="ja-JP" altLang="en-US" dirty="0"/>
                <a:t>令和</a:t>
              </a:r>
              <a:r>
                <a:rPr lang="en-US" altLang="ja-JP" dirty="0"/>
                <a:t>8</a:t>
              </a:r>
              <a:r>
                <a:rPr lang="ja-JP" altLang="en-US" dirty="0"/>
                <a:t>年</a:t>
              </a:r>
              <a:r>
                <a:rPr lang="en-US" altLang="ja-JP" dirty="0"/>
                <a:t>3</a:t>
              </a:r>
              <a:r>
                <a:rPr lang="ja-JP" altLang="en-US" dirty="0"/>
                <a:t>月</a:t>
              </a:r>
              <a:r>
                <a:rPr lang="en-US" altLang="ja-JP" dirty="0"/>
                <a:t>31</a:t>
              </a:r>
              <a:r>
                <a:rPr lang="ja-JP" altLang="en-US" dirty="0"/>
                <a:t>日</a:t>
              </a:r>
              <a:r>
                <a:rPr lang="en-US" altLang="ja-JP" sz="1400" dirty="0"/>
                <a:t>〈</a:t>
              </a:r>
              <a:r>
                <a:rPr lang="ja-JP" altLang="en-US" sz="1400" dirty="0"/>
                <a:t>ただし、出納整理期間（令和</a:t>
              </a:r>
              <a:r>
                <a:rPr lang="en-US" altLang="ja-JP" sz="1400" dirty="0"/>
                <a:t>8</a:t>
              </a:r>
              <a:r>
                <a:rPr lang="ja-JP" altLang="en-US" sz="1400" dirty="0"/>
                <a:t>年</a:t>
              </a:r>
              <a:r>
                <a:rPr lang="en-US" altLang="ja-JP" sz="1400" dirty="0"/>
                <a:t>4</a:t>
              </a:r>
              <a:r>
                <a:rPr lang="ja-JP" altLang="en-US" sz="1400" dirty="0"/>
                <a:t>月</a:t>
              </a:r>
              <a:r>
                <a:rPr lang="en-US" altLang="ja-JP" sz="1400" dirty="0"/>
                <a:t>1</a:t>
              </a:r>
              <a:r>
                <a:rPr lang="ja-JP" altLang="en-US" sz="1400" dirty="0"/>
                <a:t>日～</a:t>
              </a:r>
              <a:r>
                <a:rPr lang="en-US" altLang="ja-JP" sz="1400" dirty="0"/>
                <a:t>5</a:t>
              </a:r>
              <a:r>
                <a:rPr lang="ja-JP" altLang="en-US" sz="1400" dirty="0"/>
                <a:t>月</a:t>
              </a:r>
              <a:r>
                <a:rPr lang="en-US" altLang="ja-JP" sz="1400" dirty="0"/>
                <a:t>31</a:t>
              </a:r>
              <a:r>
                <a:rPr lang="ja-JP" altLang="en-US" sz="1400" dirty="0"/>
                <a:t>日）の現金の出納に関する取引を含めます</a:t>
              </a:r>
              <a:r>
                <a:rPr lang="en-US" altLang="ja-JP" sz="1400" dirty="0"/>
                <a:t>〉</a:t>
              </a:r>
              <a:endParaRPr lang="ja-JP" altLang="en-US" dirty="0"/>
            </a:p>
          </p:txBody>
        </p:sp>
        <p:pic>
          <p:nvPicPr>
            <p:cNvPr id="3" name="図 2">
              <a:extLst>
                <a:ext uri="{FF2B5EF4-FFF2-40B4-BE49-F238E27FC236}">
                  <a16:creationId xmlns:a16="http://schemas.microsoft.com/office/drawing/2014/main" id="{4A4705F3-E062-4142-8C7D-B517BC8EF9DF}"/>
                </a:ext>
              </a:extLst>
            </p:cNvPr>
            <p:cNvPicPr>
              <a:picLocks noChangeAspect="1"/>
            </p:cNvPicPr>
            <p:nvPr/>
          </p:nvPicPr>
          <p:blipFill>
            <a:blip r:embed="rId3"/>
            <a:stretch>
              <a:fillRect/>
            </a:stretch>
          </p:blipFill>
          <p:spPr>
            <a:xfrm>
              <a:off x="3414151" y="1481727"/>
              <a:ext cx="1733550" cy="1009650"/>
            </a:xfrm>
            <a:prstGeom prst="rect">
              <a:avLst/>
            </a:prstGeom>
          </p:spPr>
        </p:pic>
        <p:pic>
          <p:nvPicPr>
            <p:cNvPr id="6" name="図 5">
              <a:extLst>
                <a:ext uri="{FF2B5EF4-FFF2-40B4-BE49-F238E27FC236}">
                  <a16:creationId xmlns:a16="http://schemas.microsoft.com/office/drawing/2014/main" id="{1B28C193-3D65-4207-9A98-092ADE5A337B}"/>
                </a:ext>
              </a:extLst>
            </p:cNvPr>
            <p:cNvPicPr>
              <a:picLocks noChangeAspect="1"/>
            </p:cNvPicPr>
            <p:nvPr/>
          </p:nvPicPr>
          <p:blipFill>
            <a:blip r:embed="rId4"/>
            <a:stretch>
              <a:fillRect/>
            </a:stretch>
          </p:blipFill>
          <p:spPr>
            <a:xfrm>
              <a:off x="3414151" y="2619442"/>
              <a:ext cx="1733550" cy="1009650"/>
            </a:xfrm>
            <a:prstGeom prst="rect">
              <a:avLst/>
            </a:prstGeom>
          </p:spPr>
        </p:pic>
        <p:pic>
          <p:nvPicPr>
            <p:cNvPr id="7" name="図 6">
              <a:extLst>
                <a:ext uri="{FF2B5EF4-FFF2-40B4-BE49-F238E27FC236}">
                  <a16:creationId xmlns:a16="http://schemas.microsoft.com/office/drawing/2014/main" id="{1019D956-683D-47AA-98A4-6B72D56C4A6B}"/>
                </a:ext>
              </a:extLst>
            </p:cNvPr>
            <p:cNvPicPr>
              <a:picLocks noChangeAspect="1"/>
            </p:cNvPicPr>
            <p:nvPr/>
          </p:nvPicPr>
          <p:blipFill>
            <a:blip r:embed="rId5"/>
            <a:stretch>
              <a:fillRect/>
            </a:stretch>
          </p:blipFill>
          <p:spPr>
            <a:xfrm>
              <a:off x="3414151" y="3778244"/>
              <a:ext cx="1733550" cy="1009650"/>
            </a:xfrm>
            <a:prstGeom prst="rect">
              <a:avLst/>
            </a:prstGeom>
          </p:spPr>
        </p:pic>
        <p:pic>
          <p:nvPicPr>
            <p:cNvPr id="8" name="図 7">
              <a:extLst>
                <a:ext uri="{FF2B5EF4-FFF2-40B4-BE49-F238E27FC236}">
                  <a16:creationId xmlns:a16="http://schemas.microsoft.com/office/drawing/2014/main" id="{914BF244-EAEF-42EC-9176-0787062F7886}"/>
                </a:ext>
              </a:extLst>
            </p:cNvPr>
            <p:cNvPicPr>
              <a:picLocks noChangeAspect="1"/>
            </p:cNvPicPr>
            <p:nvPr/>
          </p:nvPicPr>
          <p:blipFill>
            <a:blip r:embed="rId6"/>
            <a:stretch>
              <a:fillRect/>
            </a:stretch>
          </p:blipFill>
          <p:spPr>
            <a:xfrm>
              <a:off x="3414151" y="4916175"/>
              <a:ext cx="4733925" cy="952500"/>
            </a:xfrm>
            <a:prstGeom prst="rect">
              <a:avLst/>
            </a:prstGeom>
          </p:spPr>
        </p:pic>
      </p:grpSp>
      <p:pic>
        <p:nvPicPr>
          <p:cNvPr id="27" name="Picture 6">
            <a:extLst>
              <a:ext uri="{FF2B5EF4-FFF2-40B4-BE49-F238E27FC236}">
                <a16:creationId xmlns:a16="http://schemas.microsoft.com/office/drawing/2014/main" id="{4FF0B545-2657-4F80-977C-C9380AC62DF6}"/>
              </a:ext>
            </a:extLst>
          </p:cNvPr>
          <p:cNvPicPr>
            <a:picLocks noChangeAspect="1"/>
          </p:cNvPicPr>
          <p:nvPr/>
        </p:nvPicPr>
        <p:blipFill>
          <a:blip r:embed="rId7"/>
          <a:stretch>
            <a:fillRect/>
          </a:stretch>
        </p:blipFill>
        <p:spPr>
          <a:xfrm rot="5400000">
            <a:off x="-3323760" y="3323759"/>
            <a:ext cx="6858002" cy="210482"/>
          </a:xfrm>
          <a:prstGeom prst="rect">
            <a:avLst/>
          </a:prstGeom>
        </p:spPr>
      </p:pic>
    </p:spTree>
    <p:extLst>
      <p:ext uri="{BB962C8B-B14F-4D97-AF65-F5344CB8AC3E}">
        <p14:creationId xmlns:p14="http://schemas.microsoft.com/office/powerpoint/2010/main" val="11561155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a:extLst>
              <a:ext uri="{FF2B5EF4-FFF2-40B4-BE49-F238E27FC236}">
                <a16:creationId xmlns:a16="http://schemas.microsoft.com/office/drawing/2014/main" id="{A63EEBA1-64F2-4763-8F5C-A2EFF877D237}"/>
              </a:ext>
            </a:extLst>
          </p:cNvPr>
          <p:cNvSpPr/>
          <p:nvPr/>
        </p:nvSpPr>
        <p:spPr>
          <a:xfrm>
            <a:off x="887722" y="514690"/>
            <a:ext cx="10416556" cy="564286"/>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600" b="1" dirty="0">
                <a:solidFill>
                  <a:schemeClr val="tx1"/>
                </a:solidFill>
              </a:rPr>
              <a:t>　貸借対照表は、財務諸表の作成基準日における資産、負債及び純資産の状況を明らかにすることを目的として作成する計算書です。令和</a:t>
            </a:r>
            <a:r>
              <a:rPr kumimoji="1" lang="en-US" altLang="ja-JP" sz="1600" b="1" dirty="0">
                <a:solidFill>
                  <a:schemeClr val="tx1"/>
                </a:solidFill>
              </a:rPr>
              <a:t>7</a:t>
            </a:r>
            <a:r>
              <a:rPr kumimoji="1" lang="ja-JP" altLang="en-US" sz="1600" b="1" dirty="0">
                <a:solidFill>
                  <a:schemeClr val="tx1"/>
                </a:solidFill>
              </a:rPr>
              <a:t>年度末の資産は</a:t>
            </a:r>
            <a:r>
              <a:rPr kumimoji="1" lang="en-US" altLang="ja-JP" sz="1600" b="1" dirty="0">
                <a:solidFill>
                  <a:schemeClr val="tx1"/>
                </a:solidFill>
              </a:rPr>
              <a:t>7</a:t>
            </a:r>
            <a:r>
              <a:rPr kumimoji="1" lang="ja-JP" altLang="en-US" sz="1600" b="1" dirty="0">
                <a:solidFill>
                  <a:schemeClr val="tx1"/>
                </a:solidFill>
              </a:rPr>
              <a:t>兆</a:t>
            </a:r>
            <a:r>
              <a:rPr kumimoji="1" lang="en-US" altLang="ja-JP" sz="1600" b="1" dirty="0">
                <a:solidFill>
                  <a:schemeClr val="tx1"/>
                </a:solidFill>
              </a:rPr>
              <a:t>8,741</a:t>
            </a:r>
            <a:r>
              <a:rPr kumimoji="1" lang="ja-JP" altLang="en-US" sz="1600" b="1" dirty="0">
                <a:solidFill>
                  <a:schemeClr val="tx1"/>
                </a:solidFill>
              </a:rPr>
              <a:t>億円で、前年度に比べて</a:t>
            </a:r>
            <a:r>
              <a:rPr kumimoji="1" lang="en-US" altLang="ja-JP" sz="1600" b="1" dirty="0">
                <a:solidFill>
                  <a:schemeClr val="tx1"/>
                </a:solidFill>
              </a:rPr>
              <a:t>41</a:t>
            </a:r>
            <a:r>
              <a:rPr kumimoji="1" lang="ja-JP" altLang="en-US" sz="1600" b="1" dirty="0">
                <a:solidFill>
                  <a:schemeClr val="tx1"/>
                </a:solidFill>
              </a:rPr>
              <a:t>億円減少しています。</a:t>
            </a:r>
          </a:p>
        </p:txBody>
      </p:sp>
      <p:sp>
        <p:nvSpPr>
          <p:cNvPr id="24" name="Rectangle 20">
            <a:extLst>
              <a:ext uri="{FF2B5EF4-FFF2-40B4-BE49-F238E27FC236}">
                <a16:creationId xmlns:a16="http://schemas.microsoft.com/office/drawing/2014/main" id="{40A77B47-F021-42BD-965E-7C109C8169D5}"/>
              </a:ext>
            </a:extLst>
          </p:cNvPr>
          <p:cNvSpPr>
            <a:spLocks noChangeArrowheads="1"/>
          </p:cNvSpPr>
          <p:nvPr/>
        </p:nvSpPr>
        <p:spPr bwMode="auto">
          <a:xfrm>
            <a:off x="0" y="0"/>
            <a:ext cx="288284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6119813" algn="r"/>
              </a:tabLst>
              <a:defRPr>
                <a:solidFill>
                  <a:schemeClr val="tx1"/>
                </a:solidFill>
                <a:latin typeface="Arial" panose="020B0604020202020204" pitchFamily="34" charset="0"/>
              </a:defRPr>
            </a:lvl1pPr>
            <a:lvl2pPr eaLnBrk="0" fontAlgn="base" hangingPunct="0">
              <a:spcBef>
                <a:spcPct val="0"/>
              </a:spcBef>
              <a:spcAft>
                <a:spcPct val="0"/>
              </a:spcAft>
              <a:tabLst>
                <a:tab pos="6119813" algn="r"/>
              </a:tabLst>
              <a:defRPr>
                <a:solidFill>
                  <a:schemeClr val="tx1"/>
                </a:solidFill>
                <a:latin typeface="Arial" panose="020B0604020202020204" pitchFamily="34" charset="0"/>
              </a:defRPr>
            </a:lvl2pPr>
            <a:lvl3pPr eaLnBrk="0" fontAlgn="base" hangingPunct="0">
              <a:spcBef>
                <a:spcPct val="0"/>
              </a:spcBef>
              <a:spcAft>
                <a:spcPct val="0"/>
              </a:spcAft>
              <a:tabLst>
                <a:tab pos="6119813" algn="r"/>
              </a:tabLst>
              <a:defRPr>
                <a:solidFill>
                  <a:schemeClr val="tx1"/>
                </a:solidFill>
                <a:latin typeface="Arial" panose="020B0604020202020204" pitchFamily="34" charset="0"/>
              </a:defRPr>
            </a:lvl3pPr>
            <a:lvl4pPr eaLnBrk="0" fontAlgn="base" hangingPunct="0">
              <a:spcBef>
                <a:spcPct val="0"/>
              </a:spcBef>
              <a:spcAft>
                <a:spcPct val="0"/>
              </a:spcAft>
              <a:tabLst>
                <a:tab pos="6119813" algn="r"/>
              </a:tabLst>
              <a:defRPr>
                <a:solidFill>
                  <a:schemeClr val="tx1"/>
                </a:solidFill>
                <a:latin typeface="Arial" panose="020B0604020202020204" pitchFamily="34" charset="0"/>
              </a:defRPr>
            </a:lvl4pPr>
            <a:lvl5pPr eaLnBrk="0" fontAlgn="base" hangingPunct="0">
              <a:spcBef>
                <a:spcPct val="0"/>
              </a:spcBef>
              <a:spcAft>
                <a:spcPct val="0"/>
              </a:spcAft>
              <a:tabLst>
                <a:tab pos="6119813" algn="r"/>
              </a:tabLst>
              <a:defRPr>
                <a:solidFill>
                  <a:schemeClr val="tx1"/>
                </a:solidFill>
                <a:latin typeface="Arial" panose="020B0604020202020204" pitchFamily="34" charset="0"/>
              </a:defRPr>
            </a:lvl5pPr>
            <a:lvl6pPr eaLnBrk="0" fontAlgn="base" hangingPunct="0">
              <a:spcBef>
                <a:spcPct val="0"/>
              </a:spcBef>
              <a:spcAft>
                <a:spcPct val="0"/>
              </a:spcAft>
              <a:tabLst>
                <a:tab pos="6119813" algn="r"/>
              </a:tabLst>
              <a:defRPr>
                <a:solidFill>
                  <a:schemeClr val="tx1"/>
                </a:solidFill>
                <a:latin typeface="Arial" panose="020B0604020202020204" pitchFamily="34" charset="0"/>
              </a:defRPr>
            </a:lvl6pPr>
            <a:lvl7pPr eaLnBrk="0" fontAlgn="base" hangingPunct="0">
              <a:spcBef>
                <a:spcPct val="0"/>
              </a:spcBef>
              <a:spcAft>
                <a:spcPct val="0"/>
              </a:spcAft>
              <a:tabLst>
                <a:tab pos="6119813" algn="r"/>
              </a:tabLst>
              <a:defRPr>
                <a:solidFill>
                  <a:schemeClr val="tx1"/>
                </a:solidFill>
                <a:latin typeface="Arial" panose="020B0604020202020204" pitchFamily="34" charset="0"/>
              </a:defRPr>
            </a:lvl7pPr>
            <a:lvl8pPr eaLnBrk="0" fontAlgn="base" hangingPunct="0">
              <a:spcBef>
                <a:spcPct val="0"/>
              </a:spcBef>
              <a:spcAft>
                <a:spcPct val="0"/>
              </a:spcAft>
              <a:tabLst>
                <a:tab pos="6119813" algn="r"/>
              </a:tabLst>
              <a:defRPr>
                <a:solidFill>
                  <a:schemeClr val="tx1"/>
                </a:solidFill>
                <a:latin typeface="Arial" panose="020B0604020202020204" pitchFamily="34" charset="0"/>
              </a:defRPr>
            </a:lvl8pPr>
            <a:lvl9pPr eaLnBrk="0" fontAlgn="base" hangingPunct="0">
              <a:spcBef>
                <a:spcPct val="0"/>
              </a:spcBef>
              <a:spcAft>
                <a:spcPct val="0"/>
              </a:spcAft>
              <a:tabLst>
                <a:tab pos="6119813" algn="r"/>
              </a:tabLst>
              <a:defRPr>
                <a:solidFill>
                  <a:schemeClr val="tx1"/>
                </a:solidFill>
                <a:latin typeface="Arial" panose="020B0604020202020204" pitchFamily="34" charset="0"/>
              </a:defRPr>
            </a:lvl9pPr>
          </a:lstStyle>
          <a:p>
            <a:pPr marR="0" lvl="0" indent="182563" algn="l" defTabSz="914400" rtl="0" eaLnBrk="0" fontAlgn="base" latinLnBrk="0" hangingPunct="0">
              <a:lnSpc>
                <a:spcPct val="100000"/>
              </a:lnSpc>
              <a:spcBef>
                <a:spcPct val="0"/>
              </a:spcBef>
              <a:spcAft>
                <a:spcPct val="0"/>
              </a:spcAft>
              <a:buClrTx/>
              <a:buSzTx/>
              <a:buFontTx/>
              <a:buNone/>
              <a:tabLst>
                <a:tab pos="6119813" algn="r"/>
              </a:tabLst>
            </a:pPr>
            <a:r>
              <a:rPr kumimoji="0" lang="en-US" altLang="ja-JP" sz="2800"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rPr>
              <a:t>Ⅲ</a:t>
            </a:r>
            <a:r>
              <a:rPr kumimoji="0" lang="ja-JP" altLang="en-US" sz="2800"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rPr>
              <a:t>．貸借対照表</a:t>
            </a:r>
            <a:endParaRPr kumimoji="0" lang="en-US" altLang="ja-JP" sz="2800"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endParaRPr>
          </a:p>
        </p:txBody>
      </p:sp>
      <p:sp>
        <p:nvSpPr>
          <p:cNvPr id="25" name="Rectangle 31">
            <a:extLst>
              <a:ext uri="{FF2B5EF4-FFF2-40B4-BE49-F238E27FC236}">
                <a16:creationId xmlns:a16="http://schemas.microsoft.com/office/drawing/2014/main" id="{B1B334B6-F28D-4F2D-AE10-E71D5B077CC1}"/>
              </a:ext>
            </a:extLst>
          </p:cNvPr>
          <p:cNvSpPr>
            <a:spLocks noChangeArrowheads="1"/>
          </p:cNvSpPr>
          <p:nvPr/>
        </p:nvSpPr>
        <p:spPr bwMode="auto">
          <a:xfrm>
            <a:off x="0" y="914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3" name="スライド番号プレースホルダー 2">
            <a:extLst>
              <a:ext uri="{FF2B5EF4-FFF2-40B4-BE49-F238E27FC236}">
                <a16:creationId xmlns:a16="http://schemas.microsoft.com/office/drawing/2014/main" id="{B2A0EDD8-43E9-4455-9E70-274055F9672B}"/>
              </a:ext>
            </a:extLst>
          </p:cNvPr>
          <p:cNvSpPr>
            <a:spLocks noGrp="1"/>
          </p:cNvSpPr>
          <p:nvPr>
            <p:ph type="sldNum" sz="quarter" idx="4294967295"/>
          </p:nvPr>
        </p:nvSpPr>
        <p:spPr>
          <a:xfrm>
            <a:off x="11414234" y="6492875"/>
            <a:ext cx="777766" cy="365125"/>
          </a:xfrm>
        </p:spPr>
        <p:txBody>
          <a:bodyPr/>
          <a:lstStyle/>
          <a:p>
            <a:fld id="{995ADDA1-9928-484C-B2C4-A9280BFF273D}" type="slidenum">
              <a:rPr kumimoji="1" lang="ja-JP" altLang="en-US" smtClean="0">
                <a:solidFill>
                  <a:schemeClr val="tx1"/>
                </a:solidFill>
              </a:rPr>
              <a:t>4</a:t>
            </a:fld>
            <a:endParaRPr kumimoji="1" lang="ja-JP" altLang="en-US" dirty="0">
              <a:solidFill>
                <a:schemeClr val="tx1"/>
              </a:solidFill>
            </a:endParaRPr>
          </a:p>
        </p:txBody>
      </p:sp>
      <p:pic>
        <p:nvPicPr>
          <p:cNvPr id="9" name="Picture 6">
            <a:extLst>
              <a:ext uri="{FF2B5EF4-FFF2-40B4-BE49-F238E27FC236}">
                <a16:creationId xmlns:a16="http://schemas.microsoft.com/office/drawing/2014/main" id="{6DB6C154-A459-4D7F-A4B2-BAE064054242}"/>
              </a:ext>
            </a:extLst>
          </p:cNvPr>
          <p:cNvPicPr>
            <a:picLocks noChangeAspect="1"/>
          </p:cNvPicPr>
          <p:nvPr/>
        </p:nvPicPr>
        <p:blipFill>
          <a:blip r:embed="rId3"/>
          <a:stretch>
            <a:fillRect/>
          </a:stretch>
        </p:blipFill>
        <p:spPr>
          <a:xfrm rot="5400000">
            <a:off x="-3323760" y="3323759"/>
            <a:ext cx="6858002" cy="210482"/>
          </a:xfrm>
          <a:prstGeom prst="rect">
            <a:avLst/>
          </a:prstGeom>
        </p:spPr>
      </p:pic>
      <p:sp>
        <p:nvSpPr>
          <p:cNvPr id="10" name="テキスト ボックス 9">
            <a:extLst>
              <a:ext uri="{FF2B5EF4-FFF2-40B4-BE49-F238E27FC236}">
                <a16:creationId xmlns:a16="http://schemas.microsoft.com/office/drawing/2014/main" id="{54871BA7-D0E0-41AC-9C2B-208FDD10865B}"/>
              </a:ext>
            </a:extLst>
          </p:cNvPr>
          <p:cNvSpPr txBox="1"/>
          <p:nvPr/>
        </p:nvSpPr>
        <p:spPr>
          <a:xfrm>
            <a:off x="482503" y="6417535"/>
            <a:ext cx="958917" cy="184666"/>
          </a:xfrm>
          <a:prstGeom prst="rect">
            <a:avLst/>
          </a:prstGeom>
          <a:noFill/>
        </p:spPr>
        <p:txBody>
          <a:bodyPr wrap="none" rtlCol="0">
            <a:spAutoFit/>
          </a:bodyPr>
          <a:lstStyle/>
          <a:p>
            <a:r>
              <a:rPr lang="en-US" altLang="ja-JP" sz="600" kern="100" dirty="0">
                <a:effectLst/>
                <a:latin typeface="游ゴシック 本文"/>
                <a:ea typeface="ＭＳ 明朝" panose="02020609040205080304" pitchFamily="17" charset="-128"/>
                <a:cs typeface="メイリオ" panose="020B0604030504040204" pitchFamily="50" charset="-128"/>
              </a:rPr>
              <a:t>©2014 </a:t>
            </a:r>
            <a:r>
              <a:rPr lang="ja-JP" altLang="ja-JP" sz="600" kern="100" dirty="0">
                <a:effectLst/>
                <a:latin typeface="+mn-ea"/>
                <a:cs typeface="メイリオ" panose="020B0604030504040204" pitchFamily="50" charset="-128"/>
              </a:rPr>
              <a:t>大阪府もずやん</a:t>
            </a:r>
            <a:endParaRPr lang="ja-JP" altLang="ja-JP" sz="600" kern="100" dirty="0">
              <a:effectLst/>
              <a:latin typeface="+mn-ea"/>
              <a:cs typeface="Times New Roman" panose="02020603050405020304" pitchFamily="18" charset="0"/>
            </a:endParaRPr>
          </a:p>
        </p:txBody>
      </p:sp>
      <p:pic>
        <p:nvPicPr>
          <p:cNvPr id="6" name="図 5">
            <a:extLst>
              <a:ext uri="{FF2B5EF4-FFF2-40B4-BE49-F238E27FC236}">
                <a16:creationId xmlns:a16="http://schemas.microsoft.com/office/drawing/2014/main" id="{BAE570C8-A498-2195-0CAC-7D538FF4000D}"/>
              </a:ext>
            </a:extLst>
          </p:cNvPr>
          <p:cNvPicPr>
            <a:picLocks/>
          </p:cNvPicPr>
          <p:nvPr/>
        </p:nvPicPr>
        <p:blipFill>
          <a:blip r:embed="rId4"/>
          <a:stretch>
            <a:fillRect/>
          </a:stretch>
        </p:blipFill>
        <p:spPr>
          <a:xfrm>
            <a:off x="665539" y="1253544"/>
            <a:ext cx="10821600" cy="5032800"/>
          </a:xfrm>
          <a:prstGeom prst="rect">
            <a:avLst/>
          </a:prstGeom>
        </p:spPr>
      </p:pic>
      <p:pic>
        <p:nvPicPr>
          <p:cNvPr id="8" name="図 7">
            <a:extLst>
              <a:ext uri="{FF2B5EF4-FFF2-40B4-BE49-F238E27FC236}">
                <a16:creationId xmlns:a16="http://schemas.microsoft.com/office/drawing/2014/main" id="{E1B3FA5F-AC1D-4FD4-B007-50DCA614C12F}"/>
              </a:ext>
            </a:extLst>
          </p:cNvPr>
          <p:cNvPicPr>
            <a:picLocks noChangeAspect="1"/>
          </p:cNvPicPr>
          <p:nvPr/>
        </p:nvPicPr>
        <p:blipFill>
          <a:blip r:embed="rId5"/>
          <a:stretch>
            <a:fillRect/>
          </a:stretch>
        </p:blipFill>
        <p:spPr>
          <a:xfrm>
            <a:off x="492184" y="5434875"/>
            <a:ext cx="949236" cy="982660"/>
          </a:xfrm>
          <a:prstGeom prst="rect">
            <a:avLst/>
          </a:prstGeom>
        </p:spPr>
      </p:pic>
    </p:spTree>
    <p:extLst>
      <p:ext uri="{BB962C8B-B14F-4D97-AF65-F5344CB8AC3E}">
        <p14:creationId xmlns:p14="http://schemas.microsoft.com/office/powerpoint/2010/main" val="535937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0">
            <a:extLst>
              <a:ext uri="{FF2B5EF4-FFF2-40B4-BE49-F238E27FC236}">
                <a16:creationId xmlns:a16="http://schemas.microsoft.com/office/drawing/2014/main" id="{40A77B47-F021-42BD-965E-7C109C8169D5}"/>
              </a:ext>
            </a:extLst>
          </p:cNvPr>
          <p:cNvSpPr>
            <a:spLocks noChangeArrowheads="1"/>
          </p:cNvSpPr>
          <p:nvPr/>
        </p:nvSpPr>
        <p:spPr bwMode="auto">
          <a:xfrm>
            <a:off x="0" y="0"/>
            <a:ext cx="288284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6119813" algn="r"/>
              </a:tabLst>
              <a:defRPr>
                <a:solidFill>
                  <a:schemeClr val="tx1"/>
                </a:solidFill>
                <a:latin typeface="Arial" panose="020B0604020202020204" pitchFamily="34" charset="0"/>
              </a:defRPr>
            </a:lvl1pPr>
            <a:lvl2pPr eaLnBrk="0" fontAlgn="base" hangingPunct="0">
              <a:spcBef>
                <a:spcPct val="0"/>
              </a:spcBef>
              <a:spcAft>
                <a:spcPct val="0"/>
              </a:spcAft>
              <a:tabLst>
                <a:tab pos="6119813" algn="r"/>
              </a:tabLst>
              <a:defRPr>
                <a:solidFill>
                  <a:schemeClr val="tx1"/>
                </a:solidFill>
                <a:latin typeface="Arial" panose="020B0604020202020204" pitchFamily="34" charset="0"/>
              </a:defRPr>
            </a:lvl2pPr>
            <a:lvl3pPr eaLnBrk="0" fontAlgn="base" hangingPunct="0">
              <a:spcBef>
                <a:spcPct val="0"/>
              </a:spcBef>
              <a:spcAft>
                <a:spcPct val="0"/>
              </a:spcAft>
              <a:tabLst>
                <a:tab pos="6119813" algn="r"/>
              </a:tabLst>
              <a:defRPr>
                <a:solidFill>
                  <a:schemeClr val="tx1"/>
                </a:solidFill>
                <a:latin typeface="Arial" panose="020B0604020202020204" pitchFamily="34" charset="0"/>
              </a:defRPr>
            </a:lvl3pPr>
            <a:lvl4pPr eaLnBrk="0" fontAlgn="base" hangingPunct="0">
              <a:spcBef>
                <a:spcPct val="0"/>
              </a:spcBef>
              <a:spcAft>
                <a:spcPct val="0"/>
              </a:spcAft>
              <a:tabLst>
                <a:tab pos="6119813" algn="r"/>
              </a:tabLst>
              <a:defRPr>
                <a:solidFill>
                  <a:schemeClr val="tx1"/>
                </a:solidFill>
                <a:latin typeface="Arial" panose="020B0604020202020204" pitchFamily="34" charset="0"/>
              </a:defRPr>
            </a:lvl4pPr>
            <a:lvl5pPr eaLnBrk="0" fontAlgn="base" hangingPunct="0">
              <a:spcBef>
                <a:spcPct val="0"/>
              </a:spcBef>
              <a:spcAft>
                <a:spcPct val="0"/>
              </a:spcAft>
              <a:tabLst>
                <a:tab pos="6119813" algn="r"/>
              </a:tabLst>
              <a:defRPr>
                <a:solidFill>
                  <a:schemeClr val="tx1"/>
                </a:solidFill>
                <a:latin typeface="Arial" panose="020B0604020202020204" pitchFamily="34" charset="0"/>
              </a:defRPr>
            </a:lvl5pPr>
            <a:lvl6pPr eaLnBrk="0" fontAlgn="base" hangingPunct="0">
              <a:spcBef>
                <a:spcPct val="0"/>
              </a:spcBef>
              <a:spcAft>
                <a:spcPct val="0"/>
              </a:spcAft>
              <a:tabLst>
                <a:tab pos="6119813" algn="r"/>
              </a:tabLst>
              <a:defRPr>
                <a:solidFill>
                  <a:schemeClr val="tx1"/>
                </a:solidFill>
                <a:latin typeface="Arial" panose="020B0604020202020204" pitchFamily="34" charset="0"/>
              </a:defRPr>
            </a:lvl6pPr>
            <a:lvl7pPr eaLnBrk="0" fontAlgn="base" hangingPunct="0">
              <a:spcBef>
                <a:spcPct val="0"/>
              </a:spcBef>
              <a:spcAft>
                <a:spcPct val="0"/>
              </a:spcAft>
              <a:tabLst>
                <a:tab pos="6119813" algn="r"/>
              </a:tabLst>
              <a:defRPr>
                <a:solidFill>
                  <a:schemeClr val="tx1"/>
                </a:solidFill>
                <a:latin typeface="Arial" panose="020B0604020202020204" pitchFamily="34" charset="0"/>
              </a:defRPr>
            </a:lvl7pPr>
            <a:lvl8pPr eaLnBrk="0" fontAlgn="base" hangingPunct="0">
              <a:spcBef>
                <a:spcPct val="0"/>
              </a:spcBef>
              <a:spcAft>
                <a:spcPct val="0"/>
              </a:spcAft>
              <a:tabLst>
                <a:tab pos="6119813" algn="r"/>
              </a:tabLst>
              <a:defRPr>
                <a:solidFill>
                  <a:schemeClr val="tx1"/>
                </a:solidFill>
                <a:latin typeface="Arial" panose="020B0604020202020204" pitchFamily="34" charset="0"/>
              </a:defRPr>
            </a:lvl8pPr>
            <a:lvl9pPr eaLnBrk="0" fontAlgn="base" hangingPunct="0">
              <a:spcBef>
                <a:spcPct val="0"/>
              </a:spcBef>
              <a:spcAft>
                <a:spcPct val="0"/>
              </a:spcAft>
              <a:tabLst>
                <a:tab pos="6119813" algn="r"/>
              </a:tabLst>
              <a:defRPr>
                <a:solidFill>
                  <a:schemeClr val="tx1"/>
                </a:solidFill>
                <a:latin typeface="Arial" panose="020B0604020202020204" pitchFamily="34" charset="0"/>
              </a:defRPr>
            </a:lvl9pPr>
          </a:lstStyle>
          <a:p>
            <a:pPr marR="0" lvl="0" indent="182563" algn="l" defTabSz="914400" rtl="0" eaLnBrk="0" fontAlgn="base" latinLnBrk="0" hangingPunct="0">
              <a:lnSpc>
                <a:spcPct val="100000"/>
              </a:lnSpc>
              <a:spcBef>
                <a:spcPct val="0"/>
              </a:spcBef>
              <a:spcAft>
                <a:spcPct val="0"/>
              </a:spcAft>
              <a:buClrTx/>
              <a:buSzTx/>
              <a:buFontTx/>
              <a:buNone/>
              <a:tabLst>
                <a:tab pos="6119813" algn="r"/>
              </a:tabLst>
            </a:pPr>
            <a:r>
              <a:rPr kumimoji="0" lang="en-US" altLang="ja-JP" sz="2800"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rPr>
              <a:t>Ⅲ</a:t>
            </a:r>
            <a:r>
              <a:rPr kumimoji="0" lang="ja-JP" altLang="en-US" sz="2800"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rPr>
              <a:t>．貸借対照表</a:t>
            </a:r>
            <a:endParaRPr kumimoji="0" lang="en-US" altLang="ja-JP" sz="2800"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endParaRPr>
          </a:p>
        </p:txBody>
      </p:sp>
      <p:sp>
        <p:nvSpPr>
          <p:cNvPr id="25" name="Rectangle 31">
            <a:extLst>
              <a:ext uri="{FF2B5EF4-FFF2-40B4-BE49-F238E27FC236}">
                <a16:creationId xmlns:a16="http://schemas.microsoft.com/office/drawing/2014/main" id="{B1B334B6-F28D-4F2D-AE10-E71D5B077CC1}"/>
              </a:ext>
            </a:extLst>
          </p:cNvPr>
          <p:cNvSpPr>
            <a:spLocks noChangeArrowheads="1"/>
          </p:cNvSpPr>
          <p:nvPr/>
        </p:nvSpPr>
        <p:spPr bwMode="auto">
          <a:xfrm>
            <a:off x="0" y="914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2" name="スライド番号プレースホルダー 1">
            <a:extLst>
              <a:ext uri="{FF2B5EF4-FFF2-40B4-BE49-F238E27FC236}">
                <a16:creationId xmlns:a16="http://schemas.microsoft.com/office/drawing/2014/main" id="{B9B66CB6-0F44-4987-8223-5FDAE76D9DEB}"/>
              </a:ext>
            </a:extLst>
          </p:cNvPr>
          <p:cNvSpPr>
            <a:spLocks noGrp="1"/>
          </p:cNvSpPr>
          <p:nvPr>
            <p:ph type="sldNum" sz="quarter" idx="4294967295"/>
          </p:nvPr>
        </p:nvSpPr>
        <p:spPr>
          <a:xfrm>
            <a:off x="11412233" y="6492875"/>
            <a:ext cx="779767" cy="365125"/>
          </a:xfrm>
        </p:spPr>
        <p:txBody>
          <a:bodyPr/>
          <a:lstStyle/>
          <a:p>
            <a:fld id="{995ADDA1-9928-484C-B2C4-A9280BFF273D}" type="slidenum">
              <a:rPr kumimoji="1" lang="ja-JP" altLang="en-US" smtClean="0">
                <a:solidFill>
                  <a:schemeClr val="tx1"/>
                </a:solidFill>
              </a:rPr>
              <a:t>5</a:t>
            </a:fld>
            <a:endParaRPr kumimoji="1" lang="ja-JP" altLang="en-US" dirty="0">
              <a:solidFill>
                <a:schemeClr val="tx1"/>
              </a:solidFill>
            </a:endParaRPr>
          </a:p>
        </p:txBody>
      </p:sp>
      <p:sp>
        <p:nvSpPr>
          <p:cNvPr id="9" name="正方形/長方形 8">
            <a:extLst>
              <a:ext uri="{FF2B5EF4-FFF2-40B4-BE49-F238E27FC236}">
                <a16:creationId xmlns:a16="http://schemas.microsoft.com/office/drawing/2014/main" id="{297DAC91-4D24-4374-A1EE-748F49BD8043}"/>
              </a:ext>
            </a:extLst>
          </p:cNvPr>
          <p:cNvSpPr/>
          <p:nvPr/>
        </p:nvSpPr>
        <p:spPr>
          <a:xfrm>
            <a:off x="885582" y="523220"/>
            <a:ext cx="10418400" cy="565200"/>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600" b="1" dirty="0">
                <a:solidFill>
                  <a:schemeClr val="tx1"/>
                </a:solidFill>
              </a:rPr>
              <a:t>　令和</a:t>
            </a:r>
            <a:r>
              <a:rPr kumimoji="1" lang="en-US" altLang="ja-JP" sz="1600" b="1" dirty="0">
                <a:solidFill>
                  <a:schemeClr val="tx1"/>
                </a:solidFill>
              </a:rPr>
              <a:t>7</a:t>
            </a:r>
            <a:r>
              <a:rPr kumimoji="1" lang="ja-JP" altLang="en-US" sz="1600" b="1" dirty="0">
                <a:solidFill>
                  <a:schemeClr val="tx1"/>
                </a:solidFill>
              </a:rPr>
              <a:t>年度末の負債は</a:t>
            </a:r>
            <a:r>
              <a:rPr kumimoji="1" lang="en-US" altLang="ja-JP" sz="1600" b="1" dirty="0">
                <a:solidFill>
                  <a:schemeClr val="tx1"/>
                </a:solidFill>
              </a:rPr>
              <a:t>5</a:t>
            </a:r>
            <a:r>
              <a:rPr kumimoji="1" lang="ja-JP" altLang="en-US" sz="1600" b="1" dirty="0">
                <a:solidFill>
                  <a:schemeClr val="tx1"/>
                </a:solidFill>
              </a:rPr>
              <a:t>兆</a:t>
            </a:r>
            <a:r>
              <a:rPr kumimoji="1" lang="en-US" altLang="ja-JP" sz="1600" b="1" dirty="0">
                <a:solidFill>
                  <a:schemeClr val="tx1"/>
                </a:solidFill>
              </a:rPr>
              <a:t>7,306</a:t>
            </a:r>
            <a:r>
              <a:rPr kumimoji="1" lang="ja-JP" altLang="en-US" sz="1600" b="1" dirty="0">
                <a:solidFill>
                  <a:schemeClr val="tx1"/>
                </a:solidFill>
              </a:rPr>
              <a:t>億円です。前年度に比べ、</a:t>
            </a:r>
            <a:r>
              <a:rPr kumimoji="1" lang="en-US" altLang="ja-JP" sz="1600" b="1" dirty="0">
                <a:solidFill>
                  <a:schemeClr val="tx1"/>
                </a:solidFill>
              </a:rPr>
              <a:t>2,438</a:t>
            </a:r>
            <a:r>
              <a:rPr kumimoji="1" lang="ja-JP" altLang="en-US" sz="1600" b="1" dirty="0">
                <a:solidFill>
                  <a:schemeClr val="tx1"/>
                </a:solidFill>
              </a:rPr>
              <a:t>億円減少しています。</a:t>
            </a:r>
            <a:endParaRPr kumimoji="1" lang="en-US" altLang="ja-JP" sz="1600" b="1" dirty="0">
              <a:solidFill>
                <a:schemeClr val="tx1"/>
              </a:solidFill>
            </a:endParaRPr>
          </a:p>
          <a:p>
            <a:r>
              <a:rPr kumimoji="1" lang="ja-JP" altLang="en-US" sz="1600" b="1" dirty="0">
                <a:solidFill>
                  <a:schemeClr val="tx1"/>
                </a:solidFill>
              </a:rPr>
              <a:t>　純資産は</a:t>
            </a:r>
            <a:r>
              <a:rPr kumimoji="1" lang="en-US" altLang="ja-JP" sz="1600" b="1" dirty="0">
                <a:solidFill>
                  <a:schemeClr val="tx1"/>
                </a:solidFill>
              </a:rPr>
              <a:t>2</a:t>
            </a:r>
            <a:r>
              <a:rPr kumimoji="1" lang="ja-JP" altLang="en-US" sz="1600" b="1" dirty="0">
                <a:solidFill>
                  <a:schemeClr val="tx1"/>
                </a:solidFill>
              </a:rPr>
              <a:t>兆</a:t>
            </a:r>
            <a:r>
              <a:rPr kumimoji="1" lang="en-US" altLang="ja-JP" sz="1600" b="1" dirty="0">
                <a:solidFill>
                  <a:schemeClr val="tx1"/>
                </a:solidFill>
              </a:rPr>
              <a:t>1,435</a:t>
            </a:r>
            <a:r>
              <a:rPr kumimoji="1" lang="ja-JP" altLang="en-US" sz="1600" b="1" dirty="0">
                <a:solidFill>
                  <a:schemeClr val="tx1"/>
                </a:solidFill>
              </a:rPr>
              <a:t>億円で、前年度に比べて</a:t>
            </a:r>
            <a:r>
              <a:rPr kumimoji="1" lang="en-US" altLang="ja-JP" sz="1600" b="1" dirty="0">
                <a:solidFill>
                  <a:schemeClr val="tx1"/>
                </a:solidFill>
              </a:rPr>
              <a:t>2,397</a:t>
            </a:r>
            <a:r>
              <a:rPr kumimoji="1" lang="ja-JP" altLang="en-US" sz="1600" b="1" dirty="0">
                <a:solidFill>
                  <a:schemeClr val="tx1"/>
                </a:solidFill>
              </a:rPr>
              <a:t>億円増加しています。</a:t>
            </a:r>
          </a:p>
        </p:txBody>
      </p:sp>
      <p:pic>
        <p:nvPicPr>
          <p:cNvPr id="8" name="Picture 6">
            <a:extLst>
              <a:ext uri="{FF2B5EF4-FFF2-40B4-BE49-F238E27FC236}">
                <a16:creationId xmlns:a16="http://schemas.microsoft.com/office/drawing/2014/main" id="{77AD6A5F-0032-4DD7-8FCE-0A6D70105194}"/>
              </a:ext>
            </a:extLst>
          </p:cNvPr>
          <p:cNvPicPr>
            <a:picLocks noChangeAspect="1"/>
          </p:cNvPicPr>
          <p:nvPr/>
        </p:nvPicPr>
        <p:blipFill>
          <a:blip r:embed="rId3"/>
          <a:stretch>
            <a:fillRect/>
          </a:stretch>
        </p:blipFill>
        <p:spPr>
          <a:xfrm rot="5400000">
            <a:off x="-3323760" y="3323759"/>
            <a:ext cx="6858002" cy="210482"/>
          </a:xfrm>
          <a:prstGeom prst="rect">
            <a:avLst/>
          </a:prstGeom>
        </p:spPr>
      </p:pic>
      <p:sp>
        <p:nvSpPr>
          <p:cNvPr id="16" name="テキスト ボックス 15">
            <a:extLst>
              <a:ext uri="{FF2B5EF4-FFF2-40B4-BE49-F238E27FC236}">
                <a16:creationId xmlns:a16="http://schemas.microsoft.com/office/drawing/2014/main" id="{0B3F3ECD-9CB3-A2C6-4EDF-9A21366A4C1E}"/>
              </a:ext>
            </a:extLst>
          </p:cNvPr>
          <p:cNvSpPr txBox="1"/>
          <p:nvPr/>
        </p:nvSpPr>
        <p:spPr>
          <a:xfrm>
            <a:off x="482503" y="6417535"/>
            <a:ext cx="958917" cy="184666"/>
          </a:xfrm>
          <a:prstGeom prst="rect">
            <a:avLst/>
          </a:prstGeom>
          <a:noFill/>
        </p:spPr>
        <p:txBody>
          <a:bodyPr wrap="none" rtlCol="0">
            <a:spAutoFit/>
          </a:bodyPr>
          <a:lstStyle/>
          <a:p>
            <a:r>
              <a:rPr lang="en-US" altLang="ja-JP" sz="600" kern="100" dirty="0">
                <a:effectLst/>
                <a:latin typeface="游ゴシック 本文"/>
                <a:ea typeface="ＭＳ 明朝" panose="02020609040205080304" pitchFamily="17" charset="-128"/>
                <a:cs typeface="メイリオ" panose="020B0604030504040204" pitchFamily="50" charset="-128"/>
              </a:rPr>
              <a:t>©2014 </a:t>
            </a:r>
            <a:r>
              <a:rPr lang="ja-JP" altLang="ja-JP" sz="600" kern="100" dirty="0">
                <a:effectLst/>
                <a:latin typeface="+mn-ea"/>
                <a:cs typeface="メイリオ" panose="020B0604030504040204" pitchFamily="50" charset="-128"/>
              </a:rPr>
              <a:t>大阪府もずやん</a:t>
            </a:r>
            <a:endParaRPr lang="ja-JP" altLang="ja-JP" sz="600" kern="100" dirty="0">
              <a:effectLst/>
              <a:latin typeface="+mn-ea"/>
              <a:cs typeface="Times New Roman" panose="02020603050405020304" pitchFamily="18" charset="0"/>
            </a:endParaRPr>
          </a:p>
        </p:txBody>
      </p:sp>
      <p:pic>
        <p:nvPicPr>
          <p:cNvPr id="20" name="図 19">
            <a:extLst>
              <a:ext uri="{FF2B5EF4-FFF2-40B4-BE49-F238E27FC236}">
                <a16:creationId xmlns:a16="http://schemas.microsoft.com/office/drawing/2014/main" id="{ED51895A-851F-9F71-3EBB-1C643928C719}"/>
              </a:ext>
            </a:extLst>
          </p:cNvPr>
          <p:cNvPicPr>
            <a:picLocks/>
          </p:cNvPicPr>
          <p:nvPr/>
        </p:nvPicPr>
        <p:blipFill>
          <a:blip r:embed="rId4"/>
          <a:stretch>
            <a:fillRect/>
          </a:stretch>
        </p:blipFill>
        <p:spPr>
          <a:xfrm>
            <a:off x="1349400" y="1162800"/>
            <a:ext cx="9493200" cy="5695200"/>
          </a:xfrm>
          <a:prstGeom prst="rect">
            <a:avLst/>
          </a:prstGeom>
        </p:spPr>
      </p:pic>
      <p:pic>
        <p:nvPicPr>
          <p:cNvPr id="18" name="図 17">
            <a:extLst>
              <a:ext uri="{FF2B5EF4-FFF2-40B4-BE49-F238E27FC236}">
                <a16:creationId xmlns:a16="http://schemas.microsoft.com/office/drawing/2014/main" id="{FE3D60C2-AC93-9039-4E6E-AFB2A1BBF6D2}"/>
              </a:ext>
            </a:extLst>
          </p:cNvPr>
          <p:cNvPicPr>
            <a:picLocks noChangeAspect="1"/>
          </p:cNvPicPr>
          <p:nvPr/>
        </p:nvPicPr>
        <p:blipFill>
          <a:blip r:embed="rId5"/>
          <a:stretch>
            <a:fillRect/>
          </a:stretch>
        </p:blipFill>
        <p:spPr>
          <a:xfrm>
            <a:off x="492184" y="5434875"/>
            <a:ext cx="949236" cy="982660"/>
          </a:xfrm>
          <a:prstGeom prst="rect">
            <a:avLst/>
          </a:prstGeom>
        </p:spPr>
      </p:pic>
    </p:spTree>
    <p:extLst>
      <p:ext uri="{BB962C8B-B14F-4D97-AF65-F5344CB8AC3E}">
        <p14:creationId xmlns:p14="http://schemas.microsoft.com/office/powerpoint/2010/main" val="2726466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0">
            <a:extLst>
              <a:ext uri="{FF2B5EF4-FFF2-40B4-BE49-F238E27FC236}">
                <a16:creationId xmlns:a16="http://schemas.microsoft.com/office/drawing/2014/main" id="{7E980258-7FEB-4D41-8A41-201ED79E4A48}"/>
              </a:ext>
            </a:extLst>
          </p:cNvPr>
          <p:cNvSpPr>
            <a:spLocks noChangeArrowheads="1"/>
          </p:cNvSpPr>
          <p:nvPr/>
        </p:nvSpPr>
        <p:spPr bwMode="auto">
          <a:xfrm>
            <a:off x="0" y="0"/>
            <a:ext cx="288284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6119813" algn="r"/>
              </a:tabLst>
              <a:defRPr>
                <a:solidFill>
                  <a:schemeClr val="tx1"/>
                </a:solidFill>
                <a:latin typeface="Arial" panose="020B0604020202020204" pitchFamily="34" charset="0"/>
              </a:defRPr>
            </a:lvl1pPr>
            <a:lvl2pPr eaLnBrk="0" fontAlgn="base" hangingPunct="0">
              <a:spcBef>
                <a:spcPct val="0"/>
              </a:spcBef>
              <a:spcAft>
                <a:spcPct val="0"/>
              </a:spcAft>
              <a:tabLst>
                <a:tab pos="6119813" algn="r"/>
              </a:tabLst>
              <a:defRPr>
                <a:solidFill>
                  <a:schemeClr val="tx1"/>
                </a:solidFill>
                <a:latin typeface="Arial" panose="020B0604020202020204" pitchFamily="34" charset="0"/>
              </a:defRPr>
            </a:lvl2pPr>
            <a:lvl3pPr eaLnBrk="0" fontAlgn="base" hangingPunct="0">
              <a:spcBef>
                <a:spcPct val="0"/>
              </a:spcBef>
              <a:spcAft>
                <a:spcPct val="0"/>
              </a:spcAft>
              <a:tabLst>
                <a:tab pos="6119813" algn="r"/>
              </a:tabLst>
              <a:defRPr>
                <a:solidFill>
                  <a:schemeClr val="tx1"/>
                </a:solidFill>
                <a:latin typeface="Arial" panose="020B0604020202020204" pitchFamily="34" charset="0"/>
              </a:defRPr>
            </a:lvl3pPr>
            <a:lvl4pPr eaLnBrk="0" fontAlgn="base" hangingPunct="0">
              <a:spcBef>
                <a:spcPct val="0"/>
              </a:spcBef>
              <a:spcAft>
                <a:spcPct val="0"/>
              </a:spcAft>
              <a:tabLst>
                <a:tab pos="6119813" algn="r"/>
              </a:tabLst>
              <a:defRPr>
                <a:solidFill>
                  <a:schemeClr val="tx1"/>
                </a:solidFill>
                <a:latin typeface="Arial" panose="020B0604020202020204" pitchFamily="34" charset="0"/>
              </a:defRPr>
            </a:lvl4pPr>
            <a:lvl5pPr eaLnBrk="0" fontAlgn="base" hangingPunct="0">
              <a:spcBef>
                <a:spcPct val="0"/>
              </a:spcBef>
              <a:spcAft>
                <a:spcPct val="0"/>
              </a:spcAft>
              <a:tabLst>
                <a:tab pos="6119813" algn="r"/>
              </a:tabLst>
              <a:defRPr>
                <a:solidFill>
                  <a:schemeClr val="tx1"/>
                </a:solidFill>
                <a:latin typeface="Arial" panose="020B0604020202020204" pitchFamily="34" charset="0"/>
              </a:defRPr>
            </a:lvl5pPr>
            <a:lvl6pPr eaLnBrk="0" fontAlgn="base" hangingPunct="0">
              <a:spcBef>
                <a:spcPct val="0"/>
              </a:spcBef>
              <a:spcAft>
                <a:spcPct val="0"/>
              </a:spcAft>
              <a:tabLst>
                <a:tab pos="6119813" algn="r"/>
              </a:tabLst>
              <a:defRPr>
                <a:solidFill>
                  <a:schemeClr val="tx1"/>
                </a:solidFill>
                <a:latin typeface="Arial" panose="020B0604020202020204" pitchFamily="34" charset="0"/>
              </a:defRPr>
            </a:lvl6pPr>
            <a:lvl7pPr eaLnBrk="0" fontAlgn="base" hangingPunct="0">
              <a:spcBef>
                <a:spcPct val="0"/>
              </a:spcBef>
              <a:spcAft>
                <a:spcPct val="0"/>
              </a:spcAft>
              <a:tabLst>
                <a:tab pos="6119813" algn="r"/>
              </a:tabLst>
              <a:defRPr>
                <a:solidFill>
                  <a:schemeClr val="tx1"/>
                </a:solidFill>
                <a:latin typeface="Arial" panose="020B0604020202020204" pitchFamily="34" charset="0"/>
              </a:defRPr>
            </a:lvl7pPr>
            <a:lvl8pPr eaLnBrk="0" fontAlgn="base" hangingPunct="0">
              <a:spcBef>
                <a:spcPct val="0"/>
              </a:spcBef>
              <a:spcAft>
                <a:spcPct val="0"/>
              </a:spcAft>
              <a:tabLst>
                <a:tab pos="6119813" algn="r"/>
              </a:tabLst>
              <a:defRPr>
                <a:solidFill>
                  <a:schemeClr val="tx1"/>
                </a:solidFill>
                <a:latin typeface="Arial" panose="020B0604020202020204" pitchFamily="34" charset="0"/>
              </a:defRPr>
            </a:lvl8pPr>
            <a:lvl9pPr eaLnBrk="0" fontAlgn="base" hangingPunct="0">
              <a:spcBef>
                <a:spcPct val="0"/>
              </a:spcBef>
              <a:spcAft>
                <a:spcPct val="0"/>
              </a:spcAft>
              <a:tabLst>
                <a:tab pos="6119813" algn="r"/>
              </a:tabLst>
              <a:defRPr>
                <a:solidFill>
                  <a:schemeClr val="tx1"/>
                </a:solidFill>
                <a:latin typeface="Arial" panose="020B0604020202020204" pitchFamily="34" charset="0"/>
              </a:defRPr>
            </a:lvl9pPr>
          </a:lstStyle>
          <a:p>
            <a:pPr marR="0" lvl="0" indent="182563" algn="l" defTabSz="914400" rtl="0" eaLnBrk="0" fontAlgn="base" latinLnBrk="0" hangingPunct="0">
              <a:lnSpc>
                <a:spcPct val="100000"/>
              </a:lnSpc>
              <a:spcBef>
                <a:spcPct val="0"/>
              </a:spcBef>
              <a:spcAft>
                <a:spcPct val="0"/>
              </a:spcAft>
              <a:buClrTx/>
              <a:buSzTx/>
              <a:buFontTx/>
              <a:buNone/>
              <a:tabLst>
                <a:tab pos="6119813" algn="r"/>
              </a:tabLst>
            </a:pPr>
            <a:r>
              <a:rPr kumimoji="0" lang="en-US" altLang="ja-JP" sz="2800"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rPr>
              <a:t>Ⅲ</a:t>
            </a:r>
            <a:r>
              <a:rPr kumimoji="0" lang="ja-JP" altLang="en-US" sz="2800"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rPr>
              <a:t>．貸借対照表</a:t>
            </a:r>
            <a:endParaRPr kumimoji="0" lang="en-US" altLang="ja-JP" sz="2800"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endParaRPr>
          </a:p>
        </p:txBody>
      </p:sp>
      <p:grpSp>
        <p:nvGrpSpPr>
          <p:cNvPr id="6" name="グループ化 5">
            <a:extLst>
              <a:ext uri="{FF2B5EF4-FFF2-40B4-BE49-F238E27FC236}">
                <a16:creationId xmlns:a16="http://schemas.microsoft.com/office/drawing/2014/main" id="{C52B50E7-8C37-417E-9228-5D32D15ECB5D}"/>
              </a:ext>
            </a:extLst>
          </p:cNvPr>
          <p:cNvGrpSpPr/>
          <p:nvPr/>
        </p:nvGrpSpPr>
        <p:grpSpPr>
          <a:xfrm>
            <a:off x="540781" y="994304"/>
            <a:ext cx="11110438" cy="1695469"/>
            <a:chOff x="502442" y="1329868"/>
            <a:chExt cx="11110438" cy="1695469"/>
          </a:xfrm>
        </p:grpSpPr>
        <p:sp>
          <p:nvSpPr>
            <p:cNvPr id="5" name="テキスト ボックス 4">
              <a:extLst>
                <a:ext uri="{FF2B5EF4-FFF2-40B4-BE49-F238E27FC236}">
                  <a16:creationId xmlns:a16="http://schemas.microsoft.com/office/drawing/2014/main" id="{700F3A61-1AAF-4EE1-B37D-9359ACD17655}"/>
                </a:ext>
              </a:extLst>
            </p:cNvPr>
            <p:cNvSpPr txBox="1"/>
            <p:nvPr/>
          </p:nvSpPr>
          <p:spPr>
            <a:xfrm>
              <a:off x="502442" y="1329868"/>
              <a:ext cx="4237057" cy="369332"/>
            </a:xfrm>
            <a:prstGeom prst="rect">
              <a:avLst/>
            </a:prstGeom>
            <a:solidFill>
              <a:schemeClr val="accent1"/>
            </a:solidFill>
          </p:spPr>
          <p:txBody>
            <a:bodyPr wrap="none" rtlCol="0">
              <a:spAutoFit/>
            </a:bodyPr>
            <a:lstStyle/>
            <a:p>
              <a:r>
                <a:rPr kumimoji="1" lang="ja-JP" altLang="en-US" dirty="0">
                  <a:solidFill>
                    <a:schemeClr val="bg1"/>
                  </a:solidFill>
                </a:rPr>
                <a:t>直近</a:t>
              </a:r>
              <a:r>
                <a:rPr kumimoji="1" lang="en-US" altLang="ja-JP" dirty="0">
                  <a:solidFill>
                    <a:schemeClr val="bg1"/>
                  </a:solidFill>
                </a:rPr>
                <a:t>5</a:t>
              </a:r>
              <a:r>
                <a:rPr kumimoji="1" lang="ja-JP" altLang="en-US" dirty="0">
                  <a:solidFill>
                    <a:schemeClr val="bg1"/>
                  </a:solidFill>
                </a:rPr>
                <a:t>年間の資産・負債・純資産の推移</a:t>
              </a:r>
            </a:p>
          </p:txBody>
        </p:sp>
        <p:sp>
          <p:nvSpPr>
            <p:cNvPr id="10" name="テキスト ボックス 9">
              <a:extLst>
                <a:ext uri="{FF2B5EF4-FFF2-40B4-BE49-F238E27FC236}">
                  <a16:creationId xmlns:a16="http://schemas.microsoft.com/office/drawing/2014/main" id="{CDDAF371-C549-45ED-AC57-14A42B1C61A8}"/>
                </a:ext>
              </a:extLst>
            </p:cNvPr>
            <p:cNvSpPr txBox="1"/>
            <p:nvPr/>
          </p:nvSpPr>
          <p:spPr>
            <a:xfrm>
              <a:off x="509272" y="1818048"/>
              <a:ext cx="1338828" cy="369332"/>
            </a:xfrm>
            <a:prstGeom prst="rect">
              <a:avLst/>
            </a:prstGeom>
            <a:solidFill>
              <a:schemeClr val="bg1"/>
            </a:solidFill>
            <a:ln>
              <a:solidFill>
                <a:schemeClr val="tx1"/>
              </a:solidFill>
            </a:ln>
          </p:spPr>
          <p:txBody>
            <a:bodyPr wrap="none" rtlCol="0">
              <a:spAutoFit/>
            </a:bodyPr>
            <a:lstStyle/>
            <a:p>
              <a:r>
                <a:rPr kumimoji="1" lang="ja-JP" altLang="en-US" b="1" dirty="0">
                  <a:latin typeface="メイリオ 本文"/>
                </a:rPr>
                <a:t>資産の推移</a:t>
              </a:r>
            </a:p>
          </p:txBody>
        </p:sp>
        <p:sp>
          <p:nvSpPr>
            <p:cNvPr id="9" name="テキスト ボックス 8">
              <a:extLst>
                <a:ext uri="{FF2B5EF4-FFF2-40B4-BE49-F238E27FC236}">
                  <a16:creationId xmlns:a16="http://schemas.microsoft.com/office/drawing/2014/main" id="{F6508043-C868-4A85-89A3-3D4F7323D55D}"/>
                </a:ext>
              </a:extLst>
            </p:cNvPr>
            <p:cNvSpPr txBox="1"/>
            <p:nvPr/>
          </p:nvSpPr>
          <p:spPr>
            <a:xfrm>
              <a:off x="6347121" y="1818048"/>
              <a:ext cx="2262158" cy="369332"/>
            </a:xfrm>
            <a:prstGeom prst="rect">
              <a:avLst/>
            </a:prstGeom>
            <a:solidFill>
              <a:schemeClr val="bg1"/>
            </a:solidFill>
            <a:ln>
              <a:solidFill>
                <a:schemeClr val="tx1"/>
              </a:solidFill>
            </a:ln>
          </p:spPr>
          <p:txBody>
            <a:bodyPr wrap="none" rtlCol="0">
              <a:spAutoFit/>
            </a:bodyPr>
            <a:lstStyle/>
            <a:p>
              <a:r>
                <a:rPr kumimoji="1" lang="ja-JP" altLang="en-US" b="1" dirty="0">
                  <a:latin typeface="メイリオ 本文"/>
                </a:rPr>
                <a:t>負債・純資産の推移</a:t>
              </a:r>
            </a:p>
          </p:txBody>
        </p:sp>
        <p:sp>
          <p:nvSpPr>
            <p:cNvPr id="15" name="正方形/長方形 14">
              <a:extLst>
                <a:ext uri="{FF2B5EF4-FFF2-40B4-BE49-F238E27FC236}">
                  <a16:creationId xmlns:a16="http://schemas.microsoft.com/office/drawing/2014/main" id="{846B6E5B-8F3B-496D-87D4-7519804336F4}"/>
                </a:ext>
              </a:extLst>
            </p:cNvPr>
            <p:cNvSpPr/>
            <p:nvPr/>
          </p:nvSpPr>
          <p:spPr>
            <a:xfrm>
              <a:off x="519432" y="2211737"/>
              <a:ext cx="5256000" cy="813600"/>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b="1" dirty="0">
                  <a:solidFill>
                    <a:schemeClr val="tx1"/>
                  </a:solidFill>
                </a:rPr>
                <a:t>資産は、令和</a:t>
              </a:r>
              <a:r>
                <a:rPr kumimoji="1" lang="en-US" altLang="ja-JP" sz="1600" b="1" dirty="0">
                  <a:solidFill>
                    <a:schemeClr val="tx1"/>
                  </a:solidFill>
                </a:rPr>
                <a:t>3</a:t>
              </a:r>
              <a:r>
                <a:rPr kumimoji="1" lang="ja-JP" altLang="en-US" sz="1600" b="1" dirty="0">
                  <a:solidFill>
                    <a:schemeClr val="tx1"/>
                  </a:solidFill>
                </a:rPr>
                <a:t>年度から令和</a:t>
              </a:r>
              <a:r>
                <a:rPr kumimoji="1" lang="en-US" altLang="ja-JP" sz="1600" b="1" dirty="0">
                  <a:solidFill>
                    <a:schemeClr val="tx1"/>
                  </a:solidFill>
                </a:rPr>
                <a:t>6</a:t>
              </a:r>
              <a:r>
                <a:rPr kumimoji="1" lang="ja-JP" altLang="en-US" sz="1600" b="1" dirty="0">
                  <a:solidFill>
                    <a:schemeClr val="tx1"/>
                  </a:solidFill>
                </a:rPr>
                <a:t>年度まで増加しておりましたが、令和</a:t>
              </a:r>
              <a:r>
                <a:rPr kumimoji="1" lang="en-US" altLang="ja-JP" sz="1600" b="1" dirty="0">
                  <a:solidFill>
                    <a:schemeClr val="tx1"/>
                  </a:solidFill>
                </a:rPr>
                <a:t>7</a:t>
              </a:r>
              <a:r>
                <a:rPr kumimoji="1" lang="ja-JP" altLang="en-US" sz="1600" b="1" dirty="0">
                  <a:solidFill>
                    <a:schemeClr val="tx1"/>
                  </a:solidFill>
                </a:rPr>
                <a:t>年度に減少に転じました。</a:t>
              </a:r>
            </a:p>
          </p:txBody>
        </p:sp>
        <p:sp>
          <p:nvSpPr>
            <p:cNvPr id="16" name="正方形/長方形 15">
              <a:extLst>
                <a:ext uri="{FF2B5EF4-FFF2-40B4-BE49-F238E27FC236}">
                  <a16:creationId xmlns:a16="http://schemas.microsoft.com/office/drawing/2014/main" id="{EB8AC4DD-9C1B-450A-9293-653AFE99033D}"/>
                </a:ext>
              </a:extLst>
            </p:cNvPr>
            <p:cNvSpPr/>
            <p:nvPr/>
          </p:nvSpPr>
          <p:spPr>
            <a:xfrm>
              <a:off x="6355434" y="2211193"/>
              <a:ext cx="5257446" cy="814144"/>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b="1" dirty="0">
                  <a:solidFill>
                    <a:schemeClr val="tx1"/>
                  </a:solidFill>
                </a:rPr>
                <a:t>負債は、令和</a:t>
              </a:r>
              <a:r>
                <a:rPr kumimoji="1" lang="en-US" altLang="ja-JP" sz="1600" b="1" dirty="0">
                  <a:solidFill>
                    <a:schemeClr val="tx1"/>
                  </a:solidFill>
                </a:rPr>
                <a:t>3</a:t>
              </a:r>
              <a:r>
                <a:rPr kumimoji="1" lang="ja-JP" altLang="en-US" sz="1600" b="1" dirty="0">
                  <a:solidFill>
                    <a:schemeClr val="tx1"/>
                  </a:solidFill>
                </a:rPr>
                <a:t>年度から一貫して減少しています。</a:t>
              </a:r>
              <a:endParaRPr kumimoji="1" lang="en-US" altLang="ja-JP" sz="1600" b="1" dirty="0">
                <a:solidFill>
                  <a:schemeClr val="tx1"/>
                </a:solidFill>
              </a:endParaRPr>
            </a:p>
            <a:p>
              <a:r>
                <a:rPr kumimoji="1" lang="ja-JP" altLang="en-US" sz="1600" b="1" dirty="0">
                  <a:solidFill>
                    <a:schemeClr val="tx1"/>
                  </a:solidFill>
                </a:rPr>
                <a:t>純資産は、令和</a:t>
              </a:r>
              <a:r>
                <a:rPr kumimoji="1" lang="en-US" altLang="ja-JP" sz="1600" b="1" dirty="0">
                  <a:solidFill>
                    <a:schemeClr val="tx1"/>
                  </a:solidFill>
                </a:rPr>
                <a:t>3</a:t>
              </a:r>
              <a:r>
                <a:rPr kumimoji="1" lang="ja-JP" altLang="en-US" sz="1600" b="1" dirty="0">
                  <a:solidFill>
                    <a:schemeClr val="tx1"/>
                  </a:solidFill>
                </a:rPr>
                <a:t>年度から一貫して増加しています。</a:t>
              </a:r>
            </a:p>
          </p:txBody>
        </p:sp>
      </p:grpSp>
      <p:sp>
        <p:nvSpPr>
          <p:cNvPr id="14" name="スライド番号プレースホルダー 13">
            <a:extLst>
              <a:ext uri="{FF2B5EF4-FFF2-40B4-BE49-F238E27FC236}">
                <a16:creationId xmlns:a16="http://schemas.microsoft.com/office/drawing/2014/main" id="{F20391A7-FE25-4A98-ABE2-E19C14A8814F}"/>
              </a:ext>
            </a:extLst>
          </p:cNvPr>
          <p:cNvSpPr>
            <a:spLocks noGrp="1"/>
          </p:cNvSpPr>
          <p:nvPr>
            <p:ph type="sldNum" sz="quarter" idx="4294967295"/>
          </p:nvPr>
        </p:nvSpPr>
        <p:spPr>
          <a:xfrm>
            <a:off x="11412233" y="6492875"/>
            <a:ext cx="779767" cy="365125"/>
          </a:xfrm>
        </p:spPr>
        <p:txBody>
          <a:bodyPr/>
          <a:lstStyle/>
          <a:p>
            <a:fld id="{995ADDA1-9928-484C-B2C4-A9280BFF273D}" type="slidenum">
              <a:rPr kumimoji="1" lang="ja-JP" altLang="en-US" smtClean="0">
                <a:solidFill>
                  <a:schemeClr val="tx1"/>
                </a:solidFill>
              </a:rPr>
              <a:t>6</a:t>
            </a:fld>
            <a:endParaRPr kumimoji="1" lang="ja-JP" altLang="en-US" dirty="0">
              <a:solidFill>
                <a:schemeClr val="tx1"/>
              </a:solidFill>
            </a:endParaRPr>
          </a:p>
        </p:txBody>
      </p:sp>
      <p:pic>
        <p:nvPicPr>
          <p:cNvPr id="12" name="Picture 6">
            <a:extLst>
              <a:ext uri="{FF2B5EF4-FFF2-40B4-BE49-F238E27FC236}">
                <a16:creationId xmlns:a16="http://schemas.microsoft.com/office/drawing/2014/main" id="{1608E31A-7D28-41F0-AA28-F6AEFFC31773}"/>
              </a:ext>
            </a:extLst>
          </p:cNvPr>
          <p:cNvPicPr>
            <a:picLocks noChangeAspect="1"/>
          </p:cNvPicPr>
          <p:nvPr/>
        </p:nvPicPr>
        <p:blipFill>
          <a:blip r:embed="rId3"/>
          <a:stretch>
            <a:fillRect/>
          </a:stretch>
        </p:blipFill>
        <p:spPr>
          <a:xfrm rot="5400000">
            <a:off x="-3323760" y="3323759"/>
            <a:ext cx="6858002" cy="210482"/>
          </a:xfrm>
          <a:prstGeom prst="rect">
            <a:avLst/>
          </a:prstGeom>
        </p:spPr>
      </p:pic>
      <p:pic>
        <p:nvPicPr>
          <p:cNvPr id="22" name="図 21">
            <a:extLst>
              <a:ext uri="{FF2B5EF4-FFF2-40B4-BE49-F238E27FC236}">
                <a16:creationId xmlns:a16="http://schemas.microsoft.com/office/drawing/2014/main" id="{FE3154D0-D35D-55D5-3AAC-7855E70A1FA9}"/>
              </a:ext>
            </a:extLst>
          </p:cNvPr>
          <p:cNvPicPr>
            <a:picLocks noChangeAspect="1"/>
          </p:cNvPicPr>
          <p:nvPr/>
        </p:nvPicPr>
        <p:blipFill>
          <a:blip r:embed="rId4"/>
          <a:stretch>
            <a:fillRect/>
          </a:stretch>
        </p:blipFill>
        <p:spPr>
          <a:xfrm>
            <a:off x="583353" y="2834624"/>
            <a:ext cx="5096698" cy="3853006"/>
          </a:xfrm>
          <a:prstGeom prst="rect">
            <a:avLst/>
          </a:prstGeom>
        </p:spPr>
      </p:pic>
      <p:pic>
        <p:nvPicPr>
          <p:cNvPr id="27" name="図 26">
            <a:extLst>
              <a:ext uri="{FF2B5EF4-FFF2-40B4-BE49-F238E27FC236}">
                <a16:creationId xmlns:a16="http://schemas.microsoft.com/office/drawing/2014/main" id="{275F247B-758A-0E31-6182-F1E41C1BFF48}"/>
              </a:ext>
            </a:extLst>
          </p:cNvPr>
          <p:cNvPicPr>
            <a:picLocks noChangeAspect="1"/>
          </p:cNvPicPr>
          <p:nvPr/>
        </p:nvPicPr>
        <p:blipFill>
          <a:blip r:embed="rId5"/>
          <a:stretch>
            <a:fillRect/>
          </a:stretch>
        </p:blipFill>
        <p:spPr>
          <a:xfrm>
            <a:off x="6393773" y="2834624"/>
            <a:ext cx="5096698" cy="3853006"/>
          </a:xfrm>
          <a:prstGeom prst="rect">
            <a:avLst/>
          </a:prstGeom>
        </p:spPr>
      </p:pic>
    </p:spTree>
    <p:extLst>
      <p:ext uri="{BB962C8B-B14F-4D97-AF65-F5344CB8AC3E}">
        <p14:creationId xmlns:p14="http://schemas.microsoft.com/office/powerpoint/2010/main" val="27763388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ABAF95DA-438C-1AE1-DDF7-555C96ACA2E2}"/>
              </a:ext>
            </a:extLst>
          </p:cNvPr>
          <p:cNvPicPr>
            <a:picLocks/>
          </p:cNvPicPr>
          <p:nvPr/>
        </p:nvPicPr>
        <p:blipFill>
          <a:blip r:embed="rId3"/>
          <a:stretch>
            <a:fillRect/>
          </a:stretch>
        </p:blipFill>
        <p:spPr>
          <a:xfrm>
            <a:off x="779767" y="1065600"/>
            <a:ext cx="10587600" cy="5792400"/>
          </a:xfrm>
          <a:prstGeom prst="rect">
            <a:avLst/>
          </a:prstGeom>
        </p:spPr>
      </p:pic>
      <p:sp>
        <p:nvSpPr>
          <p:cNvPr id="24" name="Rectangle 20">
            <a:extLst>
              <a:ext uri="{FF2B5EF4-FFF2-40B4-BE49-F238E27FC236}">
                <a16:creationId xmlns:a16="http://schemas.microsoft.com/office/drawing/2014/main" id="{40A77B47-F021-42BD-965E-7C109C8169D5}"/>
              </a:ext>
            </a:extLst>
          </p:cNvPr>
          <p:cNvSpPr>
            <a:spLocks noChangeArrowheads="1"/>
          </p:cNvSpPr>
          <p:nvPr/>
        </p:nvSpPr>
        <p:spPr bwMode="auto">
          <a:xfrm>
            <a:off x="0" y="0"/>
            <a:ext cx="396005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6119813" algn="r"/>
              </a:tabLst>
              <a:defRPr>
                <a:solidFill>
                  <a:schemeClr val="tx1"/>
                </a:solidFill>
                <a:latin typeface="Arial" panose="020B0604020202020204" pitchFamily="34" charset="0"/>
              </a:defRPr>
            </a:lvl1pPr>
            <a:lvl2pPr eaLnBrk="0" fontAlgn="base" hangingPunct="0">
              <a:spcBef>
                <a:spcPct val="0"/>
              </a:spcBef>
              <a:spcAft>
                <a:spcPct val="0"/>
              </a:spcAft>
              <a:tabLst>
                <a:tab pos="6119813" algn="r"/>
              </a:tabLst>
              <a:defRPr>
                <a:solidFill>
                  <a:schemeClr val="tx1"/>
                </a:solidFill>
                <a:latin typeface="Arial" panose="020B0604020202020204" pitchFamily="34" charset="0"/>
              </a:defRPr>
            </a:lvl2pPr>
            <a:lvl3pPr eaLnBrk="0" fontAlgn="base" hangingPunct="0">
              <a:spcBef>
                <a:spcPct val="0"/>
              </a:spcBef>
              <a:spcAft>
                <a:spcPct val="0"/>
              </a:spcAft>
              <a:tabLst>
                <a:tab pos="6119813" algn="r"/>
              </a:tabLst>
              <a:defRPr>
                <a:solidFill>
                  <a:schemeClr val="tx1"/>
                </a:solidFill>
                <a:latin typeface="Arial" panose="020B0604020202020204" pitchFamily="34" charset="0"/>
              </a:defRPr>
            </a:lvl3pPr>
            <a:lvl4pPr eaLnBrk="0" fontAlgn="base" hangingPunct="0">
              <a:spcBef>
                <a:spcPct val="0"/>
              </a:spcBef>
              <a:spcAft>
                <a:spcPct val="0"/>
              </a:spcAft>
              <a:tabLst>
                <a:tab pos="6119813" algn="r"/>
              </a:tabLst>
              <a:defRPr>
                <a:solidFill>
                  <a:schemeClr val="tx1"/>
                </a:solidFill>
                <a:latin typeface="Arial" panose="020B0604020202020204" pitchFamily="34" charset="0"/>
              </a:defRPr>
            </a:lvl4pPr>
            <a:lvl5pPr eaLnBrk="0" fontAlgn="base" hangingPunct="0">
              <a:spcBef>
                <a:spcPct val="0"/>
              </a:spcBef>
              <a:spcAft>
                <a:spcPct val="0"/>
              </a:spcAft>
              <a:tabLst>
                <a:tab pos="6119813" algn="r"/>
              </a:tabLst>
              <a:defRPr>
                <a:solidFill>
                  <a:schemeClr val="tx1"/>
                </a:solidFill>
                <a:latin typeface="Arial" panose="020B0604020202020204" pitchFamily="34" charset="0"/>
              </a:defRPr>
            </a:lvl5pPr>
            <a:lvl6pPr eaLnBrk="0" fontAlgn="base" hangingPunct="0">
              <a:spcBef>
                <a:spcPct val="0"/>
              </a:spcBef>
              <a:spcAft>
                <a:spcPct val="0"/>
              </a:spcAft>
              <a:tabLst>
                <a:tab pos="6119813" algn="r"/>
              </a:tabLst>
              <a:defRPr>
                <a:solidFill>
                  <a:schemeClr val="tx1"/>
                </a:solidFill>
                <a:latin typeface="Arial" panose="020B0604020202020204" pitchFamily="34" charset="0"/>
              </a:defRPr>
            </a:lvl6pPr>
            <a:lvl7pPr eaLnBrk="0" fontAlgn="base" hangingPunct="0">
              <a:spcBef>
                <a:spcPct val="0"/>
              </a:spcBef>
              <a:spcAft>
                <a:spcPct val="0"/>
              </a:spcAft>
              <a:tabLst>
                <a:tab pos="6119813" algn="r"/>
              </a:tabLst>
              <a:defRPr>
                <a:solidFill>
                  <a:schemeClr val="tx1"/>
                </a:solidFill>
                <a:latin typeface="Arial" panose="020B0604020202020204" pitchFamily="34" charset="0"/>
              </a:defRPr>
            </a:lvl7pPr>
            <a:lvl8pPr eaLnBrk="0" fontAlgn="base" hangingPunct="0">
              <a:spcBef>
                <a:spcPct val="0"/>
              </a:spcBef>
              <a:spcAft>
                <a:spcPct val="0"/>
              </a:spcAft>
              <a:tabLst>
                <a:tab pos="6119813" algn="r"/>
              </a:tabLst>
              <a:defRPr>
                <a:solidFill>
                  <a:schemeClr val="tx1"/>
                </a:solidFill>
                <a:latin typeface="Arial" panose="020B0604020202020204" pitchFamily="34" charset="0"/>
              </a:defRPr>
            </a:lvl8pPr>
            <a:lvl9pPr eaLnBrk="0" fontAlgn="base" hangingPunct="0">
              <a:spcBef>
                <a:spcPct val="0"/>
              </a:spcBef>
              <a:spcAft>
                <a:spcPct val="0"/>
              </a:spcAft>
              <a:tabLst>
                <a:tab pos="6119813" algn="r"/>
              </a:tabLst>
              <a:defRPr>
                <a:solidFill>
                  <a:schemeClr val="tx1"/>
                </a:solidFill>
                <a:latin typeface="Arial" panose="020B0604020202020204" pitchFamily="34" charset="0"/>
              </a:defRPr>
            </a:lvl9pPr>
          </a:lstStyle>
          <a:p>
            <a:pPr marR="0" lvl="0" indent="182563" algn="l" defTabSz="914400" rtl="0" eaLnBrk="0" fontAlgn="base" latinLnBrk="0" hangingPunct="0">
              <a:lnSpc>
                <a:spcPct val="100000"/>
              </a:lnSpc>
              <a:spcBef>
                <a:spcPct val="0"/>
              </a:spcBef>
              <a:spcAft>
                <a:spcPct val="0"/>
              </a:spcAft>
              <a:buClrTx/>
              <a:buSzTx/>
              <a:buFontTx/>
              <a:buNone/>
              <a:tabLst>
                <a:tab pos="6119813" algn="r"/>
              </a:tabLst>
            </a:pPr>
            <a:r>
              <a:rPr lang="en-US" altLang="ja-JP" sz="2800" dirty="0">
                <a:latin typeface="HG丸ｺﾞｼｯｸM-PRO" panose="020F0600000000000000" pitchFamily="50" charset="-128"/>
                <a:ea typeface="HG丸ｺﾞｼｯｸM-PRO" panose="020F0600000000000000" pitchFamily="50" charset="-128"/>
              </a:rPr>
              <a:t>Ⅳ</a:t>
            </a:r>
            <a:r>
              <a:rPr kumimoji="0" lang="ja-JP" altLang="en-US" sz="2800"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rPr>
              <a:t>．行政コスト計算書</a:t>
            </a:r>
            <a:endParaRPr kumimoji="0" lang="en-US" altLang="ja-JP" sz="2800"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endParaRPr>
          </a:p>
        </p:txBody>
      </p:sp>
      <p:sp>
        <p:nvSpPr>
          <p:cNvPr id="25" name="Rectangle 31">
            <a:extLst>
              <a:ext uri="{FF2B5EF4-FFF2-40B4-BE49-F238E27FC236}">
                <a16:creationId xmlns:a16="http://schemas.microsoft.com/office/drawing/2014/main" id="{B1B334B6-F28D-4F2D-AE10-E71D5B077CC1}"/>
              </a:ext>
            </a:extLst>
          </p:cNvPr>
          <p:cNvSpPr>
            <a:spLocks noChangeArrowheads="1"/>
          </p:cNvSpPr>
          <p:nvPr/>
        </p:nvSpPr>
        <p:spPr bwMode="auto">
          <a:xfrm>
            <a:off x="0" y="914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2" name="スライド番号プレースホルダー 1">
            <a:extLst>
              <a:ext uri="{FF2B5EF4-FFF2-40B4-BE49-F238E27FC236}">
                <a16:creationId xmlns:a16="http://schemas.microsoft.com/office/drawing/2014/main" id="{ED99E174-CBBF-4BA8-AE03-40BCF5287A17}"/>
              </a:ext>
            </a:extLst>
          </p:cNvPr>
          <p:cNvSpPr>
            <a:spLocks noGrp="1"/>
          </p:cNvSpPr>
          <p:nvPr>
            <p:ph type="sldNum" sz="quarter" idx="4294967295"/>
          </p:nvPr>
        </p:nvSpPr>
        <p:spPr>
          <a:xfrm>
            <a:off x="11412233" y="6492875"/>
            <a:ext cx="779767" cy="365125"/>
          </a:xfrm>
        </p:spPr>
        <p:txBody>
          <a:bodyPr/>
          <a:lstStyle/>
          <a:p>
            <a:fld id="{995ADDA1-9928-484C-B2C4-A9280BFF273D}" type="slidenum">
              <a:rPr kumimoji="1" lang="ja-JP" altLang="en-US" smtClean="0">
                <a:solidFill>
                  <a:schemeClr val="tx1"/>
                </a:solidFill>
              </a:rPr>
              <a:t>7</a:t>
            </a:fld>
            <a:endParaRPr kumimoji="1" lang="ja-JP" altLang="en-US">
              <a:solidFill>
                <a:schemeClr val="tx1"/>
              </a:solidFill>
            </a:endParaRPr>
          </a:p>
        </p:txBody>
      </p:sp>
      <p:pic>
        <p:nvPicPr>
          <p:cNvPr id="10" name="Picture 6">
            <a:extLst>
              <a:ext uri="{FF2B5EF4-FFF2-40B4-BE49-F238E27FC236}">
                <a16:creationId xmlns:a16="http://schemas.microsoft.com/office/drawing/2014/main" id="{3B8573DD-27D3-470F-9385-2CE352B926BD}"/>
              </a:ext>
            </a:extLst>
          </p:cNvPr>
          <p:cNvPicPr>
            <a:picLocks noChangeAspect="1"/>
          </p:cNvPicPr>
          <p:nvPr/>
        </p:nvPicPr>
        <p:blipFill>
          <a:blip r:embed="rId4"/>
          <a:stretch>
            <a:fillRect/>
          </a:stretch>
        </p:blipFill>
        <p:spPr>
          <a:xfrm rot="5400000">
            <a:off x="-3323760" y="3323759"/>
            <a:ext cx="6858002" cy="210482"/>
          </a:xfrm>
          <a:prstGeom prst="rect">
            <a:avLst/>
          </a:prstGeom>
        </p:spPr>
      </p:pic>
      <p:sp>
        <p:nvSpPr>
          <p:cNvPr id="5" name="正方形/長方形 4">
            <a:extLst>
              <a:ext uri="{FF2B5EF4-FFF2-40B4-BE49-F238E27FC236}">
                <a16:creationId xmlns:a16="http://schemas.microsoft.com/office/drawing/2014/main" id="{A63EEBA1-64F2-4763-8F5C-A2EFF877D237}"/>
              </a:ext>
            </a:extLst>
          </p:cNvPr>
          <p:cNvSpPr/>
          <p:nvPr/>
        </p:nvSpPr>
        <p:spPr>
          <a:xfrm>
            <a:off x="350774" y="501957"/>
            <a:ext cx="11700933" cy="565200"/>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600" b="1" dirty="0">
                <a:solidFill>
                  <a:schemeClr val="tx1"/>
                </a:solidFill>
              </a:rPr>
              <a:t>　行政コスト計算書は、一会計期間の行政サービスの提供に要した費用と、それを賄うための財源である収入と収支差額を表示することを目的として作成する計算書です。令和</a:t>
            </a:r>
            <a:r>
              <a:rPr kumimoji="1" lang="en-US" altLang="ja-JP" sz="1600" b="1" dirty="0">
                <a:solidFill>
                  <a:schemeClr val="tx1"/>
                </a:solidFill>
              </a:rPr>
              <a:t>7</a:t>
            </a:r>
            <a:r>
              <a:rPr kumimoji="1" lang="ja-JP" altLang="en-US" sz="1600" b="1" dirty="0">
                <a:solidFill>
                  <a:schemeClr val="tx1"/>
                </a:solidFill>
              </a:rPr>
              <a:t>年度の当期収支差額は</a:t>
            </a:r>
            <a:r>
              <a:rPr kumimoji="1" lang="en-US" altLang="ja-JP" sz="1600" b="1" dirty="0">
                <a:solidFill>
                  <a:schemeClr val="tx1"/>
                </a:solidFill>
              </a:rPr>
              <a:t>2,397</a:t>
            </a:r>
            <a:r>
              <a:rPr kumimoji="1" lang="ja-JP" altLang="en-US" sz="1600" b="1" dirty="0">
                <a:solidFill>
                  <a:schemeClr val="tx1"/>
                </a:solidFill>
              </a:rPr>
              <a:t>億円で、前年度に比べて</a:t>
            </a:r>
            <a:r>
              <a:rPr kumimoji="1" lang="en-US" altLang="ja-JP" sz="1600" b="1" dirty="0">
                <a:solidFill>
                  <a:schemeClr val="tx1"/>
                </a:solidFill>
              </a:rPr>
              <a:t>1</a:t>
            </a:r>
            <a:r>
              <a:rPr kumimoji="1" lang="ja-JP" altLang="en-US" sz="1600" b="1" dirty="0">
                <a:solidFill>
                  <a:schemeClr val="tx1"/>
                </a:solidFill>
              </a:rPr>
              <a:t>億円減少しています。</a:t>
            </a:r>
          </a:p>
        </p:txBody>
      </p:sp>
      <p:sp>
        <p:nvSpPr>
          <p:cNvPr id="4" name="テキスト ボックス 3">
            <a:extLst>
              <a:ext uri="{FF2B5EF4-FFF2-40B4-BE49-F238E27FC236}">
                <a16:creationId xmlns:a16="http://schemas.microsoft.com/office/drawing/2014/main" id="{56A18071-D3A1-1851-A54E-952E135FE7AD}"/>
              </a:ext>
            </a:extLst>
          </p:cNvPr>
          <p:cNvSpPr txBox="1"/>
          <p:nvPr/>
        </p:nvSpPr>
        <p:spPr>
          <a:xfrm>
            <a:off x="482503" y="6417535"/>
            <a:ext cx="958917" cy="184666"/>
          </a:xfrm>
          <a:prstGeom prst="rect">
            <a:avLst/>
          </a:prstGeom>
          <a:noFill/>
        </p:spPr>
        <p:txBody>
          <a:bodyPr wrap="none" rtlCol="0">
            <a:spAutoFit/>
          </a:bodyPr>
          <a:lstStyle/>
          <a:p>
            <a:r>
              <a:rPr lang="en-US" altLang="ja-JP" sz="600" kern="100" dirty="0">
                <a:effectLst/>
                <a:latin typeface="游ゴシック 本文"/>
                <a:ea typeface="ＭＳ 明朝" panose="02020609040205080304" pitchFamily="17" charset="-128"/>
                <a:cs typeface="メイリオ" panose="020B0604030504040204" pitchFamily="50" charset="-128"/>
              </a:rPr>
              <a:t>©2014 </a:t>
            </a:r>
            <a:r>
              <a:rPr lang="ja-JP" altLang="ja-JP" sz="600" kern="100" dirty="0">
                <a:effectLst/>
                <a:latin typeface="+mn-ea"/>
                <a:cs typeface="メイリオ" panose="020B0604030504040204" pitchFamily="50" charset="-128"/>
              </a:rPr>
              <a:t>大阪府もずやん</a:t>
            </a:r>
            <a:endParaRPr lang="ja-JP" altLang="ja-JP" sz="600" kern="100" dirty="0">
              <a:effectLst/>
              <a:latin typeface="+mn-ea"/>
              <a:cs typeface="Times New Roman" panose="02020603050405020304" pitchFamily="18" charset="0"/>
            </a:endParaRPr>
          </a:p>
        </p:txBody>
      </p:sp>
      <p:pic>
        <p:nvPicPr>
          <p:cNvPr id="9" name="図 8">
            <a:extLst>
              <a:ext uri="{FF2B5EF4-FFF2-40B4-BE49-F238E27FC236}">
                <a16:creationId xmlns:a16="http://schemas.microsoft.com/office/drawing/2014/main" id="{A426FD42-FC96-0FC4-B054-75A04E726F04}"/>
              </a:ext>
            </a:extLst>
          </p:cNvPr>
          <p:cNvPicPr>
            <a:picLocks noChangeAspect="1"/>
          </p:cNvPicPr>
          <p:nvPr/>
        </p:nvPicPr>
        <p:blipFill>
          <a:blip r:embed="rId5"/>
          <a:stretch>
            <a:fillRect/>
          </a:stretch>
        </p:blipFill>
        <p:spPr>
          <a:xfrm>
            <a:off x="492184" y="5434875"/>
            <a:ext cx="949236" cy="982660"/>
          </a:xfrm>
          <a:prstGeom prst="rect">
            <a:avLst/>
          </a:prstGeom>
        </p:spPr>
      </p:pic>
    </p:spTree>
    <p:extLst>
      <p:ext uri="{BB962C8B-B14F-4D97-AF65-F5344CB8AC3E}">
        <p14:creationId xmlns:p14="http://schemas.microsoft.com/office/powerpoint/2010/main" val="3595734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a:extLst>
              <a:ext uri="{FF2B5EF4-FFF2-40B4-BE49-F238E27FC236}">
                <a16:creationId xmlns:a16="http://schemas.microsoft.com/office/drawing/2014/main" id="{A63EEBA1-64F2-4763-8F5C-A2EFF877D237}"/>
              </a:ext>
            </a:extLst>
          </p:cNvPr>
          <p:cNvSpPr/>
          <p:nvPr/>
        </p:nvSpPr>
        <p:spPr>
          <a:xfrm>
            <a:off x="640842" y="527612"/>
            <a:ext cx="10910315" cy="773576"/>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b="1" dirty="0">
                <a:solidFill>
                  <a:schemeClr val="tx1"/>
                </a:solidFill>
              </a:rPr>
              <a:t>　キャッシュ・フロー計算書は、一会計期間の資金収支の状況を、行政サービス活動、投資活動、財務活動に区分して表示したもので、どのような要因で現金が増減したのかがわかります。令和</a:t>
            </a:r>
            <a:r>
              <a:rPr kumimoji="1" lang="en-US" altLang="ja-JP" sz="1600" b="1" dirty="0">
                <a:solidFill>
                  <a:schemeClr val="tx1"/>
                </a:solidFill>
              </a:rPr>
              <a:t>7</a:t>
            </a:r>
            <a:r>
              <a:rPr kumimoji="1" lang="ja-JP" altLang="en-US" sz="1600" b="1" dirty="0">
                <a:solidFill>
                  <a:schemeClr val="tx1"/>
                </a:solidFill>
              </a:rPr>
              <a:t>年度の形式収支は</a:t>
            </a:r>
            <a:r>
              <a:rPr kumimoji="1" lang="en-US" altLang="ja-JP" sz="1600" b="1" dirty="0">
                <a:solidFill>
                  <a:schemeClr val="tx1"/>
                </a:solidFill>
              </a:rPr>
              <a:t>782</a:t>
            </a:r>
            <a:r>
              <a:rPr kumimoji="1" lang="ja-JP" altLang="en-US" sz="1600" b="1" dirty="0">
                <a:solidFill>
                  <a:schemeClr val="tx1"/>
                </a:solidFill>
              </a:rPr>
              <a:t>億円の黒字で、前年度に比べて</a:t>
            </a:r>
            <a:r>
              <a:rPr kumimoji="1" lang="en-US" altLang="ja-JP" sz="1600" b="1" dirty="0">
                <a:solidFill>
                  <a:schemeClr val="tx1"/>
                </a:solidFill>
              </a:rPr>
              <a:t>126</a:t>
            </a:r>
            <a:r>
              <a:rPr kumimoji="1" lang="ja-JP" altLang="en-US" sz="1600" b="1" dirty="0">
                <a:solidFill>
                  <a:schemeClr val="tx1"/>
                </a:solidFill>
              </a:rPr>
              <a:t>億円増加しています。</a:t>
            </a:r>
          </a:p>
        </p:txBody>
      </p:sp>
      <p:sp>
        <p:nvSpPr>
          <p:cNvPr id="24" name="Rectangle 20">
            <a:extLst>
              <a:ext uri="{FF2B5EF4-FFF2-40B4-BE49-F238E27FC236}">
                <a16:creationId xmlns:a16="http://schemas.microsoft.com/office/drawing/2014/main" id="{40A77B47-F021-42BD-965E-7C109C8169D5}"/>
              </a:ext>
            </a:extLst>
          </p:cNvPr>
          <p:cNvSpPr>
            <a:spLocks noChangeArrowheads="1"/>
          </p:cNvSpPr>
          <p:nvPr/>
        </p:nvSpPr>
        <p:spPr bwMode="auto">
          <a:xfrm>
            <a:off x="0" y="0"/>
            <a:ext cx="539634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6119813" algn="r"/>
              </a:tabLst>
              <a:defRPr>
                <a:solidFill>
                  <a:schemeClr val="tx1"/>
                </a:solidFill>
                <a:latin typeface="Arial" panose="020B0604020202020204" pitchFamily="34" charset="0"/>
              </a:defRPr>
            </a:lvl1pPr>
            <a:lvl2pPr eaLnBrk="0" fontAlgn="base" hangingPunct="0">
              <a:spcBef>
                <a:spcPct val="0"/>
              </a:spcBef>
              <a:spcAft>
                <a:spcPct val="0"/>
              </a:spcAft>
              <a:tabLst>
                <a:tab pos="6119813" algn="r"/>
              </a:tabLst>
              <a:defRPr>
                <a:solidFill>
                  <a:schemeClr val="tx1"/>
                </a:solidFill>
                <a:latin typeface="Arial" panose="020B0604020202020204" pitchFamily="34" charset="0"/>
              </a:defRPr>
            </a:lvl2pPr>
            <a:lvl3pPr eaLnBrk="0" fontAlgn="base" hangingPunct="0">
              <a:spcBef>
                <a:spcPct val="0"/>
              </a:spcBef>
              <a:spcAft>
                <a:spcPct val="0"/>
              </a:spcAft>
              <a:tabLst>
                <a:tab pos="6119813" algn="r"/>
              </a:tabLst>
              <a:defRPr>
                <a:solidFill>
                  <a:schemeClr val="tx1"/>
                </a:solidFill>
                <a:latin typeface="Arial" panose="020B0604020202020204" pitchFamily="34" charset="0"/>
              </a:defRPr>
            </a:lvl3pPr>
            <a:lvl4pPr eaLnBrk="0" fontAlgn="base" hangingPunct="0">
              <a:spcBef>
                <a:spcPct val="0"/>
              </a:spcBef>
              <a:spcAft>
                <a:spcPct val="0"/>
              </a:spcAft>
              <a:tabLst>
                <a:tab pos="6119813" algn="r"/>
              </a:tabLst>
              <a:defRPr>
                <a:solidFill>
                  <a:schemeClr val="tx1"/>
                </a:solidFill>
                <a:latin typeface="Arial" panose="020B0604020202020204" pitchFamily="34" charset="0"/>
              </a:defRPr>
            </a:lvl4pPr>
            <a:lvl5pPr eaLnBrk="0" fontAlgn="base" hangingPunct="0">
              <a:spcBef>
                <a:spcPct val="0"/>
              </a:spcBef>
              <a:spcAft>
                <a:spcPct val="0"/>
              </a:spcAft>
              <a:tabLst>
                <a:tab pos="6119813" algn="r"/>
              </a:tabLst>
              <a:defRPr>
                <a:solidFill>
                  <a:schemeClr val="tx1"/>
                </a:solidFill>
                <a:latin typeface="Arial" panose="020B0604020202020204" pitchFamily="34" charset="0"/>
              </a:defRPr>
            </a:lvl5pPr>
            <a:lvl6pPr eaLnBrk="0" fontAlgn="base" hangingPunct="0">
              <a:spcBef>
                <a:spcPct val="0"/>
              </a:spcBef>
              <a:spcAft>
                <a:spcPct val="0"/>
              </a:spcAft>
              <a:tabLst>
                <a:tab pos="6119813" algn="r"/>
              </a:tabLst>
              <a:defRPr>
                <a:solidFill>
                  <a:schemeClr val="tx1"/>
                </a:solidFill>
                <a:latin typeface="Arial" panose="020B0604020202020204" pitchFamily="34" charset="0"/>
              </a:defRPr>
            </a:lvl6pPr>
            <a:lvl7pPr eaLnBrk="0" fontAlgn="base" hangingPunct="0">
              <a:spcBef>
                <a:spcPct val="0"/>
              </a:spcBef>
              <a:spcAft>
                <a:spcPct val="0"/>
              </a:spcAft>
              <a:tabLst>
                <a:tab pos="6119813" algn="r"/>
              </a:tabLst>
              <a:defRPr>
                <a:solidFill>
                  <a:schemeClr val="tx1"/>
                </a:solidFill>
                <a:latin typeface="Arial" panose="020B0604020202020204" pitchFamily="34" charset="0"/>
              </a:defRPr>
            </a:lvl7pPr>
            <a:lvl8pPr eaLnBrk="0" fontAlgn="base" hangingPunct="0">
              <a:spcBef>
                <a:spcPct val="0"/>
              </a:spcBef>
              <a:spcAft>
                <a:spcPct val="0"/>
              </a:spcAft>
              <a:tabLst>
                <a:tab pos="6119813" algn="r"/>
              </a:tabLst>
              <a:defRPr>
                <a:solidFill>
                  <a:schemeClr val="tx1"/>
                </a:solidFill>
                <a:latin typeface="Arial" panose="020B0604020202020204" pitchFamily="34" charset="0"/>
              </a:defRPr>
            </a:lvl8pPr>
            <a:lvl9pPr eaLnBrk="0" fontAlgn="base" hangingPunct="0">
              <a:spcBef>
                <a:spcPct val="0"/>
              </a:spcBef>
              <a:spcAft>
                <a:spcPct val="0"/>
              </a:spcAft>
              <a:tabLst>
                <a:tab pos="6119813" algn="r"/>
              </a:tabLst>
              <a:defRPr>
                <a:solidFill>
                  <a:schemeClr val="tx1"/>
                </a:solidFill>
                <a:latin typeface="Arial" panose="020B0604020202020204" pitchFamily="34" charset="0"/>
              </a:defRPr>
            </a:lvl9pPr>
          </a:lstStyle>
          <a:p>
            <a:pPr marR="0" lvl="0" indent="182563" algn="l" defTabSz="914400" rtl="0" eaLnBrk="0" fontAlgn="base" latinLnBrk="0" hangingPunct="0">
              <a:lnSpc>
                <a:spcPct val="100000"/>
              </a:lnSpc>
              <a:spcBef>
                <a:spcPct val="0"/>
              </a:spcBef>
              <a:spcAft>
                <a:spcPct val="0"/>
              </a:spcAft>
              <a:buClrTx/>
              <a:buSzTx/>
              <a:buFontTx/>
              <a:buNone/>
              <a:tabLst>
                <a:tab pos="6119813" algn="r"/>
              </a:tabLst>
            </a:pPr>
            <a:r>
              <a:rPr kumimoji="0" lang="en-US" altLang="ja-JP" sz="2800"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rPr>
              <a:t>Ⅴ</a:t>
            </a:r>
            <a:r>
              <a:rPr kumimoji="0" lang="ja-JP" altLang="en-US" sz="2800"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rPr>
              <a:t>．キャッシュ・フロー計算書</a:t>
            </a:r>
            <a:endParaRPr kumimoji="0" lang="en-US" altLang="ja-JP" sz="2800"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endParaRPr>
          </a:p>
        </p:txBody>
      </p:sp>
      <p:sp>
        <p:nvSpPr>
          <p:cNvPr id="25" name="Rectangle 31">
            <a:extLst>
              <a:ext uri="{FF2B5EF4-FFF2-40B4-BE49-F238E27FC236}">
                <a16:creationId xmlns:a16="http://schemas.microsoft.com/office/drawing/2014/main" id="{B1B334B6-F28D-4F2D-AE10-E71D5B077CC1}"/>
              </a:ext>
            </a:extLst>
          </p:cNvPr>
          <p:cNvSpPr>
            <a:spLocks noChangeArrowheads="1"/>
          </p:cNvSpPr>
          <p:nvPr/>
        </p:nvSpPr>
        <p:spPr bwMode="auto">
          <a:xfrm>
            <a:off x="0" y="914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2" name="スライド番号プレースホルダー 1">
            <a:extLst>
              <a:ext uri="{FF2B5EF4-FFF2-40B4-BE49-F238E27FC236}">
                <a16:creationId xmlns:a16="http://schemas.microsoft.com/office/drawing/2014/main" id="{BA93775D-6E52-4BF6-936D-AE99CC0436AD}"/>
              </a:ext>
            </a:extLst>
          </p:cNvPr>
          <p:cNvSpPr>
            <a:spLocks noGrp="1"/>
          </p:cNvSpPr>
          <p:nvPr>
            <p:ph type="sldNum" sz="quarter" idx="4294967295"/>
          </p:nvPr>
        </p:nvSpPr>
        <p:spPr>
          <a:xfrm>
            <a:off x="11412233" y="6491409"/>
            <a:ext cx="779767" cy="365125"/>
          </a:xfrm>
        </p:spPr>
        <p:txBody>
          <a:bodyPr/>
          <a:lstStyle/>
          <a:p>
            <a:fld id="{995ADDA1-9928-484C-B2C4-A9280BFF273D}" type="slidenum">
              <a:rPr kumimoji="1" lang="ja-JP" altLang="en-US" smtClean="0">
                <a:solidFill>
                  <a:schemeClr val="tx1"/>
                </a:solidFill>
              </a:rPr>
              <a:t>8</a:t>
            </a:fld>
            <a:endParaRPr kumimoji="1" lang="ja-JP" altLang="en-US" dirty="0">
              <a:solidFill>
                <a:schemeClr val="tx1"/>
              </a:solidFill>
            </a:endParaRPr>
          </a:p>
        </p:txBody>
      </p:sp>
      <p:pic>
        <p:nvPicPr>
          <p:cNvPr id="7" name="Picture 6">
            <a:extLst>
              <a:ext uri="{FF2B5EF4-FFF2-40B4-BE49-F238E27FC236}">
                <a16:creationId xmlns:a16="http://schemas.microsoft.com/office/drawing/2014/main" id="{AD2567DF-DE79-42A0-875B-661911031312}"/>
              </a:ext>
            </a:extLst>
          </p:cNvPr>
          <p:cNvPicPr>
            <a:picLocks noChangeAspect="1"/>
          </p:cNvPicPr>
          <p:nvPr/>
        </p:nvPicPr>
        <p:blipFill>
          <a:blip r:embed="rId3"/>
          <a:stretch>
            <a:fillRect/>
          </a:stretch>
        </p:blipFill>
        <p:spPr>
          <a:xfrm rot="5400000">
            <a:off x="-3323760" y="3323759"/>
            <a:ext cx="6858002" cy="210482"/>
          </a:xfrm>
          <a:prstGeom prst="rect">
            <a:avLst/>
          </a:prstGeom>
        </p:spPr>
      </p:pic>
      <p:pic>
        <p:nvPicPr>
          <p:cNvPr id="6" name="図 5">
            <a:extLst>
              <a:ext uri="{FF2B5EF4-FFF2-40B4-BE49-F238E27FC236}">
                <a16:creationId xmlns:a16="http://schemas.microsoft.com/office/drawing/2014/main" id="{AE7B41BB-259F-DC48-4226-3D17A97D4115}"/>
              </a:ext>
            </a:extLst>
          </p:cNvPr>
          <p:cNvPicPr>
            <a:picLocks/>
          </p:cNvPicPr>
          <p:nvPr/>
        </p:nvPicPr>
        <p:blipFill>
          <a:blip r:embed="rId4"/>
          <a:stretch>
            <a:fillRect/>
          </a:stretch>
        </p:blipFill>
        <p:spPr>
          <a:xfrm>
            <a:off x="825600" y="1414143"/>
            <a:ext cx="10540800" cy="5349600"/>
          </a:xfrm>
          <a:prstGeom prst="rect">
            <a:avLst/>
          </a:prstGeom>
        </p:spPr>
      </p:pic>
    </p:spTree>
    <p:extLst>
      <p:ext uri="{BB962C8B-B14F-4D97-AF65-F5344CB8AC3E}">
        <p14:creationId xmlns:p14="http://schemas.microsoft.com/office/powerpoint/2010/main" val="33514767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0">
            <a:extLst>
              <a:ext uri="{FF2B5EF4-FFF2-40B4-BE49-F238E27FC236}">
                <a16:creationId xmlns:a16="http://schemas.microsoft.com/office/drawing/2014/main" id="{7E980258-7FEB-4D41-8A41-201ED79E4A48}"/>
              </a:ext>
            </a:extLst>
          </p:cNvPr>
          <p:cNvSpPr>
            <a:spLocks noChangeArrowheads="1"/>
          </p:cNvSpPr>
          <p:nvPr/>
        </p:nvSpPr>
        <p:spPr bwMode="auto">
          <a:xfrm>
            <a:off x="0" y="0"/>
            <a:ext cx="3600986"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6119813" algn="r"/>
              </a:tabLst>
              <a:defRPr>
                <a:solidFill>
                  <a:schemeClr val="tx1"/>
                </a:solidFill>
                <a:latin typeface="Arial" panose="020B0604020202020204" pitchFamily="34" charset="0"/>
              </a:defRPr>
            </a:lvl1pPr>
            <a:lvl2pPr eaLnBrk="0" fontAlgn="base" hangingPunct="0">
              <a:spcBef>
                <a:spcPct val="0"/>
              </a:spcBef>
              <a:spcAft>
                <a:spcPct val="0"/>
              </a:spcAft>
              <a:tabLst>
                <a:tab pos="6119813" algn="r"/>
              </a:tabLst>
              <a:defRPr>
                <a:solidFill>
                  <a:schemeClr val="tx1"/>
                </a:solidFill>
                <a:latin typeface="Arial" panose="020B0604020202020204" pitchFamily="34" charset="0"/>
              </a:defRPr>
            </a:lvl2pPr>
            <a:lvl3pPr eaLnBrk="0" fontAlgn="base" hangingPunct="0">
              <a:spcBef>
                <a:spcPct val="0"/>
              </a:spcBef>
              <a:spcAft>
                <a:spcPct val="0"/>
              </a:spcAft>
              <a:tabLst>
                <a:tab pos="6119813" algn="r"/>
              </a:tabLst>
              <a:defRPr>
                <a:solidFill>
                  <a:schemeClr val="tx1"/>
                </a:solidFill>
                <a:latin typeface="Arial" panose="020B0604020202020204" pitchFamily="34" charset="0"/>
              </a:defRPr>
            </a:lvl3pPr>
            <a:lvl4pPr eaLnBrk="0" fontAlgn="base" hangingPunct="0">
              <a:spcBef>
                <a:spcPct val="0"/>
              </a:spcBef>
              <a:spcAft>
                <a:spcPct val="0"/>
              </a:spcAft>
              <a:tabLst>
                <a:tab pos="6119813" algn="r"/>
              </a:tabLst>
              <a:defRPr>
                <a:solidFill>
                  <a:schemeClr val="tx1"/>
                </a:solidFill>
                <a:latin typeface="Arial" panose="020B0604020202020204" pitchFamily="34" charset="0"/>
              </a:defRPr>
            </a:lvl4pPr>
            <a:lvl5pPr eaLnBrk="0" fontAlgn="base" hangingPunct="0">
              <a:spcBef>
                <a:spcPct val="0"/>
              </a:spcBef>
              <a:spcAft>
                <a:spcPct val="0"/>
              </a:spcAft>
              <a:tabLst>
                <a:tab pos="6119813" algn="r"/>
              </a:tabLst>
              <a:defRPr>
                <a:solidFill>
                  <a:schemeClr val="tx1"/>
                </a:solidFill>
                <a:latin typeface="Arial" panose="020B0604020202020204" pitchFamily="34" charset="0"/>
              </a:defRPr>
            </a:lvl5pPr>
            <a:lvl6pPr eaLnBrk="0" fontAlgn="base" hangingPunct="0">
              <a:spcBef>
                <a:spcPct val="0"/>
              </a:spcBef>
              <a:spcAft>
                <a:spcPct val="0"/>
              </a:spcAft>
              <a:tabLst>
                <a:tab pos="6119813" algn="r"/>
              </a:tabLst>
              <a:defRPr>
                <a:solidFill>
                  <a:schemeClr val="tx1"/>
                </a:solidFill>
                <a:latin typeface="Arial" panose="020B0604020202020204" pitchFamily="34" charset="0"/>
              </a:defRPr>
            </a:lvl6pPr>
            <a:lvl7pPr eaLnBrk="0" fontAlgn="base" hangingPunct="0">
              <a:spcBef>
                <a:spcPct val="0"/>
              </a:spcBef>
              <a:spcAft>
                <a:spcPct val="0"/>
              </a:spcAft>
              <a:tabLst>
                <a:tab pos="6119813" algn="r"/>
              </a:tabLst>
              <a:defRPr>
                <a:solidFill>
                  <a:schemeClr val="tx1"/>
                </a:solidFill>
                <a:latin typeface="Arial" panose="020B0604020202020204" pitchFamily="34" charset="0"/>
              </a:defRPr>
            </a:lvl7pPr>
            <a:lvl8pPr eaLnBrk="0" fontAlgn="base" hangingPunct="0">
              <a:spcBef>
                <a:spcPct val="0"/>
              </a:spcBef>
              <a:spcAft>
                <a:spcPct val="0"/>
              </a:spcAft>
              <a:tabLst>
                <a:tab pos="6119813" algn="r"/>
              </a:tabLst>
              <a:defRPr>
                <a:solidFill>
                  <a:schemeClr val="tx1"/>
                </a:solidFill>
                <a:latin typeface="Arial" panose="020B0604020202020204" pitchFamily="34" charset="0"/>
              </a:defRPr>
            </a:lvl8pPr>
            <a:lvl9pPr eaLnBrk="0" fontAlgn="base" hangingPunct="0">
              <a:spcBef>
                <a:spcPct val="0"/>
              </a:spcBef>
              <a:spcAft>
                <a:spcPct val="0"/>
              </a:spcAft>
              <a:tabLst>
                <a:tab pos="6119813" algn="r"/>
              </a:tabLst>
              <a:defRPr>
                <a:solidFill>
                  <a:schemeClr val="tx1"/>
                </a:solidFill>
                <a:latin typeface="Arial" panose="020B0604020202020204" pitchFamily="34" charset="0"/>
              </a:defRPr>
            </a:lvl9pPr>
          </a:lstStyle>
          <a:p>
            <a:pPr marR="0" lvl="0" indent="182563" algn="l" defTabSz="914400" rtl="0" eaLnBrk="0" fontAlgn="base" latinLnBrk="0" hangingPunct="0">
              <a:lnSpc>
                <a:spcPct val="100000"/>
              </a:lnSpc>
              <a:spcBef>
                <a:spcPct val="0"/>
              </a:spcBef>
              <a:spcAft>
                <a:spcPct val="0"/>
              </a:spcAft>
              <a:buClrTx/>
              <a:buSzTx/>
              <a:buFontTx/>
              <a:buNone/>
              <a:tabLst>
                <a:tab pos="6119813" algn="r"/>
              </a:tabLst>
            </a:pPr>
            <a:r>
              <a:rPr lang="en-US" altLang="ja-JP" sz="2800" dirty="0">
                <a:latin typeface="HG丸ｺﾞｼｯｸM-PRO" panose="020F0600000000000000" pitchFamily="50" charset="-128"/>
                <a:ea typeface="HG丸ｺﾞｼｯｸM-PRO" panose="020F0600000000000000" pitchFamily="50" charset="-128"/>
              </a:rPr>
              <a:t>Ⅵ</a:t>
            </a:r>
            <a:r>
              <a:rPr kumimoji="0" lang="ja-JP" altLang="en-US" sz="2800"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rPr>
              <a:t>．財務状況の推移</a:t>
            </a:r>
            <a:endParaRPr kumimoji="0" lang="en-US" altLang="ja-JP" sz="2800"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endParaRPr>
          </a:p>
        </p:txBody>
      </p:sp>
      <p:grpSp>
        <p:nvGrpSpPr>
          <p:cNvPr id="2" name="グループ化 1">
            <a:extLst>
              <a:ext uri="{FF2B5EF4-FFF2-40B4-BE49-F238E27FC236}">
                <a16:creationId xmlns:a16="http://schemas.microsoft.com/office/drawing/2014/main" id="{39BDDD30-6726-482B-BE32-B81FB09B8180}"/>
              </a:ext>
            </a:extLst>
          </p:cNvPr>
          <p:cNvGrpSpPr/>
          <p:nvPr/>
        </p:nvGrpSpPr>
        <p:grpSpPr>
          <a:xfrm>
            <a:off x="584559" y="560880"/>
            <a:ext cx="11607441" cy="1666772"/>
            <a:chOff x="502442" y="1238425"/>
            <a:chExt cx="11607441" cy="1666772"/>
          </a:xfrm>
        </p:grpSpPr>
        <p:sp>
          <p:nvSpPr>
            <p:cNvPr id="5" name="テキスト ボックス 4">
              <a:extLst>
                <a:ext uri="{FF2B5EF4-FFF2-40B4-BE49-F238E27FC236}">
                  <a16:creationId xmlns:a16="http://schemas.microsoft.com/office/drawing/2014/main" id="{700F3A61-1AAF-4EE1-B37D-9359ACD17655}"/>
                </a:ext>
              </a:extLst>
            </p:cNvPr>
            <p:cNvSpPr txBox="1"/>
            <p:nvPr/>
          </p:nvSpPr>
          <p:spPr>
            <a:xfrm>
              <a:off x="502443" y="1238425"/>
              <a:ext cx="7577528" cy="369332"/>
            </a:xfrm>
            <a:prstGeom prst="rect">
              <a:avLst/>
            </a:prstGeom>
            <a:solidFill>
              <a:schemeClr val="accent1"/>
            </a:solidFill>
          </p:spPr>
          <p:txBody>
            <a:bodyPr wrap="square" rtlCol="0">
              <a:spAutoFit/>
            </a:bodyPr>
            <a:lstStyle/>
            <a:p>
              <a:r>
                <a:rPr kumimoji="1" lang="ja-JP" altLang="en-US" dirty="0">
                  <a:solidFill>
                    <a:schemeClr val="bg1"/>
                  </a:solidFill>
                </a:rPr>
                <a:t>主な財務指標等（財務諸表に表れた数値を用いて各種の比率を算出）</a:t>
              </a:r>
            </a:p>
          </p:txBody>
        </p:sp>
        <p:sp>
          <p:nvSpPr>
            <p:cNvPr id="10" name="テキスト ボックス 9">
              <a:extLst>
                <a:ext uri="{FF2B5EF4-FFF2-40B4-BE49-F238E27FC236}">
                  <a16:creationId xmlns:a16="http://schemas.microsoft.com/office/drawing/2014/main" id="{CDDAF371-C549-45ED-AC57-14A42B1C61A8}"/>
                </a:ext>
              </a:extLst>
            </p:cNvPr>
            <p:cNvSpPr txBox="1"/>
            <p:nvPr/>
          </p:nvSpPr>
          <p:spPr>
            <a:xfrm>
              <a:off x="502442" y="1665525"/>
              <a:ext cx="4471096" cy="369332"/>
            </a:xfrm>
            <a:prstGeom prst="rect">
              <a:avLst/>
            </a:prstGeom>
            <a:solidFill>
              <a:schemeClr val="bg1"/>
            </a:solidFill>
            <a:ln>
              <a:solidFill>
                <a:schemeClr val="tx1"/>
              </a:solidFill>
            </a:ln>
          </p:spPr>
          <p:txBody>
            <a:bodyPr wrap="none" rtlCol="0">
              <a:spAutoFit/>
            </a:bodyPr>
            <a:lstStyle/>
            <a:p>
              <a:r>
                <a:rPr kumimoji="1" lang="ja-JP" altLang="en-US" b="1" dirty="0">
                  <a:latin typeface="メイリオ 本文"/>
                </a:rPr>
                <a:t>①純資産比率　</a:t>
              </a:r>
              <a:r>
                <a:rPr kumimoji="1" lang="en-US" altLang="ja-JP" b="1" dirty="0">
                  <a:latin typeface="メイリオ 本文"/>
                </a:rPr>
                <a:t>27.2</a:t>
              </a:r>
              <a:r>
                <a:rPr kumimoji="1" lang="ja-JP" altLang="en-US" b="1" dirty="0">
                  <a:latin typeface="メイリオ 本文"/>
                </a:rPr>
                <a:t>％（前年度　</a:t>
              </a:r>
              <a:r>
                <a:rPr kumimoji="1" lang="en-US" altLang="ja-JP" b="1" dirty="0">
                  <a:latin typeface="メイリオ 本文"/>
                </a:rPr>
                <a:t>24.2</a:t>
              </a:r>
              <a:r>
                <a:rPr kumimoji="1" lang="ja-JP" altLang="en-US" b="1" dirty="0">
                  <a:latin typeface="メイリオ 本文"/>
                </a:rPr>
                <a:t>％）</a:t>
              </a:r>
            </a:p>
          </p:txBody>
        </p:sp>
        <p:sp>
          <p:nvSpPr>
            <p:cNvPr id="12" name="テキスト ボックス 11">
              <a:extLst>
                <a:ext uri="{FF2B5EF4-FFF2-40B4-BE49-F238E27FC236}">
                  <a16:creationId xmlns:a16="http://schemas.microsoft.com/office/drawing/2014/main" id="{F561059C-D6DE-4BA4-B4FC-3E0615CCECEE}"/>
                </a:ext>
              </a:extLst>
            </p:cNvPr>
            <p:cNvSpPr txBox="1"/>
            <p:nvPr/>
          </p:nvSpPr>
          <p:spPr>
            <a:xfrm>
              <a:off x="5056894" y="1696303"/>
              <a:ext cx="7052989" cy="338554"/>
            </a:xfrm>
            <a:prstGeom prst="rect">
              <a:avLst/>
            </a:prstGeom>
            <a:noFill/>
          </p:spPr>
          <p:txBody>
            <a:bodyPr wrap="square">
              <a:spAutoFit/>
            </a:bodyPr>
            <a:lstStyle/>
            <a:p>
              <a:r>
                <a:rPr lang="ja-JP" altLang="en-US" sz="1600" dirty="0"/>
                <a:t>計算式：（貸借対照表）純資産の部合計／（貸借対照表）資産の部合計</a:t>
              </a:r>
            </a:p>
          </p:txBody>
        </p:sp>
        <p:sp>
          <p:nvSpPr>
            <p:cNvPr id="14" name="テキスト ボックス 13">
              <a:extLst>
                <a:ext uri="{FF2B5EF4-FFF2-40B4-BE49-F238E27FC236}">
                  <a16:creationId xmlns:a16="http://schemas.microsoft.com/office/drawing/2014/main" id="{E7EC0E9A-03BC-4983-8C5C-FB1F5A45C4D7}"/>
                </a:ext>
              </a:extLst>
            </p:cNvPr>
            <p:cNvSpPr txBox="1"/>
            <p:nvPr/>
          </p:nvSpPr>
          <p:spPr>
            <a:xfrm>
              <a:off x="502442" y="2166533"/>
              <a:ext cx="10962064" cy="738664"/>
            </a:xfrm>
            <a:prstGeom prst="rect">
              <a:avLst/>
            </a:prstGeom>
            <a:solidFill>
              <a:schemeClr val="bg1">
                <a:lumMod val="95000"/>
              </a:schemeClr>
            </a:solidFill>
            <a:ln>
              <a:solidFill>
                <a:schemeClr val="tx1"/>
              </a:solidFill>
            </a:ln>
          </p:spPr>
          <p:txBody>
            <a:bodyPr wrap="square">
              <a:spAutoFit/>
            </a:bodyPr>
            <a:lstStyle/>
            <a:p>
              <a:r>
                <a:rPr lang="ja-JP" altLang="en-US" sz="1400" dirty="0"/>
                <a:t>　資産のストック情報（資産額）に対する純資産の比率を算出し、保有している有形固定資産等がどの世代の負担により行われたかを表す指標です。この数値が高いほど、将来世代の負担が小さいことを表します。</a:t>
              </a:r>
              <a:endParaRPr lang="en-US" altLang="ja-JP" sz="1400" dirty="0"/>
            </a:p>
            <a:p>
              <a:r>
                <a:rPr lang="ja-JP" altLang="en-US" sz="1400" dirty="0"/>
                <a:t>　純資産比率は、令和</a:t>
              </a:r>
              <a:r>
                <a:rPr lang="en-US" altLang="ja-JP" sz="1400" dirty="0"/>
                <a:t>3</a:t>
              </a:r>
              <a:r>
                <a:rPr lang="ja-JP" altLang="en-US" sz="1400" dirty="0"/>
                <a:t>年度から一貫して上昇しています。</a:t>
              </a:r>
            </a:p>
          </p:txBody>
        </p:sp>
      </p:grpSp>
      <p:sp>
        <p:nvSpPr>
          <p:cNvPr id="3" name="スライド番号プレースホルダー 2">
            <a:extLst>
              <a:ext uri="{FF2B5EF4-FFF2-40B4-BE49-F238E27FC236}">
                <a16:creationId xmlns:a16="http://schemas.microsoft.com/office/drawing/2014/main" id="{FFCFE5E5-D96D-4C4E-BDC7-EF372A02CBFE}"/>
              </a:ext>
            </a:extLst>
          </p:cNvPr>
          <p:cNvSpPr>
            <a:spLocks noGrp="1"/>
          </p:cNvSpPr>
          <p:nvPr>
            <p:ph type="sldNum" sz="quarter" idx="4294967295"/>
          </p:nvPr>
        </p:nvSpPr>
        <p:spPr>
          <a:xfrm>
            <a:off x="11412233" y="6492875"/>
            <a:ext cx="779767" cy="365125"/>
          </a:xfrm>
        </p:spPr>
        <p:txBody>
          <a:bodyPr/>
          <a:lstStyle/>
          <a:p>
            <a:fld id="{995ADDA1-9928-484C-B2C4-A9280BFF273D}" type="slidenum">
              <a:rPr kumimoji="1" lang="ja-JP" altLang="en-US" smtClean="0">
                <a:solidFill>
                  <a:schemeClr val="tx1"/>
                </a:solidFill>
              </a:rPr>
              <a:t>9</a:t>
            </a:fld>
            <a:endParaRPr kumimoji="1" lang="ja-JP" altLang="en-US" dirty="0">
              <a:solidFill>
                <a:schemeClr val="tx1"/>
              </a:solidFill>
            </a:endParaRPr>
          </a:p>
        </p:txBody>
      </p:sp>
      <p:pic>
        <p:nvPicPr>
          <p:cNvPr id="11" name="Picture 6">
            <a:extLst>
              <a:ext uri="{FF2B5EF4-FFF2-40B4-BE49-F238E27FC236}">
                <a16:creationId xmlns:a16="http://schemas.microsoft.com/office/drawing/2014/main" id="{9F4F8A5F-5C4F-444C-98D2-DBCAA9CE7BB8}"/>
              </a:ext>
            </a:extLst>
          </p:cNvPr>
          <p:cNvPicPr>
            <a:picLocks noChangeAspect="1"/>
          </p:cNvPicPr>
          <p:nvPr/>
        </p:nvPicPr>
        <p:blipFill>
          <a:blip r:embed="rId3"/>
          <a:stretch>
            <a:fillRect/>
          </a:stretch>
        </p:blipFill>
        <p:spPr>
          <a:xfrm rot="5400000">
            <a:off x="-3323760" y="3323759"/>
            <a:ext cx="6858002" cy="210482"/>
          </a:xfrm>
          <a:prstGeom prst="rect">
            <a:avLst/>
          </a:prstGeom>
        </p:spPr>
      </p:pic>
      <p:pic>
        <p:nvPicPr>
          <p:cNvPr id="9" name="図 8">
            <a:extLst>
              <a:ext uri="{FF2B5EF4-FFF2-40B4-BE49-F238E27FC236}">
                <a16:creationId xmlns:a16="http://schemas.microsoft.com/office/drawing/2014/main" id="{4E470B4C-CCAD-8667-0F99-D5C85FD4D8EE}"/>
              </a:ext>
            </a:extLst>
          </p:cNvPr>
          <p:cNvPicPr>
            <a:picLocks/>
          </p:cNvPicPr>
          <p:nvPr/>
        </p:nvPicPr>
        <p:blipFill>
          <a:blip r:embed="rId4"/>
          <a:stretch>
            <a:fillRect/>
          </a:stretch>
        </p:blipFill>
        <p:spPr>
          <a:xfrm>
            <a:off x="2508600" y="2396734"/>
            <a:ext cx="7174800" cy="4208400"/>
          </a:xfrm>
          <a:prstGeom prst="rect">
            <a:avLst/>
          </a:prstGeom>
        </p:spPr>
      </p:pic>
    </p:spTree>
    <p:extLst>
      <p:ext uri="{BB962C8B-B14F-4D97-AF65-F5344CB8AC3E}">
        <p14:creationId xmlns:p14="http://schemas.microsoft.com/office/powerpoint/2010/main" val="23756279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0">
            <a:extLst>
              <a:ext uri="{FF2B5EF4-FFF2-40B4-BE49-F238E27FC236}">
                <a16:creationId xmlns:a16="http://schemas.microsoft.com/office/drawing/2014/main" id="{7E980258-7FEB-4D41-8A41-201ED79E4A48}"/>
              </a:ext>
            </a:extLst>
          </p:cNvPr>
          <p:cNvSpPr>
            <a:spLocks noChangeArrowheads="1"/>
          </p:cNvSpPr>
          <p:nvPr/>
        </p:nvSpPr>
        <p:spPr bwMode="auto">
          <a:xfrm>
            <a:off x="0" y="0"/>
            <a:ext cx="371960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6119813" algn="r"/>
              </a:tabLst>
              <a:defRPr>
                <a:solidFill>
                  <a:schemeClr val="tx1"/>
                </a:solidFill>
                <a:latin typeface="Arial" panose="020B0604020202020204" pitchFamily="34" charset="0"/>
              </a:defRPr>
            </a:lvl1pPr>
            <a:lvl2pPr eaLnBrk="0" fontAlgn="base" hangingPunct="0">
              <a:spcBef>
                <a:spcPct val="0"/>
              </a:spcBef>
              <a:spcAft>
                <a:spcPct val="0"/>
              </a:spcAft>
              <a:tabLst>
                <a:tab pos="6119813" algn="r"/>
              </a:tabLst>
              <a:defRPr>
                <a:solidFill>
                  <a:schemeClr val="tx1"/>
                </a:solidFill>
                <a:latin typeface="Arial" panose="020B0604020202020204" pitchFamily="34" charset="0"/>
              </a:defRPr>
            </a:lvl2pPr>
            <a:lvl3pPr eaLnBrk="0" fontAlgn="base" hangingPunct="0">
              <a:spcBef>
                <a:spcPct val="0"/>
              </a:spcBef>
              <a:spcAft>
                <a:spcPct val="0"/>
              </a:spcAft>
              <a:tabLst>
                <a:tab pos="6119813" algn="r"/>
              </a:tabLst>
              <a:defRPr>
                <a:solidFill>
                  <a:schemeClr val="tx1"/>
                </a:solidFill>
                <a:latin typeface="Arial" panose="020B0604020202020204" pitchFamily="34" charset="0"/>
              </a:defRPr>
            </a:lvl3pPr>
            <a:lvl4pPr eaLnBrk="0" fontAlgn="base" hangingPunct="0">
              <a:spcBef>
                <a:spcPct val="0"/>
              </a:spcBef>
              <a:spcAft>
                <a:spcPct val="0"/>
              </a:spcAft>
              <a:tabLst>
                <a:tab pos="6119813" algn="r"/>
              </a:tabLst>
              <a:defRPr>
                <a:solidFill>
                  <a:schemeClr val="tx1"/>
                </a:solidFill>
                <a:latin typeface="Arial" panose="020B0604020202020204" pitchFamily="34" charset="0"/>
              </a:defRPr>
            </a:lvl4pPr>
            <a:lvl5pPr eaLnBrk="0" fontAlgn="base" hangingPunct="0">
              <a:spcBef>
                <a:spcPct val="0"/>
              </a:spcBef>
              <a:spcAft>
                <a:spcPct val="0"/>
              </a:spcAft>
              <a:tabLst>
                <a:tab pos="6119813" algn="r"/>
              </a:tabLst>
              <a:defRPr>
                <a:solidFill>
                  <a:schemeClr val="tx1"/>
                </a:solidFill>
                <a:latin typeface="Arial" panose="020B0604020202020204" pitchFamily="34" charset="0"/>
              </a:defRPr>
            </a:lvl5pPr>
            <a:lvl6pPr eaLnBrk="0" fontAlgn="base" hangingPunct="0">
              <a:spcBef>
                <a:spcPct val="0"/>
              </a:spcBef>
              <a:spcAft>
                <a:spcPct val="0"/>
              </a:spcAft>
              <a:tabLst>
                <a:tab pos="6119813" algn="r"/>
              </a:tabLst>
              <a:defRPr>
                <a:solidFill>
                  <a:schemeClr val="tx1"/>
                </a:solidFill>
                <a:latin typeface="Arial" panose="020B0604020202020204" pitchFamily="34" charset="0"/>
              </a:defRPr>
            </a:lvl6pPr>
            <a:lvl7pPr eaLnBrk="0" fontAlgn="base" hangingPunct="0">
              <a:spcBef>
                <a:spcPct val="0"/>
              </a:spcBef>
              <a:spcAft>
                <a:spcPct val="0"/>
              </a:spcAft>
              <a:tabLst>
                <a:tab pos="6119813" algn="r"/>
              </a:tabLst>
              <a:defRPr>
                <a:solidFill>
                  <a:schemeClr val="tx1"/>
                </a:solidFill>
                <a:latin typeface="Arial" panose="020B0604020202020204" pitchFamily="34" charset="0"/>
              </a:defRPr>
            </a:lvl7pPr>
            <a:lvl8pPr eaLnBrk="0" fontAlgn="base" hangingPunct="0">
              <a:spcBef>
                <a:spcPct val="0"/>
              </a:spcBef>
              <a:spcAft>
                <a:spcPct val="0"/>
              </a:spcAft>
              <a:tabLst>
                <a:tab pos="6119813" algn="r"/>
              </a:tabLst>
              <a:defRPr>
                <a:solidFill>
                  <a:schemeClr val="tx1"/>
                </a:solidFill>
                <a:latin typeface="Arial" panose="020B0604020202020204" pitchFamily="34" charset="0"/>
              </a:defRPr>
            </a:lvl8pPr>
            <a:lvl9pPr eaLnBrk="0" fontAlgn="base" hangingPunct="0">
              <a:spcBef>
                <a:spcPct val="0"/>
              </a:spcBef>
              <a:spcAft>
                <a:spcPct val="0"/>
              </a:spcAft>
              <a:tabLst>
                <a:tab pos="6119813" algn="r"/>
              </a:tabLst>
              <a:defRPr>
                <a:solidFill>
                  <a:schemeClr val="tx1"/>
                </a:solidFill>
                <a:latin typeface="Arial" panose="020B0604020202020204" pitchFamily="34" charset="0"/>
              </a:defRPr>
            </a:lvl9pPr>
          </a:lstStyle>
          <a:p>
            <a:pPr marR="0" lvl="0" indent="182563" algn="l" defTabSz="914400" rtl="0" eaLnBrk="0" fontAlgn="base" latinLnBrk="0" hangingPunct="0">
              <a:lnSpc>
                <a:spcPct val="100000"/>
              </a:lnSpc>
              <a:spcBef>
                <a:spcPct val="0"/>
              </a:spcBef>
              <a:spcAft>
                <a:spcPct val="0"/>
              </a:spcAft>
              <a:buClrTx/>
              <a:buSzTx/>
              <a:buFontTx/>
              <a:buNone/>
              <a:tabLst>
                <a:tab pos="6119813" algn="r"/>
              </a:tabLst>
            </a:pPr>
            <a:r>
              <a:rPr lang="en-US" altLang="ja-JP" sz="2800" dirty="0">
                <a:latin typeface="HG丸ｺﾞｼｯｸM-PRO" panose="020F0600000000000000" pitchFamily="50" charset="-128"/>
                <a:ea typeface="HG丸ｺﾞｼｯｸM-PRO" panose="020F0600000000000000" pitchFamily="50" charset="-128"/>
              </a:rPr>
              <a:t>Ⅵ</a:t>
            </a:r>
            <a:r>
              <a:rPr kumimoji="0" lang="ja-JP" altLang="en-US" sz="2800"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rPr>
              <a:t>．財務状況の推移</a:t>
            </a:r>
            <a:endParaRPr kumimoji="0" lang="en-US" altLang="ja-JP" sz="2800"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endParaRPr>
          </a:p>
        </p:txBody>
      </p:sp>
      <p:grpSp>
        <p:nvGrpSpPr>
          <p:cNvPr id="2" name="グループ化 1">
            <a:extLst>
              <a:ext uri="{FF2B5EF4-FFF2-40B4-BE49-F238E27FC236}">
                <a16:creationId xmlns:a16="http://schemas.microsoft.com/office/drawing/2014/main" id="{1B94D32F-2582-4278-8C4E-9C504A605C76}"/>
              </a:ext>
            </a:extLst>
          </p:cNvPr>
          <p:cNvGrpSpPr/>
          <p:nvPr/>
        </p:nvGrpSpPr>
        <p:grpSpPr>
          <a:xfrm>
            <a:off x="588933" y="572945"/>
            <a:ext cx="10962064" cy="1873568"/>
            <a:chOff x="502442" y="1207945"/>
            <a:chExt cx="10962064" cy="1873568"/>
          </a:xfrm>
        </p:grpSpPr>
        <p:sp>
          <p:nvSpPr>
            <p:cNvPr id="5" name="テキスト ボックス 4">
              <a:extLst>
                <a:ext uri="{FF2B5EF4-FFF2-40B4-BE49-F238E27FC236}">
                  <a16:creationId xmlns:a16="http://schemas.microsoft.com/office/drawing/2014/main" id="{700F3A61-1AAF-4EE1-B37D-9359ACD17655}"/>
                </a:ext>
              </a:extLst>
            </p:cNvPr>
            <p:cNvSpPr txBox="1"/>
            <p:nvPr/>
          </p:nvSpPr>
          <p:spPr>
            <a:xfrm>
              <a:off x="502442" y="1207945"/>
              <a:ext cx="7578000" cy="369332"/>
            </a:xfrm>
            <a:prstGeom prst="rect">
              <a:avLst/>
            </a:prstGeom>
            <a:solidFill>
              <a:schemeClr val="accent1"/>
            </a:solidFill>
          </p:spPr>
          <p:txBody>
            <a:bodyPr wrap="square" rtlCol="0">
              <a:spAutoFit/>
            </a:bodyPr>
            <a:lstStyle/>
            <a:p>
              <a:r>
                <a:rPr kumimoji="1" lang="ja-JP" altLang="en-US" dirty="0">
                  <a:solidFill>
                    <a:schemeClr val="bg1"/>
                  </a:solidFill>
                </a:rPr>
                <a:t>主な財務指標等（財務諸表に表れた数値を用いて各種の比率を算出）</a:t>
              </a:r>
            </a:p>
          </p:txBody>
        </p:sp>
        <p:sp>
          <p:nvSpPr>
            <p:cNvPr id="10" name="テキスト ボックス 9">
              <a:extLst>
                <a:ext uri="{FF2B5EF4-FFF2-40B4-BE49-F238E27FC236}">
                  <a16:creationId xmlns:a16="http://schemas.microsoft.com/office/drawing/2014/main" id="{CDDAF371-C549-45ED-AC57-14A42B1C61A8}"/>
                </a:ext>
              </a:extLst>
            </p:cNvPr>
            <p:cNvSpPr txBox="1"/>
            <p:nvPr/>
          </p:nvSpPr>
          <p:spPr>
            <a:xfrm>
              <a:off x="502442" y="1635045"/>
              <a:ext cx="4929555" cy="369332"/>
            </a:xfrm>
            <a:prstGeom prst="rect">
              <a:avLst/>
            </a:prstGeom>
            <a:solidFill>
              <a:schemeClr val="bg1"/>
            </a:solidFill>
            <a:ln>
              <a:solidFill>
                <a:schemeClr val="tx1"/>
              </a:solidFill>
            </a:ln>
          </p:spPr>
          <p:txBody>
            <a:bodyPr wrap="none" rtlCol="0">
              <a:spAutoFit/>
            </a:bodyPr>
            <a:lstStyle/>
            <a:p>
              <a:r>
                <a:rPr kumimoji="1" lang="ja-JP" altLang="en-US" b="1" dirty="0">
                  <a:latin typeface="メイリオ 本文"/>
                </a:rPr>
                <a:t>②通常収支比率　</a:t>
              </a:r>
              <a:r>
                <a:rPr kumimoji="1" lang="en-US" altLang="ja-JP" b="1" dirty="0">
                  <a:latin typeface="メイリオ 本文"/>
                </a:rPr>
                <a:t>105.1</a:t>
              </a:r>
              <a:r>
                <a:rPr kumimoji="1" lang="ja-JP" altLang="en-US" b="1" dirty="0">
                  <a:latin typeface="メイリオ 本文"/>
                </a:rPr>
                <a:t>％（前年度　</a:t>
              </a:r>
              <a:r>
                <a:rPr kumimoji="1" lang="en-US" altLang="ja-JP" b="1" dirty="0">
                  <a:latin typeface="メイリオ 本文"/>
                </a:rPr>
                <a:t>105.3</a:t>
              </a:r>
              <a:r>
                <a:rPr kumimoji="1" lang="ja-JP" altLang="en-US" b="1" dirty="0">
                  <a:latin typeface="メイリオ 本文"/>
                </a:rPr>
                <a:t>％）</a:t>
              </a:r>
            </a:p>
          </p:txBody>
        </p:sp>
        <p:sp>
          <p:nvSpPr>
            <p:cNvPr id="12" name="テキスト ボックス 11">
              <a:extLst>
                <a:ext uri="{FF2B5EF4-FFF2-40B4-BE49-F238E27FC236}">
                  <a16:creationId xmlns:a16="http://schemas.microsoft.com/office/drawing/2014/main" id="{F561059C-D6DE-4BA4-B4FC-3E0615CCECEE}"/>
                </a:ext>
              </a:extLst>
            </p:cNvPr>
            <p:cNvSpPr txBox="1"/>
            <p:nvPr/>
          </p:nvSpPr>
          <p:spPr>
            <a:xfrm>
              <a:off x="574923" y="2034816"/>
              <a:ext cx="9257054" cy="338554"/>
            </a:xfrm>
            <a:prstGeom prst="rect">
              <a:avLst/>
            </a:prstGeom>
            <a:noFill/>
          </p:spPr>
          <p:txBody>
            <a:bodyPr wrap="square">
              <a:spAutoFit/>
            </a:bodyPr>
            <a:lstStyle/>
            <a:p>
              <a:r>
                <a:rPr lang="ja-JP" altLang="en-US" sz="1600" dirty="0"/>
                <a:t>計算式：（行政コスト計算書）行政収入＋金融収入／（行政コスト計算書）行政費用＋金融費用</a:t>
              </a:r>
            </a:p>
          </p:txBody>
        </p:sp>
        <p:sp>
          <p:nvSpPr>
            <p:cNvPr id="14" name="テキスト ボックス 13">
              <a:extLst>
                <a:ext uri="{FF2B5EF4-FFF2-40B4-BE49-F238E27FC236}">
                  <a16:creationId xmlns:a16="http://schemas.microsoft.com/office/drawing/2014/main" id="{E7EC0E9A-03BC-4983-8C5C-FB1F5A45C4D7}"/>
                </a:ext>
              </a:extLst>
            </p:cNvPr>
            <p:cNvSpPr txBox="1"/>
            <p:nvPr/>
          </p:nvSpPr>
          <p:spPr>
            <a:xfrm>
              <a:off x="502442" y="2342849"/>
              <a:ext cx="10962064" cy="738664"/>
            </a:xfrm>
            <a:prstGeom prst="rect">
              <a:avLst/>
            </a:prstGeom>
            <a:solidFill>
              <a:schemeClr val="bg1">
                <a:lumMod val="95000"/>
              </a:schemeClr>
            </a:solidFill>
            <a:ln>
              <a:solidFill>
                <a:schemeClr val="tx1"/>
              </a:solidFill>
            </a:ln>
          </p:spPr>
          <p:txBody>
            <a:bodyPr wrap="square">
              <a:spAutoFit/>
            </a:bodyPr>
            <a:lstStyle/>
            <a:p>
              <a:r>
                <a:rPr lang="ja-JP" altLang="en-US" sz="1400" dirty="0"/>
                <a:t>　通常の行政サービスなどを、一般的な税収などの収入でどの程度まかなっているのかを示します。受益者負担の適正性、収入水準の適正性の検証などに適した指標です。この数値が高いほど、よりまかなえていることを表します。</a:t>
              </a:r>
              <a:endParaRPr lang="en-US" altLang="ja-JP" sz="1400" dirty="0"/>
            </a:p>
            <a:p>
              <a:r>
                <a:rPr lang="ja-JP" altLang="en-US" sz="1400" dirty="0"/>
                <a:t>　通常収支比率は、前年度と比べ</a:t>
              </a:r>
              <a:r>
                <a:rPr lang="en-US" altLang="ja-JP" sz="1400" dirty="0"/>
                <a:t>0.2</a:t>
              </a:r>
              <a:r>
                <a:rPr lang="ja-JP" altLang="en-US" sz="1400" dirty="0"/>
                <a:t>ポイント低下しています。</a:t>
              </a:r>
            </a:p>
          </p:txBody>
        </p:sp>
      </p:grpSp>
      <p:sp>
        <p:nvSpPr>
          <p:cNvPr id="7" name="スライド番号プレースホルダー 6">
            <a:extLst>
              <a:ext uri="{FF2B5EF4-FFF2-40B4-BE49-F238E27FC236}">
                <a16:creationId xmlns:a16="http://schemas.microsoft.com/office/drawing/2014/main" id="{7DC0DCC8-AE12-4CD1-B11C-2005D1E7AEC7}"/>
              </a:ext>
            </a:extLst>
          </p:cNvPr>
          <p:cNvSpPr>
            <a:spLocks noGrp="1"/>
          </p:cNvSpPr>
          <p:nvPr>
            <p:ph type="sldNum" sz="quarter" idx="4294967295"/>
          </p:nvPr>
        </p:nvSpPr>
        <p:spPr>
          <a:xfrm>
            <a:off x="11412233" y="6496569"/>
            <a:ext cx="779767" cy="365125"/>
          </a:xfrm>
        </p:spPr>
        <p:txBody>
          <a:bodyPr/>
          <a:lstStyle/>
          <a:p>
            <a:fld id="{995ADDA1-9928-484C-B2C4-A9280BFF273D}" type="slidenum">
              <a:rPr kumimoji="1" lang="ja-JP" altLang="en-US" smtClean="0">
                <a:solidFill>
                  <a:schemeClr val="tx1"/>
                </a:solidFill>
              </a:rPr>
              <a:t>10</a:t>
            </a:fld>
            <a:endParaRPr kumimoji="1" lang="ja-JP" altLang="en-US" dirty="0">
              <a:solidFill>
                <a:schemeClr val="tx1"/>
              </a:solidFill>
            </a:endParaRPr>
          </a:p>
        </p:txBody>
      </p:sp>
      <p:pic>
        <p:nvPicPr>
          <p:cNvPr id="11" name="Picture 6">
            <a:extLst>
              <a:ext uri="{FF2B5EF4-FFF2-40B4-BE49-F238E27FC236}">
                <a16:creationId xmlns:a16="http://schemas.microsoft.com/office/drawing/2014/main" id="{2121BA89-0417-4972-8742-9CBAFE209E46}"/>
              </a:ext>
            </a:extLst>
          </p:cNvPr>
          <p:cNvPicPr>
            <a:picLocks noChangeAspect="1"/>
          </p:cNvPicPr>
          <p:nvPr/>
        </p:nvPicPr>
        <p:blipFill>
          <a:blip r:embed="rId3"/>
          <a:stretch>
            <a:fillRect/>
          </a:stretch>
        </p:blipFill>
        <p:spPr>
          <a:xfrm rot="5400000">
            <a:off x="-3323760" y="3323759"/>
            <a:ext cx="6858002" cy="210482"/>
          </a:xfrm>
          <a:prstGeom prst="rect">
            <a:avLst/>
          </a:prstGeom>
        </p:spPr>
      </p:pic>
      <p:pic>
        <p:nvPicPr>
          <p:cNvPr id="9" name="図 8">
            <a:extLst>
              <a:ext uri="{FF2B5EF4-FFF2-40B4-BE49-F238E27FC236}">
                <a16:creationId xmlns:a16="http://schemas.microsoft.com/office/drawing/2014/main" id="{4D795AC2-1307-886D-6EBC-80F3F91325E4}"/>
              </a:ext>
            </a:extLst>
          </p:cNvPr>
          <p:cNvPicPr>
            <a:picLocks/>
          </p:cNvPicPr>
          <p:nvPr/>
        </p:nvPicPr>
        <p:blipFill>
          <a:blip r:embed="rId4"/>
          <a:stretch>
            <a:fillRect/>
          </a:stretch>
        </p:blipFill>
        <p:spPr>
          <a:xfrm>
            <a:off x="2508600" y="2556385"/>
            <a:ext cx="7174800" cy="4208400"/>
          </a:xfrm>
          <a:prstGeom prst="rect">
            <a:avLst/>
          </a:prstGeom>
        </p:spPr>
      </p:pic>
    </p:spTree>
    <p:extLst>
      <p:ext uri="{BB962C8B-B14F-4D97-AF65-F5344CB8AC3E}">
        <p14:creationId xmlns:p14="http://schemas.microsoft.com/office/powerpoint/2010/main" val="32925783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0">
            <a:extLst>
              <a:ext uri="{FF2B5EF4-FFF2-40B4-BE49-F238E27FC236}">
                <a16:creationId xmlns:a16="http://schemas.microsoft.com/office/drawing/2014/main" id="{7E980258-7FEB-4D41-8A41-201ED79E4A48}"/>
              </a:ext>
            </a:extLst>
          </p:cNvPr>
          <p:cNvSpPr>
            <a:spLocks noChangeArrowheads="1"/>
          </p:cNvSpPr>
          <p:nvPr/>
        </p:nvSpPr>
        <p:spPr bwMode="auto">
          <a:xfrm>
            <a:off x="0" y="0"/>
            <a:ext cx="371960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6119813" algn="r"/>
              </a:tabLst>
              <a:defRPr>
                <a:solidFill>
                  <a:schemeClr val="tx1"/>
                </a:solidFill>
                <a:latin typeface="Arial" panose="020B0604020202020204" pitchFamily="34" charset="0"/>
              </a:defRPr>
            </a:lvl1pPr>
            <a:lvl2pPr eaLnBrk="0" fontAlgn="base" hangingPunct="0">
              <a:spcBef>
                <a:spcPct val="0"/>
              </a:spcBef>
              <a:spcAft>
                <a:spcPct val="0"/>
              </a:spcAft>
              <a:tabLst>
                <a:tab pos="6119813" algn="r"/>
              </a:tabLst>
              <a:defRPr>
                <a:solidFill>
                  <a:schemeClr val="tx1"/>
                </a:solidFill>
                <a:latin typeface="Arial" panose="020B0604020202020204" pitchFamily="34" charset="0"/>
              </a:defRPr>
            </a:lvl2pPr>
            <a:lvl3pPr eaLnBrk="0" fontAlgn="base" hangingPunct="0">
              <a:spcBef>
                <a:spcPct val="0"/>
              </a:spcBef>
              <a:spcAft>
                <a:spcPct val="0"/>
              </a:spcAft>
              <a:tabLst>
                <a:tab pos="6119813" algn="r"/>
              </a:tabLst>
              <a:defRPr>
                <a:solidFill>
                  <a:schemeClr val="tx1"/>
                </a:solidFill>
                <a:latin typeface="Arial" panose="020B0604020202020204" pitchFamily="34" charset="0"/>
              </a:defRPr>
            </a:lvl3pPr>
            <a:lvl4pPr eaLnBrk="0" fontAlgn="base" hangingPunct="0">
              <a:spcBef>
                <a:spcPct val="0"/>
              </a:spcBef>
              <a:spcAft>
                <a:spcPct val="0"/>
              </a:spcAft>
              <a:tabLst>
                <a:tab pos="6119813" algn="r"/>
              </a:tabLst>
              <a:defRPr>
                <a:solidFill>
                  <a:schemeClr val="tx1"/>
                </a:solidFill>
                <a:latin typeface="Arial" panose="020B0604020202020204" pitchFamily="34" charset="0"/>
              </a:defRPr>
            </a:lvl4pPr>
            <a:lvl5pPr eaLnBrk="0" fontAlgn="base" hangingPunct="0">
              <a:spcBef>
                <a:spcPct val="0"/>
              </a:spcBef>
              <a:spcAft>
                <a:spcPct val="0"/>
              </a:spcAft>
              <a:tabLst>
                <a:tab pos="6119813" algn="r"/>
              </a:tabLst>
              <a:defRPr>
                <a:solidFill>
                  <a:schemeClr val="tx1"/>
                </a:solidFill>
                <a:latin typeface="Arial" panose="020B0604020202020204" pitchFamily="34" charset="0"/>
              </a:defRPr>
            </a:lvl5pPr>
            <a:lvl6pPr eaLnBrk="0" fontAlgn="base" hangingPunct="0">
              <a:spcBef>
                <a:spcPct val="0"/>
              </a:spcBef>
              <a:spcAft>
                <a:spcPct val="0"/>
              </a:spcAft>
              <a:tabLst>
                <a:tab pos="6119813" algn="r"/>
              </a:tabLst>
              <a:defRPr>
                <a:solidFill>
                  <a:schemeClr val="tx1"/>
                </a:solidFill>
                <a:latin typeface="Arial" panose="020B0604020202020204" pitchFamily="34" charset="0"/>
              </a:defRPr>
            </a:lvl6pPr>
            <a:lvl7pPr eaLnBrk="0" fontAlgn="base" hangingPunct="0">
              <a:spcBef>
                <a:spcPct val="0"/>
              </a:spcBef>
              <a:spcAft>
                <a:spcPct val="0"/>
              </a:spcAft>
              <a:tabLst>
                <a:tab pos="6119813" algn="r"/>
              </a:tabLst>
              <a:defRPr>
                <a:solidFill>
                  <a:schemeClr val="tx1"/>
                </a:solidFill>
                <a:latin typeface="Arial" panose="020B0604020202020204" pitchFamily="34" charset="0"/>
              </a:defRPr>
            </a:lvl7pPr>
            <a:lvl8pPr eaLnBrk="0" fontAlgn="base" hangingPunct="0">
              <a:spcBef>
                <a:spcPct val="0"/>
              </a:spcBef>
              <a:spcAft>
                <a:spcPct val="0"/>
              </a:spcAft>
              <a:tabLst>
                <a:tab pos="6119813" algn="r"/>
              </a:tabLst>
              <a:defRPr>
                <a:solidFill>
                  <a:schemeClr val="tx1"/>
                </a:solidFill>
                <a:latin typeface="Arial" panose="020B0604020202020204" pitchFamily="34" charset="0"/>
              </a:defRPr>
            </a:lvl8pPr>
            <a:lvl9pPr eaLnBrk="0" fontAlgn="base" hangingPunct="0">
              <a:spcBef>
                <a:spcPct val="0"/>
              </a:spcBef>
              <a:spcAft>
                <a:spcPct val="0"/>
              </a:spcAft>
              <a:tabLst>
                <a:tab pos="6119813" algn="r"/>
              </a:tabLst>
              <a:defRPr>
                <a:solidFill>
                  <a:schemeClr val="tx1"/>
                </a:solidFill>
                <a:latin typeface="Arial" panose="020B0604020202020204" pitchFamily="34" charset="0"/>
              </a:defRPr>
            </a:lvl9pPr>
          </a:lstStyle>
          <a:p>
            <a:pPr marR="0" lvl="0" indent="182563" algn="l" defTabSz="914400" rtl="0" eaLnBrk="0" fontAlgn="base" latinLnBrk="0" hangingPunct="0">
              <a:lnSpc>
                <a:spcPct val="100000"/>
              </a:lnSpc>
              <a:spcBef>
                <a:spcPct val="0"/>
              </a:spcBef>
              <a:spcAft>
                <a:spcPct val="0"/>
              </a:spcAft>
              <a:buClrTx/>
              <a:buSzTx/>
              <a:buFontTx/>
              <a:buNone/>
              <a:tabLst>
                <a:tab pos="6119813" algn="r"/>
              </a:tabLst>
            </a:pPr>
            <a:r>
              <a:rPr lang="en-US" altLang="ja-JP" sz="2800" dirty="0">
                <a:latin typeface="HG丸ｺﾞｼｯｸM-PRO" panose="020F0600000000000000" pitchFamily="50" charset="-128"/>
                <a:ea typeface="HG丸ｺﾞｼｯｸM-PRO" panose="020F0600000000000000" pitchFamily="50" charset="-128"/>
              </a:rPr>
              <a:t>Ⅵ</a:t>
            </a:r>
            <a:r>
              <a:rPr kumimoji="0" lang="ja-JP" altLang="en-US" sz="2800"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rPr>
              <a:t>．財務状況の推移</a:t>
            </a:r>
            <a:endParaRPr kumimoji="0" lang="en-US" altLang="ja-JP" sz="2800"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endParaRPr>
          </a:p>
        </p:txBody>
      </p:sp>
      <p:grpSp>
        <p:nvGrpSpPr>
          <p:cNvPr id="2" name="グループ化 1">
            <a:extLst>
              <a:ext uri="{FF2B5EF4-FFF2-40B4-BE49-F238E27FC236}">
                <a16:creationId xmlns:a16="http://schemas.microsoft.com/office/drawing/2014/main" id="{9978C9D9-7BA0-4CB1-AEB0-4D665EEBF2D7}"/>
              </a:ext>
            </a:extLst>
          </p:cNvPr>
          <p:cNvGrpSpPr/>
          <p:nvPr/>
        </p:nvGrpSpPr>
        <p:grpSpPr>
          <a:xfrm>
            <a:off x="584488" y="563860"/>
            <a:ext cx="10962064" cy="1893888"/>
            <a:chOff x="502442" y="1258745"/>
            <a:chExt cx="10962064" cy="1893888"/>
          </a:xfrm>
        </p:grpSpPr>
        <p:sp>
          <p:nvSpPr>
            <p:cNvPr id="5" name="テキスト ボックス 4">
              <a:extLst>
                <a:ext uri="{FF2B5EF4-FFF2-40B4-BE49-F238E27FC236}">
                  <a16:creationId xmlns:a16="http://schemas.microsoft.com/office/drawing/2014/main" id="{700F3A61-1AAF-4EE1-B37D-9359ACD17655}"/>
                </a:ext>
              </a:extLst>
            </p:cNvPr>
            <p:cNvSpPr txBox="1"/>
            <p:nvPr/>
          </p:nvSpPr>
          <p:spPr>
            <a:xfrm>
              <a:off x="502442" y="1258745"/>
              <a:ext cx="7577529" cy="369332"/>
            </a:xfrm>
            <a:prstGeom prst="rect">
              <a:avLst/>
            </a:prstGeom>
            <a:solidFill>
              <a:schemeClr val="accent1"/>
            </a:solidFill>
          </p:spPr>
          <p:txBody>
            <a:bodyPr wrap="square" rtlCol="0">
              <a:spAutoFit/>
            </a:bodyPr>
            <a:lstStyle/>
            <a:p>
              <a:r>
                <a:rPr kumimoji="1" lang="ja-JP" altLang="en-US" dirty="0">
                  <a:solidFill>
                    <a:schemeClr val="bg1"/>
                  </a:solidFill>
                </a:rPr>
                <a:t>主な財務指標等（財務諸表に表れた数値を用いて各種の比率を算出）</a:t>
              </a:r>
            </a:p>
          </p:txBody>
        </p:sp>
        <p:sp>
          <p:nvSpPr>
            <p:cNvPr id="10" name="テキスト ボックス 9">
              <a:extLst>
                <a:ext uri="{FF2B5EF4-FFF2-40B4-BE49-F238E27FC236}">
                  <a16:creationId xmlns:a16="http://schemas.microsoft.com/office/drawing/2014/main" id="{CDDAF371-C549-45ED-AC57-14A42B1C61A8}"/>
                </a:ext>
              </a:extLst>
            </p:cNvPr>
            <p:cNvSpPr txBox="1"/>
            <p:nvPr/>
          </p:nvSpPr>
          <p:spPr>
            <a:xfrm>
              <a:off x="502442" y="1685845"/>
              <a:ext cx="6431569" cy="369332"/>
            </a:xfrm>
            <a:prstGeom prst="rect">
              <a:avLst/>
            </a:prstGeom>
            <a:solidFill>
              <a:schemeClr val="bg1"/>
            </a:solidFill>
            <a:ln>
              <a:solidFill>
                <a:schemeClr val="tx1"/>
              </a:solidFill>
            </a:ln>
          </p:spPr>
          <p:txBody>
            <a:bodyPr wrap="none" rtlCol="0">
              <a:spAutoFit/>
            </a:bodyPr>
            <a:lstStyle/>
            <a:p>
              <a:r>
                <a:rPr kumimoji="1" lang="ja-JP" altLang="en-US" b="1" dirty="0">
                  <a:latin typeface="メイリオ 本文"/>
                </a:rPr>
                <a:t>③減価償却費対投資活動支出率　</a:t>
              </a:r>
              <a:r>
                <a:rPr kumimoji="1" lang="en-US" altLang="ja-JP" b="1" dirty="0">
                  <a:latin typeface="メイリオ 本文"/>
                </a:rPr>
                <a:t>86.3</a:t>
              </a:r>
              <a:r>
                <a:rPr kumimoji="1" lang="ja-JP" altLang="en-US" b="1" dirty="0">
                  <a:latin typeface="メイリオ 本文"/>
                </a:rPr>
                <a:t>％（前年度　</a:t>
              </a:r>
              <a:r>
                <a:rPr kumimoji="1" lang="en-US" altLang="ja-JP" b="1" dirty="0">
                  <a:latin typeface="メイリオ 本文"/>
                </a:rPr>
                <a:t>85.6</a:t>
              </a:r>
              <a:r>
                <a:rPr kumimoji="1" lang="ja-JP" altLang="en-US" b="1" dirty="0">
                  <a:latin typeface="メイリオ 本文"/>
                </a:rPr>
                <a:t>％）</a:t>
              </a:r>
            </a:p>
          </p:txBody>
        </p:sp>
        <p:sp>
          <p:nvSpPr>
            <p:cNvPr id="12" name="テキスト ボックス 11">
              <a:extLst>
                <a:ext uri="{FF2B5EF4-FFF2-40B4-BE49-F238E27FC236}">
                  <a16:creationId xmlns:a16="http://schemas.microsoft.com/office/drawing/2014/main" id="{F561059C-D6DE-4BA4-B4FC-3E0615CCECEE}"/>
                </a:ext>
              </a:extLst>
            </p:cNvPr>
            <p:cNvSpPr txBox="1"/>
            <p:nvPr/>
          </p:nvSpPr>
          <p:spPr>
            <a:xfrm>
              <a:off x="574922" y="2095776"/>
              <a:ext cx="10598175" cy="338554"/>
            </a:xfrm>
            <a:prstGeom prst="rect">
              <a:avLst/>
            </a:prstGeom>
            <a:noFill/>
          </p:spPr>
          <p:txBody>
            <a:bodyPr wrap="square">
              <a:spAutoFit/>
            </a:bodyPr>
            <a:lstStyle/>
            <a:p>
              <a:r>
                <a:rPr lang="ja-JP" altLang="en-US" sz="1600" dirty="0"/>
                <a:t>計算式：（ｷｬｯｼｭ・ﾌﾛｰ計算書）公共施設等整備支出／（行政コスト計算書）減価償却費</a:t>
              </a:r>
            </a:p>
          </p:txBody>
        </p:sp>
        <p:sp>
          <p:nvSpPr>
            <p:cNvPr id="14" name="テキスト ボックス 13">
              <a:extLst>
                <a:ext uri="{FF2B5EF4-FFF2-40B4-BE49-F238E27FC236}">
                  <a16:creationId xmlns:a16="http://schemas.microsoft.com/office/drawing/2014/main" id="{E7EC0E9A-03BC-4983-8C5C-FB1F5A45C4D7}"/>
                </a:ext>
              </a:extLst>
            </p:cNvPr>
            <p:cNvSpPr txBox="1"/>
            <p:nvPr/>
          </p:nvSpPr>
          <p:spPr>
            <a:xfrm>
              <a:off x="502442" y="2413969"/>
              <a:ext cx="10962064" cy="738664"/>
            </a:xfrm>
            <a:prstGeom prst="rect">
              <a:avLst/>
            </a:prstGeom>
            <a:solidFill>
              <a:schemeClr val="bg1">
                <a:lumMod val="95000"/>
              </a:schemeClr>
            </a:solidFill>
            <a:ln>
              <a:solidFill>
                <a:schemeClr val="tx1"/>
              </a:solidFill>
            </a:ln>
          </p:spPr>
          <p:txBody>
            <a:bodyPr wrap="square">
              <a:spAutoFit/>
            </a:bodyPr>
            <a:lstStyle/>
            <a:p>
              <a:r>
                <a:rPr lang="ja-JP" altLang="en-US" sz="1400" dirty="0"/>
                <a:t>　固定資産管理の状況を評価するのに適した指標で、施設に対する年間更新投資額の度合いを示します。この数値が高いほど、施設の老朽化の進行に対し、新設・改良などの対応を行ったことを表します。</a:t>
              </a:r>
              <a:endParaRPr lang="en-US" altLang="ja-JP" sz="1400" dirty="0"/>
            </a:p>
            <a:p>
              <a:r>
                <a:rPr lang="ja-JP" altLang="en-US" sz="1400" dirty="0"/>
                <a:t>　減価償却費対投資活動支出率は、前年度と比べ</a:t>
              </a:r>
              <a:r>
                <a:rPr lang="en-US" altLang="ja-JP" sz="1400" dirty="0"/>
                <a:t>0.7</a:t>
              </a:r>
              <a:r>
                <a:rPr lang="ja-JP" altLang="en-US" sz="1400" dirty="0"/>
                <a:t>ポイント上昇しています。</a:t>
              </a:r>
            </a:p>
          </p:txBody>
        </p:sp>
      </p:grpSp>
      <p:sp>
        <p:nvSpPr>
          <p:cNvPr id="6" name="スライド番号プレースホルダー 5">
            <a:extLst>
              <a:ext uri="{FF2B5EF4-FFF2-40B4-BE49-F238E27FC236}">
                <a16:creationId xmlns:a16="http://schemas.microsoft.com/office/drawing/2014/main" id="{F12AD3AB-13DE-4819-9462-9C0199079F6C}"/>
              </a:ext>
            </a:extLst>
          </p:cNvPr>
          <p:cNvSpPr>
            <a:spLocks noGrp="1"/>
          </p:cNvSpPr>
          <p:nvPr>
            <p:ph type="sldNum" sz="quarter" idx="4294967295"/>
          </p:nvPr>
        </p:nvSpPr>
        <p:spPr>
          <a:xfrm>
            <a:off x="11412233" y="6492875"/>
            <a:ext cx="779767" cy="365125"/>
          </a:xfrm>
        </p:spPr>
        <p:txBody>
          <a:bodyPr/>
          <a:lstStyle/>
          <a:p>
            <a:fld id="{995ADDA1-9928-484C-B2C4-A9280BFF273D}" type="slidenum">
              <a:rPr kumimoji="1" lang="ja-JP" altLang="en-US" smtClean="0">
                <a:solidFill>
                  <a:schemeClr val="tx1"/>
                </a:solidFill>
              </a:rPr>
              <a:t>11</a:t>
            </a:fld>
            <a:endParaRPr kumimoji="1" lang="ja-JP" altLang="en-US" dirty="0">
              <a:solidFill>
                <a:schemeClr val="tx1"/>
              </a:solidFill>
            </a:endParaRPr>
          </a:p>
        </p:txBody>
      </p:sp>
      <p:pic>
        <p:nvPicPr>
          <p:cNvPr id="11" name="Picture 6">
            <a:extLst>
              <a:ext uri="{FF2B5EF4-FFF2-40B4-BE49-F238E27FC236}">
                <a16:creationId xmlns:a16="http://schemas.microsoft.com/office/drawing/2014/main" id="{CD4A9214-5FF6-4C2A-80E9-4C11FAE4031B}"/>
              </a:ext>
            </a:extLst>
          </p:cNvPr>
          <p:cNvPicPr>
            <a:picLocks noChangeAspect="1"/>
          </p:cNvPicPr>
          <p:nvPr/>
        </p:nvPicPr>
        <p:blipFill>
          <a:blip r:embed="rId3"/>
          <a:stretch>
            <a:fillRect/>
          </a:stretch>
        </p:blipFill>
        <p:spPr>
          <a:xfrm rot="5400000">
            <a:off x="-3323760" y="3323759"/>
            <a:ext cx="6858002" cy="210482"/>
          </a:xfrm>
          <a:prstGeom prst="rect">
            <a:avLst/>
          </a:prstGeom>
        </p:spPr>
      </p:pic>
      <p:pic>
        <p:nvPicPr>
          <p:cNvPr id="3" name="図 2">
            <a:extLst>
              <a:ext uri="{FF2B5EF4-FFF2-40B4-BE49-F238E27FC236}">
                <a16:creationId xmlns:a16="http://schemas.microsoft.com/office/drawing/2014/main" id="{CA9EFE80-2DF7-52C8-FE1F-2AF3D99ED269}"/>
              </a:ext>
            </a:extLst>
          </p:cNvPr>
          <p:cNvPicPr>
            <a:picLocks/>
          </p:cNvPicPr>
          <p:nvPr/>
        </p:nvPicPr>
        <p:blipFill>
          <a:blip r:embed="rId4"/>
          <a:stretch>
            <a:fillRect/>
          </a:stretch>
        </p:blipFill>
        <p:spPr>
          <a:xfrm>
            <a:off x="2467200" y="2556866"/>
            <a:ext cx="7257600" cy="4208400"/>
          </a:xfrm>
          <a:prstGeom prst="rect">
            <a:avLst/>
          </a:prstGeom>
        </p:spPr>
      </p:pic>
    </p:spTree>
    <p:extLst>
      <p:ext uri="{BB962C8B-B14F-4D97-AF65-F5344CB8AC3E}">
        <p14:creationId xmlns:p14="http://schemas.microsoft.com/office/powerpoint/2010/main" val="17904996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0">
            <a:extLst>
              <a:ext uri="{FF2B5EF4-FFF2-40B4-BE49-F238E27FC236}">
                <a16:creationId xmlns:a16="http://schemas.microsoft.com/office/drawing/2014/main" id="{7E980258-7FEB-4D41-8A41-201ED79E4A48}"/>
              </a:ext>
            </a:extLst>
          </p:cNvPr>
          <p:cNvSpPr>
            <a:spLocks noChangeArrowheads="1"/>
          </p:cNvSpPr>
          <p:nvPr/>
        </p:nvSpPr>
        <p:spPr bwMode="auto">
          <a:xfrm>
            <a:off x="0" y="0"/>
            <a:ext cx="371960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6119813" algn="r"/>
              </a:tabLst>
              <a:defRPr>
                <a:solidFill>
                  <a:schemeClr val="tx1"/>
                </a:solidFill>
                <a:latin typeface="Arial" panose="020B0604020202020204" pitchFamily="34" charset="0"/>
              </a:defRPr>
            </a:lvl1pPr>
            <a:lvl2pPr eaLnBrk="0" fontAlgn="base" hangingPunct="0">
              <a:spcBef>
                <a:spcPct val="0"/>
              </a:spcBef>
              <a:spcAft>
                <a:spcPct val="0"/>
              </a:spcAft>
              <a:tabLst>
                <a:tab pos="6119813" algn="r"/>
              </a:tabLst>
              <a:defRPr>
                <a:solidFill>
                  <a:schemeClr val="tx1"/>
                </a:solidFill>
                <a:latin typeface="Arial" panose="020B0604020202020204" pitchFamily="34" charset="0"/>
              </a:defRPr>
            </a:lvl2pPr>
            <a:lvl3pPr eaLnBrk="0" fontAlgn="base" hangingPunct="0">
              <a:spcBef>
                <a:spcPct val="0"/>
              </a:spcBef>
              <a:spcAft>
                <a:spcPct val="0"/>
              </a:spcAft>
              <a:tabLst>
                <a:tab pos="6119813" algn="r"/>
              </a:tabLst>
              <a:defRPr>
                <a:solidFill>
                  <a:schemeClr val="tx1"/>
                </a:solidFill>
                <a:latin typeface="Arial" panose="020B0604020202020204" pitchFamily="34" charset="0"/>
              </a:defRPr>
            </a:lvl3pPr>
            <a:lvl4pPr eaLnBrk="0" fontAlgn="base" hangingPunct="0">
              <a:spcBef>
                <a:spcPct val="0"/>
              </a:spcBef>
              <a:spcAft>
                <a:spcPct val="0"/>
              </a:spcAft>
              <a:tabLst>
                <a:tab pos="6119813" algn="r"/>
              </a:tabLst>
              <a:defRPr>
                <a:solidFill>
                  <a:schemeClr val="tx1"/>
                </a:solidFill>
                <a:latin typeface="Arial" panose="020B0604020202020204" pitchFamily="34" charset="0"/>
              </a:defRPr>
            </a:lvl4pPr>
            <a:lvl5pPr eaLnBrk="0" fontAlgn="base" hangingPunct="0">
              <a:spcBef>
                <a:spcPct val="0"/>
              </a:spcBef>
              <a:spcAft>
                <a:spcPct val="0"/>
              </a:spcAft>
              <a:tabLst>
                <a:tab pos="6119813" algn="r"/>
              </a:tabLst>
              <a:defRPr>
                <a:solidFill>
                  <a:schemeClr val="tx1"/>
                </a:solidFill>
                <a:latin typeface="Arial" panose="020B0604020202020204" pitchFamily="34" charset="0"/>
              </a:defRPr>
            </a:lvl5pPr>
            <a:lvl6pPr eaLnBrk="0" fontAlgn="base" hangingPunct="0">
              <a:spcBef>
                <a:spcPct val="0"/>
              </a:spcBef>
              <a:spcAft>
                <a:spcPct val="0"/>
              </a:spcAft>
              <a:tabLst>
                <a:tab pos="6119813" algn="r"/>
              </a:tabLst>
              <a:defRPr>
                <a:solidFill>
                  <a:schemeClr val="tx1"/>
                </a:solidFill>
                <a:latin typeface="Arial" panose="020B0604020202020204" pitchFamily="34" charset="0"/>
              </a:defRPr>
            </a:lvl6pPr>
            <a:lvl7pPr eaLnBrk="0" fontAlgn="base" hangingPunct="0">
              <a:spcBef>
                <a:spcPct val="0"/>
              </a:spcBef>
              <a:spcAft>
                <a:spcPct val="0"/>
              </a:spcAft>
              <a:tabLst>
                <a:tab pos="6119813" algn="r"/>
              </a:tabLst>
              <a:defRPr>
                <a:solidFill>
                  <a:schemeClr val="tx1"/>
                </a:solidFill>
                <a:latin typeface="Arial" panose="020B0604020202020204" pitchFamily="34" charset="0"/>
              </a:defRPr>
            </a:lvl7pPr>
            <a:lvl8pPr eaLnBrk="0" fontAlgn="base" hangingPunct="0">
              <a:spcBef>
                <a:spcPct val="0"/>
              </a:spcBef>
              <a:spcAft>
                <a:spcPct val="0"/>
              </a:spcAft>
              <a:tabLst>
                <a:tab pos="6119813" algn="r"/>
              </a:tabLst>
              <a:defRPr>
                <a:solidFill>
                  <a:schemeClr val="tx1"/>
                </a:solidFill>
                <a:latin typeface="Arial" panose="020B0604020202020204" pitchFamily="34" charset="0"/>
              </a:defRPr>
            </a:lvl8pPr>
            <a:lvl9pPr eaLnBrk="0" fontAlgn="base" hangingPunct="0">
              <a:spcBef>
                <a:spcPct val="0"/>
              </a:spcBef>
              <a:spcAft>
                <a:spcPct val="0"/>
              </a:spcAft>
              <a:tabLst>
                <a:tab pos="6119813" algn="r"/>
              </a:tabLst>
              <a:defRPr>
                <a:solidFill>
                  <a:schemeClr val="tx1"/>
                </a:solidFill>
                <a:latin typeface="Arial" panose="020B0604020202020204" pitchFamily="34" charset="0"/>
              </a:defRPr>
            </a:lvl9pPr>
          </a:lstStyle>
          <a:p>
            <a:pPr marR="0" lvl="0" indent="182563" algn="l" defTabSz="914400" rtl="0" eaLnBrk="0" fontAlgn="base" latinLnBrk="0" hangingPunct="0">
              <a:lnSpc>
                <a:spcPct val="100000"/>
              </a:lnSpc>
              <a:spcBef>
                <a:spcPct val="0"/>
              </a:spcBef>
              <a:spcAft>
                <a:spcPct val="0"/>
              </a:spcAft>
              <a:buClrTx/>
              <a:buSzTx/>
              <a:buFontTx/>
              <a:buNone/>
              <a:tabLst>
                <a:tab pos="6119813" algn="r"/>
              </a:tabLst>
            </a:pPr>
            <a:r>
              <a:rPr lang="en-US" altLang="ja-JP" sz="2800" dirty="0">
                <a:latin typeface="HG丸ｺﾞｼｯｸM-PRO" panose="020F0600000000000000" pitchFamily="50" charset="-128"/>
                <a:ea typeface="HG丸ｺﾞｼｯｸM-PRO" panose="020F0600000000000000" pitchFamily="50" charset="-128"/>
              </a:rPr>
              <a:t>Ⅵ</a:t>
            </a:r>
            <a:r>
              <a:rPr kumimoji="0" lang="ja-JP" altLang="en-US" sz="2800"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rPr>
              <a:t>．財務状況の推移</a:t>
            </a:r>
            <a:endParaRPr kumimoji="0" lang="en-US" altLang="ja-JP" sz="2800"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endParaRPr>
          </a:p>
        </p:txBody>
      </p:sp>
      <p:sp>
        <p:nvSpPr>
          <p:cNvPr id="5" name="テキスト ボックス 4">
            <a:extLst>
              <a:ext uri="{FF2B5EF4-FFF2-40B4-BE49-F238E27FC236}">
                <a16:creationId xmlns:a16="http://schemas.microsoft.com/office/drawing/2014/main" id="{700F3A61-1AAF-4EE1-B37D-9359ACD17655}"/>
              </a:ext>
            </a:extLst>
          </p:cNvPr>
          <p:cNvSpPr txBox="1"/>
          <p:nvPr/>
        </p:nvSpPr>
        <p:spPr>
          <a:xfrm>
            <a:off x="494129" y="543627"/>
            <a:ext cx="5262979" cy="369332"/>
          </a:xfrm>
          <a:prstGeom prst="rect">
            <a:avLst/>
          </a:prstGeom>
          <a:solidFill>
            <a:schemeClr val="accent1"/>
          </a:solidFill>
        </p:spPr>
        <p:txBody>
          <a:bodyPr wrap="none" rtlCol="0">
            <a:spAutoFit/>
          </a:bodyPr>
          <a:lstStyle/>
          <a:p>
            <a:r>
              <a:rPr kumimoji="1" lang="ja-JP" altLang="en-US" dirty="0">
                <a:solidFill>
                  <a:schemeClr val="bg1"/>
                </a:solidFill>
              </a:rPr>
              <a:t>府民一人当たりの資産、負債、収入、費用の状況</a:t>
            </a:r>
          </a:p>
        </p:txBody>
      </p:sp>
      <p:graphicFrame>
        <p:nvGraphicFramePr>
          <p:cNvPr id="8" name="表 7">
            <a:extLst>
              <a:ext uri="{FF2B5EF4-FFF2-40B4-BE49-F238E27FC236}">
                <a16:creationId xmlns:a16="http://schemas.microsoft.com/office/drawing/2014/main" id="{3110E439-557A-4E43-A192-895C6ACBEF28}"/>
              </a:ext>
            </a:extLst>
          </p:cNvPr>
          <p:cNvGraphicFramePr>
            <a:graphicFrameLocks noGrp="1"/>
          </p:cNvGraphicFramePr>
          <p:nvPr>
            <p:extLst>
              <p:ext uri="{D42A27DB-BD31-4B8C-83A1-F6EECF244321}">
                <p14:modId xmlns:p14="http://schemas.microsoft.com/office/powerpoint/2010/main" val="76177555"/>
              </p:ext>
            </p:extLst>
          </p:nvPr>
        </p:nvGraphicFramePr>
        <p:xfrm>
          <a:off x="494129" y="927282"/>
          <a:ext cx="9813793" cy="1864267"/>
        </p:xfrm>
        <a:graphic>
          <a:graphicData uri="http://schemas.openxmlformats.org/drawingml/2006/table">
            <a:tbl>
              <a:tblPr firstRow="1" firstCol="1" bandRow="1">
                <a:tableStyleId>{2D5ABB26-0587-4C30-8999-92F81FD0307C}</a:tableStyleId>
              </a:tblPr>
              <a:tblGrid>
                <a:gridCol w="1338580">
                  <a:extLst>
                    <a:ext uri="{9D8B030D-6E8A-4147-A177-3AD203B41FA5}">
                      <a16:colId xmlns:a16="http://schemas.microsoft.com/office/drawing/2014/main" val="2371532452"/>
                    </a:ext>
                  </a:extLst>
                </a:gridCol>
                <a:gridCol w="1588837">
                  <a:extLst>
                    <a:ext uri="{9D8B030D-6E8A-4147-A177-3AD203B41FA5}">
                      <a16:colId xmlns:a16="http://schemas.microsoft.com/office/drawing/2014/main" val="2549147819"/>
                    </a:ext>
                  </a:extLst>
                </a:gridCol>
                <a:gridCol w="1704059">
                  <a:extLst>
                    <a:ext uri="{9D8B030D-6E8A-4147-A177-3AD203B41FA5}">
                      <a16:colId xmlns:a16="http://schemas.microsoft.com/office/drawing/2014/main" val="1585147722"/>
                    </a:ext>
                  </a:extLst>
                </a:gridCol>
                <a:gridCol w="1727439">
                  <a:extLst>
                    <a:ext uri="{9D8B030D-6E8A-4147-A177-3AD203B41FA5}">
                      <a16:colId xmlns:a16="http://schemas.microsoft.com/office/drawing/2014/main" val="1256730922"/>
                    </a:ext>
                  </a:extLst>
                </a:gridCol>
                <a:gridCol w="1727439">
                  <a:extLst>
                    <a:ext uri="{9D8B030D-6E8A-4147-A177-3AD203B41FA5}">
                      <a16:colId xmlns:a16="http://schemas.microsoft.com/office/drawing/2014/main" val="2196872838"/>
                    </a:ext>
                  </a:extLst>
                </a:gridCol>
                <a:gridCol w="1727439">
                  <a:extLst>
                    <a:ext uri="{9D8B030D-6E8A-4147-A177-3AD203B41FA5}">
                      <a16:colId xmlns:a16="http://schemas.microsoft.com/office/drawing/2014/main" val="2382722197"/>
                    </a:ext>
                  </a:extLst>
                </a:gridCol>
              </a:tblGrid>
              <a:tr h="321217">
                <a:tc>
                  <a:txBody>
                    <a:bodyPr/>
                    <a:lstStyle/>
                    <a:p>
                      <a:pPr algn="ctr"/>
                      <a:r>
                        <a:rPr lang="en-US" sz="2000" b="0" dirty="0" err="1">
                          <a:effectLst/>
                          <a:latin typeface="ＭＳ Ｐゴシック" panose="020B0600070205080204" pitchFamily="50" charset="-128"/>
                          <a:ea typeface="ＭＳ Ｐゴシック" panose="020B0600070205080204" pitchFamily="50" charset="-128"/>
                        </a:rPr>
                        <a:t>対象年度</a:t>
                      </a:r>
                      <a:endParaRPr lang="ja-JP" sz="1600" b="0" dirty="0">
                        <a:effectLst/>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a:effectLst/>
                          <a:latin typeface="ＭＳ Ｐゴシック" panose="020B0600070205080204" pitchFamily="50" charset="-128"/>
                          <a:ea typeface="ＭＳ Ｐゴシック" panose="020B0600070205080204" pitchFamily="50" charset="-128"/>
                        </a:rPr>
                        <a:t>資　産</a:t>
                      </a:r>
                      <a:endParaRPr lang="ja-JP" sz="1600" b="0" dirty="0">
                        <a:effectLst/>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a:effectLst/>
                          <a:latin typeface="ＭＳ Ｐゴシック" panose="020B0600070205080204" pitchFamily="50" charset="-128"/>
                          <a:ea typeface="ＭＳ Ｐゴシック" panose="020B0600070205080204" pitchFamily="50" charset="-128"/>
                        </a:rPr>
                        <a:t>負　債</a:t>
                      </a:r>
                      <a:endParaRPr lang="ja-JP" sz="1600" b="0" dirty="0">
                        <a:effectLst/>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a:effectLst/>
                          <a:latin typeface="ＭＳ Ｐゴシック" panose="020B0600070205080204" pitchFamily="50" charset="-128"/>
                          <a:ea typeface="ＭＳ Ｐゴシック" panose="020B0600070205080204" pitchFamily="50" charset="-128"/>
                        </a:rPr>
                        <a:t>収　入</a:t>
                      </a:r>
                      <a:endParaRPr lang="ja-JP" sz="1600" b="0" dirty="0">
                        <a:effectLst/>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a:effectLst/>
                          <a:latin typeface="ＭＳ Ｐゴシック" panose="020B0600070205080204" pitchFamily="50" charset="-128"/>
                          <a:ea typeface="ＭＳ Ｐゴシック" panose="020B0600070205080204" pitchFamily="50" charset="-128"/>
                        </a:rPr>
                        <a:t>費　用</a:t>
                      </a:r>
                      <a:endParaRPr lang="ja-JP" sz="1600" b="0" dirty="0">
                        <a:effectLst/>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0" dirty="0">
                          <a:effectLst/>
                          <a:latin typeface="ＭＳ Ｐゴシック" panose="020B0600070205080204" pitchFamily="50" charset="-128"/>
                          <a:ea typeface="ＭＳ Ｐゴシック" panose="020B0600070205080204" pitchFamily="50" charset="-128"/>
                        </a:rPr>
                        <a:t>人　口</a:t>
                      </a:r>
                      <a:endParaRPr lang="ja-JP" sz="1600" b="0" dirty="0">
                        <a:effectLst/>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26707433"/>
                  </a:ext>
                </a:extLst>
              </a:tr>
              <a:tr h="514350">
                <a:tc>
                  <a:txBody>
                    <a:bodyPr/>
                    <a:lstStyle/>
                    <a:p>
                      <a:pPr algn="ctr"/>
                      <a:r>
                        <a:rPr lang="ja-JP" altLang="en-US" sz="2000" b="0" dirty="0">
                          <a:effectLst/>
                          <a:latin typeface="ＭＳ Ｐゴシック" panose="020B0600070205080204" pitchFamily="50" charset="-128"/>
                          <a:ea typeface="ＭＳ Ｐゴシック" panose="020B0600070205080204" pitchFamily="50" charset="-128"/>
                        </a:rPr>
                        <a:t>令和</a:t>
                      </a:r>
                      <a:r>
                        <a:rPr lang="en-US" altLang="ja-JP" sz="2000" b="0" dirty="0">
                          <a:effectLst/>
                          <a:latin typeface="ＭＳ Ｐゴシック" panose="020B0600070205080204" pitchFamily="50" charset="-128"/>
                          <a:ea typeface="ＭＳ Ｐゴシック" panose="020B0600070205080204" pitchFamily="50" charset="-128"/>
                        </a:rPr>
                        <a:t>7</a:t>
                      </a:r>
                      <a:r>
                        <a:rPr lang="ja-JP" altLang="en-US" sz="2000" b="0" dirty="0">
                          <a:effectLst/>
                          <a:latin typeface="ＭＳ Ｐゴシック" panose="020B0600070205080204" pitchFamily="50" charset="-128"/>
                          <a:ea typeface="ＭＳ Ｐゴシック" panose="020B0600070205080204" pitchFamily="50" charset="-128"/>
                        </a:rPr>
                        <a:t>年度</a:t>
                      </a:r>
                      <a:endParaRPr lang="ja-JP" sz="1600" b="0" dirty="0">
                        <a:effectLst/>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r"/>
                      <a:r>
                        <a:rPr lang="en-US" sz="2000" b="0" dirty="0">
                          <a:effectLst/>
                          <a:latin typeface="ＭＳ Ｐゴシック" panose="020B0600070205080204" pitchFamily="50" charset="-128"/>
                          <a:ea typeface="ＭＳ Ｐゴシック" panose="020B0600070205080204" pitchFamily="50" charset="-128"/>
                        </a:rPr>
                        <a:t>89万</a:t>
                      </a:r>
                      <a:r>
                        <a:rPr lang="en-US" altLang="ja-JP" sz="2000" b="0" dirty="0">
                          <a:effectLst/>
                          <a:latin typeface="ＭＳ Ｐゴシック" panose="020B0600070205080204" pitchFamily="50" charset="-128"/>
                          <a:ea typeface="ＭＳ Ｐゴシック" panose="020B0600070205080204" pitchFamily="50" charset="-128"/>
                        </a:rPr>
                        <a:t>8</a:t>
                      </a:r>
                      <a:r>
                        <a:rPr lang="en-US" sz="2000" b="0" dirty="0">
                          <a:effectLst/>
                          <a:latin typeface="ＭＳ Ｐゴシック" panose="020B0600070205080204" pitchFamily="50" charset="-128"/>
                          <a:ea typeface="ＭＳ Ｐゴシック" panose="020B0600070205080204" pitchFamily="50" charset="-128"/>
                        </a:rPr>
                        <a:t>千円</a:t>
                      </a:r>
                      <a:endParaRPr lang="ja-JP" sz="2000" b="0" dirty="0">
                        <a:effectLst/>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r"/>
                      <a:r>
                        <a:rPr lang="en-US" altLang="ja-JP" sz="2000" b="0" dirty="0">
                          <a:effectLst/>
                          <a:latin typeface="ＭＳ Ｐゴシック" panose="020B0600070205080204" pitchFamily="50" charset="-128"/>
                          <a:ea typeface="ＭＳ Ｐゴシック" panose="020B0600070205080204" pitchFamily="50" charset="-128"/>
                        </a:rPr>
                        <a:t>65</a:t>
                      </a:r>
                      <a:r>
                        <a:rPr lang="en-US" sz="2000" b="0" dirty="0">
                          <a:effectLst/>
                          <a:latin typeface="ＭＳ Ｐゴシック" panose="020B0600070205080204" pitchFamily="50" charset="-128"/>
                          <a:ea typeface="ＭＳ Ｐゴシック" panose="020B0600070205080204" pitchFamily="50" charset="-128"/>
                        </a:rPr>
                        <a:t>万</a:t>
                      </a:r>
                      <a:r>
                        <a:rPr lang="en-US" altLang="ja-JP" sz="2000" b="0" dirty="0">
                          <a:effectLst/>
                          <a:latin typeface="ＭＳ Ｐゴシック" panose="020B0600070205080204" pitchFamily="50" charset="-128"/>
                          <a:ea typeface="ＭＳ Ｐゴシック" panose="020B0600070205080204" pitchFamily="50" charset="-128"/>
                        </a:rPr>
                        <a:t>4</a:t>
                      </a:r>
                      <a:r>
                        <a:rPr lang="en-US" sz="2000" b="0" dirty="0">
                          <a:effectLst/>
                          <a:latin typeface="ＭＳ Ｐゴシック" panose="020B0600070205080204" pitchFamily="50" charset="-128"/>
                          <a:ea typeface="ＭＳ Ｐゴシック" panose="020B0600070205080204" pitchFamily="50" charset="-128"/>
                        </a:rPr>
                        <a:t>千円</a:t>
                      </a:r>
                      <a:endParaRPr lang="ja-JP" sz="2000" b="0" dirty="0">
                        <a:effectLst/>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r"/>
                      <a:r>
                        <a:rPr lang="en-US" sz="2000" b="0" dirty="0">
                          <a:effectLst/>
                          <a:latin typeface="ＭＳ Ｐゴシック" panose="020B0600070205080204" pitchFamily="50" charset="-128"/>
                          <a:ea typeface="ＭＳ Ｐゴシック" panose="020B0600070205080204" pitchFamily="50" charset="-128"/>
                        </a:rPr>
                        <a:t>4</a:t>
                      </a:r>
                      <a:r>
                        <a:rPr lang="en-US" altLang="ja-JP" sz="2000" b="0" dirty="0">
                          <a:effectLst/>
                          <a:latin typeface="ＭＳ Ｐゴシック" panose="020B0600070205080204" pitchFamily="50" charset="-128"/>
                          <a:ea typeface="ＭＳ Ｐゴシック" panose="020B0600070205080204" pitchFamily="50" charset="-128"/>
                        </a:rPr>
                        <a:t>6</a:t>
                      </a:r>
                      <a:r>
                        <a:rPr lang="en-US" sz="2000" b="0" dirty="0">
                          <a:effectLst/>
                          <a:latin typeface="ＭＳ Ｐゴシック" panose="020B0600070205080204" pitchFamily="50" charset="-128"/>
                          <a:ea typeface="ＭＳ Ｐゴシック" panose="020B0600070205080204" pitchFamily="50" charset="-128"/>
                        </a:rPr>
                        <a:t>万</a:t>
                      </a:r>
                      <a:r>
                        <a:rPr lang="en-US" altLang="ja-JP" sz="2000" b="0" dirty="0">
                          <a:effectLst/>
                          <a:latin typeface="ＭＳ Ｐゴシック" panose="020B0600070205080204" pitchFamily="50" charset="-128"/>
                          <a:ea typeface="ＭＳ Ｐゴシック" panose="020B0600070205080204" pitchFamily="50" charset="-128"/>
                        </a:rPr>
                        <a:t>2</a:t>
                      </a:r>
                      <a:r>
                        <a:rPr lang="en-US" sz="2000" b="0" dirty="0">
                          <a:effectLst/>
                          <a:latin typeface="ＭＳ Ｐゴシック" panose="020B0600070205080204" pitchFamily="50" charset="-128"/>
                          <a:ea typeface="ＭＳ Ｐゴシック" panose="020B0600070205080204" pitchFamily="50" charset="-128"/>
                        </a:rPr>
                        <a:t>千円</a:t>
                      </a:r>
                      <a:endParaRPr lang="ja-JP" sz="2000" b="0" dirty="0">
                        <a:effectLst/>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r"/>
                      <a:r>
                        <a:rPr lang="en-US" sz="2000" b="0" dirty="0">
                          <a:effectLst/>
                          <a:latin typeface="ＭＳ Ｐゴシック" panose="020B0600070205080204" pitchFamily="50" charset="-128"/>
                          <a:ea typeface="ＭＳ Ｐゴシック" panose="020B0600070205080204" pitchFamily="50" charset="-128"/>
                        </a:rPr>
                        <a:t>4</a:t>
                      </a:r>
                      <a:r>
                        <a:rPr lang="en-US" altLang="ja-JP" sz="2000" b="0" dirty="0">
                          <a:effectLst/>
                          <a:latin typeface="ＭＳ Ｐゴシック" panose="020B0600070205080204" pitchFamily="50" charset="-128"/>
                          <a:ea typeface="ＭＳ Ｐゴシック" panose="020B0600070205080204" pitchFamily="50" charset="-128"/>
                        </a:rPr>
                        <a:t>4</a:t>
                      </a:r>
                      <a:r>
                        <a:rPr lang="en-US" sz="2000" b="0" dirty="0">
                          <a:effectLst/>
                          <a:latin typeface="ＭＳ Ｐゴシック" panose="020B0600070205080204" pitchFamily="50" charset="-128"/>
                          <a:ea typeface="ＭＳ Ｐゴシック" panose="020B0600070205080204" pitchFamily="50" charset="-128"/>
                        </a:rPr>
                        <a:t>万円</a:t>
                      </a:r>
                      <a:endParaRPr lang="ja-JP" sz="2000" b="0" dirty="0">
                        <a:effectLst/>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r"/>
                      <a:r>
                        <a:rPr lang="en-US" sz="2000" b="0" dirty="0">
                          <a:effectLst/>
                          <a:latin typeface="ＭＳ Ｐゴシック" panose="020B0600070205080204" pitchFamily="50" charset="-128"/>
                          <a:ea typeface="ＭＳ Ｐゴシック" panose="020B0600070205080204" pitchFamily="50" charset="-128"/>
                        </a:rPr>
                        <a:t>8,76</a:t>
                      </a:r>
                      <a:r>
                        <a:rPr lang="en-US" altLang="ja-JP" sz="2000" b="0" dirty="0">
                          <a:effectLst/>
                          <a:latin typeface="ＭＳ Ｐゴシック" panose="020B0600070205080204" pitchFamily="50" charset="-128"/>
                          <a:ea typeface="ＭＳ Ｐゴシック" panose="020B0600070205080204" pitchFamily="50" charset="-128"/>
                        </a:rPr>
                        <a:t>4</a:t>
                      </a:r>
                      <a:r>
                        <a:rPr lang="en-US" sz="2000" b="0" dirty="0">
                          <a:effectLst/>
                          <a:latin typeface="ＭＳ Ｐゴシック" panose="020B0600070205080204" pitchFamily="50" charset="-128"/>
                          <a:ea typeface="ＭＳ Ｐゴシック" panose="020B0600070205080204" pitchFamily="50" charset="-128"/>
                        </a:rPr>
                        <a:t>,</a:t>
                      </a:r>
                      <a:r>
                        <a:rPr lang="en-US" altLang="ja-JP" sz="2000" b="0" dirty="0">
                          <a:effectLst/>
                          <a:latin typeface="ＭＳ Ｐゴシック" panose="020B0600070205080204" pitchFamily="50" charset="-128"/>
                          <a:ea typeface="ＭＳ Ｐゴシック" panose="020B0600070205080204" pitchFamily="50" charset="-128"/>
                        </a:rPr>
                        <a:t>670</a:t>
                      </a:r>
                      <a:r>
                        <a:rPr lang="en-US" sz="2000" b="0" dirty="0">
                          <a:effectLst/>
                          <a:latin typeface="ＭＳ Ｐゴシック" panose="020B0600070205080204" pitchFamily="50" charset="-128"/>
                          <a:ea typeface="ＭＳ Ｐゴシック" panose="020B0600070205080204" pitchFamily="50" charset="-128"/>
                        </a:rPr>
                        <a:t>人</a:t>
                      </a:r>
                      <a:endParaRPr lang="ja-JP" sz="2000" b="0" dirty="0">
                        <a:effectLst/>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3539612631"/>
                  </a:ext>
                </a:extLst>
              </a:tr>
              <a:tr h="514350">
                <a:tc>
                  <a:txBody>
                    <a:bodyPr/>
                    <a:lstStyle/>
                    <a:p>
                      <a:pPr algn="ctr"/>
                      <a:r>
                        <a:rPr lang="ja-JP" altLang="en-US" sz="2000" b="0" dirty="0">
                          <a:effectLst/>
                          <a:latin typeface="ＭＳ Ｐゴシック" panose="020B0600070205080204" pitchFamily="50" charset="-128"/>
                          <a:ea typeface="ＭＳ Ｐゴシック" panose="020B0600070205080204" pitchFamily="50" charset="-128"/>
                        </a:rPr>
                        <a:t>令和</a:t>
                      </a:r>
                      <a:r>
                        <a:rPr lang="en-US" altLang="ja-JP" sz="2000" b="0" dirty="0">
                          <a:effectLst/>
                          <a:latin typeface="ＭＳ Ｐゴシック" panose="020B0600070205080204" pitchFamily="50" charset="-128"/>
                          <a:ea typeface="ＭＳ Ｐゴシック" panose="020B0600070205080204" pitchFamily="50" charset="-128"/>
                        </a:rPr>
                        <a:t>6</a:t>
                      </a:r>
                      <a:r>
                        <a:rPr lang="ja-JP" altLang="en-US" sz="2000" b="0" dirty="0">
                          <a:effectLst/>
                          <a:latin typeface="ＭＳ Ｐゴシック" panose="020B0600070205080204" pitchFamily="50" charset="-128"/>
                          <a:ea typeface="ＭＳ Ｐゴシック" panose="020B0600070205080204" pitchFamily="50" charset="-128"/>
                        </a:rPr>
                        <a:t>年度</a:t>
                      </a:r>
                      <a:endParaRPr lang="ja-JP" sz="1600" b="0" dirty="0">
                        <a:effectLst/>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r"/>
                      <a:r>
                        <a:rPr lang="en-US" sz="2000" b="0" dirty="0">
                          <a:effectLst/>
                          <a:latin typeface="ＭＳ Ｐゴシック" panose="020B0600070205080204" pitchFamily="50" charset="-128"/>
                          <a:ea typeface="ＭＳ Ｐゴシック" panose="020B0600070205080204" pitchFamily="50" charset="-128"/>
                        </a:rPr>
                        <a:t>89万</a:t>
                      </a:r>
                      <a:r>
                        <a:rPr lang="en-US" altLang="ja-JP" sz="2000" b="0" dirty="0">
                          <a:effectLst/>
                          <a:latin typeface="ＭＳ Ｐゴシック" panose="020B0600070205080204" pitchFamily="50" charset="-128"/>
                          <a:ea typeface="ＭＳ Ｐゴシック" panose="020B0600070205080204" pitchFamily="50" charset="-128"/>
                        </a:rPr>
                        <a:t>9</a:t>
                      </a:r>
                      <a:r>
                        <a:rPr lang="en-US" sz="2000" b="0" dirty="0">
                          <a:effectLst/>
                          <a:latin typeface="ＭＳ Ｐゴシック" panose="020B0600070205080204" pitchFamily="50" charset="-128"/>
                          <a:ea typeface="ＭＳ Ｐゴシック" panose="020B0600070205080204" pitchFamily="50" charset="-128"/>
                        </a:rPr>
                        <a:t>千円</a:t>
                      </a:r>
                      <a:endParaRPr lang="ja-JP" sz="2000" b="0" dirty="0">
                        <a:effectLst/>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r"/>
                      <a:r>
                        <a:rPr lang="en-US" altLang="ja-JP" sz="2000" b="0" dirty="0">
                          <a:effectLst/>
                          <a:latin typeface="ＭＳ Ｐゴシック" panose="020B0600070205080204" pitchFamily="50" charset="-128"/>
                          <a:ea typeface="ＭＳ Ｐゴシック" panose="020B0600070205080204" pitchFamily="50" charset="-128"/>
                        </a:rPr>
                        <a:t>68</a:t>
                      </a:r>
                      <a:r>
                        <a:rPr lang="en-US" sz="2000" b="0" dirty="0">
                          <a:effectLst/>
                          <a:latin typeface="ＭＳ Ｐゴシック" panose="020B0600070205080204" pitchFamily="50" charset="-128"/>
                          <a:ea typeface="ＭＳ Ｐゴシック" panose="020B0600070205080204" pitchFamily="50" charset="-128"/>
                        </a:rPr>
                        <a:t>万2千円</a:t>
                      </a:r>
                      <a:endParaRPr lang="ja-JP" sz="2000" b="0" dirty="0">
                        <a:effectLst/>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r"/>
                      <a:r>
                        <a:rPr lang="en-US" sz="2000" b="0" dirty="0">
                          <a:effectLst/>
                          <a:latin typeface="ＭＳ Ｐゴシック" panose="020B0600070205080204" pitchFamily="50" charset="-128"/>
                          <a:ea typeface="ＭＳ Ｐゴシック" panose="020B0600070205080204" pitchFamily="50" charset="-128"/>
                        </a:rPr>
                        <a:t>4</a:t>
                      </a:r>
                      <a:r>
                        <a:rPr lang="en-US" altLang="ja-JP" sz="2000" b="0" dirty="0">
                          <a:effectLst/>
                          <a:latin typeface="ＭＳ Ｐゴシック" panose="020B0600070205080204" pitchFamily="50" charset="-128"/>
                          <a:ea typeface="ＭＳ Ｐゴシック" panose="020B0600070205080204" pitchFamily="50" charset="-128"/>
                        </a:rPr>
                        <a:t>4</a:t>
                      </a:r>
                      <a:r>
                        <a:rPr lang="en-US" sz="2000" b="0" dirty="0">
                          <a:effectLst/>
                          <a:latin typeface="ＭＳ Ｐゴシック" panose="020B0600070205080204" pitchFamily="50" charset="-128"/>
                          <a:ea typeface="ＭＳ Ｐゴシック" panose="020B0600070205080204" pitchFamily="50" charset="-128"/>
                        </a:rPr>
                        <a:t>万</a:t>
                      </a:r>
                      <a:r>
                        <a:rPr lang="en-US" altLang="ja-JP" sz="2000" b="0" dirty="0">
                          <a:effectLst/>
                          <a:latin typeface="ＭＳ Ｐゴシック" panose="020B0600070205080204" pitchFamily="50" charset="-128"/>
                          <a:ea typeface="ＭＳ Ｐゴシック" panose="020B0600070205080204" pitchFamily="50" charset="-128"/>
                        </a:rPr>
                        <a:t>4</a:t>
                      </a:r>
                      <a:r>
                        <a:rPr lang="en-US" sz="2000" b="0" dirty="0">
                          <a:effectLst/>
                          <a:latin typeface="ＭＳ Ｐゴシック" panose="020B0600070205080204" pitchFamily="50" charset="-128"/>
                          <a:ea typeface="ＭＳ Ｐゴシック" panose="020B0600070205080204" pitchFamily="50" charset="-128"/>
                        </a:rPr>
                        <a:t>千円</a:t>
                      </a:r>
                      <a:endParaRPr lang="ja-JP" sz="2000" b="0" dirty="0">
                        <a:effectLst/>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r"/>
                      <a:r>
                        <a:rPr lang="en-US" sz="2000" b="0" dirty="0">
                          <a:effectLst/>
                          <a:latin typeface="ＭＳ Ｐゴシック" panose="020B0600070205080204" pitchFamily="50" charset="-128"/>
                          <a:ea typeface="ＭＳ Ｐゴシック" panose="020B0600070205080204" pitchFamily="50" charset="-128"/>
                        </a:rPr>
                        <a:t>4</a:t>
                      </a:r>
                      <a:r>
                        <a:rPr lang="en-US" altLang="ja-JP" sz="2000" b="0" dirty="0">
                          <a:effectLst/>
                          <a:latin typeface="ＭＳ Ｐゴシック" panose="020B0600070205080204" pitchFamily="50" charset="-128"/>
                          <a:ea typeface="ＭＳ Ｐゴシック" panose="020B0600070205080204" pitchFamily="50" charset="-128"/>
                        </a:rPr>
                        <a:t>2</a:t>
                      </a:r>
                      <a:r>
                        <a:rPr lang="en-US" sz="2000" b="0" dirty="0">
                          <a:effectLst/>
                          <a:latin typeface="ＭＳ Ｐゴシック" panose="020B0600070205080204" pitchFamily="50" charset="-128"/>
                          <a:ea typeface="ＭＳ Ｐゴシック" panose="020B0600070205080204" pitchFamily="50" charset="-128"/>
                        </a:rPr>
                        <a:t>万</a:t>
                      </a:r>
                      <a:r>
                        <a:rPr lang="en-US" altLang="ja-JP" sz="2000" b="0" dirty="0">
                          <a:effectLst/>
                          <a:latin typeface="ＭＳ Ｐゴシック" panose="020B0600070205080204" pitchFamily="50" charset="-128"/>
                          <a:ea typeface="ＭＳ Ｐゴシック" panose="020B0600070205080204" pitchFamily="50" charset="-128"/>
                        </a:rPr>
                        <a:t>2</a:t>
                      </a:r>
                      <a:r>
                        <a:rPr lang="en-US" sz="2000" b="0" dirty="0">
                          <a:effectLst/>
                          <a:latin typeface="ＭＳ Ｐゴシック" panose="020B0600070205080204" pitchFamily="50" charset="-128"/>
                          <a:ea typeface="ＭＳ Ｐゴシック" panose="020B0600070205080204" pitchFamily="50" charset="-128"/>
                        </a:rPr>
                        <a:t>千円</a:t>
                      </a:r>
                      <a:endParaRPr lang="ja-JP" sz="2000" b="0" dirty="0">
                        <a:effectLst/>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r"/>
                      <a:r>
                        <a:rPr lang="en-US" sz="2000" b="0" dirty="0">
                          <a:effectLst/>
                          <a:latin typeface="ＭＳ Ｐゴシック" panose="020B0600070205080204" pitchFamily="50" charset="-128"/>
                          <a:ea typeface="ＭＳ Ｐゴシック" panose="020B0600070205080204" pitchFamily="50" charset="-128"/>
                        </a:rPr>
                        <a:t>8,76</a:t>
                      </a:r>
                      <a:r>
                        <a:rPr lang="en-US" altLang="ja-JP" sz="2000" b="0" dirty="0">
                          <a:effectLst/>
                          <a:latin typeface="ＭＳ Ｐゴシック" panose="020B0600070205080204" pitchFamily="50" charset="-128"/>
                          <a:ea typeface="ＭＳ Ｐゴシック" panose="020B0600070205080204" pitchFamily="50" charset="-128"/>
                        </a:rPr>
                        <a:t>2</a:t>
                      </a:r>
                      <a:r>
                        <a:rPr lang="en-US" sz="2000" b="0" dirty="0">
                          <a:effectLst/>
                          <a:latin typeface="ＭＳ Ｐゴシック" panose="020B0600070205080204" pitchFamily="50" charset="-128"/>
                          <a:ea typeface="ＭＳ Ｐゴシック" panose="020B0600070205080204" pitchFamily="50" charset="-128"/>
                        </a:rPr>
                        <a:t>,</a:t>
                      </a:r>
                      <a:r>
                        <a:rPr lang="en-US" altLang="ja-JP" sz="2000" b="0" dirty="0">
                          <a:effectLst/>
                          <a:latin typeface="ＭＳ Ｐゴシック" panose="020B0600070205080204" pitchFamily="50" charset="-128"/>
                          <a:ea typeface="ＭＳ Ｐゴシック" panose="020B0600070205080204" pitchFamily="50" charset="-128"/>
                        </a:rPr>
                        <a:t>704</a:t>
                      </a:r>
                      <a:r>
                        <a:rPr lang="en-US" sz="2000" b="0" dirty="0">
                          <a:effectLst/>
                          <a:latin typeface="ＭＳ Ｐゴシック" panose="020B0600070205080204" pitchFamily="50" charset="-128"/>
                          <a:ea typeface="ＭＳ Ｐゴシック" panose="020B0600070205080204" pitchFamily="50" charset="-128"/>
                        </a:rPr>
                        <a:t>人</a:t>
                      </a:r>
                      <a:endParaRPr lang="ja-JP" sz="2000" b="0" dirty="0">
                        <a:effectLst/>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607860014"/>
                  </a:ext>
                </a:extLst>
              </a:tr>
              <a:tr h="514350">
                <a:tc>
                  <a:txBody>
                    <a:bodyPr/>
                    <a:lstStyle/>
                    <a:p>
                      <a:pPr indent="139700" algn="ctr"/>
                      <a:r>
                        <a:rPr lang="en-US" sz="2000" b="0" dirty="0">
                          <a:effectLst/>
                          <a:latin typeface="ＭＳ Ｐゴシック" panose="020B0600070205080204" pitchFamily="50" charset="-128"/>
                          <a:ea typeface="ＭＳ Ｐゴシック" panose="020B0600070205080204" pitchFamily="50" charset="-128"/>
                        </a:rPr>
                        <a:t>増　　減</a:t>
                      </a:r>
                      <a:endParaRPr lang="ja-JP" sz="1600" b="0" dirty="0">
                        <a:effectLst/>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r"/>
                      <a:r>
                        <a:rPr lang="ja-JP" altLang="en-US" sz="2000" b="0" dirty="0">
                          <a:effectLst/>
                          <a:latin typeface="ＭＳ Ｐゴシック" panose="020B0600070205080204" pitchFamily="50" charset="-128"/>
                          <a:ea typeface="ＭＳ Ｐゴシック" panose="020B0600070205080204" pitchFamily="50" charset="-128"/>
                        </a:rPr>
                        <a:t>▲</a:t>
                      </a:r>
                      <a:r>
                        <a:rPr lang="en-US" altLang="ja-JP" sz="2000" b="0" dirty="0">
                          <a:effectLst/>
                          <a:latin typeface="ＭＳ Ｐゴシック" panose="020B0600070205080204" pitchFamily="50" charset="-128"/>
                          <a:ea typeface="ＭＳ Ｐゴシック" panose="020B0600070205080204" pitchFamily="50" charset="-128"/>
                        </a:rPr>
                        <a:t>1</a:t>
                      </a:r>
                      <a:r>
                        <a:rPr lang="en-US" sz="2000" b="0" dirty="0">
                          <a:effectLst/>
                          <a:latin typeface="ＭＳ Ｐゴシック" panose="020B0600070205080204" pitchFamily="50" charset="-128"/>
                          <a:ea typeface="ＭＳ Ｐゴシック" panose="020B0600070205080204" pitchFamily="50" charset="-128"/>
                        </a:rPr>
                        <a:t>千円</a:t>
                      </a:r>
                      <a:endParaRPr lang="ja-JP" sz="2000" b="0" dirty="0">
                        <a:effectLst/>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r"/>
                      <a:r>
                        <a:rPr lang="en-US" sz="2000" b="0" dirty="0">
                          <a:effectLst/>
                          <a:latin typeface="ＭＳ Ｐゴシック" panose="020B0600070205080204" pitchFamily="50" charset="-128"/>
                          <a:ea typeface="ＭＳ Ｐゴシック" panose="020B0600070205080204" pitchFamily="50" charset="-128"/>
                        </a:rPr>
                        <a:t>▲</a:t>
                      </a:r>
                      <a:r>
                        <a:rPr lang="en-US" altLang="ja-JP" sz="2000" b="0" dirty="0">
                          <a:effectLst/>
                          <a:latin typeface="ＭＳ Ｐゴシック" panose="020B0600070205080204" pitchFamily="50" charset="-128"/>
                          <a:ea typeface="ＭＳ Ｐゴシック" panose="020B0600070205080204" pitchFamily="50" charset="-128"/>
                        </a:rPr>
                        <a:t>2</a:t>
                      </a:r>
                      <a:r>
                        <a:rPr lang="en-US" sz="2000" b="0" dirty="0">
                          <a:effectLst/>
                          <a:latin typeface="ＭＳ Ｐゴシック" panose="020B0600070205080204" pitchFamily="50" charset="-128"/>
                          <a:ea typeface="ＭＳ Ｐゴシック" panose="020B0600070205080204" pitchFamily="50" charset="-128"/>
                        </a:rPr>
                        <a:t>万</a:t>
                      </a:r>
                      <a:r>
                        <a:rPr lang="en-US" altLang="ja-JP" sz="2000" b="0" dirty="0">
                          <a:effectLst/>
                          <a:latin typeface="ＭＳ Ｐゴシック" panose="020B0600070205080204" pitchFamily="50" charset="-128"/>
                          <a:ea typeface="ＭＳ Ｐゴシック" panose="020B0600070205080204" pitchFamily="50" charset="-128"/>
                        </a:rPr>
                        <a:t>8</a:t>
                      </a:r>
                      <a:r>
                        <a:rPr lang="ja-JP" altLang="en-US" sz="2000" b="0" dirty="0">
                          <a:effectLst/>
                          <a:latin typeface="ＭＳ Ｐゴシック" panose="020B0600070205080204" pitchFamily="50" charset="-128"/>
                          <a:ea typeface="ＭＳ Ｐゴシック" panose="020B0600070205080204" pitchFamily="50" charset="-128"/>
                        </a:rPr>
                        <a:t>千</a:t>
                      </a:r>
                      <a:r>
                        <a:rPr lang="en-US" sz="2000" b="0" dirty="0">
                          <a:effectLst/>
                          <a:latin typeface="ＭＳ Ｐゴシック" panose="020B0600070205080204" pitchFamily="50" charset="-128"/>
                          <a:ea typeface="ＭＳ Ｐゴシック" panose="020B0600070205080204" pitchFamily="50" charset="-128"/>
                        </a:rPr>
                        <a:t>円</a:t>
                      </a:r>
                      <a:endParaRPr lang="ja-JP" sz="2000" b="0" dirty="0">
                        <a:effectLst/>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indent="63500" algn="r"/>
                      <a:r>
                        <a:rPr lang="en-US" altLang="ja-JP" sz="2000" b="0" dirty="0">
                          <a:effectLst/>
                          <a:latin typeface="ＭＳ Ｐゴシック" panose="020B0600070205080204" pitchFamily="50" charset="-128"/>
                          <a:ea typeface="ＭＳ Ｐゴシック" panose="020B0600070205080204" pitchFamily="50" charset="-128"/>
                        </a:rPr>
                        <a:t>＋1</a:t>
                      </a:r>
                      <a:r>
                        <a:rPr lang="en-US" sz="2000" b="0" dirty="0">
                          <a:effectLst/>
                          <a:latin typeface="ＭＳ Ｐゴシック" panose="020B0600070205080204" pitchFamily="50" charset="-128"/>
                          <a:ea typeface="ＭＳ Ｐゴシック" panose="020B0600070205080204" pitchFamily="50" charset="-128"/>
                        </a:rPr>
                        <a:t>万</a:t>
                      </a:r>
                      <a:r>
                        <a:rPr lang="en-US" altLang="ja-JP" sz="2000" b="0" dirty="0">
                          <a:effectLst/>
                          <a:latin typeface="ＭＳ Ｐゴシック" panose="020B0600070205080204" pitchFamily="50" charset="-128"/>
                          <a:ea typeface="ＭＳ Ｐゴシック" panose="020B0600070205080204" pitchFamily="50" charset="-128"/>
                        </a:rPr>
                        <a:t>8</a:t>
                      </a:r>
                      <a:r>
                        <a:rPr lang="en-US" sz="2000" b="0" dirty="0">
                          <a:effectLst/>
                          <a:latin typeface="ＭＳ Ｐゴシック" panose="020B0600070205080204" pitchFamily="50" charset="-128"/>
                          <a:ea typeface="ＭＳ Ｐゴシック" panose="020B0600070205080204" pitchFamily="50" charset="-128"/>
                        </a:rPr>
                        <a:t>千円</a:t>
                      </a:r>
                      <a:endParaRPr lang="ja-JP" sz="2000" b="0" dirty="0">
                        <a:effectLst/>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r"/>
                      <a:r>
                        <a:rPr lang="ja-JP" altLang="en-US" sz="2000" b="0" dirty="0">
                          <a:effectLst/>
                          <a:latin typeface="ＭＳ Ｐゴシック" panose="020B0600070205080204" pitchFamily="50" charset="-128"/>
                          <a:ea typeface="ＭＳ Ｐゴシック" panose="020B0600070205080204" pitchFamily="50" charset="-128"/>
                          <a:cs typeface="Times New Roman" panose="02020603050405020304" pitchFamily="18" charset="0"/>
                        </a:rPr>
                        <a:t>＋</a:t>
                      </a:r>
                      <a:r>
                        <a:rPr lang="en-US" altLang="ja-JP" sz="2000" b="0" dirty="0">
                          <a:effectLst/>
                          <a:latin typeface="ＭＳ Ｐゴシック" panose="020B0600070205080204" pitchFamily="50" charset="-128"/>
                          <a:ea typeface="ＭＳ Ｐゴシック" panose="020B0600070205080204" pitchFamily="50" charset="-128"/>
                        </a:rPr>
                        <a:t>1万8</a:t>
                      </a:r>
                      <a:r>
                        <a:rPr lang="ja-JP" altLang="en-US" sz="2000" b="0" dirty="0">
                          <a:effectLst/>
                          <a:latin typeface="ＭＳ Ｐゴシック" panose="020B0600070205080204" pitchFamily="50" charset="-128"/>
                          <a:ea typeface="ＭＳ Ｐゴシック" panose="020B0600070205080204" pitchFamily="50" charset="-128"/>
                          <a:cs typeface="Times New Roman" panose="02020603050405020304" pitchFamily="18" charset="0"/>
                        </a:rPr>
                        <a:t>千円</a:t>
                      </a: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r"/>
                      <a:r>
                        <a:rPr lang="ja-JP" altLang="en-US" sz="2000" b="0" dirty="0">
                          <a:effectLst/>
                          <a:latin typeface="ＭＳ Ｐゴシック" panose="020B0600070205080204" pitchFamily="50" charset="-128"/>
                          <a:ea typeface="ＭＳ Ｐゴシック" panose="020B0600070205080204" pitchFamily="50" charset="-128"/>
                          <a:cs typeface="Times New Roman" panose="02020603050405020304" pitchFamily="18" charset="0"/>
                        </a:rPr>
                        <a:t>＋</a:t>
                      </a:r>
                      <a:r>
                        <a:rPr lang="en-US" altLang="ja-JP" sz="2000" b="0" dirty="0">
                          <a:effectLst/>
                          <a:latin typeface="ＭＳ Ｐゴシック" panose="020B0600070205080204" pitchFamily="50" charset="-128"/>
                          <a:ea typeface="ＭＳ Ｐゴシック" panose="020B0600070205080204" pitchFamily="50" charset="-128"/>
                          <a:cs typeface="Times New Roman" panose="02020603050405020304" pitchFamily="18" charset="0"/>
                        </a:rPr>
                        <a:t>1,966</a:t>
                      </a:r>
                      <a:r>
                        <a:rPr lang="en-US" sz="2000" b="0" dirty="0">
                          <a:effectLst/>
                          <a:latin typeface="ＭＳ Ｐゴシック" panose="020B0600070205080204" pitchFamily="50" charset="-128"/>
                          <a:ea typeface="ＭＳ Ｐゴシック" panose="020B0600070205080204" pitchFamily="50" charset="-128"/>
                        </a:rPr>
                        <a:t>人</a:t>
                      </a:r>
                      <a:endParaRPr lang="ja-JP" sz="2000" b="0" dirty="0">
                        <a:effectLst/>
                        <a:latin typeface="ＭＳ Ｐゴシック" panose="020B0600070205080204" pitchFamily="50" charset="-128"/>
                        <a:ea typeface="ＭＳ Ｐゴシック" panose="020B0600070205080204" pitchFamily="50"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2469997097"/>
                  </a:ext>
                </a:extLst>
              </a:tr>
            </a:tbl>
          </a:graphicData>
        </a:graphic>
      </p:graphicFrame>
      <p:sp>
        <p:nvSpPr>
          <p:cNvPr id="14" name="テキスト ボックス 13">
            <a:extLst>
              <a:ext uri="{FF2B5EF4-FFF2-40B4-BE49-F238E27FC236}">
                <a16:creationId xmlns:a16="http://schemas.microsoft.com/office/drawing/2014/main" id="{D2C769B4-1EC6-444B-A5AE-1784C07BD2D1}"/>
              </a:ext>
            </a:extLst>
          </p:cNvPr>
          <p:cNvSpPr txBox="1"/>
          <p:nvPr/>
        </p:nvSpPr>
        <p:spPr>
          <a:xfrm>
            <a:off x="494129" y="2818444"/>
            <a:ext cx="9932094" cy="307777"/>
          </a:xfrm>
          <a:prstGeom prst="rect">
            <a:avLst/>
          </a:prstGeom>
          <a:noFill/>
        </p:spPr>
        <p:txBody>
          <a:bodyPr wrap="square">
            <a:spAutoFit/>
          </a:bodyPr>
          <a:lstStyle/>
          <a:p>
            <a:r>
              <a:rPr lang="en-US" altLang="ja-JP" sz="1400" dirty="0"/>
              <a:t>※</a:t>
            </a:r>
            <a:r>
              <a:rPr lang="ja-JP" altLang="en-US" sz="1400" dirty="0"/>
              <a:t>収入＝行政収入＋金融収入　費用＝行政費用＋金融費用　</a:t>
            </a:r>
            <a:r>
              <a:rPr lang="en-US" altLang="ja-JP" sz="1400" dirty="0"/>
              <a:t>※</a:t>
            </a:r>
            <a:r>
              <a:rPr lang="ja-JP" altLang="en-US" sz="1400" dirty="0"/>
              <a:t>人口：各年度末の翌日（</a:t>
            </a:r>
            <a:r>
              <a:rPr lang="en-US" altLang="ja-JP" sz="1400" dirty="0"/>
              <a:t>4/1</a:t>
            </a:r>
            <a:r>
              <a:rPr lang="ja-JP" altLang="en-US" sz="1400" dirty="0"/>
              <a:t>）現在（大阪府毎月推計人口）</a:t>
            </a:r>
          </a:p>
        </p:txBody>
      </p:sp>
      <p:pic>
        <p:nvPicPr>
          <p:cNvPr id="17" name="図 16">
            <a:extLst>
              <a:ext uri="{FF2B5EF4-FFF2-40B4-BE49-F238E27FC236}">
                <a16:creationId xmlns:a16="http://schemas.microsoft.com/office/drawing/2014/main" id="{C178DB1F-2F64-4A5D-AF3B-FE158B72FDC1}"/>
              </a:ext>
            </a:extLst>
          </p:cNvPr>
          <p:cNvPicPr/>
          <p:nvPr/>
        </p:nvPicPr>
        <p:blipFill rotWithShape="1">
          <a:blip r:embed="rId3"/>
          <a:srcRect l="29218" t="29434" r="29715" b="28722"/>
          <a:stretch/>
        </p:blipFill>
        <p:spPr bwMode="auto">
          <a:xfrm>
            <a:off x="10426223" y="2089658"/>
            <a:ext cx="1477602" cy="911727"/>
          </a:xfrm>
          <a:prstGeom prst="rect">
            <a:avLst/>
          </a:prstGeom>
          <a:ln>
            <a:noFill/>
          </a:ln>
          <a:extLst>
            <a:ext uri="{53640926-AAD7-44D8-BBD7-CCE9431645EC}">
              <a14:shadowObscured xmlns:a14="http://schemas.microsoft.com/office/drawing/2010/main"/>
            </a:ext>
          </a:extLst>
        </p:spPr>
      </p:pic>
      <p:sp>
        <p:nvSpPr>
          <p:cNvPr id="2" name="スライド番号プレースホルダー 1">
            <a:extLst>
              <a:ext uri="{FF2B5EF4-FFF2-40B4-BE49-F238E27FC236}">
                <a16:creationId xmlns:a16="http://schemas.microsoft.com/office/drawing/2014/main" id="{6D4FEF28-4597-4E9C-B1E7-71F7B3C5CE9D}"/>
              </a:ext>
            </a:extLst>
          </p:cNvPr>
          <p:cNvSpPr>
            <a:spLocks noGrp="1"/>
          </p:cNvSpPr>
          <p:nvPr>
            <p:ph type="sldNum" sz="quarter" idx="4294967295"/>
          </p:nvPr>
        </p:nvSpPr>
        <p:spPr>
          <a:xfrm>
            <a:off x="11412233" y="6492875"/>
            <a:ext cx="779767" cy="365125"/>
          </a:xfrm>
        </p:spPr>
        <p:txBody>
          <a:bodyPr/>
          <a:lstStyle/>
          <a:p>
            <a:fld id="{995ADDA1-9928-484C-B2C4-A9280BFF273D}" type="slidenum">
              <a:rPr kumimoji="1" lang="ja-JP" altLang="en-US" smtClean="0">
                <a:solidFill>
                  <a:schemeClr val="tx1"/>
                </a:solidFill>
              </a:rPr>
              <a:t>12</a:t>
            </a:fld>
            <a:endParaRPr kumimoji="1" lang="ja-JP" altLang="en-US" dirty="0">
              <a:solidFill>
                <a:schemeClr val="tx1"/>
              </a:solidFill>
            </a:endParaRPr>
          </a:p>
        </p:txBody>
      </p:sp>
      <p:pic>
        <p:nvPicPr>
          <p:cNvPr id="10" name="Picture 6">
            <a:extLst>
              <a:ext uri="{FF2B5EF4-FFF2-40B4-BE49-F238E27FC236}">
                <a16:creationId xmlns:a16="http://schemas.microsoft.com/office/drawing/2014/main" id="{52C45661-AFC5-4053-8850-A55F59AA7EBF}"/>
              </a:ext>
            </a:extLst>
          </p:cNvPr>
          <p:cNvPicPr>
            <a:picLocks noChangeAspect="1"/>
          </p:cNvPicPr>
          <p:nvPr/>
        </p:nvPicPr>
        <p:blipFill>
          <a:blip r:embed="rId4"/>
          <a:stretch>
            <a:fillRect/>
          </a:stretch>
        </p:blipFill>
        <p:spPr>
          <a:xfrm rot="5400000">
            <a:off x="-3323760" y="3323759"/>
            <a:ext cx="6858002" cy="210482"/>
          </a:xfrm>
          <a:prstGeom prst="rect">
            <a:avLst/>
          </a:prstGeom>
        </p:spPr>
      </p:pic>
      <p:graphicFrame>
        <p:nvGraphicFramePr>
          <p:cNvPr id="3" name="表 2">
            <a:extLst>
              <a:ext uri="{FF2B5EF4-FFF2-40B4-BE49-F238E27FC236}">
                <a16:creationId xmlns:a16="http://schemas.microsoft.com/office/drawing/2014/main" id="{E2A13705-6860-6F29-684E-29F42693B3FA}"/>
              </a:ext>
            </a:extLst>
          </p:cNvPr>
          <p:cNvGraphicFramePr>
            <a:graphicFrameLocks noGrp="1"/>
          </p:cNvGraphicFramePr>
          <p:nvPr>
            <p:extLst>
              <p:ext uri="{D42A27DB-BD31-4B8C-83A1-F6EECF244321}">
                <p14:modId xmlns:p14="http://schemas.microsoft.com/office/powerpoint/2010/main" val="3040523784"/>
              </p:ext>
            </p:extLst>
          </p:nvPr>
        </p:nvGraphicFramePr>
        <p:xfrm>
          <a:off x="759671" y="4032043"/>
          <a:ext cx="4641354" cy="2178464"/>
        </p:xfrm>
        <a:graphic>
          <a:graphicData uri="http://schemas.openxmlformats.org/drawingml/2006/table">
            <a:tbl>
              <a:tblPr/>
              <a:tblGrid>
                <a:gridCol w="2296587">
                  <a:extLst>
                    <a:ext uri="{9D8B030D-6E8A-4147-A177-3AD203B41FA5}">
                      <a16:colId xmlns:a16="http://schemas.microsoft.com/office/drawing/2014/main" val="3828237274"/>
                    </a:ext>
                  </a:extLst>
                </a:gridCol>
                <a:gridCol w="2344767">
                  <a:extLst>
                    <a:ext uri="{9D8B030D-6E8A-4147-A177-3AD203B41FA5}">
                      <a16:colId xmlns:a16="http://schemas.microsoft.com/office/drawing/2014/main" val="1755451413"/>
                    </a:ext>
                  </a:extLst>
                </a:gridCol>
              </a:tblGrid>
              <a:tr h="1164954">
                <a:tc rowSpan="2">
                  <a:txBody>
                    <a:bodyPr/>
                    <a:lstStyle/>
                    <a:p>
                      <a:pPr algn="ctr" fontAlgn="b">
                        <a:buNone/>
                      </a:pPr>
                      <a:r>
                        <a:rPr lang="ja-JP" sz="2000" b="1" i="0" u="none" strike="noStrike" dirty="0">
                          <a:solidFill>
                            <a:srgbClr val="000000"/>
                          </a:solidFill>
                          <a:effectLst/>
                          <a:latin typeface="ＭＳ Ｐゴシック" panose="020B0600070205080204" pitchFamily="50" charset="-128"/>
                          <a:ea typeface="ＭＳ Ｐゴシック" panose="020B0600070205080204" pitchFamily="50" charset="-128"/>
                        </a:rPr>
                        <a:t>資産</a:t>
                      </a:r>
                    </a:p>
                    <a:p>
                      <a:pPr algn="ctr" fontAlgn="t">
                        <a:buNone/>
                      </a:pPr>
                      <a:r>
                        <a:rPr lang="en-US" altLang="ja-JP" sz="2000" b="1" i="0" u="none" strike="noStrike" dirty="0">
                          <a:solidFill>
                            <a:srgbClr val="000000"/>
                          </a:solidFill>
                          <a:effectLst/>
                          <a:latin typeface="ＭＳ Ｐゴシック" panose="020B0600070205080204" pitchFamily="50" charset="-128"/>
                          <a:ea typeface="ＭＳ Ｐゴシック" panose="020B0600070205080204" pitchFamily="50" charset="-128"/>
                        </a:rPr>
                        <a:t>89</a:t>
                      </a:r>
                      <a:r>
                        <a:rPr lang="ja-JP" altLang="en-US" sz="2000" b="1" i="0" u="none" strike="noStrike" dirty="0">
                          <a:solidFill>
                            <a:srgbClr val="000000"/>
                          </a:solidFill>
                          <a:effectLst/>
                          <a:latin typeface="ＭＳ Ｐゴシック" panose="020B0600070205080204" pitchFamily="50" charset="-128"/>
                          <a:ea typeface="ＭＳ Ｐゴシック" panose="020B0600070205080204" pitchFamily="50" charset="-128"/>
                        </a:rPr>
                        <a:t>万</a:t>
                      </a:r>
                      <a:r>
                        <a:rPr lang="en-US" altLang="ja-JP" sz="2000" b="1" i="0" u="none" strike="noStrike" dirty="0">
                          <a:solidFill>
                            <a:srgbClr val="000000"/>
                          </a:solidFill>
                          <a:effectLst/>
                          <a:latin typeface="ＭＳ Ｐゴシック" panose="020B0600070205080204" pitchFamily="50" charset="-128"/>
                          <a:ea typeface="ＭＳ Ｐゴシック" panose="020B0600070205080204" pitchFamily="50" charset="-128"/>
                        </a:rPr>
                        <a:t>8</a:t>
                      </a:r>
                      <a:r>
                        <a:rPr lang="ja-JP" altLang="en-US" sz="2000" b="1" i="0" u="none" strike="noStrike" dirty="0">
                          <a:solidFill>
                            <a:srgbClr val="000000"/>
                          </a:solidFill>
                          <a:effectLst/>
                          <a:latin typeface="ＭＳ Ｐゴシック" panose="020B0600070205080204" pitchFamily="50" charset="-128"/>
                          <a:ea typeface="ＭＳ Ｐゴシック" panose="020B0600070205080204" pitchFamily="50" charset="-128"/>
                        </a:rPr>
                        <a:t>千円</a:t>
                      </a:r>
                    </a:p>
                  </a:txBody>
                  <a:tcPr marL="7620" marR="7620" marT="7620" marB="0" anchor="ctr">
                    <a:lnL w="190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000000"/>
                      </a:solidFill>
                      <a:prstDash val="solid"/>
                      <a:round/>
                      <a:headEnd type="none" w="med" len="med"/>
                      <a:tailEnd type="none" w="med" len="med"/>
                    </a:lnT>
                    <a:solidFill>
                      <a:srgbClr val="95B3D7"/>
                    </a:solidFill>
                  </a:tcPr>
                </a:tc>
                <a:tc>
                  <a:txBody>
                    <a:bodyPr/>
                    <a:lstStyle/>
                    <a:p>
                      <a:pPr algn="ctr" fontAlgn="ctr">
                        <a:buNone/>
                      </a:pPr>
                      <a:r>
                        <a:rPr lang="ja-JP" sz="2000" b="1" i="0" u="none" strike="noStrike" dirty="0">
                          <a:solidFill>
                            <a:srgbClr val="000000"/>
                          </a:solidFill>
                          <a:effectLst/>
                          <a:latin typeface="ＭＳ Ｐゴシック" panose="020B0600070205080204" pitchFamily="50" charset="-128"/>
                          <a:ea typeface="ＭＳ Ｐゴシック" panose="020B0600070205080204" pitchFamily="50" charset="-128"/>
                        </a:rPr>
                        <a:t>負債</a:t>
                      </a:r>
                      <a:endParaRPr lang="en-US" altLang="ja-JP" sz="2000" b="1" i="0" u="none" strike="noStrike" dirty="0">
                        <a:solidFill>
                          <a:srgbClr val="000000"/>
                        </a:solidFill>
                        <a:effectLst/>
                        <a:latin typeface="ＭＳ Ｐゴシック" panose="020B0600070205080204" pitchFamily="50" charset="-128"/>
                        <a:ea typeface="ＭＳ Ｐゴシック" panose="020B0600070205080204" pitchFamily="50" charset="-128"/>
                      </a:endParaRPr>
                    </a:p>
                    <a:p>
                      <a:pPr algn="ctr" fontAlgn="ctr">
                        <a:buNone/>
                      </a:pPr>
                      <a:r>
                        <a:rPr lang="ja-JP" sz="2000" b="1" i="0" u="none" strike="noStrike" dirty="0">
                          <a:solidFill>
                            <a:srgbClr val="000000"/>
                          </a:solidFill>
                          <a:effectLst/>
                          <a:latin typeface="ＭＳ Ｐゴシック" panose="020B0600070205080204" pitchFamily="50" charset="-128"/>
                          <a:ea typeface="ＭＳ Ｐゴシック" panose="020B0600070205080204" pitchFamily="50" charset="-128"/>
                        </a:rPr>
                        <a:t>6</a:t>
                      </a:r>
                      <a:r>
                        <a:rPr lang="en-US" altLang="ja-JP" sz="2000" b="1" i="0" u="none" strike="noStrike" dirty="0">
                          <a:solidFill>
                            <a:srgbClr val="000000"/>
                          </a:solidFill>
                          <a:effectLst/>
                          <a:latin typeface="ＭＳ Ｐゴシック" panose="020B0600070205080204" pitchFamily="50" charset="-128"/>
                          <a:ea typeface="ＭＳ Ｐゴシック" panose="020B0600070205080204" pitchFamily="50" charset="-128"/>
                        </a:rPr>
                        <a:t>5</a:t>
                      </a:r>
                      <a:r>
                        <a:rPr lang="ja-JP" sz="2000" b="1" i="0" u="none" strike="noStrike" dirty="0">
                          <a:solidFill>
                            <a:srgbClr val="000000"/>
                          </a:solidFill>
                          <a:effectLst/>
                          <a:latin typeface="ＭＳ Ｐゴシック" panose="020B0600070205080204" pitchFamily="50" charset="-128"/>
                          <a:ea typeface="ＭＳ Ｐゴシック" panose="020B0600070205080204" pitchFamily="50" charset="-128"/>
                        </a:rPr>
                        <a:t>万</a:t>
                      </a:r>
                      <a:r>
                        <a:rPr lang="en-US" altLang="ja-JP" sz="2000" b="1" i="0" u="none" strike="noStrike" dirty="0">
                          <a:solidFill>
                            <a:srgbClr val="000000"/>
                          </a:solidFill>
                          <a:effectLst/>
                          <a:latin typeface="ＭＳ Ｐゴシック" panose="020B0600070205080204" pitchFamily="50" charset="-128"/>
                          <a:ea typeface="ＭＳ Ｐゴシック" panose="020B0600070205080204" pitchFamily="50" charset="-128"/>
                        </a:rPr>
                        <a:t>4</a:t>
                      </a:r>
                      <a:r>
                        <a:rPr lang="ja-JP" sz="2000" b="1" i="0" u="none" strike="noStrike" dirty="0">
                          <a:solidFill>
                            <a:srgbClr val="000000"/>
                          </a:solidFill>
                          <a:effectLst/>
                          <a:latin typeface="ＭＳ Ｐゴシック" panose="020B0600070205080204" pitchFamily="50" charset="-128"/>
                          <a:ea typeface="ＭＳ Ｐゴシック" panose="020B0600070205080204" pitchFamily="50" charset="-128"/>
                        </a:rPr>
                        <a:t>千円</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B8B7"/>
                    </a:solidFill>
                  </a:tcPr>
                </a:tc>
                <a:extLst>
                  <a:ext uri="{0D108BD9-81ED-4DB2-BD59-A6C34878D82A}">
                    <a16:rowId xmlns:a16="http://schemas.microsoft.com/office/drawing/2014/main" val="3963461996"/>
                  </a:ext>
                </a:extLst>
              </a:tr>
              <a:tr h="1013510">
                <a:tc vMerge="1">
                  <a:txBody>
                    <a:bodyPr/>
                    <a:lstStyle/>
                    <a:p>
                      <a:endParaRPr kumimoji="1" lang="ja-JP" altLang="en-US"/>
                    </a:p>
                  </a:txBody>
                  <a:tcPr/>
                </a:tc>
                <a:tc>
                  <a:txBody>
                    <a:bodyPr/>
                    <a:lstStyle/>
                    <a:p>
                      <a:pPr algn="ctr" fontAlgn="ctr">
                        <a:buNone/>
                      </a:pPr>
                      <a:r>
                        <a:rPr lang="ja-JP" sz="2000" b="1" i="0" u="none" strike="noStrike" dirty="0">
                          <a:solidFill>
                            <a:srgbClr val="000000"/>
                          </a:solidFill>
                          <a:effectLst/>
                          <a:latin typeface="ＭＳ Ｐゴシック" panose="020B0600070205080204" pitchFamily="50" charset="-128"/>
                          <a:ea typeface="ＭＳ Ｐゴシック" panose="020B0600070205080204" pitchFamily="50" charset="-128"/>
                        </a:rPr>
                        <a:t>純資産</a:t>
                      </a:r>
                      <a:endParaRPr lang="en-US" altLang="ja-JP" sz="2000" b="1" i="0" u="none" strike="noStrike" dirty="0">
                        <a:solidFill>
                          <a:srgbClr val="000000"/>
                        </a:solidFill>
                        <a:effectLst/>
                        <a:latin typeface="ＭＳ Ｐゴシック" panose="020B0600070205080204" pitchFamily="50" charset="-128"/>
                        <a:ea typeface="ＭＳ Ｐゴシック" panose="020B0600070205080204" pitchFamily="50" charset="-128"/>
                      </a:endParaRPr>
                    </a:p>
                    <a:p>
                      <a:pPr algn="ctr" fontAlgn="ctr">
                        <a:buNone/>
                      </a:pPr>
                      <a:r>
                        <a:rPr lang="ja-JP" sz="2000" b="1" i="0" u="none" strike="noStrike" dirty="0">
                          <a:solidFill>
                            <a:srgbClr val="000000"/>
                          </a:solidFill>
                          <a:effectLst/>
                          <a:latin typeface="ＭＳ Ｐゴシック" panose="020B0600070205080204" pitchFamily="50" charset="-128"/>
                          <a:ea typeface="ＭＳ Ｐゴシック" panose="020B0600070205080204" pitchFamily="50" charset="-128"/>
                        </a:rPr>
                        <a:t>2</a:t>
                      </a:r>
                      <a:r>
                        <a:rPr lang="en-US" altLang="ja-JP" sz="2000" b="1" i="0" u="none" strike="noStrike" dirty="0">
                          <a:solidFill>
                            <a:srgbClr val="000000"/>
                          </a:solidFill>
                          <a:effectLst/>
                          <a:latin typeface="ＭＳ Ｐゴシック" panose="020B0600070205080204" pitchFamily="50" charset="-128"/>
                          <a:ea typeface="ＭＳ Ｐゴシック" panose="020B0600070205080204" pitchFamily="50" charset="-128"/>
                        </a:rPr>
                        <a:t>4</a:t>
                      </a:r>
                      <a:r>
                        <a:rPr lang="ja-JP" sz="2000" b="1" i="0" u="none" strike="noStrike" dirty="0">
                          <a:solidFill>
                            <a:srgbClr val="000000"/>
                          </a:solidFill>
                          <a:effectLst/>
                          <a:latin typeface="ＭＳ Ｐゴシック" panose="020B0600070205080204" pitchFamily="50" charset="-128"/>
                          <a:ea typeface="ＭＳ Ｐゴシック" panose="020B0600070205080204" pitchFamily="50" charset="-128"/>
                        </a:rPr>
                        <a:t>万</a:t>
                      </a:r>
                      <a:r>
                        <a:rPr lang="en-US" altLang="ja-JP" sz="2000" b="1" i="0" u="none" strike="noStrike" dirty="0">
                          <a:solidFill>
                            <a:srgbClr val="000000"/>
                          </a:solidFill>
                          <a:effectLst/>
                          <a:latin typeface="ＭＳ Ｐゴシック" panose="020B0600070205080204" pitchFamily="50" charset="-128"/>
                          <a:ea typeface="ＭＳ Ｐゴシック" panose="020B0600070205080204" pitchFamily="50" charset="-128"/>
                        </a:rPr>
                        <a:t>4</a:t>
                      </a:r>
                      <a:r>
                        <a:rPr lang="ja-JP" sz="2000" b="1" i="0" u="none" strike="noStrike" dirty="0">
                          <a:solidFill>
                            <a:srgbClr val="000000"/>
                          </a:solidFill>
                          <a:effectLst/>
                          <a:latin typeface="ＭＳ Ｐゴシック" panose="020B0600070205080204" pitchFamily="50" charset="-128"/>
                          <a:ea typeface="ＭＳ Ｐゴシック" panose="020B0600070205080204" pitchFamily="50" charset="-128"/>
                        </a:rPr>
                        <a:t>千円</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1A0C7"/>
                    </a:solidFill>
                  </a:tcPr>
                </a:tc>
                <a:extLst>
                  <a:ext uri="{0D108BD9-81ED-4DB2-BD59-A6C34878D82A}">
                    <a16:rowId xmlns:a16="http://schemas.microsoft.com/office/drawing/2014/main" val="2911123466"/>
                  </a:ext>
                </a:extLst>
              </a:tr>
            </a:tbl>
          </a:graphicData>
        </a:graphic>
      </p:graphicFrame>
      <p:graphicFrame>
        <p:nvGraphicFramePr>
          <p:cNvPr id="6" name="表 5">
            <a:extLst>
              <a:ext uri="{FF2B5EF4-FFF2-40B4-BE49-F238E27FC236}">
                <a16:creationId xmlns:a16="http://schemas.microsoft.com/office/drawing/2014/main" id="{99DED8AC-F900-A895-0A8E-6D5FEE850065}"/>
              </a:ext>
            </a:extLst>
          </p:cNvPr>
          <p:cNvGraphicFramePr>
            <a:graphicFrameLocks noGrp="1"/>
          </p:cNvGraphicFramePr>
          <p:nvPr>
            <p:extLst>
              <p:ext uri="{D42A27DB-BD31-4B8C-83A1-F6EECF244321}">
                <p14:modId xmlns:p14="http://schemas.microsoft.com/office/powerpoint/2010/main" val="707640532"/>
              </p:ext>
            </p:extLst>
          </p:nvPr>
        </p:nvGraphicFramePr>
        <p:xfrm>
          <a:off x="6262614" y="3978797"/>
          <a:ext cx="4163609" cy="2284956"/>
        </p:xfrm>
        <a:graphic>
          <a:graphicData uri="http://schemas.openxmlformats.org/drawingml/2006/table">
            <a:tbl>
              <a:tblPr/>
              <a:tblGrid>
                <a:gridCol w="2084613">
                  <a:extLst>
                    <a:ext uri="{9D8B030D-6E8A-4147-A177-3AD203B41FA5}">
                      <a16:colId xmlns:a16="http://schemas.microsoft.com/office/drawing/2014/main" val="979321126"/>
                    </a:ext>
                  </a:extLst>
                </a:gridCol>
                <a:gridCol w="2078996">
                  <a:extLst>
                    <a:ext uri="{9D8B030D-6E8A-4147-A177-3AD203B41FA5}">
                      <a16:colId xmlns:a16="http://schemas.microsoft.com/office/drawing/2014/main" val="2094931666"/>
                    </a:ext>
                  </a:extLst>
                </a:gridCol>
              </a:tblGrid>
              <a:tr h="246567">
                <a:tc rowSpan="2">
                  <a:txBody>
                    <a:bodyPr/>
                    <a:lstStyle/>
                    <a:p>
                      <a:pPr algn="ctr" fontAlgn="b">
                        <a:buNone/>
                      </a:pPr>
                      <a:r>
                        <a:rPr lang="ja-JP" sz="2000" b="1" i="0" u="none" strike="noStrike" dirty="0">
                          <a:solidFill>
                            <a:srgbClr val="000000"/>
                          </a:solidFill>
                          <a:effectLst/>
                          <a:latin typeface="ＭＳ Ｐゴシック" panose="020B0600070205080204" pitchFamily="50" charset="-128"/>
                          <a:ea typeface="ＭＳ Ｐゴシック" panose="020B0600070205080204" pitchFamily="50" charset="-128"/>
                        </a:rPr>
                        <a:t>収入</a:t>
                      </a:r>
                    </a:p>
                    <a:p>
                      <a:pPr algn="ctr" fontAlgn="t">
                        <a:buNone/>
                      </a:pPr>
                      <a:r>
                        <a:rPr lang="en-US" altLang="ja-JP" sz="2000" b="1" i="0" u="none" strike="noStrike" dirty="0">
                          <a:solidFill>
                            <a:srgbClr val="000000"/>
                          </a:solidFill>
                          <a:effectLst/>
                          <a:latin typeface="ＭＳ Ｐゴシック" panose="020B0600070205080204" pitchFamily="50" charset="-128"/>
                          <a:ea typeface="ＭＳ Ｐゴシック" panose="020B0600070205080204" pitchFamily="50" charset="-128"/>
                        </a:rPr>
                        <a:t>46</a:t>
                      </a:r>
                      <a:r>
                        <a:rPr lang="ja-JP" altLang="en-US" sz="2000" b="1" i="0" u="none" strike="noStrike" dirty="0">
                          <a:solidFill>
                            <a:srgbClr val="000000"/>
                          </a:solidFill>
                          <a:effectLst/>
                          <a:latin typeface="ＭＳ Ｐゴシック" panose="020B0600070205080204" pitchFamily="50" charset="-128"/>
                          <a:ea typeface="ＭＳ Ｐゴシック" panose="020B0600070205080204" pitchFamily="50" charset="-128"/>
                        </a:rPr>
                        <a:t>万</a:t>
                      </a:r>
                      <a:r>
                        <a:rPr lang="en-US" altLang="ja-JP" sz="2000" b="1" i="0" u="none" strike="noStrike" dirty="0">
                          <a:solidFill>
                            <a:srgbClr val="000000"/>
                          </a:solidFill>
                          <a:effectLst/>
                          <a:latin typeface="ＭＳ Ｐゴシック" panose="020B0600070205080204" pitchFamily="50" charset="-128"/>
                          <a:ea typeface="ＭＳ Ｐゴシック" panose="020B0600070205080204" pitchFamily="50" charset="-128"/>
                        </a:rPr>
                        <a:t>2</a:t>
                      </a:r>
                      <a:r>
                        <a:rPr lang="ja-JP" altLang="en-US" sz="2000" b="1" i="0" u="none" strike="noStrike" dirty="0">
                          <a:solidFill>
                            <a:srgbClr val="000000"/>
                          </a:solidFill>
                          <a:effectLst/>
                          <a:latin typeface="ＭＳ Ｐゴシック" panose="020B0600070205080204" pitchFamily="50" charset="-128"/>
                          <a:ea typeface="ＭＳ Ｐゴシック" panose="020B0600070205080204" pitchFamily="50" charset="-128"/>
                        </a:rPr>
                        <a:t>千円</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4D79B"/>
                    </a:solidFill>
                  </a:tcPr>
                </a:tc>
                <a:tc>
                  <a:txBody>
                    <a:bodyPr/>
                    <a:lstStyle/>
                    <a:p>
                      <a:pPr algn="l" fontAlgn="b">
                        <a:buNone/>
                      </a:pPr>
                      <a:endParaRPr lang="ja-JP" sz="2000" b="1"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7620" marR="7620" marT="7620" marB="0" anchor="b">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990866077"/>
                  </a:ext>
                </a:extLst>
              </a:tr>
              <a:tr h="1972536">
                <a:tc vMerge="1">
                  <a:txBody>
                    <a:bodyPr/>
                    <a:lstStyle/>
                    <a:p>
                      <a:endParaRPr kumimoji="1" lang="ja-JP" altLang="en-US"/>
                    </a:p>
                  </a:txBody>
                  <a:tcPr/>
                </a:tc>
                <a:tc>
                  <a:txBody>
                    <a:bodyPr/>
                    <a:lstStyle/>
                    <a:p>
                      <a:pPr algn="ctr" fontAlgn="b">
                        <a:buNone/>
                      </a:pPr>
                      <a:r>
                        <a:rPr lang="ja-JP" altLang="en-US" sz="2000" b="1" i="0" u="none" strike="noStrike" dirty="0">
                          <a:solidFill>
                            <a:srgbClr val="000000"/>
                          </a:solidFill>
                          <a:effectLst/>
                          <a:latin typeface="ＭＳ Ｐゴシック" panose="020B0600070205080204" pitchFamily="50" charset="-128"/>
                          <a:ea typeface="ＭＳ Ｐゴシック" panose="020B0600070205080204" pitchFamily="50" charset="-128"/>
                        </a:rPr>
                        <a:t>費用</a:t>
                      </a:r>
                    </a:p>
                    <a:p>
                      <a:pPr algn="ctr" fontAlgn="t">
                        <a:buNone/>
                      </a:pPr>
                      <a:r>
                        <a:rPr lang="en-US" altLang="ja-JP" sz="2000" b="1" i="0" u="none" strike="noStrike" dirty="0">
                          <a:solidFill>
                            <a:srgbClr val="000000"/>
                          </a:solidFill>
                          <a:effectLst/>
                          <a:latin typeface="ＭＳ Ｐゴシック" panose="020B0600070205080204" pitchFamily="50" charset="-128"/>
                          <a:ea typeface="ＭＳ Ｐゴシック" panose="020B0600070205080204" pitchFamily="50" charset="-128"/>
                        </a:rPr>
                        <a:t>44</a:t>
                      </a:r>
                      <a:r>
                        <a:rPr lang="ja-JP" altLang="en-US" sz="2000" b="1" i="0" u="none" strike="noStrike" dirty="0">
                          <a:solidFill>
                            <a:srgbClr val="000000"/>
                          </a:solidFill>
                          <a:effectLst/>
                          <a:latin typeface="ＭＳ Ｐゴシック" panose="020B0600070205080204" pitchFamily="50" charset="-128"/>
                          <a:ea typeface="ＭＳ Ｐゴシック" panose="020B0600070205080204" pitchFamily="50" charset="-128"/>
                        </a:rPr>
                        <a:t>万円</a:t>
                      </a:r>
                    </a:p>
                  </a:txBody>
                  <a:tcPr marL="7620" marR="7620" marT="7620" marB="21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270010545"/>
                  </a:ext>
                </a:extLst>
              </a:tr>
            </a:tbl>
          </a:graphicData>
        </a:graphic>
      </p:graphicFrame>
      <p:sp>
        <p:nvSpPr>
          <p:cNvPr id="13" name="テキスト ボックス 12">
            <a:extLst>
              <a:ext uri="{FF2B5EF4-FFF2-40B4-BE49-F238E27FC236}">
                <a16:creationId xmlns:a16="http://schemas.microsoft.com/office/drawing/2014/main" id="{386CBD49-C431-F333-D2DC-964835FAEAA5}"/>
              </a:ext>
            </a:extLst>
          </p:cNvPr>
          <p:cNvSpPr txBox="1"/>
          <p:nvPr/>
        </p:nvSpPr>
        <p:spPr>
          <a:xfrm>
            <a:off x="1372188" y="3472912"/>
            <a:ext cx="3416320" cy="369332"/>
          </a:xfrm>
          <a:prstGeom prst="rect">
            <a:avLst/>
          </a:prstGeom>
          <a:noFill/>
        </p:spPr>
        <p:txBody>
          <a:bodyPr wrap="none" rtlCol="0">
            <a:spAutoFit/>
          </a:bodyPr>
          <a:lstStyle/>
          <a:p>
            <a:r>
              <a:rPr kumimoji="1" lang="ja-JP" altLang="en-US" b="1" u="sng" dirty="0"/>
              <a:t>府民一人当たりの資産等の状況</a:t>
            </a:r>
          </a:p>
        </p:txBody>
      </p:sp>
      <p:sp>
        <p:nvSpPr>
          <p:cNvPr id="16" name="テキスト ボックス 15">
            <a:extLst>
              <a:ext uri="{FF2B5EF4-FFF2-40B4-BE49-F238E27FC236}">
                <a16:creationId xmlns:a16="http://schemas.microsoft.com/office/drawing/2014/main" id="{275EDDE2-EA73-0481-039D-78CA41940C06}"/>
              </a:ext>
            </a:extLst>
          </p:cNvPr>
          <p:cNvSpPr txBox="1"/>
          <p:nvPr/>
        </p:nvSpPr>
        <p:spPr>
          <a:xfrm>
            <a:off x="6405425" y="3472912"/>
            <a:ext cx="3877985" cy="369332"/>
          </a:xfrm>
          <a:prstGeom prst="rect">
            <a:avLst/>
          </a:prstGeom>
          <a:noFill/>
        </p:spPr>
        <p:txBody>
          <a:bodyPr wrap="none" rtlCol="0">
            <a:spAutoFit/>
          </a:bodyPr>
          <a:lstStyle/>
          <a:p>
            <a:r>
              <a:rPr kumimoji="1" lang="ja-JP" altLang="en-US" b="1" u="sng" dirty="0"/>
              <a:t>府民一人当たりの収入と費用の状況</a:t>
            </a:r>
          </a:p>
        </p:txBody>
      </p:sp>
    </p:spTree>
    <p:extLst>
      <p:ext uri="{BB962C8B-B14F-4D97-AF65-F5344CB8AC3E}">
        <p14:creationId xmlns:p14="http://schemas.microsoft.com/office/powerpoint/2010/main" val="230081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0">
            <a:extLst>
              <a:ext uri="{FF2B5EF4-FFF2-40B4-BE49-F238E27FC236}">
                <a16:creationId xmlns:a16="http://schemas.microsoft.com/office/drawing/2014/main" id="{7E980258-7FEB-4D41-8A41-201ED79E4A48}"/>
              </a:ext>
            </a:extLst>
          </p:cNvPr>
          <p:cNvSpPr>
            <a:spLocks noChangeArrowheads="1"/>
          </p:cNvSpPr>
          <p:nvPr/>
        </p:nvSpPr>
        <p:spPr bwMode="auto">
          <a:xfrm>
            <a:off x="0" y="0"/>
            <a:ext cx="575542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6119813" algn="r"/>
              </a:tabLst>
              <a:defRPr>
                <a:solidFill>
                  <a:schemeClr val="tx1"/>
                </a:solidFill>
                <a:latin typeface="Arial" panose="020B0604020202020204" pitchFamily="34" charset="0"/>
              </a:defRPr>
            </a:lvl1pPr>
            <a:lvl2pPr eaLnBrk="0" fontAlgn="base" hangingPunct="0">
              <a:spcBef>
                <a:spcPct val="0"/>
              </a:spcBef>
              <a:spcAft>
                <a:spcPct val="0"/>
              </a:spcAft>
              <a:tabLst>
                <a:tab pos="6119813" algn="r"/>
              </a:tabLst>
              <a:defRPr>
                <a:solidFill>
                  <a:schemeClr val="tx1"/>
                </a:solidFill>
                <a:latin typeface="Arial" panose="020B0604020202020204" pitchFamily="34" charset="0"/>
              </a:defRPr>
            </a:lvl2pPr>
            <a:lvl3pPr eaLnBrk="0" fontAlgn="base" hangingPunct="0">
              <a:spcBef>
                <a:spcPct val="0"/>
              </a:spcBef>
              <a:spcAft>
                <a:spcPct val="0"/>
              </a:spcAft>
              <a:tabLst>
                <a:tab pos="6119813" algn="r"/>
              </a:tabLst>
              <a:defRPr>
                <a:solidFill>
                  <a:schemeClr val="tx1"/>
                </a:solidFill>
                <a:latin typeface="Arial" panose="020B0604020202020204" pitchFamily="34" charset="0"/>
              </a:defRPr>
            </a:lvl3pPr>
            <a:lvl4pPr eaLnBrk="0" fontAlgn="base" hangingPunct="0">
              <a:spcBef>
                <a:spcPct val="0"/>
              </a:spcBef>
              <a:spcAft>
                <a:spcPct val="0"/>
              </a:spcAft>
              <a:tabLst>
                <a:tab pos="6119813" algn="r"/>
              </a:tabLst>
              <a:defRPr>
                <a:solidFill>
                  <a:schemeClr val="tx1"/>
                </a:solidFill>
                <a:latin typeface="Arial" panose="020B0604020202020204" pitchFamily="34" charset="0"/>
              </a:defRPr>
            </a:lvl4pPr>
            <a:lvl5pPr eaLnBrk="0" fontAlgn="base" hangingPunct="0">
              <a:spcBef>
                <a:spcPct val="0"/>
              </a:spcBef>
              <a:spcAft>
                <a:spcPct val="0"/>
              </a:spcAft>
              <a:tabLst>
                <a:tab pos="6119813" algn="r"/>
              </a:tabLst>
              <a:defRPr>
                <a:solidFill>
                  <a:schemeClr val="tx1"/>
                </a:solidFill>
                <a:latin typeface="Arial" panose="020B0604020202020204" pitchFamily="34" charset="0"/>
              </a:defRPr>
            </a:lvl5pPr>
            <a:lvl6pPr eaLnBrk="0" fontAlgn="base" hangingPunct="0">
              <a:spcBef>
                <a:spcPct val="0"/>
              </a:spcBef>
              <a:spcAft>
                <a:spcPct val="0"/>
              </a:spcAft>
              <a:tabLst>
                <a:tab pos="6119813" algn="r"/>
              </a:tabLst>
              <a:defRPr>
                <a:solidFill>
                  <a:schemeClr val="tx1"/>
                </a:solidFill>
                <a:latin typeface="Arial" panose="020B0604020202020204" pitchFamily="34" charset="0"/>
              </a:defRPr>
            </a:lvl6pPr>
            <a:lvl7pPr eaLnBrk="0" fontAlgn="base" hangingPunct="0">
              <a:spcBef>
                <a:spcPct val="0"/>
              </a:spcBef>
              <a:spcAft>
                <a:spcPct val="0"/>
              </a:spcAft>
              <a:tabLst>
                <a:tab pos="6119813" algn="r"/>
              </a:tabLst>
              <a:defRPr>
                <a:solidFill>
                  <a:schemeClr val="tx1"/>
                </a:solidFill>
                <a:latin typeface="Arial" panose="020B0604020202020204" pitchFamily="34" charset="0"/>
              </a:defRPr>
            </a:lvl7pPr>
            <a:lvl8pPr eaLnBrk="0" fontAlgn="base" hangingPunct="0">
              <a:spcBef>
                <a:spcPct val="0"/>
              </a:spcBef>
              <a:spcAft>
                <a:spcPct val="0"/>
              </a:spcAft>
              <a:tabLst>
                <a:tab pos="6119813" algn="r"/>
              </a:tabLst>
              <a:defRPr>
                <a:solidFill>
                  <a:schemeClr val="tx1"/>
                </a:solidFill>
                <a:latin typeface="Arial" panose="020B0604020202020204" pitchFamily="34" charset="0"/>
              </a:defRPr>
            </a:lvl8pPr>
            <a:lvl9pPr eaLnBrk="0" fontAlgn="base" hangingPunct="0">
              <a:spcBef>
                <a:spcPct val="0"/>
              </a:spcBef>
              <a:spcAft>
                <a:spcPct val="0"/>
              </a:spcAft>
              <a:tabLst>
                <a:tab pos="6119813" algn="r"/>
              </a:tabLst>
              <a:defRPr>
                <a:solidFill>
                  <a:schemeClr val="tx1"/>
                </a:solidFill>
                <a:latin typeface="Arial" panose="020B0604020202020204" pitchFamily="34" charset="0"/>
              </a:defRPr>
            </a:lvl9pPr>
          </a:lstStyle>
          <a:p>
            <a:pPr marR="0" lvl="0" indent="182563" algn="l" defTabSz="914400" rtl="0" eaLnBrk="0" fontAlgn="base" latinLnBrk="0" hangingPunct="0">
              <a:lnSpc>
                <a:spcPct val="100000"/>
              </a:lnSpc>
              <a:spcBef>
                <a:spcPct val="0"/>
              </a:spcBef>
              <a:spcAft>
                <a:spcPct val="0"/>
              </a:spcAft>
              <a:buClrTx/>
              <a:buSzTx/>
              <a:buFontTx/>
              <a:buNone/>
              <a:tabLst>
                <a:tab pos="6119813" algn="r"/>
              </a:tabLst>
            </a:pPr>
            <a:r>
              <a:rPr kumimoji="0" lang="en-US" altLang="ja-JP" sz="2800"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rPr>
              <a:t>Ⅶ</a:t>
            </a:r>
            <a:r>
              <a:rPr kumimoji="0" lang="ja-JP" altLang="en-US" sz="2800"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rPr>
              <a:t>．事業類型別の財務諸表の特色</a:t>
            </a:r>
            <a:endParaRPr kumimoji="0" lang="en-US" altLang="ja-JP" sz="2800"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endParaRPr>
          </a:p>
        </p:txBody>
      </p:sp>
      <p:sp>
        <p:nvSpPr>
          <p:cNvPr id="9" name="正方形/長方形 8">
            <a:extLst>
              <a:ext uri="{FF2B5EF4-FFF2-40B4-BE49-F238E27FC236}">
                <a16:creationId xmlns:a16="http://schemas.microsoft.com/office/drawing/2014/main" id="{321DD18D-9F3D-4AEB-BE01-315E3B31331B}"/>
              </a:ext>
            </a:extLst>
          </p:cNvPr>
          <p:cNvSpPr/>
          <p:nvPr/>
        </p:nvSpPr>
        <p:spPr>
          <a:xfrm>
            <a:off x="1194600" y="590707"/>
            <a:ext cx="9802800" cy="825280"/>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b="1" dirty="0">
                <a:solidFill>
                  <a:schemeClr val="tx1"/>
                </a:solidFill>
              </a:rPr>
              <a:t>　大阪府では、管理事業別財務諸表を財務マネジメントに活用することを見据え、</a:t>
            </a:r>
            <a:r>
              <a:rPr kumimoji="1" lang="en-US" altLang="ja-JP" sz="1600" b="1">
                <a:solidFill>
                  <a:schemeClr val="tx1"/>
                </a:solidFill>
              </a:rPr>
              <a:t>264</a:t>
            </a:r>
            <a:r>
              <a:rPr kumimoji="1" lang="ja-JP" altLang="en-US" sz="1600" b="1">
                <a:solidFill>
                  <a:schemeClr val="tx1"/>
                </a:solidFill>
              </a:rPr>
              <a:t>の</a:t>
            </a:r>
            <a:r>
              <a:rPr kumimoji="1" lang="ja-JP" altLang="en-US" sz="1600" b="1" dirty="0">
                <a:solidFill>
                  <a:schemeClr val="tx1"/>
                </a:solidFill>
              </a:rPr>
              <a:t>事業を次の</a:t>
            </a:r>
            <a:r>
              <a:rPr kumimoji="1" lang="en-US" altLang="ja-JP" sz="1600" b="1" dirty="0">
                <a:solidFill>
                  <a:schemeClr val="tx1"/>
                </a:solidFill>
              </a:rPr>
              <a:t>5</a:t>
            </a:r>
            <a:r>
              <a:rPr kumimoji="1" lang="ja-JP" altLang="en-US" sz="1600" b="1" dirty="0">
                <a:solidFill>
                  <a:schemeClr val="tx1"/>
                </a:solidFill>
              </a:rPr>
              <a:t>つの事業類型に分類しています。事業類型の定義を参照することでどのような事業類型に資源やコストが投入されているかがよりイメージしやすくなります。</a:t>
            </a:r>
          </a:p>
        </p:txBody>
      </p:sp>
      <p:sp>
        <p:nvSpPr>
          <p:cNvPr id="30" name="テキスト ボックス 29">
            <a:extLst>
              <a:ext uri="{FF2B5EF4-FFF2-40B4-BE49-F238E27FC236}">
                <a16:creationId xmlns:a16="http://schemas.microsoft.com/office/drawing/2014/main" id="{395E32F0-37AC-4BE8-9659-DE8CF2A65B94}"/>
              </a:ext>
            </a:extLst>
          </p:cNvPr>
          <p:cNvSpPr txBox="1"/>
          <p:nvPr/>
        </p:nvSpPr>
        <p:spPr>
          <a:xfrm>
            <a:off x="7238189" y="6194942"/>
            <a:ext cx="4707775" cy="261610"/>
          </a:xfrm>
          <a:prstGeom prst="rect">
            <a:avLst/>
          </a:prstGeom>
          <a:noFill/>
        </p:spPr>
        <p:txBody>
          <a:bodyPr wrap="square">
            <a:spAutoFit/>
          </a:bodyPr>
          <a:lstStyle/>
          <a:p>
            <a:r>
              <a:rPr lang="ja-JP" altLang="en-US" sz="1100" dirty="0"/>
              <a:t>行政費用と金融費用を合計した「通常費用」を「コスト」としています。</a:t>
            </a:r>
          </a:p>
        </p:txBody>
      </p:sp>
      <p:sp>
        <p:nvSpPr>
          <p:cNvPr id="2" name="スライド番号プレースホルダー 1">
            <a:extLst>
              <a:ext uri="{FF2B5EF4-FFF2-40B4-BE49-F238E27FC236}">
                <a16:creationId xmlns:a16="http://schemas.microsoft.com/office/drawing/2014/main" id="{38849586-DF87-4F50-B3F1-B0A91776F1DF}"/>
              </a:ext>
            </a:extLst>
          </p:cNvPr>
          <p:cNvSpPr>
            <a:spLocks noGrp="1"/>
          </p:cNvSpPr>
          <p:nvPr>
            <p:ph type="sldNum" sz="quarter" idx="4294967295"/>
          </p:nvPr>
        </p:nvSpPr>
        <p:spPr>
          <a:xfrm>
            <a:off x="11412233" y="6492875"/>
            <a:ext cx="779767" cy="365125"/>
          </a:xfrm>
        </p:spPr>
        <p:txBody>
          <a:bodyPr/>
          <a:lstStyle/>
          <a:p>
            <a:fld id="{995ADDA1-9928-484C-B2C4-A9280BFF273D}" type="slidenum">
              <a:rPr kumimoji="1" lang="ja-JP" altLang="en-US" smtClean="0">
                <a:solidFill>
                  <a:schemeClr val="tx1"/>
                </a:solidFill>
              </a:rPr>
              <a:t>13</a:t>
            </a:fld>
            <a:endParaRPr kumimoji="1" lang="ja-JP" altLang="en-US" dirty="0">
              <a:solidFill>
                <a:schemeClr val="tx1"/>
              </a:solidFill>
            </a:endParaRPr>
          </a:p>
        </p:txBody>
      </p:sp>
      <p:pic>
        <p:nvPicPr>
          <p:cNvPr id="7" name="Picture 6">
            <a:extLst>
              <a:ext uri="{FF2B5EF4-FFF2-40B4-BE49-F238E27FC236}">
                <a16:creationId xmlns:a16="http://schemas.microsoft.com/office/drawing/2014/main" id="{4F82F8C1-66AB-46DF-913F-097802DEC7E3}"/>
              </a:ext>
            </a:extLst>
          </p:cNvPr>
          <p:cNvPicPr>
            <a:picLocks noChangeAspect="1"/>
          </p:cNvPicPr>
          <p:nvPr/>
        </p:nvPicPr>
        <p:blipFill>
          <a:blip r:embed="rId3"/>
          <a:stretch>
            <a:fillRect/>
          </a:stretch>
        </p:blipFill>
        <p:spPr>
          <a:xfrm rot="5400000">
            <a:off x="-3323760" y="3323759"/>
            <a:ext cx="6858002" cy="210482"/>
          </a:xfrm>
          <a:prstGeom prst="rect">
            <a:avLst/>
          </a:prstGeom>
        </p:spPr>
      </p:pic>
      <p:graphicFrame>
        <p:nvGraphicFramePr>
          <p:cNvPr id="5" name="表 4">
            <a:extLst>
              <a:ext uri="{FF2B5EF4-FFF2-40B4-BE49-F238E27FC236}">
                <a16:creationId xmlns:a16="http://schemas.microsoft.com/office/drawing/2014/main" id="{C2CE1A9B-67E2-2B5A-73B7-596F09EA0899}"/>
              </a:ext>
            </a:extLst>
          </p:cNvPr>
          <p:cNvGraphicFramePr>
            <a:graphicFrameLocks noGrp="1"/>
          </p:cNvGraphicFramePr>
          <p:nvPr>
            <p:extLst>
              <p:ext uri="{D42A27DB-BD31-4B8C-83A1-F6EECF244321}">
                <p14:modId xmlns:p14="http://schemas.microsoft.com/office/powerpoint/2010/main" val="309875990"/>
              </p:ext>
            </p:extLst>
          </p:nvPr>
        </p:nvGraphicFramePr>
        <p:xfrm>
          <a:off x="412809" y="1690569"/>
          <a:ext cx="11560048" cy="4301511"/>
        </p:xfrm>
        <a:graphic>
          <a:graphicData uri="http://schemas.openxmlformats.org/drawingml/2006/table">
            <a:tbl>
              <a:tblPr firstRow="1" bandRow="1">
                <a:tableStyleId>{5940675A-B579-460E-94D1-54222C63F5DA}</a:tableStyleId>
              </a:tblPr>
              <a:tblGrid>
                <a:gridCol w="1066368">
                  <a:extLst>
                    <a:ext uri="{9D8B030D-6E8A-4147-A177-3AD203B41FA5}">
                      <a16:colId xmlns:a16="http://schemas.microsoft.com/office/drawing/2014/main" val="689380964"/>
                    </a:ext>
                  </a:extLst>
                </a:gridCol>
                <a:gridCol w="2098736">
                  <a:extLst>
                    <a:ext uri="{9D8B030D-6E8A-4147-A177-3AD203B41FA5}">
                      <a16:colId xmlns:a16="http://schemas.microsoft.com/office/drawing/2014/main" val="1453404082"/>
                    </a:ext>
                  </a:extLst>
                </a:gridCol>
                <a:gridCol w="2098736">
                  <a:extLst>
                    <a:ext uri="{9D8B030D-6E8A-4147-A177-3AD203B41FA5}">
                      <a16:colId xmlns:a16="http://schemas.microsoft.com/office/drawing/2014/main" val="1824328557"/>
                    </a:ext>
                  </a:extLst>
                </a:gridCol>
                <a:gridCol w="2098736">
                  <a:extLst>
                    <a:ext uri="{9D8B030D-6E8A-4147-A177-3AD203B41FA5}">
                      <a16:colId xmlns:a16="http://schemas.microsoft.com/office/drawing/2014/main" val="4230624570"/>
                    </a:ext>
                  </a:extLst>
                </a:gridCol>
                <a:gridCol w="2098736">
                  <a:extLst>
                    <a:ext uri="{9D8B030D-6E8A-4147-A177-3AD203B41FA5}">
                      <a16:colId xmlns:a16="http://schemas.microsoft.com/office/drawing/2014/main" val="1292013722"/>
                    </a:ext>
                  </a:extLst>
                </a:gridCol>
                <a:gridCol w="2098736">
                  <a:extLst>
                    <a:ext uri="{9D8B030D-6E8A-4147-A177-3AD203B41FA5}">
                      <a16:colId xmlns:a16="http://schemas.microsoft.com/office/drawing/2014/main" val="2761614328"/>
                    </a:ext>
                  </a:extLst>
                </a:gridCol>
              </a:tblGrid>
              <a:tr h="819187">
                <a:tc>
                  <a:txBody>
                    <a:bodyPr/>
                    <a:lstStyle/>
                    <a:p>
                      <a:pPr algn="ctr"/>
                      <a:r>
                        <a:rPr kumimoji="1" lang="ja-JP" altLang="en-US" sz="1400" dirty="0">
                          <a:latin typeface="HG丸ｺﾞｼｯｸM-PRO" panose="020F0600000000000000" pitchFamily="50" charset="-128"/>
                          <a:ea typeface="HG丸ｺﾞｼｯｸM-PRO" panose="020F0600000000000000" pitchFamily="50" charset="-128"/>
                        </a:rPr>
                        <a:t>事業類型</a:t>
                      </a:r>
                    </a:p>
                  </a:txBody>
                  <a:tcPr marL="0" marR="0" marT="0" marB="0" anchor="ctr"/>
                </a:tc>
                <a:tc>
                  <a:txBody>
                    <a:bodyPr/>
                    <a:lstStyle/>
                    <a:p>
                      <a:r>
                        <a:rPr kumimoji="1" lang="ja-JP" altLang="en-US" sz="1400" dirty="0">
                          <a:latin typeface="HG丸ｺﾞｼｯｸM-PRO" panose="020F0600000000000000" pitchFamily="50" charset="-128"/>
                          <a:ea typeface="HG丸ｺﾞｼｯｸM-PRO" panose="020F0600000000000000" pitchFamily="50" charset="-128"/>
                        </a:rPr>
                        <a:t>施設運営型</a:t>
                      </a:r>
                    </a:p>
                  </a:txBody>
                  <a:tcPr anchor="ctr">
                    <a:solidFill>
                      <a:srgbClr val="C5D9F1"/>
                    </a:solidFill>
                  </a:tcPr>
                </a:tc>
                <a:tc>
                  <a:txBody>
                    <a:bodyPr/>
                    <a:lstStyle/>
                    <a:p>
                      <a:r>
                        <a:rPr kumimoji="1" lang="ja-JP" altLang="en-US" sz="1400" dirty="0">
                          <a:latin typeface="HG丸ｺﾞｼｯｸM-PRO" panose="020F0600000000000000" pitchFamily="50" charset="-128"/>
                          <a:ea typeface="HG丸ｺﾞｼｯｸM-PRO" panose="020F0600000000000000" pitchFamily="50" charset="-128"/>
                        </a:rPr>
                        <a:t>社会資本整備型</a:t>
                      </a:r>
                    </a:p>
                  </a:txBody>
                  <a:tcPr anchor="ctr">
                    <a:solidFill>
                      <a:srgbClr val="FDE9D9"/>
                    </a:solidFill>
                  </a:tcPr>
                </a:tc>
                <a:tc>
                  <a:txBody>
                    <a:bodyPr/>
                    <a:lstStyle/>
                    <a:p>
                      <a:r>
                        <a:rPr kumimoji="1" lang="ja-JP" altLang="en-US" sz="1400" dirty="0">
                          <a:latin typeface="HG丸ｺﾞｼｯｸM-PRO" panose="020F0600000000000000" pitchFamily="50" charset="-128"/>
                          <a:ea typeface="HG丸ｺﾞｼｯｸM-PRO" panose="020F0600000000000000" pitchFamily="50" charset="-128"/>
                        </a:rPr>
                        <a:t>財政融資型</a:t>
                      </a:r>
                    </a:p>
                  </a:txBody>
                  <a:tcPr anchor="ctr">
                    <a:solidFill>
                      <a:srgbClr val="EBF1DE"/>
                    </a:solidFill>
                  </a:tcPr>
                </a:tc>
                <a:tc>
                  <a:txBody>
                    <a:bodyPr/>
                    <a:lstStyle/>
                    <a:p>
                      <a:r>
                        <a:rPr kumimoji="1" lang="ja-JP" altLang="en-US" sz="1400" dirty="0">
                          <a:latin typeface="HG丸ｺﾞｼｯｸM-PRO" panose="020F0600000000000000" pitchFamily="50" charset="-128"/>
                          <a:ea typeface="HG丸ｺﾞｼｯｸM-PRO" panose="020F0600000000000000" pitchFamily="50" charset="-128"/>
                        </a:rPr>
                        <a:t>助成・啓発・</a:t>
                      </a:r>
                      <a:endParaRPr kumimoji="1" lang="en-US" altLang="ja-JP" sz="1400" dirty="0">
                        <a:latin typeface="HG丸ｺﾞｼｯｸM-PRO" panose="020F0600000000000000" pitchFamily="50" charset="-128"/>
                        <a:ea typeface="HG丸ｺﾞｼｯｸM-PRO" panose="020F0600000000000000" pitchFamily="50" charset="-128"/>
                      </a:endParaRPr>
                    </a:p>
                    <a:p>
                      <a:r>
                        <a:rPr kumimoji="1" lang="ja-JP" altLang="en-US" sz="1400" dirty="0">
                          <a:latin typeface="HG丸ｺﾞｼｯｸM-PRO" panose="020F0600000000000000" pitchFamily="50" charset="-128"/>
                          <a:ea typeface="HG丸ｺﾞｼｯｸM-PRO" panose="020F0600000000000000" pitchFamily="50" charset="-128"/>
                        </a:rPr>
                        <a:t>指導・公権力型</a:t>
                      </a:r>
                    </a:p>
                  </a:txBody>
                  <a:tcPr anchor="ctr">
                    <a:solidFill>
                      <a:srgbClr val="F2DCDB"/>
                    </a:solidFill>
                  </a:tcPr>
                </a:tc>
                <a:tc>
                  <a:txBody>
                    <a:bodyPr/>
                    <a:lstStyle/>
                    <a:p>
                      <a:r>
                        <a:rPr kumimoji="1" lang="ja-JP" altLang="en-US" sz="1400" dirty="0">
                          <a:latin typeface="HG丸ｺﾞｼｯｸM-PRO" panose="020F0600000000000000" pitchFamily="50" charset="-128"/>
                          <a:ea typeface="HG丸ｺﾞｼｯｸM-PRO" panose="020F0600000000000000" pitchFamily="50" charset="-128"/>
                        </a:rPr>
                        <a:t>行政組織管理型</a:t>
                      </a:r>
                    </a:p>
                  </a:txBody>
                  <a:tcPr anchor="ctr">
                    <a:solidFill>
                      <a:srgbClr val="DAEEF3"/>
                    </a:solidFill>
                  </a:tcPr>
                </a:tc>
                <a:extLst>
                  <a:ext uri="{0D108BD9-81ED-4DB2-BD59-A6C34878D82A}">
                    <a16:rowId xmlns:a16="http://schemas.microsoft.com/office/drawing/2014/main" val="623560540"/>
                  </a:ext>
                </a:extLst>
              </a:tr>
              <a:tr h="415282">
                <a:tc>
                  <a:txBody>
                    <a:bodyPr/>
                    <a:lstStyle/>
                    <a:p>
                      <a:pPr algn="ctr"/>
                      <a:r>
                        <a:rPr kumimoji="1" lang="ja-JP" altLang="en-US" sz="1400" dirty="0">
                          <a:latin typeface="HG丸ｺﾞｼｯｸM-PRO" panose="020F0600000000000000" pitchFamily="50" charset="-128"/>
                          <a:ea typeface="HG丸ｺﾞｼｯｸM-PRO" panose="020F0600000000000000" pitchFamily="50" charset="-128"/>
                        </a:rPr>
                        <a:t>事業数</a:t>
                      </a:r>
                    </a:p>
                  </a:txBody>
                  <a:tcPr marL="0" marR="0" marT="0" marB="0" anchor="ctr"/>
                </a:tc>
                <a:tc>
                  <a:txBody>
                    <a:bodyPr/>
                    <a:lstStyle/>
                    <a:p>
                      <a:pPr algn="ctr"/>
                      <a:r>
                        <a:rPr kumimoji="1" lang="en-US" altLang="ja-JP" sz="1200" dirty="0">
                          <a:latin typeface="HG丸ｺﾞｼｯｸM-PRO" panose="020F0600000000000000" pitchFamily="50" charset="-128"/>
                          <a:ea typeface="HG丸ｺﾞｼｯｸM-PRO" panose="020F0600000000000000" pitchFamily="50" charset="-128"/>
                        </a:rPr>
                        <a:t>46</a:t>
                      </a:r>
                      <a:r>
                        <a:rPr kumimoji="1" lang="ja-JP" altLang="en-US" sz="1200" dirty="0">
                          <a:latin typeface="HG丸ｺﾞｼｯｸM-PRO" panose="020F0600000000000000" pitchFamily="50" charset="-128"/>
                          <a:ea typeface="HG丸ｺﾞｼｯｸM-PRO" panose="020F0600000000000000" pitchFamily="50" charset="-128"/>
                        </a:rPr>
                        <a:t>事業</a:t>
                      </a:r>
                    </a:p>
                  </a:txBody>
                  <a:tcPr anchor="ctr">
                    <a:solidFill>
                      <a:srgbClr val="C5D9F1"/>
                    </a:solidFill>
                  </a:tcPr>
                </a:tc>
                <a:tc>
                  <a:txBody>
                    <a:bodyPr/>
                    <a:lstStyle/>
                    <a:p>
                      <a:pPr algn="ctr"/>
                      <a:r>
                        <a:rPr kumimoji="1" lang="en-US" altLang="ja-JP" sz="1200" dirty="0">
                          <a:latin typeface="HG丸ｺﾞｼｯｸM-PRO" panose="020F0600000000000000" pitchFamily="50" charset="-128"/>
                          <a:ea typeface="HG丸ｺﾞｼｯｸM-PRO" panose="020F0600000000000000" pitchFamily="50" charset="-128"/>
                        </a:rPr>
                        <a:t>22</a:t>
                      </a:r>
                      <a:r>
                        <a:rPr kumimoji="1" lang="ja-JP" altLang="en-US" sz="1200" dirty="0">
                          <a:latin typeface="HG丸ｺﾞｼｯｸM-PRO" panose="020F0600000000000000" pitchFamily="50" charset="-128"/>
                          <a:ea typeface="HG丸ｺﾞｼｯｸM-PRO" panose="020F0600000000000000" pitchFamily="50" charset="-128"/>
                        </a:rPr>
                        <a:t>事業</a:t>
                      </a:r>
                    </a:p>
                  </a:txBody>
                  <a:tcPr anchor="ctr">
                    <a:solidFill>
                      <a:srgbClr val="FDE9D9"/>
                    </a:solidFill>
                  </a:tcPr>
                </a:tc>
                <a:tc>
                  <a:txBody>
                    <a:bodyPr/>
                    <a:lstStyle/>
                    <a:p>
                      <a:pPr algn="ctr"/>
                      <a:r>
                        <a:rPr kumimoji="1" lang="en-US" altLang="ja-JP" sz="1200" dirty="0">
                          <a:latin typeface="HG丸ｺﾞｼｯｸM-PRO" panose="020F0600000000000000" pitchFamily="50" charset="-128"/>
                          <a:ea typeface="HG丸ｺﾞｼｯｸM-PRO" panose="020F0600000000000000" pitchFamily="50" charset="-128"/>
                        </a:rPr>
                        <a:t>8</a:t>
                      </a:r>
                      <a:r>
                        <a:rPr kumimoji="1" lang="ja-JP" altLang="en-US" sz="1200" dirty="0">
                          <a:latin typeface="HG丸ｺﾞｼｯｸM-PRO" panose="020F0600000000000000" pitchFamily="50" charset="-128"/>
                          <a:ea typeface="HG丸ｺﾞｼｯｸM-PRO" panose="020F0600000000000000" pitchFamily="50" charset="-128"/>
                        </a:rPr>
                        <a:t>事業</a:t>
                      </a:r>
                    </a:p>
                  </a:txBody>
                  <a:tcPr anchor="ctr">
                    <a:solidFill>
                      <a:srgbClr val="EBF1DE"/>
                    </a:solidFill>
                  </a:tcPr>
                </a:tc>
                <a:tc>
                  <a:txBody>
                    <a:bodyPr/>
                    <a:lstStyle/>
                    <a:p>
                      <a:pPr algn="ctr"/>
                      <a:r>
                        <a:rPr kumimoji="1" lang="en-US" altLang="ja-JP" sz="1200" dirty="0">
                          <a:latin typeface="HG丸ｺﾞｼｯｸM-PRO" panose="020F0600000000000000" pitchFamily="50" charset="-128"/>
                          <a:ea typeface="HG丸ｺﾞｼｯｸM-PRO" panose="020F0600000000000000" pitchFamily="50" charset="-128"/>
                        </a:rPr>
                        <a:t>121</a:t>
                      </a:r>
                      <a:r>
                        <a:rPr kumimoji="1" lang="ja-JP" altLang="en-US" sz="1200" dirty="0">
                          <a:latin typeface="HG丸ｺﾞｼｯｸM-PRO" panose="020F0600000000000000" pitchFamily="50" charset="-128"/>
                          <a:ea typeface="HG丸ｺﾞｼｯｸM-PRO" panose="020F0600000000000000" pitchFamily="50" charset="-128"/>
                        </a:rPr>
                        <a:t>事業</a:t>
                      </a:r>
                    </a:p>
                  </a:txBody>
                  <a:tcPr anchor="ctr">
                    <a:solidFill>
                      <a:srgbClr val="F2DCDB"/>
                    </a:solidFill>
                  </a:tcPr>
                </a:tc>
                <a:tc>
                  <a:txBody>
                    <a:bodyPr/>
                    <a:lstStyle/>
                    <a:p>
                      <a:pPr algn="ctr"/>
                      <a:r>
                        <a:rPr kumimoji="1" lang="en-US" altLang="ja-JP" sz="1200" dirty="0">
                          <a:latin typeface="HG丸ｺﾞｼｯｸM-PRO" panose="020F0600000000000000" pitchFamily="50" charset="-128"/>
                          <a:ea typeface="HG丸ｺﾞｼｯｸM-PRO" panose="020F0600000000000000" pitchFamily="50" charset="-128"/>
                        </a:rPr>
                        <a:t>67</a:t>
                      </a:r>
                      <a:r>
                        <a:rPr kumimoji="1" lang="ja-JP" altLang="en-US" sz="1200" dirty="0">
                          <a:latin typeface="HG丸ｺﾞｼｯｸM-PRO" panose="020F0600000000000000" pitchFamily="50" charset="-128"/>
                          <a:ea typeface="HG丸ｺﾞｼｯｸM-PRO" panose="020F0600000000000000" pitchFamily="50" charset="-128"/>
                        </a:rPr>
                        <a:t>事業</a:t>
                      </a:r>
                    </a:p>
                  </a:txBody>
                  <a:tcPr anchor="ctr">
                    <a:solidFill>
                      <a:srgbClr val="DAEEF3"/>
                    </a:solidFill>
                  </a:tcPr>
                </a:tc>
                <a:extLst>
                  <a:ext uri="{0D108BD9-81ED-4DB2-BD59-A6C34878D82A}">
                    <a16:rowId xmlns:a16="http://schemas.microsoft.com/office/drawing/2014/main" val="2440127258"/>
                  </a:ext>
                </a:extLst>
              </a:tr>
              <a:tr h="415282">
                <a:tc>
                  <a:txBody>
                    <a:bodyPr/>
                    <a:lstStyle/>
                    <a:p>
                      <a:pPr algn="ctr"/>
                      <a:r>
                        <a:rPr kumimoji="1" lang="ja-JP" altLang="en-US" sz="1400" dirty="0">
                          <a:latin typeface="HG丸ｺﾞｼｯｸM-PRO" panose="020F0600000000000000" pitchFamily="50" charset="-128"/>
                          <a:ea typeface="HG丸ｺﾞｼｯｸM-PRO" panose="020F0600000000000000" pitchFamily="50" charset="-128"/>
                        </a:rPr>
                        <a:t>事業例</a:t>
                      </a:r>
                    </a:p>
                  </a:txBody>
                  <a:tcPr marL="0" marR="0" marT="0" marB="0" anchor="ctr"/>
                </a:tc>
                <a:tc>
                  <a:txBody>
                    <a:bodyPr/>
                    <a:lstStyle/>
                    <a:p>
                      <a:pPr algn="ctr"/>
                      <a:r>
                        <a:rPr kumimoji="1" lang="ja-JP" altLang="en-US" sz="1200" dirty="0">
                          <a:latin typeface="HG丸ｺﾞｼｯｸM-PRO" panose="020F0600000000000000" pitchFamily="50" charset="-128"/>
                          <a:ea typeface="HG丸ｺﾞｼｯｸM-PRO" panose="020F0600000000000000" pitchFamily="50" charset="-128"/>
                        </a:rPr>
                        <a:t>府営住宅事業</a:t>
                      </a:r>
                    </a:p>
                  </a:txBody>
                  <a:tcPr anchor="ctr">
                    <a:solidFill>
                      <a:srgbClr val="C5D9F1"/>
                    </a:solidFill>
                  </a:tcPr>
                </a:tc>
                <a:tc>
                  <a:txBody>
                    <a:bodyPr/>
                    <a:lstStyle/>
                    <a:p>
                      <a:pPr algn="ctr"/>
                      <a:r>
                        <a:rPr kumimoji="1" lang="ja-JP" altLang="en-US" sz="1200" dirty="0">
                          <a:latin typeface="HG丸ｺﾞｼｯｸM-PRO" panose="020F0600000000000000" pitchFamily="50" charset="-128"/>
                          <a:ea typeface="HG丸ｺﾞｼｯｸM-PRO" panose="020F0600000000000000" pitchFamily="50" charset="-128"/>
                        </a:rPr>
                        <a:t>道路事業</a:t>
                      </a:r>
                    </a:p>
                  </a:txBody>
                  <a:tcPr anchor="ctr">
                    <a:solidFill>
                      <a:srgbClr val="FDE9D9"/>
                    </a:solidFill>
                  </a:tcPr>
                </a:tc>
                <a:tc>
                  <a:txBody>
                    <a:bodyPr/>
                    <a:lstStyle/>
                    <a:p>
                      <a:pPr algn="ctr"/>
                      <a:r>
                        <a:rPr kumimoji="1" lang="ja-JP" altLang="en-US" sz="1200" dirty="0">
                          <a:latin typeface="HG丸ｺﾞｼｯｸM-PRO" panose="020F0600000000000000" pitchFamily="50" charset="-128"/>
                          <a:ea typeface="HG丸ｺﾞｼｯｸM-PRO" panose="020F0600000000000000" pitchFamily="50" charset="-128"/>
                        </a:rPr>
                        <a:t>制度融資事業</a:t>
                      </a:r>
                    </a:p>
                  </a:txBody>
                  <a:tcPr anchor="ctr">
                    <a:solidFill>
                      <a:srgbClr val="EBF1DE"/>
                    </a:solidFill>
                  </a:tcPr>
                </a:tc>
                <a:tc>
                  <a:txBody>
                    <a:bodyPr/>
                    <a:lstStyle/>
                    <a:p>
                      <a:pPr algn="ctr"/>
                      <a:r>
                        <a:rPr kumimoji="1" lang="ja-JP" altLang="en-US" sz="1200" dirty="0">
                          <a:latin typeface="HG丸ｺﾞｼｯｸM-PRO" panose="020F0600000000000000" pitchFamily="50" charset="-128"/>
                          <a:ea typeface="HG丸ｺﾞｼｯｸM-PRO" panose="020F0600000000000000" pitchFamily="50" charset="-128"/>
                        </a:rPr>
                        <a:t>薬事指導事業</a:t>
                      </a:r>
                    </a:p>
                  </a:txBody>
                  <a:tcPr anchor="ctr">
                    <a:solidFill>
                      <a:srgbClr val="F2DCDB"/>
                    </a:solidFill>
                  </a:tcPr>
                </a:tc>
                <a:tc>
                  <a:txBody>
                    <a:bodyPr/>
                    <a:lstStyle/>
                    <a:p>
                      <a:pPr algn="ctr"/>
                      <a:r>
                        <a:rPr kumimoji="1" lang="ja-JP" altLang="en-US" sz="1200" dirty="0">
                          <a:latin typeface="HG丸ｺﾞｼｯｸM-PRO" panose="020F0600000000000000" pitchFamily="50" charset="-128"/>
                          <a:ea typeface="HG丸ｺﾞｼｯｸM-PRO" panose="020F0600000000000000" pitchFamily="50" charset="-128"/>
                        </a:rPr>
                        <a:t>総務サービス事業</a:t>
                      </a:r>
                    </a:p>
                  </a:txBody>
                  <a:tcPr anchor="ctr">
                    <a:solidFill>
                      <a:srgbClr val="DAEEF3"/>
                    </a:solidFill>
                  </a:tcPr>
                </a:tc>
                <a:extLst>
                  <a:ext uri="{0D108BD9-81ED-4DB2-BD59-A6C34878D82A}">
                    <a16:rowId xmlns:a16="http://schemas.microsoft.com/office/drawing/2014/main" val="4179101630"/>
                  </a:ext>
                </a:extLst>
              </a:tr>
              <a:tr h="415282">
                <a:tc>
                  <a:txBody>
                    <a:bodyPr/>
                    <a:lstStyle/>
                    <a:p>
                      <a:pPr algn="ctr"/>
                      <a:r>
                        <a:rPr kumimoji="1" lang="ja-JP" altLang="en-US" sz="1400" dirty="0">
                          <a:latin typeface="HG丸ｺﾞｼｯｸM-PRO" panose="020F0600000000000000" pitchFamily="50" charset="-128"/>
                          <a:ea typeface="HG丸ｺﾞｼｯｸM-PRO" panose="020F0600000000000000" pitchFamily="50" charset="-128"/>
                        </a:rPr>
                        <a:t>定義</a:t>
                      </a:r>
                    </a:p>
                  </a:txBody>
                  <a:tcPr marL="0" marR="0" marT="0" marB="0" anchor="ctr"/>
                </a:tc>
                <a:tc>
                  <a:txBody>
                    <a:bodyPr/>
                    <a:lstStyle/>
                    <a:p>
                      <a:r>
                        <a:rPr kumimoji="1" lang="ja-JP" altLang="en-US" sz="1200" dirty="0">
                          <a:latin typeface="HG丸ｺﾞｼｯｸM-PRO" panose="020F0600000000000000" pitchFamily="50" charset="-128"/>
                          <a:ea typeface="HG丸ｺﾞｼｯｸM-PRO" panose="020F0600000000000000" pitchFamily="50" charset="-128"/>
                        </a:rPr>
                        <a:t>公の施設など、府民サービスを提供する施設の運営を主とする事業</a:t>
                      </a:r>
                    </a:p>
                  </a:txBody>
                  <a:tcPr marL="45720" marR="45720" anchor="ctr">
                    <a:solidFill>
                      <a:srgbClr val="C5D9F1"/>
                    </a:solidFill>
                  </a:tcPr>
                </a:tc>
                <a:tc>
                  <a:txBody>
                    <a:bodyPr/>
                    <a:lstStyle/>
                    <a:p>
                      <a:r>
                        <a:rPr kumimoji="1" lang="ja-JP" altLang="en-US" sz="1200" dirty="0">
                          <a:latin typeface="HG丸ｺﾞｼｯｸM-PRO" panose="020F0600000000000000" pitchFamily="50" charset="-128"/>
                          <a:ea typeface="HG丸ｺﾞｼｯｸM-PRO" panose="020F0600000000000000" pitchFamily="50" charset="-128"/>
                        </a:rPr>
                        <a:t>インフラ資産等を整備することを主とする事業</a:t>
                      </a:r>
                    </a:p>
                  </a:txBody>
                  <a:tcPr marL="45720" marR="45720" anchor="ctr">
                    <a:solidFill>
                      <a:srgbClr val="FDE9D9"/>
                    </a:solidFill>
                  </a:tcPr>
                </a:tc>
                <a:tc>
                  <a:txBody>
                    <a:bodyPr/>
                    <a:lstStyle/>
                    <a:p>
                      <a:r>
                        <a:rPr kumimoji="1" lang="ja-JP" altLang="en-US" sz="1200" dirty="0">
                          <a:latin typeface="HG丸ｺﾞｼｯｸM-PRO" panose="020F0600000000000000" pitchFamily="50" charset="-128"/>
                          <a:ea typeface="HG丸ｺﾞｼｯｸM-PRO" panose="020F0600000000000000" pitchFamily="50" charset="-128"/>
                        </a:rPr>
                        <a:t>経済社会に貢献する事業を行う機関等に資金を貸し付けることを主とする事業</a:t>
                      </a:r>
                    </a:p>
                  </a:txBody>
                  <a:tcPr marL="45720" marR="45720" anchor="ctr">
                    <a:solidFill>
                      <a:srgbClr val="EBF1DE"/>
                    </a:solidFill>
                  </a:tcPr>
                </a:tc>
                <a:tc>
                  <a:txBody>
                    <a:bodyPr/>
                    <a:lstStyle/>
                    <a:p>
                      <a:r>
                        <a:rPr kumimoji="1" lang="ja-JP" altLang="en-US" sz="1200" dirty="0">
                          <a:latin typeface="HG丸ｺﾞｼｯｸM-PRO" panose="020F0600000000000000" pitchFamily="50" charset="-128"/>
                          <a:ea typeface="HG丸ｺﾞｼｯｸM-PRO" panose="020F0600000000000000" pitchFamily="50" charset="-128"/>
                        </a:rPr>
                        <a:t>個人や団体等に対する助成、指導監督や、府民への啓発の他、法令又は条例により与えられた権限の行使を行うことを主とする事業</a:t>
                      </a:r>
                    </a:p>
                  </a:txBody>
                  <a:tcPr marL="45720" marR="45720" anchor="ctr">
                    <a:solidFill>
                      <a:srgbClr val="F2DCDB"/>
                    </a:solidFill>
                  </a:tcPr>
                </a:tc>
                <a:tc>
                  <a:txBody>
                    <a:bodyPr/>
                    <a:lstStyle/>
                    <a:p>
                      <a:r>
                        <a:rPr kumimoji="1" lang="ja-JP" altLang="en-US" sz="1200" dirty="0">
                          <a:latin typeface="HG丸ｺﾞｼｯｸM-PRO" panose="020F0600000000000000" pitchFamily="50" charset="-128"/>
                          <a:ea typeface="HG丸ｺﾞｼｯｸM-PRO" panose="020F0600000000000000" pitchFamily="50" charset="-128"/>
                        </a:rPr>
                        <a:t>総合企画、予算、広報、人事に関する業務等、組織管理のための総務的な事業</a:t>
                      </a:r>
                    </a:p>
                  </a:txBody>
                  <a:tcPr marL="45720" marR="45720" anchor="ctr">
                    <a:solidFill>
                      <a:srgbClr val="DAEEF3"/>
                    </a:solidFill>
                  </a:tcPr>
                </a:tc>
                <a:extLst>
                  <a:ext uri="{0D108BD9-81ED-4DB2-BD59-A6C34878D82A}">
                    <a16:rowId xmlns:a16="http://schemas.microsoft.com/office/drawing/2014/main" val="3778344777"/>
                  </a:ext>
                </a:extLst>
              </a:tr>
              <a:tr h="415282">
                <a:tc>
                  <a:txBody>
                    <a:bodyPr/>
                    <a:lstStyle/>
                    <a:p>
                      <a:pPr algn="ctr"/>
                      <a:r>
                        <a:rPr kumimoji="1" lang="ja-JP" altLang="en-US" sz="1400" dirty="0">
                          <a:latin typeface="HG丸ｺﾞｼｯｸM-PRO" panose="020F0600000000000000" pitchFamily="50" charset="-128"/>
                          <a:ea typeface="HG丸ｺﾞｼｯｸM-PRO" panose="020F0600000000000000" pitchFamily="50" charset="-128"/>
                        </a:rPr>
                        <a:t>分析の視点</a:t>
                      </a:r>
                    </a:p>
                  </a:txBody>
                  <a:tcPr marL="0" marR="0" marT="0" marB="0" anchor="ctr"/>
                </a:tc>
                <a:tc>
                  <a:txBody>
                    <a:bodyPr/>
                    <a:lstStyle/>
                    <a:p>
                      <a:r>
                        <a:rPr kumimoji="1" lang="ja-JP" altLang="en-US" sz="1200" dirty="0">
                          <a:latin typeface="HG丸ｺﾞｼｯｸM-PRO" panose="020F0600000000000000" pitchFamily="50" charset="-128"/>
                          <a:ea typeface="HG丸ｺﾞｼｯｸM-PRO" panose="020F0600000000000000" pitchFamily="50" charset="-128"/>
                        </a:rPr>
                        <a:t>・料金や税負担は適正か</a:t>
                      </a:r>
                      <a:endParaRPr kumimoji="1" lang="en-US" altLang="ja-JP" sz="1200" dirty="0">
                        <a:latin typeface="HG丸ｺﾞｼｯｸM-PRO" panose="020F0600000000000000" pitchFamily="50" charset="-128"/>
                        <a:ea typeface="HG丸ｺﾞｼｯｸM-PRO" panose="020F0600000000000000" pitchFamily="50" charset="-128"/>
                      </a:endParaRPr>
                    </a:p>
                    <a:p>
                      <a:r>
                        <a:rPr kumimoji="1" lang="ja-JP" altLang="en-US" sz="1200" dirty="0">
                          <a:latin typeface="HG丸ｺﾞｼｯｸM-PRO" panose="020F0600000000000000" pitchFamily="50" charset="-128"/>
                          <a:ea typeface="HG丸ｺﾞｼｯｸM-PRO" panose="020F0600000000000000" pitchFamily="50" charset="-128"/>
                        </a:rPr>
                        <a:t>・コストに見合う成果か</a:t>
                      </a:r>
                      <a:endParaRPr kumimoji="1" lang="en-US" altLang="ja-JP" sz="1200" dirty="0">
                        <a:latin typeface="HG丸ｺﾞｼｯｸM-PRO" panose="020F0600000000000000" pitchFamily="50" charset="-128"/>
                        <a:ea typeface="HG丸ｺﾞｼｯｸM-PRO" panose="020F0600000000000000" pitchFamily="50" charset="-128"/>
                      </a:endParaRPr>
                    </a:p>
                    <a:p>
                      <a:r>
                        <a:rPr kumimoji="1" lang="ja-JP" altLang="en-US" sz="1200" dirty="0">
                          <a:latin typeface="HG丸ｺﾞｼｯｸM-PRO" panose="020F0600000000000000" pitchFamily="50" charset="-128"/>
                          <a:ea typeface="HG丸ｺﾞｼｯｸM-PRO" panose="020F0600000000000000" pitchFamily="50" charset="-128"/>
                        </a:rPr>
                        <a:t>・施設更新の必要性はないか</a:t>
                      </a:r>
                    </a:p>
                  </a:txBody>
                  <a:tcPr marL="45720" marR="45720">
                    <a:solidFill>
                      <a:srgbClr val="C5D9F1"/>
                    </a:solidFill>
                  </a:tcPr>
                </a:tc>
                <a:tc>
                  <a:txBody>
                    <a:bodyPr/>
                    <a:lstStyle/>
                    <a:p>
                      <a:r>
                        <a:rPr kumimoji="1" lang="ja-JP" altLang="en-US" sz="1200" dirty="0">
                          <a:latin typeface="HG丸ｺﾞｼｯｸM-PRO" panose="020F0600000000000000" pitchFamily="50" charset="-128"/>
                          <a:ea typeface="HG丸ｺﾞｼｯｸM-PRO" panose="020F0600000000000000" pitchFamily="50" charset="-128"/>
                        </a:rPr>
                        <a:t>・施設更新の必要性はないか</a:t>
                      </a:r>
                      <a:endParaRPr kumimoji="1" lang="en-US" altLang="ja-JP" sz="1200" dirty="0">
                        <a:latin typeface="HG丸ｺﾞｼｯｸM-PRO" panose="020F0600000000000000" pitchFamily="50" charset="-128"/>
                        <a:ea typeface="HG丸ｺﾞｼｯｸM-PRO" panose="020F0600000000000000" pitchFamily="50" charset="-128"/>
                      </a:endParaRPr>
                    </a:p>
                    <a:p>
                      <a:r>
                        <a:rPr kumimoji="1" lang="ja-JP" altLang="en-US" sz="1200" dirty="0">
                          <a:latin typeface="HG丸ｺﾞｼｯｸM-PRO" panose="020F0600000000000000" pitchFamily="50" charset="-128"/>
                          <a:ea typeface="HG丸ｺﾞｼｯｸM-PRO" panose="020F0600000000000000" pitchFamily="50" charset="-128"/>
                        </a:rPr>
                        <a:t>・世代間負担は適切か</a:t>
                      </a:r>
                      <a:endParaRPr kumimoji="1" lang="en-US" altLang="ja-JP" sz="1200" dirty="0">
                        <a:latin typeface="HG丸ｺﾞｼｯｸM-PRO" panose="020F0600000000000000" pitchFamily="50" charset="-128"/>
                        <a:ea typeface="HG丸ｺﾞｼｯｸM-PRO" panose="020F0600000000000000" pitchFamily="50" charset="-128"/>
                      </a:endParaRPr>
                    </a:p>
                    <a:p>
                      <a:r>
                        <a:rPr kumimoji="1" lang="ja-JP" altLang="en-US" sz="1200" dirty="0">
                          <a:latin typeface="HG丸ｺﾞｼｯｸM-PRO" panose="020F0600000000000000" pitchFamily="50" charset="-128"/>
                          <a:ea typeface="HG丸ｺﾞｼｯｸM-PRO" panose="020F0600000000000000" pitchFamily="50" charset="-128"/>
                        </a:rPr>
                        <a:t>・コストの構成はどうか</a:t>
                      </a:r>
                    </a:p>
                  </a:txBody>
                  <a:tcPr marL="45720" marR="45720">
                    <a:solidFill>
                      <a:srgbClr val="FDE9D9"/>
                    </a:solidFill>
                  </a:tcPr>
                </a:tc>
                <a:tc>
                  <a:txBody>
                    <a:bodyPr/>
                    <a:lstStyle/>
                    <a:p>
                      <a:r>
                        <a:rPr kumimoji="1" lang="ja-JP" altLang="en-US" sz="1200" dirty="0">
                          <a:latin typeface="HG丸ｺﾞｼｯｸM-PRO" panose="020F0600000000000000" pitchFamily="50" charset="-128"/>
                          <a:ea typeface="HG丸ｺﾞｼｯｸM-PRO" panose="020F0600000000000000" pitchFamily="50" charset="-128"/>
                        </a:rPr>
                        <a:t>・コストに見合う成果か</a:t>
                      </a:r>
                      <a:endParaRPr kumimoji="1" lang="en-US" altLang="ja-JP" sz="1200" dirty="0">
                        <a:latin typeface="HG丸ｺﾞｼｯｸM-PRO" panose="020F0600000000000000" pitchFamily="50" charset="-128"/>
                        <a:ea typeface="HG丸ｺﾞｼｯｸM-PRO" panose="020F0600000000000000" pitchFamily="50" charset="-128"/>
                      </a:endParaRPr>
                    </a:p>
                    <a:p>
                      <a:r>
                        <a:rPr kumimoji="1" lang="ja-JP" altLang="en-US" sz="1200" dirty="0">
                          <a:latin typeface="HG丸ｺﾞｼｯｸM-PRO" panose="020F0600000000000000" pitchFamily="50" charset="-128"/>
                          <a:ea typeface="HG丸ｺﾞｼｯｸM-PRO" panose="020F0600000000000000" pitchFamily="50" charset="-128"/>
                        </a:rPr>
                        <a:t>・貸倒のリスクはどの程度か</a:t>
                      </a:r>
                    </a:p>
                  </a:txBody>
                  <a:tcPr marL="45720" marR="45720">
                    <a:solidFill>
                      <a:srgbClr val="EBF1DE"/>
                    </a:solidFill>
                  </a:tcPr>
                </a:tc>
                <a:tc>
                  <a:txBody>
                    <a:bodyPr/>
                    <a:lstStyle/>
                    <a:p>
                      <a:r>
                        <a:rPr kumimoji="1" lang="ja-JP" altLang="en-US" sz="1200" dirty="0">
                          <a:latin typeface="HG丸ｺﾞｼｯｸM-PRO" panose="020F0600000000000000" pitchFamily="50" charset="-128"/>
                          <a:ea typeface="HG丸ｺﾞｼｯｸM-PRO" panose="020F0600000000000000" pitchFamily="50" charset="-128"/>
                        </a:rPr>
                        <a:t>・コストに見合う成果か</a:t>
                      </a:r>
                    </a:p>
                  </a:txBody>
                  <a:tcPr marL="45720" marR="45720">
                    <a:solidFill>
                      <a:srgbClr val="F2DCDB"/>
                    </a:solidFill>
                  </a:tcPr>
                </a:tc>
                <a:tc>
                  <a:txBody>
                    <a:bodyPr/>
                    <a:lstStyle/>
                    <a:p>
                      <a:r>
                        <a:rPr kumimoji="1" lang="ja-JP" altLang="en-US" sz="1200" dirty="0">
                          <a:latin typeface="HG丸ｺﾞｼｯｸM-PRO" panose="020F0600000000000000" pitchFamily="50" charset="-128"/>
                          <a:ea typeface="HG丸ｺﾞｼｯｸM-PRO" panose="020F0600000000000000" pitchFamily="50" charset="-128"/>
                        </a:rPr>
                        <a:t>・コストは適正か</a:t>
                      </a:r>
                      <a:endParaRPr kumimoji="1" lang="en-US" altLang="ja-JP" sz="1200" dirty="0">
                        <a:latin typeface="HG丸ｺﾞｼｯｸM-PRO" panose="020F0600000000000000" pitchFamily="50" charset="-128"/>
                        <a:ea typeface="HG丸ｺﾞｼｯｸM-PRO" panose="020F0600000000000000" pitchFamily="50" charset="-128"/>
                      </a:endParaRPr>
                    </a:p>
                  </a:txBody>
                  <a:tcPr marL="45720" marR="45720">
                    <a:solidFill>
                      <a:srgbClr val="DAEEF3"/>
                    </a:solidFill>
                  </a:tcPr>
                </a:tc>
                <a:extLst>
                  <a:ext uri="{0D108BD9-81ED-4DB2-BD59-A6C34878D82A}">
                    <a16:rowId xmlns:a16="http://schemas.microsoft.com/office/drawing/2014/main" val="2306174680"/>
                  </a:ext>
                </a:extLst>
              </a:tr>
              <a:tr h="415282">
                <a:tc>
                  <a:txBody>
                    <a:bodyPr/>
                    <a:lstStyle/>
                    <a:p>
                      <a:pPr algn="ctr"/>
                      <a:r>
                        <a:rPr kumimoji="1" lang="ja-JP" altLang="en-US" sz="1400" dirty="0">
                          <a:latin typeface="HG丸ｺﾞｼｯｸM-PRO" panose="020F0600000000000000" pitchFamily="50" charset="-128"/>
                          <a:ea typeface="HG丸ｺﾞｼｯｸM-PRO" panose="020F0600000000000000" pitchFamily="50" charset="-128"/>
                        </a:rPr>
                        <a:t>概況</a:t>
                      </a:r>
                    </a:p>
                  </a:txBody>
                  <a:tcPr marL="0" marR="0" marT="0" marB="0" anchor="ctr"/>
                </a:tc>
                <a:tc>
                  <a:txBody>
                    <a:bodyPr/>
                    <a:lstStyle/>
                    <a:p>
                      <a:r>
                        <a:rPr kumimoji="1" lang="ja-JP" altLang="en-US" sz="1200" dirty="0">
                          <a:latin typeface="HG丸ｺﾞｼｯｸM-PRO" panose="020F0600000000000000" pitchFamily="50" charset="-128"/>
                          <a:ea typeface="HG丸ｺﾞｼｯｸM-PRO" panose="020F0600000000000000" pitchFamily="50" charset="-128"/>
                        </a:rPr>
                        <a:t>コストのうち</a:t>
                      </a:r>
                      <a:r>
                        <a:rPr kumimoji="1" lang="ja-JP" altLang="en-US" sz="1200" b="1" dirty="0">
                          <a:latin typeface="HG丸ｺﾞｼｯｸM-PRO" panose="020F0600000000000000" pitchFamily="50" charset="-128"/>
                          <a:ea typeface="HG丸ｺﾞｼｯｸM-PRO" panose="020F0600000000000000" pitchFamily="50" charset="-128"/>
                        </a:rPr>
                        <a:t>使用料及び手数料・国庫支出金</a:t>
                      </a:r>
                      <a:r>
                        <a:rPr kumimoji="1" lang="ja-JP" altLang="en-US" sz="1200" dirty="0">
                          <a:latin typeface="HG丸ｺﾞｼｯｸM-PRO" panose="020F0600000000000000" pitchFamily="50" charset="-128"/>
                          <a:ea typeface="HG丸ｺﾞｼｯｸM-PRO" panose="020F0600000000000000" pitchFamily="50" charset="-128"/>
                        </a:rPr>
                        <a:t>で賄えている割合は</a:t>
                      </a:r>
                      <a:r>
                        <a:rPr kumimoji="1" lang="en-US" altLang="ja-JP" sz="1200" b="1" dirty="0">
                          <a:latin typeface="HG丸ｺﾞｼｯｸM-PRO" panose="020F0600000000000000" pitchFamily="50" charset="-128"/>
                          <a:ea typeface="HG丸ｺﾞｼｯｸM-PRO" panose="020F0600000000000000" pitchFamily="50" charset="-128"/>
                        </a:rPr>
                        <a:t>23.5%</a:t>
                      </a:r>
                      <a:r>
                        <a:rPr kumimoji="1" lang="ja-JP" altLang="en-US" sz="1200" dirty="0">
                          <a:latin typeface="HG丸ｺﾞｼｯｸM-PRO" panose="020F0600000000000000" pitchFamily="50" charset="-128"/>
                          <a:ea typeface="HG丸ｺﾞｼｯｸM-PRO" panose="020F0600000000000000" pitchFamily="50" charset="-128"/>
                        </a:rPr>
                        <a:t>（前年度</a:t>
                      </a:r>
                      <a:r>
                        <a:rPr kumimoji="1" lang="en-US" altLang="ja-JP" sz="1200" dirty="0">
                          <a:latin typeface="HG丸ｺﾞｼｯｸM-PRO" panose="020F0600000000000000" pitchFamily="50" charset="-128"/>
                          <a:ea typeface="HG丸ｺﾞｼｯｸM-PRO" panose="020F0600000000000000" pitchFamily="50" charset="-128"/>
                        </a:rPr>
                        <a:t>31.3%</a:t>
                      </a:r>
                      <a:r>
                        <a:rPr kumimoji="1" lang="ja-JP" altLang="en-US" sz="1200" dirty="0">
                          <a:latin typeface="HG丸ｺﾞｼｯｸM-PRO" panose="020F0600000000000000" pitchFamily="50" charset="-128"/>
                          <a:ea typeface="HG丸ｺﾞｼｯｸM-PRO" panose="020F0600000000000000" pitchFamily="50" charset="-128"/>
                        </a:rPr>
                        <a:t>）</a:t>
                      </a:r>
                    </a:p>
                  </a:txBody>
                  <a:tcPr marL="45720" marR="45720" anchor="ctr">
                    <a:solidFill>
                      <a:srgbClr val="C5D9F1"/>
                    </a:solidFill>
                  </a:tcPr>
                </a:tc>
                <a:tc>
                  <a:txBody>
                    <a:bodyPr/>
                    <a:lstStyle/>
                    <a:p>
                      <a:pPr marL="144000" indent="-252000"/>
                      <a:r>
                        <a:rPr kumimoji="1" lang="ja-JP" altLang="en-US" sz="1200" dirty="0">
                          <a:latin typeface="HG丸ｺﾞｼｯｸM-PRO" panose="020F0600000000000000" pitchFamily="50" charset="-128"/>
                          <a:ea typeface="HG丸ｺﾞｼｯｸM-PRO" panose="020F0600000000000000" pitchFamily="50" charset="-128"/>
                        </a:rPr>
                        <a:t>・府の固定資産の</a:t>
                      </a:r>
                      <a:r>
                        <a:rPr kumimoji="1" lang="ja-JP" altLang="en-US" sz="1200" b="1" dirty="0">
                          <a:latin typeface="HG丸ｺﾞｼｯｸM-PRO" panose="020F0600000000000000" pitchFamily="50" charset="-128"/>
                          <a:ea typeface="HG丸ｺﾞｼｯｸM-PRO" panose="020F0600000000000000" pitchFamily="50" charset="-128"/>
                        </a:rPr>
                        <a:t>約</a:t>
                      </a:r>
                      <a:r>
                        <a:rPr kumimoji="1" lang="en-US" altLang="ja-JP" sz="1200" b="1" dirty="0">
                          <a:latin typeface="HG丸ｺﾞｼｯｸM-PRO" panose="020F0600000000000000" pitchFamily="50" charset="-128"/>
                          <a:ea typeface="HG丸ｺﾞｼｯｸM-PRO" panose="020F0600000000000000" pitchFamily="50" charset="-128"/>
                        </a:rPr>
                        <a:t>2</a:t>
                      </a:r>
                      <a:r>
                        <a:rPr kumimoji="1" lang="ja-JP" altLang="en-US" sz="1200" b="1" dirty="0">
                          <a:latin typeface="HG丸ｺﾞｼｯｸM-PRO" panose="020F0600000000000000" pitchFamily="50" charset="-128"/>
                          <a:ea typeface="HG丸ｺﾞｼｯｸM-PRO" panose="020F0600000000000000" pitchFamily="50" charset="-128"/>
                        </a:rPr>
                        <a:t>分の</a:t>
                      </a:r>
                      <a:r>
                        <a:rPr kumimoji="1" lang="en-US" altLang="ja-JP" sz="1200" b="1" dirty="0">
                          <a:latin typeface="HG丸ｺﾞｼｯｸM-PRO" panose="020F0600000000000000" pitchFamily="50" charset="-128"/>
                          <a:ea typeface="HG丸ｺﾞｼｯｸM-PRO" panose="020F0600000000000000" pitchFamily="50" charset="-128"/>
                        </a:rPr>
                        <a:t>1</a:t>
                      </a:r>
                      <a:r>
                        <a:rPr kumimoji="1" lang="ja-JP" altLang="en-US" sz="1200" dirty="0">
                          <a:latin typeface="HG丸ｺﾞｼｯｸM-PRO" panose="020F0600000000000000" pitchFamily="50" charset="-128"/>
                          <a:ea typeface="HG丸ｺﾞｼｯｸM-PRO" panose="020F0600000000000000" pitchFamily="50" charset="-128"/>
                        </a:rPr>
                        <a:t>を管理</a:t>
                      </a:r>
                      <a:endParaRPr kumimoji="1" lang="en-US" altLang="ja-JP" sz="1200" dirty="0">
                        <a:latin typeface="HG丸ｺﾞｼｯｸM-PRO" panose="020F0600000000000000" pitchFamily="50" charset="-128"/>
                        <a:ea typeface="HG丸ｺﾞｼｯｸM-PRO" panose="020F0600000000000000" pitchFamily="50" charset="-128"/>
                      </a:endParaRPr>
                    </a:p>
                    <a:p>
                      <a:pPr marL="144000" indent="-252000"/>
                      <a:r>
                        <a:rPr kumimoji="1" lang="ja-JP" altLang="en-US" sz="1200" dirty="0">
                          <a:latin typeface="HG丸ｺﾞｼｯｸM-PRO" panose="020F0600000000000000" pitchFamily="50" charset="-128"/>
                          <a:ea typeface="HG丸ｺﾞｼｯｸM-PRO" panose="020F0600000000000000" pitchFamily="50" charset="-128"/>
                        </a:rPr>
                        <a:t>・整備にかかる</a:t>
                      </a:r>
                      <a:r>
                        <a:rPr kumimoji="1" lang="ja-JP" altLang="en-US" sz="1200" b="1" dirty="0">
                          <a:latin typeface="HG丸ｺﾞｼｯｸM-PRO" panose="020F0600000000000000" pitchFamily="50" charset="-128"/>
                          <a:ea typeface="HG丸ｺﾞｼｯｸM-PRO" panose="020F0600000000000000" pitchFamily="50" charset="-128"/>
                        </a:rPr>
                        <a:t>将来世代の負担は</a:t>
                      </a:r>
                      <a:r>
                        <a:rPr kumimoji="1" lang="en-US" altLang="ja-JP" sz="1200" b="1" dirty="0">
                          <a:latin typeface="HG丸ｺﾞｼｯｸM-PRO" panose="020F0600000000000000" pitchFamily="50" charset="-128"/>
                          <a:ea typeface="HG丸ｺﾞｼｯｸM-PRO" panose="020F0600000000000000" pitchFamily="50" charset="-128"/>
                        </a:rPr>
                        <a:t>30.7%</a:t>
                      </a:r>
                      <a:r>
                        <a:rPr kumimoji="1" lang="ja-JP" altLang="en-US" sz="1200" dirty="0">
                          <a:latin typeface="HG丸ｺﾞｼｯｸM-PRO" panose="020F0600000000000000" pitchFamily="50" charset="-128"/>
                          <a:ea typeface="HG丸ｺﾞｼｯｸM-PRO" panose="020F0600000000000000" pitchFamily="50" charset="-128"/>
                        </a:rPr>
                        <a:t>（前年度</a:t>
                      </a:r>
                      <a:r>
                        <a:rPr kumimoji="1" lang="en-US" altLang="ja-JP" sz="1200" dirty="0">
                          <a:latin typeface="HG丸ｺﾞｼｯｸM-PRO" panose="020F0600000000000000" pitchFamily="50" charset="-128"/>
                          <a:ea typeface="HG丸ｺﾞｼｯｸM-PRO" panose="020F0600000000000000" pitchFamily="50" charset="-128"/>
                        </a:rPr>
                        <a:t>32.3%</a:t>
                      </a:r>
                      <a:r>
                        <a:rPr kumimoji="1" lang="ja-JP" altLang="en-US" sz="1200" dirty="0">
                          <a:latin typeface="HG丸ｺﾞｼｯｸM-PRO" panose="020F0600000000000000" pitchFamily="50" charset="-128"/>
                          <a:ea typeface="HG丸ｺﾞｼｯｸM-PRO" panose="020F0600000000000000" pitchFamily="50" charset="-128"/>
                        </a:rPr>
                        <a:t>）</a:t>
                      </a:r>
                      <a:endParaRPr kumimoji="1" lang="en-US" altLang="ja-JP" sz="1200" dirty="0">
                        <a:latin typeface="HG丸ｺﾞｼｯｸM-PRO" panose="020F0600000000000000" pitchFamily="50" charset="-128"/>
                        <a:ea typeface="HG丸ｺﾞｼｯｸM-PRO" panose="020F0600000000000000" pitchFamily="50" charset="-128"/>
                      </a:endParaRPr>
                    </a:p>
                  </a:txBody>
                  <a:tcPr marL="45720" marR="45720" anchor="ctr">
                    <a:solidFill>
                      <a:srgbClr val="FDE9D9"/>
                    </a:solidFill>
                  </a:tcPr>
                </a:tc>
                <a:tc>
                  <a:txBody>
                    <a:bodyPr/>
                    <a:lstStyle/>
                    <a:p>
                      <a:r>
                        <a:rPr kumimoji="1" lang="ja-JP" altLang="en-US" sz="1200" dirty="0">
                          <a:latin typeface="HG丸ｺﾞｼｯｸM-PRO" panose="020F0600000000000000" pitchFamily="50" charset="-128"/>
                          <a:ea typeface="HG丸ｺﾞｼｯｸM-PRO" panose="020F0600000000000000" pitchFamily="50" charset="-128"/>
                        </a:rPr>
                        <a:t>出資金、長期貸付金などの</a:t>
                      </a:r>
                      <a:r>
                        <a:rPr kumimoji="1" lang="ja-JP" altLang="en-US" sz="1200" b="1" dirty="0">
                          <a:latin typeface="HG丸ｺﾞｼｯｸM-PRO" panose="020F0600000000000000" pitchFamily="50" charset="-128"/>
                          <a:ea typeface="HG丸ｺﾞｼｯｸM-PRO" panose="020F0600000000000000" pitchFamily="50" charset="-128"/>
                        </a:rPr>
                        <a:t>投資その他の資産</a:t>
                      </a:r>
                      <a:r>
                        <a:rPr kumimoji="1" lang="ja-JP" altLang="en-US" sz="1200" dirty="0">
                          <a:latin typeface="HG丸ｺﾞｼｯｸM-PRO" panose="020F0600000000000000" pitchFamily="50" charset="-128"/>
                          <a:ea typeface="HG丸ｺﾞｼｯｸM-PRO" panose="020F0600000000000000" pitchFamily="50" charset="-128"/>
                        </a:rPr>
                        <a:t>が、資産合計の</a:t>
                      </a:r>
                      <a:r>
                        <a:rPr kumimoji="1" lang="en-US" altLang="ja-JP" sz="1200" b="1" dirty="0">
                          <a:latin typeface="HG丸ｺﾞｼｯｸM-PRO" panose="020F0600000000000000" pitchFamily="50" charset="-128"/>
                          <a:ea typeface="HG丸ｺﾞｼｯｸM-PRO" panose="020F0600000000000000" pitchFamily="50" charset="-128"/>
                        </a:rPr>
                        <a:t>94.4%</a:t>
                      </a:r>
                      <a:r>
                        <a:rPr kumimoji="1" lang="ja-JP" altLang="en-US" sz="1200" dirty="0">
                          <a:latin typeface="HG丸ｺﾞｼｯｸM-PRO" panose="020F0600000000000000" pitchFamily="50" charset="-128"/>
                          <a:ea typeface="HG丸ｺﾞｼｯｸM-PRO" panose="020F0600000000000000" pitchFamily="50" charset="-128"/>
                        </a:rPr>
                        <a:t>（前年度</a:t>
                      </a:r>
                      <a:r>
                        <a:rPr kumimoji="1" lang="en-US" altLang="ja-JP" sz="1200" dirty="0">
                          <a:latin typeface="HG丸ｺﾞｼｯｸM-PRO" panose="020F0600000000000000" pitchFamily="50" charset="-128"/>
                          <a:ea typeface="HG丸ｺﾞｼｯｸM-PRO" panose="020F0600000000000000" pitchFamily="50" charset="-128"/>
                        </a:rPr>
                        <a:t>94.2%</a:t>
                      </a:r>
                      <a:r>
                        <a:rPr kumimoji="1" lang="ja-JP" altLang="en-US" sz="1200" dirty="0">
                          <a:latin typeface="HG丸ｺﾞｼｯｸM-PRO" panose="020F0600000000000000" pitchFamily="50" charset="-128"/>
                          <a:ea typeface="HG丸ｺﾞｼｯｸM-PRO" panose="020F0600000000000000" pitchFamily="50" charset="-128"/>
                        </a:rPr>
                        <a:t>）</a:t>
                      </a:r>
                    </a:p>
                  </a:txBody>
                  <a:tcPr marL="45720" marR="45720" anchor="ctr">
                    <a:solidFill>
                      <a:srgbClr val="EBF1DE"/>
                    </a:solidFill>
                  </a:tcPr>
                </a:tc>
                <a:tc>
                  <a:txBody>
                    <a:bodyPr/>
                    <a:lstStyle/>
                    <a:p>
                      <a:r>
                        <a:rPr kumimoji="1" lang="ja-JP" altLang="en-US" sz="1200" dirty="0">
                          <a:latin typeface="HG丸ｺﾞｼｯｸM-PRO" panose="020F0600000000000000" pitchFamily="50" charset="-128"/>
                          <a:ea typeface="HG丸ｺﾞｼｯｸM-PRO" panose="020F0600000000000000" pitchFamily="50" charset="-128"/>
                        </a:rPr>
                        <a:t>負担金等の</a:t>
                      </a:r>
                      <a:r>
                        <a:rPr kumimoji="1" lang="ja-JP" altLang="en-US" sz="1200" b="1" dirty="0">
                          <a:latin typeface="HG丸ｺﾞｼｯｸM-PRO" panose="020F0600000000000000" pitchFamily="50" charset="-128"/>
                          <a:ea typeface="HG丸ｺﾞｼｯｸM-PRO" panose="020F0600000000000000" pitchFamily="50" charset="-128"/>
                        </a:rPr>
                        <a:t>助成にかかる費用</a:t>
                      </a:r>
                      <a:r>
                        <a:rPr kumimoji="1" lang="ja-JP" altLang="en-US" sz="1200" dirty="0">
                          <a:latin typeface="HG丸ｺﾞｼｯｸM-PRO" panose="020F0600000000000000" pitchFamily="50" charset="-128"/>
                          <a:ea typeface="HG丸ｺﾞｼｯｸM-PRO" panose="020F0600000000000000" pitchFamily="50" charset="-128"/>
                        </a:rPr>
                        <a:t>がコスト全体の</a:t>
                      </a:r>
                      <a:r>
                        <a:rPr kumimoji="1" lang="en-US" altLang="ja-JP" sz="1200" b="1" dirty="0">
                          <a:latin typeface="HG丸ｺﾞｼｯｸM-PRO" panose="020F0600000000000000" pitchFamily="50" charset="-128"/>
                          <a:ea typeface="HG丸ｺﾞｼｯｸM-PRO" panose="020F0600000000000000" pitchFamily="50" charset="-128"/>
                        </a:rPr>
                        <a:t>44.5%</a:t>
                      </a:r>
                      <a:r>
                        <a:rPr kumimoji="1" lang="ja-JP" altLang="en-US" sz="1200" dirty="0">
                          <a:latin typeface="HG丸ｺﾞｼｯｸM-PRO" panose="020F0600000000000000" pitchFamily="50" charset="-128"/>
                          <a:ea typeface="HG丸ｺﾞｼｯｸM-PRO" panose="020F0600000000000000" pitchFamily="50" charset="-128"/>
                        </a:rPr>
                        <a:t>（前年度</a:t>
                      </a:r>
                      <a:r>
                        <a:rPr kumimoji="1" lang="en-US" altLang="ja-JP" sz="1200" dirty="0">
                          <a:latin typeface="HG丸ｺﾞｼｯｸM-PRO" panose="020F0600000000000000" pitchFamily="50" charset="-128"/>
                          <a:ea typeface="HG丸ｺﾞｼｯｸM-PRO" panose="020F0600000000000000" pitchFamily="50" charset="-128"/>
                        </a:rPr>
                        <a:t>45.5%</a:t>
                      </a:r>
                      <a:r>
                        <a:rPr kumimoji="1" lang="ja-JP" altLang="en-US" sz="1200" dirty="0">
                          <a:latin typeface="HG丸ｺﾞｼｯｸM-PRO" panose="020F0600000000000000" pitchFamily="50" charset="-128"/>
                          <a:ea typeface="HG丸ｺﾞｼｯｸM-PRO" panose="020F0600000000000000" pitchFamily="50" charset="-128"/>
                        </a:rPr>
                        <a:t>）</a:t>
                      </a:r>
                    </a:p>
                  </a:txBody>
                  <a:tcPr marL="45720" marR="45720" anchor="ctr">
                    <a:solidFill>
                      <a:srgbClr val="F2DCDB"/>
                    </a:solidFill>
                  </a:tcPr>
                </a:tc>
                <a:tc>
                  <a:txBody>
                    <a:bodyPr/>
                    <a:lstStyle/>
                    <a:p>
                      <a:r>
                        <a:rPr kumimoji="1" lang="ja-JP" altLang="en-US" sz="1200" dirty="0">
                          <a:latin typeface="HG丸ｺﾞｼｯｸM-PRO" panose="020F0600000000000000" pitchFamily="50" charset="-128"/>
                          <a:ea typeface="HG丸ｺﾞｼｯｸM-PRO" panose="020F0600000000000000" pitchFamily="50" charset="-128"/>
                        </a:rPr>
                        <a:t>府の</a:t>
                      </a:r>
                      <a:r>
                        <a:rPr kumimoji="1" lang="ja-JP" altLang="en-US" sz="1200" b="1" dirty="0">
                          <a:latin typeface="HG丸ｺﾞｼｯｸM-PRO" panose="020F0600000000000000" pitchFamily="50" charset="-128"/>
                          <a:ea typeface="HG丸ｺﾞｼｯｸM-PRO" panose="020F0600000000000000" pitchFamily="50" charset="-128"/>
                        </a:rPr>
                        <a:t>人件費</a:t>
                      </a:r>
                      <a:r>
                        <a:rPr kumimoji="1" lang="ja-JP" altLang="en-US" sz="1200" dirty="0">
                          <a:latin typeface="HG丸ｺﾞｼｯｸM-PRO" panose="020F0600000000000000" pitchFamily="50" charset="-128"/>
                          <a:ea typeface="HG丸ｺﾞｼｯｸM-PRO" panose="020F0600000000000000" pitchFamily="50" charset="-128"/>
                        </a:rPr>
                        <a:t>（給与関係費、賞与等引当金繰入額、退職手当引当金繰入額）の</a:t>
                      </a:r>
                      <a:r>
                        <a:rPr kumimoji="1" lang="en-US" altLang="ja-JP" sz="1200" b="1" dirty="0">
                          <a:latin typeface="HG丸ｺﾞｼｯｸM-PRO" panose="020F0600000000000000" pitchFamily="50" charset="-128"/>
                          <a:ea typeface="HG丸ｺﾞｼｯｸM-PRO" panose="020F0600000000000000" pitchFamily="50" charset="-128"/>
                        </a:rPr>
                        <a:t>60.3%</a:t>
                      </a:r>
                      <a:r>
                        <a:rPr kumimoji="1" lang="ja-JP" altLang="en-US" sz="1200" dirty="0">
                          <a:latin typeface="HG丸ｺﾞｼｯｸM-PRO" panose="020F0600000000000000" pitchFamily="50" charset="-128"/>
                          <a:ea typeface="HG丸ｺﾞｼｯｸM-PRO" panose="020F0600000000000000" pitchFamily="50" charset="-128"/>
                        </a:rPr>
                        <a:t>（前年度</a:t>
                      </a:r>
                      <a:r>
                        <a:rPr kumimoji="1" lang="en-US" altLang="ja-JP" sz="1200" dirty="0">
                          <a:latin typeface="HG丸ｺﾞｼｯｸM-PRO" panose="020F0600000000000000" pitchFamily="50" charset="-128"/>
                          <a:ea typeface="HG丸ｺﾞｼｯｸM-PRO" panose="020F0600000000000000" pitchFamily="50" charset="-128"/>
                        </a:rPr>
                        <a:t>60.5%</a:t>
                      </a:r>
                      <a:r>
                        <a:rPr kumimoji="1" lang="ja-JP" altLang="en-US" sz="1200" dirty="0">
                          <a:latin typeface="HG丸ｺﾞｼｯｸM-PRO" panose="020F0600000000000000" pitchFamily="50" charset="-128"/>
                          <a:ea typeface="HG丸ｺﾞｼｯｸM-PRO" panose="020F0600000000000000" pitchFamily="50" charset="-128"/>
                        </a:rPr>
                        <a:t>）を計上</a:t>
                      </a:r>
                    </a:p>
                  </a:txBody>
                  <a:tcPr marL="45720" marR="45720" anchor="ctr">
                    <a:solidFill>
                      <a:srgbClr val="DAEEF3"/>
                    </a:solidFill>
                  </a:tcPr>
                </a:tc>
                <a:extLst>
                  <a:ext uri="{0D108BD9-81ED-4DB2-BD59-A6C34878D82A}">
                    <a16:rowId xmlns:a16="http://schemas.microsoft.com/office/drawing/2014/main" val="2456062940"/>
                  </a:ext>
                </a:extLst>
              </a:tr>
            </a:tbl>
          </a:graphicData>
        </a:graphic>
      </p:graphicFrame>
      <p:pic>
        <p:nvPicPr>
          <p:cNvPr id="6" name="図 5">
            <a:extLst>
              <a:ext uri="{FF2B5EF4-FFF2-40B4-BE49-F238E27FC236}">
                <a16:creationId xmlns:a16="http://schemas.microsoft.com/office/drawing/2014/main" id="{6A29CE49-414C-4BD6-9BE0-1D652D8A312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76932" y="1759704"/>
            <a:ext cx="995923" cy="685038"/>
          </a:xfrm>
          <a:prstGeom prst="ellipse">
            <a:avLst/>
          </a:prstGeom>
        </p:spPr>
      </p:pic>
      <p:pic>
        <p:nvPicPr>
          <p:cNvPr id="8" name="図 7">
            <a:extLst>
              <a:ext uri="{FF2B5EF4-FFF2-40B4-BE49-F238E27FC236}">
                <a16:creationId xmlns:a16="http://schemas.microsoft.com/office/drawing/2014/main" id="{FBFAD1FB-1418-4D85-AAE2-9C6F378AC0C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04928" y="1729880"/>
            <a:ext cx="750569" cy="744685"/>
          </a:xfrm>
          <a:prstGeom prst="ellipse">
            <a:avLst/>
          </a:prstGeom>
        </p:spPr>
      </p:pic>
      <p:pic>
        <p:nvPicPr>
          <p:cNvPr id="10" name="図 9">
            <a:extLst>
              <a:ext uri="{FF2B5EF4-FFF2-40B4-BE49-F238E27FC236}">
                <a16:creationId xmlns:a16="http://schemas.microsoft.com/office/drawing/2014/main" id="{EDFC8B00-5CAF-4E17-87E0-BBCBD8250776}"/>
              </a:ext>
            </a:extLst>
          </p:cNvPr>
          <p:cNvPicPr>
            <a:picLocks noChangeAspect="1"/>
          </p:cNvPicPr>
          <p:nvPr/>
        </p:nvPicPr>
        <p:blipFill rotWithShape="1">
          <a:blip r:embed="rId6"/>
          <a:srcRect l="-5486" t="-1" r="5486" b="37428"/>
          <a:stretch/>
        </p:blipFill>
        <p:spPr>
          <a:xfrm>
            <a:off x="6724847" y="1754968"/>
            <a:ext cx="1008754" cy="674772"/>
          </a:xfrm>
          <a:prstGeom prst="ellipse">
            <a:avLst/>
          </a:prstGeom>
        </p:spPr>
      </p:pic>
      <p:pic>
        <p:nvPicPr>
          <p:cNvPr id="11" name="図 10">
            <a:extLst>
              <a:ext uri="{FF2B5EF4-FFF2-40B4-BE49-F238E27FC236}">
                <a16:creationId xmlns:a16="http://schemas.microsoft.com/office/drawing/2014/main" id="{41794C7D-7468-4B2F-8E0F-141A48BB3BA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350186" y="1769834"/>
            <a:ext cx="431322" cy="685848"/>
          </a:xfrm>
          <a:prstGeom prst="ellipse">
            <a:avLst/>
          </a:prstGeom>
        </p:spPr>
      </p:pic>
      <p:pic>
        <p:nvPicPr>
          <p:cNvPr id="12" name="図 11">
            <a:extLst>
              <a:ext uri="{FF2B5EF4-FFF2-40B4-BE49-F238E27FC236}">
                <a16:creationId xmlns:a16="http://schemas.microsoft.com/office/drawing/2014/main" id="{25FEBCF1-B82F-458F-9274-D24CBC82106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249185" y="1755347"/>
            <a:ext cx="750568" cy="691944"/>
          </a:xfrm>
          <a:prstGeom prst="ellipse">
            <a:avLst/>
          </a:prstGeom>
        </p:spPr>
      </p:pic>
    </p:spTree>
    <p:extLst>
      <p:ext uri="{BB962C8B-B14F-4D97-AF65-F5344CB8AC3E}">
        <p14:creationId xmlns:p14="http://schemas.microsoft.com/office/powerpoint/2010/main" val="19415299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a:extLst>
              <a:ext uri="{FF2B5EF4-FFF2-40B4-BE49-F238E27FC236}">
                <a16:creationId xmlns:a16="http://schemas.microsoft.com/office/drawing/2014/main" id="{A63EEBA1-64F2-4763-8F5C-A2EFF877D237}"/>
              </a:ext>
            </a:extLst>
          </p:cNvPr>
          <p:cNvSpPr/>
          <p:nvPr/>
        </p:nvSpPr>
        <p:spPr>
          <a:xfrm>
            <a:off x="1194600" y="668824"/>
            <a:ext cx="9802800" cy="630000"/>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b="1" dirty="0">
                <a:solidFill>
                  <a:schemeClr val="tx1"/>
                </a:solidFill>
              </a:rPr>
              <a:t>　財務諸表（</a:t>
            </a:r>
            <a:r>
              <a:rPr kumimoji="1" lang="en-US" altLang="ja-JP" sz="1600" b="1" dirty="0">
                <a:solidFill>
                  <a:schemeClr val="tx1"/>
                </a:solidFill>
              </a:rPr>
              <a:t>4</a:t>
            </a:r>
            <a:r>
              <a:rPr kumimoji="1" lang="ja-JP" altLang="en-US" sz="1600" b="1" dirty="0">
                <a:solidFill>
                  <a:schemeClr val="tx1"/>
                </a:solidFill>
              </a:rPr>
              <a:t>表）及び官庁会計決算書の関係は、次のとおりです。４表は相互に関連し、官庁会計決算書では把握できない内容を補完しています。</a:t>
            </a:r>
          </a:p>
        </p:txBody>
      </p:sp>
      <p:sp>
        <p:nvSpPr>
          <p:cNvPr id="24" name="Rectangle 20">
            <a:extLst>
              <a:ext uri="{FF2B5EF4-FFF2-40B4-BE49-F238E27FC236}">
                <a16:creationId xmlns:a16="http://schemas.microsoft.com/office/drawing/2014/main" id="{40A77B47-F021-42BD-965E-7C109C8169D5}"/>
              </a:ext>
            </a:extLst>
          </p:cNvPr>
          <p:cNvSpPr>
            <a:spLocks noChangeArrowheads="1"/>
          </p:cNvSpPr>
          <p:nvPr/>
        </p:nvSpPr>
        <p:spPr bwMode="auto">
          <a:xfrm>
            <a:off x="0" y="0"/>
            <a:ext cx="539634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6119813" algn="r"/>
              </a:tabLst>
              <a:defRPr>
                <a:solidFill>
                  <a:schemeClr val="tx1"/>
                </a:solidFill>
                <a:latin typeface="Arial" panose="020B0604020202020204" pitchFamily="34" charset="0"/>
              </a:defRPr>
            </a:lvl1pPr>
            <a:lvl2pPr eaLnBrk="0" fontAlgn="base" hangingPunct="0">
              <a:spcBef>
                <a:spcPct val="0"/>
              </a:spcBef>
              <a:spcAft>
                <a:spcPct val="0"/>
              </a:spcAft>
              <a:tabLst>
                <a:tab pos="6119813" algn="r"/>
              </a:tabLst>
              <a:defRPr>
                <a:solidFill>
                  <a:schemeClr val="tx1"/>
                </a:solidFill>
                <a:latin typeface="Arial" panose="020B0604020202020204" pitchFamily="34" charset="0"/>
              </a:defRPr>
            </a:lvl2pPr>
            <a:lvl3pPr eaLnBrk="0" fontAlgn="base" hangingPunct="0">
              <a:spcBef>
                <a:spcPct val="0"/>
              </a:spcBef>
              <a:spcAft>
                <a:spcPct val="0"/>
              </a:spcAft>
              <a:tabLst>
                <a:tab pos="6119813" algn="r"/>
              </a:tabLst>
              <a:defRPr>
                <a:solidFill>
                  <a:schemeClr val="tx1"/>
                </a:solidFill>
                <a:latin typeface="Arial" panose="020B0604020202020204" pitchFamily="34" charset="0"/>
              </a:defRPr>
            </a:lvl3pPr>
            <a:lvl4pPr eaLnBrk="0" fontAlgn="base" hangingPunct="0">
              <a:spcBef>
                <a:spcPct val="0"/>
              </a:spcBef>
              <a:spcAft>
                <a:spcPct val="0"/>
              </a:spcAft>
              <a:tabLst>
                <a:tab pos="6119813" algn="r"/>
              </a:tabLst>
              <a:defRPr>
                <a:solidFill>
                  <a:schemeClr val="tx1"/>
                </a:solidFill>
                <a:latin typeface="Arial" panose="020B0604020202020204" pitchFamily="34" charset="0"/>
              </a:defRPr>
            </a:lvl4pPr>
            <a:lvl5pPr eaLnBrk="0" fontAlgn="base" hangingPunct="0">
              <a:spcBef>
                <a:spcPct val="0"/>
              </a:spcBef>
              <a:spcAft>
                <a:spcPct val="0"/>
              </a:spcAft>
              <a:tabLst>
                <a:tab pos="6119813" algn="r"/>
              </a:tabLst>
              <a:defRPr>
                <a:solidFill>
                  <a:schemeClr val="tx1"/>
                </a:solidFill>
                <a:latin typeface="Arial" panose="020B0604020202020204" pitchFamily="34" charset="0"/>
              </a:defRPr>
            </a:lvl5pPr>
            <a:lvl6pPr eaLnBrk="0" fontAlgn="base" hangingPunct="0">
              <a:spcBef>
                <a:spcPct val="0"/>
              </a:spcBef>
              <a:spcAft>
                <a:spcPct val="0"/>
              </a:spcAft>
              <a:tabLst>
                <a:tab pos="6119813" algn="r"/>
              </a:tabLst>
              <a:defRPr>
                <a:solidFill>
                  <a:schemeClr val="tx1"/>
                </a:solidFill>
                <a:latin typeface="Arial" panose="020B0604020202020204" pitchFamily="34" charset="0"/>
              </a:defRPr>
            </a:lvl6pPr>
            <a:lvl7pPr eaLnBrk="0" fontAlgn="base" hangingPunct="0">
              <a:spcBef>
                <a:spcPct val="0"/>
              </a:spcBef>
              <a:spcAft>
                <a:spcPct val="0"/>
              </a:spcAft>
              <a:tabLst>
                <a:tab pos="6119813" algn="r"/>
              </a:tabLst>
              <a:defRPr>
                <a:solidFill>
                  <a:schemeClr val="tx1"/>
                </a:solidFill>
                <a:latin typeface="Arial" panose="020B0604020202020204" pitchFamily="34" charset="0"/>
              </a:defRPr>
            </a:lvl7pPr>
            <a:lvl8pPr eaLnBrk="0" fontAlgn="base" hangingPunct="0">
              <a:spcBef>
                <a:spcPct val="0"/>
              </a:spcBef>
              <a:spcAft>
                <a:spcPct val="0"/>
              </a:spcAft>
              <a:tabLst>
                <a:tab pos="6119813" algn="r"/>
              </a:tabLst>
              <a:defRPr>
                <a:solidFill>
                  <a:schemeClr val="tx1"/>
                </a:solidFill>
                <a:latin typeface="Arial" panose="020B0604020202020204" pitchFamily="34" charset="0"/>
              </a:defRPr>
            </a:lvl8pPr>
            <a:lvl9pPr eaLnBrk="0" fontAlgn="base" hangingPunct="0">
              <a:spcBef>
                <a:spcPct val="0"/>
              </a:spcBef>
              <a:spcAft>
                <a:spcPct val="0"/>
              </a:spcAft>
              <a:tabLst>
                <a:tab pos="6119813" algn="r"/>
              </a:tabLst>
              <a:defRPr>
                <a:solidFill>
                  <a:schemeClr val="tx1"/>
                </a:solidFill>
                <a:latin typeface="Arial" panose="020B0604020202020204" pitchFamily="34" charset="0"/>
              </a:defRPr>
            </a:lvl9pPr>
          </a:lstStyle>
          <a:p>
            <a:pPr marR="0" lvl="0" indent="182563" algn="l" defTabSz="914400" rtl="0" eaLnBrk="0" fontAlgn="base" latinLnBrk="0" hangingPunct="0">
              <a:lnSpc>
                <a:spcPct val="100000"/>
              </a:lnSpc>
              <a:spcBef>
                <a:spcPct val="0"/>
              </a:spcBef>
              <a:spcAft>
                <a:spcPct val="0"/>
              </a:spcAft>
              <a:buClrTx/>
              <a:buSzTx/>
              <a:buFontTx/>
              <a:buNone/>
              <a:tabLst>
                <a:tab pos="6119813" algn="r"/>
              </a:tabLst>
            </a:pPr>
            <a:r>
              <a:rPr kumimoji="0" lang="en-US" altLang="ja-JP" sz="2800"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rPr>
              <a:t>Ⅷ</a:t>
            </a:r>
            <a:r>
              <a:rPr kumimoji="0" lang="ja-JP" altLang="en-US" sz="2800"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rPr>
              <a:t>．その他（財務諸表の関係）</a:t>
            </a:r>
            <a:endParaRPr kumimoji="0" lang="en-US" altLang="ja-JP" sz="2800"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endParaRPr>
          </a:p>
        </p:txBody>
      </p:sp>
      <p:sp>
        <p:nvSpPr>
          <p:cNvPr id="25" name="Rectangle 31">
            <a:extLst>
              <a:ext uri="{FF2B5EF4-FFF2-40B4-BE49-F238E27FC236}">
                <a16:creationId xmlns:a16="http://schemas.microsoft.com/office/drawing/2014/main" id="{B1B334B6-F28D-4F2D-AE10-E71D5B077CC1}"/>
              </a:ext>
            </a:extLst>
          </p:cNvPr>
          <p:cNvSpPr>
            <a:spLocks noChangeArrowheads="1"/>
          </p:cNvSpPr>
          <p:nvPr/>
        </p:nvSpPr>
        <p:spPr bwMode="auto">
          <a:xfrm>
            <a:off x="0" y="914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3" name="スライド番号プレースホルダー 2">
            <a:extLst>
              <a:ext uri="{FF2B5EF4-FFF2-40B4-BE49-F238E27FC236}">
                <a16:creationId xmlns:a16="http://schemas.microsoft.com/office/drawing/2014/main" id="{8CBF53D5-4D8E-45A1-9C4B-A76A91F77CBA}"/>
              </a:ext>
            </a:extLst>
          </p:cNvPr>
          <p:cNvSpPr>
            <a:spLocks noGrp="1"/>
          </p:cNvSpPr>
          <p:nvPr>
            <p:ph type="sldNum" sz="quarter" idx="4294967295"/>
          </p:nvPr>
        </p:nvSpPr>
        <p:spPr>
          <a:xfrm>
            <a:off x="11417537" y="6492875"/>
            <a:ext cx="779767" cy="365125"/>
          </a:xfrm>
        </p:spPr>
        <p:txBody>
          <a:bodyPr/>
          <a:lstStyle/>
          <a:p>
            <a:fld id="{995ADDA1-9928-484C-B2C4-A9280BFF273D}" type="slidenum">
              <a:rPr kumimoji="1" lang="ja-JP" altLang="en-US" smtClean="0">
                <a:solidFill>
                  <a:schemeClr val="tx1"/>
                </a:solidFill>
              </a:rPr>
              <a:t>14</a:t>
            </a:fld>
            <a:endParaRPr kumimoji="1" lang="ja-JP" altLang="en-US" dirty="0">
              <a:solidFill>
                <a:schemeClr val="tx1"/>
              </a:solidFill>
            </a:endParaRPr>
          </a:p>
        </p:txBody>
      </p:sp>
      <p:sp>
        <p:nvSpPr>
          <p:cNvPr id="20" name="矢印: 右 19">
            <a:extLst>
              <a:ext uri="{FF2B5EF4-FFF2-40B4-BE49-F238E27FC236}">
                <a16:creationId xmlns:a16="http://schemas.microsoft.com/office/drawing/2014/main" id="{607AC2D1-5A15-4818-A86D-9393D29327AB}"/>
              </a:ext>
            </a:extLst>
          </p:cNvPr>
          <p:cNvSpPr/>
          <p:nvPr/>
        </p:nvSpPr>
        <p:spPr>
          <a:xfrm rot="10800000">
            <a:off x="10437965" y="4404287"/>
            <a:ext cx="305136" cy="63749"/>
          </a:xfrm>
          <a:prstGeom prst="rightArrow">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正方形/長方形 36">
            <a:extLst>
              <a:ext uri="{FF2B5EF4-FFF2-40B4-BE49-F238E27FC236}">
                <a16:creationId xmlns:a16="http://schemas.microsoft.com/office/drawing/2014/main" id="{443A46B6-DA82-4E5F-8D6D-50CC75448A50}"/>
              </a:ext>
            </a:extLst>
          </p:cNvPr>
          <p:cNvSpPr/>
          <p:nvPr/>
        </p:nvSpPr>
        <p:spPr>
          <a:xfrm>
            <a:off x="518836" y="1560890"/>
            <a:ext cx="11411766" cy="487714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		</a:t>
            </a:r>
          </a:p>
        </p:txBody>
      </p:sp>
      <p:graphicFrame>
        <p:nvGraphicFramePr>
          <p:cNvPr id="23" name="表 22">
            <a:extLst>
              <a:ext uri="{FF2B5EF4-FFF2-40B4-BE49-F238E27FC236}">
                <a16:creationId xmlns:a16="http://schemas.microsoft.com/office/drawing/2014/main" id="{E76F6FA0-B224-DD47-0BBE-4FFD69A8BFD7}"/>
              </a:ext>
            </a:extLst>
          </p:cNvPr>
          <p:cNvGraphicFramePr>
            <a:graphicFrameLocks noGrp="1"/>
          </p:cNvGraphicFramePr>
          <p:nvPr>
            <p:extLst>
              <p:ext uri="{D42A27DB-BD31-4B8C-83A1-F6EECF244321}">
                <p14:modId xmlns:p14="http://schemas.microsoft.com/office/powerpoint/2010/main" val="2516360332"/>
              </p:ext>
            </p:extLst>
          </p:nvPr>
        </p:nvGraphicFramePr>
        <p:xfrm>
          <a:off x="5229537" y="2738268"/>
          <a:ext cx="2627940" cy="1546800"/>
        </p:xfrm>
        <a:graphic>
          <a:graphicData uri="http://schemas.openxmlformats.org/drawingml/2006/table">
            <a:tbl>
              <a:tblPr firstRow="1" bandRow="1">
                <a:tableStyleId>{5C22544A-7EE6-4342-B048-85BDC9FD1C3A}</a:tableStyleId>
              </a:tblPr>
              <a:tblGrid>
                <a:gridCol w="1426528">
                  <a:extLst>
                    <a:ext uri="{9D8B030D-6E8A-4147-A177-3AD203B41FA5}">
                      <a16:colId xmlns:a16="http://schemas.microsoft.com/office/drawing/2014/main" val="4126069389"/>
                    </a:ext>
                  </a:extLst>
                </a:gridCol>
                <a:gridCol w="1201412">
                  <a:extLst>
                    <a:ext uri="{9D8B030D-6E8A-4147-A177-3AD203B41FA5}">
                      <a16:colId xmlns:a16="http://schemas.microsoft.com/office/drawing/2014/main" val="2287838668"/>
                    </a:ext>
                  </a:extLst>
                </a:gridCol>
              </a:tblGrid>
              <a:tr h="515600">
                <a:tc>
                  <a:txBody>
                    <a:bodyPr/>
                    <a:lstStyle/>
                    <a:p>
                      <a:r>
                        <a:rPr kumimoji="1" lang="ja-JP" altLang="en-US" sz="1600" b="0" dirty="0">
                          <a:solidFill>
                            <a:schemeClr val="tx1"/>
                          </a:solidFill>
                          <a:latin typeface="ＭＳ Ｐゴシック" panose="020B0600070205080204" pitchFamily="50" charset="-128"/>
                          <a:ea typeface="ＭＳ Ｐゴシック" panose="020B0600070205080204" pitchFamily="50" charset="-128"/>
                        </a:rPr>
                        <a:t>収入</a:t>
                      </a:r>
                    </a:p>
                  </a:txBody>
                  <a:tcPr>
                    <a:lnL w="12700" cap="flat" cmpd="sng" algn="ctr">
                      <a:solidFill>
                        <a:schemeClr val="tx1"/>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5B3D7"/>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a:t>
                      </a:r>
                      <a:r>
                        <a:rPr kumimoji="1" lang="en-US" altLang="ja-JP" sz="12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41,082</a:t>
                      </a:r>
                      <a:r>
                        <a:rPr kumimoji="1" lang="ja-JP" altLang="en-US" sz="12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億円</a:t>
                      </a:r>
                    </a:p>
                  </a:txBody>
                  <a:tcPr anchor="ctr">
                    <a:lnL w="12700" cap="flat" cmpd="sng" algn="ctr">
                      <a:solidFill>
                        <a:srgbClr val="95B3D7"/>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5B3D7"/>
                    </a:solidFill>
                  </a:tcPr>
                </a:tc>
                <a:extLst>
                  <a:ext uri="{0D108BD9-81ED-4DB2-BD59-A6C34878D82A}">
                    <a16:rowId xmlns:a16="http://schemas.microsoft.com/office/drawing/2014/main" val="2401655701"/>
                  </a:ext>
                </a:extLst>
              </a:tr>
              <a:tr h="515600">
                <a:tc>
                  <a:txBody>
                    <a:bodyPr/>
                    <a:lstStyle/>
                    <a:p>
                      <a:r>
                        <a:rPr kumimoji="1" lang="ja-JP" altLang="en-US" sz="1600" b="0" dirty="0">
                          <a:solidFill>
                            <a:schemeClr val="tx1"/>
                          </a:solidFill>
                          <a:latin typeface="ＭＳ Ｐゴシック" panose="020B0600070205080204" pitchFamily="50" charset="-128"/>
                          <a:ea typeface="ＭＳ Ｐゴシック" panose="020B0600070205080204" pitchFamily="50" charset="-128"/>
                        </a:rPr>
                        <a:t>費用</a:t>
                      </a:r>
                    </a:p>
                  </a:txBody>
                  <a:tcPr>
                    <a:lnL w="12700" cap="flat" cmpd="sng" algn="ctr">
                      <a:solidFill>
                        <a:schemeClr val="tx1"/>
                      </a:solidFill>
                      <a:prstDash val="solid"/>
                      <a:round/>
                      <a:headEnd type="none" w="med" len="med"/>
                      <a:tailEnd type="none" w="med" len="med"/>
                    </a:lnL>
                    <a:lnR w="12700" cap="flat" cmpd="sng" algn="ctr">
                      <a:solidFill>
                        <a:srgbClr val="E6B9B8"/>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B9B8"/>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a:t>
                      </a:r>
                      <a:r>
                        <a:rPr kumimoji="1" lang="en-US" altLang="ja-JP" sz="12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38,686</a:t>
                      </a:r>
                      <a:r>
                        <a:rPr kumimoji="1" lang="ja-JP" altLang="en-US" sz="12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億円</a:t>
                      </a:r>
                    </a:p>
                  </a:txBody>
                  <a:tcPr anchor="ctr">
                    <a:lnL w="12700" cap="flat" cmpd="sng" algn="ctr">
                      <a:solidFill>
                        <a:srgbClr val="E6B9B8"/>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B9B8"/>
                    </a:solidFill>
                  </a:tcPr>
                </a:tc>
                <a:extLst>
                  <a:ext uri="{0D108BD9-81ED-4DB2-BD59-A6C34878D82A}">
                    <a16:rowId xmlns:a16="http://schemas.microsoft.com/office/drawing/2014/main" val="3501028398"/>
                  </a:ext>
                </a:extLst>
              </a:tr>
              <a:tr h="515600">
                <a:tc>
                  <a:txBody>
                    <a:bodyPr/>
                    <a:lstStyle/>
                    <a:p>
                      <a:r>
                        <a:rPr kumimoji="1" lang="ja-JP" altLang="en-US" sz="1600" b="0" dirty="0">
                          <a:solidFill>
                            <a:schemeClr val="tx1"/>
                          </a:solidFill>
                          <a:latin typeface="ＭＳ Ｐゴシック" panose="020B0600070205080204" pitchFamily="50" charset="-128"/>
                          <a:ea typeface="ＭＳ Ｐゴシック" panose="020B0600070205080204" pitchFamily="50" charset="-128"/>
                        </a:rPr>
                        <a:t>当期収支差額</a:t>
                      </a:r>
                      <a:endParaRPr kumimoji="1" lang="ja-JP" altLang="en-US" sz="1600" b="1" dirty="0">
                        <a:solidFill>
                          <a:schemeClr val="tx1"/>
                        </a:solidFill>
                        <a:latin typeface="ＭＳ Ｐゴシック" panose="020B0600070205080204" pitchFamily="50" charset="-128"/>
                        <a:ea typeface="ＭＳ Ｐゴシック" panose="020B0600070205080204" pitchFamily="50" charset="-128"/>
                      </a:endParaRPr>
                    </a:p>
                  </a:txBody>
                  <a:tcPr>
                    <a:lnL w="12700" cap="flat" cmpd="sng" algn="ctr">
                      <a:solidFill>
                        <a:schemeClr val="tx1"/>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l"/>
                      <a:r>
                        <a:rPr kumimoji="1" lang="ja-JP" altLang="en-US" sz="1200" b="1" dirty="0">
                          <a:solidFill>
                            <a:schemeClr val="tx1"/>
                          </a:solidFill>
                          <a:latin typeface="ＭＳ Ｐゴシック" panose="020B0600070205080204" pitchFamily="50" charset="-128"/>
                          <a:ea typeface="ＭＳ Ｐゴシック" panose="020B0600070205080204" pitchFamily="50" charset="-128"/>
                        </a:rPr>
                        <a:t>　　　</a:t>
                      </a:r>
                      <a:r>
                        <a:rPr kumimoji="1" lang="en-US" altLang="ja-JP" sz="1200" b="1" dirty="0">
                          <a:solidFill>
                            <a:schemeClr val="tx1"/>
                          </a:solidFill>
                          <a:latin typeface="ＭＳ Ｐゴシック" panose="020B0600070205080204" pitchFamily="50" charset="-128"/>
                          <a:ea typeface="ＭＳ Ｐゴシック" panose="020B0600070205080204" pitchFamily="50" charset="-128"/>
                        </a:rPr>
                        <a:t>2,397</a:t>
                      </a:r>
                      <a:r>
                        <a:rPr kumimoji="1" lang="ja-JP" altLang="en-US" sz="1200" b="1" dirty="0">
                          <a:solidFill>
                            <a:schemeClr val="tx1"/>
                          </a:solidFill>
                          <a:latin typeface="ＭＳ Ｐゴシック" panose="020B0600070205080204" pitchFamily="50" charset="-128"/>
                          <a:ea typeface="ＭＳ Ｐゴシック" panose="020B0600070205080204" pitchFamily="50" charset="-128"/>
                        </a:rPr>
                        <a:t>億円</a:t>
                      </a:r>
                    </a:p>
                  </a:txBody>
                  <a:tcPr anchor="ctr">
                    <a:lnL w="12700" cap="flat" cmpd="sng" algn="ctr">
                      <a:solidFill>
                        <a:srgbClr val="FFFF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244797160"/>
                  </a:ext>
                </a:extLst>
              </a:tr>
            </a:tbl>
          </a:graphicData>
        </a:graphic>
      </p:graphicFrame>
      <p:graphicFrame>
        <p:nvGraphicFramePr>
          <p:cNvPr id="7" name="表 6">
            <a:extLst>
              <a:ext uri="{FF2B5EF4-FFF2-40B4-BE49-F238E27FC236}">
                <a16:creationId xmlns:a16="http://schemas.microsoft.com/office/drawing/2014/main" id="{39DB2202-9337-C900-9FED-4E5B0422999A}"/>
              </a:ext>
            </a:extLst>
          </p:cNvPr>
          <p:cNvGraphicFramePr>
            <a:graphicFrameLocks noGrp="1"/>
          </p:cNvGraphicFramePr>
          <p:nvPr>
            <p:extLst>
              <p:ext uri="{D42A27DB-BD31-4B8C-83A1-F6EECF244321}">
                <p14:modId xmlns:p14="http://schemas.microsoft.com/office/powerpoint/2010/main" val="3177880214"/>
              </p:ext>
            </p:extLst>
          </p:nvPr>
        </p:nvGraphicFramePr>
        <p:xfrm>
          <a:off x="8652090" y="2734835"/>
          <a:ext cx="2139153" cy="1483360"/>
        </p:xfrm>
        <a:graphic>
          <a:graphicData uri="http://schemas.openxmlformats.org/drawingml/2006/table">
            <a:tbl>
              <a:tblPr firstRow="1" bandRow="1">
                <a:tableStyleId>{5C22544A-7EE6-4342-B048-85BDC9FD1C3A}</a:tableStyleId>
              </a:tblPr>
              <a:tblGrid>
                <a:gridCol w="2139153">
                  <a:extLst>
                    <a:ext uri="{9D8B030D-6E8A-4147-A177-3AD203B41FA5}">
                      <a16:colId xmlns:a16="http://schemas.microsoft.com/office/drawing/2014/main" val="2133172752"/>
                    </a:ext>
                  </a:extLst>
                </a:gridCol>
              </a:tblGrid>
              <a:tr h="370840">
                <a:tc>
                  <a:txBody>
                    <a:bodyPr/>
                    <a:lstStyle/>
                    <a:p>
                      <a:r>
                        <a:rPr kumimoji="1" lang="ja-JP" altLang="en-US" sz="1600" b="0" dirty="0">
                          <a:solidFill>
                            <a:schemeClr val="tx1"/>
                          </a:solidFill>
                          <a:latin typeface="ＭＳ Ｐゴシック" panose="020B0600070205080204" pitchFamily="50" charset="-128"/>
                          <a:ea typeface="ＭＳ Ｐゴシック" panose="020B0600070205080204" pitchFamily="50" charset="-128"/>
                        </a:rPr>
                        <a:t>行政サービス活動</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4D79B"/>
                    </a:solidFill>
                  </a:tcPr>
                </a:tc>
                <a:extLst>
                  <a:ext uri="{0D108BD9-81ED-4DB2-BD59-A6C34878D82A}">
                    <a16:rowId xmlns:a16="http://schemas.microsoft.com/office/drawing/2014/main" val="1405992277"/>
                  </a:ext>
                </a:extLst>
              </a:tr>
              <a:tr h="370840">
                <a:tc>
                  <a:txBody>
                    <a:bodyPr/>
                    <a:lstStyle/>
                    <a:p>
                      <a:r>
                        <a:rPr kumimoji="1" lang="ja-JP" altLang="en-US" sz="1600" b="0" dirty="0">
                          <a:solidFill>
                            <a:schemeClr val="tx1"/>
                          </a:solidFill>
                          <a:latin typeface="ＭＳ Ｐゴシック" panose="020B0600070205080204" pitchFamily="50" charset="-128"/>
                          <a:ea typeface="ＭＳ Ｐゴシック" panose="020B0600070205080204" pitchFamily="50" charset="-128"/>
                        </a:rPr>
                        <a:t>投資活動</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D5B4"/>
                    </a:solidFill>
                  </a:tcPr>
                </a:tc>
                <a:extLst>
                  <a:ext uri="{0D108BD9-81ED-4DB2-BD59-A6C34878D82A}">
                    <a16:rowId xmlns:a16="http://schemas.microsoft.com/office/drawing/2014/main" val="1198946299"/>
                  </a:ext>
                </a:extLst>
              </a:tr>
              <a:tr h="370840">
                <a:tc>
                  <a:txBody>
                    <a:bodyPr/>
                    <a:lstStyle/>
                    <a:p>
                      <a:r>
                        <a:rPr kumimoji="1" lang="ja-JP" altLang="en-US" sz="1600" b="0" dirty="0">
                          <a:solidFill>
                            <a:schemeClr val="tx1"/>
                          </a:solidFill>
                          <a:latin typeface="ＭＳ Ｐゴシック" panose="020B0600070205080204" pitchFamily="50" charset="-128"/>
                          <a:ea typeface="ＭＳ Ｐゴシック" panose="020B0600070205080204" pitchFamily="50" charset="-128"/>
                        </a:rPr>
                        <a:t>財務活動</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0DA"/>
                    </a:solidFill>
                  </a:tcPr>
                </a:tc>
                <a:extLst>
                  <a:ext uri="{0D108BD9-81ED-4DB2-BD59-A6C34878D82A}">
                    <a16:rowId xmlns:a16="http://schemas.microsoft.com/office/drawing/2014/main" val="1659486461"/>
                  </a:ext>
                </a:extLst>
              </a:tr>
              <a:tr h="370840">
                <a:tc>
                  <a:txBody>
                    <a:bodyPr/>
                    <a:lstStyle/>
                    <a:p>
                      <a:r>
                        <a:rPr kumimoji="1" lang="ja-JP" altLang="en-US" sz="1600" b="0" dirty="0">
                          <a:solidFill>
                            <a:schemeClr val="tx1"/>
                          </a:solidFill>
                          <a:latin typeface="ＭＳ Ｐゴシック" panose="020B0600070205080204" pitchFamily="50" charset="-128"/>
                          <a:ea typeface="ＭＳ Ｐゴシック" panose="020B0600070205080204" pitchFamily="50" charset="-128"/>
                        </a:rPr>
                        <a:t>形式収支　　　　</a:t>
                      </a:r>
                      <a:r>
                        <a:rPr kumimoji="1" lang="en-US" altLang="ja-JP" sz="1200" b="1" dirty="0">
                          <a:solidFill>
                            <a:schemeClr val="tx1"/>
                          </a:solidFill>
                          <a:latin typeface="ＭＳ Ｐゴシック" panose="020B0600070205080204" pitchFamily="50" charset="-128"/>
                          <a:ea typeface="ＭＳ Ｐゴシック" panose="020B0600070205080204" pitchFamily="50" charset="-128"/>
                        </a:rPr>
                        <a:t>782</a:t>
                      </a:r>
                      <a:r>
                        <a:rPr kumimoji="1" lang="ja-JP" altLang="en-US" sz="1200" b="1" dirty="0">
                          <a:solidFill>
                            <a:schemeClr val="tx1"/>
                          </a:solidFill>
                          <a:latin typeface="ＭＳ Ｐゴシック" panose="020B0600070205080204" pitchFamily="50" charset="-128"/>
                          <a:ea typeface="ＭＳ Ｐゴシック" panose="020B0600070205080204" pitchFamily="50" charset="-128"/>
                        </a:rPr>
                        <a:t>億円</a:t>
                      </a:r>
                      <a:endParaRPr kumimoji="1" lang="ja-JP" altLang="en-US" sz="1600" b="1" dirty="0">
                        <a:solidFill>
                          <a:schemeClr val="tx1"/>
                        </a:solidFill>
                        <a:latin typeface="ＭＳ Ｐゴシック" panose="020B0600070205080204" pitchFamily="50" charset="-128"/>
                        <a:ea typeface="ＭＳ Ｐゴシック" panose="020B060007020508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3875567582"/>
                  </a:ext>
                </a:extLst>
              </a:tr>
            </a:tbl>
          </a:graphicData>
        </a:graphic>
      </p:graphicFrame>
      <p:graphicFrame>
        <p:nvGraphicFramePr>
          <p:cNvPr id="10" name="表 9">
            <a:extLst>
              <a:ext uri="{FF2B5EF4-FFF2-40B4-BE49-F238E27FC236}">
                <a16:creationId xmlns:a16="http://schemas.microsoft.com/office/drawing/2014/main" id="{7F6BF270-DC57-484F-42CD-7650BE104CBC}"/>
              </a:ext>
            </a:extLst>
          </p:cNvPr>
          <p:cNvGraphicFramePr>
            <a:graphicFrameLocks noGrp="1"/>
          </p:cNvGraphicFramePr>
          <p:nvPr>
            <p:extLst>
              <p:ext uri="{D42A27DB-BD31-4B8C-83A1-F6EECF244321}">
                <p14:modId xmlns:p14="http://schemas.microsoft.com/office/powerpoint/2010/main" val="3244510556"/>
              </p:ext>
            </p:extLst>
          </p:nvPr>
        </p:nvGraphicFramePr>
        <p:xfrm>
          <a:off x="3710365" y="4998336"/>
          <a:ext cx="4633872" cy="928916"/>
        </p:xfrm>
        <a:graphic>
          <a:graphicData uri="http://schemas.openxmlformats.org/drawingml/2006/table">
            <a:tbl>
              <a:tblPr firstRow="1" bandRow="1">
                <a:tableStyleId>{5C22544A-7EE6-4342-B048-85BDC9FD1C3A}</a:tableStyleId>
              </a:tblPr>
              <a:tblGrid>
                <a:gridCol w="1158468">
                  <a:extLst>
                    <a:ext uri="{9D8B030D-6E8A-4147-A177-3AD203B41FA5}">
                      <a16:colId xmlns:a16="http://schemas.microsoft.com/office/drawing/2014/main" val="972251261"/>
                    </a:ext>
                  </a:extLst>
                </a:gridCol>
                <a:gridCol w="1158468">
                  <a:extLst>
                    <a:ext uri="{9D8B030D-6E8A-4147-A177-3AD203B41FA5}">
                      <a16:colId xmlns:a16="http://schemas.microsoft.com/office/drawing/2014/main" val="3999898975"/>
                    </a:ext>
                  </a:extLst>
                </a:gridCol>
                <a:gridCol w="1158468">
                  <a:extLst>
                    <a:ext uri="{9D8B030D-6E8A-4147-A177-3AD203B41FA5}">
                      <a16:colId xmlns:a16="http://schemas.microsoft.com/office/drawing/2014/main" val="3497652083"/>
                    </a:ext>
                  </a:extLst>
                </a:gridCol>
                <a:gridCol w="1158468">
                  <a:extLst>
                    <a:ext uri="{9D8B030D-6E8A-4147-A177-3AD203B41FA5}">
                      <a16:colId xmlns:a16="http://schemas.microsoft.com/office/drawing/2014/main" val="1892746686"/>
                    </a:ext>
                  </a:extLst>
                </a:gridCol>
              </a:tblGrid>
              <a:tr h="232229">
                <a:tc>
                  <a:txBody>
                    <a:bodyPr/>
                    <a:lstStyle/>
                    <a:p>
                      <a:endParaRPr kumimoji="1" lang="ja-JP" altLang="en-US" sz="1200" b="1" dirty="0">
                        <a:solidFill>
                          <a:schemeClr val="tx1"/>
                        </a:solidFill>
                        <a:latin typeface="ＭＳ Ｐゴシック" panose="020B0600070205080204" pitchFamily="50" charset="-128"/>
                        <a:ea typeface="ＭＳ Ｐゴシック" panose="020B0600070205080204" pitchFamily="50" charset="-128"/>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200" b="1" dirty="0">
                          <a:solidFill>
                            <a:schemeClr val="tx1"/>
                          </a:solidFill>
                          <a:latin typeface="ＭＳ Ｐゴシック" panose="020B0600070205080204" pitchFamily="50" charset="-128"/>
                          <a:ea typeface="ＭＳ Ｐゴシック" panose="020B0600070205080204" pitchFamily="50" charset="-128"/>
                        </a:rPr>
                        <a:t>開始残高相当</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200" b="1" dirty="0">
                          <a:solidFill>
                            <a:schemeClr val="tx1"/>
                          </a:solidFill>
                          <a:latin typeface="ＭＳ Ｐゴシック" panose="020B0600070205080204" pitchFamily="50" charset="-128"/>
                          <a:ea typeface="ＭＳ Ｐゴシック" panose="020B0600070205080204" pitchFamily="50" charset="-128"/>
                        </a:rPr>
                        <a:t>収支差額</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200" b="1" dirty="0">
                          <a:solidFill>
                            <a:schemeClr val="tx1"/>
                          </a:solidFill>
                          <a:latin typeface="ＭＳ Ｐゴシック" panose="020B0600070205080204" pitchFamily="50" charset="-128"/>
                          <a:ea typeface="ＭＳ Ｐゴシック" panose="020B0600070205080204" pitchFamily="50" charset="-128"/>
                        </a:rPr>
                        <a:t>合計</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64313565"/>
                  </a:ext>
                </a:extLst>
              </a:tr>
              <a:tr h="232229">
                <a:tc>
                  <a:txBody>
                    <a:bodyPr/>
                    <a:lstStyle/>
                    <a:p>
                      <a:r>
                        <a:rPr kumimoji="1" lang="ja-JP" altLang="en-US" sz="1200" b="1" dirty="0">
                          <a:solidFill>
                            <a:schemeClr val="tx1"/>
                          </a:solidFill>
                          <a:latin typeface="ＭＳ Ｐゴシック" panose="020B0600070205080204" pitchFamily="50" charset="-128"/>
                          <a:ea typeface="ＭＳ Ｐゴシック" panose="020B0600070205080204" pitchFamily="50" charset="-128"/>
                        </a:rPr>
                        <a:t>前期末残高</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7DEE8"/>
                    </a:solidFill>
                  </a:tcPr>
                </a:tc>
                <a:tc>
                  <a:txBody>
                    <a:bodyPr/>
                    <a:lstStyle/>
                    <a:p>
                      <a:pPr algn="r"/>
                      <a:r>
                        <a:rPr kumimoji="1" lang="en-US" altLang="ja-JP" sz="1200" b="1" dirty="0">
                          <a:solidFill>
                            <a:schemeClr val="tx1"/>
                          </a:solidFill>
                          <a:latin typeface="ＭＳ Ｐゴシック" panose="020B0600070205080204" pitchFamily="50" charset="-128"/>
                          <a:ea typeface="ＭＳ Ｐゴシック" panose="020B0600070205080204" pitchFamily="50" charset="-128"/>
                        </a:rPr>
                        <a:t>7,544</a:t>
                      </a:r>
                      <a:r>
                        <a:rPr kumimoji="1" lang="ja-JP" altLang="en-US" sz="1200" b="1" dirty="0">
                          <a:solidFill>
                            <a:schemeClr val="tx1"/>
                          </a:solidFill>
                          <a:latin typeface="ＭＳ Ｐゴシック" panose="020B0600070205080204" pitchFamily="50" charset="-128"/>
                          <a:ea typeface="ＭＳ Ｐゴシック" panose="020B0600070205080204" pitchFamily="50" charset="-128"/>
                        </a:rPr>
                        <a:t>億円</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7DEE8"/>
                    </a:solidFill>
                  </a:tcPr>
                </a:tc>
                <a:tc>
                  <a:txBody>
                    <a:bodyPr/>
                    <a:lstStyle/>
                    <a:p>
                      <a:pPr algn="r"/>
                      <a:r>
                        <a:rPr kumimoji="1" lang="en-US" altLang="ja-JP" sz="1200" b="1" dirty="0">
                          <a:solidFill>
                            <a:schemeClr val="tx1"/>
                          </a:solidFill>
                          <a:latin typeface="ＭＳ Ｐゴシック" panose="020B0600070205080204" pitchFamily="50" charset="-128"/>
                          <a:ea typeface="ＭＳ Ｐゴシック" panose="020B0600070205080204" pitchFamily="50" charset="-128"/>
                        </a:rPr>
                        <a:t>11,494</a:t>
                      </a:r>
                      <a:r>
                        <a:rPr kumimoji="1" lang="ja-JP" altLang="en-US" sz="1200" b="1" dirty="0">
                          <a:solidFill>
                            <a:schemeClr val="tx1"/>
                          </a:solidFill>
                          <a:latin typeface="ＭＳ Ｐゴシック" panose="020B0600070205080204" pitchFamily="50" charset="-128"/>
                          <a:ea typeface="ＭＳ Ｐゴシック" panose="020B0600070205080204" pitchFamily="50" charset="-128"/>
                        </a:rPr>
                        <a:t>億円</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7DEE8"/>
                    </a:solidFill>
                  </a:tcPr>
                </a:tc>
                <a:tc>
                  <a:txBody>
                    <a:bodyPr/>
                    <a:lstStyle/>
                    <a:p>
                      <a:pPr algn="r"/>
                      <a:r>
                        <a:rPr kumimoji="1" lang="en-US" altLang="ja-JP" sz="1200" b="1" dirty="0">
                          <a:solidFill>
                            <a:schemeClr val="tx1"/>
                          </a:solidFill>
                          <a:latin typeface="ＭＳ Ｐゴシック" panose="020B0600070205080204" pitchFamily="50" charset="-128"/>
                          <a:ea typeface="ＭＳ Ｐゴシック" panose="020B0600070205080204" pitchFamily="50" charset="-128"/>
                        </a:rPr>
                        <a:t>19,038</a:t>
                      </a:r>
                      <a:r>
                        <a:rPr kumimoji="1" lang="ja-JP" altLang="en-US" sz="1200" b="1" dirty="0">
                          <a:solidFill>
                            <a:schemeClr val="tx1"/>
                          </a:solidFill>
                          <a:latin typeface="ＭＳ Ｐゴシック" panose="020B0600070205080204" pitchFamily="50" charset="-128"/>
                          <a:ea typeface="ＭＳ Ｐゴシック" panose="020B0600070205080204" pitchFamily="50" charset="-128"/>
                        </a:rPr>
                        <a:t>億円</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7DEE8"/>
                    </a:solidFill>
                  </a:tcPr>
                </a:tc>
                <a:extLst>
                  <a:ext uri="{0D108BD9-81ED-4DB2-BD59-A6C34878D82A}">
                    <a16:rowId xmlns:a16="http://schemas.microsoft.com/office/drawing/2014/main" val="2199506421"/>
                  </a:ext>
                </a:extLst>
              </a:tr>
              <a:tr h="232229">
                <a:tc>
                  <a:txBody>
                    <a:bodyPr/>
                    <a:lstStyle/>
                    <a:p>
                      <a:r>
                        <a:rPr kumimoji="1" lang="ja-JP" altLang="en-US" sz="1200" b="1" dirty="0">
                          <a:solidFill>
                            <a:schemeClr val="tx1"/>
                          </a:solidFill>
                          <a:latin typeface="ＭＳ Ｐゴシック" panose="020B0600070205080204" pitchFamily="50" charset="-128"/>
                          <a:ea typeface="ＭＳ Ｐゴシック" panose="020B0600070205080204" pitchFamily="50" charset="-128"/>
                        </a:rPr>
                        <a:t>当期変動額</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8E4BC"/>
                    </a:solidFill>
                  </a:tcPr>
                </a:tc>
                <a:tc>
                  <a:txBody>
                    <a:bodyPr/>
                    <a:lstStyle/>
                    <a:p>
                      <a:pPr algn="ctr"/>
                      <a:r>
                        <a:rPr kumimoji="1" lang="en-US" altLang="ja-JP" sz="1200" b="1" dirty="0">
                          <a:solidFill>
                            <a:schemeClr val="tx1"/>
                          </a:solidFill>
                          <a:latin typeface="ＭＳ Ｐゴシック" panose="020B0600070205080204" pitchFamily="50" charset="-128"/>
                          <a:ea typeface="ＭＳ Ｐゴシック" panose="020B0600070205080204" pitchFamily="50" charset="-128"/>
                        </a:rPr>
                        <a:t>―</a:t>
                      </a:r>
                      <a:endParaRPr kumimoji="1" lang="ja-JP" altLang="en-US" sz="1200" b="1" dirty="0">
                        <a:solidFill>
                          <a:schemeClr val="tx1"/>
                        </a:solidFill>
                        <a:latin typeface="ＭＳ Ｐゴシック" panose="020B0600070205080204" pitchFamily="50" charset="-128"/>
                        <a:ea typeface="ＭＳ Ｐゴシック" panose="020B0600070205080204" pitchFamily="50" charset="-128"/>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8E4BC"/>
                    </a:solidFill>
                  </a:tcPr>
                </a:tc>
                <a:tc>
                  <a:txBody>
                    <a:bodyPr/>
                    <a:lstStyle/>
                    <a:p>
                      <a:pPr algn="r"/>
                      <a:r>
                        <a:rPr kumimoji="1" lang="en-US" altLang="ja-JP" sz="1200" b="1" dirty="0">
                          <a:solidFill>
                            <a:schemeClr val="tx1"/>
                          </a:solidFill>
                          <a:latin typeface="ＭＳ Ｐゴシック" panose="020B0600070205080204" pitchFamily="50" charset="-128"/>
                          <a:ea typeface="ＭＳ Ｐゴシック" panose="020B0600070205080204" pitchFamily="50" charset="-128"/>
                        </a:rPr>
                        <a:t>2,397</a:t>
                      </a:r>
                      <a:r>
                        <a:rPr kumimoji="1" lang="ja-JP" altLang="en-US" sz="1200" b="1" dirty="0">
                          <a:solidFill>
                            <a:schemeClr val="tx1"/>
                          </a:solidFill>
                          <a:latin typeface="ＭＳ Ｐゴシック" panose="020B0600070205080204" pitchFamily="50" charset="-128"/>
                          <a:ea typeface="ＭＳ Ｐゴシック" panose="020B0600070205080204" pitchFamily="50" charset="-128"/>
                        </a:rPr>
                        <a:t>億円</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8E4BC"/>
                    </a:solidFill>
                  </a:tcPr>
                </a:tc>
                <a:tc>
                  <a:txBody>
                    <a:bodyPr/>
                    <a:lstStyle/>
                    <a:p>
                      <a:pPr algn="r"/>
                      <a:r>
                        <a:rPr kumimoji="1" lang="en-US" altLang="ja-JP" sz="1200" b="1" dirty="0">
                          <a:solidFill>
                            <a:schemeClr val="tx1"/>
                          </a:solidFill>
                          <a:latin typeface="ＭＳ Ｐゴシック" panose="020B0600070205080204" pitchFamily="50" charset="-128"/>
                          <a:ea typeface="ＭＳ Ｐゴシック" panose="020B0600070205080204" pitchFamily="50" charset="-128"/>
                        </a:rPr>
                        <a:t>2,397</a:t>
                      </a:r>
                      <a:r>
                        <a:rPr kumimoji="1" lang="ja-JP" altLang="en-US" sz="1200" b="1" dirty="0">
                          <a:solidFill>
                            <a:schemeClr val="tx1"/>
                          </a:solidFill>
                          <a:latin typeface="ＭＳ Ｐゴシック" panose="020B0600070205080204" pitchFamily="50" charset="-128"/>
                          <a:ea typeface="ＭＳ Ｐゴシック" panose="020B0600070205080204" pitchFamily="50" charset="-128"/>
                        </a:rPr>
                        <a:t>億円</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8E4BC"/>
                    </a:solidFill>
                  </a:tcPr>
                </a:tc>
                <a:extLst>
                  <a:ext uri="{0D108BD9-81ED-4DB2-BD59-A6C34878D82A}">
                    <a16:rowId xmlns:a16="http://schemas.microsoft.com/office/drawing/2014/main" val="1938946696"/>
                  </a:ext>
                </a:extLst>
              </a:tr>
              <a:tr h="232229">
                <a:tc>
                  <a:txBody>
                    <a:bodyPr/>
                    <a:lstStyle/>
                    <a:p>
                      <a:r>
                        <a:rPr kumimoji="1" lang="ja-JP" altLang="en-US" sz="1200" b="1" dirty="0">
                          <a:solidFill>
                            <a:schemeClr val="tx1"/>
                          </a:solidFill>
                          <a:latin typeface="ＭＳ Ｐゴシック" panose="020B0600070205080204" pitchFamily="50" charset="-128"/>
                          <a:ea typeface="ＭＳ Ｐゴシック" panose="020B0600070205080204" pitchFamily="50" charset="-128"/>
                        </a:rPr>
                        <a:t>当期末残高</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r"/>
                      <a:r>
                        <a:rPr kumimoji="1" lang="en-US" altLang="ja-JP" sz="1200" b="1" dirty="0">
                          <a:solidFill>
                            <a:schemeClr val="tx1"/>
                          </a:solidFill>
                          <a:latin typeface="ＭＳ Ｐゴシック" panose="020B0600070205080204" pitchFamily="50" charset="-128"/>
                          <a:ea typeface="ＭＳ Ｐゴシック" panose="020B0600070205080204" pitchFamily="50" charset="-128"/>
                        </a:rPr>
                        <a:t>7,544</a:t>
                      </a:r>
                      <a:r>
                        <a:rPr kumimoji="1" lang="ja-JP" altLang="en-US" sz="1200" b="1" dirty="0">
                          <a:solidFill>
                            <a:schemeClr val="tx1"/>
                          </a:solidFill>
                          <a:latin typeface="ＭＳ Ｐゴシック" panose="020B0600070205080204" pitchFamily="50" charset="-128"/>
                          <a:ea typeface="ＭＳ Ｐゴシック" panose="020B0600070205080204" pitchFamily="50" charset="-128"/>
                        </a:rPr>
                        <a:t>億円</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r"/>
                      <a:r>
                        <a:rPr kumimoji="1" lang="en-US" altLang="ja-JP" sz="1200" b="1" dirty="0">
                          <a:solidFill>
                            <a:schemeClr val="tx1"/>
                          </a:solidFill>
                          <a:latin typeface="ＭＳ Ｐゴシック" panose="020B0600070205080204" pitchFamily="50" charset="-128"/>
                          <a:ea typeface="ＭＳ Ｐゴシック" panose="020B0600070205080204" pitchFamily="50" charset="-128"/>
                        </a:rPr>
                        <a:t>13,891</a:t>
                      </a:r>
                      <a:r>
                        <a:rPr kumimoji="1" lang="ja-JP" altLang="en-US" sz="1200" b="1" dirty="0">
                          <a:solidFill>
                            <a:schemeClr val="tx1"/>
                          </a:solidFill>
                          <a:latin typeface="ＭＳ Ｐゴシック" panose="020B0600070205080204" pitchFamily="50" charset="-128"/>
                          <a:ea typeface="ＭＳ Ｐゴシック" panose="020B0600070205080204" pitchFamily="50" charset="-128"/>
                        </a:rPr>
                        <a:t>億円</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r"/>
                      <a:r>
                        <a:rPr kumimoji="1" lang="en-US" altLang="ja-JP" sz="1200" b="1" dirty="0">
                          <a:solidFill>
                            <a:schemeClr val="tx1"/>
                          </a:solidFill>
                          <a:latin typeface="ＭＳ Ｐゴシック" panose="020B0600070205080204" pitchFamily="50" charset="-128"/>
                          <a:ea typeface="ＭＳ Ｐゴシック" panose="020B0600070205080204" pitchFamily="50" charset="-128"/>
                        </a:rPr>
                        <a:t>21,435</a:t>
                      </a:r>
                      <a:r>
                        <a:rPr kumimoji="1" lang="ja-JP" altLang="en-US" sz="1200" b="1" dirty="0">
                          <a:solidFill>
                            <a:schemeClr val="tx1"/>
                          </a:solidFill>
                          <a:latin typeface="ＭＳ Ｐゴシック" panose="020B0600070205080204" pitchFamily="50" charset="-128"/>
                          <a:ea typeface="ＭＳ Ｐゴシック" panose="020B0600070205080204" pitchFamily="50" charset="-128"/>
                        </a:rPr>
                        <a:t>億円</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4179855895"/>
                  </a:ext>
                </a:extLst>
              </a:tr>
            </a:tbl>
          </a:graphicData>
        </a:graphic>
      </p:graphicFrame>
      <p:graphicFrame>
        <p:nvGraphicFramePr>
          <p:cNvPr id="4" name="表 3">
            <a:extLst>
              <a:ext uri="{FF2B5EF4-FFF2-40B4-BE49-F238E27FC236}">
                <a16:creationId xmlns:a16="http://schemas.microsoft.com/office/drawing/2014/main" id="{B8FAF8E4-AF8B-4B19-9604-F75764B29B19}"/>
              </a:ext>
            </a:extLst>
          </p:cNvPr>
          <p:cNvGraphicFramePr>
            <a:graphicFrameLocks noGrp="1"/>
          </p:cNvGraphicFramePr>
          <p:nvPr>
            <p:extLst>
              <p:ext uri="{D42A27DB-BD31-4B8C-83A1-F6EECF244321}">
                <p14:modId xmlns:p14="http://schemas.microsoft.com/office/powerpoint/2010/main" val="666788864"/>
              </p:ext>
            </p:extLst>
          </p:nvPr>
        </p:nvGraphicFramePr>
        <p:xfrm>
          <a:off x="643974" y="2738268"/>
          <a:ext cx="3790950" cy="1463040"/>
        </p:xfrm>
        <a:graphic>
          <a:graphicData uri="http://schemas.openxmlformats.org/drawingml/2006/table">
            <a:tbl>
              <a:tblPr firstRow="1" bandRow="1">
                <a:tableStyleId>{5C22544A-7EE6-4342-B048-85BDC9FD1C3A}</a:tableStyleId>
              </a:tblPr>
              <a:tblGrid>
                <a:gridCol w="1395428">
                  <a:extLst>
                    <a:ext uri="{9D8B030D-6E8A-4147-A177-3AD203B41FA5}">
                      <a16:colId xmlns:a16="http://schemas.microsoft.com/office/drawing/2014/main" val="2475018019"/>
                    </a:ext>
                  </a:extLst>
                </a:gridCol>
                <a:gridCol w="2395522">
                  <a:extLst>
                    <a:ext uri="{9D8B030D-6E8A-4147-A177-3AD203B41FA5}">
                      <a16:colId xmlns:a16="http://schemas.microsoft.com/office/drawing/2014/main" val="3346269511"/>
                    </a:ext>
                  </a:extLst>
                </a:gridCol>
              </a:tblGrid>
              <a:tr h="587365">
                <a:tc rowSpan="2">
                  <a:txBody>
                    <a:bodyPr/>
                    <a:lstStyle/>
                    <a:p>
                      <a:r>
                        <a:rPr kumimoji="1" lang="ja-JP" altLang="en-US" sz="1600" b="0" dirty="0">
                          <a:solidFill>
                            <a:schemeClr val="tx1"/>
                          </a:solidFill>
                          <a:latin typeface="ＭＳ Ｐゴシック" panose="020B0600070205080204" pitchFamily="50" charset="-128"/>
                          <a:ea typeface="ＭＳ Ｐゴシック" panose="020B0600070205080204" pitchFamily="50" charset="-128"/>
                        </a:rPr>
                        <a:t>資産</a:t>
                      </a:r>
                      <a:endParaRPr kumimoji="1" lang="en-US" altLang="ja-JP" sz="1600" b="0" dirty="0">
                        <a:solidFill>
                          <a:schemeClr val="tx1"/>
                        </a:solidFill>
                        <a:latin typeface="ＭＳ Ｐゴシック" panose="020B0600070205080204" pitchFamily="50" charset="-128"/>
                        <a:ea typeface="ＭＳ Ｐゴシック" panose="020B0600070205080204" pitchFamily="50" charset="-128"/>
                      </a:endParaRPr>
                    </a:p>
                    <a:p>
                      <a:endParaRPr kumimoji="1" lang="en-US" altLang="ja-JP" sz="1200" b="1" dirty="0">
                        <a:solidFill>
                          <a:schemeClr val="tx1"/>
                        </a:solidFill>
                        <a:latin typeface="ＭＳ Ｐゴシック" panose="020B0600070205080204" pitchFamily="50" charset="-128"/>
                        <a:ea typeface="ＭＳ Ｐゴシック" panose="020B0600070205080204" pitchFamily="50" charset="-128"/>
                      </a:endParaRPr>
                    </a:p>
                    <a:p>
                      <a:r>
                        <a:rPr kumimoji="1" lang="ja-JP" altLang="en-US" sz="1200" b="1" dirty="0">
                          <a:solidFill>
                            <a:schemeClr val="tx1"/>
                          </a:solidFill>
                          <a:latin typeface="ＭＳ Ｐゴシック" panose="020B0600070205080204" pitchFamily="50" charset="-128"/>
                          <a:ea typeface="ＭＳ Ｐゴシック" panose="020B0600070205080204" pitchFamily="50" charset="-128"/>
                        </a:rPr>
                        <a:t> 現金預金</a:t>
                      </a:r>
                      <a:endParaRPr kumimoji="1" lang="en-US" altLang="ja-JP" sz="1200" b="1" dirty="0">
                        <a:solidFill>
                          <a:schemeClr val="tx1"/>
                        </a:solidFill>
                        <a:latin typeface="ＭＳ Ｐゴシック" panose="020B0600070205080204" pitchFamily="50" charset="-128"/>
                        <a:ea typeface="ＭＳ Ｐゴシック" panose="020B0600070205080204" pitchFamily="50" charset="-128"/>
                      </a:endParaRPr>
                    </a:p>
                    <a:p>
                      <a:r>
                        <a:rPr kumimoji="1" lang="ja-JP" altLang="en-US" sz="1200" b="1" dirty="0">
                          <a:solidFill>
                            <a:schemeClr val="tx1"/>
                          </a:solidFill>
                          <a:latin typeface="ＭＳ Ｐゴシック" panose="020B0600070205080204" pitchFamily="50" charset="-128"/>
                          <a:ea typeface="ＭＳ Ｐゴシック" panose="020B0600070205080204" pitchFamily="50" charset="-128"/>
                        </a:rPr>
                        <a:t> うち歳計現金等</a:t>
                      </a:r>
                      <a:endParaRPr kumimoji="1" lang="en-US" altLang="ja-JP" sz="1200" b="1" dirty="0">
                        <a:solidFill>
                          <a:schemeClr val="tx1"/>
                        </a:solidFill>
                        <a:latin typeface="ＭＳ Ｐゴシック" panose="020B0600070205080204" pitchFamily="50" charset="-128"/>
                        <a:ea typeface="ＭＳ Ｐゴシック" panose="020B0600070205080204" pitchFamily="50" charset="-128"/>
                      </a:endParaRPr>
                    </a:p>
                    <a:p>
                      <a:r>
                        <a:rPr kumimoji="1" lang="en-US" altLang="ja-JP" sz="1200" b="1" dirty="0">
                          <a:solidFill>
                            <a:schemeClr val="tx1"/>
                          </a:solidFill>
                          <a:latin typeface="ＭＳ Ｐゴシック" panose="020B0600070205080204" pitchFamily="50" charset="-128"/>
                          <a:ea typeface="ＭＳ Ｐゴシック" panose="020B0600070205080204" pitchFamily="50" charset="-128"/>
                        </a:rPr>
                        <a:t> 782</a:t>
                      </a:r>
                      <a:r>
                        <a:rPr kumimoji="1" lang="ja-JP" altLang="en-US" sz="1200" b="1" dirty="0">
                          <a:solidFill>
                            <a:schemeClr val="tx1"/>
                          </a:solidFill>
                          <a:latin typeface="ＭＳ Ｐゴシック" panose="020B0600070205080204" pitchFamily="50" charset="-128"/>
                          <a:ea typeface="ＭＳ Ｐゴシック" panose="020B0600070205080204" pitchFamily="50" charset="-128"/>
                        </a:rPr>
                        <a:t>億円</a:t>
                      </a:r>
                      <a:endParaRPr kumimoji="1" lang="en-US" altLang="ja-JP" sz="1200" b="1" dirty="0">
                        <a:solidFill>
                          <a:schemeClr val="tx1"/>
                        </a:solidFill>
                        <a:latin typeface="ＭＳ Ｐゴシック" panose="020B0600070205080204" pitchFamily="50" charset="-128"/>
                        <a:ea typeface="ＭＳ Ｐゴシック" panose="020B0600070205080204" pitchFamily="50" charset="-128"/>
                      </a:endParaRPr>
                    </a:p>
                    <a:p>
                      <a:endParaRPr kumimoji="1" lang="en-US" altLang="ja-JP" sz="1200" b="1" dirty="0">
                        <a:solidFill>
                          <a:schemeClr val="tx1"/>
                        </a:solidFill>
                        <a:latin typeface="ＭＳ Ｐゴシック" panose="020B0600070205080204" pitchFamily="50" charset="-128"/>
                        <a:ea typeface="ＭＳ Ｐゴシック" panose="020B0600070205080204" pitchFamily="50" charset="-128"/>
                      </a:endParaRPr>
                    </a:p>
                    <a:p>
                      <a:pPr algn="r"/>
                      <a:r>
                        <a:rPr kumimoji="1" lang="en-US" altLang="ja-JP" sz="1200" b="1" dirty="0">
                          <a:solidFill>
                            <a:schemeClr val="tx1"/>
                          </a:solidFill>
                          <a:latin typeface="ＭＳ Ｐゴシック" panose="020B0600070205080204" pitchFamily="50" charset="-128"/>
                          <a:ea typeface="ＭＳ Ｐゴシック" panose="020B0600070205080204" pitchFamily="50" charset="-128"/>
                        </a:rPr>
                        <a:t>78,741</a:t>
                      </a:r>
                      <a:r>
                        <a:rPr kumimoji="1" lang="ja-JP" altLang="en-US" sz="1200" b="1" dirty="0">
                          <a:solidFill>
                            <a:schemeClr val="tx1"/>
                          </a:solidFill>
                          <a:latin typeface="ＭＳ Ｐゴシック" panose="020B0600070205080204" pitchFamily="50" charset="-128"/>
                          <a:ea typeface="ＭＳ Ｐゴシック" panose="020B0600070205080204" pitchFamily="50" charset="-128"/>
                        </a:rPr>
                        <a:t>億円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5B3D7"/>
                    </a:solidFill>
                  </a:tcPr>
                </a:tc>
                <a:tc>
                  <a:txBody>
                    <a:bodyPr/>
                    <a:lstStyle/>
                    <a:p>
                      <a:r>
                        <a:rPr kumimoji="1" lang="ja-JP" altLang="en-US" sz="1600" b="0" dirty="0">
                          <a:solidFill>
                            <a:schemeClr val="tx1"/>
                          </a:solidFill>
                          <a:latin typeface="ＭＳ Ｐゴシック" panose="020B0600070205080204" pitchFamily="50" charset="-128"/>
                          <a:ea typeface="ＭＳ Ｐゴシック" panose="020B0600070205080204" pitchFamily="50" charset="-128"/>
                        </a:rPr>
                        <a:t>負債</a:t>
                      </a:r>
                      <a:endParaRPr kumimoji="1" lang="en-US" altLang="ja-JP" sz="1600" b="0" dirty="0">
                        <a:solidFill>
                          <a:schemeClr val="tx1"/>
                        </a:solidFill>
                        <a:latin typeface="ＭＳ Ｐゴシック" panose="020B0600070205080204" pitchFamily="50" charset="-128"/>
                        <a:ea typeface="ＭＳ Ｐゴシック" panose="020B0600070205080204" pitchFamily="50" charset="-128"/>
                      </a:endParaRPr>
                    </a:p>
                    <a:p>
                      <a:endParaRPr kumimoji="1" lang="en-US" altLang="ja-JP" sz="1200" b="1" dirty="0">
                        <a:solidFill>
                          <a:schemeClr val="tx1"/>
                        </a:solidFill>
                        <a:latin typeface="ＭＳ Ｐゴシック" panose="020B0600070205080204" pitchFamily="50" charset="-128"/>
                        <a:ea typeface="ＭＳ Ｐゴシック" panose="020B0600070205080204" pitchFamily="50" charset="-128"/>
                      </a:endParaRPr>
                    </a:p>
                    <a:p>
                      <a:pPr algn="r"/>
                      <a:r>
                        <a:rPr kumimoji="1" lang="en-US" altLang="ja-JP" sz="1200" b="1" dirty="0">
                          <a:solidFill>
                            <a:schemeClr val="tx1"/>
                          </a:solidFill>
                          <a:latin typeface="ＭＳ Ｐゴシック" panose="020B0600070205080204" pitchFamily="50" charset="-128"/>
                          <a:ea typeface="ＭＳ Ｐゴシック" panose="020B0600070205080204" pitchFamily="50" charset="-128"/>
                        </a:rPr>
                        <a:t>57,306</a:t>
                      </a:r>
                      <a:r>
                        <a:rPr kumimoji="1" lang="ja-JP" altLang="en-US" sz="1200" b="1" dirty="0">
                          <a:solidFill>
                            <a:schemeClr val="tx1"/>
                          </a:solidFill>
                          <a:latin typeface="ＭＳ Ｐゴシック" panose="020B0600070205080204" pitchFamily="50" charset="-128"/>
                          <a:ea typeface="ＭＳ Ｐゴシック" panose="020B0600070205080204" pitchFamily="50" charset="-128"/>
                        </a:rPr>
                        <a:t>億円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B9B8"/>
                    </a:solidFill>
                  </a:tcPr>
                </a:tc>
                <a:extLst>
                  <a:ext uri="{0D108BD9-81ED-4DB2-BD59-A6C34878D82A}">
                    <a16:rowId xmlns:a16="http://schemas.microsoft.com/office/drawing/2014/main" val="3833785020"/>
                  </a:ext>
                </a:extLst>
              </a:tr>
              <a:tr h="432798">
                <a:tc vMerge="1">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600" b="0" dirty="0">
                          <a:solidFill>
                            <a:schemeClr val="tx1"/>
                          </a:solidFill>
                          <a:latin typeface="ＭＳ Ｐゴシック" panose="020B0600070205080204" pitchFamily="50" charset="-128"/>
                          <a:ea typeface="ＭＳ Ｐゴシック" panose="020B0600070205080204" pitchFamily="50" charset="-128"/>
                        </a:rPr>
                        <a:t>純資産</a:t>
                      </a:r>
                      <a:endParaRPr kumimoji="1" lang="en-US" altLang="ja-JP" sz="1600" b="0" dirty="0">
                        <a:solidFill>
                          <a:schemeClr val="tx1"/>
                        </a:solidFill>
                        <a:latin typeface="ＭＳ Ｐゴシック" panose="020B0600070205080204" pitchFamily="50" charset="-128"/>
                        <a:ea typeface="ＭＳ Ｐゴシック" panose="020B0600070205080204" pitchFamily="50" charset="-128"/>
                      </a:endParaRPr>
                    </a:p>
                    <a:p>
                      <a:r>
                        <a:rPr kumimoji="1" lang="ja-JP" altLang="en-US" sz="1200" b="1" dirty="0">
                          <a:solidFill>
                            <a:schemeClr val="tx1"/>
                          </a:solidFill>
                          <a:latin typeface="ＭＳ Ｐゴシック" panose="020B0600070205080204" pitchFamily="50" charset="-128"/>
                          <a:ea typeface="ＭＳ Ｐゴシック" panose="020B0600070205080204" pitchFamily="50" charset="-128"/>
                        </a:rPr>
                        <a:t> 純資産　　　　　　　　　</a:t>
                      </a:r>
                      <a:r>
                        <a:rPr kumimoji="1" lang="ja-JP" altLang="en-US" sz="1400" b="1" dirty="0">
                          <a:solidFill>
                            <a:schemeClr val="tx1"/>
                          </a:solidFill>
                          <a:latin typeface="ＭＳ Ｐゴシック" panose="020B0600070205080204" pitchFamily="50" charset="-128"/>
                          <a:ea typeface="ＭＳ Ｐゴシック" panose="020B0600070205080204" pitchFamily="50" charset="-128"/>
                        </a:rPr>
                        <a:t> </a:t>
                      </a:r>
                      <a:r>
                        <a:rPr kumimoji="1" lang="en-US" altLang="ja-JP" sz="1200" b="1" dirty="0">
                          <a:solidFill>
                            <a:schemeClr val="tx1"/>
                          </a:solidFill>
                          <a:latin typeface="ＭＳ Ｐゴシック" panose="020B0600070205080204" pitchFamily="50" charset="-128"/>
                          <a:ea typeface="ＭＳ Ｐゴシック" panose="020B0600070205080204" pitchFamily="50" charset="-128"/>
                        </a:rPr>
                        <a:t>21,435</a:t>
                      </a:r>
                      <a:r>
                        <a:rPr kumimoji="1" lang="ja-JP" altLang="en-US" sz="1200" b="1" dirty="0">
                          <a:solidFill>
                            <a:schemeClr val="tx1"/>
                          </a:solidFill>
                          <a:latin typeface="ＭＳ Ｐゴシック" panose="020B0600070205080204" pitchFamily="50" charset="-128"/>
                          <a:ea typeface="ＭＳ Ｐゴシック" panose="020B0600070205080204" pitchFamily="50" charset="-128"/>
                        </a:rPr>
                        <a:t>億円</a:t>
                      </a:r>
                      <a:endParaRPr kumimoji="1" lang="en-US" altLang="ja-JP" sz="1200" b="1" dirty="0">
                        <a:solidFill>
                          <a:schemeClr val="tx1"/>
                        </a:solidFill>
                        <a:latin typeface="ＭＳ Ｐゴシック" panose="020B0600070205080204" pitchFamily="50" charset="-128"/>
                        <a:ea typeface="ＭＳ Ｐゴシック" panose="020B0600070205080204" pitchFamily="50" charset="-128"/>
                      </a:endParaRPr>
                    </a:p>
                    <a:p>
                      <a:r>
                        <a:rPr kumimoji="1" lang="ja-JP" altLang="en-US" sz="1200" b="1" dirty="0">
                          <a:solidFill>
                            <a:schemeClr val="tx1"/>
                          </a:solidFill>
                          <a:latin typeface="ＭＳ Ｐゴシック" panose="020B0600070205080204" pitchFamily="50" charset="-128"/>
                          <a:ea typeface="ＭＳ Ｐゴシック" panose="020B0600070205080204" pitchFamily="50" charset="-128"/>
                        </a:rPr>
                        <a:t> うち当期純資産増減額</a:t>
                      </a:r>
                      <a:r>
                        <a:rPr kumimoji="1" lang="ja-JP" altLang="en-US" sz="1400" b="1" dirty="0">
                          <a:solidFill>
                            <a:schemeClr val="tx1"/>
                          </a:solidFill>
                          <a:latin typeface="ＭＳ Ｐゴシック" panose="020B0600070205080204" pitchFamily="50" charset="-128"/>
                          <a:ea typeface="ＭＳ Ｐゴシック" panose="020B0600070205080204" pitchFamily="50" charset="-128"/>
                        </a:rPr>
                        <a:t> </a:t>
                      </a:r>
                      <a:r>
                        <a:rPr kumimoji="1" lang="en-US" altLang="ja-JP" sz="1200" b="1" dirty="0">
                          <a:solidFill>
                            <a:schemeClr val="tx1"/>
                          </a:solidFill>
                          <a:latin typeface="ＭＳ Ｐゴシック" panose="020B0600070205080204" pitchFamily="50" charset="-128"/>
                          <a:ea typeface="ＭＳ Ｐゴシック" panose="020B0600070205080204" pitchFamily="50" charset="-128"/>
                        </a:rPr>
                        <a:t>2,397</a:t>
                      </a:r>
                      <a:r>
                        <a:rPr kumimoji="1" lang="ja-JP" altLang="en-US" sz="1200" b="1" dirty="0">
                          <a:solidFill>
                            <a:schemeClr val="tx1"/>
                          </a:solidFill>
                          <a:latin typeface="ＭＳ Ｐゴシック" panose="020B0600070205080204" pitchFamily="50" charset="-128"/>
                          <a:ea typeface="ＭＳ Ｐゴシック" panose="020B0600070205080204" pitchFamily="50" charset="-128"/>
                        </a:rPr>
                        <a:t>億円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3141441345"/>
                  </a:ext>
                </a:extLst>
              </a:tr>
            </a:tbl>
          </a:graphicData>
        </a:graphic>
      </p:graphicFrame>
      <p:sp>
        <p:nvSpPr>
          <p:cNvPr id="14" name="正方形/長方形 13">
            <a:extLst>
              <a:ext uri="{FF2B5EF4-FFF2-40B4-BE49-F238E27FC236}">
                <a16:creationId xmlns:a16="http://schemas.microsoft.com/office/drawing/2014/main" id="{B3516F68-7833-4A99-8776-16A749EE38C4}"/>
              </a:ext>
            </a:extLst>
          </p:cNvPr>
          <p:cNvSpPr/>
          <p:nvPr/>
        </p:nvSpPr>
        <p:spPr>
          <a:xfrm flipV="1">
            <a:off x="547801" y="2111680"/>
            <a:ext cx="10481841" cy="32112"/>
          </a:xfrm>
          <a:prstGeom prst="rect">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正方形/長方形 39">
            <a:extLst>
              <a:ext uri="{FF2B5EF4-FFF2-40B4-BE49-F238E27FC236}">
                <a16:creationId xmlns:a16="http://schemas.microsoft.com/office/drawing/2014/main" id="{8525340B-1237-4927-9AE6-DD31650BADB4}"/>
              </a:ext>
            </a:extLst>
          </p:cNvPr>
          <p:cNvSpPr/>
          <p:nvPr/>
        </p:nvSpPr>
        <p:spPr>
          <a:xfrm rot="5400000">
            <a:off x="-217756" y="2861821"/>
            <a:ext cx="1537416" cy="32400"/>
          </a:xfrm>
          <a:prstGeom prst="rect">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正方形/長方形 41">
            <a:extLst>
              <a:ext uri="{FF2B5EF4-FFF2-40B4-BE49-F238E27FC236}">
                <a16:creationId xmlns:a16="http://schemas.microsoft.com/office/drawing/2014/main" id="{F48AB402-1707-4D1C-9A22-8D9ED6C1D80F}"/>
              </a:ext>
            </a:extLst>
          </p:cNvPr>
          <p:cNvSpPr/>
          <p:nvPr/>
        </p:nvSpPr>
        <p:spPr>
          <a:xfrm rot="10800000">
            <a:off x="3654579" y="6150247"/>
            <a:ext cx="4067757" cy="26846"/>
          </a:xfrm>
          <a:prstGeom prst="rect">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正方形/長方形 42">
            <a:extLst>
              <a:ext uri="{FF2B5EF4-FFF2-40B4-BE49-F238E27FC236}">
                <a16:creationId xmlns:a16="http://schemas.microsoft.com/office/drawing/2014/main" id="{846CC30A-7493-4BD1-93EE-BEBD2A15A3E2}"/>
              </a:ext>
            </a:extLst>
          </p:cNvPr>
          <p:cNvSpPr/>
          <p:nvPr/>
        </p:nvSpPr>
        <p:spPr>
          <a:xfrm rot="10800000">
            <a:off x="3987272" y="4423176"/>
            <a:ext cx="3099670" cy="28800"/>
          </a:xfrm>
          <a:prstGeom prst="rect">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フローチャート: 複数書類 43">
            <a:extLst>
              <a:ext uri="{FF2B5EF4-FFF2-40B4-BE49-F238E27FC236}">
                <a16:creationId xmlns:a16="http://schemas.microsoft.com/office/drawing/2014/main" id="{A72A039A-5BFF-46E6-872E-772B6D899CE1}"/>
              </a:ext>
            </a:extLst>
          </p:cNvPr>
          <p:cNvSpPr/>
          <p:nvPr/>
        </p:nvSpPr>
        <p:spPr>
          <a:xfrm>
            <a:off x="5015935" y="1427698"/>
            <a:ext cx="1962355" cy="554982"/>
          </a:xfrm>
          <a:prstGeom prst="flowChartMultidocument">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a:latin typeface="ＭＳ Ｐゴシック" panose="020B0600070205080204" pitchFamily="50" charset="-128"/>
                <a:ea typeface="ＭＳ Ｐゴシック" panose="020B0600070205080204" pitchFamily="50" charset="-128"/>
              </a:rPr>
              <a:t>財務諸表</a:t>
            </a:r>
          </a:p>
        </p:txBody>
      </p:sp>
      <p:sp>
        <p:nvSpPr>
          <p:cNvPr id="46" name="楕円 45">
            <a:extLst>
              <a:ext uri="{FF2B5EF4-FFF2-40B4-BE49-F238E27FC236}">
                <a16:creationId xmlns:a16="http://schemas.microsoft.com/office/drawing/2014/main" id="{1DCD527E-EBFF-40DF-BBA1-8B40AA002D61}"/>
              </a:ext>
            </a:extLst>
          </p:cNvPr>
          <p:cNvSpPr/>
          <p:nvPr/>
        </p:nvSpPr>
        <p:spPr>
          <a:xfrm>
            <a:off x="1199156" y="2019307"/>
            <a:ext cx="786970" cy="24897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latin typeface="ＭＳ Ｐゴシック" panose="020B0600070205080204" pitchFamily="50" charset="-128"/>
                <a:ea typeface="ＭＳ Ｐゴシック" panose="020B0600070205080204" pitchFamily="50" charset="-128"/>
              </a:rPr>
              <a:t>一致</a:t>
            </a:r>
          </a:p>
        </p:txBody>
      </p:sp>
      <p:sp>
        <p:nvSpPr>
          <p:cNvPr id="31" name="正方形/長方形 30">
            <a:extLst>
              <a:ext uri="{FF2B5EF4-FFF2-40B4-BE49-F238E27FC236}">
                <a16:creationId xmlns:a16="http://schemas.microsoft.com/office/drawing/2014/main" id="{27C3D3F2-CF7C-439B-824D-057287A16841}"/>
              </a:ext>
            </a:extLst>
          </p:cNvPr>
          <p:cNvSpPr/>
          <p:nvPr/>
        </p:nvSpPr>
        <p:spPr>
          <a:xfrm rot="5400000">
            <a:off x="10031064" y="3092563"/>
            <a:ext cx="1976455" cy="46800"/>
          </a:xfrm>
          <a:prstGeom prst="rect">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楕円 38">
            <a:extLst>
              <a:ext uri="{FF2B5EF4-FFF2-40B4-BE49-F238E27FC236}">
                <a16:creationId xmlns:a16="http://schemas.microsoft.com/office/drawing/2014/main" id="{23C16D6E-92F8-413A-A68C-57ED1456AE6D}"/>
              </a:ext>
            </a:extLst>
          </p:cNvPr>
          <p:cNvSpPr/>
          <p:nvPr/>
        </p:nvSpPr>
        <p:spPr>
          <a:xfrm>
            <a:off x="3975202" y="6029796"/>
            <a:ext cx="786970" cy="24897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latin typeface="ＭＳ Ｐゴシック" panose="020B0600070205080204" pitchFamily="50" charset="-128"/>
                <a:ea typeface="ＭＳ Ｐゴシック" panose="020B0600070205080204" pitchFamily="50" charset="-128"/>
              </a:rPr>
              <a:t>一致</a:t>
            </a:r>
          </a:p>
        </p:txBody>
      </p:sp>
      <p:sp>
        <p:nvSpPr>
          <p:cNvPr id="49" name="正方形/長方形 48">
            <a:extLst>
              <a:ext uri="{FF2B5EF4-FFF2-40B4-BE49-F238E27FC236}">
                <a16:creationId xmlns:a16="http://schemas.microsoft.com/office/drawing/2014/main" id="{BA0CF260-3B2E-4721-A0C3-FC9D3DBFD7C4}"/>
              </a:ext>
            </a:extLst>
          </p:cNvPr>
          <p:cNvSpPr/>
          <p:nvPr/>
        </p:nvSpPr>
        <p:spPr>
          <a:xfrm>
            <a:off x="8567738" y="4468037"/>
            <a:ext cx="3070702" cy="2059144"/>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9" name="表 8">
            <a:extLst>
              <a:ext uri="{FF2B5EF4-FFF2-40B4-BE49-F238E27FC236}">
                <a16:creationId xmlns:a16="http://schemas.microsoft.com/office/drawing/2014/main" id="{003C8F07-F885-33CE-9B18-A6D6B7651414}"/>
              </a:ext>
            </a:extLst>
          </p:cNvPr>
          <p:cNvGraphicFramePr>
            <a:graphicFrameLocks noGrp="1"/>
          </p:cNvGraphicFramePr>
          <p:nvPr>
            <p:extLst>
              <p:ext uri="{D42A27DB-BD31-4B8C-83A1-F6EECF244321}">
                <p14:modId xmlns:p14="http://schemas.microsoft.com/office/powerpoint/2010/main" val="3626642336"/>
              </p:ext>
            </p:extLst>
          </p:nvPr>
        </p:nvGraphicFramePr>
        <p:xfrm>
          <a:off x="8798162" y="4835664"/>
          <a:ext cx="2619376" cy="1546800"/>
        </p:xfrm>
        <a:graphic>
          <a:graphicData uri="http://schemas.openxmlformats.org/drawingml/2006/table">
            <a:tbl>
              <a:tblPr firstRow="1" bandRow="1">
                <a:tableStyleId>{5C22544A-7EE6-4342-B048-85BDC9FD1C3A}</a:tableStyleId>
              </a:tblPr>
              <a:tblGrid>
                <a:gridCol w="1309688">
                  <a:extLst>
                    <a:ext uri="{9D8B030D-6E8A-4147-A177-3AD203B41FA5}">
                      <a16:colId xmlns:a16="http://schemas.microsoft.com/office/drawing/2014/main" val="4126069389"/>
                    </a:ext>
                  </a:extLst>
                </a:gridCol>
                <a:gridCol w="1309688">
                  <a:extLst>
                    <a:ext uri="{9D8B030D-6E8A-4147-A177-3AD203B41FA5}">
                      <a16:colId xmlns:a16="http://schemas.microsoft.com/office/drawing/2014/main" val="2287838668"/>
                    </a:ext>
                  </a:extLst>
                </a:gridCol>
              </a:tblGrid>
              <a:tr h="515600">
                <a:tc gridSpan="2">
                  <a:txBody>
                    <a:bodyPr/>
                    <a:lstStyle/>
                    <a:p>
                      <a:r>
                        <a:rPr kumimoji="1" lang="ja-JP" altLang="en-US" sz="1600" b="0" dirty="0">
                          <a:solidFill>
                            <a:schemeClr val="tx1"/>
                          </a:solidFill>
                          <a:latin typeface="ＭＳ Ｐゴシック" panose="020B0600070205080204" pitchFamily="50" charset="-128"/>
                          <a:ea typeface="ＭＳ Ｐゴシック" panose="020B0600070205080204" pitchFamily="50" charset="-128"/>
                        </a:rPr>
                        <a:t>歳入</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5B3D7"/>
                    </a:solidFill>
                  </a:tcPr>
                </a:tc>
                <a:tc hMerge="1">
                  <a:txBody>
                    <a:bodyPr/>
                    <a:lstStyle/>
                    <a:p>
                      <a:endParaRPr kumimoji="1" lang="ja-JP" altLang="en-US"/>
                    </a:p>
                  </a:txBody>
                  <a:tcPr/>
                </a:tc>
                <a:extLst>
                  <a:ext uri="{0D108BD9-81ED-4DB2-BD59-A6C34878D82A}">
                    <a16:rowId xmlns:a16="http://schemas.microsoft.com/office/drawing/2014/main" val="2401655701"/>
                  </a:ext>
                </a:extLst>
              </a:tr>
              <a:tr h="515600">
                <a:tc gridSpan="2">
                  <a:txBody>
                    <a:bodyPr/>
                    <a:lstStyle/>
                    <a:p>
                      <a:r>
                        <a:rPr kumimoji="1" lang="ja-JP" altLang="en-US" sz="1600" b="0" dirty="0">
                          <a:solidFill>
                            <a:schemeClr val="tx1"/>
                          </a:solidFill>
                          <a:latin typeface="ＭＳ Ｐゴシック" panose="020B0600070205080204" pitchFamily="50" charset="-128"/>
                          <a:ea typeface="ＭＳ Ｐゴシック" panose="020B0600070205080204" pitchFamily="50" charset="-128"/>
                        </a:rPr>
                        <a:t>歳出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B9B8"/>
                    </a:solidFill>
                  </a:tcPr>
                </a:tc>
                <a:tc hMerge="1">
                  <a:txBody>
                    <a:bodyPr/>
                    <a:lstStyle/>
                    <a:p>
                      <a:endParaRPr kumimoji="1" lang="ja-JP" altLang="en-US"/>
                    </a:p>
                  </a:txBody>
                  <a:tcPr/>
                </a:tc>
                <a:extLst>
                  <a:ext uri="{0D108BD9-81ED-4DB2-BD59-A6C34878D82A}">
                    <a16:rowId xmlns:a16="http://schemas.microsoft.com/office/drawing/2014/main" val="3501028398"/>
                  </a:ext>
                </a:extLst>
              </a:tr>
              <a:tr h="515600">
                <a:tc>
                  <a:txBody>
                    <a:bodyPr/>
                    <a:lstStyle/>
                    <a:p>
                      <a:r>
                        <a:rPr kumimoji="1" lang="ja-JP" altLang="en-US" sz="1600" b="0" dirty="0">
                          <a:solidFill>
                            <a:schemeClr val="tx1"/>
                          </a:solidFill>
                          <a:latin typeface="ＭＳ Ｐゴシック" panose="020B0600070205080204" pitchFamily="50" charset="-128"/>
                          <a:ea typeface="ＭＳ Ｐゴシック" panose="020B0600070205080204" pitchFamily="50" charset="-128"/>
                        </a:rPr>
                        <a:t>差引額</a:t>
                      </a:r>
                      <a:endParaRPr kumimoji="1" lang="ja-JP" altLang="en-US" sz="1600" b="1" dirty="0">
                        <a:solidFill>
                          <a:schemeClr val="tx1"/>
                        </a:solidFill>
                        <a:latin typeface="ＭＳ Ｐゴシック" panose="020B0600070205080204" pitchFamily="50" charset="-128"/>
                        <a:ea typeface="ＭＳ Ｐゴシック" panose="020B0600070205080204" pitchFamily="50" charset="-128"/>
                      </a:endParaRPr>
                    </a:p>
                  </a:txBody>
                  <a:tcPr>
                    <a:lnL w="12700" cap="flat" cmpd="sng" algn="ctr">
                      <a:solidFill>
                        <a:schemeClr val="tx1"/>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l"/>
                      <a:r>
                        <a:rPr kumimoji="1" lang="ja-JP" altLang="en-US" sz="1200" b="1" dirty="0">
                          <a:solidFill>
                            <a:schemeClr val="tx1"/>
                          </a:solidFill>
                          <a:latin typeface="ＭＳ Ｐゴシック" panose="020B0600070205080204" pitchFamily="50" charset="-128"/>
                          <a:ea typeface="ＭＳ Ｐゴシック" panose="020B0600070205080204" pitchFamily="50" charset="-128"/>
                        </a:rPr>
                        <a:t>　　　　　</a:t>
                      </a:r>
                      <a:r>
                        <a:rPr kumimoji="1" lang="en-US" altLang="ja-JP" sz="1200" b="1" dirty="0">
                          <a:solidFill>
                            <a:schemeClr val="tx1"/>
                          </a:solidFill>
                          <a:latin typeface="ＭＳ Ｐゴシック" panose="020B0600070205080204" pitchFamily="50" charset="-128"/>
                          <a:ea typeface="ＭＳ Ｐゴシック" panose="020B0600070205080204" pitchFamily="50" charset="-128"/>
                        </a:rPr>
                        <a:t>782</a:t>
                      </a:r>
                      <a:r>
                        <a:rPr kumimoji="1" lang="ja-JP" altLang="en-US" sz="1200" b="1" dirty="0">
                          <a:solidFill>
                            <a:schemeClr val="tx1"/>
                          </a:solidFill>
                          <a:latin typeface="ＭＳ Ｐゴシック" panose="020B0600070205080204" pitchFamily="50" charset="-128"/>
                          <a:ea typeface="ＭＳ Ｐゴシック" panose="020B0600070205080204" pitchFamily="50" charset="-128"/>
                        </a:rPr>
                        <a:t>億円</a:t>
                      </a:r>
                    </a:p>
                  </a:txBody>
                  <a:tcPr anchor="ctr">
                    <a:lnL w="12700" cap="flat" cmpd="sng" algn="ctr">
                      <a:solidFill>
                        <a:srgbClr val="FFFF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244797160"/>
                  </a:ext>
                </a:extLst>
              </a:tr>
            </a:tbl>
          </a:graphicData>
        </a:graphic>
      </p:graphicFrame>
      <p:sp>
        <p:nvSpPr>
          <p:cNvPr id="55" name="正方形/長方形 54">
            <a:extLst>
              <a:ext uri="{FF2B5EF4-FFF2-40B4-BE49-F238E27FC236}">
                <a16:creationId xmlns:a16="http://schemas.microsoft.com/office/drawing/2014/main" id="{7F4FC9CC-9585-4213-947E-73A349D634E7}"/>
              </a:ext>
            </a:extLst>
          </p:cNvPr>
          <p:cNvSpPr/>
          <p:nvPr/>
        </p:nvSpPr>
        <p:spPr>
          <a:xfrm rot="5400000">
            <a:off x="10560758" y="5104529"/>
            <a:ext cx="2055435" cy="36000"/>
          </a:xfrm>
          <a:prstGeom prst="rect">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矢印: 右 33">
            <a:extLst>
              <a:ext uri="{FF2B5EF4-FFF2-40B4-BE49-F238E27FC236}">
                <a16:creationId xmlns:a16="http://schemas.microsoft.com/office/drawing/2014/main" id="{D92C249C-76BB-452C-997C-06C6CFE1BD55}"/>
              </a:ext>
            </a:extLst>
          </p:cNvPr>
          <p:cNvSpPr/>
          <p:nvPr/>
        </p:nvSpPr>
        <p:spPr>
          <a:xfrm rot="16200000">
            <a:off x="2560913" y="5042506"/>
            <a:ext cx="2207470" cy="45719"/>
          </a:xfrm>
          <a:prstGeom prst="rightArrow">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矢印: 右 32">
            <a:extLst>
              <a:ext uri="{FF2B5EF4-FFF2-40B4-BE49-F238E27FC236}">
                <a16:creationId xmlns:a16="http://schemas.microsoft.com/office/drawing/2014/main" id="{2E8DBE05-25DC-415F-9EA6-4E439482A549}"/>
              </a:ext>
            </a:extLst>
          </p:cNvPr>
          <p:cNvSpPr/>
          <p:nvPr/>
        </p:nvSpPr>
        <p:spPr>
          <a:xfrm rot="16200000">
            <a:off x="3819464" y="4274053"/>
            <a:ext cx="296847" cy="53632"/>
          </a:xfrm>
          <a:prstGeom prst="rightArrow">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矢印: 右 59">
            <a:extLst>
              <a:ext uri="{FF2B5EF4-FFF2-40B4-BE49-F238E27FC236}">
                <a16:creationId xmlns:a16="http://schemas.microsoft.com/office/drawing/2014/main" id="{818BAA7C-C3A0-48E2-B712-26AE5F0848AD}"/>
              </a:ext>
            </a:extLst>
          </p:cNvPr>
          <p:cNvSpPr/>
          <p:nvPr/>
        </p:nvSpPr>
        <p:spPr>
          <a:xfrm rot="10800000">
            <a:off x="10640898" y="3995250"/>
            <a:ext cx="851567" cy="63749"/>
          </a:xfrm>
          <a:prstGeom prst="rightArrow">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楕円 58">
            <a:extLst>
              <a:ext uri="{FF2B5EF4-FFF2-40B4-BE49-F238E27FC236}">
                <a16:creationId xmlns:a16="http://schemas.microsoft.com/office/drawing/2014/main" id="{8A159F4B-F5C9-42BD-A20E-061981AF2AF1}"/>
              </a:ext>
            </a:extLst>
          </p:cNvPr>
          <p:cNvSpPr/>
          <p:nvPr/>
        </p:nvSpPr>
        <p:spPr>
          <a:xfrm>
            <a:off x="10921215" y="3910020"/>
            <a:ext cx="786970" cy="24897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latin typeface="ＭＳ Ｐゴシック" panose="020B0600070205080204" pitchFamily="50" charset="-128"/>
                <a:ea typeface="ＭＳ Ｐゴシック" panose="020B0600070205080204" pitchFamily="50" charset="-128"/>
              </a:rPr>
              <a:t>一致</a:t>
            </a:r>
          </a:p>
        </p:txBody>
      </p:sp>
      <p:sp>
        <p:nvSpPr>
          <p:cNvPr id="54" name="矢印: 右 53">
            <a:extLst>
              <a:ext uri="{FF2B5EF4-FFF2-40B4-BE49-F238E27FC236}">
                <a16:creationId xmlns:a16="http://schemas.microsoft.com/office/drawing/2014/main" id="{E9680BCA-11D3-49AA-8681-9F8123D79B9B}"/>
              </a:ext>
            </a:extLst>
          </p:cNvPr>
          <p:cNvSpPr/>
          <p:nvPr/>
        </p:nvSpPr>
        <p:spPr>
          <a:xfrm rot="10800000">
            <a:off x="11269476" y="6108895"/>
            <a:ext cx="320515" cy="58771"/>
          </a:xfrm>
          <a:prstGeom prst="rightArrow">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矢印: 右 12">
            <a:extLst>
              <a:ext uri="{FF2B5EF4-FFF2-40B4-BE49-F238E27FC236}">
                <a16:creationId xmlns:a16="http://schemas.microsoft.com/office/drawing/2014/main" id="{6CF872F2-0B59-4D20-843D-4C17E725D537}"/>
              </a:ext>
            </a:extLst>
          </p:cNvPr>
          <p:cNvSpPr/>
          <p:nvPr/>
        </p:nvSpPr>
        <p:spPr>
          <a:xfrm>
            <a:off x="548114" y="3589363"/>
            <a:ext cx="180000" cy="76183"/>
          </a:xfrm>
          <a:prstGeom prst="rightArrow">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5" name="Picture 6">
            <a:extLst>
              <a:ext uri="{FF2B5EF4-FFF2-40B4-BE49-F238E27FC236}">
                <a16:creationId xmlns:a16="http://schemas.microsoft.com/office/drawing/2014/main" id="{D8B97322-3ECD-4992-BBFB-57D5B8EB3067}"/>
              </a:ext>
            </a:extLst>
          </p:cNvPr>
          <p:cNvPicPr>
            <a:picLocks noChangeAspect="1"/>
          </p:cNvPicPr>
          <p:nvPr/>
        </p:nvPicPr>
        <p:blipFill>
          <a:blip r:embed="rId3"/>
          <a:stretch>
            <a:fillRect/>
          </a:stretch>
        </p:blipFill>
        <p:spPr>
          <a:xfrm rot="5400000">
            <a:off x="-3323760" y="3323759"/>
            <a:ext cx="6858002" cy="210482"/>
          </a:xfrm>
          <a:prstGeom prst="rect">
            <a:avLst/>
          </a:prstGeom>
        </p:spPr>
      </p:pic>
      <p:sp>
        <p:nvSpPr>
          <p:cNvPr id="32" name="矢印: 右 31">
            <a:extLst>
              <a:ext uri="{FF2B5EF4-FFF2-40B4-BE49-F238E27FC236}">
                <a16:creationId xmlns:a16="http://schemas.microsoft.com/office/drawing/2014/main" id="{E3AAC148-CFCD-405B-A997-0BD10DEEB37C}"/>
              </a:ext>
            </a:extLst>
          </p:cNvPr>
          <p:cNvSpPr/>
          <p:nvPr/>
        </p:nvSpPr>
        <p:spPr>
          <a:xfrm rot="16200000">
            <a:off x="6617260" y="4838907"/>
            <a:ext cx="1440000" cy="53632"/>
          </a:xfrm>
          <a:prstGeom prst="rightArrow">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楕円 46">
            <a:extLst>
              <a:ext uri="{FF2B5EF4-FFF2-40B4-BE49-F238E27FC236}">
                <a16:creationId xmlns:a16="http://schemas.microsoft.com/office/drawing/2014/main" id="{2C7CDAF2-7FC3-468B-9865-B015CFA81BAB}"/>
              </a:ext>
            </a:extLst>
          </p:cNvPr>
          <p:cNvSpPr/>
          <p:nvPr/>
        </p:nvSpPr>
        <p:spPr>
          <a:xfrm>
            <a:off x="6978290" y="4316419"/>
            <a:ext cx="786970" cy="20576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latin typeface="ＭＳ Ｐゴシック" panose="020B0600070205080204" pitchFamily="50" charset="-128"/>
                <a:ea typeface="ＭＳ Ｐゴシック" panose="020B0600070205080204" pitchFamily="50" charset="-128"/>
              </a:rPr>
              <a:t>一致</a:t>
            </a:r>
          </a:p>
        </p:txBody>
      </p:sp>
      <p:sp>
        <p:nvSpPr>
          <p:cNvPr id="15" name="矢印: 右 14">
            <a:extLst>
              <a:ext uri="{FF2B5EF4-FFF2-40B4-BE49-F238E27FC236}">
                <a16:creationId xmlns:a16="http://schemas.microsoft.com/office/drawing/2014/main" id="{85CBF905-8089-4819-B25D-9E161A1F3665}"/>
              </a:ext>
            </a:extLst>
          </p:cNvPr>
          <p:cNvSpPr/>
          <p:nvPr/>
        </p:nvSpPr>
        <p:spPr>
          <a:xfrm rot="10800000">
            <a:off x="7095425" y="5557064"/>
            <a:ext cx="252000" cy="45719"/>
          </a:xfrm>
          <a:prstGeom prst="rightArrow">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矢印: 右 37">
            <a:extLst>
              <a:ext uri="{FF2B5EF4-FFF2-40B4-BE49-F238E27FC236}">
                <a16:creationId xmlns:a16="http://schemas.microsoft.com/office/drawing/2014/main" id="{F71B1E26-9FF5-4619-9F07-DF6CA8F63736}"/>
              </a:ext>
            </a:extLst>
          </p:cNvPr>
          <p:cNvSpPr/>
          <p:nvPr/>
        </p:nvSpPr>
        <p:spPr>
          <a:xfrm rot="16200000">
            <a:off x="7609415" y="6030356"/>
            <a:ext cx="227147" cy="53633"/>
          </a:xfrm>
          <a:prstGeom prst="rightArrow">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D74FD47E-5FDB-CAA3-03DE-BD76FB401934}"/>
              </a:ext>
            </a:extLst>
          </p:cNvPr>
          <p:cNvSpPr txBox="1"/>
          <p:nvPr/>
        </p:nvSpPr>
        <p:spPr>
          <a:xfrm>
            <a:off x="1922246" y="2401470"/>
            <a:ext cx="1218603" cy="338554"/>
          </a:xfrm>
          <a:prstGeom prst="rect">
            <a:avLst/>
          </a:prstGeom>
          <a:noFill/>
        </p:spPr>
        <p:txBody>
          <a:bodyPr wrap="none" rtlCol="0">
            <a:spAutoFit/>
          </a:bodyPr>
          <a:lstStyle/>
          <a:p>
            <a:r>
              <a:rPr kumimoji="1" lang="ja-JP" altLang="en-US" sz="1600" b="1" dirty="0">
                <a:latin typeface="ＭＳ Ｐゴシック" panose="020B0600070205080204" pitchFamily="50" charset="-128"/>
                <a:ea typeface="ＭＳ Ｐゴシック" panose="020B0600070205080204" pitchFamily="50" charset="-128"/>
              </a:rPr>
              <a:t>貸借対照表</a:t>
            </a:r>
          </a:p>
        </p:txBody>
      </p:sp>
      <p:sp>
        <p:nvSpPr>
          <p:cNvPr id="16" name="テキスト ボックス 15">
            <a:extLst>
              <a:ext uri="{FF2B5EF4-FFF2-40B4-BE49-F238E27FC236}">
                <a16:creationId xmlns:a16="http://schemas.microsoft.com/office/drawing/2014/main" id="{76BCF03D-4ADC-CEA0-7BCF-2AF82C359179}"/>
              </a:ext>
            </a:extLst>
          </p:cNvPr>
          <p:cNvSpPr txBox="1"/>
          <p:nvPr/>
        </p:nvSpPr>
        <p:spPr>
          <a:xfrm>
            <a:off x="5163833" y="4662534"/>
            <a:ext cx="1838965" cy="338554"/>
          </a:xfrm>
          <a:prstGeom prst="rect">
            <a:avLst/>
          </a:prstGeom>
          <a:noFill/>
        </p:spPr>
        <p:txBody>
          <a:bodyPr wrap="none" rtlCol="0">
            <a:spAutoFit/>
          </a:bodyPr>
          <a:lstStyle/>
          <a:p>
            <a:r>
              <a:rPr kumimoji="1" lang="ja-JP" altLang="en-US" sz="1600" b="1" dirty="0">
                <a:latin typeface="ＭＳ Ｐゴシック" panose="020B0600070205080204" pitchFamily="50" charset="-128"/>
                <a:ea typeface="ＭＳ Ｐゴシック" panose="020B0600070205080204" pitchFamily="50" charset="-128"/>
              </a:rPr>
              <a:t>純資産変動計算書</a:t>
            </a:r>
          </a:p>
        </p:txBody>
      </p:sp>
      <p:sp>
        <p:nvSpPr>
          <p:cNvPr id="18" name="テキスト ボックス 17">
            <a:extLst>
              <a:ext uri="{FF2B5EF4-FFF2-40B4-BE49-F238E27FC236}">
                <a16:creationId xmlns:a16="http://schemas.microsoft.com/office/drawing/2014/main" id="{D8788EBF-34DC-144C-EBB2-FB9D1A9287D9}"/>
              </a:ext>
            </a:extLst>
          </p:cNvPr>
          <p:cNvSpPr txBox="1"/>
          <p:nvPr/>
        </p:nvSpPr>
        <p:spPr>
          <a:xfrm>
            <a:off x="8559328" y="2391998"/>
            <a:ext cx="2324675" cy="338554"/>
          </a:xfrm>
          <a:prstGeom prst="rect">
            <a:avLst/>
          </a:prstGeom>
          <a:noFill/>
        </p:spPr>
        <p:txBody>
          <a:bodyPr wrap="none" rtlCol="0">
            <a:spAutoFit/>
          </a:bodyPr>
          <a:lstStyle/>
          <a:p>
            <a:r>
              <a:rPr kumimoji="1" lang="ja-JP" altLang="en-US" sz="1600" b="1" dirty="0">
                <a:latin typeface="ＭＳ Ｐゴシック" panose="020B0600070205080204" pitchFamily="50" charset="-128"/>
                <a:ea typeface="ＭＳ Ｐゴシック" panose="020B0600070205080204" pitchFamily="50" charset="-128"/>
              </a:rPr>
              <a:t>キャッシュ・フロー計算書</a:t>
            </a:r>
          </a:p>
        </p:txBody>
      </p:sp>
      <p:sp>
        <p:nvSpPr>
          <p:cNvPr id="21" name="テキスト ボックス 20">
            <a:extLst>
              <a:ext uri="{FF2B5EF4-FFF2-40B4-BE49-F238E27FC236}">
                <a16:creationId xmlns:a16="http://schemas.microsoft.com/office/drawing/2014/main" id="{606F9547-89BE-CAD2-EA4A-1292DAE1DE00}"/>
              </a:ext>
            </a:extLst>
          </p:cNvPr>
          <p:cNvSpPr txBox="1"/>
          <p:nvPr/>
        </p:nvSpPr>
        <p:spPr>
          <a:xfrm>
            <a:off x="9287000" y="4499862"/>
            <a:ext cx="1632178" cy="338554"/>
          </a:xfrm>
          <a:prstGeom prst="rect">
            <a:avLst/>
          </a:prstGeom>
          <a:noFill/>
        </p:spPr>
        <p:txBody>
          <a:bodyPr wrap="none" rtlCol="0">
            <a:spAutoFit/>
          </a:bodyPr>
          <a:lstStyle/>
          <a:p>
            <a:r>
              <a:rPr kumimoji="1" lang="ja-JP" altLang="en-US" sz="1600" b="1" dirty="0">
                <a:latin typeface="ＭＳ Ｐゴシック" panose="020B0600070205080204" pitchFamily="50" charset="-128"/>
                <a:ea typeface="ＭＳ Ｐゴシック" panose="020B0600070205080204" pitchFamily="50" charset="-128"/>
              </a:rPr>
              <a:t>官庁会計決算書</a:t>
            </a:r>
          </a:p>
        </p:txBody>
      </p:sp>
      <p:sp>
        <p:nvSpPr>
          <p:cNvPr id="30" name="テキスト ボックス 29">
            <a:extLst>
              <a:ext uri="{FF2B5EF4-FFF2-40B4-BE49-F238E27FC236}">
                <a16:creationId xmlns:a16="http://schemas.microsoft.com/office/drawing/2014/main" id="{5FB9F307-A84F-2B90-BD5F-2E791C2332B9}"/>
              </a:ext>
            </a:extLst>
          </p:cNvPr>
          <p:cNvSpPr txBox="1"/>
          <p:nvPr/>
        </p:nvSpPr>
        <p:spPr>
          <a:xfrm>
            <a:off x="5653702" y="2391998"/>
            <a:ext cx="1704313" cy="338554"/>
          </a:xfrm>
          <a:prstGeom prst="rect">
            <a:avLst/>
          </a:prstGeom>
          <a:noFill/>
        </p:spPr>
        <p:txBody>
          <a:bodyPr wrap="none" rtlCol="0">
            <a:spAutoFit/>
          </a:bodyPr>
          <a:lstStyle/>
          <a:p>
            <a:r>
              <a:rPr kumimoji="1" lang="ja-JP" altLang="en-US" sz="1600" b="1" dirty="0">
                <a:latin typeface="ＭＳ Ｐゴシック" panose="020B0600070205080204" pitchFamily="50" charset="-128"/>
                <a:ea typeface="ＭＳ Ｐゴシック" panose="020B0600070205080204" pitchFamily="50" charset="-128"/>
              </a:rPr>
              <a:t>行政コスト計算書</a:t>
            </a:r>
          </a:p>
        </p:txBody>
      </p:sp>
    </p:spTree>
    <p:extLst>
      <p:ext uri="{BB962C8B-B14F-4D97-AF65-F5344CB8AC3E}">
        <p14:creationId xmlns:p14="http://schemas.microsoft.com/office/powerpoint/2010/main" val="1207181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図表 5">
            <a:extLst>
              <a:ext uri="{FF2B5EF4-FFF2-40B4-BE49-F238E27FC236}">
                <a16:creationId xmlns:a16="http://schemas.microsoft.com/office/drawing/2014/main" id="{6F510850-11F9-645D-720C-6EBAD2676134}"/>
              </a:ext>
            </a:extLst>
          </p:cNvPr>
          <p:cNvGraphicFramePr/>
          <p:nvPr>
            <p:extLst>
              <p:ext uri="{D42A27DB-BD31-4B8C-83A1-F6EECF244321}">
                <p14:modId xmlns:p14="http://schemas.microsoft.com/office/powerpoint/2010/main" val="4065676429"/>
              </p:ext>
            </p:extLst>
          </p:nvPr>
        </p:nvGraphicFramePr>
        <p:xfrm>
          <a:off x="3245452" y="3088793"/>
          <a:ext cx="5701096" cy="48588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正方形/長方形 4">
            <a:extLst>
              <a:ext uri="{FF2B5EF4-FFF2-40B4-BE49-F238E27FC236}">
                <a16:creationId xmlns:a16="http://schemas.microsoft.com/office/drawing/2014/main" id="{A63EEBA1-64F2-4763-8F5C-A2EFF877D237}"/>
              </a:ext>
            </a:extLst>
          </p:cNvPr>
          <p:cNvSpPr/>
          <p:nvPr/>
        </p:nvSpPr>
        <p:spPr>
          <a:xfrm>
            <a:off x="506557" y="671318"/>
            <a:ext cx="3774422" cy="461585"/>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b="1" dirty="0">
                <a:solidFill>
                  <a:schemeClr val="tx1"/>
                </a:solidFill>
                <a:latin typeface="+mn-ea"/>
              </a:rPr>
              <a:t>対象となる会計は次の</a:t>
            </a:r>
            <a:r>
              <a:rPr kumimoji="1" lang="en-US" altLang="ja-JP" sz="1600" b="1" dirty="0">
                <a:solidFill>
                  <a:schemeClr val="tx1"/>
                </a:solidFill>
                <a:latin typeface="+mn-ea"/>
              </a:rPr>
              <a:t>15</a:t>
            </a:r>
            <a:r>
              <a:rPr kumimoji="1" lang="ja-JP" altLang="en-US" sz="1600" b="1" dirty="0">
                <a:solidFill>
                  <a:schemeClr val="tx1"/>
                </a:solidFill>
                <a:latin typeface="+mn-ea"/>
              </a:rPr>
              <a:t>会計です。</a:t>
            </a:r>
          </a:p>
        </p:txBody>
      </p:sp>
      <p:sp>
        <p:nvSpPr>
          <p:cNvPr id="24" name="Rectangle 20">
            <a:extLst>
              <a:ext uri="{FF2B5EF4-FFF2-40B4-BE49-F238E27FC236}">
                <a16:creationId xmlns:a16="http://schemas.microsoft.com/office/drawing/2014/main" id="{40A77B47-F021-42BD-965E-7C109C8169D5}"/>
              </a:ext>
            </a:extLst>
          </p:cNvPr>
          <p:cNvSpPr>
            <a:spLocks noChangeArrowheads="1"/>
          </p:cNvSpPr>
          <p:nvPr/>
        </p:nvSpPr>
        <p:spPr bwMode="auto">
          <a:xfrm>
            <a:off x="0" y="0"/>
            <a:ext cx="874662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6119813" algn="r"/>
              </a:tabLst>
              <a:defRPr>
                <a:solidFill>
                  <a:schemeClr val="tx1"/>
                </a:solidFill>
                <a:latin typeface="Arial" panose="020B0604020202020204" pitchFamily="34" charset="0"/>
              </a:defRPr>
            </a:lvl1pPr>
            <a:lvl2pPr eaLnBrk="0" fontAlgn="base" hangingPunct="0">
              <a:spcBef>
                <a:spcPct val="0"/>
              </a:spcBef>
              <a:spcAft>
                <a:spcPct val="0"/>
              </a:spcAft>
              <a:tabLst>
                <a:tab pos="6119813" algn="r"/>
              </a:tabLst>
              <a:defRPr>
                <a:solidFill>
                  <a:schemeClr val="tx1"/>
                </a:solidFill>
                <a:latin typeface="Arial" panose="020B0604020202020204" pitchFamily="34" charset="0"/>
              </a:defRPr>
            </a:lvl2pPr>
            <a:lvl3pPr eaLnBrk="0" fontAlgn="base" hangingPunct="0">
              <a:spcBef>
                <a:spcPct val="0"/>
              </a:spcBef>
              <a:spcAft>
                <a:spcPct val="0"/>
              </a:spcAft>
              <a:tabLst>
                <a:tab pos="6119813" algn="r"/>
              </a:tabLst>
              <a:defRPr>
                <a:solidFill>
                  <a:schemeClr val="tx1"/>
                </a:solidFill>
                <a:latin typeface="Arial" panose="020B0604020202020204" pitchFamily="34" charset="0"/>
              </a:defRPr>
            </a:lvl3pPr>
            <a:lvl4pPr eaLnBrk="0" fontAlgn="base" hangingPunct="0">
              <a:spcBef>
                <a:spcPct val="0"/>
              </a:spcBef>
              <a:spcAft>
                <a:spcPct val="0"/>
              </a:spcAft>
              <a:tabLst>
                <a:tab pos="6119813" algn="r"/>
              </a:tabLst>
              <a:defRPr>
                <a:solidFill>
                  <a:schemeClr val="tx1"/>
                </a:solidFill>
                <a:latin typeface="Arial" panose="020B0604020202020204" pitchFamily="34" charset="0"/>
              </a:defRPr>
            </a:lvl4pPr>
            <a:lvl5pPr eaLnBrk="0" fontAlgn="base" hangingPunct="0">
              <a:spcBef>
                <a:spcPct val="0"/>
              </a:spcBef>
              <a:spcAft>
                <a:spcPct val="0"/>
              </a:spcAft>
              <a:tabLst>
                <a:tab pos="6119813" algn="r"/>
              </a:tabLst>
              <a:defRPr>
                <a:solidFill>
                  <a:schemeClr val="tx1"/>
                </a:solidFill>
                <a:latin typeface="Arial" panose="020B0604020202020204" pitchFamily="34" charset="0"/>
              </a:defRPr>
            </a:lvl5pPr>
            <a:lvl6pPr eaLnBrk="0" fontAlgn="base" hangingPunct="0">
              <a:spcBef>
                <a:spcPct val="0"/>
              </a:spcBef>
              <a:spcAft>
                <a:spcPct val="0"/>
              </a:spcAft>
              <a:tabLst>
                <a:tab pos="6119813" algn="r"/>
              </a:tabLst>
              <a:defRPr>
                <a:solidFill>
                  <a:schemeClr val="tx1"/>
                </a:solidFill>
                <a:latin typeface="Arial" panose="020B0604020202020204" pitchFamily="34" charset="0"/>
              </a:defRPr>
            </a:lvl6pPr>
            <a:lvl7pPr eaLnBrk="0" fontAlgn="base" hangingPunct="0">
              <a:spcBef>
                <a:spcPct val="0"/>
              </a:spcBef>
              <a:spcAft>
                <a:spcPct val="0"/>
              </a:spcAft>
              <a:tabLst>
                <a:tab pos="6119813" algn="r"/>
              </a:tabLst>
              <a:defRPr>
                <a:solidFill>
                  <a:schemeClr val="tx1"/>
                </a:solidFill>
                <a:latin typeface="Arial" panose="020B0604020202020204" pitchFamily="34" charset="0"/>
              </a:defRPr>
            </a:lvl7pPr>
            <a:lvl8pPr eaLnBrk="0" fontAlgn="base" hangingPunct="0">
              <a:spcBef>
                <a:spcPct val="0"/>
              </a:spcBef>
              <a:spcAft>
                <a:spcPct val="0"/>
              </a:spcAft>
              <a:tabLst>
                <a:tab pos="6119813" algn="r"/>
              </a:tabLst>
              <a:defRPr>
                <a:solidFill>
                  <a:schemeClr val="tx1"/>
                </a:solidFill>
                <a:latin typeface="Arial" panose="020B0604020202020204" pitchFamily="34" charset="0"/>
              </a:defRPr>
            </a:lvl8pPr>
            <a:lvl9pPr eaLnBrk="0" fontAlgn="base" hangingPunct="0">
              <a:spcBef>
                <a:spcPct val="0"/>
              </a:spcBef>
              <a:spcAft>
                <a:spcPct val="0"/>
              </a:spcAft>
              <a:tabLst>
                <a:tab pos="6119813" algn="r"/>
              </a:tabLst>
              <a:defRPr>
                <a:solidFill>
                  <a:schemeClr val="tx1"/>
                </a:solidFill>
                <a:latin typeface="Arial" panose="020B0604020202020204" pitchFamily="34" charset="0"/>
              </a:defRPr>
            </a:lvl9pPr>
          </a:lstStyle>
          <a:p>
            <a:pPr marR="0" lvl="0" indent="182563" algn="l" defTabSz="914400" rtl="0" eaLnBrk="0" fontAlgn="base" latinLnBrk="0" hangingPunct="0">
              <a:lnSpc>
                <a:spcPct val="100000"/>
              </a:lnSpc>
              <a:spcBef>
                <a:spcPct val="0"/>
              </a:spcBef>
              <a:spcAft>
                <a:spcPct val="0"/>
              </a:spcAft>
              <a:buClrTx/>
              <a:buSzTx/>
              <a:buFontTx/>
              <a:buNone/>
              <a:tabLst>
                <a:tab pos="6119813" algn="r"/>
              </a:tabLst>
            </a:pPr>
            <a:r>
              <a:rPr kumimoji="0" lang="en-US" altLang="ja-JP" sz="2800"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rPr>
              <a:t>Ⅷ </a:t>
            </a:r>
            <a:r>
              <a:rPr kumimoji="0" lang="ja-JP" altLang="en-US" sz="2800"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rPr>
              <a:t>．その他（対象となる会計、作成する財務諸表）</a:t>
            </a:r>
            <a:endParaRPr kumimoji="0" lang="en-US" altLang="ja-JP" sz="2800"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endParaRPr>
          </a:p>
        </p:txBody>
      </p:sp>
      <p:sp>
        <p:nvSpPr>
          <p:cNvPr id="25" name="Rectangle 31">
            <a:extLst>
              <a:ext uri="{FF2B5EF4-FFF2-40B4-BE49-F238E27FC236}">
                <a16:creationId xmlns:a16="http://schemas.microsoft.com/office/drawing/2014/main" id="{B1B334B6-F28D-4F2D-AE10-E71D5B077CC1}"/>
              </a:ext>
            </a:extLst>
          </p:cNvPr>
          <p:cNvSpPr>
            <a:spLocks noChangeArrowheads="1"/>
          </p:cNvSpPr>
          <p:nvPr/>
        </p:nvSpPr>
        <p:spPr bwMode="auto">
          <a:xfrm>
            <a:off x="0" y="914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graphicFrame>
        <p:nvGraphicFramePr>
          <p:cNvPr id="7" name="表 6">
            <a:extLst>
              <a:ext uri="{FF2B5EF4-FFF2-40B4-BE49-F238E27FC236}">
                <a16:creationId xmlns:a16="http://schemas.microsoft.com/office/drawing/2014/main" id="{17130D07-F706-4E05-86F3-1091392B22CA}"/>
              </a:ext>
            </a:extLst>
          </p:cNvPr>
          <p:cNvGraphicFramePr>
            <a:graphicFrameLocks noGrp="1"/>
          </p:cNvGraphicFramePr>
          <p:nvPr>
            <p:extLst>
              <p:ext uri="{D42A27DB-BD31-4B8C-83A1-F6EECF244321}">
                <p14:modId xmlns:p14="http://schemas.microsoft.com/office/powerpoint/2010/main" val="278284170"/>
              </p:ext>
            </p:extLst>
          </p:nvPr>
        </p:nvGraphicFramePr>
        <p:xfrm>
          <a:off x="1139603" y="1143000"/>
          <a:ext cx="8415655" cy="2036962"/>
        </p:xfrm>
        <a:graphic>
          <a:graphicData uri="http://schemas.openxmlformats.org/drawingml/2006/table">
            <a:tbl>
              <a:tblPr firstRow="1" firstCol="1" bandRow="1">
                <a:tableStyleId>{2D5ABB26-0587-4C30-8999-92F81FD0307C}</a:tableStyleId>
              </a:tblPr>
              <a:tblGrid>
                <a:gridCol w="2508885">
                  <a:extLst>
                    <a:ext uri="{9D8B030D-6E8A-4147-A177-3AD203B41FA5}">
                      <a16:colId xmlns:a16="http://schemas.microsoft.com/office/drawing/2014/main" val="2629117602"/>
                    </a:ext>
                  </a:extLst>
                </a:gridCol>
                <a:gridCol w="3220085">
                  <a:extLst>
                    <a:ext uri="{9D8B030D-6E8A-4147-A177-3AD203B41FA5}">
                      <a16:colId xmlns:a16="http://schemas.microsoft.com/office/drawing/2014/main" val="1480338561"/>
                    </a:ext>
                  </a:extLst>
                </a:gridCol>
                <a:gridCol w="2686685">
                  <a:extLst>
                    <a:ext uri="{9D8B030D-6E8A-4147-A177-3AD203B41FA5}">
                      <a16:colId xmlns:a16="http://schemas.microsoft.com/office/drawing/2014/main" val="4291176177"/>
                    </a:ext>
                  </a:extLst>
                </a:gridCol>
              </a:tblGrid>
              <a:tr h="298092">
                <a:tc gridSpan="3">
                  <a:txBody>
                    <a:bodyPr/>
                    <a:lstStyle/>
                    <a:p>
                      <a:pPr marL="127000" algn="ctr">
                        <a:lnSpc>
                          <a:spcPct val="115000"/>
                        </a:lnSpc>
                      </a:pPr>
                      <a:r>
                        <a:rPr lang="ja-JP" sz="1200" b="0" spc="2925" dirty="0">
                          <a:effectLst/>
                        </a:rPr>
                        <a:t>会計名</a:t>
                      </a:r>
                      <a:endParaRPr lang="ja-JP" sz="1050" b="0" dirty="0">
                        <a:effectLst/>
                        <a:latin typeface="+mj-ea"/>
                        <a:ea typeface="+mj-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pPr marL="127000" algn="ctr">
                        <a:lnSpc>
                          <a:spcPct val="115000"/>
                        </a:lnSpc>
                      </a:pPr>
                      <a:endParaRPr lang="ja-JP" sz="1100" b="0" dirty="0">
                        <a:effectLst/>
                        <a:latin typeface="+mj-ea"/>
                        <a:ea typeface="+mj-ea"/>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8373321"/>
                  </a:ext>
                </a:extLst>
              </a:tr>
              <a:tr h="347774">
                <a:tc>
                  <a:txBody>
                    <a:bodyPr/>
                    <a:lstStyle/>
                    <a:p>
                      <a:pPr algn="l">
                        <a:lnSpc>
                          <a:spcPct val="115000"/>
                        </a:lnSpc>
                      </a:pPr>
                      <a:r>
                        <a:rPr lang="ja-JP" sz="1400" b="0" dirty="0">
                          <a:effectLst/>
                        </a:rPr>
                        <a:t>一般会計</a:t>
                      </a:r>
                      <a:endParaRPr lang="ja-JP" sz="1400" b="0" dirty="0">
                        <a:effectLst/>
                        <a:latin typeface="+mj-ea"/>
                        <a:ea typeface="+mj-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pPr>
                      <a:r>
                        <a:rPr lang="ja-JP" sz="1400" b="0" dirty="0">
                          <a:effectLst/>
                        </a:rPr>
                        <a:t>日本万国博覧会記念公園事業特別会計</a:t>
                      </a:r>
                      <a:endParaRPr lang="ja-JP" sz="1400" b="0" dirty="0">
                        <a:effectLst/>
                        <a:latin typeface="+mj-ea"/>
                        <a:ea typeface="+mj-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lang="ja-JP" altLang="ja-JP" sz="1400" b="0" dirty="0">
                          <a:effectLst/>
                        </a:rPr>
                        <a:t>就農支援資金等特別会計</a:t>
                      </a:r>
                      <a:endParaRPr kumimoji="1" lang="ja-JP" altLang="ja-JP" sz="1400" b="0" kern="1200" dirty="0">
                        <a:solidFill>
                          <a:schemeClr val="tx1"/>
                        </a:solidFill>
                        <a:effectLst/>
                        <a:latin typeface="+mj-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49446506"/>
                  </a:ext>
                </a:extLst>
              </a:tr>
              <a:tr h="347774">
                <a:tc>
                  <a:txBody>
                    <a:bodyPr/>
                    <a:lstStyle/>
                    <a:p>
                      <a:pPr algn="l">
                        <a:lnSpc>
                          <a:spcPct val="115000"/>
                        </a:lnSpc>
                      </a:pPr>
                      <a:r>
                        <a:rPr lang="ja-JP" altLang="en-US" sz="1400" b="0" dirty="0">
                          <a:effectLst/>
                        </a:rPr>
                        <a:t>大阪府営住宅事業特別会計</a:t>
                      </a:r>
                      <a:endParaRPr kumimoji="1" lang="ja-JP" altLang="ja-JP" sz="1400" b="0" kern="1200" dirty="0">
                        <a:solidFill>
                          <a:schemeClr val="tx1"/>
                        </a:solidFill>
                        <a:effectLst/>
                        <a:latin typeface="+mj-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pPr>
                      <a:r>
                        <a:rPr kumimoji="1" lang="ja-JP" altLang="en-US" sz="1400" b="0" kern="1200" dirty="0">
                          <a:solidFill>
                            <a:schemeClr val="tx1"/>
                          </a:solidFill>
                          <a:effectLst/>
                          <a:latin typeface="+mj-ea"/>
                          <a:ea typeface="+mn-ea"/>
                          <a:cs typeface="Times New Roman" panose="02020603050405020304" pitchFamily="18" charset="0"/>
                        </a:rPr>
                        <a:t>港湾整備事業特別会計</a:t>
                      </a:r>
                      <a:endParaRPr kumimoji="1" lang="ja-JP" altLang="ja-JP" sz="1400" b="0" kern="1200" dirty="0">
                        <a:solidFill>
                          <a:schemeClr val="tx1"/>
                        </a:solidFill>
                        <a:effectLst/>
                        <a:latin typeface="+mj-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pPr>
                      <a:r>
                        <a:rPr kumimoji="1" lang="ja-JP" altLang="en-US" sz="1400" b="0" kern="1200" dirty="0">
                          <a:solidFill>
                            <a:schemeClr val="tx1"/>
                          </a:solidFill>
                          <a:effectLst/>
                          <a:latin typeface="+mj-ea"/>
                          <a:ea typeface="+mn-ea"/>
                          <a:cs typeface="Times New Roman" panose="02020603050405020304" pitchFamily="18" charset="0"/>
                        </a:rPr>
                        <a:t>関西国際空港関連事業特別会計</a:t>
                      </a:r>
                      <a:endParaRPr kumimoji="1" lang="ja-JP" altLang="ja-JP" sz="1400" b="0" kern="1200" dirty="0">
                        <a:solidFill>
                          <a:schemeClr val="tx1"/>
                        </a:solidFill>
                        <a:effectLst/>
                        <a:latin typeface="+mj-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50825317"/>
                  </a:ext>
                </a:extLst>
              </a:tr>
              <a:tr h="347774">
                <a:tc>
                  <a:txBody>
                    <a:bodyPr/>
                    <a:lstStyle/>
                    <a:p>
                      <a:pPr algn="l">
                        <a:lnSpc>
                          <a:spcPct val="115000"/>
                        </a:lnSpc>
                      </a:pPr>
                      <a:r>
                        <a:rPr kumimoji="1" lang="ja-JP" altLang="en-US" sz="1400" b="0" kern="1200" dirty="0">
                          <a:solidFill>
                            <a:schemeClr val="tx1"/>
                          </a:solidFill>
                          <a:effectLst/>
                          <a:latin typeface="+mj-ea"/>
                          <a:ea typeface="+mn-ea"/>
                          <a:cs typeface="Times New Roman" panose="02020603050405020304" pitchFamily="18" charset="0"/>
                        </a:rPr>
                        <a:t>不動産調達特別会計</a:t>
                      </a:r>
                      <a:endParaRPr kumimoji="1" lang="ja-JP" altLang="ja-JP" sz="1400" b="0" kern="1200" dirty="0">
                        <a:solidFill>
                          <a:schemeClr val="tx1"/>
                        </a:solidFill>
                        <a:effectLst/>
                        <a:latin typeface="+mj-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pPr>
                      <a:r>
                        <a:rPr kumimoji="1" lang="ja-JP" altLang="en-US" sz="1400" b="0" kern="1200" dirty="0">
                          <a:solidFill>
                            <a:schemeClr val="tx1"/>
                          </a:solidFill>
                          <a:effectLst/>
                          <a:latin typeface="+mj-ea"/>
                          <a:ea typeface="+mn-ea"/>
                          <a:cs typeface="Times New Roman" panose="02020603050405020304" pitchFamily="18" charset="0"/>
                        </a:rPr>
                        <a:t>市町村施設整備資金特別会計</a:t>
                      </a:r>
                      <a:endParaRPr kumimoji="1" lang="ja-JP" altLang="ja-JP" sz="1400" b="0" kern="1200" dirty="0">
                        <a:solidFill>
                          <a:schemeClr val="tx1"/>
                        </a:solidFill>
                        <a:effectLst/>
                        <a:latin typeface="+mj-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pPr>
                      <a:r>
                        <a:rPr kumimoji="1" lang="ja-JP" altLang="en-US" sz="1400" b="0" kern="1200" dirty="0">
                          <a:solidFill>
                            <a:schemeClr val="tx1"/>
                          </a:solidFill>
                          <a:effectLst/>
                          <a:latin typeface="+mj-ea"/>
                          <a:ea typeface="+mn-ea"/>
                          <a:cs typeface="Times New Roman" panose="02020603050405020304" pitchFamily="18" charset="0"/>
                        </a:rPr>
                        <a:t>公債管理特別会計</a:t>
                      </a:r>
                      <a:endParaRPr kumimoji="1" lang="ja-JP" altLang="ja-JP" sz="1400" b="0" kern="1200" dirty="0">
                        <a:solidFill>
                          <a:schemeClr val="tx1"/>
                        </a:solidFill>
                        <a:effectLst/>
                        <a:latin typeface="+mj-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52173577"/>
                  </a:ext>
                </a:extLst>
              </a:tr>
              <a:tr h="347774">
                <a:tc>
                  <a:txBody>
                    <a:bodyPr/>
                    <a:lstStyle/>
                    <a:p>
                      <a:pPr algn="l">
                        <a:lnSpc>
                          <a:spcPct val="115000"/>
                        </a:lnSpc>
                      </a:pPr>
                      <a:r>
                        <a:rPr kumimoji="1" lang="ja-JP" altLang="en-US" sz="1400" b="0" kern="1200" dirty="0">
                          <a:solidFill>
                            <a:schemeClr val="tx1"/>
                          </a:solidFill>
                          <a:effectLst/>
                          <a:latin typeface="+mj-ea"/>
                          <a:ea typeface="+mn-ea"/>
                          <a:cs typeface="Times New Roman" panose="02020603050405020304" pitchFamily="18" charset="0"/>
                        </a:rPr>
                        <a:t>地方消費税清算特別会計</a:t>
                      </a:r>
                      <a:endParaRPr kumimoji="1" lang="ja-JP" altLang="ja-JP" sz="1400" b="0" kern="1200" dirty="0">
                        <a:solidFill>
                          <a:schemeClr val="tx1"/>
                        </a:solidFill>
                        <a:effectLst/>
                        <a:latin typeface="+mj-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pPr>
                      <a:r>
                        <a:rPr kumimoji="1" lang="ja-JP" altLang="en-US" sz="1400" b="0" kern="1200">
                          <a:solidFill>
                            <a:schemeClr val="tx1"/>
                          </a:solidFill>
                          <a:effectLst/>
                          <a:latin typeface="+mj-ea"/>
                          <a:ea typeface="+mn-ea"/>
                          <a:cs typeface="Times New Roman" panose="02020603050405020304" pitchFamily="18" charset="0"/>
                        </a:rPr>
                        <a:t>母子父子寡婦福祉資金特別会計</a:t>
                      </a:r>
                      <a:endParaRPr kumimoji="1" lang="ja-JP" altLang="ja-JP" sz="1400" b="0" kern="1200" dirty="0">
                        <a:solidFill>
                          <a:schemeClr val="tx1"/>
                        </a:solidFill>
                        <a:effectLst/>
                        <a:latin typeface="+mj-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pPr>
                      <a:r>
                        <a:rPr lang="ja-JP" altLang="en-US" sz="1400" b="0" dirty="0">
                          <a:effectLst/>
                        </a:rPr>
                        <a:t>国民健康保険特別会計</a:t>
                      </a:r>
                      <a:endParaRPr kumimoji="1" lang="ja-JP" altLang="ja-JP" sz="1400" b="0" kern="1200" dirty="0">
                        <a:solidFill>
                          <a:schemeClr val="tx1"/>
                        </a:solidFill>
                        <a:effectLst/>
                        <a:latin typeface="+mj-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27097113"/>
                  </a:ext>
                </a:extLst>
              </a:tr>
              <a:tr h="347774">
                <a:tc>
                  <a:txBody>
                    <a:bodyPr/>
                    <a:lstStyle/>
                    <a:p>
                      <a:pPr algn="l">
                        <a:lnSpc>
                          <a:spcPct val="115000"/>
                        </a:lnSpc>
                      </a:pPr>
                      <a:r>
                        <a:rPr kumimoji="1" lang="ja-JP" altLang="en-US" sz="1400" b="0" kern="1200" dirty="0">
                          <a:solidFill>
                            <a:schemeClr val="tx1"/>
                          </a:solidFill>
                          <a:effectLst/>
                          <a:latin typeface="+mj-ea"/>
                          <a:ea typeface="+mn-ea"/>
                          <a:cs typeface="Times New Roman" panose="02020603050405020304" pitchFamily="18" charset="0"/>
                        </a:rPr>
                        <a:t>中小企業振興資金特別会計</a:t>
                      </a:r>
                      <a:endParaRPr kumimoji="1" lang="ja-JP" altLang="ja-JP" sz="1400" b="0" kern="1200" dirty="0">
                        <a:solidFill>
                          <a:schemeClr val="tx1"/>
                        </a:solidFill>
                        <a:effectLst/>
                        <a:latin typeface="+mj-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pPr>
                      <a:r>
                        <a:rPr kumimoji="1" lang="ja-JP" altLang="en-US" sz="1400" b="0" kern="1200" dirty="0">
                          <a:solidFill>
                            <a:schemeClr val="tx1"/>
                          </a:solidFill>
                          <a:effectLst/>
                          <a:latin typeface="+mj-ea"/>
                          <a:ea typeface="+mn-ea"/>
                          <a:cs typeface="Times New Roman" panose="02020603050405020304" pitchFamily="18" charset="0"/>
                        </a:rPr>
                        <a:t>沿岸漁業改善資金特別会計</a:t>
                      </a:r>
                      <a:endParaRPr kumimoji="1" lang="ja-JP" altLang="ja-JP" sz="1400" b="0" kern="1200" dirty="0">
                        <a:solidFill>
                          <a:schemeClr val="tx1"/>
                        </a:solidFill>
                        <a:effectLst/>
                        <a:latin typeface="+mj-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pPr>
                      <a:r>
                        <a:rPr kumimoji="1" lang="ja-JP" altLang="en-US" sz="1400" b="0" kern="1200" dirty="0">
                          <a:solidFill>
                            <a:schemeClr val="tx1"/>
                          </a:solidFill>
                          <a:effectLst/>
                          <a:latin typeface="+mj-ea"/>
                          <a:ea typeface="+mn-ea"/>
                          <a:cs typeface="Times New Roman" panose="02020603050405020304" pitchFamily="18" charset="0"/>
                        </a:rPr>
                        <a:t>林業改善資金特別会計</a:t>
                      </a:r>
                      <a:endParaRPr kumimoji="1" lang="ja-JP" altLang="ja-JP" sz="1400" b="0" kern="1200" dirty="0">
                        <a:solidFill>
                          <a:schemeClr val="tx1"/>
                        </a:solidFill>
                        <a:effectLst/>
                        <a:latin typeface="+mj-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40448549"/>
                  </a:ext>
                </a:extLst>
              </a:tr>
            </a:tbl>
          </a:graphicData>
        </a:graphic>
      </p:graphicFrame>
      <p:sp>
        <p:nvSpPr>
          <p:cNvPr id="51" name="正方形/長方形 50">
            <a:extLst>
              <a:ext uri="{FF2B5EF4-FFF2-40B4-BE49-F238E27FC236}">
                <a16:creationId xmlns:a16="http://schemas.microsoft.com/office/drawing/2014/main" id="{E1686798-4714-4AC7-946B-52D657F2D31F}"/>
              </a:ext>
            </a:extLst>
          </p:cNvPr>
          <p:cNvSpPr/>
          <p:nvPr/>
        </p:nvSpPr>
        <p:spPr>
          <a:xfrm>
            <a:off x="506557" y="3307084"/>
            <a:ext cx="3774422" cy="461585"/>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b="1" dirty="0">
                <a:solidFill>
                  <a:schemeClr val="tx1"/>
                </a:solidFill>
              </a:rPr>
              <a:t>作成する財務諸表は次のとおりです。</a:t>
            </a:r>
          </a:p>
        </p:txBody>
      </p:sp>
      <p:sp>
        <p:nvSpPr>
          <p:cNvPr id="52" name="テキスト ボックス 51">
            <a:extLst>
              <a:ext uri="{FF2B5EF4-FFF2-40B4-BE49-F238E27FC236}">
                <a16:creationId xmlns:a16="http://schemas.microsoft.com/office/drawing/2014/main" id="{0BD668AF-792C-4D62-93B9-A070AFABAE63}"/>
              </a:ext>
            </a:extLst>
          </p:cNvPr>
          <p:cNvSpPr txBox="1"/>
          <p:nvPr/>
        </p:nvSpPr>
        <p:spPr>
          <a:xfrm>
            <a:off x="506557" y="3792503"/>
            <a:ext cx="10698481" cy="338554"/>
          </a:xfrm>
          <a:prstGeom prst="rect">
            <a:avLst/>
          </a:prstGeom>
          <a:solidFill>
            <a:schemeClr val="bg1"/>
          </a:solidFill>
          <a:ln>
            <a:solidFill>
              <a:schemeClr val="tx1"/>
            </a:solidFill>
          </a:ln>
        </p:spPr>
        <p:txBody>
          <a:bodyPr wrap="square">
            <a:spAutoFit/>
          </a:bodyPr>
          <a:lstStyle/>
          <a:p>
            <a:r>
              <a:rPr lang="ja-JP" altLang="en-US" sz="1600" dirty="0"/>
              <a:t>大阪府全体（各会計合算）、会計別、部局別、事業別、会計別かつ所属別かつ事業別（財務諸表作成の基礎単位）</a:t>
            </a:r>
          </a:p>
        </p:txBody>
      </p:sp>
      <p:sp>
        <p:nvSpPr>
          <p:cNvPr id="2" name="スライド番号プレースホルダー 1">
            <a:extLst>
              <a:ext uri="{FF2B5EF4-FFF2-40B4-BE49-F238E27FC236}">
                <a16:creationId xmlns:a16="http://schemas.microsoft.com/office/drawing/2014/main" id="{10185F62-3071-4D98-82B0-FC80945A1955}"/>
              </a:ext>
            </a:extLst>
          </p:cNvPr>
          <p:cNvSpPr>
            <a:spLocks noGrp="1"/>
          </p:cNvSpPr>
          <p:nvPr>
            <p:ph type="sldNum" sz="quarter" idx="4294967295"/>
          </p:nvPr>
        </p:nvSpPr>
        <p:spPr>
          <a:xfrm>
            <a:off x="11412233" y="6492875"/>
            <a:ext cx="779767" cy="365125"/>
          </a:xfrm>
        </p:spPr>
        <p:txBody>
          <a:bodyPr/>
          <a:lstStyle/>
          <a:p>
            <a:fld id="{995ADDA1-9928-484C-B2C4-A9280BFF273D}" type="slidenum">
              <a:rPr kumimoji="1" lang="ja-JP" altLang="en-US" smtClean="0">
                <a:solidFill>
                  <a:schemeClr val="tx1"/>
                </a:solidFill>
              </a:rPr>
              <a:t>15</a:t>
            </a:fld>
            <a:endParaRPr kumimoji="1" lang="ja-JP" altLang="en-US" dirty="0">
              <a:solidFill>
                <a:schemeClr val="tx1"/>
              </a:solidFill>
            </a:endParaRPr>
          </a:p>
        </p:txBody>
      </p:sp>
      <p:pic>
        <p:nvPicPr>
          <p:cNvPr id="11" name="Picture 6">
            <a:extLst>
              <a:ext uri="{FF2B5EF4-FFF2-40B4-BE49-F238E27FC236}">
                <a16:creationId xmlns:a16="http://schemas.microsoft.com/office/drawing/2014/main" id="{82B16539-92CE-4BB3-8D1E-71CDFD978171}"/>
              </a:ext>
            </a:extLst>
          </p:cNvPr>
          <p:cNvPicPr>
            <a:picLocks noChangeAspect="1"/>
          </p:cNvPicPr>
          <p:nvPr/>
        </p:nvPicPr>
        <p:blipFill>
          <a:blip r:embed="rId8"/>
          <a:stretch>
            <a:fillRect/>
          </a:stretch>
        </p:blipFill>
        <p:spPr>
          <a:xfrm rot="5400000">
            <a:off x="-3323760" y="3323759"/>
            <a:ext cx="6858002" cy="210482"/>
          </a:xfrm>
          <a:prstGeom prst="rect">
            <a:avLst/>
          </a:prstGeom>
        </p:spPr>
      </p:pic>
    </p:spTree>
    <p:extLst>
      <p:ext uri="{BB962C8B-B14F-4D97-AF65-F5344CB8AC3E}">
        <p14:creationId xmlns:p14="http://schemas.microsoft.com/office/powerpoint/2010/main" val="21782612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a:extLst>
              <a:ext uri="{FF2B5EF4-FFF2-40B4-BE49-F238E27FC236}">
                <a16:creationId xmlns:a16="http://schemas.microsoft.com/office/drawing/2014/main" id="{C775984A-A836-43DF-A1E0-0226EFBD08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71084" y="5373191"/>
            <a:ext cx="1086711" cy="1289980"/>
          </a:xfrm>
          <a:prstGeom prst="rect">
            <a:avLst/>
          </a:prstGeom>
        </p:spPr>
      </p:pic>
      <p:sp>
        <p:nvSpPr>
          <p:cNvPr id="9" name="正方形/長方形 8">
            <a:extLst>
              <a:ext uri="{FF2B5EF4-FFF2-40B4-BE49-F238E27FC236}">
                <a16:creationId xmlns:a16="http://schemas.microsoft.com/office/drawing/2014/main" id="{321DD18D-9F3D-4AEB-BE01-315E3B31331B}"/>
              </a:ext>
            </a:extLst>
          </p:cNvPr>
          <p:cNvSpPr/>
          <p:nvPr/>
        </p:nvSpPr>
        <p:spPr>
          <a:xfrm>
            <a:off x="975360" y="721432"/>
            <a:ext cx="10241280" cy="942583"/>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b="1" dirty="0">
                <a:solidFill>
                  <a:schemeClr val="tx1"/>
                </a:solidFill>
              </a:rPr>
              <a:t>　総務省では、決算に係る各地方公共団体の統一的な基準による財務書類及び財務書類から得られる各種指標について、比較可能な様式によりとりまとめた結果を、以下のサイトにて公表しています。こちらの比較により、大阪府の状況の大まかな傾向を把握できます。</a:t>
            </a:r>
          </a:p>
        </p:txBody>
      </p:sp>
      <p:sp>
        <p:nvSpPr>
          <p:cNvPr id="8" name="テキスト ボックス 7">
            <a:extLst>
              <a:ext uri="{FF2B5EF4-FFF2-40B4-BE49-F238E27FC236}">
                <a16:creationId xmlns:a16="http://schemas.microsoft.com/office/drawing/2014/main" id="{E7DB5D0F-6C69-4899-8AAA-898FF2ED438A}"/>
              </a:ext>
            </a:extLst>
          </p:cNvPr>
          <p:cNvSpPr txBox="1"/>
          <p:nvPr/>
        </p:nvSpPr>
        <p:spPr>
          <a:xfrm>
            <a:off x="6096000" y="1725996"/>
            <a:ext cx="5540446" cy="246221"/>
          </a:xfrm>
          <a:prstGeom prst="rect">
            <a:avLst/>
          </a:prstGeom>
          <a:noFill/>
        </p:spPr>
        <p:txBody>
          <a:bodyPr wrap="square">
            <a:spAutoFit/>
          </a:bodyPr>
          <a:lstStyle/>
          <a:p>
            <a:r>
              <a:rPr lang="ja-JP" altLang="en-US" sz="1000" dirty="0">
                <a:latin typeface="メイリオ 本文"/>
              </a:rPr>
              <a:t>（総務省公表ページ：</a:t>
            </a:r>
            <a:r>
              <a:rPr lang="en-US" altLang="ja-JP" sz="1000" dirty="0">
                <a:latin typeface="メイリオ 本文"/>
                <a:hlinkClick r:id="rId4"/>
              </a:rPr>
              <a:t>https://www.soumu.go.jp/iken/kokaikei/R06_chihou_zaimusyorui.html</a:t>
            </a:r>
            <a:r>
              <a:rPr lang="ja-JP" altLang="en-US" sz="1000" dirty="0">
                <a:latin typeface="メイリオ 本文"/>
              </a:rPr>
              <a:t>）</a:t>
            </a:r>
            <a:endParaRPr lang="en-US" altLang="ja-JP" sz="1000" dirty="0">
              <a:latin typeface="メイリオ 本文"/>
            </a:endParaRPr>
          </a:p>
        </p:txBody>
      </p:sp>
      <p:sp>
        <p:nvSpPr>
          <p:cNvPr id="11" name="テキスト ボックス 10">
            <a:extLst>
              <a:ext uri="{FF2B5EF4-FFF2-40B4-BE49-F238E27FC236}">
                <a16:creationId xmlns:a16="http://schemas.microsoft.com/office/drawing/2014/main" id="{2E765613-20C0-4631-923E-31E9C6350822}"/>
              </a:ext>
            </a:extLst>
          </p:cNvPr>
          <p:cNvSpPr txBox="1"/>
          <p:nvPr/>
        </p:nvSpPr>
        <p:spPr>
          <a:xfrm>
            <a:off x="975360" y="2191187"/>
            <a:ext cx="10241280" cy="1369606"/>
          </a:xfrm>
          <a:prstGeom prst="rect">
            <a:avLst/>
          </a:prstGeom>
          <a:solidFill>
            <a:schemeClr val="bg1">
              <a:lumMod val="95000"/>
            </a:schemeClr>
          </a:solidFill>
          <a:ln>
            <a:solidFill>
              <a:schemeClr val="tx1"/>
            </a:solidFill>
          </a:ln>
        </p:spPr>
        <p:txBody>
          <a:bodyPr wrap="square" anchor="ctr">
            <a:spAutoFit/>
          </a:bodyPr>
          <a:lstStyle/>
          <a:p>
            <a:pPr>
              <a:lnSpc>
                <a:spcPct val="150000"/>
              </a:lnSpc>
            </a:pPr>
            <a:r>
              <a:rPr lang="ja-JP" altLang="en-US" dirty="0"/>
              <a:t>・対象年度：令和</a:t>
            </a:r>
            <a:r>
              <a:rPr lang="en-US" altLang="ja-JP" dirty="0"/>
              <a:t>6</a:t>
            </a:r>
            <a:r>
              <a:rPr lang="ja-JP" altLang="en-US" dirty="0"/>
              <a:t>年度</a:t>
            </a:r>
          </a:p>
          <a:p>
            <a:pPr>
              <a:lnSpc>
                <a:spcPct val="150000"/>
              </a:lnSpc>
            </a:pPr>
            <a:r>
              <a:rPr lang="ja-JP" altLang="en-US" dirty="0"/>
              <a:t>・対象財務諸表及び指標：各都道府県の統一的な基準によって作成された財務書類</a:t>
            </a:r>
            <a:r>
              <a:rPr lang="en-US" altLang="ja-JP" dirty="0"/>
              <a:t>※</a:t>
            </a:r>
          </a:p>
          <a:p>
            <a:r>
              <a:rPr lang="en-US" altLang="ja-JP" dirty="0"/>
              <a:t>    </a:t>
            </a:r>
            <a:r>
              <a:rPr lang="en-US" altLang="ja-JP" sz="1100" dirty="0"/>
              <a:t>※</a:t>
            </a:r>
            <a:r>
              <a:rPr lang="ja-JP" altLang="en-US" sz="1100" dirty="0"/>
              <a:t>独自の大阪府財務諸表作成基準とは異なり、総務省が作成した「統一的な基準」での財務諸表です。</a:t>
            </a:r>
            <a:endParaRPr lang="en-US" altLang="ja-JP" sz="1100" dirty="0"/>
          </a:p>
          <a:p>
            <a:r>
              <a:rPr lang="ja-JP" altLang="en-US" sz="1100" dirty="0"/>
              <a:t>　　  平成</a:t>
            </a:r>
            <a:r>
              <a:rPr lang="en-US" altLang="ja-JP" sz="1100" dirty="0"/>
              <a:t>29</a:t>
            </a:r>
            <a:r>
              <a:rPr lang="ja-JP" altLang="en-US" sz="1100" dirty="0"/>
              <a:t>年度決算より、総務省の要請を受け、「統一的な基準」に基づく財務書類等も作成しております。</a:t>
            </a:r>
            <a:endParaRPr lang="ja-JP" altLang="en-US" sz="800" dirty="0"/>
          </a:p>
        </p:txBody>
      </p:sp>
      <p:sp>
        <p:nvSpPr>
          <p:cNvPr id="5" name="四角形: 角を丸くする 4">
            <a:extLst>
              <a:ext uri="{FF2B5EF4-FFF2-40B4-BE49-F238E27FC236}">
                <a16:creationId xmlns:a16="http://schemas.microsoft.com/office/drawing/2014/main" id="{2EA9AC93-1FA0-4E90-820D-F6A53E77E72D}"/>
              </a:ext>
            </a:extLst>
          </p:cNvPr>
          <p:cNvSpPr/>
          <p:nvPr/>
        </p:nvSpPr>
        <p:spPr>
          <a:xfrm>
            <a:off x="911893" y="3902873"/>
            <a:ext cx="10368214" cy="1470318"/>
          </a:xfrm>
          <a:prstGeom prst="roundRect">
            <a:avLst/>
          </a:prstGeom>
          <a:solidFill>
            <a:schemeClr val="bg1"/>
          </a:solidFill>
          <a:ln w="19050">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kumimoji="1" lang="ja-JP" altLang="en-US" sz="1400" u="sng" dirty="0">
                <a:solidFill>
                  <a:schemeClr val="tx1"/>
                </a:solidFill>
              </a:rPr>
              <a:t>大阪府と他自治体の指標を比較する際のポイント</a:t>
            </a:r>
            <a:endParaRPr kumimoji="1" lang="en-US" altLang="ja-JP" sz="1400" u="sng" dirty="0">
              <a:solidFill>
                <a:schemeClr val="tx1"/>
              </a:solidFill>
            </a:endParaRPr>
          </a:p>
          <a:p>
            <a:r>
              <a:rPr kumimoji="1" lang="ja-JP" altLang="en-US" sz="1400" dirty="0">
                <a:solidFill>
                  <a:schemeClr val="tx1"/>
                </a:solidFill>
              </a:rPr>
              <a:t>大阪府の特徴として以下の点があり、それぞれの特徴ごとに気を付ける点があります。</a:t>
            </a:r>
          </a:p>
          <a:p>
            <a:r>
              <a:rPr kumimoji="1" lang="ja-JP" altLang="en-US" sz="1400" dirty="0">
                <a:solidFill>
                  <a:schemeClr val="tx1"/>
                </a:solidFill>
              </a:rPr>
              <a:t>・財政規模が大きいので全国平均より歳入額が大きくなっている。</a:t>
            </a:r>
          </a:p>
          <a:p>
            <a:r>
              <a:rPr kumimoji="1" lang="ja-JP" altLang="en-US" sz="1400" dirty="0">
                <a:solidFill>
                  <a:schemeClr val="tx1"/>
                </a:solidFill>
              </a:rPr>
              <a:t>・人口が多いので全国平均より一人当たりで算出している指標が小さくなっている。</a:t>
            </a:r>
          </a:p>
          <a:p>
            <a:r>
              <a:rPr kumimoji="1" lang="ja-JP" altLang="en-US" sz="1400" dirty="0">
                <a:solidFill>
                  <a:schemeClr val="tx1"/>
                </a:solidFill>
              </a:rPr>
              <a:t>・面積が小さく山間部が少ないので施設量（資産額）が小さくなっている。</a:t>
            </a:r>
          </a:p>
        </p:txBody>
      </p:sp>
      <p:sp>
        <p:nvSpPr>
          <p:cNvPr id="2" name="スライド番号プレースホルダー 1">
            <a:extLst>
              <a:ext uri="{FF2B5EF4-FFF2-40B4-BE49-F238E27FC236}">
                <a16:creationId xmlns:a16="http://schemas.microsoft.com/office/drawing/2014/main" id="{8B0FECFE-5F28-4EDF-83DF-8822768EA5F2}"/>
              </a:ext>
            </a:extLst>
          </p:cNvPr>
          <p:cNvSpPr>
            <a:spLocks noGrp="1"/>
          </p:cNvSpPr>
          <p:nvPr>
            <p:ph type="sldNum" sz="quarter" idx="4294967295"/>
          </p:nvPr>
        </p:nvSpPr>
        <p:spPr>
          <a:xfrm>
            <a:off x="11412233" y="6492875"/>
            <a:ext cx="779767" cy="365125"/>
          </a:xfrm>
        </p:spPr>
        <p:txBody>
          <a:bodyPr/>
          <a:lstStyle/>
          <a:p>
            <a:fld id="{995ADDA1-9928-484C-B2C4-A9280BFF273D}" type="slidenum">
              <a:rPr kumimoji="1" lang="ja-JP" altLang="en-US" smtClean="0">
                <a:solidFill>
                  <a:schemeClr val="tx1"/>
                </a:solidFill>
              </a:rPr>
              <a:t>16</a:t>
            </a:fld>
            <a:endParaRPr kumimoji="1" lang="ja-JP" altLang="en-US" dirty="0">
              <a:solidFill>
                <a:schemeClr val="tx1"/>
              </a:solidFill>
            </a:endParaRPr>
          </a:p>
        </p:txBody>
      </p:sp>
      <p:pic>
        <p:nvPicPr>
          <p:cNvPr id="10" name="Picture 6">
            <a:extLst>
              <a:ext uri="{FF2B5EF4-FFF2-40B4-BE49-F238E27FC236}">
                <a16:creationId xmlns:a16="http://schemas.microsoft.com/office/drawing/2014/main" id="{BB2714BE-5B51-4AE0-9E9C-22CF5360F8FB}"/>
              </a:ext>
            </a:extLst>
          </p:cNvPr>
          <p:cNvPicPr>
            <a:picLocks noChangeAspect="1"/>
          </p:cNvPicPr>
          <p:nvPr/>
        </p:nvPicPr>
        <p:blipFill>
          <a:blip r:embed="rId5"/>
          <a:stretch>
            <a:fillRect/>
          </a:stretch>
        </p:blipFill>
        <p:spPr>
          <a:xfrm rot="5400000">
            <a:off x="-3323760" y="3323759"/>
            <a:ext cx="6858002" cy="210482"/>
          </a:xfrm>
          <a:prstGeom prst="rect">
            <a:avLst/>
          </a:prstGeom>
        </p:spPr>
      </p:pic>
      <p:sp>
        <p:nvSpPr>
          <p:cNvPr id="14" name="テキスト ボックス 13">
            <a:extLst>
              <a:ext uri="{FF2B5EF4-FFF2-40B4-BE49-F238E27FC236}">
                <a16:creationId xmlns:a16="http://schemas.microsoft.com/office/drawing/2014/main" id="{C67DAFFD-0F33-443C-8325-BD097AB7E5E7}"/>
              </a:ext>
            </a:extLst>
          </p:cNvPr>
          <p:cNvSpPr txBox="1"/>
          <p:nvPr/>
        </p:nvSpPr>
        <p:spPr>
          <a:xfrm>
            <a:off x="10321190" y="6649033"/>
            <a:ext cx="958917" cy="184666"/>
          </a:xfrm>
          <a:prstGeom prst="rect">
            <a:avLst/>
          </a:prstGeom>
          <a:noFill/>
        </p:spPr>
        <p:txBody>
          <a:bodyPr wrap="none" rtlCol="0">
            <a:spAutoFit/>
          </a:bodyPr>
          <a:lstStyle/>
          <a:p>
            <a:r>
              <a:rPr lang="en-US" altLang="ja-JP" sz="600" kern="100" dirty="0">
                <a:effectLst/>
                <a:latin typeface="游ゴシック 本文"/>
                <a:ea typeface="ＭＳ 明朝" panose="02020609040205080304" pitchFamily="17" charset="-128"/>
                <a:cs typeface="メイリオ" panose="020B0604030504040204" pitchFamily="50" charset="-128"/>
              </a:rPr>
              <a:t>©2014 </a:t>
            </a:r>
            <a:r>
              <a:rPr lang="ja-JP" altLang="ja-JP" sz="600" kern="100" dirty="0">
                <a:effectLst/>
                <a:latin typeface="+mn-ea"/>
                <a:cs typeface="メイリオ" panose="020B0604030504040204" pitchFamily="50" charset="-128"/>
              </a:rPr>
              <a:t>大阪府もずやん</a:t>
            </a:r>
            <a:endParaRPr lang="ja-JP" altLang="ja-JP" sz="600" kern="100" dirty="0">
              <a:effectLst/>
              <a:latin typeface="+mn-ea"/>
              <a:cs typeface="Times New Roman" panose="02020603050405020304" pitchFamily="18" charset="0"/>
            </a:endParaRPr>
          </a:p>
        </p:txBody>
      </p:sp>
      <p:sp>
        <p:nvSpPr>
          <p:cNvPr id="15" name="Rectangle 20">
            <a:extLst>
              <a:ext uri="{FF2B5EF4-FFF2-40B4-BE49-F238E27FC236}">
                <a16:creationId xmlns:a16="http://schemas.microsoft.com/office/drawing/2014/main" id="{E224F117-3EC5-467C-AFDD-26C552E6FE44}"/>
              </a:ext>
            </a:extLst>
          </p:cNvPr>
          <p:cNvSpPr>
            <a:spLocks noChangeArrowheads="1"/>
          </p:cNvSpPr>
          <p:nvPr/>
        </p:nvSpPr>
        <p:spPr bwMode="auto">
          <a:xfrm>
            <a:off x="0" y="0"/>
            <a:ext cx="1049518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6119813" algn="r"/>
              </a:tabLst>
              <a:defRPr>
                <a:solidFill>
                  <a:schemeClr val="tx1"/>
                </a:solidFill>
                <a:latin typeface="Arial" panose="020B0604020202020204" pitchFamily="34" charset="0"/>
              </a:defRPr>
            </a:lvl1pPr>
            <a:lvl2pPr eaLnBrk="0" fontAlgn="base" hangingPunct="0">
              <a:spcBef>
                <a:spcPct val="0"/>
              </a:spcBef>
              <a:spcAft>
                <a:spcPct val="0"/>
              </a:spcAft>
              <a:tabLst>
                <a:tab pos="6119813" algn="r"/>
              </a:tabLst>
              <a:defRPr>
                <a:solidFill>
                  <a:schemeClr val="tx1"/>
                </a:solidFill>
                <a:latin typeface="Arial" panose="020B0604020202020204" pitchFamily="34" charset="0"/>
              </a:defRPr>
            </a:lvl2pPr>
            <a:lvl3pPr eaLnBrk="0" fontAlgn="base" hangingPunct="0">
              <a:spcBef>
                <a:spcPct val="0"/>
              </a:spcBef>
              <a:spcAft>
                <a:spcPct val="0"/>
              </a:spcAft>
              <a:tabLst>
                <a:tab pos="6119813" algn="r"/>
              </a:tabLst>
              <a:defRPr>
                <a:solidFill>
                  <a:schemeClr val="tx1"/>
                </a:solidFill>
                <a:latin typeface="Arial" panose="020B0604020202020204" pitchFamily="34" charset="0"/>
              </a:defRPr>
            </a:lvl3pPr>
            <a:lvl4pPr eaLnBrk="0" fontAlgn="base" hangingPunct="0">
              <a:spcBef>
                <a:spcPct val="0"/>
              </a:spcBef>
              <a:spcAft>
                <a:spcPct val="0"/>
              </a:spcAft>
              <a:tabLst>
                <a:tab pos="6119813" algn="r"/>
              </a:tabLst>
              <a:defRPr>
                <a:solidFill>
                  <a:schemeClr val="tx1"/>
                </a:solidFill>
                <a:latin typeface="Arial" panose="020B0604020202020204" pitchFamily="34" charset="0"/>
              </a:defRPr>
            </a:lvl4pPr>
            <a:lvl5pPr eaLnBrk="0" fontAlgn="base" hangingPunct="0">
              <a:spcBef>
                <a:spcPct val="0"/>
              </a:spcBef>
              <a:spcAft>
                <a:spcPct val="0"/>
              </a:spcAft>
              <a:tabLst>
                <a:tab pos="6119813" algn="r"/>
              </a:tabLst>
              <a:defRPr>
                <a:solidFill>
                  <a:schemeClr val="tx1"/>
                </a:solidFill>
                <a:latin typeface="Arial" panose="020B0604020202020204" pitchFamily="34" charset="0"/>
              </a:defRPr>
            </a:lvl5pPr>
            <a:lvl6pPr eaLnBrk="0" fontAlgn="base" hangingPunct="0">
              <a:spcBef>
                <a:spcPct val="0"/>
              </a:spcBef>
              <a:spcAft>
                <a:spcPct val="0"/>
              </a:spcAft>
              <a:tabLst>
                <a:tab pos="6119813" algn="r"/>
              </a:tabLst>
              <a:defRPr>
                <a:solidFill>
                  <a:schemeClr val="tx1"/>
                </a:solidFill>
                <a:latin typeface="Arial" panose="020B0604020202020204" pitchFamily="34" charset="0"/>
              </a:defRPr>
            </a:lvl6pPr>
            <a:lvl7pPr eaLnBrk="0" fontAlgn="base" hangingPunct="0">
              <a:spcBef>
                <a:spcPct val="0"/>
              </a:spcBef>
              <a:spcAft>
                <a:spcPct val="0"/>
              </a:spcAft>
              <a:tabLst>
                <a:tab pos="6119813" algn="r"/>
              </a:tabLst>
              <a:defRPr>
                <a:solidFill>
                  <a:schemeClr val="tx1"/>
                </a:solidFill>
                <a:latin typeface="Arial" panose="020B0604020202020204" pitchFamily="34" charset="0"/>
              </a:defRPr>
            </a:lvl7pPr>
            <a:lvl8pPr eaLnBrk="0" fontAlgn="base" hangingPunct="0">
              <a:spcBef>
                <a:spcPct val="0"/>
              </a:spcBef>
              <a:spcAft>
                <a:spcPct val="0"/>
              </a:spcAft>
              <a:tabLst>
                <a:tab pos="6119813" algn="r"/>
              </a:tabLst>
              <a:defRPr>
                <a:solidFill>
                  <a:schemeClr val="tx1"/>
                </a:solidFill>
                <a:latin typeface="Arial" panose="020B0604020202020204" pitchFamily="34" charset="0"/>
              </a:defRPr>
            </a:lvl8pPr>
            <a:lvl9pPr eaLnBrk="0" fontAlgn="base" hangingPunct="0">
              <a:spcBef>
                <a:spcPct val="0"/>
              </a:spcBef>
              <a:spcAft>
                <a:spcPct val="0"/>
              </a:spcAft>
              <a:tabLst>
                <a:tab pos="6119813" algn="r"/>
              </a:tabLst>
              <a:defRPr>
                <a:solidFill>
                  <a:schemeClr val="tx1"/>
                </a:solidFill>
                <a:latin typeface="Arial" panose="020B0604020202020204" pitchFamily="34" charset="0"/>
              </a:defRPr>
            </a:lvl9pPr>
          </a:lstStyle>
          <a:p>
            <a:pPr marR="0" lvl="0" indent="182563" algn="l" defTabSz="914400" rtl="0" eaLnBrk="0" fontAlgn="base" latinLnBrk="0" hangingPunct="0">
              <a:lnSpc>
                <a:spcPct val="100000"/>
              </a:lnSpc>
              <a:spcBef>
                <a:spcPct val="0"/>
              </a:spcBef>
              <a:spcAft>
                <a:spcPct val="0"/>
              </a:spcAft>
              <a:buClrTx/>
              <a:buSzTx/>
              <a:buFontTx/>
              <a:buNone/>
              <a:tabLst>
                <a:tab pos="6119813" algn="r"/>
              </a:tabLst>
            </a:pPr>
            <a:r>
              <a:rPr kumimoji="0" lang="ja-JP" altLang="en-US" sz="2800"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rPr>
              <a:t>参考．他自治体との財務諸表の指標比較</a:t>
            </a:r>
            <a:r>
              <a:rPr kumimoji="0" lang="ja-JP" altLang="en-US"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rPr>
              <a:t>（統一的な基準による財務書類）</a:t>
            </a:r>
            <a:endParaRPr kumimoji="0" lang="en-US" altLang="ja-JP" sz="2800"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endParaRPr>
          </a:p>
        </p:txBody>
      </p:sp>
    </p:spTree>
    <p:extLst>
      <p:ext uri="{BB962C8B-B14F-4D97-AF65-F5344CB8AC3E}">
        <p14:creationId xmlns:p14="http://schemas.microsoft.com/office/powerpoint/2010/main" val="16712790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0">
            <a:extLst>
              <a:ext uri="{FF2B5EF4-FFF2-40B4-BE49-F238E27FC236}">
                <a16:creationId xmlns:a16="http://schemas.microsoft.com/office/drawing/2014/main" id="{7E980258-7FEB-4D41-8A41-201ED79E4A48}"/>
              </a:ext>
            </a:extLst>
          </p:cNvPr>
          <p:cNvSpPr>
            <a:spLocks noChangeArrowheads="1"/>
          </p:cNvSpPr>
          <p:nvPr/>
        </p:nvSpPr>
        <p:spPr bwMode="auto">
          <a:xfrm>
            <a:off x="0" y="0"/>
            <a:ext cx="1049518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6119813" algn="r"/>
              </a:tabLst>
              <a:defRPr>
                <a:solidFill>
                  <a:schemeClr val="tx1"/>
                </a:solidFill>
                <a:latin typeface="Arial" panose="020B0604020202020204" pitchFamily="34" charset="0"/>
              </a:defRPr>
            </a:lvl1pPr>
            <a:lvl2pPr eaLnBrk="0" fontAlgn="base" hangingPunct="0">
              <a:spcBef>
                <a:spcPct val="0"/>
              </a:spcBef>
              <a:spcAft>
                <a:spcPct val="0"/>
              </a:spcAft>
              <a:tabLst>
                <a:tab pos="6119813" algn="r"/>
              </a:tabLst>
              <a:defRPr>
                <a:solidFill>
                  <a:schemeClr val="tx1"/>
                </a:solidFill>
                <a:latin typeface="Arial" panose="020B0604020202020204" pitchFamily="34" charset="0"/>
              </a:defRPr>
            </a:lvl2pPr>
            <a:lvl3pPr eaLnBrk="0" fontAlgn="base" hangingPunct="0">
              <a:spcBef>
                <a:spcPct val="0"/>
              </a:spcBef>
              <a:spcAft>
                <a:spcPct val="0"/>
              </a:spcAft>
              <a:tabLst>
                <a:tab pos="6119813" algn="r"/>
              </a:tabLst>
              <a:defRPr>
                <a:solidFill>
                  <a:schemeClr val="tx1"/>
                </a:solidFill>
                <a:latin typeface="Arial" panose="020B0604020202020204" pitchFamily="34" charset="0"/>
              </a:defRPr>
            </a:lvl3pPr>
            <a:lvl4pPr eaLnBrk="0" fontAlgn="base" hangingPunct="0">
              <a:spcBef>
                <a:spcPct val="0"/>
              </a:spcBef>
              <a:spcAft>
                <a:spcPct val="0"/>
              </a:spcAft>
              <a:tabLst>
                <a:tab pos="6119813" algn="r"/>
              </a:tabLst>
              <a:defRPr>
                <a:solidFill>
                  <a:schemeClr val="tx1"/>
                </a:solidFill>
                <a:latin typeface="Arial" panose="020B0604020202020204" pitchFamily="34" charset="0"/>
              </a:defRPr>
            </a:lvl4pPr>
            <a:lvl5pPr eaLnBrk="0" fontAlgn="base" hangingPunct="0">
              <a:spcBef>
                <a:spcPct val="0"/>
              </a:spcBef>
              <a:spcAft>
                <a:spcPct val="0"/>
              </a:spcAft>
              <a:tabLst>
                <a:tab pos="6119813" algn="r"/>
              </a:tabLst>
              <a:defRPr>
                <a:solidFill>
                  <a:schemeClr val="tx1"/>
                </a:solidFill>
                <a:latin typeface="Arial" panose="020B0604020202020204" pitchFamily="34" charset="0"/>
              </a:defRPr>
            </a:lvl5pPr>
            <a:lvl6pPr eaLnBrk="0" fontAlgn="base" hangingPunct="0">
              <a:spcBef>
                <a:spcPct val="0"/>
              </a:spcBef>
              <a:spcAft>
                <a:spcPct val="0"/>
              </a:spcAft>
              <a:tabLst>
                <a:tab pos="6119813" algn="r"/>
              </a:tabLst>
              <a:defRPr>
                <a:solidFill>
                  <a:schemeClr val="tx1"/>
                </a:solidFill>
                <a:latin typeface="Arial" panose="020B0604020202020204" pitchFamily="34" charset="0"/>
              </a:defRPr>
            </a:lvl6pPr>
            <a:lvl7pPr eaLnBrk="0" fontAlgn="base" hangingPunct="0">
              <a:spcBef>
                <a:spcPct val="0"/>
              </a:spcBef>
              <a:spcAft>
                <a:spcPct val="0"/>
              </a:spcAft>
              <a:tabLst>
                <a:tab pos="6119813" algn="r"/>
              </a:tabLst>
              <a:defRPr>
                <a:solidFill>
                  <a:schemeClr val="tx1"/>
                </a:solidFill>
                <a:latin typeface="Arial" panose="020B0604020202020204" pitchFamily="34" charset="0"/>
              </a:defRPr>
            </a:lvl7pPr>
            <a:lvl8pPr eaLnBrk="0" fontAlgn="base" hangingPunct="0">
              <a:spcBef>
                <a:spcPct val="0"/>
              </a:spcBef>
              <a:spcAft>
                <a:spcPct val="0"/>
              </a:spcAft>
              <a:tabLst>
                <a:tab pos="6119813" algn="r"/>
              </a:tabLst>
              <a:defRPr>
                <a:solidFill>
                  <a:schemeClr val="tx1"/>
                </a:solidFill>
                <a:latin typeface="Arial" panose="020B0604020202020204" pitchFamily="34" charset="0"/>
              </a:defRPr>
            </a:lvl8pPr>
            <a:lvl9pPr eaLnBrk="0" fontAlgn="base" hangingPunct="0">
              <a:spcBef>
                <a:spcPct val="0"/>
              </a:spcBef>
              <a:spcAft>
                <a:spcPct val="0"/>
              </a:spcAft>
              <a:tabLst>
                <a:tab pos="6119813" algn="r"/>
              </a:tabLst>
              <a:defRPr>
                <a:solidFill>
                  <a:schemeClr val="tx1"/>
                </a:solidFill>
                <a:latin typeface="Arial" panose="020B0604020202020204" pitchFamily="34" charset="0"/>
              </a:defRPr>
            </a:lvl9pPr>
          </a:lstStyle>
          <a:p>
            <a:pPr marR="0" lvl="0" indent="182563" algn="l" defTabSz="914400" rtl="0" eaLnBrk="0" fontAlgn="base" latinLnBrk="0" hangingPunct="0">
              <a:lnSpc>
                <a:spcPct val="100000"/>
              </a:lnSpc>
              <a:spcBef>
                <a:spcPct val="0"/>
              </a:spcBef>
              <a:spcAft>
                <a:spcPct val="0"/>
              </a:spcAft>
              <a:buClrTx/>
              <a:buSzTx/>
              <a:buFontTx/>
              <a:buNone/>
              <a:tabLst>
                <a:tab pos="6119813" algn="r"/>
              </a:tabLst>
            </a:pPr>
            <a:r>
              <a:rPr kumimoji="0" lang="ja-JP" altLang="en-US" sz="2800"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rPr>
              <a:t>参考．他自治体との財務諸表の指標比較</a:t>
            </a:r>
            <a:r>
              <a:rPr kumimoji="0" lang="ja-JP" altLang="en-US"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rPr>
              <a:t>（統一的な基準による財務書類）</a:t>
            </a:r>
            <a:endParaRPr kumimoji="0" lang="en-US" altLang="ja-JP" sz="2800"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endParaRPr>
          </a:p>
        </p:txBody>
      </p:sp>
      <p:sp>
        <p:nvSpPr>
          <p:cNvPr id="3" name="スライド番号プレースホルダー 2">
            <a:extLst>
              <a:ext uri="{FF2B5EF4-FFF2-40B4-BE49-F238E27FC236}">
                <a16:creationId xmlns:a16="http://schemas.microsoft.com/office/drawing/2014/main" id="{0E2D89C8-F4C9-4195-B4E3-37F498C0116B}"/>
              </a:ext>
            </a:extLst>
          </p:cNvPr>
          <p:cNvSpPr>
            <a:spLocks noGrp="1"/>
          </p:cNvSpPr>
          <p:nvPr>
            <p:ph type="sldNum" sz="quarter" idx="4294967295"/>
          </p:nvPr>
        </p:nvSpPr>
        <p:spPr>
          <a:xfrm>
            <a:off x="11412233" y="6492875"/>
            <a:ext cx="779767" cy="365125"/>
          </a:xfrm>
        </p:spPr>
        <p:txBody>
          <a:bodyPr/>
          <a:lstStyle/>
          <a:p>
            <a:fld id="{995ADDA1-9928-484C-B2C4-A9280BFF273D}" type="slidenum">
              <a:rPr kumimoji="1" lang="ja-JP" altLang="en-US" smtClean="0">
                <a:solidFill>
                  <a:schemeClr val="tx1"/>
                </a:solidFill>
              </a:rPr>
              <a:t>17</a:t>
            </a:fld>
            <a:endParaRPr kumimoji="1" lang="ja-JP" altLang="en-US" dirty="0">
              <a:solidFill>
                <a:schemeClr val="tx1"/>
              </a:solidFill>
            </a:endParaRPr>
          </a:p>
        </p:txBody>
      </p:sp>
      <p:grpSp>
        <p:nvGrpSpPr>
          <p:cNvPr id="5" name="グループ化 4">
            <a:extLst>
              <a:ext uri="{FF2B5EF4-FFF2-40B4-BE49-F238E27FC236}">
                <a16:creationId xmlns:a16="http://schemas.microsoft.com/office/drawing/2014/main" id="{F63697B3-0F78-4D24-A3DE-43502DD44D0C}"/>
              </a:ext>
            </a:extLst>
          </p:cNvPr>
          <p:cNvGrpSpPr/>
          <p:nvPr/>
        </p:nvGrpSpPr>
        <p:grpSpPr>
          <a:xfrm>
            <a:off x="284002" y="1129548"/>
            <a:ext cx="11766235" cy="5695708"/>
            <a:chOff x="212882" y="1129548"/>
            <a:chExt cx="11766235" cy="5695708"/>
          </a:xfrm>
        </p:grpSpPr>
        <p:sp>
          <p:nvSpPr>
            <p:cNvPr id="27" name="正方形/長方形 26">
              <a:extLst>
                <a:ext uri="{FF2B5EF4-FFF2-40B4-BE49-F238E27FC236}">
                  <a16:creationId xmlns:a16="http://schemas.microsoft.com/office/drawing/2014/main" id="{755FEA8F-C316-4638-97ED-755B22B2352E}"/>
                </a:ext>
              </a:extLst>
            </p:cNvPr>
            <p:cNvSpPr/>
            <p:nvPr/>
          </p:nvSpPr>
          <p:spPr>
            <a:xfrm>
              <a:off x="6058054" y="4161301"/>
              <a:ext cx="5912776" cy="2237542"/>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正方形/長方形 25">
              <a:extLst>
                <a:ext uri="{FF2B5EF4-FFF2-40B4-BE49-F238E27FC236}">
                  <a16:creationId xmlns:a16="http://schemas.microsoft.com/office/drawing/2014/main" id="{F3B7DCA7-2AFE-4EAD-8655-C799815EC3DB}"/>
                </a:ext>
              </a:extLst>
            </p:cNvPr>
            <p:cNvSpPr/>
            <p:nvPr/>
          </p:nvSpPr>
          <p:spPr>
            <a:xfrm>
              <a:off x="6054096" y="1297259"/>
              <a:ext cx="5925021" cy="2779768"/>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正方形/長方形 24">
              <a:extLst>
                <a:ext uri="{FF2B5EF4-FFF2-40B4-BE49-F238E27FC236}">
                  <a16:creationId xmlns:a16="http://schemas.microsoft.com/office/drawing/2014/main" id="{E17EDDF5-5BD4-4C0A-AAFA-C4E268D0C612}"/>
                </a:ext>
              </a:extLst>
            </p:cNvPr>
            <p:cNvSpPr/>
            <p:nvPr/>
          </p:nvSpPr>
          <p:spPr>
            <a:xfrm>
              <a:off x="221170" y="4161301"/>
              <a:ext cx="5789939" cy="2237542"/>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1FC36278-0A6A-467C-979A-4C0F908BF383}"/>
                </a:ext>
              </a:extLst>
            </p:cNvPr>
            <p:cNvSpPr/>
            <p:nvPr/>
          </p:nvSpPr>
          <p:spPr>
            <a:xfrm>
              <a:off x="212882" y="1300526"/>
              <a:ext cx="5789940" cy="2779768"/>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9E744A95-0ED4-4D47-BDFD-735386E3E043}"/>
                </a:ext>
              </a:extLst>
            </p:cNvPr>
            <p:cNvSpPr txBox="1"/>
            <p:nvPr/>
          </p:nvSpPr>
          <p:spPr>
            <a:xfrm>
              <a:off x="287491" y="1129548"/>
              <a:ext cx="2262158" cy="369332"/>
            </a:xfrm>
            <a:prstGeom prst="rect">
              <a:avLst/>
            </a:prstGeom>
            <a:solidFill>
              <a:schemeClr val="accent6"/>
            </a:solidFill>
          </p:spPr>
          <p:txBody>
            <a:bodyPr wrap="none" rtlCol="0">
              <a:spAutoFit/>
            </a:bodyPr>
            <a:lstStyle/>
            <a:p>
              <a:r>
                <a:rPr kumimoji="1" lang="ja-JP" altLang="en-US" dirty="0">
                  <a:solidFill>
                    <a:schemeClr val="bg1"/>
                  </a:solidFill>
                </a:rPr>
                <a:t>各種指標ごとの比較</a:t>
              </a:r>
            </a:p>
          </p:txBody>
        </p:sp>
        <p:sp>
          <p:nvSpPr>
            <p:cNvPr id="14" name="テキスト ボックス 13">
              <a:extLst>
                <a:ext uri="{FF2B5EF4-FFF2-40B4-BE49-F238E27FC236}">
                  <a16:creationId xmlns:a16="http://schemas.microsoft.com/office/drawing/2014/main" id="{C7A1A26D-2C82-4176-911E-91047292F860}"/>
                </a:ext>
              </a:extLst>
            </p:cNvPr>
            <p:cNvSpPr txBox="1"/>
            <p:nvPr/>
          </p:nvSpPr>
          <p:spPr>
            <a:xfrm>
              <a:off x="291939" y="1579887"/>
              <a:ext cx="5648400" cy="677108"/>
            </a:xfrm>
            <a:prstGeom prst="rect">
              <a:avLst/>
            </a:prstGeom>
            <a:solidFill>
              <a:schemeClr val="bg1"/>
            </a:solidFill>
            <a:ln>
              <a:solidFill>
                <a:schemeClr val="tx1"/>
              </a:solidFill>
            </a:ln>
          </p:spPr>
          <p:txBody>
            <a:bodyPr wrap="square" rtlCol="0">
              <a:spAutoFit/>
            </a:bodyPr>
            <a:lstStyle/>
            <a:p>
              <a:r>
                <a:rPr kumimoji="1" lang="ja-JP" altLang="en-US" sz="1400" b="1" u="sng" dirty="0">
                  <a:latin typeface="メイリオ 本文"/>
                </a:rPr>
                <a:t>住民一人当たり資産額</a:t>
              </a:r>
              <a:endParaRPr kumimoji="1" lang="en-US" altLang="ja-JP" sz="1400" b="1" u="sng" dirty="0">
                <a:latin typeface="メイリオ 本文"/>
              </a:endParaRPr>
            </a:p>
            <a:p>
              <a:r>
                <a:rPr kumimoji="1" lang="ja-JP" altLang="en-US" sz="1200" dirty="0">
                  <a:latin typeface="メイリオ 本文"/>
                </a:rPr>
                <a:t>　地方公共団体の保有する資産の合計額を住民基本台帳人口で除して、住民一人当たりの資産額を表す指標。</a:t>
              </a:r>
              <a:endParaRPr kumimoji="1" lang="ja-JP" altLang="en-US" sz="1400" dirty="0">
                <a:latin typeface="メイリオ 本文"/>
              </a:endParaRPr>
            </a:p>
          </p:txBody>
        </p:sp>
        <p:sp>
          <p:nvSpPr>
            <p:cNvPr id="24" name="テキスト ボックス 23">
              <a:extLst>
                <a:ext uri="{FF2B5EF4-FFF2-40B4-BE49-F238E27FC236}">
                  <a16:creationId xmlns:a16="http://schemas.microsoft.com/office/drawing/2014/main" id="{96501AA7-429E-4356-B697-3A191A7EA3D4}"/>
                </a:ext>
              </a:extLst>
            </p:cNvPr>
            <p:cNvSpPr txBox="1"/>
            <p:nvPr/>
          </p:nvSpPr>
          <p:spPr>
            <a:xfrm>
              <a:off x="287490" y="4282934"/>
              <a:ext cx="5648400" cy="677108"/>
            </a:xfrm>
            <a:prstGeom prst="rect">
              <a:avLst/>
            </a:prstGeom>
            <a:solidFill>
              <a:schemeClr val="bg1"/>
            </a:solidFill>
            <a:ln>
              <a:solidFill>
                <a:schemeClr val="tx1"/>
              </a:solidFill>
            </a:ln>
          </p:spPr>
          <p:txBody>
            <a:bodyPr wrap="square" rtlCol="0">
              <a:spAutoFit/>
            </a:bodyPr>
            <a:lstStyle/>
            <a:p>
              <a:r>
                <a:rPr kumimoji="1" lang="ja-JP" altLang="en-US" sz="1400" b="1" u="sng" dirty="0">
                  <a:latin typeface="メイリオ 本文"/>
                </a:rPr>
                <a:t>歳入額対資産比率</a:t>
              </a:r>
              <a:endParaRPr kumimoji="1" lang="en-US" altLang="ja-JP" sz="1400" b="1" u="sng" dirty="0">
                <a:latin typeface="メイリオ 本文"/>
              </a:endParaRPr>
            </a:p>
            <a:p>
              <a:r>
                <a:rPr kumimoji="1" lang="ja-JP" altLang="en-US" sz="1200" dirty="0">
                  <a:latin typeface="メイリオ 本文"/>
                </a:rPr>
                <a:t>　当該年度の歳入総額に対する資産合計の比率を算出し、これまでに形成されたストックとしての資産が、歳入の何年分に相当するかを表す指標。</a:t>
              </a:r>
              <a:endParaRPr kumimoji="1" lang="ja-JP" altLang="en-US" sz="1400" dirty="0">
                <a:latin typeface="メイリオ 本文"/>
              </a:endParaRPr>
            </a:p>
          </p:txBody>
        </p:sp>
        <p:pic>
          <p:nvPicPr>
            <p:cNvPr id="6" name="図 5">
              <a:extLst>
                <a:ext uri="{FF2B5EF4-FFF2-40B4-BE49-F238E27FC236}">
                  <a16:creationId xmlns:a16="http://schemas.microsoft.com/office/drawing/2014/main" id="{758D7892-601D-45CE-967C-CE514CD4CCAC}"/>
                </a:ext>
              </a:extLst>
            </p:cNvPr>
            <p:cNvPicPr>
              <a:picLocks noChangeAspect="1"/>
            </p:cNvPicPr>
            <p:nvPr/>
          </p:nvPicPr>
          <p:blipFill>
            <a:blip r:embed="rId3"/>
            <a:stretch>
              <a:fillRect/>
            </a:stretch>
          </p:blipFill>
          <p:spPr>
            <a:xfrm>
              <a:off x="283808" y="2542202"/>
              <a:ext cx="4773600" cy="360596"/>
            </a:xfrm>
            <a:prstGeom prst="rect">
              <a:avLst/>
            </a:prstGeom>
          </p:spPr>
        </p:pic>
        <p:pic>
          <p:nvPicPr>
            <p:cNvPr id="31" name="図 30">
              <a:extLst>
                <a:ext uri="{FF2B5EF4-FFF2-40B4-BE49-F238E27FC236}">
                  <a16:creationId xmlns:a16="http://schemas.microsoft.com/office/drawing/2014/main" id="{8C6A1780-15C4-4768-B3A8-F7672C7F2464}"/>
                </a:ext>
              </a:extLst>
            </p:cNvPr>
            <p:cNvPicPr>
              <a:picLocks noChangeAspect="1"/>
            </p:cNvPicPr>
            <p:nvPr/>
          </p:nvPicPr>
          <p:blipFill>
            <a:blip r:embed="rId4"/>
            <a:stretch>
              <a:fillRect/>
            </a:stretch>
          </p:blipFill>
          <p:spPr>
            <a:xfrm>
              <a:off x="287491" y="5056311"/>
              <a:ext cx="4773600" cy="359289"/>
            </a:xfrm>
            <a:prstGeom prst="rect">
              <a:avLst/>
            </a:prstGeom>
          </p:spPr>
        </p:pic>
        <p:sp>
          <p:nvSpPr>
            <p:cNvPr id="18" name="テキスト ボックス 17">
              <a:extLst>
                <a:ext uri="{FF2B5EF4-FFF2-40B4-BE49-F238E27FC236}">
                  <a16:creationId xmlns:a16="http://schemas.microsoft.com/office/drawing/2014/main" id="{AD021B4F-555C-4C3A-86DD-D373AE777D75}"/>
                </a:ext>
              </a:extLst>
            </p:cNvPr>
            <p:cNvSpPr txBox="1"/>
            <p:nvPr/>
          </p:nvSpPr>
          <p:spPr>
            <a:xfrm>
              <a:off x="6208828" y="1577834"/>
              <a:ext cx="5648400" cy="861774"/>
            </a:xfrm>
            <a:prstGeom prst="rect">
              <a:avLst/>
            </a:prstGeom>
            <a:solidFill>
              <a:schemeClr val="bg1"/>
            </a:solidFill>
            <a:ln>
              <a:solidFill>
                <a:schemeClr val="tx1"/>
              </a:solidFill>
            </a:ln>
          </p:spPr>
          <p:txBody>
            <a:bodyPr wrap="square" rtlCol="0">
              <a:spAutoFit/>
            </a:bodyPr>
            <a:lstStyle/>
            <a:p>
              <a:r>
                <a:rPr kumimoji="1" lang="ja-JP" altLang="en-US" sz="1400" b="1" u="sng" dirty="0">
                  <a:latin typeface="メイリオ 本文"/>
                </a:rPr>
                <a:t>有形固定資産減価償却率</a:t>
              </a:r>
              <a:endParaRPr kumimoji="1" lang="en-US" altLang="ja-JP" sz="1400" b="1" u="sng" dirty="0">
                <a:latin typeface="メイリオ 本文"/>
              </a:endParaRPr>
            </a:p>
            <a:p>
              <a:r>
                <a:rPr kumimoji="1" lang="ja-JP" altLang="en-US" sz="1200" dirty="0">
                  <a:latin typeface="メイリオ 本文"/>
                </a:rPr>
                <a:t>　地方公共団体が保有する有形固定資産</a:t>
              </a:r>
              <a:r>
                <a:rPr kumimoji="1" lang="ja-JP" altLang="en-US" sz="1000" dirty="0">
                  <a:latin typeface="メイリオ 本文"/>
                </a:rPr>
                <a:t>（物品および建設仮勘定除く）</a:t>
              </a:r>
              <a:r>
                <a:rPr kumimoji="1" lang="ja-JP" altLang="en-US" sz="1200" dirty="0">
                  <a:latin typeface="メイリオ 本文"/>
                </a:rPr>
                <a:t>のうち、償却資産の取得価格等に対する減価償却累計額の比率を算出し、資産の耐用年数に対して、資産の取得からどの程度経過しているかを表す指標。</a:t>
              </a:r>
              <a:endParaRPr kumimoji="1" lang="ja-JP" altLang="en-US" sz="1400" dirty="0">
                <a:latin typeface="メイリオ 本文"/>
              </a:endParaRPr>
            </a:p>
          </p:txBody>
        </p:sp>
        <p:pic>
          <p:nvPicPr>
            <p:cNvPr id="19" name="図 18">
              <a:extLst>
                <a:ext uri="{FF2B5EF4-FFF2-40B4-BE49-F238E27FC236}">
                  <a16:creationId xmlns:a16="http://schemas.microsoft.com/office/drawing/2014/main" id="{52A9151D-D57D-4B37-8538-B27E1D69CBEB}"/>
                </a:ext>
              </a:extLst>
            </p:cNvPr>
            <p:cNvPicPr>
              <a:picLocks noChangeAspect="1"/>
            </p:cNvPicPr>
            <p:nvPr/>
          </p:nvPicPr>
          <p:blipFill>
            <a:blip r:embed="rId5"/>
            <a:stretch>
              <a:fillRect/>
            </a:stretch>
          </p:blipFill>
          <p:spPr>
            <a:xfrm>
              <a:off x="6208829" y="2530074"/>
              <a:ext cx="4773600" cy="676572"/>
            </a:xfrm>
            <a:prstGeom prst="rect">
              <a:avLst/>
            </a:prstGeom>
          </p:spPr>
        </p:pic>
        <p:sp>
          <p:nvSpPr>
            <p:cNvPr id="21" name="テキスト ボックス 20">
              <a:extLst>
                <a:ext uri="{FF2B5EF4-FFF2-40B4-BE49-F238E27FC236}">
                  <a16:creationId xmlns:a16="http://schemas.microsoft.com/office/drawing/2014/main" id="{CA95B169-26AD-40FE-8B39-FC24805F3295}"/>
                </a:ext>
              </a:extLst>
            </p:cNvPr>
            <p:cNvSpPr txBox="1"/>
            <p:nvPr/>
          </p:nvSpPr>
          <p:spPr>
            <a:xfrm>
              <a:off x="6208830" y="4282934"/>
              <a:ext cx="5648400" cy="677108"/>
            </a:xfrm>
            <a:prstGeom prst="rect">
              <a:avLst/>
            </a:prstGeom>
            <a:solidFill>
              <a:schemeClr val="bg1"/>
            </a:solidFill>
            <a:ln>
              <a:solidFill>
                <a:schemeClr val="tx1"/>
              </a:solidFill>
            </a:ln>
          </p:spPr>
          <p:txBody>
            <a:bodyPr wrap="square" rtlCol="0">
              <a:spAutoFit/>
            </a:bodyPr>
            <a:lstStyle/>
            <a:p>
              <a:r>
                <a:rPr kumimoji="1" lang="ja-JP" altLang="en-US" sz="1400" b="1" u="sng" dirty="0">
                  <a:latin typeface="メイリオ 本文"/>
                </a:rPr>
                <a:t>純資産比率</a:t>
              </a:r>
              <a:endParaRPr kumimoji="1" lang="en-US" altLang="ja-JP" sz="1400" b="1" u="sng" dirty="0">
                <a:latin typeface="メイリオ 本文"/>
              </a:endParaRPr>
            </a:p>
            <a:p>
              <a:r>
                <a:rPr kumimoji="1" lang="ja-JP" altLang="en-US" sz="1200" dirty="0">
                  <a:latin typeface="メイリオ 本文"/>
                </a:rPr>
                <a:t>　資産のストック情報（資産額）に対する純資産の比率を算出し、保有している有形固定資産等がどの世代の負担により行われたかを表す指標。</a:t>
              </a:r>
              <a:endParaRPr kumimoji="1" lang="ja-JP" altLang="en-US" sz="1400" dirty="0">
                <a:latin typeface="メイリオ 本文"/>
              </a:endParaRPr>
            </a:p>
          </p:txBody>
        </p:sp>
        <p:pic>
          <p:nvPicPr>
            <p:cNvPr id="22" name="図 21">
              <a:extLst>
                <a:ext uri="{FF2B5EF4-FFF2-40B4-BE49-F238E27FC236}">
                  <a16:creationId xmlns:a16="http://schemas.microsoft.com/office/drawing/2014/main" id="{04144E44-9EA6-4314-A62A-F767A6CF2C7E}"/>
                </a:ext>
              </a:extLst>
            </p:cNvPr>
            <p:cNvPicPr>
              <a:picLocks noChangeAspect="1"/>
            </p:cNvPicPr>
            <p:nvPr/>
          </p:nvPicPr>
          <p:blipFill>
            <a:blip r:embed="rId6"/>
            <a:stretch>
              <a:fillRect/>
            </a:stretch>
          </p:blipFill>
          <p:spPr>
            <a:xfrm>
              <a:off x="6208830" y="5073211"/>
              <a:ext cx="4773600" cy="359989"/>
            </a:xfrm>
            <a:prstGeom prst="rect">
              <a:avLst/>
            </a:prstGeom>
          </p:spPr>
        </p:pic>
        <p:sp>
          <p:nvSpPr>
            <p:cNvPr id="28" name="四角形: 角を丸くする 27">
              <a:extLst>
                <a:ext uri="{FF2B5EF4-FFF2-40B4-BE49-F238E27FC236}">
                  <a16:creationId xmlns:a16="http://schemas.microsoft.com/office/drawing/2014/main" id="{BB516AE8-5949-46C0-BABD-AF1A3648FDFA}"/>
                </a:ext>
              </a:extLst>
            </p:cNvPr>
            <p:cNvSpPr/>
            <p:nvPr/>
          </p:nvSpPr>
          <p:spPr>
            <a:xfrm>
              <a:off x="6002822" y="6485111"/>
              <a:ext cx="5829081" cy="340145"/>
            </a:xfrm>
            <a:prstGeom prst="roundRect">
              <a:avLst/>
            </a:prstGeom>
            <a:solidFill>
              <a:schemeClr val="bg1"/>
            </a:solidFill>
            <a:ln w="190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000" u="sng" dirty="0">
                  <a:solidFill>
                    <a:schemeClr val="tx1"/>
                  </a:solidFill>
                </a:rPr>
                <a:t>類似団体とは</a:t>
              </a:r>
              <a:endParaRPr kumimoji="1" lang="en-US" altLang="ja-JP" sz="1000" u="sng" dirty="0">
                <a:solidFill>
                  <a:schemeClr val="tx1"/>
                </a:solidFill>
              </a:endParaRPr>
            </a:p>
            <a:p>
              <a:r>
                <a:rPr kumimoji="1" lang="ja-JP" altLang="en-US" sz="1000" dirty="0">
                  <a:solidFill>
                    <a:schemeClr val="tx1"/>
                  </a:solidFill>
                </a:rPr>
                <a:t>財政力指数</a:t>
              </a:r>
              <a:r>
                <a:rPr kumimoji="1" lang="ja-JP" altLang="en-US" sz="700" dirty="0">
                  <a:solidFill>
                    <a:schemeClr val="tx1"/>
                  </a:solidFill>
                </a:rPr>
                <a:t>（基準財政収入額を基準財政需要額で除した数値の過去３か年の単純平均値）</a:t>
              </a:r>
              <a:r>
                <a:rPr kumimoji="1" lang="ja-JP" altLang="en-US" sz="1000" dirty="0">
                  <a:solidFill>
                    <a:schemeClr val="tx1"/>
                  </a:solidFill>
                </a:rPr>
                <a:t>が近い団体</a:t>
              </a:r>
              <a:r>
                <a:rPr kumimoji="1" lang="ja-JP" altLang="en-US" sz="700" dirty="0">
                  <a:solidFill>
                    <a:schemeClr val="tx1"/>
                  </a:solidFill>
                </a:rPr>
                <a:t>（</a:t>
              </a:r>
              <a:r>
                <a:rPr kumimoji="1" lang="en-US" altLang="ja-JP" sz="700" dirty="0">
                  <a:solidFill>
                    <a:schemeClr val="tx1"/>
                  </a:solidFill>
                </a:rPr>
                <a:t>20</a:t>
              </a:r>
              <a:r>
                <a:rPr kumimoji="1" lang="ja-JP" altLang="en-US" sz="700" dirty="0">
                  <a:solidFill>
                    <a:schemeClr val="tx1"/>
                  </a:solidFill>
                </a:rPr>
                <a:t>府県）</a:t>
              </a:r>
              <a:r>
                <a:rPr kumimoji="1" lang="ja-JP" altLang="en-US" sz="1000" dirty="0">
                  <a:solidFill>
                    <a:schemeClr val="tx1"/>
                  </a:solidFill>
                </a:rPr>
                <a:t>のことです。</a:t>
              </a:r>
              <a:endParaRPr kumimoji="1" lang="en-US" altLang="ja-JP" sz="1000" dirty="0">
                <a:solidFill>
                  <a:schemeClr val="tx1"/>
                </a:solidFill>
              </a:endParaRPr>
            </a:p>
          </p:txBody>
        </p:sp>
      </p:grpSp>
      <p:pic>
        <p:nvPicPr>
          <p:cNvPr id="23" name="Picture 6">
            <a:extLst>
              <a:ext uri="{FF2B5EF4-FFF2-40B4-BE49-F238E27FC236}">
                <a16:creationId xmlns:a16="http://schemas.microsoft.com/office/drawing/2014/main" id="{A7C5486C-56BA-4708-BD6D-B41E50655266}"/>
              </a:ext>
            </a:extLst>
          </p:cNvPr>
          <p:cNvPicPr>
            <a:picLocks noChangeAspect="1"/>
          </p:cNvPicPr>
          <p:nvPr/>
        </p:nvPicPr>
        <p:blipFill>
          <a:blip r:embed="rId7"/>
          <a:stretch>
            <a:fillRect/>
          </a:stretch>
        </p:blipFill>
        <p:spPr>
          <a:xfrm rot="5400000">
            <a:off x="-3323760" y="3323759"/>
            <a:ext cx="6858002" cy="210482"/>
          </a:xfrm>
          <a:prstGeom prst="rect">
            <a:avLst/>
          </a:prstGeom>
        </p:spPr>
      </p:pic>
      <p:pic>
        <p:nvPicPr>
          <p:cNvPr id="8" name="図 7">
            <a:extLst>
              <a:ext uri="{FF2B5EF4-FFF2-40B4-BE49-F238E27FC236}">
                <a16:creationId xmlns:a16="http://schemas.microsoft.com/office/drawing/2014/main" id="{DAEE6FF8-8F97-480F-34FA-42C034588D92}"/>
              </a:ext>
            </a:extLst>
          </p:cNvPr>
          <p:cNvPicPr>
            <a:picLocks noChangeAspect="1"/>
          </p:cNvPicPr>
          <p:nvPr/>
        </p:nvPicPr>
        <p:blipFill>
          <a:blip r:embed="rId8"/>
          <a:stretch>
            <a:fillRect/>
          </a:stretch>
        </p:blipFill>
        <p:spPr>
          <a:xfrm>
            <a:off x="6279948" y="5556096"/>
            <a:ext cx="5648400" cy="709418"/>
          </a:xfrm>
          <a:prstGeom prst="rect">
            <a:avLst/>
          </a:prstGeom>
        </p:spPr>
      </p:pic>
      <p:pic>
        <p:nvPicPr>
          <p:cNvPr id="17" name="図 16">
            <a:extLst>
              <a:ext uri="{FF2B5EF4-FFF2-40B4-BE49-F238E27FC236}">
                <a16:creationId xmlns:a16="http://schemas.microsoft.com/office/drawing/2014/main" id="{FC5A11F6-8777-A551-F610-FA744E0E910E}"/>
              </a:ext>
            </a:extLst>
          </p:cNvPr>
          <p:cNvPicPr>
            <a:picLocks noChangeAspect="1"/>
          </p:cNvPicPr>
          <p:nvPr/>
        </p:nvPicPr>
        <p:blipFill>
          <a:blip r:embed="rId9"/>
          <a:stretch>
            <a:fillRect/>
          </a:stretch>
        </p:blipFill>
        <p:spPr>
          <a:xfrm>
            <a:off x="6279948" y="3252481"/>
            <a:ext cx="5648400" cy="709417"/>
          </a:xfrm>
          <a:prstGeom prst="rect">
            <a:avLst/>
          </a:prstGeom>
        </p:spPr>
      </p:pic>
      <p:pic>
        <p:nvPicPr>
          <p:cNvPr id="30" name="図 29">
            <a:extLst>
              <a:ext uri="{FF2B5EF4-FFF2-40B4-BE49-F238E27FC236}">
                <a16:creationId xmlns:a16="http://schemas.microsoft.com/office/drawing/2014/main" id="{BB820BDF-4FF2-5CAA-85A0-D10915C7393F}"/>
              </a:ext>
            </a:extLst>
          </p:cNvPr>
          <p:cNvPicPr>
            <a:picLocks noChangeAspect="1"/>
          </p:cNvPicPr>
          <p:nvPr/>
        </p:nvPicPr>
        <p:blipFill>
          <a:blip r:embed="rId10"/>
          <a:stretch>
            <a:fillRect/>
          </a:stretch>
        </p:blipFill>
        <p:spPr>
          <a:xfrm>
            <a:off x="363059" y="5540109"/>
            <a:ext cx="5652513" cy="709934"/>
          </a:xfrm>
          <a:prstGeom prst="rect">
            <a:avLst/>
          </a:prstGeom>
        </p:spPr>
      </p:pic>
      <p:pic>
        <p:nvPicPr>
          <p:cNvPr id="33" name="図 32">
            <a:extLst>
              <a:ext uri="{FF2B5EF4-FFF2-40B4-BE49-F238E27FC236}">
                <a16:creationId xmlns:a16="http://schemas.microsoft.com/office/drawing/2014/main" id="{9E5ADA4B-CF4C-18A0-42FD-3D0BB06E9902}"/>
              </a:ext>
            </a:extLst>
          </p:cNvPr>
          <p:cNvPicPr>
            <a:picLocks noChangeAspect="1"/>
          </p:cNvPicPr>
          <p:nvPr/>
        </p:nvPicPr>
        <p:blipFill>
          <a:blip r:embed="rId11"/>
          <a:stretch>
            <a:fillRect/>
          </a:stretch>
        </p:blipFill>
        <p:spPr>
          <a:xfrm>
            <a:off x="363058" y="3203174"/>
            <a:ext cx="5648399" cy="709417"/>
          </a:xfrm>
          <a:prstGeom prst="rect">
            <a:avLst/>
          </a:prstGeom>
        </p:spPr>
      </p:pic>
    </p:spTree>
    <p:extLst>
      <p:ext uri="{BB962C8B-B14F-4D97-AF65-F5344CB8AC3E}">
        <p14:creationId xmlns:p14="http://schemas.microsoft.com/office/powerpoint/2010/main" val="13780360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0">
            <a:extLst>
              <a:ext uri="{FF2B5EF4-FFF2-40B4-BE49-F238E27FC236}">
                <a16:creationId xmlns:a16="http://schemas.microsoft.com/office/drawing/2014/main" id="{7E980258-7FEB-4D41-8A41-201ED79E4A48}"/>
              </a:ext>
            </a:extLst>
          </p:cNvPr>
          <p:cNvSpPr>
            <a:spLocks noChangeArrowheads="1"/>
          </p:cNvSpPr>
          <p:nvPr/>
        </p:nvSpPr>
        <p:spPr bwMode="auto">
          <a:xfrm>
            <a:off x="0" y="0"/>
            <a:ext cx="1049518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6119813" algn="r"/>
              </a:tabLst>
              <a:defRPr>
                <a:solidFill>
                  <a:schemeClr val="tx1"/>
                </a:solidFill>
                <a:latin typeface="Arial" panose="020B0604020202020204" pitchFamily="34" charset="0"/>
              </a:defRPr>
            </a:lvl1pPr>
            <a:lvl2pPr eaLnBrk="0" fontAlgn="base" hangingPunct="0">
              <a:spcBef>
                <a:spcPct val="0"/>
              </a:spcBef>
              <a:spcAft>
                <a:spcPct val="0"/>
              </a:spcAft>
              <a:tabLst>
                <a:tab pos="6119813" algn="r"/>
              </a:tabLst>
              <a:defRPr>
                <a:solidFill>
                  <a:schemeClr val="tx1"/>
                </a:solidFill>
                <a:latin typeface="Arial" panose="020B0604020202020204" pitchFamily="34" charset="0"/>
              </a:defRPr>
            </a:lvl2pPr>
            <a:lvl3pPr eaLnBrk="0" fontAlgn="base" hangingPunct="0">
              <a:spcBef>
                <a:spcPct val="0"/>
              </a:spcBef>
              <a:spcAft>
                <a:spcPct val="0"/>
              </a:spcAft>
              <a:tabLst>
                <a:tab pos="6119813" algn="r"/>
              </a:tabLst>
              <a:defRPr>
                <a:solidFill>
                  <a:schemeClr val="tx1"/>
                </a:solidFill>
                <a:latin typeface="Arial" panose="020B0604020202020204" pitchFamily="34" charset="0"/>
              </a:defRPr>
            </a:lvl3pPr>
            <a:lvl4pPr eaLnBrk="0" fontAlgn="base" hangingPunct="0">
              <a:spcBef>
                <a:spcPct val="0"/>
              </a:spcBef>
              <a:spcAft>
                <a:spcPct val="0"/>
              </a:spcAft>
              <a:tabLst>
                <a:tab pos="6119813" algn="r"/>
              </a:tabLst>
              <a:defRPr>
                <a:solidFill>
                  <a:schemeClr val="tx1"/>
                </a:solidFill>
                <a:latin typeface="Arial" panose="020B0604020202020204" pitchFamily="34" charset="0"/>
              </a:defRPr>
            </a:lvl4pPr>
            <a:lvl5pPr eaLnBrk="0" fontAlgn="base" hangingPunct="0">
              <a:spcBef>
                <a:spcPct val="0"/>
              </a:spcBef>
              <a:spcAft>
                <a:spcPct val="0"/>
              </a:spcAft>
              <a:tabLst>
                <a:tab pos="6119813" algn="r"/>
              </a:tabLst>
              <a:defRPr>
                <a:solidFill>
                  <a:schemeClr val="tx1"/>
                </a:solidFill>
                <a:latin typeface="Arial" panose="020B0604020202020204" pitchFamily="34" charset="0"/>
              </a:defRPr>
            </a:lvl5pPr>
            <a:lvl6pPr eaLnBrk="0" fontAlgn="base" hangingPunct="0">
              <a:spcBef>
                <a:spcPct val="0"/>
              </a:spcBef>
              <a:spcAft>
                <a:spcPct val="0"/>
              </a:spcAft>
              <a:tabLst>
                <a:tab pos="6119813" algn="r"/>
              </a:tabLst>
              <a:defRPr>
                <a:solidFill>
                  <a:schemeClr val="tx1"/>
                </a:solidFill>
                <a:latin typeface="Arial" panose="020B0604020202020204" pitchFamily="34" charset="0"/>
              </a:defRPr>
            </a:lvl6pPr>
            <a:lvl7pPr eaLnBrk="0" fontAlgn="base" hangingPunct="0">
              <a:spcBef>
                <a:spcPct val="0"/>
              </a:spcBef>
              <a:spcAft>
                <a:spcPct val="0"/>
              </a:spcAft>
              <a:tabLst>
                <a:tab pos="6119813" algn="r"/>
              </a:tabLst>
              <a:defRPr>
                <a:solidFill>
                  <a:schemeClr val="tx1"/>
                </a:solidFill>
                <a:latin typeface="Arial" panose="020B0604020202020204" pitchFamily="34" charset="0"/>
              </a:defRPr>
            </a:lvl7pPr>
            <a:lvl8pPr eaLnBrk="0" fontAlgn="base" hangingPunct="0">
              <a:spcBef>
                <a:spcPct val="0"/>
              </a:spcBef>
              <a:spcAft>
                <a:spcPct val="0"/>
              </a:spcAft>
              <a:tabLst>
                <a:tab pos="6119813" algn="r"/>
              </a:tabLst>
              <a:defRPr>
                <a:solidFill>
                  <a:schemeClr val="tx1"/>
                </a:solidFill>
                <a:latin typeface="Arial" panose="020B0604020202020204" pitchFamily="34" charset="0"/>
              </a:defRPr>
            </a:lvl8pPr>
            <a:lvl9pPr eaLnBrk="0" fontAlgn="base" hangingPunct="0">
              <a:spcBef>
                <a:spcPct val="0"/>
              </a:spcBef>
              <a:spcAft>
                <a:spcPct val="0"/>
              </a:spcAft>
              <a:tabLst>
                <a:tab pos="6119813" algn="r"/>
              </a:tabLst>
              <a:defRPr>
                <a:solidFill>
                  <a:schemeClr val="tx1"/>
                </a:solidFill>
                <a:latin typeface="Arial" panose="020B0604020202020204" pitchFamily="34" charset="0"/>
              </a:defRPr>
            </a:lvl9pPr>
          </a:lstStyle>
          <a:p>
            <a:pPr marR="0" lvl="0" indent="182563" algn="l" defTabSz="914400" rtl="0" eaLnBrk="0" fontAlgn="base" latinLnBrk="0" hangingPunct="0">
              <a:lnSpc>
                <a:spcPct val="100000"/>
              </a:lnSpc>
              <a:spcBef>
                <a:spcPct val="0"/>
              </a:spcBef>
              <a:spcAft>
                <a:spcPct val="0"/>
              </a:spcAft>
              <a:buClrTx/>
              <a:buSzTx/>
              <a:buFontTx/>
              <a:buNone/>
              <a:tabLst>
                <a:tab pos="6119813" algn="r"/>
              </a:tabLst>
            </a:pPr>
            <a:r>
              <a:rPr kumimoji="0" lang="ja-JP" altLang="en-US" sz="2800"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rPr>
              <a:t>参考．他自治体との財務諸表の指標比較</a:t>
            </a:r>
            <a:r>
              <a:rPr kumimoji="0" lang="ja-JP" altLang="en-US"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rPr>
              <a:t>（統一的な基準による財務書類）</a:t>
            </a:r>
            <a:endParaRPr kumimoji="0" lang="en-US" altLang="ja-JP" sz="2800"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endParaRPr>
          </a:p>
        </p:txBody>
      </p:sp>
      <p:sp>
        <p:nvSpPr>
          <p:cNvPr id="5" name="スライド番号プレースホルダー 4">
            <a:extLst>
              <a:ext uri="{FF2B5EF4-FFF2-40B4-BE49-F238E27FC236}">
                <a16:creationId xmlns:a16="http://schemas.microsoft.com/office/drawing/2014/main" id="{9DA57FBD-71BA-4AF0-95A6-D1742D68FF0D}"/>
              </a:ext>
            </a:extLst>
          </p:cNvPr>
          <p:cNvSpPr>
            <a:spLocks noGrp="1"/>
          </p:cNvSpPr>
          <p:nvPr>
            <p:ph type="sldNum" sz="quarter" idx="4294967295"/>
          </p:nvPr>
        </p:nvSpPr>
        <p:spPr>
          <a:xfrm>
            <a:off x="11412233" y="6492875"/>
            <a:ext cx="779767" cy="365125"/>
          </a:xfrm>
        </p:spPr>
        <p:txBody>
          <a:bodyPr/>
          <a:lstStyle/>
          <a:p>
            <a:fld id="{995ADDA1-9928-484C-B2C4-A9280BFF273D}" type="slidenum">
              <a:rPr kumimoji="1" lang="ja-JP" altLang="en-US" smtClean="0">
                <a:solidFill>
                  <a:schemeClr val="tx1"/>
                </a:solidFill>
              </a:rPr>
              <a:t>18</a:t>
            </a:fld>
            <a:endParaRPr kumimoji="1" lang="ja-JP" altLang="en-US" dirty="0">
              <a:solidFill>
                <a:schemeClr val="tx1"/>
              </a:solidFill>
            </a:endParaRPr>
          </a:p>
        </p:txBody>
      </p:sp>
      <p:grpSp>
        <p:nvGrpSpPr>
          <p:cNvPr id="9" name="グループ化 8">
            <a:extLst>
              <a:ext uri="{FF2B5EF4-FFF2-40B4-BE49-F238E27FC236}">
                <a16:creationId xmlns:a16="http://schemas.microsoft.com/office/drawing/2014/main" id="{4456A0C4-AA19-471E-88F5-C8E98399B546}"/>
              </a:ext>
            </a:extLst>
          </p:cNvPr>
          <p:cNvGrpSpPr/>
          <p:nvPr/>
        </p:nvGrpSpPr>
        <p:grpSpPr>
          <a:xfrm>
            <a:off x="285987" y="1215374"/>
            <a:ext cx="11765649" cy="5058407"/>
            <a:chOff x="214867" y="1212736"/>
            <a:chExt cx="11765649" cy="5058407"/>
          </a:xfrm>
        </p:grpSpPr>
        <p:sp>
          <p:nvSpPr>
            <p:cNvPr id="25" name="正方形/長方形 24">
              <a:extLst>
                <a:ext uri="{FF2B5EF4-FFF2-40B4-BE49-F238E27FC236}">
                  <a16:creationId xmlns:a16="http://schemas.microsoft.com/office/drawing/2014/main" id="{D08A1883-2DF3-4525-A27E-7BB775217024}"/>
                </a:ext>
              </a:extLst>
            </p:cNvPr>
            <p:cNvSpPr/>
            <p:nvPr/>
          </p:nvSpPr>
          <p:spPr>
            <a:xfrm>
              <a:off x="6140747" y="4034522"/>
              <a:ext cx="5839769" cy="2236621"/>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E8F0AA78-19C4-45F3-A7E4-FF9372C769B8}"/>
                </a:ext>
              </a:extLst>
            </p:cNvPr>
            <p:cNvSpPr/>
            <p:nvPr/>
          </p:nvSpPr>
          <p:spPr>
            <a:xfrm>
              <a:off x="214867" y="4034522"/>
              <a:ext cx="5844491" cy="2236621"/>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a:extLst>
                <a:ext uri="{FF2B5EF4-FFF2-40B4-BE49-F238E27FC236}">
                  <a16:creationId xmlns:a16="http://schemas.microsoft.com/office/drawing/2014/main" id="{182E37EA-DAF5-4E7C-B6E9-82C72EFB27DB}"/>
                </a:ext>
              </a:extLst>
            </p:cNvPr>
            <p:cNvSpPr/>
            <p:nvPr/>
          </p:nvSpPr>
          <p:spPr>
            <a:xfrm>
              <a:off x="6124418" y="1431906"/>
              <a:ext cx="5839769" cy="2454982"/>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正方形/長方形 20">
              <a:extLst>
                <a:ext uri="{FF2B5EF4-FFF2-40B4-BE49-F238E27FC236}">
                  <a16:creationId xmlns:a16="http://schemas.microsoft.com/office/drawing/2014/main" id="{C51572B2-80AC-45BD-904E-22F6E674B1B2}"/>
                </a:ext>
              </a:extLst>
            </p:cNvPr>
            <p:cNvSpPr/>
            <p:nvPr/>
          </p:nvSpPr>
          <p:spPr>
            <a:xfrm>
              <a:off x="224371" y="1431906"/>
              <a:ext cx="5844491" cy="2454982"/>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3" name="テキスト ボックス 12">
              <a:extLst>
                <a:ext uri="{FF2B5EF4-FFF2-40B4-BE49-F238E27FC236}">
                  <a16:creationId xmlns:a16="http://schemas.microsoft.com/office/drawing/2014/main" id="{9E744A95-0ED4-4D47-BDFD-735386E3E043}"/>
                </a:ext>
              </a:extLst>
            </p:cNvPr>
            <p:cNvSpPr txBox="1"/>
            <p:nvPr/>
          </p:nvSpPr>
          <p:spPr>
            <a:xfrm>
              <a:off x="332120" y="1212736"/>
              <a:ext cx="2262158" cy="369332"/>
            </a:xfrm>
            <a:prstGeom prst="rect">
              <a:avLst/>
            </a:prstGeom>
            <a:solidFill>
              <a:schemeClr val="accent6"/>
            </a:solidFill>
          </p:spPr>
          <p:txBody>
            <a:bodyPr wrap="none" rtlCol="0">
              <a:spAutoFit/>
            </a:bodyPr>
            <a:lstStyle/>
            <a:p>
              <a:r>
                <a:rPr kumimoji="1" lang="ja-JP" altLang="en-US" dirty="0">
                  <a:solidFill>
                    <a:schemeClr val="bg1"/>
                  </a:solidFill>
                </a:rPr>
                <a:t>各種指標ごとの比較</a:t>
              </a:r>
            </a:p>
          </p:txBody>
        </p:sp>
        <p:sp>
          <p:nvSpPr>
            <p:cNvPr id="14" name="テキスト ボックス 13">
              <a:extLst>
                <a:ext uri="{FF2B5EF4-FFF2-40B4-BE49-F238E27FC236}">
                  <a16:creationId xmlns:a16="http://schemas.microsoft.com/office/drawing/2014/main" id="{C7A1A26D-2C82-4176-911E-91047292F860}"/>
                </a:ext>
              </a:extLst>
            </p:cNvPr>
            <p:cNvSpPr txBox="1"/>
            <p:nvPr/>
          </p:nvSpPr>
          <p:spPr>
            <a:xfrm>
              <a:off x="332120" y="1616572"/>
              <a:ext cx="5648400" cy="861774"/>
            </a:xfrm>
            <a:prstGeom prst="rect">
              <a:avLst/>
            </a:prstGeom>
            <a:solidFill>
              <a:schemeClr val="bg1"/>
            </a:solidFill>
            <a:ln>
              <a:solidFill>
                <a:schemeClr val="tx1"/>
              </a:solidFill>
            </a:ln>
          </p:spPr>
          <p:txBody>
            <a:bodyPr wrap="square" rtlCol="0">
              <a:spAutoFit/>
            </a:bodyPr>
            <a:lstStyle/>
            <a:p>
              <a:r>
                <a:rPr kumimoji="1" lang="ja-JP" altLang="en-US" sz="1400" b="1" u="sng" dirty="0">
                  <a:latin typeface="メイリオ 本文"/>
                </a:rPr>
                <a:t>将来世代負担比率</a:t>
              </a:r>
              <a:endParaRPr kumimoji="1" lang="en-US" altLang="ja-JP" sz="1400" b="1" u="sng" dirty="0">
                <a:latin typeface="メイリオ 本文"/>
              </a:endParaRPr>
            </a:p>
            <a:p>
              <a:r>
                <a:rPr kumimoji="1" lang="ja-JP" altLang="en-US" sz="1200" dirty="0">
                  <a:latin typeface="メイリオ 本文"/>
                </a:rPr>
                <a:t>　有形固定資産などの社会資本等に対して、財源のうち将来の償還等が必要な負債による調達割合（公共資産等形成充当負債の割合）を算出し、社会資本等形成に係る将来世代の負担の程度を表す指標。</a:t>
              </a:r>
              <a:endParaRPr kumimoji="1" lang="ja-JP" altLang="en-US" sz="1400" dirty="0">
                <a:latin typeface="メイリオ 本文"/>
              </a:endParaRPr>
            </a:p>
          </p:txBody>
        </p:sp>
        <p:sp>
          <p:nvSpPr>
            <p:cNvPr id="24" name="テキスト ボックス 23">
              <a:extLst>
                <a:ext uri="{FF2B5EF4-FFF2-40B4-BE49-F238E27FC236}">
                  <a16:creationId xmlns:a16="http://schemas.microsoft.com/office/drawing/2014/main" id="{96501AA7-429E-4356-B697-3A191A7EA3D4}"/>
                </a:ext>
              </a:extLst>
            </p:cNvPr>
            <p:cNvSpPr txBox="1"/>
            <p:nvPr/>
          </p:nvSpPr>
          <p:spPr>
            <a:xfrm>
              <a:off x="332120" y="4103569"/>
              <a:ext cx="5648400" cy="677108"/>
            </a:xfrm>
            <a:prstGeom prst="rect">
              <a:avLst/>
            </a:prstGeom>
            <a:solidFill>
              <a:schemeClr val="bg1"/>
            </a:solidFill>
            <a:ln>
              <a:solidFill>
                <a:schemeClr val="tx1"/>
              </a:solidFill>
            </a:ln>
          </p:spPr>
          <p:txBody>
            <a:bodyPr wrap="square" rtlCol="0">
              <a:spAutoFit/>
            </a:bodyPr>
            <a:lstStyle/>
            <a:p>
              <a:r>
                <a:rPr kumimoji="1" lang="ja-JP" altLang="en-US" sz="1400" b="1" u="sng" dirty="0">
                  <a:latin typeface="メイリオ 本文"/>
                </a:rPr>
                <a:t>住民一人当たり行政コスト</a:t>
              </a:r>
              <a:endParaRPr kumimoji="1" lang="en-US" altLang="ja-JP" sz="1400" b="1" u="sng" dirty="0">
                <a:latin typeface="メイリオ 本文"/>
              </a:endParaRPr>
            </a:p>
            <a:p>
              <a:r>
                <a:rPr kumimoji="1" lang="ja-JP" altLang="en-US" sz="1200" dirty="0">
                  <a:latin typeface="メイリオ 本文"/>
                </a:rPr>
                <a:t>　純行政コストを住民基本台帳人口で除して、住民一人当たりの行政コストを表す指標。</a:t>
              </a:r>
              <a:endParaRPr kumimoji="1" lang="ja-JP" altLang="en-US" sz="1400" dirty="0">
                <a:latin typeface="メイリオ 本文"/>
              </a:endParaRPr>
            </a:p>
          </p:txBody>
        </p:sp>
        <p:pic>
          <p:nvPicPr>
            <p:cNvPr id="2" name="図 1">
              <a:extLst>
                <a:ext uri="{FF2B5EF4-FFF2-40B4-BE49-F238E27FC236}">
                  <a16:creationId xmlns:a16="http://schemas.microsoft.com/office/drawing/2014/main" id="{ED7A40FE-45B2-434D-8FA4-AF385BEED65B}"/>
                </a:ext>
              </a:extLst>
            </p:cNvPr>
            <p:cNvPicPr>
              <a:picLocks noChangeAspect="1"/>
            </p:cNvPicPr>
            <p:nvPr/>
          </p:nvPicPr>
          <p:blipFill>
            <a:blip r:embed="rId3"/>
            <a:stretch>
              <a:fillRect/>
            </a:stretch>
          </p:blipFill>
          <p:spPr>
            <a:xfrm>
              <a:off x="332120" y="2594410"/>
              <a:ext cx="4774544" cy="359319"/>
            </a:xfrm>
            <a:prstGeom prst="rect">
              <a:avLst/>
            </a:prstGeom>
          </p:spPr>
        </p:pic>
        <p:pic>
          <p:nvPicPr>
            <p:cNvPr id="6" name="図 5">
              <a:extLst>
                <a:ext uri="{FF2B5EF4-FFF2-40B4-BE49-F238E27FC236}">
                  <a16:creationId xmlns:a16="http://schemas.microsoft.com/office/drawing/2014/main" id="{6A515FAD-3DBB-4BAF-B823-6A3389BC7EEA}"/>
                </a:ext>
              </a:extLst>
            </p:cNvPr>
            <p:cNvPicPr>
              <a:picLocks noChangeAspect="1"/>
            </p:cNvPicPr>
            <p:nvPr/>
          </p:nvPicPr>
          <p:blipFill>
            <a:blip r:embed="rId4"/>
            <a:stretch>
              <a:fillRect/>
            </a:stretch>
          </p:blipFill>
          <p:spPr>
            <a:xfrm>
              <a:off x="332120" y="5019447"/>
              <a:ext cx="4774544" cy="358859"/>
            </a:xfrm>
            <a:prstGeom prst="rect">
              <a:avLst/>
            </a:prstGeom>
          </p:spPr>
        </p:pic>
        <p:sp>
          <p:nvSpPr>
            <p:cNvPr id="15" name="テキスト ボックス 14">
              <a:extLst>
                <a:ext uri="{FF2B5EF4-FFF2-40B4-BE49-F238E27FC236}">
                  <a16:creationId xmlns:a16="http://schemas.microsoft.com/office/drawing/2014/main" id="{5CCEAAF6-04C3-4397-8F26-C21CCE3FCE9B}"/>
                </a:ext>
              </a:extLst>
            </p:cNvPr>
            <p:cNvSpPr txBox="1"/>
            <p:nvPr/>
          </p:nvSpPr>
          <p:spPr>
            <a:xfrm>
              <a:off x="6219814" y="1619408"/>
              <a:ext cx="5648976" cy="677108"/>
            </a:xfrm>
            <a:prstGeom prst="rect">
              <a:avLst/>
            </a:prstGeom>
            <a:solidFill>
              <a:schemeClr val="bg1"/>
            </a:solidFill>
            <a:ln>
              <a:solidFill>
                <a:schemeClr val="tx1"/>
              </a:solidFill>
            </a:ln>
          </p:spPr>
          <p:txBody>
            <a:bodyPr wrap="square" rtlCol="0">
              <a:spAutoFit/>
            </a:bodyPr>
            <a:lstStyle/>
            <a:p>
              <a:r>
                <a:rPr kumimoji="1" lang="ja-JP" altLang="en-US" sz="1400" b="1" u="sng" dirty="0">
                  <a:latin typeface="メイリオ 本文"/>
                </a:rPr>
                <a:t>住民一人当たり負債額</a:t>
              </a:r>
              <a:endParaRPr kumimoji="1" lang="en-US" altLang="ja-JP" sz="1400" b="1" u="sng" dirty="0">
                <a:latin typeface="メイリオ 本文"/>
              </a:endParaRPr>
            </a:p>
            <a:p>
              <a:r>
                <a:rPr kumimoji="1" lang="ja-JP" altLang="en-US" sz="1200" dirty="0">
                  <a:latin typeface="メイリオ 本文"/>
                </a:rPr>
                <a:t>　地方公共団体の保有する負債のストック情報（負債額）を住民基本台帳人口で除して、住民一人当たりの負債額を表す指標。</a:t>
              </a:r>
              <a:endParaRPr kumimoji="1" lang="ja-JP" altLang="en-US" sz="1400" dirty="0">
                <a:latin typeface="メイリオ 本文"/>
              </a:endParaRPr>
            </a:p>
          </p:txBody>
        </p:sp>
        <p:pic>
          <p:nvPicPr>
            <p:cNvPr id="16" name="図 15">
              <a:extLst>
                <a:ext uri="{FF2B5EF4-FFF2-40B4-BE49-F238E27FC236}">
                  <a16:creationId xmlns:a16="http://schemas.microsoft.com/office/drawing/2014/main" id="{A0D28B55-B130-4F79-90D7-FCF1638EF5E8}"/>
                </a:ext>
              </a:extLst>
            </p:cNvPr>
            <p:cNvPicPr>
              <a:picLocks noChangeAspect="1"/>
            </p:cNvPicPr>
            <p:nvPr/>
          </p:nvPicPr>
          <p:blipFill>
            <a:blip r:embed="rId5"/>
            <a:stretch>
              <a:fillRect/>
            </a:stretch>
          </p:blipFill>
          <p:spPr>
            <a:xfrm>
              <a:off x="6219814" y="2594410"/>
              <a:ext cx="4773600" cy="362390"/>
            </a:xfrm>
            <a:prstGeom prst="rect">
              <a:avLst/>
            </a:prstGeom>
          </p:spPr>
        </p:pic>
        <p:sp>
          <p:nvSpPr>
            <p:cNvPr id="18" name="テキスト ボックス 17">
              <a:extLst>
                <a:ext uri="{FF2B5EF4-FFF2-40B4-BE49-F238E27FC236}">
                  <a16:creationId xmlns:a16="http://schemas.microsoft.com/office/drawing/2014/main" id="{0AC1934A-6823-4159-A97C-D7979E801AD5}"/>
                </a:ext>
              </a:extLst>
            </p:cNvPr>
            <p:cNvSpPr txBox="1"/>
            <p:nvPr/>
          </p:nvSpPr>
          <p:spPr>
            <a:xfrm>
              <a:off x="6224979" y="4092406"/>
              <a:ext cx="5648976" cy="861774"/>
            </a:xfrm>
            <a:prstGeom prst="rect">
              <a:avLst/>
            </a:prstGeom>
            <a:solidFill>
              <a:schemeClr val="bg1"/>
            </a:solidFill>
            <a:ln>
              <a:solidFill>
                <a:schemeClr val="tx1"/>
              </a:solidFill>
            </a:ln>
          </p:spPr>
          <p:txBody>
            <a:bodyPr wrap="square" rtlCol="0">
              <a:spAutoFit/>
            </a:bodyPr>
            <a:lstStyle/>
            <a:p>
              <a:r>
                <a:rPr kumimoji="1" lang="ja-JP" altLang="en-US" sz="1400" b="1" u="sng" dirty="0">
                  <a:latin typeface="メイリオ 本文"/>
                </a:rPr>
                <a:t>業務・投資活動収支</a:t>
              </a:r>
              <a:endParaRPr kumimoji="1" lang="en-US" altLang="ja-JP" sz="1400" b="1" u="sng" dirty="0">
                <a:latin typeface="メイリオ 本文"/>
              </a:endParaRPr>
            </a:p>
            <a:p>
              <a:r>
                <a:rPr kumimoji="1" lang="ja-JP" altLang="en-US" sz="1200" dirty="0">
                  <a:latin typeface="メイリオ 本文"/>
                </a:rPr>
                <a:t>　業務活動収支（支払利息支出を除く）及び投資活動収支 （基金積立金支出及び基金取崩収入を除く）の合算額を算出し、その時点で必要とされる政策的経費をその時点の税収等でどれだけ賄えているかを表す指標。</a:t>
              </a:r>
              <a:endParaRPr kumimoji="1" lang="ja-JP" altLang="en-US" sz="1400" dirty="0">
                <a:latin typeface="メイリオ 本文"/>
              </a:endParaRPr>
            </a:p>
          </p:txBody>
        </p:sp>
        <p:pic>
          <p:nvPicPr>
            <p:cNvPr id="26" name="図 25">
              <a:extLst>
                <a:ext uri="{FF2B5EF4-FFF2-40B4-BE49-F238E27FC236}">
                  <a16:creationId xmlns:a16="http://schemas.microsoft.com/office/drawing/2014/main" id="{6FB51B0D-4E74-4BF1-BFF2-48B39EB65B0A}"/>
                </a:ext>
              </a:extLst>
            </p:cNvPr>
            <p:cNvPicPr>
              <a:picLocks noChangeAspect="1"/>
            </p:cNvPicPr>
            <p:nvPr/>
          </p:nvPicPr>
          <p:blipFill>
            <a:blip r:embed="rId6"/>
            <a:stretch>
              <a:fillRect/>
            </a:stretch>
          </p:blipFill>
          <p:spPr>
            <a:xfrm>
              <a:off x="6224979" y="5019446"/>
              <a:ext cx="5648976" cy="287767"/>
            </a:xfrm>
            <a:prstGeom prst="rect">
              <a:avLst/>
            </a:prstGeom>
          </p:spPr>
        </p:pic>
      </p:grpSp>
      <p:pic>
        <p:nvPicPr>
          <p:cNvPr id="27" name="Picture 6">
            <a:extLst>
              <a:ext uri="{FF2B5EF4-FFF2-40B4-BE49-F238E27FC236}">
                <a16:creationId xmlns:a16="http://schemas.microsoft.com/office/drawing/2014/main" id="{9BD0CECF-142E-4451-AD72-C836135EB42A}"/>
              </a:ext>
            </a:extLst>
          </p:cNvPr>
          <p:cNvPicPr>
            <a:picLocks noChangeAspect="1"/>
          </p:cNvPicPr>
          <p:nvPr/>
        </p:nvPicPr>
        <p:blipFill>
          <a:blip r:embed="rId7"/>
          <a:stretch>
            <a:fillRect/>
          </a:stretch>
        </p:blipFill>
        <p:spPr>
          <a:xfrm rot="5400000">
            <a:off x="-3323760" y="3323759"/>
            <a:ext cx="6858002" cy="210482"/>
          </a:xfrm>
          <a:prstGeom prst="rect">
            <a:avLst/>
          </a:prstGeom>
        </p:spPr>
      </p:pic>
      <p:pic>
        <p:nvPicPr>
          <p:cNvPr id="12" name="図 11">
            <a:extLst>
              <a:ext uri="{FF2B5EF4-FFF2-40B4-BE49-F238E27FC236}">
                <a16:creationId xmlns:a16="http://schemas.microsoft.com/office/drawing/2014/main" id="{A93446EC-1B2D-3411-6976-FBA906D75D6C}"/>
              </a:ext>
            </a:extLst>
          </p:cNvPr>
          <p:cNvPicPr>
            <a:picLocks noChangeAspect="1"/>
          </p:cNvPicPr>
          <p:nvPr/>
        </p:nvPicPr>
        <p:blipFill>
          <a:blip r:embed="rId8"/>
          <a:stretch>
            <a:fillRect/>
          </a:stretch>
        </p:blipFill>
        <p:spPr>
          <a:xfrm>
            <a:off x="6296097" y="5464766"/>
            <a:ext cx="5648976" cy="709490"/>
          </a:xfrm>
          <a:prstGeom prst="rect">
            <a:avLst/>
          </a:prstGeom>
        </p:spPr>
      </p:pic>
      <p:pic>
        <p:nvPicPr>
          <p:cNvPr id="28" name="図 27">
            <a:extLst>
              <a:ext uri="{FF2B5EF4-FFF2-40B4-BE49-F238E27FC236}">
                <a16:creationId xmlns:a16="http://schemas.microsoft.com/office/drawing/2014/main" id="{D5F38209-FD26-7B5A-05B3-D5A267D2C8F8}"/>
              </a:ext>
            </a:extLst>
          </p:cNvPr>
          <p:cNvPicPr>
            <a:picLocks noChangeAspect="1"/>
          </p:cNvPicPr>
          <p:nvPr/>
        </p:nvPicPr>
        <p:blipFill>
          <a:blip r:embed="rId9"/>
          <a:stretch>
            <a:fillRect/>
          </a:stretch>
        </p:blipFill>
        <p:spPr>
          <a:xfrm>
            <a:off x="6296097" y="3071986"/>
            <a:ext cx="5648976" cy="709490"/>
          </a:xfrm>
          <a:prstGeom prst="rect">
            <a:avLst/>
          </a:prstGeom>
        </p:spPr>
      </p:pic>
      <p:pic>
        <p:nvPicPr>
          <p:cNvPr id="32" name="図 31">
            <a:extLst>
              <a:ext uri="{FF2B5EF4-FFF2-40B4-BE49-F238E27FC236}">
                <a16:creationId xmlns:a16="http://schemas.microsoft.com/office/drawing/2014/main" id="{3B99970B-39E7-A98F-347B-4BDA6123BB88}"/>
              </a:ext>
            </a:extLst>
          </p:cNvPr>
          <p:cNvPicPr>
            <a:picLocks noChangeAspect="1"/>
          </p:cNvPicPr>
          <p:nvPr/>
        </p:nvPicPr>
        <p:blipFill>
          <a:blip r:embed="rId10"/>
          <a:stretch>
            <a:fillRect/>
          </a:stretch>
        </p:blipFill>
        <p:spPr>
          <a:xfrm>
            <a:off x="403239" y="5462272"/>
            <a:ext cx="5668835" cy="711984"/>
          </a:xfrm>
          <a:prstGeom prst="rect">
            <a:avLst/>
          </a:prstGeom>
        </p:spPr>
      </p:pic>
      <p:pic>
        <p:nvPicPr>
          <p:cNvPr id="34" name="図 33">
            <a:extLst>
              <a:ext uri="{FF2B5EF4-FFF2-40B4-BE49-F238E27FC236}">
                <a16:creationId xmlns:a16="http://schemas.microsoft.com/office/drawing/2014/main" id="{41FBC857-7FB9-C4A4-6D8E-563B54F53E3A}"/>
              </a:ext>
            </a:extLst>
          </p:cNvPr>
          <p:cNvPicPr>
            <a:picLocks noChangeAspect="1"/>
          </p:cNvPicPr>
          <p:nvPr/>
        </p:nvPicPr>
        <p:blipFill>
          <a:blip r:embed="rId11"/>
          <a:stretch>
            <a:fillRect/>
          </a:stretch>
        </p:blipFill>
        <p:spPr>
          <a:xfrm>
            <a:off x="403238" y="3071986"/>
            <a:ext cx="5648977" cy="709490"/>
          </a:xfrm>
          <a:prstGeom prst="rect">
            <a:avLst/>
          </a:prstGeom>
        </p:spPr>
      </p:pic>
    </p:spTree>
    <p:extLst>
      <p:ext uri="{BB962C8B-B14F-4D97-AF65-F5344CB8AC3E}">
        <p14:creationId xmlns:p14="http://schemas.microsoft.com/office/powerpoint/2010/main" val="1008366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20">
            <a:extLst>
              <a:ext uri="{FF2B5EF4-FFF2-40B4-BE49-F238E27FC236}">
                <a16:creationId xmlns:a16="http://schemas.microsoft.com/office/drawing/2014/main" id="{7E980258-7FEB-4D41-8A41-201ED79E4A48}"/>
              </a:ext>
            </a:extLst>
          </p:cNvPr>
          <p:cNvSpPr>
            <a:spLocks noChangeArrowheads="1"/>
          </p:cNvSpPr>
          <p:nvPr/>
        </p:nvSpPr>
        <p:spPr bwMode="auto">
          <a:xfrm>
            <a:off x="0" y="0"/>
            <a:ext cx="1067984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6119813" algn="r"/>
              </a:tabLst>
              <a:defRPr>
                <a:solidFill>
                  <a:schemeClr val="tx1"/>
                </a:solidFill>
                <a:latin typeface="Arial" panose="020B0604020202020204" pitchFamily="34" charset="0"/>
              </a:defRPr>
            </a:lvl1pPr>
            <a:lvl2pPr eaLnBrk="0" fontAlgn="base" hangingPunct="0">
              <a:spcBef>
                <a:spcPct val="0"/>
              </a:spcBef>
              <a:spcAft>
                <a:spcPct val="0"/>
              </a:spcAft>
              <a:tabLst>
                <a:tab pos="6119813" algn="r"/>
              </a:tabLst>
              <a:defRPr>
                <a:solidFill>
                  <a:schemeClr val="tx1"/>
                </a:solidFill>
                <a:latin typeface="Arial" panose="020B0604020202020204" pitchFamily="34" charset="0"/>
              </a:defRPr>
            </a:lvl2pPr>
            <a:lvl3pPr eaLnBrk="0" fontAlgn="base" hangingPunct="0">
              <a:spcBef>
                <a:spcPct val="0"/>
              </a:spcBef>
              <a:spcAft>
                <a:spcPct val="0"/>
              </a:spcAft>
              <a:tabLst>
                <a:tab pos="6119813" algn="r"/>
              </a:tabLst>
              <a:defRPr>
                <a:solidFill>
                  <a:schemeClr val="tx1"/>
                </a:solidFill>
                <a:latin typeface="Arial" panose="020B0604020202020204" pitchFamily="34" charset="0"/>
              </a:defRPr>
            </a:lvl3pPr>
            <a:lvl4pPr eaLnBrk="0" fontAlgn="base" hangingPunct="0">
              <a:spcBef>
                <a:spcPct val="0"/>
              </a:spcBef>
              <a:spcAft>
                <a:spcPct val="0"/>
              </a:spcAft>
              <a:tabLst>
                <a:tab pos="6119813" algn="r"/>
              </a:tabLst>
              <a:defRPr>
                <a:solidFill>
                  <a:schemeClr val="tx1"/>
                </a:solidFill>
                <a:latin typeface="Arial" panose="020B0604020202020204" pitchFamily="34" charset="0"/>
              </a:defRPr>
            </a:lvl4pPr>
            <a:lvl5pPr eaLnBrk="0" fontAlgn="base" hangingPunct="0">
              <a:spcBef>
                <a:spcPct val="0"/>
              </a:spcBef>
              <a:spcAft>
                <a:spcPct val="0"/>
              </a:spcAft>
              <a:tabLst>
                <a:tab pos="6119813" algn="r"/>
              </a:tabLst>
              <a:defRPr>
                <a:solidFill>
                  <a:schemeClr val="tx1"/>
                </a:solidFill>
                <a:latin typeface="Arial" panose="020B0604020202020204" pitchFamily="34" charset="0"/>
              </a:defRPr>
            </a:lvl5pPr>
            <a:lvl6pPr eaLnBrk="0" fontAlgn="base" hangingPunct="0">
              <a:spcBef>
                <a:spcPct val="0"/>
              </a:spcBef>
              <a:spcAft>
                <a:spcPct val="0"/>
              </a:spcAft>
              <a:tabLst>
                <a:tab pos="6119813" algn="r"/>
              </a:tabLst>
              <a:defRPr>
                <a:solidFill>
                  <a:schemeClr val="tx1"/>
                </a:solidFill>
                <a:latin typeface="Arial" panose="020B0604020202020204" pitchFamily="34" charset="0"/>
              </a:defRPr>
            </a:lvl6pPr>
            <a:lvl7pPr eaLnBrk="0" fontAlgn="base" hangingPunct="0">
              <a:spcBef>
                <a:spcPct val="0"/>
              </a:spcBef>
              <a:spcAft>
                <a:spcPct val="0"/>
              </a:spcAft>
              <a:tabLst>
                <a:tab pos="6119813" algn="r"/>
              </a:tabLst>
              <a:defRPr>
                <a:solidFill>
                  <a:schemeClr val="tx1"/>
                </a:solidFill>
                <a:latin typeface="Arial" panose="020B0604020202020204" pitchFamily="34" charset="0"/>
              </a:defRPr>
            </a:lvl7pPr>
            <a:lvl8pPr eaLnBrk="0" fontAlgn="base" hangingPunct="0">
              <a:spcBef>
                <a:spcPct val="0"/>
              </a:spcBef>
              <a:spcAft>
                <a:spcPct val="0"/>
              </a:spcAft>
              <a:tabLst>
                <a:tab pos="6119813" algn="r"/>
              </a:tabLst>
              <a:defRPr>
                <a:solidFill>
                  <a:schemeClr val="tx1"/>
                </a:solidFill>
                <a:latin typeface="Arial" panose="020B0604020202020204" pitchFamily="34" charset="0"/>
              </a:defRPr>
            </a:lvl8pPr>
            <a:lvl9pPr eaLnBrk="0" fontAlgn="base" hangingPunct="0">
              <a:spcBef>
                <a:spcPct val="0"/>
              </a:spcBef>
              <a:spcAft>
                <a:spcPct val="0"/>
              </a:spcAft>
              <a:tabLst>
                <a:tab pos="6119813" algn="r"/>
              </a:tabLst>
              <a:defRPr>
                <a:solidFill>
                  <a:schemeClr val="tx1"/>
                </a:solidFill>
                <a:latin typeface="Arial" panose="020B0604020202020204" pitchFamily="34" charset="0"/>
              </a:defRPr>
            </a:lvl9pPr>
          </a:lstStyle>
          <a:p>
            <a:pPr marR="0" lvl="0" indent="182563" algn="l" defTabSz="914400" rtl="0" eaLnBrk="0" fontAlgn="base" latinLnBrk="0" hangingPunct="0">
              <a:lnSpc>
                <a:spcPct val="100000"/>
              </a:lnSpc>
              <a:spcBef>
                <a:spcPct val="0"/>
              </a:spcBef>
              <a:spcAft>
                <a:spcPct val="0"/>
              </a:spcAft>
              <a:buClrTx/>
              <a:buSzTx/>
              <a:buFontTx/>
              <a:buNone/>
              <a:tabLst>
                <a:tab pos="6119813" algn="r"/>
              </a:tabLst>
            </a:pPr>
            <a:r>
              <a:rPr kumimoji="0" lang="ja-JP" altLang="en-US" sz="2800"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rPr>
              <a:t>参考．他自治体との財務諸表の指標比較</a:t>
            </a:r>
            <a:r>
              <a:rPr kumimoji="0" lang="ja-JP" altLang="en-US" sz="2000"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rPr>
              <a:t>（統一的な基準による財務書類）</a:t>
            </a:r>
            <a:endParaRPr kumimoji="0" lang="en-US" altLang="ja-JP" sz="2800"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endParaRPr>
          </a:p>
        </p:txBody>
      </p:sp>
      <p:sp>
        <p:nvSpPr>
          <p:cNvPr id="15" name="テキスト ボックス 14">
            <a:extLst>
              <a:ext uri="{FF2B5EF4-FFF2-40B4-BE49-F238E27FC236}">
                <a16:creationId xmlns:a16="http://schemas.microsoft.com/office/drawing/2014/main" id="{F535DFCD-2F5F-440C-889C-EF7654C6F932}"/>
              </a:ext>
            </a:extLst>
          </p:cNvPr>
          <p:cNvSpPr txBox="1"/>
          <p:nvPr/>
        </p:nvSpPr>
        <p:spPr>
          <a:xfrm>
            <a:off x="385601" y="4340406"/>
            <a:ext cx="9010702" cy="738664"/>
          </a:xfrm>
          <a:prstGeom prst="rect">
            <a:avLst/>
          </a:prstGeom>
          <a:solidFill>
            <a:schemeClr val="bg1">
              <a:lumMod val="95000"/>
            </a:schemeClr>
          </a:solidFill>
          <a:ln>
            <a:solidFill>
              <a:schemeClr val="tx1"/>
            </a:solidFill>
          </a:ln>
        </p:spPr>
        <p:txBody>
          <a:bodyPr wrap="square">
            <a:spAutoFit/>
          </a:bodyPr>
          <a:lstStyle/>
          <a:p>
            <a:r>
              <a:rPr lang="en-US" altLang="ja-JP" sz="1050" dirty="0"/>
              <a:t>※</a:t>
            </a:r>
            <a:r>
              <a:rPr lang="ja-JP" altLang="en-US" sz="1050" dirty="0"/>
              <a:t>金額は、表示桁未満を四捨五入しています。また、割合</a:t>
            </a:r>
            <a:r>
              <a:rPr lang="en-US" altLang="ja-JP" sz="1050" dirty="0"/>
              <a:t>(</a:t>
            </a:r>
            <a:r>
              <a:rPr lang="ja-JP" altLang="en-US" sz="1050" dirty="0"/>
              <a:t>％</a:t>
            </a:r>
            <a:r>
              <a:rPr lang="en-US" altLang="ja-JP" sz="1050" dirty="0"/>
              <a:t>)</a:t>
            </a:r>
            <a:r>
              <a:rPr lang="ja-JP" altLang="en-US" sz="1050" dirty="0"/>
              <a:t>は、整数で表示する場合には小数第</a:t>
            </a:r>
            <a:r>
              <a:rPr lang="en-US" altLang="ja-JP" sz="1050" dirty="0"/>
              <a:t>1</a:t>
            </a:r>
            <a:r>
              <a:rPr lang="ja-JP" altLang="en-US" sz="1050" dirty="0"/>
              <a:t>位を、小数第</a:t>
            </a:r>
            <a:r>
              <a:rPr lang="en-US" altLang="ja-JP" sz="1050" dirty="0"/>
              <a:t>1</a:t>
            </a:r>
            <a:r>
              <a:rPr lang="ja-JP" altLang="en-US" sz="1050" dirty="0"/>
              <a:t>位で表示する場合には小数第</a:t>
            </a:r>
            <a:r>
              <a:rPr lang="en-US" altLang="ja-JP" sz="1050" dirty="0"/>
              <a:t>2</a:t>
            </a:r>
            <a:r>
              <a:rPr lang="ja-JP" altLang="en-US" sz="1050" dirty="0"/>
              <a:t>位を、</a:t>
            </a:r>
            <a:endParaRPr lang="en-US" altLang="ja-JP" sz="1050" dirty="0"/>
          </a:p>
          <a:p>
            <a:pPr indent="182563"/>
            <a:r>
              <a:rPr lang="ja-JP" altLang="en-US" sz="1050" dirty="0"/>
              <a:t>それぞれ四捨五入しています。このため、表内等での合計等が一致しないことがあります。</a:t>
            </a:r>
          </a:p>
          <a:p>
            <a:r>
              <a:rPr lang="en-US" altLang="ja-JP" sz="1050" dirty="0"/>
              <a:t>※</a:t>
            </a:r>
            <a:r>
              <a:rPr lang="ja-JP" altLang="en-US" sz="1050" dirty="0"/>
              <a:t>財務諸表（各会計合算・会計別・部局別・事業別）は、大阪府ホームページ　　</a:t>
            </a:r>
            <a:endParaRPr lang="en-US" altLang="ja-JP" sz="1050" dirty="0"/>
          </a:p>
          <a:p>
            <a:r>
              <a:rPr lang="ja-JP" altLang="en-US" sz="1050" dirty="0"/>
              <a:t>　（</a:t>
            </a:r>
            <a:r>
              <a:rPr lang="en-US" altLang="ja-JP" sz="1050" dirty="0">
                <a:hlinkClick r:id="rId3"/>
              </a:rPr>
              <a:t>https://www.pref.osaka.lg.jp/o160020/kaikei/newzaimusyohyou/index.html</a:t>
            </a:r>
            <a:r>
              <a:rPr lang="ja-JP" altLang="en-US" sz="1050" dirty="0"/>
              <a:t>）に掲載しています。</a:t>
            </a:r>
          </a:p>
        </p:txBody>
      </p:sp>
      <p:pic>
        <p:nvPicPr>
          <p:cNvPr id="16" name="図 15">
            <a:extLst>
              <a:ext uri="{FF2B5EF4-FFF2-40B4-BE49-F238E27FC236}">
                <a16:creationId xmlns:a16="http://schemas.microsoft.com/office/drawing/2014/main" id="{923C3A9B-0C6B-4709-ACF9-5F864E2DFEDD}"/>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7740843" y="6226239"/>
            <a:ext cx="1069975" cy="303530"/>
          </a:xfrm>
          <a:prstGeom prst="rect">
            <a:avLst/>
          </a:prstGeom>
          <a:noFill/>
          <a:ln>
            <a:noFill/>
          </a:ln>
        </p:spPr>
      </p:pic>
      <p:pic>
        <p:nvPicPr>
          <p:cNvPr id="18" name="図 17">
            <a:extLst>
              <a:ext uri="{FF2B5EF4-FFF2-40B4-BE49-F238E27FC236}">
                <a16:creationId xmlns:a16="http://schemas.microsoft.com/office/drawing/2014/main" id="{E31DD74E-01BC-4922-90E8-63528EB4E741}"/>
              </a:ext>
            </a:extLst>
          </p:cNvPr>
          <p:cNvPicPr/>
          <p:nvPr/>
        </p:nvPicPr>
        <p:blipFill>
          <a:blip r:embed="rId5" cstate="hqprint">
            <a:extLst>
              <a:ext uri="{28A0092B-C50C-407E-A947-70E740481C1C}">
                <a14:useLocalDpi xmlns:a14="http://schemas.microsoft.com/office/drawing/2010/main"/>
              </a:ext>
            </a:extLst>
          </a:blip>
          <a:srcRect/>
          <a:stretch>
            <a:fillRect/>
          </a:stretch>
        </p:blipFill>
        <p:spPr bwMode="auto">
          <a:xfrm>
            <a:off x="7119978" y="5968867"/>
            <a:ext cx="615631" cy="706570"/>
          </a:xfrm>
          <a:prstGeom prst="rect">
            <a:avLst/>
          </a:prstGeom>
          <a:noFill/>
          <a:ln>
            <a:noFill/>
          </a:ln>
        </p:spPr>
      </p:pic>
      <p:sp>
        <p:nvSpPr>
          <p:cNvPr id="5" name="スライド番号プレースホルダー 4">
            <a:extLst>
              <a:ext uri="{FF2B5EF4-FFF2-40B4-BE49-F238E27FC236}">
                <a16:creationId xmlns:a16="http://schemas.microsoft.com/office/drawing/2014/main" id="{B55B32CF-8304-4A1A-8CAD-83DCEB89E930}"/>
              </a:ext>
            </a:extLst>
          </p:cNvPr>
          <p:cNvSpPr>
            <a:spLocks noGrp="1"/>
          </p:cNvSpPr>
          <p:nvPr>
            <p:ph type="sldNum" sz="quarter" idx="4294967295"/>
          </p:nvPr>
        </p:nvSpPr>
        <p:spPr>
          <a:xfrm>
            <a:off x="11412233" y="6492875"/>
            <a:ext cx="779767" cy="365125"/>
          </a:xfrm>
        </p:spPr>
        <p:txBody>
          <a:bodyPr/>
          <a:lstStyle/>
          <a:p>
            <a:fld id="{995ADDA1-9928-484C-B2C4-A9280BFF273D}" type="slidenum">
              <a:rPr kumimoji="1" lang="ja-JP" altLang="en-US" smtClean="0">
                <a:solidFill>
                  <a:schemeClr val="tx1"/>
                </a:solidFill>
              </a:rPr>
              <a:t>19</a:t>
            </a:fld>
            <a:endParaRPr kumimoji="1" lang="ja-JP" altLang="en-US" dirty="0">
              <a:solidFill>
                <a:schemeClr val="tx1"/>
              </a:solidFill>
            </a:endParaRPr>
          </a:p>
        </p:txBody>
      </p:sp>
      <p:grpSp>
        <p:nvGrpSpPr>
          <p:cNvPr id="8" name="グループ化 7">
            <a:extLst>
              <a:ext uri="{FF2B5EF4-FFF2-40B4-BE49-F238E27FC236}">
                <a16:creationId xmlns:a16="http://schemas.microsoft.com/office/drawing/2014/main" id="{71C08FB6-D563-4BA8-AC45-704340185961}"/>
              </a:ext>
            </a:extLst>
          </p:cNvPr>
          <p:cNvGrpSpPr/>
          <p:nvPr/>
        </p:nvGrpSpPr>
        <p:grpSpPr>
          <a:xfrm>
            <a:off x="315263" y="1213251"/>
            <a:ext cx="5846400" cy="2641310"/>
            <a:chOff x="385601" y="1278152"/>
            <a:chExt cx="5846400" cy="2641310"/>
          </a:xfrm>
        </p:grpSpPr>
        <p:sp>
          <p:nvSpPr>
            <p:cNvPr id="19" name="正方形/長方形 18">
              <a:extLst>
                <a:ext uri="{FF2B5EF4-FFF2-40B4-BE49-F238E27FC236}">
                  <a16:creationId xmlns:a16="http://schemas.microsoft.com/office/drawing/2014/main" id="{14EEFBA2-CA93-4DD7-ABD2-00F2CEB2088E}"/>
                </a:ext>
              </a:extLst>
            </p:cNvPr>
            <p:cNvSpPr/>
            <p:nvPr/>
          </p:nvSpPr>
          <p:spPr>
            <a:xfrm>
              <a:off x="385601" y="1464262"/>
              <a:ext cx="5846400" cy="2455200"/>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7" name="グループ化 6">
              <a:extLst>
                <a:ext uri="{FF2B5EF4-FFF2-40B4-BE49-F238E27FC236}">
                  <a16:creationId xmlns:a16="http://schemas.microsoft.com/office/drawing/2014/main" id="{A3A7F548-12E5-4060-895D-EB092FF66DB4}"/>
                </a:ext>
              </a:extLst>
            </p:cNvPr>
            <p:cNvGrpSpPr/>
            <p:nvPr/>
          </p:nvGrpSpPr>
          <p:grpSpPr>
            <a:xfrm>
              <a:off x="484601" y="1278152"/>
              <a:ext cx="5648400" cy="1730967"/>
              <a:chOff x="484601" y="1278152"/>
              <a:chExt cx="5648400" cy="1730967"/>
            </a:xfrm>
          </p:grpSpPr>
          <p:sp>
            <p:nvSpPr>
              <p:cNvPr id="13" name="テキスト ボックス 12">
                <a:extLst>
                  <a:ext uri="{FF2B5EF4-FFF2-40B4-BE49-F238E27FC236}">
                    <a16:creationId xmlns:a16="http://schemas.microsoft.com/office/drawing/2014/main" id="{9E744A95-0ED4-4D47-BDFD-735386E3E043}"/>
                  </a:ext>
                </a:extLst>
              </p:cNvPr>
              <p:cNvSpPr txBox="1"/>
              <p:nvPr/>
            </p:nvSpPr>
            <p:spPr>
              <a:xfrm>
                <a:off x="489705" y="1278152"/>
                <a:ext cx="2262158" cy="369332"/>
              </a:xfrm>
              <a:prstGeom prst="rect">
                <a:avLst/>
              </a:prstGeom>
              <a:solidFill>
                <a:schemeClr val="accent6"/>
              </a:solidFill>
            </p:spPr>
            <p:txBody>
              <a:bodyPr wrap="none" rtlCol="0">
                <a:spAutoFit/>
              </a:bodyPr>
              <a:lstStyle/>
              <a:p>
                <a:r>
                  <a:rPr kumimoji="1" lang="ja-JP" altLang="en-US" dirty="0">
                    <a:solidFill>
                      <a:schemeClr val="bg1"/>
                    </a:solidFill>
                  </a:rPr>
                  <a:t>各種指標ごとの比較</a:t>
                </a:r>
              </a:p>
            </p:txBody>
          </p:sp>
          <p:sp>
            <p:nvSpPr>
              <p:cNvPr id="14" name="テキスト ボックス 13">
                <a:extLst>
                  <a:ext uri="{FF2B5EF4-FFF2-40B4-BE49-F238E27FC236}">
                    <a16:creationId xmlns:a16="http://schemas.microsoft.com/office/drawing/2014/main" id="{C7A1A26D-2C82-4176-911E-91047292F860}"/>
                  </a:ext>
                </a:extLst>
              </p:cNvPr>
              <p:cNvSpPr txBox="1"/>
              <p:nvPr/>
            </p:nvSpPr>
            <p:spPr>
              <a:xfrm>
                <a:off x="484601" y="1712135"/>
                <a:ext cx="5648400" cy="861774"/>
              </a:xfrm>
              <a:prstGeom prst="rect">
                <a:avLst/>
              </a:prstGeom>
              <a:solidFill>
                <a:schemeClr val="bg1"/>
              </a:solidFill>
              <a:ln>
                <a:solidFill>
                  <a:schemeClr val="tx1"/>
                </a:solidFill>
              </a:ln>
            </p:spPr>
            <p:txBody>
              <a:bodyPr wrap="square" rtlCol="0">
                <a:spAutoFit/>
              </a:bodyPr>
              <a:lstStyle/>
              <a:p>
                <a:r>
                  <a:rPr kumimoji="1" lang="ja-JP" altLang="en-US" sz="1400" b="1" u="sng" dirty="0">
                    <a:latin typeface="メイリオ 本文"/>
                  </a:rPr>
                  <a:t>受益者負担比率</a:t>
                </a:r>
                <a:endParaRPr kumimoji="1" lang="en-US" altLang="ja-JP" sz="1400" b="1" u="sng" dirty="0">
                  <a:latin typeface="メイリオ 本文"/>
                </a:endParaRPr>
              </a:p>
              <a:p>
                <a:r>
                  <a:rPr kumimoji="1" lang="ja-JP" altLang="en-US" sz="1200" dirty="0">
                    <a:latin typeface="メイリオ 本文"/>
                  </a:rPr>
                  <a:t>　経常収益（使用料・手数料などの行政サービスに係る受益者負担の金額）に対する経常費用（行政サービス提供に係る負担）の比率を算出し、行政サービスの提供に対する受益者の直接的な負担の割合を表した指標。</a:t>
                </a:r>
                <a:endParaRPr kumimoji="1" lang="ja-JP" altLang="en-US" sz="1400" dirty="0">
                  <a:latin typeface="メイリオ 本文"/>
                </a:endParaRPr>
              </a:p>
            </p:txBody>
          </p:sp>
          <p:pic>
            <p:nvPicPr>
              <p:cNvPr id="2" name="図 1">
                <a:extLst>
                  <a:ext uri="{FF2B5EF4-FFF2-40B4-BE49-F238E27FC236}">
                    <a16:creationId xmlns:a16="http://schemas.microsoft.com/office/drawing/2014/main" id="{D13B69F4-2587-4350-A6FA-9679559DEA30}"/>
                  </a:ext>
                </a:extLst>
              </p:cNvPr>
              <p:cNvPicPr>
                <a:picLocks noChangeAspect="1"/>
              </p:cNvPicPr>
              <p:nvPr/>
            </p:nvPicPr>
            <p:blipFill>
              <a:blip r:embed="rId6"/>
              <a:stretch>
                <a:fillRect/>
              </a:stretch>
            </p:blipFill>
            <p:spPr>
              <a:xfrm>
                <a:off x="484601" y="2648523"/>
                <a:ext cx="4773600" cy="360596"/>
              </a:xfrm>
              <a:prstGeom prst="rect">
                <a:avLst/>
              </a:prstGeom>
            </p:spPr>
          </p:pic>
        </p:grpSp>
      </p:grpSp>
      <p:pic>
        <p:nvPicPr>
          <p:cNvPr id="20" name="Picture 6">
            <a:extLst>
              <a:ext uri="{FF2B5EF4-FFF2-40B4-BE49-F238E27FC236}">
                <a16:creationId xmlns:a16="http://schemas.microsoft.com/office/drawing/2014/main" id="{C113AEC5-DCD1-4594-8594-0297D03F8C10}"/>
              </a:ext>
            </a:extLst>
          </p:cNvPr>
          <p:cNvPicPr>
            <a:picLocks noChangeAspect="1"/>
          </p:cNvPicPr>
          <p:nvPr/>
        </p:nvPicPr>
        <p:blipFill>
          <a:blip r:embed="rId7"/>
          <a:stretch>
            <a:fillRect/>
          </a:stretch>
        </p:blipFill>
        <p:spPr>
          <a:xfrm rot="5400000">
            <a:off x="-3323760" y="3323759"/>
            <a:ext cx="6858002" cy="210482"/>
          </a:xfrm>
          <a:prstGeom prst="rect">
            <a:avLst/>
          </a:prstGeom>
        </p:spPr>
      </p:pic>
      <p:sp>
        <p:nvSpPr>
          <p:cNvPr id="6" name="テキスト ボックス 5">
            <a:extLst>
              <a:ext uri="{FF2B5EF4-FFF2-40B4-BE49-F238E27FC236}">
                <a16:creationId xmlns:a16="http://schemas.microsoft.com/office/drawing/2014/main" id="{31BEF619-36F7-4CE9-8697-7E41588E4466}"/>
              </a:ext>
            </a:extLst>
          </p:cNvPr>
          <p:cNvSpPr txBox="1"/>
          <p:nvPr/>
        </p:nvSpPr>
        <p:spPr>
          <a:xfrm>
            <a:off x="7045772" y="6673334"/>
            <a:ext cx="958917" cy="184666"/>
          </a:xfrm>
          <a:prstGeom prst="rect">
            <a:avLst/>
          </a:prstGeom>
          <a:noFill/>
        </p:spPr>
        <p:txBody>
          <a:bodyPr wrap="none" rtlCol="0">
            <a:spAutoFit/>
          </a:bodyPr>
          <a:lstStyle/>
          <a:p>
            <a:r>
              <a:rPr lang="en-US" altLang="ja-JP" sz="600" kern="100" dirty="0">
                <a:effectLst/>
                <a:latin typeface="游ゴシック 本文"/>
                <a:ea typeface="ＭＳ 明朝" panose="02020609040205080304" pitchFamily="17" charset="-128"/>
                <a:cs typeface="メイリオ" panose="020B0604030504040204" pitchFamily="50" charset="-128"/>
              </a:rPr>
              <a:t>©2014 </a:t>
            </a:r>
            <a:r>
              <a:rPr lang="ja-JP" altLang="ja-JP" sz="600" kern="100" dirty="0">
                <a:effectLst/>
                <a:latin typeface="+mn-ea"/>
                <a:cs typeface="メイリオ" panose="020B0604030504040204" pitchFamily="50" charset="-128"/>
              </a:rPr>
              <a:t>大阪府もずやん</a:t>
            </a:r>
            <a:endParaRPr lang="ja-JP" altLang="ja-JP" sz="600" kern="100" dirty="0">
              <a:effectLst/>
              <a:latin typeface="+mn-ea"/>
              <a:cs typeface="Times New Roman" panose="02020603050405020304" pitchFamily="18" charset="0"/>
            </a:endParaRPr>
          </a:p>
        </p:txBody>
      </p:sp>
      <p:pic>
        <p:nvPicPr>
          <p:cNvPr id="10" name="図 9">
            <a:extLst>
              <a:ext uri="{FF2B5EF4-FFF2-40B4-BE49-F238E27FC236}">
                <a16:creationId xmlns:a16="http://schemas.microsoft.com/office/drawing/2014/main" id="{0B6BD11A-94EA-34BC-5A95-8F62B0724E18}"/>
              </a:ext>
            </a:extLst>
          </p:cNvPr>
          <p:cNvPicPr>
            <a:picLocks noChangeAspect="1"/>
          </p:cNvPicPr>
          <p:nvPr/>
        </p:nvPicPr>
        <p:blipFill>
          <a:blip r:embed="rId8"/>
          <a:stretch>
            <a:fillRect/>
          </a:stretch>
        </p:blipFill>
        <p:spPr>
          <a:xfrm>
            <a:off x="414262" y="3045727"/>
            <a:ext cx="5648400" cy="709418"/>
          </a:xfrm>
          <a:prstGeom prst="rect">
            <a:avLst/>
          </a:prstGeom>
        </p:spPr>
      </p:pic>
      <p:sp>
        <p:nvSpPr>
          <p:cNvPr id="3" name="テキスト ボックス 2">
            <a:extLst>
              <a:ext uri="{FF2B5EF4-FFF2-40B4-BE49-F238E27FC236}">
                <a16:creationId xmlns:a16="http://schemas.microsoft.com/office/drawing/2014/main" id="{1ECD4F12-E48E-A8DB-26DA-C71C8FA526FF}"/>
              </a:ext>
            </a:extLst>
          </p:cNvPr>
          <p:cNvSpPr txBox="1"/>
          <p:nvPr/>
        </p:nvSpPr>
        <p:spPr>
          <a:xfrm>
            <a:off x="8897900" y="6024061"/>
            <a:ext cx="2707214" cy="707886"/>
          </a:xfrm>
          <a:prstGeom prst="rect">
            <a:avLst/>
          </a:prstGeom>
          <a:noFill/>
        </p:spPr>
        <p:txBody>
          <a:bodyPr wrap="square" rtlCol="0">
            <a:spAutoFit/>
          </a:bodyPr>
          <a:lstStyle/>
          <a:p>
            <a:r>
              <a:rPr kumimoji="1" lang="ja-JP" altLang="en-US" sz="800" b="1" dirty="0">
                <a:latin typeface="HG丸ｺﾞｼｯｸM-PRO" panose="020F0600000000000000" pitchFamily="50" charset="-128"/>
                <a:ea typeface="HG丸ｺﾞｼｯｸM-PRO" panose="020F0600000000000000" pitchFamily="50" charset="-128"/>
              </a:rPr>
              <a:t>会計局会計総務課</a:t>
            </a:r>
            <a:endParaRPr kumimoji="1" lang="en-US" altLang="ja-JP" sz="800" b="1" dirty="0">
              <a:latin typeface="HG丸ｺﾞｼｯｸM-PRO" panose="020F0600000000000000" pitchFamily="50" charset="-128"/>
              <a:ea typeface="HG丸ｺﾞｼｯｸM-PRO" panose="020F0600000000000000" pitchFamily="50" charset="-128"/>
            </a:endParaRPr>
          </a:p>
          <a:p>
            <a:r>
              <a:rPr kumimoji="1" lang="ja-JP" altLang="en-US" sz="800" dirty="0">
                <a:latin typeface="HG丸ｺﾞｼｯｸM-PRO" panose="020F0600000000000000" pitchFamily="50" charset="-128"/>
                <a:ea typeface="HG丸ｺﾞｼｯｸM-PRO" panose="020F0600000000000000" pitchFamily="50" charset="-128"/>
              </a:rPr>
              <a:t>〒</a:t>
            </a:r>
            <a:r>
              <a:rPr kumimoji="1" lang="en-US" altLang="ja-JP" sz="800" dirty="0">
                <a:latin typeface="HG丸ｺﾞｼｯｸM-PRO" panose="020F0600000000000000" pitchFamily="50" charset="-128"/>
                <a:ea typeface="HG丸ｺﾞｼｯｸM-PRO" panose="020F0600000000000000" pitchFamily="50" charset="-128"/>
              </a:rPr>
              <a:t>540-8570</a:t>
            </a:r>
            <a:r>
              <a:rPr kumimoji="1" lang="ja-JP" altLang="en-US" sz="800" dirty="0">
                <a:latin typeface="HG丸ｺﾞｼｯｸM-PRO" panose="020F0600000000000000" pitchFamily="50" charset="-128"/>
                <a:ea typeface="HG丸ｺﾞｼｯｸM-PRO" panose="020F0600000000000000" pitchFamily="50" charset="-128"/>
              </a:rPr>
              <a:t> 大阪市中央区大手前</a:t>
            </a:r>
            <a:r>
              <a:rPr kumimoji="1" lang="en-US" altLang="ja-JP" sz="800">
                <a:latin typeface="HG丸ｺﾞｼｯｸM-PRO" panose="020F0600000000000000" pitchFamily="50" charset="-128"/>
                <a:ea typeface="HG丸ｺﾞｼｯｸM-PRO" panose="020F0600000000000000" pitchFamily="50" charset="-128"/>
              </a:rPr>
              <a:t>2</a:t>
            </a:r>
            <a:r>
              <a:rPr kumimoji="1" lang="ja-JP" altLang="en-US" sz="800">
                <a:latin typeface="HG丸ｺﾞｼｯｸM-PRO" panose="020F0600000000000000" pitchFamily="50" charset="-128"/>
                <a:ea typeface="HG丸ｺﾞｼｯｸM-PRO" panose="020F0600000000000000" pitchFamily="50" charset="-128"/>
              </a:rPr>
              <a:t>丁目</a:t>
            </a:r>
            <a:endParaRPr kumimoji="1" lang="en-US" altLang="ja-JP" sz="800" dirty="0">
              <a:latin typeface="HG丸ｺﾞｼｯｸM-PRO" panose="020F0600000000000000" pitchFamily="50" charset="-128"/>
              <a:ea typeface="HG丸ｺﾞｼｯｸM-PRO" panose="020F0600000000000000" pitchFamily="50" charset="-128"/>
            </a:endParaRPr>
          </a:p>
          <a:p>
            <a:r>
              <a:rPr kumimoji="1" lang="ja-JP" altLang="en-US" sz="800" dirty="0">
                <a:latin typeface="HG丸ｺﾞｼｯｸM-PRO" panose="020F0600000000000000" pitchFamily="50" charset="-128"/>
                <a:ea typeface="HG丸ｺﾞｼｯｸM-PRO" panose="020F0600000000000000" pitchFamily="50" charset="-128"/>
              </a:rPr>
              <a:t>ＴＥＬ　</a:t>
            </a:r>
            <a:r>
              <a:rPr kumimoji="1" lang="en-US" altLang="ja-JP" sz="800" dirty="0">
                <a:latin typeface="HG丸ｺﾞｼｯｸM-PRO" panose="020F0600000000000000" pitchFamily="50" charset="-128"/>
                <a:ea typeface="HG丸ｺﾞｼｯｸM-PRO" panose="020F0600000000000000" pitchFamily="50" charset="-128"/>
              </a:rPr>
              <a:t>06(6944)6460</a:t>
            </a:r>
          </a:p>
          <a:p>
            <a:r>
              <a:rPr kumimoji="1" lang="ja-JP" altLang="en-US" sz="800" dirty="0">
                <a:latin typeface="HG丸ｺﾞｼｯｸM-PRO" panose="020F0600000000000000" pitchFamily="50" charset="-128"/>
                <a:ea typeface="HG丸ｺﾞｼｯｸM-PRO" panose="020F0600000000000000" pitchFamily="50" charset="-128"/>
              </a:rPr>
              <a:t>ＦＡＸ　</a:t>
            </a:r>
            <a:r>
              <a:rPr kumimoji="1" lang="en-US" altLang="ja-JP" sz="800" dirty="0">
                <a:latin typeface="HG丸ｺﾞｼｯｸM-PRO" panose="020F0600000000000000" pitchFamily="50" charset="-128"/>
                <a:ea typeface="HG丸ｺﾞｼｯｸM-PRO" panose="020F0600000000000000" pitchFamily="50" charset="-128"/>
              </a:rPr>
              <a:t>06(6947)7204</a:t>
            </a:r>
          </a:p>
          <a:p>
            <a:r>
              <a:rPr kumimoji="1" lang="ja-JP" altLang="en-US" sz="800" dirty="0">
                <a:latin typeface="HG丸ｺﾞｼｯｸM-PRO" panose="020F0600000000000000" pitchFamily="50" charset="-128"/>
                <a:ea typeface="HG丸ｺﾞｼｯｸM-PRO" panose="020F0600000000000000" pitchFamily="50" charset="-128"/>
              </a:rPr>
              <a:t>メールアドレス　</a:t>
            </a:r>
            <a:r>
              <a:rPr kumimoji="1" lang="en-US" altLang="ja-JP" sz="800" dirty="0">
                <a:latin typeface="HG丸ｺﾞｼｯｸM-PRO" panose="020F0600000000000000" pitchFamily="50" charset="-128"/>
                <a:ea typeface="HG丸ｺﾞｼｯｸM-PRO" panose="020F0600000000000000" pitchFamily="50" charset="-128"/>
              </a:rPr>
              <a:t>kaikei-g06@sbox.pref.osaka.lg.jp</a:t>
            </a:r>
          </a:p>
        </p:txBody>
      </p:sp>
    </p:spTree>
    <p:extLst>
      <p:ext uri="{BB962C8B-B14F-4D97-AF65-F5344CB8AC3E}">
        <p14:creationId xmlns:p14="http://schemas.microsoft.com/office/powerpoint/2010/main" val="2808171940"/>
      </p:ext>
    </p:extLst>
  </p:cSld>
  <p:clrMapOvr>
    <a:masterClrMapping/>
  </p:clrMapOvr>
</p:sld>
</file>

<file path=ppt/theme/theme1.xml><?xml version="1.0" encoding="utf-8"?>
<a:theme xmlns:a="http://schemas.openxmlformats.org/drawingml/2006/main" name="Office Theme">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0</TotalTime>
  <Words>3416</Words>
  <Application>Microsoft Office PowerPoint</Application>
  <PresentationFormat>ワイド画面</PresentationFormat>
  <Paragraphs>359</Paragraphs>
  <Slides>20</Slides>
  <Notes>20</Notes>
  <HiddenSlides>0</HiddenSlides>
  <MMClips>0</MMClips>
  <ScaleCrop>false</ScaleCrop>
  <HeadingPairs>
    <vt:vector size="6" baseType="variant">
      <vt:variant>
        <vt:lpstr>使用されているフォント</vt:lpstr>
      </vt:variant>
      <vt:variant>
        <vt:i4>10</vt:i4>
      </vt:variant>
      <vt:variant>
        <vt:lpstr>テーマ</vt:lpstr>
      </vt:variant>
      <vt:variant>
        <vt:i4>1</vt:i4>
      </vt:variant>
      <vt:variant>
        <vt:lpstr>スライド タイトル</vt:lpstr>
      </vt:variant>
      <vt:variant>
        <vt:i4>20</vt:i4>
      </vt:variant>
    </vt:vector>
  </HeadingPairs>
  <TitlesOfParts>
    <vt:vector size="31" baseType="lpstr">
      <vt:lpstr>HG丸ｺﾞｼｯｸM-PRO</vt:lpstr>
      <vt:lpstr>ＭＳ Ｐゴシック</vt:lpstr>
      <vt:lpstr>メイリオ 本文</vt:lpstr>
      <vt:lpstr>游ゴシック</vt:lpstr>
      <vt:lpstr>游ゴシック Light</vt:lpstr>
      <vt:lpstr>游ゴシック 本文</vt:lpstr>
      <vt:lpstr>Arial</vt:lpstr>
      <vt:lpstr>Calibri</vt:lpstr>
      <vt:lpstr>Calibri Light</vt:lpstr>
      <vt:lpstr>Century</vt:lpstr>
      <vt:lpstr>Office Theme</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2026-10-15T08:34:13Z</dcterms:created>
  <dcterms:modified xsi:type="dcterms:W3CDTF">2026-10-20T07:19:01Z</dcterms:modified>
</cp:coreProperties>
</file>