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3"/>
  </p:notesMasterIdLst>
  <p:handoutMasterIdLst>
    <p:handoutMasterId r:id="rId4"/>
  </p:handoutMasterIdLst>
  <p:sldIdLst>
    <p:sldId id="273" r:id="rId2"/>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18" autoAdjust="0"/>
    <p:restoredTop sz="95186" autoAdjust="0"/>
  </p:normalViewPr>
  <p:slideViewPr>
    <p:cSldViewPr snapToGrid="0">
      <p:cViewPr varScale="1">
        <p:scale>
          <a:sx n="40" d="100"/>
          <a:sy n="40" d="100"/>
        </p:scale>
        <p:origin x="24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86862A82-41BB-4B15-9800-F7F83F361459}" type="datetimeFigureOut">
              <a:rPr kumimoji="1" lang="ja-JP" altLang="en-US" smtClean="0"/>
              <a:t>2026/7/1</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9A58595-0A36-4C7B-A2A7-7379F54FA36E}" type="slidenum">
              <a:rPr kumimoji="1" lang="ja-JP" altLang="en-US" smtClean="0"/>
              <a:t>‹#›</a:t>
            </a:fld>
            <a:endParaRPr kumimoji="1" lang="ja-JP" altLang="en-US"/>
          </a:p>
        </p:txBody>
      </p:sp>
    </p:spTree>
    <p:extLst>
      <p:ext uri="{BB962C8B-B14F-4D97-AF65-F5344CB8AC3E}">
        <p14:creationId xmlns:p14="http://schemas.microsoft.com/office/powerpoint/2010/main" val="1528350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23ABB021-8E8D-4266-AB34-E4010B7C0E69}" type="datetimeFigureOut">
              <a:rPr kumimoji="1" lang="ja-JP" altLang="en-US" smtClean="0"/>
              <a:t>2026/7/1</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1F02380-1E8A-4D1F-9418-158A9BD8EABD}" type="slidenum">
              <a:rPr kumimoji="1" lang="ja-JP" altLang="en-US" smtClean="0"/>
              <a:t>‹#›</a:t>
            </a:fld>
            <a:endParaRPr kumimoji="1" lang="ja-JP" altLang="en-US"/>
          </a:p>
        </p:txBody>
      </p:sp>
    </p:spTree>
    <p:extLst>
      <p:ext uri="{BB962C8B-B14F-4D97-AF65-F5344CB8AC3E}">
        <p14:creationId xmlns:p14="http://schemas.microsoft.com/office/powerpoint/2010/main" val="2896974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1F02380-1E8A-4D1F-9418-158A9BD8EABD}" type="slidenum">
              <a:rPr kumimoji="1" lang="ja-JP" altLang="en-US" smtClean="0"/>
              <a:t>1</a:t>
            </a:fld>
            <a:endParaRPr kumimoji="1" lang="ja-JP" altLang="en-US"/>
          </a:p>
        </p:txBody>
      </p:sp>
    </p:spTree>
    <p:extLst>
      <p:ext uri="{BB962C8B-B14F-4D97-AF65-F5344CB8AC3E}">
        <p14:creationId xmlns:p14="http://schemas.microsoft.com/office/powerpoint/2010/main" val="1637565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35570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1449968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892965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824264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37095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438213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424569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568333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503066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21046706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93A0970-7D32-4EDD-8B1D-FFD74964A375}" type="datetimeFigureOut">
              <a:rPr kumimoji="1" lang="ja-JP" altLang="en-US" smtClean="0"/>
              <a:t>2026/7/1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606664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393A0970-7D32-4EDD-8B1D-FFD74964A375}" type="datetimeFigureOut">
              <a:rPr kumimoji="1" lang="ja-JP" altLang="en-US" smtClean="0"/>
              <a:t>2026/7/1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F07E505A-0C59-4E11-B8B2-1D5CAD0EE3D3}" type="slidenum">
              <a:rPr kumimoji="1" lang="ja-JP" altLang="en-US" smtClean="0"/>
              <a:t>‹#›</a:t>
            </a:fld>
            <a:endParaRPr kumimoji="1" lang="ja-JP" altLang="en-US"/>
          </a:p>
        </p:txBody>
      </p:sp>
    </p:spTree>
    <p:extLst>
      <p:ext uri="{BB962C8B-B14F-4D97-AF65-F5344CB8AC3E}">
        <p14:creationId xmlns:p14="http://schemas.microsoft.com/office/powerpoint/2010/main" val="100027217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横巻き 8">
            <a:extLst>
              <a:ext uri="{FF2B5EF4-FFF2-40B4-BE49-F238E27FC236}">
                <a16:creationId xmlns:a16="http://schemas.microsoft.com/office/drawing/2014/main" id="{9B0B98E9-3857-42E5-AB2B-0404D0E2E402}"/>
              </a:ext>
            </a:extLst>
          </p:cNvPr>
          <p:cNvSpPr/>
          <p:nvPr/>
        </p:nvSpPr>
        <p:spPr>
          <a:xfrm>
            <a:off x="396429" y="3504058"/>
            <a:ext cx="6805355" cy="537155"/>
          </a:xfrm>
          <a:prstGeom prst="roundRect">
            <a:avLst/>
          </a:prstGeom>
          <a:noFill/>
          <a:ln w="38100" cmpd="dbl">
            <a:solidFill>
              <a:schemeClr val="accent1">
                <a:lumMod val="60000"/>
                <a:lumOff val="4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1600" b="1"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endParaRPr>
          </a:p>
        </p:txBody>
      </p:sp>
      <p:sp>
        <p:nvSpPr>
          <p:cNvPr id="86" name="テキスト ボックス 85">
            <a:extLst>
              <a:ext uri="{FF2B5EF4-FFF2-40B4-BE49-F238E27FC236}">
                <a16:creationId xmlns:a16="http://schemas.microsoft.com/office/drawing/2014/main" id="{0179FD96-B7E1-473B-A1B6-B894E860C172}"/>
              </a:ext>
            </a:extLst>
          </p:cNvPr>
          <p:cNvSpPr txBox="1"/>
          <p:nvPr/>
        </p:nvSpPr>
        <p:spPr>
          <a:xfrm>
            <a:off x="661867" y="3596322"/>
            <a:ext cx="1700334" cy="307777"/>
          </a:xfrm>
          <a:prstGeom prst="rect">
            <a:avLst/>
          </a:prstGeom>
          <a:noFill/>
        </p:spPr>
        <p:txBody>
          <a:bodyPr wrap="square">
            <a:spAutoFit/>
          </a:bodyPr>
          <a:lstStyle>
            <a:defPPr>
              <a:defRPr lang="ja-JP"/>
            </a:defPPr>
            <a:lvl1pPr>
              <a:defRPr b="1">
                <a:latin typeface="BIZ UDゴシック" panose="020B0400000000000000" pitchFamily="49" charset="-128"/>
                <a:ea typeface="BIZ UDゴシック" panose="020B0400000000000000" pitchFamily="49"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補助金額（補助率）</a:t>
            </a:r>
            <a:endParaRPr kumimoji="1" lang="ja-JP" altLang="en-US" sz="1600" b="1" i="0" u="none" strike="noStrike" kern="1200" cap="none" spc="-100" normalizeH="0" baseline="0" noProof="0" dirty="0">
              <a:ln>
                <a:noFill/>
              </a:ln>
              <a:solidFill>
                <a:srgbClr val="0068B7"/>
              </a:solidFill>
              <a:effectLst/>
              <a:uLnTx/>
              <a:uFillTx/>
              <a:latin typeface="BIZ UDゴシック" panose="020B0400000000000000" pitchFamily="49" charset="-128"/>
              <a:ea typeface="BIZ UDゴシック" panose="020B0400000000000000" pitchFamily="49" charset="-128"/>
              <a:cs typeface="+mn-cs"/>
            </a:endParaRPr>
          </a:p>
        </p:txBody>
      </p:sp>
      <p:sp>
        <p:nvSpPr>
          <p:cNvPr id="92" name="角丸四角形 28">
            <a:extLst>
              <a:ext uri="{FF2B5EF4-FFF2-40B4-BE49-F238E27FC236}">
                <a16:creationId xmlns:a16="http://schemas.microsoft.com/office/drawing/2014/main" id="{B15140A1-8F61-42E5-B290-592FB655B328}"/>
              </a:ext>
            </a:extLst>
          </p:cNvPr>
          <p:cNvSpPr/>
          <p:nvPr/>
        </p:nvSpPr>
        <p:spPr>
          <a:xfrm>
            <a:off x="321785" y="3335607"/>
            <a:ext cx="6950064" cy="3308396"/>
          </a:xfrm>
          <a:prstGeom prst="roundRect">
            <a:avLst>
              <a:gd name="adj" fmla="val 2530"/>
            </a:avLst>
          </a:prstGeom>
          <a:noFill/>
          <a:ln w="381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正方形/長方形 74">
            <a:extLst>
              <a:ext uri="{FF2B5EF4-FFF2-40B4-BE49-F238E27FC236}">
                <a16:creationId xmlns:a16="http://schemas.microsoft.com/office/drawing/2014/main" id="{ACE23EDD-3456-43DA-9FF2-276C324C14F6}"/>
              </a:ext>
            </a:extLst>
          </p:cNvPr>
          <p:cNvSpPr/>
          <p:nvPr/>
        </p:nvSpPr>
        <p:spPr>
          <a:xfrm>
            <a:off x="774182" y="6397352"/>
            <a:ext cx="648000" cy="7327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b="1" dirty="0">
              <a:latin typeface="UD デジタル 教科書体 NK-B" panose="02020700000000000000" pitchFamily="18" charset="-128"/>
              <a:ea typeface="UD デジタル 教科書体 NK-B" panose="02020700000000000000" pitchFamily="18" charset="-128"/>
            </a:endParaRPr>
          </a:p>
        </p:txBody>
      </p:sp>
      <p:sp>
        <p:nvSpPr>
          <p:cNvPr id="73" name="正方形/長方形 72">
            <a:extLst>
              <a:ext uri="{FF2B5EF4-FFF2-40B4-BE49-F238E27FC236}">
                <a16:creationId xmlns:a16="http://schemas.microsoft.com/office/drawing/2014/main" id="{CB66AD9B-E6C1-4B79-B57A-245D30F65D9B}"/>
              </a:ext>
            </a:extLst>
          </p:cNvPr>
          <p:cNvSpPr/>
          <p:nvPr/>
        </p:nvSpPr>
        <p:spPr>
          <a:xfrm>
            <a:off x="774182" y="5578167"/>
            <a:ext cx="828000" cy="73283"/>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b="1" dirty="0">
              <a:latin typeface="UD デジタル 教科書体 NK-B" panose="02020700000000000000" pitchFamily="18" charset="-128"/>
              <a:ea typeface="UD デジタル 教科書体 NK-B" panose="02020700000000000000" pitchFamily="18" charset="-128"/>
            </a:endParaRPr>
          </a:p>
        </p:txBody>
      </p:sp>
      <p:sp>
        <p:nvSpPr>
          <p:cNvPr id="70" name="正方形/長方形 69">
            <a:extLst>
              <a:ext uri="{FF2B5EF4-FFF2-40B4-BE49-F238E27FC236}">
                <a16:creationId xmlns:a16="http://schemas.microsoft.com/office/drawing/2014/main" id="{66D9F98E-CC46-4A58-9B68-1B56D08FC0F8}"/>
              </a:ext>
            </a:extLst>
          </p:cNvPr>
          <p:cNvSpPr/>
          <p:nvPr/>
        </p:nvSpPr>
        <p:spPr>
          <a:xfrm>
            <a:off x="762566" y="4426248"/>
            <a:ext cx="1008000" cy="7327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b="1" dirty="0">
              <a:latin typeface="UD デジタル 教科書体 NK-B" panose="02020700000000000000" pitchFamily="18" charset="-128"/>
              <a:ea typeface="UD デジタル 教科書体 NK-B" panose="02020700000000000000" pitchFamily="18" charset="-128"/>
            </a:endParaRPr>
          </a:p>
        </p:txBody>
      </p:sp>
      <p:sp>
        <p:nvSpPr>
          <p:cNvPr id="59" name="正方形/長方形 58">
            <a:extLst>
              <a:ext uri="{FF2B5EF4-FFF2-40B4-BE49-F238E27FC236}">
                <a16:creationId xmlns:a16="http://schemas.microsoft.com/office/drawing/2014/main" id="{A2BCDD63-AD45-400B-8210-67AF38E7793D}"/>
              </a:ext>
            </a:extLst>
          </p:cNvPr>
          <p:cNvSpPr/>
          <p:nvPr/>
        </p:nvSpPr>
        <p:spPr>
          <a:xfrm>
            <a:off x="775619" y="3845505"/>
            <a:ext cx="1332000" cy="73275"/>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2800" b="1" dirty="0">
              <a:latin typeface="UD デジタル 教科書体 NK-B" panose="02020700000000000000" pitchFamily="18" charset="-128"/>
              <a:ea typeface="UD デジタル 教科書体 NK-B" panose="02020700000000000000" pitchFamily="18" charset="-128"/>
            </a:endParaRPr>
          </a:p>
        </p:txBody>
      </p:sp>
      <p:sp>
        <p:nvSpPr>
          <p:cNvPr id="45" name="角丸四角形 42">
            <a:extLst>
              <a:ext uri="{FF2B5EF4-FFF2-40B4-BE49-F238E27FC236}">
                <a16:creationId xmlns:a16="http://schemas.microsoft.com/office/drawing/2014/main" id="{8AA0E17B-8919-45A5-89FB-A1A4C47787EB}"/>
              </a:ext>
            </a:extLst>
          </p:cNvPr>
          <p:cNvSpPr/>
          <p:nvPr/>
        </p:nvSpPr>
        <p:spPr>
          <a:xfrm>
            <a:off x="303602" y="6941421"/>
            <a:ext cx="6969073" cy="1842892"/>
          </a:xfrm>
          <a:prstGeom prst="roundRect">
            <a:avLst>
              <a:gd name="adj" fmla="val 14744"/>
            </a:avLst>
          </a:prstGeom>
          <a:solidFill>
            <a:srgbClr val="FF0000"/>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角丸四角形 42">
            <a:extLst>
              <a:ext uri="{FF2B5EF4-FFF2-40B4-BE49-F238E27FC236}">
                <a16:creationId xmlns:a16="http://schemas.microsoft.com/office/drawing/2014/main" id="{010F46E1-8315-4852-A131-1E5DD3F61214}"/>
              </a:ext>
            </a:extLst>
          </p:cNvPr>
          <p:cNvSpPr/>
          <p:nvPr/>
        </p:nvSpPr>
        <p:spPr>
          <a:xfrm>
            <a:off x="1619209" y="6998557"/>
            <a:ext cx="5582575" cy="1734526"/>
          </a:xfrm>
          <a:prstGeom prst="roundRect">
            <a:avLst>
              <a:gd name="adj" fmla="val 13806"/>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山形 27">
            <a:extLst>
              <a:ext uri="{FF2B5EF4-FFF2-40B4-BE49-F238E27FC236}">
                <a16:creationId xmlns:a16="http://schemas.microsoft.com/office/drawing/2014/main" id="{55E0A694-8E8F-473F-9C32-BFAEF113B9FE}"/>
              </a:ext>
            </a:extLst>
          </p:cNvPr>
          <p:cNvSpPr/>
          <p:nvPr/>
        </p:nvSpPr>
        <p:spPr>
          <a:xfrm>
            <a:off x="4909341" y="8153121"/>
            <a:ext cx="1188000" cy="504000"/>
          </a:xfrm>
          <a:prstGeom prst="chevron">
            <a:avLst>
              <a:gd name="adj" fmla="val 31099"/>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54" name="山形 27">
            <a:extLst>
              <a:ext uri="{FF2B5EF4-FFF2-40B4-BE49-F238E27FC236}">
                <a16:creationId xmlns:a16="http://schemas.microsoft.com/office/drawing/2014/main" id="{D1B4F2F5-E94C-4112-8C31-CA5BC8FEE2AF}"/>
              </a:ext>
            </a:extLst>
          </p:cNvPr>
          <p:cNvSpPr/>
          <p:nvPr/>
        </p:nvSpPr>
        <p:spPr>
          <a:xfrm>
            <a:off x="5976310" y="8150412"/>
            <a:ext cx="1188000" cy="504000"/>
          </a:xfrm>
          <a:prstGeom prst="chevron">
            <a:avLst>
              <a:gd name="adj" fmla="val 31099"/>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5B5126B5-7AF9-41DD-83A4-281D11F8C1B6}"/>
              </a:ext>
            </a:extLst>
          </p:cNvPr>
          <p:cNvSpPr txBox="1"/>
          <p:nvPr/>
        </p:nvSpPr>
        <p:spPr>
          <a:xfrm>
            <a:off x="5916329" y="8385262"/>
            <a:ext cx="1171780" cy="307777"/>
          </a:xfrm>
          <a:prstGeom prst="rect">
            <a:avLst/>
          </a:prstGeom>
          <a:noFill/>
          <a:ln w="53975">
            <a:noFill/>
          </a:ln>
        </p:spPr>
        <p:txBody>
          <a:bodyPr wrap="square" rtlCol="0">
            <a:spAutoFit/>
          </a:bodyPr>
          <a:lstStyle/>
          <a:p>
            <a:pPr algn="ctr"/>
            <a:r>
              <a:rPr kumimoji="1" lang="ja-JP" altLang="en-US" sz="1400" b="1" dirty="0">
                <a:latin typeface="Meiryo UI" panose="020B0604030504040204" pitchFamily="50" charset="-128"/>
                <a:ea typeface="Meiryo UI" panose="020B0604030504040204" pitchFamily="50" charset="-128"/>
              </a:rPr>
              <a:t>事業実施</a:t>
            </a:r>
            <a:endParaRPr kumimoji="1" lang="en-US" altLang="ja-JP" sz="1400" b="1" dirty="0">
              <a:latin typeface="Meiryo UI" panose="020B0604030504040204" pitchFamily="50" charset="-128"/>
              <a:ea typeface="Meiryo UI" panose="020B0604030504040204" pitchFamily="50" charset="-128"/>
            </a:endParaRPr>
          </a:p>
        </p:txBody>
      </p:sp>
      <p:sp>
        <p:nvSpPr>
          <p:cNvPr id="84" name="テキスト ボックス 83">
            <a:extLst>
              <a:ext uri="{FF2B5EF4-FFF2-40B4-BE49-F238E27FC236}">
                <a16:creationId xmlns:a16="http://schemas.microsoft.com/office/drawing/2014/main" id="{84E9303D-4574-4731-845F-9B1A8502C9BB}"/>
              </a:ext>
            </a:extLst>
          </p:cNvPr>
          <p:cNvSpPr txBox="1"/>
          <p:nvPr/>
        </p:nvSpPr>
        <p:spPr>
          <a:xfrm>
            <a:off x="4961521" y="8120725"/>
            <a:ext cx="972667" cy="253916"/>
          </a:xfrm>
          <a:prstGeom prst="rect">
            <a:avLst/>
          </a:prstGeom>
          <a:noFill/>
          <a:ln w="53975">
            <a:noFill/>
          </a:ln>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8</a:t>
            </a:r>
            <a:r>
              <a:rPr kumimoji="1" lang="ja-JP" altLang="en-US" sz="1050" dirty="0">
                <a:latin typeface="Meiryo UI" panose="020B0604030504040204" pitchFamily="50" charset="-128"/>
                <a:ea typeface="Meiryo UI" panose="020B0604030504040204" pitchFamily="50" charset="-128"/>
              </a:rPr>
              <a:t>月下旬以降</a:t>
            </a:r>
            <a:endParaRPr kumimoji="1" lang="en-US" altLang="ja-JP" sz="1050" dirty="0">
              <a:latin typeface="Meiryo UI" panose="020B0604030504040204" pitchFamily="50" charset="-128"/>
              <a:ea typeface="Meiryo UI" panose="020B0604030504040204" pitchFamily="50" charset="-128"/>
            </a:endParaRPr>
          </a:p>
        </p:txBody>
      </p:sp>
      <p:pic>
        <p:nvPicPr>
          <p:cNvPr id="4" name="図 3"/>
          <p:cNvPicPr>
            <a:picLocks noChangeAspect="1"/>
          </p:cNvPicPr>
          <p:nvPr/>
        </p:nvPicPr>
        <p:blipFill>
          <a:blip r:embed="rId3"/>
          <a:stretch>
            <a:fillRect/>
          </a:stretch>
        </p:blipFill>
        <p:spPr>
          <a:xfrm>
            <a:off x="131506" y="128132"/>
            <a:ext cx="1217155" cy="327659"/>
          </a:xfrm>
          <a:prstGeom prst="rect">
            <a:avLst/>
          </a:prstGeom>
        </p:spPr>
      </p:pic>
      <p:sp>
        <p:nvSpPr>
          <p:cNvPr id="5" name="テキスト ボックス 4"/>
          <p:cNvSpPr txBox="1"/>
          <p:nvPr/>
        </p:nvSpPr>
        <p:spPr>
          <a:xfrm>
            <a:off x="-3" y="498124"/>
            <a:ext cx="7559675" cy="576293"/>
          </a:xfrm>
          <a:prstGeom prst="rect">
            <a:avLst/>
          </a:prstGeom>
          <a:solidFill>
            <a:srgbClr val="002060"/>
          </a:solidFill>
          <a:ln w="53975">
            <a:noFill/>
          </a:ln>
        </p:spPr>
        <p:txBody>
          <a:bodyPr wrap="square" tIns="72000" bIns="72000" rtlCol="0" anchor="ctr" anchorCtr="0">
            <a:spAutoFit/>
          </a:bodyPr>
          <a:lstStyle/>
          <a:p>
            <a:pPr algn="ctr"/>
            <a:r>
              <a:rPr kumimoji="1" lang="ja-JP" altLang="en-US" sz="2800" b="1" dirty="0">
                <a:solidFill>
                  <a:schemeClr val="bg1"/>
                </a:solidFill>
                <a:latin typeface="BIZ UDゴシック" panose="020B0400000000000000" pitchFamily="49" charset="-128"/>
                <a:ea typeface="BIZ UDゴシック" panose="020B0400000000000000" pitchFamily="49" charset="-128"/>
              </a:rPr>
              <a:t>　 </a:t>
            </a:r>
            <a:r>
              <a:rPr kumimoji="1" lang="zh-TW" altLang="en-US" sz="2800" b="1" dirty="0">
                <a:solidFill>
                  <a:schemeClr val="bg1"/>
                </a:solidFill>
                <a:latin typeface="BIZ UDゴシック" panose="020B0400000000000000" pitchFamily="49" charset="-128"/>
                <a:ea typeface="BIZ UDゴシック" panose="020B0400000000000000" pitchFamily="49" charset="-128"/>
              </a:rPr>
              <a:t>先駆的金融市場等形成支援事業補助金</a:t>
            </a:r>
            <a:endParaRPr kumimoji="1" lang="ja-JP" altLang="en-US" sz="2800" b="1" dirty="0">
              <a:solidFill>
                <a:schemeClr val="bg1"/>
              </a:solidFill>
              <a:latin typeface="BIZ UDゴシック" panose="020B0400000000000000" pitchFamily="49" charset="-128"/>
              <a:ea typeface="BIZ UDゴシック" panose="020B0400000000000000" pitchFamily="49" charset="-128"/>
            </a:endParaRPr>
          </a:p>
        </p:txBody>
      </p:sp>
      <p:sp>
        <p:nvSpPr>
          <p:cNvPr id="41" name="テキスト ボックス 40"/>
          <p:cNvSpPr txBox="1"/>
          <p:nvPr/>
        </p:nvSpPr>
        <p:spPr>
          <a:xfrm>
            <a:off x="164887" y="1277572"/>
            <a:ext cx="7256070" cy="474682"/>
          </a:xfrm>
          <a:prstGeom prst="rect">
            <a:avLst/>
          </a:prstGeom>
          <a:noFill/>
          <a:ln w="53975">
            <a:noFill/>
          </a:ln>
        </p:spPr>
        <p:txBody>
          <a:bodyPr wrap="square" lIns="0" tIns="0" rIns="0" bIns="0" rtlCol="0">
            <a:spAutoFit/>
          </a:bodyPr>
          <a:lstStyle/>
          <a:p>
            <a:pPr>
              <a:lnSpc>
                <a:spcPts val="2000"/>
              </a:lnSpc>
            </a:pPr>
            <a:r>
              <a:rPr kumimoji="1" lang="ja-JP" altLang="en-US" sz="1400" b="1" dirty="0">
                <a:latin typeface="BIZ UDゴシック" panose="020B0400000000000000" pitchFamily="49" charset="-128"/>
                <a:ea typeface="BIZ UDゴシック" panose="020B0400000000000000" pitchFamily="49" charset="-128"/>
              </a:rPr>
              <a:t>　大阪府は、</a:t>
            </a:r>
            <a:r>
              <a:rPr kumimoji="1" lang="ja-JP" altLang="en-US" sz="1400" b="1" spc="-150" dirty="0">
                <a:latin typeface="BIZ UDゴシック" panose="020B0400000000000000" pitchFamily="49" charset="-128"/>
                <a:ea typeface="BIZ UDゴシック" panose="020B0400000000000000" pitchFamily="49" charset="-128"/>
              </a:rPr>
              <a:t>ブロックチェーン</a:t>
            </a:r>
            <a:r>
              <a:rPr kumimoji="1" lang="ja-JP" altLang="en-US" sz="1400" b="1" dirty="0">
                <a:latin typeface="BIZ UDゴシック" panose="020B0400000000000000" pitchFamily="49" charset="-128"/>
                <a:ea typeface="BIZ UDゴシック" panose="020B0400000000000000" pitchFamily="49" charset="-128"/>
              </a:rPr>
              <a:t>や</a:t>
            </a:r>
            <a:r>
              <a:rPr kumimoji="1" lang="en-US" altLang="ja-JP" sz="1400" b="1" dirty="0">
                <a:latin typeface="BIZ UDゴシック" panose="020B0400000000000000" pitchFamily="49" charset="-128"/>
                <a:ea typeface="BIZ UDゴシック" panose="020B0400000000000000" pitchFamily="49" charset="-128"/>
              </a:rPr>
              <a:t>AI</a:t>
            </a:r>
            <a:r>
              <a:rPr kumimoji="1" lang="ja-JP" altLang="en-US" sz="1400" b="1" dirty="0">
                <a:latin typeface="BIZ UDゴシック" panose="020B0400000000000000" pitchFamily="49" charset="-128"/>
                <a:ea typeface="BIZ UDゴシック" panose="020B0400000000000000" pitchFamily="49" charset="-128"/>
              </a:rPr>
              <a:t>等の革新的な技術を用いた新たな金融サービスの実装や</a:t>
            </a:r>
            <a:endParaRPr kumimoji="1" lang="en-US" altLang="ja-JP" sz="1400" b="1" dirty="0">
              <a:latin typeface="BIZ UDゴシック" panose="020B0400000000000000" pitchFamily="49" charset="-128"/>
              <a:ea typeface="BIZ UDゴシック" panose="020B0400000000000000" pitchFamily="49" charset="-128"/>
            </a:endParaRPr>
          </a:p>
          <a:p>
            <a:pPr>
              <a:lnSpc>
                <a:spcPts val="2000"/>
              </a:lnSpc>
            </a:pPr>
            <a:r>
              <a:rPr kumimoji="1" lang="en-US" altLang="ja-JP" sz="1400" b="1" dirty="0">
                <a:latin typeface="BIZ UDゴシック" panose="020B0400000000000000" pitchFamily="49" charset="-128"/>
                <a:ea typeface="BIZ UDゴシック" panose="020B0400000000000000" pitchFamily="49" charset="-128"/>
              </a:rPr>
              <a:t> </a:t>
            </a:r>
            <a:r>
              <a:rPr kumimoji="1" lang="ja-JP" altLang="en-US" sz="1400" b="1" dirty="0">
                <a:latin typeface="BIZ UDゴシック" panose="020B0400000000000000" pitchFamily="49" charset="-128"/>
                <a:ea typeface="BIZ UDゴシック" panose="020B0400000000000000" pitchFamily="49" charset="-128"/>
              </a:rPr>
              <a:t>市場の形成に向けて、大阪府内での実証実験に取り組む事業者を募集します。</a:t>
            </a:r>
            <a:endParaRPr kumimoji="1" lang="en-US" altLang="ja-JP" sz="1400" b="1" dirty="0">
              <a:latin typeface="BIZ UDゴシック" panose="020B0400000000000000" pitchFamily="49" charset="-128"/>
              <a:ea typeface="BIZ UDゴシック" panose="020B0400000000000000" pitchFamily="49" charset="-128"/>
            </a:endParaRPr>
          </a:p>
        </p:txBody>
      </p:sp>
      <p:sp>
        <p:nvSpPr>
          <p:cNvPr id="31" name="テキスト ボックス 30"/>
          <p:cNvSpPr txBox="1"/>
          <p:nvPr/>
        </p:nvSpPr>
        <p:spPr>
          <a:xfrm>
            <a:off x="2255023" y="4260471"/>
            <a:ext cx="5210137" cy="1054135"/>
          </a:xfrm>
          <a:prstGeom prst="rect">
            <a:avLst/>
          </a:prstGeom>
          <a:noFill/>
          <a:ln w="53975">
            <a:noFill/>
          </a:ln>
        </p:spPr>
        <p:txBody>
          <a:bodyPr wrap="square" lIns="0" tIns="0" rIns="0" bIns="0" rtlCol="0">
            <a:spAutoFit/>
          </a:bodyPr>
          <a:lstStyle/>
          <a:p>
            <a:r>
              <a:rPr kumimoji="1" lang="ja-JP" altLang="en-US" sz="1100" b="1" i="0" u="none" strike="noStrike" kern="1200" cap="none" spc="-5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1" lang="ja-JP" altLang="en-US" sz="1100" b="1" dirty="0">
                <a:latin typeface="BIZ UDゴシック" panose="020B0400000000000000" pitchFamily="49" charset="-128"/>
                <a:ea typeface="BIZ UDゴシック" panose="020B0400000000000000" pitchFamily="49" charset="-128"/>
              </a:rPr>
              <a:t>次の全てを満たす事業を対象とします。</a:t>
            </a:r>
            <a:endParaRPr kumimoji="1" lang="en-US" altLang="ja-JP" sz="1100" b="1" dirty="0">
              <a:latin typeface="BIZ UDゴシック" panose="020B0400000000000000" pitchFamily="49" charset="-128"/>
              <a:ea typeface="BIZ UDゴシック" panose="020B0400000000000000" pitchFamily="49" charset="-128"/>
            </a:endParaRPr>
          </a:p>
          <a:p>
            <a:pPr>
              <a:lnSpc>
                <a:spcPts val="500"/>
              </a:lnSpc>
            </a:pPr>
            <a:endParaRPr kumimoji="1" lang="ja-JP" altLang="en-US" sz="110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ア．ブロックチェーンや</a:t>
            </a:r>
            <a:r>
              <a:rPr kumimoji="1" lang="en-US" altLang="ja-JP" sz="1050" b="1" dirty="0">
                <a:latin typeface="BIZ UDゴシック" panose="020B0400000000000000" pitchFamily="49" charset="-128"/>
                <a:ea typeface="BIZ UDゴシック" panose="020B0400000000000000" pitchFamily="49" charset="-128"/>
              </a:rPr>
              <a:t>AI</a:t>
            </a:r>
            <a:r>
              <a:rPr kumimoji="1" lang="ja-JP" altLang="en-US" sz="1050" b="1" dirty="0">
                <a:latin typeface="BIZ UDゴシック" panose="020B0400000000000000" pitchFamily="49" charset="-128"/>
                <a:ea typeface="BIZ UDゴシック" panose="020B0400000000000000" pitchFamily="49" charset="-128"/>
              </a:rPr>
              <a:t>等の革新的な技術を用いた新たな金融サービスの</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実装や市場の形成に向けて必要となる大阪府内での実証実験</a:t>
            </a:r>
            <a:r>
              <a:rPr kumimoji="1" lang="ja-JP" altLang="en-US" sz="1050" b="1" spc="-150" dirty="0">
                <a:latin typeface="BIZ UDゴシック" panose="020B0400000000000000" pitchFamily="49" charset="-128"/>
                <a:ea typeface="BIZ UDゴシック" panose="020B0400000000000000" pitchFamily="49" charset="-128"/>
              </a:rPr>
              <a:t>で、</a:t>
            </a:r>
            <a:endParaRPr kumimoji="1" lang="en-US" altLang="ja-JP" sz="1050" b="1" spc="-150" dirty="0">
              <a:latin typeface="BIZ UDゴシック" panose="020B0400000000000000" pitchFamily="49" charset="-128"/>
              <a:ea typeface="BIZ UDゴシック" panose="020B0400000000000000" pitchFamily="49" charset="-128"/>
            </a:endParaRPr>
          </a:p>
          <a:p>
            <a:r>
              <a:rPr kumimoji="1" lang="ja-JP" altLang="en-US" sz="1050" b="1" spc="-150"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府民又は府内事業者向けの取組み</a:t>
            </a:r>
            <a:endParaRPr kumimoji="1" lang="ja-JP" altLang="en-US" sz="1050" b="1" spc="-150" dirty="0">
              <a:latin typeface="BIZ UDゴシック" panose="020B0400000000000000" pitchFamily="49" charset="-128"/>
              <a:ea typeface="BIZ UDゴシック" panose="020B0400000000000000" pitchFamily="49" charset="-128"/>
            </a:endParaRPr>
          </a:p>
          <a:p>
            <a:pPr>
              <a:lnSpc>
                <a:spcPts val="100"/>
              </a:lnSpc>
            </a:pP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イ．実証実験終了後、新たな金融サービスの大阪府内における事業展開</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a:t>
            </a:r>
            <a:r>
              <a:rPr kumimoji="1" lang="ja-JP" altLang="en-US" sz="1000" b="1" dirty="0">
                <a:latin typeface="BIZ UDゴシック" panose="020B0400000000000000" pitchFamily="49" charset="-128"/>
                <a:ea typeface="BIZ UDゴシック" panose="020B0400000000000000" pitchFamily="49" charset="-128"/>
              </a:rPr>
              <a:t>（他府県を含めた広域の事業展開を含む）</a:t>
            </a:r>
            <a:r>
              <a:rPr kumimoji="1" lang="ja-JP" altLang="en-US" sz="1050" b="1" dirty="0">
                <a:latin typeface="BIZ UDゴシック" panose="020B0400000000000000" pitchFamily="49" charset="-128"/>
                <a:ea typeface="BIZ UDゴシック" panose="020B0400000000000000" pitchFamily="49" charset="-128"/>
              </a:rPr>
              <a:t>に関する具体的な計画を有する</a:t>
            </a:r>
          </a:p>
        </p:txBody>
      </p:sp>
      <p:sp>
        <p:nvSpPr>
          <p:cNvPr id="38" name="テキスト ボックス 37">
            <a:extLst>
              <a:ext uri="{FF2B5EF4-FFF2-40B4-BE49-F238E27FC236}">
                <a16:creationId xmlns:a16="http://schemas.microsoft.com/office/drawing/2014/main" id="{60CD9567-FD01-4330-A761-2C269A362C6B}"/>
              </a:ext>
            </a:extLst>
          </p:cNvPr>
          <p:cNvSpPr txBox="1"/>
          <p:nvPr/>
        </p:nvSpPr>
        <p:spPr>
          <a:xfrm>
            <a:off x="0" y="9242585"/>
            <a:ext cx="7559675" cy="1411531"/>
          </a:xfrm>
          <a:prstGeom prst="rect">
            <a:avLst/>
          </a:prstGeom>
          <a:solidFill>
            <a:srgbClr val="002060"/>
          </a:solidFill>
          <a:ln w="53975">
            <a:noFill/>
          </a:ln>
        </p:spPr>
        <p:txBody>
          <a:bodyPr wrap="square" bIns="72000" rtlCol="0">
            <a:spAutoFit/>
          </a:bodyPr>
          <a:lstStyle/>
          <a:p>
            <a:pPr algn="ctr"/>
            <a:endParaRPr kumimoji="1" lang="en-US" altLang="ja-JP" sz="2800" b="1" dirty="0">
              <a:solidFill>
                <a:schemeClr val="bg1"/>
              </a:solidFill>
              <a:latin typeface="HG丸ｺﾞｼｯｸM-PRO" panose="020F0600000000000000" pitchFamily="50" charset="-128"/>
              <a:ea typeface="HG丸ｺﾞｼｯｸM-PRO" panose="020F0600000000000000" pitchFamily="50" charset="-128"/>
            </a:endParaRPr>
          </a:p>
          <a:p>
            <a:pPr algn="ctr"/>
            <a:endParaRPr kumimoji="1" lang="en-US" altLang="ja-JP" sz="2800" b="1" dirty="0">
              <a:solidFill>
                <a:schemeClr val="bg1"/>
              </a:solidFill>
              <a:latin typeface="HG丸ｺﾞｼｯｸM-PRO" panose="020F0600000000000000" pitchFamily="50" charset="-128"/>
              <a:ea typeface="HG丸ｺﾞｼｯｸM-PRO" panose="020F0600000000000000" pitchFamily="50" charset="-128"/>
            </a:endParaRPr>
          </a:p>
          <a:p>
            <a:pPr algn="ctr"/>
            <a:endParaRPr kumimoji="1" lang="en-US" altLang="ja-JP" sz="28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39" name="角丸四角形 42">
            <a:extLst>
              <a:ext uri="{FF2B5EF4-FFF2-40B4-BE49-F238E27FC236}">
                <a16:creationId xmlns:a16="http://schemas.microsoft.com/office/drawing/2014/main" id="{05B8D95D-7BF9-4757-9E0C-0672AFECA1CF}"/>
              </a:ext>
            </a:extLst>
          </p:cNvPr>
          <p:cNvSpPr/>
          <p:nvPr/>
        </p:nvSpPr>
        <p:spPr>
          <a:xfrm>
            <a:off x="253787" y="9511685"/>
            <a:ext cx="7094262" cy="900000"/>
          </a:xfrm>
          <a:prstGeom prst="roundRect">
            <a:avLst/>
          </a:prstGeom>
          <a:solidFill>
            <a:schemeClr val="bg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2" name="テキスト ボックス 51"/>
          <p:cNvSpPr txBox="1"/>
          <p:nvPr/>
        </p:nvSpPr>
        <p:spPr>
          <a:xfrm>
            <a:off x="848533" y="9572242"/>
            <a:ext cx="5545179" cy="772006"/>
          </a:xfrm>
          <a:prstGeom prst="rect">
            <a:avLst/>
          </a:prstGeom>
          <a:noFill/>
          <a:ln w="53975">
            <a:noFill/>
          </a:ln>
        </p:spPr>
        <p:txBody>
          <a:bodyPr wrap="square" lIns="0" tIns="0" rIns="0" bIns="0" rtlCol="0">
            <a:spAutoFit/>
          </a:bodyPr>
          <a:lstStyle/>
          <a:p>
            <a:pPr algn="ctr"/>
            <a:r>
              <a:rPr kumimoji="1" lang="ja-JP" altLang="en-US" sz="1200" b="1" dirty="0">
                <a:latin typeface="BIZ UDゴシック" panose="020B0400000000000000" pitchFamily="49" charset="-128"/>
                <a:ea typeface="BIZ UDゴシック" panose="020B0400000000000000" pitchFamily="49" charset="-128"/>
              </a:rPr>
              <a:t>大阪府 政策企画部 戦略調整局 国際金融都市推進チーム</a:t>
            </a:r>
            <a:endParaRPr kumimoji="1" lang="en-US" altLang="ja-JP" sz="1200" b="1" dirty="0">
              <a:latin typeface="BIZ UDゴシック" panose="020B0400000000000000" pitchFamily="49" charset="-128"/>
              <a:ea typeface="BIZ UDゴシック" panose="020B0400000000000000" pitchFamily="49" charset="-128"/>
            </a:endParaRPr>
          </a:p>
          <a:p>
            <a:pPr algn="ctr">
              <a:lnSpc>
                <a:spcPts val="1200"/>
              </a:lnSpc>
            </a:pP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電話番号：</a:t>
            </a:r>
            <a:r>
              <a:rPr kumimoji="1" lang="en-US" altLang="ja-JP" sz="1200" dirty="0">
                <a:latin typeface="BIZ UDゴシック" panose="020B0400000000000000" pitchFamily="49" charset="-128"/>
                <a:ea typeface="BIZ UDゴシック" panose="020B0400000000000000" pitchFamily="49" charset="-128"/>
              </a:rPr>
              <a:t>06-6944-6643</a:t>
            </a:r>
          </a:p>
          <a:p>
            <a:pPr>
              <a:lnSpc>
                <a:spcPts val="500"/>
              </a:lnSpc>
            </a:pPr>
            <a:endParaRPr kumimoji="1" lang="en-US" altLang="ja-JP" sz="1200" dirty="0">
              <a:latin typeface="BIZ UDゴシック" panose="020B0400000000000000" pitchFamily="49" charset="-128"/>
              <a:ea typeface="BIZ UDゴシック" panose="020B0400000000000000" pitchFamily="49" charset="-128"/>
            </a:endParaRPr>
          </a:p>
          <a:p>
            <a:r>
              <a:rPr kumimoji="1" lang="ja-JP" altLang="en-US" sz="1200" dirty="0">
                <a:latin typeface="BIZ UDゴシック" panose="020B0400000000000000" pitchFamily="49" charset="-128"/>
                <a:ea typeface="BIZ UDゴシック" panose="020B0400000000000000" pitchFamily="49" charset="-128"/>
              </a:rPr>
              <a:t>　　 電子メールアドレス：</a:t>
            </a:r>
            <a:r>
              <a:rPr kumimoji="1" lang="en-US" altLang="ja-JP" sz="1100" dirty="0">
                <a:latin typeface="BIZ UDゴシック" panose="020B0400000000000000" pitchFamily="49" charset="-128"/>
                <a:ea typeface="BIZ UDゴシック" panose="020B0400000000000000" pitchFamily="49" charset="-128"/>
              </a:rPr>
              <a:t>globalfinancialcity@gbox.pref.osaka.lg.jp</a:t>
            </a:r>
            <a:endParaRPr kumimoji="1" lang="en-US" altLang="zh-TW" sz="1200" dirty="0">
              <a:latin typeface="BIZ UDゴシック" panose="020B0400000000000000" pitchFamily="49" charset="-128"/>
              <a:ea typeface="BIZ UDゴシック" panose="020B0400000000000000" pitchFamily="49" charset="-128"/>
            </a:endParaRPr>
          </a:p>
        </p:txBody>
      </p:sp>
      <p:sp>
        <p:nvSpPr>
          <p:cNvPr id="40" name="テキスト ボックス 39">
            <a:extLst>
              <a:ext uri="{FF2B5EF4-FFF2-40B4-BE49-F238E27FC236}">
                <a16:creationId xmlns:a16="http://schemas.microsoft.com/office/drawing/2014/main" id="{A69235D3-B1D6-4057-BF47-40E3AAA16851}"/>
              </a:ext>
            </a:extLst>
          </p:cNvPr>
          <p:cNvSpPr txBox="1"/>
          <p:nvPr/>
        </p:nvSpPr>
        <p:spPr>
          <a:xfrm>
            <a:off x="3286146" y="9301564"/>
            <a:ext cx="1800000" cy="184666"/>
          </a:xfrm>
          <a:prstGeom prst="rect">
            <a:avLst/>
          </a:prstGeom>
          <a:noFill/>
          <a:ln w="53975">
            <a:noFill/>
          </a:ln>
        </p:spPr>
        <p:txBody>
          <a:bodyPr wrap="square" lIns="0" tIns="0" rIns="0" bIns="0" rtlCol="0">
            <a:spAutoFit/>
          </a:bodyPr>
          <a:lstStyle/>
          <a:p>
            <a:r>
              <a:rPr kumimoji="1" lang="ja-JP" altLang="en-US" sz="1200" b="1" dirty="0">
                <a:solidFill>
                  <a:schemeClr val="bg1"/>
                </a:solidFill>
                <a:latin typeface="BIZ UDゴシック" panose="020B0400000000000000" pitchFamily="49" charset="-128"/>
                <a:ea typeface="BIZ UDゴシック" panose="020B0400000000000000" pitchFamily="49" charset="-128"/>
              </a:rPr>
              <a:t>お問い合わせ先</a:t>
            </a:r>
            <a:endParaRPr kumimoji="1" lang="en-US" altLang="zh-TW" sz="1200" dirty="0">
              <a:solidFill>
                <a:schemeClr val="bg1"/>
              </a:solidFill>
              <a:latin typeface="BIZ UDゴシック" panose="020B0400000000000000" pitchFamily="49" charset="-128"/>
              <a:ea typeface="BIZ UDゴシック" panose="020B0400000000000000" pitchFamily="49" charset="-128"/>
            </a:endParaRPr>
          </a:p>
        </p:txBody>
      </p:sp>
      <p:pic>
        <p:nvPicPr>
          <p:cNvPr id="9" name="グラフィックス 8" descr="受話器 単色塗りつぶし">
            <a:extLst>
              <a:ext uri="{FF2B5EF4-FFF2-40B4-BE49-F238E27FC236}">
                <a16:creationId xmlns:a16="http://schemas.microsoft.com/office/drawing/2014/main" id="{1291B05D-E6EF-41EA-9479-A07A68F375B7}"/>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0590" y="9881603"/>
            <a:ext cx="216000" cy="216000"/>
          </a:xfrm>
          <a:prstGeom prst="rect">
            <a:avLst/>
          </a:prstGeom>
        </p:spPr>
      </p:pic>
      <p:sp>
        <p:nvSpPr>
          <p:cNvPr id="42" name="テキスト ボックス 41">
            <a:extLst>
              <a:ext uri="{FF2B5EF4-FFF2-40B4-BE49-F238E27FC236}">
                <a16:creationId xmlns:a16="http://schemas.microsoft.com/office/drawing/2014/main" id="{80101821-F8E4-43CB-8D60-601481CBBE2E}"/>
              </a:ext>
            </a:extLst>
          </p:cNvPr>
          <p:cNvSpPr txBox="1"/>
          <p:nvPr/>
        </p:nvSpPr>
        <p:spPr>
          <a:xfrm>
            <a:off x="2997799" y="9927179"/>
            <a:ext cx="2687393" cy="138499"/>
          </a:xfrm>
          <a:prstGeom prst="rect">
            <a:avLst/>
          </a:prstGeom>
          <a:noFill/>
          <a:ln w="53975">
            <a:noFill/>
          </a:ln>
        </p:spPr>
        <p:txBody>
          <a:bodyPr wrap="square" lIns="0" tIns="0" rIns="0" bIns="0" rtlCol="0">
            <a:spAutoFit/>
          </a:bodyPr>
          <a:lstStyle/>
          <a:p>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対応時間</a:t>
            </a:r>
            <a:r>
              <a:rPr kumimoji="1" lang="en-US" altLang="ja-JP" sz="900" dirty="0">
                <a:latin typeface="BIZ UDゴシック" panose="020B0400000000000000" pitchFamily="49" charset="-128"/>
                <a:ea typeface="BIZ UDゴシック" panose="020B0400000000000000" pitchFamily="49" charset="-128"/>
              </a:rPr>
              <a:t>】</a:t>
            </a:r>
            <a:r>
              <a:rPr kumimoji="1" lang="ja-JP" altLang="en-US" sz="900" dirty="0">
                <a:latin typeface="BIZ UDゴシック" panose="020B0400000000000000" pitchFamily="49" charset="-128"/>
                <a:ea typeface="BIZ UDゴシック" panose="020B0400000000000000" pitchFamily="49" charset="-128"/>
              </a:rPr>
              <a:t>土日・祝日除く、</a:t>
            </a:r>
            <a:r>
              <a:rPr kumimoji="1" lang="en-US" altLang="ja-JP" sz="900" dirty="0">
                <a:latin typeface="BIZ UDゴシック" panose="020B0400000000000000" pitchFamily="49" charset="-128"/>
                <a:ea typeface="BIZ UDゴシック" panose="020B0400000000000000" pitchFamily="49" charset="-128"/>
              </a:rPr>
              <a:t>9:00</a:t>
            </a:r>
            <a:r>
              <a:rPr kumimoji="1" lang="ja-JP" altLang="en-US" sz="900" dirty="0">
                <a:latin typeface="BIZ UDゴシック" panose="020B0400000000000000" pitchFamily="49" charset="-128"/>
                <a:ea typeface="BIZ UDゴシック" panose="020B0400000000000000" pitchFamily="49" charset="-128"/>
              </a:rPr>
              <a:t>から</a:t>
            </a:r>
            <a:r>
              <a:rPr kumimoji="1" lang="en-US" altLang="ja-JP" sz="900" dirty="0">
                <a:latin typeface="BIZ UDゴシック" panose="020B0400000000000000" pitchFamily="49" charset="-128"/>
                <a:ea typeface="BIZ UDゴシック" panose="020B0400000000000000" pitchFamily="49" charset="-128"/>
              </a:rPr>
              <a:t>18:00</a:t>
            </a:r>
            <a:r>
              <a:rPr kumimoji="1" lang="ja-JP" altLang="en-US" sz="900" dirty="0">
                <a:latin typeface="BIZ UDゴシック" panose="020B0400000000000000" pitchFamily="49" charset="-128"/>
                <a:ea typeface="BIZ UDゴシック" panose="020B0400000000000000" pitchFamily="49" charset="-128"/>
              </a:rPr>
              <a:t>まで</a:t>
            </a:r>
            <a:endParaRPr kumimoji="1" lang="en-US" altLang="zh-TW" sz="900" dirty="0">
              <a:latin typeface="BIZ UDゴシック" panose="020B0400000000000000" pitchFamily="49" charset="-128"/>
              <a:ea typeface="BIZ UDゴシック" panose="020B0400000000000000" pitchFamily="49" charset="-128"/>
            </a:endParaRPr>
          </a:p>
        </p:txBody>
      </p:sp>
      <p:pic>
        <p:nvPicPr>
          <p:cNvPr id="12" name="グラフィックス 11" descr="封筒 単色塗りつぶし">
            <a:extLst>
              <a:ext uri="{FF2B5EF4-FFF2-40B4-BE49-F238E27FC236}">
                <a16:creationId xmlns:a16="http://schemas.microsoft.com/office/drawing/2014/main" id="{FED39BBF-B390-4396-B009-E7270B9AE8E4}"/>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42875" y="10156672"/>
            <a:ext cx="216000" cy="216000"/>
          </a:xfrm>
          <a:prstGeom prst="rect">
            <a:avLst/>
          </a:prstGeom>
        </p:spPr>
      </p:pic>
      <p:sp>
        <p:nvSpPr>
          <p:cNvPr id="48" name="テキスト ボックス 47">
            <a:extLst>
              <a:ext uri="{FF2B5EF4-FFF2-40B4-BE49-F238E27FC236}">
                <a16:creationId xmlns:a16="http://schemas.microsoft.com/office/drawing/2014/main" id="{DF281BA8-DF1B-49A2-9726-66AD4070873E}"/>
              </a:ext>
            </a:extLst>
          </p:cNvPr>
          <p:cNvSpPr txBox="1"/>
          <p:nvPr/>
        </p:nvSpPr>
        <p:spPr>
          <a:xfrm>
            <a:off x="431273" y="7514130"/>
            <a:ext cx="1033038" cy="738664"/>
          </a:xfrm>
          <a:prstGeom prst="rect">
            <a:avLst/>
          </a:prstGeom>
          <a:noFill/>
          <a:ln w="53975">
            <a:noFill/>
          </a:ln>
        </p:spPr>
        <p:txBody>
          <a:bodyPr wrap="square" lIns="0" tIns="0" rIns="0" bIns="0" rtlCol="0">
            <a:spAutoFit/>
          </a:bodyPr>
          <a:lstStyle/>
          <a:p>
            <a:pPr algn="ctr"/>
            <a:r>
              <a:rPr kumimoji="1" lang="ja-JP" altLang="en-US" sz="1600" b="1" dirty="0">
                <a:solidFill>
                  <a:schemeClr val="bg1"/>
                </a:solidFill>
                <a:latin typeface="BIZ UDゴシック" panose="020B0400000000000000" pitchFamily="49" charset="-128"/>
                <a:ea typeface="BIZ UDゴシック" panose="020B0400000000000000" pitchFamily="49" charset="-128"/>
              </a:rPr>
              <a:t>応募に</a:t>
            </a:r>
            <a:endParaRPr kumimoji="1" lang="en-US" altLang="ja-JP" sz="16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600" b="1" dirty="0">
                <a:solidFill>
                  <a:schemeClr val="bg1"/>
                </a:solidFill>
                <a:latin typeface="BIZ UDゴシック" panose="020B0400000000000000" pitchFamily="49" charset="-128"/>
                <a:ea typeface="BIZ UDゴシック" panose="020B0400000000000000" pitchFamily="49" charset="-128"/>
              </a:rPr>
              <a:t>あたっての</a:t>
            </a:r>
            <a:endParaRPr kumimoji="1" lang="en-US" altLang="ja-JP" sz="1600" b="1" dirty="0">
              <a:solidFill>
                <a:schemeClr val="bg1"/>
              </a:solidFill>
              <a:latin typeface="BIZ UDゴシック" panose="020B0400000000000000" pitchFamily="49" charset="-128"/>
              <a:ea typeface="BIZ UDゴシック" panose="020B0400000000000000" pitchFamily="49" charset="-128"/>
            </a:endParaRPr>
          </a:p>
          <a:p>
            <a:pPr algn="ctr"/>
            <a:r>
              <a:rPr kumimoji="1" lang="ja-JP" altLang="en-US" sz="1600" b="1" dirty="0">
                <a:solidFill>
                  <a:schemeClr val="bg1"/>
                </a:solidFill>
                <a:latin typeface="BIZ UDゴシック" panose="020B0400000000000000" pitchFamily="49" charset="-128"/>
                <a:ea typeface="BIZ UDゴシック" panose="020B0400000000000000" pitchFamily="49" charset="-128"/>
              </a:rPr>
              <a:t>注意事項</a:t>
            </a:r>
          </a:p>
        </p:txBody>
      </p:sp>
      <p:sp>
        <p:nvSpPr>
          <p:cNvPr id="61" name="テキスト ボックス 60">
            <a:extLst>
              <a:ext uri="{FF2B5EF4-FFF2-40B4-BE49-F238E27FC236}">
                <a16:creationId xmlns:a16="http://schemas.microsoft.com/office/drawing/2014/main" id="{5A45C3B1-44D7-4A77-9E7F-D3590D545004}"/>
              </a:ext>
            </a:extLst>
          </p:cNvPr>
          <p:cNvSpPr txBox="1"/>
          <p:nvPr/>
        </p:nvSpPr>
        <p:spPr>
          <a:xfrm>
            <a:off x="657349" y="4176129"/>
            <a:ext cx="1700334" cy="307777"/>
          </a:xfrm>
          <a:prstGeom prst="rect">
            <a:avLst/>
          </a:prstGeom>
          <a:noFill/>
        </p:spPr>
        <p:txBody>
          <a:bodyPr wrap="square">
            <a:spAutoFit/>
          </a:bodyPr>
          <a:lstStyle>
            <a:defPPr>
              <a:defRPr lang="ja-JP"/>
            </a:defPPr>
            <a:lvl1pPr>
              <a:defRPr b="1">
                <a:latin typeface="BIZ UDゴシック" panose="020B0400000000000000" pitchFamily="49" charset="-128"/>
                <a:ea typeface="BIZ UDゴシック" panose="020B0400000000000000" pitchFamily="49"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補助対象事業</a:t>
            </a:r>
            <a:endParaRPr kumimoji="1" lang="ja-JP" altLang="en-US" sz="1600" b="1" i="0" u="none" strike="noStrike" kern="1200" cap="none" spc="-100" normalizeH="0" baseline="0" noProof="0" dirty="0">
              <a:ln>
                <a:noFill/>
              </a:ln>
              <a:solidFill>
                <a:srgbClr val="0068B7"/>
              </a:solidFill>
              <a:effectLst/>
              <a:uLnTx/>
              <a:uFillTx/>
              <a:latin typeface="BIZ UDゴシック" panose="020B0400000000000000" pitchFamily="49" charset="-128"/>
              <a:ea typeface="BIZ UDゴシック" panose="020B0400000000000000" pitchFamily="49" charset="-128"/>
              <a:cs typeface="+mn-cs"/>
            </a:endParaRPr>
          </a:p>
        </p:txBody>
      </p:sp>
      <p:sp>
        <p:nvSpPr>
          <p:cNvPr id="62" name="フローチャート: 結合子 61">
            <a:extLst>
              <a:ext uri="{FF2B5EF4-FFF2-40B4-BE49-F238E27FC236}">
                <a16:creationId xmlns:a16="http://schemas.microsoft.com/office/drawing/2014/main" id="{886F004E-2F89-43AE-A899-9A1BBC0CD4C3}"/>
              </a:ext>
            </a:extLst>
          </p:cNvPr>
          <p:cNvSpPr/>
          <p:nvPr/>
        </p:nvSpPr>
        <p:spPr>
          <a:xfrm>
            <a:off x="479238" y="4235092"/>
            <a:ext cx="184921" cy="194576"/>
          </a:xfrm>
          <a:prstGeom prst="flowChartConnector">
            <a:avLst/>
          </a:prstGeom>
          <a:solidFill>
            <a:srgbClr val="0068B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63" name="テキスト ボックス 62">
            <a:extLst>
              <a:ext uri="{FF2B5EF4-FFF2-40B4-BE49-F238E27FC236}">
                <a16:creationId xmlns:a16="http://schemas.microsoft.com/office/drawing/2014/main" id="{44FF1D7D-F4AC-42B1-8047-28219570FA9A}"/>
              </a:ext>
            </a:extLst>
          </p:cNvPr>
          <p:cNvSpPr txBox="1"/>
          <p:nvPr/>
        </p:nvSpPr>
        <p:spPr>
          <a:xfrm>
            <a:off x="2247935" y="5411612"/>
            <a:ext cx="5043634" cy="730969"/>
          </a:xfrm>
          <a:prstGeom prst="rect">
            <a:avLst/>
          </a:prstGeom>
          <a:noFill/>
          <a:ln w="53975">
            <a:noFill/>
          </a:ln>
        </p:spPr>
        <p:txBody>
          <a:bodyPr wrap="square" lIns="0" tIns="0" rIns="0" bIns="0" rtlCol="0">
            <a:spAutoFit/>
          </a:bodyPr>
          <a:lstStyle/>
          <a:p>
            <a:r>
              <a:rPr kumimoji="1" lang="ja-JP" altLang="en-US" sz="1100" b="1" i="0" u="none" strike="noStrike" kern="1200" cap="none" spc="-5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1" lang="ja-JP" altLang="en-US" sz="1100" b="1" dirty="0">
                <a:latin typeface="BIZ UDゴシック" panose="020B0400000000000000" pitchFamily="49" charset="-128"/>
                <a:ea typeface="BIZ UDゴシック" panose="020B0400000000000000" pitchFamily="49" charset="-128"/>
              </a:rPr>
              <a:t>日本国内の法人又は個人のうち、次のいずれかに該当する者。</a:t>
            </a:r>
          </a:p>
          <a:p>
            <a:pPr>
              <a:lnSpc>
                <a:spcPts val="500"/>
              </a:lnSpc>
            </a:pPr>
            <a:endParaRPr kumimoji="1" lang="en-US" altLang="ja-JP" sz="110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ア．フィンテック事業者</a:t>
            </a:r>
            <a:endParaRPr kumimoji="1" lang="en-US" altLang="ja-JP" sz="1050" b="1" dirty="0">
              <a:latin typeface="BIZ UDゴシック" panose="020B0400000000000000" pitchFamily="49" charset="-128"/>
              <a:ea typeface="BIZ UDゴシック" panose="020B0400000000000000" pitchFamily="49" charset="-128"/>
            </a:endParaRPr>
          </a:p>
          <a:p>
            <a:pPr>
              <a:lnSpc>
                <a:spcPts val="100"/>
              </a:lnSpc>
            </a:pP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イ．国内外の</a:t>
            </a:r>
            <a:r>
              <a:rPr kumimoji="1" lang="ja-JP" altLang="en-US" sz="1050" b="1" spc="-150" dirty="0">
                <a:latin typeface="BIZ UDゴシック" panose="020B0400000000000000" pitchFamily="49" charset="-128"/>
                <a:ea typeface="BIZ UDゴシック" panose="020B0400000000000000" pitchFamily="49" charset="-128"/>
              </a:rPr>
              <a:t>フィンテック</a:t>
            </a:r>
            <a:r>
              <a:rPr kumimoji="1" lang="ja-JP" altLang="en-US" sz="1050" b="1" dirty="0">
                <a:latin typeface="BIZ UDゴシック" panose="020B0400000000000000" pitchFamily="49" charset="-128"/>
                <a:ea typeface="BIZ UDゴシック" panose="020B0400000000000000" pitchFamily="49" charset="-128"/>
              </a:rPr>
              <a:t>事業者等と連携して府内における実証的取組みを</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050" b="1" dirty="0">
                <a:latin typeface="BIZ UDゴシック" panose="020B0400000000000000" pitchFamily="49" charset="-128"/>
                <a:ea typeface="BIZ UDゴシック" panose="020B0400000000000000" pitchFamily="49" charset="-128"/>
              </a:rPr>
              <a:t>　　　行う金融事業者等</a:t>
            </a:r>
            <a:endParaRPr kumimoji="1" lang="en-US" altLang="ja-JP" sz="1000" b="1" dirty="0">
              <a:latin typeface="BIZ UDゴシック" panose="020B0400000000000000" pitchFamily="49" charset="-128"/>
              <a:ea typeface="BIZ UDゴシック" panose="020B0400000000000000" pitchFamily="49" charset="-128"/>
            </a:endParaRPr>
          </a:p>
        </p:txBody>
      </p:sp>
      <p:sp>
        <p:nvSpPr>
          <p:cNvPr id="64" name="テキスト ボックス 63">
            <a:extLst>
              <a:ext uri="{FF2B5EF4-FFF2-40B4-BE49-F238E27FC236}">
                <a16:creationId xmlns:a16="http://schemas.microsoft.com/office/drawing/2014/main" id="{E77144D3-5FAD-4A98-8170-F4157909B445}"/>
              </a:ext>
            </a:extLst>
          </p:cNvPr>
          <p:cNvSpPr txBox="1"/>
          <p:nvPr/>
        </p:nvSpPr>
        <p:spPr>
          <a:xfrm>
            <a:off x="676842" y="5336604"/>
            <a:ext cx="1357434" cy="307777"/>
          </a:xfrm>
          <a:prstGeom prst="rect">
            <a:avLst/>
          </a:prstGeom>
          <a:noFill/>
        </p:spPr>
        <p:txBody>
          <a:bodyPr wrap="square">
            <a:spAutoFit/>
          </a:bodyPr>
          <a:lstStyle>
            <a:defPPr>
              <a:defRPr lang="ja-JP"/>
            </a:defPPr>
            <a:lvl1pPr>
              <a:defRPr b="1">
                <a:latin typeface="BIZ UDゴシック" panose="020B0400000000000000" pitchFamily="49" charset="-128"/>
                <a:ea typeface="BIZ UDゴシック" panose="020B0400000000000000" pitchFamily="49"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補助対象者</a:t>
            </a:r>
            <a:endParaRPr kumimoji="1" lang="ja-JP" altLang="en-US" sz="1600" b="1" i="0" u="none" strike="noStrike" kern="1200" cap="none" spc="-100" normalizeH="0" baseline="0" noProof="0" dirty="0">
              <a:ln>
                <a:noFill/>
              </a:ln>
              <a:solidFill>
                <a:srgbClr val="0068B7"/>
              </a:solidFill>
              <a:effectLst/>
              <a:uLnTx/>
              <a:uFillTx/>
              <a:latin typeface="BIZ UDゴシック" panose="020B0400000000000000" pitchFamily="49" charset="-128"/>
              <a:ea typeface="BIZ UDゴシック" panose="020B0400000000000000" pitchFamily="49" charset="-128"/>
              <a:cs typeface="+mn-cs"/>
            </a:endParaRPr>
          </a:p>
        </p:txBody>
      </p:sp>
      <p:sp>
        <p:nvSpPr>
          <p:cNvPr id="65" name="フローチャート: 結合子 64">
            <a:extLst>
              <a:ext uri="{FF2B5EF4-FFF2-40B4-BE49-F238E27FC236}">
                <a16:creationId xmlns:a16="http://schemas.microsoft.com/office/drawing/2014/main" id="{9DAE5593-C0AA-4A2B-822C-64451CEAD3EB}"/>
              </a:ext>
            </a:extLst>
          </p:cNvPr>
          <p:cNvSpPr/>
          <p:nvPr/>
        </p:nvSpPr>
        <p:spPr>
          <a:xfrm>
            <a:off x="492377" y="5391265"/>
            <a:ext cx="184921" cy="194576"/>
          </a:xfrm>
          <a:prstGeom prst="flowChartConnector">
            <a:avLst/>
          </a:prstGeom>
          <a:solidFill>
            <a:srgbClr val="0068B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71" name="テキスト ボックス 70">
            <a:extLst>
              <a:ext uri="{FF2B5EF4-FFF2-40B4-BE49-F238E27FC236}">
                <a16:creationId xmlns:a16="http://schemas.microsoft.com/office/drawing/2014/main" id="{85F179FA-280E-4478-A84C-EC423B96DF71}"/>
              </a:ext>
            </a:extLst>
          </p:cNvPr>
          <p:cNvSpPr txBox="1"/>
          <p:nvPr/>
        </p:nvSpPr>
        <p:spPr>
          <a:xfrm>
            <a:off x="676842" y="6137395"/>
            <a:ext cx="1022680" cy="307777"/>
          </a:xfrm>
          <a:prstGeom prst="rect">
            <a:avLst/>
          </a:prstGeom>
          <a:noFill/>
        </p:spPr>
        <p:txBody>
          <a:bodyPr wrap="square">
            <a:spAutoFit/>
          </a:bodyPr>
          <a:lstStyle>
            <a:defPPr>
              <a:defRPr lang="ja-JP"/>
            </a:defPPr>
            <a:lvl1pPr>
              <a:defRPr b="1">
                <a:latin typeface="BIZ UDゴシック" panose="020B0400000000000000" pitchFamily="49" charset="-128"/>
                <a:ea typeface="BIZ UDゴシック" panose="020B0400000000000000" pitchFamily="49" charset="-128"/>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対象経費</a:t>
            </a:r>
            <a:endParaRPr kumimoji="1" lang="ja-JP" altLang="en-US" sz="1600" b="1" i="0" u="none" strike="noStrike" kern="1200" cap="none" spc="-100" normalizeH="0" baseline="0" noProof="0" dirty="0">
              <a:ln>
                <a:noFill/>
              </a:ln>
              <a:solidFill>
                <a:srgbClr val="0068B7"/>
              </a:solidFill>
              <a:effectLst/>
              <a:uLnTx/>
              <a:uFillTx/>
              <a:latin typeface="BIZ UDゴシック" panose="020B0400000000000000" pitchFamily="49" charset="-128"/>
              <a:ea typeface="BIZ UDゴシック" panose="020B0400000000000000" pitchFamily="49" charset="-128"/>
              <a:cs typeface="+mn-cs"/>
            </a:endParaRPr>
          </a:p>
        </p:txBody>
      </p:sp>
      <p:sp>
        <p:nvSpPr>
          <p:cNvPr id="72" name="テキスト ボックス 71">
            <a:extLst>
              <a:ext uri="{FF2B5EF4-FFF2-40B4-BE49-F238E27FC236}">
                <a16:creationId xmlns:a16="http://schemas.microsoft.com/office/drawing/2014/main" id="{D03704A3-3BBC-4A7F-8C80-EB1B49E1E1BA}"/>
              </a:ext>
            </a:extLst>
          </p:cNvPr>
          <p:cNvSpPr txBox="1"/>
          <p:nvPr/>
        </p:nvSpPr>
        <p:spPr>
          <a:xfrm>
            <a:off x="2230959" y="6209061"/>
            <a:ext cx="5040890" cy="338554"/>
          </a:xfrm>
          <a:prstGeom prst="rect">
            <a:avLst/>
          </a:prstGeom>
          <a:noFill/>
          <a:ln w="53975">
            <a:noFill/>
          </a:ln>
        </p:spPr>
        <p:txBody>
          <a:bodyPr wrap="square" lIns="0" tIns="0" rIns="0" bIns="0" rtlCol="0">
            <a:spAutoFit/>
          </a:bodyPr>
          <a:lstStyle/>
          <a:p>
            <a:r>
              <a:rPr kumimoji="1" lang="ja-JP" altLang="en-US" sz="1100" b="1" i="0" u="none" strike="noStrike" kern="1200" cap="none" spc="-5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1" lang="ja-JP" altLang="en-US" sz="1100" b="1" spc="-150" dirty="0">
                <a:latin typeface="BIZ UDゴシック" panose="020B0400000000000000" pitchFamily="49" charset="-128"/>
                <a:ea typeface="BIZ UDゴシック" panose="020B0400000000000000" pitchFamily="49" charset="-128"/>
              </a:rPr>
              <a:t>システム</a:t>
            </a:r>
            <a:r>
              <a:rPr kumimoji="1" lang="ja-JP" altLang="en-US" sz="1100" b="1" dirty="0">
                <a:latin typeface="BIZ UDゴシック" panose="020B0400000000000000" pitchFamily="49" charset="-128"/>
                <a:ea typeface="BIZ UDゴシック" panose="020B0400000000000000" pitchFamily="49" charset="-128"/>
              </a:rPr>
              <a:t>等開発費、装置の購入に要する経費</a:t>
            </a:r>
            <a:r>
              <a:rPr kumimoji="1" lang="ja-JP" altLang="en-US" sz="1100" b="1" spc="-150" dirty="0">
                <a:latin typeface="BIZ UDゴシック" panose="020B0400000000000000" pitchFamily="49" charset="-128"/>
                <a:ea typeface="BIZ UDゴシック" panose="020B0400000000000000" pitchFamily="49" charset="-128"/>
              </a:rPr>
              <a:t>、委</a:t>
            </a:r>
            <a:r>
              <a:rPr kumimoji="1" lang="ja-JP" altLang="en-US" sz="1100" b="1" dirty="0">
                <a:latin typeface="BIZ UDゴシック" panose="020B0400000000000000" pitchFamily="49" charset="-128"/>
                <a:ea typeface="BIZ UDゴシック" panose="020B0400000000000000" pitchFamily="49" charset="-128"/>
              </a:rPr>
              <a:t>託費</a:t>
            </a:r>
            <a:r>
              <a:rPr kumimoji="1" lang="en-US" altLang="ja-JP" sz="1100" b="1" dirty="0">
                <a:latin typeface="BIZ UDゴシック" panose="020B0400000000000000" pitchFamily="49" charset="-128"/>
                <a:ea typeface="BIZ UDゴシック" panose="020B0400000000000000" pitchFamily="49" charset="-128"/>
              </a:rPr>
              <a:t>(</a:t>
            </a:r>
            <a:r>
              <a:rPr kumimoji="1" lang="ja-JP" altLang="en-US" sz="1100" b="1" dirty="0">
                <a:latin typeface="BIZ UDゴシック" panose="020B0400000000000000" pitchFamily="49" charset="-128"/>
                <a:ea typeface="BIZ UDゴシック" panose="020B0400000000000000" pitchFamily="49" charset="-128"/>
              </a:rPr>
              <a:t>一部</a:t>
            </a:r>
            <a:r>
              <a:rPr kumimoji="1" lang="en-US" altLang="ja-JP" sz="1100" b="1" dirty="0">
                <a:latin typeface="BIZ UDゴシック" panose="020B0400000000000000" pitchFamily="49" charset="-128"/>
                <a:ea typeface="BIZ UDゴシック" panose="020B0400000000000000" pitchFamily="49" charset="-128"/>
              </a:rPr>
              <a:t>)</a:t>
            </a:r>
            <a:r>
              <a:rPr kumimoji="1" lang="ja-JP" altLang="en-US" sz="1100" b="1" dirty="0">
                <a:latin typeface="BIZ UDゴシック" panose="020B0400000000000000" pitchFamily="49" charset="-128"/>
                <a:ea typeface="BIZ UDゴシック" panose="020B0400000000000000" pitchFamily="49" charset="-128"/>
              </a:rPr>
              <a:t>、広報活動費</a:t>
            </a:r>
            <a:r>
              <a:rPr kumimoji="1" lang="ja-JP" altLang="en-US" sz="1100" b="1" spc="-150" dirty="0">
                <a:latin typeface="BIZ UDゴシック" panose="020B0400000000000000" pitchFamily="49" charset="-128"/>
                <a:ea typeface="BIZ UDゴシック" panose="020B0400000000000000" pitchFamily="49" charset="-128"/>
              </a:rPr>
              <a:t>、</a:t>
            </a:r>
            <a:endParaRPr kumimoji="1" lang="en-US" altLang="ja-JP" sz="1100" b="1" spc="-150" dirty="0">
              <a:latin typeface="BIZ UDゴシック" panose="020B0400000000000000" pitchFamily="49" charset="-128"/>
              <a:ea typeface="BIZ UDゴシック" panose="020B0400000000000000" pitchFamily="49" charset="-128"/>
            </a:endParaRPr>
          </a:p>
          <a:p>
            <a:r>
              <a:rPr kumimoji="1" lang="ja-JP" altLang="en-US" sz="1100" b="1" spc="-150" dirty="0">
                <a:latin typeface="BIZ UDゴシック" panose="020B0400000000000000" pitchFamily="49" charset="-128"/>
                <a:ea typeface="BIZ UDゴシック" panose="020B0400000000000000" pitchFamily="49" charset="-128"/>
              </a:rPr>
              <a:t>　そ</a:t>
            </a:r>
            <a:r>
              <a:rPr kumimoji="1" lang="ja-JP" altLang="en-US" sz="1100" b="1" dirty="0">
                <a:latin typeface="BIZ UDゴシック" panose="020B0400000000000000" pitchFamily="49" charset="-128"/>
                <a:ea typeface="BIZ UDゴシック" panose="020B0400000000000000" pitchFamily="49" charset="-128"/>
              </a:rPr>
              <a:t>の他必要と認められる経費</a:t>
            </a:r>
          </a:p>
        </p:txBody>
      </p:sp>
      <p:sp>
        <p:nvSpPr>
          <p:cNvPr id="74" name="テキスト ボックス 73">
            <a:extLst>
              <a:ext uri="{FF2B5EF4-FFF2-40B4-BE49-F238E27FC236}">
                <a16:creationId xmlns:a16="http://schemas.microsoft.com/office/drawing/2014/main" id="{39174CE6-FA17-493B-AC32-B54C1BDE523B}"/>
              </a:ext>
            </a:extLst>
          </p:cNvPr>
          <p:cNvSpPr txBox="1"/>
          <p:nvPr/>
        </p:nvSpPr>
        <p:spPr>
          <a:xfrm>
            <a:off x="1770566" y="7191669"/>
            <a:ext cx="5356800" cy="471924"/>
          </a:xfrm>
          <a:prstGeom prst="rect">
            <a:avLst/>
          </a:prstGeom>
          <a:noFill/>
          <a:ln w="53975">
            <a:noFill/>
          </a:ln>
        </p:spPr>
        <p:txBody>
          <a:bodyPr wrap="square" lIns="0" tIns="0" rIns="0" bIns="0" rtlCol="0">
            <a:spAutoFit/>
          </a:bodyPr>
          <a:lstStyle/>
          <a:p>
            <a:r>
              <a:rPr kumimoji="1" lang="ja-JP" altLang="en-US" sz="1200" b="1" dirty="0">
                <a:latin typeface="BIZ UDゴシック" panose="020B0400000000000000" pitchFamily="49" charset="-128"/>
                <a:ea typeface="BIZ UDゴシック" panose="020B0400000000000000" pitchFamily="49" charset="-128"/>
              </a:rPr>
              <a:t>・申請受付後、府からヒアリングを行いますので、必ずご対応ください。</a:t>
            </a:r>
            <a:endParaRPr kumimoji="1" lang="en-US" altLang="ja-JP" sz="1200" b="1" dirty="0">
              <a:latin typeface="BIZ UDゴシック" panose="020B0400000000000000" pitchFamily="49" charset="-128"/>
              <a:ea typeface="BIZ UDゴシック" panose="020B0400000000000000" pitchFamily="49" charset="-128"/>
            </a:endParaRPr>
          </a:p>
          <a:p>
            <a:pPr>
              <a:lnSpc>
                <a:spcPts val="800"/>
              </a:lnSpc>
            </a:pPr>
            <a:endParaRPr kumimoji="1" lang="en-US" altLang="ja-JP" sz="1200" b="1" dirty="0">
              <a:latin typeface="BIZ UDゴシック" panose="020B0400000000000000" pitchFamily="49" charset="-128"/>
              <a:ea typeface="BIZ UDゴシック" panose="020B0400000000000000" pitchFamily="49" charset="-128"/>
            </a:endParaRPr>
          </a:p>
          <a:p>
            <a:r>
              <a:rPr kumimoji="1" lang="ja-JP" altLang="en-US" sz="1200" b="1" dirty="0">
                <a:latin typeface="BIZ UDゴシック" panose="020B0400000000000000" pitchFamily="49" charset="-128"/>
                <a:ea typeface="BIZ UDゴシック" panose="020B0400000000000000" pitchFamily="49" charset="-128"/>
              </a:rPr>
              <a:t>・補助事業実施期間は、交付決定日から、令和９年３月</a:t>
            </a:r>
            <a:r>
              <a:rPr kumimoji="1" lang="en-US" altLang="ja-JP" sz="1200" b="1" dirty="0">
                <a:latin typeface="BIZ UDゴシック" panose="020B0400000000000000" pitchFamily="49" charset="-128"/>
                <a:ea typeface="BIZ UDゴシック" panose="020B0400000000000000" pitchFamily="49" charset="-128"/>
              </a:rPr>
              <a:t>31</a:t>
            </a:r>
            <a:r>
              <a:rPr kumimoji="1" lang="ja-JP" altLang="en-US" sz="1200" b="1" dirty="0">
                <a:latin typeface="BIZ UDゴシック" panose="020B0400000000000000" pitchFamily="49" charset="-128"/>
                <a:ea typeface="BIZ UDゴシック" panose="020B0400000000000000" pitchFamily="49" charset="-128"/>
              </a:rPr>
              <a:t>日（水）まで</a:t>
            </a:r>
            <a:endParaRPr kumimoji="1" lang="en-US" altLang="ja-JP" sz="1200" b="1" dirty="0">
              <a:latin typeface="BIZ UDゴシック" panose="020B0400000000000000" pitchFamily="49" charset="-128"/>
              <a:ea typeface="BIZ UDゴシック" panose="020B0400000000000000" pitchFamily="49" charset="-128"/>
            </a:endParaRPr>
          </a:p>
        </p:txBody>
      </p:sp>
      <p:sp>
        <p:nvSpPr>
          <p:cNvPr id="76" name="角丸四角形 5">
            <a:extLst>
              <a:ext uri="{FF2B5EF4-FFF2-40B4-BE49-F238E27FC236}">
                <a16:creationId xmlns:a16="http://schemas.microsoft.com/office/drawing/2014/main" id="{90CB0A92-A3AE-4F08-9959-E1833265775F}"/>
              </a:ext>
            </a:extLst>
          </p:cNvPr>
          <p:cNvSpPr/>
          <p:nvPr/>
        </p:nvSpPr>
        <p:spPr>
          <a:xfrm>
            <a:off x="303602" y="1981034"/>
            <a:ext cx="6969074" cy="865045"/>
          </a:xfrm>
          <a:prstGeom prst="roundRect">
            <a:avLst/>
          </a:prstGeom>
          <a:solidFill>
            <a:schemeClr val="accent4">
              <a:lumMod val="20000"/>
              <a:lumOff val="80000"/>
            </a:schemeClr>
          </a:solid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a:extLst>
              <a:ext uri="{FF2B5EF4-FFF2-40B4-BE49-F238E27FC236}">
                <a16:creationId xmlns:a16="http://schemas.microsoft.com/office/drawing/2014/main" id="{CEA0E510-4686-4F42-805A-CC7FACD0A6E0}"/>
              </a:ext>
            </a:extLst>
          </p:cNvPr>
          <p:cNvSpPr txBox="1"/>
          <p:nvPr/>
        </p:nvSpPr>
        <p:spPr>
          <a:xfrm>
            <a:off x="530477" y="2176050"/>
            <a:ext cx="6577639" cy="246492"/>
          </a:xfrm>
          <a:prstGeom prst="rect">
            <a:avLst/>
          </a:prstGeom>
          <a:noFill/>
          <a:ln w="53975">
            <a:noFill/>
          </a:ln>
        </p:spPr>
        <p:txBody>
          <a:bodyPr wrap="square" lIns="0" tIns="0" rIns="0" bIns="0" rtlCol="0">
            <a:spAutoFit/>
          </a:bodyPr>
          <a:lstStyle/>
          <a:p>
            <a:r>
              <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 公募期間 令和８年７月１日</a:t>
            </a:r>
            <a:r>
              <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a:t>
            </a:r>
            <a:r>
              <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水</a:t>
            </a:r>
            <a:r>
              <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)14:00 </a:t>
            </a:r>
            <a:r>
              <a:rPr kumimoji="1" lang="ja-JP" altLang="en-US" sz="12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から  </a:t>
            </a:r>
            <a:r>
              <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７月</a:t>
            </a:r>
            <a:r>
              <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31</a:t>
            </a:r>
            <a:r>
              <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日</a:t>
            </a:r>
            <a:r>
              <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a:t>
            </a:r>
            <a:r>
              <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金</a:t>
            </a:r>
            <a:r>
              <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)18:00 </a:t>
            </a:r>
            <a:r>
              <a:rPr kumimoji="1" lang="ja-JP" altLang="en-US" sz="12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まで</a:t>
            </a:r>
            <a:endParaRPr kumimoji="1" lang="ja-JP" altLang="en-US"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78" name="角丸四角形 5">
            <a:extLst>
              <a:ext uri="{FF2B5EF4-FFF2-40B4-BE49-F238E27FC236}">
                <a16:creationId xmlns:a16="http://schemas.microsoft.com/office/drawing/2014/main" id="{F0218042-F2CB-47BB-9B5F-1737029802D2}"/>
              </a:ext>
            </a:extLst>
          </p:cNvPr>
          <p:cNvSpPr/>
          <p:nvPr/>
        </p:nvSpPr>
        <p:spPr>
          <a:xfrm>
            <a:off x="384681" y="2060571"/>
            <a:ext cx="6817103" cy="707904"/>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9" name="テキスト ボックス 78">
            <a:extLst>
              <a:ext uri="{FF2B5EF4-FFF2-40B4-BE49-F238E27FC236}">
                <a16:creationId xmlns:a16="http://schemas.microsoft.com/office/drawing/2014/main" id="{A21C7EF9-8EA3-4B2A-B814-F34683469714}"/>
              </a:ext>
            </a:extLst>
          </p:cNvPr>
          <p:cNvSpPr txBox="1"/>
          <p:nvPr/>
        </p:nvSpPr>
        <p:spPr>
          <a:xfrm>
            <a:off x="790130" y="2503551"/>
            <a:ext cx="6577639" cy="161583"/>
          </a:xfrm>
          <a:prstGeom prst="rect">
            <a:avLst/>
          </a:prstGeom>
          <a:noFill/>
          <a:ln w="53975">
            <a:noFill/>
          </a:ln>
        </p:spPr>
        <p:txBody>
          <a:bodyPr wrap="square" lIns="0" tIns="0" rIns="0" bIns="0" rtlCol="0">
            <a:spAutoFit/>
          </a:bodyPr>
          <a:lstStyle/>
          <a:p>
            <a:r>
              <a:rPr kumimoji="1" lang="en-US" altLang="ja-JP" sz="1050" b="1" dirty="0">
                <a:latin typeface="BIZ UDゴシック" panose="020B0400000000000000" pitchFamily="49" charset="-128"/>
                <a:ea typeface="BIZ UDゴシック" panose="020B0400000000000000" pitchFamily="49" charset="-128"/>
              </a:rPr>
              <a:t>※</a:t>
            </a:r>
            <a:r>
              <a:rPr kumimoji="1" lang="ja-JP" altLang="en-US" sz="1050" b="1" dirty="0">
                <a:latin typeface="BIZ UDゴシック" panose="020B0400000000000000" pitchFamily="49" charset="-128"/>
                <a:ea typeface="BIZ UDゴシック" panose="020B0400000000000000" pitchFamily="49" charset="-128"/>
              </a:rPr>
              <a:t>郵送の場合は、特定記録郵便や簡易書留等の配達状況の記録が残る方法でお送りください。</a:t>
            </a:r>
          </a:p>
        </p:txBody>
      </p:sp>
      <p:sp>
        <p:nvSpPr>
          <p:cNvPr id="43" name="ホームベース 21">
            <a:extLst>
              <a:ext uri="{FF2B5EF4-FFF2-40B4-BE49-F238E27FC236}">
                <a16:creationId xmlns:a16="http://schemas.microsoft.com/office/drawing/2014/main" id="{0CCEF892-FDF7-45E2-9516-303336301E8C}"/>
              </a:ext>
            </a:extLst>
          </p:cNvPr>
          <p:cNvSpPr/>
          <p:nvPr/>
        </p:nvSpPr>
        <p:spPr>
          <a:xfrm>
            <a:off x="1793958" y="8151105"/>
            <a:ext cx="1080000" cy="504000"/>
          </a:xfrm>
          <a:prstGeom prst="homePlate">
            <a:avLst>
              <a:gd name="adj" fmla="val 30302"/>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latin typeface="Meiryo UI" panose="020B0604030504040204" pitchFamily="50" charset="-128"/>
              <a:ea typeface="Meiryo UI" panose="020B0604030504040204" pitchFamily="50" charset="-128"/>
            </a:endParaRPr>
          </a:p>
        </p:txBody>
      </p:sp>
      <p:sp>
        <p:nvSpPr>
          <p:cNvPr id="44" name="山形 22">
            <a:extLst>
              <a:ext uri="{FF2B5EF4-FFF2-40B4-BE49-F238E27FC236}">
                <a16:creationId xmlns:a16="http://schemas.microsoft.com/office/drawing/2014/main" id="{62E3A54E-243A-4301-BB99-0FB9FBE69764}"/>
              </a:ext>
            </a:extLst>
          </p:cNvPr>
          <p:cNvSpPr/>
          <p:nvPr/>
        </p:nvSpPr>
        <p:spPr>
          <a:xfrm>
            <a:off x="2765874" y="8152437"/>
            <a:ext cx="1188000" cy="504000"/>
          </a:xfrm>
          <a:prstGeom prst="chevron">
            <a:avLst>
              <a:gd name="adj" fmla="val 30113"/>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47" name="テキスト ボックス 46">
            <a:extLst>
              <a:ext uri="{FF2B5EF4-FFF2-40B4-BE49-F238E27FC236}">
                <a16:creationId xmlns:a16="http://schemas.microsoft.com/office/drawing/2014/main" id="{E461AF77-D810-454A-B2E7-7E5EAC3D3FB8}"/>
              </a:ext>
            </a:extLst>
          </p:cNvPr>
          <p:cNvSpPr txBox="1"/>
          <p:nvPr/>
        </p:nvSpPr>
        <p:spPr>
          <a:xfrm>
            <a:off x="1873309" y="8388318"/>
            <a:ext cx="738342" cy="307777"/>
          </a:xfrm>
          <a:prstGeom prst="rect">
            <a:avLst/>
          </a:prstGeom>
          <a:noFill/>
          <a:ln w="53975">
            <a:noFill/>
          </a:ln>
        </p:spPr>
        <p:txBody>
          <a:bodyPr wrap="square" rtlCol="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公募</a:t>
            </a:r>
            <a:endParaRPr kumimoji="1" lang="en-US" altLang="ja-JP" sz="1400" b="1" dirty="0">
              <a:solidFill>
                <a:schemeClr val="bg1"/>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99C142C6-1D9F-4707-B4AC-E1E58C15E102}"/>
              </a:ext>
            </a:extLst>
          </p:cNvPr>
          <p:cNvSpPr txBox="1"/>
          <p:nvPr/>
        </p:nvSpPr>
        <p:spPr>
          <a:xfrm>
            <a:off x="2885558" y="8394208"/>
            <a:ext cx="939287" cy="307777"/>
          </a:xfrm>
          <a:prstGeom prst="rect">
            <a:avLst/>
          </a:prstGeom>
          <a:noFill/>
          <a:ln w="53975">
            <a:noFill/>
          </a:ln>
        </p:spPr>
        <p:txBody>
          <a:bodyPr wrap="square" rtlCol="0">
            <a:sp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ヒアリング</a:t>
            </a:r>
            <a:endParaRPr kumimoji="1" lang="en-US" altLang="ja-JP" sz="1400" b="1" dirty="0">
              <a:solidFill>
                <a:schemeClr val="bg1"/>
              </a:solidFill>
              <a:latin typeface="Meiryo UI" panose="020B0604030504040204" pitchFamily="50" charset="-128"/>
              <a:ea typeface="Meiryo UI" panose="020B0604030504040204" pitchFamily="50" charset="-128"/>
            </a:endParaRPr>
          </a:p>
        </p:txBody>
      </p:sp>
      <p:sp>
        <p:nvSpPr>
          <p:cNvPr id="57" name="テキスト ボックス 56">
            <a:extLst>
              <a:ext uri="{FF2B5EF4-FFF2-40B4-BE49-F238E27FC236}">
                <a16:creationId xmlns:a16="http://schemas.microsoft.com/office/drawing/2014/main" id="{13E6253A-D250-427D-A0D9-18EA6519EA06}"/>
              </a:ext>
            </a:extLst>
          </p:cNvPr>
          <p:cNvSpPr txBox="1"/>
          <p:nvPr/>
        </p:nvSpPr>
        <p:spPr>
          <a:xfrm>
            <a:off x="164887" y="8921116"/>
            <a:ext cx="7691557" cy="184666"/>
          </a:xfrm>
          <a:prstGeom prst="rect">
            <a:avLst/>
          </a:prstGeom>
          <a:noFill/>
          <a:ln w="53975">
            <a:noFill/>
          </a:ln>
        </p:spPr>
        <p:txBody>
          <a:bodyPr wrap="square" lIns="0" tIns="0" rIns="0" bIns="0" rtlCol="0">
            <a:spAutoFit/>
          </a:bodyPr>
          <a:lstStyle/>
          <a:p>
            <a:r>
              <a:rPr kumimoji="1" lang="ja-JP" altLang="en-US" sz="12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応募方法等の詳細は府ホームページをご参照ください</a:t>
            </a:r>
            <a:r>
              <a:rPr kumimoji="1" lang="ja-JP" altLang="en-US" sz="9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（以下</a:t>
            </a:r>
            <a:r>
              <a:rPr kumimoji="1" lang="en-US" altLang="ja-JP" sz="9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QR</a:t>
            </a:r>
            <a:r>
              <a:rPr kumimoji="1" lang="ja-JP" altLang="en-US" sz="9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コードから公募要領及び応募申請書等を</a:t>
            </a:r>
            <a:r>
              <a:rPr kumimoji="1" lang="ja-JP" altLang="en-US" sz="900" b="1" spc="-150"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ダウンロード</a:t>
            </a:r>
            <a:r>
              <a:rPr kumimoji="1" lang="ja-JP" altLang="en-US" sz="9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頂けます）</a:t>
            </a:r>
            <a:endParaRPr kumimoji="1" lang="ja-JP" altLang="en-US" sz="12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69" name="テキスト ボックス 68">
            <a:extLst>
              <a:ext uri="{FF2B5EF4-FFF2-40B4-BE49-F238E27FC236}">
                <a16:creationId xmlns:a16="http://schemas.microsoft.com/office/drawing/2014/main" id="{DD44C441-B93F-41FA-A8F0-BBA33AB677F6}"/>
              </a:ext>
            </a:extLst>
          </p:cNvPr>
          <p:cNvSpPr txBox="1"/>
          <p:nvPr/>
        </p:nvSpPr>
        <p:spPr>
          <a:xfrm>
            <a:off x="1675316" y="7896925"/>
            <a:ext cx="1414697" cy="169277"/>
          </a:xfrm>
          <a:prstGeom prst="rect">
            <a:avLst/>
          </a:prstGeom>
          <a:noFill/>
          <a:ln w="53975">
            <a:noFill/>
          </a:ln>
        </p:spPr>
        <p:txBody>
          <a:bodyPr wrap="square" lIns="0" tIns="0" rIns="0" bIns="0" rtlCol="0">
            <a:spAutoFit/>
          </a:bodyPr>
          <a:lstStyle/>
          <a:p>
            <a:r>
              <a:rPr kumimoji="1" lang="ja-JP" altLang="en-US" sz="1100" dirty="0">
                <a:latin typeface="BIZ UDゴシック" panose="020B0400000000000000" pitchFamily="49" charset="-128"/>
                <a:ea typeface="BIZ UDゴシック" panose="020B0400000000000000" pitchFamily="49" charset="-128"/>
              </a:rPr>
              <a:t>（参考）スケジュール</a:t>
            </a:r>
            <a:endParaRPr kumimoji="1" lang="en-US" altLang="ja-JP" sz="1100" dirty="0">
              <a:latin typeface="BIZ UDゴシック" panose="020B0400000000000000" pitchFamily="49" charset="-128"/>
              <a:ea typeface="BIZ UDゴシック" panose="020B0400000000000000" pitchFamily="49" charset="-128"/>
            </a:endParaRPr>
          </a:p>
        </p:txBody>
      </p:sp>
      <p:sp>
        <p:nvSpPr>
          <p:cNvPr id="51" name="テキスト ボックス 50">
            <a:extLst>
              <a:ext uri="{FF2B5EF4-FFF2-40B4-BE49-F238E27FC236}">
                <a16:creationId xmlns:a16="http://schemas.microsoft.com/office/drawing/2014/main" id="{78460D1D-84D5-4D74-A318-1603B60172A7}"/>
              </a:ext>
            </a:extLst>
          </p:cNvPr>
          <p:cNvSpPr txBox="1"/>
          <p:nvPr/>
        </p:nvSpPr>
        <p:spPr>
          <a:xfrm>
            <a:off x="5027423" y="8440415"/>
            <a:ext cx="999051" cy="259045"/>
          </a:xfrm>
          <a:prstGeom prst="rect">
            <a:avLst/>
          </a:prstGeom>
          <a:noFill/>
          <a:ln w="53975">
            <a:noFill/>
          </a:ln>
        </p:spPr>
        <p:txBody>
          <a:bodyPr wrap="square" rtlCol="0">
            <a:spAutoFit/>
          </a:bodyPr>
          <a:lstStyle/>
          <a:p>
            <a:pPr algn="ctr">
              <a:lnSpc>
                <a:spcPts val="1300"/>
              </a:lnSpc>
            </a:pPr>
            <a:r>
              <a:rPr kumimoji="1" lang="ja-JP" altLang="en-US" sz="1400" b="1" dirty="0">
                <a:latin typeface="Meiryo UI" panose="020B0604030504040204" pitchFamily="50" charset="-128"/>
                <a:ea typeface="Meiryo UI" panose="020B0604030504040204" pitchFamily="50" charset="-128"/>
              </a:rPr>
              <a:t>交付決定</a:t>
            </a:r>
            <a:endParaRPr kumimoji="1" lang="en-US" altLang="ja-JP" sz="1400" b="1" dirty="0">
              <a:latin typeface="Meiryo UI" panose="020B0604030504040204" pitchFamily="50" charset="-128"/>
              <a:ea typeface="Meiryo UI" panose="020B0604030504040204" pitchFamily="50" charset="-128"/>
            </a:endParaRPr>
          </a:p>
        </p:txBody>
      </p:sp>
      <p:sp>
        <p:nvSpPr>
          <p:cNvPr id="81" name="テキスト ボックス 80">
            <a:extLst>
              <a:ext uri="{FF2B5EF4-FFF2-40B4-BE49-F238E27FC236}">
                <a16:creationId xmlns:a16="http://schemas.microsoft.com/office/drawing/2014/main" id="{D2A54871-696D-4554-884B-5354FA69C356}"/>
              </a:ext>
            </a:extLst>
          </p:cNvPr>
          <p:cNvSpPr txBox="1"/>
          <p:nvPr/>
        </p:nvSpPr>
        <p:spPr>
          <a:xfrm>
            <a:off x="1679752" y="8140411"/>
            <a:ext cx="1209467" cy="253916"/>
          </a:xfrm>
          <a:prstGeom prst="rect">
            <a:avLst/>
          </a:prstGeom>
          <a:noFill/>
          <a:ln w="53975">
            <a:noFill/>
          </a:ln>
        </p:spPr>
        <p:txBody>
          <a:bodyPr wrap="square" rtlCol="0">
            <a:spAutoFit/>
          </a:bodyPr>
          <a:lstStyle/>
          <a:p>
            <a:r>
              <a:rPr kumimoji="1" lang="en-US" altLang="ja-JP" sz="1050" dirty="0">
                <a:solidFill>
                  <a:schemeClr val="bg1"/>
                </a:solidFill>
                <a:latin typeface="Meiryo UI" panose="020B0604030504040204" pitchFamily="50" charset="-128"/>
                <a:ea typeface="Meiryo UI" panose="020B0604030504040204" pitchFamily="50" charset="-128"/>
              </a:rPr>
              <a:t> </a:t>
            </a:r>
            <a:r>
              <a:rPr kumimoji="1" lang="ja-JP" altLang="en-US" sz="1050" spc="-150" dirty="0">
                <a:solidFill>
                  <a:schemeClr val="bg1"/>
                </a:solidFill>
                <a:latin typeface="Meiryo UI" panose="020B0604030504040204" pitchFamily="50" charset="-128"/>
                <a:ea typeface="Meiryo UI" panose="020B0604030504040204" pitchFamily="50" charset="-128"/>
              </a:rPr>
              <a:t>令和８年</a:t>
            </a:r>
            <a:r>
              <a:rPr kumimoji="1" lang="en-US" altLang="ja-JP" sz="1050" spc="-150" dirty="0">
                <a:solidFill>
                  <a:schemeClr val="bg1"/>
                </a:solidFill>
                <a:latin typeface="Meiryo UI" panose="020B0604030504040204" pitchFamily="50" charset="-128"/>
                <a:ea typeface="Meiryo UI" panose="020B0604030504040204" pitchFamily="50" charset="-128"/>
              </a:rPr>
              <a:t>7</a:t>
            </a:r>
            <a:r>
              <a:rPr kumimoji="1" lang="ja-JP" altLang="en-US" sz="1050" spc="-150" dirty="0">
                <a:solidFill>
                  <a:schemeClr val="bg1"/>
                </a:solidFill>
                <a:latin typeface="Meiryo UI" panose="020B0604030504040204" pitchFamily="50" charset="-128"/>
                <a:ea typeface="Meiryo UI" panose="020B0604030504040204" pitchFamily="50" charset="-128"/>
              </a:rPr>
              <a:t>月～</a:t>
            </a:r>
            <a:endParaRPr kumimoji="1" lang="en-US" altLang="ja-JP" sz="1050" spc="-150" dirty="0">
              <a:solidFill>
                <a:schemeClr val="bg1"/>
              </a:solidFill>
              <a:latin typeface="Meiryo UI" panose="020B0604030504040204" pitchFamily="50" charset="-128"/>
              <a:ea typeface="Meiryo UI" panose="020B0604030504040204" pitchFamily="50" charset="-128"/>
            </a:endParaRPr>
          </a:p>
        </p:txBody>
      </p:sp>
      <p:sp>
        <p:nvSpPr>
          <p:cNvPr id="82" name="テキスト ボックス 81">
            <a:extLst>
              <a:ext uri="{FF2B5EF4-FFF2-40B4-BE49-F238E27FC236}">
                <a16:creationId xmlns:a16="http://schemas.microsoft.com/office/drawing/2014/main" id="{ABC52063-FB18-4844-921A-96C14ABD0705}"/>
              </a:ext>
            </a:extLst>
          </p:cNvPr>
          <p:cNvSpPr txBox="1"/>
          <p:nvPr/>
        </p:nvSpPr>
        <p:spPr>
          <a:xfrm>
            <a:off x="2808688" y="8133059"/>
            <a:ext cx="1207936" cy="348813"/>
          </a:xfrm>
          <a:prstGeom prst="rect">
            <a:avLst/>
          </a:prstGeom>
          <a:noFill/>
          <a:ln w="53975">
            <a:noFill/>
          </a:ln>
        </p:spPr>
        <p:txBody>
          <a:bodyPr wrap="square" rtlCol="0">
            <a:spAutoFit/>
          </a:bodyPr>
          <a:lstStyle/>
          <a:p>
            <a:pPr>
              <a:lnSpc>
                <a:spcPts val="1000"/>
              </a:lnSpc>
            </a:pPr>
            <a:r>
              <a:rPr kumimoji="1" lang="en-US" altLang="ja-JP" sz="1000" dirty="0">
                <a:solidFill>
                  <a:schemeClr val="bg1"/>
                </a:solidFill>
                <a:latin typeface="Meiryo UI" panose="020B0604030504040204" pitchFamily="50" charset="-128"/>
                <a:ea typeface="Meiryo UI" panose="020B0604030504040204" pitchFamily="50" charset="-128"/>
              </a:rPr>
              <a:t>7</a:t>
            </a:r>
            <a:r>
              <a:rPr kumimoji="1" lang="ja-JP" altLang="en-US" sz="1000" dirty="0">
                <a:solidFill>
                  <a:schemeClr val="bg1"/>
                </a:solidFill>
                <a:latin typeface="Meiryo UI" panose="020B0604030504040204" pitchFamily="50" charset="-128"/>
                <a:ea typeface="Meiryo UI" panose="020B0604030504040204" pitchFamily="50" charset="-128"/>
              </a:rPr>
              <a:t>月下旬</a:t>
            </a:r>
            <a:endParaRPr kumimoji="1" lang="en-US" altLang="ja-JP" sz="1000" dirty="0">
              <a:solidFill>
                <a:schemeClr val="bg1"/>
              </a:solidFill>
              <a:latin typeface="Meiryo UI" panose="020B0604030504040204" pitchFamily="50" charset="-128"/>
              <a:ea typeface="Meiryo UI" panose="020B0604030504040204" pitchFamily="50" charset="-128"/>
            </a:endParaRPr>
          </a:p>
          <a:p>
            <a:pPr>
              <a:lnSpc>
                <a:spcPts val="1000"/>
              </a:lnSpc>
            </a:pPr>
            <a:r>
              <a:rPr kumimoji="1" lang="ja-JP" altLang="en-US" sz="1000" dirty="0">
                <a:solidFill>
                  <a:schemeClr val="bg1"/>
                </a:solidFill>
                <a:latin typeface="Meiryo UI" panose="020B0604030504040204" pitchFamily="50" charset="-128"/>
                <a:ea typeface="Meiryo UI" panose="020B0604030504040204" pitchFamily="50" charset="-128"/>
              </a:rPr>
              <a:t>　　～</a:t>
            </a:r>
            <a:r>
              <a:rPr kumimoji="1" lang="en-US" altLang="ja-JP" sz="1000" dirty="0">
                <a:solidFill>
                  <a:schemeClr val="bg1"/>
                </a:solidFill>
                <a:latin typeface="Meiryo UI" panose="020B0604030504040204" pitchFamily="50" charset="-128"/>
                <a:ea typeface="Meiryo UI" panose="020B0604030504040204" pitchFamily="50" charset="-128"/>
              </a:rPr>
              <a:t>8</a:t>
            </a:r>
            <a:r>
              <a:rPr kumimoji="1" lang="ja-JP" altLang="en-US" sz="1000" dirty="0">
                <a:solidFill>
                  <a:schemeClr val="bg1"/>
                </a:solidFill>
                <a:latin typeface="Meiryo UI" panose="020B0604030504040204" pitchFamily="50" charset="-128"/>
                <a:ea typeface="Meiryo UI" panose="020B0604030504040204" pitchFamily="50" charset="-128"/>
              </a:rPr>
              <a:t>月上旬</a:t>
            </a:r>
            <a:endParaRPr kumimoji="1" lang="en-US" altLang="ja-JP" sz="1000" dirty="0">
              <a:solidFill>
                <a:schemeClr val="bg1"/>
              </a:solidFill>
              <a:latin typeface="Meiryo UI" panose="020B0604030504040204" pitchFamily="50" charset="-128"/>
              <a:ea typeface="Meiryo UI" panose="020B0604030504040204" pitchFamily="50" charset="-128"/>
            </a:endParaRPr>
          </a:p>
        </p:txBody>
      </p:sp>
      <p:sp>
        <p:nvSpPr>
          <p:cNvPr id="68" name="山形 27">
            <a:extLst>
              <a:ext uri="{FF2B5EF4-FFF2-40B4-BE49-F238E27FC236}">
                <a16:creationId xmlns:a16="http://schemas.microsoft.com/office/drawing/2014/main" id="{B925581E-BB42-4526-AD63-7D01AFBA9923}"/>
              </a:ext>
            </a:extLst>
          </p:cNvPr>
          <p:cNvSpPr/>
          <p:nvPr/>
        </p:nvSpPr>
        <p:spPr>
          <a:xfrm>
            <a:off x="3839163" y="8155504"/>
            <a:ext cx="1188000" cy="504000"/>
          </a:xfrm>
          <a:prstGeom prst="chevron">
            <a:avLst>
              <a:gd name="adj" fmla="val 31099"/>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43">
              <a:solidFill>
                <a:schemeClr val="tx1"/>
              </a:solidFill>
              <a:latin typeface="Meiryo UI" panose="020B0604030504040204" pitchFamily="50" charset="-128"/>
              <a:ea typeface="Meiryo UI" panose="020B0604030504040204" pitchFamily="50" charset="-128"/>
            </a:endParaRPr>
          </a:p>
        </p:txBody>
      </p:sp>
      <p:sp>
        <p:nvSpPr>
          <p:cNvPr id="80" name="テキスト ボックス 79">
            <a:extLst>
              <a:ext uri="{FF2B5EF4-FFF2-40B4-BE49-F238E27FC236}">
                <a16:creationId xmlns:a16="http://schemas.microsoft.com/office/drawing/2014/main" id="{D40F8669-69C6-4EDE-923D-7D3A3DE3A993}"/>
              </a:ext>
            </a:extLst>
          </p:cNvPr>
          <p:cNvSpPr txBox="1"/>
          <p:nvPr/>
        </p:nvSpPr>
        <p:spPr>
          <a:xfrm>
            <a:off x="3902424" y="8121392"/>
            <a:ext cx="972667" cy="253916"/>
          </a:xfrm>
          <a:prstGeom prst="rect">
            <a:avLst/>
          </a:prstGeom>
          <a:noFill/>
          <a:ln w="53975">
            <a:noFill/>
          </a:ln>
        </p:spPr>
        <p:txBody>
          <a:bodyPr wrap="square" rtlCol="0">
            <a:spAutoFit/>
          </a:bodyPr>
          <a:lstStyle/>
          <a:p>
            <a:r>
              <a:rPr kumimoji="1" lang="en-US" altLang="ja-JP" sz="1050" dirty="0">
                <a:latin typeface="Meiryo UI" panose="020B0604030504040204" pitchFamily="50" charset="-128"/>
                <a:ea typeface="Meiryo UI" panose="020B0604030504040204" pitchFamily="50" charset="-128"/>
              </a:rPr>
              <a:t>8</a:t>
            </a:r>
            <a:r>
              <a:rPr kumimoji="1" lang="ja-JP" altLang="en-US" sz="1050" dirty="0">
                <a:latin typeface="Meiryo UI" panose="020B0604030504040204" pitchFamily="50" charset="-128"/>
                <a:ea typeface="Meiryo UI" panose="020B0604030504040204" pitchFamily="50" charset="-128"/>
              </a:rPr>
              <a:t>月中下旬</a:t>
            </a:r>
            <a:endParaRPr kumimoji="1" lang="en-US" altLang="ja-JP" sz="1050" dirty="0">
              <a:latin typeface="Meiryo UI" panose="020B0604030504040204" pitchFamily="50" charset="-128"/>
              <a:ea typeface="Meiryo UI" panose="020B0604030504040204" pitchFamily="50" charset="-128"/>
            </a:endParaRPr>
          </a:p>
        </p:txBody>
      </p:sp>
      <p:sp>
        <p:nvSpPr>
          <p:cNvPr id="85" name="テキスト ボックス 84">
            <a:extLst>
              <a:ext uri="{FF2B5EF4-FFF2-40B4-BE49-F238E27FC236}">
                <a16:creationId xmlns:a16="http://schemas.microsoft.com/office/drawing/2014/main" id="{BF21C10C-8B4C-4D60-9B73-8A83E76FF614}"/>
              </a:ext>
            </a:extLst>
          </p:cNvPr>
          <p:cNvSpPr txBox="1"/>
          <p:nvPr/>
        </p:nvSpPr>
        <p:spPr>
          <a:xfrm>
            <a:off x="3941860" y="8441082"/>
            <a:ext cx="999051" cy="259045"/>
          </a:xfrm>
          <a:prstGeom prst="rect">
            <a:avLst/>
          </a:prstGeom>
          <a:noFill/>
          <a:ln w="53975">
            <a:noFill/>
          </a:ln>
        </p:spPr>
        <p:txBody>
          <a:bodyPr wrap="square" rtlCol="0">
            <a:spAutoFit/>
          </a:bodyPr>
          <a:lstStyle/>
          <a:p>
            <a:pPr algn="ctr">
              <a:lnSpc>
                <a:spcPts val="1300"/>
              </a:lnSpc>
            </a:pPr>
            <a:r>
              <a:rPr kumimoji="1" lang="ja-JP" altLang="en-US" sz="1400" b="1" dirty="0">
                <a:latin typeface="Meiryo UI" panose="020B0604030504040204" pitchFamily="50" charset="-128"/>
                <a:ea typeface="Meiryo UI" panose="020B0604030504040204" pitchFamily="50" charset="-128"/>
              </a:rPr>
              <a:t>審査・選定</a:t>
            </a:r>
            <a:endParaRPr kumimoji="1" lang="en-US" altLang="ja-JP" sz="1400" b="1" dirty="0">
              <a:latin typeface="Meiryo UI" panose="020B0604030504040204" pitchFamily="50" charset="-128"/>
              <a:ea typeface="Meiryo UI" panose="020B0604030504040204" pitchFamily="50" charset="-128"/>
            </a:endParaRPr>
          </a:p>
        </p:txBody>
      </p:sp>
      <p:pic>
        <p:nvPicPr>
          <p:cNvPr id="66" name="図 65">
            <a:extLst>
              <a:ext uri="{FF2B5EF4-FFF2-40B4-BE49-F238E27FC236}">
                <a16:creationId xmlns:a16="http://schemas.microsoft.com/office/drawing/2014/main" id="{5657B613-279C-4C5F-AFC3-83AB4936E48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369972" y="9613703"/>
            <a:ext cx="756000" cy="756000"/>
          </a:xfrm>
          <a:prstGeom prst="rect">
            <a:avLst/>
          </a:prstGeom>
        </p:spPr>
      </p:pic>
      <p:sp>
        <p:nvSpPr>
          <p:cNvPr id="87" name="フローチャート: 結合子 86">
            <a:extLst>
              <a:ext uri="{FF2B5EF4-FFF2-40B4-BE49-F238E27FC236}">
                <a16:creationId xmlns:a16="http://schemas.microsoft.com/office/drawing/2014/main" id="{B2F4FD35-D49A-4977-9607-B2C4B95DFEA7}"/>
              </a:ext>
            </a:extLst>
          </p:cNvPr>
          <p:cNvSpPr/>
          <p:nvPr/>
        </p:nvSpPr>
        <p:spPr>
          <a:xfrm>
            <a:off x="478611" y="3684349"/>
            <a:ext cx="184921" cy="194576"/>
          </a:xfrm>
          <a:prstGeom prst="flowChartConnector">
            <a:avLst/>
          </a:prstGeom>
          <a:solidFill>
            <a:srgbClr val="0068B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83" name="テキスト ボックス 82">
            <a:extLst>
              <a:ext uri="{FF2B5EF4-FFF2-40B4-BE49-F238E27FC236}">
                <a16:creationId xmlns:a16="http://schemas.microsoft.com/office/drawing/2014/main" id="{0A3E5CAD-83ED-41C4-8AF6-A24835D2E30A}"/>
              </a:ext>
            </a:extLst>
          </p:cNvPr>
          <p:cNvSpPr txBox="1"/>
          <p:nvPr/>
        </p:nvSpPr>
        <p:spPr>
          <a:xfrm>
            <a:off x="6047143" y="8117794"/>
            <a:ext cx="999051" cy="253916"/>
          </a:xfrm>
          <a:prstGeom prst="rect">
            <a:avLst/>
          </a:prstGeom>
          <a:noFill/>
          <a:ln w="53975">
            <a:noFill/>
          </a:ln>
        </p:spPr>
        <p:txBody>
          <a:bodyPr wrap="square" rtlCol="0">
            <a:spAutoFit/>
          </a:bodyPr>
          <a:lstStyle/>
          <a:p>
            <a:r>
              <a:rPr kumimoji="1" lang="ja-JP" altLang="en-US" sz="1050" spc="-150" dirty="0">
                <a:latin typeface="Meiryo UI" panose="020B0604030504040204" pitchFamily="50" charset="-128"/>
                <a:ea typeface="Meiryo UI" panose="020B0604030504040204" pitchFamily="50" charset="-128"/>
              </a:rPr>
              <a:t>～令和９年</a:t>
            </a:r>
            <a:r>
              <a:rPr kumimoji="1" lang="en-US" altLang="ja-JP" sz="1050" spc="-150" dirty="0">
                <a:latin typeface="Meiryo UI" panose="020B0604030504040204" pitchFamily="50" charset="-128"/>
                <a:ea typeface="Meiryo UI" panose="020B0604030504040204" pitchFamily="50" charset="-128"/>
              </a:rPr>
              <a:t>3</a:t>
            </a:r>
            <a:r>
              <a:rPr kumimoji="1" lang="ja-JP" altLang="en-US" sz="1050" spc="-150" dirty="0">
                <a:latin typeface="Meiryo UI" panose="020B0604030504040204" pitchFamily="50" charset="-128"/>
                <a:ea typeface="Meiryo UI" panose="020B0604030504040204" pitchFamily="50" charset="-128"/>
              </a:rPr>
              <a:t>月</a:t>
            </a:r>
            <a:endParaRPr kumimoji="1" lang="en-US" altLang="ja-JP" sz="1050" spc="-150" dirty="0">
              <a:latin typeface="Meiryo UI" panose="020B0604030504040204" pitchFamily="50" charset="-128"/>
              <a:ea typeface="Meiryo UI" panose="020B0604030504040204" pitchFamily="50" charset="-128"/>
            </a:endParaRPr>
          </a:p>
        </p:txBody>
      </p:sp>
      <p:sp>
        <p:nvSpPr>
          <p:cNvPr id="88" name="フローチャート: 結合子 87">
            <a:extLst>
              <a:ext uri="{FF2B5EF4-FFF2-40B4-BE49-F238E27FC236}">
                <a16:creationId xmlns:a16="http://schemas.microsoft.com/office/drawing/2014/main" id="{3D11018F-12FA-4B5A-A803-8224D1776E56}"/>
              </a:ext>
            </a:extLst>
          </p:cNvPr>
          <p:cNvSpPr/>
          <p:nvPr/>
        </p:nvSpPr>
        <p:spPr>
          <a:xfrm>
            <a:off x="479239" y="6203044"/>
            <a:ext cx="184921" cy="194576"/>
          </a:xfrm>
          <a:prstGeom prst="flowChartConnector">
            <a:avLst/>
          </a:prstGeom>
          <a:solidFill>
            <a:srgbClr val="0068B7"/>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endParaRPr>
          </a:p>
        </p:txBody>
      </p:sp>
      <p:sp>
        <p:nvSpPr>
          <p:cNvPr id="53" name="横巻き 8">
            <a:extLst>
              <a:ext uri="{FF2B5EF4-FFF2-40B4-BE49-F238E27FC236}">
                <a16:creationId xmlns:a16="http://schemas.microsoft.com/office/drawing/2014/main" id="{71EDCF0F-FF3A-4A15-8754-E0C28633EFA9}"/>
              </a:ext>
            </a:extLst>
          </p:cNvPr>
          <p:cNvSpPr/>
          <p:nvPr/>
        </p:nvSpPr>
        <p:spPr>
          <a:xfrm>
            <a:off x="314698" y="3082687"/>
            <a:ext cx="1080000" cy="324000"/>
          </a:xfrm>
          <a:prstGeom prst="roundRect">
            <a:avLst/>
          </a:prstGeom>
          <a:solidFill>
            <a:schemeClr val="accent5"/>
          </a:solidFill>
          <a:ln w="19050">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公募概要</a:t>
            </a:r>
            <a:endParaRPr kumimoji="1" lang="en-US" altLang="ja-JP" sz="16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endParaRPr>
          </a:p>
        </p:txBody>
      </p:sp>
      <p:sp>
        <p:nvSpPr>
          <p:cNvPr id="94" name="テキスト ボックス 93">
            <a:extLst>
              <a:ext uri="{FF2B5EF4-FFF2-40B4-BE49-F238E27FC236}">
                <a16:creationId xmlns:a16="http://schemas.microsoft.com/office/drawing/2014/main" id="{6DACB9A2-7047-45DE-BA5E-1CA701EE477C}"/>
              </a:ext>
            </a:extLst>
          </p:cNvPr>
          <p:cNvSpPr txBox="1"/>
          <p:nvPr/>
        </p:nvSpPr>
        <p:spPr>
          <a:xfrm>
            <a:off x="2218518" y="3638067"/>
            <a:ext cx="4944728" cy="276999"/>
          </a:xfrm>
          <a:prstGeom prst="rect">
            <a:avLst/>
          </a:prstGeom>
          <a:noFill/>
          <a:ln w="53975">
            <a:noFill/>
          </a:ln>
        </p:spPr>
        <p:txBody>
          <a:bodyPr wrap="square" lIns="0" tIns="0" rIns="0" bIns="0" rtlCol="0">
            <a:spAutoFit/>
          </a:bodyPr>
          <a:lstStyle/>
          <a:p>
            <a:r>
              <a:rPr kumimoji="1" lang="ja-JP" altLang="en-US" b="1" i="0" u="none" strike="noStrike" kern="1200" cap="none" spc="-50" normalizeH="0" baseline="0" noProof="0" dirty="0">
                <a:ln>
                  <a:noFill/>
                </a:ln>
                <a:solidFill>
                  <a:srgbClr val="002060"/>
                </a:solidFill>
                <a:effectLst>
                  <a:outerShdw blurRad="38100" dist="38100" dir="2700000" algn="tl">
                    <a:srgbClr val="000000">
                      <a:alpha val="43137"/>
                    </a:srgbClr>
                  </a:outerShdw>
                </a:effectLst>
                <a:uLnTx/>
                <a:uFillTx/>
                <a:latin typeface="BIZ UDゴシック" panose="020B0400000000000000" pitchFamily="49" charset="-128"/>
                <a:ea typeface="BIZ UDゴシック" panose="020B0400000000000000" pitchFamily="49" charset="-128"/>
              </a:rPr>
              <a:t>｜</a:t>
            </a:r>
            <a:r>
              <a:rPr kumimoji="1" lang="ja-JP" altLang="en-US"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補助上限 </a:t>
            </a:r>
            <a:r>
              <a:rPr kumimoji="1" lang="en-US" altLang="ja-JP"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10,000</a:t>
            </a:r>
            <a:r>
              <a:rPr kumimoji="1" lang="ja-JP" altLang="en-US"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千円／件 </a:t>
            </a:r>
            <a:r>
              <a:rPr kumimoji="1" lang="ja-JP" altLang="en-US" sz="11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（補助率１／２以内）</a:t>
            </a:r>
            <a:endParaRPr kumimoji="1" lang="en-US" altLang="ja-JP" sz="1600" b="1" dirty="0">
              <a:solidFill>
                <a:srgbClr val="002060"/>
              </a:solidFill>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endParaRPr>
          </a:p>
        </p:txBody>
      </p:sp>
      <p:sp>
        <p:nvSpPr>
          <p:cNvPr id="101" name="テキスト ボックス 100">
            <a:extLst>
              <a:ext uri="{FF2B5EF4-FFF2-40B4-BE49-F238E27FC236}">
                <a16:creationId xmlns:a16="http://schemas.microsoft.com/office/drawing/2014/main" id="{5A23462B-296A-40C6-B266-E5B6CD7B819A}"/>
              </a:ext>
            </a:extLst>
          </p:cNvPr>
          <p:cNvSpPr txBox="1"/>
          <p:nvPr/>
        </p:nvSpPr>
        <p:spPr>
          <a:xfrm>
            <a:off x="182252" y="531120"/>
            <a:ext cx="1499595" cy="215444"/>
          </a:xfrm>
          <a:prstGeom prst="rect">
            <a:avLst/>
          </a:prstGeom>
          <a:noFill/>
          <a:ln w="53975">
            <a:noFill/>
          </a:ln>
        </p:spPr>
        <p:txBody>
          <a:bodyPr wrap="square" lIns="0" tIns="0" rIns="0" bIns="0" rtlCol="0">
            <a:spAutoFit/>
          </a:bodyPr>
          <a:lstStyle/>
          <a:p>
            <a:r>
              <a:rPr kumimoji="1" lang="ja-JP" altLang="en-US" sz="1400" b="1" dirty="0">
                <a:solidFill>
                  <a:schemeClr val="bg1"/>
                </a:solidFill>
                <a:latin typeface="BIZ UDゴシック" panose="020B0400000000000000" pitchFamily="49" charset="-128"/>
                <a:ea typeface="BIZ UDゴシック" panose="020B0400000000000000" pitchFamily="49" charset="-128"/>
              </a:rPr>
              <a:t>令和８年度</a:t>
            </a:r>
          </a:p>
        </p:txBody>
      </p:sp>
    </p:spTree>
    <p:extLst>
      <p:ext uri="{BB962C8B-B14F-4D97-AF65-F5344CB8AC3E}">
        <p14:creationId xmlns:p14="http://schemas.microsoft.com/office/powerpoint/2010/main" val="20168814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1754</TotalTime>
  <Words>464</Words>
  <PresentationFormat>ユーザー設定</PresentationFormat>
  <Paragraphs>56</Paragraphs>
  <Slides>1</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vt:i4>
      </vt:variant>
    </vt:vector>
  </HeadingPairs>
  <TitlesOfParts>
    <vt:vector size="10" baseType="lpstr">
      <vt:lpstr>BIZ UDゴシック</vt:lpstr>
      <vt:lpstr>HG丸ｺﾞｼｯｸM-PRO</vt:lpstr>
      <vt:lpstr>Meiryo UI</vt:lpstr>
      <vt:lpstr>UD デジタル 教科書体 NK-B</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2026-07-01T04:44:44Z</cp:lastPrinted>
  <dcterms:created xsi:type="dcterms:W3CDTF">2019-08-19T02:51:02Z</dcterms:created>
  <dcterms:modified xsi:type="dcterms:W3CDTF">2026-07-01T04:47:40Z</dcterms:modified>
</cp:coreProperties>
</file>