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5">
  <p:sldMasterIdLst>
    <p:sldMasterId id="2147483660" r:id="rId1"/>
  </p:sldMasterIdLst>
  <p:notesMasterIdLst>
    <p:notesMasterId r:id="rId4"/>
  </p:notesMasterIdLst>
  <p:sldIdLst>
    <p:sldId id="260" r:id="rId2"/>
    <p:sldId id="261" r:id="rId3"/>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77" d="100"/>
          <a:sy n="77" d="100"/>
        </p:scale>
        <p:origin x="30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C5DD10EC-2D38-4097-BCF8-1ACB93888150}" type="datetimeFigureOut">
              <a:rPr kumimoji="1" lang="ja-JP" altLang="en-US" smtClean="0"/>
              <a:t>2026/10/15</a:t>
            </a:fld>
            <a:endParaRPr kumimoji="1" lang="ja-JP" altLang="en-US"/>
          </a:p>
        </p:txBody>
      </p:sp>
      <p:sp>
        <p:nvSpPr>
          <p:cNvPr id="4" name="スライド イメージ プレースホルダー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8FCFDAAB-3D28-4EA6-934A-7C676B366403}" type="slidenum">
              <a:rPr kumimoji="1" lang="ja-JP" altLang="en-US" smtClean="0"/>
              <a:t>‹#›</a:t>
            </a:fld>
            <a:endParaRPr kumimoji="1" lang="ja-JP" altLang="en-US"/>
          </a:p>
        </p:txBody>
      </p:sp>
    </p:spTree>
    <p:extLst>
      <p:ext uri="{BB962C8B-B14F-4D97-AF65-F5344CB8AC3E}">
        <p14:creationId xmlns:p14="http://schemas.microsoft.com/office/powerpoint/2010/main" val="283723336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815A3F9-68B5-4E87-908B-B7939C08A2AC}" type="datetime1">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5C13808-6656-4C9D-80E6-B93C8496138C}" type="slidenum">
              <a:rPr kumimoji="1" lang="ja-JP" altLang="en-US" smtClean="0"/>
              <a:t>‹#›</a:t>
            </a:fld>
            <a:endParaRPr kumimoji="1" lang="ja-JP" altLang="en-US"/>
          </a:p>
        </p:txBody>
      </p:sp>
    </p:spTree>
    <p:extLst>
      <p:ext uri="{BB962C8B-B14F-4D97-AF65-F5344CB8AC3E}">
        <p14:creationId xmlns:p14="http://schemas.microsoft.com/office/powerpoint/2010/main" val="3044131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78FB1F5-0C62-43BF-8FE0-4715BF82382F}" type="datetime1">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5C13808-6656-4C9D-80E6-B93C8496138C}" type="slidenum">
              <a:rPr kumimoji="1" lang="ja-JP" altLang="en-US" smtClean="0"/>
              <a:t>‹#›</a:t>
            </a:fld>
            <a:endParaRPr kumimoji="1" lang="ja-JP" altLang="en-US"/>
          </a:p>
        </p:txBody>
      </p:sp>
    </p:spTree>
    <p:extLst>
      <p:ext uri="{BB962C8B-B14F-4D97-AF65-F5344CB8AC3E}">
        <p14:creationId xmlns:p14="http://schemas.microsoft.com/office/powerpoint/2010/main" val="1639802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232B361-3B08-470B-B640-284C7C0716E5}" type="datetime1">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5C13808-6656-4C9D-80E6-B93C8496138C}" type="slidenum">
              <a:rPr kumimoji="1" lang="ja-JP" altLang="en-US" smtClean="0"/>
              <a:t>‹#›</a:t>
            </a:fld>
            <a:endParaRPr kumimoji="1" lang="ja-JP" altLang="en-US"/>
          </a:p>
        </p:txBody>
      </p:sp>
    </p:spTree>
    <p:extLst>
      <p:ext uri="{BB962C8B-B14F-4D97-AF65-F5344CB8AC3E}">
        <p14:creationId xmlns:p14="http://schemas.microsoft.com/office/powerpoint/2010/main" val="2150618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CA1739-9ABB-46DB-977A-F7AFB41AFB66}" type="datetime1">
              <a:rPr kumimoji="1" lang="ja-JP" altLang="en-US" smtClean="0"/>
              <a:t>2026/10/15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5C13808-6656-4C9D-80E6-B93C8496138C}" type="slidenum">
              <a:rPr kumimoji="1" lang="ja-JP" altLang="en-US" smtClean="0"/>
              <a:t>‹#›</a:t>
            </a:fld>
            <a:endParaRPr kumimoji="1" lang="ja-JP" altLang="en-US"/>
          </a:p>
        </p:txBody>
      </p:sp>
    </p:spTree>
    <p:extLst>
      <p:ext uri="{BB962C8B-B14F-4D97-AF65-F5344CB8AC3E}">
        <p14:creationId xmlns:p14="http://schemas.microsoft.com/office/powerpoint/2010/main" val="1107345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756330B-65E3-4582-9497-F3617FD51176}" type="datetime1">
              <a:rPr kumimoji="1" lang="ja-JP" altLang="en-US" smtClean="0"/>
              <a:t>2026/10/15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5C13808-6656-4C9D-80E6-B93C8496138C}" type="slidenum">
              <a:rPr kumimoji="1" lang="ja-JP" altLang="en-US" smtClean="0"/>
              <a:t>‹#›</a:t>
            </a:fld>
            <a:endParaRPr kumimoji="1" lang="ja-JP" altLang="en-US"/>
          </a:p>
        </p:txBody>
      </p:sp>
    </p:spTree>
    <p:extLst>
      <p:ext uri="{BB962C8B-B14F-4D97-AF65-F5344CB8AC3E}">
        <p14:creationId xmlns:p14="http://schemas.microsoft.com/office/powerpoint/2010/main" val="1913881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594223E-2881-4297-AC3E-46FFFBBD0E52}" type="datetime1">
              <a:rPr kumimoji="1" lang="ja-JP" altLang="en-US" smtClean="0"/>
              <a:t>2026/10/15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5C13808-6656-4C9D-80E6-B93C8496138C}" type="slidenum">
              <a:rPr kumimoji="1" lang="ja-JP" altLang="en-US" smtClean="0"/>
              <a:t>‹#›</a:t>
            </a:fld>
            <a:endParaRPr kumimoji="1" lang="ja-JP" altLang="en-US"/>
          </a:p>
        </p:txBody>
      </p:sp>
    </p:spTree>
    <p:extLst>
      <p:ext uri="{BB962C8B-B14F-4D97-AF65-F5344CB8AC3E}">
        <p14:creationId xmlns:p14="http://schemas.microsoft.com/office/powerpoint/2010/main" val="3509674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E25E4F-2F4D-4AD9-B5A3-DAAB009D7370}" type="datetime1">
              <a:rPr kumimoji="1" lang="ja-JP" altLang="en-US" smtClean="0"/>
              <a:t>2026/10/15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5C13808-6656-4C9D-80E6-B93C8496138C}" type="slidenum">
              <a:rPr kumimoji="1" lang="ja-JP" altLang="en-US" smtClean="0"/>
              <a:t>‹#›</a:t>
            </a:fld>
            <a:endParaRPr kumimoji="1" lang="ja-JP" altLang="en-US"/>
          </a:p>
        </p:txBody>
      </p:sp>
    </p:spTree>
    <p:extLst>
      <p:ext uri="{BB962C8B-B14F-4D97-AF65-F5344CB8AC3E}">
        <p14:creationId xmlns:p14="http://schemas.microsoft.com/office/powerpoint/2010/main" val="1370125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E6914C8-0EE2-48BD-948F-CC0499C6B10A}" type="datetime1">
              <a:rPr kumimoji="1" lang="ja-JP" altLang="en-US" smtClean="0"/>
              <a:t>2026/10/15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5C13808-6656-4C9D-80E6-B93C8496138C}" type="slidenum">
              <a:rPr kumimoji="1" lang="ja-JP" altLang="en-US" smtClean="0"/>
              <a:t>‹#›</a:t>
            </a:fld>
            <a:endParaRPr kumimoji="1" lang="ja-JP" altLang="en-US"/>
          </a:p>
        </p:txBody>
      </p:sp>
    </p:spTree>
    <p:extLst>
      <p:ext uri="{BB962C8B-B14F-4D97-AF65-F5344CB8AC3E}">
        <p14:creationId xmlns:p14="http://schemas.microsoft.com/office/powerpoint/2010/main" val="493245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2B6ABB9-AC5B-48A5-BB17-674C18C24C7C}" type="datetime1">
              <a:rPr kumimoji="1" lang="ja-JP" altLang="en-US" smtClean="0"/>
              <a:t>2026/10/15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5C13808-6656-4C9D-80E6-B93C8496138C}" type="slidenum">
              <a:rPr kumimoji="1" lang="ja-JP" altLang="en-US" smtClean="0"/>
              <a:t>‹#›</a:t>
            </a:fld>
            <a:endParaRPr kumimoji="1" lang="ja-JP" altLang="en-US"/>
          </a:p>
        </p:txBody>
      </p:sp>
    </p:spTree>
    <p:extLst>
      <p:ext uri="{BB962C8B-B14F-4D97-AF65-F5344CB8AC3E}">
        <p14:creationId xmlns:p14="http://schemas.microsoft.com/office/powerpoint/2010/main" val="230136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310110A-1A7B-4294-B256-166A9EFB4320}" type="datetime1">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5C13808-6656-4C9D-80E6-B93C8496138C}" type="slidenum">
              <a:rPr kumimoji="1" lang="ja-JP" altLang="en-US" smtClean="0"/>
              <a:t>‹#›</a:t>
            </a:fld>
            <a:endParaRPr kumimoji="1" lang="ja-JP" altLang="en-US"/>
          </a:p>
        </p:txBody>
      </p:sp>
    </p:spTree>
    <p:extLst>
      <p:ext uri="{BB962C8B-B14F-4D97-AF65-F5344CB8AC3E}">
        <p14:creationId xmlns:p14="http://schemas.microsoft.com/office/powerpoint/2010/main" val="2887329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CBEAB74-CC04-4BE5-849B-4AB8D58BB562}" type="datetime1">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5C13808-6656-4C9D-80E6-B93C8496138C}" type="slidenum">
              <a:rPr kumimoji="1" lang="ja-JP" altLang="en-US" smtClean="0"/>
              <a:t>‹#›</a:t>
            </a:fld>
            <a:endParaRPr kumimoji="1" lang="ja-JP" altLang="en-US"/>
          </a:p>
        </p:txBody>
      </p:sp>
    </p:spTree>
    <p:extLst>
      <p:ext uri="{BB962C8B-B14F-4D97-AF65-F5344CB8AC3E}">
        <p14:creationId xmlns:p14="http://schemas.microsoft.com/office/powerpoint/2010/main" val="2345459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806C9409-032A-4D40-8AD1-0D2C5CDD6A83}" type="datetime1">
              <a:rPr kumimoji="1" lang="ja-JP" altLang="en-US" smtClean="0"/>
              <a:t>2026/10/15</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F5C13808-6656-4C9D-80E6-B93C8496138C}" type="slidenum">
              <a:rPr kumimoji="1" lang="ja-JP" altLang="en-US" smtClean="0"/>
              <a:t>‹#›</a:t>
            </a:fld>
            <a:endParaRPr kumimoji="1" lang="ja-JP" altLang="en-US"/>
          </a:p>
        </p:txBody>
      </p:sp>
    </p:spTree>
    <p:extLst>
      <p:ext uri="{BB962C8B-B14F-4D97-AF65-F5344CB8AC3E}">
        <p14:creationId xmlns:p14="http://schemas.microsoft.com/office/powerpoint/2010/main" val="19883352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40">
            <a:extLst>
              <a:ext uri="{FF2B5EF4-FFF2-40B4-BE49-F238E27FC236}">
                <a16:creationId xmlns:a16="http://schemas.microsoft.com/office/drawing/2014/main" id="{91151C72-0D4C-4511-BAD7-A9682EDCCF8E}"/>
              </a:ext>
            </a:extLst>
          </p:cNvPr>
          <p:cNvSpPr>
            <a:spLocks noChangeArrowheads="1"/>
          </p:cNvSpPr>
          <p:nvPr/>
        </p:nvSpPr>
        <p:spPr bwMode="auto">
          <a:xfrm>
            <a:off x="286702" y="510188"/>
            <a:ext cx="623951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4800" b="1"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cs typeface="ＭＳ Ｐゴシック" panose="020B0600070205080204" pitchFamily="50" charset="-128"/>
              </a:rPr>
              <a:t>家畜保健衛生所情報</a:t>
            </a:r>
            <a:endParaRPr kumimoji="0" lang="ja-JP" altLang="en-US" sz="1200" b="0" i="0" u="none" strike="noStrike" cap="none" normalizeH="0" baseline="0" dirty="0">
              <a:ln>
                <a:noFill/>
              </a:ln>
              <a:solidFill>
                <a:schemeClr val="tx1"/>
              </a:solidFill>
              <a:effectLst/>
              <a:cs typeface="ＭＳ Ｐゴシック" panose="020B0600070205080204"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en-US" sz="1800" b="0" i="0" u="none" strike="noStrike" cap="none" normalizeH="0" baseline="0" dirty="0">
              <a:ln>
                <a:noFill/>
              </a:ln>
              <a:solidFill>
                <a:schemeClr val="tx1"/>
              </a:solidFill>
              <a:effectLst/>
              <a:latin typeface="Arial" panose="020B0604020202020204" pitchFamily="34" charset="0"/>
            </a:endParaRPr>
          </a:p>
        </p:txBody>
      </p:sp>
      <p:sp>
        <p:nvSpPr>
          <p:cNvPr id="25" name="角丸四角形 1" descr="タイトル: 暑熱対策に取り組みましょう - 説明: 暑熱対策に取り組みましょう">
            <a:extLst>
              <a:ext uri="{FF2B5EF4-FFF2-40B4-BE49-F238E27FC236}">
                <a16:creationId xmlns:a16="http://schemas.microsoft.com/office/drawing/2014/main" id="{DC72B108-BC67-48FB-A10C-9CCA4DDEC06C}"/>
              </a:ext>
            </a:extLst>
          </p:cNvPr>
          <p:cNvSpPr>
            <a:spLocks noChangeArrowheads="1"/>
          </p:cNvSpPr>
          <p:nvPr/>
        </p:nvSpPr>
        <p:spPr bwMode="auto">
          <a:xfrm>
            <a:off x="1315128" y="1536957"/>
            <a:ext cx="5221032" cy="1083115"/>
          </a:xfrm>
          <a:prstGeom prst="roundRect">
            <a:avLst>
              <a:gd name="adj" fmla="val 16667"/>
            </a:avLst>
          </a:prstGeom>
          <a:noFill/>
          <a:ln w="63500" cmpd="dbl">
            <a:solidFill>
              <a:srgbClr val="385D8A"/>
            </a:solidFill>
            <a:round/>
            <a:headEnd/>
            <a:tailEnd/>
            <a:extLst>
              <a:ext uri="{C807C97D-BFC1-408E-A445-0C87EB9F89A2}">
                <ask:lineSketchStyleProps xmlns:ask="http://schemas.microsoft.com/office/drawing/2018/sketchyshapes">
                  <ask:type>
                    <ask:lineSketchNone/>
                  </ask:type>
                </ask:lineSketchStyleProps>
              </a:ext>
            </a:extLst>
          </a:ln>
          <a:effectLst>
            <a:outerShdw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ja-JP" altLang="en-US" sz="2400" dirty="0" bmk="_Hlk197591281">
                <a:solidFill>
                  <a:srgbClr val="000000"/>
                </a:solidFill>
                <a:latin typeface="HG丸ｺﾞｼｯｸM-PRO" panose="020F0600000000000000" pitchFamily="50" charset="-128"/>
                <a:ea typeface="HG丸ｺﾞｼｯｸM-PRO" panose="020F0600000000000000" pitchFamily="50" charset="-128"/>
                <a:cs typeface="ＭＳ Ｐゴシック" panose="020B0600070205080204" pitchFamily="50" charset="-128"/>
              </a:rPr>
              <a:t>アルボウイルス感染症に</a:t>
            </a:r>
            <a:endParaRPr lang="en-US" altLang="ja-JP" sz="2400" dirty="0" bmk="_Hlk197591281">
              <a:solidFill>
                <a:srgbClr val="000000"/>
              </a:solidFill>
              <a:latin typeface="HG丸ｺﾞｼｯｸM-PRO" panose="020F0600000000000000" pitchFamily="50" charset="-128"/>
              <a:ea typeface="HG丸ｺﾞｼｯｸM-PRO" panose="020F0600000000000000" pitchFamily="50" charset="-128"/>
              <a:cs typeface="ＭＳ Ｐゴシック" panose="020B0600070205080204" pitchFamily="5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lang="ja-JP" altLang="en-US" sz="2400" dirty="0" bmk="_Hlk197591281">
                <a:solidFill>
                  <a:srgbClr val="000000"/>
                </a:solidFill>
                <a:latin typeface="HG丸ｺﾞｼｯｸM-PRO" panose="020F0600000000000000" pitchFamily="50" charset="-128"/>
                <a:ea typeface="HG丸ｺﾞｼｯｸM-PRO" panose="020F0600000000000000" pitchFamily="50" charset="-128"/>
                <a:cs typeface="ＭＳ Ｐゴシック" panose="020B0600070205080204" pitchFamily="50" charset="-128"/>
              </a:rPr>
              <a:t>注意しましょう！</a:t>
            </a: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ja-JP" sz="500" dirty="0" bmk="_Hlk197591281">
              <a:solidFill>
                <a:srgbClr val="000000"/>
              </a:solidFill>
              <a:latin typeface="HG丸ｺﾞｼｯｸM-PRO" panose="020F0600000000000000" pitchFamily="50" charset="-128"/>
              <a:ea typeface="HG丸ｺﾞｼｯｸM-PRO" panose="020F0600000000000000" pitchFamily="50" charset="-128"/>
              <a:cs typeface="ＭＳ Ｐゴシック" panose="020B0600070205080204" pitchFamily="50" charset="-128"/>
            </a:endParaRPr>
          </a:p>
        </p:txBody>
      </p:sp>
      <p:sp>
        <p:nvSpPr>
          <p:cNvPr id="31" name="Rectangle 35">
            <a:extLst>
              <a:ext uri="{FF2B5EF4-FFF2-40B4-BE49-F238E27FC236}">
                <a16:creationId xmlns:a16="http://schemas.microsoft.com/office/drawing/2014/main" id="{976ADA3A-B712-49EE-B3D8-694AC853C211}"/>
              </a:ext>
            </a:extLst>
          </p:cNvPr>
          <p:cNvSpPr>
            <a:spLocks noChangeArrowheads="1"/>
          </p:cNvSpPr>
          <p:nvPr/>
        </p:nvSpPr>
        <p:spPr bwMode="auto">
          <a:xfrm>
            <a:off x="152400" y="15240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4" name="Rectangle 45">
            <a:extLst>
              <a:ext uri="{FF2B5EF4-FFF2-40B4-BE49-F238E27FC236}">
                <a16:creationId xmlns:a16="http://schemas.microsoft.com/office/drawing/2014/main" id="{8B55D562-37CE-498A-9FA6-6048E647F8E8}"/>
              </a:ext>
            </a:extLst>
          </p:cNvPr>
          <p:cNvSpPr>
            <a:spLocks noChangeArrowheads="1"/>
          </p:cNvSpPr>
          <p:nvPr/>
        </p:nvSpPr>
        <p:spPr bwMode="auto">
          <a:xfrm>
            <a:off x="331788" y="6096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7" name="テキスト ボックス 36">
            <a:extLst>
              <a:ext uri="{FF2B5EF4-FFF2-40B4-BE49-F238E27FC236}">
                <a16:creationId xmlns:a16="http://schemas.microsoft.com/office/drawing/2014/main" id="{4D60DA77-72E8-49AB-8C67-CD5393AF5629}"/>
              </a:ext>
            </a:extLst>
          </p:cNvPr>
          <p:cNvSpPr txBox="1"/>
          <p:nvPr/>
        </p:nvSpPr>
        <p:spPr>
          <a:xfrm>
            <a:off x="5821136" y="314617"/>
            <a:ext cx="884464" cy="276999"/>
          </a:xfrm>
          <a:prstGeom prst="rect">
            <a:avLst/>
          </a:prstGeom>
          <a:noFill/>
        </p:spPr>
        <p:txBody>
          <a:bodyPr wrap="square" rtlCol="0">
            <a:spAutoFit/>
          </a:bodyPr>
          <a:lstStyle/>
          <a:p>
            <a:r>
              <a:rPr kumimoji="1" lang="ja-JP" altLang="en-US" sz="1200" dirty="0">
                <a:latin typeface="HG丸ｺﾞｼｯｸM-PRO" panose="020F0600000000000000" pitchFamily="50" charset="-128"/>
                <a:ea typeface="HG丸ｺﾞｼｯｸM-PRO" panose="020F0600000000000000" pitchFamily="50" charset="-128"/>
              </a:rPr>
              <a:t>８</a:t>
            </a:r>
            <a:r>
              <a:rPr kumimoji="1" lang="en-US" altLang="ja-JP" sz="1200" dirty="0">
                <a:latin typeface="HG丸ｺﾞｼｯｸM-PRO" panose="020F0600000000000000" pitchFamily="50" charset="-128"/>
                <a:ea typeface="HG丸ｺﾞｼｯｸM-PRO" panose="020F0600000000000000" pitchFamily="50" charset="-128"/>
              </a:rPr>
              <a:t>-</a:t>
            </a:r>
            <a:r>
              <a:rPr kumimoji="1" lang="ja-JP" altLang="en-US" sz="1200" dirty="0">
                <a:latin typeface="HG丸ｺﾞｼｯｸM-PRO" panose="020F0600000000000000" pitchFamily="50" charset="-128"/>
                <a:ea typeface="HG丸ｺﾞｼｯｸM-PRO" panose="020F0600000000000000" pitchFamily="50" charset="-128"/>
              </a:rPr>
              <a:t>６</a:t>
            </a:r>
          </a:p>
        </p:txBody>
      </p:sp>
      <p:grpSp>
        <p:nvGrpSpPr>
          <p:cNvPr id="3" name="グループ化 2">
            <a:extLst>
              <a:ext uri="{FF2B5EF4-FFF2-40B4-BE49-F238E27FC236}">
                <a16:creationId xmlns:a16="http://schemas.microsoft.com/office/drawing/2014/main" id="{9CEF6333-EE87-453F-85E4-6001B140B6BF}"/>
              </a:ext>
            </a:extLst>
          </p:cNvPr>
          <p:cNvGrpSpPr/>
          <p:nvPr/>
        </p:nvGrpSpPr>
        <p:grpSpPr>
          <a:xfrm>
            <a:off x="94378" y="1236483"/>
            <a:ext cx="6302999" cy="276999"/>
            <a:chOff x="94378" y="1366327"/>
            <a:chExt cx="6302999" cy="276999"/>
          </a:xfrm>
        </p:grpSpPr>
        <p:cxnSp>
          <p:nvCxnSpPr>
            <p:cNvPr id="20" name="Line 142">
              <a:extLst>
                <a:ext uri="{FF2B5EF4-FFF2-40B4-BE49-F238E27FC236}">
                  <a16:creationId xmlns:a16="http://schemas.microsoft.com/office/drawing/2014/main" id="{1B40C459-8555-4803-AD72-C62AFB522D2B}"/>
                </a:ext>
              </a:extLst>
            </p:cNvPr>
            <p:cNvCxnSpPr>
              <a:cxnSpLocks noChangeShapeType="1"/>
            </p:cNvCxnSpPr>
            <p:nvPr/>
          </p:nvCxnSpPr>
          <p:spPr bwMode="auto">
            <a:xfrm>
              <a:off x="1526930" y="1498476"/>
              <a:ext cx="4870447" cy="1244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sp>
          <p:nvSpPr>
            <p:cNvPr id="38" name="テキスト ボックス 37">
              <a:extLst>
                <a:ext uri="{FF2B5EF4-FFF2-40B4-BE49-F238E27FC236}">
                  <a16:creationId xmlns:a16="http://schemas.microsoft.com/office/drawing/2014/main" id="{D6054B82-D4F2-4420-A459-32E528AD577C}"/>
                </a:ext>
              </a:extLst>
            </p:cNvPr>
            <p:cNvSpPr txBox="1"/>
            <p:nvPr/>
          </p:nvSpPr>
          <p:spPr>
            <a:xfrm>
              <a:off x="94378" y="1366327"/>
              <a:ext cx="1624355" cy="276999"/>
            </a:xfrm>
            <a:prstGeom prst="rect">
              <a:avLst/>
            </a:prstGeom>
            <a:noFill/>
          </p:spPr>
          <p:txBody>
            <a:bodyPr wrap="square" rtlCol="0">
              <a:spAutoFit/>
            </a:bodyPr>
            <a:lstStyle/>
            <a:p>
              <a:r>
                <a:rPr kumimoji="1" lang="ja-JP" altLang="en-US" sz="1200" dirty="0">
                  <a:latin typeface="HG丸ｺﾞｼｯｸM-PRO" panose="020F0600000000000000" pitchFamily="50" charset="-128"/>
                  <a:ea typeface="HG丸ｺﾞｼｯｸM-PRO" panose="020F0600000000000000" pitchFamily="50" charset="-128"/>
                </a:rPr>
                <a:t>令和８年</a:t>
              </a:r>
              <a:r>
                <a:rPr kumimoji="1" lang="en-US" altLang="ja-JP" sz="1200" dirty="0">
                  <a:latin typeface="HG丸ｺﾞｼｯｸM-PRO" panose="020F0600000000000000" pitchFamily="50" charset="-128"/>
                  <a:ea typeface="HG丸ｺﾞｼｯｸM-PRO" panose="020F0600000000000000" pitchFamily="50" charset="-128"/>
                </a:rPr>
                <a:t>10</a:t>
              </a:r>
              <a:r>
                <a:rPr kumimoji="1" lang="ja-JP" altLang="en-US" sz="1200" dirty="0">
                  <a:latin typeface="HG丸ｺﾞｼｯｸM-PRO" panose="020F0600000000000000" pitchFamily="50" charset="-128"/>
                  <a:ea typeface="HG丸ｺﾞｼｯｸM-PRO" panose="020F0600000000000000" pitchFamily="50" charset="-128"/>
                </a:rPr>
                <a:t>月</a:t>
              </a:r>
              <a:r>
                <a:rPr kumimoji="1" lang="en-US" altLang="ja-JP" sz="1200" dirty="0">
                  <a:latin typeface="HG丸ｺﾞｼｯｸM-PRO" panose="020F0600000000000000" pitchFamily="50" charset="-128"/>
                  <a:ea typeface="HG丸ｺﾞｼｯｸM-PRO" panose="020F0600000000000000" pitchFamily="50" charset="-128"/>
                </a:rPr>
                <a:t>14</a:t>
              </a:r>
              <a:r>
                <a:rPr kumimoji="1" lang="ja-JP" altLang="en-US" sz="1200" dirty="0">
                  <a:latin typeface="HG丸ｺﾞｼｯｸM-PRO" panose="020F0600000000000000" pitchFamily="50" charset="-128"/>
                  <a:ea typeface="HG丸ｺﾞｼｯｸM-PRO" panose="020F0600000000000000" pitchFamily="50" charset="-128"/>
                </a:rPr>
                <a:t>日</a:t>
              </a:r>
            </a:p>
          </p:txBody>
        </p:sp>
      </p:grpSp>
      <p:sp>
        <p:nvSpPr>
          <p:cNvPr id="17" name="テキスト ボックス 16">
            <a:extLst>
              <a:ext uri="{FF2B5EF4-FFF2-40B4-BE49-F238E27FC236}">
                <a16:creationId xmlns:a16="http://schemas.microsoft.com/office/drawing/2014/main" id="{82AF4A4E-DB3B-4BAE-A19C-FECF6C86AEE0}"/>
              </a:ext>
            </a:extLst>
          </p:cNvPr>
          <p:cNvSpPr txBox="1"/>
          <p:nvPr/>
        </p:nvSpPr>
        <p:spPr>
          <a:xfrm>
            <a:off x="75281" y="2787679"/>
            <a:ext cx="6714160" cy="2277547"/>
          </a:xfrm>
          <a:prstGeom prst="rect">
            <a:avLst/>
          </a:prstGeom>
          <a:solidFill>
            <a:srgbClr val="F2F2F2">
              <a:alpha val="50196"/>
            </a:srgbClr>
          </a:solidFill>
          <a:ln w="28575">
            <a:solidFill>
              <a:schemeClr val="accent1"/>
            </a:solidFill>
          </a:ln>
        </p:spPr>
        <p:txBody>
          <a:bodyPr wrap="square" rtlCol="0">
            <a:spAutoFit/>
          </a:bodyPr>
          <a:lstStyle/>
          <a:p>
            <a:endParaRPr kumimoji="1" lang="en-US" altLang="ja-JP" sz="600" b="1" dirty="0">
              <a:latin typeface="HG丸ｺﾞｼｯｸM-PRO" panose="020F0600000000000000" pitchFamily="50" charset="-128"/>
              <a:ea typeface="HG丸ｺﾞｼｯｸM-PRO" panose="020F0600000000000000" pitchFamily="50" charset="-128"/>
            </a:endParaRPr>
          </a:p>
          <a:p>
            <a:pPr marL="171450" indent="-171450" fontAlgn="base">
              <a:buFont typeface="Wingdings" panose="05000000000000000000" pitchFamily="2" charset="2"/>
              <a:buChar char="l"/>
            </a:pPr>
            <a:endParaRPr lang="en-US" altLang="ja-JP" sz="1400" dirty="0">
              <a:solidFill>
                <a:srgbClr val="000000"/>
              </a:solidFill>
              <a:latin typeface="HG丸ｺﾞｼｯｸM-PRO" panose="020F0600000000000000" pitchFamily="50" charset="-128"/>
              <a:ea typeface="HG丸ｺﾞｼｯｸM-PRO" panose="020F0600000000000000" pitchFamily="50" charset="-128"/>
            </a:endParaRPr>
          </a:p>
          <a:p>
            <a:pPr marL="171450" indent="-171450" fontAlgn="base">
              <a:buFont typeface="Wingdings" panose="05000000000000000000" pitchFamily="2" charset="2"/>
              <a:buChar char="l"/>
            </a:pPr>
            <a:endParaRPr lang="en-US" altLang="ja-JP" sz="1400" dirty="0">
              <a:solidFill>
                <a:srgbClr val="000000"/>
              </a:solidFill>
              <a:latin typeface="HG丸ｺﾞｼｯｸM-PRO" panose="020F0600000000000000" pitchFamily="50" charset="-128"/>
              <a:ea typeface="HG丸ｺﾞｼｯｸM-PRO" panose="020F0600000000000000" pitchFamily="50" charset="-128"/>
            </a:endParaRPr>
          </a:p>
          <a:p>
            <a:pPr marL="171450" indent="-171450" fontAlgn="base">
              <a:buFont typeface="Wingdings" panose="05000000000000000000" pitchFamily="2" charset="2"/>
              <a:buChar char="l"/>
            </a:pPr>
            <a:r>
              <a:rPr lang="ja-JP" altLang="en-US" sz="1400" dirty="0">
                <a:solidFill>
                  <a:srgbClr val="000000"/>
                </a:solidFill>
                <a:latin typeface="HG丸ｺﾞｼｯｸM-PRO" panose="020F0600000000000000" pitchFamily="50" charset="-128"/>
                <a:ea typeface="HG丸ｺﾞｼｯｸM-PRO" panose="020F0600000000000000" pitchFamily="50" charset="-128"/>
              </a:rPr>
              <a:t>毎年実施されているアルボウイルス感染症サーベイランス（裏面参照）において、九州・四国の一部で</a:t>
            </a:r>
            <a:r>
              <a:rPr lang="ja-JP" altLang="en-US" sz="1400" b="1" dirty="0">
                <a:solidFill>
                  <a:srgbClr val="000000"/>
                </a:solidFill>
                <a:latin typeface="HG丸ｺﾞｼｯｸM-PRO" panose="020F0600000000000000" pitchFamily="50" charset="-128"/>
                <a:ea typeface="HG丸ｺﾞｼｯｸM-PRO" panose="020F0600000000000000" pitchFamily="50" charset="-128"/>
              </a:rPr>
              <a:t>アカバネ病、アイノウイルス感染症、チュウザン病の抗体陽転</a:t>
            </a:r>
            <a:r>
              <a:rPr lang="ja-JP" altLang="en-US" sz="1400" dirty="0">
                <a:solidFill>
                  <a:srgbClr val="000000"/>
                </a:solidFill>
                <a:latin typeface="HG丸ｺﾞｼｯｸM-PRO" panose="020F0600000000000000" pitchFamily="50" charset="-128"/>
                <a:ea typeface="HG丸ｺﾞｼｯｸM-PRO" panose="020F0600000000000000" pitchFamily="50" charset="-128"/>
              </a:rPr>
              <a:t>の可能性や、九州でブルータングウイルスの遺伝子検出が確認されています。　　　　　　　　　　　　　　　　</a:t>
            </a:r>
            <a:r>
              <a:rPr lang="en-US" altLang="ja-JP" sz="900" dirty="0">
                <a:solidFill>
                  <a:srgbClr val="000000"/>
                </a:solidFill>
                <a:latin typeface="HG丸ｺﾞｼｯｸM-PRO" panose="020F0600000000000000" pitchFamily="50" charset="-128"/>
                <a:ea typeface="HG丸ｺﾞｼｯｸM-PRO" panose="020F0600000000000000" pitchFamily="50" charset="-128"/>
              </a:rPr>
              <a:t>※8</a:t>
            </a:r>
            <a:r>
              <a:rPr lang="ja-JP" altLang="en-US" sz="900" dirty="0">
                <a:solidFill>
                  <a:srgbClr val="000000"/>
                </a:solidFill>
                <a:latin typeface="HG丸ｺﾞｼｯｸM-PRO" panose="020F0600000000000000" pitchFamily="50" charset="-128"/>
                <a:ea typeface="HG丸ｺﾞｼｯｸM-PRO" panose="020F0600000000000000" pitchFamily="50" charset="-128"/>
              </a:rPr>
              <a:t>月中旬時点の情報のため、陰転する可能性あり。</a:t>
            </a:r>
            <a:endParaRPr lang="en-US" altLang="ja-JP" sz="900" dirty="0">
              <a:solidFill>
                <a:srgbClr val="000000"/>
              </a:solidFill>
              <a:latin typeface="HG丸ｺﾞｼｯｸM-PRO" panose="020F0600000000000000" pitchFamily="50" charset="-128"/>
              <a:ea typeface="HG丸ｺﾞｼｯｸM-PRO" panose="020F0600000000000000" pitchFamily="50" charset="-128"/>
            </a:endParaRPr>
          </a:p>
          <a:p>
            <a:pPr fontAlgn="base"/>
            <a:endParaRPr lang="en-US" altLang="ja-JP" sz="500" dirty="0">
              <a:solidFill>
                <a:srgbClr val="000000"/>
              </a:solidFill>
              <a:latin typeface="HG丸ｺﾞｼｯｸM-PRO" panose="020F0600000000000000" pitchFamily="50" charset="-128"/>
              <a:ea typeface="HG丸ｺﾞｼｯｸM-PRO" panose="020F0600000000000000" pitchFamily="50" charset="-128"/>
            </a:endParaRPr>
          </a:p>
          <a:p>
            <a:pPr fontAlgn="base"/>
            <a:endParaRPr lang="en-US" altLang="ja-JP" sz="500" dirty="0">
              <a:solidFill>
                <a:srgbClr val="000000"/>
              </a:solidFill>
              <a:latin typeface="HG丸ｺﾞｼｯｸM-PRO" panose="020F0600000000000000" pitchFamily="50" charset="-128"/>
              <a:ea typeface="HG丸ｺﾞｼｯｸM-PRO" panose="020F0600000000000000" pitchFamily="50" charset="-128"/>
            </a:endParaRPr>
          </a:p>
          <a:p>
            <a:pPr marL="171450" indent="-171450" fontAlgn="base">
              <a:buFont typeface="Wingdings" panose="05000000000000000000" pitchFamily="2" charset="2"/>
              <a:buChar char="l"/>
            </a:pPr>
            <a:r>
              <a:rPr lang="ja-JP" altLang="en-US" sz="1400" dirty="0">
                <a:solidFill>
                  <a:srgbClr val="000000"/>
                </a:solidFill>
                <a:latin typeface="BIZ UDPゴシック" panose="020B0400000000000000" pitchFamily="50" charset="-128"/>
                <a:ea typeface="BIZ UDPゴシック" panose="020B0400000000000000" pitchFamily="50" charset="-128"/>
              </a:rPr>
              <a:t>現状、府内での発生は確認されていませんが、今後</a:t>
            </a:r>
            <a:r>
              <a:rPr lang="ja-JP" altLang="en-US" sz="1400" b="1" dirty="0">
                <a:solidFill>
                  <a:srgbClr val="000000"/>
                </a:solidFill>
                <a:latin typeface="BIZ UDPゴシック" panose="020B0400000000000000" pitchFamily="50" charset="-128"/>
                <a:ea typeface="BIZ UDPゴシック" panose="020B0400000000000000" pitchFamily="50" charset="-128"/>
              </a:rPr>
              <a:t>ウイルス侵入の可能性があるため警戒が必要</a:t>
            </a:r>
            <a:r>
              <a:rPr lang="ja-JP" altLang="en-US" sz="1400" dirty="0">
                <a:solidFill>
                  <a:srgbClr val="000000"/>
                </a:solidFill>
                <a:latin typeface="BIZ UDPゴシック" panose="020B0400000000000000" pitchFamily="50" charset="-128"/>
                <a:ea typeface="BIZ UDPゴシック" panose="020B0400000000000000" pitchFamily="50" charset="-128"/>
              </a:rPr>
              <a:t>です！</a:t>
            </a:r>
            <a:endParaRPr lang="en-US" altLang="ja-JP" sz="1400" dirty="0">
              <a:solidFill>
                <a:srgbClr val="000000"/>
              </a:solidFill>
              <a:latin typeface="BIZ UDPゴシック" panose="020B0400000000000000" pitchFamily="50" charset="-128"/>
              <a:ea typeface="BIZ UDPゴシック" panose="020B0400000000000000" pitchFamily="50" charset="-128"/>
            </a:endParaRPr>
          </a:p>
          <a:p>
            <a:pPr marL="171450" indent="-171450" fontAlgn="base">
              <a:buFont typeface="Wingdings" panose="05000000000000000000" pitchFamily="2" charset="2"/>
              <a:buChar char="l"/>
            </a:pPr>
            <a:endParaRPr lang="en-US" altLang="ja-JP" sz="1400" b="1" u="sng" dirty="0">
              <a:solidFill>
                <a:srgbClr val="000000"/>
              </a:solidFill>
              <a:latin typeface="BIZ UDPゴシック" panose="020B0400000000000000" pitchFamily="50" charset="-128"/>
              <a:ea typeface="BIZ UDPゴシック" panose="020B0400000000000000" pitchFamily="50" charset="-128"/>
            </a:endParaRPr>
          </a:p>
        </p:txBody>
      </p:sp>
      <p:grpSp>
        <p:nvGrpSpPr>
          <p:cNvPr id="2" name="グループ化 1">
            <a:extLst>
              <a:ext uri="{FF2B5EF4-FFF2-40B4-BE49-F238E27FC236}">
                <a16:creationId xmlns:a16="http://schemas.microsoft.com/office/drawing/2014/main" id="{C052A85C-4D62-4846-A6E8-D60C49DD2AD2}"/>
              </a:ext>
            </a:extLst>
          </p:cNvPr>
          <p:cNvGrpSpPr/>
          <p:nvPr/>
        </p:nvGrpSpPr>
        <p:grpSpPr>
          <a:xfrm>
            <a:off x="75281" y="5175172"/>
            <a:ext cx="6692485" cy="4201150"/>
            <a:chOff x="210753" y="5049085"/>
            <a:chExt cx="6284596" cy="4191701"/>
          </a:xfrm>
        </p:grpSpPr>
        <p:sp>
          <p:nvSpPr>
            <p:cNvPr id="44" name="テキスト ボックス 43">
              <a:extLst>
                <a:ext uri="{FF2B5EF4-FFF2-40B4-BE49-F238E27FC236}">
                  <a16:creationId xmlns:a16="http://schemas.microsoft.com/office/drawing/2014/main" id="{A62D484C-7F92-4136-A6D3-471885EF3A0B}"/>
                </a:ext>
              </a:extLst>
            </p:cNvPr>
            <p:cNvSpPr txBox="1"/>
            <p:nvPr/>
          </p:nvSpPr>
          <p:spPr>
            <a:xfrm>
              <a:off x="210753" y="5049085"/>
              <a:ext cx="6284596" cy="4191701"/>
            </a:xfrm>
            <a:prstGeom prst="rect">
              <a:avLst/>
            </a:prstGeom>
            <a:solidFill>
              <a:schemeClr val="bg1">
                <a:lumMod val="95000"/>
              </a:schemeClr>
            </a:solidFill>
            <a:ln w="28575">
              <a:solidFill>
                <a:schemeClr val="accent1"/>
              </a:solidFill>
            </a:ln>
          </p:spPr>
          <p:txBody>
            <a:bodyPr wrap="square" rtlCol="0">
              <a:spAutoFit/>
            </a:bodyPr>
            <a:lstStyle/>
            <a:p>
              <a:r>
                <a:rPr lang="ja-JP" altLang="en-US" b="1" dirty="0">
                  <a:latin typeface="BIZ UDPゴシック" panose="020B0400000000000000" pitchFamily="50" charset="-128"/>
                  <a:ea typeface="BIZ UDPゴシック" panose="020B0400000000000000" pitchFamily="50" charset="-128"/>
                </a:rPr>
                <a:t>＜異常産がみられた場合はすぐに連絡を＞</a:t>
              </a:r>
              <a:r>
                <a:rPr lang="ja-JP" altLang="en-US" sz="1600" b="1" dirty="0">
                  <a:latin typeface="HG丸ｺﾞｼｯｸM-PRO" panose="020F0600000000000000" pitchFamily="50" charset="-128"/>
                  <a:ea typeface="HG丸ｺﾞｼｯｸM-PRO" panose="020F0600000000000000" pitchFamily="50" charset="-128"/>
                </a:rPr>
                <a:t>　</a:t>
              </a:r>
              <a:endParaRPr lang="en-US" altLang="ja-JP" sz="1600" b="1" dirty="0">
                <a:latin typeface="HG丸ｺﾞｼｯｸM-PRO" panose="020F0600000000000000" pitchFamily="50" charset="-128"/>
                <a:ea typeface="HG丸ｺﾞｼｯｸM-PRO" panose="020F0600000000000000" pitchFamily="50" charset="-128"/>
              </a:endParaRPr>
            </a:p>
            <a:p>
              <a:endParaRPr lang="en-US" altLang="ja-JP" sz="4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◎妊娠牛がアルボウイルスに感染すると、秋～翌春にかけ流産、早産、　　</a:t>
              </a:r>
              <a:endParaRPr lang="en-US" altLang="ja-JP" sz="14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死産や子牛の先天異常がみられる可能性があります。</a:t>
              </a:r>
              <a:endParaRPr lang="en-US" altLang="ja-JP" sz="1400" dirty="0">
                <a:latin typeface="HG丸ｺﾞｼｯｸM-PRO" panose="020F0600000000000000" pitchFamily="50" charset="-128"/>
                <a:ea typeface="HG丸ｺﾞｼｯｸM-PRO" panose="020F0600000000000000" pitchFamily="50" charset="-128"/>
              </a:endParaRPr>
            </a:p>
            <a:p>
              <a:endParaRPr lang="en-US" altLang="ja-JP" sz="5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◎異常産がみられた場合は速やかに家畜保健衛生所にご連絡ください！</a:t>
              </a:r>
              <a:endParaRPr lang="en-US" altLang="ja-JP" sz="1400" dirty="0">
                <a:latin typeface="HG丸ｺﾞｼｯｸM-PRO" panose="020F0600000000000000" pitchFamily="50" charset="-128"/>
                <a:ea typeface="HG丸ｺﾞｼｯｸM-PRO" panose="020F0600000000000000" pitchFamily="50" charset="-128"/>
              </a:endParaRPr>
            </a:p>
            <a:p>
              <a:endParaRPr kumimoji="1" lang="en-US" altLang="ja-JP" sz="800" b="1" dirty="0">
                <a:latin typeface="HG丸ｺﾞｼｯｸM-PRO" panose="020F0600000000000000" pitchFamily="50" charset="-128"/>
                <a:ea typeface="HG丸ｺﾞｼｯｸM-PRO" panose="020F0600000000000000" pitchFamily="50" charset="-128"/>
              </a:endParaRPr>
            </a:p>
            <a:p>
              <a:r>
                <a:rPr kumimoji="1" lang="ja-JP" altLang="en-US" b="1" dirty="0">
                  <a:latin typeface="HG丸ｺﾞｼｯｸM-PRO" panose="020F0600000000000000" pitchFamily="50" charset="-128"/>
                  <a:ea typeface="HG丸ｺﾞｼｯｸM-PRO" panose="020F0600000000000000" pitchFamily="50" charset="-128"/>
                </a:rPr>
                <a:t>＜予防対策＞</a:t>
              </a:r>
              <a:endParaRPr kumimoji="1" lang="en-US" altLang="ja-JP" b="1" dirty="0">
                <a:latin typeface="HG丸ｺﾞｼｯｸM-PRO" panose="020F0600000000000000" pitchFamily="50" charset="-128"/>
                <a:ea typeface="HG丸ｺﾞｼｯｸM-PRO" panose="020F0600000000000000" pitchFamily="50" charset="-128"/>
              </a:endParaRPr>
            </a:p>
            <a:p>
              <a:pPr marL="171450" indent="-171450">
                <a:buFont typeface="Wingdings" panose="05000000000000000000" pitchFamily="2" charset="2"/>
                <a:buChar char="l"/>
              </a:pPr>
              <a:r>
                <a:rPr kumimoji="1" lang="ja-JP" altLang="en-US" sz="1600" b="1" dirty="0">
                  <a:latin typeface="BIZ UDPゴシック" panose="020B0400000000000000" pitchFamily="50" charset="-128"/>
                  <a:ea typeface="BIZ UDPゴシック" panose="020B0400000000000000" pitchFamily="50" charset="-128"/>
                </a:rPr>
                <a:t>　ワクチン接種</a:t>
              </a:r>
              <a:endParaRPr kumimoji="1" lang="en-US" altLang="ja-JP" sz="1600" b="1" dirty="0">
                <a:latin typeface="BIZ UDPゴシック" panose="020B0400000000000000" pitchFamily="50" charset="-128"/>
                <a:ea typeface="BIZ UDPゴシック" panose="020B0400000000000000" pitchFamily="50" charset="-128"/>
              </a:endParaRPr>
            </a:p>
            <a:p>
              <a:endParaRPr kumimoji="1" lang="en-US" altLang="ja-JP" sz="400" b="1"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   ◎</a:t>
              </a:r>
              <a:r>
                <a:rPr kumimoji="1" lang="ja-JP" altLang="en-US" sz="1400" dirty="0">
                  <a:latin typeface="HG丸ｺﾞｼｯｸM-PRO" panose="020F0600000000000000" pitchFamily="50" charset="-128"/>
                  <a:ea typeface="HG丸ｺﾞｼｯｸM-PRO" panose="020F0600000000000000" pitchFamily="50" charset="-128"/>
                </a:rPr>
                <a:t>アルボウイルス感染症の予防には</a:t>
              </a:r>
              <a:r>
                <a:rPr kumimoji="1" lang="ja-JP" altLang="en-US" sz="1400" b="1" dirty="0">
                  <a:latin typeface="HG丸ｺﾞｼｯｸM-PRO" panose="020F0600000000000000" pitchFamily="50" charset="-128"/>
                  <a:ea typeface="HG丸ｺﾞｼｯｸM-PRO" panose="020F0600000000000000" pitchFamily="50" charset="-128"/>
                </a:rPr>
                <a:t>春</a:t>
              </a:r>
              <a:r>
                <a:rPr kumimoji="1" lang="ja-JP" altLang="en-US" sz="1400" dirty="0">
                  <a:latin typeface="HG丸ｺﾞｼｯｸM-PRO" panose="020F0600000000000000" pitchFamily="50" charset="-128"/>
                  <a:ea typeface="HG丸ｺﾞｼｯｸM-PRO" panose="020F0600000000000000" pitchFamily="50" charset="-128"/>
                </a:rPr>
                <a:t>（ヌカカの活動が活発になる前）に</a:t>
              </a:r>
              <a:endParaRPr kumimoji="1" lang="en-US" altLang="ja-JP" sz="1400" dirty="0">
                <a:latin typeface="HG丸ｺﾞｼｯｸM-PRO" panose="020F0600000000000000" pitchFamily="50" charset="-128"/>
                <a:ea typeface="HG丸ｺﾞｼｯｸM-PRO" panose="020F0600000000000000" pitchFamily="50" charset="-128"/>
              </a:endParaRPr>
            </a:p>
            <a:p>
              <a:r>
                <a:rPr kumimoji="1" lang="ja-JP" altLang="en-US" sz="1400" dirty="0">
                  <a:latin typeface="HG丸ｺﾞｼｯｸM-PRO" panose="020F0600000000000000" pitchFamily="50" charset="-128"/>
                  <a:ea typeface="HG丸ｺﾞｼｯｸM-PRO" panose="020F0600000000000000" pitchFamily="50" charset="-128"/>
                </a:rPr>
                <a:t>　　</a:t>
              </a:r>
              <a:r>
                <a:rPr kumimoji="1" lang="ja-JP" altLang="en-US" sz="1400" b="1" dirty="0">
                  <a:latin typeface="HG丸ｺﾞｼｯｸM-PRO" panose="020F0600000000000000" pitchFamily="50" charset="-128"/>
                  <a:ea typeface="HG丸ｺﾞｼｯｸM-PRO" panose="020F0600000000000000" pitchFamily="50" charset="-128"/>
                </a:rPr>
                <a:t>ワクチンを接種</a:t>
              </a:r>
              <a:r>
                <a:rPr kumimoji="1" lang="ja-JP" altLang="en-US" sz="1400" dirty="0">
                  <a:latin typeface="HG丸ｺﾞｼｯｸM-PRO" panose="020F0600000000000000" pitchFamily="50" charset="-128"/>
                  <a:ea typeface="HG丸ｺﾞｼｯｸM-PRO" panose="020F0600000000000000" pitchFamily="50" charset="-128"/>
                </a:rPr>
                <a:t>することが有効です。</a:t>
              </a:r>
              <a:endParaRPr kumimoji="1" lang="en-US" altLang="ja-JP" sz="1400" dirty="0">
                <a:latin typeface="HG丸ｺﾞｼｯｸM-PRO" panose="020F0600000000000000" pitchFamily="50" charset="-128"/>
                <a:ea typeface="HG丸ｺﾞｼｯｸM-PRO" panose="020F0600000000000000" pitchFamily="50" charset="-128"/>
              </a:endParaRPr>
            </a:p>
            <a:p>
              <a:r>
                <a:rPr kumimoji="1" lang="ja-JP" altLang="en-US" sz="1400" dirty="0">
                  <a:latin typeface="HG丸ｺﾞｼｯｸM-PRO" panose="020F0600000000000000" pitchFamily="50" charset="-128"/>
                  <a:ea typeface="HG丸ｺﾞｼｯｸM-PRO" panose="020F0600000000000000" pitchFamily="50" charset="-128"/>
                </a:rPr>
                <a:t>　◎大阪府家畜保健衛生所では</a:t>
              </a:r>
              <a:r>
                <a:rPr kumimoji="1" lang="ja-JP" altLang="en-US" sz="1400" b="1" dirty="0">
                  <a:latin typeface="HG丸ｺﾞｼｯｸM-PRO" panose="020F0600000000000000" pitchFamily="50" charset="-128"/>
                  <a:ea typeface="HG丸ｺﾞｼｯｸM-PRO" panose="020F0600000000000000" pitchFamily="50" charset="-128"/>
                </a:rPr>
                <a:t>牛異常産</a:t>
              </a:r>
              <a:r>
                <a:rPr kumimoji="1" lang="en-US" altLang="ja-JP" sz="1400" b="1" dirty="0">
                  <a:latin typeface="HG丸ｺﾞｼｯｸM-PRO" panose="020F0600000000000000" pitchFamily="50" charset="-128"/>
                  <a:ea typeface="HG丸ｺﾞｼｯｸM-PRO" panose="020F0600000000000000" pitchFamily="50" charset="-128"/>
                </a:rPr>
                <a:t>4</a:t>
              </a:r>
              <a:r>
                <a:rPr kumimoji="1" lang="ja-JP" altLang="en-US" sz="1400" b="1" dirty="0">
                  <a:latin typeface="HG丸ｺﾞｼｯｸM-PRO" panose="020F0600000000000000" pitchFamily="50" charset="-128"/>
                  <a:ea typeface="HG丸ｺﾞｼｯｸM-PRO" panose="020F0600000000000000" pitchFamily="50" charset="-128"/>
                </a:rPr>
                <a:t>種混合ワクチン</a:t>
              </a:r>
              <a:r>
                <a:rPr kumimoji="1" lang="ja-JP" altLang="en-US" sz="1400" dirty="0">
                  <a:latin typeface="HG丸ｺﾞｼｯｸM-PRO" panose="020F0600000000000000" pitchFamily="50" charset="-128"/>
                  <a:ea typeface="HG丸ｺﾞｼｯｸM-PRO" panose="020F0600000000000000" pitchFamily="50" charset="-128"/>
                </a:rPr>
                <a:t>（アカバネ病、　　</a:t>
              </a:r>
              <a:endParaRPr kumimoji="1" lang="en-US" altLang="ja-JP" sz="1400" dirty="0">
                <a:latin typeface="HG丸ｺﾞｼｯｸM-PRO" panose="020F0600000000000000" pitchFamily="50" charset="-128"/>
                <a:ea typeface="HG丸ｺﾞｼｯｸM-PRO" panose="020F0600000000000000" pitchFamily="50" charset="-128"/>
              </a:endParaRPr>
            </a:p>
            <a:p>
              <a:r>
                <a:rPr kumimoji="1" lang="ja-JP" altLang="en-US" sz="1400" dirty="0">
                  <a:latin typeface="HG丸ｺﾞｼｯｸM-PRO" panose="020F0600000000000000" pitchFamily="50" charset="-128"/>
                  <a:ea typeface="HG丸ｺﾞｼｯｸM-PRO" panose="020F0600000000000000" pitchFamily="50" charset="-128"/>
                </a:rPr>
                <a:t>　　チュウザン病、アイノウイルス感染症、ピートンウイルス感染症）の接　　</a:t>
              </a:r>
              <a:endParaRPr kumimoji="1" lang="en-US" altLang="ja-JP" sz="1400" dirty="0">
                <a:latin typeface="HG丸ｺﾞｼｯｸM-PRO" panose="020F0600000000000000" pitchFamily="50" charset="-128"/>
                <a:ea typeface="HG丸ｺﾞｼｯｸM-PRO" panose="020F0600000000000000" pitchFamily="50" charset="-128"/>
              </a:endParaRPr>
            </a:p>
            <a:p>
              <a:r>
                <a:rPr kumimoji="1" lang="ja-JP" altLang="en-US" sz="1400" dirty="0">
                  <a:latin typeface="HG丸ｺﾞｼｯｸM-PRO" panose="020F0600000000000000" pitchFamily="50" charset="-128"/>
                  <a:ea typeface="HG丸ｺﾞｼｯｸM-PRO" panose="020F0600000000000000" pitchFamily="50" charset="-128"/>
                </a:rPr>
                <a:t>　　種を推奨しています。</a:t>
              </a:r>
              <a:endParaRPr kumimoji="1" lang="en-US" altLang="ja-JP" sz="1400" dirty="0">
                <a:latin typeface="HG丸ｺﾞｼｯｸM-PRO" panose="020F0600000000000000" pitchFamily="50" charset="-128"/>
                <a:ea typeface="HG丸ｺﾞｼｯｸM-PRO" panose="020F0600000000000000" pitchFamily="50" charset="-128"/>
              </a:endParaRPr>
            </a:p>
            <a:p>
              <a:endParaRPr lang="en-US" altLang="ja-JP" sz="400" b="1" dirty="0">
                <a:latin typeface="BIZ UDPゴシック" panose="020B0400000000000000" pitchFamily="50" charset="-128"/>
                <a:ea typeface="BIZ UDPゴシック" panose="020B0400000000000000" pitchFamily="50" charset="-128"/>
              </a:endParaRPr>
            </a:p>
            <a:p>
              <a:r>
                <a:rPr kumimoji="1" lang="ja-JP" altLang="en-US" sz="1400" dirty="0">
                  <a:latin typeface="HG丸ｺﾞｼｯｸM-PRO" panose="020F0600000000000000" pitchFamily="50" charset="-128"/>
                  <a:ea typeface="HG丸ｺﾞｼｯｸM-PRO" panose="020F0600000000000000" pitchFamily="50" charset="-128"/>
                </a:rPr>
                <a:t>　◎ワクチン接種をご希望の場合は家畜保健衛生所にご相談ください。</a:t>
              </a:r>
              <a:endParaRPr kumimoji="1" lang="en-US" altLang="ja-JP" sz="1400" dirty="0">
                <a:latin typeface="HG丸ｺﾞｼｯｸM-PRO" panose="020F0600000000000000" pitchFamily="50" charset="-128"/>
                <a:ea typeface="HG丸ｺﾞｼｯｸM-PRO" panose="020F0600000000000000" pitchFamily="50" charset="-128"/>
              </a:endParaRPr>
            </a:p>
            <a:p>
              <a:endParaRPr lang="en-US" altLang="ja-JP" sz="800" b="1" dirty="0">
                <a:latin typeface="BIZ UDPゴシック" panose="020B0400000000000000" pitchFamily="50" charset="-128"/>
                <a:ea typeface="BIZ UDPゴシック" panose="020B0400000000000000" pitchFamily="50" charset="-128"/>
              </a:endParaRPr>
            </a:p>
            <a:p>
              <a:pPr marL="171450" indent="-171450">
                <a:buFont typeface="Wingdings" panose="05000000000000000000" pitchFamily="2" charset="2"/>
                <a:buChar char="l"/>
              </a:pPr>
              <a:r>
                <a:rPr lang="ja-JP" altLang="en-US" sz="1600" b="1" dirty="0">
                  <a:latin typeface="BIZ UDPゴシック" panose="020B0400000000000000" pitchFamily="50" charset="-128"/>
                  <a:ea typeface="BIZ UDPゴシック" panose="020B0400000000000000" pitchFamily="50" charset="-128"/>
                </a:rPr>
                <a:t>　吸血昆虫対策を実施しましょう！</a:t>
              </a:r>
              <a:endParaRPr lang="en-US" altLang="ja-JP" sz="1600" b="1" dirty="0">
                <a:latin typeface="BIZ UDPゴシック" panose="020B0400000000000000" pitchFamily="50" charset="-128"/>
                <a:ea typeface="BIZ UDPゴシック" panose="020B0400000000000000" pitchFamily="50" charset="-128"/>
              </a:endParaRPr>
            </a:p>
            <a:p>
              <a:endParaRPr lang="en-US" altLang="ja-JP" sz="400" b="1" dirty="0">
                <a:latin typeface="BIZ UDPゴシック" panose="020B0400000000000000" pitchFamily="50" charset="-128"/>
                <a:ea typeface="BIZ UDPゴシック" panose="020B0400000000000000" pitchFamily="50" charset="-128"/>
              </a:endParaRPr>
            </a:p>
            <a:p>
              <a:endParaRPr lang="en-US" altLang="ja-JP" sz="4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◎ヌカカが発生しにくい環境づくり</a:t>
              </a:r>
              <a:r>
                <a:rPr lang="en-US" altLang="ja-JP" sz="1400" dirty="0">
                  <a:latin typeface="HG丸ｺﾞｼｯｸM-PRO" panose="020F0600000000000000" pitchFamily="50" charset="-128"/>
                  <a:ea typeface="HG丸ｺﾞｼｯｸM-PRO" panose="020F0600000000000000" pitchFamily="50" charset="-128"/>
                </a:rPr>
                <a:t>	</a:t>
              </a:r>
              <a:r>
                <a:rPr lang="ja-JP" altLang="en-US" sz="1400" dirty="0">
                  <a:latin typeface="HG丸ｺﾞｼｯｸM-PRO" panose="020F0600000000000000" pitchFamily="50" charset="-128"/>
                  <a:ea typeface="HG丸ｺﾞｼｯｸM-PRO" panose="020F0600000000000000" pitchFamily="50" charset="-128"/>
                </a:rPr>
                <a:t>　例）畜舎周辺の草刈りなど</a:t>
              </a:r>
              <a:endParaRPr lang="en-US" altLang="ja-JP" sz="1400" dirty="0">
                <a:latin typeface="HG丸ｺﾞｼｯｸM-PRO" panose="020F0600000000000000" pitchFamily="50" charset="-128"/>
                <a:ea typeface="HG丸ｺﾞｼｯｸM-PRO" panose="020F0600000000000000" pitchFamily="50" charset="-128"/>
              </a:endParaRPr>
            </a:p>
            <a:p>
              <a:endParaRPr lang="en-US" altLang="ja-JP" sz="500" dirty="0">
                <a:latin typeface="HG丸ｺﾞｼｯｸM-PRO" panose="020F0600000000000000" pitchFamily="50" charset="-128"/>
                <a:ea typeface="HG丸ｺﾞｼｯｸM-PRO" panose="020F0600000000000000" pitchFamily="50" charset="-128"/>
              </a:endParaRPr>
            </a:p>
            <a:p>
              <a:r>
                <a:rPr lang="ja-JP" altLang="en-US" sz="1400" dirty="0">
                  <a:latin typeface="HG丸ｺﾞｼｯｸM-PRO" panose="020F0600000000000000" pitchFamily="50" charset="-128"/>
                  <a:ea typeface="HG丸ｺﾞｼｯｸM-PRO" panose="020F0600000000000000" pitchFamily="50" charset="-128"/>
                </a:rPr>
                <a:t>　◎牛舎への侵入防止</a:t>
              </a:r>
              <a:r>
                <a:rPr lang="en-US" altLang="ja-JP" sz="1400" dirty="0">
                  <a:latin typeface="HG丸ｺﾞｼｯｸM-PRO" panose="020F0600000000000000" pitchFamily="50" charset="-128"/>
                  <a:ea typeface="HG丸ｺﾞｼｯｸM-PRO" panose="020F0600000000000000" pitchFamily="50" charset="-128"/>
                </a:rPr>
                <a:t>	</a:t>
              </a:r>
              <a:r>
                <a:rPr lang="ja-JP" altLang="en-US" sz="1400" dirty="0">
                  <a:latin typeface="HG丸ｺﾞｼｯｸM-PRO" panose="020F0600000000000000" pitchFamily="50" charset="-128"/>
                  <a:ea typeface="HG丸ｺﾞｼｯｸM-PRO" panose="020F0600000000000000" pitchFamily="50" charset="-128"/>
                </a:rPr>
                <a:t>　例）出入り口の防虫ネットや粘着シートの設置</a:t>
              </a:r>
              <a:endParaRPr lang="en-US" altLang="ja-JP" sz="1400" dirty="0">
                <a:latin typeface="HG丸ｺﾞｼｯｸM-PRO" panose="020F0600000000000000" pitchFamily="50" charset="-128"/>
                <a:ea typeface="HG丸ｺﾞｼｯｸM-PRO" panose="020F0600000000000000" pitchFamily="50" charset="-128"/>
              </a:endParaRPr>
            </a:p>
            <a:p>
              <a:endParaRPr lang="en-US" altLang="ja-JP" sz="100" dirty="0">
                <a:latin typeface="HG丸ｺﾞｼｯｸM-PRO" panose="020F0600000000000000" pitchFamily="50" charset="-128"/>
                <a:ea typeface="HG丸ｺﾞｼｯｸM-PRO" panose="020F0600000000000000" pitchFamily="50" charset="-128"/>
              </a:endParaRPr>
            </a:p>
          </p:txBody>
        </p:sp>
        <p:pic>
          <p:nvPicPr>
            <p:cNvPr id="4" name="グラフィックス 3" descr="受話器 単色塗りつぶし">
              <a:extLst>
                <a:ext uri="{FF2B5EF4-FFF2-40B4-BE49-F238E27FC236}">
                  <a16:creationId xmlns:a16="http://schemas.microsoft.com/office/drawing/2014/main" id="{7B4C7220-59D5-4045-AE9A-16F26A139C4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flipH="1">
              <a:off x="4344995" y="5111444"/>
              <a:ext cx="315034" cy="324000"/>
            </a:xfrm>
            <a:prstGeom prst="rect">
              <a:avLst/>
            </a:prstGeom>
          </p:spPr>
        </p:pic>
        <p:pic>
          <p:nvPicPr>
            <p:cNvPr id="6" name="グラフィックス 5" descr="注射針 単色塗りつぶし">
              <a:extLst>
                <a:ext uri="{FF2B5EF4-FFF2-40B4-BE49-F238E27FC236}">
                  <a16:creationId xmlns:a16="http://schemas.microsoft.com/office/drawing/2014/main" id="{28993FEB-D63E-45C3-8A43-8737F0E7E99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54041" y="6512196"/>
              <a:ext cx="330186" cy="324000"/>
            </a:xfrm>
            <a:prstGeom prst="rect">
              <a:avLst/>
            </a:prstGeom>
          </p:spPr>
        </p:pic>
      </p:grpSp>
      <p:pic>
        <p:nvPicPr>
          <p:cNvPr id="10" name="図 9">
            <a:extLst>
              <a:ext uri="{FF2B5EF4-FFF2-40B4-BE49-F238E27FC236}">
                <a16:creationId xmlns:a16="http://schemas.microsoft.com/office/drawing/2014/main" id="{2097D2F6-9AC2-4635-A30A-4659AEE1D5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9119" y="8313654"/>
            <a:ext cx="573614" cy="540000"/>
          </a:xfrm>
          <a:prstGeom prst="rect">
            <a:avLst/>
          </a:prstGeom>
        </p:spPr>
      </p:pic>
      <p:grpSp>
        <p:nvGrpSpPr>
          <p:cNvPr id="28" name="グループ化 27">
            <a:extLst>
              <a:ext uri="{FF2B5EF4-FFF2-40B4-BE49-F238E27FC236}">
                <a16:creationId xmlns:a16="http://schemas.microsoft.com/office/drawing/2014/main" id="{753418F0-C94B-4271-93AE-3ECA6E6500E2}"/>
              </a:ext>
            </a:extLst>
          </p:cNvPr>
          <p:cNvGrpSpPr/>
          <p:nvPr/>
        </p:nvGrpSpPr>
        <p:grpSpPr>
          <a:xfrm>
            <a:off x="175190" y="1472443"/>
            <a:ext cx="1323975" cy="1282065"/>
            <a:chOff x="0" y="-25419"/>
            <a:chExt cx="1333044" cy="1290707"/>
          </a:xfrm>
        </p:grpSpPr>
        <p:sp>
          <p:nvSpPr>
            <p:cNvPr id="29" name="楕円 28">
              <a:extLst>
                <a:ext uri="{FF2B5EF4-FFF2-40B4-BE49-F238E27FC236}">
                  <a16:creationId xmlns:a16="http://schemas.microsoft.com/office/drawing/2014/main" id="{71CF4E35-630F-42CB-BE05-7F70CBB788C3}"/>
                </a:ext>
              </a:extLst>
            </p:cNvPr>
            <p:cNvSpPr/>
            <p:nvPr/>
          </p:nvSpPr>
          <p:spPr>
            <a:xfrm>
              <a:off x="0" y="-25419"/>
              <a:ext cx="1333044" cy="1260628"/>
            </a:xfrm>
            <a:prstGeom prst="ellipse">
              <a:avLst/>
            </a:prstGeom>
            <a:solidFill>
              <a:srgbClr val="4F81BD">
                <a:lumMod val="75000"/>
              </a:srgbClr>
            </a:solidFill>
            <a:ln w="28575" cap="flat" cmpd="sng" algn="ctr">
              <a:noFill/>
              <a:prstDash val="solid"/>
            </a:ln>
            <a:effectLst/>
          </p:spPr>
          <p:txBody>
            <a:bodyPr rot="0" spcFirstLastPara="0" vert="horz" wrap="square" lIns="0" tIns="0" rIns="0" bIns="0" numCol="1" spcCol="0" rtlCol="0" fromWordArt="0" anchor="t" anchorCtr="0" forceAA="0" compatLnSpc="1">
              <a:prstTxWarp prst="textNoShape">
                <a:avLst/>
              </a:prstTxWarp>
              <a:noAutofit/>
            </a:bodyPr>
            <a:lstStyle/>
            <a:p>
              <a:pPr algn="ctr"/>
              <a:r>
                <a:rPr lang="ja-JP" sz="1400" b="1" kern="100" dirty="0">
                  <a:solidFill>
                    <a:srgbClr val="FFFFFF"/>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牛飼養農家の皆様へ</a:t>
              </a:r>
              <a:endParaRPr lang="ja-JP" sz="12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p:txBody>
        </p:sp>
        <p:pic>
          <p:nvPicPr>
            <p:cNvPr id="30" name="図 29">
              <a:extLst>
                <a:ext uri="{FF2B5EF4-FFF2-40B4-BE49-F238E27FC236}">
                  <a16:creationId xmlns:a16="http://schemas.microsoft.com/office/drawing/2014/main" id="{A1DE0323-02E7-4E53-A6C5-B5B993DDC92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0136" y="596349"/>
              <a:ext cx="668939" cy="668939"/>
            </a:xfrm>
            <a:prstGeom prst="rect">
              <a:avLst/>
            </a:prstGeom>
            <a:noFill/>
            <a:ln>
              <a:noFill/>
            </a:ln>
          </p:spPr>
        </p:pic>
      </p:grpSp>
      <p:pic>
        <p:nvPicPr>
          <p:cNvPr id="7" name="図 6">
            <a:extLst>
              <a:ext uri="{FF2B5EF4-FFF2-40B4-BE49-F238E27FC236}">
                <a16:creationId xmlns:a16="http://schemas.microsoft.com/office/drawing/2014/main" id="{8C902649-4392-4A47-121D-0BF73EC7C26F}"/>
              </a:ext>
            </a:extLst>
          </p:cNvPr>
          <p:cNvPicPr>
            <a:picLocks noChangeAspect="1"/>
          </p:cNvPicPr>
          <p:nvPr/>
        </p:nvPicPr>
        <p:blipFill>
          <a:blip r:embed="rId6"/>
          <a:stretch>
            <a:fillRect/>
          </a:stretch>
        </p:blipFill>
        <p:spPr>
          <a:xfrm>
            <a:off x="5059346" y="4604603"/>
            <a:ext cx="460623" cy="460623"/>
          </a:xfrm>
          <a:prstGeom prst="rect">
            <a:avLst/>
          </a:prstGeom>
        </p:spPr>
      </p:pic>
      <p:pic>
        <p:nvPicPr>
          <p:cNvPr id="9" name="図 8">
            <a:extLst>
              <a:ext uri="{FF2B5EF4-FFF2-40B4-BE49-F238E27FC236}">
                <a16:creationId xmlns:a16="http://schemas.microsoft.com/office/drawing/2014/main" id="{686A2718-BD91-1D94-E7DE-7C730392FC81}"/>
              </a:ext>
            </a:extLst>
          </p:cNvPr>
          <p:cNvPicPr>
            <a:picLocks noChangeAspect="1"/>
          </p:cNvPicPr>
          <p:nvPr/>
        </p:nvPicPr>
        <p:blipFill>
          <a:blip r:embed="rId7"/>
          <a:stretch>
            <a:fillRect/>
          </a:stretch>
        </p:blipFill>
        <p:spPr>
          <a:xfrm flipV="1">
            <a:off x="5598382" y="4735496"/>
            <a:ext cx="208774" cy="208774"/>
          </a:xfrm>
          <a:prstGeom prst="rect">
            <a:avLst/>
          </a:prstGeom>
        </p:spPr>
      </p:pic>
      <p:pic>
        <p:nvPicPr>
          <p:cNvPr id="12" name="図 11">
            <a:extLst>
              <a:ext uri="{FF2B5EF4-FFF2-40B4-BE49-F238E27FC236}">
                <a16:creationId xmlns:a16="http://schemas.microsoft.com/office/drawing/2014/main" id="{6022BBB8-181C-47CA-B3BC-B8336E5A2294}"/>
              </a:ext>
            </a:extLst>
          </p:cNvPr>
          <p:cNvPicPr>
            <a:picLocks noChangeAspect="1"/>
          </p:cNvPicPr>
          <p:nvPr/>
        </p:nvPicPr>
        <p:blipFill>
          <a:blip r:embed="rId7"/>
          <a:stretch>
            <a:fillRect/>
          </a:stretch>
        </p:blipFill>
        <p:spPr>
          <a:xfrm flipV="1">
            <a:off x="5883883" y="4839883"/>
            <a:ext cx="128071" cy="128071"/>
          </a:xfrm>
          <a:prstGeom prst="rect">
            <a:avLst/>
          </a:prstGeom>
        </p:spPr>
      </p:pic>
      <p:pic>
        <p:nvPicPr>
          <p:cNvPr id="16" name="図 15">
            <a:extLst>
              <a:ext uri="{FF2B5EF4-FFF2-40B4-BE49-F238E27FC236}">
                <a16:creationId xmlns:a16="http://schemas.microsoft.com/office/drawing/2014/main" id="{0CEF9EB8-C4C0-54B5-A389-CF8D1F6AB19C}"/>
              </a:ext>
            </a:extLst>
          </p:cNvPr>
          <p:cNvPicPr>
            <a:picLocks noChangeAspect="1"/>
          </p:cNvPicPr>
          <p:nvPr/>
        </p:nvPicPr>
        <p:blipFill>
          <a:blip r:embed="rId8"/>
          <a:stretch>
            <a:fillRect/>
          </a:stretch>
        </p:blipFill>
        <p:spPr>
          <a:xfrm>
            <a:off x="5725779" y="8776536"/>
            <a:ext cx="464690" cy="309083"/>
          </a:xfrm>
          <a:prstGeom prst="rect">
            <a:avLst/>
          </a:prstGeom>
        </p:spPr>
      </p:pic>
      <p:sp>
        <p:nvSpPr>
          <p:cNvPr id="8" name="テキスト ボックス 7">
            <a:extLst>
              <a:ext uri="{FF2B5EF4-FFF2-40B4-BE49-F238E27FC236}">
                <a16:creationId xmlns:a16="http://schemas.microsoft.com/office/drawing/2014/main" id="{8EF83D99-5F01-5601-81EB-619865F6CC65}"/>
              </a:ext>
            </a:extLst>
          </p:cNvPr>
          <p:cNvSpPr txBox="1"/>
          <p:nvPr/>
        </p:nvSpPr>
        <p:spPr>
          <a:xfrm>
            <a:off x="67018" y="2820153"/>
            <a:ext cx="6857999" cy="369332"/>
          </a:xfrm>
          <a:prstGeom prst="rect">
            <a:avLst/>
          </a:prstGeom>
          <a:noFill/>
        </p:spPr>
        <p:txBody>
          <a:bodyPr wrap="square">
            <a:spAutoFit/>
          </a:bodyPr>
          <a:lstStyle/>
          <a:p>
            <a:r>
              <a:rPr kumimoji="1" lang="ja-JP" altLang="en-US" sz="1600" dirty="0">
                <a:solidFill>
                  <a:schemeClr val="accent1"/>
                </a:solidFill>
                <a:latin typeface="HG丸ｺﾞｼｯｸM-PRO" panose="020F0600000000000000" pitchFamily="50" charset="-128"/>
                <a:ea typeface="HG丸ｺﾞｼｯｸM-PRO" panose="020F0600000000000000" pitchFamily="50" charset="-128"/>
              </a:rPr>
              <a:t>今夏に</a:t>
            </a:r>
            <a:r>
              <a:rPr kumimoji="1" lang="ja-JP" altLang="en-US" sz="1800" b="1" dirty="0">
                <a:solidFill>
                  <a:schemeClr val="accent1"/>
                </a:solidFill>
                <a:latin typeface="HG丸ｺﾞｼｯｸM-PRO" panose="020F0600000000000000" pitchFamily="50" charset="-128"/>
                <a:ea typeface="HG丸ｺﾞｼｯｸM-PRO" panose="020F0600000000000000" pitchFamily="50" charset="-128"/>
              </a:rPr>
              <a:t>アルボウイルス</a:t>
            </a:r>
            <a:r>
              <a:rPr kumimoji="1" lang="ja-JP" altLang="en-US" sz="1600" dirty="0">
                <a:solidFill>
                  <a:schemeClr val="accent1"/>
                </a:solidFill>
                <a:latin typeface="HG丸ｺﾞｼｯｸM-PRO" panose="020F0600000000000000" pitchFamily="50" charset="-128"/>
                <a:ea typeface="HG丸ｺﾞｼｯｸM-PRO" panose="020F0600000000000000" pitchFamily="50" charset="-128"/>
              </a:rPr>
              <a:t>が</a:t>
            </a:r>
            <a:r>
              <a:rPr kumimoji="1" lang="ja-JP" altLang="en-US" sz="1800" b="1" dirty="0">
                <a:solidFill>
                  <a:schemeClr val="accent1"/>
                </a:solidFill>
                <a:latin typeface="HG丸ｺﾞｼｯｸM-PRO" panose="020F0600000000000000" pitchFamily="50" charset="-128"/>
                <a:ea typeface="HG丸ｺﾞｼｯｸM-PRO" panose="020F0600000000000000" pitchFamily="50" charset="-128"/>
              </a:rPr>
              <a:t>九州・四国に侵入した可能性</a:t>
            </a:r>
            <a:r>
              <a:rPr kumimoji="1" lang="ja-JP" altLang="en-US" sz="1600" dirty="0">
                <a:solidFill>
                  <a:schemeClr val="accent1"/>
                </a:solidFill>
                <a:latin typeface="HG丸ｺﾞｼｯｸM-PRO" panose="020F0600000000000000" pitchFamily="50" charset="-128"/>
                <a:ea typeface="HG丸ｺﾞｼｯｸM-PRO" panose="020F0600000000000000" pitchFamily="50" charset="-128"/>
              </a:rPr>
              <a:t>があります！</a:t>
            </a:r>
            <a:endParaRPr kumimoji="1" lang="en-US" altLang="ja-JP" sz="1800" dirty="0">
              <a:solidFill>
                <a:schemeClr val="accent1"/>
              </a:solidFill>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548372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角丸四角形 1" descr="タイトル: 暑熱対策に取り組みましょう - 説明: 暑熱対策に取り組みましょう">
            <a:extLst>
              <a:ext uri="{FF2B5EF4-FFF2-40B4-BE49-F238E27FC236}">
                <a16:creationId xmlns:a16="http://schemas.microsoft.com/office/drawing/2014/main" id="{DC72B108-BC67-48FB-A10C-9CCA4DDEC06C}"/>
              </a:ext>
            </a:extLst>
          </p:cNvPr>
          <p:cNvSpPr>
            <a:spLocks noChangeArrowheads="1"/>
          </p:cNvSpPr>
          <p:nvPr/>
        </p:nvSpPr>
        <p:spPr bwMode="auto">
          <a:xfrm>
            <a:off x="286700" y="262548"/>
            <a:ext cx="6284598" cy="516330"/>
          </a:xfrm>
          <a:prstGeom prst="roundRect">
            <a:avLst>
              <a:gd name="adj" fmla="val 16667"/>
            </a:avLst>
          </a:prstGeom>
          <a:noFill/>
          <a:ln w="63500" cmpd="dbl">
            <a:solidFill>
              <a:srgbClr val="385D8A"/>
            </a:solidFill>
            <a:round/>
            <a:headEnd/>
            <a:tailEnd/>
            <a:extLst>
              <a:ext uri="{C807C97D-BFC1-408E-A445-0C87EB9F89A2}">
                <ask:lineSketchStyleProps xmlns:ask="http://schemas.microsoft.com/office/drawing/2018/sketchyshapes">
                  <ask:type>
                    <ask:lineSketchNone/>
                  </ask:type>
                </ask:lineSketchStyleProps>
              </a:ext>
            </a:extLst>
          </a:ln>
          <a:effectLst>
            <a:outerShdw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ja-JP" altLang="en-US" sz="2400" dirty="0" bmk="_Hlk197591281">
                <a:solidFill>
                  <a:srgbClr val="000000"/>
                </a:solidFill>
                <a:latin typeface="HG丸ｺﾞｼｯｸM-PRO" panose="020F0600000000000000" pitchFamily="50" charset="-128"/>
                <a:ea typeface="HG丸ｺﾞｼｯｸM-PRO" panose="020F0600000000000000" pitchFamily="50" charset="-128"/>
                <a:cs typeface="ＭＳ Ｐゴシック" panose="020B0600070205080204" pitchFamily="50" charset="-128"/>
              </a:rPr>
              <a:t>牛のアルボウイルス感染症サーベイランス</a:t>
            </a: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ja-JP" sz="500" dirty="0" bmk="_Hlk197591281">
              <a:solidFill>
                <a:srgbClr val="000000"/>
              </a:solidFill>
              <a:latin typeface="HG丸ｺﾞｼｯｸM-PRO" panose="020F0600000000000000" pitchFamily="50" charset="-128"/>
              <a:ea typeface="HG丸ｺﾞｼｯｸM-PRO" panose="020F0600000000000000" pitchFamily="50" charset="-128"/>
              <a:cs typeface="ＭＳ Ｐゴシック" panose="020B0600070205080204" pitchFamily="50" charset="-128"/>
            </a:endParaRPr>
          </a:p>
        </p:txBody>
      </p:sp>
      <p:sp>
        <p:nvSpPr>
          <p:cNvPr id="31" name="Rectangle 35">
            <a:extLst>
              <a:ext uri="{FF2B5EF4-FFF2-40B4-BE49-F238E27FC236}">
                <a16:creationId xmlns:a16="http://schemas.microsoft.com/office/drawing/2014/main" id="{976ADA3A-B712-49EE-B3D8-694AC853C211}"/>
              </a:ext>
            </a:extLst>
          </p:cNvPr>
          <p:cNvSpPr>
            <a:spLocks noChangeArrowheads="1"/>
          </p:cNvSpPr>
          <p:nvPr/>
        </p:nvSpPr>
        <p:spPr bwMode="auto">
          <a:xfrm>
            <a:off x="152400" y="15240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34" name="Rectangle 45">
            <a:extLst>
              <a:ext uri="{FF2B5EF4-FFF2-40B4-BE49-F238E27FC236}">
                <a16:creationId xmlns:a16="http://schemas.microsoft.com/office/drawing/2014/main" id="{8B55D562-37CE-498A-9FA6-6048E647F8E8}"/>
              </a:ext>
            </a:extLst>
          </p:cNvPr>
          <p:cNvSpPr>
            <a:spLocks noChangeArrowheads="1"/>
          </p:cNvSpPr>
          <p:nvPr/>
        </p:nvSpPr>
        <p:spPr bwMode="auto">
          <a:xfrm>
            <a:off x="331788" y="6096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45" name="テキスト ボックス 44">
            <a:extLst>
              <a:ext uri="{FF2B5EF4-FFF2-40B4-BE49-F238E27FC236}">
                <a16:creationId xmlns:a16="http://schemas.microsoft.com/office/drawing/2014/main" id="{976C3BDE-5992-4310-84B4-4ABF1D585208}"/>
              </a:ext>
            </a:extLst>
          </p:cNvPr>
          <p:cNvSpPr txBox="1"/>
          <p:nvPr/>
        </p:nvSpPr>
        <p:spPr>
          <a:xfrm>
            <a:off x="286702" y="8890168"/>
            <a:ext cx="6352223" cy="830997"/>
          </a:xfrm>
          <a:prstGeom prst="rect">
            <a:avLst/>
          </a:prstGeom>
          <a:noFill/>
        </p:spPr>
        <p:txBody>
          <a:bodyPr wrap="square" rtlCol="0">
            <a:spAutoFit/>
          </a:bodyPr>
          <a:lstStyle/>
          <a:p>
            <a:pPr algn="just"/>
            <a:r>
              <a:rPr lang="ja-JP"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endParaRPr lang="ja-JP" altLang="ja-JP" sz="1200"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r>
              <a:rPr lang="en-US"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大阪府家畜保健衛生所 </a:t>
            </a:r>
            <a:r>
              <a:rPr lang="en-US"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ja-JP"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en-US"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598-0048</a:t>
            </a:r>
            <a:r>
              <a:rPr lang="ja-JP"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泉佐野市りんくう往来北１</a:t>
            </a:r>
            <a:r>
              <a:rPr lang="en-US"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r>
              <a:rPr lang="ja-JP"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５９</a:t>
            </a:r>
            <a:endParaRPr lang="en-US"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r>
              <a:rPr lang="en-US" altLang="ja-JP" sz="1200" b="1" kern="100" dirty="0">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en-US"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TEL</a:t>
            </a:r>
            <a:r>
              <a:rPr lang="ja-JP"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en-US"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072-</a:t>
            </a:r>
            <a:r>
              <a:rPr lang="ja-JP"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４</a:t>
            </a:r>
            <a:r>
              <a:rPr lang="en-US"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58-1151	FAX</a:t>
            </a:r>
            <a:r>
              <a:rPr lang="ja-JP"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　</a:t>
            </a:r>
            <a:r>
              <a:rPr lang="en-US"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072-</a:t>
            </a:r>
            <a:r>
              <a:rPr lang="ja-JP"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４</a:t>
            </a:r>
            <a:r>
              <a:rPr lang="en-US"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58-1152</a:t>
            </a:r>
            <a:endParaRPr lang="en-US" altLang="ja-JP" sz="1200" kern="100" dirty="0">
              <a:latin typeface="HG丸ｺﾞｼｯｸM-PRO" panose="020F0600000000000000" pitchFamily="50" charset="-128"/>
              <a:ea typeface="HG丸ｺﾞｼｯｸM-PRO" panose="020F0600000000000000" pitchFamily="50" charset="-128"/>
              <a:cs typeface="Times New Roman" panose="02020603050405020304" pitchFamily="18" charset="0"/>
            </a:endParaRPr>
          </a:p>
          <a:p>
            <a:pPr algn="just"/>
            <a:r>
              <a:rPr lang="ja-JP" altLang="ja-JP" sz="1200" b="1" kern="100" dirty="0">
                <a:effectLst/>
                <a:latin typeface="HG丸ｺﾞｼｯｸM-PRO" panose="020F0600000000000000" pitchFamily="50" charset="-128"/>
                <a:ea typeface="HG丸ｺﾞｼｯｸM-PRO" panose="020F0600000000000000" pitchFamily="50" charset="-128"/>
                <a:cs typeface="Times New Roman" panose="02020603050405020304" pitchFamily="18" charset="0"/>
              </a:rPr>
              <a:t>＊＊＊＊＊＊＊＊＊＊＊＊＊＊＊＊＊＊＊＊＊＊＊＊＊＊＊＊＊＊＊＊＊＊＊＊＊＊＊</a:t>
            </a:r>
            <a:endParaRPr kumimoji="1" lang="ja-JP" altLang="en-US" sz="1200" dirty="0">
              <a:latin typeface="HG丸ｺﾞｼｯｸM-PRO" panose="020F0600000000000000" pitchFamily="50" charset="-128"/>
              <a:ea typeface="HG丸ｺﾞｼｯｸM-PRO" panose="020F0600000000000000" pitchFamily="50" charset="-128"/>
            </a:endParaRPr>
          </a:p>
        </p:txBody>
      </p:sp>
      <p:sp>
        <p:nvSpPr>
          <p:cNvPr id="17" name="テキスト ボックス 16">
            <a:extLst>
              <a:ext uri="{FF2B5EF4-FFF2-40B4-BE49-F238E27FC236}">
                <a16:creationId xmlns:a16="http://schemas.microsoft.com/office/drawing/2014/main" id="{82AF4A4E-DB3B-4BAE-A19C-FECF6C86AEE0}"/>
              </a:ext>
            </a:extLst>
          </p:cNvPr>
          <p:cNvSpPr txBox="1"/>
          <p:nvPr/>
        </p:nvSpPr>
        <p:spPr>
          <a:xfrm>
            <a:off x="286700" y="956652"/>
            <a:ext cx="6284597" cy="4139595"/>
          </a:xfrm>
          <a:prstGeom prst="rect">
            <a:avLst/>
          </a:prstGeom>
          <a:solidFill>
            <a:srgbClr val="F2F2F2">
              <a:alpha val="50196"/>
            </a:srgbClr>
          </a:solidFill>
          <a:ln w="28575">
            <a:solidFill>
              <a:schemeClr val="accent1"/>
            </a:solidFill>
          </a:ln>
        </p:spPr>
        <p:txBody>
          <a:bodyPr wrap="square" rtlCol="0">
            <a:spAutoFit/>
          </a:bodyPr>
          <a:lstStyle/>
          <a:p>
            <a:pPr fontAlgn="base"/>
            <a:r>
              <a:rPr kumimoji="1" lang="ja-JP" altLang="en-US" sz="2000" b="1" dirty="0">
                <a:solidFill>
                  <a:schemeClr val="accent1"/>
                </a:solidFill>
                <a:latin typeface="HG丸ｺﾞｼｯｸM-PRO" panose="020F0600000000000000" pitchFamily="50" charset="-128"/>
                <a:ea typeface="HG丸ｺﾞｼｯｸM-PRO" panose="020F0600000000000000" pitchFamily="50" charset="-128"/>
              </a:rPr>
              <a:t>アルボウイルス感染症サーベイランスって？</a:t>
            </a:r>
            <a:endParaRPr kumimoji="1" lang="en-US" altLang="ja-JP" sz="2000" b="1" dirty="0">
              <a:solidFill>
                <a:schemeClr val="accent1"/>
              </a:solidFill>
              <a:latin typeface="HG丸ｺﾞｼｯｸM-PRO" panose="020F0600000000000000" pitchFamily="50" charset="-128"/>
              <a:ea typeface="HG丸ｺﾞｼｯｸM-PRO" panose="020F0600000000000000" pitchFamily="50" charset="-128"/>
            </a:endParaRPr>
          </a:p>
          <a:p>
            <a:pPr fontAlgn="base"/>
            <a:endParaRPr lang="en-US" altLang="ja-JP" sz="500" dirty="0">
              <a:solidFill>
                <a:srgbClr val="000000"/>
              </a:solidFill>
              <a:latin typeface="HG丸ｺﾞｼｯｸM-PRO" panose="020F0600000000000000" pitchFamily="50" charset="-128"/>
              <a:ea typeface="HG丸ｺﾞｼｯｸM-PRO" panose="020F0600000000000000" pitchFamily="50" charset="-128"/>
            </a:endParaRPr>
          </a:p>
          <a:p>
            <a:pPr marL="171450" indent="-171450" fontAlgn="base">
              <a:buFont typeface="Wingdings" panose="05000000000000000000" pitchFamily="2" charset="2"/>
              <a:buChar char="l"/>
            </a:pPr>
            <a:r>
              <a:rPr lang="ja-JP" altLang="en-US" sz="1600" b="1" i="0" dirty="0">
                <a:solidFill>
                  <a:srgbClr val="000000"/>
                </a:solidFill>
                <a:effectLst/>
                <a:latin typeface="HG丸ｺﾞｼｯｸM-PRO" panose="020F0600000000000000" pitchFamily="50" charset="-128"/>
                <a:ea typeface="HG丸ｺﾞｼｯｸM-PRO" panose="020F0600000000000000" pitchFamily="50" charset="-128"/>
              </a:rPr>
              <a:t>アルボウイルス</a:t>
            </a:r>
            <a:r>
              <a:rPr lang="ja-JP" altLang="en-US" sz="1600" b="1" dirty="0">
                <a:solidFill>
                  <a:srgbClr val="000000"/>
                </a:solidFill>
                <a:latin typeface="HG丸ｺﾞｼｯｸM-PRO" panose="020F0600000000000000" pitchFamily="50" charset="-128"/>
                <a:ea typeface="HG丸ｺﾞｼｯｸM-PRO" panose="020F0600000000000000" pitchFamily="50" charset="-128"/>
              </a:rPr>
              <a:t>と</a:t>
            </a:r>
            <a:r>
              <a:rPr lang="ja-JP" altLang="en-US" sz="1600" b="1" i="0" dirty="0">
                <a:solidFill>
                  <a:srgbClr val="000000"/>
                </a:solidFill>
                <a:effectLst/>
                <a:latin typeface="HG丸ｺﾞｼｯｸM-PRO" panose="020F0600000000000000" pitchFamily="50" charset="-128"/>
                <a:ea typeface="HG丸ｺﾞｼｯｸM-PRO" panose="020F0600000000000000" pitchFamily="50" charset="-128"/>
              </a:rPr>
              <a:t>は、蚊やヌカカ等の吸血昆虫によって、ヒトや家畜等に伝播するウイルスの総称です。</a:t>
            </a:r>
            <a:endParaRPr lang="en-US" altLang="ja-JP" sz="1600" b="1" i="0" dirty="0">
              <a:solidFill>
                <a:srgbClr val="000000"/>
              </a:solidFill>
              <a:effectLst/>
              <a:latin typeface="HG丸ｺﾞｼｯｸM-PRO" panose="020F0600000000000000" pitchFamily="50" charset="-128"/>
              <a:ea typeface="HG丸ｺﾞｼｯｸM-PRO" panose="020F0600000000000000" pitchFamily="50" charset="-128"/>
            </a:endParaRPr>
          </a:p>
          <a:p>
            <a:pPr marL="171450" indent="-171450" fontAlgn="base">
              <a:buFont typeface="Wingdings" panose="05000000000000000000" pitchFamily="2" charset="2"/>
              <a:buChar char="l"/>
            </a:pPr>
            <a:endParaRPr lang="en-US" altLang="ja-JP" sz="1600" b="1" dirty="0">
              <a:solidFill>
                <a:srgbClr val="000000"/>
              </a:solidFill>
              <a:latin typeface="HG丸ｺﾞｼｯｸM-PRO" panose="020F0600000000000000" pitchFamily="50" charset="-128"/>
              <a:ea typeface="HG丸ｺﾞｼｯｸM-PRO" panose="020F0600000000000000" pitchFamily="50" charset="-128"/>
            </a:endParaRPr>
          </a:p>
          <a:p>
            <a:pPr marL="171450" indent="-171450" fontAlgn="base">
              <a:buFont typeface="Wingdings" panose="05000000000000000000" pitchFamily="2" charset="2"/>
              <a:buChar char="l"/>
            </a:pPr>
            <a:r>
              <a:rPr lang="ja-JP" altLang="en-US" sz="1600" b="1" dirty="0">
                <a:solidFill>
                  <a:srgbClr val="000000"/>
                </a:solidFill>
                <a:latin typeface="HG丸ｺﾞｼｯｸM-PRO" panose="020F0600000000000000" pitchFamily="50" charset="-128"/>
                <a:ea typeface="HG丸ｺﾞｼｯｸM-PRO" panose="020F0600000000000000" pitchFamily="50" charset="-128"/>
              </a:rPr>
              <a:t>アルボウイルスによる牛の主な病気としては、アカバネ病、アイノウイルス感染症、チュウザン病による異常産などが知られています。</a:t>
            </a:r>
            <a:endParaRPr lang="en-US" altLang="ja-JP" sz="1600" b="1" dirty="0">
              <a:solidFill>
                <a:srgbClr val="000000"/>
              </a:solidFill>
              <a:latin typeface="HG丸ｺﾞｼｯｸM-PRO" panose="020F0600000000000000" pitchFamily="50" charset="-128"/>
              <a:ea typeface="HG丸ｺﾞｼｯｸM-PRO" panose="020F0600000000000000" pitchFamily="50" charset="-128"/>
            </a:endParaRPr>
          </a:p>
          <a:p>
            <a:pPr fontAlgn="base"/>
            <a:endParaRPr lang="en-US" altLang="ja-JP" sz="1600" b="1" dirty="0">
              <a:solidFill>
                <a:srgbClr val="000000"/>
              </a:solidFill>
              <a:latin typeface="HG丸ｺﾞｼｯｸM-PRO" panose="020F0600000000000000" pitchFamily="50" charset="-128"/>
              <a:ea typeface="HG丸ｺﾞｼｯｸM-PRO" panose="020F0600000000000000" pitchFamily="50" charset="-128"/>
            </a:endParaRPr>
          </a:p>
          <a:p>
            <a:pPr marL="171450" indent="-171450" fontAlgn="base">
              <a:buFont typeface="Wingdings" panose="05000000000000000000" pitchFamily="2" charset="2"/>
              <a:buChar char="l"/>
            </a:pPr>
            <a:r>
              <a:rPr lang="ja-JP" altLang="en-US" sz="1600" b="1" i="0" dirty="0">
                <a:solidFill>
                  <a:srgbClr val="000000"/>
                </a:solidFill>
                <a:effectLst/>
                <a:latin typeface="HG丸ｺﾞｼｯｸM-PRO" panose="020F0600000000000000" pitchFamily="50" charset="-128"/>
                <a:ea typeface="HG丸ｺﾞｼｯｸM-PRO" panose="020F0600000000000000" pitchFamily="50" charset="-128"/>
              </a:rPr>
              <a:t>アルボウイルスは、</a:t>
            </a:r>
            <a:r>
              <a:rPr lang="ja-JP" altLang="en-US" sz="1600" b="1" dirty="0">
                <a:solidFill>
                  <a:srgbClr val="000000"/>
                </a:solidFill>
                <a:latin typeface="HG丸ｺﾞｼｯｸM-PRO" panose="020F0600000000000000" pitchFamily="50" charset="-128"/>
                <a:ea typeface="HG丸ｺﾞｼｯｸM-PRO" panose="020F0600000000000000" pitchFamily="50" charset="-128"/>
              </a:rPr>
              <a:t>ウイルスを保有した</a:t>
            </a:r>
            <a:r>
              <a:rPr lang="ja-JP" altLang="en-US" sz="1600" b="1" i="0" dirty="0">
                <a:solidFill>
                  <a:srgbClr val="000000"/>
                </a:solidFill>
                <a:effectLst/>
                <a:latin typeface="HG丸ｺﾞｼｯｸM-PRO" panose="020F0600000000000000" pitchFamily="50" charset="-128"/>
                <a:ea typeface="HG丸ｺﾞｼｯｸM-PRO" panose="020F0600000000000000" pitchFamily="50" charset="-128"/>
              </a:rPr>
              <a:t>吸血昆虫がアジア地域から夏期に発生する気流に乗って、国内に侵入していると考えられています。</a:t>
            </a:r>
            <a:endParaRPr lang="en-US" altLang="ja-JP" sz="1600" b="1" i="0" dirty="0">
              <a:solidFill>
                <a:srgbClr val="000000"/>
              </a:solidFill>
              <a:effectLst/>
              <a:latin typeface="HG丸ｺﾞｼｯｸM-PRO" panose="020F0600000000000000" pitchFamily="50" charset="-128"/>
              <a:ea typeface="HG丸ｺﾞｼｯｸM-PRO" panose="020F0600000000000000" pitchFamily="50" charset="-128"/>
            </a:endParaRPr>
          </a:p>
          <a:p>
            <a:pPr fontAlgn="base"/>
            <a:endParaRPr lang="en-US" altLang="ja-JP" sz="1600" b="1" dirty="0">
              <a:solidFill>
                <a:srgbClr val="000000"/>
              </a:solidFill>
              <a:latin typeface="HG丸ｺﾞｼｯｸM-PRO" panose="020F0600000000000000" pitchFamily="50" charset="-128"/>
              <a:ea typeface="HG丸ｺﾞｼｯｸM-PRO" panose="020F0600000000000000" pitchFamily="50" charset="-128"/>
            </a:endParaRPr>
          </a:p>
          <a:p>
            <a:pPr marL="171450" indent="-171450" fontAlgn="base">
              <a:buFont typeface="Wingdings" panose="05000000000000000000" pitchFamily="2" charset="2"/>
              <a:buChar char="l"/>
            </a:pPr>
            <a:r>
              <a:rPr lang="ja-JP" altLang="en-US" sz="1600" b="1" dirty="0">
                <a:solidFill>
                  <a:srgbClr val="000000"/>
                </a:solidFill>
                <a:latin typeface="HG丸ｺﾞｼｯｸM-PRO" panose="020F0600000000000000" pitchFamily="50" charset="-128"/>
                <a:ea typeface="HG丸ｺﾞｼｯｸM-PRO" panose="020F0600000000000000" pitchFamily="50" charset="-128"/>
              </a:rPr>
              <a:t>そのため、アルボウイルスの国内侵入を</a:t>
            </a:r>
            <a:r>
              <a:rPr lang="ja-JP" altLang="en-US" sz="1600" b="1" i="0" dirty="0">
                <a:solidFill>
                  <a:srgbClr val="000000"/>
                </a:solidFill>
                <a:effectLst/>
                <a:latin typeface="HG丸ｺﾞｼｯｸM-PRO" panose="020F0600000000000000" pitchFamily="50" charset="-128"/>
                <a:ea typeface="HG丸ｺﾞｼｯｸM-PRO" panose="020F0600000000000000" pitchFamily="50" charset="-128"/>
              </a:rPr>
              <a:t>早期に察知する目的で、おとり牛を用いた全国的なサーベイランス（６月、８月、９月、</a:t>
            </a:r>
            <a:r>
              <a:rPr lang="en-US" altLang="ja-JP" sz="1600" b="1" i="0" dirty="0">
                <a:solidFill>
                  <a:srgbClr val="000000"/>
                </a:solidFill>
                <a:effectLst/>
                <a:latin typeface="HG丸ｺﾞｼｯｸM-PRO" panose="020F0600000000000000" pitchFamily="50" charset="-128"/>
                <a:ea typeface="HG丸ｺﾞｼｯｸM-PRO" panose="020F0600000000000000" pitchFamily="50" charset="-128"/>
              </a:rPr>
              <a:t>11</a:t>
            </a:r>
            <a:r>
              <a:rPr lang="ja-JP" altLang="en-US" sz="1600" b="1" i="0" dirty="0">
                <a:solidFill>
                  <a:srgbClr val="000000"/>
                </a:solidFill>
                <a:effectLst/>
                <a:latin typeface="HG丸ｺﾞｼｯｸM-PRO" panose="020F0600000000000000" pitchFamily="50" charset="-128"/>
                <a:ea typeface="HG丸ｺﾞｼｯｸM-PRO" panose="020F0600000000000000" pitchFamily="50" charset="-128"/>
              </a:rPr>
              <a:t>月の計４回）を実施しています。</a:t>
            </a:r>
            <a:endParaRPr lang="en-US" altLang="ja-JP" sz="1600" b="1" i="0" dirty="0">
              <a:solidFill>
                <a:srgbClr val="000000"/>
              </a:solidFill>
              <a:effectLst/>
              <a:latin typeface="HG丸ｺﾞｼｯｸM-PRO" panose="020F0600000000000000" pitchFamily="50" charset="-128"/>
              <a:ea typeface="HG丸ｺﾞｼｯｸM-PRO" panose="020F0600000000000000" pitchFamily="50" charset="-128"/>
            </a:endParaRPr>
          </a:p>
          <a:p>
            <a:pPr fontAlgn="base"/>
            <a:endParaRPr lang="en-US" altLang="ja-JP" sz="1400" b="0" i="0" dirty="0">
              <a:solidFill>
                <a:srgbClr val="000000"/>
              </a:solidFill>
              <a:effectLst/>
              <a:latin typeface="HG丸ｺﾞｼｯｸM-PRO" panose="020F0600000000000000" pitchFamily="50" charset="-128"/>
              <a:ea typeface="HG丸ｺﾞｼｯｸM-PRO" panose="020F0600000000000000" pitchFamily="50" charset="-128"/>
            </a:endParaRPr>
          </a:p>
        </p:txBody>
      </p:sp>
      <p:grpSp>
        <p:nvGrpSpPr>
          <p:cNvPr id="4" name="グループ化 3">
            <a:extLst>
              <a:ext uri="{FF2B5EF4-FFF2-40B4-BE49-F238E27FC236}">
                <a16:creationId xmlns:a16="http://schemas.microsoft.com/office/drawing/2014/main" id="{4A2A191B-59CB-41A9-AF87-D9D1C1A48B45}"/>
              </a:ext>
            </a:extLst>
          </p:cNvPr>
          <p:cNvGrpSpPr/>
          <p:nvPr/>
        </p:nvGrpSpPr>
        <p:grpSpPr>
          <a:xfrm>
            <a:off x="286700" y="6197122"/>
            <a:ext cx="6284597" cy="2693045"/>
            <a:chOff x="286699" y="6054185"/>
            <a:chExt cx="6284597" cy="2693045"/>
          </a:xfrm>
        </p:grpSpPr>
        <p:sp>
          <p:nvSpPr>
            <p:cNvPr id="23" name="テキスト ボックス 22">
              <a:extLst>
                <a:ext uri="{FF2B5EF4-FFF2-40B4-BE49-F238E27FC236}">
                  <a16:creationId xmlns:a16="http://schemas.microsoft.com/office/drawing/2014/main" id="{6B844A38-8B24-4EF8-85B5-6029EA57FDF7}"/>
                </a:ext>
              </a:extLst>
            </p:cNvPr>
            <p:cNvSpPr txBox="1"/>
            <p:nvPr/>
          </p:nvSpPr>
          <p:spPr>
            <a:xfrm>
              <a:off x="286699" y="6054185"/>
              <a:ext cx="6284597" cy="2693045"/>
            </a:xfrm>
            <a:prstGeom prst="rect">
              <a:avLst/>
            </a:prstGeom>
            <a:solidFill>
              <a:srgbClr val="F2F2F2">
                <a:alpha val="50196"/>
              </a:srgbClr>
            </a:solidFill>
            <a:ln w="28575">
              <a:solidFill>
                <a:schemeClr val="accent1"/>
              </a:solidFill>
            </a:ln>
          </p:spPr>
          <p:txBody>
            <a:bodyPr wrap="square" rtlCol="0">
              <a:spAutoFit/>
            </a:bodyPr>
            <a:lstStyle/>
            <a:p>
              <a:pPr fontAlgn="base"/>
              <a:r>
                <a:rPr kumimoji="1" lang="ja-JP" altLang="en-US" sz="2000" b="1" dirty="0">
                  <a:solidFill>
                    <a:schemeClr val="accent1"/>
                  </a:solidFill>
                  <a:latin typeface="HG丸ｺﾞｼｯｸM-PRO" panose="020F0600000000000000" pitchFamily="50" charset="-128"/>
                  <a:ea typeface="HG丸ｺﾞｼｯｸM-PRO" panose="020F0600000000000000" pitchFamily="50" charset="-128"/>
                </a:rPr>
                <a:t>＜参考＞アルボウイルスのサーベイランス結果</a:t>
              </a:r>
              <a:endParaRPr kumimoji="1" lang="en-US" altLang="ja-JP" sz="2000" b="1" dirty="0">
                <a:solidFill>
                  <a:schemeClr val="accent1"/>
                </a:solidFill>
                <a:latin typeface="HG丸ｺﾞｼｯｸM-PRO" panose="020F0600000000000000" pitchFamily="50" charset="-128"/>
                <a:ea typeface="HG丸ｺﾞｼｯｸM-PRO" panose="020F0600000000000000" pitchFamily="50" charset="-128"/>
              </a:endParaRPr>
            </a:p>
            <a:p>
              <a:pPr fontAlgn="base"/>
              <a:endParaRPr kumimoji="1" lang="en-US" altLang="ja-JP" sz="500" b="1" dirty="0">
                <a:solidFill>
                  <a:schemeClr val="accent1"/>
                </a:solidFill>
                <a:latin typeface="HG丸ｺﾞｼｯｸM-PRO" panose="020F0600000000000000" pitchFamily="50" charset="-128"/>
                <a:ea typeface="HG丸ｺﾞｼｯｸM-PRO" panose="020F0600000000000000" pitchFamily="50" charset="-128"/>
              </a:endParaRPr>
            </a:p>
            <a:p>
              <a:pPr marL="171450" indent="-171450" fontAlgn="base">
                <a:buFont typeface="Wingdings" panose="05000000000000000000" pitchFamily="2" charset="2"/>
                <a:buChar char="l"/>
              </a:pPr>
              <a:r>
                <a:rPr lang="ja-JP" altLang="en-US" sz="1600" b="1" i="0" dirty="0">
                  <a:solidFill>
                    <a:srgbClr val="000000"/>
                  </a:solidFill>
                  <a:effectLst/>
                  <a:latin typeface="HG丸ｺﾞｼｯｸM-PRO" panose="020F0600000000000000" pitchFamily="50" charset="-128"/>
                  <a:ea typeface="HG丸ｺﾞｼｯｸM-PRO" panose="020F0600000000000000" pitchFamily="50" charset="-128"/>
                </a:rPr>
                <a:t>大阪府では、令和元年にアカバネウイルス、令和</a:t>
              </a:r>
              <a:r>
                <a:rPr lang="ja-JP" altLang="en-US" sz="1600" b="1" dirty="0">
                  <a:solidFill>
                    <a:srgbClr val="000000"/>
                  </a:solidFill>
                  <a:latin typeface="HG丸ｺﾞｼｯｸM-PRO" panose="020F0600000000000000" pitchFamily="50" charset="-128"/>
                  <a:ea typeface="HG丸ｺﾞｼｯｸM-PRO" panose="020F0600000000000000" pitchFamily="50" charset="-128"/>
                </a:rPr>
                <a:t>７</a:t>
              </a:r>
              <a:r>
                <a:rPr lang="ja-JP" altLang="en-US" sz="1600" b="1" i="0" dirty="0">
                  <a:solidFill>
                    <a:srgbClr val="000000"/>
                  </a:solidFill>
                  <a:effectLst/>
                  <a:latin typeface="HG丸ｺﾞｼｯｸM-PRO" panose="020F0600000000000000" pitchFamily="50" charset="-128"/>
                  <a:ea typeface="HG丸ｺﾞｼｯｸM-PRO" panose="020F0600000000000000" pitchFamily="50" charset="-128"/>
                </a:rPr>
                <a:t>年にアイノウイルスの抗体陽転が確認されました。</a:t>
              </a:r>
              <a:endParaRPr lang="en-US" altLang="ja-JP" sz="1600" b="1" dirty="0">
                <a:solidFill>
                  <a:srgbClr val="000000"/>
                </a:solidFill>
                <a:latin typeface="HG丸ｺﾞｼｯｸM-PRO" panose="020F0600000000000000" pitchFamily="50" charset="-128"/>
                <a:ea typeface="HG丸ｺﾞｼｯｸM-PRO" panose="020F0600000000000000" pitchFamily="50" charset="-128"/>
              </a:endParaRPr>
            </a:p>
            <a:p>
              <a:pPr fontAlgn="base"/>
              <a:endParaRPr lang="en-US" altLang="ja-JP" sz="1600" b="1" dirty="0">
                <a:solidFill>
                  <a:srgbClr val="000000"/>
                </a:solidFill>
                <a:latin typeface="HG丸ｺﾞｼｯｸM-PRO" panose="020F0600000000000000" pitchFamily="50" charset="-128"/>
                <a:ea typeface="HG丸ｺﾞｼｯｸM-PRO" panose="020F0600000000000000" pitchFamily="50" charset="-128"/>
              </a:endParaRPr>
            </a:p>
            <a:p>
              <a:pPr marL="171450" indent="-171450" fontAlgn="base">
                <a:buFont typeface="Wingdings" panose="05000000000000000000" pitchFamily="2" charset="2"/>
                <a:buChar char="l"/>
              </a:pPr>
              <a:r>
                <a:rPr lang="ja-JP" altLang="en-US" sz="1600" b="1" dirty="0">
                  <a:solidFill>
                    <a:srgbClr val="000000"/>
                  </a:solidFill>
                  <a:latin typeface="HG丸ｺﾞｼｯｸM-PRO" panose="020F0600000000000000" pitchFamily="50" charset="-128"/>
                  <a:ea typeface="HG丸ｺﾞｼｯｸM-PRO" panose="020F0600000000000000" pitchFamily="50" charset="-128"/>
                </a:rPr>
                <a:t>これまでのサーベイランス実績については、以下の</a:t>
              </a:r>
              <a:r>
                <a:rPr lang="en-US" altLang="ja-JP" sz="1600" b="1" dirty="0">
                  <a:solidFill>
                    <a:srgbClr val="000000"/>
                  </a:solidFill>
                  <a:latin typeface="HG丸ｺﾞｼｯｸM-PRO" panose="020F0600000000000000" pitchFamily="50" charset="-128"/>
                  <a:ea typeface="HG丸ｺﾞｼｯｸM-PRO" panose="020F0600000000000000" pitchFamily="50" charset="-128"/>
                </a:rPr>
                <a:t>URL</a:t>
              </a:r>
              <a:r>
                <a:rPr lang="ja-JP" altLang="en-US" sz="1600" b="1" dirty="0">
                  <a:solidFill>
                    <a:srgbClr val="000000"/>
                  </a:solidFill>
                  <a:latin typeface="HG丸ｺﾞｼｯｸM-PRO" panose="020F0600000000000000" pitchFamily="50" charset="-128"/>
                  <a:ea typeface="HG丸ｺﾞｼｯｸM-PRO" panose="020F0600000000000000" pitchFamily="50" charset="-128"/>
                </a:rPr>
                <a:t>をご参考ください。</a:t>
              </a:r>
              <a:endParaRPr lang="en-US" altLang="ja-JP" sz="1400" b="1" u="sng" dirty="0">
                <a:solidFill>
                  <a:srgbClr val="000000"/>
                </a:solidFill>
                <a:latin typeface="HG丸ｺﾞｼｯｸM-PRO" panose="020F0600000000000000" pitchFamily="50" charset="-128"/>
                <a:ea typeface="HG丸ｺﾞｼｯｸM-PRO" panose="020F0600000000000000" pitchFamily="50" charset="-128"/>
              </a:endParaRPr>
            </a:p>
            <a:p>
              <a:pPr fontAlgn="base"/>
              <a:endParaRPr lang="en-US" altLang="ja-JP" sz="1600" b="1" u="sng" dirty="0">
                <a:solidFill>
                  <a:srgbClr val="000000"/>
                </a:solidFill>
                <a:latin typeface="HG丸ｺﾞｼｯｸM-PRO" panose="020F0600000000000000" pitchFamily="50" charset="-128"/>
                <a:ea typeface="HG丸ｺﾞｼｯｸM-PRO" panose="020F0600000000000000" pitchFamily="50" charset="-128"/>
              </a:endParaRPr>
            </a:p>
            <a:p>
              <a:pPr fontAlgn="base"/>
              <a:endParaRPr lang="en-US" altLang="ja-JP" sz="1600" b="1" u="sng" dirty="0">
                <a:solidFill>
                  <a:srgbClr val="000000"/>
                </a:solidFill>
                <a:latin typeface="HG丸ｺﾞｼｯｸM-PRO" panose="020F0600000000000000" pitchFamily="50" charset="-128"/>
                <a:ea typeface="HG丸ｺﾞｼｯｸM-PRO" panose="020F0600000000000000" pitchFamily="50" charset="-128"/>
              </a:endParaRPr>
            </a:p>
            <a:p>
              <a:pPr fontAlgn="base"/>
              <a:endParaRPr lang="en-US" altLang="ja-JP" sz="1600" b="1" i="0" u="sng" dirty="0">
                <a:solidFill>
                  <a:srgbClr val="000000"/>
                </a:solidFill>
                <a:effectLst/>
                <a:latin typeface="HG丸ｺﾞｼｯｸM-PRO" panose="020F0600000000000000" pitchFamily="50" charset="-128"/>
                <a:ea typeface="HG丸ｺﾞｼｯｸM-PRO" panose="020F0600000000000000" pitchFamily="50" charset="-128"/>
              </a:endParaRPr>
            </a:p>
            <a:p>
              <a:pPr fontAlgn="base"/>
              <a:endParaRPr lang="en-US" altLang="ja-JP" sz="1600" b="1" u="sng" dirty="0">
                <a:solidFill>
                  <a:srgbClr val="000000"/>
                </a:solidFill>
                <a:latin typeface="HG丸ｺﾞｼｯｸM-PRO" panose="020F0600000000000000" pitchFamily="50" charset="-128"/>
                <a:ea typeface="HG丸ｺﾞｼｯｸM-PRO" panose="020F0600000000000000" pitchFamily="50" charset="-128"/>
              </a:endParaRPr>
            </a:p>
          </p:txBody>
        </p:sp>
        <p:sp>
          <p:nvSpPr>
            <p:cNvPr id="13" name="正方形/長方形 12">
              <a:extLst>
                <a:ext uri="{FF2B5EF4-FFF2-40B4-BE49-F238E27FC236}">
                  <a16:creationId xmlns:a16="http://schemas.microsoft.com/office/drawing/2014/main" id="{183F06A9-EB33-4B78-B3F9-C684D798B778}"/>
                </a:ext>
              </a:extLst>
            </p:cNvPr>
            <p:cNvSpPr/>
            <p:nvPr/>
          </p:nvSpPr>
          <p:spPr>
            <a:xfrm>
              <a:off x="488829" y="7789971"/>
              <a:ext cx="4653685" cy="63968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fontAlgn="base"/>
              <a:r>
                <a:rPr lang="en-US" altLang="ja-JP" sz="1100" b="1" u="sng" dirty="0">
                  <a:solidFill>
                    <a:srgbClr val="000000"/>
                  </a:solidFill>
                  <a:latin typeface="HG丸ｺﾞｼｯｸM-PRO" panose="020F0600000000000000" pitchFamily="50" charset="-128"/>
                  <a:ea typeface="HG丸ｺﾞｼｯｸM-PRO" panose="020F0600000000000000" pitchFamily="50" charset="-128"/>
                </a:rPr>
                <a:t>https://www.naro.go.jp/laboratory/niah/arbo/index.html</a:t>
              </a:r>
            </a:p>
          </p:txBody>
        </p:sp>
      </p:grpSp>
      <p:pic>
        <p:nvPicPr>
          <p:cNvPr id="6" name="図 5">
            <a:extLst>
              <a:ext uri="{FF2B5EF4-FFF2-40B4-BE49-F238E27FC236}">
                <a16:creationId xmlns:a16="http://schemas.microsoft.com/office/drawing/2014/main" id="{3502258C-B135-F785-051D-B1D617F79FBE}"/>
              </a:ext>
            </a:extLst>
          </p:cNvPr>
          <p:cNvPicPr>
            <a:picLocks noChangeAspect="1"/>
          </p:cNvPicPr>
          <p:nvPr/>
        </p:nvPicPr>
        <p:blipFill>
          <a:blip r:embed="rId2"/>
          <a:stretch>
            <a:fillRect/>
          </a:stretch>
        </p:blipFill>
        <p:spPr>
          <a:xfrm>
            <a:off x="5951706" y="5229385"/>
            <a:ext cx="619591" cy="743773"/>
          </a:xfrm>
          <a:prstGeom prst="rect">
            <a:avLst/>
          </a:prstGeom>
        </p:spPr>
      </p:pic>
      <p:pic>
        <p:nvPicPr>
          <p:cNvPr id="8" name="図 7">
            <a:extLst>
              <a:ext uri="{FF2B5EF4-FFF2-40B4-BE49-F238E27FC236}">
                <a16:creationId xmlns:a16="http://schemas.microsoft.com/office/drawing/2014/main" id="{0CDC30C3-D33F-07F8-7535-5985276761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5264291"/>
            <a:ext cx="5875427" cy="783093"/>
          </a:xfrm>
          <a:prstGeom prst="rect">
            <a:avLst/>
          </a:prstGeom>
        </p:spPr>
      </p:pic>
      <p:sp>
        <p:nvSpPr>
          <p:cNvPr id="10" name="テキスト ボックス 9">
            <a:extLst>
              <a:ext uri="{FF2B5EF4-FFF2-40B4-BE49-F238E27FC236}">
                <a16:creationId xmlns:a16="http://schemas.microsoft.com/office/drawing/2014/main" id="{B1285CDF-A566-C643-F451-05015C4EE887}"/>
              </a:ext>
            </a:extLst>
          </p:cNvPr>
          <p:cNvSpPr txBox="1"/>
          <p:nvPr/>
        </p:nvSpPr>
        <p:spPr>
          <a:xfrm>
            <a:off x="668358" y="5330314"/>
            <a:ext cx="4674823" cy="523220"/>
          </a:xfrm>
          <a:prstGeom prst="rect">
            <a:avLst/>
          </a:prstGeom>
          <a:noFill/>
        </p:spPr>
        <p:txBody>
          <a:bodyPr wrap="square">
            <a:spAutoFit/>
          </a:bodyPr>
          <a:lstStyle/>
          <a:p>
            <a:pPr fontAlgn="base"/>
            <a:r>
              <a:rPr lang="ja-JP" altLang="en-US" sz="1400" b="0" i="0" dirty="0">
                <a:solidFill>
                  <a:srgbClr val="000000"/>
                </a:solidFill>
                <a:effectLst/>
                <a:latin typeface="HG丸ｺﾞｼｯｸM-PRO" panose="020F0600000000000000" pitchFamily="50" charset="-128"/>
                <a:ea typeface="HG丸ｺﾞｼｯｸM-PRO" panose="020F0600000000000000" pitchFamily="50" charset="-128"/>
              </a:rPr>
              <a:t>大阪府</a:t>
            </a:r>
            <a:r>
              <a:rPr lang="ja-JP" altLang="en-US" sz="1400" dirty="0">
                <a:solidFill>
                  <a:srgbClr val="000000"/>
                </a:solidFill>
                <a:latin typeface="HG丸ｺﾞｼｯｸM-PRO" panose="020F0600000000000000" pitchFamily="50" charset="-128"/>
                <a:ea typeface="HG丸ｺﾞｼｯｸM-PRO" panose="020F0600000000000000" pitchFamily="50" charset="-128"/>
              </a:rPr>
              <a:t>内の</a:t>
            </a:r>
            <a:r>
              <a:rPr lang="ja-JP" altLang="en-US" sz="1400" b="0" i="0" dirty="0">
                <a:solidFill>
                  <a:srgbClr val="000000"/>
                </a:solidFill>
                <a:effectLst/>
                <a:latin typeface="HG丸ｺﾞｼｯｸM-PRO" panose="020F0600000000000000" pitchFamily="50" charset="-128"/>
                <a:ea typeface="HG丸ｺﾞｼｯｸM-PRO" panose="020F0600000000000000" pitchFamily="50" charset="-128"/>
              </a:rPr>
              <a:t>一部農家様にもご協力いただいております。</a:t>
            </a:r>
            <a:endParaRPr lang="en-US" altLang="ja-JP" sz="1400" b="0" i="0" dirty="0">
              <a:solidFill>
                <a:srgbClr val="000000"/>
              </a:solidFill>
              <a:effectLst/>
              <a:latin typeface="HG丸ｺﾞｼｯｸM-PRO" panose="020F0600000000000000" pitchFamily="50" charset="-128"/>
              <a:ea typeface="HG丸ｺﾞｼｯｸM-PRO" panose="020F0600000000000000" pitchFamily="50" charset="-128"/>
            </a:endParaRPr>
          </a:p>
          <a:p>
            <a:pPr fontAlgn="base"/>
            <a:r>
              <a:rPr lang="ja-JP" altLang="en-US" sz="1400" b="0" i="0" dirty="0">
                <a:solidFill>
                  <a:srgbClr val="000000"/>
                </a:solidFill>
                <a:effectLst/>
                <a:latin typeface="HG丸ｺﾞｼｯｸM-PRO" panose="020F0600000000000000" pitchFamily="50" charset="-128"/>
                <a:ea typeface="HG丸ｺﾞｼｯｸM-PRO" panose="020F0600000000000000" pitchFamily="50" charset="-128"/>
              </a:rPr>
              <a:t>日頃のご協力に心より感謝申し上げます。</a:t>
            </a:r>
            <a:endParaRPr lang="en-US" altLang="ja-JP" sz="1400" b="0" i="0" dirty="0">
              <a:solidFill>
                <a:srgbClr val="000000"/>
              </a:solidFill>
              <a:effectLst/>
              <a:latin typeface="HG丸ｺﾞｼｯｸM-PRO" panose="020F0600000000000000" pitchFamily="50" charset="-128"/>
              <a:ea typeface="HG丸ｺﾞｼｯｸM-PRO" panose="020F0600000000000000" pitchFamily="50" charset="-128"/>
            </a:endParaRPr>
          </a:p>
        </p:txBody>
      </p:sp>
      <p:pic>
        <p:nvPicPr>
          <p:cNvPr id="7" name="図 6">
            <a:extLst>
              <a:ext uri="{FF2B5EF4-FFF2-40B4-BE49-F238E27FC236}">
                <a16:creationId xmlns:a16="http://schemas.microsoft.com/office/drawing/2014/main" id="{00C1C2A3-F995-87ED-5512-4A0FCE20BD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6732" y="7837662"/>
            <a:ext cx="1001095" cy="1001095"/>
          </a:xfrm>
          <a:prstGeom prst="rect">
            <a:avLst/>
          </a:prstGeom>
        </p:spPr>
      </p:pic>
    </p:spTree>
    <p:extLst>
      <p:ext uri="{BB962C8B-B14F-4D97-AF65-F5344CB8AC3E}">
        <p14:creationId xmlns:p14="http://schemas.microsoft.com/office/powerpoint/2010/main" val="117334914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632</Words>
  <Application>Microsoft Office PowerPoint</Application>
  <PresentationFormat>A4 210 x 297 mm</PresentationFormat>
  <Paragraphs>62</Paragraphs>
  <Slides>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BIZ UDPゴシック</vt:lpstr>
      <vt:lpstr>HG丸ｺﾞｼｯｸM-PRO</vt:lpstr>
      <vt:lpstr>ＭＳ Ｐゴシック</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2026-10-15T00:35:01Z</dcterms:created>
  <dcterms:modified xsi:type="dcterms:W3CDTF">2026-10-15T00:36:26Z</dcterms:modified>
</cp:coreProperties>
</file>