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81" r:id="rId3"/>
    <p:sldId id="282" r:id="rId4"/>
    <p:sldId id="283" r:id="rId5"/>
    <p:sldId id="284"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8D7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21" autoAdjust="0"/>
    <p:restoredTop sz="94660"/>
  </p:normalViewPr>
  <p:slideViewPr>
    <p:cSldViewPr>
      <p:cViewPr varScale="1">
        <p:scale>
          <a:sx n="78" d="100"/>
          <a:sy n="78" d="100"/>
        </p:scale>
        <p:origin x="13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7FEF270-C8A0-41C7-9C78-224FDD961CF2}" type="datetimeFigureOut">
              <a:rPr kumimoji="1" lang="ja-JP" altLang="en-US" smtClean="0"/>
              <a:t>2023/2/9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E043DA-6FB0-4B36-AD17-E1721A12D374}" type="slidenum">
              <a:rPr kumimoji="1" lang="ja-JP" altLang="en-US" smtClean="0"/>
              <a:t>‹#›</a:t>
            </a:fld>
            <a:endParaRPr kumimoji="1" lang="ja-JP" altLang="en-US"/>
          </a:p>
        </p:txBody>
      </p:sp>
    </p:spTree>
    <p:extLst>
      <p:ext uri="{BB962C8B-B14F-4D97-AF65-F5344CB8AC3E}">
        <p14:creationId xmlns:p14="http://schemas.microsoft.com/office/powerpoint/2010/main" val="2824002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1</a:t>
            </a:fld>
            <a:endParaRPr kumimoji="1" lang="ja-JP" altLang="en-US"/>
          </a:p>
        </p:txBody>
      </p:sp>
    </p:spTree>
    <p:extLst>
      <p:ext uri="{BB962C8B-B14F-4D97-AF65-F5344CB8AC3E}">
        <p14:creationId xmlns:p14="http://schemas.microsoft.com/office/powerpoint/2010/main" val="341101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2</a:t>
            </a:fld>
            <a:endParaRPr kumimoji="1" lang="ja-JP" altLang="en-US"/>
          </a:p>
        </p:txBody>
      </p:sp>
    </p:spTree>
    <p:extLst>
      <p:ext uri="{BB962C8B-B14F-4D97-AF65-F5344CB8AC3E}">
        <p14:creationId xmlns:p14="http://schemas.microsoft.com/office/powerpoint/2010/main" val="2427273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4</a:t>
            </a:fld>
            <a:endParaRPr kumimoji="1" lang="ja-JP" altLang="en-US"/>
          </a:p>
        </p:txBody>
      </p:sp>
    </p:spTree>
    <p:extLst>
      <p:ext uri="{BB962C8B-B14F-4D97-AF65-F5344CB8AC3E}">
        <p14:creationId xmlns:p14="http://schemas.microsoft.com/office/powerpoint/2010/main" val="161677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5</a:t>
            </a:fld>
            <a:endParaRPr kumimoji="1" lang="ja-JP" altLang="en-US"/>
          </a:p>
        </p:txBody>
      </p:sp>
    </p:spTree>
    <p:extLst>
      <p:ext uri="{BB962C8B-B14F-4D97-AF65-F5344CB8AC3E}">
        <p14:creationId xmlns:p14="http://schemas.microsoft.com/office/powerpoint/2010/main" val="592748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2023/2/9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（共同発行市場公募</a:t>
                      </a:r>
                      <a:endParaRPr kumimoji="1" lang="en-US" altLang="ja-JP" sz="1400" dirty="0" smtClean="0"/>
                    </a:p>
                    <a:p>
                      <a:r>
                        <a:rPr kumimoji="1" lang="ja-JP" altLang="en-US" sz="1400" dirty="0" smtClean="0"/>
                        <a:t>　地方債を発行する３７団体）</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○地方債証券の共同発行によって生ずる連帯債務</a:t>
                      </a:r>
                      <a:r>
                        <a:rPr kumimoji="1" lang="en-US" altLang="ja-JP" sz="1200" dirty="0" smtClean="0"/>
                        <a:t/>
                      </a:r>
                      <a:br>
                        <a:rPr kumimoji="1" lang="en-US" altLang="ja-JP" sz="1200" dirty="0" smtClean="0"/>
                      </a:br>
                      <a:r>
                        <a:rPr kumimoji="1" lang="ja-JP" altLang="en-US" sz="1200" dirty="0" smtClean="0"/>
                        <a:t>　（債務保証）</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発行ロットの大型化による流動性の向上、連帯債務方式での発行及びファンドの設置などにより優れた商品性</a:t>
            </a:r>
            <a:r>
              <a:rPr lang="ja-JP" altLang="en-US" sz="1100" dirty="0">
                <a:solidFill>
                  <a:schemeClr val="tx1"/>
                </a:solidFill>
              </a:rPr>
              <a:t>を</a:t>
            </a:r>
            <a:r>
              <a:rPr lang="ja-JP" altLang="en-US" sz="1100" dirty="0" smtClean="0">
                <a:solidFill>
                  <a:schemeClr val="tx1"/>
                </a:solidFill>
              </a:rPr>
              <a:t>実現する</a:t>
            </a:r>
            <a:r>
              <a:rPr lang="ja-JP" altLang="en-US" sz="1100" dirty="0">
                <a:solidFill>
                  <a:schemeClr val="tx1"/>
                </a:solidFill>
              </a:rPr>
              <a:t>とともに</a:t>
            </a:r>
            <a:r>
              <a:rPr lang="ja-JP" altLang="en-US" sz="1100" dirty="0" smtClean="0">
                <a:solidFill>
                  <a:schemeClr val="tx1"/>
                </a:solidFill>
              </a:rPr>
              <a:t>、</a:t>
            </a:r>
            <a:r>
              <a:rPr lang="ja-JP" altLang="en-US" sz="1100" dirty="0">
                <a:solidFill>
                  <a:schemeClr val="tx1"/>
                </a:solidFill>
              </a:rPr>
              <a:t>安定的な資金調達を行うことを目的と</a:t>
            </a:r>
            <a:r>
              <a:rPr lang="ja-JP" altLang="en-US" sz="1100" dirty="0" smtClean="0">
                <a:solidFill>
                  <a:schemeClr val="tx1"/>
                </a:solidFill>
              </a:rPr>
              <a:t>して、全国型市場公募地方債を発行する地方公共団体のうち３７団体が共同して証券を発行するもの。</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○債務保証（連帯債務）の内容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地方財政法第５条の７の規定に基づく連帯債務であり、３７団体の各々が発行額の全額について、償還及び利息の支払いの責任を負うもの。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algn="just"/>
                      <a:r>
                        <a:rPr kumimoji="1" lang="ja-JP" altLang="en-US" sz="1100" b="0" dirty="0" smtClean="0"/>
                        <a:t>共同発行市場公募地方債の発行に際しては、地方財政法第５条の７の規定により連帯債務を負うことが義務付けられているため</a:t>
                      </a:r>
                      <a:endParaRPr kumimoji="1" lang="ja-JP" altLang="en-US" sz="1100" b="0" dirty="0"/>
                    </a:p>
                  </a:txBody>
                  <a:tcPr/>
                </a:tc>
                <a:extLst>
                  <a:ext uri="{0D108BD9-81ED-4DB2-BD59-A6C34878D82A}">
                    <a16:rowId xmlns:a16="http://schemas.microsoft.com/office/drawing/2014/main" val="10000"/>
                  </a:ext>
                </a:extLst>
              </a:tr>
              <a:tr h="792088">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algn="just"/>
                      <a:r>
                        <a:rPr kumimoji="1" lang="ja-JP" altLang="en-US" sz="1100" b="0" dirty="0" smtClean="0">
                          <a:solidFill>
                            <a:schemeClr val="tx1"/>
                          </a:solidFill>
                        </a:rPr>
                        <a:t>地方債は、国の地方財政計画の策定等を通じた元利償還に対する国の財源保障等がなされていることから、参加団体が返済不能となることはないと考える。</a:t>
                      </a:r>
                      <a:endParaRPr kumimoji="1" lang="ja-JP" altLang="en-US" sz="1100" b="0" dirty="0">
                        <a:solidFill>
                          <a:schemeClr val="tx1"/>
                        </a:solidFill>
                      </a:endParaRPr>
                    </a:p>
                  </a:txBody>
                  <a:tcPr/>
                </a:tc>
                <a:extLst>
                  <a:ext uri="{0D108BD9-81ED-4DB2-BD59-A6C34878D82A}">
                    <a16:rowId xmlns:a16="http://schemas.microsoft.com/office/drawing/2014/main" val="10001"/>
                  </a:ext>
                </a:extLst>
              </a:tr>
              <a:tr h="504056">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pPr algn="just"/>
                      <a:r>
                        <a:rPr kumimoji="1" lang="ja-JP" altLang="en-US" sz="1100" b="0" dirty="0" smtClean="0"/>
                        <a:t>共同発行市場公募地方債の総額から府の調達額を除いた額及びその利子額</a:t>
                      </a:r>
                      <a:endParaRPr kumimoji="1" lang="ja-JP" altLang="en-US" sz="1100" b="0" dirty="0"/>
                    </a:p>
                  </a:txBody>
                  <a:tcPr/>
                </a:tc>
                <a:extLst>
                  <a:ext uri="{0D108BD9-81ED-4DB2-BD59-A6C34878D82A}">
                    <a16:rowId xmlns:a16="http://schemas.microsoft.com/office/drawing/2014/main" val="10002"/>
                  </a:ext>
                </a:extLst>
              </a:tr>
              <a:tr h="504056">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pPr algn="just"/>
                      <a:r>
                        <a:rPr kumimoji="1" lang="ja-JP" altLang="en-US" sz="1100" b="0" dirty="0" smtClean="0"/>
                        <a:t>地方財政法第５条の７の規定に基づくもの</a:t>
                      </a:r>
                      <a:endParaRPr kumimoji="1" lang="ja-JP" altLang="en-US" sz="1100" b="0" dirty="0"/>
                    </a:p>
                  </a:txBody>
                  <a:tcPr/>
                </a:tc>
                <a:extLst>
                  <a:ext uri="{0D108BD9-81ED-4DB2-BD59-A6C34878D82A}">
                    <a16:rowId xmlns:a16="http://schemas.microsoft.com/office/drawing/2014/main" val="10003"/>
                  </a:ext>
                </a:extLst>
              </a:tr>
              <a:tr h="64807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pPr algn="just"/>
                      <a:r>
                        <a:rPr kumimoji="1" lang="ja-JP" altLang="en-US" sz="1100" b="0" dirty="0" smtClean="0"/>
                        <a:t>共同発行市場公募地方債を発行するすべての地方公共団体が相互に連帯債務を負う</a:t>
                      </a:r>
                      <a:endParaRPr kumimoji="1" lang="ja-JP" altLang="en-US" sz="1100" b="0" dirty="0"/>
                    </a:p>
                  </a:txBody>
                  <a:tcPr/>
                </a:tc>
                <a:extLst>
                  <a:ext uri="{0D108BD9-81ED-4DB2-BD59-A6C34878D82A}">
                    <a16:rowId xmlns:a16="http://schemas.microsoft.com/office/drawing/2014/main" val="10004"/>
                  </a:ext>
                </a:extLst>
              </a:tr>
              <a:tr h="792088">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n-ea"/>
                          <a:ea typeface="+mn-ea"/>
                          <a:cs typeface="+mn-cs"/>
                        </a:rPr>
                        <a:t>R</a:t>
                      </a:r>
                      <a:r>
                        <a:rPr kumimoji="1" lang="ja-JP" altLang="en-US" sz="1100" b="0" u="none" kern="1200" dirty="0" smtClean="0">
                          <a:solidFill>
                            <a:schemeClr val="tx1"/>
                          </a:solidFill>
                          <a:latin typeface="+mn-ea"/>
                          <a:ea typeface="+mn-ea"/>
                          <a:cs typeface="+mn-cs"/>
                        </a:rPr>
                        <a:t>５</a:t>
                      </a:r>
                      <a:r>
                        <a:rPr kumimoji="1" lang="ja-JP" altLang="en-US" sz="1100" b="0" u="none" kern="1200" dirty="0" smtClean="0">
                          <a:solidFill>
                            <a:schemeClr val="tx1"/>
                          </a:solidFill>
                          <a:latin typeface="+mn-lt"/>
                          <a:ea typeface="+mn-ea"/>
                          <a:cs typeface="+mn-cs"/>
                        </a:rPr>
                        <a:t>設定額　：　１兆１６０億円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　（設定残額　１３兆２，６３０億円）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（３７団体の各々が発行額の全額の責任を負うもの）</a:t>
                      </a:r>
                      <a:endParaRPr kumimoji="1" lang="ja-JP" altLang="en-US" sz="1100" b="0" u="none"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共同発行市場公募地方債を</a:t>
            </a:r>
            <a:r>
              <a:rPr lang="en-US" altLang="ja-JP" sz="1200" dirty="0" smtClean="0"/>
              <a:t/>
            </a:r>
            <a:br>
              <a:rPr lang="en-US" altLang="ja-JP" sz="1200" dirty="0" smtClean="0"/>
            </a:br>
            <a:r>
              <a:rPr lang="ja-JP" altLang="en-US" sz="1200" dirty="0" smtClean="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rPr>
              <a:t>３７団体が</a:t>
            </a:r>
            <a:r>
              <a:rPr lang="ja-JP" altLang="en-US" sz="1050" dirty="0" smtClean="0">
                <a:solidFill>
                  <a:schemeClr val="tx1"/>
                </a:solidFill>
              </a:rPr>
              <a:t>地方債の</a:t>
            </a:r>
            <a:r>
              <a:rPr lang="en-US" altLang="ja-JP" sz="1050" dirty="0" smtClean="0">
                <a:solidFill>
                  <a:schemeClr val="tx1"/>
                </a:solidFill>
              </a:rPr>
              <a:t/>
            </a:r>
            <a:br>
              <a:rPr lang="en-US" altLang="ja-JP" sz="1050" dirty="0" smtClean="0">
                <a:solidFill>
                  <a:schemeClr val="tx1"/>
                </a:solidFill>
              </a:rPr>
            </a:br>
            <a:r>
              <a:rPr lang="ja-JP" altLang="en-US" sz="1050" dirty="0" smtClean="0">
                <a:solidFill>
                  <a:schemeClr val="tx1"/>
                </a:solidFill>
              </a:rPr>
              <a:t>償還及び利払について連帯</a:t>
            </a:r>
            <a:r>
              <a:rPr kumimoji="1" lang="ja-JP" altLang="en-US" sz="1050" dirty="0" smtClean="0">
                <a:solidFill>
                  <a:schemeClr val="tx1"/>
                </a:solidFill>
              </a:rPr>
              <a:t>して債務を負う</a:t>
            </a:r>
            <a:endParaRPr kumimoji="1" lang="ja-JP" altLang="en-US" sz="1050" dirty="0">
              <a:solidFill>
                <a:schemeClr val="tx1"/>
              </a:solidFill>
            </a:endParaRP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a:t>
            </a:r>
            <a:endParaRPr kumimoji="1" lang="ja-JP" altLang="en-US" dirty="0"/>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smtClean="0">
                <a:solidFill>
                  <a:schemeClr val="tx1"/>
                </a:solidFill>
              </a:rPr>
              <a:t>証券発行による資金調達</a:t>
            </a:r>
            <a:endParaRPr kumimoji="1" lang="en-US" altLang="ja-JP" sz="1050" b="1" dirty="0" smtClean="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smtClean="0"/>
          </a:p>
          <a:p>
            <a:pPr algn="ctr"/>
            <a:r>
              <a:rPr kumimoji="1" lang="ja-JP" altLang="en-US" sz="1100" dirty="0" smtClean="0"/>
              <a:t>償還</a:t>
            </a:r>
            <a:endParaRPr kumimoji="1" lang="en-US" altLang="ja-JP" sz="1100" dirty="0" smtClean="0"/>
          </a:p>
          <a:p>
            <a:pPr algn="ctr"/>
            <a:r>
              <a:rPr kumimoji="1" lang="ja-JP" altLang="en-US" sz="1100" dirty="0" smtClean="0"/>
              <a:t>利払</a:t>
            </a:r>
            <a:endParaRPr kumimoji="1" lang="en-US" altLang="ja-JP" sz="1100" dirty="0" smtClean="0"/>
          </a:p>
          <a:p>
            <a:pPr algn="ctr"/>
            <a:endParaRPr kumimoji="1" lang="ja-JP" altLang="en-US" sz="1100" dirty="0"/>
          </a:p>
        </p:txBody>
      </p:sp>
      <p:sp>
        <p:nvSpPr>
          <p:cNvPr id="24" name="正方形/長方形 23"/>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374973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200" dirty="0" smtClean="0"/>
                        <a:t>（共同発行市場公募地方債（グリーンボンド）を発行する３５団体</a:t>
                      </a:r>
                      <a:r>
                        <a:rPr kumimoji="1" lang="en-US" altLang="ja-JP" sz="1200" dirty="0" smtClean="0"/>
                        <a:t>※</a:t>
                      </a:r>
                      <a:r>
                        <a:rPr kumimoji="1" lang="ja-JP" altLang="en-US" sz="1200" dirty="0" smtClean="0"/>
                        <a:t>令和５年１月</a:t>
                      </a:r>
                      <a:r>
                        <a:rPr kumimoji="1" lang="en-US" altLang="ja-JP" sz="1200" dirty="0" smtClean="0"/>
                        <a:t>24</a:t>
                      </a:r>
                      <a:r>
                        <a:rPr kumimoji="1" lang="ja-JP" altLang="en-US" sz="1200" dirty="0" smtClean="0"/>
                        <a:t>日時点）</a:t>
                      </a:r>
                      <a:endParaRPr kumimoji="1" lang="ja-JP" altLang="en-US" sz="12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100" dirty="0" smtClean="0"/>
                        <a:t>○地方債証券の共同発行によって生ずる連帯債務（グリーンボンド）　　</a:t>
                      </a:r>
                      <a:endParaRPr kumimoji="1" lang="en-US" altLang="ja-JP" sz="1100" dirty="0" smtClean="0"/>
                    </a:p>
                    <a:p>
                      <a:r>
                        <a:rPr kumimoji="1" lang="ja-JP" altLang="en-US" sz="1100" dirty="0" smtClean="0"/>
                        <a:t>　（債務保証）</a:t>
                      </a:r>
                      <a:endParaRPr kumimoji="1" lang="ja-JP" altLang="en-US" sz="1100" dirty="0"/>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発行ロットの大型化による流動性の向上、連帯債務方式での発行などにより優れた商品性</a:t>
            </a:r>
            <a:r>
              <a:rPr lang="ja-JP" altLang="en-US" sz="1100" dirty="0">
                <a:solidFill>
                  <a:schemeClr val="tx1"/>
                </a:solidFill>
              </a:rPr>
              <a:t>を</a:t>
            </a:r>
            <a:r>
              <a:rPr lang="ja-JP" altLang="en-US" sz="1100" dirty="0" smtClean="0">
                <a:solidFill>
                  <a:schemeClr val="tx1"/>
                </a:solidFill>
              </a:rPr>
              <a:t>実現する</a:t>
            </a:r>
            <a:r>
              <a:rPr lang="ja-JP" altLang="en-US" sz="1100" dirty="0">
                <a:solidFill>
                  <a:schemeClr val="tx1"/>
                </a:solidFill>
              </a:rPr>
              <a:t>とともに</a:t>
            </a:r>
            <a:r>
              <a:rPr lang="ja-JP" altLang="en-US" sz="1100" dirty="0" smtClean="0">
                <a:solidFill>
                  <a:schemeClr val="tx1"/>
                </a:solidFill>
              </a:rPr>
              <a:t>、</a:t>
            </a:r>
            <a:r>
              <a:rPr lang="ja-JP" altLang="en-US" sz="1100" dirty="0">
                <a:solidFill>
                  <a:schemeClr val="tx1"/>
                </a:solidFill>
              </a:rPr>
              <a:t>安定的な資金調達を行うことを目的と</a:t>
            </a:r>
            <a:r>
              <a:rPr lang="ja-JP" altLang="en-US" sz="1100" dirty="0" smtClean="0">
                <a:solidFill>
                  <a:schemeClr val="tx1"/>
                </a:solidFill>
              </a:rPr>
              <a:t>して、全国型市場公募地方債を発行する地方公共団体のうち３５団体が共同して証券を発行するもの。</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○債務保証（連帯債務）の内容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地方財政法第５条の７の規定に基づく連帯債務であり、３５団体の各々が発行額の全額について、償還及び利息の支払いの責任を負うもの。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nvPr>
        </p:nvGraphicFramePr>
        <p:xfrm>
          <a:off x="4860032" y="1412776"/>
          <a:ext cx="4104456" cy="4002360"/>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algn="just"/>
                      <a:r>
                        <a:rPr kumimoji="1" lang="ja-JP" altLang="en-US" sz="1100" b="0" dirty="0" smtClean="0"/>
                        <a:t>共同発行市場公募地方債（グリーンボンド）の発行に際しては、地方財政法第５条の７の規定により連帯債務を負うことが義務付けられているため</a:t>
                      </a:r>
                      <a:endParaRPr kumimoji="1" lang="ja-JP" altLang="en-US" sz="1100" b="0" dirty="0"/>
                    </a:p>
                  </a:txBody>
                  <a:tcPr/>
                </a:tc>
                <a:extLst>
                  <a:ext uri="{0D108BD9-81ED-4DB2-BD59-A6C34878D82A}">
                    <a16:rowId xmlns:a16="http://schemas.microsoft.com/office/drawing/2014/main" val="10000"/>
                  </a:ext>
                </a:extLst>
              </a:tr>
              <a:tr h="792088">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algn="just"/>
                      <a:r>
                        <a:rPr kumimoji="1" lang="ja-JP" altLang="en-US" sz="1100" b="0" dirty="0" smtClean="0">
                          <a:solidFill>
                            <a:schemeClr val="tx1"/>
                          </a:solidFill>
                        </a:rPr>
                        <a:t>地方債は、国の地方財政計画の策定等を通じた元利償還に対する国の財源保障等がなされていることから、参加団体が返済不能となることはないと考える。</a:t>
                      </a:r>
                      <a:endParaRPr kumimoji="1" lang="ja-JP" altLang="en-US" sz="1100" b="0" dirty="0">
                        <a:solidFill>
                          <a:schemeClr val="tx1"/>
                        </a:solidFill>
                      </a:endParaRPr>
                    </a:p>
                  </a:txBody>
                  <a:tcPr/>
                </a:tc>
                <a:extLst>
                  <a:ext uri="{0D108BD9-81ED-4DB2-BD59-A6C34878D82A}">
                    <a16:rowId xmlns:a16="http://schemas.microsoft.com/office/drawing/2014/main" val="10001"/>
                  </a:ext>
                </a:extLst>
              </a:tr>
              <a:tr h="504056">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pPr algn="just"/>
                      <a:r>
                        <a:rPr kumimoji="1" lang="ja-JP" altLang="en-US" sz="1100" b="0" dirty="0" smtClean="0"/>
                        <a:t>共同発行市場公募地方債の総額から府の調達額を除いた額及びその利子額</a:t>
                      </a:r>
                      <a:endParaRPr kumimoji="1" lang="ja-JP" altLang="en-US" sz="1100" b="0" dirty="0"/>
                    </a:p>
                  </a:txBody>
                  <a:tcPr/>
                </a:tc>
                <a:extLst>
                  <a:ext uri="{0D108BD9-81ED-4DB2-BD59-A6C34878D82A}">
                    <a16:rowId xmlns:a16="http://schemas.microsoft.com/office/drawing/2014/main" val="10002"/>
                  </a:ext>
                </a:extLst>
              </a:tr>
              <a:tr h="504056">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pPr algn="just"/>
                      <a:r>
                        <a:rPr kumimoji="1" lang="ja-JP" altLang="en-US" sz="1100" b="0" dirty="0" smtClean="0"/>
                        <a:t>地方財政法第５条の７の規定に基づくもの</a:t>
                      </a:r>
                      <a:endParaRPr kumimoji="1" lang="ja-JP" altLang="en-US" sz="1100" b="0" dirty="0"/>
                    </a:p>
                  </a:txBody>
                  <a:tcPr/>
                </a:tc>
                <a:extLst>
                  <a:ext uri="{0D108BD9-81ED-4DB2-BD59-A6C34878D82A}">
                    <a16:rowId xmlns:a16="http://schemas.microsoft.com/office/drawing/2014/main" val="10003"/>
                  </a:ext>
                </a:extLst>
              </a:tr>
              <a:tr h="64807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pPr algn="just"/>
                      <a:r>
                        <a:rPr kumimoji="1" lang="ja-JP" altLang="en-US" sz="1100" b="0" dirty="0" smtClean="0"/>
                        <a:t>共同発行市場公募地方債を発行するすべての地方公共団体が相互に連帯債務を負う</a:t>
                      </a:r>
                      <a:endParaRPr kumimoji="1" lang="ja-JP" altLang="en-US" sz="1100" b="0" dirty="0"/>
                    </a:p>
                  </a:txBody>
                  <a:tcPr/>
                </a:tc>
                <a:extLst>
                  <a:ext uri="{0D108BD9-81ED-4DB2-BD59-A6C34878D82A}">
                    <a16:rowId xmlns:a16="http://schemas.microsoft.com/office/drawing/2014/main" val="10004"/>
                  </a:ext>
                </a:extLst>
              </a:tr>
              <a:tr h="792088">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n-ea"/>
                          <a:ea typeface="+mn-ea"/>
                          <a:cs typeface="+mn-cs"/>
                        </a:rPr>
                        <a:t>R</a:t>
                      </a:r>
                      <a:r>
                        <a:rPr kumimoji="1" lang="ja-JP" altLang="en-US" sz="1100" b="0" u="none" kern="1200" dirty="0" smtClean="0">
                          <a:solidFill>
                            <a:schemeClr val="tx1"/>
                          </a:solidFill>
                          <a:latin typeface="+mn-lt"/>
                          <a:ea typeface="+mn-ea"/>
                          <a:cs typeface="+mn-cs"/>
                        </a:rPr>
                        <a:t>５設定額　：　１，０９０億円</a:t>
                      </a:r>
                      <a:endParaRPr kumimoji="1" lang="en-US" altLang="ja-JP" sz="1100" b="0" u="none" kern="120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n-lt"/>
                          <a:ea typeface="+mn-ea"/>
                          <a:cs typeface="+mn-cs"/>
                        </a:rPr>
                        <a:t>（３５団体の各々が発行額の全額の責任を負うもの）</a:t>
                      </a:r>
                      <a:endParaRPr kumimoji="1" lang="ja-JP" altLang="en-US" sz="1100" b="0" u="none"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共同発行市場公募地方債</a:t>
            </a:r>
            <a:endParaRPr lang="en-US" altLang="ja-JP" sz="1200" dirty="0" smtClean="0"/>
          </a:p>
          <a:p>
            <a:pPr algn="ctr"/>
            <a:r>
              <a:rPr lang="ja-JP" altLang="en-US" sz="1200" dirty="0" smtClean="0"/>
              <a:t>（グリーンボンド）を</a:t>
            </a:r>
            <a:r>
              <a:rPr lang="en-US" altLang="ja-JP" sz="1200" dirty="0" smtClean="0"/>
              <a:t/>
            </a:r>
            <a:br>
              <a:rPr lang="en-US" altLang="ja-JP" sz="1200" dirty="0" smtClean="0"/>
            </a:br>
            <a:r>
              <a:rPr lang="ja-JP" altLang="en-US" sz="1200" dirty="0" smtClean="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rPr>
              <a:t>３５</a:t>
            </a:r>
            <a:r>
              <a:rPr kumimoji="1" lang="ja-JP" altLang="en-US" sz="1050" dirty="0" smtClean="0">
                <a:solidFill>
                  <a:schemeClr val="tx1"/>
                </a:solidFill>
              </a:rPr>
              <a:t>団体が</a:t>
            </a:r>
            <a:r>
              <a:rPr lang="ja-JP" altLang="en-US" sz="1050" dirty="0" smtClean="0">
                <a:solidFill>
                  <a:schemeClr val="tx1"/>
                </a:solidFill>
              </a:rPr>
              <a:t>地方債の</a:t>
            </a:r>
            <a:r>
              <a:rPr lang="en-US" altLang="ja-JP" sz="1050" dirty="0" smtClean="0">
                <a:solidFill>
                  <a:schemeClr val="tx1"/>
                </a:solidFill>
              </a:rPr>
              <a:t/>
            </a:r>
            <a:br>
              <a:rPr lang="en-US" altLang="ja-JP" sz="1050" dirty="0" smtClean="0">
                <a:solidFill>
                  <a:schemeClr val="tx1"/>
                </a:solidFill>
              </a:rPr>
            </a:br>
            <a:r>
              <a:rPr lang="ja-JP" altLang="en-US" sz="1050" dirty="0" smtClean="0">
                <a:solidFill>
                  <a:schemeClr val="tx1"/>
                </a:solidFill>
              </a:rPr>
              <a:t>償還及び利払について連帯</a:t>
            </a:r>
            <a:r>
              <a:rPr kumimoji="1" lang="ja-JP" altLang="en-US" sz="1050" dirty="0" smtClean="0">
                <a:solidFill>
                  <a:schemeClr val="tx1"/>
                </a:solidFill>
              </a:rPr>
              <a:t>して債務を負う</a:t>
            </a:r>
            <a:endParaRPr kumimoji="1" lang="ja-JP" altLang="en-US" sz="1050" dirty="0">
              <a:solidFill>
                <a:schemeClr val="tx1"/>
              </a:solidFill>
            </a:endParaRP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a:t>
            </a:r>
            <a:endParaRPr kumimoji="1" lang="ja-JP" altLang="en-US" dirty="0"/>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smtClean="0">
                <a:solidFill>
                  <a:schemeClr val="tx1"/>
                </a:solidFill>
              </a:rPr>
              <a:t>証券発行による資金調達</a:t>
            </a:r>
            <a:endParaRPr kumimoji="1" lang="en-US" altLang="ja-JP" sz="1050" b="1" dirty="0" smtClean="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smtClean="0"/>
          </a:p>
          <a:p>
            <a:pPr algn="ctr"/>
            <a:r>
              <a:rPr kumimoji="1" lang="ja-JP" altLang="en-US" sz="1100" dirty="0" smtClean="0"/>
              <a:t>償還</a:t>
            </a:r>
            <a:endParaRPr kumimoji="1" lang="en-US" altLang="ja-JP" sz="1100" dirty="0" smtClean="0"/>
          </a:p>
          <a:p>
            <a:pPr algn="ctr"/>
            <a:r>
              <a:rPr kumimoji="1" lang="ja-JP" altLang="en-US" sz="1100" dirty="0" smtClean="0"/>
              <a:t>利払</a:t>
            </a:r>
            <a:endParaRPr kumimoji="1" lang="en-US" altLang="ja-JP" sz="1100" dirty="0" smtClean="0"/>
          </a:p>
          <a:p>
            <a:pPr algn="ctr"/>
            <a:endParaRPr kumimoji="1" lang="ja-JP" altLang="en-US" sz="1100" dirty="0"/>
          </a:p>
        </p:txBody>
      </p:sp>
      <p:sp>
        <p:nvSpPr>
          <p:cNvPr id="24" name="正方形/長方形 23"/>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178529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860033" y="668872"/>
            <a:ext cx="4172264" cy="492036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フレーム 24"/>
          <p:cNvSpPr/>
          <p:nvPr/>
        </p:nvSpPr>
        <p:spPr>
          <a:xfrm>
            <a:off x="4860033" y="668872"/>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n-ea"/>
              </a:rPr>
              <a:t>損失補償に係る点検内容</a:t>
            </a:r>
            <a:endParaRPr kumimoji="1" lang="ja-JP" altLang="en-US" sz="1400" b="1" dirty="0">
              <a:solidFill>
                <a:schemeClr val="tx1"/>
              </a:solidFill>
              <a:latin typeface="+mn-ea"/>
            </a:endParaRPr>
          </a:p>
        </p:txBody>
      </p:sp>
      <p:graphicFrame>
        <p:nvGraphicFramePr>
          <p:cNvPr id="26" name="表 25"/>
          <p:cNvGraphicFramePr>
            <a:graphicFrameLocks noGrp="1"/>
          </p:cNvGraphicFramePr>
          <p:nvPr>
            <p:extLst/>
          </p:nvPr>
        </p:nvGraphicFramePr>
        <p:xfrm>
          <a:off x="4932405" y="1119200"/>
          <a:ext cx="4036530" cy="4320000"/>
        </p:xfrm>
        <a:graphic>
          <a:graphicData uri="http://schemas.openxmlformats.org/drawingml/2006/table">
            <a:tbl>
              <a:tblPr firstRow="1" bandRow="1">
                <a:tableStyleId>{5C22544A-7EE6-4342-B048-85BDC9FD1C3A}</a:tableStyleId>
              </a:tblPr>
              <a:tblGrid>
                <a:gridCol w="1192530">
                  <a:extLst>
                    <a:ext uri="{9D8B030D-6E8A-4147-A177-3AD203B41FA5}">
                      <a16:colId xmlns:a16="http://schemas.microsoft.com/office/drawing/2014/main" val="20000"/>
                    </a:ext>
                  </a:extLst>
                </a:gridCol>
                <a:gridCol w="2844000">
                  <a:extLst>
                    <a:ext uri="{9D8B030D-6E8A-4147-A177-3AD203B41FA5}">
                      <a16:colId xmlns:a16="http://schemas.microsoft.com/office/drawing/2014/main" val="20001"/>
                    </a:ext>
                  </a:extLst>
                </a:gridCol>
              </a:tblGrid>
              <a:tr h="1008000">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dirty="0" smtClean="0"/>
                        <a:t>小規模企業者等の</a:t>
                      </a:r>
                      <a:r>
                        <a:rPr kumimoji="1" lang="ja-JP" altLang="en-US" sz="1100" b="0" dirty="0" smtClean="0">
                          <a:solidFill>
                            <a:schemeClr val="bg1"/>
                          </a:solidFill>
                        </a:rPr>
                        <a:t>創業及び経営革新に</a:t>
                      </a:r>
                      <a:r>
                        <a:rPr kumimoji="1" lang="ja-JP" altLang="en-US" sz="1100" b="0" dirty="0" smtClean="0"/>
                        <a:t>必要な設備投資を支援するための制度であり、府として事業の必要性が高く、貸与機関である（公財）</a:t>
                      </a:r>
                      <a:r>
                        <a:rPr kumimoji="1" lang="ja-JP" altLang="en-US" sz="1100" b="0" dirty="0" smtClean="0">
                          <a:solidFill>
                            <a:schemeClr val="bg1"/>
                          </a:solidFill>
                        </a:rPr>
                        <a:t>大阪産業局が</a:t>
                      </a:r>
                      <a:r>
                        <a:rPr kumimoji="1" lang="ja-JP" altLang="en-US" sz="1100" b="0" dirty="0" smtClean="0"/>
                        <a:t>事業を円滑に行うには府の損失補償が必要。</a:t>
                      </a:r>
                      <a:endParaRPr kumimoji="1" lang="ja-JP" altLang="en-US" sz="1100" b="0" dirty="0"/>
                    </a:p>
                  </a:txBody>
                  <a:tcPr/>
                </a:tc>
                <a:extLst>
                  <a:ext uri="{0D108BD9-81ED-4DB2-BD59-A6C34878D82A}">
                    <a16:rowId xmlns:a16="http://schemas.microsoft.com/office/drawing/2014/main" val="10000"/>
                  </a:ext>
                </a:extLst>
              </a:tr>
              <a:tr h="828000">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当該事業の進捗状況は、毎月報告を受けており、事故等の発生時に随時報告を受けていることから、事業の円滑な実施に支障を来すことはないと考えられる。</a:t>
                      </a:r>
                    </a:p>
                  </a:txBody>
                  <a:tcPr/>
                </a:tc>
                <a:extLst>
                  <a:ext uri="{0D108BD9-81ED-4DB2-BD59-A6C34878D82A}">
                    <a16:rowId xmlns:a16="http://schemas.microsoft.com/office/drawing/2014/main" val="10001"/>
                  </a:ext>
                </a:extLst>
              </a:tr>
              <a:tr h="828000">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en-US" altLang="ja-JP" sz="1100" b="0" dirty="0" smtClean="0"/>
                    </a:p>
                    <a:p>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基準日までに生じた未収債権のうち、被貸与者からの保証</a:t>
                      </a:r>
                      <a:r>
                        <a:rPr kumimoji="1" lang="ja-JP" altLang="en-US" sz="1100" b="0" dirty="0" smtClean="0">
                          <a:latin typeface="+mn-ea"/>
                          <a:ea typeface="+mn-ea"/>
                        </a:rPr>
                        <a:t>金の残額や</a:t>
                      </a:r>
                      <a:r>
                        <a:rPr lang="ja-JP" altLang="en-US" sz="1100" dirty="0" smtClean="0">
                          <a:solidFill>
                            <a:schemeClr val="tx1"/>
                          </a:solidFill>
                          <a:latin typeface="+mn-ea"/>
                          <a:ea typeface="+mn-ea"/>
                        </a:rPr>
                        <a:t>（公財）大阪産業局</a:t>
                      </a:r>
                      <a:r>
                        <a:rPr kumimoji="1" lang="ja-JP" altLang="en-US" sz="1100" b="0" dirty="0" smtClean="0">
                          <a:latin typeface="+mn-ea"/>
                          <a:ea typeface="+mn-ea"/>
                        </a:rPr>
                        <a:t>の貸倒引当金等の額を差し引いたもの。</a:t>
                      </a:r>
                      <a:endParaRPr kumimoji="1" lang="en-US" altLang="ja-JP" sz="1100" b="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（限度額</a:t>
                      </a:r>
                      <a:r>
                        <a:rPr kumimoji="1" lang="en-US" altLang="ja-JP" sz="1100" b="0" baseline="0" dirty="0" smtClean="0">
                          <a:latin typeface="+mn-ea"/>
                          <a:ea typeface="+mn-ea"/>
                        </a:rPr>
                        <a:t> </a:t>
                      </a:r>
                      <a:r>
                        <a:rPr kumimoji="1" lang="ja-JP" altLang="en-US" sz="1100" b="0" dirty="0" smtClean="0">
                          <a:latin typeface="+mn-ea"/>
                          <a:ea typeface="+mn-ea"/>
                        </a:rPr>
                        <a:t>： 事業費の１０％）</a:t>
                      </a:r>
                      <a:endParaRPr kumimoji="1" lang="en-US" altLang="ja-JP" sz="1100" b="0" dirty="0" smtClean="0">
                        <a:latin typeface="+mn-ea"/>
                        <a:ea typeface="+mn-ea"/>
                      </a:endParaRPr>
                    </a:p>
                  </a:txBody>
                  <a:tcPr/>
                </a:tc>
                <a:extLst>
                  <a:ext uri="{0D108BD9-81ED-4DB2-BD59-A6C34878D82A}">
                    <a16:rowId xmlns:a16="http://schemas.microsoft.com/office/drawing/2014/main" val="10002"/>
                  </a:ext>
                </a:extLst>
              </a:tr>
              <a:tr h="504000">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a:t>
                      </a:r>
                      <a:r>
                        <a:rPr kumimoji="1" lang="ja-JP" altLang="en-US" sz="1100" b="0" dirty="0" smtClean="0">
                          <a:solidFill>
                            <a:schemeClr val="tx1"/>
                          </a:solidFill>
                        </a:rPr>
                        <a:t>いる。</a:t>
                      </a:r>
                      <a:endParaRPr kumimoji="1" lang="ja-JP" altLang="en-US" sz="1100" b="0" dirty="0">
                        <a:solidFill>
                          <a:schemeClr val="tx1"/>
                        </a:solidFill>
                      </a:endParaRPr>
                    </a:p>
                  </a:txBody>
                  <a:tcPr/>
                </a:tc>
                <a:extLst>
                  <a:ext uri="{0D108BD9-81ED-4DB2-BD59-A6C34878D82A}">
                    <a16:rowId xmlns:a16="http://schemas.microsoft.com/office/drawing/2014/main" val="10003"/>
                  </a:ext>
                </a:extLst>
              </a:tr>
              <a:tr h="504000">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未収債権が基準日においても回収できる見込みがないとき。</a:t>
                      </a:r>
                      <a:endParaRPr kumimoji="1" lang="ja-JP" altLang="en-US" sz="1100" b="0" dirty="0"/>
                    </a:p>
                  </a:txBody>
                  <a:tcPr/>
                </a:tc>
                <a:extLst>
                  <a:ext uri="{0D108BD9-81ED-4DB2-BD59-A6C34878D82A}">
                    <a16:rowId xmlns:a16="http://schemas.microsoft.com/office/drawing/2014/main" val="10004"/>
                  </a:ext>
                </a:extLst>
              </a:tr>
              <a:tr h="648000">
                <a:tc>
                  <a:txBody>
                    <a:bodyPr/>
                    <a:lstStyle/>
                    <a:p>
                      <a:r>
                        <a:rPr kumimoji="1" lang="ja-JP" altLang="en-US" sz="1100" b="0" dirty="0" smtClean="0"/>
                        <a:t>債務を負担する</a:t>
                      </a:r>
                      <a:endParaRPr kumimoji="1" lang="en-US" altLang="ja-JP" sz="1100" b="0" dirty="0" smtClean="0"/>
                    </a:p>
                    <a:p>
                      <a:r>
                        <a:rPr kumimoji="1" lang="ja-JP" altLang="en-US" sz="1100" b="0" dirty="0" smtClean="0"/>
                        <a:t>場合に財政運営</a:t>
                      </a:r>
                      <a:endParaRPr kumimoji="1" lang="en-US" altLang="ja-JP" sz="1100" b="0" dirty="0" smtClean="0"/>
                    </a:p>
                    <a:p>
                      <a:r>
                        <a:rPr kumimoji="1" lang="ja-JP" altLang="en-US" sz="1100" b="0" dirty="0" smtClean="0"/>
                        <a:t>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n-ea"/>
                          <a:ea typeface="+mn-ea"/>
                        </a:rPr>
                        <a:t>R5</a:t>
                      </a:r>
                      <a:r>
                        <a:rPr kumimoji="1" lang="ja-JP" altLang="en-US" sz="1100" b="0" u="none" dirty="0" smtClean="0">
                          <a:solidFill>
                            <a:schemeClr val="tx1"/>
                          </a:solidFill>
                          <a:latin typeface="+mn-ea"/>
                          <a:ea typeface="+mn-ea"/>
                        </a:rPr>
                        <a:t>設定</a:t>
                      </a:r>
                      <a:r>
                        <a:rPr kumimoji="1" lang="ja-JP" altLang="en-US" sz="1100" b="0" u="none" dirty="0" smtClean="0">
                          <a:solidFill>
                            <a:schemeClr val="tx1"/>
                          </a:solidFill>
                        </a:rPr>
                        <a:t>額</a:t>
                      </a:r>
                      <a:r>
                        <a:rPr kumimoji="1" lang="ja-JP" altLang="en-US" sz="1100" b="0" u="none" baseline="0" dirty="0" smtClean="0">
                          <a:solidFill>
                            <a:schemeClr val="tx1"/>
                          </a:solidFill>
                        </a:rPr>
                        <a:t> </a:t>
                      </a:r>
                      <a:r>
                        <a:rPr kumimoji="1" lang="ja-JP" altLang="en-US" sz="1100" b="0" u="none" dirty="0" smtClean="0">
                          <a:solidFill>
                            <a:schemeClr val="tx1"/>
                          </a:solidFill>
                        </a:rPr>
                        <a:t>：</a:t>
                      </a:r>
                      <a:r>
                        <a:rPr kumimoji="1" lang="ja-JP" altLang="en-US" sz="1100" b="0" u="none" baseline="0" dirty="0" smtClean="0">
                          <a:solidFill>
                            <a:schemeClr val="tx1"/>
                          </a:solidFill>
                        </a:rPr>
                        <a:t> </a:t>
                      </a:r>
                      <a:r>
                        <a:rPr kumimoji="1" lang="ja-JP" altLang="en-US" sz="1100" b="0" u="none" dirty="0" smtClean="0">
                          <a:solidFill>
                            <a:schemeClr val="tx1"/>
                          </a:solidFill>
                          <a:latin typeface="+mn-ea"/>
                          <a:ea typeface="+mn-ea"/>
                        </a:rPr>
                        <a:t>２億円</a:t>
                      </a:r>
                      <a:endParaRPr kumimoji="1" lang="en-US" altLang="ja-JP" sz="1100" b="0" u="none" dirty="0" smtClean="0">
                        <a:solidFill>
                          <a:schemeClr val="tx1"/>
                        </a:solidFill>
                        <a:latin typeface="+mn-ea"/>
                        <a:ea typeface="+mn-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n-ea"/>
                          <a:ea typeface="+mn-ea"/>
                        </a:rPr>
                        <a:t>（設定残額</a:t>
                      </a:r>
                      <a:r>
                        <a:rPr kumimoji="1" lang="ja-JP" altLang="en-US" sz="1100" b="0" u="none" baseline="0" dirty="0" smtClean="0">
                          <a:solidFill>
                            <a:schemeClr val="tx1"/>
                          </a:solidFill>
                          <a:latin typeface="+mn-ea"/>
                          <a:ea typeface="+mn-ea"/>
                        </a:rPr>
                        <a:t> ： １８．２</a:t>
                      </a:r>
                      <a:r>
                        <a:rPr kumimoji="1" lang="ja-JP" altLang="en-US" sz="1100" b="0" u="none" dirty="0" smtClean="0">
                          <a:solidFill>
                            <a:schemeClr val="tx1"/>
                          </a:solidFill>
                          <a:latin typeface="+mn-ea"/>
                          <a:ea typeface="+mn-ea"/>
                        </a:rPr>
                        <a:t>億</a:t>
                      </a:r>
                      <a:r>
                        <a:rPr kumimoji="1" lang="ja-JP" altLang="en-US" sz="1100" b="0" u="none" dirty="0" smtClean="0">
                          <a:solidFill>
                            <a:schemeClr val="tx1"/>
                          </a:solidFill>
                        </a:rPr>
                        <a:t>円）</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（公財）大阪</a:t>
                      </a:r>
                      <a:r>
                        <a:rPr kumimoji="1" lang="ja-JP" altLang="en-US" sz="1400" dirty="0" smtClean="0">
                          <a:solidFill>
                            <a:schemeClr val="tx1"/>
                          </a:solidFill>
                        </a:rPr>
                        <a:t>産業局</a:t>
                      </a:r>
                      <a:endParaRPr kumimoji="1" lang="ja-JP" altLang="en-US" sz="1400" dirty="0">
                        <a:solidFill>
                          <a:schemeClr val="tx1"/>
                        </a:solidFill>
                      </a:endParaRPr>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○小規模企業者等設備貸与事業損失補償</a:t>
                      </a:r>
                      <a:endParaRPr kumimoji="1" lang="en-US" altLang="ja-JP" sz="1200" dirty="0" smtClean="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179512" y="668872"/>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事業スキーム</a:t>
            </a:r>
            <a:endParaRPr kumimoji="1" lang="ja-JP" altLang="en-US" sz="1400" b="1" dirty="0">
              <a:solidFill>
                <a:schemeClr val="tx1"/>
              </a:solidFill>
              <a:latin typeface="+mn-ea"/>
            </a:endParaRPr>
          </a:p>
        </p:txBody>
      </p:sp>
      <p:sp>
        <p:nvSpPr>
          <p:cNvPr id="37" name="正方形/長方形 36"/>
          <p:cNvSpPr/>
          <p:nvPr/>
        </p:nvSpPr>
        <p:spPr>
          <a:xfrm>
            <a:off x="179877" y="4581128"/>
            <a:ext cx="4608512" cy="21614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7" name="正方形/長方形 56"/>
          <p:cNvSpPr/>
          <p:nvPr/>
        </p:nvSpPr>
        <p:spPr>
          <a:xfrm>
            <a:off x="179877" y="2886256"/>
            <a:ext cx="4608512" cy="16218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n-ea"/>
              </a:rPr>
              <a:t>○スキームの概要</a:t>
            </a:r>
            <a:r>
              <a:rPr lang="en-US" altLang="ja-JP" sz="1100" dirty="0" smtClean="0">
                <a:solidFill>
                  <a:schemeClr val="tx1"/>
                </a:solidFill>
                <a:latin typeface="+mn-ea"/>
              </a:rPr>
              <a:t/>
            </a:r>
            <a:br>
              <a:rPr lang="en-US" altLang="ja-JP" sz="1100" dirty="0" smtClean="0">
                <a:solidFill>
                  <a:schemeClr val="tx1"/>
                </a:solidFill>
                <a:latin typeface="+mn-ea"/>
              </a:rPr>
            </a:br>
            <a:r>
              <a:rPr lang="ja-JP" altLang="en-US" sz="1100" dirty="0" smtClean="0">
                <a:solidFill>
                  <a:schemeClr val="tx1"/>
                </a:solidFill>
                <a:latin typeface="+mn-ea"/>
              </a:rPr>
              <a:t>　小規模企業者等の創業</a:t>
            </a:r>
            <a:r>
              <a:rPr lang="ja-JP" altLang="en-US" sz="1100" dirty="0">
                <a:solidFill>
                  <a:schemeClr val="tx1"/>
                </a:solidFill>
                <a:latin typeface="+mn-ea"/>
              </a:rPr>
              <a:t>及び経営</a:t>
            </a:r>
            <a:r>
              <a:rPr lang="ja-JP" altLang="en-US" sz="1100" dirty="0" smtClean="0">
                <a:solidFill>
                  <a:schemeClr val="tx1"/>
                </a:solidFill>
                <a:latin typeface="+mn-ea"/>
              </a:rPr>
              <a:t>革新に必要な設備の導入を促進するため（公財）大阪産業局が下記の事業を行うもの。</a:t>
            </a:r>
            <a:endParaRPr lang="en-US" altLang="ja-JP" sz="1100" dirty="0" smtClean="0">
              <a:solidFill>
                <a:schemeClr val="tx1"/>
              </a:solidFill>
              <a:latin typeface="+mn-ea"/>
            </a:endParaRPr>
          </a:p>
          <a:p>
            <a:r>
              <a:rPr lang="ja-JP" altLang="en-US" sz="1100" dirty="0">
                <a:solidFill>
                  <a:schemeClr val="tx1"/>
                </a:solidFill>
                <a:latin typeface="+mn-ea"/>
              </a:rPr>
              <a:t>　</a:t>
            </a:r>
            <a:r>
              <a:rPr lang="ja-JP" altLang="en-US" sz="1100" dirty="0" smtClean="0">
                <a:solidFill>
                  <a:schemeClr val="tx1"/>
                </a:solidFill>
                <a:latin typeface="+mn-ea"/>
              </a:rPr>
              <a:t>設備貸与事業（長期低利で割賦販売又はリース）を行う制度。必要となる資金は、府及び金融機関からの借入によりまかなっている。</a:t>
            </a:r>
            <a:endParaRPr lang="en-US" altLang="ja-JP" sz="1100" dirty="0" smtClean="0">
              <a:solidFill>
                <a:schemeClr val="tx1"/>
              </a:solidFill>
              <a:latin typeface="+mn-ea"/>
            </a:endParaRPr>
          </a:p>
          <a:p>
            <a:endParaRPr lang="en-US" altLang="ja-JP" sz="1100" dirty="0" smtClean="0">
              <a:solidFill>
                <a:schemeClr val="tx1"/>
              </a:solidFill>
              <a:latin typeface="+mn-ea"/>
            </a:endParaRPr>
          </a:p>
          <a:p>
            <a:r>
              <a:rPr lang="ja-JP" altLang="en-US" sz="1100" dirty="0" smtClean="0">
                <a:solidFill>
                  <a:schemeClr val="tx1"/>
                </a:solidFill>
                <a:latin typeface="+mn-ea"/>
              </a:rPr>
              <a:t>○損失補償の内容</a:t>
            </a:r>
            <a:r>
              <a:rPr lang="en-US" altLang="ja-JP" sz="1100" dirty="0" smtClean="0">
                <a:solidFill>
                  <a:schemeClr val="tx1"/>
                </a:solidFill>
                <a:latin typeface="+mn-ea"/>
              </a:rPr>
              <a:t/>
            </a:r>
            <a:br>
              <a:rPr lang="en-US" altLang="ja-JP" sz="1100" dirty="0" smtClean="0">
                <a:solidFill>
                  <a:schemeClr val="tx1"/>
                </a:solidFill>
                <a:latin typeface="+mn-ea"/>
              </a:rPr>
            </a:br>
            <a:r>
              <a:rPr lang="ja-JP" altLang="en-US" sz="1100" dirty="0" smtClean="0">
                <a:solidFill>
                  <a:schemeClr val="tx1"/>
                </a:solidFill>
                <a:latin typeface="+mn-ea"/>
              </a:rPr>
              <a:t>　小規模</a:t>
            </a:r>
            <a:r>
              <a:rPr lang="ja-JP" altLang="en-US" sz="1100" dirty="0">
                <a:solidFill>
                  <a:schemeClr val="tx1"/>
                </a:solidFill>
                <a:latin typeface="+mn-ea"/>
              </a:rPr>
              <a:t>企業者等</a:t>
            </a:r>
            <a:r>
              <a:rPr lang="ja-JP" altLang="en-US" sz="1100" dirty="0" smtClean="0">
                <a:solidFill>
                  <a:schemeClr val="tx1"/>
                </a:solidFill>
                <a:latin typeface="+mn-ea"/>
              </a:rPr>
              <a:t>が、（公財</a:t>
            </a:r>
            <a:r>
              <a:rPr lang="ja-JP" altLang="en-US" sz="1100" dirty="0">
                <a:solidFill>
                  <a:schemeClr val="tx1"/>
                </a:solidFill>
                <a:latin typeface="+mn-ea"/>
              </a:rPr>
              <a:t>）</a:t>
            </a:r>
            <a:r>
              <a:rPr lang="ja-JP" altLang="en-US" sz="1100" dirty="0" smtClean="0">
                <a:solidFill>
                  <a:schemeClr val="tx1"/>
                </a:solidFill>
                <a:latin typeface="+mn-ea"/>
              </a:rPr>
              <a:t>大阪産業局に対して、債務不履行が生じた場合、府が損失補償を行う。</a:t>
            </a:r>
            <a:endParaRPr kumimoji="1" lang="ja-JP" altLang="en-US" sz="1100" dirty="0">
              <a:solidFill>
                <a:schemeClr val="tx1"/>
              </a:solidFill>
              <a:latin typeface="+mn-ea"/>
            </a:endParaRPr>
          </a:p>
        </p:txBody>
      </p:sp>
      <p:sp>
        <p:nvSpPr>
          <p:cNvPr id="61" name="フレーム 60"/>
          <p:cNvSpPr/>
          <p:nvPr/>
        </p:nvSpPr>
        <p:spPr>
          <a:xfrm>
            <a:off x="182412" y="4589271"/>
            <a:ext cx="1728192" cy="35492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法人の財務状況</a:t>
            </a:r>
            <a:endParaRPr kumimoji="1" lang="ja-JP" altLang="en-US" sz="1400" b="1" dirty="0">
              <a:solidFill>
                <a:schemeClr val="tx1"/>
              </a:solidFill>
              <a:latin typeface="+mn-ea"/>
            </a:endParaRPr>
          </a:p>
        </p:txBody>
      </p:sp>
      <p:sp>
        <p:nvSpPr>
          <p:cNvPr id="40" name="正方形/長方形 39"/>
          <p:cNvSpPr/>
          <p:nvPr/>
        </p:nvSpPr>
        <p:spPr>
          <a:xfrm>
            <a:off x="1919883" y="4694273"/>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dirty="0">
                <a:solidFill>
                  <a:schemeClr val="tx1"/>
                </a:solidFill>
                <a:latin typeface="+mn-ea"/>
              </a:rPr>
              <a:t>（</a:t>
            </a:r>
            <a:r>
              <a:rPr lang="ja-JP" altLang="en-US" sz="1000" dirty="0" smtClean="0">
                <a:solidFill>
                  <a:schemeClr val="tx1"/>
                </a:solidFill>
                <a:latin typeface="+mn-ea"/>
              </a:rPr>
              <a:t>令和３年度</a:t>
            </a:r>
            <a:r>
              <a:rPr lang="ja-JP" altLang="en-US" sz="1000" dirty="0">
                <a:solidFill>
                  <a:schemeClr val="tx1"/>
                </a:solidFill>
                <a:latin typeface="+mn-ea"/>
              </a:rPr>
              <a:t>）</a:t>
            </a:r>
            <a:endParaRPr kumimoji="1" lang="ja-JP" altLang="en-US" sz="1000" dirty="0">
              <a:solidFill>
                <a:schemeClr val="tx1"/>
              </a:solidFill>
              <a:latin typeface="+mn-ea"/>
            </a:endParaRPr>
          </a:p>
        </p:txBody>
      </p:sp>
      <p:graphicFrame>
        <p:nvGraphicFramePr>
          <p:cNvPr id="41" name="オブジェクト 40"/>
          <p:cNvGraphicFramePr>
            <a:graphicFrameLocks noChangeAspect="1"/>
          </p:cNvGraphicFramePr>
          <p:nvPr>
            <p:extLst/>
          </p:nvPr>
        </p:nvGraphicFramePr>
        <p:xfrm>
          <a:off x="226288" y="4996657"/>
          <a:ext cx="4510087" cy="1689100"/>
        </p:xfrm>
        <a:graphic>
          <a:graphicData uri="http://schemas.openxmlformats.org/presentationml/2006/ole">
            <mc:AlternateContent xmlns:mc="http://schemas.openxmlformats.org/markup-compatibility/2006">
              <mc:Choice xmlns:v="urn:schemas-microsoft-com:vml" Requires="v">
                <p:oleObj spid="_x0000_s2050" name="ワークシート" r:id="rId3" imgW="5648503" imgH="2409847" progId="Excel.Sheet.8">
                  <p:embed/>
                </p:oleObj>
              </mc:Choice>
              <mc:Fallback>
                <p:oleObj name="ワークシート" r:id="rId3" imgW="5648503" imgH="2409847" progId="Excel.Sheet.8">
                  <p:embed/>
                  <p:pic>
                    <p:nvPicPr>
                      <p:cNvPr id="41" name="オブジェクト 40"/>
                      <p:cNvPicPr>
                        <a:picLocks noChangeAspect="1" noChangeArrowheads="1"/>
                      </p:cNvPicPr>
                      <p:nvPr/>
                    </p:nvPicPr>
                    <p:blipFill>
                      <a:blip r:embed="rId4"/>
                      <a:srcRect/>
                      <a:stretch>
                        <a:fillRect/>
                      </a:stretch>
                    </p:blipFill>
                    <p:spPr bwMode="auto">
                      <a:xfrm>
                        <a:off x="226288" y="4996657"/>
                        <a:ext cx="4510087" cy="1689100"/>
                      </a:xfrm>
                      <a:prstGeom prst="rect">
                        <a:avLst/>
                      </a:prstGeom>
                      <a:solidFill>
                        <a:schemeClr val="tx2">
                          <a:lumMod val="20000"/>
                          <a:lumOff val="80000"/>
                        </a:schemeClr>
                      </a:solidFill>
                      <a:ln>
                        <a:noFill/>
                      </a:ln>
                      <a:extLst/>
                    </p:spPr>
                  </p:pic>
                </p:oleObj>
              </mc:Fallback>
            </mc:AlternateContent>
          </a:graphicData>
        </a:graphic>
      </p:graphicFrame>
      <p:sp>
        <p:nvSpPr>
          <p:cNvPr id="39" name="正方形/長方形 3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smtClean="0">
                <a:solidFill>
                  <a:prstClr val="black"/>
                </a:solidFill>
              </a:rPr>
              <a:t>3</a:t>
            </a:r>
            <a:endParaRPr lang="ja-JP" altLang="en-US" dirty="0">
              <a:solidFill>
                <a:prstClr val="black"/>
              </a:solidFill>
            </a:endParaRPr>
          </a:p>
        </p:txBody>
      </p:sp>
      <p:grpSp>
        <p:nvGrpSpPr>
          <p:cNvPr id="33" name="グループ化 32"/>
          <p:cNvGrpSpPr/>
          <p:nvPr/>
        </p:nvGrpSpPr>
        <p:grpSpPr>
          <a:xfrm>
            <a:off x="247450" y="1078343"/>
            <a:ext cx="4467762" cy="1707709"/>
            <a:chOff x="289198" y="1104028"/>
            <a:chExt cx="4467762" cy="1707709"/>
          </a:xfrm>
        </p:grpSpPr>
        <p:sp>
          <p:nvSpPr>
            <p:cNvPr id="43" name="円/楕円 33"/>
            <p:cNvSpPr/>
            <p:nvPr/>
          </p:nvSpPr>
          <p:spPr>
            <a:xfrm>
              <a:off x="289198" y="1372743"/>
              <a:ext cx="1018617"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n-ea"/>
                </a:rPr>
                <a:t>大阪府</a:t>
              </a:r>
              <a:endParaRPr kumimoji="1" lang="ja-JP" altLang="en-US" sz="1200" dirty="0">
                <a:solidFill>
                  <a:schemeClr val="tx1"/>
                </a:solidFill>
                <a:latin typeface="+mn-ea"/>
              </a:endParaRPr>
            </a:p>
          </p:txBody>
        </p:sp>
        <p:sp>
          <p:nvSpPr>
            <p:cNvPr id="44" name="角丸四角形 43"/>
            <p:cNvSpPr/>
            <p:nvPr/>
          </p:nvSpPr>
          <p:spPr>
            <a:xfrm>
              <a:off x="2027894" y="1279819"/>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n-ea"/>
                </a:rPr>
                <a:t>大阪</a:t>
              </a:r>
              <a:endParaRPr kumimoji="1" lang="en-US" altLang="ja-JP" sz="1200" dirty="0" smtClean="0">
                <a:solidFill>
                  <a:schemeClr val="tx1"/>
                </a:solidFill>
                <a:latin typeface="+mn-ea"/>
              </a:endParaRPr>
            </a:p>
            <a:p>
              <a:pPr algn="ctr"/>
              <a:r>
                <a:rPr kumimoji="1" lang="ja-JP" altLang="en-US" sz="1200" dirty="0" smtClean="0">
                  <a:solidFill>
                    <a:schemeClr val="tx1"/>
                  </a:solidFill>
                  <a:latin typeface="+mn-ea"/>
                </a:rPr>
                <a:t>産業</a:t>
              </a:r>
              <a:r>
                <a:rPr lang="ja-JP" altLang="en-US" sz="1200" dirty="0" smtClean="0">
                  <a:solidFill>
                    <a:schemeClr val="tx1"/>
                  </a:solidFill>
                  <a:latin typeface="+mn-ea"/>
                </a:rPr>
                <a:t>局</a:t>
              </a:r>
              <a:endParaRPr kumimoji="1" lang="en-US" altLang="ja-JP" sz="1200" dirty="0" smtClean="0">
                <a:solidFill>
                  <a:schemeClr val="tx1"/>
                </a:solidFill>
                <a:latin typeface="+mn-ea"/>
              </a:endParaRPr>
            </a:p>
          </p:txBody>
        </p:sp>
        <p:sp>
          <p:nvSpPr>
            <p:cNvPr id="60" name="円/楕円 44"/>
            <p:cNvSpPr/>
            <p:nvPr/>
          </p:nvSpPr>
          <p:spPr>
            <a:xfrm>
              <a:off x="3617011" y="1372743"/>
              <a:ext cx="1139949"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n-ea"/>
                </a:rPr>
                <a:t>小規模</a:t>
              </a:r>
              <a:r>
                <a:rPr kumimoji="1" lang="en-US" altLang="ja-JP" sz="1200" dirty="0" smtClean="0">
                  <a:solidFill>
                    <a:schemeClr val="tx1"/>
                  </a:solidFill>
                  <a:latin typeface="+mn-ea"/>
                </a:rPr>
                <a:t/>
              </a:r>
              <a:br>
                <a:rPr kumimoji="1" lang="en-US" altLang="ja-JP" sz="1200" dirty="0" smtClean="0">
                  <a:solidFill>
                    <a:schemeClr val="tx1"/>
                  </a:solidFill>
                  <a:latin typeface="+mn-ea"/>
                </a:rPr>
              </a:br>
              <a:r>
                <a:rPr lang="ja-JP" altLang="en-US" sz="1200" dirty="0" smtClean="0">
                  <a:solidFill>
                    <a:schemeClr val="tx1"/>
                  </a:solidFill>
                  <a:latin typeface="+mn-ea"/>
                </a:rPr>
                <a:t>企業者</a:t>
              </a:r>
              <a:r>
                <a:rPr lang="ja-JP" altLang="en-US" sz="1200" dirty="0">
                  <a:solidFill>
                    <a:schemeClr val="tx1"/>
                  </a:solidFill>
                  <a:latin typeface="+mn-ea"/>
                </a:rPr>
                <a:t>等</a:t>
              </a:r>
              <a:endParaRPr kumimoji="1" lang="ja-JP" altLang="en-US" sz="1200" dirty="0">
                <a:solidFill>
                  <a:schemeClr val="tx1"/>
                </a:solidFill>
                <a:latin typeface="+mn-ea"/>
              </a:endParaRPr>
            </a:p>
          </p:txBody>
        </p:sp>
        <p:sp>
          <p:nvSpPr>
            <p:cNvPr id="62" name="六角形 61"/>
            <p:cNvSpPr/>
            <p:nvPr/>
          </p:nvSpPr>
          <p:spPr>
            <a:xfrm>
              <a:off x="1751774" y="2472657"/>
              <a:ext cx="1416335" cy="339080"/>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n-ea"/>
                </a:rPr>
                <a:t>金融機関</a:t>
              </a:r>
              <a:endParaRPr kumimoji="1" lang="ja-JP" altLang="en-US" dirty="0">
                <a:latin typeface="+mn-ea"/>
              </a:endParaRPr>
            </a:p>
          </p:txBody>
        </p:sp>
        <p:cxnSp>
          <p:nvCxnSpPr>
            <p:cNvPr id="63" name="直線矢印コネクタ 62"/>
            <p:cNvCxnSpPr/>
            <p:nvPr/>
          </p:nvCxnSpPr>
          <p:spPr>
            <a:xfrm>
              <a:off x="1387934" y="148478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421915" y="110402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n-ea"/>
                </a:rPr>
                <a:t>借入</a:t>
              </a:r>
              <a:endParaRPr kumimoji="1" lang="ja-JP" altLang="en-US" b="1" dirty="0">
                <a:solidFill>
                  <a:schemeClr val="tx1"/>
                </a:solidFill>
                <a:latin typeface="+mn-ea"/>
              </a:endParaRPr>
            </a:p>
          </p:txBody>
        </p:sp>
        <p:sp>
          <p:nvSpPr>
            <p:cNvPr id="65" name="正方形/長方形 64"/>
            <p:cNvSpPr/>
            <p:nvPr/>
          </p:nvSpPr>
          <p:spPr>
            <a:xfrm>
              <a:off x="1440955" y="174897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n-ea"/>
                </a:rPr>
                <a:t>償還</a:t>
              </a:r>
              <a:endParaRPr lang="en-US" altLang="ja-JP" sz="1200" b="1" dirty="0" smtClean="0">
                <a:solidFill>
                  <a:schemeClr val="tx1"/>
                </a:solidFill>
                <a:latin typeface="+mn-ea"/>
              </a:endParaRPr>
            </a:p>
          </p:txBody>
        </p:sp>
        <p:cxnSp>
          <p:nvCxnSpPr>
            <p:cNvPr id="66" name="直線矢印コネクタ 65"/>
            <p:cNvCxnSpPr/>
            <p:nvPr/>
          </p:nvCxnSpPr>
          <p:spPr>
            <a:xfrm flipH="1">
              <a:off x="1375755" y="170080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2993913" y="148478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8" name="下矢印 67"/>
            <p:cNvSpPr/>
            <p:nvPr/>
          </p:nvSpPr>
          <p:spPr>
            <a:xfrm rot="5400000">
              <a:off x="3167844" y="1432835"/>
              <a:ext cx="216024" cy="588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9" name="正方形/長方形 68"/>
            <p:cNvSpPr/>
            <p:nvPr/>
          </p:nvSpPr>
          <p:spPr>
            <a:xfrm>
              <a:off x="3056588" y="174897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n-ea"/>
                </a:rPr>
                <a:t>償還</a:t>
              </a:r>
              <a:endParaRPr lang="en-US" altLang="ja-JP" sz="1200" b="1" dirty="0" smtClean="0">
                <a:solidFill>
                  <a:schemeClr val="tx1"/>
                </a:solidFill>
                <a:latin typeface="+mn-ea"/>
              </a:endParaRPr>
            </a:p>
          </p:txBody>
        </p:sp>
        <p:sp>
          <p:nvSpPr>
            <p:cNvPr id="71" name="正方形/長方形 70"/>
            <p:cNvSpPr/>
            <p:nvPr/>
          </p:nvSpPr>
          <p:spPr>
            <a:xfrm>
              <a:off x="2843808" y="1104028"/>
              <a:ext cx="122413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n-ea"/>
                </a:rPr>
                <a:t>割賦又はリース</a:t>
              </a:r>
            </a:p>
          </p:txBody>
        </p:sp>
        <p:grpSp>
          <p:nvGrpSpPr>
            <p:cNvPr id="72" name="グループ化 71"/>
            <p:cNvGrpSpPr/>
            <p:nvPr/>
          </p:nvGrpSpPr>
          <p:grpSpPr>
            <a:xfrm>
              <a:off x="3203487" y="1832322"/>
              <a:ext cx="209935" cy="216024"/>
              <a:chOff x="2927995" y="2420888"/>
              <a:chExt cx="209935" cy="216024"/>
            </a:xfrm>
          </p:grpSpPr>
          <p:cxnSp>
            <p:nvCxnSpPr>
              <p:cNvPr id="78" name="直線コネクタ 77"/>
              <p:cNvCxnSpPr/>
              <p:nvPr/>
            </p:nvCxnSpPr>
            <p:spPr>
              <a:xfrm>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73" name="円/楕円 51"/>
            <p:cNvSpPr/>
            <p:nvPr/>
          </p:nvSpPr>
          <p:spPr>
            <a:xfrm>
              <a:off x="3492466" y="1797641"/>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n-ea"/>
                </a:rPr>
                <a:t>補</a:t>
              </a:r>
              <a:endParaRPr kumimoji="1" lang="ja-JP" altLang="en-US" dirty="0">
                <a:latin typeface="+mn-ea"/>
              </a:endParaRPr>
            </a:p>
          </p:txBody>
        </p:sp>
        <p:cxnSp>
          <p:nvCxnSpPr>
            <p:cNvPr id="74" name="直線矢印コネクタ 73"/>
            <p:cNvCxnSpPr/>
            <p:nvPr/>
          </p:nvCxnSpPr>
          <p:spPr>
            <a:xfrm>
              <a:off x="2339335" y="1961248"/>
              <a:ext cx="0" cy="4956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V="1">
              <a:off x="2555776" y="1977272"/>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1814250" y="2018830"/>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n-ea"/>
                </a:rPr>
                <a:t>償還</a:t>
              </a:r>
              <a:endParaRPr lang="en-US" altLang="ja-JP" sz="1200" b="1" dirty="0" smtClean="0">
                <a:solidFill>
                  <a:schemeClr val="tx1"/>
                </a:solidFill>
                <a:latin typeface="+mn-ea"/>
              </a:endParaRPr>
            </a:p>
          </p:txBody>
        </p:sp>
        <p:sp>
          <p:nvSpPr>
            <p:cNvPr id="77" name="正方形/長方形 76"/>
            <p:cNvSpPr/>
            <p:nvPr/>
          </p:nvSpPr>
          <p:spPr>
            <a:xfrm>
              <a:off x="2552008" y="2059929"/>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n-ea"/>
                </a:rPr>
                <a:t>借入</a:t>
              </a:r>
              <a:endParaRPr kumimoji="1" lang="ja-JP" altLang="en-US" b="1" dirty="0">
                <a:solidFill>
                  <a:schemeClr val="tx1"/>
                </a:solidFill>
                <a:latin typeface="+mn-ea"/>
              </a:endParaRPr>
            </a:p>
          </p:txBody>
        </p:sp>
      </p:grpSp>
    </p:spTree>
    <p:extLst>
      <p:ext uri="{BB962C8B-B14F-4D97-AF65-F5344CB8AC3E}">
        <p14:creationId xmlns:p14="http://schemas.microsoft.com/office/powerpoint/2010/main" val="1675046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4788024" y="620688"/>
            <a:ext cx="4248472" cy="437578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レーム 39"/>
          <p:cNvSpPr/>
          <p:nvPr/>
        </p:nvSpPr>
        <p:spPr>
          <a:xfrm>
            <a:off x="4860032" y="683404"/>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a:t>
            </a:r>
            <a:r>
              <a:rPr lang="ja-JP" altLang="en-US" sz="1400" b="1" dirty="0" smtClean="0">
                <a:solidFill>
                  <a:schemeClr val="tx1"/>
                </a:solidFill>
              </a:rPr>
              <a:t>保証に係る点検内容</a:t>
            </a:r>
            <a:endParaRPr kumimoji="1" lang="ja-JP" altLang="en-US" sz="1400" b="1" dirty="0">
              <a:solidFill>
                <a:schemeClr val="tx1"/>
              </a:solidFill>
            </a:endParaRPr>
          </a:p>
        </p:txBody>
      </p:sp>
      <p:graphicFrame>
        <p:nvGraphicFramePr>
          <p:cNvPr id="41" name="表 40"/>
          <p:cNvGraphicFramePr>
            <a:graphicFrameLocks noGrp="1"/>
          </p:cNvGraphicFramePr>
          <p:nvPr>
            <p:extLst/>
          </p:nvPr>
        </p:nvGraphicFramePr>
        <p:xfrm>
          <a:off x="4860032" y="1112423"/>
          <a:ext cx="4104456" cy="3627494"/>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r>
                        <a:rPr kumimoji="1" lang="ja-JP" altLang="en-US" sz="1100" b="0" smtClean="0"/>
                        <a:t>府の公共</a:t>
                      </a:r>
                      <a:r>
                        <a:rPr kumimoji="1" lang="ja-JP" altLang="en-US" sz="1100" b="0" dirty="0" smtClean="0"/>
                        <a:t>事業に必要な土地を先行取得するための制度であり、府として事業の必要性が高く、安定的かつ有利な金融機関からの資金調達</a:t>
                      </a:r>
                      <a:r>
                        <a:rPr kumimoji="1" lang="ja-JP" altLang="en-US" sz="1100" b="0" smtClean="0"/>
                        <a:t>には、公</a:t>
                      </a:r>
                      <a:r>
                        <a:rPr kumimoji="1" lang="ja-JP" altLang="en-US" sz="1100" b="0" dirty="0" smtClean="0"/>
                        <a:t>有地の拡大の推進に</a:t>
                      </a:r>
                      <a:r>
                        <a:rPr kumimoji="1" lang="ja-JP" altLang="en-US" sz="1100" b="0" smtClean="0"/>
                        <a:t>関する法律に基づく府</a:t>
                      </a:r>
                      <a:r>
                        <a:rPr kumimoji="1" lang="ja-JP" altLang="en-US" sz="1100" b="0" dirty="0" smtClean="0"/>
                        <a:t>の債務保証が必要。</a:t>
                      </a:r>
                    </a:p>
                  </a:txBody>
                  <a:tcPr/>
                </a:tc>
                <a:extLst>
                  <a:ext uri="{0D108BD9-81ED-4DB2-BD59-A6C34878D82A}">
                    <a16:rowId xmlns:a16="http://schemas.microsoft.com/office/drawing/2014/main" val="10000"/>
                  </a:ext>
                </a:extLst>
              </a:tr>
              <a:tr h="517210">
                <a:tc>
                  <a:txBody>
                    <a:bodyPr/>
                    <a:lstStyle/>
                    <a:p>
                      <a:r>
                        <a:rPr kumimoji="1" lang="ja-JP" altLang="en-US" sz="1100" b="0" dirty="0" smtClean="0"/>
                        <a:t>債務保証に係る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期限を決めて府が買い戻すこととしているため、府が契約を履行する限り採算性に支障を来すことはない。</a:t>
                      </a:r>
                    </a:p>
                  </a:txBody>
                  <a:tcPr/>
                </a:tc>
                <a:extLst>
                  <a:ext uri="{0D108BD9-81ED-4DB2-BD59-A6C34878D82A}">
                    <a16:rowId xmlns:a16="http://schemas.microsoft.com/office/drawing/2014/main" val="10001"/>
                  </a:ext>
                </a:extLst>
              </a:tr>
              <a:tr h="466535">
                <a:tc>
                  <a:txBody>
                    <a:bodyPr/>
                    <a:lstStyle/>
                    <a:p>
                      <a:r>
                        <a:rPr kumimoji="1" lang="ja-JP" altLang="en-US" sz="1100" b="0" dirty="0" smtClean="0"/>
                        <a:t>保証する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土地開発公社が一部又は全部の債務を履行しない場合に残存する債務</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保証限度額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592252">
                <a:tc>
                  <a:txBody>
                    <a:bodyPr/>
                    <a:lstStyle/>
                    <a:p>
                      <a:r>
                        <a:rPr kumimoji="1" lang="ja-JP" altLang="en-US" sz="1100" b="0" dirty="0" smtClean="0"/>
                        <a:t>他の保証人</a:t>
                      </a:r>
                      <a:endParaRPr kumimoji="1" lang="en-US" altLang="ja-JP" sz="1100" b="0" dirty="0" smtClean="0"/>
                    </a:p>
                    <a:p>
                      <a:r>
                        <a:rPr kumimoji="1" lang="ja-JP" altLang="en-US" sz="1100" b="0" dirty="0" smtClean="0"/>
                        <a:t>その他の</a:t>
                      </a:r>
                      <a:endParaRPr kumimoji="1" lang="en-US" altLang="ja-JP" sz="1100" b="0" dirty="0" smtClean="0"/>
                    </a:p>
                    <a:p>
                      <a:r>
                        <a:rPr kumimoji="1" lang="ja-JP" altLang="en-US" sz="1100" b="0" dirty="0" smtClean="0"/>
                        <a:t>担保の有無</a:t>
                      </a:r>
                      <a:endParaRPr kumimoji="1" lang="ja-JP" altLang="en-US" sz="1100" b="0" dirty="0"/>
                    </a:p>
                  </a:txBody>
                  <a:tcPr/>
                </a:tc>
                <a:tc>
                  <a:txBody>
                    <a:bodyPr/>
                    <a:lstStyle/>
                    <a:p>
                      <a:r>
                        <a:rPr kumimoji="1" lang="ja-JP" altLang="en-US" sz="1100" b="0" dirty="0" smtClean="0"/>
                        <a:t>無</a:t>
                      </a:r>
                    </a:p>
                  </a:txBody>
                  <a:tcPr/>
                </a:tc>
                <a:extLst>
                  <a:ext uri="{0D108BD9-81ED-4DB2-BD59-A6C34878D82A}">
                    <a16:rowId xmlns:a16="http://schemas.microsoft.com/office/drawing/2014/main" val="10004"/>
                  </a:ext>
                </a:extLst>
              </a:tr>
              <a:tr h="592252">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rPr>
                        <a:t>R5</a:t>
                      </a:r>
                      <a:r>
                        <a:rPr kumimoji="1" lang="ja-JP" altLang="en-US" sz="1100" b="0" u="none" dirty="0" smtClean="0">
                          <a:solidFill>
                            <a:schemeClr val="tx1"/>
                          </a:solidFill>
                        </a:rPr>
                        <a:t>設定額　：１６２億　　６１７万６千円　</a:t>
                      </a:r>
                      <a:endParaRPr kumimoji="1" lang="en-US" altLang="ja-JP" sz="1100" b="0" u="none"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（設定残額</a:t>
                      </a:r>
                      <a:r>
                        <a:rPr kumimoji="1" lang="ja-JP" altLang="en-US" sz="1100" b="0" u="none" baseline="0" dirty="0" smtClean="0">
                          <a:solidFill>
                            <a:schemeClr val="tx1"/>
                          </a:solidFill>
                        </a:rPr>
                        <a:t> </a:t>
                      </a:r>
                      <a:r>
                        <a:rPr kumimoji="1" lang="ja-JP" altLang="en-US" sz="1100" b="0" u="none" dirty="0" smtClean="0">
                          <a:solidFill>
                            <a:schemeClr val="tx1"/>
                          </a:solidFill>
                        </a:rPr>
                        <a:t>：</a:t>
                      </a:r>
                      <a:r>
                        <a:rPr kumimoji="1" lang="ja-JP" altLang="en-US" sz="1100" b="0" u="none" dirty="0" smtClean="0">
                          <a:solidFill>
                            <a:srgbClr val="000000"/>
                          </a:solidFill>
                        </a:rPr>
                        <a:t>３１５億６，５５１万７千円</a:t>
                      </a:r>
                      <a:r>
                        <a:rPr kumimoji="1" lang="ja-JP" altLang="en-US" sz="1100" b="0" u="none" dirty="0" smtClean="0">
                          <a:solidFill>
                            <a:schemeClr val="tx1"/>
                          </a:solidFill>
                        </a:rPr>
                        <a:t>）</a:t>
                      </a:r>
                      <a:endParaRPr kumimoji="1" lang="en-US" altLang="ja-JP" sz="1100" b="0" u="none" dirty="0" smtClean="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extLst/>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大阪府土地開発公社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latin typeface="+mn-ea"/>
                          <a:ea typeface="+mn-ea"/>
                        </a:rPr>
                        <a:t>○公共用地取得事業資金借入金に対する債務保証</a:t>
                      </a:r>
                      <a:endParaRPr kumimoji="1" lang="ja-JP" altLang="en-US" sz="1200" strike="noStrike" dirty="0">
                        <a:latin typeface="+mn-ea"/>
                        <a:ea typeface="+mn-ea"/>
                      </a:endParaRPr>
                    </a:p>
                  </a:txBody>
                  <a:tcPr/>
                </a:tc>
                <a:extLst>
                  <a:ext uri="{0D108BD9-81ED-4DB2-BD59-A6C34878D82A}">
                    <a16:rowId xmlns:a16="http://schemas.microsoft.com/office/drawing/2014/main" val="10000"/>
                  </a:ext>
                </a:extLst>
              </a:tr>
            </a:tbl>
          </a:graphicData>
        </a:graphic>
      </p:graphicFrame>
      <p:sp>
        <p:nvSpPr>
          <p:cNvPr id="11" name="フレーム 10"/>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15" name="円/楕円 14"/>
          <p:cNvSpPr/>
          <p:nvPr/>
        </p:nvSpPr>
        <p:spPr>
          <a:xfrm>
            <a:off x="313023" y="1523006"/>
            <a:ext cx="1152128"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a:t>
            </a:r>
            <a:endParaRPr kumimoji="1" lang="ja-JP" altLang="en-US" sz="1200" dirty="0">
              <a:solidFill>
                <a:schemeClr val="tx1"/>
              </a:solidFill>
            </a:endParaRPr>
          </a:p>
        </p:txBody>
      </p:sp>
      <p:sp>
        <p:nvSpPr>
          <p:cNvPr id="18" name="角丸四角形 17"/>
          <p:cNvSpPr/>
          <p:nvPr/>
        </p:nvSpPr>
        <p:spPr>
          <a:xfrm>
            <a:off x="2267744"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大阪府</a:t>
            </a:r>
            <a:endParaRPr kumimoji="1" lang="en-US" altLang="ja-JP" sz="1200" dirty="0" smtClean="0"/>
          </a:p>
          <a:p>
            <a:pPr algn="ctr"/>
            <a:r>
              <a:rPr lang="ja-JP" altLang="en-US" sz="1200" dirty="0"/>
              <a:t>土地</a:t>
            </a:r>
            <a:r>
              <a:rPr lang="ja-JP" altLang="en-US" sz="1200" dirty="0" smtClean="0"/>
              <a:t>開発</a:t>
            </a:r>
            <a:endParaRPr lang="en-US" altLang="ja-JP" sz="1200" dirty="0" smtClean="0"/>
          </a:p>
          <a:p>
            <a:pPr algn="ctr"/>
            <a:r>
              <a:rPr lang="ja-JP" altLang="en-US" sz="1200" dirty="0"/>
              <a:t>公社</a:t>
            </a:r>
            <a:endParaRPr kumimoji="1" lang="ja-JP" altLang="en-US" sz="1200" dirty="0"/>
          </a:p>
        </p:txBody>
      </p:sp>
      <p:cxnSp>
        <p:nvCxnSpPr>
          <p:cNvPr id="28" name="直線矢印コネクタ 27"/>
          <p:cNvCxnSpPr/>
          <p:nvPr/>
        </p:nvCxnSpPr>
        <p:spPr>
          <a:xfrm>
            <a:off x="3203848" y="1628800"/>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3779912" y="1628800"/>
            <a:ext cx="936103" cy="276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地権者</a:t>
            </a:r>
            <a:endParaRPr kumimoji="1" lang="ja-JP" altLang="en-US" sz="1200" dirty="0">
              <a:solidFill>
                <a:schemeClr val="tx1"/>
              </a:solidFill>
            </a:endParaRPr>
          </a:p>
        </p:txBody>
      </p:sp>
      <p:sp>
        <p:nvSpPr>
          <p:cNvPr id="31" name="六角形 30"/>
          <p:cNvSpPr/>
          <p:nvPr/>
        </p:nvSpPr>
        <p:spPr>
          <a:xfrm>
            <a:off x="2051720" y="2708920"/>
            <a:ext cx="1260140"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金融機関</a:t>
            </a:r>
            <a:endParaRPr kumimoji="1" lang="ja-JP" altLang="en-US" dirty="0"/>
          </a:p>
        </p:txBody>
      </p:sp>
      <p:cxnSp>
        <p:nvCxnSpPr>
          <p:cNvPr id="32" name="直線矢印コネクタ 31"/>
          <p:cNvCxnSpPr/>
          <p:nvPr/>
        </p:nvCxnSpPr>
        <p:spPr>
          <a:xfrm flipV="1">
            <a:off x="2843808" y="217328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2483768" y="2173288"/>
            <a:ext cx="171019" cy="463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2733" y="2117068"/>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42" name="円/楕円 41"/>
          <p:cNvSpPr/>
          <p:nvPr/>
        </p:nvSpPr>
        <p:spPr>
          <a:xfrm>
            <a:off x="2115568" y="2387122"/>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保</a:t>
            </a:r>
            <a:endParaRPr kumimoji="1" lang="ja-JP" altLang="en-US" dirty="0"/>
          </a:p>
        </p:txBody>
      </p:sp>
      <p:sp>
        <p:nvSpPr>
          <p:cNvPr id="44" name="正方形/長方形 43"/>
          <p:cNvSpPr/>
          <p:nvPr/>
        </p:nvSpPr>
        <p:spPr>
          <a:xfrm>
            <a:off x="251520" y="3212976"/>
            <a:ext cx="4464496" cy="1368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府が地域の秩序ある整備と府民福祉の増進に寄与することを目的に行う公共事業に必要となる用地を先行取得するもの。必要な資金は金融機関から借入れる。</a:t>
            </a:r>
            <a:endParaRPr lang="en-US" altLang="ja-JP" sz="1100" dirty="0">
              <a:solidFill>
                <a:schemeClr val="tx1"/>
              </a:solidFill>
            </a:endParaRPr>
          </a:p>
          <a:p>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a:t>
            </a:r>
            <a:r>
              <a:rPr lang="ja-JP" altLang="en-US" sz="1100" dirty="0">
                <a:solidFill>
                  <a:schemeClr val="tx1"/>
                </a:solidFill>
              </a:rPr>
              <a:t>債務保証</a:t>
            </a:r>
            <a:r>
              <a:rPr lang="ja-JP" altLang="en-US" sz="1100" dirty="0" smtClean="0">
                <a:solidFill>
                  <a:schemeClr val="tx1"/>
                </a:solidFill>
              </a:rPr>
              <a:t>の内容</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金融機関からの借入に対する償還について府が債務保証を行う。</a:t>
            </a:r>
            <a:endParaRPr lang="en-US" altLang="ja-JP" sz="1100" dirty="0" smtClean="0">
              <a:solidFill>
                <a:schemeClr val="tx1"/>
              </a:solidFill>
            </a:endParaRPr>
          </a:p>
        </p:txBody>
      </p:sp>
      <p:cxnSp>
        <p:nvCxnSpPr>
          <p:cNvPr id="49" name="直線矢印コネクタ 48"/>
          <p:cNvCxnSpPr/>
          <p:nvPr/>
        </p:nvCxnSpPr>
        <p:spPr>
          <a:xfrm flipH="1">
            <a:off x="1535486" y="1736812"/>
            <a:ext cx="732258" cy="17306"/>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161754" y="1851323"/>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331640" y="1324980"/>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将来の買戻しを予定</a:t>
            </a:r>
            <a:endParaRPr lang="en-US" altLang="ja-JP" sz="1100" dirty="0" smtClean="0">
              <a:solidFill>
                <a:schemeClr val="tx1"/>
              </a:solidFill>
            </a:endParaRPr>
          </a:p>
        </p:txBody>
      </p:sp>
      <p:sp>
        <p:nvSpPr>
          <p:cNvPr id="52" name="正方形/長方形 51"/>
          <p:cNvSpPr/>
          <p:nvPr/>
        </p:nvSpPr>
        <p:spPr>
          <a:xfrm>
            <a:off x="2888989" y="2248623"/>
            <a:ext cx="13105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26" name="正方形/長方形 25"/>
          <p:cNvSpPr/>
          <p:nvPr/>
        </p:nvSpPr>
        <p:spPr>
          <a:xfrm>
            <a:off x="3248113" y="1147178"/>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土地の</a:t>
            </a:r>
            <a:r>
              <a:rPr lang="en-US" altLang="ja-JP" sz="1100" dirty="0">
                <a:solidFill>
                  <a:schemeClr val="tx1"/>
                </a:solidFill>
              </a:rPr>
              <a:t/>
            </a:r>
            <a:br>
              <a:rPr lang="en-US" altLang="ja-JP" sz="1100" dirty="0">
                <a:solidFill>
                  <a:schemeClr val="tx1"/>
                </a:solidFill>
              </a:rPr>
            </a:br>
            <a:r>
              <a:rPr lang="ja-JP" altLang="en-US" sz="1100" dirty="0" smtClean="0">
                <a:solidFill>
                  <a:schemeClr val="tx1"/>
                </a:solidFill>
              </a:rPr>
              <a:t>先行取得</a:t>
            </a:r>
            <a:endParaRPr lang="en-US" altLang="ja-JP" sz="1200" dirty="0" smtClean="0">
              <a:solidFill>
                <a:schemeClr val="tx1"/>
              </a:solidFill>
            </a:endParaRPr>
          </a:p>
        </p:txBody>
      </p:sp>
      <p:sp>
        <p:nvSpPr>
          <p:cNvPr id="27" name="正方形/長方形 26"/>
          <p:cNvSpPr/>
          <p:nvPr/>
        </p:nvSpPr>
        <p:spPr>
          <a:xfrm>
            <a:off x="135348" y="4692078"/>
            <a:ext cx="4608512"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レーム 29"/>
          <p:cNvSpPr/>
          <p:nvPr/>
        </p:nvSpPr>
        <p:spPr>
          <a:xfrm>
            <a:off x="278396" y="4728173"/>
            <a:ext cx="1758367"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400" b="1" dirty="0" smtClean="0">
                <a:solidFill>
                  <a:schemeClr val="tx1"/>
                </a:solidFill>
              </a:rPr>
              <a:t>法人の財務状況</a:t>
            </a:r>
            <a:endParaRPr lang="en-US" altLang="ja-JP" sz="1400" b="1" dirty="0">
              <a:solidFill>
                <a:srgbClr val="000000"/>
              </a:solidFill>
              <a:latin typeface="ＭＳ Ｐゴシック" pitchFamily="50" charset="-128"/>
              <a:ea typeface="ＭＳ Ｐゴシック" pitchFamily="50" charset="-128"/>
              <a:cs typeface="ＭＳ Ｐゴシック" pitchFamily="50" charset="-128"/>
            </a:endParaRPr>
          </a:p>
        </p:txBody>
      </p:sp>
      <p:sp>
        <p:nvSpPr>
          <p:cNvPr id="88" name="正方形/長方形 87"/>
          <p:cNvSpPr/>
          <p:nvPr/>
        </p:nvSpPr>
        <p:spPr>
          <a:xfrm>
            <a:off x="2101143" y="4750249"/>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（令和３年度）</a:t>
            </a:r>
            <a:endParaRPr kumimoji="1" lang="ja-JP" altLang="en-US" sz="1000" dirty="0">
              <a:solidFill>
                <a:schemeClr val="tx1"/>
              </a:solidFill>
            </a:endParaRPr>
          </a:p>
        </p:txBody>
      </p:sp>
      <p:sp>
        <p:nvSpPr>
          <p:cNvPr id="152" name="Rectangle 26"/>
          <p:cNvSpPr>
            <a:spLocks noChangeArrowheads="1"/>
          </p:cNvSpPr>
          <p:nvPr/>
        </p:nvSpPr>
        <p:spPr bwMode="auto">
          <a:xfrm>
            <a:off x="1924972" y="6532897"/>
            <a:ext cx="3351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dirty="0" smtClean="0">
                <a:solidFill>
                  <a:srgbClr val="000000"/>
                </a:solidFill>
                <a:latin typeface="ＭＳ Ｐゴシック" charset="-128"/>
              </a:rPr>
              <a:t>△</a:t>
            </a:r>
            <a:r>
              <a:rPr lang="en-US" altLang="ja-JP" sz="1000" dirty="0" smtClean="0">
                <a:solidFill>
                  <a:srgbClr val="000000"/>
                </a:solidFill>
                <a:latin typeface="ＭＳ Ｐゴシック" charset="-128"/>
              </a:rPr>
              <a:t>13</a:t>
            </a:r>
            <a:endParaRPr lang="ja-JP" altLang="ja-JP" dirty="0">
              <a:latin typeface="Arial" charset="0"/>
            </a:endParaRPr>
          </a:p>
        </p:txBody>
      </p:sp>
      <p:grpSp>
        <p:nvGrpSpPr>
          <p:cNvPr id="116" name="Group 4"/>
          <p:cNvGrpSpPr>
            <a:grpSpLocks noChangeAspect="1"/>
          </p:cNvGrpSpPr>
          <p:nvPr/>
        </p:nvGrpSpPr>
        <p:grpSpPr bwMode="auto">
          <a:xfrm>
            <a:off x="262949" y="5126272"/>
            <a:ext cx="3659187" cy="1547812"/>
            <a:chOff x="295" y="3185"/>
            <a:chExt cx="2305" cy="975"/>
          </a:xfrm>
        </p:grpSpPr>
        <p:sp>
          <p:nvSpPr>
            <p:cNvPr id="153" name="AutoShape 3"/>
            <p:cNvSpPr>
              <a:spLocks noChangeAspect="1" noChangeArrowheads="1" noTextEdit="1"/>
            </p:cNvSpPr>
            <p:nvPr/>
          </p:nvSpPr>
          <p:spPr bwMode="auto">
            <a:xfrm>
              <a:off x="295" y="3203"/>
              <a:ext cx="2305" cy="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54" name="Rectangle 5"/>
            <p:cNvSpPr>
              <a:spLocks noChangeArrowheads="1"/>
            </p:cNvSpPr>
            <p:nvPr/>
          </p:nvSpPr>
          <p:spPr bwMode="auto">
            <a:xfrm>
              <a:off x="316" y="3209"/>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貸借対照表</a:t>
              </a:r>
              <a:endParaRPr lang="ja-JP" dirty="0">
                <a:latin typeface="Arial" pitchFamily="34" charset="0"/>
                <a:ea typeface="ＭＳ Ｐゴシック" pitchFamily="50" charset="-128"/>
                <a:cs typeface="ＭＳ Ｐゴシック" pitchFamily="50" charset="-128"/>
              </a:endParaRPr>
            </a:p>
          </p:txBody>
        </p:sp>
        <p:sp>
          <p:nvSpPr>
            <p:cNvPr id="155" name="Rectangle 6"/>
            <p:cNvSpPr>
              <a:spLocks noChangeArrowheads="1"/>
            </p:cNvSpPr>
            <p:nvPr/>
          </p:nvSpPr>
          <p:spPr bwMode="auto">
            <a:xfrm>
              <a:off x="2070" y="3185"/>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dirty="0">
                  <a:solidFill>
                    <a:srgbClr val="000000"/>
                  </a:solidFill>
                  <a:latin typeface="ＭＳ Ｐゴシック" charset="-128"/>
                </a:rPr>
                <a:t>（単位：百万円）</a:t>
              </a:r>
              <a:endParaRPr lang="ja-JP" dirty="0">
                <a:latin typeface="Arial" charset="0"/>
              </a:endParaRPr>
            </a:p>
          </p:txBody>
        </p:sp>
        <p:sp>
          <p:nvSpPr>
            <p:cNvPr id="156" name="Rectangle 7"/>
            <p:cNvSpPr>
              <a:spLocks noChangeArrowheads="1"/>
            </p:cNvSpPr>
            <p:nvPr/>
          </p:nvSpPr>
          <p:spPr bwMode="auto">
            <a:xfrm>
              <a:off x="462" y="3302"/>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資産合計</a:t>
              </a:r>
              <a:endParaRPr lang="ja-JP" dirty="0">
                <a:latin typeface="Arial" charset="0"/>
              </a:endParaRPr>
            </a:p>
          </p:txBody>
        </p:sp>
        <p:sp>
          <p:nvSpPr>
            <p:cNvPr id="157" name="Rectangle 8"/>
            <p:cNvSpPr>
              <a:spLocks noChangeArrowheads="1"/>
            </p:cNvSpPr>
            <p:nvPr/>
          </p:nvSpPr>
          <p:spPr bwMode="auto">
            <a:xfrm>
              <a:off x="1293" y="3290"/>
              <a:ext cx="2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7,200</a:t>
              </a:r>
            </a:p>
          </p:txBody>
        </p:sp>
        <p:sp>
          <p:nvSpPr>
            <p:cNvPr id="158" name="Rectangle 9"/>
            <p:cNvSpPr>
              <a:spLocks noChangeArrowheads="1"/>
            </p:cNvSpPr>
            <p:nvPr/>
          </p:nvSpPr>
          <p:spPr bwMode="auto">
            <a:xfrm>
              <a:off x="1539" y="3297"/>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負債合計</a:t>
              </a:r>
              <a:endParaRPr lang="ja-JP" dirty="0">
                <a:latin typeface="Arial" charset="0"/>
              </a:endParaRPr>
            </a:p>
          </p:txBody>
        </p:sp>
        <p:sp>
          <p:nvSpPr>
            <p:cNvPr id="159" name="Rectangle 10"/>
            <p:cNvSpPr>
              <a:spLocks noChangeArrowheads="1"/>
            </p:cNvSpPr>
            <p:nvPr/>
          </p:nvSpPr>
          <p:spPr bwMode="auto">
            <a:xfrm>
              <a:off x="2391" y="3297"/>
              <a:ext cx="17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6,296</a:t>
              </a:r>
              <a:endParaRPr lang="ja-JP" altLang="ja-JP" dirty="0">
                <a:latin typeface="Arial" charset="0"/>
              </a:endParaRPr>
            </a:p>
          </p:txBody>
        </p:sp>
        <p:sp>
          <p:nvSpPr>
            <p:cNvPr id="160" name="Rectangle 11"/>
            <p:cNvSpPr>
              <a:spLocks noChangeArrowheads="1"/>
            </p:cNvSpPr>
            <p:nvPr/>
          </p:nvSpPr>
          <p:spPr bwMode="auto">
            <a:xfrm>
              <a:off x="499"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流動資産</a:t>
              </a:r>
              <a:endParaRPr lang="ja-JP">
                <a:latin typeface="Arial" charset="0"/>
              </a:endParaRPr>
            </a:p>
          </p:txBody>
        </p:sp>
        <p:sp>
          <p:nvSpPr>
            <p:cNvPr id="162" name="Rectangle 13"/>
            <p:cNvSpPr>
              <a:spLocks noChangeArrowheads="1"/>
            </p:cNvSpPr>
            <p:nvPr/>
          </p:nvSpPr>
          <p:spPr bwMode="auto">
            <a:xfrm>
              <a:off x="1590"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流動負債</a:t>
              </a:r>
              <a:endParaRPr lang="ja-JP">
                <a:latin typeface="Arial" charset="0"/>
              </a:endParaRPr>
            </a:p>
          </p:txBody>
        </p:sp>
        <p:sp>
          <p:nvSpPr>
            <p:cNvPr id="163" name="Rectangle 14"/>
            <p:cNvSpPr>
              <a:spLocks noChangeArrowheads="1"/>
            </p:cNvSpPr>
            <p:nvPr/>
          </p:nvSpPr>
          <p:spPr bwMode="auto">
            <a:xfrm>
              <a:off x="2396" y="3398"/>
              <a:ext cx="17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a:t>
              </a:r>
              <a:r>
                <a:rPr lang="en-US" altLang="ja-JP" sz="1000" dirty="0" smtClean="0">
                  <a:latin typeface="ＭＳ Ｐゴシック" charset="-128"/>
                </a:rPr>
                <a:t> 985</a:t>
              </a:r>
              <a:endParaRPr lang="ja-JP" altLang="ja-JP" dirty="0">
                <a:latin typeface="Arial" charset="0"/>
              </a:endParaRPr>
            </a:p>
          </p:txBody>
        </p:sp>
        <p:sp>
          <p:nvSpPr>
            <p:cNvPr id="164" name="Rectangle 15"/>
            <p:cNvSpPr>
              <a:spLocks noChangeArrowheads="1"/>
            </p:cNvSpPr>
            <p:nvPr/>
          </p:nvSpPr>
          <p:spPr bwMode="auto">
            <a:xfrm>
              <a:off x="499" y="3487"/>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固定資産</a:t>
              </a:r>
              <a:endParaRPr lang="ja-JP">
                <a:latin typeface="Arial" charset="0"/>
              </a:endParaRPr>
            </a:p>
          </p:txBody>
        </p:sp>
        <p:sp>
          <p:nvSpPr>
            <p:cNvPr id="165" name="Rectangle 16"/>
            <p:cNvSpPr>
              <a:spLocks noChangeArrowheads="1"/>
            </p:cNvSpPr>
            <p:nvPr/>
          </p:nvSpPr>
          <p:spPr bwMode="auto">
            <a:xfrm>
              <a:off x="1423" y="3494"/>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5</a:t>
              </a:r>
              <a:r>
                <a:rPr lang="en-US" altLang="ja-JP" sz="1000" dirty="0" smtClean="0">
                  <a:latin typeface="ＭＳ Ｐゴシック" charset="-128"/>
                </a:rPr>
                <a:t>4</a:t>
              </a:r>
              <a:endParaRPr lang="ja-JP" altLang="ja-JP" dirty="0">
                <a:latin typeface="Arial" charset="0"/>
              </a:endParaRPr>
            </a:p>
          </p:txBody>
        </p:sp>
        <p:sp>
          <p:nvSpPr>
            <p:cNvPr id="166" name="Rectangle 17"/>
            <p:cNvSpPr>
              <a:spLocks noChangeArrowheads="1"/>
            </p:cNvSpPr>
            <p:nvPr/>
          </p:nvSpPr>
          <p:spPr bwMode="auto">
            <a:xfrm>
              <a:off x="1590" y="3495"/>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固定負債</a:t>
              </a:r>
              <a:endParaRPr lang="ja-JP">
                <a:latin typeface="Arial" charset="0"/>
              </a:endParaRPr>
            </a:p>
          </p:txBody>
        </p:sp>
        <p:sp>
          <p:nvSpPr>
            <p:cNvPr id="167" name="Rectangle 18"/>
            <p:cNvSpPr>
              <a:spLocks noChangeArrowheads="1"/>
            </p:cNvSpPr>
            <p:nvPr/>
          </p:nvSpPr>
          <p:spPr bwMode="auto">
            <a:xfrm>
              <a:off x="2391" y="3485"/>
              <a:ext cx="1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5,311</a:t>
              </a:r>
              <a:endParaRPr lang="en-US" altLang="ja-JP" sz="1000" dirty="0">
                <a:latin typeface="ＭＳ Ｐゴシック" charset="-128"/>
              </a:endParaRPr>
            </a:p>
            <a:p>
              <a:endParaRPr lang="ja-JP" altLang="ja-JP" dirty="0">
                <a:latin typeface="Arial" charset="0"/>
              </a:endParaRPr>
            </a:p>
          </p:txBody>
        </p:sp>
        <p:sp>
          <p:nvSpPr>
            <p:cNvPr id="168" name="Rectangle 19"/>
            <p:cNvSpPr>
              <a:spLocks noChangeArrowheads="1"/>
            </p:cNvSpPr>
            <p:nvPr/>
          </p:nvSpPr>
          <p:spPr bwMode="auto">
            <a:xfrm>
              <a:off x="1539" y="3586"/>
              <a:ext cx="32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b="1" dirty="0">
                  <a:solidFill>
                    <a:srgbClr val="000000"/>
                  </a:solidFill>
                  <a:latin typeface="ＭＳ Ｐゴシック" charset="-128"/>
                </a:rPr>
                <a:t>資本</a:t>
              </a:r>
              <a:r>
                <a:rPr lang="ja-JP" sz="1000" b="1" dirty="0">
                  <a:solidFill>
                    <a:srgbClr val="000000"/>
                  </a:solidFill>
                  <a:latin typeface="ＭＳ Ｐゴシック" charset="-128"/>
                </a:rPr>
                <a:t>合計</a:t>
              </a:r>
              <a:endParaRPr lang="ja-JP" dirty="0">
                <a:latin typeface="Arial" charset="0"/>
              </a:endParaRPr>
            </a:p>
          </p:txBody>
        </p:sp>
        <p:sp>
          <p:nvSpPr>
            <p:cNvPr id="169" name="Rectangle 20"/>
            <p:cNvSpPr>
              <a:spLocks noChangeArrowheads="1"/>
            </p:cNvSpPr>
            <p:nvPr/>
          </p:nvSpPr>
          <p:spPr bwMode="auto">
            <a:xfrm>
              <a:off x="2455" y="3586"/>
              <a:ext cx="1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904</a:t>
              </a:r>
              <a:endParaRPr lang="ja-JP" altLang="ja-JP" dirty="0">
                <a:latin typeface="Arial" charset="0"/>
              </a:endParaRPr>
            </a:p>
          </p:txBody>
        </p:sp>
        <p:sp>
          <p:nvSpPr>
            <p:cNvPr id="170" name="Rectangle 21"/>
            <p:cNvSpPr>
              <a:spLocks noChangeArrowheads="1"/>
            </p:cNvSpPr>
            <p:nvPr/>
          </p:nvSpPr>
          <p:spPr bwMode="auto">
            <a:xfrm>
              <a:off x="316" y="3681"/>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損益計算書</a:t>
              </a:r>
              <a:endParaRPr lang="ja-JP" sz="1050" dirty="0">
                <a:latin typeface="Arial" pitchFamily="34" charset="0"/>
                <a:ea typeface="ＭＳ Ｐゴシック" pitchFamily="50" charset="-128"/>
                <a:cs typeface="ＭＳ Ｐゴシック" pitchFamily="50" charset="-128"/>
              </a:endParaRPr>
            </a:p>
          </p:txBody>
        </p:sp>
        <p:sp>
          <p:nvSpPr>
            <p:cNvPr id="171" name="Rectangle 22"/>
            <p:cNvSpPr>
              <a:spLocks noChangeArrowheads="1"/>
            </p:cNvSpPr>
            <p:nvPr/>
          </p:nvSpPr>
          <p:spPr bwMode="auto">
            <a:xfrm>
              <a:off x="1053" y="3679"/>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72" name="Rectangle 23"/>
            <p:cNvSpPr>
              <a:spLocks noChangeArrowheads="1"/>
            </p:cNvSpPr>
            <p:nvPr/>
          </p:nvSpPr>
          <p:spPr bwMode="auto">
            <a:xfrm>
              <a:off x="457" y="3777"/>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当期収入合計</a:t>
              </a:r>
              <a:endParaRPr lang="ja-JP">
                <a:latin typeface="Arial" charset="0"/>
              </a:endParaRPr>
            </a:p>
          </p:txBody>
        </p:sp>
        <p:sp>
          <p:nvSpPr>
            <p:cNvPr id="173" name="Rectangle 24"/>
            <p:cNvSpPr>
              <a:spLocks noChangeArrowheads="1"/>
            </p:cNvSpPr>
            <p:nvPr/>
          </p:nvSpPr>
          <p:spPr bwMode="auto">
            <a:xfrm>
              <a:off x="1298" y="3780"/>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smtClean="0">
                  <a:latin typeface="ＭＳ Ｐゴシック" charset="-128"/>
                </a:rPr>
                <a:t> 4,270</a:t>
              </a:r>
              <a:endParaRPr lang="ja-JP" altLang="ja-JP" dirty="0">
                <a:latin typeface="Arial" charset="0"/>
              </a:endParaRPr>
            </a:p>
          </p:txBody>
        </p:sp>
        <p:sp>
          <p:nvSpPr>
            <p:cNvPr id="174" name="Rectangle 25"/>
            <p:cNvSpPr>
              <a:spLocks noChangeArrowheads="1"/>
            </p:cNvSpPr>
            <p:nvPr/>
          </p:nvSpPr>
          <p:spPr bwMode="auto">
            <a:xfrm>
              <a:off x="457" y="3883"/>
              <a:ext cx="54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sz="750" dirty="0">
                  <a:solidFill>
                    <a:srgbClr val="000000"/>
                  </a:solidFill>
                  <a:latin typeface="ＭＳ Ｐゴシック" charset="-128"/>
                </a:rPr>
                <a:t>前年度繰越収支差額</a:t>
              </a:r>
              <a:endParaRPr lang="ja-JP" sz="750" dirty="0">
                <a:latin typeface="Arial" charset="0"/>
              </a:endParaRPr>
            </a:p>
          </p:txBody>
        </p:sp>
        <p:sp>
          <p:nvSpPr>
            <p:cNvPr id="175" name="Rectangle 26"/>
            <p:cNvSpPr>
              <a:spLocks noChangeArrowheads="1"/>
            </p:cNvSpPr>
            <p:nvPr/>
          </p:nvSpPr>
          <p:spPr bwMode="auto">
            <a:xfrm>
              <a:off x="1461" y="3881"/>
              <a:ext cx="6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ja-JP" sz="1000" dirty="0">
                  <a:solidFill>
                    <a:srgbClr val="000000"/>
                  </a:solidFill>
                  <a:latin typeface="ＭＳ Ｐゴシック" charset="-128"/>
                </a:rPr>
                <a:t>0</a:t>
              </a:r>
              <a:endParaRPr lang="ja-JP" altLang="ja-JP" dirty="0">
                <a:latin typeface="Arial" charset="0"/>
              </a:endParaRPr>
            </a:p>
          </p:txBody>
        </p:sp>
        <p:sp>
          <p:nvSpPr>
            <p:cNvPr id="176" name="Rectangle 27"/>
            <p:cNvSpPr>
              <a:spLocks noChangeArrowheads="1"/>
            </p:cNvSpPr>
            <p:nvPr/>
          </p:nvSpPr>
          <p:spPr bwMode="auto">
            <a:xfrm>
              <a:off x="457" y="3968"/>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当期支出合計</a:t>
              </a:r>
              <a:endParaRPr lang="ja-JP">
                <a:latin typeface="Arial" charset="0"/>
              </a:endParaRPr>
            </a:p>
          </p:txBody>
        </p:sp>
        <p:sp>
          <p:nvSpPr>
            <p:cNvPr id="177" name="Rectangle 28"/>
            <p:cNvSpPr>
              <a:spLocks noChangeArrowheads="1"/>
            </p:cNvSpPr>
            <p:nvPr/>
          </p:nvSpPr>
          <p:spPr bwMode="auto">
            <a:xfrm>
              <a:off x="1298" y="396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a:t>
              </a:r>
              <a:r>
                <a:rPr lang="en-US" altLang="ja-JP" sz="1000" dirty="0" smtClean="0">
                  <a:latin typeface="ＭＳ Ｐゴシック" charset="-128"/>
                </a:rPr>
                <a:t>4,283</a:t>
              </a:r>
              <a:endParaRPr lang="ja-JP" altLang="ja-JP" dirty="0">
                <a:latin typeface="Arial" charset="0"/>
              </a:endParaRPr>
            </a:p>
          </p:txBody>
        </p:sp>
        <p:sp>
          <p:nvSpPr>
            <p:cNvPr id="178" name="Rectangle 29"/>
            <p:cNvSpPr>
              <a:spLocks noChangeArrowheads="1"/>
            </p:cNvSpPr>
            <p:nvPr/>
          </p:nvSpPr>
          <p:spPr bwMode="auto">
            <a:xfrm>
              <a:off x="457" y="4062"/>
              <a:ext cx="23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当期純利益</a:t>
              </a:r>
              <a:endParaRPr lang="ja-JP">
                <a:latin typeface="Arial" charset="0"/>
              </a:endParaRPr>
            </a:p>
          </p:txBody>
        </p:sp>
        <p:sp>
          <p:nvSpPr>
            <p:cNvPr id="179" name="Line 31"/>
            <p:cNvSpPr>
              <a:spLocks noChangeShapeType="1"/>
            </p:cNvSpPr>
            <p:nvPr/>
          </p:nvSpPr>
          <p:spPr bwMode="auto">
            <a:xfrm>
              <a:off x="441" y="3302"/>
              <a:ext cx="0" cy="2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0" name="Rectangle 32"/>
            <p:cNvSpPr>
              <a:spLocks noChangeArrowheads="1"/>
            </p:cNvSpPr>
            <p:nvPr/>
          </p:nvSpPr>
          <p:spPr bwMode="auto">
            <a:xfrm>
              <a:off x="441" y="3302"/>
              <a:ext cx="6" cy="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1" name="Line 33"/>
            <p:cNvSpPr>
              <a:spLocks noChangeShapeType="1"/>
            </p:cNvSpPr>
            <p:nvPr/>
          </p:nvSpPr>
          <p:spPr bwMode="auto">
            <a:xfrm>
              <a:off x="1037" y="3308"/>
              <a:ext cx="0" cy="2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2" name="Rectangle 34"/>
            <p:cNvSpPr>
              <a:spLocks noChangeArrowheads="1"/>
            </p:cNvSpPr>
            <p:nvPr/>
          </p:nvSpPr>
          <p:spPr bwMode="auto">
            <a:xfrm>
              <a:off x="1037" y="3308"/>
              <a:ext cx="5" cy="2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3" name="Line 35"/>
            <p:cNvSpPr>
              <a:spLocks noChangeShapeType="1"/>
            </p:cNvSpPr>
            <p:nvPr/>
          </p:nvSpPr>
          <p:spPr bwMode="auto">
            <a:xfrm>
              <a:off x="1518"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4" name="Rectangle 36"/>
            <p:cNvSpPr>
              <a:spLocks noChangeArrowheads="1"/>
            </p:cNvSpPr>
            <p:nvPr/>
          </p:nvSpPr>
          <p:spPr bwMode="auto">
            <a:xfrm>
              <a:off x="1518"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5" name="Line 37"/>
            <p:cNvSpPr>
              <a:spLocks noChangeShapeType="1"/>
            </p:cNvSpPr>
            <p:nvPr/>
          </p:nvSpPr>
          <p:spPr bwMode="auto">
            <a:xfrm>
              <a:off x="441" y="3778"/>
              <a:ext cx="0" cy="3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6" name="Rectangle 38"/>
            <p:cNvSpPr>
              <a:spLocks noChangeArrowheads="1"/>
            </p:cNvSpPr>
            <p:nvPr/>
          </p:nvSpPr>
          <p:spPr bwMode="auto">
            <a:xfrm>
              <a:off x="441" y="3778"/>
              <a:ext cx="6" cy="3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7" name="Line 39"/>
            <p:cNvSpPr>
              <a:spLocks noChangeShapeType="1"/>
            </p:cNvSpPr>
            <p:nvPr/>
          </p:nvSpPr>
          <p:spPr bwMode="auto">
            <a:xfrm>
              <a:off x="1037"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8" name="Rectangle 40"/>
            <p:cNvSpPr>
              <a:spLocks noChangeArrowheads="1"/>
            </p:cNvSpPr>
            <p:nvPr/>
          </p:nvSpPr>
          <p:spPr bwMode="auto">
            <a:xfrm>
              <a:off x="1037"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9" name="Line 41"/>
            <p:cNvSpPr>
              <a:spLocks noChangeShapeType="1"/>
            </p:cNvSpPr>
            <p:nvPr/>
          </p:nvSpPr>
          <p:spPr bwMode="auto">
            <a:xfrm>
              <a:off x="1518"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0" name="Rectangle 42"/>
            <p:cNvSpPr>
              <a:spLocks noChangeArrowheads="1"/>
            </p:cNvSpPr>
            <p:nvPr/>
          </p:nvSpPr>
          <p:spPr bwMode="auto">
            <a:xfrm>
              <a:off x="1518"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1" name="Line 43"/>
            <p:cNvSpPr>
              <a:spLocks noChangeShapeType="1"/>
            </p:cNvSpPr>
            <p:nvPr/>
          </p:nvSpPr>
          <p:spPr bwMode="auto">
            <a:xfrm>
              <a:off x="2109"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2" name="Rectangle 44"/>
            <p:cNvSpPr>
              <a:spLocks noChangeArrowheads="1"/>
            </p:cNvSpPr>
            <p:nvPr/>
          </p:nvSpPr>
          <p:spPr bwMode="auto">
            <a:xfrm>
              <a:off x="2109"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3" name="Line 45"/>
            <p:cNvSpPr>
              <a:spLocks noChangeShapeType="1"/>
            </p:cNvSpPr>
            <p:nvPr/>
          </p:nvSpPr>
          <p:spPr bwMode="auto">
            <a:xfrm>
              <a:off x="2595"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4" name="Rectangle 46"/>
            <p:cNvSpPr>
              <a:spLocks noChangeArrowheads="1"/>
            </p:cNvSpPr>
            <p:nvPr/>
          </p:nvSpPr>
          <p:spPr bwMode="auto">
            <a:xfrm>
              <a:off x="2595"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5" name="Rectangle 48"/>
            <p:cNvSpPr>
              <a:spLocks noChangeArrowheads="1"/>
            </p:cNvSpPr>
            <p:nvPr/>
          </p:nvSpPr>
          <p:spPr bwMode="auto">
            <a:xfrm>
              <a:off x="447" y="3302"/>
              <a:ext cx="2153"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6" name="Line 49"/>
            <p:cNvSpPr>
              <a:spLocks noChangeShapeType="1"/>
            </p:cNvSpPr>
            <p:nvPr/>
          </p:nvSpPr>
          <p:spPr bwMode="auto">
            <a:xfrm>
              <a:off x="447" y="3397"/>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7" name="Rectangle 50"/>
            <p:cNvSpPr>
              <a:spLocks noChangeArrowheads="1"/>
            </p:cNvSpPr>
            <p:nvPr/>
          </p:nvSpPr>
          <p:spPr bwMode="auto">
            <a:xfrm>
              <a:off x="447" y="3397"/>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8" name="Line 51"/>
            <p:cNvSpPr>
              <a:spLocks noChangeShapeType="1"/>
            </p:cNvSpPr>
            <p:nvPr/>
          </p:nvSpPr>
          <p:spPr bwMode="auto">
            <a:xfrm>
              <a:off x="447" y="3491"/>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9" name="Rectangle 52"/>
            <p:cNvSpPr>
              <a:spLocks noChangeArrowheads="1"/>
            </p:cNvSpPr>
            <p:nvPr/>
          </p:nvSpPr>
          <p:spPr bwMode="auto">
            <a:xfrm>
              <a:off x="447" y="3491"/>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0" name="Line 53"/>
            <p:cNvSpPr>
              <a:spLocks noChangeShapeType="1"/>
            </p:cNvSpPr>
            <p:nvPr/>
          </p:nvSpPr>
          <p:spPr bwMode="auto">
            <a:xfrm>
              <a:off x="447" y="3585"/>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1" name="Rectangle 54"/>
            <p:cNvSpPr>
              <a:spLocks noChangeArrowheads="1"/>
            </p:cNvSpPr>
            <p:nvPr/>
          </p:nvSpPr>
          <p:spPr bwMode="auto">
            <a:xfrm>
              <a:off x="447" y="3585"/>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2" name="Line 55"/>
            <p:cNvSpPr>
              <a:spLocks noChangeShapeType="1"/>
            </p:cNvSpPr>
            <p:nvPr/>
          </p:nvSpPr>
          <p:spPr bwMode="auto">
            <a:xfrm>
              <a:off x="1523" y="3679"/>
              <a:ext cx="10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3" name="Rectangle 56"/>
            <p:cNvSpPr>
              <a:spLocks noChangeArrowheads="1"/>
            </p:cNvSpPr>
            <p:nvPr/>
          </p:nvSpPr>
          <p:spPr bwMode="auto">
            <a:xfrm>
              <a:off x="1523" y="3679"/>
              <a:ext cx="107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4" name="Line 57"/>
            <p:cNvSpPr>
              <a:spLocks noChangeShapeType="1"/>
            </p:cNvSpPr>
            <p:nvPr/>
          </p:nvSpPr>
          <p:spPr bwMode="auto">
            <a:xfrm>
              <a:off x="447" y="3778"/>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5" name="Rectangle 58"/>
            <p:cNvSpPr>
              <a:spLocks noChangeArrowheads="1"/>
            </p:cNvSpPr>
            <p:nvPr/>
          </p:nvSpPr>
          <p:spPr bwMode="auto">
            <a:xfrm>
              <a:off x="447" y="3778"/>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6" name="Line 59"/>
            <p:cNvSpPr>
              <a:spLocks noChangeShapeType="1"/>
            </p:cNvSpPr>
            <p:nvPr/>
          </p:nvSpPr>
          <p:spPr bwMode="auto">
            <a:xfrm>
              <a:off x="447" y="3872"/>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7" name="Rectangle 60"/>
            <p:cNvSpPr>
              <a:spLocks noChangeArrowheads="1"/>
            </p:cNvSpPr>
            <p:nvPr/>
          </p:nvSpPr>
          <p:spPr bwMode="auto">
            <a:xfrm>
              <a:off x="447" y="3872"/>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8" name="Line 61"/>
            <p:cNvSpPr>
              <a:spLocks noChangeShapeType="1"/>
            </p:cNvSpPr>
            <p:nvPr/>
          </p:nvSpPr>
          <p:spPr bwMode="auto">
            <a:xfrm>
              <a:off x="447" y="3967"/>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9" name="Rectangle 62"/>
            <p:cNvSpPr>
              <a:spLocks noChangeArrowheads="1"/>
            </p:cNvSpPr>
            <p:nvPr/>
          </p:nvSpPr>
          <p:spPr bwMode="auto">
            <a:xfrm>
              <a:off x="447" y="3967"/>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0" name="Line 63"/>
            <p:cNvSpPr>
              <a:spLocks noChangeShapeType="1"/>
            </p:cNvSpPr>
            <p:nvPr/>
          </p:nvSpPr>
          <p:spPr bwMode="auto">
            <a:xfrm>
              <a:off x="447" y="4061"/>
              <a:ext cx="1076" cy="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1" name="Rectangle 64"/>
            <p:cNvSpPr>
              <a:spLocks noChangeArrowheads="1"/>
            </p:cNvSpPr>
            <p:nvPr/>
          </p:nvSpPr>
          <p:spPr bwMode="auto">
            <a:xfrm>
              <a:off x="447" y="4061"/>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2" name="Line 65"/>
            <p:cNvSpPr>
              <a:spLocks noChangeShapeType="1"/>
            </p:cNvSpPr>
            <p:nvPr/>
          </p:nvSpPr>
          <p:spPr bwMode="auto">
            <a:xfrm>
              <a:off x="447" y="4155"/>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3" name="Rectangle 66"/>
            <p:cNvSpPr>
              <a:spLocks noChangeArrowheads="1"/>
            </p:cNvSpPr>
            <p:nvPr/>
          </p:nvSpPr>
          <p:spPr bwMode="auto">
            <a:xfrm>
              <a:off x="447" y="4155"/>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grpSp>
      <p:sp>
        <p:nvSpPr>
          <p:cNvPr id="89" name="正方形/長方形 8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4</a:t>
            </a:r>
            <a:endParaRPr lang="ja-JP" altLang="en-US" dirty="0">
              <a:solidFill>
                <a:prstClr val="black"/>
              </a:solidFill>
            </a:endParaRPr>
          </a:p>
        </p:txBody>
      </p:sp>
      <p:sp>
        <p:nvSpPr>
          <p:cNvPr id="90" name="Rectangle 8"/>
          <p:cNvSpPr>
            <a:spLocks noChangeArrowheads="1"/>
          </p:cNvSpPr>
          <p:nvPr/>
        </p:nvSpPr>
        <p:spPr bwMode="auto">
          <a:xfrm>
            <a:off x="1853047" y="5445359"/>
            <a:ext cx="43497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smtClean="0">
                <a:latin typeface="ＭＳ Ｐゴシック" charset="-128"/>
              </a:rPr>
              <a:t> 7,146</a:t>
            </a:r>
          </a:p>
        </p:txBody>
      </p:sp>
    </p:spTree>
    <p:extLst>
      <p:ext uri="{BB962C8B-B14F-4D97-AF65-F5344CB8AC3E}">
        <p14:creationId xmlns:p14="http://schemas.microsoft.com/office/powerpoint/2010/main" val="2969347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smtClean="0"/>
                        <a:t>法人名</a:t>
                      </a:r>
                      <a:endParaRPr kumimoji="1" lang="ja-JP" altLang="en-US" sz="1400" dirty="0"/>
                    </a:p>
                  </a:txBody>
                  <a:tcPr/>
                </a:tc>
                <a:tc>
                  <a:txBody>
                    <a:bodyPr/>
                    <a:lstStyle/>
                    <a:p>
                      <a:r>
                        <a:rPr kumimoji="1" lang="ja-JP" altLang="en-US" sz="1400" dirty="0" smtClean="0"/>
                        <a:t>大阪府住宅供給公社</a:t>
                      </a:r>
                      <a:endParaRPr kumimoji="1" lang="ja-JP" altLang="en-US" sz="1400" dirty="0"/>
                    </a:p>
                  </a:txBody>
                  <a:tcPr/>
                </a:tc>
                <a:tc>
                  <a:txBody>
                    <a:bodyPr/>
                    <a:lstStyle/>
                    <a:p>
                      <a:r>
                        <a:rPr kumimoji="1" lang="ja-JP" altLang="en-US" sz="1400" dirty="0" smtClean="0"/>
                        <a:t>事業名</a:t>
                      </a:r>
                      <a:endParaRPr kumimoji="1" lang="ja-JP" altLang="en-US" sz="1400" dirty="0"/>
                    </a:p>
                  </a:txBody>
                  <a:tcPr/>
                </a:tc>
                <a:tc>
                  <a:txBody>
                    <a:bodyPr/>
                    <a:lstStyle/>
                    <a:p>
                      <a:r>
                        <a:rPr kumimoji="1" lang="ja-JP" altLang="en-US" sz="1200" dirty="0" smtClean="0"/>
                        <a:t>①大阪府住宅供給公社事業損失</a:t>
                      </a:r>
                      <a:r>
                        <a:rPr kumimoji="1" lang="en-US" altLang="ja-JP" sz="1200" dirty="0" smtClean="0"/>
                        <a:t/>
                      </a:r>
                      <a:br>
                        <a:rPr kumimoji="1" lang="en-US" altLang="ja-JP" sz="1200" dirty="0" smtClean="0"/>
                      </a:br>
                      <a:r>
                        <a:rPr kumimoji="1" lang="ja-JP" altLang="en-US" sz="1200" dirty="0" smtClean="0"/>
                        <a:t>②大阪府住宅供給公社賃貸住宅建設資金等借入</a:t>
                      </a:r>
                      <a:endParaRPr kumimoji="1" lang="ja-JP" altLang="en-US" sz="1200" dirty="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事業スキーム</a:t>
            </a:r>
            <a:endParaRPr kumimoji="1" lang="ja-JP" altLang="en-US" sz="1400" b="1" dirty="0">
              <a:solidFill>
                <a:schemeClr val="tx1"/>
              </a:solidFill>
            </a:endParaRPr>
          </a:p>
        </p:txBody>
      </p:sp>
      <p:sp>
        <p:nvSpPr>
          <p:cNvPr id="28" name="角丸四角形 27"/>
          <p:cNvSpPr/>
          <p:nvPr/>
        </p:nvSpPr>
        <p:spPr>
          <a:xfrm>
            <a:off x="1104459"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大阪府</a:t>
            </a:r>
            <a:endParaRPr lang="en-US" altLang="ja-JP" sz="1200" dirty="0" smtClean="0"/>
          </a:p>
          <a:p>
            <a:pPr algn="ctr"/>
            <a:r>
              <a:rPr kumimoji="1" lang="ja-JP" altLang="en-US" sz="1200" dirty="0" smtClean="0"/>
              <a:t>住宅供給</a:t>
            </a:r>
            <a:endParaRPr kumimoji="1" lang="en-US" altLang="ja-JP" sz="1200" dirty="0" smtClean="0"/>
          </a:p>
          <a:p>
            <a:pPr algn="ctr"/>
            <a:r>
              <a:rPr lang="ja-JP" altLang="en-US" sz="1200" dirty="0"/>
              <a:t>公社</a:t>
            </a:r>
            <a:endParaRPr kumimoji="1" lang="en-US" altLang="ja-JP" sz="1200" dirty="0" smtClean="0"/>
          </a:p>
        </p:txBody>
      </p:sp>
      <p:sp>
        <p:nvSpPr>
          <p:cNvPr id="45" name="六角形 44"/>
          <p:cNvSpPr/>
          <p:nvPr/>
        </p:nvSpPr>
        <p:spPr>
          <a:xfrm>
            <a:off x="2989846" y="1542248"/>
            <a:ext cx="838361" cy="374584"/>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金融機関</a:t>
            </a:r>
            <a:endParaRPr kumimoji="1" lang="ja-JP" altLang="en-US" dirty="0"/>
          </a:p>
        </p:txBody>
      </p:sp>
      <p:sp>
        <p:nvSpPr>
          <p:cNvPr id="48" name="正方形/長方形 47"/>
          <p:cNvSpPr/>
          <p:nvPr/>
        </p:nvSpPr>
        <p:spPr>
          <a:xfrm>
            <a:off x="2028771" y="1890524"/>
            <a:ext cx="503078" cy="38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償還</a:t>
            </a:r>
            <a:endParaRPr lang="en-US" altLang="ja-JP" sz="1200" b="1" dirty="0" smtClean="0">
              <a:solidFill>
                <a:schemeClr val="tx1"/>
              </a:solidFill>
            </a:endParaRPr>
          </a:p>
        </p:txBody>
      </p:sp>
      <p:sp>
        <p:nvSpPr>
          <p:cNvPr id="50" name="円/楕円 49"/>
          <p:cNvSpPr/>
          <p:nvPr/>
        </p:nvSpPr>
        <p:spPr>
          <a:xfrm>
            <a:off x="2495947" y="1965340"/>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補</a:t>
            </a:r>
            <a:endParaRPr kumimoji="1" lang="ja-JP" altLang="en-US" dirty="0"/>
          </a:p>
        </p:txBody>
      </p:sp>
      <p:sp>
        <p:nvSpPr>
          <p:cNvPr id="57" name="下矢印 56"/>
          <p:cNvSpPr/>
          <p:nvPr/>
        </p:nvSpPr>
        <p:spPr>
          <a:xfrm rot="16200000">
            <a:off x="2407587" y="1489326"/>
            <a:ext cx="226329" cy="689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a:off x="2201825" y="154224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2227856" y="1265249"/>
            <a:ext cx="5577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smtClean="0">
              <a:solidFill>
                <a:schemeClr val="tx1"/>
              </a:solidFill>
            </a:endParaRPr>
          </a:p>
        </p:txBody>
      </p:sp>
      <p:sp>
        <p:nvSpPr>
          <p:cNvPr id="44" name="正方形/長方形 43"/>
          <p:cNvSpPr/>
          <p:nvPr/>
        </p:nvSpPr>
        <p:spPr>
          <a:xfrm>
            <a:off x="263699" y="2924944"/>
            <a:ext cx="446449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rPr>
              <a:t>○スキームの概要</a:t>
            </a:r>
            <a:r>
              <a:rPr lang="en-US" altLang="ja-JP" sz="1100" dirty="0" smtClean="0">
                <a:solidFill>
                  <a:schemeClr val="tx1"/>
                </a:solidFill>
              </a:rPr>
              <a:t/>
            </a:r>
            <a:br>
              <a:rPr lang="en-US" altLang="ja-JP" sz="1100" dirty="0" smtClean="0">
                <a:solidFill>
                  <a:schemeClr val="tx1"/>
                </a:solidFill>
              </a:rPr>
            </a:br>
            <a:r>
              <a:rPr lang="ja-JP" altLang="en-US" sz="1100" dirty="0">
                <a:solidFill>
                  <a:schemeClr val="tx1"/>
                </a:solidFill>
              </a:rPr>
              <a:t>　</a:t>
            </a:r>
            <a:r>
              <a:rPr lang="ja-JP" altLang="en-US" sz="1100" dirty="0" smtClean="0">
                <a:solidFill>
                  <a:schemeClr val="tx1"/>
                </a:solidFill>
              </a:rPr>
              <a:t>住民生活</a:t>
            </a:r>
            <a:r>
              <a:rPr lang="ja-JP" altLang="en-US" sz="1100" dirty="0">
                <a:solidFill>
                  <a:schemeClr val="tx1"/>
                </a:solidFill>
              </a:rPr>
              <a:t>の安定と社会福祉の増進に寄与するとともに、秩序ある住宅市街地の開発に資するため</a:t>
            </a:r>
            <a:r>
              <a:rPr lang="ja-JP" altLang="en-US" sz="1100" dirty="0" smtClean="0">
                <a:solidFill>
                  <a:schemeClr val="tx1"/>
                </a:solidFill>
              </a:rPr>
              <a:t>、住宅</a:t>
            </a:r>
            <a:r>
              <a:rPr lang="ja-JP" altLang="en-US" sz="1100" dirty="0">
                <a:solidFill>
                  <a:schemeClr val="tx1"/>
                </a:solidFill>
              </a:rPr>
              <a:t>の積立分譲等の方法により居住環境の良好</a:t>
            </a:r>
            <a:r>
              <a:rPr lang="ja-JP" altLang="en-US" sz="1100" dirty="0" smtClean="0">
                <a:solidFill>
                  <a:schemeClr val="tx1"/>
                </a:solidFill>
              </a:rPr>
              <a:t>な集合住宅</a:t>
            </a:r>
            <a:r>
              <a:rPr lang="ja-JP" altLang="en-US" sz="1100" dirty="0">
                <a:solidFill>
                  <a:schemeClr val="tx1"/>
                </a:solidFill>
              </a:rPr>
              <a:t>及びその用に供する宅地を</a:t>
            </a:r>
            <a:r>
              <a:rPr lang="ja-JP" altLang="en-US" sz="1100" dirty="0" smtClean="0">
                <a:solidFill>
                  <a:schemeClr val="tx1"/>
                </a:solidFill>
              </a:rPr>
              <a:t>供給する事業。</a:t>
            </a:r>
            <a:r>
              <a:rPr lang="en-US" altLang="ja-JP" sz="1100" dirty="0" smtClean="0">
                <a:solidFill>
                  <a:schemeClr val="tx1"/>
                </a:solidFill>
              </a:rPr>
              <a:t/>
            </a:r>
            <a:br>
              <a:rPr lang="en-US" altLang="ja-JP" sz="1100" dirty="0" smtClean="0">
                <a:solidFill>
                  <a:schemeClr val="tx1"/>
                </a:solidFill>
              </a:rPr>
            </a:br>
            <a:endParaRPr lang="en-US" altLang="ja-JP" sz="1100" dirty="0" smtClean="0">
              <a:solidFill>
                <a:schemeClr val="tx1"/>
              </a:solidFill>
            </a:endParaRPr>
          </a:p>
          <a:p>
            <a:r>
              <a:rPr lang="ja-JP" altLang="en-US" sz="1100" dirty="0" smtClean="0">
                <a:solidFill>
                  <a:schemeClr val="tx1"/>
                </a:solidFill>
              </a:rPr>
              <a:t>○損失補償の内容　</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公社</a:t>
            </a:r>
            <a:r>
              <a:rPr lang="ja-JP" altLang="en-US" sz="1100" dirty="0">
                <a:solidFill>
                  <a:schemeClr val="tx1"/>
                </a:solidFill>
              </a:rPr>
              <a:t>の金融機関からの借入の償還に対する損失</a:t>
            </a:r>
            <a:r>
              <a:rPr lang="ja-JP" altLang="en-US" sz="1100" dirty="0" smtClean="0">
                <a:solidFill>
                  <a:schemeClr val="tx1"/>
                </a:solidFill>
              </a:rPr>
              <a:t>補償。</a:t>
            </a:r>
            <a:r>
              <a:rPr lang="ja-JP" altLang="en-US" sz="1100" dirty="0">
                <a:solidFill>
                  <a:schemeClr val="tx1"/>
                </a:solidFill>
              </a:rPr>
              <a:t/>
            </a:r>
            <a:br>
              <a:rPr lang="ja-JP" altLang="en-US" sz="1100" dirty="0">
                <a:solidFill>
                  <a:schemeClr val="tx1"/>
                </a:solidFill>
              </a:rPr>
            </a:br>
            <a:endParaRPr lang="en-US" altLang="ja-JP" sz="900" dirty="0" smtClean="0">
              <a:solidFill>
                <a:schemeClr val="tx1"/>
              </a:solidFill>
            </a:endParaRPr>
          </a:p>
        </p:txBody>
      </p:sp>
      <p:sp>
        <p:nvSpPr>
          <p:cNvPr id="53" name="正方形/長方形 52"/>
          <p:cNvSpPr/>
          <p:nvPr/>
        </p:nvSpPr>
        <p:spPr>
          <a:xfrm>
            <a:off x="4800203" y="836712"/>
            <a:ext cx="4248472" cy="482352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レーム 62"/>
          <p:cNvSpPr/>
          <p:nvPr/>
        </p:nvSpPr>
        <p:spPr>
          <a:xfrm>
            <a:off x="4860032" y="851175"/>
            <a:ext cx="2592288" cy="33414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損失補償に係る点検内容</a:t>
            </a:r>
            <a:endParaRPr kumimoji="1" lang="ja-JP" altLang="en-US" sz="1400" b="1" dirty="0">
              <a:solidFill>
                <a:schemeClr val="tx1"/>
              </a:solidFill>
            </a:endParaRPr>
          </a:p>
        </p:txBody>
      </p:sp>
      <p:graphicFrame>
        <p:nvGraphicFramePr>
          <p:cNvPr id="66" name="表 65"/>
          <p:cNvGraphicFramePr>
            <a:graphicFrameLocks noGrp="1"/>
          </p:cNvGraphicFramePr>
          <p:nvPr>
            <p:extLst/>
          </p:nvPr>
        </p:nvGraphicFramePr>
        <p:xfrm>
          <a:off x="4853030" y="1269431"/>
          <a:ext cx="4176464" cy="411616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787565">
                <a:tc>
                  <a:txBody>
                    <a:bodyPr/>
                    <a:lstStyle/>
                    <a:p>
                      <a:r>
                        <a:rPr kumimoji="1" lang="ja-JP" altLang="en-US" sz="1100" b="0" dirty="0" smtClean="0"/>
                        <a:t>債務を負担</a:t>
                      </a:r>
                      <a:r>
                        <a:rPr kumimoji="1" lang="en-US" altLang="ja-JP" sz="1100" b="0" dirty="0" smtClean="0"/>
                        <a:t/>
                      </a:r>
                      <a:br>
                        <a:rPr kumimoji="1" lang="en-US" altLang="ja-JP" sz="1100" b="0" dirty="0" smtClean="0"/>
                      </a:br>
                      <a:r>
                        <a:rPr kumimoji="1" lang="ja-JP" altLang="en-US" sz="1100" b="0" dirty="0" smtClean="0"/>
                        <a:t>する必要性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居住環境の良好な集合住宅及びその宅地を供給する事業であり、府として事業の必要性が高く、安定的かつ有利な金融機関からの資金調達には府の</a:t>
                      </a:r>
                      <a:r>
                        <a:rPr kumimoji="1" lang="ja-JP" altLang="en-US" sz="1100" b="0" dirty="0" smtClean="0">
                          <a:solidFill>
                            <a:schemeClr val="bg1"/>
                          </a:solidFill>
                        </a:rPr>
                        <a:t>損失補償</a:t>
                      </a:r>
                      <a:r>
                        <a:rPr kumimoji="1" lang="ja-JP" altLang="en-US" sz="1100" b="0" dirty="0" smtClean="0"/>
                        <a:t>が必要。</a:t>
                      </a:r>
                    </a:p>
                  </a:txBody>
                  <a:tcPr/>
                </a:tc>
                <a:extLst>
                  <a:ext uri="{0D108BD9-81ED-4DB2-BD59-A6C34878D82A}">
                    <a16:rowId xmlns:a16="http://schemas.microsoft.com/office/drawing/2014/main" val="10000"/>
                  </a:ext>
                </a:extLst>
              </a:tr>
              <a:tr h="508579">
                <a:tc>
                  <a:txBody>
                    <a:bodyPr/>
                    <a:lstStyle/>
                    <a:p>
                      <a:r>
                        <a:rPr kumimoji="1" lang="ja-JP" altLang="en-US" sz="1100" b="0" dirty="0" smtClean="0"/>
                        <a:t>損失補償に係る</a:t>
                      </a:r>
                      <a:r>
                        <a:rPr kumimoji="1" lang="en-US" altLang="ja-JP" sz="1100" b="0" dirty="0" smtClean="0"/>
                        <a:t/>
                      </a:r>
                      <a:br>
                        <a:rPr kumimoji="1" lang="en-US" altLang="ja-JP" sz="1100" b="0" dirty="0" smtClean="0"/>
                      </a:br>
                      <a:r>
                        <a:rPr kumimoji="1" lang="ja-JP" altLang="en-US" sz="1100" b="0" dirty="0" smtClean="0"/>
                        <a:t>事業の採算性</a:t>
                      </a:r>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公社全体の借入金の償還計画が策定されており、府がこの計画性を確認しているため、事業に支障を来すことはないと考える。</a:t>
                      </a:r>
                      <a:endParaRPr kumimoji="1" lang="en-US" altLang="ja-JP" sz="1100" b="0" dirty="0" smtClean="0"/>
                    </a:p>
                  </a:txBody>
                  <a:tcPr/>
                </a:tc>
                <a:extLst>
                  <a:ext uri="{0D108BD9-81ED-4DB2-BD59-A6C34878D82A}">
                    <a16:rowId xmlns:a16="http://schemas.microsoft.com/office/drawing/2014/main" val="10001"/>
                  </a:ext>
                </a:extLst>
              </a:tr>
              <a:tr h="466535">
                <a:tc>
                  <a:txBody>
                    <a:bodyPr/>
                    <a:lstStyle/>
                    <a:p>
                      <a:r>
                        <a:rPr kumimoji="1" lang="ja-JP" altLang="en-US" sz="1100" b="0" dirty="0" smtClean="0"/>
                        <a:t>補償する</a:t>
                      </a:r>
                      <a:r>
                        <a:rPr kumimoji="1" lang="en-US" altLang="ja-JP" sz="1100" b="0" dirty="0" smtClean="0"/>
                        <a:t/>
                      </a:r>
                      <a:br>
                        <a:rPr kumimoji="1" lang="en-US" altLang="ja-JP" sz="1100" b="0" dirty="0" smtClean="0"/>
                      </a:br>
                      <a:r>
                        <a:rPr kumimoji="1" lang="ja-JP" altLang="en-US" sz="1100" b="0" dirty="0" smtClean="0"/>
                        <a:t>損失の範囲</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弁済期限又は住宅供給公社が破産、民事再生等の法的整理手続開始の申し立てを受けた時点から一定期間後に保有資産の処分による弁済を行っても残存する未弁済額。</a:t>
                      </a:r>
                      <a:endParaRPr kumimoji="1" lang="ja-JP" altLang="en-US" sz="1100" b="0" dirty="0"/>
                    </a:p>
                  </a:txBody>
                  <a:tcPr/>
                </a:tc>
                <a:extLst>
                  <a:ext uri="{0D108BD9-81ED-4DB2-BD59-A6C34878D82A}">
                    <a16:rowId xmlns:a16="http://schemas.microsoft.com/office/drawing/2014/main" val="10002"/>
                  </a:ext>
                </a:extLst>
              </a:tr>
              <a:tr h="448239">
                <a:tc>
                  <a:txBody>
                    <a:bodyPr/>
                    <a:lstStyle/>
                    <a:p>
                      <a:r>
                        <a:rPr kumimoji="1" lang="ja-JP" altLang="en-US" sz="1100" b="0" dirty="0" smtClean="0"/>
                        <a:t>補償限度額</a:t>
                      </a:r>
                      <a:r>
                        <a:rPr kumimoji="1" lang="en-US" altLang="ja-JP" sz="1100" b="0" dirty="0" smtClean="0"/>
                        <a:t/>
                      </a:r>
                      <a:br>
                        <a:rPr kumimoji="1" lang="en-US" altLang="ja-JP" sz="1100" b="0" dirty="0" smtClean="0"/>
                      </a:br>
                      <a:r>
                        <a:rPr kumimoji="1" lang="ja-JP" altLang="en-US" sz="1100" b="0" dirty="0" smtClean="0"/>
                        <a:t>の妥当性</a:t>
                      </a:r>
                      <a:endParaRPr kumimoji="1" lang="ja-JP" altLang="en-US" sz="1100" b="0" dirty="0"/>
                    </a:p>
                  </a:txBody>
                  <a:tcPr/>
                </a:tc>
                <a:tc>
                  <a:txBody>
                    <a:bodyPr/>
                    <a:lstStyle/>
                    <a:p>
                      <a:r>
                        <a:rPr kumimoji="1" lang="ja-JP" altLang="en-US" sz="1100" b="0" dirty="0" smtClean="0"/>
                        <a:t>府の行政目的の効率的かつ効果的な達成を図る観点から、妥当な範囲としている。</a:t>
                      </a:r>
                      <a:endParaRPr kumimoji="1" lang="ja-JP" altLang="en-US" sz="1100" b="0" dirty="0"/>
                    </a:p>
                  </a:txBody>
                  <a:tcPr/>
                </a:tc>
                <a:extLst>
                  <a:ext uri="{0D108BD9-81ED-4DB2-BD59-A6C34878D82A}">
                    <a16:rowId xmlns:a16="http://schemas.microsoft.com/office/drawing/2014/main" val="10003"/>
                  </a:ext>
                </a:extLst>
              </a:tr>
              <a:tr h="429943">
                <a:tc>
                  <a:txBody>
                    <a:bodyPr/>
                    <a:lstStyle/>
                    <a:p>
                      <a:r>
                        <a:rPr kumimoji="1" lang="ja-JP" altLang="en-US" sz="1100" b="0" dirty="0" smtClean="0"/>
                        <a:t>損失の確定時期</a:t>
                      </a:r>
                      <a:endParaRPr kumimoji="1" lang="ja-JP" altLang="en-US" sz="1100" b="0" dirty="0"/>
                    </a:p>
                  </a:txBody>
                  <a:tcPr/>
                </a:tc>
                <a:tc>
                  <a:txBody>
                    <a:bodyPr/>
                    <a:lstStyle/>
                    <a:p>
                      <a:r>
                        <a:rPr kumimoji="1" lang="ja-JP" altLang="en-US" sz="1100" b="0" dirty="0" smtClean="0"/>
                        <a:t>弁済期限又は住宅供給公社が破産、民事再生等の法的整理手続開始の申し立てを受けた時点から一定期間後に保有資産の処分による弁済を行っても未弁済額が残存する場合。</a:t>
                      </a:r>
                    </a:p>
                  </a:txBody>
                  <a:tcPr/>
                </a:tc>
                <a:extLst>
                  <a:ext uri="{0D108BD9-81ED-4DB2-BD59-A6C34878D82A}">
                    <a16:rowId xmlns:a16="http://schemas.microsoft.com/office/drawing/2014/main" val="10004"/>
                  </a:ext>
                </a:extLst>
              </a:tr>
              <a:tr h="532039">
                <a:tc>
                  <a:txBody>
                    <a:bodyPr/>
                    <a:lstStyle/>
                    <a:p>
                      <a:r>
                        <a:rPr kumimoji="1" lang="ja-JP" altLang="en-US" sz="1100" b="0" dirty="0" smtClean="0"/>
                        <a:t>債務を負担する場合に財政運営に与える影響</a:t>
                      </a:r>
                      <a:endParaRPr kumimoji="1" lang="en-US" altLang="ja-JP" sz="1100" b="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j-ea"/>
                          <a:ea typeface="+mj-ea"/>
                        </a:rPr>
                        <a:t>R5</a:t>
                      </a:r>
                      <a:r>
                        <a:rPr kumimoji="1" lang="ja-JP" altLang="en-US" sz="1100" b="0" u="none" dirty="0" smtClean="0">
                          <a:solidFill>
                            <a:schemeClr val="tx1"/>
                          </a:solidFill>
                          <a:latin typeface="+mj-ea"/>
                          <a:ea typeface="+mj-ea"/>
                        </a:rPr>
                        <a:t>設定額　：　２２億７，６００万円　</a:t>
                      </a:r>
                      <a:endParaRPr kumimoji="1" lang="en-US" altLang="ja-JP" sz="1100" b="0" u="none" dirty="0" smtClean="0">
                        <a:solidFill>
                          <a:schemeClr val="tx1"/>
                        </a:solidFill>
                        <a:latin typeface="+mj-ea"/>
                        <a:ea typeface="+mj-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j-ea"/>
                          <a:ea typeface="+mj-ea"/>
                        </a:rPr>
                        <a:t>　</a:t>
                      </a:r>
                      <a:r>
                        <a:rPr kumimoji="1" lang="ja-JP" altLang="en-US" sz="800" b="0" u="none" dirty="0" smtClean="0">
                          <a:solidFill>
                            <a:schemeClr val="tx1"/>
                          </a:solidFill>
                          <a:latin typeface="+mj-ea"/>
                          <a:ea typeface="+mj-ea"/>
                        </a:rPr>
                        <a:t>（設定残額　２８４億７，７４０万円</a:t>
                      </a:r>
                      <a:r>
                        <a:rPr kumimoji="1" lang="en-US" altLang="ja-JP" sz="800" b="0" u="none" dirty="0" smtClean="0">
                          <a:solidFill>
                            <a:schemeClr val="tx1"/>
                          </a:solidFill>
                          <a:latin typeface="+mj-ea"/>
                          <a:ea typeface="+mj-ea"/>
                        </a:rPr>
                        <a:t>※R</a:t>
                      </a:r>
                      <a:r>
                        <a:rPr kumimoji="1" lang="ja-JP" altLang="en-US" sz="800" b="0" u="none" dirty="0" smtClean="0">
                          <a:solidFill>
                            <a:schemeClr val="tx1"/>
                          </a:solidFill>
                          <a:latin typeface="+mj-ea"/>
                          <a:ea typeface="+mj-ea"/>
                        </a:rPr>
                        <a:t>４年度末</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見込み</a:t>
                      </a:r>
                      <a:r>
                        <a:rPr kumimoji="1" lang="en-US" altLang="ja-JP" sz="800" b="0" u="none" dirty="0" smtClean="0">
                          <a:solidFill>
                            <a:schemeClr val="tx1"/>
                          </a:solidFill>
                          <a:latin typeface="+mj-ea"/>
                          <a:ea typeface="+mj-ea"/>
                        </a:rPr>
                        <a:t>】</a:t>
                      </a:r>
                      <a:r>
                        <a:rPr kumimoji="1" lang="ja-JP" altLang="en-US" sz="800" b="0" u="none" dirty="0" smtClean="0">
                          <a:solidFill>
                            <a:schemeClr val="tx1"/>
                          </a:solidFill>
                          <a:latin typeface="+mj-ea"/>
                          <a:ea typeface="+mj-ea"/>
                        </a:rPr>
                        <a:t>）</a:t>
                      </a:r>
                      <a:endParaRPr kumimoji="1" lang="en-US" altLang="ja-JP" sz="800" b="0" u="none" dirty="0" smtClean="0">
                        <a:solidFill>
                          <a:schemeClr val="tx1"/>
                        </a:solidFill>
                        <a:latin typeface="+mj-ea"/>
                        <a:ea typeface="+mj-ea"/>
                      </a:endParaRPr>
                    </a:p>
                  </a:txBody>
                  <a:tcPr/>
                </a:tc>
                <a:extLst>
                  <a:ext uri="{0D108BD9-81ED-4DB2-BD59-A6C34878D82A}">
                    <a16:rowId xmlns:a16="http://schemas.microsoft.com/office/drawing/2014/main" val="10005"/>
                  </a:ext>
                </a:extLst>
              </a:tr>
            </a:tbl>
          </a:graphicData>
        </a:graphic>
      </p:graphicFrame>
      <p:sp>
        <p:nvSpPr>
          <p:cNvPr id="163" name="正方形/長方形 162"/>
          <p:cNvSpPr/>
          <p:nvPr/>
        </p:nvSpPr>
        <p:spPr>
          <a:xfrm>
            <a:off x="263699" y="4613900"/>
            <a:ext cx="4464496"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フレーム 163"/>
          <p:cNvSpPr/>
          <p:nvPr/>
        </p:nvSpPr>
        <p:spPr>
          <a:xfrm>
            <a:off x="347694" y="4728173"/>
            <a:ext cx="1674186"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法人の財務状況</a:t>
            </a:r>
            <a:endParaRPr kumimoji="1" lang="ja-JP" altLang="en-US" sz="1400" b="1" dirty="0">
              <a:solidFill>
                <a:schemeClr val="tx1"/>
              </a:solidFill>
            </a:endParaRPr>
          </a:p>
        </p:txBody>
      </p:sp>
      <p:sp>
        <p:nvSpPr>
          <p:cNvPr id="167" name="正方形/長方形 166"/>
          <p:cNvSpPr/>
          <p:nvPr/>
        </p:nvSpPr>
        <p:spPr>
          <a:xfrm>
            <a:off x="2065602" y="4838963"/>
            <a:ext cx="1046366"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smtClean="0">
                <a:solidFill>
                  <a:schemeClr val="tx1"/>
                </a:solidFill>
              </a:rPr>
              <a:t>（</a:t>
            </a:r>
            <a:r>
              <a:rPr lang="ja-JP" altLang="en-US" sz="1000" dirty="0" smtClean="0">
                <a:solidFill>
                  <a:schemeClr val="tx1"/>
                </a:solidFill>
              </a:rPr>
              <a:t>令和３</a:t>
            </a:r>
            <a:r>
              <a:rPr kumimoji="1" lang="ja-JP" altLang="en-US" sz="1000" dirty="0" smtClean="0">
                <a:solidFill>
                  <a:schemeClr val="tx1"/>
                </a:solidFill>
              </a:rPr>
              <a:t>年度）</a:t>
            </a:r>
            <a:endParaRPr kumimoji="1" lang="ja-JP" altLang="en-US" sz="1000" dirty="0">
              <a:solidFill>
                <a:schemeClr val="tx1"/>
              </a:solidFill>
            </a:endParaRPr>
          </a:p>
        </p:txBody>
      </p:sp>
      <p:grpSp>
        <p:nvGrpSpPr>
          <p:cNvPr id="2" name="Group 4"/>
          <p:cNvGrpSpPr>
            <a:grpSpLocks noChangeAspect="1"/>
          </p:cNvGrpSpPr>
          <p:nvPr/>
        </p:nvGrpSpPr>
        <p:grpSpPr bwMode="auto">
          <a:xfrm>
            <a:off x="467544" y="5142061"/>
            <a:ext cx="3360738" cy="1311275"/>
            <a:chOff x="295" y="3249"/>
            <a:chExt cx="2117" cy="826"/>
          </a:xfrm>
        </p:grpSpPr>
        <p:sp>
          <p:nvSpPr>
            <p:cNvPr id="3" name="AutoShape 3"/>
            <p:cNvSpPr>
              <a:spLocks noChangeAspect="1" noChangeArrowheads="1" noTextEdit="1"/>
            </p:cNvSpPr>
            <p:nvPr/>
          </p:nvSpPr>
          <p:spPr bwMode="auto">
            <a:xfrm>
              <a:off x="295" y="3249"/>
              <a:ext cx="2068"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p:cNvSpPr>
              <a:spLocks noChangeArrowheads="1"/>
            </p:cNvSpPr>
            <p:nvPr/>
          </p:nvSpPr>
          <p:spPr bwMode="auto">
            <a:xfrm>
              <a:off x="315" y="326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貸借対照表</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1858" y="3269"/>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（単位：百万円）</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394"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資産合計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1156" y="3346"/>
              <a:ext cx="4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220,116</a:t>
              </a:r>
            </a:p>
          </p:txBody>
        </p:sp>
        <p:sp>
          <p:nvSpPr>
            <p:cNvPr id="9" name="Rectangle 9"/>
            <p:cNvSpPr>
              <a:spLocks noChangeArrowheads="1"/>
            </p:cNvSpPr>
            <p:nvPr/>
          </p:nvSpPr>
          <p:spPr bwMode="auto">
            <a:xfrm>
              <a:off x="1458"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負債合計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056" y="3350"/>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158,250</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389"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187" y="3443"/>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latin typeface="+mj-ea"/>
                  <a:ea typeface="+mj-ea"/>
                  <a:cs typeface="ＭＳ Ｐゴシック" pitchFamily="50" charset="-128"/>
                </a:rPr>
                <a:t>14,890</a:t>
              </a:r>
              <a:endParaRPr kumimoji="1" lang="ja-JP" altLang="ja-JP" sz="9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3" name="Rectangle 13"/>
            <p:cNvSpPr>
              <a:spLocks noChangeArrowheads="1"/>
            </p:cNvSpPr>
            <p:nvPr/>
          </p:nvSpPr>
          <p:spPr bwMode="auto">
            <a:xfrm>
              <a:off x="1453"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流動負債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4"/>
            <p:cNvSpPr>
              <a:spLocks noChangeArrowheads="1"/>
            </p:cNvSpPr>
            <p:nvPr/>
          </p:nvSpPr>
          <p:spPr bwMode="auto">
            <a:xfrm>
              <a:off x="2094" y="3447"/>
              <a:ext cx="21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12,189</a:t>
              </a:r>
              <a:endParaRPr kumimoji="1"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p:txBody>
        </p:sp>
        <p:sp>
          <p:nvSpPr>
            <p:cNvPr id="15" name="Rectangle 15"/>
            <p:cNvSpPr>
              <a:spLocks noChangeArrowheads="1"/>
            </p:cNvSpPr>
            <p:nvPr/>
          </p:nvSpPr>
          <p:spPr bwMode="auto">
            <a:xfrm>
              <a:off x="389"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固定資産</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1157"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latin typeface="ＭＳ Ｐゴシック" panose="020B0600070205080204" pitchFamily="50" charset="-128"/>
                  <a:ea typeface="ＭＳ Ｐゴシック" panose="020B0600070205080204" pitchFamily="50" charset="-128"/>
                  <a:cs typeface="ＭＳ Ｐゴシック" pitchFamily="50" charset="-128"/>
                </a:rPr>
                <a:t>205,226</a:t>
              </a:r>
              <a:endParaRPr kumimoji="1" lang="ja-JP" altLang="ja-JP" sz="9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17" name="Rectangle 17"/>
            <p:cNvSpPr>
              <a:spLocks noChangeArrowheads="1"/>
            </p:cNvSpPr>
            <p:nvPr/>
          </p:nvSpPr>
          <p:spPr bwMode="auto">
            <a:xfrm>
              <a:off x="1453"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　固定負債</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2062" y="3536"/>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146,062</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458" y="3625"/>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資本合計</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0"/>
            <p:cNvSpPr>
              <a:spLocks noChangeArrowheads="1"/>
            </p:cNvSpPr>
            <p:nvPr/>
          </p:nvSpPr>
          <p:spPr bwMode="auto">
            <a:xfrm>
              <a:off x="2101" y="3625"/>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smtClean="0">
                  <a:solidFill>
                    <a:srgbClr val="000000"/>
                  </a:solidFill>
                  <a:latin typeface="ＭＳ Ｐゴシック" pitchFamily="50" charset="-128"/>
                  <a:ea typeface="ＭＳ Ｐゴシック" pitchFamily="50" charset="-128"/>
                  <a:cs typeface="ＭＳ Ｐゴシック" pitchFamily="50" charset="-128"/>
                </a:rPr>
                <a:t>61,865</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315" y="371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損益計算書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Rectangle 22"/>
            <p:cNvSpPr>
              <a:spLocks noChangeArrowheads="1"/>
            </p:cNvSpPr>
            <p:nvPr/>
          </p:nvSpPr>
          <p:spPr bwMode="auto">
            <a:xfrm>
              <a:off x="389" y="380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営業利益</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23"/>
            <p:cNvSpPr>
              <a:spLocks noChangeArrowheads="1"/>
            </p:cNvSpPr>
            <p:nvPr/>
          </p:nvSpPr>
          <p:spPr bwMode="auto">
            <a:xfrm>
              <a:off x="1255" y="3808"/>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1,307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24"/>
            <p:cNvSpPr>
              <a:spLocks noChangeArrowheads="1"/>
            </p:cNvSpPr>
            <p:nvPr/>
          </p:nvSpPr>
          <p:spPr bwMode="auto">
            <a:xfrm>
              <a:off x="389" y="3897"/>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経常利益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25"/>
            <p:cNvSpPr>
              <a:spLocks noChangeArrowheads="1"/>
            </p:cNvSpPr>
            <p:nvPr/>
          </p:nvSpPr>
          <p:spPr bwMode="auto">
            <a:xfrm>
              <a:off x="1255" y="3897"/>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1,174</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6"/>
            <p:cNvSpPr>
              <a:spLocks noChangeArrowheads="1"/>
            </p:cNvSpPr>
            <p:nvPr/>
          </p:nvSpPr>
          <p:spPr bwMode="auto">
            <a:xfrm>
              <a:off x="389" y="3986"/>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当期利益</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27"/>
            <p:cNvSpPr>
              <a:spLocks noChangeArrowheads="1"/>
            </p:cNvSpPr>
            <p:nvPr/>
          </p:nvSpPr>
          <p:spPr bwMode="auto">
            <a:xfrm>
              <a:off x="1308" y="3983"/>
              <a:ext cx="10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smtClean="0">
                  <a:solidFill>
                    <a:srgbClr val="000000"/>
                  </a:solidFill>
                  <a:latin typeface="ＭＳ Ｐゴシック" pitchFamily="50" charset="-128"/>
                  <a:ea typeface="ＭＳ Ｐゴシック" pitchFamily="50" charset="-128"/>
                  <a:cs typeface="ＭＳ Ｐゴシック" pitchFamily="50" charset="-128"/>
                </a:rPr>
                <a:t>697</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Line 28"/>
            <p:cNvSpPr>
              <a:spLocks noChangeShapeType="1"/>
            </p:cNvSpPr>
            <p:nvPr/>
          </p:nvSpPr>
          <p:spPr bwMode="auto">
            <a:xfrm>
              <a:off x="374" y="334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9"/>
            <p:cNvSpPr>
              <a:spLocks noChangeArrowheads="1"/>
            </p:cNvSpPr>
            <p:nvPr/>
          </p:nvSpPr>
          <p:spPr bwMode="auto">
            <a:xfrm>
              <a:off x="374" y="334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30"/>
            <p:cNvSpPr>
              <a:spLocks noChangeShapeType="1"/>
            </p:cNvSpPr>
            <p:nvPr/>
          </p:nvSpPr>
          <p:spPr bwMode="auto">
            <a:xfrm>
              <a:off x="1052" y="334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p:cNvSpPr>
              <a:spLocks noChangeArrowheads="1"/>
            </p:cNvSpPr>
            <p:nvPr/>
          </p:nvSpPr>
          <p:spPr bwMode="auto">
            <a:xfrm>
              <a:off x="1052" y="334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2"/>
            <p:cNvSpPr>
              <a:spLocks noChangeShapeType="1"/>
            </p:cNvSpPr>
            <p:nvPr/>
          </p:nvSpPr>
          <p:spPr bwMode="auto">
            <a:xfrm>
              <a:off x="143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3"/>
            <p:cNvSpPr>
              <a:spLocks noChangeArrowheads="1"/>
            </p:cNvSpPr>
            <p:nvPr/>
          </p:nvSpPr>
          <p:spPr bwMode="auto">
            <a:xfrm>
              <a:off x="143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34"/>
            <p:cNvSpPr>
              <a:spLocks noChangeShapeType="1"/>
            </p:cNvSpPr>
            <p:nvPr/>
          </p:nvSpPr>
          <p:spPr bwMode="auto">
            <a:xfrm>
              <a:off x="374" y="379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p:cNvSpPr>
              <a:spLocks noChangeArrowheads="1"/>
            </p:cNvSpPr>
            <p:nvPr/>
          </p:nvSpPr>
          <p:spPr bwMode="auto">
            <a:xfrm>
              <a:off x="374" y="379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36"/>
            <p:cNvSpPr>
              <a:spLocks noChangeShapeType="1"/>
            </p:cNvSpPr>
            <p:nvPr/>
          </p:nvSpPr>
          <p:spPr bwMode="auto">
            <a:xfrm>
              <a:off x="1052"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7"/>
            <p:cNvSpPr>
              <a:spLocks noChangeArrowheads="1"/>
            </p:cNvSpPr>
            <p:nvPr/>
          </p:nvSpPr>
          <p:spPr bwMode="auto">
            <a:xfrm>
              <a:off x="1052"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38"/>
            <p:cNvSpPr>
              <a:spLocks noChangeShapeType="1"/>
            </p:cNvSpPr>
            <p:nvPr/>
          </p:nvSpPr>
          <p:spPr bwMode="auto">
            <a:xfrm>
              <a:off x="1438"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9"/>
            <p:cNvSpPr>
              <a:spLocks noChangeArrowheads="1"/>
            </p:cNvSpPr>
            <p:nvPr/>
          </p:nvSpPr>
          <p:spPr bwMode="auto">
            <a:xfrm>
              <a:off x="1438"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40"/>
            <p:cNvSpPr>
              <a:spLocks noChangeShapeType="1"/>
            </p:cNvSpPr>
            <p:nvPr/>
          </p:nvSpPr>
          <p:spPr bwMode="auto">
            <a:xfrm>
              <a:off x="191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1"/>
            <p:cNvSpPr>
              <a:spLocks noChangeArrowheads="1"/>
            </p:cNvSpPr>
            <p:nvPr/>
          </p:nvSpPr>
          <p:spPr bwMode="auto">
            <a:xfrm>
              <a:off x="191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2"/>
            <p:cNvSpPr>
              <a:spLocks noChangeShapeType="1"/>
            </p:cNvSpPr>
            <p:nvPr/>
          </p:nvSpPr>
          <p:spPr bwMode="auto">
            <a:xfrm>
              <a:off x="235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3"/>
            <p:cNvSpPr>
              <a:spLocks noChangeArrowheads="1"/>
            </p:cNvSpPr>
            <p:nvPr/>
          </p:nvSpPr>
          <p:spPr bwMode="auto">
            <a:xfrm>
              <a:off x="235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4"/>
            <p:cNvSpPr>
              <a:spLocks noChangeShapeType="1"/>
            </p:cNvSpPr>
            <p:nvPr/>
          </p:nvSpPr>
          <p:spPr bwMode="auto">
            <a:xfrm>
              <a:off x="379" y="3343"/>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45"/>
            <p:cNvSpPr>
              <a:spLocks noChangeArrowheads="1"/>
            </p:cNvSpPr>
            <p:nvPr/>
          </p:nvSpPr>
          <p:spPr bwMode="auto">
            <a:xfrm>
              <a:off x="379" y="3343"/>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6"/>
            <p:cNvSpPr>
              <a:spLocks noChangeShapeType="1"/>
            </p:cNvSpPr>
            <p:nvPr/>
          </p:nvSpPr>
          <p:spPr bwMode="auto">
            <a:xfrm>
              <a:off x="374" y="3437"/>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47"/>
            <p:cNvSpPr>
              <a:spLocks noChangeArrowheads="1"/>
            </p:cNvSpPr>
            <p:nvPr/>
          </p:nvSpPr>
          <p:spPr bwMode="auto">
            <a:xfrm>
              <a:off x="379" y="3432"/>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49"/>
            <p:cNvSpPr>
              <a:spLocks noChangeArrowheads="1"/>
            </p:cNvSpPr>
            <p:nvPr/>
          </p:nvSpPr>
          <p:spPr bwMode="auto">
            <a:xfrm>
              <a:off x="379" y="3521"/>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0"/>
            <p:cNvSpPr>
              <a:spLocks noChangeShapeType="1"/>
            </p:cNvSpPr>
            <p:nvPr/>
          </p:nvSpPr>
          <p:spPr bwMode="auto">
            <a:xfrm>
              <a:off x="428" y="3610"/>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1"/>
            <p:cNvSpPr>
              <a:spLocks noChangeArrowheads="1"/>
            </p:cNvSpPr>
            <p:nvPr/>
          </p:nvSpPr>
          <p:spPr bwMode="auto">
            <a:xfrm>
              <a:off x="379" y="3610"/>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52"/>
            <p:cNvSpPr>
              <a:spLocks noChangeShapeType="1"/>
            </p:cNvSpPr>
            <p:nvPr/>
          </p:nvSpPr>
          <p:spPr bwMode="auto">
            <a:xfrm>
              <a:off x="1443" y="3699"/>
              <a:ext cx="92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53"/>
            <p:cNvSpPr>
              <a:spLocks noChangeArrowheads="1"/>
            </p:cNvSpPr>
            <p:nvPr/>
          </p:nvSpPr>
          <p:spPr bwMode="auto">
            <a:xfrm>
              <a:off x="1443" y="3699"/>
              <a:ext cx="9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54"/>
            <p:cNvSpPr>
              <a:spLocks noChangeShapeType="1"/>
            </p:cNvSpPr>
            <p:nvPr/>
          </p:nvSpPr>
          <p:spPr bwMode="auto">
            <a:xfrm>
              <a:off x="379" y="3793"/>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55"/>
            <p:cNvSpPr>
              <a:spLocks noChangeArrowheads="1"/>
            </p:cNvSpPr>
            <p:nvPr/>
          </p:nvSpPr>
          <p:spPr bwMode="auto">
            <a:xfrm>
              <a:off x="379" y="3793"/>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56"/>
            <p:cNvSpPr>
              <a:spLocks noChangeShapeType="1"/>
            </p:cNvSpPr>
            <p:nvPr/>
          </p:nvSpPr>
          <p:spPr bwMode="auto">
            <a:xfrm>
              <a:off x="379" y="3882"/>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57"/>
            <p:cNvSpPr>
              <a:spLocks noChangeArrowheads="1"/>
            </p:cNvSpPr>
            <p:nvPr/>
          </p:nvSpPr>
          <p:spPr bwMode="auto">
            <a:xfrm>
              <a:off x="379" y="3882"/>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58"/>
            <p:cNvSpPr>
              <a:spLocks noChangeShapeType="1"/>
            </p:cNvSpPr>
            <p:nvPr/>
          </p:nvSpPr>
          <p:spPr bwMode="auto">
            <a:xfrm>
              <a:off x="379" y="3971"/>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59"/>
            <p:cNvSpPr>
              <a:spLocks noChangeArrowheads="1"/>
            </p:cNvSpPr>
            <p:nvPr/>
          </p:nvSpPr>
          <p:spPr bwMode="auto">
            <a:xfrm>
              <a:off x="379" y="3971"/>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0"/>
            <p:cNvSpPr>
              <a:spLocks noChangeShapeType="1"/>
            </p:cNvSpPr>
            <p:nvPr/>
          </p:nvSpPr>
          <p:spPr bwMode="auto">
            <a:xfrm>
              <a:off x="379" y="4060"/>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1"/>
            <p:cNvSpPr>
              <a:spLocks noChangeArrowheads="1"/>
            </p:cNvSpPr>
            <p:nvPr/>
          </p:nvSpPr>
          <p:spPr bwMode="auto">
            <a:xfrm>
              <a:off x="379" y="4060"/>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6" name="正方形/長方形 75"/>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5</a:t>
            </a:r>
            <a:endParaRPr lang="ja-JP" altLang="en-US" dirty="0">
              <a:solidFill>
                <a:prstClr val="black"/>
              </a:solidFill>
            </a:endParaRPr>
          </a:p>
        </p:txBody>
      </p:sp>
    </p:spTree>
    <p:extLst>
      <p:ext uri="{BB962C8B-B14F-4D97-AF65-F5344CB8AC3E}">
        <p14:creationId xmlns:p14="http://schemas.microsoft.com/office/powerpoint/2010/main" val="239392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1884</TotalTime>
  <Words>2013</Words>
  <Application>Microsoft Office PowerPoint</Application>
  <PresentationFormat>画面に合わせる (4:3)</PresentationFormat>
  <Paragraphs>233</Paragraphs>
  <Slides>5</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原田　伸太郎</cp:lastModifiedBy>
  <cp:revision>284</cp:revision>
  <cp:lastPrinted>2021-12-23T07:52:22Z</cp:lastPrinted>
  <dcterms:created xsi:type="dcterms:W3CDTF">2011-09-06T07:28:09Z</dcterms:created>
  <dcterms:modified xsi:type="dcterms:W3CDTF">2023-02-09T04:50:54Z</dcterms:modified>
</cp:coreProperties>
</file>