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1" r:id="rId1"/>
    <p:sldMasterId id="2147483911" r:id="rId2"/>
  </p:sldMasterIdLst>
  <p:notesMasterIdLst>
    <p:notesMasterId r:id="rId12"/>
  </p:notesMasterIdLst>
  <p:handoutMasterIdLst>
    <p:handoutMasterId r:id="rId13"/>
  </p:handoutMasterIdLst>
  <p:sldIdLst>
    <p:sldId id="307" r:id="rId3"/>
    <p:sldId id="333" r:id="rId4"/>
    <p:sldId id="328" r:id="rId5"/>
    <p:sldId id="329" r:id="rId6"/>
    <p:sldId id="330" r:id="rId7"/>
    <p:sldId id="335" r:id="rId8"/>
    <p:sldId id="336" r:id="rId9"/>
    <p:sldId id="334" r:id="rId10"/>
    <p:sldId id="337" r:id="rId11"/>
  </p:sldIdLst>
  <p:sldSz cx="9906000" cy="6858000" type="A4"/>
  <p:notesSz cx="6807200" cy="9939338"/>
  <p:defaultTextStyle>
    <a:defPPr>
      <a:defRPr lang="ja-JP"/>
    </a:defPPr>
    <a:lvl1pPr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1pPr>
    <a:lvl2pPr marL="4572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2pPr>
    <a:lvl3pPr marL="9144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3pPr>
    <a:lvl4pPr marL="13716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4pPr>
    <a:lvl5pPr marL="18288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B3B"/>
    <a:srgbClr val="FF0000"/>
    <a:srgbClr val="4F81BD"/>
    <a:srgbClr val="000099"/>
    <a:srgbClr val="FF3300"/>
    <a:srgbClr val="FF5050"/>
    <a:srgbClr val="33CC33"/>
    <a:srgbClr val="00CC00"/>
    <a:srgbClr val="FF9900"/>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35" autoAdjust="0"/>
    <p:restoredTop sz="94434" autoAdjust="0"/>
  </p:normalViewPr>
  <p:slideViewPr>
    <p:cSldViewPr snapToGrid="0">
      <p:cViewPr>
        <p:scale>
          <a:sx n="90" d="100"/>
          <a:sy n="90" d="100"/>
        </p:scale>
        <p:origin x="816" y="-612"/>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3" d="100"/>
          <a:sy n="53" d="100"/>
        </p:scale>
        <p:origin x="-1842" y="-90"/>
      </p:cViewPr>
      <p:guideLst>
        <p:guide orient="horz" pos="3131"/>
        <p:guide pos="2145"/>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G0000sv0ns101\d11484$\doc\&#26032;_&#36001;&#25919;&#20225;&#30011;&#65319;\&#9733;&#31895;&#12356;&#35430;&#31639;&#65288;&#20013;&#36001;&#23637;&#65289;\R5.2&#24403;&#21021;\&#9733;&#20844;&#34920;&#36039;&#26009;&#9733;\&#36028;&#12426;&#20184;&#12369;&#12493;&#12479;&#65288;&#21069;&#25552;&#26465;&#20214;&#12394;&#12393;&#65289;\&#12304;&#24120;&#12395;&#26368;&#26032;&#12305;&#21454;&#25903;&#25913;&#21892;_&#12464;&#12521;&#12501;%20&#65288;7&#21106;&#32887;&#21729;&#65289;.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G0000sv0ns101\d11484$\doc\&#26032;_&#36001;&#25919;&#20225;&#30011;&#65319;\&#9733;&#31895;&#12356;&#35430;&#31639;&#65288;&#20013;&#36001;&#23637;&#65289;\R3.2&#24403;&#21021;\&#9733;&#20844;&#34920;&#36039;&#26009;&#9733;\&#36028;&#12426;&#20184;&#12369;&#12493;&#12479;&#65288;&#21069;&#25552;&#26465;&#20214;&#12394;&#12393;&#65289;\&#12304;&#24120;&#12395;&#26368;&#26032;&#12305;&#21454;&#25903;&#25913;&#21892;_&#12464;&#12521;&#12501;.xlsx"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0828538279433473E-2"/>
          <c:y val="7.6299613741531144E-2"/>
          <c:w val="0.86809390084980631"/>
          <c:h val="0.71688887780622579"/>
        </c:manualLayout>
      </c:layout>
      <c:barChart>
        <c:barDir val="col"/>
        <c:grouping val="stacked"/>
        <c:varyColors val="0"/>
        <c:ser>
          <c:idx val="0"/>
          <c:order val="0"/>
          <c:spPr>
            <a:solidFill>
              <a:schemeClr val="bg1">
                <a:lumMod val="75000"/>
              </a:schemeClr>
            </a:solidFill>
            <a:ln w="15875" cmpd="sng">
              <a:solidFill>
                <a:schemeClr val="tx1"/>
              </a:solidFill>
              <a:prstDash val="solid"/>
            </a:ln>
          </c:spPr>
          <c:invertIfNegative val="0"/>
          <c:dPt>
            <c:idx val="0"/>
            <c:invertIfNegative val="0"/>
            <c:bubble3D val="0"/>
            <c:spPr>
              <a:solidFill>
                <a:srgbClr val="FF3B3B"/>
              </a:solidFill>
              <a:ln w="15875" cmpd="sng">
                <a:solidFill>
                  <a:srgbClr val="FF0000"/>
                </a:solidFill>
                <a:prstDash val="solid"/>
              </a:ln>
            </c:spPr>
            <c:extLst>
              <c:ext xmlns:c16="http://schemas.microsoft.com/office/drawing/2014/chart" uri="{C3380CC4-5D6E-409C-BE32-E72D297353CC}">
                <c16:uniqueId val="{00000001-A2FD-4AAC-BDE0-ADDBCC99A170}"/>
              </c:ext>
            </c:extLst>
          </c:dPt>
          <c:dPt>
            <c:idx val="1"/>
            <c:invertIfNegative val="0"/>
            <c:bubble3D val="0"/>
            <c:spPr>
              <a:solidFill>
                <a:srgbClr val="FF3B3B"/>
              </a:solidFill>
              <a:ln w="15875" cmpd="sng">
                <a:solidFill>
                  <a:srgbClr val="FF0000"/>
                </a:solidFill>
                <a:prstDash val="solid"/>
              </a:ln>
            </c:spPr>
            <c:extLst>
              <c:ext xmlns:c16="http://schemas.microsoft.com/office/drawing/2014/chart" uri="{C3380CC4-5D6E-409C-BE32-E72D297353CC}">
                <c16:uniqueId val="{00000003-A2FD-4AAC-BDE0-ADDBCC99A170}"/>
              </c:ext>
            </c:extLst>
          </c:dPt>
          <c:dPt>
            <c:idx val="2"/>
            <c:invertIfNegative val="0"/>
            <c:bubble3D val="0"/>
            <c:spPr>
              <a:solidFill>
                <a:srgbClr val="FF3B3B"/>
              </a:solidFill>
              <a:ln w="15875" cmpd="sng">
                <a:solidFill>
                  <a:srgbClr val="FF0000"/>
                </a:solidFill>
                <a:prstDash val="solid"/>
              </a:ln>
            </c:spPr>
            <c:extLst>
              <c:ext xmlns:c16="http://schemas.microsoft.com/office/drawing/2014/chart" uri="{C3380CC4-5D6E-409C-BE32-E72D297353CC}">
                <c16:uniqueId val="{00000005-A2FD-4AAC-BDE0-ADDBCC99A170}"/>
              </c:ext>
            </c:extLst>
          </c:dPt>
          <c:dPt>
            <c:idx val="3"/>
            <c:invertIfNegative val="0"/>
            <c:bubble3D val="0"/>
            <c:spPr>
              <a:solidFill>
                <a:srgbClr val="FF3B3B"/>
              </a:solidFill>
              <a:ln w="15875" cmpd="sng">
                <a:solidFill>
                  <a:srgbClr val="FF0000"/>
                </a:solidFill>
                <a:prstDash val="solid"/>
              </a:ln>
            </c:spPr>
            <c:extLst>
              <c:ext xmlns:c16="http://schemas.microsoft.com/office/drawing/2014/chart" uri="{C3380CC4-5D6E-409C-BE32-E72D297353CC}">
                <c16:uniqueId val="{00000007-A2FD-4AAC-BDE0-ADDBCC99A170}"/>
              </c:ext>
            </c:extLst>
          </c:dPt>
          <c:dPt>
            <c:idx val="4"/>
            <c:invertIfNegative val="0"/>
            <c:bubble3D val="0"/>
            <c:spPr>
              <a:solidFill>
                <a:srgbClr val="FF3B3B"/>
              </a:solidFill>
              <a:ln w="15875" cmpd="sng">
                <a:solidFill>
                  <a:srgbClr val="FF0000"/>
                </a:solidFill>
                <a:prstDash val="solid"/>
              </a:ln>
            </c:spPr>
            <c:extLst>
              <c:ext xmlns:c16="http://schemas.microsoft.com/office/drawing/2014/chart" uri="{C3380CC4-5D6E-409C-BE32-E72D297353CC}">
                <c16:uniqueId val="{00000009-A2FD-4AAC-BDE0-ADDBCC99A170}"/>
              </c:ext>
            </c:extLst>
          </c:dPt>
          <c:dPt>
            <c:idx val="5"/>
            <c:invertIfNegative val="0"/>
            <c:bubble3D val="0"/>
            <c:spPr>
              <a:gradFill>
                <a:gsLst>
                  <a:gs pos="100000">
                    <a:srgbClr val="FF0000"/>
                  </a:gs>
                  <a:gs pos="74000">
                    <a:srgbClr val="FF0000"/>
                  </a:gs>
                  <a:gs pos="40000">
                    <a:schemeClr val="bg1"/>
                  </a:gs>
                </a:gsLst>
                <a:lin ang="5400000" scaled="0"/>
              </a:gradFill>
              <a:ln w="15875" cmpd="sng">
                <a:solidFill>
                  <a:srgbClr val="FF0000"/>
                </a:solidFill>
                <a:prstDash val="solid"/>
              </a:ln>
            </c:spPr>
            <c:extLst>
              <c:ext xmlns:c16="http://schemas.microsoft.com/office/drawing/2014/chart" uri="{C3380CC4-5D6E-409C-BE32-E72D297353CC}">
                <c16:uniqueId val="{0000000B-A2FD-4AAC-BDE0-ADDBCC99A170}"/>
              </c:ext>
            </c:extLst>
          </c:dPt>
          <c:dPt>
            <c:idx val="6"/>
            <c:invertIfNegative val="0"/>
            <c:bubble3D val="0"/>
            <c:spPr>
              <a:gradFill>
                <a:gsLst>
                  <a:gs pos="100000">
                    <a:srgbClr val="FF0000"/>
                  </a:gs>
                  <a:gs pos="73000">
                    <a:srgbClr val="FF0000"/>
                  </a:gs>
                  <a:gs pos="34000">
                    <a:schemeClr val="bg1"/>
                  </a:gs>
                </a:gsLst>
                <a:lin ang="5400000" scaled="0"/>
              </a:gradFill>
              <a:ln w="15875" cmpd="sng">
                <a:solidFill>
                  <a:srgbClr val="FF0000"/>
                </a:solidFill>
                <a:prstDash val="solid"/>
              </a:ln>
            </c:spPr>
            <c:extLst>
              <c:ext xmlns:c16="http://schemas.microsoft.com/office/drawing/2014/chart" uri="{C3380CC4-5D6E-409C-BE32-E72D297353CC}">
                <c16:uniqueId val="{0000000D-A2FD-4AAC-BDE0-ADDBCC99A170}"/>
              </c:ext>
            </c:extLst>
          </c:dPt>
          <c:dPt>
            <c:idx val="7"/>
            <c:invertIfNegative val="0"/>
            <c:bubble3D val="0"/>
            <c:spPr>
              <a:gradFill>
                <a:gsLst>
                  <a:gs pos="100000">
                    <a:srgbClr val="FF0000"/>
                  </a:gs>
                  <a:gs pos="73000">
                    <a:srgbClr val="FF0000"/>
                  </a:gs>
                  <a:gs pos="34000">
                    <a:schemeClr val="bg1"/>
                  </a:gs>
                </a:gsLst>
                <a:lin ang="5400000" scaled="0"/>
              </a:gradFill>
              <a:ln w="15875" cmpd="sng">
                <a:solidFill>
                  <a:srgbClr val="FF0000"/>
                </a:solidFill>
                <a:prstDash val="solid"/>
              </a:ln>
            </c:spPr>
            <c:extLst>
              <c:ext xmlns:c16="http://schemas.microsoft.com/office/drawing/2014/chart" uri="{C3380CC4-5D6E-409C-BE32-E72D297353CC}">
                <c16:uniqueId val="{0000000F-A2FD-4AAC-BDE0-ADDBCC99A170}"/>
              </c:ext>
            </c:extLst>
          </c:dPt>
          <c:dPt>
            <c:idx val="8"/>
            <c:invertIfNegative val="0"/>
            <c:bubble3D val="0"/>
            <c:spPr>
              <a:gradFill>
                <a:gsLst>
                  <a:gs pos="100000">
                    <a:srgbClr val="FF0000"/>
                  </a:gs>
                  <a:gs pos="91000">
                    <a:srgbClr val="FF0000"/>
                  </a:gs>
                  <a:gs pos="60000">
                    <a:schemeClr val="bg1"/>
                  </a:gs>
                </a:gsLst>
                <a:lin ang="5400000" scaled="0"/>
              </a:gradFill>
              <a:ln w="15875" cmpd="sng">
                <a:solidFill>
                  <a:srgbClr val="FF0000"/>
                </a:solidFill>
                <a:prstDash val="solid"/>
              </a:ln>
            </c:spPr>
            <c:extLst>
              <c:ext xmlns:c16="http://schemas.microsoft.com/office/drawing/2014/chart" uri="{C3380CC4-5D6E-409C-BE32-E72D297353CC}">
                <c16:uniqueId val="{00000011-A2FD-4AAC-BDE0-ADDBCC99A170}"/>
              </c:ext>
            </c:extLst>
          </c:dPt>
          <c:dPt>
            <c:idx val="9"/>
            <c:invertIfNegative val="0"/>
            <c:bubble3D val="0"/>
            <c:spPr>
              <a:gradFill>
                <a:gsLst>
                  <a:gs pos="100000">
                    <a:srgbClr val="FF0000"/>
                  </a:gs>
                  <a:gs pos="91000">
                    <a:srgbClr val="FF0000"/>
                  </a:gs>
                  <a:gs pos="60000">
                    <a:sysClr val="window" lastClr="FFFFFF"/>
                  </a:gs>
                </a:gsLst>
                <a:lin ang="5400000" scaled="0"/>
              </a:gradFill>
              <a:ln w="6350" cmpd="sng">
                <a:solidFill>
                  <a:srgbClr val="FF0000"/>
                </a:solidFill>
                <a:prstDash val="solid"/>
              </a:ln>
            </c:spPr>
            <c:extLst>
              <c:ext xmlns:c16="http://schemas.microsoft.com/office/drawing/2014/chart" uri="{C3380CC4-5D6E-409C-BE32-E72D297353CC}">
                <c16:uniqueId val="{00000013-A2FD-4AAC-BDE0-ADDBCC99A170}"/>
              </c:ext>
            </c:extLst>
          </c:dPt>
          <c:dPt>
            <c:idx val="10"/>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5-A2FD-4AAC-BDE0-ADDBCC99A170}"/>
              </c:ext>
            </c:extLst>
          </c:dPt>
          <c:dPt>
            <c:idx val="11"/>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7-A2FD-4AAC-BDE0-ADDBCC99A170}"/>
              </c:ext>
            </c:extLst>
          </c:dPt>
          <c:dPt>
            <c:idx val="12"/>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9-A2FD-4AAC-BDE0-ADDBCC99A170}"/>
              </c:ext>
            </c:extLst>
          </c:dPt>
          <c:dPt>
            <c:idx val="13"/>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B-A2FD-4AAC-BDE0-ADDBCC99A170}"/>
              </c:ext>
            </c:extLst>
          </c:dPt>
          <c:dPt>
            <c:idx val="14"/>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D-A2FD-4AAC-BDE0-ADDBCC99A170}"/>
              </c:ext>
            </c:extLst>
          </c:dPt>
          <c:dPt>
            <c:idx val="15"/>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F-A2FD-4AAC-BDE0-ADDBCC99A170}"/>
              </c:ext>
            </c:extLst>
          </c:dPt>
          <c:dPt>
            <c:idx val="16"/>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21-A2FD-4AAC-BDE0-ADDBCC99A170}"/>
              </c:ext>
            </c:extLst>
          </c:dPt>
          <c:dPt>
            <c:idx val="17"/>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23-A2FD-4AAC-BDE0-ADDBCC99A170}"/>
              </c:ext>
            </c:extLst>
          </c:dPt>
          <c:dPt>
            <c:idx val="18"/>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25-A2FD-4AAC-BDE0-ADDBCC99A170}"/>
              </c:ext>
            </c:extLst>
          </c:dPt>
          <c:dLbls>
            <c:dLbl>
              <c:idx val="0"/>
              <c:delete val="1"/>
              <c:extLst>
                <c:ext xmlns:c15="http://schemas.microsoft.com/office/drawing/2012/chart" uri="{CE6537A1-D6FC-4f65-9D91-7224C49458BB}"/>
                <c:ext xmlns:c16="http://schemas.microsoft.com/office/drawing/2014/chart" uri="{C3380CC4-5D6E-409C-BE32-E72D297353CC}">
                  <c16:uniqueId val="{00000001-A2FD-4AAC-BDE0-ADDBCC99A170}"/>
                </c:ext>
              </c:extLst>
            </c:dLbl>
            <c:dLbl>
              <c:idx val="1"/>
              <c:layout>
                <c:manualLayout>
                  <c:x val="-4.1674719950804398E-3"/>
                  <c:y val="-0.1787355121313979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A2FD-4AAC-BDE0-ADDBCC99A170}"/>
                </c:ext>
              </c:extLst>
            </c:dLbl>
            <c:dLbl>
              <c:idx val="2"/>
              <c:layout>
                <c:manualLayout>
                  <c:x val="-8.4951893044076128E-4"/>
                  <c:y val="-0.14533449025152445"/>
                </c:manualLayout>
              </c:layout>
              <c:tx>
                <c:rich>
                  <a:bodyPr wrap="square" lIns="38100" tIns="19050" rIns="38100" bIns="19050" anchor="ctr">
                    <a:noAutofit/>
                  </a:bodyPr>
                  <a:lstStyle/>
                  <a:p>
                    <a:pPr>
                      <a:defRPr sz="1200" b="1">
                        <a:latin typeface="HGPｺﾞｼｯｸM" panose="020B0600000000000000" pitchFamily="50" charset="-128"/>
                        <a:ea typeface="HGPｺﾞｼｯｸM" panose="020B0600000000000000" pitchFamily="50" charset="-128"/>
                      </a:defRPr>
                    </a:pPr>
                    <a:fld id="{64E6350C-7596-4C18-BFA7-4CDA7B9CA22A}" type="VALUE">
                      <a:rPr lang="en-US" altLang="ja-JP" b="1"/>
                      <a:pPr>
                        <a:defRPr sz="1200" b="1">
                          <a:latin typeface="HGPｺﾞｼｯｸM" panose="020B0600000000000000" pitchFamily="50" charset="-128"/>
                          <a:ea typeface="HGPｺﾞｼｯｸM" panose="020B0600000000000000" pitchFamily="50" charset="-128"/>
                        </a:defRPr>
                      </a:pPr>
                      <a:t>[値]</a:t>
                    </a:fld>
                    <a:endParaRPr lang="ja-JP" alt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layout>
                    <c:manualLayout>
                      <c:w val="6.3273158231196433E-2"/>
                      <c:h val="2.861434736983752E-2"/>
                    </c:manualLayout>
                  </c15:layout>
                  <c15:dlblFieldTable/>
                  <c15:showDataLabelsRange val="0"/>
                </c:ext>
                <c:ext xmlns:c16="http://schemas.microsoft.com/office/drawing/2014/chart" uri="{C3380CC4-5D6E-409C-BE32-E72D297353CC}">
                  <c16:uniqueId val="{00000005-A2FD-4AAC-BDE0-ADDBCC99A170}"/>
                </c:ext>
              </c:extLst>
            </c:dLbl>
            <c:dLbl>
              <c:idx val="3"/>
              <c:layout>
                <c:manualLayout>
                  <c:x val="-2.7783146633869426E-3"/>
                  <c:y val="-0.15442680009096116"/>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A2FD-4AAC-BDE0-ADDBCC99A170}"/>
                </c:ext>
              </c:extLst>
            </c:dLbl>
            <c:dLbl>
              <c:idx val="4"/>
              <c:layout>
                <c:manualLayout>
                  <c:x val="-1.3891573316934713E-3"/>
                  <c:y val="-9.44996598028943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A2FD-4AAC-BDE0-ADDBCC99A170}"/>
                </c:ext>
              </c:extLst>
            </c:dLbl>
            <c:dLbl>
              <c:idx val="5"/>
              <c:layout>
                <c:manualLayout>
                  <c:x val="-2.7783146633869426E-3"/>
                  <c:y val="-0.20677196412876056"/>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A2FD-4AAC-BDE0-ADDBCC99A170}"/>
                </c:ext>
              </c:extLst>
            </c:dLbl>
            <c:dLbl>
              <c:idx val="6"/>
              <c:layout>
                <c:manualLayout>
                  <c:x val="-4.7089152070401899E-4"/>
                  <c:y val="-0.17026334286804759"/>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A2FD-4AAC-BDE0-ADDBCC99A170}"/>
                </c:ext>
              </c:extLst>
            </c:dLbl>
            <c:dLbl>
              <c:idx val="7"/>
              <c:layout>
                <c:manualLayout>
                  <c:x val="-1.6246577832789866E-3"/>
                  <c:y val="-0.18350879784742075"/>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A2FD-4AAC-BDE0-ADDBCC99A170}"/>
                </c:ext>
              </c:extLst>
            </c:dLbl>
            <c:dLbl>
              <c:idx val="8"/>
              <c:layout>
                <c:manualLayout>
                  <c:x val="-2.5428142118014275E-3"/>
                  <c:y val="-0.27440340280589565"/>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A2FD-4AAC-BDE0-ADDBCC99A170}"/>
                </c:ext>
              </c:extLst>
            </c:dLbl>
            <c:dLbl>
              <c:idx val="9"/>
              <c:layout>
                <c:manualLayout>
                  <c:x val="-4.7089152070396804E-4"/>
                  <c:y val="-0.1121699457408756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A2FD-4AAC-BDE0-ADDBCC99A170}"/>
                </c:ext>
              </c:extLst>
            </c:dLbl>
            <c:dLbl>
              <c:idx val="10"/>
              <c:layout>
                <c:manualLayout>
                  <c:x val="-2.852694740989428E-3"/>
                  <c:y val="-0.1001638644794113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5-A2FD-4AAC-BDE0-ADDBCC99A170}"/>
                </c:ext>
              </c:extLst>
            </c:dLbl>
            <c:dLbl>
              <c:idx val="11"/>
              <c:layout>
                <c:manualLayout>
                  <c:x val="-1.2280369577105431E-3"/>
                  <c:y val="-0.1085950177140242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7-A2FD-4AAC-BDE0-ADDBCC99A170}"/>
                </c:ext>
              </c:extLst>
            </c:dLbl>
            <c:dLbl>
              <c:idx val="12"/>
              <c:layout>
                <c:manualLayout>
                  <c:x val="9.1826581098950334E-4"/>
                  <c:y val="-6.229155100660773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9-A2FD-4AAC-BDE0-ADDBCC99A170}"/>
                </c:ext>
              </c:extLst>
            </c:dLbl>
            <c:dLbl>
              <c:idx val="13"/>
              <c:layout>
                <c:manualLayout>
                  <c:x val="-3.2492061840908091E-3"/>
                  <c:y val="-8.869153605209108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B-A2FD-4AAC-BDE0-ADDBCC99A170}"/>
                </c:ext>
              </c:extLst>
            </c:dLbl>
            <c:dLbl>
              <c:idx val="14"/>
              <c:layout>
                <c:manualLayout>
                  <c:x val="-4.1674719950806176E-3"/>
                  <c:y val="-5.961879412512536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D-A2FD-4AAC-BDE0-ADDBCC99A170}"/>
                </c:ext>
              </c:extLst>
            </c:dLbl>
            <c:dLbl>
              <c:idx val="15"/>
              <c:layout>
                <c:manualLayout>
                  <c:x val="-2.3073748514854543E-3"/>
                  <c:y val="-9.901769194062685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A2FD-4AAC-BDE0-ADDBCC99A170}"/>
                </c:ext>
              </c:extLst>
            </c:dLbl>
            <c:dLbl>
              <c:idx val="16"/>
              <c:layout>
                <c:manualLayout>
                  <c:x val="2.3073748514852851E-3"/>
                  <c:y val="-4.034039677824325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A2FD-4AAC-BDE0-ADDBCC99A170}"/>
                </c:ext>
              </c:extLst>
            </c:dLbl>
            <c:spPr>
              <a:noFill/>
              <a:ln>
                <a:noFill/>
              </a:ln>
              <a:effectLst/>
            </c:spPr>
            <c:txPr>
              <a:bodyPr wrap="square" lIns="38100" tIns="19050" rIns="38100" bIns="19050" anchor="ctr">
                <a:spAutoFit/>
              </a:bodyPr>
              <a:lstStyle/>
              <a:p>
                <a:pPr>
                  <a:defRPr sz="1200" b="1">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'R5.2月版'!$B$3:$P$3</c:f>
              <c:strCache>
                <c:ptCount val="15"/>
                <c:pt idx="0">
                  <c:v>R5
(2023)</c:v>
                </c:pt>
                <c:pt idx="1">
                  <c:v>R6
(2024)</c:v>
                </c:pt>
                <c:pt idx="2">
                  <c:v>R7
(2025)</c:v>
                </c:pt>
                <c:pt idx="3">
                  <c:v>R8
(2026)</c:v>
                </c:pt>
                <c:pt idx="4">
                  <c:v>R9
(2027)</c:v>
                </c:pt>
                <c:pt idx="5">
                  <c:v>R10
(2028)</c:v>
                </c:pt>
                <c:pt idx="6">
                  <c:v>R11
(2029)</c:v>
                </c:pt>
                <c:pt idx="7">
                  <c:v>R12
(2030)</c:v>
                </c:pt>
                <c:pt idx="8">
                  <c:v>R13
(2031)</c:v>
                </c:pt>
                <c:pt idx="9">
                  <c:v>R14
(2032)</c:v>
                </c:pt>
                <c:pt idx="10">
                  <c:v>R15
(2033)</c:v>
                </c:pt>
                <c:pt idx="11">
                  <c:v>R16
(2034)</c:v>
                </c:pt>
                <c:pt idx="12">
                  <c:v>R17
(2035)</c:v>
                </c:pt>
                <c:pt idx="13">
                  <c:v>R18
(2036)</c:v>
                </c:pt>
                <c:pt idx="14">
                  <c:v>R19
(2037)</c:v>
                </c:pt>
              </c:strCache>
            </c:strRef>
          </c:cat>
          <c:val>
            <c:numRef>
              <c:f>'R5.2月版'!$B$4:$P$4</c:f>
              <c:numCache>
                <c:formatCode>#,##0;"▲ "#,##0</c:formatCode>
                <c:ptCount val="15"/>
                <c:pt idx="0">
                  <c:v>-393</c:v>
                </c:pt>
                <c:pt idx="1">
                  <c:v>-520</c:v>
                </c:pt>
                <c:pt idx="2">
                  <c:v>-410</c:v>
                </c:pt>
                <c:pt idx="3">
                  <c:v>-430</c:v>
                </c:pt>
                <c:pt idx="4">
                  <c:v>-210</c:v>
                </c:pt>
                <c:pt idx="5">
                  <c:v>-560</c:v>
                </c:pt>
                <c:pt idx="6">
                  <c:v>-470</c:v>
                </c:pt>
                <c:pt idx="7">
                  <c:v>-520</c:v>
                </c:pt>
                <c:pt idx="8">
                  <c:v>-820</c:v>
                </c:pt>
                <c:pt idx="9">
                  <c:v>-270</c:v>
                </c:pt>
                <c:pt idx="10">
                  <c:v>-230</c:v>
                </c:pt>
                <c:pt idx="11">
                  <c:v>-260</c:v>
                </c:pt>
                <c:pt idx="12">
                  <c:v>-150</c:v>
                </c:pt>
                <c:pt idx="13">
                  <c:v>-200</c:v>
                </c:pt>
                <c:pt idx="14">
                  <c:v>-100</c:v>
                </c:pt>
              </c:numCache>
            </c:numRef>
          </c:val>
          <c:extLst>
            <c:ext xmlns:c16="http://schemas.microsoft.com/office/drawing/2014/chart" uri="{C3380CC4-5D6E-409C-BE32-E72D297353CC}">
              <c16:uniqueId val="{00000026-A2FD-4AAC-BDE0-ADDBCC99A170}"/>
            </c:ext>
          </c:extLst>
        </c:ser>
        <c:ser>
          <c:idx val="1"/>
          <c:order val="1"/>
          <c:spPr>
            <a:solidFill>
              <a:schemeClr val="bg1"/>
            </a:solidFill>
            <a:ln w="15875">
              <a:solidFill>
                <a:schemeClr val="tx1"/>
              </a:solidFill>
              <a:prstDash val="solid"/>
            </a:ln>
          </c:spPr>
          <c:invertIfNegative val="0"/>
          <c:dPt>
            <c:idx val="0"/>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28-A2FD-4AAC-BDE0-ADDBCC99A170}"/>
              </c:ext>
            </c:extLst>
          </c:dPt>
          <c:dPt>
            <c:idx val="1"/>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2A-A2FD-4AAC-BDE0-ADDBCC99A170}"/>
              </c:ext>
            </c:extLst>
          </c:dPt>
          <c:dPt>
            <c:idx val="2"/>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2C-A2FD-4AAC-BDE0-ADDBCC99A170}"/>
              </c:ext>
            </c:extLst>
          </c:dPt>
          <c:dPt>
            <c:idx val="3"/>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2E-A2FD-4AAC-BDE0-ADDBCC99A170}"/>
              </c:ext>
            </c:extLst>
          </c:dPt>
          <c:dPt>
            <c:idx val="4"/>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30-A2FD-4AAC-BDE0-ADDBCC99A170}"/>
              </c:ext>
            </c:extLst>
          </c:dPt>
          <c:dPt>
            <c:idx val="5"/>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32-A2FD-4AAC-BDE0-ADDBCC99A170}"/>
              </c:ext>
            </c:extLst>
          </c:dPt>
          <c:dPt>
            <c:idx val="6"/>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34-A2FD-4AAC-BDE0-ADDBCC99A170}"/>
              </c:ext>
            </c:extLst>
          </c:dPt>
          <c:dLbls>
            <c:dLbl>
              <c:idx val="0"/>
              <c:delete val="1"/>
              <c:extLst>
                <c:ext xmlns:c15="http://schemas.microsoft.com/office/drawing/2012/chart" uri="{CE6537A1-D6FC-4f65-9D91-7224C49458BB}"/>
                <c:ext xmlns:c16="http://schemas.microsoft.com/office/drawing/2014/chart" uri="{C3380CC4-5D6E-409C-BE32-E72D297353CC}">
                  <c16:uniqueId val="{00000028-A2FD-4AAC-BDE0-ADDBCC99A170}"/>
                </c:ext>
              </c:extLst>
            </c:dLbl>
            <c:spPr>
              <a:noFill/>
              <a:ln>
                <a:noFill/>
              </a:ln>
              <a:effectLst/>
            </c:spPr>
            <c:txPr>
              <a:bodyPr wrap="square" lIns="38100" tIns="19050" rIns="38100" bIns="19050" anchor="ctr">
                <a:spAutoFit/>
              </a:bodyPr>
              <a:lstStyle/>
              <a:p>
                <a:pPr>
                  <a:defRPr sz="1200">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'R5.2月版'!$B$3:$P$3</c:f>
              <c:strCache>
                <c:ptCount val="15"/>
                <c:pt idx="0">
                  <c:v>R5
(2023)</c:v>
                </c:pt>
                <c:pt idx="1">
                  <c:v>R6
(2024)</c:v>
                </c:pt>
                <c:pt idx="2">
                  <c:v>R7
(2025)</c:v>
                </c:pt>
                <c:pt idx="3">
                  <c:v>R8
(2026)</c:v>
                </c:pt>
                <c:pt idx="4">
                  <c:v>R9
(2027)</c:v>
                </c:pt>
                <c:pt idx="5">
                  <c:v>R10
(2028)</c:v>
                </c:pt>
                <c:pt idx="6">
                  <c:v>R11
(2029)</c:v>
                </c:pt>
                <c:pt idx="7">
                  <c:v>R12
(2030)</c:v>
                </c:pt>
                <c:pt idx="8">
                  <c:v>R13
(2031)</c:v>
                </c:pt>
                <c:pt idx="9">
                  <c:v>R14
(2032)</c:v>
                </c:pt>
                <c:pt idx="10">
                  <c:v>R15
(2033)</c:v>
                </c:pt>
                <c:pt idx="11">
                  <c:v>R16
(2034)</c:v>
                </c:pt>
                <c:pt idx="12">
                  <c:v>R17
(2035)</c:v>
                </c:pt>
                <c:pt idx="13">
                  <c:v>R18
(2036)</c:v>
                </c:pt>
                <c:pt idx="14">
                  <c:v>R19
(2037)</c:v>
                </c:pt>
              </c:strCache>
            </c:strRef>
          </c:cat>
          <c:val>
            <c:numRef>
              <c:f>'R5.2月版'!$B$5:$P$5</c:f>
              <c:numCache>
                <c:formatCode>General</c:formatCode>
                <c:ptCount val="15"/>
                <c:pt idx="0" formatCode="#,##0;&quot;▲ &quot;#,##0">
                  <c:v>-159</c:v>
                </c:pt>
              </c:numCache>
            </c:numRef>
          </c:val>
          <c:extLst>
            <c:ext xmlns:c16="http://schemas.microsoft.com/office/drawing/2014/chart" uri="{C3380CC4-5D6E-409C-BE32-E72D297353CC}">
              <c16:uniqueId val="{00000035-A2FD-4AAC-BDE0-ADDBCC99A170}"/>
            </c:ext>
          </c:extLst>
        </c:ser>
        <c:dLbls>
          <c:showLegendKey val="0"/>
          <c:showVal val="0"/>
          <c:showCatName val="0"/>
          <c:showSerName val="0"/>
          <c:showPercent val="0"/>
          <c:showBubbleSize val="0"/>
        </c:dLbls>
        <c:gapWidth val="39"/>
        <c:overlap val="100"/>
        <c:axId val="91541888"/>
        <c:axId val="91543808"/>
      </c:barChart>
      <c:catAx>
        <c:axId val="91541888"/>
        <c:scaling>
          <c:orientation val="minMax"/>
        </c:scaling>
        <c:delete val="0"/>
        <c:axPos val="b"/>
        <c:numFmt formatCode="General" sourceLinked="1"/>
        <c:majorTickMark val="out"/>
        <c:minorTickMark val="none"/>
        <c:tickLblPos val="high"/>
        <c:spPr>
          <a:ln w="12700">
            <a:solidFill>
              <a:srgbClr val="000000"/>
            </a:solidFill>
            <a:prstDash val="solid"/>
          </a:ln>
        </c:spPr>
        <c:txPr>
          <a:bodyPr rot="0" vert="horz"/>
          <a:lstStyle/>
          <a:p>
            <a:pPr>
              <a:defRPr sz="1100" b="1" i="0" u="none" strike="noStrike" baseline="0">
                <a:solidFill>
                  <a:srgbClr val="000000"/>
                </a:solidFill>
                <a:latin typeface="HGPｺﾞｼｯｸM" panose="020B0600000000000000" pitchFamily="50" charset="-128"/>
                <a:ea typeface="HGPｺﾞｼｯｸM" panose="020B0600000000000000" pitchFamily="50" charset="-128"/>
                <a:cs typeface="ＭＳ Ｐゴシック"/>
              </a:defRPr>
            </a:pPr>
            <a:endParaRPr lang="ja-JP"/>
          </a:p>
        </c:txPr>
        <c:crossAx val="91543808"/>
        <c:crossesAt val="0"/>
        <c:auto val="1"/>
        <c:lblAlgn val="ctr"/>
        <c:lblOffset val="0"/>
        <c:noMultiLvlLbl val="0"/>
      </c:catAx>
      <c:valAx>
        <c:axId val="91543808"/>
        <c:scaling>
          <c:orientation val="minMax"/>
          <c:max val="0"/>
          <c:min val="-1200"/>
        </c:scaling>
        <c:delete val="0"/>
        <c:axPos val="l"/>
        <c:majorGridlines>
          <c:spPr>
            <a:ln w="3175">
              <a:solidFill>
                <a:schemeClr val="tx1">
                  <a:lumMod val="75000"/>
                  <a:lumOff val="25000"/>
                </a:schemeClr>
              </a:solidFill>
              <a:prstDash val="solid"/>
            </a:ln>
          </c:spPr>
        </c:majorGridlines>
        <c:numFmt formatCode="#,##0;&quot;▲&quot;#,##0" sourceLinked="0"/>
        <c:majorTickMark val="none"/>
        <c:minorTickMark val="none"/>
        <c:tickLblPos val="nextTo"/>
        <c:spPr>
          <a:noFill/>
          <a:ln w="3175">
            <a:solidFill>
              <a:schemeClr val="tx2">
                <a:lumMod val="60000"/>
                <a:lumOff val="40000"/>
              </a:schemeClr>
            </a:solidFill>
            <a:prstDash val="dash"/>
          </a:ln>
        </c:spPr>
        <c:txPr>
          <a:bodyPr rot="0" vert="horz"/>
          <a:lstStyle/>
          <a:p>
            <a:pPr>
              <a:defRPr sz="1100" b="0" i="0" u="none" strike="noStrike" baseline="0">
                <a:solidFill>
                  <a:srgbClr val="000000"/>
                </a:solidFill>
                <a:latin typeface="HGPｺﾞｼｯｸM" panose="020B0600000000000000" pitchFamily="50" charset="-128"/>
                <a:ea typeface="HGPｺﾞｼｯｸM" panose="020B0600000000000000" pitchFamily="50" charset="-128"/>
                <a:cs typeface="ＭＳ Ｐゴシック"/>
              </a:defRPr>
            </a:pPr>
            <a:endParaRPr lang="ja-JP"/>
          </a:p>
        </c:txPr>
        <c:crossAx val="91541888"/>
        <c:crosses val="autoZero"/>
        <c:crossBetween val="between"/>
        <c:majorUnit val="200"/>
        <c:minorUnit val="100"/>
      </c:valAx>
      <c:spPr>
        <a:noFill/>
        <a:ln w="25400">
          <a:solidFill>
            <a:schemeClr val="tx1">
              <a:lumMod val="50000"/>
              <a:lumOff val="50000"/>
            </a:schemeClr>
          </a:solidFill>
        </a:ln>
      </c:spPr>
    </c:plotArea>
    <c:plotVisOnly val="1"/>
    <c:dispBlanksAs val="gap"/>
    <c:showDLblsOverMax val="0"/>
  </c:chart>
  <c:spPr>
    <a:noFill/>
    <a:ln w="9525">
      <a:noFill/>
    </a:ln>
  </c:spPr>
  <c:txPr>
    <a:bodyPr/>
    <a:lstStyle/>
    <a:p>
      <a:pPr>
        <a:defRPr sz="2275" b="0" i="0" u="none" strike="noStrike" baseline="0">
          <a:solidFill>
            <a:srgbClr val="000000"/>
          </a:solidFill>
          <a:latin typeface="ＭＳ Ｐゴシック"/>
          <a:ea typeface="ＭＳ Ｐゴシック"/>
          <a:cs typeface="ＭＳ Ｐゴシック"/>
        </a:defRPr>
      </a:pPr>
      <a:endParaRPr lang="ja-JP"/>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8723343240951862E-2"/>
          <c:y val="7.8690678628349595E-2"/>
          <c:w val="0.86941585298766488"/>
          <c:h val="0.71688887780622579"/>
        </c:manualLayout>
      </c:layout>
      <c:barChart>
        <c:barDir val="col"/>
        <c:grouping val="stacked"/>
        <c:varyColors val="0"/>
        <c:ser>
          <c:idx val="0"/>
          <c:order val="0"/>
          <c:spPr>
            <a:solidFill>
              <a:schemeClr val="bg1">
                <a:lumMod val="75000"/>
              </a:schemeClr>
            </a:solidFill>
            <a:ln w="15875" cmpd="sng">
              <a:solidFill>
                <a:schemeClr val="tx1"/>
              </a:solidFill>
              <a:prstDash val="solid"/>
            </a:ln>
          </c:spPr>
          <c:invertIfNegative val="0"/>
          <c:dPt>
            <c:idx val="0"/>
            <c:invertIfNegative val="0"/>
            <c:bubble3D val="0"/>
            <c:spPr>
              <a:solidFill>
                <a:srgbClr val="FF3B3B"/>
              </a:solidFill>
              <a:ln w="15875" cmpd="sng">
                <a:solidFill>
                  <a:srgbClr val="FF0000"/>
                </a:solidFill>
                <a:prstDash val="solid"/>
              </a:ln>
            </c:spPr>
            <c:extLst>
              <c:ext xmlns:c16="http://schemas.microsoft.com/office/drawing/2014/chart" uri="{C3380CC4-5D6E-409C-BE32-E72D297353CC}">
                <c16:uniqueId val="{00000001-2E4B-4811-A508-829E2A6B569F}"/>
              </c:ext>
            </c:extLst>
          </c:dPt>
          <c:dPt>
            <c:idx val="1"/>
            <c:invertIfNegative val="0"/>
            <c:bubble3D val="0"/>
            <c:spPr>
              <a:solidFill>
                <a:srgbClr val="FF3B3B"/>
              </a:solidFill>
              <a:ln w="15875" cmpd="sng">
                <a:solidFill>
                  <a:srgbClr val="FF0000"/>
                </a:solidFill>
                <a:prstDash val="solid"/>
              </a:ln>
            </c:spPr>
            <c:extLst>
              <c:ext xmlns:c16="http://schemas.microsoft.com/office/drawing/2014/chart" uri="{C3380CC4-5D6E-409C-BE32-E72D297353CC}">
                <c16:uniqueId val="{00000003-2E4B-4811-A508-829E2A6B569F}"/>
              </c:ext>
            </c:extLst>
          </c:dPt>
          <c:dPt>
            <c:idx val="2"/>
            <c:invertIfNegative val="0"/>
            <c:bubble3D val="0"/>
            <c:spPr>
              <a:solidFill>
                <a:srgbClr val="FF3B3B"/>
              </a:solidFill>
              <a:ln w="15875" cmpd="sng">
                <a:solidFill>
                  <a:srgbClr val="FF0000"/>
                </a:solidFill>
                <a:prstDash val="solid"/>
              </a:ln>
            </c:spPr>
            <c:extLst>
              <c:ext xmlns:c16="http://schemas.microsoft.com/office/drawing/2014/chart" uri="{C3380CC4-5D6E-409C-BE32-E72D297353CC}">
                <c16:uniqueId val="{00000005-2E4B-4811-A508-829E2A6B569F}"/>
              </c:ext>
            </c:extLst>
          </c:dPt>
          <c:dPt>
            <c:idx val="3"/>
            <c:invertIfNegative val="0"/>
            <c:bubble3D val="0"/>
            <c:spPr>
              <a:solidFill>
                <a:srgbClr val="FF3B3B"/>
              </a:solidFill>
              <a:ln w="15875" cmpd="sng">
                <a:solidFill>
                  <a:srgbClr val="FF0000"/>
                </a:solidFill>
                <a:prstDash val="solid"/>
              </a:ln>
            </c:spPr>
            <c:extLst>
              <c:ext xmlns:c16="http://schemas.microsoft.com/office/drawing/2014/chart" uri="{C3380CC4-5D6E-409C-BE32-E72D297353CC}">
                <c16:uniqueId val="{00000007-2E4B-4811-A508-829E2A6B569F}"/>
              </c:ext>
            </c:extLst>
          </c:dPt>
          <c:dPt>
            <c:idx val="4"/>
            <c:invertIfNegative val="0"/>
            <c:bubble3D val="0"/>
            <c:spPr>
              <a:solidFill>
                <a:srgbClr val="FF3B3B"/>
              </a:solidFill>
              <a:ln w="15875" cmpd="sng">
                <a:solidFill>
                  <a:srgbClr val="FF0000"/>
                </a:solidFill>
                <a:prstDash val="solid"/>
              </a:ln>
            </c:spPr>
            <c:extLst>
              <c:ext xmlns:c16="http://schemas.microsoft.com/office/drawing/2014/chart" uri="{C3380CC4-5D6E-409C-BE32-E72D297353CC}">
                <c16:uniqueId val="{00000009-2E4B-4811-A508-829E2A6B569F}"/>
              </c:ext>
            </c:extLst>
          </c:dPt>
          <c:dPt>
            <c:idx val="5"/>
            <c:invertIfNegative val="0"/>
            <c:bubble3D val="0"/>
            <c:spPr>
              <a:gradFill>
                <a:gsLst>
                  <a:gs pos="100000">
                    <a:srgbClr val="FF3B3B"/>
                  </a:gs>
                  <a:gs pos="74000">
                    <a:srgbClr val="FF3B3B"/>
                  </a:gs>
                  <a:gs pos="40000">
                    <a:sysClr val="window" lastClr="FFFFFF"/>
                  </a:gs>
                </a:gsLst>
                <a:lin ang="5400000" scaled="0"/>
              </a:gradFill>
              <a:ln w="15875" cmpd="sng">
                <a:solidFill>
                  <a:srgbClr val="FF0000"/>
                </a:solidFill>
                <a:prstDash val="solid"/>
              </a:ln>
            </c:spPr>
            <c:extLst>
              <c:ext xmlns:c16="http://schemas.microsoft.com/office/drawing/2014/chart" uri="{C3380CC4-5D6E-409C-BE32-E72D297353CC}">
                <c16:uniqueId val="{0000000B-2E4B-4811-A508-829E2A6B569F}"/>
              </c:ext>
            </c:extLst>
          </c:dPt>
          <c:dPt>
            <c:idx val="6"/>
            <c:invertIfNegative val="0"/>
            <c:bubble3D val="0"/>
            <c:spPr>
              <a:gradFill>
                <a:gsLst>
                  <a:gs pos="100000">
                    <a:srgbClr val="FF3B3B"/>
                  </a:gs>
                  <a:gs pos="73000">
                    <a:srgbClr val="FF3B3B"/>
                  </a:gs>
                  <a:gs pos="34000">
                    <a:sysClr val="window" lastClr="FFFFFF"/>
                  </a:gs>
                </a:gsLst>
                <a:lin ang="5400000" scaled="0"/>
              </a:gradFill>
              <a:ln w="15875" cmpd="sng">
                <a:solidFill>
                  <a:srgbClr val="FF0000"/>
                </a:solidFill>
                <a:prstDash val="solid"/>
              </a:ln>
            </c:spPr>
            <c:extLst>
              <c:ext xmlns:c16="http://schemas.microsoft.com/office/drawing/2014/chart" uri="{C3380CC4-5D6E-409C-BE32-E72D297353CC}">
                <c16:uniqueId val="{0000000D-2E4B-4811-A508-829E2A6B569F}"/>
              </c:ext>
            </c:extLst>
          </c:dPt>
          <c:dPt>
            <c:idx val="7"/>
            <c:invertIfNegative val="0"/>
            <c:bubble3D val="0"/>
            <c:spPr>
              <a:gradFill>
                <a:gsLst>
                  <a:gs pos="100000">
                    <a:srgbClr val="FF3B3B"/>
                  </a:gs>
                  <a:gs pos="73000">
                    <a:srgbClr val="FF3B3B"/>
                  </a:gs>
                  <a:gs pos="34000">
                    <a:sysClr val="window" lastClr="FFFFFF"/>
                  </a:gs>
                </a:gsLst>
                <a:lin ang="5400000" scaled="0"/>
              </a:gradFill>
              <a:ln w="15875" cmpd="sng">
                <a:solidFill>
                  <a:srgbClr val="FF0000"/>
                </a:solidFill>
                <a:prstDash val="solid"/>
              </a:ln>
            </c:spPr>
            <c:extLst>
              <c:ext xmlns:c16="http://schemas.microsoft.com/office/drawing/2014/chart" uri="{C3380CC4-5D6E-409C-BE32-E72D297353CC}">
                <c16:uniqueId val="{0000000F-2E4B-4811-A508-829E2A6B569F}"/>
              </c:ext>
            </c:extLst>
          </c:dPt>
          <c:dPt>
            <c:idx val="8"/>
            <c:invertIfNegative val="0"/>
            <c:bubble3D val="0"/>
            <c:spPr>
              <a:gradFill>
                <a:gsLst>
                  <a:gs pos="100000">
                    <a:srgbClr val="FF3B3B"/>
                  </a:gs>
                  <a:gs pos="91000">
                    <a:srgbClr val="FF3B3B"/>
                  </a:gs>
                  <a:gs pos="60000">
                    <a:sysClr val="window" lastClr="FFFFFF"/>
                  </a:gs>
                </a:gsLst>
                <a:lin ang="5400000" scaled="0"/>
              </a:gradFill>
              <a:ln w="15875" cmpd="sng">
                <a:solidFill>
                  <a:srgbClr val="FF0000"/>
                </a:solidFill>
                <a:prstDash val="solid"/>
              </a:ln>
            </c:spPr>
            <c:extLst>
              <c:ext xmlns:c16="http://schemas.microsoft.com/office/drawing/2014/chart" uri="{C3380CC4-5D6E-409C-BE32-E72D297353CC}">
                <c16:uniqueId val="{00000011-2E4B-4811-A508-829E2A6B569F}"/>
              </c:ext>
            </c:extLst>
          </c:dPt>
          <c:dPt>
            <c:idx val="9"/>
            <c:invertIfNegative val="0"/>
            <c:bubble3D val="0"/>
            <c:spPr>
              <a:gradFill>
                <a:gsLst>
                  <a:gs pos="100000">
                    <a:srgbClr val="FF3B3B"/>
                  </a:gs>
                  <a:gs pos="91000">
                    <a:srgbClr val="FF3B3B"/>
                  </a:gs>
                  <a:gs pos="60000">
                    <a:sysClr val="window" lastClr="FFFFFF"/>
                  </a:gs>
                </a:gsLst>
                <a:lin ang="5400000" scaled="0"/>
              </a:gradFill>
              <a:ln w="15875" cmpd="sng">
                <a:solidFill>
                  <a:srgbClr val="FF0000"/>
                </a:solidFill>
                <a:prstDash val="solid"/>
              </a:ln>
            </c:spPr>
            <c:extLst>
              <c:ext xmlns:c16="http://schemas.microsoft.com/office/drawing/2014/chart" uri="{C3380CC4-5D6E-409C-BE32-E72D297353CC}">
                <c16:uniqueId val="{00000013-2E4B-4811-A508-829E2A6B569F}"/>
              </c:ext>
            </c:extLst>
          </c:dPt>
          <c:dPt>
            <c:idx val="10"/>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5-2E4B-4811-A508-829E2A6B569F}"/>
              </c:ext>
            </c:extLst>
          </c:dPt>
          <c:dPt>
            <c:idx val="11"/>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7-2E4B-4811-A508-829E2A6B569F}"/>
              </c:ext>
            </c:extLst>
          </c:dPt>
          <c:dPt>
            <c:idx val="12"/>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9-2E4B-4811-A508-829E2A6B569F}"/>
              </c:ext>
            </c:extLst>
          </c:dPt>
          <c:dPt>
            <c:idx val="13"/>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B-2E4B-4811-A508-829E2A6B569F}"/>
              </c:ext>
            </c:extLst>
          </c:dPt>
          <c:dPt>
            <c:idx val="14"/>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D-2E4B-4811-A508-829E2A6B569F}"/>
              </c:ext>
            </c:extLst>
          </c:dPt>
          <c:dPt>
            <c:idx val="15"/>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F-2E4B-4811-A508-829E2A6B569F}"/>
              </c:ext>
            </c:extLst>
          </c:dPt>
          <c:dPt>
            <c:idx val="16"/>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21-2E4B-4811-A508-829E2A6B569F}"/>
              </c:ext>
            </c:extLst>
          </c:dPt>
          <c:dPt>
            <c:idx val="17"/>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25-2E4B-4811-A508-829E2A6B569F}"/>
              </c:ext>
            </c:extLst>
          </c:dPt>
          <c:dPt>
            <c:idx val="18"/>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27-2E4B-4811-A508-829E2A6B569F}"/>
              </c:ext>
            </c:extLst>
          </c:dPt>
          <c:dLbls>
            <c:dLbl>
              <c:idx val="0"/>
              <c:layout>
                <c:manualLayout>
                  <c:x val="-2.6438820932676247E-3"/>
                  <c:y val="-1.4262304133837082E-2"/>
                </c:manualLayout>
              </c:layout>
              <c:tx>
                <c:rich>
                  <a:bodyPr/>
                  <a:lstStyle/>
                  <a:p>
                    <a:fld id="{92A193A3-AAB2-45E3-BD32-212A51D16A97}" type="VALUE">
                      <a:rPr lang="en-US" altLang="ja-JP" b="0"/>
                      <a:pPr/>
                      <a:t>[値]</a:t>
                    </a:fld>
                    <a:endParaRPr lang="ja-JP" altLang="en-US"/>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2E4B-4811-A508-829E2A6B569F}"/>
                </c:ext>
              </c:extLst>
            </c:dLbl>
            <c:dLbl>
              <c:idx val="1"/>
              <c:layout>
                <c:manualLayout>
                  <c:x val="-1.3219410466338245E-3"/>
                  <c:y val="-1.7249605296282812E-2"/>
                </c:manualLayout>
              </c:layout>
              <c:tx>
                <c:rich>
                  <a:bodyPr/>
                  <a:lstStyle/>
                  <a:p>
                    <a:fld id="{C88883E8-3ADE-4F5A-8241-9DEB21F38215}" type="VALUE">
                      <a:rPr lang="en-US" altLang="ja-JP" b="0"/>
                      <a:pPr/>
                      <a:t>[値]</a:t>
                    </a:fld>
                    <a:endParaRPr lang="ja-JP" altLang="en-US"/>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3-2E4B-4811-A508-829E2A6B569F}"/>
                </c:ext>
              </c:extLst>
            </c:dLbl>
            <c:dLbl>
              <c:idx val="2"/>
              <c:layout>
                <c:manualLayout>
                  <c:x val="1.15378390011122E-3"/>
                  <c:y val="6.1074960482834719E-4"/>
                </c:manualLayout>
              </c:layout>
              <c:tx>
                <c:rich>
                  <a:bodyPr wrap="square" lIns="38100" tIns="19050" rIns="38100" bIns="19050" anchor="ctr">
                    <a:noAutofit/>
                  </a:bodyPr>
                  <a:lstStyle/>
                  <a:p>
                    <a:pPr>
                      <a:defRPr sz="1200" b="0">
                        <a:latin typeface="HGSｺﾞｼｯｸM" panose="020B0600000000000000" pitchFamily="50" charset="-128"/>
                        <a:ea typeface="HGSｺﾞｼｯｸM" panose="020B0600000000000000" pitchFamily="50" charset="-128"/>
                      </a:defRPr>
                    </a:pPr>
                    <a:fld id="{64E6350C-7596-4C18-BFA7-4CDA7B9CA22A}" type="VALUE">
                      <a:rPr lang="en-US" altLang="ja-JP" b="0">
                        <a:latin typeface="HGSｺﾞｼｯｸM" panose="020B0600000000000000" pitchFamily="50" charset="-128"/>
                        <a:ea typeface="HGSｺﾞｼｯｸM" panose="020B0600000000000000" pitchFamily="50" charset="-128"/>
                      </a:rPr>
                      <a:pPr>
                        <a:defRPr sz="1200" b="0">
                          <a:latin typeface="HGSｺﾞｼｯｸM" panose="020B0600000000000000" pitchFamily="50" charset="-128"/>
                          <a:ea typeface="HGSｺﾞｼｯｸM" panose="020B0600000000000000" pitchFamily="50" charset="-128"/>
                        </a:defRPr>
                      </a:pPr>
                      <a:t>[値]</a:t>
                    </a:fld>
                    <a:endParaRPr lang="ja-JP" alt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layout>
                    <c:manualLayout>
                      <c:w val="7.3559253405169195E-2"/>
                      <c:h val="6.1147209746537978E-2"/>
                    </c:manualLayout>
                  </c15:layout>
                  <c15:dlblFieldTable/>
                  <c15:showDataLabelsRange val="0"/>
                </c:ext>
                <c:ext xmlns:c16="http://schemas.microsoft.com/office/drawing/2014/chart" uri="{C3380CC4-5D6E-409C-BE32-E72D297353CC}">
                  <c16:uniqueId val="{00000005-2E4B-4811-A508-829E2A6B569F}"/>
                </c:ext>
              </c:extLst>
            </c:dLbl>
            <c:dLbl>
              <c:idx val="3"/>
              <c:delete val="1"/>
              <c:extLst>
                <c:ext xmlns:c15="http://schemas.microsoft.com/office/drawing/2012/chart" uri="{CE6537A1-D6FC-4f65-9D91-7224C49458BB}"/>
                <c:ext xmlns:c16="http://schemas.microsoft.com/office/drawing/2014/chart" uri="{C3380CC4-5D6E-409C-BE32-E72D297353CC}">
                  <c16:uniqueId val="{00000007-2E4B-4811-A508-829E2A6B569F}"/>
                </c:ext>
              </c:extLst>
            </c:dLbl>
            <c:dLbl>
              <c:idx val="4"/>
              <c:delete val="1"/>
              <c:extLst>
                <c:ext xmlns:c15="http://schemas.microsoft.com/office/drawing/2012/chart" uri="{CE6537A1-D6FC-4f65-9D91-7224C49458BB}"/>
                <c:ext xmlns:c16="http://schemas.microsoft.com/office/drawing/2014/chart" uri="{C3380CC4-5D6E-409C-BE32-E72D297353CC}">
                  <c16:uniqueId val="{00000009-2E4B-4811-A508-829E2A6B569F}"/>
                </c:ext>
              </c:extLst>
            </c:dLbl>
            <c:dLbl>
              <c:idx val="5"/>
              <c:layout>
                <c:manualLayout>
                  <c:x val="-2.6438820932676733E-3"/>
                  <c:y val="-0.1572192643490126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2E4B-4811-A508-829E2A6B569F}"/>
                </c:ext>
              </c:extLst>
            </c:dLbl>
            <c:dLbl>
              <c:idx val="6"/>
              <c:layout>
                <c:manualLayout>
                  <c:x val="-3.3652247273751966E-4"/>
                  <c:y val="-0.19036239744020481"/>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2E4B-4811-A508-829E2A6B569F}"/>
                </c:ext>
              </c:extLst>
            </c:dLbl>
            <c:dLbl>
              <c:idx val="7"/>
              <c:layout>
                <c:manualLayout>
                  <c:x val="-2.8120912847132162E-3"/>
                  <c:y val="-0.1845242451496130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2E4B-4811-A508-829E2A6B569F}"/>
                </c:ext>
              </c:extLst>
            </c:dLbl>
            <c:dLbl>
              <c:idx val="8"/>
              <c:layout>
                <c:manualLayout>
                  <c:x val="1.6820919144568827E-4"/>
                  <c:y val="-0.2012604314553828"/>
                </c:manualLayout>
              </c:layout>
              <c:spPr>
                <a:noFill/>
                <a:ln>
                  <a:noFill/>
                </a:ln>
                <a:effectLst/>
              </c:spPr>
              <c:txPr>
                <a:bodyPr wrap="square" lIns="38100" tIns="19050" rIns="38100" bIns="19050" anchor="ctr">
                  <a:noAutofit/>
                </a:bodyPr>
                <a:lstStyle/>
                <a:p>
                  <a:pPr>
                    <a:defRPr sz="1200" b="1">
                      <a:latin typeface="HGSｺﾞｼｯｸM" panose="020B0600000000000000" pitchFamily="50" charset="-128"/>
                      <a:ea typeface="HGSｺﾞｼｯｸM" panose="020B0600000000000000"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5.7061533233025416E-2"/>
                      <c:h val="4.6603395528219793E-2"/>
                    </c:manualLayout>
                  </c15:layout>
                </c:ext>
                <c:ext xmlns:c16="http://schemas.microsoft.com/office/drawing/2014/chart" uri="{C3380CC4-5D6E-409C-BE32-E72D297353CC}">
                  <c16:uniqueId val="{00000011-2E4B-4811-A508-829E2A6B569F}"/>
                </c:ext>
              </c:extLst>
            </c:dLbl>
            <c:dLbl>
              <c:idx val="9"/>
              <c:layout>
                <c:manualLayout>
                  <c:x val="-2.9804045660052898E-3"/>
                  <c:y val="-0.28014885968762482"/>
                </c:manualLayout>
              </c:layout>
              <c:spPr>
                <a:noFill/>
                <a:ln>
                  <a:noFill/>
                </a:ln>
                <a:effectLst/>
              </c:spPr>
              <c:txPr>
                <a:bodyPr wrap="square" lIns="38100" tIns="19050" rIns="38100" bIns="19050" anchor="ctr">
                  <a:noAutofit/>
                </a:bodyPr>
                <a:lstStyle/>
                <a:p>
                  <a:pPr>
                    <a:defRPr sz="1200" b="1">
                      <a:latin typeface="HGSｺﾞｼｯｸM" panose="020B0600000000000000" pitchFamily="50" charset="-128"/>
                      <a:ea typeface="HGSｺﾞｼｯｸM" panose="020B0600000000000000"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5.7061533233025416E-2"/>
                      <c:h val="5.3734734769396622E-2"/>
                    </c:manualLayout>
                  </c15:layout>
                </c:ext>
                <c:ext xmlns:c16="http://schemas.microsoft.com/office/drawing/2014/chart" uri="{C3380CC4-5D6E-409C-BE32-E72D297353CC}">
                  <c16:uniqueId val="{00000013-2E4B-4811-A508-829E2A6B569F}"/>
                </c:ext>
              </c:extLst>
            </c:dLbl>
            <c:dLbl>
              <c:idx val="10"/>
              <c:layout>
                <c:manualLayout>
                  <c:x val="3.6293006671637724E-3"/>
                  <c:y val="-0.11096794360065249"/>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5-2E4B-4811-A508-829E2A6B569F}"/>
                </c:ext>
              </c:extLst>
            </c:dLbl>
            <c:dLbl>
              <c:idx val="11"/>
              <c:layout>
                <c:manualLayout>
                  <c:x val="-1.1537318551882211E-3"/>
                  <c:y val="-6.267080820908861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7-2E4B-4811-A508-829E2A6B569F}"/>
                </c:ext>
              </c:extLst>
            </c:dLbl>
            <c:dLbl>
              <c:idx val="12"/>
              <c:layout>
                <c:manualLayout>
                  <c:x val="9.8541857389624439E-4"/>
                  <c:y val="-6.675345313109779E-2"/>
                </c:manualLayout>
              </c:layout>
              <c:spPr>
                <a:noFill/>
                <a:ln>
                  <a:noFill/>
                </a:ln>
                <a:effectLst/>
              </c:spPr>
              <c:txPr>
                <a:bodyPr wrap="square" lIns="38100" tIns="19050" rIns="38100" bIns="19050" anchor="ctr">
                  <a:noAutofit/>
                </a:bodyPr>
                <a:lstStyle/>
                <a:p>
                  <a:pPr>
                    <a:defRPr sz="1200" b="1">
                      <a:latin typeface="HGSｺﾞｼｯｸM" panose="020B0600000000000000" pitchFamily="50" charset="-128"/>
                      <a:ea typeface="HGSｺﾞｼｯｸM" panose="020B0600000000000000"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7.6851094790979776E-2"/>
                      <c:h val="6.3243187090965755E-2"/>
                    </c:manualLayout>
                  </c15:layout>
                </c:ext>
                <c:ext xmlns:c16="http://schemas.microsoft.com/office/drawing/2014/chart" uri="{C3380CC4-5D6E-409C-BE32-E72D297353CC}">
                  <c16:uniqueId val="{00000019-2E4B-4811-A508-829E2A6B569F}"/>
                </c:ext>
              </c:extLst>
            </c:dLbl>
            <c:dLbl>
              <c:idx val="13"/>
              <c:layout>
                <c:manualLayout>
                  <c:x val="9.8541857389614724E-4"/>
                  <c:y val="-6.376914675678482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B-2E4B-4811-A508-829E2A6B569F}"/>
                </c:ext>
              </c:extLst>
            </c:dLbl>
            <c:dLbl>
              <c:idx val="14"/>
              <c:layout>
                <c:manualLayout>
                  <c:x val="1.0408984619163878E-7"/>
                  <c:y val="-5.0251983345234494E-2"/>
                </c:manualLayout>
              </c:layout>
              <c:spPr>
                <a:noFill/>
                <a:ln>
                  <a:noFill/>
                </a:ln>
                <a:effectLst/>
              </c:spPr>
              <c:txPr>
                <a:bodyPr wrap="square" lIns="38100" tIns="19050" rIns="38100" bIns="19050" anchor="ctr" anchorCtr="0">
                  <a:noAutofit/>
                </a:bodyPr>
                <a:lstStyle/>
                <a:p>
                  <a:pPr algn="l">
                    <a:defRPr sz="1200" b="1">
                      <a:latin typeface="HGSｺﾞｼｯｸM" panose="020B0600000000000000" pitchFamily="50" charset="-128"/>
                      <a:ea typeface="HGSｺﾞｼｯｸM" panose="020B0600000000000000"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6.2839560595123287E-2"/>
                      <c:h val="6.7394899314287104E-2"/>
                    </c:manualLayout>
                  </c15:layout>
                </c:ext>
                <c:ext xmlns:c16="http://schemas.microsoft.com/office/drawing/2014/chart" uri="{C3380CC4-5D6E-409C-BE32-E72D297353CC}">
                  <c16:uniqueId val="{0000001D-2E4B-4811-A508-829E2A6B569F}"/>
                </c:ext>
              </c:extLst>
            </c:dLbl>
            <c:dLbl>
              <c:idx val="15"/>
              <c:layout>
                <c:manualLayout>
                  <c:x val="1.6584635193711867E-3"/>
                  <c:y val="-6.3358486434077696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F-2E4B-4811-A508-829E2A6B569F}"/>
                </c:ext>
              </c:extLst>
            </c:dLbl>
            <c:dLbl>
              <c:idx val="16"/>
              <c:layout>
                <c:manualLayout>
                  <c:x val="2.3073596205300567E-3"/>
                  <c:y val="-3.320733386178864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2E4B-4811-A508-829E2A6B569F}"/>
                </c:ext>
              </c:extLst>
            </c:dLbl>
            <c:spPr>
              <a:noFill/>
              <a:ln>
                <a:noFill/>
              </a:ln>
              <a:effectLst/>
            </c:spPr>
            <c:txPr>
              <a:bodyPr wrap="square" lIns="38100" tIns="19050" rIns="38100" bIns="19050" anchor="ctr">
                <a:spAutoFit/>
              </a:bodyPr>
              <a:lstStyle/>
              <a:p>
                <a:pPr>
                  <a:defRPr sz="1200" b="1">
                    <a:latin typeface="HGSｺﾞｼｯｸM" panose="020B0600000000000000" pitchFamily="50" charset="-128"/>
                    <a:ea typeface="HGSｺﾞｼｯｸM" panose="020B0600000000000000"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'H31.2月版（最終）'!$B$3:$Q$3</c:f>
              <c:strCache>
                <c:ptCount val="16"/>
                <c:pt idx="0">
                  <c:v>R4
(2022)</c:v>
                </c:pt>
                <c:pt idx="1">
                  <c:v>R5
(2023)</c:v>
                </c:pt>
                <c:pt idx="2">
                  <c:v>R6
(2024)</c:v>
                </c:pt>
                <c:pt idx="3">
                  <c:v>R7
(2025)</c:v>
                </c:pt>
                <c:pt idx="4">
                  <c:v>R8
(2026)</c:v>
                </c:pt>
                <c:pt idx="5">
                  <c:v>R9
(2027)</c:v>
                </c:pt>
                <c:pt idx="6">
                  <c:v>R10
(2028)</c:v>
                </c:pt>
                <c:pt idx="7">
                  <c:v>R11
(2029)</c:v>
                </c:pt>
                <c:pt idx="8">
                  <c:v>R12
(2030)</c:v>
                </c:pt>
                <c:pt idx="9">
                  <c:v>R13
(2031)</c:v>
                </c:pt>
                <c:pt idx="10">
                  <c:v>R14
(2032)</c:v>
                </c:pt>
                <c:pt idx="11">
                  <c:v>R15
(2033)</c:v>
                </c:pt>
                <c:pt idx="12">
                  <c:v>R16
(2034)</c:v>
                </c:pt>
                <c:pt idx="13">
                  <c:v>R17
(2035)</c:v>
                </c:pt>
                <c:pt idx="14">
                  <c:v>R18
(2036)</c:v>
                </c:pt>
                <c:pt idx="15">
                  <c:v>R19
(2037)</c:v>
                </c:pt>
              </c:strCache>
            </c:strRef>
          </c:cat>
          <c:val>
            <c:numRef>
              <c:f>'H31.2月版（最終）'!$B$4:$Q$4</c:f>
              <c:numCache>
                <c:formatCode>#,##0;"▲ "#,##0</c:formatCode>
                <c:ptCount val="16"/>
                <c:pt idx="0">
                  <c:v>-622</c:v>
                </c:pt>
                <c:pt idx="1">
                  <c:v>-380</c:v>
                </c:pt>
                <c:pt idx="2">
                  <c:v>-560</c:v>
                </c:pt>
                <c:pt idx="3">
                  <c:v>-450</c:v>
                </c:pt>
                <c:pt idx="4">
                  <c:v>-480</c:v>
                </c:pt>
                <c:pt idx="5">
                  <c:v>-190</c:v>
                </c:pt>
                <c:pt idx="6">
                  <c:v>-460</c:v>
                </c:pt>
                <c:pt idx="7">
                  <c:v>-490</c:v>
                </c:pt>
                <c:pt idx="8">
                  <c:v>-420</c:v>
                </c:pt>
                <c:pt idx="9">
                  <c:v>-800</c:v>
                </c:pt>
                <c:pt idx="10">
                  <c:v>-180</c:v>
                </c:pt>
                <c:pt idx="11">
                  <c:v>-130</c:v>
                </c:pt>
                <c:pt idx="12">
                  <c:v>-100</c:v>
                </c:pt>
                <c:pt idx="13">
                  <c:v>-90</c:v>
                </c:pt>
                <c:pt idx="14">
                  <c:v>-60</c:v>
                </c:pt>
                <c:pt idx="15">
                  <c:v>-90</c:v>
                </c:pt>
              </c:numCache>
            </c:numRef>
          </c:val>
          <c:extLst>
            <c:ext xmlns:c16="http://schemas.microsoft.com/office/drawing/2014/chart" uri="{C3380CC4-5D6E-409C-BE32-E72D297353CC}">
              <c16:uniqueId val="{00000028-2E4B-4811-A508-829E2A6B569F}"/>
            </c:ext>
          </c:extLst>
        </c:ser>
        <c:ser>
          <c:idx val="1"/>
          <c:order val="1"/>
          <c:spPr>
            <a:solidFill>
              <a:schemeClr val="bg1"/>
            </a:solidFill>
            <a:ln w="15875">
              <a:solidFill>
                <a:schemeClr val="tx1"/>
              </a:solidFill>
              <a:prstDash val="solid"/>
            </a:ln>
          </c:spPr>
          <c:invertIfNegative val="0"/>
          <c:dPt>
            <c:idx val="0"/>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2A-2E4B-4811-A508-829E2A6B569F}"/>
              </c:ext>
            </c:extLst>
          </c:dPt>
          <c:dPt>
            <c:idx val="1"/>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2C-2E4B-4811-A508-829E2A6B569F}"/>
              </c:ext>
            </c:extLst>
          </c:dPt>
          <c:dPt>
            <c:idx val="2"/>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2E-2E4B-4811-A508-829E2A6B569F}"/>
              </c:ext>
            </c:extLst>
          </c:dPt>
          <c:dPt>
            <c:idx val="3"/>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30-2E4B-4811-A508-829E2A6B569F}"/>
              </c:ext>
            </c:extLst>
          </c:dPt>
          <c:dPt>
            <c:idx val="4"/>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32-2E4B-4811-A508-829E2A6B569F}"/>
              </c:ext>
            </c:extLst>
          </c:dPt>
          <c:dPt>
            <c:idx val="5"/>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34-2E4B-4811-A508-829E2A6B569F}"/>
              </c:ext>
            </c:extLst>
          </c:dPt>
          <c:dPt>
            <c:idx val="6"/>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36-2E4B-4811-A508-829E2A6B569F}"/>
              </c:ext>
            </c:extLst>
          </c:dPt>
          <c:dLbls>
            <c:dLbl>
              <c:idx val="0"/>
              <c:layout>
                <c:manualLayout>
                  <c:x val="1.3219410466338124E-3"/>
                  <c:y val="2.852535696470735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A-2E4B-4811-A508-829E2A6B569F}"/>
                </c:ext>
              </c:extLst>
            </c:dLbl>
            <c:dLbl>
              <c:idx val="2"/>
              <c:layout>
                <c:manualLayout>
                  <c:x val="-7.9316462798028984E-3"/>
                  <c:y val="2.139439207204720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2E-2E4B-4811-A508-829E2A6B569F}"/>
                </c:ext>
              </c:extLst>
            </c:dLbl>
            <c:dLbl>
              <c:idx val="3"/>
              <c:delete val="1"/>
              <c:extLst>
                <c:ext xmlns:c15="http://schemas.microsoft.com/office/drawing/2012/chart" uri="{CE6537A1-D6FC-4f65-9D91-7224C49458BB}"/>
                <c:ext xmlns:c16="http://schemas.microsoft.com/office/drawing/2014/chart" uri="{C3380CC4-5D6E-409C-BE32-E72D297353CC}">
                  <c16:uniqueId val="{00000030-2E4B-4811-A508-829E2A6B569F}"/>
                </c:ext>
              </c:extLst>
            </c:dLbl>
            <c:dLbl>
              <c:idx val="4"/>
              <c:delete val="1"/>
              <c:extLst>
                <c:ext xmlns:c15="http://schemas.microsoft.com/office/drawing/2012/chart" uri="{CE6537A1-D6FC-4f65-9D91-7224C49458BB}"/>
                <c:ext xmlns:c16="http://schemas.microsoft.com/office/drawing/2014/chart" uri="{C3380CC4-5D6E-409C-BE32-E72D297353CC}">
                  <c16:uniqueId val="{00000032-2E4B-4811-A508-829E2A6B569F}"/>
                </c:ext>
              </c:extLst>
            </c:dLbl>
            <c:dLbl>
              <c:idx val="5"/>
              <c:delete val="1"/>
              <c:extLst>
                <c:ext xmlns:c15="http://schemas.microsoft.com/office/drawing/2012/chart" uri="{CE6537A1-D6FC-4f65-9D91-7224C49458BB}"/>
                <c:ext xmlns:c16="http://schemas.microsoft.com/office/drawing/2014/chart" uri="{C3380CC4-5D6E-409C-BE32-E72D297353CC}">
                  <c16:uniqueId val="{00000034-2E4B-4811-A508-829E2A6B569F}"/>
                </c:ext>
              </c:extLst>
            </c:dLbl>
            <c:dLbl>
              <c:idx val="6"/>
              <c:delete val="1"/>
              <c:extLst>
                <c:ext xmlns:c15="http://schemas.microsoft.com/office/drawing/2012/chart" uri="{CE6537A1-D6FC-4f65-9D91-7224C49458BB}"/>
                <c:ext xmlns:c16="http://schemas.microsoft.com/office/drawing/2014/chart" uri="{C3380CC4-5D6E-409C-BE32-E72D297353CC}">
                  <c16:uniqueId val="{00000036-2E4B-4811-A508-829E2A6B569F}"/>
                </c:ext>
              </c:extLst>
            </c:dLbl>
            <c:dLbl>
              <c:idx val="7"/>
              <c:delete val="1"/>
              <c:extLst>
                <c:ext xmlns:c15="http://schemas.microsoft.com/office/drawing/2012/chart" uri="{CE6537A1-D6FC-4f65-9D91-7224C49458BB}"/>
                <c:ext xmlns:c16="http://schemas.microsoft.com/office/drawing/2014/chart" uri="{C3380CC4-5D6E-409C-BE32-E72D297353CC}">
                  <c16:uniqueId val="{00000034-A25F-46CD-BB5E-34F9B3B0ED05}"/>
                </c:ext>
              </c:extLst>
            </c:dLbl>
            <c:dLbl>
              <c:idx val="8"/>
              <c:delete val="1"/>
              <c:extLst>
                <c:ext xmlns:c15="http://schemas.microsoft.com/office/drawing/2012/chart" uri="{CE6537A1-D6FC-4f65-9D91-7224C49458BB}"/>
                <c:ext xmlns:c16="http://schemas.microsoft.com/office/drawing/2014/chart" uri="{C3380CC4-5D6E-409C-BE32-E72D297353CC}">
                  <c16:uniqueId val="{00000035-A25F-46CD-BB5E-34F9B3B0ED05}"/>
                </c:ext>
              </c:extLst>
            </c:dLbl>
            <c:dLbl>
              <c:idx val="9"/>
              <c:delete val="1"/>
              <c:extLst>
                <c:ext xmlns:c15="http://schemas.microsoft.com/office/drawing/2012/chart" uri="{CE6537A1-D6FC-4f65-9D91-7224C49458BB}"/>
                <c:ext xmlns:c16="http://schemas.microsoft.com/office/drawing/2014/chart" uri="{C3380CC4-5D6E-409C-BE32-E72D297353CC}">
                  <c16:uniqueId val="{00000036-A25F-46CD-BB5E-34F9B3B0ED05}"/>
                </c:ext>
              </c:extLst>
            </c:dLbl>
            <c:dLbl>
              <c:idx val="10"/>
              <c:delete val="1"/>
              <c:extLst>
                <c:ext xmlns:c15="http://schemas.microsoft.com/office/drawing/2012/chart" uri="{CE6537A1-D6FC-4f65-9D91-7224C49458BB}"/>
                <c:ext xmlns:c16="http://schemas.microsoft.com/office/drawing/2014/chart" uri="{C3380CC4-5D6E-409C-BE32-E72D297353CC}">
                  <c16:uniqueId val="{00000037-A25F-46CD-BB5E-34F9B3B0ED05}"/>
                </c:ext>
              </c:extLst>
            </c:dLbl>
            <c:dLbl>
              <c:idx val="11"/>
              <c:delete val="1"/>
              <c:extLst>
                <c:ext xmlns:c15="http://schemas.microsoft.com/office/drawing/2012/chart" uri="{CE6537A1-D6FC-4f65-9D91-7224C49458BB}"/>
                <c:ext xmlns:c16="http://schemas.microsoft.com/office/drawing/2014/chart" uri="{C3380CC4-5D6E-409C-BE32-E72D297353CC}">
                  <c16:uniqueId val="{00000038-A25F-46CD-BB5E-34F9B3B0ED05}"/>
                </c:ext>
              </c:extLst>
            </c:dLbl>
            <c:dLbl>
              <c:idx val="12"/>
              <c:delete val="1"/>
              <c:extLst>
                <c:ext xmlns:c15="http://schemas.microsoft.com/office/drawing/2012/chart" uri="{CE6537A1-D6FC-4f65-9D91-7224C49458BB}"/>
                <c:ext xmlns:c16="http://schemas.microsoft.com/office/drawing/2014/chart" uri="{C3380CC4-5D6E-409C-BE32-E72D297353CC}">
                  <c16:uniqueId val="{00000039-A25F-46CD-BB5E-34F9B3B0ED05}"/>
                </c:ext>
              </c:extLst>
            </c:dLbl>
            <c:dLbl>
              <c:idx val="13"/>
              <c:delete val="1"/>
              <c:extLst>
                <c:ext xmlns:c15="http://schemas.microsoft.com/office/drawing/2012/chart" uri="{CE6537A1-D6FC-4f65-9D91-7224C49458BB}"/>
                <c:ext xmlns:c16="http://schemas.microsoft.com/office/drawing/2014/chart" uri="{C3380CC4-5D6E-409C-BE32-E72D297353CC}">
                  <c16:uniqueId val="{0000003A-A25F-46CD-BB5E-34F9B3B0ED05}"/>
                </c:ext>
              </c:extLst>
            </c:dLbl>
            <c:dLbl>
              <c:idx val="14"/>
              <c:delete val="1"/>
              <c:extLst>
                <c:ext xmlns:c15="http://schemas.microsoft.com/office/drawing/2012/chart" uri="{CE6537A1-D6FC-4f65-9D91-7224C49458BB}"/>
                <c:ext xmlns:c16="http://schemas.microsoft.com/office/drawing/2014/chart" uri="{C3380CC4-5D6E-409C-BE32-E72D297353CC}">
                  <c16:uniqueId val="{0000003B-A25F-46CD-BB5E-34F9B3B0ED05}"/>
                </c:ext>
              </c:extLst>
            </c:dLbl>
            <c:dLbl>
              <c:idx val="15"/>
              <c:delete val="1"/>
              <c:extLst>
                <c:ext xmlns:c15="http://schemas.microsoft.com/office/drawing/2012/chart" uri="{CE6537A1-D6FC-4f65-9D91-7224C49458BB}"/>
                <c:ext xmlns:c16="http://schemas.microsoft.com/office/drawing/2014/chart" uri="{C3380CC4-5D6E-409C-BE32-E72D297353CC}">
                  <c16:uniqueId val="{0000003C-A25F-46CD-BB5E-34F9B3B0ED05}"/>
                </c:ext>
              </c:extLst>
            </c:dLbl>
            <c:spPr>
              <a:noFill/>
              <a:ln>
                <a:noFill/>
              </a:ln>
              <a:effectLst/>
            </c:spPr>
            <c:txPr>
              <a:bodyPr lIns="38100" tIns="19050" rIns="38100" bIns="19050">
                <a:spAutoFit/>
              </a:bodyPr>
              <a:lstStyle/>
              <a:p>
                <a:pPr>
                  <a:defRPr sz="1200" b="0" i="0" baseline="0">
                    <a:latin typeface="HGSｺﾞｼｯｸM" panose="020B0600000000000000" pitchFamily="50" charset="-128"/>
                    <a:ea typeface="HGSｺﾞｼｯｸM" panose="020B0600000000000000"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ext>
            </c:extLst>
          </c:dLbls>
          <c:cat>
            <c:strRef>
              <c:f>'H31.2月版（最終）'!$B$3:$Q$3</c:f>
              <c:strCache>
                <c:ptCount val="16"/>
                <c:pt idx="0">
                  <c:v>R4
(2022)</c:v>
                </c:pt>
                <c:pt idx="1">
                  <c:v>R5
(2023)</c:v>
                </c:pt>
                <c:pt idx="2">
                  <c:v>R6
(2024)</c:v>
                </c:pt>
                <c:pt idx="3">
                  <c:v>R7
(2025)</c:v>
                </c:pt>
                <c:pt idx="4">
                  <c:v>R8
(2026)</c:v>
                </c:pt>
                <c:pt idx="5">
                  <c:v>R9
(2027)</c:v>
                </c:pt>
                <c:pt idx="6">
                  <c:v>R10
(2028)</c:v>
                </c:pt>
                <c:pt idx="7">
                  <c:v>R11
(2029)</c:v>
                </c:pt>
                <c:pt idx="8">
                  <c:v>R12
(2030)</c:v>
                </c:pt>
                <c:pt idx="9">
                  <c:v>R13
(2031)</c:v>
                </c:pt>
                <c:pt idx="10">
                  <c:v>R14
(2032)</c:v>
                </c:pt>
                <c:pt idx="11">
                  <c:v>R15
(2033)</c:v>
                </c:pt>
                <c:pt idx="12">
                  <c:v>R16
(2034)</c:v>
                </c:pt>
                <c:pt idx="13">
                  <c:v>R17
(2035)</c:v>
                </c:pt>
                <c:pt idx="14">
                  <c:v>R18
(2036)</c:v>
                </c:pt>
                <c:pt idx="15">
                  <c:v>R19
(2037)</c:v>
                </c:pt>
              </c:strCache>
            </c:strRef>
          </c:cat>
          <c:val>
            <c:numRef>
              <c:f>'H31.2月版（最終）'!$B$5:$Q$5</c:f>
              <c:numCache>
                <c:formatCode>#,##0;"▲ "#,##0</c:formatCode>
                <c:ptCount val="16"/>
                <c:pt idx="0">
                  <c:v>-172</c:v>
                </c:pt>
                <c:pt idx="1">
                  <c:v>-170</c:v>
                </c:pt>
                <c:pt idx="2">
                  <c:v>-170</c:v>
                </c:pt>
                <c:pt idx="3">
                  <c:v>0</c:v>
                </c:pt>
                <c:pt idx="4">
                  <c:v>0</c:v>
                </c:pt>
                <c:pt idx="5">
                  <c:v>0</c:v>
                </c:pt>
                <c:pt idx="6">
                  <c:v>0</c:v>
                </c:pt>
                <c:pt idx="7">
                  <c:v>0</c:v>
                </c:pt>
                <c:pt idx="8">
                  <c:v>0</c:v>
                </c:pt>
                <c:pt idx="9">
                  <c:v>0</c:v>
                </c:pt>
                <c:pt idx="10">
                  <c:v>0</c:v>
                </c:pt>
                <c:pt idx="11">
                  <c:v>0</c:v>
                </c:pt>
                <c:pt idx="12">
                  <c:v>0</c:v>
                </c:pt>
                <c:pt idx="13">
                  <c:v>0</c:v>
                </c:pt>
                <c:pt idx="14">
                  <c:v>0</c:v>
                </c:pt>
                <c:pt idx="15">
                  <c:v>0</c:v>
                </c:pt>
              </c:numCache>
            </c:numRef>
          </c:val>
          <c:extLst>
            <c:ext xmlns:c16="http://schemas.microsoft.com/office/drawing/2014/chart" uri="{C3380CC4-5D6E-409C-BE32-E72D297353CC}">
              <c16:uniqueId val="{00000037-2E4B-4811-A508-829E2A6B569F}"/>
            </c:ext>
          </c:extLst>
        </c:ser>
        <c:dLbls>
          <c:showLegendKey val="0"/>
          <c:showVal val="0"/>
          <c:showCatName val="0"/>
          <c:showSerName val="0"/>
          <c:showPercent val="0"/>
          <c:showBubbleSize val="0"/>
        </c:dLbls>
        <c:gapWidth val="39"/>
        <c:overlap val="100"/>
        <c:axId val="91541888"/>
        <c:axId val="91543808"/>
      </c:barChart>
      <c:lineChart>
        <c:grouping val="standard"/>
        <c:varyColors val="0"/>
        <c:ser>
          <c:idx val="2"/>
          <c:order val="2"/>
          <c:spPr>
            <a:ln w="9525">
              <a:solidFill>
                <a:sysClr val="windowText" lastClr="000000"/>
              </a:solidFill>
            </a:ln>
          </c:spPr>
          <c:marker>
            <c:symbol val="circle"/>
            <c:size val="5"/>
            <c:spPr>
              <a:solidFill>
                <a:sysClr val="windowText" lastClr="000000"/>
              </a:solidFill>
              <a:ln w="6350">
                <a:solidFill>
                  <a:sysClr val="windowText" lastClr="000000"/>
                </a:solidFill>
              </a:ln>
            </c:spPr>
          </c:marker>
          <c:cat>
            <c:strRef>
              <c:f>'H31.2月版（最終）'!$B$3:$Q$3</c:f>
              <c:strCache>
                <c:ptCount val="16"/>
                <c:pt idx="0">
                  <c:v>R4
(2022)</c:v>
                </c:pt>
                <c:pt idx="1">
                  <c:v>R5
(2023)</c:v>
                </c:pt>
                <c:pt idx="2">
                  <c:v>R6
(2024)</c:v>
                </c:pt>
                <c:pt idx="3">
                  <c:v>R7
(2025)</c:v>
                </c:pt>
                <c:pt idx="4">
                  <c:v>R8
(2026)</c:v>
                </c:pt>
                <c:pt idx="5">
                  <c:v>R9
(2027)</c:v>
                </c:pt>
                <c:pt idx="6">
                  <c:v>R10
(2028)</c:v>
                </c:pt>
                <c:pt idx="7">
                  <c:v>R11
(2029)</c:v>
                </c:pt>
                <c:pt idx="8">
                  <c:v>R12
(2030)</c:v>
                </c:pt>
                <c:pt idx="9">
                  <c:v>R13
(2031)</c:v>
                </c:pt>
                <c:pt idx="10">
                  <c:v>R14
(2032)</c:v>
                </c:pt>
                <c:pt idx="11">
                  <c:v>R15
(2033)</c:v>
                </c:pt>
                <c:pt idx="12">
                  <c:v>R16
(2034)</c:v>
                </c:pt>
                <c:pt idx="13">
                  <c:v>R17
(2035)</c:v>
                </c:pt>
                <c:pt idx="14">
                  <c:v>R18
(2036)</c:v>
                </c:pt>
                <c:pt idx="15">
                  <c:v>R19
(2037)</c:v>
                </c:pt>
              </c:strCache>
            </c:strRef>
          </c:cat>
          <c:val>
            <c:numRef>
              <c:f>'H31.2月版（最終）'!$B$6:$Q$6</c:f>
              <c:numCache>
                <c:formatCode>#,##0;"▲ "#,##0</c:formatCode>
                <c:ptCount val="16"/>
                <c:pt idx="0">
                  <c:v>-794</c:v>
                </c:pt>
                <c:pt idx="1">
                  <c:v>-550</c:v>
                </c:pt>
                <c:pt idx="2">
                  <c:v>-730</c:v>
                </c:pt>
                <c:pt idx="3">
                  <c:v>-450</c:v>
                </c:pt>
                <c:pt idx="4">
                  <c:v>-480</c:v>
                </c:pt>
                <c:pt idx="5">
                  <c:v>-190</c:v>
                </c:pt>
                <c:pt idx="6">
                  <c:v>-460</c:v>
                </c:pt>
                <c:pt idx="7">
                  <c:v>-490</c:v>
                </c:pt>
                <c:pt idx="8">
                  <c:v>-420</c:v>
                </c:pt>
                <c:pt idx="9">
                  <c:v>-800</c:v>
                </c:pt>
                <c:pt idx="10">
                  <c:v>-180</c:v>
                </c:pt>
                <c:pt idx="11">
                  <c:v>-130</c:v>
                </c:pt>
                <c:pt idx="12">
                  <c:v>-100</c:v>
                </c:pt>
                <c:pt idx="13">
                  <c:v>-90</c:v>
                </c:pt>
                <c:pt idx="14">
                  <c:v>-60</c:v>
                </c:pt>
                <c:pt idx="15">
                  <c:v>-90</c:v>
                </c:pt>
              </c:numCache>
            </c:numRef>
          </c:val>
          <c:smooth val="0"/>
          <c:extLst>
            <c:ext xmlns:c16="http://schemas.microsoft.com/office/drawing/2014/chart" uri="{C3380CC4-5D6E-409C-BE32-E72D297353CC}">
              <c16:uniqueId val="{00000036-BF68-4212-8779-C88DED3959E7}"/>
            </c:ext>
          </c:extLst>
        </c:ser>
        <c:dLbls>
          <c:showLegendKey val="0"/>
          <c:showVal val="0"/>
          <c:showCatName val="0"/>
          <c:showSerName val="0"/>
          <c:showPercent val="0"/>
          <c:showBubbleSize val="0"/>
        </c:dLbls>
        <c:marker val="1"/>
        <c:smooth val="0"/>
        <c:axId val="91541888"/>
        <c:axId val="91543808"/>
      </c:lineChart>
      <c:catAx>
        <c:axId val="91541888"/>
        <c:scaling>
          <c:orientation val="minMax"/>
        </c:scaling>
        <c:delete val="0"/>
        <c:axPos val="b"/>
        <c:numFmt formatCode="General" sourceLinked="1"/>
        <c:majorTickMark val="out"/>
        <c:minorTickMark val="none"/>
        <c:tickLblPos val="high"/>
        <c:spPr>
          <a:ln w="12700">
            <a:solidFill>
              <a:srgbClr val="000000"/>
            </a:solidFill>
            <a:prstDash val="solid"/>
          </a:ln>
        </c:spPr>
        <c:txPr>
          <a:bodyPr rot="0" vert="horz"/>
          <a:lstStyle/>
          <a:p>
            <a:pPr>
              <a:defRPr sz="1100" b="1" i="0" u="none" strike="noStrike" baseline="0">
                <a:solidFill>
                  <a:srgbClr val="000000"/>
                </a:solidFill>
                <a:latin typeface="HGPｺﾞｼｯｸM" panose="020B0600000000000000" pitchFamily="50" charset="-128"/>
                <a:ea typeface="HGPｺﾞｼｯｸM" panose="020B0600000000000000" pitchFamily="50" charset="-128"/>
                <a:cs typeface="ＭＳ Ｐゴシック"/>
              </a:defRPr>
            </a:pPr>
            <a:endParaRPr lang="ja-JP"/>
          </a:p>
        </c:txPr>
        <c:crossAx val="91543808"/>
        <c:crossesAt val="0"/>
        <c:auto val="1"/>
        <c:lblAlgn val="ctr"/>
        <c:lblOffset val="0"/>
        <c:tickLblSkip val="1"/>
        <c:tickMarkSkip val="1"/>
        <c:noMultiLvlLbl val="0"/>
      </c:catAx>
      <c:valAx>
        <c:axId val="91543808"/>
        <c:scaling>
          <c:orientation val="minMax"/>
          <c:max val="0"/>
          <c:min val="-1200"/>
        </c:scaling>
        <c:delete val="0"/>
        <c:axPos val="l"/>
        <c:majorGridlines>
          <c:spPr>
            <a:ln w="3175">
              <a:solidFill>
                <a:schemeClr val="tx1">
                  <a:lumMod val="75000"/>
                  <a:lumOff val="25000"/>
                </a:schemeClr>
              </a:solidFill>
              <a:prstDash val="solid"/>
            </a:ln>
          </c:spPr>
        </c:majorGridlines>
        <c:numFmt formatCode="#,##0;&quot;▲&quot;#,##0" sourceLinked="0"/>
        <c:majorTickMark val="none"/>
        <c:minorTickMark val="none"/>
        <c:tickLblPos val="nextTo"/>
        <c:spPr>
          <a:noFill/>
          <a:ln w="3175">
            <a:solidFill>
              <a:schemeClr val="tx2">
                <a:lumMod val="60000"/>
                <a:lumOff val="40000"/>
              </a:schemeClr>
            </a:solidFill>
            <a:prstDash val="dash"/>
          </a:ln>
        </c:spPr>
        <c:txPr>
          <a:bodyPr rot="0" vert="horz"/>
          <a:lstStyle/>
          <a:p>
            <a:pPr>
              <a:defRPr sz="1100" b="0" i="0" u="none" strike="noStrike" baseline="0">
                <a:solidFill>
                  <a:srgbClr val="000000"/>
                </a:solidFill>
                <a:latin typeface="HGPｺﾞｼｯｸM" panose="020B0600000000000000" pitchFamily="50" charset="-128"/>
                <a:ea typeface="HGPｺﾞｼｯｸM" panose="020B0600000000000000" pitchFamily="50" charset="-128"/>
                <a:cs typeface="ＭＳ Ｐゴシック"/>
              </a:defRPr>
            </a:pPr>
            <a:endParaRPr lang="ja-JP"/>
          </a:p>
        </c:txPr>
        <c:crossAx val="91541888"/>
        <c:crosses val="autoZero"/>
        <c:crossBetween val="between"/>
        <c:majorUnit val="200"/>
        <c:minorUnit val="100"/>
      </c:valAx>
      <c:spPr>
        <a:noFill/>
        <a:ln w="25400">
          <a:solidFill>
            <a:schemeClr val="tx1">
              <a:lumMod val="50000"/>
              <a:lumOff val="50000"/>
            </a:schemeClr>
          </a:solidFill>
        </a:ln>
      </c:spPr>
    </c:plotArea>
    <c:plotVisOnly val="1"/>
    <c:dispBlanksAs val="gap"/>
    <c:showDLblsOverMax val="0"/>
  </c:chart>
  <c:spPr>
    <a:noFill/>
    <a:ln w="9525">
      <a:noFill/>
    </a:ln>
  </c:spPr>
  <c:txPr>
    <a:bodyPr/>
    <a:lstStyle/>
    <a:p>
      <a:pPr>
        <a:defRPr sz="2275" b="0" i="0" u="none" strike="noStrike" baseline="0">
          <a:solidFill>
            <a:srgbClr val="000000"/>
          </a:solidFill>
          <a:latin typeface="ＭＳ Ｐゴシック"/>
          <a:ea typeface="ＭＳ Ｐゴシック"/>
          <a:cs typeface="ＭＳ Ｐゴシック"/>
        </a:defRPr>
      </a:pPr>
      <a:endParaRPr lang="ja-JP"/>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0.18007</cdr:x>
      <cdr:y>0.38697</cdr:y>
    </cdr:from>
    <cdr:to>
      <cdr:x>0.23867</cdr:x>
      <cdr:y>0.5</cdr:y>
    </cdr:to>
    <cdr:cxnSp macro="">
      <cdr:nvCxnSpPr>
        <cdr:cNvPr id="9" name="直線矢印コネクタ 8"/>
        <cdr:cNvCxnSpPr/>
      </cdr:nvCxnSpPr>
      <cdr:spPr>
        <a:xfrm xmlns:a="http://schemas.openxmlformats.org/drawingml/2006/main" flipH="1" flipV="1">
          <a:off x="1646243" y="2132222"/>
          <a:ext cx="535759" cy="622798"/>
        </a:xfrm>
        <a:prstGeom xmlns:a="http://schemas.openxmlformats.org/drawingml/2006/main" prst="straightConnector1">
          <a:avLst/>
        </a:prstGeom>
        <a:ln xmlns:a="http://schemas.openxmlformats.org/drawingml/2006/main" w="19050">
          <a:tailEnd type="arrow"/>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0.22263</cdr:x>
      <cdr:y>0.47888</cdr:y>
    </cdr:from>
    <cdr:to>
      <cdr:x>0.39563</cdr:x>
      <cdr:y>0.54879</cdr:y>
    </cdr:to>
    <cdr:sp macro="" textlink="">
      <cdr:nvSpPr>
        <cdr:cNvPr id="15" name="角丸四角形 14"/>
        <cdr:cNvSpPr/>
      </cdr:nvSpPr>
      <cdr:spPr>
        <a:xfrm xmlns:a="http://schemas.openxmlformats.org/drawingml/2006/main">
          <a:off x="2035358" y="2638663"/>
          <a:ext cx="1581607" cy="385207"/>
        </a:xfrm>
        <a:prstGeom xmlns:a="http://schemas.openxmlformats.org/drawingml/2006/main" prst="roundRect">
          <a:avLst/>
        </a:prstGeom>
        <a:solidFill xmlns:a="http://schemas.openxmlformats.org/drawingml/2006/main">
          <a:schemeClr val="bg1"/>
        </a:solidFill>
        <a:ln xmlns:a="http://schemas.openxmlformats.org/drawingml/2006/mai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wrap="square" rtlCol="0" anchor="ct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kumimoji="1" lang="ja-JP" altLang="en-US" sz="1400" b="1">
              <a:solidFill>
                <a:sysClr val="windowText" lastClr="000000"/>
              </a:solidFill>
              <a:latin typeface="HGSｺﾞｼｯｸM" panose="020B0600000000000000" pitchFamily="50" charset="-128"/>
              <a:ea typeface="HGSｺﾞｼｯｸM" panose="020B0600000000000000" pitchFamily="50" charset="-128"/>
              <a:cs typeface="Meiryo UI" panose="020B0604030504040204" pitchFamily="50" charset="-128"/>
            </a:rPr>
            <a:t>収支不足額</a:t>
          </a:r>
        </a:p>
      </cdr:txBody>
    </cdr:sp>
  </cdr:relSizeAnchor>
  <cdr:relSizeAnchor xmlns:cdr="http://schemas.openxmlformats.org/drawingml/2006/chartDrawing">
    <cdr:from>
      <cdr:x>0.06315</cdr:x>
      <cdr:y>0.18254</cdr:y>
    </cdr:from>
    <cdr:to>
      <cdr:x>0.13359</cdr:x>
      <cdr:y>0.24936</cdr:y>
    </cdr:to>
    <cdr:sp macro="" textlink="">
      <cdr:nvSpPr>
        <cdr:cNvPr id="2" name="テキスト ボックス 1"/>
        <cdr:cNvSpPr txBox="1"/>
      </cdr:nvSpPr>
      <cdr:spPr>
        <a:xfrm xmlns:a="http://schemas.openxmlformats.org/drawingml/2006/main">
          <a:off x="577312" y="1005800"/>
          <a:ext cx="644039" cy="36817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ja-JP" altLang="en-US" sz="1200" dirty="0" smtClean="0">
              <a:latin typeface="HGPｺﾞｼｯｸM" panose="020B0600000000000000" pitchFamily="50" charset="-128"/>
              <a:ea typeface="HGPｺﾞｼｯｸM" panose="020B0600000000000000" pitchFamily="50" charset="-128"/>
            </a:rPr>
            <a:t>▲</a:t>
          </a:r>
          <a:r>
            <a:rPr lang="en-US" altLang="ja-JP" sz="1200" dirty="0" smtClean="0">
              <a:latin typeface="HGPｺﾞｼｯｸM" panose="020B0600000000000000" pitchFamily="50" charset="-128"/>
              <a:ea typeface="HGPｺﾞｼｯｸM" panose="020B0600000000000000" pitchFamily="50" charset="-128"/>
            </a:rPr>
            <a:t>393</a:t>
          </a:r>
          <a:endParaRPr lang="ja-JP" altLang="en-US" sz="1200" dirty="0">
            <a:latin typeface="HGPｺﾞｼｯｸM" panose="020B0600000000000000" pitchFamily="50" charset="-128"/>
            <a:ea typeface="HGPｺﾞｼｯｸM" panose="020B0600000000000000" pitchFamily="50" charset="-128"/>
          </a:endParaRPr>
        </a:p>
      </cdr:txBody>
    </cdr:sp>
  </cdr:relSizeAnchor>
  <cdr:relSizeAnchor xmlns:cdr="http://schemas.openxmlformats.org/drawingml/2006/chartDrawing">
    <cdr:from>
      <cdr:x>0.92701</cdr:x>
      <cdr:y>0</cdr:y>
    </cdr:from>
    <cdr:to>
      <cdr:x>0.99201</cdr:x>
      <cdr:y>0.0533</cdr:y>
    </cdr:to>
    <cdr:sp macro="" textlink="">
      <cdr:nvSpPr>
        <cdr:cNvPr id="5" name="テキスト ボックス 1"/>
        <cdr:cNvSpPr txBox="1"/>
      </cdr:nvSpPr>
      <cdr:spPr>
        <a:xfrm xmlns:a="http://schemas.openxmlformats.org/drawingml/2006/main">
          <a:off x="8474943" y="-1843796"/>
          <a:ext cx="594206" cy="293712"/>
        </a:xfrm>
        <a:prstGeom xmlns:a="http://schemas.openxmlformats.org/drawingml/2006/main" prst="rect">
          <a:avLst/>
        </a:prstGeom>
      </cdr:spPr>
      <cdr:txBody>
        <a:bodyPr xmlns:a="http://schemas.openxmlformats.org/drawingml/2006/main" wrap="square" rtlCol="0"/>
        <a:lstStyle xmlns:a="http://schemas.openxmlformats.org/drawingml/2006/main">
          <a:defPPr>
            <a:defRPr lang="ja-JP"/>
          </a:defPPr>
          <a:lvl1pPr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1pPr>
          <a:lvl2pPr marL="4572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2pPr>
          <a:lvl3pPr marL="9144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3pPr>
          <a:lvl4pPr marL="13716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4pPr>
          <a:lvl5pPr marL="18288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xmlns:a="http://schemas.openxmlformats.org/drawingml/2006/main">
          <a:r>
            <a:rPr lang="en-US" altLang="ja-JP" sz="1000" dirty="0" smtClean="0">
              <a:latin typeface="HGSｺﾞｼｯｸM" panose="020B0600000000000000" pitchFamily="50" charset="-128"/>
              <a:ea typeface="HGSｺﾞｼｯｸM" panose="020B0600000000000000" pitchFamily="50" charset="-128"/>
            </a:rPr>
            <a:t>(</a:t>
          </a:r>
          <a:r>
            <a:rPr lang="ja-JP" altLang="en-US" sz="1000" dirty="0" smtClean="0">
              <a:latin typeface="HGSｺﾞｼｯｸM" panose="020B0600000000000000" pitchFamily="50" charset="-128"/>
              <a:ea typeface="HGSｺﾞｼｯｸM" panose="020B0600000000000000" pitchFamily="50" charset="-128"/>
            </a:rPr>
            <a:t>年度</a:t>
          </a:r>
          <a:r>
            <a:rPr lang="en-US" altLang="ja-JP" sz="1000" dirty="0" smtClean="0">
              <a:latin typeface="HGSｺﾞｼｯｸM" panose="020B0600000000000000" pitchFamily="50" charset="-128"/>
              <a:ea typeface="HGSｺﾞｼｯｸM" panose="020B0600000000000000" pitchFamily="50" charset="-128"/>
            </a:rPr>
            <a:t>)</a:t>
          </a:r>
          <a:endParaRPr lang="ja-JP" altLang="en-US" sz="1000" dirty="0">
            <a:latin typeface="HGSｺﾞｼｯｸM" panose="020B0600000000000000" pitchFamily="50" charset="-128"/>
            <a:ea typeface="HGSｺﾞｼｯｸM" panose="020B0600000000000000" pitchFamily="50" charset="-128"/>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0.11261</cdr:x>
      <cdr:y>0.47069</cdr:y>
    </cdr:from>
    <cdr:to>
      <cdr:x>0.18154</cdr:x>
      <cdr:y>0.53999</cdr:y>
    </cdr:to>
    <cdr:sp macro="" textlink="">
      <cdr:nvSpPr>
        <cdr:cNvPr id="2" name="テキスト ボックス 11"/>
        <cdr:cNvSpPr txBox="1"/>
      </cdr:nvSpPr>
      <cdr:spPr>
        <a:xfrm xmlns:a="http://schemas.openxmlformats.org/drawingml/2006/main">
          <a:off x="1081900" y="2514716"/>
          <a:ext cx="662216" cy="370243"/>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ja-JP" altLang="en-US"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en-US" altLang="ja-JP"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550</a:t>
          </a:r>
          <a:endPar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endParaRPr>
        </a:p>
      </cdr:txBody>
    </cdr:sp>
  </cdr:relSizeAnchor>
  <cdr:relSizeAnchor xmlns:cdr="http://schemas.openxmlformats.org/drawingml/2006/chartDrawing">
    <cdr:from>
      <cdr:x>0.16987</cdr:x>
      <cdr:y>0.54454</cdr:y>
    </cdr:from>
    <cdr:to>
      <cdr:x>0.24692</cdr:x>
      <cdr:y>0.60466</cdr:y>
    </cdr:to>
    <cdr:sp macro="" textlink="">
      <cdr:nvSpPr>
        <cdr:cNvPr id="3" name="テキスト ボックス 11"/>
        <cdr:cNvSpPr txBox="1"/>
      </cdr:nvSpPr>
      <cdr:spPr>
        <a:xfrm xmlns:a="http://schemas.openxmlformats.org/drawingml/2006/main">
          <a:off x="1631957" y="2909292"/>
          <a:ext cx="740226" cy="321198"/>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ja-JP" altLang="en-US"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en-US" altLang="ja-JP"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730</a:t>
          </a:r>
          <a:endPar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endParaRPr>
        </a:p>
      </cdr:txBody>
    </cdr:sp>
  </cdr:relSizeAnchor>
  <cdr:relSizeAnchor xmlns:cdr="http://schemas.openxmlformats.org/drawingml/2006/chartDrawing">
    <cdr:from>
      <cdr:x>0.22366</cdr:x>
      <cdr:y>0.3833</cdr:y>
    </cdr:from>
    <cdr:to>
      <cdr:x>0.29447</cdr:x>
      <cdr:y>0.44342</cdr:y>
    </cdr:to>
    <cdr:sp macro="" textlink="">
      <cdr:nvSpPr>
        <cdr:cNvPr id="4" name="テキスト ボックス 11"/>
        <cdr:cNvSpPr txBox="1"/>
      </cdr:nvSpPr>
      <cdr:spPr>
        <a:xfrm xmlns:a="http://schemas.openxmlformats.org/drawingml/2006/main">
          <a:off x="2148703" y="2047804"/>
          <a:ext cx="680278" cy="321198"/>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kumimoji="1" lang="ja-JP" altLang="en-US"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en-US" altLang="ja-JP"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450</a:t>
          </a:r>
          <a:endPar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endParaRPr>
        </a:p>
      </cdr:txBody>
    </cdr:sp>
  </cdr:relSizeAnchor>
  <cdr:relSizeAnchor xmlns:cdr="http://schemas.openxmlformats.org/drawingml/2006/chartDrawing">
    <cdr:from>
      <cdr:x>0.28103</cdr:x>
      <cdr:y>0.37918</cdr:y>
    </cdr:from>
    <cdr:to>
      <cdr:x>0.35393</cdr:x>
      <cdr:y>0.4393</cdr:y>
    </cdr:to>
    <cdr:sp macro="" textlink="">
      <cdr:nvSpPr>
        <cdr:cNvPr id="5" name="テキスト ボックス 11"/>
        <cdr:cNvSpPr txBox="1"/>
      </cdr:nvSpPr>
      <cdr:spPr>
        <a:xfrm xmlns:a="http://schemas.openxmlformats.org/drawingml/2006/main">
          <a:off x="2699851" y="2025819"/>
          <a:ext cx="700356" cy="321198"/>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ja-JP" altLang="en-US"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en-US" altLang="ja-JP"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480</a:t>
          </a:r>
          <a:endPar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endParaRPr>
        </a:p>
      </cdr:txBody>
    </cdr:sp>
  </cdr:relSizeAnchor>
  <cdr:relSizeAnchor xmlns:cdr="http://schemas.openxmlformats.org/drawingml/2006/chartDrawing">
    <cdr:from>
      <cdr:x>0.23315</cdr:x>
      <cdr:y>0.44855</cdr:y>
    </cdr:from>
    <cdr:to>
      <cdr:x>0.32972</cdr:x>
      <cdr:y>0.55409</cdr:y>
    </cdr:to>
    <cdr:cxnSp macro="">
      <cdr:nvCxnSpPr>
        <cdr:cNvPr id="9" name="直線矢印コネクタ 8">
          <a:extLst xmlns:a="http://schemas.openxmlformats.org/drawingml/2006/main">
            <a:ext uri="{FF2B5EF4-FFF2-40B4-BE49-F238E27FC236}">
              <a16:creationId xmlns:a16="http://schemas.microsoft.com/office/drawing/2014/main" id="{6CFD72E8-9284-4489-8F62-3D136A762488}"/>
            </a:ext>
          </a:extLst>
        </cdr:cNvPr>
        <cdr:cNvCxnSpPr/>
      </cdr:nvCxnSpPr>
      <cdr:spPr>
        <a:xfrm xmlns:a="http://schemas.openxmlformats.org/drawingml/2006/main" flipH="1" flipV="1">
          <a:off x="2239907" y="2396434"/>
          <a:ext cx="927756" cy="563860"/>
        </a:xfrm>
        <a:prstGeom xmlns:a="http://schemas.openxmlformats.org/drawingml/2006/main" prst="straightConnector1">
          <a:avLst/>
        </a:prstGeom>
        <a:ln xmlns:a="http://schemas.openxmlformats.org/drawingml/2006/main" w="19050">
          <a:tailEnd type="arrow"/>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0.05945</cdr:x>
      <cdr:y>0.57262</cdr:y>
    </cdr:from>
    <cdr:to>
      <cdr:x>0.14155</cdr:x>
      <cdr:y>0.64345</cdr:y>
    </cdr:to>
    <cdr:sp macro="" textlink="">
      <cdr:nvSpPr>
        <cdr:cNvPr id="10" name="テキスト ボックス 11"/>
        <cdr:cNvSpPr txBox="1"/>
      </cdr:nvSpPr>
      <cdr:spPr>
        <a:xfrm xmlns:a="http://schemas.openxmlformats.org/drawingml/2006/main">
          <a:off x="571120" y="3059294"/>
          <a:ext cx="788742" cy="378418"/>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ja-JP" altLang="en-US"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en-US" altLang="ja-JP"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794</a:t>
          </a:r>
          <a:endPar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endParaRPr>
        </a:p>
      </cdr:txBody>
    </cdr:sp>
  </cdr:relSizeAnchor>
  <cdr:relSizeAnchor xmlns:cdr="http://schemas.openxmlformats.org/drawingml/2006/chartDrawing">
    <cdr:from>
      <cdr:x>0.33218</cdr:x>
      <cdr:y>0.5234</cdr:y>
    </cdr:from>
    <cdr:to>
      <cdr:x>0.50518</cdr:x>
      <cdr:y>0.5933</cdr:y>
    </cdr:to>
    <cdr:sp macro="" textlink="">
      <cdr:nvSpPr>
        <cdr:cNvPr id="15" name="角丸四角形 14"/>
        <cdr:cNvSpPr/>
      </cdr:nvSpPr>
      <cdr:spPr>
        <a:xfrm xmlns:a="http://schemas.openxmlformats.org/drawingml/2006/main">
          <a:off x="3191234" y="2796298"/>
          <a:ext cx="1662026" cy="373502"/>
        </a:xfrm>
        <a:prstGeom xmlns:a="http://schemas.openxmlformats.org/drawingml/2006/main" prst="roundRect">
          <a:avLst/>
        </a:prstGeom>
        <a:solidFill xmlns:a="http://schemas.openxmlformats.org/drawingml/2006/main">
          <a:schemeClr val="bg1"/>
        </a:solidFill>
        <a:ln xmlns:a="http://schemas.openxmlformats.org/drawingml/2006/mai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wrap="square" rtlCol="0" anchor="ct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kumimoji="1" lang="ja-JP" altLang="en-US" sz="1400" b="1" dirty="0">
              <a:solidFill>
                <a:sysClr val="windowText" lastClr="000000"/>
              </a:solidFill>
              <a:latin typeface="HGSｺﾞｼｯｸM" panose="020B0600000000000000" pitchFamily="50" charset="-128"/>
              <a:ea typeface="HGSｺﾞｼｯｸM" panose="020B0600000000000000" pitchFamily="50" charset="-128"/>
              <a:cs typeface="Meiryo UI" panose="020B0604030504040204" pitchFamily="50" charset="-128"/>
            </a:rPr>
            <a:t>収支不足額</a:t>
          </a:r>
        </a:p>
      </cdr:txBody>
    </cdr:sp>
  </cdr:relSizeAnchor>
  <cdr:relSizeAnchor xmlns:cdr="http://schemas.openxmlformats.org/drawingml/2006/chartDrawing">
    <cdr:from>
      <cdr:x>0.10079</cdr:x>
      <cdr:y>0</cdr:y>
    </cdr:from>
    <cdr:to>
      <cdr:x>0.13445</cdr:x>
      <cdr:y>0.03685</cdr:y>
    </cdr:to>
    <cdr:sp macro="" textlink="">
      <cdr:nvSpPr>
        <cdr:cNvPr id="6" name="テキスト ボックス 5"/>
        <cdr:cNvSpPr txBox="1"/>
      </cdr:nvSpPr>
      <cdr:spPr>
        <a:xfrm xmlns:a="http://schemas.openxmlformats.org/drawingml/2006/main">
          <a:off x="968301" y="0"/>
          <a:ext cx="323385" cy="19687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ja-JP" altLang="en-US" sz="1100" dirty="0"/>
        </a:p>
      </cdr:txBody>
    </cdr:sp>
  </cdr:relSizeAnchor>
  <cdr:relSizeAnchor xmlns:cdr="http://schemas.openxmlformats.org/drawingml/2006/chartDrawing">
    <cdr:from>
      <cdr:x>0.09687</cdr:x>
      <cdr:y>0.00977</cdr:y>
    </cdr:from>
    <cdr:to>
      <cdr:x>0.15027</cdr:x>
      <cdr:y>0.0653</cdr:y>
    </cdr:to>
    <cdr:sp macro="" textlink="">
      <cdr:nvSpPr>
        <cdr:cNvPr id="7" name="テキスト ボックス 6"/>
        <cdr:cNvSpPr txBox="1"/>
      </cdr:nvSpPr>
      <cdr:spPr>
        <a:xfrm xmlns:a="http://schemas.openxmlformats.org/drawingml/2006/main">
          <a:off x="930676" y="52210"/>
          <a:ext cx="513019" cy="2966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altLang="ja-JP" sz="600" dirty="0">
              <a:latin typeface="HGSｺﾞｼｯｸE" panose="020B0900000000000000" pitchFamily="50" charset="-128"/>
              <a:ea typeface="HGSｺﾞｼｯｸE" panose="020B0900000000000000" pitchFamily="50" charset="-128"/>
            </a:rPr>
            <a:t>(</a:t>
          </a:r>
          <a:r>
            <a:rPr lang="ja-JP" altLang="en-US" sz="600" dirty="0">
              <a:latin typeface="HGSｺﾞｼｯｸE" panose="020B0900000000000000" pitchFamily="50" charset="-128"/>
              <a:ea typeface="HGSｺﾞｼｯｸE" panose="020B0900000000000000" pitchFamily="50" charset="-128"/>
            </a:rPr>
            <a:t>当初</a:t>
          </a:r>
          <a:r>
            <a:rPr lang="en-US" altLang="ja-JP" sz="600" dirty="0">
              <a:latin typeface="HGSｺﾞｼｯｸE" panose="020B0900000000000000" pitchFamily="50" charset="-128"/>
              <a:ea typeface="HGSｺﾞｼｯｸE" panose="020B0900000000000000" pitchFamily="50" charset="-128"/>
            </a:rPr>
            <a:t>)</a:t>
          </a:r>
          <a:endParaRPr lang="ja-JP" altLang="en-US" sz="600" dirty="0">
            <a:latin typeface="HGSｺﾞｼｯｸE" panose="020B0900000000000000" pitchFamily="50" charset="-128"/>
            <a:ea typeface="HGSｺﾞｼｯｸE" panose="020B0900000000000000" pitchFamily="50" charset="-128"/>
          </a:endParaRPr>
        </a:p>
      </cdr:txBody>
    </cdr:sp>
  </cdr:relSizeAnchor>
  <cdr:relSizeAnchor xmlns:cdr="http://schemas.openxmlformats.org/drawingml/2006/chartDrawing">
    <cdr:from>
      <cdr:x>0.00975</cdr:x>
      <cdr:y>0</cdr:y>
    </cdr:from>
    <cdr:to>
      <cdr:x>0.09185</cdr:x>
      <cdr:y>0.07083</cdr:y>
    </cdr:to>
    <cdr:sp macro="" textlink="">
      <cdr:nvSpPr>
        <cdr:cNvPr id="11" name="テキスト ボックス 11"/>
        <cdr:cNvSpPr txBox="1"/>
      </cdr:nvSpPr>
      <cdr:spPr>
        <a:xfrm xmlns:a="http://schemas.openxmlformats.org/drawingml/2006/main">
          <a:off x="93667" y="-1843796"/>
          <a:ext cx="788742" cy="378418"/>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en-US" altLang="ja-JP" sz="1200" dirty="0" smtClean="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ja-JP" altLang="en-US" sz="1200" dirty="0" smtClean="0">
              <a:latin typeface="HGSｺﾞｼｯｸM" panose="020B0600000000000000" pitchFamily="50" charset="-128"/>
              <a:ea typeface="HGSｺﾞｼｯｸM" panose="020B0600000000000000" pitchFamily="50" charset="-128"/>
              <a:cs typeface="Meiryo UI" panose="020B0604030504040204" pitchFamily="50" charset="-128"/>
            </a:rPr>
            <a:t>億円</a:t>
          </a:r>
          <a:r>
            <a:rPr kumimoji="1" lang="en-US" altLang="ja-JP" sz="1200" dirty="0" smtClean="0">
              <a:latin typeface="HGSｺﾞｼｯｸM" panose="020B0600000000000000" pitchFamily="50" charset="-128"/>
              <a:ea typeface="HGSｺﾞｼｯｸM" panose="020B0600000000000000" pitchFamily="50" charset="-128"/>
              <a:cs typeface="Meiryo UI" panose="020B0604030504040204" pitchFamily="50" charset="-128"/>
            </a:rPr>
            <a:t>)</a:t>
          </a:r>
          <a:endParaRPr kumimoji="1" lang="ja-JP" altLang="en-US" sz="1200" dirty="0">
            <a:latin typeface="HGSｺﾞｼｯｸM" panose="020B0600000000000000" pitchFamily="50" charset="-128"/>
            <a:ea typeface="HGSｺﾞｼｯｸM" panose="020B0600000000000000" pitchFamily="50" charset="-128"/>
            <a:cs typeface="Meiryo UI" panose="020B0604030504040204" pitchFamily="50" charset="-128"/>
          </a:endParaRPr>
        </a:p>
      </cdr:txBody>
    </cdr:sp>
  </cdr:relSizeAnchor>
  <cdr:relSizeAnchor xmlns:cdr="http://schemas.openxmlformats.org/drawingml/2006/chartDrawing">
    <cdr:from>
      <cdr:x>0.92089</cdr:x>
      <cdr:y>0</cdr:y>
    </cdr:from>
    <cdr:to>
      <cdr:x>0.98275</cdr:x>
      <cdr:y>0.05498</cdr:y>
    </cdr:to>
    <cdr:sp macro="" textlink="">
      <cdr:nvSpPr>
        <cdr:cNvPr id="12" name="テキスト ボックス 1"/>
        <cdr:cNvSpPr txBox="1"/>
      </cdr:nvSpPr>
      <cdr:spPr>
        <a:xfrm xmlns:a="http://schemas.openxmlformats.org/drawingml/2006/main">
          <a:off x="8847110" y="0"/>
          <a:ext cx="594206" cy="293712"/>
        </a:xfrm>
        <a:prstGeom xmlns:a="http://schemas.openxmlformats.org/drawingml/2006/main" prst="rect">
          <a:avLst/>
        </a:prstGeom>
      </cdr:spPr>
      <cdr:txBody>
        <a:bodyPr xmlns:a="http://schemas.openxmlformats.org/drawingml/2006/main" wrap="square" rtlCol="0"/>
        <a:lstStyle xmlns:a="http://schemas.openxmlformats.org/drawingml/2006/main">
          <a:defPPr>
            <a:defRPr lang="ja-JP"/>
          </a:defPPr>
          <a:lvl1pPr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1pPr>
          <a:lvl2pPr marL="4572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2pPr>
          <a:lvl3pPr marL="9144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3pPr>
          <a:lvl4pPr marL="13716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4pPr>
          <a:lvl5pPr marL="18288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a:lstStyle>
        <a:p xmlns:a="http://schemas.openxmlformats.org/drawingml/2006/main">
          <a:r>
            <a:rPr lang="en-US" altLang="ja-JP" sz="1000" dirty="0" smtClean="0">
              <a:latin typeface="HGSｺﾞｼｯｸM" panose="020B0600000000000000" pitchFamily="50" charset="-128"/>
              <a:ea typeface="HGSｺﾞｼｯｸM" panose="020B0600000000000000" pitchFamily="50" charset="-128"/>
            </a:rPr>
            <a:t>(</a:t>
          </a:r>
          <a:r>
            <a:rPr lang="ja-JP" altLang="en-US" sz="1000" dirty="0" smtClean="0">
              <a:latin typeface="HGSｺﾞｼｯｸM" panose="020B0600000000000000" pitchFamily="50" charset="-128"/>
              <a:ea typeface="HGSｺﾞｼｯｸM" panose="020B0600000000000000" pitchFamily="50" charset="-128"/>
            </a:rPr>
            <a:t>年度</a:t>
          </a:r>
          <a:r>
            <a:rPr lang="en-US" altLang="ja-JP" sz="1000" dirty="0" smtClean="0">
              <a:latin typeface="HGSｺﾞｼｯｸM" panose="020B0600000000000000" pitchFamily="50" charset="-128"/>
              <a:ea typeface="HGSｺﾞｼｯｸM" panose="020B0600000000000000" pitchFamily="50" charset="-128"/>
            </a:rPr>
            <a:t>)</a:t>
          </a:r>
          <a:endParaRPr lang="ja-JP" altLang="en-US" sz="1000" dirty="0">
            <a:latin typeface="HGSｺﾞｼｯｸM" panose="020B0600000000000000" pitchFamily="50" charset="-128"/>
            <a:ea typeface="HGSｺﾞｼｯｸM" panose="020B0600000000000000" pitchFamily="50" charset="-128"/>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17" y="7"/>
            <a:ext cx="2952749"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36" tIns="45571" rIns="91136" bIns="45571" numCol="1" anchor="t" anchorCtr="0" compatLnSpc="1">
            <a:prstTxWarp prst="textNoShape">
              <a:avLst/>
            </a:prstTxWarp>
          </a:bodyPr>
          <a:lstStyle>
            <a:lvl1pPr algn="l">
              <a:spcBef>
                <a:spcPct val="0"/>
              </a:spcBef>
              <a:buClrTx/>
              <a:buSzTx/>
              <a:buFontTx/>
              <a:buNone/>
              <a:defRPr sz="1300"/>
            </a:lvl1pPr>
          </a:lstStyle>
          <a:p>
            <a:pPr>
              <a:defRPr/>
            </a:pPr>
            <a:endParaRPr lang="en-US" altLang="ja-JP"/>
          </a:p>
        </p:txBody>
      </p:sp>
      <p:sp>
        <p:nvSpPr>
          <p:cNvPr id="17411" name="Rectangle 3"/>
          <p:cNvSpPr>
            <a:spLocks noGrp="1" noChangeArrowheads="1"/>
          </p:cNvSpPr>
          <p:nvPr>
            <p:ph type="dt" sz="quarter" idx="1"/>
          </p:nvPr>
        </p:nvSpPr>
        <p:spPr bwMode="auto">
          <a:xfrm>
            <a:off x="3854469" y="7"/>
            <a:ext cx="2951164"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36" tIns="45571" rIns="91136" bIns="45571" numCol="1" anchor="t" anchorCtr="0" compatLnSpc="1">
            <a:prstTxWarp prst="textNoShape">
              <a:avLst/>
            </a:prstTxWarp>
          </a:bodyPr>
          <a:lstStyle>
            <a:lvl1pPr algn="r">
              <a:spcBef>
                <a:spcPct val="0"/>
              </a:spcBef>
              <a:buClrTx/>
              <a:buSzTx/>
              <a:buFontTx/>
              <a:buNone/>
              <a:defRPr sz="1300"/>
            </a:lvl1pPr>
          </a:lstStyle>
          <a:p>
            <a:pPr>
              <a:defRPr/>
            </a:pPr>
            <a:fld id="{9728C3D9-C130-4AB8-B6F1-26A40C0FD8C4}" type="datetime8">
              <a:rPr lang="ja-JP" altLang="en-US"/>
              <a:pPr>
                <a:defRPr/>
              </a:pPr>
              <a:t>23/2/9 18時16分</a:t>
            </a:fld>
            <a:endParaRPr lang="en-US" altLang="ja-JP"/>
          </a:p>
        </p:txBody>
      </p:sp>
      <p:sp>
        <p:nvSpPr>
          <p:cNvPr id="17412" name="Rectangle 4"/>
          <p:cNvSpPr>
            <a:spLocks noGrp="1" noChangeArrowheads="1"/>
          </p:cNvSpPr>
          <p:nvPr>
            <p:ph type="ftr" sz="quarter" idx="2"/>
          </p:nvPr>
        </p:nvSpPr>
        <p:spPr bwMode="auto">
          <a:xfrm>
            <a:off x="17" y="9440872"/>
            <a:ext cx="2952749"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36" tIns="45571" rIns="91136" bIns="45571" numCol="1" anchor="b" anchorCtr="0" compatLnSpc="1">
            <a:prstTxWarp prst="textNoShape">
              <a:avLst/>
            </a:prstTxWarp>
          </a:bodyPr>
          <a:lstStyle>
            <a:lvl1pPr algn="l">
              <a:spcBef>
                <a:spcPct val="0"/>
              </a:spcBef>
              <a:buClrTx/>
              <a:buSzTx/>
              <a:buFontTx/>
              <a:buNone/>
              <a:defRPr sz="1300"/>
            </a:lvl1pPr>
          </a:lstStyle>
          <a:p>
            <a:pPr>
              <a:defRPr/>
            </a:pPr>
            <a:endParaRPr lang="en-US" altLang="ja-JP"/>
          </a:p>
        </p:txBody>
      </p:sp>
      <p:sp>
        <p:nvSpPr>
          <p:cNvPr id="17413" name="Rectangle 5"/>
          <p:cNvSpPr>
            <a:spLocks noGrp="1" noChangeArrowheads="1"/>
          </p:cNvSpPr>
          <p:nvPr>
            <p:ph type="sldNum" sz="quarter" idx="3"/>
          </p:nvPr>
        </p:nvSpPr>
        <p:spPr bwMode="auto">
          <a:xfrm>
            <a:off x="3854469" y="9440872"/>
            <a:ext cx="2951164"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36" tIns="45571" rIns="91136" bIns="45571" numCol="1" anchor="b" anchorCtr="0" compatLnSpc="1">
            <a:prstTxWarp prst="textNoShape">
              <a:avLst/>
            </a:prstTxWarp>
          </a:bodyPr>
          <a:lstStyle>
            <a:lvl1pPr algn="r">
              <a:spcBef>
                <a:spcPct val="0"/>
              </a:spcBef>
              <a:buClrTx/>
              <a:buSzTx/>
              <a:buFontTx/>
              <a:buNone/>
              <a:defRPr sz="1300"/>
            </a:lvl1pPr>
          </a:lstStyle>
          <a:p>
            <a:pPr>
              <a:defRPr/>
            </a:pPr>
            <a:fld id="{6A625DE7-4704-4017-958D-D379CA32C6F3}" type="slidenum">
              <a:rPr lang="en-US" altLang="ja-JP"/>
              <a:pPr>
                <a:defRPr/>
              </a:pPr>
              <a:t>‹#›</a:t>
            </a:fld>
            <a:endParaRPr lang="en-US" altLang="ja-JP"/>
          </a:p>
        </p:txBody>
      </p:sp>
    </p:spTree>
    <p:extLst>
      <p:ext uri="{BB962C8B-B14F-4D97-AF65-F5344CB8AC3E}">
        <p14:creationId xmlns:p14="http://schemas.microsoft.com/office/powerpoint/2010/main" val="1402143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17" y="7"/>
            <a:ext cx="2952749"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36" tIns="45571" rIns="91136" bIns="45571" numCol="1" anchor="t" anchorCtr="0" compatLnSpc="1">
            <a:prstTxWarp prst="textNoShape">
              <a:avLst/>
            </a:prstTxWarp>
          </a:bodyPr>
          <a:lstStyle>
            <a:lvl1pPr algn="l">
              <a:spcBef>
                <a:spcPct val="0"/>
              </a:spcBef>
              <a:buClrTx/>
              <a:buSzTx/>
              <a:buFontTx/>
              <a:buNone/>
              <a:defRPr sz="1300"/>
            </a:lvl1pPr>
          </a:lstStyle>
          <a:p>
            <a:pPr>
              <a:defRPr/>
            </a:pPr>
            <a:endParaRPr lang="en-US" altLang="ja-JP"/>
          </a:p>
        </p:txBody>
      </p:sp>
      <p:sp>
        <p:nvSpPr>
          <p:cNvPr id="21507" name="Rectangle 3"/>
          <p:cNvSpPr>
            <a:spLocks noGrp="1" noChangeArrowheads="1"/>
          </p:cNvSpPr>
          <p:nvPr>
            <p:ph type="dt" idx="1"/>
          </p:nvPr>
        </p:nvSpPr>
        <p:spPr bwMode="auto">
          <a:xfrm>
            <a:off x="3854469" y="7"/>
            <a:ext cx="2951164"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36" tIns="45571" rIns="91136" bIns="45571" numCol="1" anchor="t" anchorCtr="0" compatLnSpc="1">
            <a:prstTxWarp prst="textNoShape">
              <a:avLst/>
            </a:prstTxWarp>
          </a:bodyPr>
          <a:lstStyle>
            <a:lvl1pPr algn="r">
              <a:spcBef>
                <a:spcPct val="0"/>
              </a:spcBef>
              <a:buClrTx/>
              <a:buSzTx/>
              <a:buFontTx/>
              <a:buNone/>
              <a:defRPr sz="1300"/>
            </a:lvl1pPr>
          </a:lstStyle>
          <a:p>
            <a:pPr>
              <a:defRPr/>
            </a:pPr>
            <a:fld id="{95989334-0B56-40B1-83A8-B1CE541C6AAC}" type="datetime8">
              <a:rPr lang="ja-JP" altLang="en-US"/>
              <a:pPr>
                <a:defRPr/>
              </a:pPr>
              <a:t>23/2/9 18時16分</a:t>
            </a:fld>
            <a:endParaRPr lang="en-US" altLang="ja-JP"/>
          </a:p>
        </p:txBody>
      </p:sp>
      <p:sp>
        <p:nvSpPr>
          <p:cNvPr id="15364" name="Rectangle 4"/>
          <p:cNvSpPr>
            <a:spLocks noGrp="1" noRot="1" noChangeAspect="1" noChangeArrowheads="1" noTextEdit="1"/>
          </p:cNvSpPr>
          <p:nvPr>
            <p:ph type="sldImg" idx="2"/>
          </p:nvPr>
        </p:nvSpPr>
        <p:spPr bwMode="auto">
          <a:xfrm>
            <a:off x="719138" y="747713"/>
            <a:ext cx="5376862" cy="37242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679466" y="4722824"/>
            <a:ext cx="5448300" cy="44704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36" tIns="45571" rIns="91136" bIns="45571"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1510" name="Rectangle 6"/>
          <p:cNvSpPr>
            <a:spLocks noGrp="1" noChangeArrowheads="1"/>
          </p:cNvSpPr>
          <p:nvPr>
            <p:ph type="ftr" sz="quarter" idx="4"/>
          </p:nvPr>
        </p:nvSpPr>
        <p:spPr bwMode="auto">
          <a:xfrm>
            <a:off x="17" y="9440872"/>
            <a:ext cx="2952749"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36" tIns="45571" rIns="91136" bIns="45571" numCol="1" anchor="b" anchorCtr="0" compatLnSpc="1">
            <a:prstTxWarp prst="textNoShape">
              <a:avLst/>
            </a:prstTxWarp>
          </a:bodyPr>
          <a:lstStyle>
            <a:lvl1pPr algn="l">
              <a:spcBef>
                <a:spcPct val="0"/>
              </a:spcBef>
              <a:buClrTx/>
              <a:buSzTx/>
              <a:buFontTx/>
              <a:buNone/>
              <a:defRPr sz="1300"/>
            </a:lvl1pPr>
          </a:lstStyle>
          <a:p>
            <a:pPr>
              <a:defRPr/>
            </a:pPr>
            <a:endParaRPr lang="en-US" altLang="ja-JP"/>
          </a:p>
        </p:txBody>
      </p:sp>
      <p:sp>
        <p:nvSpPr>
          <p:cNvPr id="21511" name="Rectangle 7"/>
          <p:cNvSpPr>
            <a:spLocks noGrp="1" noChangeArrowheads="1"/>
          </p:cNvSpPr>
          <p:nvPr>
            <p:ph type="sldNum" sz="quarter" idx="5"/>
          </p:nvPr>
        </p:nvSpPr>
        <p:spPr bwMode="auto">
          <a:xfrm>
            <a:off x="3854469" y="9440872"/>
            <a:ext cx="2951164"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136" tIns="45571" rIns="91136" bIns="45571" numCol="1" anchor="b" anchorCtr="0" compatLnSpc="1">
            <a:prstTxWarp prst="textNoShape">
              <a:avLst/>
            </a:prstTxWarp>
          </a:bodyPr>
          <a:lstStyle>
            <a:lvl1pPr algn="r">
              <a:spcBef>
                <a:spcPct val="0"/>
              </a:spcBef>
              <a:buClrTx/>
              <a:buSzTx/>
              <a:buFontTx/>
              <a:buNone/>
              <a:defRPr sz="1300"/>
            </a:lvl1pPr>
          </a:lstStyle>
          <a:p>
            <a:pPr>
              <a:defRPr/>
            </a:pPr>
            <a:fld id="{E6597596-FBBC-489F-991C-4B46FCCBB720}" type="slidenum">
              <a:rPr lang="en-US" altLang="ja-JP"/>
              <a:pPr>
                <a:defRPr/>
              </a:pPr>
              <a:t>‹#›</a:t>
            </a:fld>
            <a:endParaRPr lang="en-US" altLang="ja-JP"/>
          </a:p>
        </p:txBody>
      </p:sp>
    </p:spTree>
    <p:extLst>
      <p:ext uri="{BB962C8B-B14F-4D97-AF65-F5344CB8AC3E}">
        <p14:creationId xmlns:p14="http://schemas.microsoft.com/office/powerpoint/2010/main" val="21874636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01688" y="776288"/>
            <a:ext cx="5573712" cy="3859212"/>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6597596-FBBC-489F-991C-4B46FCCBB720}" type="slidenum">
              <a:rPr lang="en-US" altLang="ja-JP" smtClean="0"/>
              <a:pPr>
                <a:defRPr/>
              </a:pPr>
              <a:t>2</a:t>
            </a:fld>
            <a:endParaRPr lang="en-US" altLang="ja-JP"/>
          </a:p>
        </p:txBody>
      </p:sp>
    </p:spTree>
    <p:extLst>
      <p:ext uri="{BB962C8B-B14F-4D97-AF65-F5344CB8AC3E}">
        <p14:creationId xmlns:p14="http://schemas.microsoft.com/office/powerpoint/2010/main" val="4004297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xfrm>
            <a:off x="806450" y="776288"/>
            <a:ext cx="5572125" cy="3859212"/>
          </a:xfrm>
          <a:ln/>
        </p:spPr>
      </p:sp>
      <p:sp>
        <p:nvSpPr>
          <p:cNvPr id="18435" name="Rectangle 3"/>
          <p:cNvSpPr>
            <a:spLocks noGrp="1" noChangeArrowheads="1"/>
          </p:cNvSpPr>
          <p:nvPr>
            <p:ph type="body" idx="1"/>
          </p:nvPr>
        </p:nvSpPr>
        <p:spPr>
          <a:noFill/>
        </p:spPr>
        <p:txBody>
          <a:bodyPr/>
          <a:lstStyle/>
          <a:p>
            <a:pPr eaLnBrk="1" hangingPunct="1"/>
            <a:endParaRPr lang="ja-JP" altLang="ja-JP"/>
          </a:p>
        </p:txBody>
      </p:sp>
    </p:spTree>
    <p:extLst>
      <p:ext uri="{BB962C8B-B14F-4D97-AF65-F5344CB8AC3E}">
        <p14:creationId xmlns:p14="http://schemas.microsoft.com/office/powerpoint/2010/main" val="13716812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xfrm>
            <a:off x="806450" y="776288"/>
            <a:ext cx="5572125" cy="3859212"/>
          </a:xfrm>
          <a:ln/>
        </p:spPr>
      </p:sp>
      <p:sp>
        <p:nvSpPr>
          <p:cNvPr id="18435" name="Rectangle 3"/>
          <p:cNvSpPr>
            <a:spLocks noGrp="1" noChangeArrowheads="1"/>
          </p:cNvSpPr>
          <p:nvPr>
            <p:ph type="body" idx="1"/>
          </p:nvPr>
        </p:nvSpPr>
        <p:spPr>
          <a:noFill/>
        </p:spPr>
        <p:txBody>
          <a:bodyPr/>
          <a:lstStyle/>
          <a:p>
            <a:pPr eaLnBrk="1" hangingPunct="1"/>
            <a:endParaRPr lang="ja-JP" altLang="ja-JP"/>
          </a:p>
        </p:txBody>
      </p:sp>
    </p:spTree>
    <p:extLst>
      <p:ext uri="{BB962C8B-B14F-4D97-AF65-F5344CB8AC3E}">
        <p14:creationId xmlns:p14="http://schemas.microsoft.com/office/powerpoint/2010/main" val="18074239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1018528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00088" y="742950"/>
            <a:ext cx="5335587" cy="36957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6597596-FBBC-489F-991C-4B46FCCBB720}" type="slidenum">
              <a:rPr lang="en-US" altLang="ja-JP" smtClean="0"/>
              <a:pPr>
                <a:defRPr/>
              </a:pPr>
              <a:t>9</a:t>
            </a:fld>
            <a:endParaRPr lang="en-US" altLang="ja-JP"/>
          </a:p>
        </p:txBody>
      </p:sp>
    </p:spTree>
    <p:extLst>
      <p:ext uri="{BB962C8B-B14F-4D97-AF65-F5344CB8AC3E}">
        <p14:creationId xmlns:p14="http://schemas.microsoft.com/office/powerpoint/2010/main" val="1509429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6"/>
          <p:cNvSpPr>
            <a:spLocks noChangeArrowheads="1"/>
          </p:cNvSpPr>
          <p:nvPr/>
        </p:nvSpPr>
        <p:spPr bwMode="gray">
          <a:xfrm>
            <a:off x="271468" y="3357566"/>
            <a:ext cx="9361487" cy="142875"/>
          </a:xfrm>
          <a:prstGeom prst="rect">
            <a:avLst/>
          </a:prstGeom>
          <a:solidFill>
            <a:schemeClr val="accent2"/>
          </a:solidFill>
          <a:ln>
            <a:noFill/>
          </a:ln>
          <a:effectLst>
            <a:outerShdw dist="35921" dir="27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a:p>
        </p:txBody>
      </p:sp>
      <p:sp>
        <p:nvSpPr>
          <p:cNvPr id="144386" name="Rectangle 2"/>
          <p:cNvSpPr>
            <a:spLocks noGrp="1" noChangeArrowheads="1"/>
          </p:cNvSpPr>
          <p:nvPr>
            <p:ph type="ctrTitle"/>
          </p:nvPr>
        </p:nvSpPr>
        <p:spPr>
          <a:xfrm>
            <a:off x="742950" y="2349510"/>
            <a:ext cx="8420100" cy="1008063"/>
          </a:xfrm>
        </p:spPr>
        <p:txBody>
          <a:bodyPr/>
          <a:lstStyle>
            <a:lvl1pPr algn="ctr">
              <a:defRPr sz="3200"/>
            </a:lvl1pPr>
          </a:lstStyle>
          <a:p>
            <a:pPr lvl="0"/>
            <a:r>
              <a:rPr lang="ja-JP" altLang="en-US" noProof="0"/>
              <a:t>マスタ タイトルの書式設定</a:t>
            </a:r>
          </a:p>
        </p:txBody>
      </p:sp>
      <p:sp>
        <p:nvSpPr>
          <p:cNvPr id="144387" name="Rectangle 3"/>
          <p:cNvSpPr>
            <a:spLocks noGrp="1" noChangeArrowheads="1"/>
          </p:cNvSpPr>
          <p:nvPr>
            <p:ph type="subTitle" idx="1"/>
          </p:nvPr>
        </p:nvSpPr>
        <p:spPr>
          <a:xfrm>
            <a:off x="1485900" y="3716338"/>
            <a:ext cx="6934200" cy="766762"/>
          </a:xfrm>
        </p:spPr>
        <p:txBody>
          <a:bodyPr/>
          <a:lstStyle>
            <a:lvl1pPr marL="0" indent="0" algn="ctr">
              <a:buFontTx/>
              <a:buNone/>
              <a:defRPr sz="1400"/>
            </a:lvl1pPr>
          </a:lstStyle>
          <a:p>
            <a:pPr lvl="0"/>
            <a:r>
              <a:rPr lang="ja-JP" altLang="en-US" noProof="0"/>
              <a:t>マスタ サブタイトルの書式設定</a:t>
            </a:r>
          </a:p>
        </p:txBody>
      </p:sp>
      <p:sp>
        <p:nvSpPr>
          <p:cNvPr id="5" name="Rectangle 4"/>
          <p:cNvSpPr>
            <a:spLocks noGrp="1" noChangeArrowheads="1"/>
          </p:cNvSpPr>
          <p:nvPr>
            <p:ph type="dt" sz="half" idx="10"/>
          </p:nvPr>
        </p:nvSpPr>
        <p:spPr>
          <a:xfrm>
            <a:off x="3797300" y="5059373"/>
            <a:ext cx="2311400" cy="287337"/>
          </a:xfrm>
        </p:spPr>
        <p:txBody>
          <a:bodyPr/>
          <a:lstStyle>
            <a:lvl1pPr algn="ctr">
              <a:defRPr sz="1200"/>
            </a:lvl1pPr>
          </a:lstStyle>
          <a:p>
            <a:pPr>
              <a:defRPr/>
            </a:pPr>
            <a:fld id="{9A7C6769-DCA7-4B67-8C35-646205219841}" type="datetime8">
              <a:rPr lang="ja-JP" altLang="en-US"/>
              <a:pPr>
                <a:defRPr/>
              </a:pPr>
              <a:t>23/2/9 18時16分</a:t>
            </a:fld>
            <a:endParaRPr lang="en-US" altLang="ja-JP"/>
          </a:p>
        </p:txBody>
      </p:sp>
      <p:sp>
        <p:nvSpPr>
          <p:cNvPr id="6" name="Rectangle 5"/>
          <p:cNvSpPr>
            <a:spLocks noGrp="1" noChangeArrowheads="1"/>
          </p:cNvSpPr>
          <p:nvPr>
            <p:ph type="ftr" sz="quarter" idx="11"/>
          </p:nvPr>
        </p:nvSpPr>
        <p:spPr>
          <a:xfrm>
            <a:off x="3384550" y="4627563"/>
            <a:ext cx="3136900" cy="279400"/>
          </a:xfrm>
        </p:spPr>
        <p:txBody>
          <a:bodyPr/>
          <a:lstStyle>
            <a:lvl1pPr>
              <a:defRPr sz="1200"/>
            </a:lvl1pPr>
          </a:lstStyle>
          <a:p>
            <a:pPr>
              <a:defRPr/>
            </a:pPr>
            <a:endParaRPr lang="en-US" altLang="ja-JP"/>
          </a:p>
        </p:txBody>
      </p:sp>
    </p:spTree>
    <p:extLst>
      <p:ext uri="{BB962C8B-B14F-4D97-AF65-F5344CB8AC3E}">
        <p14:creationId xmlns:p14="http://schemas.microsoft.com/office/powerpoint/2010/main" val="2346757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66B444F4-C1DE-4B72-BEAA-40281524D64E}" type="datetime8">
              <a:rPr lang="ja-JP" altLang="en-US"/>
              <a:pPr>
                <a:defRPr/>
              </a:pPr>
              <a:t>23/2/9 18時16分</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3209B98-B03A-444B-86BC-61F7CFE02FB9}" type="slidenum">
              <a:rPr lang="en-US" altLang="ja-JP"/>
              <a:pPr>
                <a:defRPr/>
              </a:pPr>
              <a:t>‹#›</a:t>
            </a:fld>
            <a:endParaRPr lang="en-US" altLang="ja-JP"/>
          </a:p>
        </p:txBody>
      </p:sp>
    </p:spTree>
    <p:extLst>
      <p:ext uri="{BB962C8B-B14F-4D97-AF65-F5344CB8AC3E}">
        <p14:creationId xmlns:p14="http://schemas.microsoft.com/office/powerpoint/2010/main" val="3285991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94568" y="115897"/>
            <a:ext cx="2339975" cy="601027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273050" y="115897"/>
            <a:ext cx="6869113" cy="60102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292DE038-6A49-42C6-8B03-C1FC7CD470F3}" type="datetime8">
              <a:rPr lang="ja-JP" altLang="en-US"/>
              <a:pPr>
                <a:defRPr/>
              </a:pPr>
              <a:t>23/2/9 18時16分</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8378452-97DB-44C4-83D8-80B06336607D}" type="slidenum">
              <a:rPr lang="en-US" altLang="ja-JP"/>
              <a:pPr>
                <a:defRPr/>
              </a:pPr>
              <a:t>‹#›</a:t>
            </a:fld>
            <a:endParaRPr lang="en-US" altLang="ja-JP"/>
          </a:p>
        </p:txBody>
      </p:sp>
    </p:spTree>
    <p:extLst>
      <p:ext uri="{BB962C8B-B14F-4D97-AF65-F5344CB8AC3E}">
        <p14:creationId xmlns:p14="http://schemas.microsoft.com/office/powerpoint/2010/main" val="2142432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タイトル スライド">
    <p:spTree>
      <p:nvGrpSpPr>
        <p:cNvPr id="1" name=""/>
        <p:cNvGrpSpPr/>
        <p:nvPr/>
      </p:nvGrpSpPr>
      <p:grpSpPr>
        <a:xfrm>
          <a:off x="0" y="0"/>
          <a:ext cx="0" cy="0"/>
          <a:chOff x="0" y="0"/>
          <a:chExt cx="0" cy="0"/>
        </a:xfrm>
      </p:grpSpPr>
      <p:sp>
        <p:nvSpPr>
          <p:cNvPr id="180243" name="Rectangle 19"/>
          <p:cNvSpPr>
            <a:spLocks noGrp="1" noChangeArrowheads="1"/>
          </p:cNvSpPr>
          <p:nvPr>
            <p:ph type="ctrTitle"/>
          </p:nvPr>
        </p:nvSpPr>
        <p:spPr>
          <a:xfrm>
            <a:off x="3219450" y="1828800"/>
            <a:ext cx="6521450" cy="2209800"/>
          </a:xfrm>
        </p:spPr>
        <p:txBody>
          <a:bodyPr/>
          <a:lstStyle>
            <a:lvl1pPr>
              <a:defRPr sz="4200">
                <a:solidFill>
                  <a:srgbClr val="FFFFFF"/>
                </a:solidFill>
              </a:defRPr>
            </a:lvl1pPr>
          </a:lstStyle>
          <a:p>
            <a:pPr lvl="0"/>
            <a:r>
              <a:rPr lang="ja-JP" altLang="en-US" noProof="0"/>
              <a:t>マスタ タイトルの書式設定</a:t>
            </a:r>
          </a:p>
        </p:txBody>
      </p:sp>
    </p:spTree>
    <p:extLst>
      <p:ext uri="{BB962C8B-B14F-4D97-AF65-F5344CB8AC3E}">
        <p14:creationId xmlns:p14="http://schemas.microsoft.com/office/powerpoint/2010/main" val="2251101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593726"/>
            <a:ext cx="8915400" cy="633413"/>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495303" y="1341438"/>
            <a:ext cx="4381501" cy="3886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29199" y="1341438"/>
            <a:ext cx="4381501" cy="3886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6" name="Rectangle 3"/>
          <p:cNvSpPr>
            <a:spLocks noGrp="1" noChangeArrowheads="1"/>
          </p:cNvSpPr>
          <p:nvPr>
            <p:ph type="sldNum" sz="quarter" idx="11"/>
          </p:nvPr>
        </p:nvSpPr>
        <p:spPr>
          <a:ln/>
        </p:spPr>
        <p:txBody>
          <a:bodyPr/>
          <a:lstStyle>
            <a:lvl1pPr>
              <a:defRPr/>
            </a:lvl1pPr>
          </a:lstStyle>
          <a:p>
            <a:pPr>
              <a:defRPr/>
            </a:pPr>
            <a:fld id="{08C5F54A-9A19-4544-A49A-D8C8DDFC12F2}" type="slidenum">
              <a:rPr lang="en-US" altLang="ja-JP"/>
              <a:pPr>
                <a:defRPr/>
              </a:pPr>
              <a:t>‹#›</a:t>
            </a:fld>
            <a:endParaRPr lang="en-US" altLang="ja-JP"/>
          </a:p>
        </p:txBody>
      </p:sp>
      <p:sp>
        <p:nvSpPr>
          <p:cNvPr id="7" name="Rectangle 16"/>
          <p:cNvSpPr>
            <a:spLocks noGrp="1" noChangeArrowheads="1"/>
          </p:cNvSpPr>
          <p:nvPr>
            <p:ph type="dt" sz="half" idx="12"/>
          </p:nvPr>
        </p:nvSpPr>
        <p:spPr>
          <a:ln/>
        </p:spPr>
        <p:txBody>
          <a:bodyPr/>
          <a:lstStyle>
            <a:lvl1pPr>
              <a:defRPr/>
            </a:lvl1pPr>
          </a:lstStyle>
          <a:p>
            <a:pPr>
              <a:defRPr/>
            </a:pPr>
            <a:fld id="{1166F969-7CB9-4A7A-A641-88DC5DD2BA7D}" type="datetime8">
              <a:rPr lang="ja-JP" altLang="en-US"/>
              <a:pPr>
                <a:defRPr/>
              </a:pPr>
              <a:t>23/2/9 18時16分</a:t>
            </a:fld>
            <a:endParaRPr lang="en-US" altLang="ja-JP"/>
          </a:p>
        </p:txBody>
      </p:sp>
    </p:spTree>
    <p:extLst>
      <p:ext uri="{BB962C8B-B14F-4D97-AF65-F5344CB8AC3E}">
        <p14:creationId xmlns:p14="http://schemas.microsoft.com/office/powerpoint/2010/main" val="17029211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fld id="{9A7C6769-DCA7-4B67-8C35-646205219841}" type="datetime8">
              <a:rPr lang="ja-JP" altLang="en-US" smtClean="0"/>
              <a:pPr>
                <a:defRPr/>
              </a:pPr>
              <a:t>23/2/9 18時16分</a:t>
            </a:fld>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fld id="{E1E3B82A-ACB5-46E6-B7FF-C8FF24151CB3}" type="slidenum">
              <a:rPr kumimoji="1" lang="ja-JP" altLang="en-US" smtClean="0"/>
              <a:t>‹#›</a:t>
            </a:fld>
            <a:endParaRPr kumimoji="1" lang="ja-JP" altLang="en-US"/>
          </a:p>
        </p:txBody>
      </p:sp>
    </p:spTree>
    <p:extLst>
      <p:ext uri="{BB962C8B-B14F-4D97-AF65-F5344CB8AC3E}">
        <p14:creationId xmlns:p14="http://schemas.microsoft.com/office/powerpoint/2010/main" val="12630197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fld id="{D18026D0-2298-4992-9689-74AFC23AE9B7}" type="datetime8">
              <a:rPr lang="ja-JP" altLang="en-US" smtClean="0"/>
              <a:pPr>
                <a:defRPr/>
              </a:pPr>
              <a:t>23/2/9 18時16分</a:t>
            </a:fld>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4960813-D6A6-47AF-B8CA-181915FDF3DD}" type="slidenum">
              <a:rPr lang="en-US" altLang="ja-JP" smtClean="0"/>
              <a:pPr>
                <a:defRPr/>
              </a:pPr>
              <a:t>‹#›</a:t>
            </a:fld>
            <a:endParaRPr lang="en-US" altLang="ja-JP"/>
          </a:p>
        </p:txBody>
      </p:sp>
    </p:spTree>
    <p:extLst>
      <p:ext uri="{BB962C8B-B14F-4D97-AF65-F5344CB8AC3E}">
        <p14:creationId xmlns:p14="http://schemas.microsoft.com/office/powerpoint/2010/main" val="1833103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1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fld id="{384A1CDC-B3BF-46B4-8E5E-EA1003D1AA2C}" type="datetime8">
              <a:rPr lang="ja-JP" altLang="en-US" smtClean="0"/>
              <a:pPr>
                <a:defRPr/>
              </a:pPr>
              <a:t>23/2/9 18時16分</a:t>
            </a:fld>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E36032B6-51FC-46D0-AE8E-8E4062363AAB}" type="slidenum">
              <a:rPr lang="en-US" altLang="ja-JP" smtClean="0"/>
              <a:pPr>
                <a:defRPr/>
              </a:pPr>
              <a:t>‹#›</a:t>
            </a:fld>
            <a:endParaRPr lang="en-US" altLang="ja-JP"/>
          </a:p>
        </p:txBody>
      </p:sp>
    </p:spTree>
    <p:extLst>
      <p:ext uri="{BB962C8B-B14F-4D97-AF65-F5344CB8AC3E}">
        <p14:creationId xmlns:p14="http://schemas.microsoft.com/office/powerpoint/2010/main" val="2848145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6575" y="1600206"/>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48300" y="1600206"/>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fld id="{4E2DFC5B-1B52-405C-AB2C-0BF2BB0DDB31}" type="datetime8">
              <a:rPr lang="ja-JP" altLang="en-US" smtClean="0"/>
              <a:pPr>
                <a:defRPr/>
              </a:pPr>
              <a:t>23/2/9 18時16分</a:t>
            </a:fld>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7EB9505B-6F77-4C09-B6C7-E70B3B4B6B0A}" type="slidenum">
              <a:rPr lang="en-US" altLang="ja-JP" smtClean="0"/>
              <a:pPr>
                <a:defRPr/>
              </a:pPr>
              <a:t>‹#›</a:t>
            </a:fld>
            <a:endParaRPr lang="en-US" altLang="ja-JP"/>
          </a:p>
        </p:txBody>
      </p:sp>
    </p:spTree>
    <p:extLst>
      <p:ext uri="{BB962C8B-B14F-4D97-AF65-F5344CB8AC3E}">
        <p14:creationId xmlns:p14="http://schemas.microsoft.com/office/powerpoint/2010/main" val="27039907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fld id="{CA576A1E-08D2-4996-8EB3-07AE1395FF6E}" type="datetime8">
              <a:rPr lang="ja-JP" altLang="en-US" smtClean="0"/>
              <a:pPr>
                <a:defRPr/>
              </a:pPr>
              <a:t>23/2/9 18時16分</a:t>
            </a:fld>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FB8EA636-911E-4ECA-A4BE-EC2AAE6EEFE3}" type="slidenum">
              <a:rPr lang="en-US" altLang="ja-JP" smtClean="0"/>
              <a:pPr>
                <a:defRPr/>
              </a:pPr>
              <a:t>‹#›</a:t>
            </a:fld>
            <a:endParaRPr lang="en-US" altLang="ja-JP"/>
          </a:p>
        </p:txBody>
      </p:sp>
    </p:spTree>
    <p:extLst>
      <p:ext uri="{BB962C8B-B14F-4D97-AF65-F5344CB8AC3E}">
        <p14:creationId xmlns:p14="http://schemas.microsoft.com/office/powerpoint/2010/main" val="28637185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fld id="{5AFC2A9E-3697-4066-B3EB-AEEA92FEF08E}" type="datetime8">
              <a:rPr lang="ja-JP" altLang="en-US" smtClean="0"/>
              <a:pPr>
                <a:defRPr/>
              </a:pPr>
              <a:t>23/2/9 18時16分</a:t>
            </a:fld>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9303B85A-85E8-4151-AC12-DA0E875F60ED}" type="slidenum">
              <a:rPr lang="en-US" altLang="ja-JP" smtClean="0"/>
              <a:pPr>
                <a:defRPr/>
              </a:pPr>
              <a:t>‹#›</a:t>
            </a:fld>
            <a:endParaRPr lang="en-US" altLang="ja-JP"/>
          </a:p>
        </p:txBody>
      </p:sp>
    </p:spTree>
    <p:extLst>
      <p:ext uri="{BB962C8B-B14F-4D97-AF65-F5344CB8AC3E}">
        <p14:creationId xmlns:p14="http://schemas.microsoft.com/office/powerpoint/2010/main" val="2233464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fld id="{D18026D0-2298-4992-9689-74AFC23AE9B7}" type="datetime8">
              <a:rPr lang="ja-JP" altLang="en-US"/>
              <a:pPr>
                <a:defRPr/>
              </a:pPr>
              <a:t>23/2/9 18時16分</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4960813-D6A6-47AF-B8CA-181915FDF3DD}" type="slidenum">
              <a:rPr lang="en-US" altLang="ja-JP"/>
              <a:pPr>
                <a:defRPr/>
              </a:pPr>
              <a:t>‹#›</a:t>
            </a:fld>
            <a:endParaRPr lang="en-US" altLang="ja-JP"/>
          </a:p>
        </p:txBody>
      </p:sp>
    </p:spTree>
    <p:extLst>
      <p:ext uri="{BB962C8B-B14F-4D97-AF65-F5344CB8AC3E}">
        <p14:creationId xmlns:p14="http://schemas.microsoft.com/office/powerpoint/2010/main" val="34858861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fld id="{9BD55C04-0E4D-4057-B3EE-604A6B3D64D6}" type="datetime8">
              <a:rPr lang="ja-JP" altLang="en-US" smtClean="0"/>
              <a:pPr>
                <a:defRPr/>
              </a:pPr>
              <a:t>23/2/9 18時16分</a:t>
            </a:fld>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CE336110-AF16-4DFD-84B5-49F5F62D5771}" type="slidenum">
              <a:rPr lang="en-US" altLang="ja-JP" smtClean="0"/>
              <a:pPr>
                <a:defRPr/>
              </a:pPr>
              <a:t>‹#›</a:t>
            </a:fld>
            <a:endParaRPr lang="en-US" altLang="ja-JP"/>
          </a:p>
        </p:txBody>
      </p:sp>
    </p:spTree>
    <p:extLst>
      <p:ext uri="{BB962C8B-B14F-4D97-AF65-F5344CB8AC3E}">
        <p14:creationId xmlns:p14="http://schemas.microsoft.com/office/powerpoint/2010/main" val="11307723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6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fld id="{8987BD14-5576-4E87-91E0-2847D6C424AD}" type="datetime8">
              <a:rPr lang="ja-JP" altLang="en-US" smtClean="0"/>
              <a:pPr>
                <a:defRPr/>
              </a:pPr>
              <a:t>23/2/9 18時16分</a:t>
            </a:fld>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0D3006B4-28CF-474E-A3B3-AC72CBEAA0A8}" type="slidenum">
              <a:rPr lang="en-US" altLang="ja-JP" smtClean="0"/>
              <a:pPr>
                <a:defRPr/>
              </a:pPr>
              <a:t>‹#›</a:t>
            </a:fld>
            <a:endParaRPr lang="en-US" altLang="ja-JP"/>
          </a:p>
        </p:txBody>
      </p:sp>
    </p:spTree>
    <p:extLst>
      <p:ext uri="{BB962C8B-B14F-4D97-AF65-F5344CB8AC3E}">
        <p14:creationId xmlns:p14="http://schemas.microsoft.com/office/powerpoint/2010/main" val="33601334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fld id="{55D99D18-C6E9-4984-B238-E404DA78650F}" type="datetime8">
              <a:rPr lang="ja-JP" altLang="en-US" smtClean="0"/>
              <a:pPr>
                <a:defRPr/>
              </a:pPr>
              <a:t>23/2/9 18時16分</a:t>
            </a:fld>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A3F5E68E-8A7F-484C-B059-8EF9329CAB06}" type="slidenum">
              <a:rPr lang="en-US" altLang="ja-JP" smtClean="0"/>
              <a:pPr>
                <a:defRPr/>
              </a:pPr>
              <a:t>‹#›</a:t>
            </a:fld>
            <a:endParaRPr lang="en-US" altLang="ja-JP"/>
          </a:p>
        </p:txBody>
      </p:sp>
    </p:spTree>
    <p:extLst>
      <p:ext uri="{BB962C8B-B14F-4D97-AF65-F5344CB8AC3E}">
        <p14:creationId xmlns:p14="http://schemas.microsoft.com/office/powerpoint/2010/main" val="9056979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fld id="{66B444F4-C1DE-4B72-BEAA-40281524D64E}" type="datetime8">
              <a:rPr lang="ja-JP" altLang="en-US" smtClean="0"/>
              <a:pPr>
                <a:defRPr/>
              </a:pPr>
              <a:t>23/2/9 18時16分</a:t>
            </a:fld>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D3209B98-B03A-444B-86BC-61F7CFE02FB9}" type="slidenum">
              <a:rPr lang="en-US" altLang="ja-JP" smtClean="0"/>
              <a:pPr>
                <a:defRPr/>
              </a:pPr>
              <a:t>‹#›</a:t>
            </a:fld>
            <a:endParaRPr lang="en-US" altLang="ja-JP"/>
          </a:p>
        </p:txBody>
      </p:sp>
    </p:spTree>
    <p:extLst>
      <p:ext uri="{BB962C8B-B14F-4D97-AF65-F5344CB8AC3E}">
        <p14:creationId xmlns:p14="http://schemas.microsoft.com/office/powerpoint/2010/main" val="40991658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49"/>
            <a:ext cx="2414588"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6578" y="274649"/>
            <a:ext cx="7078663"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fld id="{292DE038-6A49-42C6-8B03-C1FC7CD470F3}" type="datetime8">
              <a:rPr lang="ja-JP" altLang="en-US" smtClean="0"/>
              <a:pPr>
                <a:defRPr/>
              </a:pPr>
              <a:t>23/2/9 18時16分</a:t>
            </a:fld>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8378452-97DB-44C4-83D8-80B06336607D}" type="slidenum">
              <a:rPr lang="en-US" altLang="ja-JP" smtClean="0"/>
              <a:pPr>
                <a:defRPr/>
              </a:pPr>
              <a:t>‹#›</a:t>
            </a:fld>
            <a:endParaRPr lang="en-US" altLang="ja-JP"/>
          </a:p>
        </p:txBody>
      </p:sp>
    </p:spTree>
    <p:extLst>
      <p:ext uri="{BB962C8B-B14F-4D97-AF65-F5344CB8AC3E}">
        <p14:creationId xmlns:p14="http://schemas.microsoft.com/office/powerpoint/2010/main" val="19321013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593726"/>
            <a:ext cx="8915400" cy="633413"/>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495303" y="1341438"/>
            <a:ext cx="4381501" cy="3886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29199" y="1341438"/>
            <a:ext cx="4381501" cy="3886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6" name="Rectangle 3"/>
          <p:cNvSpPr>
            <a:spLocks noGrp="1" noChangeArrowheads="1"/>
          </p:cNvSpPr>
          <p:nvPr>
            <p:ph type="sldNum" sz="quarter" idx="11"/>
          </p:nvPr>
        </p:nvSpPr>
        <p:spPr>
          <a:ln/>
        </p:spPr>
        <p:txBody>
          <a:bodyPr/>
          <a:lstStyle>
            <a:lvl1pPr>
              <a:defRPr/>
            </a:lvl1pPr>
          </a:lstStyle>
          <a:p>
            <a:pPr>
              <a:defRPr/>
            </a:pPr>
            <a:fld id="{08C5F54A-9A19-4544-A49A-D8C8DDFC12F2}" type="slidenum">
              <a:rPr lang="en-US" altLang="ja-JP"/>
              <a:pPr>
                <a:defRPr/>
              </a:pPr>
              <a:t>‹#›</a:t>
            </a:fld>
            <a:endParaRPr lang="en-US" altLang="ja-JP"/>
          </a:p>
        </p:txBody>
      </p:sp>
      <p:sp>
        <p:nvSpPr>
          <p:cNvPr id="7" name="Rectangle 16"/>
          <p:cNvSpPr>
            <a:spLocks noGrp="1" noChangeArrowheads="1"/>
          </p:cNvSpPr>
          <p:nvPr>
            <p:ph type="dt" sz="half" idx="12"/>
          </p:nvPr>
        </p:nvSpPr>
        <p:spPr>
          <a:ln/>
        </p:spPr>
        <p:txBody>
          <a:bodyPr/>
          <a:lstStyle>
            <a:lvl1pPr>
              <a:defRPr/>
            </a:lvl1pPr>
          </a:lstStyle>
          <a:p>
            <a:pPr>
              <a:defRPr/>
            </a:pPr>
            <a:fld id="{1166F969-7CB9-4A7A-A641-88DC5DD2BA7D}" type="datetime8">
              <a:rPr lang="ja-JP" altLang="en-US"/>
              <a:pPr>
                <a:defRPr/>
              </a:pPr>
              <a:t>23/2/9 18時16分</a:t>
            </a:fld>
            <a:endParaRPr lang="en-US" altLang="ja-JP"/>
          </a:p>
        </p:txBody>
      </p:sp>
    </p:spTree>
    <p:extLst>
      <p:ext uri="{BB962C8B-B14F-4D97-AF65-F5344CB8AC3E}">
        <p14:creationId xmlns:p14="http://schemas.microsoft.com/office/powerpoint/2010/main" val="17029211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cSld name="1_タイトル スライド">
    <p:spTree>
      <p:nvGrpSpPr>
        <p:cNvPr id="1" name=""/>
        <p:cNvGrpSpPr/>
        <p:nvPr/>
      </p:nvGrpSpPr>
      <p:grpSpPr>
        <a:xfrm>
          <a:off x="0" y="0"/>
          <a:ext cx="0" cy="0"/>
          <a:chOff x="0" y="0"/>
          <a:chExt cx="0" cy="0"/>
        </a:xfrm>
      </p:grpSpPr>
      <p:sp>
        <p:nvSpPr>
          <p:cNvPr id="180243" name="Rectangle 19"/>
          <p:cNvSpPr>
            <a:spLocks noGrp="1" noChangeArrowheads="1"/>
          </p:cNvSpPr>
          <p:nvPr>
            <p:ph type="ctrTitle"/>
          </p:nvPr>
        </p:nvSpPr>
        <p:spPr>
          <a:xfrm>
            <a:off x="3219450" y="1828800"/>
            <a:ext cx="6521450" cy="2209800"/>
          </a:xfrm>
        </p:spPr>
        <p:txBody>
          <a:bodyPr/>
          <a:lstStyle>
            <a:lvl1pPr>
              <a:defRPr sz="4200">
                <a:solidFill>
                  <a:srgbClr val="FFFFFF"/>
                </a:solidFill>
              </a:defRPr>
            </a:lvl1pPr>
          </a:lstStyle>
          <a:p>
            <a:pPr lvl="0"/>
            <a:r>
              <a:rPr lang="ja-JP" altLang="en-US" noProof="0"/>
              <a:t>マスタ タイトルの書式設定</a:t>
            </a:r>
          </a:p>
        </p:txBody>
      </p:sp>
    </p:spTree>
    <p:extLst>
      <p:ext uri="{BB962C8B-B14F-4D97-AF65-F5344CB8AC3E}">
        <p14:creationId xmlns:p14="http://schemas.microsoft.com/office/powerpoint/2010/main" val="969855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10"/>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fld id="{384A1CDC-B3BF-46B4-8E5E-EA1003D1AA2C}" type="datetime8">
              <a:rPr lang="ja-JP" altLang="en-US"/>
              <a:pPr>
                <a:defRPr/>
              </a:pPr>
              <a:t>23/2/9 18時16分</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36032B6-51FC-46D0-AE8E-8E4062363AAB}" type="slidenum">
              <a:rPr lang="en-US" altLang="ja-JP"/>
              <a:pPr>
                <a:defRPr/>
              </a:pPr>
              <a:t>‹#›</a:t>
            </a:fld>
            <a:endParaRPr lang="en-US" altLang="ja-JP"/>
          </a:p>
        </p:txBody>
      </p:sp>
    </p:spTree>
    <p:extLst>
      <p:ext uri="{BB962C8B-B14F-4D97-AF65-F5344CB8AC3E}">
        <p14:creationId xmlns:p14="http://schemas.microsoft.com/office/powerpoint/2010/main" val="1693384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3" y="1341446"/>
            <a:ext cx="4381501"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29199" y="1341446"/>
            <a:ext cx="4381501"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fld id="{4E2DFC5B-1B52-405C-AB2C-0BF2BB0DDB31}" type="datetime8">
              <a:rPr lang="ja-JP" altLang="en-US"/>
              <a:pPr>
                <a:defRPr/>
              </a:pPr>
              <a:t>23/2/9 18時16分</a:t>
            </a:fld>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EB9505B-6F77-4C09-B6C7-E70B3B4B6B0A}" type="slidenum">
              <a:rPr lang="en-US" altLang="ja-JP"/>
              <a:pPr>
                <a:defRPr/>
              </a:pPr>
              <a:t>‹#›</a:t>
            </a:fld>
            <a:endParaRPr lang="en-US" altLang="ja-JP"/>
          </a:p>
        </p:txBody>
      </p:sp>
    </p:spTree>
    <p:extLst>
      <p:ext uri="{BB962C8B-B14F-4D97-AF65-F5344CB8AC3E}">
        <p14:creationId xmlns:p14="http://schemas.microsoft.com/office/powerpoint/2010/main" val="1244558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381"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81"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fld id="{CA576A1E-08D2-4996-8EB3-07AE1395FF6E}" type="datetime8">
              <a:rPr lang="ja-JP" altLang="en-US"/>
              <a:pPr>
                <a:defRPr/>
              </a:pPr>
              <a:t>23/2/9 18時16分</a:t>
            </a:fld>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FB8EA636-911E-4ECA-A4BE-EC2AAE6EEFE3}" type="slidenum">
              <a:rPr lang="en-US" altLang="ja-JP"/>
              <a:pPr>
                <a:defRPr/>
              </a:pPr>
              <a:t>‹#›</a:t>
            </a:fld>
            <a:endParaRPr lang="en-US" altLang="ja-JP"/>
          </a:p>
        </p:txBody>
      </p:sp>
    </p:spTree>
    <p:extLst>
      <p:ext uri="{BB962C8B-B14F-4D97-AF65-F5344CB8AC3E}">
        <p14:creationId xmlns:p14="http://schemas.microsoft.com/office/powerpoint/2010/main" val="67164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fld id="{5AFC2A9E-3697-4066-B3EB-AEEA92FEF08E}" type="datetime8">
              <a:rPr lang="ja-JP" altLang="en-US"/>
              <a:pPr>
                <a:defRPr/>
              </a:pPr>
              <a:t>23/2/9 18時16分</a:t>
            </a:fld>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9303B85A-85E8-4151-AC12-DA0E875F60ED}" type="slidenum">
              <a:rPr lang="en-US" altLang="ja-JP"/>
              <a:pPr>
                <a:defRPr/>
              </a:pPr>
              <a:t>‹#›</a:t>
            </a:fld>
            <a:endParaRPr lang="en-US" altLang="ja-JP"/>
          </a:p>
        </p:txBody>
      </p:sp>
    </p:spTree>
    <p:extLst>
      <p:ext uri="{BB962C8B-B14F-4D97-AF65-F5344CB8AC3E}">
        <p14:creationId xmlns:p14="http://schemas.microsoft.com/office/powerpoint/2010/main" val="1854191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9BD55C04-0E4D-4057-B3EE-604A6B3D64D6}" type="datetime8">
              <a:rPr lang="ja-JP" altLang="en-US"/>
              <a:pPr>
                <a:defRPr/>
              </a:pPr>
              <a:t>23/2/9 18時16分</a:t>
            </a:fld>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CE336110-AF16-4DFD-84B5-49F5F62D5771}" type="slidenum">
              <a:rPr lang="en-US" altLang="ja-JP"/>
              <a:pPr>
                <a:defRPr/>
              </a:pPr>
              <a:t>‹#›</a:t>
            </a:fld>
            <a:endParaRPr lang="en-US" altLang="ja-JP"/>
          </a:p>
        </p:txBody>
      </p:sp>
    </p:spTree>
    <p:extLst>
      <p:ext uri="{BB962C8B-B14F-4D97-AF65-F5344CB8AC3E}">
        <p14:creationId xmlns:p14="http://schemas.microsoft.com/office/powerpoint/2010/main" val="2475384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4" y="273050"/>
            <a:ext cx="3259138"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3499" y="273060"/>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4" y="1435103"/>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8987BD14-5576-4E87-91E0-2847D6C424AD}" type="datetime8">
              <a:rPr lang="ja-JP" altLang="en-US"/>
              <a:pPr>
                <a:defRPr/>
              </a:pPr>
              <a:t>23/2/9 18時16分</a:t>
            </a:fld>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D3006B4-28CF-474E-A3B3-AC72CBEAA0A8}" type="slidenum">
              <a:rPr lang="en-US" altLang="ja-JP"/>
              <a:pPr>
                <a:defRPr/>
              </a:pPr>
              <a:t>‹#›</a:t>
            </a:fld>
            <a:endParaRPr lang="en-US" altLang="ja-JP"/>
          </a:p>
        </p:txBody>
      </p:sp>
    </p:spTree>
    <p:extLst>
      <p:ext uri="{BB962C8B-B14F-4D97-AF65-F5344CB8AC3E}">
        <p14:creationId xmlns:p14="http://schemas.microsoft.com/office/powerpoint/2010/main" val="2834050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55D99D18-C6E9-4984-B238-E404DA78650F}" type="datetime8">
              <a:rPr lang="ja-JP" altLang="en-US"/>
              <a:pPr>
                <a:defRPr/>
              </a:pPr>
              <a:t>23/2/9 18時16分</a:t>
            </a:fld>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A3F5E68E-8A7F-484C-B059-8EF9329CAB06}" type="slidenum">
              <a:rPr lang="en-US" altLang="ja-JP"/>
              <a:pPr>
                <a:defRPr/>
              </a:pPr>
              <a:t>‹#›</a:t>
            </a:fld>
            <a:endParaRPr lang="en-US" altLang="ja-JP"/>
          </a:p>
        </p:txBody>
      </p:sp>
    </p:spTree>
    <p:extLst>
      <p:ext uri="{BB962C8B-B14F-4D97-AF65-F5344CB8AC3E}">
        <p14:creationId xmlns:p14="http://schemas.microsoft.com/office/powerpoint/2010/main" val="1129931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gray">
          <a:xfrm>
            <a:off x="273054" y="115896"/>
            <a:ext cx="9361489"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gray">
          <a:xfrm>
            <a:off x="495300" y="1341446"/>
            <a:ext cx="8915400" cy="478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3364" name="Rectangle 4"/>
          <p:cNvSpPr>
            <a:spLocks noGrp="1" noChangeArrowheads="1"/>
          </p:cNvSpPr>
          <p:nvPr>
            <p:ph type="dt" sz="half" idx="2"/>
          </p:nvPr>
        </p:nvSpPr>
        <p:spPr bwMode="gray">
          <a:xfrm>
            <a:off x="273050" y="6597650"/>
            <a:ext cx="2311400"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spcBef>
                <a:spcPct val="0"/>
              </a:spcBef>
              <a:buClrTx/>
              <a:buSzTx/>
              <a:buFontTx/>
              <a:buNone/>
              <a:defRPr sz="1000"/>
            </a:lvl1pPr>
          </a:lstStyle>
          <a:p>
            <a:pPr>
              <a:defRPr/>
            </a:pPr>
            <a:fld id="{762D76FB-362E-452F-A462-7EF4769B5C70}" type="datetime8">
              <a:rPr lang="ja-JP" altLang="en-US"/>
              <a:pPr>
                <a:defRPr/>
              </a:pPr>
              <a:t>23/2/9 18時16分</a:t>
            </a:fld>
            <a:endParaRPr lang="en-US" altLang="ja-JP"/>
          </a:p>
        </p:txBody>
      </p:sp>
      <p:sp>
        <p:nvSpPr>
          <p:cNvPr id="143365" name="Rectangle 5"/>
          <p:cNvSpPr>
            <a:spLocks noGrp="1" noChangeArrowheads="1"/>
          </p:cNvSpPr>
          <p:nvPr>
            <p:ph type="ftr" sz="quarter" idx="3"/>
          </p:nvPr>
        </p:nvSpPr>
        <p:spPr bwMode="gray">
          <a:xfrm>
            <a:off x="3463925" y="6597650"/>
            <a:ext cx="3136900"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ClrTx/>
              <a:buSzTx/>
              <a:buFontTx/>
              <a:buNone/>
              <a:defRPr sz="1000"/>
            </a:lvl1pPr>
          </a:lstStyle>
          <a:p>
            <a:pPr>
              <a:defRPr/>
            </a:pPr>
            <a:endParaRPr lang="en-US" altLang="ja-JP"/>
          </a:p>
        </p:txBody>
      </p:sp>
      <p:sp>
        <p:nvSpPr>
          <p:cNvPr id="143366" name="Rectangle 6"/>
          <p:cNvSpPr>
            <a:spLocks noGrp="1" noChangeArrowheads="1"/>
          </p:cNvSpPr>
          <p:nvPr>
            <p:ph type="sldNum" sz="quarter" idx="4"/>
          </p:nvPr>
        </p:nvSpPr>
        <p:spPr bwMode="gray">
          <a:xfrm>
            <a:off x="7323138" y="6597650"/>
            <a:ext cx="2311400"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000"/>
            </a:lvl1pPr>
          </a:lstStyle>
          <a:p>
            <a:pPr>
              <a:defRPr/>
            </a:pPr>
            <a:fld id="{510989B0-3D10-4F31-8EFD-BA8E73401EE1}" type="slidenum">
              <a:rPr lang="en-US" altLang="ja-JP"/>
              <a:pPr>
                <a:defRPr/>
              </a:pPr>
              <a:t>‹#›</a:t>
            </a:fld>
            <a:endParaRPr lang="en-US" altLang="ja-JP"/>
          </a:p>
        </p:txBody>
      </p:sp>
      <p:sp>
        <p:nvSpPr>
          <p:cNvPr id="1031" name="Rectangle 7"/>
          <p:cNvSpPr>
            <a:spLocks noChangeArrowheads="1"/>
          </p:cNvSpPr>
          <p:nvPr/>
        </p:nvSpPr>
        <p:spPr bwMode="gray">
          <a:xfrm>
            <a:off x="271468" y="549285"/>
            <a:ext cx="9361487" cy="142875"/>
          </a:xfrm>
          <a:prstGeom prst="rect">
            <a:avLst/>
          </a:prstGeom>
          <a:solidFill>
            <a:schemeClr val="accent2"/>
          </a:solidFill>
          <a:ln>
            <a:noFill/>
          </a:ln>
          <a:effectLst>
            <a:outerShdw dist="35921" dir="27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a:p>
        </p:txBody>
      </p:sp>
      <p:sp>
        <p:nvSpPr>
          <p:cNvPr id="1032" name="Rectangle 8"/>
          <p:cNvSpPr>
            <a:spLocks noChangeArrowheads="1"/>
          </p:cNvSpPr>
          <p:nvPr/>
        </p:nvSpPr>
        <p:spPr bwMode="gray">
          <a:xfrm>
            <a:off x="271468" y="6524625"/>
            <a:ext cx="9361487" cy="71438"/>
          </a:xfrm>
          <a:prstGeom prst="rect">
            <a:avLst/>
          </a:prstGeom>
          <a:solidFill>
            <a:srgbClr val="4D4D4D"/>
          </a:solidFill>
          <a:ln>
            <a:noFill/>
          </a:ln>
          <a:effectLst>
            <a:outerShdw dist="35921" dir="27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 id="2147483881" r:id="rId11"/>
    <p:sldLayoutId id="2147483909" r:id="rId12"/>
    <p:sldLayoutId id="2147483910" r:id="rId13"/>
  </p:sldLayoutIdLst>
  <p:txStyles>
    <p:titleStyle>
      <a:lvl1pPr algn="l" rtl="0" eaLnBrk="0" fontAlgn="base" hangingPunct="0">
        <a:spcBef>
          <a:spcPct val="0"/>
        </a:spcBef>
        <a:spcAft>
          <a:spcPct val="0"/>
        </a:spcAft>
        <a:defRPr kumimoji="1" sz="2000">
          <a:solidFill>
            <a:schemeClr val="tx2"/>
          </a:solidFill>
          <a:latin typeface="+mj-lt"/>
          <a:ea typeface="+mj-ea"/>
          <a:cs typeface="+mj-cs"/>
        </a:defRPr>
      </a:lvl1pPr>
      <a:lvl2pPr algn="l" rtl="0" eaLnBrk="0" fontAlgn="base" hangingPunct="0">
        <a:spcBef>
          <a:spcPct val="0"/>
        </a:spcBef>
        <a:spcAft>
          <a:spcPct val="0"/>
        </a:spcAft>
        <a:defRPr kumimoji="1" sz="2000">
          <a:solidFill>
            <a:schemeClr val="tx2"/>
          </a:solidFill>
          <a:latin typeface="Arial" charset="0"/>
          <a:ea typeface="ＭＳ Ｐゴシック" pitchFamily="50" charset="-128"/>
        </a:defRPr>
      </a:lvl2pPr>
      <a:lvl3pPr algn="l" rtl="0" eaLnBrk="0" fontAlgn="base" hangingPunct="0">
        <a:spcBef>
          <a:spcPct val="0"/>
        </a:spcBef>
        <a:spcAft>
          <a:spcPct val="0"/>
        </a:spcAft>
        <a:defRPr kumimoji="1" sz="2000">
          <a:solidFill>
            <a:schemeClr val="tx2"/>
          </a:solidFill>
          <a:latin typeface="Arial" charset="0"/>
          <a:ea typeface="ＭＳ Ｐゴシック" pitchFamily="50" charset="-128"/>
        </a:defRPr>
      </a:lvl3pPr>
      <a:lvl4pPr algn="l" rtl="0" eaLnBrk="0" fontAlgn="base" hangingPunct="0">
        <a:spcBef>
          <a:spcPct val="0"/>
        </a:spcBef>
        <a:spcAft>
          <a:spcPct val="0"/>
        </a:spcAft>
        <a:defRPr kumimoji="1" sz="2000">
          <a:solidFill>
            <a:schemeClr val="tx2"/>
          </a:solidFill>
          <a:latin typeface="Arial" charset="0"/>
          <a:ea typeface="ＭＳ Ｐゴシック" pitchFamily="50" charset="-128"/>
        </a:defRPr>
      </a:lvl4pPr>
      <a:lvl5pPr algn="l" rtl="0" eaLnBrk="0" fontAlgn="base" hangingPunct="0">
        <a:spcBef>
          <a:spcPct val="0"/>
        </a:spcBef>
        <a:spcAft>
          <a:spcPct val="0"/>
        </a:spcAft>
        <a:defRPr kumimoji="1" sz="2000">
          <a:solidFill>
            <a:schemeClr val="tx2"/>
          </a:solidFill>
          <a:latin typeface="Arial" charset="0"/>
          <a:ea typeface="ＭＳ Ｐゴシック" pitchFamily="50" charset="-128"/>
        </a:defRPr>
      </a:lvl5pPr>
      <a:lvl6pPr marL="457200" algn="l" rtl="0" fontAlgn="base">
        <a:spcBef>
          <a:spcPct val="0"/>
        </a:spcBef>
        <a:spcAft>
          <a:spcPct val="0"/>
        </a:spcAft>
        <a:defRPr kumimoji="1" sz="2000">
          <a:solidFill>
            <a:schemeClr val="tx2"/>
          </a:solidFill>
          <a:latin typeface="Arial" charset="0"/>
          <a:ea typeface="ＭＳ Ｐゴシック" pitchFamily="50" charset="-128"/>
        </a:defRPr>
      </a:lvl6pPr>
      <a:lvl7pPr marL="914400" algn="l" rtl="0" fontAlgn="base">
        <a:spcBef>
          <a:spcPct val="0"/>
        </a:spcBef>
        <a:spcAft>
          <a:spcPct val="0"/>
        </a:spcAft>
        <a:defRPr kumimoji="1" sz="2000">
          <a:solidFill>
            <a:schemeClr val="tx2"/>
          </a:solidFill>
          <a:latin typeface="Arial" charset="0"/>
          <a:ea typeface="ＭＳ Ｐゴシック" pitchFamily="50" charset="-128"/>
        </a:defRPr>
      </a:lvl7pPr>
      <a:lvl8pPr marL="1371600" algn="l" rtl="0" fontAlgn="base">
        <a:spcBef>
          <a:spcPct val="0"/>
        </a:spcBef>
        <a:spcAft>
          <a:spcPct val="0"/>
        </a:spcAft>
        <a:defRPr kumimoji="1" sz="2000">
          <a:solidFill>
            <a:schemeClr val="tx2"/>
          </a:solidFill>
          <a:latin typeface="Arial" charset="0"/>
          <a:ea typeface="ＭＳ Ｐゴシック" pitchFamily="50" charset="-128"/>
        </a:defRPr>
      </a:lvl8pPr>
      <a:lvl9pPr marL="1828800" algn="l" rtl="0" fontAlgn="base">
        <a:spcBef>
          <a:spcPct val="0"/>
        </a:spcBef>
        <a:spcAft>
          <a:spcPct val="0"/>
        </a:spcAft>
        <a:defRPr kumimoji="1" sz="20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a:solidFill>
            <a:schemeClr val="tx1"/>
          </a:solidFill>
          <a:latin typeface="+mn-lt"/>
          <a:ea typeface="+mn-ea"/>
        </a:defRPr>
      </a:lvl2pPr>
      <a:lvl3pPr marL="1143000" indent="-228600" algn="l" rtl="0" eaLnBrk="0" fontAlgn="base" hangingPunct="0">
        <a:spcBef>
          <a:spcPct val="20000"/>
        </a:spcBef>
        <a:spcAft>
          <a:spcPct val="0"/>
        </a:spcAft>
        <a:buChar char="•"/>
        <a:defRPr kumimoji="1" sz="1600">
          <a:solidFill>
            <a:schemeClr val="tx1"/>
          </a:solidFill>
          <a:latin typeface="+mn-lt"/>
          <a:ea typeface="+mn-ea"/>
        </a:defRPr>
      </a:lvl3pPr>
      <a:lvl4pPr marL="1600200" indent="-228600" algn="l" rtl="0" eaLnBrk="0" fontAlgn="base" hangingPunct="0">
        <a:spcBef>
          <a:spcPct val="20000"/>
        </a:spcBef>
        <a:spcAft>
          <a:spcPct val="0"/>
        </a:spcAft>
        <a:buChar char="–"/>
        <a:defRPr kumimoji="1" sz="1400">
          <a:solidFill>
            <a:schemeClr val="tx1"/>
          </a:solidFill>
          <a:latin typeface="+mn-lt"/>
          <a:ea typeface="+mn-ea"/>
        </a:defRPr>
      </a:lvl4pPr>
      <a:lvl5pPr marL="2057400" indent="-228600" algn="l" rtl="0" eaLnBrk="0" fontAlgn="base" hangingPunct="0">
        <a:spcBef>
          <a:spcPct val="20000"/>
        </a:spcBef>
        <a:spcAft>
          <a:spcPct val="0"/>
        </a:spcAft>
        <a:buChar char="»"/>
        <a:defRPr kumimoji="1" sz="1400">
          <a:solidFill>
            <a:schemeClr val="tx1"/>
          </a:solidFill>
          <a:latin typeface="+mn-lt"/>
          <a:ea typeface="+mn-ea"/>
        </a:defRPr>
      </a:lvl5pPr>
      <a:lvl6pPr marL="2514600" indent="-228600" algn="l" rtl="0" fontAlgn="base">
        <a:spcBef>
          <a:spcPct val="20000"/>
        </a:spcBef>
        <a:spcAft>
          <a:spcPct val="0"/>
        </a:spcAft>
        <a:buChar char="»"/>
        <a:defRPr kumimoji="1" sz="1400">
          <a:solidFill>
            <a:schemeClr val="tx1"/>
          </a:solidFill>
          <a:latin typeface="+mn-lt"/>
          <a:ea typeface="+mn-ea"/>
        </a:defRPr>
      </a:lvl6pPr>
      <a:lvl7pPr marL="2971800" indent="-228600" algn="l" rtl="0" fontAlgn="base">
        <a:spcBef>
          <a:spcPct val="20000"/>
        </a:spcBef>
        <a:spcAft>
          <a:spcPct val="0"/>
        </a:spcAft>
        <a:buChar char="»"/>
        <a:defRPr kumimoji="1" sz="1400">
          <a:solidFill>
            <a:schemeClr val="tx1"/>
          </a:solidFill>
          <a:latin typeface="+mn-lt"/>
          <a:ea typeface="+mn-ea"/>
        </a:defRPr>
      </a:lvl7pPr>
      <a:lvl8pPr marL="3429000" indent="-228600" algn="l" rtl="0" fontAlgn="base">
        <a:spcBef>
          <a:spcPct val="20000"/>
        </a:spcBef>
        <a:spcAft>
          <a:spcPct val="0"/>
        </a:spcAft>
        <a:buChar char="»"/>
        <a:defRPr kumimoji="1" sz="1400">
          <a:solidFill>
            <a:schemeClr val="tx1"/>
          </a:solidFill>
          <a:latin typeface="+mn-lt"/>
          <a:ea typeface="+mn-ea"/>
        </a:defRPr>
      </a:lvl8pPr>
      <a:lvl9pPr marL="3886200" indent="-228600" algn="l" rtl="0" fontAlgn="base">
        <a:spcBef>
          <a:spcPct val="20000"/>
        </a:spcBef>
        <a:spcAft>
          <a:spcPct val="0"/>
        </a:spcAft>
        <a:buChar char="»"/>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6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762D76FB-362E-452F-A462-7EF4769B5C70}" type="datetime8">
              <a:rPr lang="ja-JP" altLang="en-US" smtClean="0"/>
              <a:pPr>
                <a:defRPr/>
              </a:pPr>
              <a:t>23/2/9 18時16分</a:t>
            </a:fld>
            <a:endParaRPr lang="en-US" altLang="ja-JP"/>
          </a:p>
        </p:txBody>
      </p:sp>
      <p:sp>
        <p:nvSpPr>
          <p:cNvPr id="5" name="フッター プレースホルダー 4"/>
          <p:cNvSpPr>
            <a:spLocks noGrp="1"/>
          </p:cNvSpPr>
          <p:nvPr>
            <p:ph type="ftr" sz="quarter" idx="3"/>
          </p:nvPr>
        </p:nvSpPr>
        <p:spPr>
          <a:xfrm>
            <a:off x="3384550" y="635636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7099300" y="635636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10989B0-3D10-4F31-8EFD-BA8E73401EE1}" type="slidenum">
              <a:rPr lang="en-US" altLang="ja-JP" smtClean="0"/>
              <a:pPr>
                <a:defRPr/>
              </a:pPr>
              <a:t>‹#›</a:t>
            </a:fld>
            <a:endParaRPr lang="en-US" altLang="ja-JP"/>
          </a:p>
        </p:txBody>
      </p:sp>
    </p:spTree>
    <p:extLst>
      <p:ext uri="{BB962C8B-B14F-4D97-AF65-F5344CB8AC3E}">
        <p14:creationId xmlns:p14="http://schemas.microsoft.com/office/powerpoint/2010/main" val="3078804966"/>
      </p:ext>
    </p:extLst>
  </p:cSld>
  <p:clrMap bg1="lt1" tx1="dk1" bg2="lt2" tx2="dk2" accent1="accent1" accent2="accent2" accent3="accent3" accent4="accent4" accent5="accent5" accent6="accent6" hlink="hlink" folHlink="folHlink"/>
  <p:sldLayoutIdLst>
    <p:sldLayoutId id="2147483912" r:id="rId1"/>
    <p:sldLayoutId id="2147483913" r:id="rId2"/>
    <p:sldLayoutId id="2147483914" r:id="rId3"/>
    <p:sldLayoutId id="2147483915" r:id="rId4"/>
    <p:sldLayoutId id="2147483916" r:id="rId5"/>
    <p:sldLayoutId id="2147483917" r:id="rId6"/>
    <p:sldLayoutId id="2147483918" r:id="rId7"/>
    <p:sldLayoutId id="2147483919" r:id="rId8"/>
    <p:sldLayoutId id="2147483920" r:id="rId9"/>
    <p:sldLayoutId id="2147483921" r:id="rId10"/>
    <p:sldLayoutId id="2147483922" r:id="rId11"/>
    <p:sldLayoutId id="2147483924" r:id="rId12"/>
    <p:sldLayoutId id="2147483925" r:id="rId13"/>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21"/>
          <p:cNvSpPr txBox="1">
            <a:spLocks noChangeArrowheads="1"/>
          </p:cNvSpPr>
          <p:nvPr/>
        </p:nvSpPr>
        <p:spPr bwMode="auto">
          <a:xfrm>
            <a:off x="5439684" y="5972593"/>
            <a:ext cx="413385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r" eaLnBrk="1" hangingPunct="1">
              <a:spcBef>
                <a:spcPct val="0"/>
              </a:spcBef>
              <a:buClrTx/>
              <a:buSzTx/>
              <a:buFontTx/>
              <a:buNone/>
            </a:pPr>
            <a:r>
              <a:rPr lang="ja-JP" altLang="en-US" sz="2800" dirty="0">
                <a:latin typeface="ＭＳ Ｐゴシック" pitchFamily="50" charset="-128"/>
              </a:rPr>
              <a:t>大阪府</a:t>
            </a:r>
          </a:p>
        </p:txBody>
      </p:sp>
      <p:sp>
        <p:nvSpPr>
          <p:cNvPr id="2" name="AutoShape 38"/>
          <p:cNvSpPr>
            <a:spLocks noChangeArrowheads="1"/>
          </p:cNvSpPr>
          <p:nvPr/>
        </p:nvSpPr>
        <p:spPr bwMode="auto">
          <a:xfrm>
            <a:off x="595423" y="3681760"/>
            <a:ext cx="9124613" cy="131763"/>
          </a:xfrm>
          <a:prstGeom prst="parallelogram">
            <a:avLst>
              <a:gd name="adj" fmla="val 23443"/>
            </a:avLst>
          </a:prstGeom>
          <a:gradFill rotWithShape="1">
            <a:gsLst>
              <a:gs pos="0">
                <a:schemeClr val="bg2"/>
              </a:gs>
              <a:gs pos="100000">
                <a:srgbClr val="99CCFF"/>
              </a:gs>
            </a:gsLst>
            <a:lin ang="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154800" rIns="90000" bIns="154800" anchor="ctr"/>
          <a:lstStyle/>
          <a:p>
            <a:endParaRPr lang="ja-JP" altLang="en-US"/>
          </a:p>
        </p:txBody>
      </p:sp>
      <p:sp>
        <p:nvSpPr>
          <p:cNvPr id="6" name="Rectangle 3"/>
          <p:cNvSpPr txBox="1">
            <a:spLocks noChangeArrowheads="1"/>
          </p:cNvSpPr>
          <p:nvPr/>
        </p:nvSpPr>
        <p:spPr>
          <a:xfrm>
            <a:off x="991673" y="3837905"/>
            <a:ext cx="8006010" cy="2214340"/>
          </a:xfrm>
          <a:prstGeom prst="rect">
            <a:avLst/>
          </a:prstGeom>
          <a:noFill/>
        </p:spPr>
        <p:txBody>
          <a:bodyPr anchor="ctr" anchorCtr="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265113" indent="-265113" fontAlgn="auto">
              <a:lnSpc>
                <a:spcPct val="120000"/>
              </a:lnSpc>
              <a:spcBef>
                <a:spcPts val="600"/>
              </a:spcBef>
              <a:spcAft>
                <a:spcPts val="0"/>
              </a:spcAft>
              <a:buClrTx/>
              <a:buSzTx/>
              <a:buFont typeface="Arial" pitchFamily="34" charset="0"/>
              <a:buNone/>
            </a:pPr>
            <a:r>
              <a:rPr lang="ja-JP" altLang="en-US" sz="1400" dirty="0">
                <a:latin typeface="ＭＳ Ｐゴシック" pitchFamily="50" charset="-128"/>
              </a:rPr>
              <a:t>◆ 「財政運営基本条例」に基づき、財政状況に関する中長期試算を作成。</a:t>
            </a:r>
            <a:r>
              <a:rPr lang="en-US" altLang="ja-JP" sz="1400" dirty="0">
                <a:latin typeface="ＭＳ Ｐゴシック" pitchFamily="50" charset="-128"/>
              </a:rPr>
              <a:t/>
            </a:r>
            <a:br>
              <a:rPr lang="en-US" altLang="ja-JP" sz="1400" dirty="0">
                <a:latin typeface="ＭＳ Ｐゴシック" pitchFamily="50" charset="-128"/>
              </a:rPr>
            </a:br>
            <a:r>
              <a:rPr lang="ja-JP" altLang="en-US" sz="1400" dirty="0">
                <a:latin typeface="ＭＳ Ｐゴシック" pitchFamily="50" charset="-128"/>
              </a:rPr>
              <a:t>（発射台となる毎年度の当初予算毎に作成）</a:t>
            </a:r>
            <a:endParaRPr lang="en-US" altLang="ja-JP" sz="1400" dirty="0">
              <a:latin typeface="ＭＳ Ｐゴシック" pitchFamily="50" charset="-128"/>
            </a:endParaRPr>
          </a:p>
          <a:p>
            <a:pPr marL="265113" indent="-265113" fontAlgn="auto">
              <a:lnSpc>
                <a:spcPct val="120000"/>
              </a:lnSpc>
              <a:spcBef>
                <a:spcPts val="1200"/>
              </a:spcBef>
              <a:spcAft>
                <a:spcPts val="0"/>
              </a:spcAft>
              <a:buClrTx/>
              <a:buSzTx/>
              <a:buFont typeface="Arial" pitchFamily="34" charset="0"/>
              <a:buNone/>
            </a:pPr>
            <a:r>
              <a:rPr lang="ja-JP" altLang="en-US" sz="1400" dirty="0">
                <a:latin typeface="ＭＳ Ｐゴシック" pitchFamily="50" charset="-128"/>
              </a:rPr>
              <a:t>◆ 試算にあたっては、「中長期の経済財政に関する試算」（内閣府）で示された経済成長率・長期金利や歳入・歳出の状況など、現時点で見込むことができる条件を前提に推計。なお、この試算は不確定要素を多く含んでおり、将来に向かって相当の幅をもってみる必要。</a:t>
            </a:r>
            <a:endParaRPr lang="en-US" altLang="ja-JP" sz="1400" dirty="0">
              <a:latin typeface="ＭＳ Ｐゴシック" pitchFamily="50" charset="-128"/>
            </a:endParaRPr>
          </a:p>
          <a:p>
            <a:pPr marL="265113" indent="-265113" fontAlgn="auto">
              <a:lnSpc>
                <a:spcPct val="120000"/>
              </a:lnSpc>
              <a:spcBef>
                <a:spcPts val="1200"/>
              </a:spcBef>
              <a:spcAft>
                <a:spcPts val="0"/>
              </a:spcAft>
              <a:buClrTx/>
              <a:buSzTx/>
              <a:buFont typeface="Arial" pitchFamily="34" charset="0"/>
              <a:buNone/>
            </a:pPr>
            <a:r>
              <a:rPr lang="en-US" altLang="ja-JP" sz="1050" dirty="0">
                <a:latin typeface="ＭＳ Ｐゴシック" pitchFamily="50" charset="-128"/>
              </a:rPr>
              <a:t>※</a:t>
            </a:r>
            <a:r>
              <a:rPr lang="ja-JP" altLang="en-US" sz="1050" dirty="0">
                <a:latin typeface="ＭＳ Ｐゴシック" pitchFamily="50" charset="-128"/>
              </a:rPr>
              <a:t>（　 ）内に西暦を併記している。</a:t>
            </a:r>
            <a:endParaRPr lang="en-US" altLang="ja-JP" sz="1200" dirty="0">
              <a:latin typeface="ＭＳ Ｐゴシック" pitchFamily="50" charset="-128"/>
            </a:endParaRPr>
          </a:p>
        </p:txBody>
      </p:sp>
      <p:sp>
        <p:nvSpPr>
          <p:cNvPr id="3" name="正方形/長方形 2"/>
          <p:cNvSpPr/>
          <p:nvPr/>
        </p:nvSpPr>
        <p:spPr>
          <a:xfrm>
            <a:off x="760567" y="2210035"/>
            <a:ext cx="8468221" cy="830997"/>
          </a:xfrm>
          <a:prstGeom prst="rect">
            <a:avLst/>
          </a:prstGeom>
          <a:noFill/>
        </p:spPr>
        <p:txBody>
          <a:bodyPr wrap="square" lIns="91440" tIns="45720" rIns="91440" bIns="45720">
            <a:spAutoFit/>
          </a:bodyPr>
          <a:lstStyle/>
          <a:p>
            <a:pPr algn="ctr"/>
            <a:r>
              <a:rPr lang="ja-JP" altLang="en-US" sz="4800" b="1" dirty="0"/>
              <a:t>財政状況に関する中長期試算</a:t>
            </a:r>
          </a:p>
        </p:txBody>
      </p:sp>
      <p:sp>
        <p:nvSpPr>
          <p:cNvPr id="8" name="正方形/長方形 7"/>
          <p:cNvSpPr/>
          <p:nvPr/>
        </p:nvSpPr>
        <p:spPr>
          <a:xfrm>
            <a:off x="760567" y="3021163"/>
            <a:ext cx="8468221" cy="646331"/>
          </a:xfrm>
          <a:prstGeom prst="rect">
            <a:avLst/>
          </a:prstGeom>
          <a:noFill/>
        </p:spPr>
        <p:txBody>
          <a:bodyPr wrap="square" lIns="91440" tIns="45720" rIns="91440" bIns="45720">
            <a:spAutoFit/>
          </a:bodyPr>
          <a:lstStyle/>
          <a:p>
            <a:pPr algn="ctr"/>
            <a:r>
              <a:rPr lang="en-US" altLang="ja-JP" sz="3600" b="1" dirty="0"/>
              <a:t>〔</a:t>
            </a:r>
            <a:r>
              <a:rPr lang="ja-JP" altLang="en-US" sz="3600" b="1" dirty="0"/>
              <a:t>粗い試算</a:t>
            </a:r>
            <a:r>
              <a:rPr lang="en-US" altLang="ja-JP" sz="3600" b="1" dirty="0"/>
              <a:t>〕</a:t>
            </a:r>
            <a:r>
              <a:rPr lang="ja-JP" altLang="en-US" sz="3600" b="1" dirty="0" smtClean="0"/>
              <a:t>令和</a:t>
            </a:r>
            <a:r>
              <a:rPr lang="en-US" altLang="ja-JP" sz="3600" b="1" dirty="0" smtClean="0"/>
              <a:t>5</a:t>
            </a:r>
            <a:r>
              <a:rPr lang="ja-JP" altLang="en-US" sz="3600" b="1" dirty="0" smtClean="0"/>
              <a:t>年</a:t>
            </a:r>
            <a:r>
              <a:rPr lang="en-US" altLang="ja-JP" sz="3600" b="1" dirty="0"/>
              <a:t>2</a:t>
            </a:r>
            <a:r>
              <a:rPr lang="ja-JP" altLang="en-US" sz="3600" b="1" dirty="0"/>
              <a:t>月版</a:t>
            </a:r>
            <a:endParaRPr lang="ja-JP" altLang="en-US" sz="4800" b="1" dirty="0"/>
          </a:p>
        </p:txBody>
      </p:sp>
      <p:sp>
        <p:nvSpPr>
          <p:cNvPr id="7" name="正方形/長方形 6"/>
          <p:cNvSpPr/>
          <p:nvPr/>
        </p:nvSpPr>
        <p:spPr>
          <a:xfrm>
            <a:off x="7778840" y="682705"/>
            <a:ext cx="1242828" cy="463515"/>
          </a:xfrm>
          <a:prstGeom prst="rect">
            <a:avLst/>
          </a:prstGeom>
          <a:noFill/>
          <a:ln w="9525"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spcAft>
                <a:spcPts val="0"/>
              </a:spcAft>
            </a:pPr>
            <a:r>
              <a:rPr lang="ja-JP" sz="1800" dirty="0" smtClean="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資料</a:t>
            </a:r>
            <a:r>
              <a:rPr lang="ja-JP" altLang="en-US" sz="1800" dirty="0" smtClean="0">
                <a:solidFill>
                  <a:srgbClr val="000000"/>
                </a:solidFill>
                <a:effectLst/>
                <a:latin typeface="ＭＳ Ｐゴシック" panose="020B0600070205080204" pitchFamily="50" charset="-128"/>
                <a:ea typeface="ＭＳ Ｐゴシック" panose="020B0600070205080204" pitchFamily="50" charset="-128"/>
                <a:cs typeface="Times New Roman" panose="02020603050405020304" pitchFamily="18" charset="0"/>
              </a:rPr>
              <a:t>４</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Tree>
    <p:extLst>
      <p:ext uri="{BB962C8B-B14F-4D97-AF65-F5344CB8AC3E}">
        <p14:creationId xmlns:p14="http://schemas.microsoft.com/office/powerpoint/2010/main" val="29316719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グラフ 17"/>
          <p:cNvGraphicFramePr>
            <a:graphicFrameLocks/>
          </p:cNvGraphicFramePr>
          <p:nvPr>
            <p:extLst>
              <p:ext uri="{D42A27DB-BD31-4B8C-83A1-F6EECF244321}">
                <p14:modId xmlns:p14="http://schemas.microsoft.com/office/powerpoint/2010/main" val="435204300"/>
              </p:ext>
            </p:extLst>
          </p:nvPr>
        </p:nvGraphicFramePr>
        <p:xfrm>
          <a:off x="355458" y="1843796"/>
          <a:ext cx="9142233" cy="5510041"/>
        </p:xfrm>
        <a:graphic>
          <a:graphicData uri="http://schemas.openxmlformats.org/drawingml/2006/chart">
            <c:chart xmlns:c="http://schemas.openxmlformats.org/drawingml/2006/chart" xmlns:r="http://schemas.openxmlformats.org/officeDocument/2006/relationships" r:id="rId3"/>
          </a:graphicData>
        </a:graphic>
      </p:graphicFrame>
      <p:sp>
        <p:nvSpPr>
          <p:cNvPr id="39" name="テキスト ボックス 12"/>
          <p:cNvSpPr txBox="1"/>
          <p:nvPr/>
        </p:nvSpPr>
        <p:spPr>
          <a:xfrm>
            <a:off x="76519" y="2202286"/>
            <a:ext cx="430887" cy="3880763"/>
          </a:xfrm>
          <a:prstGeom prst="rect">
            <a:avLst/>
          </a:prstGeom>
          <a:noFill/>
        </p:spPr>
        <p:txBody>
          <a:bodyPr vert="eaVert"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ja-JP" altLang="en-US" sz="1600" b="1" dirty="0">
                <a:latin typeface="HGSｺﾞｼｯｸM" panose="020B0600000000000000" pitchFamily="50" charset="-128"/>
                <a:ea typeface="HGSｺﾞｼｯｸM" panose="020B0600000000000000" pitchFamily="50" charset="-128"/>
              </a:rPr>
              <a:t>収　支　不　足　額</a:t>
            </a:r>
          </a:p>
        </p:txBody>
      </p:sp>
      <p:sp>
        <p:nvSpPr>
          <p:cNvPr id="5" name="大かっこ 4"/>
          <p:cNvSpPr/>
          <p:nvPr/>
        </p:nvSpPr>
        <p:spPr>
          <a:xfrm>
            <a:off x="1008023" y="6398732"/>
            <a:ext cx="8374046" cy="416187"/>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l"/>
            <a:r>
              <a:rPr lang="ja-JP" altLang="en-US" sz="1050" dirty="0">
                <a:latin typeface="ＭＳ Ｐゴシック" pitchFamily="50" charset="-128"/>
              </a:rPr>
              <a:t>      内閣府試算の経済成長率・長期金利や歳入・歳出の状況など、現時点で見込むことができる条件を前提に推計</a:t>
            </a:r>
            <a:endParaRPr lang="en-US" altLang="ja-JP" sz="1050" dirty="0">
              <a:latin typeface="ＭＳ Ｐゴシック" pitchFamily="50" charset="-128"/>
            </a:endParaRPr>
          </a:p>
          <a:p>
            <a:pPr algn="l"/>
            <a:r>
              <a:rPr lang="ja-JP" altLang="en-US" sz="1050" dirty="0">
                <a:latin typeface="ＭＳ Ｐゴシック" pitchFamily="50" charset="-128"/>
              </a:rPr>
              <a:t>      この試算は不確定要素を多く含んでおり、将来に向かって相当の幅をもってみる必要</a:t>
            </a:r>
            <a:endParaRPr kumimoji="1" lang="ja-JP" altLang="en-US" sz="1050" dirty="0"/>
          </a:p>
        </p:txBody>
      </p:sp>
      <p:sp>
        <p:nvSpPr>
          <p:cNvPr id="4" name="メモ 3"/>
          <p:cNvSpPr/>
          <p:nvPr/>
        </p:nvSpPr>
        <p:spPr>
          <a:xfrm>
            <a:off x="635001" y="1068868"/>
            <a:ext cx="8747068" cy="721832"/>
          </a:xfrm>
          <a:prstGeom prst="foldedCorner">
            <a:avLst>
              <a:gd name="adj" fmla="val 19534"/>
            </a:avLst>
          </a:prstGeom>
          <a:solidFill>
            <a:schemeClr val="bg1"/>
          </a:solidFill>
          <a:ln w="9525">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spcBef>
                <a:spcPts val="600"/>
              </a:spcBef>
            </a:pPr>
            <a:endParaRPr lang="en-US" altLang="ja-JP" sz="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spcBef>
                <a:spcPts val="600"/>
              </a:spcBef>
            </a:pP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・平成</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13~19</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年度の間に、</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減債基金から借入れを実施した合計</a:t>
            </a:r>
            <a:r>
              <a:rPr kumimoji="1"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5,202</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億円の積立</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不足</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額については、</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令和５年度末に復元が完了する見込み</a:t>
            </a:r>
            <a:endPar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spcBef>
                <a:spcPts val="600"/>
              </a:spcBef>
            </a:pP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・財政調整</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基金　　　　　</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残高見込額</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1,619</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円（</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末見込）　　</a:t>
            </a:r>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積立目標額：</a:t>
            </a:r>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1,400</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億円（令和</a:t>
            </a:r>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）末）</a:t>
            </a:r>
            <a:endParaRPr kumimoji="1" lang="ja-JP" altLang="en-US" sz="1050" dirty="0">
              <a:solidFill>
                <a:schemeClr val="tx1"/>
              </a:solidFill>
              <a:latin typeface="Arial Unicode MS" panose="020B0604020202020204" pitchFamily="50" charset="-128"/>
              <a:cs typeface="Meiryo UI" panose="020B0604030504040204" pitchFamily="50" charset="-128"/>
            </a:endParaRPr>
          </a:p>
        </p:txBody>
      </p:sp>
      <p:sp>
        <p:nvSpPr>
          <p:cNvPr id="8195" name="Rectangle 2"/>
          <p:cNvSpPr>
            <a:spLocks noGrp="1" noChangeArrowheads="1"/>
          </p:cNvSpPr>
          <p:nvPr>
            <p:ph type="title"/>
          </p:nvPr>
        </p:nvSpPr>
        <p:spPr>
          <a:xfrm>
            <a:off x="507406" y="378572"/>
            <a:ext cx="8917201" cy="637200"/>
          </a:xfrm>
          <a:solidFill>
            <a:srgbClr val="000099"/>
          </a:solidFill>
        </p:spPr>
        <p:txBody>
          <a:bodyPr/>
          <a:lstStyle/>
          <a:p>
            <a:pPr eaLnBrk="1" hangingPunct="1"/>
            <a:r>
              <a:rPr lang="ja-JP" altLang="en-US" sz="3200" b="1" dirty="0">
                <a:solidFill>
                  <a:schemeClr val="bg1"/>
                </a:solidFill>
                <a:latin typeface="HGSｺﾞｼｯｸM" panose="020B0600000000000000" pitchFamily="50" charset="-128"/>
                <a:ea typeface="HGSｺﾞｼｯｸM" panose="020B0600000000000000" pitchFamily="50" charset="-128"/>
              </a:rPr>
              <a:t>　財政収支の見通し </a:t>
            </a:r>
            <a:r>
              <a:rPr lang="en-US" altLang="ja-JP" sz="3200" b="1" dirty="0">
                <a:solidFill>
                  <a:schemeClr val="bg1"/>
                </a:solidFill>
                <a:latin typeface="HGSｺﾞｼｯｸM" panose="020B0600000000000000" pitchFamily="50" charset="-128"/>
                <a:ea typeface="HGSｺﾞｼｯｸM" panose="020B0600000000000000" pitchFamily="50" charset="-128"/>
              </a:rPr>
              <a:t>【</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令和</a:t>
            </a:r>
            <a:r>
              <a:rPr lang="en-US" altLang="ja-JP" sz="3200" b="1" dirty="0">
                <a:solidFill>
                  <a:schemeClr val="bg1"/>
                </a:solidFill>
                <a:latin typeface="HGSｺﾞｼｯｸM" panose="020B0600000000000000" pitchFamily="50" charset="-128"/>
                <a:ea typeface="HGSｺﾞｼｯｸM" panose="020B0600000000000000" pitchFamily="50" charset="-128"/>
              </a:rPr>
              <a:t>5</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年</a:t>
            </a:r>
            <a:r>
              <a:rPr lang="en-US" altLang="ja-JP" sz="3200" b="1" dirty="0">
                <a:solidFill>
                  <a:schemeClr val="bg1"/>
                </a:solidFill>
                <a:latin typeface="HGSｺﾞｼｯｸM" panose="020B0600000000000000" pitchFamily="50" charset="-128"/>
                <a:ea typeface="HGSｺﾞｼｯｸM" panose="020B0600000000000000" pitchFamily="50" charset="-128"/>
              </a:rPr>
              <a:t>2</a:t>
            </a:r>
            <a:r>
              <a:rPr lang="ja-JP" altLang="en-US" sz="3200" b="1" dirty="0">
                <a:solidFill>
                  <a:schemeClr val="bg1"/>
                </a:solidFill>
                <a:latin typeface="HGSｺﾞｼｯｸM" panose="020B0600000000000000" pitchFamily="50" charset="-128"/>
                <a:ea typeface="HGSｺﾞｼｯｸM" panose="020B0600000000000000" pitchFamily="50" charset="-128"/>
              </a:rPr>
              <a:t>月版</a:t>
            </a:r>
            <a:r>
              <a:rPr lang="en-US" altLang="ja-JP" sz="3200" b="1" dirty="0">
                <a:solidFill>
                  <a:schemeClr val="bg1"/>
                </a:solidFill>
                <a:latin typeface="HGSｺﾞｼｯｸM" panose="020B0600000000000000" pitchFamily="50" charset="-128"/>
                <a:ea typeface="HGSｺﾞｼｯｸM" panose="020B0600000000000000" pitchFamily="50" charset="-128"/>
              </a:rPr>
              <a:t>】</a:t>
            </a:r>
          </a:p>
        </p:txBody>
      </p:sp>
      <p:sp>
        <p:nvSpPr>
          <p:cNvPr id="38" name="ホームベース 37"/>
          <p:cNvSpPr/>
          <p:nvPr/>
        </p:nvSpPr>
        <p:spPr bwMode="auto">
          <a:xfrm rot="5400000">
            <a:off x="-1672553" y="4009029"/>
            <a:ext cx="3880186" cy="267853"/>
          </a:xfrm>
          <a:prstGeom prst="homePlate">
            <a:avLst/>
          </a:prstGeom>
          <a:noFill/>
          <a:ln w="19050" cap="flat" cmpd="sng" algn="ctr">
            <a:solidFill>
              <a:schemeClr val="tx1"/>
            </a:solidFill>
            <a:prstDash val="solid"/>
            <a:round/>
            <a:headEnd type="none" w="med" len="med"/>
            <a:tailEnd type="none" w="med" len="med"/>
          </a:ln>
          <a:effectLst/>
        </p:spPr>
        <p:txBody>
          <a:bodyPr vert="horz" wrap="square" lIns="90000" tIns="154800" rIns="90000" bIns="154800" numCol="1" rtlCol="0" anchor="ctr"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cxnSp>
        <p:nvCxnSpPr>
          <p:cNvPr id="23" name="直線矢印コネクタ 22"/>
          <p:cNvCxnSpPr/>
          <p:nvPr/>
        </p:nvCxnSpPr>
        <p:spPr>
          <a:xfrm flipH="1" flipV="1">
            <a:off x="1235210" y="2575560"/>
            <a:ext cx="631995" cy="873"/>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24" name="直線矢印コネクタ 23"/>
          <p:cNvCxnSpPr/>
          <p:nvPr/>
        </p:nvCxnSpPr>
        <p:spPr>
          <a:xfrm flipH="1" flipV="1">
            <a:off x="1360747" y="4088300"/>
            <a:ext cx="734753" cy="834922"/>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sp>
        <p:nvSpPr>
          <p:cNvPr id="36" name="角丸四角形 35"/>
          <p:cNvSpPr/>
          <p:nvPr/>
        </p:nvSpPr>
        <p:spPr>
          <a:xfrm>
            <a:off x="1053743" y="4911041"/>
            <a:ext cx="1692000" cy="360000"/>
          </a:xfrm>
          <a:prstGeom prst="round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400" b="1" dirty="0">
                <a:solidFill>
                  <a:sysClr val="windowText" lastClr="000000"/>
                </a:solidFill>
                <a:latin typeface="HGSｺﾞｼｯｸM" panose="020B0600000000000000" pitchFamily="50" charset="-128"/>
                <a:ea typeface="HGSｺﾞｼｯｸM" panose="020B0600000000000000" pitchFamily="50" charset="-128"/>
                <a:cs typeface="Meiryo UI" panose="020B0604030504040204" pitchFamily="50" charset="-128"/>
              </a:rPr>
              <a:t>減債基金復元額</a:t>
            </a:r>
          </a:p>
        </p:txBody>
      </p:sp>
      <p:sp>
        <p:nvSpPr>
          <p:cNvPr id="17" name="角丸四角形 16"/>
          <p:cNvSpPr/>
          <p:nvPr/>
        </p:nvSpPr>
        <p:spPr>
          <a:xfrm>
            <a:off x="1730374" y="2396433"/>
            <a:ext cx="1590960" cy="360000"/>
          </a:xfrm>
          <a:prstGeom prst="roundRect">
            <a:avLst/>
          </a:prstGeom>
          <a:ln/>
        </p:spPr>
        <p:style>
          <a:lnRef idx="2">
            <a:schemeClr val="accent2"/>
          </a:lnRef>
          <a:fillRef idx="1">
            <a:schemeClr val="lt1"/>
          </a:fillRef>
          <a:effectRef idx="0">
            <a:schemeClr val="accent2"/>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400" b="1" dirty="0">
                <a:solidFill>
                  <a:srgbClr val="FF0000"/>
                </a:solidFill>
                <a:latin typeface="HGSｺﾞｼｯｸM" panose="020B0600000000000000" pitchFamily="50" charset="-128"/>
                <a:ea typeface="HGSｺﾞｼｯｸM" panose="020B0600000000000000" pitchFamily="50" charset="-128"/>
                <a:cs typeface="Meiryo UI" panose="020B0604030504040204" pitchFamily="50" charset="-128"/>
              </a:rPr>
              <a:t>単年度収支</a:t>
            </a:r>
          </a:p>
        </p:txBody>
      </p:sp>
      <p:sp>
        <p:nvSpPr>
          <p:cNvPr id="21" name="テキスト ボックス 1"/>
          <p:cNvSpPr txBox="1"/>
          <p:nvPr/>
        </p:nvSpPr>
        <p:spPr>
          <a:xfrm>
            <a:off x="1254790" y="1843796"/>
            <a:ext cx="513019" cy="296676"/>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ltLang="ja-JP" sz="600" dirty="0">
                <a:latin typeface="HGSｺﾞｼｯｸE" panose="020B0900000000000000" pitchFamily="50" charset="-128"/>
                <a:ea typeface="HGSｺﾞｼｯｸE" panose="020B0900000000000000" pitchFamily="50" charset="-128"/>
              </a:rPr>
              <a:t>(</a:t>
            </a:r>
            <a:r>
              <a:rPr lang="ja-JP" altLang="en-US" sz="600" dirty="0">
                <a:latin typeface="HGSｺﾞｼｯｸE" panose="020B0900000000000000" pitchFamily="50" charset="-128"/>
                <a:ea typeface="HGSｺﾞｼｯｸE" panose="020B0900000000000000" pitchFamily="50" charset="-128"/>
              </a:rPr>
              <a:t>当初</a:t>
            </a:r>
            <a:r>
              <a:rPr lang="en-US" altLang="ja-JP" sz="600" dirty="0">
                <a:latin typeface="HGSｺﾞｼｯｸE" panose="020B0900000000000000" pitchFamily="50" charset="-128"/>
                <a:ea typeface="HGSｺﾞｼｯｸE" panose="020B0900000000000000" pitchFamily="50" charset="-128"/>
              </a:rPr>
              <a:t>)</a:t>
            </a:r>
            <a:endParaRPr lang="ja-JP" altLang="en-US" sz="600" dirty="0">
              <a:latin typeface="HGSｺﾞｼｯｸE" panose="020B0900000000000000" pitchFamily="50" charset="-128"/>
              <a:ea typeface="HGSｺﾞｼｯｸE" panose="020B0900000000000000" pitchFamily="50" charset="-128"/>
            </a:endParaRPr>
          </a:p>
        </p:txBody>
      </p:sp>
      <p:sp>
        <p:nvSpPr>
          <p:cNvPr id="22" name="テキスト ボックス 11"/>
          <p:cNvSpPr txBox="1"/>
          <p:nvPr/>
        </p:nvSpPr>
        <p:spPr>
          <a:xfrm>
            <a:off x="355003" y="1802925"/>
            <a:ext cx="788742" cy="378417"/>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en-US" altLang="ja-JP" sz="1200" dirty="0" smtClean="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ja-JP" altLang="en-US" sz="1200" dirty="0" smtClean="0">
                <a:latin typeface="HGSｺﾞｼｯｸM" panose="020B0600000000000000" pitchFamily="50" charset="-128"/>
                <a:ea typeface="HGSｺﾞｼｯｸM" panose="020B0600000000000000" pitchFamily="50" charset="-128"/>
                <a:cs typeface="Meiryo UI" panose="020B0604030504040204" pitchFamily="50" charset="-128"/>
              </a:rPr>
              <a:t>億円</a:t>
            </a:r>
            <a:r>
              <a:rPr kumimoji="1" lang="en-US" altLang="ja-JP" sz="1200" dirty="0" smtClean="0">
                <a:latin typeface="HGSｺﾞｼｯｸM" panose="020B0600000000000000" pitchFamily="50" charset="-128"/>
                <a:ea typeface="HGSｺﾞｼｯｸM" panose="020B0600000000000000" pitchFamily="50" charset="-128"/>
                <a:cs typeface="Meiryo UI" panose="020B0604030504040204" pitchFamily="50" charset="-128"/>
              </a:rPr>
              <a:t>)</a:t>
            </a:r>
            <a:endParaRPr kumimoji="1" lang="ja-JP" altLang="en-US" sz="1200" dirty="0">
              <a:latin typeface="HGSｺﾞｼｯｸM" panose="020B0600000000000000" pitchFamily="50" charset="-128"/>
              <a:ea typeface="HGSｺﾞｼｯｸM" panose="020B0600000000000000" pitchFamily="50" charset="-128"/>
              <a:cs typeface="Meiryo UI" panose="020B0604030504040204" pitchFamily="50" charset="-128"/>
            </a:endParaRPr>
          </a:p>
        </p:txBody>
      </p:sp>
      <p:sp>
        <p:nvSpPr>
          <p:cNvPr id="3" name="テキスト ボックス 2"/>
          <p:cNvSpPr txBox="1"/>
          <p:nvPr/>
        </p:nvSpPr>
        <p:spPr>
          <a:xfrm>
            <a:off x="760480" y="4178379"/>
            <a:ext cx="981269" cy="276999"/>
          </a:xfrm>
          <a:prstGeom prst="rect">
            <a:avLst/>
          </a:prstGeom>
          <a:noFill/>
        </p:spPr>
        <p:txBody>
          <a:bodyPr wrap="square" rtlCol="0">
            <a:spAutoFit/>
          </a:bodyPr>
          <a:lstStyle/>
          <a:p>
            <a:r>
              <a:rPr kumimoji="1" lang="ja-JP" altLang="en-US" sz="1200" b="1" dirty="0" smtClean="0">
                <a:latin typeface="HGPｺﾞｼｯｸM" panose="020B0600000000000000" pitchFamily="50" charset="-128"/>
                <a:ea typeface="HGPｺﾞｼｯｸM" panose="020B0600000000000000" pitchFamily="50" charset="-128"/>
              </a:rPr>
              <a:t>▲</a:t>
            </a:r>
            <a:r>
              <a:rPr kumimoji="1" lang="en-US" altLang="ja-JP" sz="1200" b="1" dirty="0" smtClean="0">
                <a:latin typeface="HGPｺﾞｼｯｸM" panose="020B0600000000000000" pitchFamily="50" charset="-128"/>
                <a:ea typeface="HGPｺﾞｼｯｸM" panose="020B0600000000000000" pitchFamily="50" charset="-128"/>
              </a:rPr>
              <a:t>552</a:t>
            </a:r>
            <a:endParaRPr kumimoji="1" lang="ja-JP" altLang="en-US" sz="1200" b="1" dirty="0">
              <a:latin typeface="HGPｺﾞｼｯｸM" panose="020B0600000000000000" pitchFamily="50" charset="-128"/>
              <a:ea typeface="HGPｺﾞｼｯｸM" panose="020B0600000000000000" pitchFamily="50" charset="-128"/>
            </a:endParaRPr>
          </a:p>
        </p:txBody>
      </p:sp>
      <p:sp>
        <p:nvSpPr>
          <p:cNvPr id="16" name="Text Box 4"/>
          <p:cNvSpPr txBox="1">
            <a:spLocks noChangeArrowheads="1"/>
          </p:cNvSpPr>
          <p:nvPr/>
        </p:nvSpPr>
        <p:spPr bwMode="auto">
          <a:xfrm>
            <a:off x="9497236" y="71988"/>
            <a:ext cx="339725" cy="1698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l" eaLnBrk="1" hangingPunct="1">
              <a:spcBef>
                <a:spcPct val="50000"/>
              </a:spcBef>
              <a:buClrTx/>
              <a:buSzTx/>
              <a:buFontTx/>
              <a:buNone/>
            </a:pPr>
            <a:r>
              <a:rPr lang="en-US" altLang="ja-JP" sz="1000" b="1" i="1" dirty="0">
                <a:latin typeface="Verdana" pitchFamily="34" charset="0"/>
              </a:rPr>
              <a:t>1</a:t>
            </a:r>
          </a:p>
        </p:txBody>
      </p:sp>
      <p:sp>
        <p:nvSpPr>
          <p:cNvPr id="19" name="テキスト ボックス 1"/>
          <p:cNvSpPr txBox="1"/>
          <p:nvPr/>
        </p:nvSpPr>
        <p:spPr>
          <a:xfrm>
            <a:off x="901020" y="3655738"/>
            <a:ext cx="644039" cy="36817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200" dirty="0" smtClean="0">
                <a:latin typeface="HGPｺﾞｼｯｸM" panose="020B0600000000000000" pitchFamily="50" charset="-128"/>
                <a:ea typeface="HGPｺﾞｼｯｸM" panose="020B0600000000000000" pitchFamily="50" charset="-128"/>
              </a:rPr>
              <a:t>▲</a:t>
            </a:r>
            <a:r>
              <a:rPr lang="en-US" altLang="ja-JP" sz="1200" dirty="0" smtClean="0">
                <a:latin typeface="HGPｺﾞｼｯｸM" panose="020B0600000000000000" pitchFamily="50" charset="-128"/>
                <a:ea typeface="HGPｺﾞｼｯｸM" panose="020B0600000000000000" pitchFamily="50" charset="-128"/>
              </a:rPr>
              <a:t>159</a:t>
            </a:r>
            <a:endParaRPr lang="ja-JP" altLang="en-US" sz="1200" dirty="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12483994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2"/>
          <a:stretch>
            <a:fillRect/>
          </a:stretch>
        </p:blipFill>
        <p:spPr>
          <a:xfrm>
            <a:off x="434811" y="1045034"/>
            <a:ext cx="8831464" cy="5676520"/>
          </a:xfrm>
          <a:prstGeom prst="rect">
            <a:avLst/>
          </a:prstGeom>
        </p:spPr>
      </p:pic>
      <p:sp>
        <p:nvSpPr>
          <p:cNvPr id="10242" name="Rectangle 2"/>
          <p:cNvSpPr>
            <a:spLocks noGrp="1" noChangeArrowheads="1"/>
          </p:cNvSpPr>
          <p:nvPr>
            <p:ph type="title"/>
          </p:nvPr>
        </p:nvSpPr>
        <p:spPr>
          <a:xfrm>
            <a:off x="495300" y="374673"/>
            <a:ext cx="8915400" cy="637200"/>
          </a:xfrm>
          <a:solidFill>
            <a:srgbClr val="000099"/>
          </a:solidFill>
        </p:spPr>
        <p:txBody>
          <a:bodyPr>
            <a:normAutofit/>
          </a:bodyPr>
          <a:lstStyle/>
          <a:p>
            <a:pPr eaLnBrk="1" hangingPunct="1"/>
            <a:r>
              <a:rPr lang="ja-JP" altLang="en-US" sz="3200" b="1" dirty="0">
                <a:solidFill>
                  <a:schemeClr val="bg1"/>
                </a:solidFill>
                <a:latin typeface="HGSｺﾞｼｯｸM" panose="020B0600000000000000" pitchFamily="50" charset="-128"/>
                <a:ea typeface="HGSｺﾞｼｯｸM" panose="020B0600000000000000" pitchFamily="50" charset="-128"/>
              </a:rPr>
              <a:t>　試算の前提条件 </a:t>
            </a:r>
            <a:r>
              <a:rPr lang="en-US" altLang="ja-JP" sz="3200" b="1" dirty="0">
                <a:solidFill>
                  <a:schemeClr val="bg1"/>
                </a:solidFill>
                <a:latin typeface="HGSｺﾞｼｯｸM" panose="020B0600000000000000" pitchFamily="50" charset="-128"/>
                <a:ea typeface="HGSｺﾞｼｯｸM" panose="020B0600000000000000" pitchFamily="50" charset="-128"/>
              </a:rPr>
              <a:t>【</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令和</a:t>
            </a:r>
            <a:r>
              <a:rPr lang="en-US" altLang="ja-JP" sz="3200" b="1" dirty="0">
                <a:solidFill>
                  <a:schemeClr val="bg1"/>
                </a:solidFill>
                <a:latin typeface="HGSｺﾞｼｯｸM" panose="020B0600000000000000" pitchFamily="50" charset="-128"/>
                <a:ea typeface="HGSｺﾞｼｯｸM" panose="020B0600000000000000" pitchFamily="50" charset="-128"/>
              </a:rPr>
              <a:t>5</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年</a:t>
            </a:r>
            <a:r>
              <a:rPr lang="en-US" altLang="ja-JP" sz="3200" b="1" dirty="0">
                <a:solidFill>
                  <a:schemeClr val="bg1"/>
                </a:solidFill>
                <a:latin typeface="HGSｺﾞｼｯｸM" panose="020B0600000000000000" pitchFamily="50" charset="-128"/>
                <a:ea typeface="HGSｺﾞｼｯｸM" panose="020B0600000000000000" pitchFamily="50" charset="-128"/>
              </a:rPr>
              <a:t>2</a:t>
            </a:r>
            <a:r>
              <a:rPr lang="ja-JP" altLang="en-US" sz="3200" b="1" dirty="0">
                <a:solidFill>
                  <a:schemeClr val="bg1"/>
                </a:solidFill>
                <a:latin typeface="HGSｺﾞｼｯｸM" panose="020B0600000000000000" pitchFamily="50" charset="-128"/>
                <a:ea typeface="HGSｺﾞｼｯｸM" panose="020B0600000000000000" pitchFamily="50" charset="-128"/>
              </a:rPr>
              <a:t>月版</a:t>
            </a:r>
            <a:r>
              <a:rPr lang="en-US" altLang="ja-JP" sz="3200" b="1" dirty="0">
                <a:solidFill>
                  <a:schemeClr val="bg1"/>
                </a:solidFill>
                <a:latin typeface="HGSｺﾞｼｯｸM" panose="020B0600000000000000" pitchFamily="50" charset="-128"/>
                <a:ea typeface="HGSｺﾞｼｯｸM" panose="020B0600000000000000" pitchFamily="50" charset="-128"/>
              </a:rPr>
              <a:t>】</a:t>
            </a:r>
          </a:p>
        </p:txBody>
      </p:sp>
      <p:sp>
        <p:nvSpPr>
          <p:cNvPr id="4" name="Text Box 110"/>
          <p:cNvSpPr txBox="1">
            <a:spLocks noChangeArrowheads="1"/>
          </p:cNvSpPr>
          <p:nvPr/>
        </p:nvSpPr>
        <p:spPr bwMode="auto">
          <a:xfrm>
            <a:off x="9501880" y="6636622"/>
            <a:ext cx="339725" cy="1698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l" eaLnBrk="1" hangingPunct="1">
              <a:spcBef>
                <a:spcPct val="50000"/>
              </a:spcBef>
              <a:buClrTx/>
              <a:buSzTx/>
              <a:buFontTx/>
              <a:buNone/>
            </a:pPr>
            <a:r>
              <a:rPr lang="en-US" altLang="ja-JP" sz="1000" b="1" i="1" dirty="0">
                <a:latin typeface="Verdana" pitchFamily="34" charset="0"/>
              </a:rPr>
              <a:t>2</a:t>
            </a:r>
          </a:p>
        </p:txBody>
      </p:sp>
    </p:spTree>
    <p:extLst>
      <p:ext uri="{BB962C8B-B14F-4D97-AF65-F5344CB8AC3E}">
        <p14:creationId xmlns:p14="http://schemas.microsoft.com/office/powerpoint/2010/main" val="546314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p:cNvSpPr>
            <a:spLocks noGrp="1" noChangeArrowheads="1"/>
          </p:cNvSpPr>
          <p:nvPr>
            <p:ph type="title"/>
          </p:nvPr>
        </p:nvSpPr>
        <p:spPr>
          <a:xfrm>
            <a:off x="495300" y="367763"/>
            <a:ext cx="8915400" cy="638628"/>
          </a:xfrm>
          <a:solidFill>
            <a:srgbClr val="000099"/>
          </a:solidFill>
        </p:spPr>
        <p:txBody>
          <a:bodyPr>
            <a:normAutofit/>
          </a:bodyPr>
          <a:lstStyle/>
          <a:p>
            <a:pPr eaLnBrk="1" hangingPunct="1"/>
            <a:r>
              <a:rPr lang="ja-JP" altLang="en-US" sz="3200" b="1" dirty="0">
                <a:solidFill>
                  <a:schemeClr val="bg1"/>
                </a:solidFill>
                <a:latin typeface="HGSｺﾞｼｯｸM" panose="020B0600000000000000" pitchFamily="50" charset="-128"/>
                <a:ea typeface="HGSｺﾞｼｯｸM" panose="020B0600000000000000" pitchFamily="50" charset="-128"/>
              </a:rPr>
              <a:t>　結果のポイント（</a:t>
            </a:r>
            <a:r>
              <a:rPr lang="en-US" altLang="ja-JP" sz="3200" b="1" dirty="0">
                <a:solidFill>
                  <a:schemeClr val="bg1"/>
                </a:solidFill>
                <a:latin typeface="HGSｺﾞｼｯｸM" panose="020B0600000000000000" pitchFamily="50" charset="-128"/>
                <a:ea typeface="HGSｺﾞｼｯｸM" panose="020B0600000000000000" pitchFamily="50" charset="-128"/>
              </a:rPr>
              <a:t>1/2</a:t>
            </a:r>
            <a:r>
              <a:rPr lang="ja-JP" altLang="en-US" sz="3200" b="1" dirty="0">
                <a:solidFill>
                  <a:schemeClr val="bg1"/>
                </a:solidFill>
                <a:latin typeface="HGSｺﾞｼｯｸM" panose="020B0600000000000000" pitchFamily="50" charset="-128"/>
                <a:ea typeface="HGSｺﾞｼｯｸM" panose="020B0600000000000000" pitchFamily="50" charset="-128"/>
              </a:rPr>
              <a:t>）</a:t>
            </a:r>
            <a:r>
              <a:rPr lang="en-US" altLang="ja-JP" sz="3200" b="1" dirty="0">
                <a:solidFill>
                  <a:schemeClr val="bg1"/>
                </a:solidFill>
                <a:latin typeface="HGSｺﾞｼｯｸM" panose="020B0600000000000000" pitchFamily="50" charset="-128"/>
                <a:ea typeface="HGSｺﾞｼｯｸM" panose="020B0600000000000000" pitchFamily="50" charset="-128"/>
              </a:rPr>
              <a:t>【</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令和</a:t>
            </a:r>
            <a:r>
              <a:rPr lang="en-US" altLang="ja-JP" sz="3200" b="1" dirty="0">
                <a:solidFill>
                  <a:schemeClr val="bg1"/>
                </a:solidFill>
                <a:latin typeface="HGSｺﾞｼｯｸM" panose="020B0600000000000000" pitchFamily="50" charset="-128"/>
                <a:ea typeface="HGSｺﾞｼｯｸM" panose="020B0600000000000000" pitchFamily="50" charset="-128"/>
              </a:rPr>
              <a:t>5</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年</a:t>
            </a:r>
            <a:r>
              <a:rPr lang="en-US" altLang="ja-JP" sz="3200" b="1" dirty="0">
                <a:solidFill>
                  <a:schemeClr val="bg1"/>
                </a:solidFill>
                <a:latin typeface="HGSｺﾞｼｯｸM" panose="020B0600000000000000" pitchFamily="50" charset="-128"/>
                <a:ea typeface="HGSｺﾞｼｯｸM" panose="020B0600000000000000" pitchFamily="50" charset="-128"/>
              </a:rPr>
              <a:t>2</a:t>
            </a:r>
            <a:r>
              <a:rPr lang="ja-JP" altLang="en-US" sz="3200" b="1" dirty="0">
                <a:solidFill>
                  <a:schemeClr val="bg1"/>
                </a:solidFill>
                <a:latin typeface="HGSｺﾞｼｯｸM" panose="020B0600000000000000" pitchFamily="50" charset="-128"/>
                <a:ea typeface="HGSｺﾞｼｯｸM" panose="020B0600000000000000" pitchFamily="50" charset="-128"/>
              </a:rPr>
              <a:t>月版</a:t>
            </a:r>
            <a:r>
              <a:rPr lang="en-US" altLang="ja-JP" sz="3200" b="1" dirty="0">
                <a:solidFill>
                  <a:schemeClr val="bg1"/>
                </a:solidFill>
                <a:latin typeface="HGSｺﾞｼｯｸM" panose="020B0600000000000000" pitchFamily="50" charset="-128"/>
                <a:ea typeface="HGSｺﾞｼｯｸM" panose="020B0600000000000000" pitchFamily="50" charset="-128"/>
              </a:rPr>
              <a:t>】</a:t>
            </a:r>
          </a:p>
        </p:txBody>
      </p:sp>
      <p:sp>
        <p:nvSpPr>
          <p:cNvPr id="10" name="テキスト ボックス 9"/>
          <p:cNvSpPr txBox="1"/>
          <p:nvPr/>
        </p:nvSpPr>
        <p:spPr>
          <a:xfrm>
            <a:off x="309093" y="1318836"/>
            <a:ext cx="9527868" cy="4468916"/>
          </a:xfrm>
          <a:prstGeom prst="rect">
            <a:avLst/>
          </a:prstGeom>
          <a:noFill/>
        </p:spPr>
        <p:txBody>
          <a:bodyPr wrap="square" rtlCol="0">
            <a:spAutoFit/>
          </a:bodyPr>
          <a:lstStyle/>
          <a:p>
            <a:pPr marL="216000" indent="-457200" algn="l"/>
            <a:r>
              <a:rPr lang="ja-JP" altLang="en-US" dirty="0">
                <a:latin typeface="HGSｺﾞｼｯｸM" panose="020B0600000000000000" pitchFamily="50" charset="-128"/>
                <a:ea typeface="HGSｺﾞｼｯｸM" panose="020B0600000000000000" pitchFamily="50" charset="-128"/>
              </a:rPr>
              <a:t>〇府</a:t>
            </a:r>
            <a:r>
              <a:rPr lang="ja-JP" altLang="en-US" dirty="0" smtClean="0">
                <a:latin typeface="HGSｺﾞｼｯｸM" panose="020B0600000000000000" pitchFamily="50" charset="-128"/>
                <a:ea typeface="HGSｺﾞｼｯｸM" panose="020B0600000000000000" pitchFamily="50" charset="-128"/>
              </a:rPr>
              <a:t>税の増加の一方で公債費の増加など</a:t>
            </a:r>
            <a:r>
              <a:rPr lang="ja-JP" altLang="en-US" dirty="0">
                <a:latin typeface="HGSｺﾞｼｯｸM" panose="020B0600000000000000" pitchFamily="50" charset="-128"/>
                <a:ea typeface="HGSｺﾞｼｯｸM" panose="020B0600000000000000" pitchFamily="50" charset="-128"/>
              </a:rPr>
              <a:t>により</a:t>
            </a:r>
            <a:r>
              <a:rPr lang="ja-JP" altLang="en-US" dirty="0" smtClean="0">
                <a:latin typeface="HGSｺﾞｼｯｸM" panose="020B0600000000000000" pitchFamily="50" charset="-128"/>
                <a:ea typeface="HGSｺﾞｼｯｸM" panose="020B0600000000000000" pitchFamily="50" charset="-128"/>
              </a:rPr>
              <a:t>、</a:t>
            </a:r>
            <a:r>
              <a:rPr lang="ja-JP" altLang="en-US" u="sng" dirty="0" smtClean="0">
                <a:latin typeface="HGSｺﾞｼｯｸM" panose="020B0600000000000000" pitchFamily="50" charset="-128"/>
                <a:ea typeface="HGSｺﾞｼｯｸM" panose="020B0600000000000000" pitchFamily="50" charset="-128"/>
              </a:rPr>
              <a:t>前回</a:t>
            </a:r>
            <a:r>
              <a:rPr lang="ja-JP" altLang="en-US" u="sng" dirty="0">
                <a:latin typeface="HGSｺﾞｼｯｸM" panose="020B0600000000000000" pitchFamily="50" charset="-128"/>
                <a:ea typeface="HGSｺﾞｼｯｸM" panose="020B0600000000000000" pitchFamily="50" charset="-128"/>
              </a:rPr>
              <a:t>試算（</a:t>
            </a:r>
            <a:r>
              <a:rPr lang="ja-JP" altLang="en-US" u="sng" dirty="0" smtClean="0">
                <a:latin typeface="HGSｺﾞｼｯｸM" panose="020B0600000000000000" pitchFamily="50" charset="-128"/>
                <a:ea typeface="HGSｺﾞｼｯｸM" panose="020B0600000000000000" pitchFamily="50" charset="-128"/>
              </a:rPr>
              <a:t>令和</a:t>
            </a:r>
            <a:r>
              <a:rPr lang="en-US" altLang="ja-JP" u="sng" dirty="0" smtClean="0">
                <a:latin typeface="HGSｺﾞｼｯｸM" panose="020B0600000000000000" pitchFamily="50" charset="-128"/>
                <a:ea typeface="HGSｺﾞｼｯｸM" panose="020B0600000000000000" pitchFamily="50" charset="-128"/>
              </a:rPr>
              <a:t>4</a:t>
            </a:r>
            <a:r>
              <a:rPr lang="ja-JP" altLang="en-US" u="sng" dirty="0" smtClean="0">
                <a:latin typeface="HGSｺﾞｼｯｸM" panose="020B0600000000000000" pitchFamily="50" charset="-128"/>
                <a:ea typeface="HGSｺﾞｼｯｸM" panose="020B0600000000000000" pitchFamily="50" charset="-128"/>
              </a:rPr>
              <a:t>年</a:t>
            </a:r>
            <a:r>
              <a:rPr lang="en-US" altLang="ja-JP" u="sng" dirty="0">
                <a:latin typeface="HGSｺﾞｼｯｸM" panose="020B0600000000000000" pitchFamily="50" charset="-128"/>
                <a:ea typeface="HGSｺﾞｼｯｸM" panose="020B0600000000000000" pitchFamily="50" charset="-128"/>
              </a:rPr>
              <a:t>2</a:t>
            </a:r>
            <a:r>
              <a:rPr lang="ja-JP" altLang="en-US" u="sng" dirty="0">
                <a:latin typeface="HGSｺﾞｼｯｸM" panose="020B0600000000000000" pitchFamily="50" charset="-128"/>
                <a:ea typeface="HGSｺﾞｼｯｸM" panose="020B0600000000000000" pitchFamily="50" charset="-128"/>
              </a:rPr>
              <a:t>月版）</a:t>
            </a:r>
            <a:r>
              <a:rPr lang="ja-JP" altLang="en-US" u="sng" dirty="0" smtClean="0">
                <a:latin typeface="HGSｺﾞｼｯｸM" panose="020B0600000000000000" pitchFamily="50" charset="-128"/>
                <a:ea typeface="HGSｺﾞｼｯｸM" panose="020B0600000000000000" pitchFamily="50" charset="-128"/>
              </a:rPr>
              <a:t>と比べて、各年度</a:t>
            </a:r>
            <a:r>
              <a:rPr lang="ja-JP" altLang="en-US" u="sng" dirty="0">
                <a:latin typeface="HGSｺﾞｼｯｸM" panose="020B0600000000000000" pitchFamily="50" charset="-128"/>
                <a:ea typeface="HGSｺﾞｼｯｸM" panose="020B0600000000000000" pitchFamily="50" charset="-128"/>
              </a:rPr>
              <a:t>の収支が</a:t>
            </a:r>
            <a:r>
              <a:rPr lang="ja-JP" altLang="en-US" u="sng" dirty="0" smtClean="0">
                <a:latin typeface="HGSｺﾞｼｯｸM" panose="020B0600000000000000" pitchFamily="50" charset="-128"/>
                <a:ea typeface="HGSｺﾞｼｯｸM" panose="020B0600000000000000" pitchFamily="50" charset="-128"/>
              </a:rPr>
              <a:t>おおむね</a:t>
            </a:r>
            <a:r>
              <a:rPr lang="en-US" altLang="ja-JP" u="sng" dirty="0">
                <a:latin typeface="HGSｺﾞｼｯｸM" panose="020B0600000000000000" pitchFamily="50" charset="-128"/>
                <a:ea typeface="HGSｺﾞｼｯｸM" panose="020B0600000000000000" pitchFamily="50" charset="-128"/>
              </a:rPr>
              <a:t>21</a:t>
            </a:r>
            <a:r>
              <a:rPr lang="en-US" altLang="ja-JP" u="sng" dirty="0" smtClean="0">
                <a:latin typeface="HGSｺﾞｼｯｸM" panose="020B0600000000000000" pitchFamily="50" charset="-128"/>
                <a:ea typeface="HGSｺﾞｼｯｸM" panose="020B0600000000000000" pitchFamily="50" charset="-128"/>
              </a:rPr>
              <a:t>0</a:t>
            </a:r>
            <a:r>
              <a:rPr lang="ja-JP" altLang="en-US" u="sng" dirty="0">
                <a:latin typeface="HGSｺﾞｼｯｸM" panose="020B0600000000000000" pitchFamily="50" charset="-128"/>
                <a:ea typeface="HGSｺﾞｼｯｸM" panose="020B0600000000000000" pitchFamily="50" charset="-128"/>
              </a:rPr>
              <a:t>億円改善</a:t>
            </a:r>
            <a:r>
              <a:rPr lang="ja-JP" altLang="en-US" u="sng" dirty="0" smtClean="0">
                <a:latin typeface="HGSｺﾞｼｯｸM" panose="020B0600000000000000" pitchFamily="50" charset="-128"/>
                <a:ea typeface="HGSｺﾞｼｯｸM" panose="020B0600000000000000" pitchFamily="50" charset="-128"/>
              </a:rPr>
              <a:t>～</a:t>
            </a:r>
            <a:r>
              <a:rPr lang="en-US" altLang="ja-JP" u="sng" dirty="0" smtClean="0">
                <a:latin typeface="HGSｺﾞｼｯｸM" panose="020B0600000000000000" pitchFamily="50" charset="-128"/>
                <a:ea typeface="HGSｺﾞｼｯｸM" panose="020B0600000000000000" pitchFamily="50" charset="-128"/>
              </a:rPr>
              <a:t>160</a:t>
            </a:r>
            <a:r>
              <a:rPr lang="ja-JP" altLang="en-US" u="sng" dirty="0">
                <a:latin typeface="HGSｺﾞｼｯｸM" panose="020B0600000000000000" pitchFamily="50" charset="-128"/>
                <a:ea typeface="HGSｺﾞｼｯｸM" panose="020B0600000000000000" pitchFamily="50" charset="-128"/>
              </a:rPr>
              <a:t>億円悪化。</a:t>
            </a:r>
            <a:endParaRPr lang="en-US" altLang="ja-JP" u="sng" dirty="0">
              <a:latin typeface="HGSｺﾞｼｯｸM" panose="020B0600000000000000" pitchFamily="50" charset="-128"/>
              <a:ea typeface="HGSｺﾞｼｯｸM" panose="020B0600000000000000" pitchFamily="50" charset="-128"/>
            </a:endParaRPr>
          </a:p>
          <a:p>
            <a:pPr algn="l"/>
            <a:endParaRPr lang="en-US" altLang="ja-JP" dirty="0">
              <a:latin typeface="HGSｺﾞｼｯｸM" panose="020B0600000000000000" pitchFamily="50" charset="-128"/>
              <a:ea typeface="HGSｺﾞｼｯｸM" panose="020B0600000000000000" pitchFamily="50" charset="-128"/>
            </a:endParaRPr>
          </a:p>
          <a:p>
            <a:pPr marL="468000" indent="-457200" algn="l"/>
            <a:r>
              <a:rPr lang="ja-JP" altLang="en-US" dirty="0">
                <a:latin typeface="HGSｺﾞｼｯｸM" panose="020B0600000000000000" pitchFamily="50" charset="-128"/>
                <a:ea typeface="HGSｺﾞｼｯｸM" panose="020B0600000000000000" pitchFamily="50" charset="-128"/>
              </a:rPr>
              <a:t>　</a:t>
            </a:r>
            <a:r>
              <a:rPr lang="ja-JP" altLang="en-US" dirty="0" smtClean="0">
                <a:latin typeface="HGSｺﾞｼｯｸM" panose="020B0600000000000000" pitchFamily="50" charset="-128"/>
                <a:ea typeface="HGSｺﾞｼｯｸM" panose="020B0600000000000000" pitchFamily="50" charset="-128"/>
              </a:rPr>
              <a:t>・令和</a:t>
            </a:r>
            <a:r>
              <a:rPr lang="en-US" altLang="ja-JP" dirty="0">
                <a:latin typeface="HGSｺﾞｼｯｸM" panose="020B0600000000000000" pitchFamily="50" charset="-128"/>
                <a:ea typeface="HGSｺﾞｼｯｸM" panose="020B0600000000000000" pitchFamily="50" charset="-128"/>
              </a:rPr>
              <a:t>5</a:t>
            </a:r>
            <a:r>
              <a:rPr lang="ja-JP" altLang="en-US" dirty="0" smtClean="0">
                <a:latin typeface="HGSｺﾞｼｯｸM" panose="020B0600000000000000" pitchFamily="50" charset="-128"/>
                <a:ea typeface="HGSｺﾞｼｯｸM" panose="020B0600000000000000" pitchFamily="50" charset="-128"/>
              </a:rPr>
              <a:t>年度</a:t>
            </a:r>
            <a:r>
              <a:rPr lang="ja-JP" altLang="en-US" dirty="0">
                <a:latin typeface="HGSｺﾞｼｯｸM" panose="020B0600000000000000" pitchFamily="50" charset="-128"/>
                <a:ea typeface="HGSｺﾞｼｯｸM" panose="020B0600000000000000" pitchFamily="50" charset="-128"/>
              </a:rPr>
              <a:t>税収</a:t>
            </a:r>
            <a:r>
              <a:rPr lang="ja-JP" altLang="en-US" dirty="0" smtClean="0">
                <a:latin typeface="HGSｺﾞｼｯｸM" panose="020B0600000000000000" pitchFamily="50" charset="-128"/>
                <a:ea typeface="HGSｺﾞｼｯｸM" panose="020B0600000000000000" pitchFamily="50" charset="-128"/>
              </a:rPr>
              <a:t>見込み</a:t>
            </a:r>
            <a:r>
              <a:rPr lang="ja-JP" altLang="en-US" dirty="0">
                <a:latin typeface="HGSｺﾞｼｯｸM" panose="020B0600000000000000" pitchFamily="50" charset="-128"/>
                <a:ea typeface="HGSｺﾞｼｯｸM" panose="020B0600000000000000" pitchFamily="50" charset="-128"/>
              </a:rPr>
              <a:t>は</a:t>
            </a:r>
            <a:r>
              <a:rPr lang="ja-JP" altLang="en-US" dirty="0" smtClean="0">
                <a:latin typeface="HGSｺﾞｼｯｸM" panose="020B0600000000000000" pitchFamily="50" charset="-128"/>
                <a:ea typeface="HGSｺﾞｼｯｸM" panose="020B0600000000000000" pitchFamily="50" charset="-128"/>
              </a:rPr>
              <a:t>増加したが、</a:t>
            </a:r>
            <a:r>
              <a:rPr lang="ja-JP" altLang="en-US" dirty="0">
                <a:latin typeface="HGSｺﾞｼｯｸM" panose="020B0600000000000000" pitchFamily="50" charset="-128"/>
                <a:ea typeface="HGSｺﾞｼｯｸM" panose="020B0600000000000000" pitchFamily="50" charset="-128"/>
              </a:rPr>
              <a:t>内閣府</a:t>
            </a:r>
            <a:r>
              <a:rPr lang="ja-JP" altLang="en-US" dirty="0" smtClean="0">
                <a:latin typeface="HGSｺﾞｼｯｸM" panose="020B0600000000000000" pitchFamily="50" charset="-128"/>
                <a:ea typeface="HGSｺﾞｼｯｸM" panose="020B0600000000000000" pitchFamily="50" charset="-128"/>
              </a:rPr>
              <a:t>試算の</a:t>
            </a:r>
            <a:r>
              <a:rPr lang="ja-JP" altLang="en-US" dirty="0">
                <a:latin typeface="HGSｺﾞｼｯｸM" panose="020B0600000000000000" pitchFamily="50" charset="-128"/>
                <a:ea typeface="HGSｺﾞｼｯｸM" panose="020B0600000000000000" pitchFamily="50" charset="-128"/>
              </a:rPr>
              <a:t>経済成長率</a:t>
            </a:r>
            <a:r>
              <a:rPr lang="ja-JP" altLang="en-US" dirty="0" smtClean="0">
                <a:latin typeface="HGSｺﾞｼｯｸM" panose="020B0600000000000000" pitchFamily="50" charset="-128"/>
                <a:ea typeface="HGSｺﾞｼｯｸM" panose="020B0600000000000000" pitchFamily="50" charset="-128"/>
              </a:rPr>
              <a:t>の低下により、後年度の税収見込みの税収増は緩やかになる見込み。</a:t>
            </a:r>
            <a:endParaRPr lang="en-US" altLang="ja-JP" dirty="0">
              <a:latin typeface="HGSｺﾞｼｯｸM" panose="020B0600000000000000" pitchFamily="50" charset="-128"/>
              <a:ea typeface="HGSｺﾞｼｯｸM" panose="020B0600000000000000" pitchFamily="50" charset="-128"/>
            </a:endParaRPr>
          </a:p>
          <a:p>
            <a:pPr algn="l"/>
            <a:endParaRPr kumimoji="1" lang="en-US" altLang="ja-JP" dirty="0">
              <a:latin typeface="HGSｺﾞｼｯｸM" panose="020B0600000000000000" pitchFamily="50" charset="-128"/>
              <a:ea typeface="HGSｺﾞｼｯｸM" panose="020B0600000000000000" pitchFamily="50" charset="-128"/>
            </a:endParaRPr>
          </a:p>
          <a:p>
            <a:pPr marL="468000" indent="-457200" algn="l"/>
            <a:r>
              <a:rPr lang="ja-JP" altLang="en-US" dirty="0">
                <a:latin typeface="HGSｺﾞｼｯｸM" panose="020B0600000000000000" pitchFamily="50" charset="-128"/>
                <a:ea typeface="HGSｺﾞｼｯｸM" panose="020B0600000000000000" pitchFamily="50" charset="-128"/>
              </a:rPr>
              <a:t>　</a:t>
            </a:r>
            <a:r>
              <a:rPr lang="ja-JP" altLang="en-US" dirty="0" smtClean="0">
                <a:latin typeface="HGSｺﾞｼｯｸM" panose="020B0600000000000000" pitchFamily="50" charset="-128"/>
                <a:ea typeface="HGSｺﾞｼｯｸM" panose="020B0600000000000000" pitchFamily="50" charset="-128"/>
              </a:rPr>
              <a:t>・</a:t>
            </a:r>
            <a:r>
              <a:rPr lang="ja-JP" altLang="en-US" dirty="0">
                <a:latin typeface="HGSｺﾞｼｯｸM" panose="020B0600000000000000" pitchFamily="50" charset="-128"/>
                <a:ea typeface="HGSｺﾞｼｯｸM" panose="020B0600000000000000" pitchFamily="50" charset="-128"/>
              </a:rPr>
              <a:t>また</a:t>
            </a:r>
            <a:r>
              <a:rPr lang="ja-JP" altLang="en-US" dirty="0" smtClean="0">
                <a:latin typeface="HGSｺﾞｼｯｸM" panose="020B0600000000000000" pitchFamily="50" charset="-128"/>
                <a:ea typeface="HGSｺﾞｼｯｸM" panose="020B0600000000000000" pitchFamily="50" charset="-128"/>
              </a:rPr>
              <a:t>、令和</a:t>
            </a:r>
            <a:r>
              <a:rPr lang="en-US" altLang="ja-JP" dirty="0" smtClean="0">
                <a:latin typeface="HGSｺﾞｼｯｸM" panose="020B0600000000000000" pitchFamily="50" charset="-128"/>
                <a:ea typeface="HGSｺﾞｼｯｸM" panose="020B0600000000000000" pitchFamily="50" charset="-128"/>
              </a:rPr>
              <a:t>4</a:t>
            </a:r>
            <a:r>
              <a:rPr lang="ja-JP" altLang="en-US" dirty="0" smtClean="0">
                <a:latin typeface="HGSｺﾞｼｯｸM" panose="020B0600000000000000" pitchFamily="50" charset="-128"/>
                <a:ea typeface="HGSｺﾞｼｯｸM" panose="020B0600000000000000" pitchFamily="50" charset="-128"/>
              </a:rPr>
              <a:t>年度給与改定</a:t>
            </a:r>
            <a:r>
              <a:rPr lang="ja-JP" altLang="en-US" dirty="0">
                <a:latin typeface="HGSｺﾞｼｯｸM" panose="020B0600000000000000" pitchFamily="50" charset="-128"/>
                <a:ea typeface="HGSｺﾞｼｯｸM" panose="020B0600000000000000" pitchFamily="50" charset="-128"/>
              </a:rPr>
              <a:t>や、内閣府試算を踏まえた金利の</a:t>
            </a:r>
            <a:r>
              <a:rPr lang="ja-JP" altLang="en-US" dirty="0" smtClean="0">
                <a:latin typeface="HGSｺﾞｼｯｸM" panose="020B0600000000000000" pitchFamily="50" charset="-128"/>
                <a:ea typeface="HGSｺﾞｼｯｸM" panose="020B0600000000000000" pitchFamily="50" charset="-128"/>
              </a:rPr>
              <a:t>上昇などを見込んだことにより、歳出</a:t>
            </a:r>
            <a:r>
              <a:rPr lang="ja-JP" altLang="en-US" dirty="0">
                <a:latin typeface="HGSｺﾞｼｯｸM" panose="020B0600000000000000" pitchFamily="50" charset="-128"/>
                <a:ea typeface="HGSｺﾞｼｯｸM" panose="020B0600000000000000" pitchFamily="50" charset="-128"/>
              </a:rPr>
              <a:t>が増加。</a:t>
            </a:r>
            <a:endParaRPr lang="en-US" altLang="ja-JP" dirty="0">
              <a:latin typeface="HGSｺﾞｼｯｸM" panose="020B0600000000000000" pitchFamily="50" charset="-128"/>
              <a:ea typeface="HGSｺﾞｼｯｸM" panose="020B0600000000000000" pitchFamily="50" charset="-128"/>
            </a:endParaRPr>
          </a:p>
          <a:p>
            <a:pPr algn="l"/>
            <a:endParaRPr lang="en-US" altLang="ja-JP" dirty="0" smtClean="0">
              <a:latin typeface="HGSｺﾞｼｯｸM" panose="020B0600000000000000" pitchFamily="50" charset="-128"/>
              <a:ea typeface="HGSｺﾞｼｯｸM" panose="020B0600000000000000" pitchFamily="50" charset="-128"/>
            </a:endParaRPr>
          </a:p>
          <a:p>
            <a:pPr marL="216000" indent="-457200" algn="l"/>
            <a:r>
              <a:rPr lang="ja-JP" altLang="en-US" dirty="0" smtClean="0">
                <a:latin typeface="HGSｺﾞｼｯｸM" panose="020B0600000000000000" pitchFamily="50" charset="-128"/>
                <a:ea typeface="HGSｺﾞｼｯｸM" panose="020B0600000000000000" pitchFamily="50" charset="-128"/>
              </a:rPr>
              <a:t>〇今後も、海外経済や原材料価格等の動向が景気に及ぼす影響が懸念されるなど、依然として予断を許さない状況。</a:t>
            </a:r>
            <a:endParaRPr lang="en-US" altLang="ja-JP" dirty="0" smtClean="0">
              <a:latin typeface="HGSｺﾞｼｯｸM" panose="020B0600000000000000" pitchFamily="50" charset="-128"/>
              <a:ea typeface="HGSｺﾞｼｯｸM" panose="020B0600000000000000" pitchFamily="50" charset="-128"/>
            </a:endParaRPr>
          </a:p>
          <a:p>
            <a:pPr algn="l"/>
            <a:endParaRPr lang="en-US" altLang="ja-JP" dirty="0">
              <a:latin typeface="HGSｺﾞｼｯｸM" panose="020B0600000000000000" pitchFamily="50" charset="-128"/>
              <a:ea typeface="HGSｺﾞｼｯｸM" panose="020B0600000000000000" pitchFamily="50" charset="-128"/>
            </a:endParaRPr>
          </a:p>
          <a:p>
            <a:pPr algn="l"/>
            <a:r>
              <a:rPr lang="ja-JP" altLang="en-US" dirty="0">
                <a:latin typeface="HGSｺﾞｼｯｸM" panose="020B0600000000000000" pitchFamily="50" charset="-128"/>
                <a:ea typeface="HGSｺﾞｼｯｸM" panose="020B0600000000000000" pitchFamily="50" charset="-128"/>
              </a:rPr>
              <a:t>〇引き続き、税収や金利の動向、地方税財政制度の変更などに留意していくことが必要。</a:t>
            </a:r>
            <a:endParaRPr lang="en-US" altLang="ja-JP" dirty="0">
              <a:latin typeface="HGSｺﾞｼｯｸM" panose="020B0600000000000000" pitchFamily="50" charset="-128"/>
              <a:ea typeface="HGSｺﾞｼｯｸM" panose="020B0600000000000000" pitchFamily="50" charset="-128"/>
            </a:endParaRPr>
          </a:p>
          <a:p>
            <a:pPr algn="l"/>
            <a:endParaRPr lang="en-US" altLang="ja-JP" dirty="0">
              <a:latin typeface="HGSｺﾞｼｯｸM" panose="020B0600000000000000" pitchFamily="50" charset="-128"/>
              <a:ea typeface="HGSｺﾞｼｯｸM" panose="020B0600000000000000" pitchFamily="50" charset="-128"/>
            </a:endParaRPr>
          </a:p>
        </p:txBody>
      </p:sp>
      <p:sp>
        <p:nvSpPr>
          <p:cNvPr id="4" name="Text Box 4"/>
          <p:cNvSpPr txBox="1">
            <a:spLocks noChangeArrowheads="1"/>
          </p:cNvSpPr>
          <p:nvPr/>
        </p:nvSpPr>
        <p:spPr bwMode="auto">
          <a:xfrm>
            <a:off x="9497236" y="71988"/>
            <a:ext cx="339725" cy="1698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l" eaLnBrk="1" hangingPunct="1">
              <a:spcBef>
                <a:spcPct val="50000"/>
              </a:spcBef>
              <a:buClrTx/>
              <a:buSzTx/>
              <a:buFontTx/>
              <a:buNone/>
            </a:pPr>
            <a:r>
              <a:rPr lang="en-US" altLang="ja-JP" sz="1000" b="1" i="1" dirty="0">
                <a:latin typeface="Verdana" pitchFamily="34" charset="0"/>
              </a:rPr>
              <a:t>3</a:t>
            </a:r>
          </a:p>
        </p:txBody>
      </p:sp>
    </p:spTree>
    <p:extLst>
      <p:ext uri="{BB962C8B-B14F-4D97-AF65-F5344CB8AC3E}">
        <p14:creationId xmlns:p14="http://schemas.microsoft.com/office/powerpoint/2010/main" val="819487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p:cNvSpPr>
            <a:spLocks noGrp="1" noChangeArrowheads="1"/>
          </p:cNvSpPr>
          <p:nvPr>
            <p:ph type="title"/>
          </p:nvPr>
        </p:nvSpPr>
        <p:spPr>
          <a:xfrm>
            <a:off x="495300" y="367763"/>
            <a:ext cx="8915400" cy="638628"/>
          </a:xfrm>
          <a:solidFill>
            <a:srgbClr val="000099"/>
          </a:solidFill>
        </p:spPr>
        <p:txBody>
          <a:bodyPr>
            <a:normAutofit/>
          </a:bodyPr>
          <a:lstStyle/>
          <a:p>
            <a:r>
              <a:rPr lang="ja-JP" altLang="en-US" sz="3200" b="1" dirty="0">
                <a:solidFill>
                  <a:schemeClr val="bg1"/>
                </a:solidFill>
                <a:latin typeface="HGSｺﾞｼｯｸM" panose="020B0600000000000000" pitchFamily="50" charset="-128"/>
                <a:ea typeface="HGSｺﾞｼｯｸM" panose="020B0600000000000000" pitchFamily="50" charset="-128"/>
              </a:rPr>
              <a:t>　結果のポイント（</a:t>
            </a:r>
            <a:r>
              <a:rPr lang="en-US" altLang="ja-JP" sz="3200" b="1" dirty="0">
                <a:solidFill>
                  <a:schemeClr val="bg1"/>
                </a:solidFill>
                <a:latin typeface="HGSｺﾞｼｯｸM" panose="020B0600000000000000" pitchFamily="50" charset="-128"/>
                <a:ea typeface="HGSｺﾞｼｯｸM" panose="020B0600000000000000" pitchFamily="50" charset="-128"/>
              </a:rPr>
              <a:t>2/2</a:t>
            </a:r>
            <a:r>
              <a:rPr lang="ja-JP" altLang="en-US" sz="3200" b="1" dirty="0">
                <a:solidFill>
                  <a:schemeClr val="bg1"/>
                </a:solidFill>
                <a:latin typeface="HGSｺﾞｼｯｸM" panose="020B0600000000000000" pitchFamily="50" charset="-128"/>
                <a:ea typeface="HGSｺﾞｼｯｸM" panose="020B0600000000000000" pitchFamily="50" charset="-128"/>
              </a:rPr>
              <a:t>）</a:t>
            </a:r>
            <a:r>
              <a:rPr lang="en-US" altLang="ja-JP" sz="3200" b="1" dirty="0">
                <a:solidFill>
                  <a:schemeClr val="bg1"/>
                </a:solidFill>
                <a:latin typeface="HGSｺﾞｼｯｸM" panose="020B0600000000000000" pitchFamily="50" charset="-128"/>
                <a:ea typeface="HGSｺﾞｼｯｸM" panose="020B0600000000000000" pitchFamily="50" charset="-128"/>
              </a:rPr>
              <a:t>【</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令和</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5</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年</a:t>
            </a:r>
            <a:r>
              <a:rPr lang="en-US" altLang="ja-JP" sz="3200" b="1" dirty="0">
                <a:solidFill>
                  <a:schemeClr val="bg1"/>
                </a:solidFill>
                <a:latin typeface="HGSｺﾞｼｯｸM" panose="020B0600000000000000" pitchFamily="50" charset="-128"/>
                <a:ea typeface="HGSｺﾞｼｯｸM" panose="020B0600000000000000" pitchFamily="50" charset="-128"/>
              </a:rPr>
              <a:t>2</a:t>
            </a:r>
            <a:r>
              <a:rPr lang="ja-JP" altLang="en-US" sz="3200" b="1" dirty="0">
                <a:solidFill>
                  <a:schemeClr val="bg1"/>
                </a:solidFill>
                <a:latin typeface="HGSｺﾞｼｯｸM" panose="020B0600000000000000" pitchFamily="50" charset="-128"/>
                <a:ea typeface="HGSｺﾞｼｯｸM" panose="020B0600000000000000" pitchFamily="50" charset="-128"/>
              </a:rPr>
              <a:t>月版</a:t>
            </a:r>
            <a:r>
              <a:rPr lang="en-US" altLang="ja-JP" sz="3200" b="1" dirty="0">
                <a:solidFill>
                  <a:schemeClr val="bg1"/>
                </a:solidFill>
                <a:latin typeface="HGSｺﾞｼｯｸM" panose="020B0600000000000000" pitchFamily="50" charset="-128"/>
                <a:ea typeface="HGSｺﾞｼｯｸM" panose="020B0600000000000000" pitchFamily="50" charset="-128"/>
              </a:rPr>
              <a:t>】</a:t>
            </a:r>
          </a:p>
        </p:txBody>
      </p:sp>
      <p:graphicFrame>
        <p:nvGraphicFramePr>
          <p:cNvPr id="3" name="表 2"/>
          <p:cNvGraphicFramePr>
            <a:graphicFrameLocks noGrp="1" noChangeAspect="1"/>
          </p:cNvGraphicFramePr>
          <p:nvPr>
            <p:extLst>
              <p:ext uri="{D42A27DB-BD31-4B8C-83A1-F6EECF244321}">
                <p14:modId xmlns:p14="http://schemas.microsoft.com/office/powerpoint/2010/main" val="3427522542"/>
              </p:ext>
            </p:extLst>
          </p:nvPr>
        </p:nvGraphicFramePr>
        <p:xfrm>
          <a:off x="373486" y="1672100"/>
          <a:ext cx="9138848" cy="4247695"/>
        </p:xfrm>
        <a:graphic>
          <a:graphicData uri="http://schemas.openxmlformats.org/drawingml/2006/table">
            <a:tbl>
              <a:tblPr firstRow="1" bandRow="1">
                <a:tableStyleId>{5940675A-B579-460E-94D1-54222C63F5DA}</a:tableStyleId>
              </a:tblPr>
              <a:tblGrid>
                <a:gridCol w="403574">
                  <a:extLst>
                    <a:ext uri="{9D8B030D-6E8A-4147-A177-3AD203B41FA5}">
                      <a16:colId xmlns:a16="http://schemas.microsoft.com/office/drawing/2014/main" val="20000"/>
                    </a:ext>
                  </a:extLst>
                </a:gridCol>
                <a:gridCol w="1155408">
                  <a:extLst>
                    <a:ext uri="{9D8B030D-6E8A-4147-A177-3AD203B41FA5}">
                      <a16:colId xmlns:a16="http://schemas.microsoft.com/office/drawing/2014/main" val="20001"/>
                    </a:ext>
                  </a:extLst>
                </a:gridCol>
                <a:gridCol w="4584241">
                  <a:extLst>
                    <a:ext uri="{9D8B030D-6E8A-4147-A177-3AD203B41FA5}">
                      <a16:colId xmlns:a16="http://schemas.microsoft.com/office/drawing/2014/main" val="20002"/>
                    </a:ext>
                  </a:extLst>
                </a:gridCol>
                <a:gridCol w="2995625">
                  <a:extLst>
                    <a:ext uri="{9D8B030D-6E8A-4147-A177-3AD203B41FA5}">
                      <a16:colId xmlns:a16="http://schemas.microsoft.com/office/drawing/2014/main" val="20003"/>
                    </a:ext>
                  </a:extLst>
                </a:gridCol>
              </a:tblGrid>
              <a:tr h="894409">
                <a:tc>
                  <a:txBody>
                    <a:bodyPr/>
                    <a:lstStyle/>
                    <a:p>
                      <a:pPr algn="dist"/>
                      <a:endParaRPr kumimoji="1" lang="ja-JP" altLang="en-US" sz="1400" b="1"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ja-JP" altLang="en-US" sz="1600" dirty="0">
                          <a:latin typeface="HGSｺﾞｼｯｸM" panose="020B0600000000000000" pitchFamily="50" charset="-128"/>
                          <a:ea typeface="HGSｺﾞｼｯｸM" panose="020B0600000000000000" pitchFamily="50" charset="-128"/>
                        </a:rPr>
                        <a:t>項　　　　　目</a:t>
                      </a: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sz="1800" dirty="0">
                        <a:latin typeface="ＭＳ Ｐ明朝" panose="02020600040205080304" pitchFamily="18" charset="-128"/>
                        <a:ea typeface="ＭＳ Ｐ明朝" panose="02020600040205080304" pitchFamily="18" charset="-128"/>
                      </a:endParaRPr>
                    </a:p>
                  </a:txBody>
                  <a:tcPr marL="144000" marR="144000" marT="144000" marB="144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12700" cap="flat" cmpd="sng" algn="ctr">
                      <a:solidFill>
                        <a:schemeClr val="tx1"/>
                      </a:solidFill>
                      <a:prstDash val="sysDot"/>
                      <a:round/>
                      <a:headEnd type="none" w="med" len="med"/>
                      <a:tailEnd type="none" w="med" len="med"/>
                    </a:lnB>
                  </a:tcPr>
                </a:tc>
                <a:tc>
                  <a:txBody>
                    <a:bodyPr/>
                    <a:lstStyle/>
                    <a:p>
                      <a:pPr algn="dist"/>
                      <a:r>
                        <a:rPr kumimoji="1" lang="ja-JP" altLang="en-US" sz="1400" dirty="0">
                          <a:latin typeface="HGSｺﾞｼｯｸM" panose="020B0600000000000000" pitchFamily="50" charset="-128"/>
                          <a:ea typeface="HGSｺﾞｼｯｸM" panose="020B0600000000000000" pitchFamily="50" charset="-128"/>
                        </a:rPr>
                        <a:t>各年度の収支</a:t>
                      </a:r>
                      <a:endParaRPr kumimoji="1" lang="en-US" altLang="ja-JP" sz="1400" dirty="0">
                        <a:latin typeface="HGSｺﾞｼｯｸM" panose="020B0600000000000000" pitchFamily="50" charset="-128"/>
                        <a:ea typeface="HGSｺﾞｼｯｸM" panose="020B0600000000000000" pitchFamily="50" charset="-128"/>
                      </a:endParaRPr>
                    </a:p>
                    <a:p>
                      <a:pPr algn="dist"/>
                      <a:r>
                        <a:rPr kumimoji="1" lang="ja-JP" altLang="en-US" sz="1400" dirty="0" err="1">
                          <a:latin typeface="HGSｺﾞｼｯｸM" panose="020B0600000000000000" pitchFamily="50" charset="-128"/>
                          <a:ea typeface="HGSｺﾞｼｯｸM" panose="020B0600000000000000" pitchFamily="50" charset="-128"/>
                        </a:rPr>
                        <a:t>への</a:t>
                      </a:r>
                      <a:r>
                        <a:rPr kumimoji="1" lang="ja-JP" altLang="en-US" sz="1400" dirty="0">
                          <a:latin typeface="HGSｺﾞｼｯｸM" panose="020B0600000000000000" pitchFamily="50" charset="-128"/>
                          <a:ea typeface="HGSｺﾞｼｯｸM" panose="020B0600000000000000" pitchFamily="50" charset="-128"/>
                        </a:rPr>
                        <a:t>影響額</a:t>
                      </a:r>
                      <a:endParaRPr kumimoji="1" lang="en-US" altLang="ja-JP" sz="14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98388">
                <a:tc rowSpan="2">
                  <a:txBody>
                    <a:bodyPr/>
                    <a:lstStyle/>
                    <a:p>
                      <a:pPr algn="dist"/>
                      <a:r>
                        <a:rPr kumimoji="1" lang="ja-JP" altLang="en-US" sz="1400" b="1" dirty="0">
                          <a:latin typeface="HGSｺﾞｼｯｸM" panose="020B0600000000000000" pitchFamily="50" charset="-128"/>
                          <a:ea typeface="HGSｺﾞｼｯｸM" panose="020B0600000000000000" pitchFamily="50" charset="-128"/>
                        </a:rPr>
                        <a:t>歳入</a:t>
                      </a:r>
                    </a:p>
                  </a:txBody>
                  <a:tcPr marL="143084" marR="143084" marT="143084" marB="143084"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dist"/>
                      <a:r>
                        <a:rPr kumimoji="1" lang="ja-JP" altLang="en-US" sz="1200" dirty="0">
                          <a:latin typeface="HGSｺﾞｼｯｸM" panose="020B0600000000000000" pitchFamily="50" charset="-128"/>
                          <a:ea typeface="HGSｺﾞｼｯｸM" panose="020B0600000000000000" pitchFamily="50" charset="-128"/>
                        </a:rPr>
                        <a:t>府税</a:t>
                      </a:r>
                      <a:endParaRPr kumimoji="1" lang="en-US" altLang="ja-JP" sz="12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Wingdings" panose="05000000000000000000" pitchFamily="2" charset="2"/>
                        <a:buNone/>
                      </a:pPr>
                      <a:r>
                        <a:rPr kumimoji="1" lang="ja-JP" altLang="en-US" sz="1200" dirty="0" smtClean="0">
                          <a:latin typeface="HGSｺﾞｼｯｸM" panose="020B0600000000000000" pitchFamily="50" charset="-128"/>
                          <a:ea typeface="HGSｺﾞｼｯｸM" panose="020B0600000000000000" pitchFamily="50" charset="-128"/>
                        </a:rPr>
                        <a:t>令和</a:t>
                      </a:r>
                      <a:r>
                        <a:rPr kumimoji="1" lang="en-US" altLang="ja-JP" sz="1200" dirty="0" smtClean="0">
                          <a:latin typeface="HGSｺﾞｼｯｸM" panose="020B0600000000000000" pitchFamily="50" charset="-128"/>
                          <a:ea typeface="HGSｺﾞｼｯｸM" panose="020B0600000000000000" pitchFamily="50" charset="-128"/>
                        </a:rPr>
                        <a:t>5</a:t>
                      </a:r>
                      <a:r>
                        <a:rPr kumimoji="1" lang="ja-JP" altLang="en-US" sz="1200" dirty="0" smtClean="0">
                          <a:latin typeface="HGSｺﾞｼｯｸM" panose="020B0600000000000000" pitchFamily="50" charset="-128"/>
                          <a:ea typeface="HGSｺﾞｼｯｸM" panose="020B0600000000000000" pitchFamily="50" charset="-128"/>
                        </a:rPr>
                        <a:t>年度税収</a:t>
                      </a:r>
                      <a:r>
                        <a:rPr kumimoji="1" lang="ja-JP" altLang="en-US" sz="1200" dirty="0" smtClean="0">
                          <a:latin typeface="HGSｺﾞｼｯｸM" panose="020B0600000000000000" pitchFamily="50" charset="-128"/>
                          <a:ea typeface="HGSｺﾞｼｯｸM" panose="020B0600000000000000" pitchFamily="50" charset="-128"/>
                        </a:rPr>
                        <a:t>見込みや内閣府</a:t>
                      </a:r>
                      <a:r>
                        <a:rPr kumimoji="1" lang="ja-JP" altLang="en-US" sz="1200" dirty="0" smtClean="0">
                          <a:latin typeface="HGSｺﾞｼｯｸM" panose="020B0600000000000000" pitchFamily="50" charset="-128"/>
                          <a:ea typeface="HGSｺﾞｼｯｸM" panose="020B0600000000000000" pitchFamily="50" charset="-128"/>
                        </a:rPr>
                        <a:t>試算（令和</a:t>
                      </a:r>
                      <a:r>
                        <a:rPr kumimoji="1" lang="en-US" altLang="ja-JP" sz="1200" dirty="0" smtClean="0">
                          <a:latin typeface="HGSｺﾞｼｯｸM" panose="020B0600000000000000" pitchFamily="50" charset="-128"/>
                          <a:ea typeface="HGSｺﾞｼｯｸM" panose="020B0600000000000000" pitchFamily="50" charset="-128"/>
                        </a:rPr>
                        <a:t>5</a:t>
                      </a:r>
                      <a:r>
                        <a:rPr kumimoji="1" lang="ja-JP" altLang="en-US" sz="1200" dirty="0" smtClean="0">
                          <a:latin typeface="HGSｺﾞｼｯｸM" panose="020B0600000000000000" pitchFamily="50" charset="-128"/>
                          <a:ea typeface="HGSｺﾞｼｯｸM" panose="020B0600000000000000" pitchFamily="50" charset="-128"/>
                        </a:rPr>
                        <a:t>年</a:t>
                      </a:r>
                      <a:r>
                        <a:rPr kumimoji="1" lang="en-US" altLang="ja-JP" sz="1200" dirty="0" smtClean="0">
                          <a:latin typeface="HGSｺﾞｼｯｸM" panose="020B0600000000000000" pitchFamily="50" charset="-128"/>
                          <a:ea typeface="HGSｺﾞｼｯｸM" panose="020B0600000000000000" pitchFamily="50" charset="-128"/>
                        </a:rPr>
                        <a:t>1</a:t>
                      </a:r>
                      <a:r>
                        <a:rPr kumimoji="1" lang="ja-JP" altLang="en-US" sz="1200" dirty="0" smtClean="0">
                          <a:latin typeface="HGSｺﾞｼｯｸM" panose="020B0600000000000000" pitchFamily="50" charset="-128"/>
                          <a:ea typeface="HGSｺﾞｼｯｸM" panose="020B0600000000000000" pitchFamily="50" charset="-128"/>
                        </a:rPr>
                        <a:t>月）の経済成長率を反映</a:t>
                      </a:r>
                      <a:endParaRPr kumimoji="1" lang="en-US" altLang="ja-JP" sz="12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l"/>
                      <a:r>
                        <a:rPr kumimoji="1" lang="en-US" altLang="ja-JP" sz="1200" dirty="0" smtClean="0">
                          <a:latin typeface="HGSｺﾞｼｯｸM" panose="020B0600000000000000" pitchFamily="50" charset="-128"/>
                          <a:ea typeface="HGSｺﾞｼｯｸM" panose="020B0600000000000000" pitchFamily="50" charset="-128"/>
                        </a:rPr>
                        <a:t>120</a:t>
                      </a:r>
                      <a:r>
                        <a:rPr kumimoji="1" lang="ja-JP" altLang="en-US" sz="1200" dirty="0" smtClean="0">
                          <a:latin typeface="HGSｺﾞｼｯｸM" panose="020B0600000000000000" pitchFamily="50" charset="-128"/>
                          <a:ea typeface="HGSｺﾞｼｯｸM" panose="020B0600000000000000" pitchFamily="50" charset="-128"/>
                        </a:rPr>
                        <a:t>億円～</a:t>
                      </a:r>
                      <a:r>
                        <a:rPr kumimoji="1" lang="en-US" altLang="ja-JP" sz="1200" dirty="0" smtClean="0">
                          <a:latin typeface="HGSｺﾞｼｯｸM" panose="020B0600000000000000" pitchFamily="50" charset="-128"/>
                          <a:ea typeface="HGSｺﾞｼｯｸM" panose="020B0600000000000000" pitchFamily="50" charset="-128"/>
                        </a:rPr>
                        <a:t>290</a:t>
                      </a:r>
                      <a:r>
                        <a:rPr kumimoji="1" lang="ja-JP" altLang="en-US" sz="1200" dirty="0" smtClean="0">
                          <a:latin typeface="HGSｺﾞｼｯｸM" panose="020B0600000000000000" pitchFamily="50" charset="-128"/>
                          <a:ea typeface="HGSｺﾞｼｯｸM" panose="020B0600000000000000" pitchFamily="50" charset="-128"/>
                        </a:rPr>
                        <a:t>億円程度改善</a:t>
                      </a:r>
                      <a:endParaRPr kumimoji="1" lang="zh-TW" altLang="en-US" sz="1200" dirty="0" smtClean="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78400">
                <a:tc vMerge="1">
                  <a:txBody>
                    <a:bodyPr/>
                    <a:lstStyle/>
                    <a:p>
                      <a:pPr algn="dist"/>
                      <a:endParaRPr lang="en-US" altLang="ja-JP" sz="1800" b="1" dirty="0">
                        <a:latin typeface="+mn-ea"/>
                      </a:endParaRPr>
                    </a:p>
                  </a:txBody>
                  <a:tcPr marL="144000" marR="144000" marT="144000" marB="144000" anchor="ctr">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dist"/>
                      <a:r>
                        <a:rPr kumimoji="1" lang="ja-JP" altLang="en-US" sz="1200" dirty="0">
                          <a:latin typeface="HGSｺﾞｼｯｸM" panose="020B0600000000000000" pitchFamily="50" charset="-128"/>
                          <a:ea typeface="HGSｺﾞｼｯｸM" panose="020B0600000000000000" pitchFamily="50" charset="-128"/>
                        </a:rPr>
                        <a:t>交付税等</a:t>
                      </a: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Wingdings" panose="05000000000000000000" pitchFamily="2" charset="2"/>
                        <a:buNone/>
                      </a:pPr>
                      <a:r>
                        <a:rPr kumimoji="1" lang="ja-JP" altLang="en-US" sz="1200" dirty="0" smtClean="0">
                          <a:latin typeface="HGSｺﾞｼｯｸM" panose="020B0600000000000000" pitchFamily="50" charset="-128"/>
                          <a:ea typeface="HGSｺﾞｼｯｸM" panose="020B0600000000000000" pitchFamily="50" charset="-128"/>
                        </a:rPr>
                        <a:t>税収見込みや社会保障関係経費等を反映</a:t>
                      </a:r>
                      <a:endParaRPr kumimoji="1" lang="ja-JP" altLang="en-US" sz="12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zh-TW" altLang="en-US" sz="1200" dirty="0" smtClean="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58898">
                <a:tc rowSpan="3">
                  <a:txBody>
                    <a:bodyPr/>
                    <a:lstStyle/>
                    <a:p>
                      <a:pPr algn="dist"/>
                      <a:r>
                        <a:rPr kumimoji="1" lang="ja-JP" altLang="en-US" sz="1400" b="1" dirty="0">
                          <a:latin typeface="HGSｺﾞｼｯｸM" panose="020B0600000000000000" pitchFamily="50" charset="-128"/>
                          <a:ea typeface="HGSｺﾞｼｯｸM" panose="020B0600000000000000" pitchFamily="50" charset="-128"/>
                        </a:rPr>
                        <a:t>歳出</a:t>
                      </a:r>
                    </a:p>
                  </a:txBody>
                  <a:tcPr marL="143084" marR="143084" marT="143084" marB="143084"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dist"/>
                      <a:r>
                        <a:rPr kumimoji="1" lang="ja-JP" altLang="en-US" sz="1200" dirty="0">
                          <a:latin typeface="HGSｺﾞｼｯｸM" panose="020B0600000000000000" pitchFamily="50" charset="-128"/>
                          <a:ea typeface="HGSｺﾞｼｯｸM" panose="020B0600000000000000" pitchFamily="50" charset="-128"/>
                        </a:rPr>
                        <a:t>人件費</a:t>
                      </a: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Wingdings" panose="05000000000000000000" pitchFamily="2" charset="2"/>
                        <a:buNone/>
                      </a:pPr>
                      <a:r>
                        <a:rPr kumimoji="1" lang="ja-JP" altLang="en-US" sz="1200" dirty="0" smtClean="0">
                          <a:latin typeface="HGSｺﾞｼｯｸM" panose="020B0600000000000000" pitchFamily="50" charset="-128"/>
                          <a:ea typeface="HGSｺﾞｼｯｸM" panose="020B0600000000000000" pitchFamily="50" charset="-128"/>
                        </a:rPr>
                        <a:t>令和</a:t>
                      </a:r>
                      <a:r>
                        <a:rPr kumimoji="1" lang="en-US" altLang="ja-JP" sz="1200" dirty="0" smtClean="0">
                          <a:latin typeface="HGSｺﾞｼｯｸM" panose="020B0600000000000000" pitchFamily="50" charset="-128"/>
                          <a:ea typeface="HGSｺﾞｼｯｸM" panose="020B0600000000000000" pitchFamily="50" charset="-128"/>
                        </a:rPr>
                        <a:t>4</a:t>
                      </a:r>
                      <a:r>
                        <a:rPr kumimoji="1" lang="ja-JP" altLang="en-US" sz="1200" dirty="0" smtClean="0">
                          <a:latin typeface="HGSｺﾞｼｯｸM" panose="020B0600000000000000" pitchFamily="50" charset="-128"/>
                          <a:ea typeface="HGSｺﾞｼｯｸM" panose="020B0600000000000000" pitchFamily="50" charset="-128"/>
                        </a:rPr>
                        <a:t>年度給与改定や内閣府</a:t>
                      </a:r>
                      <a:r>
                        <a:rPr kumimoji="1" lang="ja-JP" altLang="en-US" sz="1200" dirty="0" smtClean="0">
                          <a:latin typeface="HGSｺﾞｼｯｸM" panose="020B0600000000000000" pitchFamily="50" charset="-128"/>
                          <a:ea typeface="HGSｺﾞｼｯｸM" panose="020B0600000000000000" pitchFamily="50" charset="-128"/>
                        </a:rPr>
                        <a:t>試算（令和</a:t>
                      </a:r>
                      <a:r>
                        <a:rPr kumimoji="1" lang="en-US" altLang="ja-JP" sz="1200" dirty="0" smtClean="0">
                          <a:latin typeface="HGSｺﾞｼｯｸM" panose="020B0600000000000000" pitchFamily="50" charset="-128"/>
                          <a:ea typeface="HGSｺﾞｼｯｸM" panose="020B0600000000000000" pitchFamily="50" charset="-128"/>
                        </a:rPr>
                        <a:t>5</a:t>
                      </a:r>
                      <a:r>
                        <a:rPr kumimoji="1" lang="ja-JP" altLang="en-US" sz="1200" dirty="0" smtClean="0">
                          <a:latin typeface="HGSｺﾞｼｯｸM" panose="020B0600000000000000" pitchFamily="50" charset="-128"/>
                          <a:ea typeface="HGSｺﾞｼｯｸM" panose="020B0600000000000000" pitchFamily="50" charset="-128"/>
                        </a:rPr>
                        <a:t>年</a:t>
                      </a:r>
                      <a:r>
                        <a:rPr kumimoji="1" lang="en-US" altLang="ja-JP" sz="1200" dirty="0" smtClean="0">
                          <a:latin typeface="HGSｺﾞｼｯｸM" panose="020B0600000000000000" pitchFamily="50" charset="-128"/>
                          <a:ea typeface="HGSｺﾞｼｯｸM" panose="020B0600000000000000" pitchFamily="50" charset="-128"/>
                        </a:rPr>
                        <a:t>1</a:t>
                      </a:r>
                      <a:r>
                        <a:rPr kumimoji="1" lang="ja-JP" altLang="en-US" sz="1200" dirty="0" smtClean="0">
                          <a:latin typeface="HGSｺﾞｼｯｸM" panose="020B0600000000000000" pitchFamily="50" charset="-128"/>
                          <a:ea typeface="HGSｺﾞｼｯｸM" panose="020B0600000000000000" pitchFamily="50" charset="-128"/>
                        </a:rPr>
                        <a:t>月）の消費者物価上昇率等を反映</a:t>
                      </a:r>
                      <a:endParaRPr kumimoji="1" lang="en-US" altLang="ja-JP" sz="12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200" dirty="0" smtClean="0">
                          <a:latin typeface="HGSｺﾞｼｯｸM" panose="020B0600000000000000" pitchFamily="50" charset="-128"/>
                          <a:ea typeface="HGSｺﾞｼｯｸM" panose="020B0600000000000000" pitchFamily="50" charset="-128"/>
                        </a:rPr>
                        <a:t>110</a:t>
                      </a:r>
                      <a:r>
                        <a:rPr kumimoji="1" lang="ja-JP" altLang="en-US" sz="1200" dirty="0" smtClean="0">
                          <a:latin typeface="HGSｺﾞｼｯｸM" panose="020B0600000000000000" pitchFamily="50" charset="-128"/>
                          <a:ea typeface="HGSｺﾞｼｯｸM" panose="020B0600000000000000" pitchFamily="50" charset="-128"/>
                        </a:rPr>
                        <a:t>億円程度悪化～</a:t>
                      </a:r>
                      <a:r>
                        <a:rPr kumimoji="1" lang="en-US" altLang="ja-JP" sz="1200" dirty="0" smtClean="0">
                          <a:latin typeface="HGSｺﾞｼｯｸM" panose="020B0600000000000000" pitchFamily="50" charset="-128"/>
                          <a:ea typeface="HGSｺﾞｼｯｸM" panose="020B0600000000000000" pitchFamily="50" charset="-128"/>
                        </a:rPr>
                        <a:t>140</a:t>
                      </a:r>
                      <a:r>
                        <a:rPr kumimoji="1" lang="ja-JP" altLang="en-US" sz="1200" dirty="0">
                          <a:latin typeface="HGSｺﾞｼｯｸM" panose="020B0600000000000000" pitchFamily="50" charset="-128"/>
                          <a:ea typeface="HGSｺﾞｼｯｸM" panose="020B0600000000000000" pitchFamily="50" charset="-128"/>
                        </a:rPr>
                        <a:t>億</a:t>
                      </a:r>
                      <a:r>
                        <a:rPr kumimoji="1" lang="ja-JP" altLang="en-US" sz="1200" dirty="0" smtClean="0">
                          <a:latin typeface="HGSｺﾞｼｯｸM" panose="020B0600000000000000" pitchFamily="50" charset="-128"/>
                          <a:ea typeface="HGSｺﾞｼｯｸM" panose="020B0600000000000000" pitchFamily="50" charset="-128"/>
                        </a:rPr>
                        <a:t>円程度改善</a:t>
                      </a:r>
                      <a:endParaRPr kumimoji="1" lang="en-US" altLang="ja-JP" sz="12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3749399"/>
                  </a:ext>
                </a:extLst>
              </a:tr>
              <a:tr h="658800">
                <a:tc vMerge="1">
                  <a:txBody>
                    <a:bodyPr/>
                    <a:lstStyle/>
                    <a:p>
                      <a:pPr algn="dist"/>
                      <a:endParaRPr kumimoji="1" lang="ja-JP" altLang="en-US" sz="1400" b="1" dirty="0">
                        <a:latin typeface="HGSｺﾞｼｯｸM" panose="020B0600000000000000" pitchFamily="50" charset="-128"/>
                        <a:ea typeface="HGSｺﾞｼｯｸM" panose="020B0600000000000000" pitchFamily="50" charset="-128"/>
                      </a:endParaRPr>
                    </a:p>
                  </a:txBody>
                  <a:tcPr marL="143084" marR="143084" marT="143084" marB="143084"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dist"/>
                      <a:r>
                        <a:rPr kumimoji="1" lang="ja-JP" altLang="en-US" sz="1200" dirty="0">
                          <a:latin typeface="HGSｺﾞｼｯｸM" panose="020B0600000000000000" pitchFamily="50" charset="-128"/>
                          <a:ea typeface="HGSｺﾞｼｯｸM" panose="020B0600000000000000" pitchFamily="50" charset="-128"/>
                        </a:rPr>
                        <a:t>公債費</a:t>
                      </a: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Wingdings" panose="05000000000000000000" pitchFamily="2" charset="2"/>
                        <a:buNone/>
                      </a:pPr>
                      <a:r>
                        <a:rPr kumimoji="1" lang="ja-JP" altLang="en-US" sz="1200" dirty="0" smtClean="0">
                          <a:latin typeface="HGSｺﾞｼｯｸM" panose="020B0600000000000000" pitchFamily="50" charset="-128"/>
                          <a:ea typeface="HGSｺﾞｼｯｸM" panose="020B0600000000000000" pitchFamily="50" charset="-128"/>
                        </a:rPr>
                        <a:t>内閣府試算（令和</a:t>
                      </a:r>
                      <a:r>
                        <a:rPr kumimoji="1" lang="en-US" altLang="ja-JP" sz="1200" dirty="0" smtClean="0">
                          <a:latin typeface="HGSｺﾞｼｯｸM" panose="020B0600000000000000" pitchFamily="50" charset="-128"/>
                          <a:ea typeface="HGSｺﾞｼｯｸM" panose="020B0600000000000000" pitchFamily="50" charset="-128"/>
                        </a:rPr>
                        <a:t>5</a:t>
                      </a:r>
                      <a:r>
                        <a:rPr kumimoji="1" lang="ja-JP" altLang="en-US" sz="1200" dirty="0" smtClean="0">
                          <a:latin typeface="HGSｺﾞｼｯｸM" panose="020B0600000000000000" pitchFamily="50" charset="-128"/>
                          <a:ea typeface="HGSｺﾞｼｯｸM" panose="020B0600000000000000" pitchFamily="50" charset="-128"/>
                        </a:rPr>
                        <a:t>年</a:t>
                      </a:r>
                      <a:r>
                        <a:rPr kumimoji="1" lang="en-US" altLang="ja-JP" sz="1200" dirty="0" smtClean="0">
                          <a:latin typeface="HGSｺﾞｼｯｸM" panose="020B0600000000000000" pitchFamily="50" charset="-128"/>
                          <a:ea typeface="HGSｺﾞｼｯｸM" panose="020B0600000000000000" pitchFamily="50" charset="-128"/>
                        </a:rPr>
                        <a:t>1</a:t>
                      </a:r>
                      <a:r>
                        <a:rPr kumimoji="1" lang="ja-JP" altLang="en-US" sz="1200" dirty="0" smtClean="0">
                          <a:latin typeface="HGSｺﾞｼｯｸM" panose="020B0600000000000000" pitchFamily="50" charset="-128"/>
                          <a:ea typeface="HGSｺﾞｼｯｸM" panose="020B0600000000000000" pitchFamily="50" charset="-128"/>
                        </a:rPr>
                        <a:t>月）を踏まえた金利等を反映</a:t>
                      </a:r>
                      <a:endParaRPr kumimoji="1" lang="ja-JP" altLang="en-US" sz="12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200" dirty="0" smtClean="0">
                          <a:latin typeface="HGSｺﾞｼｯｸM" panose="020B0600000000000000" pitchFamily="50" charset="-128"/>
                          <a:ea typeface="HGSｺﾞｼｯｸM" panose="020B0600000000000000" pitchFamily="50" charset="-128"/>
                        </a:rPr>
                        <a:t>70</a:t>
                      </a:r>
                      <a:r>
                        <a:rPr kumimoji="1" lang="ja-JP" altLang="en-US" sz="1200" dirty="0" smtClean="0">
                          <a:latin typeface="HGSｺﾞｼｯｸM" panose="020B0600000000000000" pitchFamily="50" charset="-128"/>
                          <a:ea typeface="HGSｺﾞｼｯｸM" panose="020B0600000000000000" pitchFamily="50" charset="-128"/>
                        </a:rPr>
                        <a:t>億円程度悪化～</a:t>
                      </a:r>
                      <a:r>
                        <a:rPr kumimoji="1" lang="en-US" altLang="ja-JP" sz="1200" dirty="0" smtClean="0">
                          <a:latin typeface="HGSｺﾞｼｯｸM" panose="020B0600000000000000" pitchFamily="50" charset="-128"/>
                          <a:ea typeface="HGSｺﾞｼｯｸM" panose="020B0600000000000000" pitchFamily="50" charset="-128"/>
                        </a:rPr>
                        <a:t>20</a:t>
                      </a:r>
                      <a:r>
                        <a:rPr kumimoji="1" lang="ja-JP" altLang="en-US" sz="1200" dirty="0" smtClean="0">
                          <a:latin typeface="HGSｺﾞｼｯｸM" panose="020B0600000000000000" pitchFamily="50" charset="-128"/>
                          <a:ea typeface="HGSｺﾞｼｯｸM" panose="020B0600000000000000" pitchFamily="50" charset="-128"/>
                        </a:rPr>
                        <a:t>億円</a:t>
                      </a:r>
                      <a:r>
                        <a:rPr kumimoji="1" lang="ja-JP" altLang="en-US" sz="1200" dirty="0">
                          <a:latin typeface="HGSｺﾞｼｯｸM" panose="020B0600000000000000" pitchFamily="50" charset="-128"/>
                          <a:ea typeface="HGSｺﾞｼｯｸM" panose="020B0600000000000000" pitchFamily="50" charset="-128"/>
                        </a:rPr>
                        <a:t>程度</a:t>
                      </a:r>
                      <a:r>
                        <a:rPr kumimoji="1" lang="ja-JP" altLang="en-US" sz="1200" dirty="0" smtClean="0">
                          <a:latin typeface="HGSｺﾞｼｯｸM" panose="020B0600000000000000" pitchFamily="50" charset="-128"/>
                          <a:ea typeface="HGSｺﾞｼｯｸM" panose="020B0600000000000000" pitchFamily="50" charset="-128"/>
                        </a:rPr>
                        <a:t>改善</a:t>
                      </a:r>
                      <a:endParaRPr kumimoji="1" lang="en-US" altLang="ja-JP" sz="12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58800">
                <a:tc vMerge="1">
                  <a:txBody>
                    <a:bodyPr/>
                    <a:lstStyle/>
                    <a:p>
                      <a:pPr algn="dist"/>
                      <a:endParaRPr kumimoji="1" lang="ja-JP" altLang="en-US" sz="1400" b="1" dirty="0">
                        <a:latin typeface="HGSｺﾞｼｯｸM" panose="020B0600000000000000" pitchFamily="50" charset="-128"/>
                        <a:ea typeface="HGSｺﾞｼｯｸM" panose="020B0600000000000000" pitchFamily="50" charset="-128"/>
                      </a:endParaRPr>
                    </a:p>
                  </a:txBody>
                  <a:tcPr marL="143084" marR="143084" marT="143084" marB="143084"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dist"/>
                      <a:r>
                        <a:rPr kumimoji="1" lang="ja-JP" altLang="en-US" sz="1200" dirty="0">
                          <a:latin typeface="HGSｺﾞｼｯｸM" panose="020B0600000000000000" pitchFamily="50" charset="-128"/>
                          <a:ea typeface="HGSｺﾞｼｯｸM" panose="020B0600000000000000" pitchFamily="50" charset="-128"/>
                        </a:rPr>
                        <a:t>投資的経費</a:t>
                      </a:r>
                      <a:endParaRPr kumimoji="1" lang="en-US" altLang="ja-JP" sz="1200" dirty="0">
                        <a:latin typeface="HGSｺﾞｼｯｸM" panose="020B0600000000000000" pitchFamily="50" charset="-128"/>
                        <a:ea typeface="HGSｺﾞｼｯｸM" panose="020B0600000000000000" pitchFamily="50" charset="-128"/>
                      </a:endParaRPr>
                    </a:p>
                    <a:p>
                      <a:pPr algn="dist"/>
                      <a:r>
                        <a:rPr kumimoji="1" lang="ja-JP" altLang="en-US" sz="1100" dirty="0">
                          <a:latin typeface="HGSｺﾞｼｯｸM" panose="020B0600000000000000" pitchFamily="50" charset="-128"/>
                          <a:ea typeface="HGSｺﾞｼｯｸM" panose="020B0600000000000000" pitchFamily="50" charset="-128"/>
                        </a:rPr>
                        <a:t>一般施策経費</a:t>
                      </a: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l">
                        <a:buFont typeface="Wingdings" panose="05000000000000000000" pitchFamily="2" charset="2"/>
                        <a:buNone/>
                      </a:pPr>
                      <a:r>
                        <a:rPr kumimoji="1" lang="ja-JP" altLang="en-US" sz="1200" dirty="0" smtClean="0">
                          <a:latin typeface="HGSｺﾞｼｯｸM" panose="020B0600000000000000" pitchFamily="50" charset="-128"/>
                          <a:ea typeface="HGSｺﾞｼｯｸM" panose="020B0600000000000000" pitchFamily="50" charset="-128"/>
                        </a:rPr>
                        <a:t>府立学校の教育環境整備</a:t>
                      </a:r>
                      <a:r>
                        <a:rPr kumimoji="1" lang="zh-TW" altLang="en-US" sz="1200" dirty="0" smtClean="0">
                          <a:latin typeface="HGSｺﾞｼｯｸM" panose="020B0600000000000000" pitchFamily="50" charset="-128"/>
                          <a:ea typeface="HGSｺﾞｼｯｸM" panose="020B0600000000000000" pitchFamily="50" charset="-128"/>
                        </a:rPr>
                        <a:t>関連事業</a:t>
                      </a:r>
                      <a:r>
                        <a:rPr kumimoji="1" lang="ja-JP" altLang="en-US" sz="1200" dirty="0" smtClean="0">
                          <a:latin typeface="HGSｺﾞｼｯｸM" panose="020B0600000000000000" pitchFamily="50" charset="-128"/>
                          <a:ea typeface="HGSｺﾞｼｯｸM" panose="020B0600000000000000" pitchFamily="50" charset="-128"/>
                        </a:rPr>
                        <a:t>費</a:t>
                      </a:r>
                      <a:r>
                        <a:rPr kumimoji="1" lang="ja-JP" altLang="en-US" sz="1200" dirty="0" smtClean="0">
                          <a:latin typeface="HGSｺﾞｼｯｸM" panose="020B0600000000000000" pitchFamily="50" charset="-128"/>
                          <a:ea typeface="HGSｺﾞｼｯｸM" panose="020B0600000000000000" pitchFamily="50" charset="-128"/>
                        </a:rPr>
                        <a:t>や、まちづくり</a:t>
                      </a:r>
                      <a:r>
                        <a:rPr kumimoji="1" lang="ja-JP" altLang="en-US" sz="1200" dirty="0" smtClean="0">
                          <a:latin typeface="HGSｺﾞｼｯｸM" panose="020B0600000000000000" pitchFamily="50" charset="-128"/>
                          <a:ea typeface="HGSｺﾞｼｯｸM" panose="020B0600000000000000" pitchFamily="50" charset="-128"/>
                        </a:rPr>
                        <a:t>促進事業における定期借地事業のスキーム変更等を反映</a:t>
                      </a:r>
                      <a:endParaRPr kumimoji="1" lang="en-US" altLang="ja-JP" sz="12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200" dirty="0" smtClean="0">
                          <a:latin typeface="HGSｺﾞｼｯｸM" panose="020B0600000000000000" pitchFamily="50" charset="-128"/>
                          <a:ea typeface="HGSｺﾞｼｯｸM" panose="020B0600000000000000" pitchFamily="50" charset="-128"/>
                        </a:rPr>
                        <a:t>120</a:t>
                      </a:r>
                      <a:r>
                        <a:rPr kumimoji="1" lang="ja-JP" altLang="en-US" sz="1200" dirty="0" smtClean="0">
                          <a:latin typeface="HGSｺﾞｼｯｸM" panose="020B0600000000000000" pitchFamily="50" charset="-128"/>
                          <a:ea typeface="HGSｺﾞｼｯｸM" panose="020B0600000000000000" pitchFamily="50" charset="-128"/>
                        </a:rPr>
                        <a:t>億円</a:t>
                      </a:r>
                      <a:r>
                        <a:rPr kumimoji="1" lang="ja-JP" altLang="en-US" sz="1200" dirty="0">
                          <a:latin typeface="HGSｺﾞｼｯｸM" panose="020B0600000000000000" pitchFamily="50" charset="-128"/>
                          <a:ea typeface="HGSｺﾞｼｯｸM" panose="020B0600000000000000" pitchFamily="50" charset="-128"/>
                        </a:rPr>
                        <a:t>程度悪化</a:t>
                      </a:r>
                      <a:r>
                        <a:rPr kumimoji="1" lang="ja-JP" altLang="en-US" sz="1200" dirty="0" smtClean="0">
                          <a:latin typeface="HGSｺﾞｼｯｸM" panose="020B0600000000000000" pitchFamily="50" charset="-128"/>
                          <a:ea typeface="HGSｺﾞｼｯｸM" panose="020B0600000000000000" pitchFamily="50" charset="-128"/>
                        </a:rPr>
                        <a:t>～</a:t>
                      </a:r>
                      <a:r>
                        <a:rPr kumimoji="1" lang="en-US" altLang="ja-JP" sz="1200" dirty="0" smtClean="0">
                          <a:latin typeface="HGSｺﾞｼｯｸM" panose="020B0600000000000000" pitchFamily="50" charset="-128"/>
                          <a:ea typeface="HGSｺﾞｼｯｸM" panose="020B0600000000000000" pitchFamily="50" charset="-128"/>
                        </a:rPr>
                        <a:t>100</a:t>
                      </a:r>
                      <a:r>
                        <a:rPr kumimoji="1" lang="ja-JP" altLang="en-US" sz="1200" dirty="0">
                          <a:latin typeface="HGSｺﾞｼｯｸM" panose="020B0600000000000000" pitchFamily="50" charset="-128"/>
                          <a:ea typeface="HGSｺﾞｼｯｸM" panose="020B0600000000000000" pitchFamily="50" charset="-128"/>
                        </a:rPr>
                        <a:t>億円程度改善</a:t>
                      </a: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
        <p:nvSpPr>
          <p:cNvPr id="5" name="テキスト ボックス 4"/>
          <p:cNvSpPr txBox="1"/>
          <p:nvPr/>
        </p:nvSpPr>
        <p:spPr>
          <a:xfrm>
            <a:off x="466873" y="1083410"/>
            <a:ext cx="9045461" cy="369332"/>
          </a:xfrm>
          <a:prstGeom prst="rect">
            <a:avLst/>
          </a:prstGeom>
          <a:noFill/>
        </p:spPr>
        <p:txBody>
          <a:bodyPr wrap="square" rtlCol="0">
            <a:spAutoFit/>
          </a:bodyPr>
          <a:lstStyle/>
          <a:p>
            <a:pPr algn="l"/>
            <a:r>
              <a:rPr kumimoji="1" lang="ja-JP" altLang="en-US" dirty="0">
                <a:latin typeface="HGSｺﾞｼｯｸM" panose="020B0600000000000000" pitchFamily="50" charset="-128"/>
                <a:ea typeface="HGSｺﾞｼｯｸM" panose="020B0600000000000000" pitchFamily="50" charset="-128"/>
              </a:rPr>
              <a:t>〇前回試算（</a:t>
            </a:r>
            <a:r>
              <a:rPr lang="ja-JP" altLang="en-US" dirty="0" smtClean="0">
                <a:latin typeface="HGSｺﾞｼｯｸM" panose="020B0600000000000000" pitchFamily="50" charset="-128"/>
                <a:ea typeface="HGSｺﾞｼｯｸM" panose="020B0600000000000000" pitchFamily="50" charset="-128"/>
              </a:rPr>
              <a:t>令和</a:t>
            </a:r>
            <a:r>
              <a:rPr lang="en-US" altLang="ja-JP" dirty="0">
                <a:latin typeface="HGSｺﾞｼｯｸM" panose="020B0600000000000000" pitchFamily="50" charset="-128"/>
                <a:ea typeface="HGSｺﾞｼｯｸM" panose="020B0600000000000000" pitchFamily="50" charset="-128"/>
              </a:rPr>
              <a:t>4</a:t>
            </a:r>
            <a:r>
              <a:rPr kumimoji="1" lang="ja-JP" altLang="en-US" dirty="0" smtClean="0">
                <a:latin typeface="HGSｺﾞｼｯｸM" panose="020B0600000000000000" pitchFamily="50" charset="-128"/>
                <a:ea typeface="HGSｺﾞｼｯｸM" panose="020B0600000000000000" pitchFamily="50" charset="-128"/>
              </a:rPr>
              <a:t>年度</a:t>
            </a:r>
            <a:r>
              <a:rPr kumimoji="1" lang="en-US" altLang="ja-JP" dirty="0">
                <a:latin typeface="HGSｺﾞｼｯｸM" panose="020B0600000000000000" pitchFamily="50" charset="-128"/>
                <a:ea typeface="HGSｺﾞｼｯｸM" panose="020B0600000000000000" pitchFamily="50" charset="-128"/>
              </a:rPr>
              <a:t>2</a:t>
            </a:r>
            <a:r>
              <a:rPr kumimoji="1" lang="ja-JP" altLang="en-US" dirty="0">
                <a:latin typeface="HGSｺﾞｼｯｸM" panose="020B0600000000000000" pitchFamily="50" charset="-128"/>
                <a:ea typeface="HGSｺﾞｼｯｸM" panose="020B0600000000000000" pitchFamily="50" charset="-128"/>
              </a:rPr>
              <a:t>月版）からの主な変動</a:t>
            </a:r>
            <a:r>
              <a:rPr kumimoji="1" lang="ja-JP" altLang="en-US" dirty="0" smtClean="0">
                <a:latin typeface="HGSｺﾞｼｯｸM" panose="020B0600000000000000" pitchFamily="50" charset="-128"/>
                <a:ea typeface="HGSｺﾞｼｯｸM" panose="020B0600000000000000" pitchFamily="50" charset="-128"/>
              </a:rPr>
              <a:t>要因 </a:t>
            </a:r>
            <a:r>
              <a:rPr lang="ja-JP" altLang="en-US" dirty="0" smtClean="0">
                <a:latin typeface="HGSｺﾞｼｯｸM" panose="020B0600000000000000" pitchFamily="50" charset="-128"/>
                <a:ea typeface="HGSｺﾞｼｯｸM" panose="020B0600000000000000" pitchFamily="50" charset="-128"/>
              </a:rPr>
              <a:t>（令和</a:t>
            </a:r>
            <a:r>
              <a:rPr lang="en-US" altLang="ja-JP" dirty="0" smtClean="0">
                <a:latin typeface="HGSｺﾞｼｯｸM" panose="020B0600000000000000" pitchFamily="50" charset="-128"/>
                <a:ea typeface="HGSｺﾞｼｯｸM" panose="020B0600000000000000" pitchFamily="50" charset="-128"/>
              </a:rPr>
              <a:t>6</a:t>
            </a:r>
            <a:r>
              <a:rPr lang="ja-JP" altLang="en-US" dirty="0" smtClean="0">
                <a:latin typeface="HGSｺﾞｼｯｸM" panose="020B0600000000000000" pitchFamily="50" charset="-128"/>
                <a:ea typeface="HGSｺﾞｼｯｸM" panose="020B0600000000000000" pitchFamily="50" charset="-128"/>
              </a:rPr>
              <a:t>～</a:t>
            </a:r>
            <a:r>
              <a:rPr lang="en-US" altLang="ja-JP" dirty="0" smtClean="0">
                <a:latin typeface="HGSｺﾞｼｯｸM" panose="020B0600000000000000" pitchFamily="50" charset="-128"/>
                <a:ea typeface="HGSｺﾞｼｯｸM" panose="020B0600000000000000" pitchFamily="50" charset="-128"/>
              </a:rPr>
              <a:t>19</a:t>
            </a:r>
            <a:r>
              <a:rPr lang="ja-JP" altLang="en-US" dirty="0" smtClean="0">
                <a:latin typeface="HGSｺﾞｼｯｸM" panose="020B0600000000000000" pitchFamily="50" charset="-128"/>
                <a:ea typeface="HGSｺﾞｼｯｸM" panose="020B0600000000000000" pitchFamily="50" charset="-128"/>
              </a:rPr>
              <a:t>年度）</a:t>
            </a:r>
            <a:endParaRPr lang="en-US" altLang="ja-JP" dirty="0" smtClean="0">
              <a:latin typeface="HGSｺﾞｼｯｸM" panose="020B0600000000000000" pitchFamily="50" charset="-128"/>
              <a:ea typeface="HGSｺﾞｼｯｸM" panose="020B0600000000000000" pitchFamily="50" charset="-128"/>
            </a:endParaRPr>
          </a:p>
        </p:txBody>
      </p:sp>
      <p:sp>
        <p:nvSpPr>
          <p:cNvPr id="6" name="Text Box 4"/>
          <p:cNvSpPr txBox="1">
            <a:spLocks noChangeArrowheads="1"/>
          </p:cNvSpPr>
          <p:nvPr/>
        </p:nvSpPr>
        <p:spPr bwMode="auto">
          <a:xfrm>
            <a:off x="9512334" y="6559348"/>
            <a:ext cx="339725" cy="1698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l" eaLnBrk="1" hangingPunct="1">
              <a:spcBef>
                <a:spcPct val="50000"/>
              </a:spcBef>
              <a:buClrTx/>
              <a:buSzTx/>
              <a:buFontTx/>
              <a:buNone/>
            </a:pPr>
            <a:r>
              <a:rPr lang="en-US" altLang="ja-JP" sz="1000" b="1" i="1" dirty="0">
                <a:latin typeface="Verdana" pitchFamily="34" charset="0"/>
              </a:rPr>
              <a:t>4</a:t>
            </a:r>
          </a:p>
        </p:txBody>
      </p:sp>
    </p:spTree>
    <p:extLst>
      <p:ext uri="{BB962C8B-B14F-4D97-AF65-F5344CB8AC3E}">
        <p14:creationId xmlns:p14="http://schemas.microsoft.com/office/powerpoint/2010/main" val="3163027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2"/>
          <a:stretch>
            <a:fillRect/>
          </a:stretch>
        </p:blipFill>
        <p:spPr>
          <a:xfrm>
            <a:off x="968780" y="149650"/>
            <a:ext cx="8233278" cy="6602727"/>
          </a:xfrm>
          <a:prstGeom prst="rect">
            <a:avLst/>
          </a:prstGeom>
        </p:spPr>
      </p:pic>
      <p:sp>
        <p:nvSpPr>
          <p:cNvPr id="6" name="Text Box 4"/>
          <p:cNvSpPr txBox="1">
            <a:spLocks noChangeArrowheads="1"/>
          </p:cNvSpPr>
          <p:nvPr/>
        </p:nvSpPr>
        <p:spPr bwMode="auto">
          <a:xfrm>
            <a:off x="9501879" y="149650"/>
            <a:ext cx="339725" cy="1698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l" eaLnBrk="1" hangingPunct="1">
              <a:spcBef>
                <a:spcPct val="50000"/>
              </a:spcBef>
              <a:buClrTx/>
              <a:buSzTx/>
              <a:buFontTx/>
              <a:buNone/>
            </a:pPr>
            <a:r>
              <a:rPr lang="en-US" altLang="ja-JP" sz="1000" b="1" i="1" dirty="0">
                <a:latin typeface="Verdana" pitchFamily="34" charset="0"/>
              </a:rPr>
              <a:t>5</a:t>
            </a:r>
          </a:p>
        </p:txBody>
      </p:sp>
    </p:spTree>
    <p:extLst>
      <p:ext uri="{BB962C8B-B14F-4D97-AF65-F5344CB8AC3E}">
        <p14:creationId xmlns:p14="http://schemas.microsoft.com/office/powerpoint/2010/main" val="576893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2"/>
          <a:stretch>
            <a:fillRect/>
          </a:stretch>
        </p:blipFill>
        <p:spPr>
          <a:xfrm>
            <a:off x="367317" y="230348"/>
            <a:ext cx="9088765" cy="6413931"/>
          </a:xfrm>
          <a:prstGeom prst="rect">
            <a:avLst/>
          </a:prstGeom>
        </p:spPr>
      </p:pic>
      <p:sp>
        <p:nvSpPr>
          <p:cNvPr id="4" name="Text Box 4"/>
          <p:cNvSpPr txBox="1">
            <a:spLocks noChangeArrowheads="1"/>
          </p:cNvSpPr>
          <p:nvPr/>
        </p:nvSpPr>
        <p:spPr bwMode="auto">
          <a:xfrm>
            <a:off x="9512334" y="6559348"/>
            <a:ext cx="339725" cy="1698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l" eaLnBrk="1" hangingPunct="1">
              <a:spcBef>
                <a:spcPct val="50000"/>
              </a:spcBef>
              <a:buClrTx/>
              <a:buSzTx/>
              <a:buFontTx/>
              <a:buNone/>
            </a:pPr>
            <a:r>
              <a:rPr lang="en-US" altLang="ja-JP" sz="1000" b="1" i="1" dirty="0">
                <a:latin typeface="Verdana" pitchFamily="34" charset="0"/>
              </a:rPr>
              <a:t>6</a:t>
            </a:r>
          </a:p>
        </p:txBody>
      </p:sp>
    </p:spTree>
    <p:extLst>
      <p:ext uri="{BB962C8B-B14F-4D97-AF65-F5344CB8AC3E}">
        <p14:creationId xmlns:p14="http://schemas.microsoft.com/office/powerpoint/2010/main" val="2221396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1647683165"/>
              </p:ext>
            </p:extLst>
          </p:nvPr>
        </p:nvGraphicFramePr>
        <p:xfrm>
          <a:off x="750609" y="1744101"/>
          <a:ext cx="8481392" cy="3541230"/>
        </p:xfrm>
        <a:graphic>
          <a:graphicData uri="http://schemas.openxmlformats.org/drawingml/2006/table">
            <a:tbl>
              <a:tblPr>
                <a:tableStyleId>{5C22544A-7EE6-4342-B048-85BDC9FD1C3A}</a:tableStyleId>
              </a:tblPr>
              <a:tblGrid>
                <a:gridCol w="1245705">
                  <a:extLst>
                    <a:ext uri="{9D8B030D-6E8A-4147-A177-3AD203B41FA5}">
                      <a16:colId xmlns:a16="http://schemas.microsoft.com/office/drawing/2014/main" val="20000"/>
                    </a:ext>
                  </a:extLst>
                </a:gridCol>
                <a:gridCol w="1139687">
                  <a:extLst>
                    <a:ext uri="{9D8B030D-6E8A-4147-A177-3AD203B41FA5}">
                      <a16:colId xmlns:a16="http://schemas.microsoft.com/office/drawing/2014/main" val="20001"/>
                    </a:ext>
                  </a:extLst>
                </a:gridCol>
                <a:gridCol w="954157">
                  <a:extLst>
                    <a:ext uri="{9D8B030D-6E8A-4147-A177-3AD203B41FA5}">
                      <a16:colId xmlns:a16="http://schemas.microsoft.com/office/drawing/2014/main" val="20002"/>
                    </a:ext>
                  </a:extLst>
                </a:gridCol>
                <a:gridCol w="954156">
                  <a:extLst>
                    <a:ext uri="{9D8B030D-6E8A-4147-A177-3AD203B41FA5}">
                      <a16:colId xmlns:a16="http://schemas.microsoft.com/office/drawing/2014/main" val="20003"/>
                    </a:ext>
                  </a:extLst>
                </a:gridCol>
                <a:gridCol w="1179444">
                  <a:extLst>
                    <a:ext uri="{9D8B030D-6E8A-4147-A177-3AD203B41FA5}">
                      <a16:colId xmlns:a16="http://schemas.microsoft.com/office/drawing/2014/main" val="20004"/>
                    </a:ext>
                  </a:extLst>
                </a:gridCol>
                <a:gridCol w="424069">
                  <a:extLst>
                    <a:ext uri="{9D8B030D-6E8A-4147-A177-3AD203B41FA5}">
                      <a16:colId xmlns:a16="http://schemas.microsoft.com/office/drawing/2014/main" val="20005"/>
                    </a:ext>
                  </a:extLst>
                </a:gridCol>
                <a:gridCol w="1510748">
                  <a:extLst>
                    <a:ext uri="{9D8B030D-6E8A-4147-A177-3AD203B41FA5}">
                      <a16:colId xmlns:a16="http://schemas.microsoft.com/office/drawing/2014/main" val="20006"/>
                    </a:ext>
                  </a:extLst>
                </a:gridCol>
                <a:gridCol w="1073426">
                  <a:extLst>
                    <a:ext uri="{9D8B030D-6E8A-4147-A177-3AD203B41FA5}">
                      <a16:colId xmlns:a16="http://schemas.microsoft.com/office/drawing/2014/main" val="20007"/>
                    </a:ext>
                  </a:extLst>
                </a:gridCol>
              </a:tblGrid>
              <a:tr h="293654">
                <a:tc rowSpan="2" gridSpan="2">
                  <a:txBody>
                    <a:bodyPr/>
                    <a:lstStyle/>
                    <a:p>
                      <a:pPr algn="ctr" fontAlgn="b"/>
                      <a:r>
                        <a:rPr lang="ja-JP" altLang="en-US" sz="900" b="0" i="0" u="none" strike="noStrike" dirty="0">
                          <a:solidFill>
                            <a:srgbClr val="000000"/>
                          </a:solidFill>
                          <a:effectLst/>
                          <a:latin typeface="ＭＳ Ｐゴシック"/>
                        </a:rPr>
                        <a:t>区　　　　　　分</a:t>
                      </a:r>
                    </a:p>
                    <a:p>
                      <a:pPr algn="ctr" fontAlgn="b"/>
                      <a:r>
                        <a:rPr lang="ja-JP" altLang="en-US" sz="900" b="0" i="0" u="none" strike="noStrike" dirty="0">
                          <a:solidFill>
                            <a:srgbClr val="000000"/>
                          </a:solidFill>
                          <a:effectLst/>
                          <a:latin typeface="ＭＳ Ｐゴシック"/>
                        </a:rPr>
                        <a:t>（算出の考え方）</a:t>
                      </a: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rowSpan="2">
                  <a:txBody>
                    <a:bodyPr/>
                    <a:lstStyle/>
                    <a:p>
                      <a:pPr algn="ctr" fontAlgn="b"/>
                      <a:r>
                        <a:rPr lang="ja-JP" altLang="en-US" sz="1000" b="0" i="0" u="none" strike="noStrike" dirty="0">
                          <a:solidFill>
                            <a:srgbClr val="000000"/>
                          </a:solidFill>
                          <a:effectLst/>
                          <a:latin typeface="ＭＳ Ｐゴシック"/>
                        </a:rPr>
                        <a:t>名称</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fontAlgn="b"/>
                      <a:r>
                        <a:rPr lang="ja-JP" altLang="en-US" sz="1000" b="0" i="0" u="none" strike="noStrike" dirty="0">
                          <a:solidFill>
                            <a:srgbClr val="000000"/>
                          </a:solidFill>
                          <a:effectLst/>
                          <a:latin typeface="ＭＳ Ｐゴシック"/>
                        </a:rPr>
                        <a:t>発生</a:t>
                      </a:r>
                      <a:endParaRPr lang="en-US" altLang="ja-JP" sz="1000" b="0" i="0" u="none" strike="noStrike" dirty="0">
                        <a:solidFill>
                          <a:srgbClr val="000000"/>
                        </a:solidFill>
                        <a:effectLst/>
                        <a:latin typeface="ＭＳ Ｐゴシック"/>
                      </a:endParaRPr>
                    </a:p>
                    <a:p>
                      <a:pPr algn="ctr" fontAlgn="b"/>
                      <a:r>
                        <a:rPr lang="ja-JP" altLang="en-US" sz="1000" b="0" i="0" u="none" strike="noStrike" dirty="0">
                          <a:solidFill>
                            <a:srgbClr val="000000"/>
                          </a:solidFill>
                          <a:effectLst/>
                          <a:latin typeface="ＭＳ Ｐゴシック"/>
                        </a:rPr>
                        <a:t>時期</a:t>
                      </a:r>
                      <a:endParaRPr lang="en-US" altLang="ja-JP" sz="10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algn="ctr" fontAlgn="b"/>
                      <a:r>
                        <a:rPr lang="ja-JP" altLang="en-US" sz="1000" b="0" i="0" u="none" strike="noStrike" dirty="0">
                          <a:solidFill>
                            <a:srgbClr val="000000"/>
                          </a:solidFill>
                          <a:effectLst/>
                          <a:latin typeface="+mn-ea"/>
                          <a:ea typeface="+mn-ea"/>
                        </a:rPr>
                        <a:t>令和</a:t>
                      </a:r>
                      <a:r>
                        <a:rPr lang="en-US" altLang="ja-JP" sz="1000" b="0" i="0" u="none" strike="noStrike" dirty="0">
                          <a:solidFill>
                            <a:srgbClr val="000000"/>
                          </a:solidFill>
                          <a:effectLst/>
                          <a:latin typeface="+mn-ea"/>
                          <a:ea typeface="+mn-ea"/>
                        </a:rPr>
                        <a:t>2</a:t>
                      </a:r>
                      <a:r>
                        <a:rPr lang="ja-JP" altLang="en-US" sz="1000" b="0" i="0" u="none" strike="noStrike" dirty="0">
                          <a:solidFill>
                            <a:srgbClr val="000000"/>
                          </a:solidFill>
                          <a:effectLst/>
                          <a:latin typeface="+mn-ea"/>
                          <a:ea typeface="+mn-ea"/>
                        </a:rPr>
                        <a:t>年度末試算</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hMerge="1">
                  <a:txBody>
                    <a:bodyPr/>
                    <a:lstStyle/>
                    <a:p>
                      <a:pPr algn="ctr" fontAlgn="b"/>
                      <a:endParaRPr lang="ja-JP" altLang="en-US" sz="1200" b="0" i="0" u="none" strike="noStrike" dirty="0">
                        <a:solidFill>
                          <a:srgbClr val="000000"/>
                        </a:solidFill>
                        <a:effectLst/>
                        <a:latin typeface="ＭＳ Ｐ明朝" pitchFamily="18" charset="-128"/>
                        <a:ea typeface="ＭＳ Ｐ明朝" pitchFamily="18" charset="-128"/>
                      </a:endParaRPr>
                    </a:p>
                  </a:txBody>
                  <a:tcPr marL="7642" marR="7642" marT="7054" marB="0" anchor="b">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ja-JP" altLang="en-US" sz="900" b="0" i="0" u="none" strike="noStrike" dirty="0">
                          <a:solidFill>
                            <a:srgbClr val="000000"/>
                          </a:solidFill>
                          <a:effectLst/>
                          <a:latin typeface="+mn-ea"/>
                          <a:ea typeface="+mn-ea"/>
                        </a:rPr>
                        <a:t>（参　　　　　考）</a:t>
                      </a:r>
                      <a:endParaRPr lang="en-US" altLang="ja-JP" sz="900" b="0" i="0" u="none" strike="noStrike" dirty="0">
                        <a:solidFill>
                          <a:srgbClr val="000000"/>
                        </a:solidFill>
                        <a:effectLst/>
                        <a:latin typeface="+mn-ea"/>
                        <a:ea typeface="+mn-ea"/>
                      </a:endParaRPr>
                    </a:p>
                    <a:p>
                      <a:pPr marL="0" marR="0" indent="0" algn="ctr" defTabSz="914400" rtl="0" eaLnBrk="1" fontAlgn="b"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n-ea"/>
                          <a:ea typeface="+mn-ea"/>
                        </a:rPr>
                        <a:t>令和</a:t>
                      </a:r>
                      <a:r>
                        <a:rPr lang="en-US" altLang="ja-JP" sz="900" b="0" i="0" u="none" strike="noStrike" dirty="0" smtClean="0">
                          <a:solidFill>
                            <a:srgbClr val="000000"/>
                          </a:solidFill>
                          <a:effectLst/>
                          <a:latin typeface="+mn-ea"/>
                          <a:ea typeface="+mn-ea"/>
                        </a:rPr>
                        <a:t>5</a:t>
                      </a:r>
                      <a:r>
                        <a:rPr lang="ja-JP" altLang="en-US" sz="900" b="0" i="0" u="none" strike="noStrike" dirty="0" smtClean="0">
                          <a:solidFill>
                            <a:srgbClr val="000000"/>
                          </a:solidFill>
                          <a:effectLst/>
                          <a:latin typeface="+mn-ea"/>
                          <a:ea typeface="+mn-ea"/>
                        </a:rPr>
                        <a:t>年</a:t>
                      </a:r>
                      <a:r>
                        <a:rPr lang="en-US" altLang="ja-JP" sz="900" b="0" i="0" u="none" strike="noStrike" dirty="0">
                          <a:solidFill>
                            <a:srgbClr val="000000"/>
                          </a:solidFill>
                          <a:effectLst/>
                          <a:latin typeface="+mn-ea"/>
                          <a:ea typeface="+mn-ea"/>
                        </a:rPr>
                        <a:t>2</a:t>
                      </a:r>
                      <a:r>
                        <a:rPr lang="ja-JP" altLang="en-US" sz="900" b="0" i="0" u="none" strike="noStrike" dirty="0">
                          <a:solidFill>
                            <a:srgbClr val="000000"/>
                          </a:solidFill>
                          <a:effectLst/>
                          <a:latin typeface="+mn-ea"/>
                          <a:ea typeface="+mn-ea"/>
                        </a:rPr>
                        <a:t>月試算</a:t>
                      </a: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15749">
                <a:tc gridSpan="2" vMerge="1">
                  <a:txBody>
                    <a:bodyPr/>
                    <a:lstStyle/>
                    <a:p>
                      <a:pPr algn="ctr" fontAlgn="b"/>
                      <a:endParaRPr lang="ja-JP" altLang="en-US" sz="1400" b="0" i="0" u="none" strike="noStrike" dirty="0">
                        <a:solidFill>
                          <a:srgbClr val="000000"/>
                        </a:solidFill>
                        <a:effectLst/>
                        <a:latin typeface="ＭＳ Ｐゴシック"/>
                      </a:endParaRPr>
                    </a:p>
                  </a:txBody>
                  <a:tcPr marL="7642" marR="7642" marT="7054" marB="0" anchor="b">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vMerge="1">
                  <a:txBody>
                    <a:bodyPr/>
                    <a:lstStyle/>
                    <a:p>
                      <a:endParaRPr kumimoji="1" lang="ja-JP" altLang="en-US"/>
                    </a:p>
                  </a:txBody>
                  <a:tcPr/>
                </a:tc>
                <a:tc vMerge="1">
                  <a:txBody>
                    <a:bodyPr/>
                    <a:lstStyle/>
                    <a:p>
                      <a:pPr algn="ctr" fontAlgn="b"/>
                      <a:endParaRPr lang="ja-JP" altLang="en-US" sz="1400" b="0" i="0" u="none" strike="noStrike" dirty="0">
                        <a:solidFill>
                          <a:srgbClr val="000000"/>
                        </a:solidFill>
                        <a:effectLst/>
                        <a:latin typeface="ＭＳ Ｐゴシック"/>
                      </a:endParaRPr>
                    </a:p>
                  </a:txBody>
                  <a:tcPr marL="7642" marR="7642" marT="705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vMerge="1">
                  <a:txBody>
                    <a:bodyPr/>
                    <a:lstStyle/>
                    <a:p>
                      <a:endParaRPr kumimoji="1" lang="ja-JP" altLang="en-US"/>
                    </a:p>
                  </a:txBody>
                  <a:tcPr/>
                </a:tc>
                <a:tc gridSpan="2">
                  <a:txBody>
                    <a:bodyPr/>
                    <a:lstStyle/>
                    <a:p>
                      <a:pPr algn="ctr" fontAlgn="b"/>
                      <a:r>
                        <a:rPr lang="ja-JP" altLang="en-US" sz="1000" b="0" i="0" u="none" strike="noStrike" dirty="0">
                          <a:solidFill>
                            <a:srgbClr val="000000"/>
                          </a:solidFill>
                          <a:effectLst/>
                          <a:latin typeface="+mn-ea"/>
                          <a:ea typeface="+mn-ea"/>
                        </a:rPr>
                        <a:t>想定されるリスク</a:t>
                      </a:r>
                    </a:p>
                  </a:txBody>
                  <a:tcPr marL="7642" marR="7642" marT="7054"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a:txBody>
                    <a:bodyPr/>
                    <a:lstStyle/>
                    <a:p>
                      <a:pPr algn="ctr" fontAlgn="b"/>
                      <a:r>
                        <a:rPr lang="ja-JP" altLang="en-US" sz="1000" b="0" i="0" u="none" strike="noStrike" dirty="0">
                          <a:solidFill>
                            <a:srgbClr val="000000"/>
                          </a:solidFill>
                          <a:effectLst/>
                          <a:latin typeface="+mn-ea"/>
                          <a:ea typeface="+mn-ea"/>
                        </a:rPr>
                        <a:t>積立目標額</a:t>
                      </a:r>
                      <a:endParaRPr lang="en-US" altLang="ja-JP" sz="1000" b="0" i="0" u="none" strike="noStrike" dirty="0">
                        <a:solidFill>
                          <a:srgbClr val="000000"/>
                        </a:solidFill>
                        <a:effectLst/>
                        <a:latin typeface="+mn-ea"/>
                        <a:ea typeface="+mn-ea"/>
                      </a:endParaRPr>
                    </a:p>
                    <a:p>
                      <a:pPr algn="ctr" fontAlgn="b"/>
                      <a:r>
                        <a:rPr lang="ja-JP" altLang="en-US" sz="1000" b="0" i="0" u="none" strike="noStrike" dirty="0">
                          <a:solidFill>
                            <a:srgbClr val="000000"/>
                          </a:solidFill>
                          <a:effectLst/>
                          <a:latin typeface="+mn-ea"/>
                          <a:ea typeface="+mn-ea"/>
                        </a:rPr>
                        <a:t>に積算する額</a:t>
                      </a:r>
                    </a:p>
                  </a:txBody>
                  <a:tcPr marL="7642" marR="7642" marT="7054" marB="0" anchor="ctr" anchorCtr="1">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b"/>
                      <a:r>
                        <a:rPr lang="ja-JP" altLang="en-US" sz="900" b="0" i="0" u="none" strike="noStrike" dirty="0">
                          <a:solidFill>
                            <a:srgbClr val="000000"/>
                          </a:solidFill>
                          <a:effectLst/>
                          <a:latin typeface="+mn-ea"/>
                          <a:ea typeface="+mn-ea"/>
                        </a:rPr>
                        <a:t>積立目標額</a:t>
                      </a:r>
                      <a:endParaRPr lang="en-US" altLang="ja-JP" sz="900" b="0" i="0" u="none" strike="noStrike" dirty="0">
                        <a:solidFill>
                          <a:srgbClr val="000000"/>
                        </a:solidFill>
                        <a:effectLst/>
                        <a:latin typeface="+mn-ea"/>
                        <a:ea typeface="+mn-ea"/>
                      </a:endParaRPr>
                    </a:p>
                    <a:p>
                      <a:pPr algn="ctr" fontAlgn="b"/>
                      <a:r>
                        <a:rPr lang="ja-JP" altLang="en-US" sz="900" b="0" i="0" u="none" strike="noStrike" dirty="0">
                          <a:solidFill>
                            <a:srgbClr val="000000"/>
                          </a:solidFill>
                          <a:effectLst/>
                          <a:latin typeface="+mn-ea"/>
                          <a:ea typeface="+mn-ea"/>
                        </a:rPr>
                        <a:t>に積算する額</a:t>
                      </a:r>
                    </a:p>
                  </a:txBody>
                  <a:tcPr marL="7642" marR="7642" marT="7054" marB="0" anchor="ctr" anchorCtr="1">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63360">
                <a:tc>
                  <a:txBody>
                    <a:bodyPr/>
                    <a:lstStyle/>
                    <a:p>
                      <a:pPr algn="l" fontAlgn="b"/>
                      <a:r>
                        <a:rPr lang="ja-JP" altLang="en-US" sz="1000" b="1" i="0" u="none" strike="noStrike" dirty="0">
                          <a:solidFill>
                            <a:srgbClr val="000000"/>
                          </a:solidFill>
                          <a:effectLst/>
                          <a:latin typeface="ＭＳ Ｐゴシック"/>
                        </a:rPr>
                        <a:t>　</a:t>
                      </a:r>
                      <a:r>
                        <a:rPr lang="ja-JP" altLang="en-US" sz="1000" b="0" i="0" u="none" strike="noStrike" dirty="0">
                          <a:solidFill>
                            <a:srgbClr val="000000"/>
                          </a:solidFill>
                          <a:effectLst/>
                          <a:latin typeface="ＭＳ Ｐゴシック"/>
                        </a:rPr>
                        <a:t>１</a:t>
                      </a:r>
                      <a:r>
                        <a:rPr lang="ja-JP" altLang="en-US" sz="1000" b="1" i="0" u="none" strike="noStrike" dirty="0">
                          <a:solidFill>
                            <a:srgbClr val="000000"/>
                          </a:solidFill>
                          <a:effectLst/>
                          <a:latin typeface="ＭＳ Ｐゴシック"/>
                        </a:rPr>
                        <a:t>　</a:t>
                      </a:r>
                      <a:r>
                        <a:rPr lang="ja-JP" altLang="en-US" sz="1000" b="0" i="0" u="none" strike="noStrike" dirty="0">
                          <a:solidFill>
                            <a:srgbClr val="000000"/>
                          </a:solidFill>
                          <a:effectLst/>
                          <a:latin typeface="ＭＳ Ｐゴシック"/>
                        </a:rPr>
                        <a:t>税収の急減、</a:t>
                      </a:r>
                      <a:endParaRPr lang="en-US" altLang="ja-JP" sz="1000" b="0" i="0" u="none" strike="noStrike" dirty="0">
                        <a:solidFill>
                          <a:srgbClr val="000000"/>
                        </a:solidFill>
                        <a:effectLst/>
                        <a:latin typeface="ＭＳ Ｐゴシック"/>
                      </a:endParaRPr>
                    </a:p>
                    <a:p>
                      <a:pPr algn="l" fontAlgn="b"/>
                      <a:r>
                        <a:rPr lang="ja-JP" altLang="en-US" sz="1000" b="0" i="0" u="none" strike="noStrike" dirty="0">
                          <a:solidFill>
                            <a:srgbClr val="000000"/>
                          </a:solidFill>
                          <a:effectLst/>
                          <a:latin typeface="ＭＳ Ｐゴシック"/>
                        </a:rPr>
                        <a:t>　　　</a:t>
                      </a:r>
                      <a:r>
                        <a:rPr lang="ja-JP" altLang="en-US" sz="900" b="0" i="0" u="none" strike="noStrike" dirty="0">
                          <a:solidFill>
                            <a:srgbClr val="000000"/>
                          </a:solidFill>
                          <a:effectLst/>
                          <a:latin typeface="ＭＳ Ｐゴシック"/>
                        </a:rPr>
                        <a:t>災害等の発生</a:t>
                      </a:r>
                      <a:endParaRPr lang="en-US" altLang="ja-JP" sz="900" b="0" i="0" u="none" strike="noStrike" dirty="0">
                        <a:solidFill>
                          <a:srgbClr val="000000"/>
                        </a:solidFill>
                        <a:effectLst/>
                        <a:latin typeface="ＭＳ Ｐゴシック"/>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ja-JP" altLang="en-US" sz="900" b="0" i="0" u="none" strike="noStrike" baseline="0" dirty="0">
                          <a:solidFill>
                            <a:srgbClr val="000000"/>
                          </a:solidFill>
                          <a:effectLst/>
                          <a:latin typeface="ＭＳ Ｐゴシック"/>
                        </a:rPr>
                        <a:t> </a:t>
                      </a:r>
                      <a:r>
                        <a:rPr lang="ja-JP" altLang="en-US" sz="900" b="0" i="0" u="none" strike="noStrike" dirty="0">
                          <a:solidFill>
                            <a:srgbClr val="000000"/>
                          </a:solidFill>
                          <a:effectLst/>
                          <a:latin typeface="ＭＳ Ｐゴシック"/>
                        </a:rPr>
                        <a:t>過去の発生</a:t>
                      </a:r>
                      <a:endParaRPr lang="en-US" altLang="ja-JP" sz="900" b="0" i="0" u="none" strike="noStrike" dirty="0">
                        <a:solidFill>
                          <a:srgbClr val="000000"/>
                        </a:solidFill>
                        <a:effectLst/>
                        <a:latin typeface="ＭＳ Ｐゴシック"/>
                      </a:endParaRPr>
                    </a:p>
                    <a:p>
                      <a:pPr algn="ctr" fontAlgn="b"/>
                      <a:r>
                        <a:rPr lang="ja-JP" altLang="en-US" sz="900" b="0" i="0" u="none" strike="noStrike" dirty="0">
                          <a:solidFill>
                            <a:srgbClr val="000000"/>
                          </a:solidFill>
                          <a:effectLst/>
                          <a:latin typeface="ＭＳ Ｐゴシック"/>
                        </a:rPr>
                        <a:t>状況から算出</a:t>
                      </a:r>
                      <a:endParaRPr lang="en-US" altLang="ja-JP" sz="9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r" fontAlgn="b"/>
                      <a:endParaRPr lang="en-US" altLang="ja-JP" sz="14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2">
                  <a:txBody>
                    <a:bodyPr/>
                    <a:lstStyle/>
                    <a:p>
                      <a:pPr algn="ctr"/>
                      <a:r>
                        <a:rPr lang="en-US" altLang="ja-JP" sz="1400" b="1" dirty="0">
                          <a:latin typeface="+mn-ea"/>
                          <a:ea typeface="+mn-ea"/>
                        </a:rPr>
                        <a:t>840</a:t>
                      </a:r>
                      <a:endParaRPr lang="ja-JP" altLang="en-US" sz="1400" b="1" dirty="0">
                        <a:latin typeface="+mn-ea"/>
                        <a:ea typeface="+mn-ea"/>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400" b="1" i="0" u="none" strike="noStrike" dirty="0">
                          <a:solidFill>
                            <a:srgbClr val="000000"/>
                          </a:solidFill>
                          <a:effectLst/>
                          <a:latin typeface="+mn-ea"/>
                          <a:ea typeface="+mn-ea"/>
                        </a:rPr>
                        <a:t>840</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n-ea"/>
                          <a:ea typeface="+mn-ea"/>
                        </a:rPr>
                        <a:t>840</a:t>
                      </a: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82401">
                <a:tc rowSpan="2">
                  <a:txBody>
                    <a:bodyPr/>
                    <a:lstStyle/>
                    <a:p>
                      <a:pPr marL="0" indent="0" algn="l" fontAlgn="b">
                        <a:buNone/>
                      </a:pPr>
                      <a:r>
                        <a:rPr lang="ja-JP" altLang="en-US" sz="1000" b="0" i="0" u="none" strike="noStrike" dirty="0">
                          <a:solidFill>
                            <a:srgbClr val="000000"/>
                          </a:solidFill>
                          <a:effectLst/>
                          <a:latin typeface="ＭＳ Ｐゴシック"/>
                        </a:rPr>
                        <a:t>　２　出資法人債務に</a:t>
                      </a:r>
                      <a:endParaRPr lang="en-US" altLang="ja-JP" sz="1000" b="0" i="0" u="none" strike="noStrike" dirty="0">
                        <a:solidFill>
                          <a:srgbClr val="000000"/>
                        </a:solidFill>
                        <a:effectLst/>
                        <a:latin typeface="ＭＳ Ｐゴシック"/>
                      </a:endParaRPr>
                    </a:p>
                    <a:p>
                      <a:pPr marL="0" indent="0" algn="l" fontAlgn="b">
                        <a:buNone/>
                      </a:pPr>
                      <a:r>
                        <a:rPr lang="ja-JP" altLang="en-US" sz="1000" b="0" i="0" u="none" strike="noStrike" dirty="0">
                          <a:solidFill>
                            <a:srgbClr val="000000"/>
                          </a:solidFill>
                          <a:effectLst/>
                          <a:latin typeface="ＭＳ Ｐゴシック"/>
                        </a:rPr>
                        <a:t>　　　係る損失補償等　　　　</a:t>
                      </a:r>
                      <a:endParaRPr lang="en-US" altLang="ja-JP" sz="1000" b="0" i="0" u="none" strike="noStrike" dirty="0">
                        <a:solidFill>
                          <a:srgbClr val="000000"/>
                        </a:solidFill>
                        <a:effectLst/>
                        <a:latin typeface="ＭＳ Ｐゴシック"/>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fontAlgn="b"/>
                      <a:r>
                        <a:rPr lang="ja-JP" altLang="en-US" sz="900" b="0" i="0" u="none" strike="noStrike" dirty="0">
                          <a:solidFill>
                            <a:srgbClr val="000000"/>
                          </a:solidFill>
                          <a:effectLst/>
                          <a:latin typeface="ＭＳ Ｐゴシック"/>
                        </a:rPr>
                        <a:t>財政健全化法</a:t>
                      </a:r>
                      <a:endParaRPr lang="en-US" altLang="ja-JP" sz="900" b="0" i="0" u="none" strike="noStrike" dirty="0">
                        <a:solidFill>
                          <a:srgbClr val="000000"/>
                        </a:solidFill>
                        <a:effectLst/>
                        <a:latin typeface="ＭＳ Ｐゴシック"/>
                      </a:endParaRPr>
                    </a:p>
                    <a:p>
                      <a:pPr algn="ctr" fontAlgn="b"/>
                      <a:r>
                        <a:rPr lang="ja-JP" altLang="en-US" sz="900" b="0" i="0" u="none" strike="noStrike" dirty="0">
                          <a:solidFill>
                            <a:srgbClr val="000000"/>
                          </a:solidFill>
                          <a:effectLst/>
                          <a:latin typeface="ＭＳ Ｐゴシック"/>
                        </a:rPr>
                        <a:t>将来負担比率の</a:t>
                      </a:r>
                      <a:endParaRPr lang="en-US" altLang="ja-JP" sz="900" b="0" i="0" u="none" strike="noStrike" dirty="0">
                        <a:solidFill>
                          <a:srgbClr val="000000"/>
                        </a:solidFill>
                        <a:effectLst/>
                        <a:latin typeface="ＭＳ Ｐゴシック"/>
                      </a:endParaRPr>
                    </a:p>
                    <a:p>
                      <a:pPr algn="ctr" fontAlgn="b"/>
                      <a:r>
                        <a:rPr lang="ja-JP" altLang="en-US" sz="900" b="0" i="0" u="none" strike="noStrike" dirty="0">
                          <a:solidFill>
                            <a:srgbClr val="000000"/>
                          </a:solidFill>
                          <a:effectLst/>
                          <a:latin typeface="ＭＳ Ｐゴシック"/>
                        </a:rPr>
                        <a:t>考え方を準用</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fontAlgn="b"/>
                      <a:r>
                        <a:rPr lang="ja-JP" altLang="en-US" sz="1000" b="0" i="0" u="none" strike="noStrike" dirty="0">
                          <a:solidFill>
                            <a:srgbClr val="000000"/>
                          </a:solidFill>
                          <a:effectLst/>
                          <a:latin typeface="ＭＳ Ｐゴシック"/>
                        </a:rPr>
                        <a:t>育英会</a:t>
                      </a:r>
                      <a:endParaRPr lang="en-US" altLang="ja-JP" sz="10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2">
                  <a:txBody>
                    <a:bodyPr/>
                    <a:lstStyle/>
                    <a:p>
                      <a:pPr algn="ctr"/>
                      <a:r>
                        <a:rPr lang="en-US" altLang="ja-JP" sz="1400" b="1" u="none" dirty="0">
                          <a:latin typeface="+mn-ea"/>
                          <a:ea typeface="+mn-ea"/>
                        </a:rPr>
                        <a:t>6</a:t>
                      </a:r>
                      <a:endParaRPr lang="ja-JP" altLang="en-US" sz="1400" b="1" u="none" dirty="0">
                        <a:latin typeface="+mn-ea"/>
                        <a:ea typeface="+mn-ea"/>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a:txBody>
                    <a:bodyPr/>
                    <a:lstStyle/>
                    <a:p>
                      <a:pPr lvl="0" algn="ctr" fontAlgn="b"/>
                      <a:r>
                        <a:rPr lang="en-US" altLang="ja-JP" sz="1400" b="1" i="0" u="none" strike="noStrike" dirty="0">
                          <a:solidFill>
                            <a:srgbClr val="000000"/>
                          </a:solidFill>
                          <a:effectLst/>
                          <a:latin typeface="+mn-ea"/>
                          <a:ea typeface="+mn-ea"/>
                        </a:rPr>
                        <a:t>6</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US" altLang="ja-JP" sz="1200" b="0" u="none" dirty="0">
                          <a:latin typeface="+mn-ea"/>
                          <a:ea typeface="+mn-ea"/>
                        </a:rPr>
                        <a:t>2</a:t>
                      </a:r>
                    </a:p>
                    <a:p>
                      <a:pPr algn="ctr"/>
                      <a:r>
                        <a:rPr lang="en-US" altLang="ja-JP" sz="800" b="0" u="none" dirty="0">
                          <a:latin typeface="+mn-ea"/>
                          <a:ea typeface="+mn-ea"/>
                        </a:rPr>
                        <a:t>※</a:t>
                      </a:r>
                      <a:r>
                        <a:rPr lang="ja-JP" altLang="en-US" sz="800" b="0" u="none" dirty="0">
                          <a:latin typeface="+mn-ea"/>
                          <a:ea typeface="+mn-ea"/>
                        </a:rPr>
                        <a:t>決算値反映</a:t>
                      </a:r>
                      <a:endParaRPr lang="en-US" altLang="ja-JP" sz="800" b="0" u="none" dirty="0">
                        <a:latin typeface="+mn-ea"/>
                        <a:ea typeface="+mn-ea"/>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71922">
                <a:tc vMerge="1">
                  <a:txBody>
                    <a:bodyPr/>
                    <a:lstStyle/>
                    <a:p>
                      <a:endParaRPr kumimoji="1" lang="ja-JP" altLang="en-US"/>
                    </a:p>
                  </a:txBody>
                  <a:tcPr/>
                </a:tc>
                <a:tc vMerge="1">
                  <a:txBody>
                    <a:bodyPr/>
                    <a:lstStyle/>
                    <a:p>
                      <a:pPr algn="ctr" fontAlgn="b"/>
                      <a:endParaRPr lang="ja-JP" altLang="en-US" sz="9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fontAlgn="b"/>
                      <a:r>
                        <a:rPr lang="ja-JP" altLang="en-US" sz="1000" b="0" i="0" u="none" strike="noStrike" dirty="0">
                          <a:solidFill>
                            <a:srgbClr val="000000"/>
                          </a:solidFill>
                          <a:effectLst/>
                          <a:latin typeface="ＭＳ Ｐゴシック"/>
                        </a:rPr>
                        <a:t>住宅供給公社</a:t>
                      </a:r>
                      <a:endParaRPr lang="en-US" altLang="ja-JP" sz="10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2">
                  <a:txBody>
                    <a:bodyPr/>
                    <a:lstStyle/>
                    <a:p>
                      <a:pPr algn="ctr"/>
                      <a:r>
                        <a:rPr lang="en-US" altLang="ja-JP" sz="1400" b="1" u="none" dirty="0">
                          <a:latin typeface="+mn-ea"/>
                          <a:ea typeface="+mn-ea"/>
                        </a:rPr>
                        <a:t>35</a:t>
                      </a:r>
                      <a:endParaRPr lang="ja-JP" altLang="en-US" sz="1400" b="1" u="none" dirty="0">
                        <a:latin typeface="+mn-ea"/>
                        <a:ea typeface="+mn-ea"/>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a:txBody>
                    <a:bodyPr/>
                    <a:lstStyle/>
                    <a:p>
                      <a:pPr lvl="0" algn="ctr" fontAlgn="b"/>
                      <a:r>
                        <a:rPr lang="en-US" altLang="ja-JP" sz="1400" b="1" i="0" u="none" strike="noStrike" dirty="0">
                          <a:solidFill>
                            <a:srgbClr val="000000"/>
                          </a:solidFill>
                          <a:effectLst/>
                          <a:latin typeface="+mn-ea"/>
                          <a:ea typeface="+mn-ea"/>
                        </a:rPr>
                        <a:t>35</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mn-ea"/>
                          <a:cs typeface="+mn-cs"/>
                        </a:rPr>
                        <a:t>30</a:t>
                      </a:r>
                      <a:endParaRPr kumimoji="1" lang="en-US" altLang="ja-JP" sz="12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rPr>
                        <a:t>※</a:t>
                      </a: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rPr>
                        <a:t>決算値反映</a:t>
                      </a:r>
                      <a:endParaRPr kumimoji="1" lang="en-US" altLang="ja-JP" sz="800" b="0"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491243">
                <a:tc rowSpan="4">
                  <a:txBody>
                    <a:bodyPr/>
                    <a:lstStyle/>
                    <a:p>
                      <a:pPr marL="0" indent="0" algn="l" fontAlgn="b">
                        <a:buNone/>
                      </a:pPr>
                      <a:r>
                        <a:rPr lang="ja-JP" altLang="en-US" sz="1000" b="0" i="0" u="none" strike="noStrike" dirty="0">
                          <a:solidFill>
                            <a:srgbClr val="000000"/>
                          </a:solidFill>
                          <a:effectLst/>
                          <a:latin typeface="ＭＳ Ｐゴシック"/>
                        </a:rPr>
                        <a:t>　３　その他</a:t>
                      </a:r>
                      <a:endParaRPr lang="en-US" altLang="ja-JP" sz="1000" b="0" i="0" u="none" strike="noStrike" dirty="0">
                        <a:solidFill>
                          <a:srgbClr val="000000"/>
                        </a:solidFill>
                        <a:effectLst/>
                        <a:latin typeface="ＭＳ Ｐゴシック"/>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marL="0" indent="0" algn="ctr" fontAlgn="b">
                        <a:buNone/>
                      </a:pPr>
                      <a:r>
                        <a:rPr lang="ja-JP" altLang="en-US" sz="900" b="0" i="0" u="none" strike="noStrike" dirty="0">
                          <a:solidFill>
                            <a:srgbClr val="000000"/>
                          </a:solidFill>
                          <a:effectLst/>
                          <a:latin typeface="ＭＳ Ｐゴシック"/>
                        </a:rPr>
                        <a:t>事業進捗により</a:t>
                      </a:r>
                      <a:endParaRPr lang="en-US" altLang="ja-JP" sz="900" b="0" i="0" u="none" strike="noStrike" dirty="0">
                        <a:solidFill>
                          <a:srgbClr val="000000"/>
                        </a:solidFill>
                        <a:effectLst/>
                        <a:latin typeface="ＭＳ Ｐゴシック"/>
                      </a:endParaRPr>
                    </a:p>
                    <a:p>
                      <a:pPr marL="0" indent="0" algn="ctr" fontAlgn="b">
                        <a:buNone/>
                      </a:pPr>
                      <a:r>
                        <a:rPr lang="ja-JP" altLang="en-US" sz="900" b="0" i="0" u="none" strike="noStrike" dirty="0">
                          <a:solidFill>
                            <a:srgbClr val="000000"/>
                          </a:solidFill>
                          <a:effectLst/>
                          <a:latin typeface="ＭＳ Ｐゴシック"/>
                        </a:rPr>
                        <a:t>発生する可能性が</a:t>
                      </a:r>
                      <a:endParaRPr lang="en-US" altLang="ja-JP" sz="900" b="0" i="0" u="none" strike="noStrike" dirty="0">
                        <a:solidFill>
                          <a:srgbClr val="000000"/>
                        </a:solidFill>
                        <a:effectLst/>
                        <a:latin typeface="ＭＳ Ｐゴシック"/>
                      </a:endParaRPr>
                    </a:p>
                    <a:p>
                      <a:pPr marL="0" indent="0" algn="ctr" fontAlgn="b">
                        <a:buNone/>
                      </a:pPr>
                      <a:r>
                        <a:rPr lang="ja-JP" altLang="en-US" sz="900" b="0" i="0" u="none" strike="noStrike" dirty="0">
                          <a:solidFill>
                            <a:srgbClr val="000000"/>
                          </a:solidFill>
                          <a:effectLst/>
                          <a:latin typeface="ＭＳ Ｐゴシック"/>
                        </a:rPr>
                        <a:t>あるリスクのうち、</a:t>
                      </a:r>
                      <a:endParaRPr lang="en-US" altLang="ja-JP" sz="900" b="0" i="0" u="none" strike="noStrike" dirty="0">
                        <a:solidFill>
                          <a:srgbClr val="000000"/>
                        </a:solidFill>
                        <a:effectLst/>
                        <a:latin typeface="ＭＳ Ｐゴシック"/>
                      </a:endParaRPr>
                    </a:p>
                    <a:p>
                      <a:pPr marL="0" indent="0" algn="ctr" fontAlgn="b">
                        <a:buNone/>
                      </a:pPr>
                      <a:r>
                        <a:rPr lang="ja-JP" altLang="en-US" sz="900" b="0" i="0" u="none" strike="noStrike" dirty="0">
                          <a:solidFill>
                            <a:srgbClr val="000000"/>
                          </a:solidFill>
                          <a:effectLst/>
                          <a:latin typeface="ＭＳ Ｐゴシック"/>
                        </a:rPr>
                        <a:t>特に影響が大きい</a:t>
                      </a:r>
                      <a:endParaRPr lang="en-US" altLang="ja-JP" sz="900" b="0" i="0" u="none" strike="noStrike" dirty="0">
                        <a:solidFill>
                          <a:srgbClr val="000000"/>
                        </a:solidFill>
                        <a:effectLst/>
                        <a:latin typeface="ＭＳ Ｐゴシック"/>
                      </a:endParaRPr>
                    </a:p>
                    <a:p>
                      <a:pPr marL="0" indent="0" algn="ctr" fontAlgn="b">
                        <a:buNone/>
                      </a:pPr>
                      <a:r>
                        <a:rPr lang="ja-JP" altLang="en-US" sz="900" b="0" i="0" u="none" strike="noStrike" dirty="0">
                          <a:solidFill>
                            <a:srgbClr val="000000"/>
                          </a:solidFill>
                          <a:effectLst/>
                          <a:latin typeface="ＭＳ Ｐゴシック"/>
                        </a:rPr>
                        <a:t>ものを計上</a:t>
                      </a:r>
                      <a:endParaRPr lang="en-US" altLang="ja-JP" sz="900" b="0" i="0" u="none" strike="noStrike" dirty="0">
                        <a:solidFill>
                          <a:srgbClr val="000000"/>
                        </a:solidFill>
                        <a:effectLst/>
                        <a:latin typeface="ＭＳ Ｐゴシック"/>
                      </a:endParaRPr>
                    </a:p>
                    <a:p>
                      <a:pPr marL="0" indent="0" algn="ctr" fontAlgn="b">
                        <a:buNone/>
                      </a:pPr>
                      <a:endParaRPr lang="en-US" altLang="ja-JP" sz="9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ja-JP" altLang="en-US" sz="1000" b="0" i="0" u="none" strike="noStrike" dirty="0">
                          <a:solidFill>
                            <a:srgbClr val="000000"/>
                          </a:solidFill>
                          <a:effectLst/>
                          <a:latin typeface="ＭＳ Ｐゴシック"/>
                        </a:rPr>
                        <a:t>道路公社</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b="0" i="0" u="none" strike="noStrike" dirty="0">
                          <a:solidFill>
                            <a:srgbClr val="000000"/>
                          </a:solidFill>
                          <a:effectLst/>
                          <a:latin typeface="ＭＳ Ｐゴシック"/>
                        </a:rPr>
                        <a:t>S62</a:t>
                      </a:r>
                      <a:r>
                        <a:rPr lang="ja-JP" altLang="en-US" sz="1000" b="0" i="0" u="none" strike="noStrike" dirty="0">
                          <a:solidFill>
                            <a:srgbClr val="000000"/>
                          </a:solidFill>
                          <a:effectLst/>
                          <a:latin typeface="ＭＳ Ｐゴシック"/>
                        </a:rPr>
                        <a:t>～</a:t>
                      </a:r>
                      <a:r>
                        <a:rPr lang="en-US" altLang="ja-JP" sz="1000" b="0" i="0" u="none" strike="noStrike" dirty="0">
                          <a:solidFill>
                            <a:srgbClr val="000000"/>
                          </a:solidFill>
                          <a:effectLst/>
                          <a:latin typeface="ＭＳ Ｐゴシック"/>
                        </a:rPr>
                        <a:t>R29</a:t>
                      </a:r>
                      <a:endParaRPr lang="ja-JP" altLang="en-US" sz="10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mn-ea"/>
                          <a:ea typeface="+mn-ea"/>
                        </a:rPr>
                        <a:t>現時点では更なる</a:t>
                      </a:r>
                      <a:endParaRPr lang="en-US" altLang="ja-JP" sz="800" b="0" i="0" u="none" strike="noStrike" dirty="0">
                        <a:solidFill>
                          <a:srgbClr val="000000"/>
                        </a:solidFill>
                        <a:effectLst/>
                        <a:latin typeface="+mn-ea"/>
                        <a:ea typeface="+mn-ea"/>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mn-ea"/>
                          <a:ea typeface="+mn-ea"/>
                        </a:rPr>
                        <a:t>負担は見込まれない</a:t>
                      </a:r>
                      <a:endParaRPr lang="en-US" altLang="ja-JP" sz="700" b="0" i="0" u="none" strike="noStrike" dirty="0">
                        <a:solidFill>
                          <a:srgbClr val="000000"/>
                        </a:solidFill>
                        <a:effectLst/>
                        <a:latin typeface="+mn-ea"/>
                        <a:ea typeface="+mn-ea"/>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ＭＳ Ｐゴシック"/>
                        </a:rPr>
                        <a:t>+</a:t>
                      </a:r>
                      <a:r>
                        <a:rPr lang="el-GR" altLang="ja-JP" sz="1200" b="0" i="0" u="none" strike="noStrike" dirty="0">
                          <a:solidFill>
                            <a:srgbClr val="000000"/>
                          </a:solidFill>
                          <a:effectLst/>
                          <a:latin typeface="ＭＳ Ｐゴシック"/>
                        </a:rPr>
                        <a:t>α</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400" b="0" i="0" u="none" strike="noStrike" dirty="0">
                          <a:solidFill>
                            <a:srgbClr val="000000"/>
                          </a:solidFill>
                          <a:effectLst/>
                          <a:latin typeface="+mn-ea"/>
                          <a:ea typeface="+mn-ea"/>
                        </a:rPr>
                        <a:t>―</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400" b="0" i="0" u="none" strike="noStrike" dirty="0">
                          <a:solidFill>
                            <a:srgbClr val="000000"/>
                          </a:solidFill>
                          <a:effectLst/>
                          <a:latin typeface="+mn-ea"/>
                          <a:ea typeface="+mn-ea"/>
                        </a:rPr>
                        <a:t>―</a:t>
                      </a: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10005"/>
                  </a:ext>
                </a:extLst>
              </a:tr>
              <a:tr h="377471">
                <a:tc vMerge="1">
                  <a:txBody>
                    <a:bodyPr/>
                    <a:lstStyle/>
                    <a:p>
                      <a:endParaRPr kumimoji="1" lang="ja-JP" altLang="en-US"/>
                    </a:p>
                  </a:txBody>
                  <a:tcPr/>
                </a:tc>
                <a:tc vMerge="1">
                  <a:txBody>
                    <a:bodyPr/>
                    <a:lstStyle/>
                    <a:p>
                      <a:endParaRPr kumimoji="1" lang="ja-JP" altLang="en-US"/>
                    </a:p>
                  </a:txBody>
                  <a:tcPr/>
                </a:tc>
                <a:tc>
                  <a:txBody>
                    <a:bodyPr/>
                    <a:lstStyle/>
                    <a:p>
                      <a:pPr algn="ctr" fontAlgn="b"/>
                      <a:r>
                        <a:rPr lang="ja-JP" altLang="en-US" sz="1000" b="0" i="0" u="none" strike="noStrike" dirty="0">
                          <a:solidFill>
                            <a:srgbClr val="000000"/>
                          </a:solidFill>
                          <a:effectLst/>
                          <a:latin typeface="ＭＳ Ｐゴシック"/>
                        </a:rPr>
                        <a:t>港湾</a:t>
                      </a:r>
                      <a:endParaRPr lang="en-US" altLang="ja-JP" sz="1000" b="0" i="0" u="none" strike="noStrike" dirty="0">
                        <a:solidFill>
                          <a:srgbClr val="000000"/>
                        </a:solidFill>
                        <a:effectLst/>
                        <a:latin typeface="ＭＳ Ｐゴシック"/>
                      </a:endParaRPr>
                    </a:p>
                    <a:p>
                      <a:pPr algn="ctr" fontAlgn="b"/>
                      <a:r>
                        <a:rPr lang="ja-JP" altLang="en-US" sz="1000" b="0" i="0" u="none" strike="noStrike" dirty="0">
                          <a:solidFill>
                            <a:srgbClr val="000000"/>
                          </a:solidFill>
                          <a:effectLst/>
                          <a:latin typeface="ＭＳ Ｐゴシック"/>
                        </a:rPr>
                        <a:t>特別会計</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mn-ea"/>
                          <a:ea typeface="+mn-ea"/>
                        </a:rPr>
                        <a:t>H</a:t>
                      </a:r>
                      <a:r>
                        <a:rPr lang="ja-JP" altLang="en-US" sz="1000" b="0" i="0" u="none" strike="noStrike" dirty="0">
                          <a:solidFill>
                            <a:srgbClr val="000000"/>
                          </a:solidFill>
                          <a:effectLst/>
                          <a:latin typeface="+mn-ea"/>
                          <a:ea typeface="+mn-ea"/>
                        </a:rPr>
                        <a:t>元～</a:t>
                      </a:r>
                      <a:r>
                        <a:rPr lang="en-US" altLang="ja-JP" sz="1000" b="0" i="0" u="none" strike="noStrike" dirty="0">
                          <a:solidFill>
                            <a:srgbClr val="000000"/>
                          </a:solidFill>
                          <a:effectLst/>
                          <a:latin typeface="+mn-ea"/>
                          <a:ea typeface="+mn-ea"/>
                        </a:rPr>
                        <a:t>R</a:t>
                      </a:r>
                      <a:r>
                        <a:rPr lang="ja-JP" altLang="en-US" sz="1000" b="0" i="0" u="none" strike="noStrike" dirty="0">
                          <a:solidFill>
                            <a:srgbClr val="000000"/>
                          </a:solidFill>
                          <a:effectLst/>
                          <a:latin typeface="+mn-ea"/>
                          <a:ea typeface="+mn-ea"/>
                        </a:rPr>
                        <a:t>１</a:t>
                      </a:r>
                      <a:r>
                        <a:rPr lang="en-US" altLang="ja-JP" sz="1000" b="0" i="0" u="none" strike="noStrike" dirty="0">
                          <a:solidFill>
                            <a:srgbClr val="000000"/>
                          </a:solidFill>
                          <a:effectLst/>
                          <a:latin typeface="+mn-ea"/>
                          <a:ea typeface="+mn-ea"/>
                        </a:rPr>
                        <a:t>0</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a:t>　　　現時点では事業の</a:t>
                      </a:r>
                      <a:r>
                        <a:rPr kumimoji="1" lang="en-US" altLang="ja-JP" sz="800" dirty="0"/>
                        <a:t/>
                      </a:r>
                      <a:br>
                        <a:rPr kumimoji="1" lang="en-US" altLang="ja-JP" sz="800" dirty="0"/>
                      </a:br>
                      <a:r>
                        <a:rPr kumimoji="1" lang="ja-JP" altLang="en-US" sz="800" dirty="0"/>
                        <a:t>　　　採算性が確保され</a:t>
                      </a:r>
                      <a:r>
                        <a:rPr kumimoji="1" lang="en-US" altLang="ja-JP" sz="800" dirty="0"/>
                        <a:t/>
                      </a:r>
                      <a:br>
                        <a:rPr kumimoji="1" lang="en-US" altLang="ja-JP" sz="800" dirty="0"/>
                      </a:br>
                      <a:r>
                        <a:rPr kumimoji="1" lang="ja-JP" altLang="en-US" sz="800" dirty="0"/>
                        <a:t>　　　ている</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vMerge="1">
                  <a:txBody>
                    <a:bodyPr/>
                    <a:lstStyle/>
                    <a:p>
                      <a:endParaRPr kumimoji="1" lang="ja-JP" altLang="en-US"/>
                    </a:p>
                  </a:txBody>
                  <a:tcPr/>
                </a:tc>
                <a:tc>
                  <a:txBody>
                    <a:bodyPr/>
                    <a:lstStyle/>
                    <a:p>
                      <a:pPr lvl="0" algn="ctr" fontAlgn="b"/>
                      <a:r>
                        <a:rPr lang="en-US" altLang="ja-JP" sz="1400" b="0" i="0" u="none" strike="noStrike" dirty="0">
                          <a:solidFill>
                            <a:srgbClr val="000000"/>
                          </a:solidFill>
                          <a:effectLst/>
                          <a:latin typeface="+mn-ea"/>
                          <a:ea typeface="+mn-ea"/>
                        </a:rPr>
                        <a:t>―</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lvl="0" algn="ctr" fontAlgn="b"/>
                      <a:r>
                        <a:rPr lang="en-US" altLang="ja-JP" sz="1400" b="0" i="0" u="none" strike="noStrike" dirty="0">
                          <a:solidFill>
                            <a:srgbClr val="000000"/>
                          </a:solidFill>
                          <a:effectLst/>
                          <a:latin typeface="+mn-ea"/>
                          <a:ea typeface="+mn-ea"/>
                        </a:rPr>
                        <a:t>―</a:t>
                      </a: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382558">
                <a:tc vMerge="1">
                  <a:txBody>
                    <a:bodyPr/>
                    <a:lstStyle/>
                    <a:p>
                      <a:endParaRPr kumimoji="1" lang="ja-JP" altLang="en-US"/>
                    </a:p>
                  </a:txBody>
                  <a:tcPr/>
                </a:tc>
                <a:tc vMerge="1">
                  <a:txBody>
                    <a:bodyPr/>
                    <a:lstStyle/>
                    <a:p>
                      <a:endParaRPr kumimoji="1" lang="ja-JP" altLang="en-US"/>
                    </a:p>
                  </a:txBody>
                  <a:tcPr/>
                </a:tc>
                <a:tc>
                  <a:txBody>
                    <a:bodyPr/>
                    <a:lstStyle/>
                    <a:p>
                      <a:pPr algn="ctr" fontAlgn="b"/>
                      <a:r>
                        <a:rPr lang="ja-JP" altLang="en-US" sz="1000" b="0" i="0" u="none" strike="noStrike" dirty="0">
                          <a:solidFill>
                            <a:srgbClr val="000000"/>
                          </a:solidFill>
                          <a:effectLst/>
                          <a:latin typeface="ＭＳ Ｐゴシック"/>
                        </a:rPr>
                        <a:t>箕面</a:t>
                      </a:r>
                      <a:endParaRPr lang="en-US" altLang="ja-JP" sz="1000" b="0" i="0" u="none" strike="noStrike" dirty="0">
                        <a:solidFill>
                          <a:srgbClr val="000000"/>
                        </a:solidFill>
                        <a:effectLst/>
                        <a:latin typeface="ＭＳ Ｐゴシック"/>
                      </a:endParaRPr>
                    </a:p>
                    <a:p>
                      <a:pPr algn="ctr" fontAlgn="b"/>
                      <a:r>
                        <a:rPr lang="ja-JP" altLang="en-US" sz="1000" b="0" i="0" u="none" strike="noStrike" dirty="0">
                          <a:solidFill>
                            <a:srgbClr val="000000"/>
                          </a:solidFill>
                          <a:effectLst/>
                          <a:latin typeface="ＭＳ Ｐゴシック"/>
                        </a:rPr>
                        <a:t>特別会計</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b="0" i="0" u="none" strike="noStrike" dirty="0">
                          <a:solidFill>
                            <a:srgbClr val="000000"/>
                          </a:solidFill>
                          <a:effectLst/>
                          <a:latin typeface="ＭＳ Ｐゴシック"/>
                        </a:rPr>
                        <a:t>H13</a:t>
                      </a:r>
                      <a:r>
                        <a:rPr lang="ja-JP" altLang="en-US" sz="1000" b="0" i="0" u="none" strike="noStrike" dirty="0">
                          <a:solidFill>
                            <a:srgbClr val="000000"/>
                          </a:solidFill>
                          <a:effectLst/>
                          <a:latin typeface="ＭＳ Ｐゴシック"/>
                        </a:rPr>
                        <a:t>～</a:t>
                      </a:r>
                      <a:r>
                        <a:rPr lang="en-US" altLang="ja-JP" sz="1000" b="0" i="0" u="none" strike="noStrike" dirty="0">
                          <a:solidFill>
                            <a:srgbClr val="000000"/>
                          </a:solidFill>
                          <a:effectLst/>
                          <a:latin typeface="ＭＳ Ｐゴシック"/>
                        </a:rPr>
                        <a:t>R5</a:t>
                      </a:r>
                      <a:endParaRPr lang="ja-JP" altLang="en-US" sz="10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400" b="1" i="0" u="none" strike="noStrike" dirty="0">
                          <a:solidFill>
                            <a:srgbClr val="000000"/>
                          </a:solidFill>
                          <a:effectLst/>
                          <a:latin typeface="+mn-ea"/>
                          <a:ea typeface="+mn-ea"/>
                        </a:rPr>
                        <a:t>111</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ＭＳ Ｐゴシック"/>
                        </a:rPr>
                        <a:t>-</a:t>
                      </a:r>
                      <a:r>
                        <a:rPr lang="el-GR" altLang="ja-JP" sz="1200" b="0" i="0" u="none" strike="noStrike" dirty="0">
                          <a:solidFill>
                            <a:srgbClr val="000000"/>
                          </a:solidFill>
                          <a:effectLst/>
                          <a:latin typeface="ＭＳ Ｐゴシック"/>
                        </a:rPr>
                        <a:t>α</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lvl="0" algn="ctr" fontAlgn="b"/>
                      <a:r>
                        <a:rPr lang="en-US" altLang="ja-JP" sz="1400" b="0" i="0" u="none" strike="noStrike" dirty="0">
                          <a:solidFill>
                            <a:srgbClr val="000000"/>
                          </a:solidFill>
                          <a:effectLst/>
                          <a:latin typeface="+mn-ea"/>
                          <a:ea typeface="+mn-ea"/>
                        </a:rPr>
                        <a:t>―</a:t>
                      </a:r>
                      <a:endParaRPr lang="ja-JP" altLang="en-US" sz="1400" b="0" i="0" u="none" strike="noStrike" dirty="0">
                        <a:solidFill>
                          <a:srgbClr val="000000"/>
                        </a:solidFill>
                        <a:effectLst/>
                        <a:latin typeface="+mn-ea"/>
                        <a:ea typeface="+mn-ea"/>
                      </a:endParaRP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lvl="0" algn="ctr" fontAlgn="b"/>
                      <a:r>
                        <a:rPr lang="en-US" altLang="ja-JP" sz="1200" b="0" i="0" u="none" strike="noStrike" dirty="0">
                          <a:solidFill>
                            <a:srgbClr val="000000"/>
                          </a:solidFill>
                          <a:effectLst/>
                          <a:latin typeface="+mn-ea"/>
                          <a:ea typeface="+mn-ea"/>
                        </a:rPr>
                        <a:t>―</a:t>
                      </a:r>
                      <a:endParaRPr lang="ja-JP" altLang="en-US" sz="1200" b="0" i="0" u="none" strike="noStrike" dirty="0">
                        <a:solidFill>
                          <a:srgbClr val="000000"/>
                        </a:solidFill>
                        <a:effectLst/>
                        <a:latin typeface="+mn-ea"/>
                        <a:ea typeface="+mn-ea"/>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374308">
                <a:tc vMerge="1">
                  <a:txBody>
                    <a:bodyPr/>
                    <a:lstStyle/>
                    <a:p>
                      <a:endParaRPr kumimoji="1" lang="ja-JP" altLang="en-US"/>
                    </a:p>
                  </a:txBody>
                  <a:tcPr/>
                </a:tc>
                <a:tc vMerge="1">
                  <a:txBody>
                    <a:bodyPr/>
                    <a:lstStyle/>
                    <a:p>
                      <a:endParaRPr kumimoji="1" lang="ja-JP" altLang="en-US"/>
                    </a:p>
                  </a:txBody>
                  <a:tcPr/>
                </a:tc>
                <a:tc>
                  <a:txBody>
                    <a:bodyPr/>
                    <a:lstStyle/>
                    <a:p>
                      <a:pPr algn="ctr" fontAlgn="b"/>
                      <a:r>
                        <a:rPr lang="ja-JP" altLang="en-US" sz="1000" b="0" i="0" u="none" strike="noStrike" dirty="0">
                          <a:solidFill>
                            <a:srgbClr val="000000"/>
                          </a:solidFill>
                          <a:effectLst/>
                          <a:latin typeface="ＭＳ Ｐゴシック"/>
                        </a:rPr>
                        <a:t>まちづくり</a:t>
                      </a:r>
                      <a:endParaRPr lang="en-US" altLang="ja-JP" sz="1000" b="0" i="0" u="none" strike="noStrike" dirty="0">
                        <a:solidFill>
                          <a:srgbClr val="000000"/>
                        </a:solidFill>
                        <a:effectLst/>
                        <a:latin typeface="ＭＳ Ｐゴシック"/>
                      </a:endParaRPr>
                    </a:p>
                    <a:p>
                      <a:pPr algn="ctr" fontAlgn="b"/>
                      <a:r>
                        <a:rPr lang="ja-JP" altLang="en-US" sz="1000" b="0" i="0" u="none" strike="noStrike" dirty="0">
                          <a:solidFill>
                            <a:srgbClr val="000000"/>
                          </a:solidFill>
                          <a:effectLst/>
                          <a:latin typeface="ＭＳ Ｐゴシック"/>
                        </a:rPr>
                        <a:t>会計</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altLang="ja-JP" sz="1000" b="0" i="0" u="none" strike="noStrike" dirty="0">
                          <a:solidFill>
                            <a:srgbClr val="000000"/>
                          </a:solidFill>
                          <a:effectLst/>
                          <a:latin typeface="ＭＳ Ｐゴシック"/>
                        </a:rPr>
                        <a:t>R5</a:t>
                      </a:r>
                      <a:r>
                        <a:rPr lang="ja-JP" altLang="en-US" sz="1000" b="0" i="0" u="none" strike="noStrike" dirty="0">
                          <a:solidFill>
                            <a:srgbClr val="000000"/>
                          </a:solidFill>
                          <a:effectLst/>
                          <a:latin typeface="ＭＳ Ｐゴシック"/>
                        </a:rPr>
                        <a:t>～</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dirty="0">
                          <a:solidFill>
                            <a:srgbClr val="000000"/>
                          </a:solidFill>
                          <a:effectLst/>
                          <a:latin typeface="+mn-ea"/>
                          <a:ea typeface="+mn-ea"/>
                          <a:cs typeface="+mn-cs"/>
                        </a:rPr>
                        <a:t>849</a:t>
                      </a:r>
                      <a:endParaRPr kumimoji="1" lang="ja-JP" altLang="en-US" sz="1400" b="1" i="0" u="none" strike="noStrike" kern="1200" dirty="0">
                        <a:solidFill>
                          <a:srgbClr val="000000"/>
                        </a:solidFill>
                        <a:effectLst/>
                        <a:latin typeface="+mn-ea"/>
                        <a:ea typeface="+mn-ea"/>
                        <a:cs typeface="+mn-cs"/>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vMerge="1">
                  <a:txBody>
                    <a:bodyPr/>
                    <a:lstStyle/>
                    <a:p>
                      <a:endParaRPr kumimoji="1" lang="ja-JP" altLang="en-US"/>
                    </a:p>
                  </a:txBody>
                  <a:tcPr/>
                </a:tc>
                <a:tc>
                  <a:txBody>
                    <a:bodyPr/>
                    <a:lstStyle/>
                    <a:p>
                      <a:pPr lvl="0" algn="ctr" fontAlgn="b"/>
                      <a:r>
                        <a:rPr lang="en-US" altLang="ja-JP" sz="1400" b="1" i="0" u="none" strike="noStrike" dirty="0">
                          <a:solidFill>
                            <a:srgbClr val="000000"/>
                          </a:solidFill>
                          <a:effectLst/>
                          <a:latin typeface="+mn-ea"/>
                          <a:ea typeface="+mn-ea"/>
                        </a:rPr>
                        <a:t>480</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lvl="0" algn="ctr" fontAlgn="b"/>
                      <a:r>
                        <a:rPr lang="en-US" altLang="ja-JP" sz="1200" b="0" i="0" u="none" strike="noStrike" dirty="0" smtClean="0">
                          <a:solidFill>
                            <a:srgbClr val="000000"/>
                          </a:solidFill>
                          <a:effectLst/>
                          <a:latin typeface="+mn-ea"/>
                          <a:ea typeface="+mn-ea"/>
                        </a:rPr>
                        <a:t>454</a:t>
                      </a:r>
                      <a:endParaRPr lang="en-US" altLang="ja-JP" sz="1200" b="0" i="0" u="none" strike="noStrike" dirty="0">
                        <a:solidFill>
                          <a:srgbClr val="000000"/>
                        </a:solidFill>
                        <a:effectLst/>
                        <a:latin typeface="+mn-ea"/>
                        <a:ea typeface="+mn-ea"/>
                      </a:endParaRPr>
                    </a:p>
                    <a:p>
                      <a:pPr lvl="0" algn="ctr" fontAlgn="b"/>
                      <a:r>
                        <a:rPr lang="en-US" altLang="zh-CN" sz="800" b="0" i="0" u="none" strike="noStrike" dirty="0" smtClean="0">
                          <a:solidFill>
                            <a:srgbClr val="000000"/>
                          </a:solidFill>
                          <a:effectLst/>
                          <a:latin typeface="+mn-ea"/>
                          <a:ea typeface="+mn-ea"/>
                        </a:rPr>
                        <a:t>※</a:t>
                      </a:r>
                      <a:r>
                        <a:rPr lang="ja-JP" altLang="en-US" sz="800" b="0" i="0" u="none" strike="noStrike" dirty="0" smtClean="0">
                          <a:solidFill>
                            <a:srgbClr val="000000"/>
                          </a:solidFill>
                          <a:effectLst/>
                          <a:latin typeface="+mn-ea"/>
                          <a:ea typeface="+mn-ea"/>
                        </a:rPr>
                        <a:t>土地売却等反映</a:t>
                      </a:r>
                      <a:endParaRPr lang="zh-CN" altLang="en-US" sz="800" b="0" i="0" u="none" strike="noStrike" dirty="0">
                        <a:solidFill>
                          <a:srgbClr val="000000"/>
                        </a:solidFill>
                        <a:effectLst/>
                        <a:latin typeface="+mn-ea"/>
                        <a:ea typeface="+mn-ea"/>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319179">
                <a:tc gridSpan="4">
                  <a:txBody>
                    <a:bodyPr/>
                    <a:lstStyle/>
                    <a:p>
                      <a:pPr algn="ctr" fontAlgn="b"/>
                      <a:r>
                        <a:rPr lang="ja-JP" altLang="en-US" sz="1000" b="1" i="0" u="none" strike="noStrike" dirty="0">
                          <a:solidFill>
                            <a:srgbClr val="000000"/>
                          </a:solidFill>
                          <a:effectLst/>
                          <a:latin typeface="ＭＳ Ｐゴシック"/>
                        </a:rPr>
                        <a:t>　</a:t>
                      </a:r>
                      <a:endParaRPr lang="en-US" altLang="ja-JP" sz="1000" b="1" i="0" u="none" strike="noStrike" dirty="0">
                        <a:solidFill>
                          <a:srgbClr val="000000"/>
                        </a:solidFill>
                        <a:effectLst/>
                        <a:latin typeface="ＭＳ Ｐゴシック"/>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pPr algn="ctr" fontAlgn="b"/>
                      <a:endParaRPr lang="en-US" altLang="ja-JP" sz="1400" b="1"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2">
                  <a:txBody>
                    <a:bodyPr/>
                    <a:lstStyle/>
                    <a:p>
                      <a:pPr algn="ctr" fontAlgn="b"/>
                      <a:r>
                        <a:rPr lang="ja-JP" altLang="en-US" sz="1400" b="1" i="0" u="none" strike="noStrike" dirty="0">
                          <a:solidFill>
                            <a:srgbClr val="000000"/>
                          </a:solidFill>
                          <a:effectLst/>
                          <a:latin typeface="ＭＳ Ｐゴシック"/>
                        </a:rPr>
                        <a:t>合　　計</a:t>
                      </a:r>
                      <a:endParaRPr lang="en-US" altLang="ja-JP" sz="1400" b="1"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a:txBody>
                    <a:bodyPr/>
                    <a:lstStyle/>
                    <a:p>
                      <a:pPr lvl="0" algn="ctr" fontAlgn="b"/>
                      <a:r>
                        <a:rPr lang="en-US" altLang="ja-JP" sz="1400" b="1" i="0" u="none" strike="noStrike" dirty="0">
                          <a:solidFill>
                            <a:srgbClr val="000000"/>
                          </a:solidFill>
                          <a:effectLst/>
                          <a:latin typeface="+mn-ea"/>
                          <a:ea typeface="+mn-ea"/>
                        </a:rPr>
                        <a:t>1,361</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lvl="0" algn="ctr" fontAlgn="b"/>
                      <a:r>
                        <a:rPr lang="en-US" altLang="ja-JP" sz="1400" b="1" i="0" u="none" strike="noStrike" dirty="0" smtClean="0">
                          <a:solidFill>
                            <a:srgbClr val="000000"/>
                          </a:solidFill>
                          <a:effectLst/>
                          <a:latin typeface="+mn-ea"/>
                          <a:ea typeface="+mn-ea"/>
                        </a:rPr>
                        <a:t>1,326</a:t>
                      </a:r>
                      <a:endParaRPr lang="en-US" altLang="ja-JP" sz="1400" b="1" i="0" u="none" strike="noStrike" dirty="0">
                        <a:solidFill>
                          <a:srgbClr val="000000"/>
                        </a:solidFill>
                        <a:effectLst/>
                        <a:latin typeface="+mn-ea"/>
                        <a:ea typeface="+mn-ea"/>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bl>
          </a:graphicData>
        </a:graphic>
      </p:graphicFrame>
      <p:sp>
        <p:nvSpPr>
          <p:cNvPr id="15" name="テキスト ボックス 14"/>
          <p:cNvSpPr txBox="1"/>
          <p:nvPr/>
        </p:nvSpPr>
        <p:spPr>
          <a:xfrm>
            <a:off x="6330007" y="5879407"/>
            <a:ext cx="4390817" cy="840230"/>
          </a:xfrm>
          <a:prstGeom prst="rect">
            <a:avLst/>
          </a:prstGeom>
          <a:noFill/>
        </p:spPr>
        <p:txBody>
          <a:bodyPr wrap="square" rtlCol="0">
            <a:spAutoFit/>
          </a:bodyPr>
          <a:lstStyle/>
          <a:p>
            <a:pPr algn="l"/>
            <a:r>
              <a:rPr lang="ja-JP" altLang="en-US" sz="900" b="1" dirty="0">
                <a:latin typeface="+mn-ea"/>
                <a:ea typeface="+mn-ea"/>
              </a:rPr>
              <a:t>（＊</a:t>
            </a:r>
            <a:r>
              <a:rPr lang="en-US" altLang="ja-JP" sz="900" b="1" dirty="0">
                <a:latin typeface="+mn-ea"/>
                <a:ea typeface="+mn-ea"/>
              </a:rPr>
              <a:t>3</a:t>
            </a:r>
            <a:r>
              <a:rPr lang="ja-JP" altLang="en-US" sz="900" b="1" dirty="0">
                <a:latin typeface="+mn-ea"/>
                <a:ea typeface="+mn-ea"/>
              </a:rPr>
              <a:t>）まちづくり会計（</a:t>
            </a:r>
            <a:r>
              <a:rPr lang="en-US" altLang="ja-JP" sz="900" b="1" dirty="0">
                <a:latin typeface="+mn-ea"/>
                <a:ea typeface="+mn-ea"/>
              </a:rPr>
              <a:t>480</a:t>
            </a:r>
            <a:r>
              <a:rPr lang="ja-JP" altLang="en-US" sz="900" b="1" dirty="0">
                <a:latin typeface="+mn-ea"/>
                <a:ea typeface="+mn-ea"/>
              </a:rPr>
              <a:t>億円）</a:t>
            </a:r>
            <a:endParaRPr lang="en-US" altLang="ja-JP" sz="900" b="1" dirty="0">
              <a:latin typeface="+mn-ea"/>
              <a:ea typeface="+mn-ea"/>
            </a:endParaRPr>
          </a:p>
          <a:p>
            <a:pPr algn="l"/>
            <a:r>
              <a:rPr lang="ja-JP" altLang="en-US" sz="900" dirty="0">
                <a:latin typeface="+mn-ea"/>
                <a:ea typeface="+mn-ea"/>
              </a:rPr>
              <a:t>　 </a:t>
            </a:r>
            <a:r>
              <a:rPr lang="ja-JP" altLang="en-US" sz="800" dirty="0">
                <a:latin typeface="ＭＳ Ｐ明朝" panose="02020600040205080304" pitchFamily="18" charset="-128"/>
                <a:ea typeface="ＭＳ Ｐ明朝" panose="02020600040205080304" pitchFamily="18" charset="-128"/>
              </a:rPr>
              <a:t>○保有地に係る起債償還額の財政負担分</a:t>
            </a:r>
            <a:r>
              <a:rPr lang="en-US" altLang="ja-JP" sz="800" dirty="0">
                <a:latin typeface="ＭＳ Ｐ明朝" panose="02020600040205080304" pitchFamily="18" charset="-128"/>
                <a:ea typeface="ＭＳ Ｐ明朝" panose="02020600040205080304" pitchFamily="18" charset="-128"/>
              </a:rPr>
              <a:t>(849</a:t>
            </a:r>
            <a:r>
              <a:rPr lang="ja-JP" altLang="en-US" sz="800" dirty="0">
                <a:latin typeface="ＭＳ Ｐ明朝" panose="02020600040205080304" pitchFamily="18" charset="-128"/>
                <a:ea typeface="ＭＳ Ｐ明朝" panose="02020600040205080304" pitchFamily="18" charset="-128"/>
              </a:rPr>
              <a:t>億円</a:t>
            </a:r>
            <a:r>
              <a:rPr lang="en-US" altLang="ja-JP" sz="800" dirty="0">
                <a:latin typeface="ＭＳ Ｐ明朝" panose="02020600040205080304" pitchFamily="18" charset="-128"/>
                <a:ea typeface="ＭＳ Ｐ明朝" panose="02020600040205080304" pitchFamily="18" charset="-128"/>
              </a:rPr>
              <a:t>)</a:t>
            </a:r>
            <a:r>
              <a:rPr lang="ja-JP" altLang="en-US" sz="800" dirty="0">
                <a:latin typeface="ＭＳ Ｐ明朝" panose="02020600040205080304" pitchFamily="18" charset="-128"/>
                <a:ea typeface="ＭＳ Ｐ明朝" panose="02020600040205080304" pitchFamily="18" charset="-128"/>
              </a:rPr>
              <a:t>を想定されるリスクに</a:t>
            </a:r>
            <a:endParaRPr lang="en-US" altLang="ja-JP" sz="800" dirty="0">
              <a:latin typeface="ＭＳ Ｐ明朝" panose="02020600040205080304" pitchFamily="18" charset="-128"/>
              <a:ea typeface="ＭＳ Ｐ明朝" panose="02020600040205080304" pitchFamily="18" charset="-128"/>
            </a:endParaRPr>
          </a:p>
          <a:p>
            <a:pPr algn="l"/>
            <a:r>
              <a:rPr lang="ja-JP" altLang="en-US" sz="800" dirty="0">
                <a:latin typeface="ＭＳ Ｐ明朝" panose="02020600040205080304" pitchFamily="18" charset="-128"/>
                <a:ea typeface="ＭＳ Ｐ明朝" panose="02020600040205080304" pitchFamily="18" charset="-128"/>
              </a:rPr>
              <a:t>　　　 算入。そのうち、土地売却に関わらず、現時点で、財政負担が見込まれ</a:t>
            </a:r>
            <a:endParaRPr lang="en-US" altLang="ja-JP" sz="800" dirty="0">
              <a:latin typeface="ＭＳ Ｐ明朝" panose="02020600040205080304" pitchFamily="18" charset="-128"/>
              <a:ea typeface="ＭＳ Ｐ明朝" panose="02020600040205080304" pitchFamily="18" charset="-128"/>
            </a:endParaRPr>
          </a:p>
          <a:p>
            <a:pPr algn="l"/>
            <a:r>
              <a:rPr lang="ja-JP" altLang="en-US" sz="800" dirty="0">
                <a:latin typeface="ＭＳ Ｐ明朝" panose="02020600040205080304" pitchFamily="18" charset="-128"/>
                <a:ea typeface="ＭＳ Ｐ明朝" panose="02020600040205080304" pitchFamily="18" charset="-128"/>
              </a:rPr>
              <a:t>　　　 </a:t>
            </a:r>
            <a:r>
              <a:rPr lang="ja-JP" altLang="en-US" sz="800" dirty="0" err="1">
                <a:latin typeface="ＭＳ Ｐ明朝" panose="02020600040205080304" pitchFamily="18" charset="-128"/>
                <a:ea typeface="ＭＳ Ｐ明朝" panose="02020600040205080304" pitchFamily="18" charset="-128"/>
              </a:rPr>
              <a:t>る</a:t>
            </a:r>
            <a:r>
              <a:rPr lang="ja-JP" altLang="en-US" sz="800" dirty="0">
                <a:latin typeface="ＭＳ Ｐ明朝" panose="02020600040205080304" pitchFamily="18" charset="-128"/>
                <a:ea typeface="ＭＳ Ｐ明朝" panose="02020600040205080304" pitchFamily="18" charset="-128"/>
              </a:rPr>
              <a:t>取得価格と評価額の差（</a:t>
            </a:r>
            <a:r>
              <a:rPr lang="en-US" altLang="ja-JP" sz="800" dirty="0">
                <a:latin typeface="ＭＳ Ｐ明朝" panose="02020600040205080304" pitchFamily="18" charset="-128"/>
                <a:ea typeface="ＭＳ Ｐ明朝" panose="02020600040205080304" pitchFamily="18" charset="-128"/>
              </a:rPr>
              <a:t>369</a:t>
            </a:r>
            <a:r>
              <a:rPr lang="ja-JP" altLang="en-US" sz="800" dirty="0">
                <a:latin typeface="ＭＳ Ｐ明朝" panose="02020600040205080304" pitchFamily="18" charset="-128"/>
                <a:ea typeface="ＭＳ Ｐ明朝" panose="02020600040205080304" pitchFamily="18" charset="-128"/>
              </a:rPr>
              <a:t>億円）は、粗い試算に織り込み済み。</a:t>
            </a:r>
            <a:endParaRPr lang="en-US" altLang="ja-JP" sz="800" dirty="0">
              <a:latin typeface="ＭＳ Ｐ明朝" panose="02020600040205080304" pitchFamily="18" charset="-128"/>
              <a:ea typeface="ＭＳ Ｐ明朝" panose="02020600040205080304" pitchFamily="18" charset="-128"/>
            </a:endParaRPr>
          </a:p>
          <a:p>
            <a:pPr algn="l"/>
            <a:r>
              <a:rPr lang="ja-JP" altLang="en-US" sz="800" dirty="0">
                <a:latin typeface="ＭＳ Ｐ明朝" pitchFamily="18" charset="-128"/>
                <a:ea typeface="ＭＳ Ｐ明朝" pitchFamily="18" charset="-128"/>
              </a:rPr>
              <a:t>　　　</a:t>
            </a:r>
            <a:endParaRPr lang="en-US" altLang="ja-JP" sz="700" dirty="0">
              <a:latin typeface="ＭＳ Ｐ明朝" pitchFamily="18" charset="-128"/>
              <a:ea typeface="ＭＳ Ｐ明朝" pitchFamily="18" charset="-128"/>
            </a:endParaRPr>
          </a:p>
        </p:txBody>
      </p:sp>
      <p:sp>
        <p:nvSpPr>
          <p:cNvPr id="16" name="Rectangle 2"/>
          <p:cNvSpPr>
            <a:spLocks noGrp="1" noChangeArrowheads="1"/>
          </p:cNvSpPr>
          <p:nvPr>
            <p:ph type="title"/>
          </p:nvPr>
        </p:nvSpPr>
        <p:spPr>
          <a:xfrm>
            <a:off x="215929" y="325083"/>
            <a:ext cx="7189423" cy="414270"/>
          </a:xfrm>
          <a:solidFill>
            <a:srgbClr val="000099"/>
          </a:solidFill>
        </p:spPr>
        <p:txBody>
          <a:bodyPr>
            <a:normAutofit/>
          </a:bodyPr>
          <a:lstStyle/>
          <a:p>
            <a:r>
              <a:rPr lang="ja-JP" altLang="en-US" sz="2000" b="1" i="1" dirty="0">
                <a:solidFill>
                  <a:schemeClr val="bg1"/>
                </a:solidFill>
                <a:latin typeface="ＭＳ Ｐゴシック" pitchFamily="50" charset="-128"/>
              </a:rPr>
              <a:t>財政調整基金への積立目標額　</a:t>
            </a:r>
            <a:r>
              <a:rPr lang="en-US" altLang="ja-JP" sz="2000" b="1" i="1" dirty="0">
                <a:solidFill>
                  <a:schemeClr val="bg1"/>
                </a:solidFill>
                <a:latin typeface="ＭＳ Ｐゴシック" pitchFamily="50" charset="-128"/>
              </a:rPr>
              <a:t>《1,400</a:t>
            </a:r>
            <a:r>
              <a:rPr lang="ja-JP" altLang="en-US" sz="2000" b="1" i="1" dirty="0">
                <a:solidFill>
                  <a:schemeClr val="bg1"/>
                </a:solidFill>
                <a:latin typeface="ＭＳ Ｐゴシック" pitchFamily="50" charset="-128"/>
              </a:rPr>
              <a:t>億円</a:t>
            </a:r>
            <a:r>
              <a:rPr lang="ja-JP" altLang="en-US" sz="1800" b="1" i="1" dirty="0">
                <a:solidFill>
                  <a:schemeClr val="bg1"/>
                </a:solidFill>
                <a:latin typeface="ＭＳ Ｐゴシック" pitchFamily="50" charset="-128"/>
              </a:rPr>
              <a:t>（</a:t>
            </a:r>
            <a:r>
              <a:rPr lang="en-US" altLang="ja-JP" sz="1800" b="1" i="1" dirty="0">
                <a:solidFill>
                  <a:schemeClr val="bg1"/>
                </a:solidFill>
                <a:latin typeface="ＭＳ Ｐゴシック" pitchFamily="50" charset="-128"/>
              </a:rPr>
              <a:t> </a:t>
            </a:r>
            <a:r>
              <a:rPr lang="ja-JP" altLang="en-US" sz="1800" b="1" i="1" dirty="0">
                <a:solidFill>
                  <a:schemeClr val="bg1"/>
                </a:solidFill>
                <a:latin typeface="ＭＳ Ｐゴシック" pitchFamily="50" charset="-128"/>
              </a:rPr>
              <a:t>令和</a:t>
            </a:r>
            <a:r>
              <a:rPr lang="en-US" altLang="ja-JP" sz="1800" b="1" i="1" dirty="0">
                <a:solidFill>
                  <a:schemeClr val="bg1"/>
                </a:solidFill>
                <a:latin typeface="ＭＳ Ｐゴシック" pitchFamily="50" charset="-128"/>
              </a:rPr>
              <a:t>12</a:t>
            </a:r>
            <a:r>
              <a:rPr lang="ja-JP" altLang="en-US" sz="1800" b="1" i="1" dirty="0">
                <a:solidFill>
                  <a:schemeClr val="bg1"/>
                </a:solidFill>
                <a:latin typeface="ＭＳ Ｐゴシック" pitchFamily="50" charset="-128"/>
              </a:rPr>
              <a:t>年度末）</a:t>
            </a:r>
            <a:r>
              <a:rPr lang="en-US" altLang="ja-JP" sz="2000" b="1" i="1" dirty="0">
                <a:solidFill>
                  <a:schemeClr val="bg1"/>
                </a:solidFill>
                <a:latin typeface="ＭＳ Ｐゴシック" pitchFamily="50" charset="-128"/>
              </a:rPr>
              <a:t>》</a:t>
            </a:r>
            <a:endParaRPr lang="ja-JP" altLang="en-US" sz="2000" b="1" i="1" dirty="0">
              <a:solidFill>
                <a:schemeClr val="bg1"/>
              </a:solidFill>
              <a:latin typeface="ＭＳ Ｐゴシック" pitchFamily="50" charset="-128"/>
            </a:endParaRPr>
          </a:p>
        </p:txBody>
      </p:sp>
      <p:sp>
        <p:nvSpPr>
          <p:cNvPr id="4" name="テキスト ボックス 3"/>
          <p:cNvSpPr txBox="1"/>
          <p:nvPr/>
        </p:nvSpPr>
        <p:spPr>
          <a:xfrm>
            <a:off x="8342013" y="1510425"/>
            <a:ext cx="889988" cy="246221"/>
          </a:xfrm>
          <a:prstGeom prst="rect">
            <a:avLst/>
          </a:prstGeom>
          <a:noFill/>
        </p:spPr>
        <p:txBody>
          <a:bodyPr wrap="none" rtlCol="0">
            <a:spAutoFit/>
          </a:bodyPr>
          <a:lstStyle/>
          <a:p>
            <a:r>
              <a:rPr lang="ja-JP" altLang="en-US" sz="1000" dirty="0"/>
              <a:t>（</a:t>
            </a:r>
            <a:r>
              <a:rPr kumimoji="1" lang="ja-JP" altLang="en-US" sz="1000" dirty="0"/>
              <a:t>単位：億円</a:t>
            </a:r>
            <a:r>
              <a:rPr lang="ja-JP" altLang="en-US" sz="1000" dirty="0"/>
              <a:t>）</a:t>
            </a:r>
            <a:endParaRPr kumimoji="1" lang="ja-JP" altLang="en-US" sz="1000" dirty="0"/>
          </a:p>
        </p:txBody>
      </p:sp>
      <p:graphicFrame>
        <p:nvGraphicFramePr>
          <p:cNvPr id="14" name="表 13"/>
          <p:cNvGraphicFramePr>
            <a:graphicFrameLocks noGrp="1"/>
          </p:cNvGraphicFramePr>
          <p:nvPr>
            <p:extLst/>
          </p:nvPr>
        </p:nvGraphicFramePr>
        <p:xfrm>
          <a:off x="5060484" y="5437077"/>
          <a:ext cx="3076349" cy="358734"/>
        </p:xfrm>
        <a:graphic>
          <a:graphicData uri="http://schemas.openxmlformats.org/drawingml/2006/table">
            <a:tbl>
              <a:tblPr firstRow="1" bandRow="1">
                <a:tableStyleId>{5C22544A-7EE6-4342-B048-85BDC9FD1C3A}</a:tableStyleId>
              </a:tblPr>
              <a:tblGrid>
                <a:gridCol w="1592106">
                  <a:extLst>
                    <a:ext uri="{9D8B030D-6E8A-4147-A177-3AD203B41FA5}">
                      <a16:colId xmlns:a16="http://schemas.microsoft.com/office/drawing/2014/main" val="20000"/>
                    </a:ext>
                  </a:extLst>
                </a:gridCol>
                <a:gridCol w="1484243">
                  <a:extLst>
                    <a:ext uri="{9D8B030D-6E8A-4147-A177-3AD203B41FA5}">
                      <a16:colId xmlns:a16="http://schemas.microsoft.com/office/drawing/2014/main" val="20001"/>
                    </a:ext>
                  </a:extLst>
                </a:gridCol>
              </a:tblGrid>
              <a:tr h="358734">
                <a:tc>
                  <a:txBody>
                    <a:bodyPr/>
                    <a:lstStyle/>
                    <a:p>
                      <a:pPr algn="ctr"/>
                      <a:r>
                        <a:rPr kumimoji="1" lang="ja-JP" altLang="en-US" sz="1100" dirty="0">
                          <a:latin typeface="+mn-ea"/>
                          <a:ea typeface="+mn-ea"/>
                        </a:rPr>
                        <a:t>積立目標額</a:t>
                      </a:r>
                    </a:p>
                  </a:txBody>
                  <a:tcPr anchor="ctr" anchorCtr="1"/>
                </a:tc>
                <a:tc>
                  <a:txBody>
                    <a:bodyPr/>
                    <a:lstStyle/>
                    <a:p>
                      <a:pPr algn="ctr"/>
                      <a:r>
                        <a:rPr kumimoji="1" lang="en-US" altLang="ja-JP" sz="1600" dirty="0"/>
                        <a:t>1,400</a:t>
                      </a:r>
                      <a:endParaRPr kumimoji="1" lang="ja-JP" altLang="en-US" sz="1600" dirty="0"/>
                    </a:p>
                  </a:txBody>
                  <a:tcPr anchor="ctr" anchorCtr="1"/>
                </a:tc>
                <a:extLst>
                  <a:ext uri="{0D108BD9-81ED-4DB2-BD59-A6C34878D82A}">
                    <a16:rowId xmlns:a16="http://schemas.microsoft.com/office/drawing/2014/main" val="10000"/>
                  </a:ext>
                </a:extLst>
              </a:tr>
            </a:tbl>
          </a:graphicData>
        </a:graphic>
      </p:graphicFrame>
      <p:sp>
        <p:nvSpPr>
          <p:cNvPr id="23" name="テキスト ボックス 22"/>
          <p:cNvSpPr txBox="1"/>
          <p:nvPr/>
        </p:nvSpPr>
        <p:spPr>
          <a:xfrm>
            <a:off x="191023" y="5481597"/>
            <a:ext cx="3298959" cy="1117229"/>
          </a:xfrm>
          <a:prstGeom prst="rect">
            <a:avLst/>
          </a:prstGeom>
          <a:noFill/>
        </p:spPr>
        <p:txBody>
          <a:bodyPr wrap="square" rtlCol="0">
            <a:spAutoFit/>
          </a:bodyPr>
          <a:lstStyle/>
          <a:p>
            <a:pPr algn="l"/>
            <a:r>
              <a:rPr lang="ja-JP" altLang="en-US" sz="900" b="1" dirty="0">
                <a:latin typeface="+mn-ea"/>
                <a:ea typeface="+mn-ea"/>
              </a:rPr>
              <a:t>（＊</a:t>
            </a:r>
            <a:r>
              <a:rPr lang="en-US" altLang="ja-JP" sz="900" b="1" dirty="0">
                <a:latin typeface="+mn-ea"/>
                <a:ea typeface="+mn-ea"/>
              </a:rPr>
              <a:t>1</a:t>
            </a:r>
            <a:r>
              <a:rPr lang="ja-JP" altLang="en-US" sz="900" b="1" dirty="0">
                <a:latin typeface="+mn-ea"/>
                <a:ea typeface="+mn-ea"/>
              </a:rPr>
              <a:t>）税収の急減・災害等の発生（</a:t>
            </a:r>
            <a:r>
              <a:rPr lang="en-US" altLang="ja-JP" sz="900" b="1" dirty="0">
                <a:latin typeface="+mn-ea"/>
                <a:ea typeface="+mn-ea"/>
              </a:rPr>
              <a:t>840</a:t>
            </a:r>
            <a:r>
              <a:rPr lang="ja-JP" altLang="en-US" sz="900" b="1" dirty="0">
                <a:latin typeface="+mn-ea"/>
                <a:ea typeface="+mn-ea"/>
              </a:rPr>
              <a:t>億円）</a:t>
            </a:r>
            <a:r>
              <a:rPr lang="ja-JP" altLang="en-US" sz="900" dirty="0">
                <a:latin typeface="ＭＳ Ｐ明朝" pitchFamily="18" charset="-128"/>
                <a:ea typeface="ＭＳ Ｐ明朝" pitchFamily="18" charset="-128"/>
              </a:rPr>
              <a:t>　　　</a:t>
            </a:r>
            <a:endParaRPr lang="en-US" altLang="ja-JP" sz="900" dirty="0">
              <a:latin typeface="ＭＳ Ｐ明朝" pitchFamily="18" charset="-128"/>
              <a:ea typeface="ＭＳ Ｐ明朝" pitchFamily="18" charset="-128"/>
            </a:endParaRPr>
          </a:p>
          <a:p>
            <a:pPr algn="l"/>
            <a:r>
              <a:rPr lang="ja-JP" altLang="en-US" sz="800" dirty="0">
                <a:solidFill>
                  <a:schemeClr val="bg1"/>
                </a:solidFill>
                <a:latin typeface="ＭＳ Ｐ明朝" pitchFamily="18" charset="-128"/>
                <a:ea typeface="ＭＳ Ｐ明朝" pitchFamily="18" charset="-128"/>
              </a:rPr>
              <a:t>　　</a:t>
            </a:r>
            <a:r>
              <a:rPr lang="ja-JP" altLang="en-US" sz="800" dirty="0">
                <a:latin typeface="ＭＳ Ｐ明朝" pitchFamily="18" charset="-128"/>
                <a:ea typeface="ＭＳ Ｐ明朝" pitchFamily="18" charset="-128"/>
              </a:rPr>
              <a:t>○税収の急減（</a:t>
            </a:r>
            <a:r>
              <a:rPr lang="en-US" altLang="ja-JP" sz="800" dirty="0">
                <a:latin typeface="ＭＳ Ｐ明朝" pitchFamily="18" charset="-128"/>
                <a:ea typeface="ＭＳ Ｐ明朝" pitchFamily="18" charset="-128"/>
              </a:rPr>
              <a:t>540</a:t>
            </a:r>
            <a:r>
              <a:rPr lang="ja-JP" altLang="en-US" sz="800" dirty="0">
                <a:latin typeface="ＭＳ Ｐ明朝" pitchFamily="18" charset="-128"/>
                <a:ea typeface="ＭＳ Ｐ明朝" pitchFamily="18" charset="-128"/>
              </a:rPr>
              <a:t>億円）</a:t>
            </a:r>
            <a:endParaRPr lang="en-US" altLang="ja-JP" sz="800" dirty="0">
              <a:latin typeface="ＭＳ Ｐ明朝" pitchFamily="18" charset="-128"/>
              <a:ea typeface="ＭＳ Ｐ明朝" pitchFamily="18" charset="-128"/>
            </a:endParaRPr>
          </a:p>
          <a:p>
            <a:pPr algn="l"/>
            <a:r>
              <a:rPr lang="ja-JP" altLang="en-US" sz="800" dirty="0">
                <a:latin typeface="ＭＳ Ｐ明朝" pitchFamily="18" charset="-128"/>
                <a:ea typeface="ＭＳ Ｐ明朝" pitchFamily="18" charset="-128"/>
              </a:rPr>
              <a:t>　　　過去</a:t>
            </a:r>
            <a:r>
              <a:rPr lang="en-US" altLang="ja-JP" sz="800" dirty="0">
                <a:latin typeface="ＭＳ Ｐ明朝" pitchFamily="18" charset="-128"/>
                <a:ea typeface="ＭＳ Ｐ明朝" pitchFamily="18" charset="-128"/>
              </a:rPr>
              <a:t>20</a:t>
            </a:r>
            <a:r>
              <a:rPr lang="ja-JP" altLang="en-US" sz="800" dirty="0">
                <a:latin typeface="ＭＳ Ｐ明朝" pitchFamily="18" charset="-128"/>
                <a:ea typeface="ＭＳ Ｐ明朝" pitchFamily="18" charset="-128"/>
              </a:rPr>
              <a:t>年間の最大の税収の減収幅（</a:t>
            </a:r>
            <a:r>
              <a:rPr lang="en-US" altLang="ja-JP" sz="800" dirty="0">
                <a:latin typeface="ＭＳ Ｐ明朝" pitchFamily="18" charset="-128"/>
                <a:ea typeface="ＭＳ Ｐ明朝" pitchFamily="18" charset="-128"/>
              </a:rPr>
              <a:t>2,171</a:t>
            </a:r>
            <a:r>
              <a:rPr lang="ja-JP" altLang="en-US" sz="800" dirty="0">
                <a:latin typeface="ＭＳ Ｐ明朝" pitchFamily="18" charset="-128"/>
                <a:ea typeface="ＭＳ Ｐ明朝" pitchFamily="18" charset="-128"/>
              </a:rPr>
              <a:t>億円）のうち、</a:t>
            </a:r>
            <a:endParaRPr lang="en-US" altLang="ja-JP" sz="800" dirty="0">
              <a:latin typeface="ＭＳ Ｐ明朝" pitchFamily="18" charset="-128"/>
              <a:ea typeface="ＭＳ Ｐ明朝" pitchFamily="18" charset="-128"/>
            </a:endParaRPr>
          </a:p>
          <a:p>
            <a:pPr algn="l"/>
            <a:r>
              <a:rPr lang="ja-JP" altLang="en-US" sz="800" dirty="0">
                <a:latin typeface="ＭＳ Ｐ明朝" pitchFamily="18" charset="-128"/>
                <a:ea typeface="ＭＳ Ｐ明朝" pitchFamily="18" charset="-128"/>
              </a:rPr>
              <a:t>　　　交付税措置で補完できない</a:t>
            </a:r>
            <a:r>
              <a:rPr lang="en-US" altLang="ja-JP" sz="800" dirty="0">
                <a:latin typeface="ＭＳ Ｐ明朝" pitchFamily="18" charset="-128"/>
                <a:ea typeface="ＭＳ Ｐ明朝" pitchFamily="18" charset="-128"/>
              </a:rPr>
              <a:t>25%</a:t>
            </a:r>
            <a:r>
              <a:rPr lang="ja-JP" altLang="en-US" sz="800" dirty="0">
                <a:latin typeface="ＭＳ Ｐ明朝" pitchFamily="18" charset="-128"/>
                <a:ea typeface="ＭＳ Ｐ明朝" pitchFamily="18" charset="-128"/>
              </a:rPr>
              <a:t>相当分を算入。</a:t>
            </a:r>
            <a:endParaRPr lang="en-US" altLang="ja-JP" sz="800" dirty="0">
              <a:latin typeface="ＭＳ Ｐ明朝" pitchFamily="18" charset="-128"/>
              <a:ea typeface="ＭＳ Ｐ明朝" pitchFamily="18" charset="-128"/>
            </a:endParaRPr>
          </a:p>
          <a:p>
            <a:pPr algn="l"/>
            <a:r>
              <a:rPr lang="ja-JP" altLang="en-US" sz="800" dirty="0">
                <a:solidFill>
                  <a:schemeClr val="bg1"/>
                </a:solidFill>
                <a:latin typeface="ＭＳ Ｐ明朝" pitchFamily="18" charset="-128"/>
                <a:ea typeface="ＭＳ Ｐ明朝" pitchFamily="18" charset="-128"/>
              </a:rPr>
              <a:t>　　</a:t>
            </a:r>
            <a:r>
              <a:rPr lang="ja-JP" altLang="en-US" sz="800" dirty="0">
                <a:latin typeface="ＭＳ Ｐ明朝" pitchFamily="18" charset="-128"/>
                <a:ea typeface="ＭＳ Ｐ明朝" pitchFamily="18" charset="-128"/>
              </a:rPr>
              <a:t>○災害等の発生（</a:t>
            </a:r>
            <a:r>
              <a:rPr lang="en-US" altLang="ja-JP" sz="800" dirty="0">
                <a:latin typeface="ＭＳ Ｐ明朝" pitchFamily="18" charset="-128"/>
                <a:ea typeface="ＭＳ Ｐ明朝" pitchFamily="18" charset="-128"/>
              </a:rPr>
              <a:t>300</a:t>
            </a:r>
            <a:r>
              <a:rPr lang="ja-JP" altLang="en-US" sz="800" dirty="0">
                <a:latin typeface="ＭＳ Ｐ明朝" pitchFamily="18" charset="-128"/>
                <a:ea typeface="ＭＳ Ｐ明朝" pitchFamily="18" charset="-128"/>
              </a:rPr>
              <a:t>億円）</a:t>
            </a:r>
            <a:endParaRPr lang="en-US" altLang="ja-JP" sz="800" dirty="0">
              <a:latin typeface="ＭＳ Ｐ明朝" pitchFamily="18" charset="-128"/>
              <a:ea typeface="ＭＳ Ｐ明朝" pitchFamily="18" charset="-128"/>
            </a:endParaRPr>
          </a:p>
          <a:p>
            <a:pPr algn="l"/>
            <a:r>
              <a:rPr lang="ja-JP" altLang="en-US" sz="800" dirty="0">
                <a:latin typeface="ＭＳ Ｐ明朝" pitchFamily="18" charset="-128"/>
                <a:ea typeface="ＭＳ Ｐ明朝" pitchFamily="18" charset="-128"/>
              </a:rPr>
              <a:t>　　　国の制度が示されるまでの間に、新型コロナウイルス感染症</a:t>
            </a:r>
            <a:endParaRPr lang="en-US" altLang="ja-JP" sz="800" dirty="0">
              <a:latin typeface="ＭＳ Ｐ明朝" pitchFamily="18" charset="-128"/>
              <a:ea typeface="ＭＳ Ｐ明朝" pitchFamily="18" charset="-128"/>
            </a:endParaRPr>
          </a:p>
          <a:p>
            <a:pPr algn="l"/>
            <a:r>
              <a:rPr lang="ja-JP" altLang="en-US" sz="800" dirty="0">
                <a:latin typeface="ＭＳ Ｐ明朝" pitchFamily="18" charset="-128"/>
                <a:ea typeface="ＭＳ Ｐ明朝" pitchFamily="18" charset="-128"/>
              </a:rPr>
              <a:t>　　　対策として予算計上した額を参考に算入。</a:t>
            </a:r>
            <a:endParaRPr lang="en-US" altLang="ja-JP" sz="800" dirty="0">
              <a:latin typeface="ＭＳ Ｐ明朝" pitchFamily="18" charset="-128"/>
              <a:ea typeface="ＭＳ Ｐ明朝" pitchFamily="18" charset="-128"/>
            </a:endParaRPr>
          </a:p>
        </p:txBody>
      </p:sp>
      <p:sp>
        <p:nvSpPr>
          <p:cNvPr id="17" name="テキスト ボックス 16"/>
          <p:cNvSpPr txBox="1"/>
          <p:nvPr/>
        </p:nvSpPr>
        <p:spPr>
          <a:xfrm>
            <a:off x="3217242" y="5862629"/>
            <a:ext cx="3200400" cy="674031"/>
          </a:xfrm>
          <a:prstGeom prst="rect">
            <a:avLst/>
          </a:prstGeom>
          <a:noFill/>
        </p:spPr>
        <p:txBody>
          <a:bodyPr wrap="square" rtlCol="0">
            <a:spAutoFit/>
          </a:bodyPr>
          <a:lstStyle/>
          <a:p>
            <a:pPr algn="l"/>
            <a:r>
              <a:rPr lang="ja-JP" altLang="en-US" sz="900" b="1" dirty="0">
                <a:latin typeface="+mn-ea"/>
                <a:ea typeface="+mn-ea"/>
              </a:rPr>
              <a:t>（＊</a:t>
            </a:r>
            <a:r>
              <a:rPr lang="en-US" altLang="ja-JP" sz="900" b="1" dirty="0">
                <a:latin typeface="+mn-ea"/>
                <a:ea typeface="+mn-ea"/>
              </a:rPr>
              <a:t>2</a:t>
            </a:r>
            <a:r>
              <a:rPr lang="ja-JP" altLang="en-US" sz="900" b="1" dirty="0">
                <a:latin typeface="+mn-ea"/>
                <a:ea typeface="+mn-ea"/>
              </a:rPr>
              <a:t>）箕面特別会計（</a:t>
            </a:r>
            <a:r>
              <a:rPr lang="en-US" altLang="ja-JP" sz="900" b="1" dirty="0">
                <a:latin typeface="+mn-ea"/>
                <a:ea typeface="+mn-ea"/>
              </a:rPr>
              <a:t>111</a:t>
            </a:r>
            <a:r>
              <a:rPr lang="ja-JP" altLang="en-US" sz="900" b="1" dirty="0">
                <a:latin typeface="+mn-ea"/>
                <a:ea typeface="+mn-ea"/>
              </a:rPr>
              <a:t>億円）</a:t>
            </a:r>
            <a:r>
              <a:rPr lang="ja-JP" altLang="en-US" sz="900" dirty="0">
                <a:latin typeface="ＭＳ Ｐ明朝" pitchFamily="18" charset="-128"/>
                <a:ea typeface="ＭＳ Ｐ明朝" pitchFamily="18" charset="-128"/>
              </a:rPr>
              <a:t>　　　</a:t>
            </a:r>
            <a:endParaRPr lang="en-US" altLang="ja-JP" sz="900" dirty="0">
              <a:latin typeface="ＭＳ Ｐ明朝" pitchFamily="18" charset="-128"/>
              <a:ea typeface="ＭＳ Ｐ明朝" pitchFamily="18" charset="-128"/>
            </a:endParaRPr>
          </a:p>
          <a:p>
            <a:pPr algn="l"/>
            <a:r>
              <a:rPr lang="ja-JP" altLang="en-US" sz="800" dirty="0">
                <a:solidFill>
                  <a:schemeClr val="bg1"/>
                </a:solidFill>
                <a:latin typeface="ＭＳ Ｐ明朝" pitchFamily="18" charset="-128"/>
                <a:ea typeface="ＭＳ Ｐ明朝" pitchFamily="18" charset="-128"/>
              </a:rPr>
              <a:t>　</a:t>
            </a:r>
            <a:r>
              <a:rPr lang="ja-JP" altLang="en-US" sz="800" dirty="0">
                <a:latin typeface="ＭＳ Ｐ明朝" pitchFamily="18" charset="-128"/>
                <a:ea typeface="ＭＳ Ｐ明朝" pitchFamily="18" charset="-128"/>
              </a:rPr>
              <a:t>○箕面森町事業の府費負担見込額（</a:t>
            </a:r>
            <a:r>
              <a:rPr lang="en-US" altLang="ja-JP" sz="800" dirty="0">
                <a:latin typeface="ＭＳ Ｐ明朝" pitchFamily="18" charset="-128"/>
                <a:ea typeface="ＭＳ Ｐ明朝" pitchFamily="18" charset="-128"/>
              </a:rPr>
              <a:t>603</a:t>
            </a:r>
            <a:r>
              <a:rPr lang="ja-JP" altLang="en-US" sz="800" dirty="0">
                <a:latin typeface="ＭＳ Ｐ明朝" pitchFamily="18" charset="-128"/>
                <a:ea typeface="ＭＳ Ｐ明朝" pitchFamily="18" charset="-128"/>
              </a:rPr>
              <a:t>億円）から</a:t>
            </a:r>
            <a:r>
              <a:rPr lang="ja-JP" altLang="en-US" sz="800" dirty="0">
                <a:solidFill>
                  <a:schemeClr val="bg1"/>
                </a:solidFill>
                <a:latin typeface="ＭＳ Ｐ明朝" pitchFamily="18" charset="-128"/>
                <a:ea typeface="ＭＳ Ｐ明朝" pitchFamily="18" charset="-128"/>
              </a:rPr>
              <a:t> </a:t>
            </a:r>
            <a:r>
              <a:rPr lang="ja-JP" altLang="en-US" sz="800" dirty="0">
                <a:latin typeface="ＭＳ Ｐ明朝" pitchFamily="18" charset="-128"/>
                <a:ea typeface="ＭＳ Ｐ明朝" pitchFamily="18" charset="-128"/>
              </a:rPr>
              <a:t>令和元年度末</a:t>
            </a:r>
            <a:endParaRPr lang="en-US" altLang="ja-JP" sz="800" dirty="0">
              <a:latin typeface="ＭＳ Ｐ明朝" pitchFamily="18" charset="-128"/>
              <a:ea typeface="ＭＳ Ｐ明朝" pitchFamily="18" charset="-128"/>
            </a:endParaRPr>
          </a:p>
          <a:p>
            <a:pPr algn="l"/>
            <a:r>
              <a:rPr lang="en-US" altLang="ja-JP" sz="800" dirty="0">
                <a:latin typeface="ＭＳ Ｐ明朝" pitchFamily="18" charset="-128"/>
                <a:ea typeface="ＭＳ Ｐ明朝" pitchFamily="18" charset="-128"/>
              </a:rPr>
              <a:t>      </a:t>
            </a:r>
            <a:r>
              <a:rPr lang="ja-JP" altLang="en-US" sz="800" dirty="0" err="1">
                <a:latin typeface="ＭＳ Ｐ明朝" pitchFamily="18" charset="-128"/>
                <a:ea typeface="ＭＳ Ｐ明朝" pitchFamily="18" charset="-128"/>
              </a:rPr>
              <a:t>までの</a:t>
            </a:r>
            <a:r>
              <a:rPr lang="ja-JP" altLang="en-US" sz="800" dirty="0">
                <a:latin typeface="ＭＳ Ｐ明朝" pitchFamily="18" charset="-128"/>
                <a:ea typeface="ＭＳ Ｐ明朝" pitchFamily="18" charset="-128"/>
              </a:rPr>
              <a:t>支出済み額（</a:t>
            </a:r>
            <a:r>
              <a:rPr lang="en-US" altLang="ja-JP" sz="800" dirty="0">
                <a:latin typeface="ＭＳ Ｐ明朝" pitchFamily="18" charset="-128"/>
                <a:ea typeface="ＭＳ Ｐ明朝" pitchFamily="18" charset="-128"/>
              </a:rPr>
              <a:t>492</a:t>
            </a:r>
            <a:r>
              <a:rPr lang="ja-JP" altLang="en-US" sz="800" dirty="0">
                <a:latin typeface="ＭＳ Ｐ明朝" pitchFamily="18" charset="-128"/>
                <a:ea typeface="ＭＳ Ｐ明朝" pitchFamily="18" charset="-128"/>
              </a:rPr>
              <a:t>億円）を除いた額を想定されるリスク</a:t>
            </a:r>
            <a:endParaRPr lang="en-US" altLang="ja-JP" sz="800" dirty="0">
              <a:latin typeface="ＭＳ Ｐ明朝" pitchFamily="18" charset="-128"/>
              <a:ea typeface="ＭＳ Ｐ明朝" pitchFamily="18" charset="-128"/>
            </a:endParaRPr>
          </a:p>
          <a:p>
            <a:pPr algn="l"/>
            <a:r>
              <a:rPr lang="ja-JP" altLang="en-US" sz="800" dirty="0">
                <a:latin typeface="ＭＳ Ｐ明朝" pitchFamily="18" charset="-128"/>
                <a:ea typeface="ＭＳ Ｐ明朝" pitchFamily="18" charset="-128"/>
              </a:rPr>
              <a:t>　　　（</a:t>
            </a:r>
            <a:r>
              <a:rPr lang="en-US" altLang="ja-JP" sz="800" dirty="0">
                <a:latin typeface="ＭＳ Ｐ明朝" pitchFamily="18" charset="-128"/>
                <a:ea typeface="ＭＳ Ｐ明朝" pitchFamily="18" charset="-128"/>
              </a:rPr>
              <a:t>111</a:t>
            </a:r>
            <a:r>
              <a:rPr lang="ja-JP" altLang="en-US" sz="800" dirty="0">
                <a:latin typeface="ＭＳ Ｐ明朝" pitchFamily="18" charset="-128"/>
                <a:ea typeface="ＭＳ Ｐ明朝" pitchFamily="18" charset="-128"/>
              </a:rPr>
              <a:t>億円）に算入し、粗い試算に織り込み済み。</a:t>
            </a:r>
            <a:endParaRPr lang="en-US" altLang="ja-JP" sz="800" dirty="0">
              <a:latin typeface="ＭＳ Ｐ明朝" pitchFamily="18" charset="-128"/>
              <a:ea typeface="ＭＳ Ｐ明朝" pitchFamily="18" charset="-128"/>
            </a:endParaRPr>
          </a:p>
        </p:txBody>
      </p:sp>
      <p:sp>
        <p:nvSpPr>
          <p:cNvPr id="5" name="正方形/長方形 4"/>
          <p:cNvSpPr/>
          <p:nvPr/>
        </p:nvSpPr>
        <p:spPr>
          <a:xfrm>
            <a:off x="5970008" y="2408773"/>
            <a:ext cx="628650" cy="323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panose="020B0600070205080204" pitchFamily="50" charset="-128"/>
                <a:ea typeface="ＭＳ Ｐゴシック" panose="020B0600070205080204" pitchFamily="50" charset="-128"/>
              </a:rPr>
              <a:t>（＊</a:t>
            </a:r>
            <a:r>
              <a:rPr kumimoji="1" lang="en-US" altLang="ja-JP" sz="900" dirty="0">
                <a:solidFill>
                  <a:schemeClr val="tx1"/>
                </a:solidFill>
                <a:latin typeface="ＭＳ Ｐゴシック" panose="020B0600070205080204" pitchFamily="50" charset="-128"/>
                <a:ea typeface="ＭＳ Ｐゴシック" panose="020B0600070205080204" pitchFamily="50" charset="-128"/>
              </a:rPr>
              <a:t>1</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a:t>
            </a:r>
          </a:p>
        </p:txBody>
      </p:sp>
      <p:sp>
        <p:nvSpPr>
          <p:cNvPr id="18" name="正方形/長方形 17"/>
          <p:cNvSpPr/>
          <p:nvPr/>
        </p:nvSpPr>
        <p:spPr>
          <a:xfrm>
            <a:off x="5655683" y="4185856"/>
            <a:ext cx="628650" cy="323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panose="020B0600070205080204" pitchFamily="50" charset="-128"/>
                <a:ea typeface="ＭＳ Ｐゴシック" panose="020B0600070205080204" pitchFamily="50" charset="-128"/>
              </a:rPr>
              <a:t>（＊</a:t>
            </a:r>
            <a:r>
              <a:rPr lang="en-US" altLang="ja-JP" sz="900" dirty="0">
                <a:solidFill>
                  <a:schemeClr val="tx1"/>
                </a:solidFill>
                <a:latin typeface="ＭＳ Ｐゴシック" panose="020B0600070205080204" pitchFamily="50" charset="-128"/>
                <a:ea typeface="ＭＳ Ｐゴシック" panose="020B0600070205080204" pitchFamily="50" charset="-128"/>
              </a:rPr>
              <a:t>2</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a:t>
            </a:r>
          </a:p>
        </p:txBody>
      </p:sp>
      <p:sp>
        <p:nvSpPr>
          <p:cNvPr id="20" name="正方形/長方形 19"/>
          <p:cNvSpPr/>
          <p:nvPr/>
        </p:nvSpPr>
        <p:spPr>
          <a:xfrm>
            <a:off x="7508183" y="4610748"/>
            <a:ext cx="628650" cy="323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chemeClr val="tx1"/>
                </a:solidFill>
                <a:latin typeface="ＭＳ Ｐゴシック" panose="020B0600070205080204" pitchFamily="50" charset="-128"/>
                <a:ea typeface="ＭＳ Ｐゴシック" panose="020B0600070205080204" pitchFamily="50" charset="-128"/>
              </a:rPr>
              <a:t>（＊</a:t>
            </a:r>
            <a:r>
              <a:rPr lang="en-US" altLang="ja-JP" sz="900" dirty="0">
                <a:solidFill>
                  <a:schemeClr val="tx1"/>
                </a:solidFill>
                <a:latin typeface="ＭＳ Ｐゴシック" panose="020B0600070205080204" pitchFamily="50" charset="-128"/>
                <a:ea typeface="ＭＳ Ｐゴシック" panose="020B0600070205080204" pitchFamily="50" charset="-128"/>
              </a:rPr>
              <a:t>3</a:t>
            </a:r>
            <a:r>
              <a:rPr kumimoji="1" lang="ja-JP" altLang="en-US" sz="900" dirty="0">
                <a:solidFill>
                  <a:schemeClr val="tx1"/>
                </a:solidFill>
                <a:latin typeface="ＭＳ Ｐゴシック" panose="020B0600070205080204" pitchFamily="50" charset="-128"/>
                <a:ea typeface="ＭＳ Ｐゴシック" panose="020B0600070205080204" pitchFamily="50" charset="-128"/>
              </a:rPr>
              <a:t>）</a:t>
            </a:r>
          </a:p>
        </p:txBody>
      </p:sp>
      <p:graphicFrame>
        <p:nvGraphicFramePr>
          <p:cNvPr id="22" name="表 21"/>
          <p:cNvGraphicFramePr>
            <a:graphicFrameLocks noGrp="1"/>
          </p:cNvGraphicFramePr>
          <p:nvPr>
            <p:extLst/>
          </p:nvPr>
        </p:nvGraphicFramePr>
        <p:xfrm>
          <a:off x="8199475" y="5437077"/>
          <a:ext cx="1032526" cy="358734"/>
        </p:xfrm>
        <a:graphic>
          <a:graphicData uri="http://schemas.openxmlformats.org/drawingml/2006/table">
            <a:tbl>
              <a:tblPr firstRow="1" bandRow="1">
                <a:tableStyleId>{5C22544A-7EE6-4342-B048-85BDC9FD1C3A}</a:tableStyleId>
              </a:tblPr>
              <a:tblGrid>
                <a:gridCol w="1032526">
                  <a:extLst>
                    <a:ext uri="{9D8B030D-6E8A-4147-A177-3AD203B41FA5}">
                      <a16:colId xmlns:a16="http://schemas.microsoft.com/office/drawing/2014/main" val="20000"/>
                    </a:ext>
                  </a:extLst>
                </a:gridCol>
              </a:tblGrid>
              <a:tr h="358734">
                <a:tc>
                  <a:txBody>
                    <a:bodyPr/>
                    <a:lstStyle/>
                    <a:p>
                      <a:pPr algn="ctr"/>
                      <a:r>
                        <a:rPr kumimoji="1" lang="en-US" altLang="ja-JP" sz="1400" dirty="0"/>
                        <a:t>1,400</a:t>
                      </a:r>
                      <a:endParaRPr kumimoji="1" lang="ja-JP" altLang="en-US" sz="1800" dirty="0"/>
                    </a:p>
                  </a:txBody>
                  <a:tcPr anchor="ctr" anchorCtr="1"/>
                </a:tc>
                <a:extLst>
                  <a:ext uri="{0D108BD9-81ED-4DB2-BD59-A6C34878D82A}">
                    <a16:rowId xmlns:a16="http://schemas.microsoft.com/office/drawing/2014/main" val="10000"/>
                  </a:ext>
                </a:extLst>
              </a:tr>
            </a:tbl>
          </a:graphicData>
        </a:graphic>
      </p:graphicFrame>
      <p:sp>
        <p:nvSpPr>
          <p:cNvPr id="19" name="Text Box 13"/>
          <p:cNvSpPr txBox="1">
            <a:spLocks noChangeArrowheads="1"/>
          </p:cNvSpPr>
          <p:nvPr/>
        </p:nvSpPr>
        <p:spPr bwMode="auto">
          <a:xfrm>
            <a:off x="7525622" y="203995"/>
            <a:ext cx="1999588" cy="27463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eaLnBrk="1" hangingPunct="1">
              <a:spcBef>
                <a:spcPct val="50000"/>
              </a:spcBef>
              <a:buClrTx/>
              <a:buSzTx/>
              <a:buFontTx/>
              <a:buNone/>
            </a:pPr>
            <a:r>
              <a:rPr lang="en-US" altLang="ja-JP" sz="1200" b="1" i="1" dirty="0">
                <a:solidFill>
                  <a:schemeClr val="bg1"/>
                </a:solidFill>
              </a:rPr>
              <a:t>【</a:t>
            </a:r>
            <a:r>
              <a:rPr lang="ja-JP" altLang="en-US" sz="1200" b="1" i="1" dirty="0">
                <a:solidFill>
                  <a:schemeClr val="bg1"/>
                </a:solidFill>
              </a:rPr>
              <a:t>　参　考　資　料　</a:t>
            </a:r>
            <a:r>
              <a:rPr lang="en-US" altLang="ja-JP" sz="1200" b="1" i="1" dirty="0">
                <a:solidFill>
                  <a:schemeClr val="bg1"/>
                </a:solidFill>
              </a:rPr>
              <a:t>】</a:t>
            </a:r>
            <a:r>
              <a:rPr lang="ja-JP" altLang="en-US" sz="1200" b="1" i="1" dirty="0">
                <a:solidFill>
                  <a:schemeClr val="bg1"/>
                </a:solidFill>
              </a:rPr>
              <a:t>　①</a:t>
            </a:r>
          </a:p>
        </p:txBody>
      </p:sp>
      <p:sp>
        <p:nvSpPr>
          <p:cNvPr id="21" name="角丸四角形 20"/>
          <p:cNvSpPr/>
          <p:nvPr/>
        </p:nvSpPr>
        <p:spPr>
          <a:xfrm>
            <a:off x="598116" y="891034"/>
            <a:ext cx="8786377" cy="60402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l"/>
            <a:r>
              <a:rPr lang="ja-JP" altLang="en-US" sz="1200" dirty="0"/>
              <a:t>　</a:t>
            </a:r>
            <a:r>
              <a:rPr lang="ja-JP" altLang="en-US" sz="900" dirty="0">
                <a:latin typeface="ＭＳ Ｐゴシック" panose="020B0600070205080204" pitchFamily="50" charset="-128"/>
                <a:ea typeface="ＭＳ Ｐゴシック" panose="020B0600070205080204" pitchFamily="50" charset="-128"/>
              </a:rPr>
              <a:t>〇　財政運営基本条例第</a:t>
            </a:r>
            <a:r>
              <a:rPr lang="en-US" altLang="ja-JP" sz="900" dirty="0">
                <a:latin typeface="ＭＳ Ｐゴシック" panose="020B0600070205080204" pitchFamily="50" charset="-128"/>
                <a:ea typeface="ＭＳ Ｐゴシック" panose="020B0600070205080204" pitchFamily="50" charset="-128"/>
              </a:rPr>
              <a:t>19</a:t>
            </a:r>
            <a:r>
              <a:rPr lang="ja-JP" altLang="en-US" sz="900" dirty="0">
                <a:latin typeface="ＭＳ Ｐゴシック" panose="020B0600070205080204" pitchFamily="50" charset="-128"/>
                <a:ea typeface="ＭＳ Ｐゴシック" panose="020B0600070205080204" pitchFamily="50" charset="-128"/>
              </a:rPr>
              <a:t>条の規定に基づき、府税収入の急激な減少、災害に伴う歳出の増加その他臨時的な歳入の減少又は歳出の増加を伴う事象に対応するために、</a:t>
            </a:r>
            <a:endParaRPr lang="en-US" altLang="ja-JP" sz="900" dirty="0">
              <a:latin typeface="ＭＳ Ｐゴシック" panose="020B0600070205080204" pitchFamily="50" charset="-128"/>
              <a:ea typeface="ＭＳ Ｐゴシック" panose="020B0600070205080204" pitchFamily="50" charset="-128"/>
            </a:endParaRPr>
          </a:p>
          <a:p>
            <a:pPr algn="l"/>
            <a:r>
              <a:rPr lang="ja-JP" altLang="en-US" sz="900" dirty="0">
                <a:latin typeface="ＭＳ Ｐゴシック" panose="020B0600070205080204" pitchFamily="50" charset="-128"/>
                <a:ea typeface="ＭＳ Ｐゴシック" panose="020B0600070205080204" pitchFamily="50" charset="-128"/>
              </a:rPr>
              <a:t>　　　 </a:t>
            </a:r>
            <a:r>
              <a:rPr lang="en-US" altLang="ja-JP" sz="900" dirty="0">
                <a:latin typeface="ＭＳ Ｐゴシック" panose="020B0600070205080204" pitchFamily="50" charset="-128"/>
                <a:ea typeface="ＭＳ Ｐゴシック" panose="020B0600070205080204" pitchFamily="50" charset="-128"/>
              </a:rPr>
              <a:t>10</a:t>
            </a:r>
            <a:r>
              <a:rPr lang="ja-JP" altLang="en-US" sz="900" dirty="0">
                <a:latin typeface="ＭＳ Ｐゴシック" panose="020B0600070205080204" pitchFamily="50" charset="-128"/>
                <a:ea typeface="ＭＳ Ｐゴシック" panose="020B0600070205080204" pitchFamily="50" charset="-128"/>
              </a:rPr>
              <a:t>年以内に達成すべき財政調整基金の積立目標額を積算。</a:t>
            </a:r>
            <a:endParaRPr lang="en-US" altLang="ja-JP" sz="9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13524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グラフ 14"/>
          <p:cNvGraphicFramePr>
            <a:graphicFrameLocks/>
          </p:cNvGraphicFramePr>
          <p:nvPr>
            <p:extLst>
              <p:ext uri="{D42A27DB-BD31-4B8C-83A1-F6EECF244321}">
                <p14:modId xmlns:p14="http://schemas.microsoft.com/office/powerpoint/2010/main" val="209751205"/>
              </p:ext>
            </p:extLst>
          </p:nvPr>
        </p:nvGraphicFramePr>
        <p:xfrm>
          <a:off x="380997" y="1843796"/>
          <a:ext cx="9607085" cy="5342615"/>
        </p:xfrm>
        <a:graphic>
          <a:graphicData uri="http://schemas.openxmlformats.org/drawingml/2006/chart">
            <c:chart xmlns:c="http://schemas.openxmlformats.org/drawingml/2006/chart" xmlns:r="http://schemas.openxmlformats.org/officeDocument/2006/relationships" r:id="rId3"/>
          </a:graphicData>
        </a:graphic>
      </p:graphicFrame>
      <p:sp>
        <p:nvSpPr>
          <p:cNvPr id="39" name="テキスト ボックス 12"/>
          <p:cNvSpPr txBox="1"/>
          <p:nvPr/>
        </p:nvSpPr>
        <p:spPr>
          <a:xfrm>
            <a:off x="49545" y="2202286"/>
            <a:ext cx="430887" cy="3880763"/>
          </a:xfrm>
          <a:prstGeom prst="rect">
            <a:avLst/>
          </a:prstGeom>
          <a:noFill/>
        </p:spPr>
        <p:txBody>
          <a:bodyPr vert="eaVert"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ja-JP" altLang="en-US" sz="1600" b="1" dirty="0">
                <a:latin typeface="HGSｺﾞｼｯｸM" panose="020B0600000000000000" pitchFamily="50" charset="-128"/>
                <a:ea typeface="HGSｺﾞｼｯｸM" panose="020B0600000000000000" pitchFamily="50" charset="-128"/>
              </a:rPr>
              <a:t>収　支　不　足　額</a:t>
            </a:r>
          </a:p>
        </p:txBody>
      </p:sp>
      <p:sp>
        <p:nvSpPr>
          <p:cNvPr id="5" name="大かっこ 4"/>
          <p:cNvSpPr/>
          <p:nvPr/>
        </p:nvSpPr>
        <p:spPr>
          <a:xfrm>
            <a:off x="1008023" y="6216631"/>
            <a:ext cx="8374046" cy="416187"/>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l"/>
            <a:r>
              <a:rPr lang="ja-JP" altLang="en-US" sz="1050" dirty="0">
                <a:latin typeface="ＭＳ Ｐゴシック" pitchFamily="50" charset="-128"/>
              </a:rPr>
              <a:t>      内閣府試算の経済成長率・長期金利や歳入・歳出の状況など、現時点で見込むことができる条件を前提に推計</a:t>
            </a:r>
            <a:endParaRPr lang="en-US" altLang="ja-JP" sz="1050" dirty="0">
              <a:latin typeface="ＭＳ Ｐゴシック" pitchFamily="50" charset="-128"/>
            </a:endParaRPr>
          </a:p>
          <a:p>
            <a:pPr algn="l"/>
            <a:r>
              <a:rPr lang="ja-JP" altLang="en-US" sz="1050" dirty="0">
                <a:latin typeface="ＭＳ Ｐゴシック" pitchFamily="50" charset="-128"/>
              </a:rPr>
              <a:t>      この試算は不確定要素を多く含んでおり、将来に向かって相当の幅をもってみる必要</a:t>
            </a:r>
            <a:endParaRPr kumimoji="1" lang="ja-JP" altLang="en-US" sz="1050" dirty="0"/>
          </a:p>
        </p:txBody>
      </p:sp>
      <p:sp>
        <p:nvSpPr>
          <p:cNvPr id="4" name="メモ 3"/>
          <p:cNvSpPr/>
          <p:nvPr/>
        </p:nvSpPr>
        <p:spPr>
          <a:xfrm>
            <a:off x="635001" y="1068868"/>
            <a:ext cx="8747068" cy="721832"/>
          </a:xfrm>
          <a:prstGeom prst="foldedCorner">
            <a:avLst>
              <a:gd name="adj" fmla="val 19534"/>
            </a:avLst>
          </a:prstGeom>
          <a:solidFill>
            <a:schemeClr val="bg1"/>
          </a:solidFill>
          <a:ln w="9525">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spcBef>
                <a:spcPts val="600"/>
              </a:spcBef>
            </a:pPr>
            <a:endParaRPr lang="en-US" altLang="ja-JP" sz="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spcBef>
                <a:spcPts val="600"/>
              </a:spcBef>
            </a:pP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減債基金の積立不足額の復元</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積立不足額</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344</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年度当初後）　　</a:t>
            </a:r>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※H13</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19</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の間に累計</a:t>
            </a:r>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5,202</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億円を借入れ</a:t>
            </a:r>
            <a:endPar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spcBef>
                <a:spcPts val="600"/>
              </a:spcBef>
            </a:pP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・財政調整</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基金</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残高見込額</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1,244</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円（令和</a:t>
            </a:r>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年度末見込）　　</a:t>
            </a:r>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積立目標額：</a:t>
            </a:r>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1,400</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億円（令和</a:t>
            </a:r>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）末）</a:t>
            </a:r>
            <a:endParaRPr kumimoji="1" lang="ja-JP" altLang="en-US" sz="1050" dirty="0">
              <a:solidFill>
                <a:schemeClr val="tx1"/>
              </a:solidFill>
              <a:latin typeface="Arial Unicode MS" panose="020B0604020202020204" pitchFamily="50" charset="-128"/>
              <a:cs typeface="Meiryo UI" panose="020B0604030504040204" pitchFamily="50" charset="-128"/>
            </a:endParaRPr>
          </a:p>
        </p:txBody>
      </p:sp>
      <p:sp>
        <p:nvSpPr>
          <p:cNvPr id="38" name="ホームベース 37"/>
          <p:cNvSpPr/>
          <p:nvPr/>
        </p:nvSpPr>
        <p:spPr bwMode="auto">
          <a:xfrm rot="5400000">
            <a:off x="-1693023" y="4008453"/>
            <a:ext cx="3880186" cy="267853"/>
          </a:xfrm>
          <a:prstGeom prst="homePlate">
            <a:avLst/>
          </a:prstGeom>
          <a:noFill/>
          <a:ln w="19050" cap="flat" cmpd="sng" algn="ctr">
            <a:solidFill>
              <a:schemeClr val="tx1"/>
            </a:solidFill>
            <a:prstDash val="solid"/>
            <a:round/>
            <a:headEnd type="none" w="med" len="med"/>
            <a:tailEnd type="none" w="med" len="med"/>
          </a:ln>
          <a:effectLst/>
        </p:spPr>
        <p:txBody>
          <a:bodyPr vert="horz" wrap="square" lIns="90000" tIns="154800" rIns="90000" bIns="154800" numCol="1" rtlCol="0" anchor="ctr"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17" name="角丸四角形 16"/>
          <p:cNvSpPr/>
          <p:nvPr/>
        </p:nvSpPr>
        <p:spPr>
          <a:xfrm>
            <a:off x="1957700" y="2437718"/>
            <a:ext cx="1590960" cy="360000"/>
          </a:xfrm>
          <a:prstGeom prst="roundRect">
            <a:avLst/>
          </a:prstGeom>
          <a:ln/>
        </p:spPr>
        <p:style>
          <a:lnRef idx="2">
            <a:schemeClr val="accent2"/>
          </a:lnRef>
          <a:fillRef idx="1">
            <a:schemeClr val="lt1"/>
          </a:fillRef>
          <a:effectRef idx="0">
            <a:schemeClr val="accent2"/>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400" b="1" dirty="0">
                <a:solidFill>
                  <a:srgbClr val="FF0000"/>
                </a:solidFill>
                <a:latin typeface="HGSｺﾞｼｯｸM" panose="020B0600000000000000" pitchFamily="50" charset="-128"/>
                <a:ea typeface="HGSｺﾞｼｯｸM" panose="020B0600000000000000" pitchFamily="50" charset="-128"/>
                <a:cs typeface="Meiryo UI" panose="020B0604030504040204" pitchFamily="50" charset="-128"/>
              </a:rPr>
              <a:t>単年度収支</a:t>
            </a:r>
          </a:p>
        </p:txBody>
      </p:sp>
      <p:cxnSp>
        <p:nvCxnSpPr>
          <p:cNvPr id="23" name="直線矢印コネクタ 22"/>
          <p:cNvCxnSpPr>
            <a:stCxn id="17" idx="1"/>
          </p:cNvCxnSpPr>
          <p:nvPr/>
        </p:nvCxnSpPr>
        <p:spPr>
          <a:xfrm flipH="1">
            <a:off x="1178666" y="2617718"/>
            <a:ext cx="779034" cy="0"/>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24" name="直線矢印コネクタ 23"/>
          <p:cNvCxnSpPr/>
          <p:nvPr/>
        </p:nvCxnSpPr>
        <p:spPr>
          <a:xfrm flipH="1" flipV="1">
            <a:off x="1445923" y="4683215"/>
            <a:ext cx="485938" cy="705392"/>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sp>
        <p:nvSpPr>
          <p:cNvPr id="36" name="角丸四角形 35"/>
          <p:cNvSpPr/>
          <p:nvPr/>
        </p:nvSpPr>
        <p:spPr>
          <a:xfrm>
            <a:off x="1931861" y="5306681"/>
            <a:ext cx="1692000" cy="360000"/>
          </a:xfrm>
          <a:prstGeom prst="round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400" b="1" dirty="0">
                <a:solidFill>
                  <a:sysClr val="windowText" lastClr="000000"/>
                </a:solidFill>
                <a:latin typeface="HGSｺﾞｼｯｸM" panose="020B0600000000000000" pitchFamily="50" charset="-128"/>
                <a:ea typeface="HGSｺﾞｼｯｸM" panose="020B0600000000000000" pitchFamily="50" charset="-128"/>
                <a:cs typeface="Meiryo UI" panose="020B0604030504040204" pitchFamily="50" charset="-128"/>
              </a:rPr>
              <a:t>減債基金復元額</a:t>
            </a:r>
          </a:p>
        </p:txBody>
      </p:sp>
      <p:sp>
        <p:nvSpPr>
          <p:cNvPr id="2" name="タイトル 1"/>
          <p:cNvSpPr>
            <a:spLocks noGrp="1"/>
          </p:cNvSpPr>
          <p:nvPr>
            <p:ph type="title"/>
          </p:nvPr>
        </p:nvSpPr>
        <p:spPr/>
        <p:txBody>
          <a:bodyPr/>
          <a:lstStyle/>
          <a:p>
            <a:endParaRPr kumimoji="1" lang="ja-JP" altLang="en-US"/>
          </a:p>
        </p:txBody>
      </p:sp>
      <p:sp>
        <p:nvSpPr>
          <p:cNvPr id="14" name="Rectangle 2"/>
          <p:cNvSpPr txBox="1">
            <a:spLocks noChangeArrowheads="1"/>
          </p:cNvSpPr>
          <p:nvPr/>
        </p:nvSpPr>
        <p:spPr>
          <a:xfrm>
            <a:off x="495300" y="359696"/>
            <a:ext cx="8915400" cy="656076"/>
          </a:xfrm>
          <a:prstGeom prst="rect">
            <a:avLst/>
          </a:prstGeom>
          <a:solidFill>
            <a:schemeClr val="bg1"/>
          </a:solidFill>
          <a:ln>
            <a:solidFill>
              <a:schemeClr val="tx1"/>
            </a:solid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buClrTx/>
              <a:buSzTx/>
              <a:buFontTx/>
            </a:pPr>
            <a:r>
              <a:rPr lang="ja-JP" altLang="en-US" sz="3200" b="1" dirty="0" smtClean="0">
                <a:latin typeface="HGSｺﾞｼｯｸM" panose="020B0600000000000000" pitchFamily="50" charset="-128"/>
                <a:ea typeface="HGSｺﾞｼｯｸM" panose="020B0600000000000000" pitchFamily="50" charset="-128"/>
              </a:rPr>
              <a:t>　（参考）前回試算</a:t>
            </a:r>
            <a:r>
              <a:rPr lang="en-US" altLang="ja-JP" sz="3200" b="1" dirty="0" smtClean="0">
                <a:latin typeface="HGSｺﾞｼｯｸM" panose="020B0600000000000000" pitchFamily="50" charset="-128"/>
                <a:ea typeface="HGSｺﾞｼｯｸM" panose="020B0600000000000000" pitchFamily="50" charset="-128"/>
              </a:rPr>
              <a:t>【</a:t>
            </a:r>
            <a:r>
              <a:rPr lang="ja-JP" altLang="en-US" sz="3200" b="1" dirty="0" smtClean="0">
                <a:latin typeface="HGSｺﾞｼｯｸM" panose="020B0600000000000000" pitchFamily="50" charset="-128"/>
                <a:ea typeface="HGSｺﾞｼｯｸM" panose="020B0600000000000000" pitchFamily="50" charset="-128"/>
              </a:rPr>
              <a:t>令和</a:t>
            </a:r>
            <a:r>
              <a:rPr lang="en-US" altLang="ja-JP" sz="3200" b="1" dirty="0">
                <a:latin typeface="HGSｺﾞｼｯｸM" panose="020B0600000000000000" pitchFamily="50" charset="-128"/>
                <a:ea typeface="HGSｺﾞｼｯｸM" panose="020B0600000000000000" pitchFamily="50" charset="-128"/>
              </a:rPr>
              <a:t>4</a:t>
            </a:r>
            <a:r>
              <a:rPr lang="ja-JP" altLang="en-US" sz="3200" b="1" dirty="0" smtClean="0">
                <a:latin typeface="HGSｺﾞｼｯｸM" panose="020B0600000000000000" pitchFamily="50" charset="-128"/>
                <a:ea typeface="HGSｺﾞｼｯｸM" panose="020B0600000000000000" pitchFamily="50" charset="-128"/>
              </a:rPr>
              <a:t>年</a:t>
            </a:r>
            <a:r>
              <a:rPr lang="en-US" altLang="ja-JP" sz="3200" b="1" dirty="0" smtClean="0">
                <a:latin typeface="HGSｺﾞｼｯｸM" panose="020B0600000000000000" pitchFamily="50" charset="-128"/>
                <a:ea typeface="HGSｺﾞｼｯｸM" panose="020B0600000000000000" pitchFamily="50" charset="-128"/>
              </a:rPr>
              <a:t>2</a:t>
            </a:r>
            <a:r>
              <a:rPr lang="ja-JP" altLang="en-US" sz="3200" b="1" dirty="0" smtClean="0">
                <a:latin typeface="HGSｺﾞｼｯｸM" panose="020B0600000000000000" pitchFamily="50" charset="-128"/>
                <a:ea typeface="HGSｺﾞｼｯｸM" panose="020B0600000000000000" pitchFamily="50" charset="-128"/>
              </a:rPr>
              <a:t>月版</a:t>
            </a:r>
            <a:r>
              <a:rPr lang="en-US" altLang="ja-JP" sz="3200" b="1" dirty="0" smtClean="0">
                <a:latin typeface="HGSｺﾞｼｯｸM" panose="020B0600000000000000" pitchFamily="50" charset="-128"/>
                <a:ea typeface="HGSｺﾞｼｯｸM" panose="020B0600000000000000" pitchFamily="50" charset="-128"/>
              </a:rPr>
              <a:t>】</a:t>
            </a:r>
            <a:endParaRPr lang="en-US" altLang="ja-JP" sz="3200" b="1" dirty="0">
              <a:latin typeface="HGSｺﾞｼｯｸM" panose="020B0600000000000000" pitchFamily="50" charset="-128"/>
              <a:ea typeface="HGSｺﾞｼｯｸM" panose="020B0600000000000000" pitchFamily="50" charset="-128"/>
            </a:endParaRPr>
          </a:p>
        </p:txBody>
      </p:sp>
      <p:sp>
        <p:nvSpPr>
          <p:cNvPr id="16" name="Text Box 13"/>
          <p:cNvSpPr txBox="1">
            <a:spLocks noChangeArrowheads="1"/>
          </p:cNvSpPr>
          <p:nvPr/>
        </p:nvSpPr>
        <p:spPr bwMode="auto">
          <a:xfrm>
            <a:off x="7525622" y="169281"/>
            <a:ext cx="1999588" cy="27463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eaLnBrk="1" hangingPunct="1">
              <a:spcBef>
                <a:spcPct val="50000"/>
              </a:spcBef>
              <a:buClrTx/>
              <a:buSzTx/>
              <a:buFontTx/>
              <a:buNone/>
            </a:pPr>
            <a:r>
              <a:rPr lang="en-US" altLang="ja-JP" sz="1200" b="1" i="1" dirty="0">
                <a:solidFill>
                  <a:schemeClr val="bg1"/>
                </a:solidFill>
              </a:rPr>
              <a:t>【</a:t>
            </a:r>
            <a:r>
              <a:rPr lang="ja-JP" altLang="en-US" sz="1200" b="1" i="1" dirty="0">
                <a:solidFill>
                  <a:schemeClr val="bg1"/>
                </a:solidFill>
              </a:rPr>
              <a:t>　参　考　資　料　</a:t>
            </a:r>
            <a:r>
              <a:rPr lang="en-US" altLang="ja-JP" sz="1200" b="1" i="1" dirty="0">
                <a:solidFill>
                  <a:schemeClr val="bg1"/>
                </a:solidFill>
              </a:rPr>
              <a:t>】</a:t>
            </a:r>
            <a:r>
              <a:rPr lang="ja-JP" altLang="en-US" sz="1200" b="1" i="1" dirty="0">
                <a:solidFill>
                  <a:schemeClr val="bg1"/>
                </a:solidFill>
              </a:rPr>
              <a:t>　②</a:t>
            </a:r>
          </a:p>
        </p:txBody>
      </p:sp>
    </p:spTree>
    <p:extLst>
      <p:ext uri="{BB962C8B-B14F-4D97-AF65-F5344CB8AC3E}">
        <p14:creationId xmlns:p14="http://schemas.microsoft.com/office/powerpoint/2010/main" val="1751215172"/>
      </p:ext>
    </p:extLst>
  </p:cSld>
  <p:clrMapOvr>
    <a:masterClrMapping/>
  </p:clrMapOvr>
</p:sld>
</file>

<file path=ppt/theme/theme1.xml><?xml version="1.0" encoding="utf-8"?>
<a:theme xmlns:a="http://schemas.openxmlformats.org/drawingml/2006/main" name="s-cool14">
  <a:themeElements>
    <a:clrScheme name="s-cool1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cool14">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154800" rIns="90000" bIns="154800" numCol="1" anchor="ctr"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154800" rIns="90000" bIns="154800" numCol="1" anchor="ctr"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s-cool1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1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1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1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1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1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1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1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1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1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1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1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20210</TotalTime>
  <Words>1530</Words>
  <Application>Microsoft Office PowerPoint</Application>
  <PresentationFormat>A4 210 x 297 mm</PresentationFormat>
  <Paragraphs>212</Paragraphs>
  <Slides>9</Slides>
  <Notes>6</Notes>
  <HiddenSlides>0</HiddenSlides>
  <MMClips>0</MMClips>
  <ScaleCrop>false</ScaleCrop>
  <HeadingPairs>
    <vt:vector size="6" baseType="variant">
      <vt:variant>
        <vt:lpstr>使用されているフォント</vt:lpstr>
      </vt:variant>
      <vt:variant>
        <vt:i4>12</vt:i4>
      </vt:variant>
      <vt:variant>
        <vt:lpstr>テーマ</vt:lpstr>
      </vt:variant>
      <vt:variant>
        <vt:i4>2</vt:i4>
      </vt:variant>
      <vt:variant>
        <vt:lpstr>スライド タイトル</vt:lpstr>
      </vt:variant>
      <vt:variant>
        <vt:i4>9</vt:i4>
      </vt:variant>
    </vt:vector>
  </HeadingPairs>
  <TitlesOfParts>
    <vt:vector size="23" baseType="lpstr">
      <vt:lpstr>Arial Unicode MS</vt:lpstr>
      <vt:lpstr>HGPｺﾞｼｯｸM</vt:lpstr>
      <vt:lpstr>HGSｺﾞｼｯｸE</vt:lpstr>
      <vt:lpstr>HGSｺﾞｼｯｸM</vt:lpstr>
      <vt:lpstr>Meiryo UI</vt:lpstr>
      <vt:lpstr>ＭＳ Ｐゴシック</vt:lpstr>
      <vt:lpstr>ＭＳ Ｐ明朝</vt:lpstr>
      <vt:lpstr>Arial</vt:lpstr>
      <vt:lpstr>Calibri</vt:lpstr>
      <vt:lpstr>Times New Roman</vt:lpstr>
      <vt:lpstr>Verdana</vt:lpstr>
      <vt:lpstr>Wingdings</vt:lpstr>
      <vt:lpstr>s-cool14</vt:lpstr>
      <vt:lpstr>Office ​​テーマ</vt:lpstr>
      <vt:lpstr>PowerPoint プレゼンテーション</vt:lpstr>
      <vt:lpstr>　財政収支の見通し 【令和5年2月版】</vt:lpstr>
      <vt:lpstr>　試算の前提条件 【令和5年2月版】</vt:lpstr>
      <vt:lpstr>　結果のポイント（1/2）【令和5年2月版】</vt:lpstr>
      <vt:lpstr>　結果のポイント（2/2）【令和5年2月版】</vt:lpstr>
      <vt:lpstr>PowerPoint プレゼンテーション</vt:lpstr>
      <vt:lpstr>PowerPoint プレゼンテーション</vt:lpstr>
      <vt:lpstr>財政調整基金への積立目標額　《1,400億円（ 令和12年度末）》</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大阪府職員端末機１７年度１２月調達</dc:creator>
  <cp:lastModifiedBy>杉山　伸孝</cp:lastModifiedBy>
  <cp:revision>1445</cp:revision>
  <cp:lastPrinted>2023-02-08T14:55:26Z</cp:lastPrinted>
  <dcterms:created xsi:type="dcterms:W3CDTF">2009-12-29T09:06:20Z</dcterms:created>
  <dcterms:modified xsi:type="dcterms:W3CDTF">2023-02-09T09:25:24Z</dcterms:modified>
</cp:coreProperties>
</file>