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6" r:id="rId2"/>
    <p:sldId id="277" r:id="rId3"/>
    <p:sldId id="278" r:id="rId4"/>
    <p:sldId id="27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21" autoAdjust="0"/>
    <p:restoredTop sz="94660"/>
  </p:normalViewPr>
  <p:slideViewPr>
    <p:cSldViewPr>
      <p:cViewPr varScale="1">
        <p:scale>
          <a:sx n="78" d="100"/>
          <a:sy n="78" d="100"/>
        </p:scale>
        <p:origin x="13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2022/2/8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409459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3</a:t>
            </a:fld>
            <a:endParaRPr kumimoji="1" lang="ja-JP" altLang="en-US"/>
          </a:p>
        </p:txBody>
      </p:sp>
    </p:spTree>
    <p:extLst>
      <p:ext uri="{BB962C8B-B14F-4D97-AF65-F5344CB8AC3E}">
        <p14:creationId xmlns:p14="http://schemas.microsoft.com/office/powerpoint/2010/main" val="1519199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68510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2022/2/8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228419770"/>
              </p:ext>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（共同発行市場公募</a:t>
                      </a:r>
                      <a:endParaRPr kumimoji="1" lang="en-US" altLang="ja-JP" sz="1400" dirty="0" smtClean="0"/>
                    </a:p>
                    <a:p>
                      <a:r>
                        <a:rPr kumimoji="1" lang="ja-JP" altLang="en-US" sz="1400" dirty="0" smtClean="0"/>
                        <a:t>　地方債を発行する３７団体）</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○地方債証券の共同発行によって生ずる連帯債務</a:t>
                      </a:r>
                      <a:r>
                        <a:rPr kumimoji="1" lang="en-US" altLang="ja-JP" sz="1200" dirty="0" smtClean="0"/>
                        <a:t/>
                      </a:r>
                      <a:br>
                        <a:rPr kumimoji="1" lang="en-US" altLang="ja-JP" sz="1200" dirty="0" smtClean="0"/>
                      </a:br>
                      <a:r>
                        <a:rPr kumimoji="1" lang="ja-JP" altLang="en-US" sz="1200" dirty="0" smtClean="0"/>
                        <a:t>　（債務保証）</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発行ロットの大型化による流動性の向上、連帯債務方式での発行及びファンドの設置などにより優れた商品性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して、全国型市場公募地方債を発行する地方公共団体のうち３７団体が共同して証券を発行するもの。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地方財政法第５条の７の規定に基づく連帯債務であり、３７団体の各々が発行額の全額について、償還及び利息の支払いの責任を負うもの。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814238469"/>
              </p:ext>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ea"/>
                          <a:ea typeface="+mn-ea"/>
                          <a:cs typeface="+mn-cs"/>
                        </a:rPr>
                        <a:t>４</a:t>
                      </a:r>
                      <a:r>
                        <a:rPr kumimoji="1" lang="ja-JP" altLang="en-US" sz="1100" b="0" u="none" kern="1200" dirty="0" smtClean="0">
                          <a:solidFill>
                            <a:schemeClr val="tx1"/>
                          </a:solidFill>
                          <a:latin typeface="+mn-lt"/>
                          <a:ea typeface="+mn-ea"/>
                          <a:cs typeface="+mn-cs"/>
                        </a:rPr>
                        <a:t>設定額　：　１兆１，２００億円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　（設定残額　１３兆６，８２０億円）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（３７団体の各々が発行額の全額の責任を負うもの）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rPr>
              <a:t>３７団体が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2786475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788024" y="692696"/>
            <a:ext cx="4248472" cy="504056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レーム 24"/>
          <p:cNvSpPr/>
          <p:nvPr/>
        </p:nvSpPr>
        <p:spPr>
          <a:xfrm>
            <a:off x="4860032" y="692696"/>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26" name="表 25"/>
          <p:cNvGraphicFramePr>
            <a:graphicFrameLocks noGrp="1"/>
          </p:cNvGraphicFramePr>
          <p:nvPr>
            <p:extLst>
              <p:ext uri="{D42A27DB-BD31-4B8C-83A1-F6EECF244321}">
                <p14:modId xmlns:p14="http://schemas.microsoft.com/office/powerpoint/2010/main" val="3300924647"/>
              </p:ext>
            </p:extLst>
          </p:nvPr>
        </p:nvGraphicFramePr>
        <p:xfrm>
          <a:off x="4860032" y="1370088"/>
          <a:ext cx="4104456" cy="4088472"/>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864096">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dirty="0" smtClean="0"/>
                        <a:t>小規模企業者等の</a:t>
                      </a:r>
                      <a:r>
                        <a:rPr kumimoji="1" lang="ja-JP" altLang="en-US" sz="1100" b="0" dirty="0" smtClean="0">
                          <a:solidFill>
                            <a:schemeClr val="bg1"/>
                          </a:solidFill>
                        </a:rPr>
                        <a:t>創業及び経営革新に</a:t>
                      </a:r>
                      <a:r>
                        <a:rPr kumimoji="1" lang="ja-JP" altLang="en-US" sz="1100" b="0" dirty="0" smtClean="0"/>
                        <a:t>必要な設備投資を支援するための制度であり、府として事業の必要性が高く、貸与機関である（公財）</a:t>
                      </a:r>
                      <a:r>
                        <a:rPr kumimoji="1" lang="ja-JP" altLang="en-US" sz="1100" b="0" dirty="0" smtClean="0">
                          <a:solidFill>
                            <a:schemeClr val="bg1"/>
                          </a:solidFill>
                        </a:rPr>
                        <a:t>大阪産業局が</a:t>
                      </a:r>
                      <a:r>
                        <a:rPr kumimoji="1" lang="ja-JP" altLang="en-US" sz="1100" b="0" dirty="0" smtClean="0"/>
                        <a:t>事業を円滑に行うには府の損失補償が必要。</a:t>
                      </a:r>
                      <a:endParaRPr kumimoji="1" lang="ja-JP" altLang="en-US" sz="1100" b="0" dirty="0"/>
                    </a:p>
                  </a:txBody>
                  <a:tcPr/>
                </a:tc>
                <a:extLst>
                  <a:ext uri="{0D108BD9-81ED-4DB2-BD59-A6C34878D82A}">
                    <a16:rowId xmlns:a16="http://schemas.microsoft.com/office/drawing/2014/main" val="10000"/>
                  </a:ext>
                </a:extLst>
              </a:tr>
              <a:tr h="86861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42413">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en-US" altLang="ja-JP" sz="1100" b="0" dirty="0" smtClean="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基準日までに生じた未収債権のうち、被貸与者からの保証金の残額や</a:t>
                      </a:r>
                      <a:r>
                        <a:rPr lang="ja-JP" altLang="en-US" sz="1100" dirty="0" smtClean="0">
                          <a:solidFill>
                            <a:schemeClr val="tx1"/>
                          </a:solidFill>
                        </a:rPr>
                        <a:t>（公財）大阪産業局</a:t>
                      </a:r>
                      <a:r>
                        <a:rPr kumimoji="1" lang="ja-JP" altLang="en-US" sz="1100" b="0" dirty="0" smtClean="0"/>
                        <a:t>の貸倒引当金等の額を差し引いたもの。</a:t>
                      </a:r>
                      <a:r>
                        <a:rPr kumimoji="1" lang="en-US" altLang="ja-JP" sz="1100" b="0" dirty="0" smtClean="0"/>
                        <a:t>(</a:t>
                      </a:r>
                      <a:r>
                        <a:rPr kumimoji="1" lang="ja-JP" altLang="en-US" sz="1100" b="0" dirty="0" smtClean="0"/>
                        <a:t>限度額：事業費の</a:t>
                      </a:r>
                      <a:r>
                        <a:rPr kumimoji="1" lang="en-US" altLang="ja-JP" sz="1100" b="0" dirty="0" smtClean="0"/>
                        <a:t>10%)</a:t>
                      </a:r>
                    </a:p>
                  </a:txBody>
                  <a:tcPr/>
                </a:tc>
                <a:extLst>
                  <a:ext uri="{0D108BD9-81ED-4DB2-BD59-A6C34878D82A}">
                    <a16:rowId xmlns:a16="http://schemas.microsoft.com/office/drawing/2014/main" val="10002"/>
                  </a:ext>
                </a:extLst>
              </a:tr>
              <a:tr h="369581">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r>
                        <a:rPr kumimoji="1" lang="ja-JP" altLang="en-US" sz="1100" b="0" dirty="0" smtClean="0">
                          <a:solidFill>
                            <a:srgbClr val="FF0000"/>
                          </a:solidFill>
                        </a:rPr>
                        <a:t>。</a:t>
                      </a:r>
                      <a:endParaRPr kumimoji="1" lang="ja-JP" altLang="en-US" sz="1100" b="0" dirty="0">
                        <a:solidFill>
                          <a:srgbClr val="FF0000"/>
                        </a:solidFill>
                      </a:endParaRPr>
                    </a:p>
                  </a:txBody>
                  <a:tcPr/>
                </a:tc>
                <a:extLst>
                  <a:ext uri="{0D108BD9-81ED-4DB2-BD59-A6C34878D82A}">
                    <a16:rowId xmlns:a16="http://schemas.microsoft.com/office/drawing/2014/main" val="10003"/>
                  </a:ext>
                </a:extLst>
              </a:tr>
              <a:tr h="374909">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未収債権が基準日においても回収できる見込みがないとき。</a:t>
                      </a:r>
                      <a:endParaRPr kumimoji="1" lang="ja-JP" altLang="en-US" sz="1100" b="0" dirty="0"/>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n-ea"/>
                          <a:ea typeface="+mn-ea"/>
                        </a:rPr>
                        <a:t>R4</a:t>
                      </a:r>
                      <a:r>
                        <a:rPr kumimoji="1" lang="ja-JP" altLang="en-US" sz="1100" b="0" u="none" dirty="0" smtClean="0">
                          <a:solidFill>
                            <a:schemeClr val="tx1"/>
                          </a:solidFill>
                          <a:latin typeface="+mn-ea"/>
                          <a:ea typeface="+mn-ea"/>
                        </a:rPr>
                        <a:t>設定</a:t>
                      </a:r>
                      <a:r>
                        <a:rPr kumimoji="1" lang="ja-JP" altLang="en-US" sz="1100" b="0" u="none" dirty="0" smtClean="0">
                          <a:solidFill>
                            <a:schemeClr val="tx1"/>
                          </a:solidFill>
                        </a:rPr>
                        <a:t>額　：　</a:t>
                      </a:r>
                      <a:r>
                        <a:rPr kumimoji="1" lang="ja-JP" altLang="en-US" sz="1100" b="0" u="none" dirty="0" smtClean="0">
                          <a:solidFill>
                            <a:schemeClr val="tx1"/>
                          </a:solidFill>
                          <a:latin typeface="+mn-ea"/>
                          <a:ea typeface="+mn-ea"/>
                        </a:rPr>
                        <a:t>２億円　</a:t>
                      </a:r>
                      <a:endParaRPr kumimoji="1" lang="en-US" altLang="ja-JP" sz="1100" b="0" u="none" dirty="0" smtClean="0">
                        <a:solidFill>
                          <a:schemeClr val="tx1"/>
                        </a:solidFill>
                        <a:latin typeface="+mn-ea"/>
                        <a:ea typeface="+mn-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n-ea"/>
                          <a:ea typeface="+mn-ea"/>
                        </a:rPr>
                        <a:t>　（設定残額　１９．２億</a:t>
                      </a:r>
                      <a:r>
                        <a:rPr kumimoji="1" lang="ja-JP" altLang="en-US" sz="1100" b="0" u="none" dirty="0" smtClean="0">
                          <a:solidFill>
                            <a:schemeClr val="tx1"/>
                          </a:solidFill>
                        </a:rPr>
                        <a:t>円）</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（公財）大阪</a:t>
                      </a:r>
                      <a:r>
                        <a:rPr kumimoji="1" lang="ja-JP" altLang="en-US" sz="1400" dirty="0" smtClean="0">
                          <a:solidFill>
                            <a:schemeClr val="tx1"/>
                          </a:solidFill>
                        </a:rPr>
                        <a:t>産業局</a:t>
                      </a:r>
                      <a:endParaRPr kumimoji="1" lang="ja-JP" altLang="en-US" sz="1400" dirty="0">
                        <a:solidFill>
                          <a:schemeClr val="tx1"/>
                        </a:solidFill>
                      </a:endParaRPr>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○小規模企業者等設備貸与事業損失補償</a:t>
                      </a:r>
                      <a:endParaRPr kumimoji="1" lang="en-US" altLang="ja-JP" sz="1200" dirty="0" smtClean="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37" name="正方形/長方形 36"/>
          <p:cNvSpPr/>
          <p:nvPr/>
        </p:nvSpPr>
        <p:spPr>
          <a:xfrm>
            <a:off x="179512"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241015" y="1523006"/>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38" name="角丸四角形 37"/>
          <p:cNvSpPr/>
          <p:nvPr/>
        </p:nvSpPr>
        <p:spPr>
          <a:xfrm>
            <a:off x="1991891"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a:t>
            </a:r>
            <a:endParaRPr kumimoji="1" lang="en-US" altLang="ja-JP" sz="1200" dirty="0" smtClean="0">
              <a:solidFill>
                <a:schemeClr val="tx1"/>
              </a:solidFill>
            </a:endParaRPr>
          </a:p>
          <a:p>
            <a:pPr algn="ctr"/>
            <a:r>
              <a:rPr kumimoji="1" lang="ja-JP" altLang="en-US" sz="1200" dirty="0" smtClean="0">
                <a:solidFill>
                  <a:schemeClr val="tx1"/>
                </a:solidFill>
              </a:rPr>
              <a:t>産業</a:t>
            </a:r>
            <a:r>
              <a:rPr lang="ja-JP" altLang="en-US" sz="1200" dirty="0" smtClean="0">
                <a:solidFill>
                  <a:schemeClr val="tx1"/>
                </a:solidFill>
              </a:rPr>
              <a:t>局</a:t>
            </a:r>
            <a:endParaRPr kumimoji="1" lang="en-US" altLang="ja-JP" sz="1200" dirty="0" smtClean="0">
              <a:solidFill>
                <a:schemeClr val="tx1"/>
              </a:solidFill>
            </a:endParaRPr>
          </a:p>
        </p:txBody>
      </p:sp>
      <p:cxnSp>
        <p:nvCxnSpPr>
          <p:cNvPr id="42" name="直線矢印コネクタ 41"/>
          <p:cNvCxnSpPr/>
          <p:nvPr/>
        </p:nvCxnSpPr>
        <p:spPr>
          <a:xfrm>
            <a:off x="2927995" y="1556792"/>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3504059" y="1523006"/>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小規模</a:t>
            </a:r>
            <a:r>
              <a:rPr kumimoji="1" lang="en-US" altLang="ja-JP" sz="1200" dirty="0" smtClean="0">
                <a:solidFill>
                  <a:schemeClr val="tx1"/>
                </a:solidFill>
              </a:rPr>
              <a:t/>
            </a:r>
            <a:br>
              <a:rPr kumimoji="1" lang="en-US" altLang="ja-JP" sz="1200" dirty="0" smtClean="0">
                <a:solidFill>
                  <a:schemeClr val="tx1"/>
                </a:solidFill>
              </a:rPr>
            </a:br>
            <a:r>
              <a:rPr lang="ja-JP" altLang="en-US" sz="1200" dirty="0" smtClean="0">
                <a:solidFill>
                  <a:schemeClr val="tx1"/>
                </a:solidFill>
              </a:rPr>
              <a:t>企業者</a:t>
            </a:r>
            <a:r>
              <a:rPr lang="ja-JP" altLang="en-US" sz="1200" dirty="0">
                <a:solidFill>
                  <a:schemeClr val="tx1"/>
                </a:solidFill>
              </a:rPr>
              <a:t>等</a:t>
            </a:r>
            <a:endParaRPr kumimoji="1" lang="ja-JP" altLang="en-US" sz="1200" dirty="0">
              <a:solidFill>
                <a:schemeClr val="tx1"/>
              </a:solidFill>
            </a:endParaRPr>
          </a:p>
        </p:txBody>
      </p:sp>
      <p:sp>
        <p:nvSpPr>
          <p:cNvPr id="46" name="六角形 45"/>
          <p:cNvSpPr/>
          <p:nvPr/>
        </p:nvSpPr>
        <p:spPr>
          <a:xfrm>
            <a:off x="1703592" y="2564904"/>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cxnSp>
        <p:nvCxnSpPr>
          <p:cNvPr id="47" name="直線矢印コネクタ 46"/>
          <p:cNvCxnSpPr/>
          <p:nvPr/>
        </p:nvCxnSpPr>
        <p:spPr>
          <a:xfrm flipV="1">
            <a:off x="2567955" y="206084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804678" y="221718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9" name="正方形/長方形 48"/>
          <p:cNvSpPr/>
          <p:nvPr/>
        </p:nvSpPr>
        <p:spPr>
          <a:xfrm>
            <a:off x="2613136" y="2222702"/>
            <a:ext cx="655283"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50" name="正方形/長方形 49"/>
          <p:cNvSpPr/>
          <p:nvPr/>
        </p:nvSpPr>
        <p:spPr>
          <a:xfrm>
            <a:off x="2483768" y="1015921"/>
            <a:ext cx="1459147" cy="507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割賦又はリース</a:t>
            </a:r>
            <a:endParaRPr kumimoji="1" lang="ja-JP" altLang="en-US" dirty="0">
              <a:solidFill>
                <a:schemeClr val="tx1"/>
              </a:solidFill>
            </a:endParaRPr>
          </a:p>
        </p:txBody>
      </p:sp>
      <p:sp>
        <p:nvSpPr>
          <p:cNvPr id="51" name="正方形/長方形 50"/>
          <p:cNvSpPr/>
          <p:nvPr/>
        </p:nvSpPr>
        <p:spPr>
          <a:xfrm>
            <a:off x="2824821" y="177281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2" name="円/楕円 51"/>
          <p:cNvSpPr/>
          <p:nvPr/>
        </p:nvSpPr>
        <p:spPr>
          <a:xfrm>
            <a:off x="3275856" y="1844824"/>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cxnSp>
        <p:nvCxnSpPr>
          <p:cNvPr id="53" name="直線矢印コネクタ 52"/>
          <p:cNvCxnSpPr/>
          <p:nvPr/>
        </p:nvCxnSpPr>
        <p:spPr>
          <a:xfrm>
            <a:off x="1343819" y="1628800"/>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343819" y="134076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借入</a:t>
            </a:r>
            <a:endParaRPr kumimoji="1" lang="ja-JP" altLang="en-US" b="1" dirty="0">
              <a:solidFill>
                <a:schemeClr val="tx1"/>
              </a:solidFill>
            </a:endParaRPr>
          </a:p>
        </p:txBody>
      </p:sp>
      <p:sp>
        <p:nvSpPr>
          <p:cNvPr id="55" name="正方形/長方形 54"/>
          <p:cNvSpPr/>
          <p:nvPr/>
        </p:nvSpPr>
        <p:spPr>
          <a:xfrm>
            <a:off x="1384661" y="182903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cxnSp>
        <p:nvCxnSpPr>
          <p:cNvPr id="56" name="直線矢印コネクタ 55"/>
          <p:cNvCxnSpPr/>
          <p:nvPr/>
        </p:nvCxnSpPr>
        <p:spPr>
          <a:xfrm flipH="1">
            <a:off x="1331640" y="1844824"/>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79512" y="2960948"/>
            <a:ext cx="4608512"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小規模企業者等の創業</a:t>
            </a:r>
            <a:r>
              <a:rPr lang="ja-JP" altLang="en-US" sz="1100" dirty="0">
                <a:solidFill>
                  <a:schemeClr val="tx1"/>
                </a:solidFill>
              </a:rPr>
              <a:t>及び経営</a:t>
            </a:r>
            <a:r>
              <a:rPr lang="ja-JP" altLang="en-US" sz="1100" dirty="0" smtClean="0">
                <a:solidFill>
                  <a:schemeClr val="tx1"/>
                </a:solidFill>
              </a:rPr>
              <a:t>革新に必要な設備の導入を促進するため（公財）大阪産業局が下記の事業を行うもの。</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設備貸与事業（長期低利で割賦販売又はリース）を行う制度。必要となる資金は、府及び金融機関からの借入によりまかなっている。</a:t>
            </a:r>
            <a:endParaRPr lang="en-US" altLang="ja-JP" sz="1100" dirty="0" smtClean="0">
              <a:solidFill>
                <a:schemeClr val="tx1"/>
              </a:solidFill>
            </a:endParaRPr>
          </a:p>
          <a:p>
            <a:r>
              <a:rPr lang="ja-JP" altLang="en-US" sz="1100" dirty="0" smtClean="0">
                <a:solidFill>
                  <a:schemeClr val="tx1"/>
                </a:solidFill>
              </a:rPr>
              <a:t>○損失補償の内容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a:t>
            </a:r>
            <a:r>
              <a:rPr lang="ja-JP" altLang="en-US" sz="1100" dirty="0">
                <a:solidFill>
                  <a:schemeClr val="tx1"/>
                </a:solidFill>
              </a:rPr>
              <a:t>企業者等</a:t>
            </a:r>
            <a:r>
              <a:rPr lang="ja-JP" altLang="en-US" sz="1100" dirty="0" smtClean="0">
                <a:solidFill>
                  <a:schemeClr val="tx1"/>
                </a:solidFill>
              </a:rPr>
              <a:t>が、</a:t>
            </a:r>
            <a:r>
              <a:rPr lang="en-US" altLang="ja-JP" sz="1100" dirty="0" smtClean="0">
                <a:solidFill>
                  <a:schemeClr val="tx1"/>
                </a:solidFill>
              </a:rPr>
              <a:t>(</a:t>
            </a:r>
            <a:r>
              <a:rPr lang="ja-JP" altLang="en-US" sz="1100" dirty="0" smtClean="0">
                <a:solidFill>
                  <a:schemeClr val="tx1"/>
                </a:solidFill>
              </a:rPr>
              <a:t>公財</a:t>
            </a:r>
            <a:r>
              <a:rPr lang="en-US" altLang="ja-JP" sz="1100" dirty="0">
                <a:solidFill>
                  <a:schemeClr val="tx1"/>
                </a:solidFill>
              </a:rPr>
              <a:t>)</a:t>
            </a:r>
            <a:r>
              <a:rPr lang="ja-JP" altLang="en-US" sz="1100" dirty="0" smtClean="0">
                <a:solidFill>
                  <a:schemeClr val="tx1"/>
                </a:solidFill>
              </a:rPr>
              <a:t>大阪産業局に対して、債務不履行が生じた場合、府が損失補償を行う。</a:t>
            </a:r>
            <a:endParaRPr kumimoji="1" lang="ja-JP" altLang="en-US" sz="1100" dirty="0">
              <a:solidFill>
                <a:schemeClr val="tx1"/>
              </a:solidFill>
            </a:endParaRPr>
          </a:p>
        </p:txBody>
      </p:sp>
      <p:cxnSp>
        <p:nvCxnSpPr>
          <p:cNvPr id="58" name="直線矢印コネクタ 57"/>
          <p:cNvCxnSpPr/>
          <p:nvPr/>
        </p:nvCxnSpPr>
        <p:spPr>
          <a:xfrm>
            <a:off x="2327878" y="20608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9" name="下矢印 58"/>
          <p:cNvSpPr/>
          <p:nvPr/>
        </p:nvSpPr>
        <p:spPr>
          <a:xfrm rot="5400000">
            <a:off x="3029918" y="1442691"/>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2968939" y="1866720"/>
            <a:ext cx="209935" cy="216024"/>
            <a:chOff x="2927995" y="2420888"/>
            <a:chExt cx="209935" cy="216024"/>
          </a:xfrm>
        </p:grpSpPr>
        <p:cxnSp>
          <p:nvCxnSpPr>
            <p:cNvPr id="35" name="直線コネクタ 34"/>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61" name="フレーム 60"/>
          <p:cNvSpPr/>
          <p:nvPr/>
        </p:nvSpPr>
        <p:spPr>
          <a:xfrm>
            <a:off x="278396" y="4581128"/>
            <a:ext cx="1728192" cy="44220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40" name="正方形/長方形 39"/>
          <p:cNvSpPr/>
          <p:nvPr/>
        </p:nvSpPr>
        <p:spPr>
          <a:xfrm>
            <a:off x="2027895" y="4750436"/>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a:solidFill>
                  <a:schemeClr val="tx1"/>
                </a:solidFill>
              </a:rPr>
              <a:t>（</a:t>
            </a:r>
            <a:r>
              <a:rPr lang="ja-JP" altLang="en-US" sz="1000" smtClean="0">
                <a:solidFill>
                  <a:schemeClr val="tx1"/>
                </a:solidFill>
              </a:rPr>
              <a:t>令和２年度</a:t>
            </a:r>
            <a:r>
              <a:rPr lang="ja-JP" altLang="en-US" sz="1000" dirty="0">
                <a:solidFill>
                  <a:schemeClr val="tx1"/>
                </a:solidFill>
              </a:rPr>
              <a:t>）</a:t>
            </a:r>
            <a:endParaRPr kumimoji="1" lang="ja-JP" altLang="en-US" sz="1000" dirty="0">
              <a:solidFill>
                <a:schemeClr val="tx1"/>
              </a:solidFill>
            </a:endParaRPr>
          </a:p>
        </p:txBody>
      </p:sp>
      <p:graphicFrame>
        <p:nvGraphicFramePr>
          <p:cNvPr id="41" name="オブジェクト 40"/>
          <p:cNvGraphicFramePr>
            <a:graphicFrameLocks noChangeAspect="1"/>
          </p:cNvGraphicFramePr>
          <p:nvPr>
            <p:extLst/>
          </p:nvPr>
        </p:nvGraphicFramePr>
        <p:xfrm>
          <a:off x="227742" y="4976416"/>
          <a:ext cx="4509059" cy="1737834"/>
        </p:xfrm>
        <a:graphic>
          <a:graphicData uri="http://schemas.openxmlformats.org/presentationml/2006/ole">
            <mc:AlternateContent xmlns:mc="http://schemas.openxmlformats.org/markup-compatibility/2006">
              <mc:Choice xmlns:v="urn:schemas-microsoft-com:vml" Requires="v">
                <p:oleObj spid="_x0000_s1029" name="ワークシート" r:id="rId3" imgW="5648437" imgH="2476349" progId="Excel.Sheet.8">
                  <p:embed/>
                </p:oleObj>
              </mc:Choice>
              <mc:Fallback>
                <p:oleObj name="ワークシート" r:id="rId3" imgW="5648437" imgH="2476349" progId="Excel.Sheet.8">
                  <p:embed/>
                  <p:pic>
                    <p:nvPicPr>
                      <p:cNvPr id="41" name="オブジェクト 40"/>
                      <p:cNvPicPr>
                        <a:picLocks noChangeAspect="1" noChangeArrowheads="1"/>
                      </p:cNvPicPr>
                      <p:nvPr/>
                    </p:nvPicPr>
                    <p:blipFill>
                      <a:blip r:embed="rId4"/>
                      <a:srcRect/>
                      <a:stretch>
                        <a:fillRect/>
                      </a:stretch>
                    </p:blipFill>
                    <p:spPr bwMode="auto">
                      <a:xfrm>
                        <a:off x="227742" y="4976416"/>
                        <a:ext cx="4509059" cy="1737834"/>
                      </a:xfrm>
                      <a:prstGeom prst="rect">
                        <a:avLst/>
                      </a:prstGeom>
                      <a:solidFill>
                        <a:srgbClr val="C6D9F1"/>
                      </a:solidFill>
                      <a:ln>
                        <a:noFill/>
                      </a:ln>
                      <a:extLst/>
                    </p:spPr>
                  </p:pic>
                </p:oleObj>
              </mc:Fallback>
            </mc:AlternateContent>
          </a:graphicData>
        </a:graphic>
      </p:graphicFrame>
      <p:sp>
        <p:nvSpPr>
          <p:cNvPr id="39" name="正方形/長方形 3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3054932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a:t>
            </a:r>
            <a:r>
              <a:rPr lang="ja-JP" altLang="en-US" sz="1400" b="1" dirty="0" smtClean="0">
                <a:solidFill>
                  <a:schemeClr val="tx1"/>
                </a:solidFill>
              </a:rPr>
              <a:t>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extLst/>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smtClean="0"/>
                        <a:t>府の公共</a:t>
                      </a:r>
                      <a:r>
                        <a:rPr kumimoji="1" lang="ja-JP" altLang="en-US" sz="1100" b="0" dirty="0" smtClean="0"/>
                        <a:t>事業に必要な土地を先行取得するための制度であり、府として事業の必要性が高く、安定的かつ有利な金融機関からの資金調達</a:t>
                      </a:r>
                      <a:r>
                        <a:rPr kumimoji="1" lang="ja-JP" altLang="en-US" sz="1100" b="0" smtClean="0"/>
                        <a:t>には、公</a:t>
                      </a:r>
                      <a:r>
                        <a:rPr kumimoji="1" lang="ja-JP" altLang="en-US" sz="1100" b="0" dirty="0" smtClean="0"/>
                        <a:t>有地の拡大の推進に</a:t>
                      </a:r>
                      <a:r>
                        <a:rPr kumimoji="1" lang="ja-JP" altLang="en-US" sz="1100" b="0" smtClean="0"/>
                        <a:t>関する法律に基づく府</a:t>
                      </a:r>
                      <a:r>
                        <a:rPr kumimoji="1" lang="ja-JP" altLang="en-US" sz="1100" b="0" dirty="0" smtClean="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土地開発公社が一部又は全部の債務を履行しない場合に残存する債務</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59225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r>
                        <a:rPr kumimoji="1" lang="ja-JP" altLang="en-US" sz="1100" b="0" dirty="0" smtClean="0"/>
                        <a:t>無</a:t>
                      </a:r>
                    </a:p>
                  </a:txBody>
                  <a:tcPr/>
                </a:tc>
                <a:extLst>
                  <a:ext uri="{0D108BD9-81ED-4DB2-BD59-A6C34878D82A}">
                    <a16:rowId xmlns:a16="http://schemas.microsoft.com/office/drawing/2014/main" val="10004"/>
                  </a:ext>
                </a:extLst>
              </a:tr>
              <a:tr h="592252">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rPr>
                        <a:t>R4</a:t>
                      </a:r>
                      <a:r>
                        <a:rPr kumimoji="1" lang="ja-JP" altLang="en-US" sz="1100" b="0" u="none" dirty="0" smtClean="0">
                          <a:solidFill>
                            <a:schemeClr val="tx1"/>
                          </a:solidFill>
                        </a:rPr>
                        <a:t>設定額　：１１４億４，１７８万１千円　</a:t>
                      </a:r>
                      <a:endParaRPr kumimoji="1" lang="en-US" altLang="ja-JP" sz="1100" b="0" u="none"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（設定残額</a:t>
                      </a:r>
                      <a:r>
                        <a:rPr kumimoji="1" lang="ja-JP" altLang="en-US" sz="1100" b="0" u="none" baseline="0" dirty="0" smtClean="0">
                          <a:solidFill>
                            <a:schemeClr val="tx1"/>
                          </a:solidFill>
                        </a:rPr>
                        <a:t> </a:t>
                      </a:r>
                      <a:r>
                        <a:rPr kumimoji="1" lang="ja-JP" altLang="en-US" sz="1100" b="0" u="none" dirty="0" smtClean="0">
                          <a:solidFill>
                            <a:schemeClr val="tx1"/>
                          </a:solidFill>
                        </a:rPr>
                        <a:t>：</a:t>
                      </a:r>
                      <a:r>
                        <a:rPr kumimoji="1" lang="ja-JP" altLang="en-US" sz="1100" b="0" u="none" dirty="0" smtClean="0">
                          <a:solidFill>
                            <a:srgbClr val="000000"/>
                          </a:solidFill>
                        </a:rPr>
                        <a:t>２７５億２，６１０万７千円</a:t>
                      </a:r>
                      <a:r>
                        <a:rPr kumimoji="1" lang="ja-JP" altLang="en-US" sz="1100" b="0" u="none" dirty="0" smtClean="0">
                          <a:solidFill>
                            <a:schemeClr val="tx1"/>
                          </a:solidFill>
                        </a:rPr>
                        <a:t>）</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大阪府土地開発公社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大阪府</a:t>
            </a:r>
            <a:endParaRPr kumimoji="1" lang="en-US" altLang="ja-JP" sz="1200" dirty="0" smtClean="0"/>
          </a:p>
          <a:p>
            <a:pPr algn="ctr"/>
            <a:r>
              <a:rPr lang="ja-JP" altLang="en-US" sz="1200" dirty="0"/>
              <a:t>土地</a:t>
            </a:r>
            <a:r>
              <a:rPr lang="ja-JP" altLang="en-US" sz="1200" dirty="0" smtClean="0"/>
              <a:t>開発</a:t>
            </a:r>
            <a:endParaRPr lang="en-US" altLang="ja-JP" sz="1200" dirty="0" smtClean="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地権者</a:t>
            </a:r>
            <a:endParaRPr kumimoji="1" lang="ja-JP" altLang="en-US" sz="1200" dirty="0">
              <a:solidFill>
                <a:schemeClr val="tx1"/>
              </a:solidFill>
            </a:endParaRP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a:t>
            </a:r>
            <a:r>
              <a:rPr lang="ja-JP" altLang="en-US" sz="1100" dirty="0">
                <a:solidFill>
                  <a:schemeClr val="tx1"/>
                </a:solidFill>
              </a:rPr>
              <a:t>債務保証</a:t>
            </a:r>
            <a:r>
              <a:rPr lang="ja-JP" altLang="en-US" sz="1100" dirty="0" smtClean="0">
                <a:solidFill>
                  <a:schemeClr val="tx1"/>
                </a:solidFill>
              </a:rPr>
              <a:t>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金融機関からの借入に対する償還について府が債務保証を行う。</a:t>
            </a:r>
            <a:endParaRPr lang="en-US" altLang="ja-JP" sz="1100" dirty="0" smtClean="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将来の買戻しを予定</a:t>
            </a:r>
            <a:endParaRPr lang="en-US" altLang="ja-JP" sz="1100" dirty="0" smtClean="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土地の</a:t>
            </a:r>
            <a:r>
              <a:rPr lang="en-US" altLang="ja-JP" sz="1100" dirty="0">
                <a:solidFill>
                  <a:schemeClr val="tx1"/>
                </a:solidFill>
              </a:rPr>
              <a:t/>
            </a:r>
            <a:br>
              <a:rPr lang="en-US" altLang="ja-JP" sz="1100" dirty="0">
                <a:solidFill>
                  <a:schemeClr val="tx1"/>
                </a:solidFill>
              </a:rPr>
            </a:br>
            <a:r>
              <a:rPr lang="ja-JP" altLang="en-US" sz="1100" dirty="0" smtClean="0">
                <a:solidFill>
                  <a:schemeClr val="tx1"/>
                </a:solidFill>
              </a:rPr>
              <a:t>先行取得</a:t>
            </a:r>
            <a:endParaRPr lang="en-US" altLang="ja-JP" sz="1200" dirty="0" smtClean="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smtClean="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smtClean="0">
                <a:solidFill>
                  <a:schemeClr val="tx1"/>
                </a:solidFill>
              </a:rPr>
              <a:t>（令和２年度</a:t>
            </a:r>
            <a:r>
              <a:rPr kumimoji="1" lang="ja-JP" altLang="en-US" sz="1000" dirty="0" smtClean="0">
                <a:solidFill>
                  <a:schemeClr val="tx1"/>
                </a:solidFill>
              </a:rPr>
              <a:t>）</a:t>
            </a:r>
            <a:endParaRPr kumimoji="1" lang="ja-JP" altLang="en-US" sz="1000" dirty="0">
              <a:solidFill>
                <a:schemeClr val="tx1"/>
              </a:solidFill>
            </a:endParaRPr>
          </a:p>
        </p:txBody>
      </p:sp>
      <p:sp>
        <p:nvSpPr>
          <p:cNvPr id="152" name="Rectangle 26"/>
          <p:cNvSpPr>
            <a:spLocks noChangeArrowheads="1"/>
          </p:cNvSpPr>
          <p:nvPr/>
        </p:nvSpPr>
        <p:spPr bwMode="auto">
          <a:xfrm>
            <a:off x="1924972" y="6532897"/>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smtClean="0">
                <a:solidFill>
                  <a:srgbClr val="000000"/>
                </a:solidFill>
                <a:latin typeface="ＭＳ Ｐゴシック" charset="-128"/>
              </a:rPr>
              <a:t>△</a:t>
            </a:r>
            <a:r>
              <a:rPr lang="en-US" altLang="ja-JP" sz="1000" dirty="0" smtClean="0">
                <a:solidFill>
                  <a:srgbClr val="000000"/>
                </a:solidFill>
                <a:latin typeface="ＭＳ Ｐゴシック" charset="-128"/>
              </a:rPr>
              <a:t>13</a:t>
            </a:r>
            <a:endParaRPr lang="ja-JP" altLang="ja-JP" dirty="0">
              <a:latin typeface="Arial" charset="0"/>
            </a:endParaRPr>
          </a:p>
        </p:txBody>
      </p:sp>
      <p:grpSp>
        <p:nvGrpSpPr>
          <p:cNvPr id="116" name="Group 4"/>
          <p:cNvGrpSpPr>
            <a:grpSpLocks noChangeAspect="1"/>
          </p:cNvGrpSpPr>
          <p:nvPr/>
        </p:nvGrpSpPr>
        <p:grpSpPr bwMode="auto">
          <a:xfrm>
            <a:off x="262949" y="5126272"/>
            <a:ext cx="3659187" cy="1547812"/>
            <a:chOff x="295" y="3185"/>
            <a:chExt cx="2305" cy="975"/>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70" y="3185"/>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dirty="0">
                  <a:solidFill>
                    <a:srgbClr val="000000"/>
                  </a:solidFill>
                  <a:latin typeface="ＭＳ Ｐゴシック" charset="-128"/>
                </a:rPr>
                <a:t>（単位：百万円）</a:t>
              </a:r>
              <a:endParaRPr lang="ja-JP" dirty="0">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93" y="3290"/>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8,611</a:t>
              </a: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91" y="3297"/>
              <a:ext cx="17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7,694</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396" y="3398"/>
              <a:ext cx="1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1,152</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3" y="3494"/>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32</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91" y="3485"/>
              <a:ext cx="1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6,542</a:t>
              </a:r>
              <a:endParaRPr lang="en-US" altLang="ja-JP" sz="1000" dirty="0">
                <a:latin typeface="ＭＳ Ｐゴシック" charset="-128"/>
              </a:endParaRP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55"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917</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8"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 5,193</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1"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9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a:t>
              </a:r>
              <a:r>
                <a:rPr lang="en-US" altLang="ja-JP" sz="1000" dirty="0" smtClean="0">
                  <a:latin typeface="ＭＳ Ｐゴシック" charset="-128"/>
                </a:rPr>
                <a:t>5,206</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3</a:t>
            </a:r>
            <a:endParaRPr lang="ja-JP" altLang="en-US" dirty="0">
              <a:solidFill>
                <a:prstClr val="black"/>
              </a:solidFill>
            </a:endParaRPr>
          </a:p>
        </p:txBody>
      </p:sp>
      <p:sp>
        <p:nvSpPr>
          <p:cNvPr id="90" name="Rectangle 8"/>
          <p:cNvSpPr>
            <a:spLocks noChangeArrowheads="1"/>
          </p:cNvSpPr>
          <p:nvPr/>
        </p:nvSpPr>
        <p:spPr bwMode="auto">
          <a:xfrm>
            <a:off x="1853047" y="5445359"/>
            <a:ext cx="43497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a:t>
            </a:r>
            <a:r>
              <a:rPr lang="en-US" altLang="ja-JP" sz="1000" b="1" dirty="0">
                <a:latin typeface="ＭＳ Ｐゴシック" charset="-128"/>
              </a:rPr>
              <a:t>8</a:t>
            </a:r>
            <a:r>
              <a:rPr lang="en-US" altLang="ja-JP" sz="1000" b="1" dirty="0" smtClean="0">
                <a:latin typeface="ＭＳ Ｐゴシック" charset="-128"/>
              </a:rPr>
              <a:t>,579</a:t>
            </a:r>
          </a:p>
        </p:txBody>
      </p:sp>
    </p:spTree>
    <p:extLst>
      <p:ext uri="{BB962C8B-B14F-4D97-AF65-F5344CB8AC3E}">
        <p14:creationId xmlns:p14="http://schemas.microsoft.com/office/powerpoint/2010/main" val="1676961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大阪府住宅供給公社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①大阪府住宅供給公社事業損失</a:t>
                      </a:r>
                      <a:r>
                        <a:rPr kumimoji="1" lang="en-US" altLang="ja-JP" sz="1200" dirty="0" smtClean="0"/>
                        <a:t/>
                      </a:r>
                      <a:br>
                        <a:rPr kumimoji="1" lang="en-US" altLang="ja-JP" sz="1200" dirty="0" smtClean="0"/>
                      </a:br>
                      <a:r>
                        <a:rPr kumimoji="1" lang="ja-JP" altLang="en-US" sz="1200" dirty="0" smtClean="0"/>
                        <a:t>②大阪府住宅供給公社賃貸住宅建設資金等借入</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大阪府</a:t>
            </a:r>
            <a:endParaRPr lang="en-US" altLang="ja-JP" sz="1200" dirty="0" smtClean="0"/>
          </a:p>
          <a:p>
            <a:pPr algn="ctr"/>
            <a:r>
              <a:rPr kumimoji="1" lang="ja-JP" altLang="en-US" sz="1200" dirty="0" smtClean="0"/>
              <a:t>住宅供給</a:t>
            </a:r>
            <a:endParaRPr kumimoji="1" lang="en-US" altLang="ja-JP" sz="1200" dirty="0" smtClean="0"/>
          </a:p>
          <a:p>
            <a:pPr algn="ctr"/>
            <a:r>
              <a:rPr lang="ja-JP" altLang="en-US" sz="1200" dirty="0"/>
              <a:t>公社</a:t>
            </a:r>
            <a:endParaRPr kumimoji="1" lang="en-US" altLang="ja-JP" sz="1200" dirty="0" smtClean="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a:solidFill>
                  <a:schemeClr val="tx1"/>
                </a:solidFill>
              </a:rPr>
              <a:t>　</a:t>
            </a:r>
            <a:r>
              <a:rPr lang="ja-JP" altLang="en-US" sz="1100" dirty="0" smtClean="0">
                <a:solidFill>
                  <a:schemeClr val="tx1"/>
                </a:solidFill>
              </a:rPr>
              <a:t>住民生活</a:t>
            </a:r>
            <a:r>
              <a:rPr lang="ja-JP" altLang="en-US" sz="1100" dirty="0">
                <a:solidFill>
                  <a:schemeClr val="tx1"/>
                </a:solidFill>
              </a:rPr>
              <a:t>の安定と社会福祉の増進に寄与するとともに、秩序ある住宅市街地の開発に資するため</a:t>
            </a:r>
            <a:r>
              <a:rPr lang="ja-JP" altLang="en-US" sz="1100" dirty="0" smtClean="0">
                <a:solidFill>
                  <a:schemeClr val="tx1"/>
                </a:solidFill>
              </a:rPr>
              <a:t>、住宅</a:t>
            </a:r>
            <a:r>
              <a:rPr lang="ja-JP" altLang="en-US" sz="1100" dirty="0">
                <a:solidFill>
                  <a:schemeClr val="tx1"/>
                </a:solidFill>
              </a:rPr>
              <a:t>の積立分譲等の方法により居住環境の良好</a:t>
            </a:r>
            <a:r>
              <a:rPr lang="ja-JP" altLang="en-US" sz="1100" dirty="0" smtClean="0">
                <a:solidFill>
                  <a:schemeClr val="tx1"/>
                </a:solidFill>
              </a:rPr>
              <a:t>な集合住宅</a:t>
            </a:r>
            <a:r>
              <a:rPr lang="ja-JP" altLang="en-US" sz="1100" dirty="0">
                <a:solidFill>
                  <a:schemeClr val="tx1"/>
                </a:solidFill>
              </a:rPr>
              <a:t>及びその用に供する宅地を</a:t>
            </a:r>
            <a:r>
              <a:rPr lang="ja-JP" altLang="en-US" sz="1100" dirty="0" smtClean="0">
                <a:solidFill>
                  <a:schemeClr val="tx1"/>
                </a:solidFill>
              </a:rPr>
              <a:t>供給する事業。</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○損失補償の内容　</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公社</a:t>
            </a:r>
            <a:r>
              <a:rPr lang="ja-JP" altLang="en-US" sz="1100" dirty="0">
                <a:solidFill>
                  <a:schemeClr val="tx1"/>
                </a:solidFill>
              </a:rPr>
              <a:t>の金融機関からの借入の償還に対する損失</a:t>
            </a:r>
            <a:r>
              <a:rPr lang="ja-JP" altLang="en-US" sz="1100" dirty="0" smtClean="0">
                <a:solidFill>
                  <a:schemeClr val="tx1"/>
                </a:solidFill>
              </a:rPr>
              <a:t>補償。</a:t>
            </a:r>
            <a:r>
              <a:rPr lang="ja-JP" altLang="en-US" sz="1100" dirty="0">
                <a:solidFill>
                  <a:schemeClr val="tx1"/>
                </a:solidFill>
              </a:rPr>
              <a:t/>
            </a:r>
            <a:br>
              <a:rPr lang="ja-JP" altLang="en-US" sz="1100" dirty="0">
                <a:solidFill>
                  <a:schemeClr val="tx1"/>
                </a:solidFill>
              </a:rPr>
            </a:br>
            <a:endParaRPr lang="en-US" altLang="ja-JP" sz="900" dirty="0" smtClean="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extLst>
              <p:ext uri="{D42A27DB-BD31-4B8C-83A1-F6EECF244321}">
                <p14:modId xmlns:p14="http://schemas.microsoft.com/office/powerpoint/2010/main" val="2303466892"/>
              </p:ext>
            </p:extLst>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居住環境の良好な集合住宅及びその宅地を供給する事業であり、府として事業の必要性が高く、安定的かつ有利な金融機関からの資金調達には府の</a:t>
                      </a:r>
                      <a:r>
                        <a:rPr kumimoji="1" lang="ja-JP" altLang="en-US" sz="1100" b="0" dirty="0" smtClean="0">
                          <a:solidFill>
                            <a:schemeClr val="bg1"/>
                          </a:solidFill>
                        </a:rPr>
                        <a:t>損失補償</a:t>
                      </a:r>
                      <a:r>
                        <a:rPr kumimoji="1" lang="ja-JP" altLang="en-US" sz="1100" b="0" dirty="0" smtClean="0"/>
                        <a:t>が必要。</a:t>
                      </a:r>
                    </a:p>
                  </a:txBody>
                  <a:tcPr/>
                </a:tc>
                <a:extLst>
                  <a:ext uri="{0D108BD9-81ED-4DB2-BD59-A6C34878D82A}">
                    <a16:rowId xmlns:a16="http://schemas.microsoft.com/office/drawing/2014/main" val="10000"/>
                  </a:ext>
                </a:extLst>
              </a:tr>
              <a:tr h="50857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公社全体の借入金の償還計画が策定されており、府がこの計画性を確認しているため、事業に支障を来すことはないと考える。</a:t>
                      </a:r>
                      <a:endParaRPr kumimoji="1" lang="en-US" altLang="ja-JP" sz="1100" b="0" dirty="0" smtClean="0"/>
                    </a:p>
                  </a:txBody>
                  <a:tcPr/>
                </a:tc>
                <a:extLst>
                  <a:ext uri="{0D108BD9-81ED-4DB2-BD59-A6C34878D82A}">
                    <a16:rowId xmlns:a16="http://schemas.microsoft.com/office/drawing/2014/main" val="10001"/>
                  </a:ext>
                </a:extLst>
              </a:tr>
              <a:tr h="466535">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弁済期限又は住宅供給公社が破産、民事再生等の法的整理手続開始の申し立てを受けた時点から一定期間後に保有資産の処分による弁済を行っても残存する未弁済額。</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429943">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j-ea"/>
                          <a:ea typeface="+mj-ea"/>
                        </a:rPr>
                        <a:t>R4</a:t>
                      </a:r>
                      <a:r>
                        <a:rPr kumimoji="1" lang="ja-JP" altLang="en-US" sz="1100" b="0" u="none" dirty="0" smtClean="0">
                          <a:solidFill>
                            <a:schemeClr val="tx1"/>
                          </a:solidFill>
                          <a:latin typeface="+mj-ea"/>
                          <a:ea typeface="+mj-ea"/>
                        </a:rPr>
                        <a:t>設定</a:t>
                      </a:r>
                      <a:r>
                        <a:rPr kumimoji="1" lang="ja-JP" altLang="en-US" sz="1100" b="0" u="none" dirty="0" smtClean="0">
                          <a:solidFill>
                            <a:schemeClr val="tx1"/>
                          </a:solidFill>
                          <a:latin typeface="+mj-ea"/>
                          <a:ea typeface="+mj-ea"/>
                        </a:rPr>
                        <a:t>額　：　４０億４，２４０万円　</a:t>
                      </a:r>
                      <a:endParaRPr kumimoji="1" lang="en-US" altLang="ja-JP" sz="1100" b="0" u="none" dirty="0" smtClean="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j-ea"/>
                          <a:ea typeface="+mj-ea"/>
                        </a:rPr>
                        <a:t>　</a:t>
                      </a:r>
                      <a:r>
                        <a:rPr kumimoji="1" lang="ja-JP" altLang="en-US" sz="800" b="0" u="none" dirty="0" smtClean="0">
                          <a:solidFill>
                            <a:schemeClr val="tx1"/>
                          </a:solidFill>
                          <a:latin typeface="+mj-ea"/>
                          <a:ea typeface="+mj-ea"/>
                        </a:rPr>
                        <a:t>（設定残額　３０５億１，５４０万円</a:t>
                      </a:r>
                      <a:r>
                        <a:rPr kumimoji="1" lang="en-US" altLang="ja-JP" sz="800" b="0" u="none" dirty="0" smtClean="0">
                          <a:solidFill>
                            <a:schemeClr val="tx1"/>
                          </a:solidFill>
                          <a:latin typeface="+mj-ea"/>
                          <a:ea typeface="+mj-ea"/>
                        </a:rPr>
                        <a:t>※R</a:t>
                      </a:r>
                      <a:r>
                        <a:rPr kumimoji="1" lang="ja-JP" altLang="en-US" sz="800" b="0" u="none" dirty="0" smtClean="0">
                          <a:solidFill>
                            <a:schemeClr val="tx1"/>
                          </a:solidFill>
                          <a:latin typeface="+mj-ea"/>
                          <a:ea typeface="+mj-ea"/>
                        </a:rPr>
                        <a:t>３年度末</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見込み</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a:t>
                      </a:r>
                      <a:endParaRPr kumimoji="1" lang="en-US" altLang="ja-JP" sz="800" b="0" u="none" dirty="0" smtClean="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a:t>
            </a:r>
            <a:r>
              <a:rPr lang="ja-JP" altLang="en-US" sz="1000" dirty="0" smtClean="0">
                <a:solidFill>
                  <a:schemeClr val="tx1"/>
                </a:solidFill>
              </a:rPr>
              <a:t>令和２</a:t>
            </a:r>
            <a:r>
              <a:rPr kumimoji="1" lang="ja-JP" altLang="en-US" sz="1000" dirty="0" smtClean="0">
                <a:solidFill>
                  <a:schemeClr val="tx1"/>
                </a:solidFill>
              </a:rPr>
              <a:t>年度）</a:t>
            </a:r>
            <a:endParaRPr kumimoji="1" lang="ja-JP" altLang="en-US" sz="1000" dirty="0">
              <a:solidFill>
                <a:schemeClr val="tx1"/>
              </a:solidFill>
            </a:endParaRPr>
          </a:p>
        </p:txBody>
      </p:sp>
      <p:grpSp>
        <p:nvGrpSpPr>
          <p:cNvPr id="2" name="Group 4"/>
          <p:cNvGrpSpPr>
            <a:grpSpLocks noChangeAspect="1"/>
          </p:cNvGrpSpPr>
          <p:nvPr/>
        </p:nvGrpSpPr>
        <p:grpSpPr bwMode="auto">
          <a:xfrm>
            <a:off x="467544" y="5142061"/>
            <a:ext cx="3360738" cy="1311275"/>
            <a:chOff x="295" y="3249"/>
            <a:chExt cx="2117"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224,093</a:t>
              </a:r>
              <a:endParaRPr lang="en-US" altLang="ja-JP" sz="900" b="1" dirty="0" smtClean="0">
                <a:solidFill>
                  <a:srgbClr val="000000"/>
                </a:solidFill>
                <a:latin typeface="ＭＳ Ｐゴシック" pitchFamily="50" charset="-128"/>
                <a:ea typeface="ＭＳ Ｐゴシック" pitchFamily="50" charset="-128"/>
                <a:cs typeface="ＭＳ Ｐゴシック" pitchFamily="50" charset="-128"/>
              </a:endParaRP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162,924</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187" y="344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mj-ea"/>
                  <a:ea typeface="+mj-ea"/>
                  <a:cs typeface="ＭＳ Ｐゴシック" pitchFamily="50" charset="-128"/>
                </a:rPr>
                <a:t>14,306</a:t>
              </a:r>
              <a:endParaRPr kumimoji="1" lang="ja-JP" altLang="ja-JP" sz="9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094" y="3447"/>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11,818</a:t>
              </a:r>
              <a:endParaRPr kumimoji="1"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57"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latin typeface="ＭＳ Ｐゴシック" panose="020B0600070205080204" pitchFamily="50" charset="-128"/>
                  <a:ea typeface="ＭＳ Ｐゴシック" panose="020B0600070205080204" pitchFamily="50" charset="-128"/>
                  <a:cs typeface="ＭＳ Ｐゴシック" pitchFamily="50" charset="-128"/>
                </a:rPr>
                <a:t>209,786</a:t>
              </a:r>
              <a:endParaRPr kumimoji="1" lang="ja-JP" altLang="ja-JP" sz="9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2"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151,105</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61,169</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80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1,893</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7"/>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1,632</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255" y="3986"/>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2,745</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428"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6" name="正方形/長方形 75"/>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Tree>
    <p:extLst>
      <p:ext uri="{BB962C8B-B14F-4D97-AF65-F5344CB8AC3E}">
        <p14:creationId xmlns:p14="http://schemas.microsoft.com/office/powerpoint/2010/main" val="2815994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1881</TotalTime>
  <Words>1603</Words>
  <Application>Microsoft Office PowerPoint</Application>
  <PresentationFormat>画面に合わせる (4:3)</PresentationFormat>
  <Paragraphs>193</Paragraphs>
  <Slides>4</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9" baseType="lpstr">
      <vt:lpstr>ＭＳ Ｐゴシック</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原田　伸太郎</cp:lastModifiedBy>
  <cp:revision>283</cp:revision>
  <cp:lastPrinted>2021-12-23T07:52:22Z</cp:lastPrinted>
  <dcterms:created xsi:type="dcterms:W3CDTF">2011-09-06T07:28:09Z</dcterms:created>
  <dcterms:modified xsi:type="dcterms:W3CDTF">2022-02-07T15:50:40Z</dcterms:modified>
</cp:coreProperties>
</file>