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6" r:id="rId2"/>
    <p:sldId id="277" r:id="rId3"/>
    <p:sldId id="278" r:id="rId4"/>
    <p:sldId id="27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21" autoAdjust="0"/>
    <p:restoredTop sz="94660"/>
  </p:normalViewPr>
  <p:slideViewPr>
    <p:cSldViewPr>
      <p:cViewPr varScale="1">
        <p:scale>
          <a:sx n="78" d="100"/>
          <a:sy n="78" d="100"/>
        </p:scale>
        <p:origin x="13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409459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3</a:t>
            </a:fld>
            <a:endParaRPr kumimoji="1" lang="ja-JP" altLang="en-US"/>
          </a:p>
        </p:txBody>
      </p:sp>
    </p:spTree>
    <p:extLst>
      <p:ext uri="{BB962C8B-B14F-4D97-AF65-F5344CB8AC3E}">
        <p14:creationId xmlns:p14="http://schemas.microsoft.com/office/powerpoint/2010/main" val="151919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68510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2022/2/8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228419770"/>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地方債を発行する３７団体）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して、全国型市場公募地方債を発行する地方公共団体のうち３７団体が共同して証券を発行するもの。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地方財政法第５条の７の規定に基づく連帯債務であり、３７団体の各々が発行額の全額について、償還及び利息の支払いの責任を負うもの。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814238469"/>
              </p:ext>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ea"/>
                          <a:ea typeface="+mn-ea"/>
                          <a:cs typeface="+mn-cs"/>
                        </a:rPr>
                        <a:t>４</a:t>
                      </a:r>
                      <a:r>
                        <a:rPr kumimoji="1" lang="ja-JP" altLang="en-US" sz="1100" b="0" u="none" kern="1200" dirty="0" smtClean="0">
                          <a:solidFill>
                            <a:schemeClr val="tx1"/>
                          </a:solidFill>
                          <a:latin typeface="+mn-lt"/>
                          <a:ea typeface="+mn-ea"/>
                          <a:cs typeface="+mn-cs"/>
                        </a:rPr>
                        <a:t>設定額　：　１兆１，２００億円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　（設定残額　１３兆６，８２０億円）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（３７団体の各々が発行額の全額の責任を負うもの）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３７団体が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278647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50405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3300924647"/>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a:t>
                      </a:r>
                      <a:r>
                        <a:rPr kumimoji="1" lang="ja-JP" altLang="en-US" sz="1100" b="0" dirty="0" smtClean="0">
                          <a:solidFill>
                            <a:schemeClr val="bg1"/>
                          </a:solidFill>
                        </a:rPr>
                        <a:t>大阪産業局が</a:t>
                      </a:r>
                      <a:r>
                        <a:rPr kumimoji="1" lang="ja-JP" altLang="en-US" sz="1100" b="0" dirty="0" smtClean="0"/>
                        <a:t>事業を円滑に行うには府の損失補償が必要。</a:t>
                      </a:r>
                      <a:endParaRPr kumimoji="1" lang="ja-JP" altLang="en-US" sz="1100" b="0" dirty="0"/>
                    </a:p>
                  </a:txBody>
                  <a:tcPr/>
                </a:tc>
                <a:extLst>
                  <a:ext uri="{0D108BD9-81ED-4DB2-BD59-A6C34878D82A}">
                    <a16:rowId xmlns:a16="http://schemas.microsoft.com/office/drawing/2014/main" val="10000"/>
                  </a:ext>
                </a:extLst>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（公財）大阪産業局</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extLst>
                  <a:ext uri="{0D108BD9-81ED-4DB2-BD59-A6C34878D82A}">
                    <a16:rowId xmlns:a16="http://schemas.microsoft.com/office/drawing/2014/main" val="10002"/>
                  </a:ext>
                </a:extLst>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r>
                        <a:rPr kumimoji="1" lang="ja-JP" altLang="en-US" sz="1100" b="0" dirty="0" smtClean="0">
                          <a:solidFill>
                            <a:srgbClr val="FF0000"/>
                          </a:solidFill>
                        </a:rPr>
                        <a:t>。</a:t>
                      </a:r>
                      <a:endParaRPr kumimoji="1" lang="ja-JP" altLang="en-US" sz="1100" b="0" dirty="0">
                        <a:solidFill>
                          <a:srgbClr val="FF0000"/>
                        </a:solidFill>
                      </a:endParaRPr>
                    </a:p>
                  </a:txBody>
                  <a:tcPr/>
                </a:tc>
                <a:extLst>
                  <a:ext uri="{0D108BD9-81ED-4DB2-BD59-A6C34878D82A}">
                    <a16:rowId xmlns:a16="http://schemas.microsoft.com/office/drawing/2014/main" val="10003"/>
                  </a:ext>
                </a:extLst>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n-ea"/>
                          <a:ea typeface="+mn-ea"/>
                        </a:rPr>
                        <a:t>R4</a:t>
                      </a:r>
                      <a:r>
                        <a:rPr kumimoji="1" lang="ja-JP" altLang="en-US" sz="1100" b="0" u="none" dirty="0" smtClean="0">
                          <a:solidFill>
                            <a:schemeClr val="tx1"/>
                          </a:solidFill>
                          <a:latin typeface="+mn-ea"/>
                          <a:ea typeface="+mn-ea"/>
                        </a:rPr>
                        <a:t>設定</a:t>
                      </a:r>
                      <a:r>
                        <a:rPr kumimoji="1" lang="ja-JP" altLang="en-US" sz="1100" b="0" u="none" dirty="0" smtClean="0">
                          <a:solidFill>
                            <a:schemeClr val="tx1"/>
                          </a:solidFill>
                        </a:rPr>
                        <a:t>額　：　</a:t>
                      </a:r>
                      <a:r>
                        <a:rPr kumimoji="1" lang="ja-JP" altLang="en-US" sz="1100" b="0" u="none" dirty="0" smtClean="0">
                          <a:solidFill>
                            <a:schemeClr val="tx1"/>
                          </a:solidFill>
                          <a:latin typeface="+mn-ea"/>
                          <a:ea typeface="+mn-ea"/>
                        </a:rPr>
                        <a:t>２億円　</a:t>
                      </a:r>
                      <a:endParaRPr kumimoji="1" lang="en-US" altLang="ja-JP" sz="1100" b="0" u="none" dirty="0" smtClean="0">
                        <a:solidFill>
                          <a:schemeClr val="tx1"/>
                        </a:solidFill>
                        <a:latin typeface="+mn-ea"/>
                        <a:ea typeface="+mn-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n-ea"/>
                          <a:ea typeface="+mn-ea"/>
                        </a:rPr>
                        <a:t>　（設定残額　１９．２億</a:t>
                      </a:r>
                      <a:r>
                        <a:rPr kumimoji="1" lang="ja-JP" altLang="en-US" sz="1100" b="0" u="none" dirty="0" smtClean="0">
                          <a:solidFill>
                            <a:schemeClr val="tx1"/>
                          </a:solidFill>
                        </a:rPr>
                        <a:t>円）</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a:t>
                      </a:r>
                      <a:r>
                        <a:rPr kumimoji="1" lang="ja-JP" altLang="en-US" sz="1400" dirty="0" smtClean="0">
                          <a:solidFill>
                            <a:schemeClr val="tx1"/>
                          </a:solidFill>
                        </a:rPr>
                        <a:t>産業局</a:t>
                      </a:r>
                      <a:endParaRPr kumimoji="1" lang="ja-JP" altLang="en-US" sz="1400" dirty="0">
                        <a:solidFill>
                          <a:schemeClr val="tx1"/>
                        </a:solidFill>
                      </a:endParaRPr>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a:t>
            </a:r>
            <a:endParaRPr kumimoji="1" lang="en-US" altLang="ja-JP" sz="1200" dirty="0" smtClean="0">
              <a:solidFill>
                <a:schemeClr val="tx1"/>
              </a:solidFill>
            </a:endParaRPr>
          </a:p>
          <a:p>
            <a:pPr algn="ctr"/>
            <a:r>
              <a:rPr kumimoji="1" lang="ja-JP" altLang="en-US" sz="1200" dirty="0" smtClean="0">
                <a:solidFill>
                  <a:schemeClr val="tx1"/>
                </a:solidFill>
              </a:rPr>
              <a:t>産業</a:t>
            </a:r>
            <a:r>
              <a:rPr lang="ja-JP" altLang="en-US" sz="1200" dirty="0" smtClean="0">
                <a:solidFill>
                  <a:schemeClr val="tx1"/>
                </a:solidFill>
              </a:rPr>
              <a:t>局</a:t>
            </a:r>
            <a:endParaRPr kumimoji="1" lang="en-US" altLang="ja-JP" sz="1200" dirty="0" smtClean="0">
              <a:solidFill>
                <a:schemeClr val="tx1"/>
              </a:solidFill>
            </a:endParaRPr>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革新に必要な設備の導入を促進するため（公財）大阪産業局が下記の事業を行うもの。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smtClean="0">
                <a:solidFill>
                  <a:schemeClr val="tx1"/>
                </a:solidFill>
              </a:rPr>
              <a:t>大阪産業局に対して、債務不履行が生じた場合、府が損失補償を行う。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a:solidFill>
                  <a:schemeClr val="tx1"/>
                </a:solidFill>
              </a:rPr>
              <a:t>（</a:t>
            </a:r>
            <a:r>
              <a:rPr lang="ja-JP" altLang="en-US" sz="1000" smtClean="0">
                <a:solidFill>
                  <a:schemeClr val="tx1"/>
                </a:solidFill>
              </a:rPr>
              <a:t>令和２年度</a:t>
            </a:r>
            <a:r>
              <a:rPr lang="ja-JP" altLang="en-US" sz="1000" dirty="0">
                <a:solidFill>
                  <a:schemeClr val="tx1"/>
                </a:solidFill>
              </a:rPr>
              <a:t>）</a:t>
            </a:r>
            <a:endParaRPr kumimoji="1" lang="ja-JP" altLang="en-US" sz="1000" dirty="0">
              <a:solidFill>
                <a:schemeClr val="tx1"/>
              </a:solidFill>
            </a:endParaRPr>
          </a:p>
        </p:txBody>
      </p:sp>
      <p:graphicFrame>
        <p:nvGraphicFramePr>
          <p:cNvPr id="41" name="オブジェクト 40"/>
          <p:cNvGraphicFramePr>
            <a:graphicFrameLocks noChangeAspect="1"/>
          </p:cNvGraphicFramePr>
          <p:nvPr>
            <p:extLst/>
          </p:nvPr>
        </p:nvGraphicFramePr>
        <p:xfrm>
          <a:off x="227742" y="4976416"/>
          <a:ext cx="4509059" cy="1737834"/>
        </p:xfrm>
        <a:graphic>
          <a:graphicData uri="http://schemas.openxmlformats.org/presentationml/2006/ole">
            <mc:AlternateContent xmlns:mc="http://schemas.openxmlformats.org/markup-compatibility/2006">
              <mc:Choice xmlns:v="urn:schemas-microsoft-com:vml" Requires="v">
                <p:oleObj spid="_x0000_s1029" name="ワークシート" r:id="rId3" imgW="5648437" imgH="2476349" progId="Excel.Sheet.8">
                  <p:embed/>
                </p:oleObj>
              </mc:Choice>
              <mc:Fallback>
                <p:oleObj name="ワークシート" r:id="rId3" imgW="5648437" imgH="2476349" progId="Excel.Sheet.8">
                  <p:embed/>
                  <p:pic>
                    <p:nvPicPr>
                      <p:cNvPr id="41" name="オブジェクト 40"/>
                      <p:cNvPicPr>
                        <a:picLocks noChangeAspect="1" noChangeArrowheads="1"/>
                      </p:cNvPicPr>
                      <p:nvPr/>
                    </p:nvPicPr>
                    <p:blipFill>
                      <a:blip r:embed="rId4"/>
                      <a:srcRect/>
                      <a:stretch>
                        <a:fillRect/>
                      </a:stretch>
                    </p:blipFill>
                    <p:spPr bwMode="auto">
                      <a:xfrm>
                        <a:off x="227742" y="4976416"/>
                        <a:ext cx="4509059" cy="1737834"/>
                      </a:xfrm>
                      <a:prstGeom prst="rect">
                        <a:avLst/>
                      </a:prstGeom>
                      <a:solidFill>
                        <a:srgbClr val="C6D9F1"/>
                      </a:solidFill>
                      <a:ln>
                        <a:noFill/>
                      </a:ln>
                      <a:extLst/>
                    </p:spPr>
                  </p:pic>
                </p:oleObj>
              </mc:Fallback>
            </mc:AlternateContent>
          </a:graphicData>
        </a:graphic>
      </p:graphicFrame>
      <p:sp>
        <p:nvSpPr>
          <p:cNvPr id="39" name="正方形/長方形 3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3054932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extLst>
                  <a:ext uri="{0D108BD9-81ED-4DB2-BD59-A6C34878D82A}">
                    <a16:rowId xmlns:a16="http://schemas.microsoft.com/office/drawing/2014/main" val="10004"/>
                  </a:ext>
                </a:extLst>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R4</a:t>
                      </a:r>
                      <a:r>
                        <a:rPr kumimoji="1" lang="ja-JP" altLang="en-US" sz="1100" b="0" u="none" dirty="0" smtClean="0">
                          <a:solidFill>
                            <a:schemeClr val="tx1"/>
                          </a:solidFill>
                        </a:rPr>
                        <a:t>設定額　：１１４億４，１７８万１千円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（設定残額</a:t>
                      </a:r>
                      <a:r>
                        <a:rPr kumimoji="1" lang="ja-JP" altLang="en-US" sz="1100" b="0" u="none" baseline="0" dirty="0" smtClean="0">
                          <a:solidFill>
                            <a:schemeClr val="tx1"/>
                          </a:solidFill>
                        </a:rPr>
                        <a:t> </a:t>
                      </a:r>
                      <a:r>
                        <a:rPr kumimoji="1" lang="ja-JP" altLang="en-US" sz="1100" b="0" u="none" dirty="0" smtClean="0">
                          <a:solidFill>
                            <a:schemeClr val="tx1"/>
                          </a:solidFill>
                        </a:rPr>
                        <a:t>：</a:t>
                      </a:r>
                      <a:r>
                        <a:rPr kumimoji="1" lang="ja-JP" altLang="en-US" sz="1100" b="0" u="none" dirty="0" smtClean="0">
                          <a:solidFill>
                            <a:srgbClr val="000000"/>
                          </a:solidFill>
                        </a:rPr>
                        <a:t>２７５億２，６１０万７千円</a:t>
                      </a:r>
                      <a:r>
                        <a:rPr kumimoji="1" lang="ja-JP" altLang="en-US" sz="1100" b="0" u="none" dirty="0" smtClean="0">
                          <a:solidFill>
                            <a:schemeClr val="tx1"/>
                          </a:solidFill>
                        </a:rPr>
                        <a:t>）</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smtClean="0">
                <a:solidFill>
                  <a:schemeClr val="tx1"/>
                </a:solidFill>
              </a:rPr>
              <a:t>（令和２年度</a:t>
            </a:r>
            <a:r>
              <a:rPr kumimoji="1" lang="ja-JP" altLang="en-US" sz="1000" dirty="0" smtClean="0">
                <a:solidFill>
                  <a:schemeClr val="tx1"/>
                </a:solidFill>
              </a:rPr>
              <a:t>）</a:t>
            </a:r>
            <a:endParaRPr kumimoji="1" lang="ja-JP" altLang="en-US" sz="1000" dirty="0">
              <a:solidFill>
                <a:schemeClr val="tx1"/>
              </a:solidFill>
            </a:endParaRPr>
          </a:p>
        </p:txBody>
      </p:sp>
      <p:sp>
        <p:nvSpPr>
          <p:cNvPr id="152" name="Rectangle 26"/>
          <p:cNvSpPr>
            <a:spLocks noChangeArrowheads="1"/>
          </p:cNvSpPr>
          <p:nvPr/>
        </p:nvSpPr>
        <p:spPr bwMode="auto">
          <a:xfrm>
            <a:off x="1924972" y="6532897"/>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smtClean="0">
                <a:solidFill>
                  <a:srgbClr val="000000"/>
                </a:solidFill>
                <a:latin typeface="ＭＳ Ｐゴシック" charset="-128"/>
              </a:rPr>
              <a:t>△</a:t>
            </a:r>
            <a:r>
              <a:rPr lang="en-US" altLang="ja-JP" sz="1000" dirty="0" smtClean="0">
                <a:solidFill>
                  <a:srgbClr val="000000"/>
                </a:solidFill>
                <a:latin typeface="ＭＳ Ｐゴシック" charset="-128"/>
              </a:rPr>
              <a:t>13</a:t>
            </a:r>
            <a:endParaRPr lang="ja-JP" altLang="ja-JP" dirty="0">
              <a:latin typeface="Arial" charset="0"/>
            </a:endParaRPr>
          </a:p>
        </p:txBody>
      </p:sp>
      <p:grpSp>
        <p:nvGrpSpPr>
          <p:cNvPr id="116" name="Group 4"/>
          <p:cNvGrpSpPr>
            <a:grpSpLocks noChangeAspect="1"/>
          </p:cNvGrpSpPr>
          <p:nvPr/>
        </p:nvGrpSpPr>
        <p:grpSpPr bwMode="auto">
          <a:xfrm>
            <a:off x="262949" y="5126272"/>
            <a:ext cx="3659187" cy="1547812"/>
            <a:chOff x="295" y="3185"/>
            <a:chExt cx="2305" cy="975"/>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70" y="3185"/>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（単位：百万円）</a:t>
              </a:r>
              <a:endParaRPr lang="ja-JP" dirty="0">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93" y="3290"/>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8,611</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91" y="3297"/>
              <a:ext cx="1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7,694</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396"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1,152</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3" y="3494"/>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32</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91" y="3485"/>
              <a:ext cx="1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6,542</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5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917</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8"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5,193</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1"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9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5,206</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sp>
        <p:nvSpPr>
          <p:cNvPr id="90" name="Rectangle 8"/>
          <p:cNvSpPr>
            <a:spLocks noChangeArrowheads="1"/>
          </p:cNvSpPr>
          <p:nvPr/>
        </p:nvSpPr>
        <p:spPr bwMode="auto">
          <a:xfrm>
            <a:off x="1853047" y="5445359"/>
            <a:ext cx="4349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a:t>
            </a:r>
            <a:r>
              <a:rPr lang="en-US" altLang="ja-JP" sz="1000" b="1" dirty="0">
                <a:latin typeface="ＭＳ Ｐゴシック" charset="-128"/>
              </a:rPr>
              <a:t>8</a:t>
            </a:r>
            <a:r>
              <a:rPr lang="en-US" altLang="ja-JP" sz="1000" b="1" dirty="0" smtClean="0">
                <a:latin typeface="ＭＳ Ｐゴシック" charset="-128"/>
              </a:rPr>
              <a:t>,579</a:t>
            </a:r>
          </a:p>
        </p:txBody>
      </p:sp>
    </p:spTree>
    <p:extLst>
      <p:ext uri="{BB962C8B-B14F-4D97-AF65-F5344CB8AC3E}">
        <p14:creationId xmlns:p14="http://schemas.microsoft.com/office/powerpoint/2010/main" val="1676961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endParaRPr lang="en-US" altLang="ja-JP" sz="900" dirty="0" smtClean="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ext uri="{D42A27DB-BD31-4B8C-83A1-F6EECF244321}">
                <p14:modId xmlns:p14="http://schemas.microsoft.com/office/powerpoint/2010/main" val="2303466892"/>
              </p:ext>
            </p:extLst>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extLst>
                  <a:ext uri="{0D108BD9-81ED-4DB2-BD59-A6C34878D82A}">
                    <a16:rowId xmlns:a16="http://schemas.microsoft.com/office/drawing/2014/main" val="10000"/>
                  </a:ext>
                </a:extLst>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extLst>
                  <a:ext uri="{0D108BD9-81ED-4DB2-BD59-A6C34878D82A}">
                    <a16:rowId xmlns:a16="http://schemas.microsoft.com/office/drawing/2014/main" val="10001"/>
                  </a:ext>
                </a:extLst>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j-ea"/>
                          <a:ea typeface="+mj-ea"/>
                        </a:rPr>
                        <a:t>R4</a:t>
                      </a:r>
                      <a:r>
                        <a:rPr kumimoji="1" lang="ja-JP" altLang="en-US" sz="1100" b="0" u="none" dirty="0" smtClean="0">
                          <a:solidFill>
                            <a:schemeClr val="tx1"/>
                          </a:solidFill>
                          <a:latin typeface="+mj-ea"/>
                          <a:ea typeface="+mj-ea"/>
                        </a:rPr>
                        <a:t>設定</a:t>
                      </a:r>
                      <a:r>
                        <a:rPr kumimoji="1" lang="ja-JP" altLang="en-US" sz="1100" b="0" u="none" dirty="0" smtClean="0">
                          <a:solidFill>
                            <a:schemeClr val="tx1"/>
                          </a:solidFill>
                          <a:latin typeface="+mj-ea"/>
                          <a:ea typeface="+mj-ea"/>
                        </a:rPr>
                        <a:t>額　：　４０億４，２４０万円　</a:t>
                      </a:r>
                      <a:endParaRPr kumimoji="1" lang="en-US" altLang="ja-JP" sz="1100" b="0" u="none" dirty="0" smtClean="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j-ea"/>
                          <a:ea typeface="+mj-ea"/>
                        </a:rPr>
                        <a:t>　</a:t>
                      </a:r>
                      <a:r>
                        <a:rPr kumimoji="1" lang="ja-JP" altLang="en-US" sz="800" b="0" u="none" dirty="0" smtClean="0">
                          <a:solidFill>
                            <a:schemeClr val="tx1"/>
                          </a:solidFill>
                          <a:latin typeface="+mj-ea"/>
                          <a:ea typeface="+mj-ea"/>
                        </a:rPr>
                        <a:t>（設定残額　３０５億１，５４０万円</a:t>
                      </a:r>
                      <a:r>
                        <a:rPr kumimoji="1" lang="en-US" altLang="ja-JP" sz="800" b="0" u="none" dirty="0" smtClean="0">
                          <a:solidFill>
                            <a:schemeClr val="tx1"/>
                          </a:solidFill>
                          <a:latin typeface="+mj-ea"/>
                          <a:ea typeface="+mj-ea"/>
                        </a:rPr>
                        <a:t>※R</a:t>
                      </a:r>
                      <a:r>
                        <a:rPr kumimoji="1" lang="ja-JP" altLang="en-US" sz="800" b="0" u="none" dirty="0" smtClean="0">
                          <a:solidFill>
                            <a:schemeClr val="tx1"/>
                          </a:solidFill>
                          <a:latin typeface="+mj-ea"/>
                          <a:ea typeface="+mj-ea"/>
                        </a:rPr>
                        <a:t>３年度末</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見込み</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a:t>
                      </a:r>
                      <a:endParaRPr kumimoji="1" lang="en-US" altLang="ja-JP" sz="800" b="0" u="none" dirty="0" smtClean="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a:t>
            </a:r>
            <a:r>
              <a:rPr lang="ja-JP" altLang="en-US" sz="1000" dirty="0" smtClean="0">
                <a:solidFill>
                  <a:schemeClr val="tx1"/>
                </a:solidFill>
              </a:rPr>
              <a:t>令和２</a:t>
            </a:r>
            <a:r>
              <a:rPr kumimoji="1" lang="ja-JP" altLang="en-US" sz="1000" dirty="0" smtClean="0">
                <a:solidFill>
                  <a:schemeClr val="tx1"/>
                </a:solidFill>
              </a:rPr>
              <a:t>年度）</a:t>
            </a:r>
            <a:endParaRPr kumimoji="1" lang="ja-JP" altLang="en-US" sz="1000" dirty="0">
              <a:solidFill>
                <a:schemeClr val="tx1"/>
              </a:solidFill>
            </a:endParaRPr>
          </a:p>
        </p:txBody>
      </p:sp>
      <p:grpSp>
        <p:nvGrpSpPr>
          <p:cNvPr id="2" name="Group 4"/>
          <p:cNvGrpSpPr>
            <a:grpSpLocks noChangeAspect="1"/>
          </p:cNvGrpSpPr>
          <p:nvPr/>
        </p:nvGrpSpPr>
        <p:grpSpPr bwMode="auto">
          <a:xfrm>
            <a:off x="467544" y="5142061"/>
            <a:ext cx="3360738" cy="1311275"/>
            <a:chOff x="295" y="3249"/>
            <a:chExt cx="2117"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224,093</a:t>
              </a:r>
              <a:endParaRPr lang="en-US" altLang="ja-JP" sz="900" b="1" dirty="0" smtClean="0">
                <a:solidFill>
                  <a:srgbClr val="000000"/>
                </a:solidFill>
                <a:latin typeface="ＭＳ Ｐゴシック" pitchFamily="50" charset="-128"/>
                <a:ea typeface="ＭＳ Ｐゴシック" pitchFamily="50" charset="-128"/>
                <a:cs typeface="ＭＳ Ｐゴシック" pitchFamily="50" charset="-128"/>
              </a:endParaRP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162,924</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187"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mj-ea"/>
                  <a:ea typeface="+mj-ea"/>
                  <a:cs typeface="ＭＳ Ｐゴシック" pitchFamily="50" charset="-128"/>
                </a:rPr>
                <a:t>14,306</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094"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11,818</a:t>
              </a:r>
              <a:endPar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57"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latin typeface="ＭＳ Ｐゴシック" panose="020B0600070205080204" pitchFamily="50" charset="-128"/>
                  <a:ea typeface="ＭＳ Ｐゴシック" panose="020B0600070205080204" pitchFamily="50" charset="-128"/>
                  <a:cs typeface="ＭＳ Ｐゴシック" pitchFamily="50" charset="-128"/>
                </a:rPr>
                <a:t>209,786</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2"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151,105</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61,169</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1,893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1,632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2,745</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428"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6" name="正方形/長方形 7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2815994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TotalTime>
  <Words>1603</Words>
  <Application>Microsoft Office PowerPoint</Application>
  <PresentationFormat>画面に合わせる (4:3)</PresentationFormat>
  <Paragraphs>193</Paragraphs>
  <Slides>4</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原田　伸太郎</cp:lastModifiedBy>
  <cp:revision>283</cp:revision>
  <cp:lastPrinted>2021-12-23T07:52:22Z</cp:lastPrinted>
  <dcterms:created xsi:type="dcterms:W3CDTF">2011-09-06T07:28:09Z</dcterms:created>
  <dcterms:modified xsi:type="dcterms:W3CDTF">2022-02-07T15:50:40Z</dcterms:modified>
</cp:coreProperties>
</file>