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  <p:sldMasterId id="2147483911" r:id="rId2"/>
  </p:sldMasterIdLst>
  <p:notesMasterIdLst>
    <p:notesMasterId r:id="rId12"/>
  </p:notesMasterIdLst>
  <p:handoutMasterIdLst>
    <p:handoutMasterId r:id="rId13"/>
  </p:handoutMasterIdLst>
  <p:sldIdLst>
    <p:sldId id="307" r:id="rId3"/>
    <p:sldId id="319" r:id="rId4"/>
    <p:sldId id="266" r:id="rId5"/>
    <p:sldId id="320" r:id="rId6"/>
    <p:sldId id="311" r:id="rId7"/>
    <p:sldId id="327" r:id="rId8"/>
    <p:sldId id="328" r:id="rId9"/>
    <p:sldId id="326" r:id="rId10"/>
    <p:sldId id="325" r:id="rId11"/>
  </p:sldIdLst>
  <p:sldSz cx="9906000" cy="6858000" type="A4"/>
  <p:notesSz cx="6646863" cy="9777413"/>
  <p:defaultTextStyle>
    <a:defPPr>
      <a:defRPr lang="ja-JP"/>
    </a:defPPr>
    <a:lvl1pPr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 userDrawn="1">
          <p15:clr>
            <a:srgbClr val="A4A3A4"/>
          </p15:clr>
        </p15:guide>
        <p15:guide id="2" pos="209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3B"/>
    <a:srgbClr val="FF0000"/>
    <a:srgbClr val="4F81BD"/>
    <a:srgbClr val="000099"/>
    <a:srgbClr val="FF3300"/>
    <a:srgbClr val="FF5050"/>
    <a:srgbClr val="33CC33"/>
    <a:srgbClr val="00CC00"/>
    <a:srgbClr val="FF99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9117" autoAdjust="0"/>
  </p:normalViewPr>
  <p:slideViewPr>
    <p:cSldViewPr snapToGrid="0">
      <p:cViewPr varScale="1">
        <p:scale>
          <a:sx n="74" d="100"/>
          <a:sy n="74" d="100"/>
        </p:scale>
        <p:origin x="1266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3080"/>
        <p:guide pos="209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G0000sv0ns101\d11484$\doc\&#26032;_&#36001;&#25919;&#20225;&#30011;&#65319;\&#9733;&#31895;&#12356;&#35430;&#31639;&#65288;&#20013;&#36001;&#23637;&#65289;\R3.2&#24403;&#21021;\&#9733;&#20844;&#34920;&#36039;&#26009;&#9733;\&#36028;&#12426;&#20184;&#12369;&#12493;&#12479;&#65288;&#21069;&#25552;&#26465;&#20214;&#12394;&#12393;&#65289;\&#12304;&#24120;&#12395;&#26368;&#26032;&#12305;&#21454;&#25903;&#25913;&#21892;_&#12464;&#12521;&#12501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G0000sv0ns501\d11484$\doc\&#26032;_&#36001;&#25919;&#20225;&#30011;&#65319;\&#9733;&#31895;&#12356;&#35430;&#31639;&#65288;&#20013;&#36001;&#23637;&#65289;\31.2&#24403;&#21021;\09_&#22793;&#21205;&#35201;&#22240;&#12398;&#20998;&#26512;\&#12304;&#24120;&#12395;&#26368;&#26032;&#12305;&#21454;&#25903;&#25913;&#21892;_&#12464;&#12521;&#12501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31194633960251E-2"/>
          <c:y val="7.8690678628349595E-2"/>
          <c:w val="0.86941585298766488"/>
          <c:h val="0.7168888778062257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 w="15875" cmpd="sng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E4B-4811-A508-829E2A6B569F}"/>
              </c:ext>
            </c:extLst>
          </c:dPt>
          <c:dPt>
            <c:idx val="1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E4B-4811-A508-829E2A6B569F}"/>
              </c:ext>
            </c:extLst>
          </c:dPt>
          <c:dPt>
            <c:idx val="2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E4B-4811-A508-829E2A6B569F}"/>
              </c:ext>
            </c:extLst>
          </c:dPt>
          <c:dPt>
            <c:idx val="3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2E4B-4811-A508-829E2A6B569F}"/>
              </c:ext>
            </c:extLst>
          </c:dPt>
          <c:dPt>
            <c:idx val="4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E4B-4811-A508-829E2A6B569F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4000">
                    <a:srgbClr val="FF3B3B"/>
                  </a:gs>
                  <a:gs pos="4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2E4B-4811-A508-829E2A6B569F}"/>
              </c:ext>
            </c:extLst>
          </c:dPt>
          <c:dPt>
            <c:idx val="6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3000">
                    <a:srgbClr val="FF3B3B"/>
                  </a:gs>
                  <a:gs pos="34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2E4B-4811-A508-829E2A6B569F}"/>
              </c:ext>
            </c:extLst>
          </c:dPt>
          <c:dPt>
            <c:idx val="7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3000">
                    <a:srgbClr val="FF3B3B"/>
                  </a:gs>
                  <a:gs pos="34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2E4B-4811-A508-829E2A6B569F}"/>
              </c:ext>
            </c:extLst>
          </c:dPt>
          <c:dPt>
            <c:idx val="8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91000">
                    <a:srgbClr val="FF3B3B"/>
                  </a:gs>
                  <a:gs pos="6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2E4B-4811-A508-829E2A6B569F}"/>
              </c:ext>
            </c:extLst>
          </c:dPt>
          <c:dPt>
            <c:idx val="9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91000">
                    <a:srgbClr val="FF3B3B"/>
                  </a:gs>
                  <a:gs pos="6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2E4B-4811-A508-829E2A6B569F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5-2E4B-4811-A508-829E2A6B569F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7-2E4B-4811-A508-829E2A6B569F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9-2E4B-4811-A508-829E2A6B569F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B-2E4B-4811-A508-829E2A6B569F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D-2E4B-4811-A508-829E2A6B569F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F-2E4B-4811-A508-829E2A6B569F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1-2E4B-4811-A508-829E2A6B569F}"/>
              </c:ext>
            </c:extLst>
          </c:dPt>
          <c:dPt>
            <c:idx val="17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5-2E4B-4811-A508-829E2A6B569F}"/>
              </c:ext>
            </c:extLst>
          </c:dPt>
          <c:dPt>
            <c:idx val="18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7-2E4B-4811-A508-829E2A6B569F}"/>
              </c:ext>
            </c:extLst>
          </c:dPt>
          <c:dLbls>
            <c:dLbl>
              <c:idx val="0"/>
              <c:layout>
                <c:manualLayout>
                  <c:x val="-2.6438820932676247E-3"/>
                  <c:y val="-1.4262304133837082E-2"/>
                </c:manualLayout>
              </c:layout>
              <c:tx>
                <c:rich>
                  <a:bodyPr/>
                  <a:lstStyle/>
                  <a:p>
                    <a:fld id="{92A193A3-AAB2-45E3-BD32-212A51D16A97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E4B-4811-A508-829E2A6B569F}"/>
                </c:ext>
              </c:extLst>
            </c:dLbl>
            <c:dLbl>
              <c:idx val="1"/>
              <c:layout>
                <c:manualLayout>
                  <c:x val="-1.3219410466338245E-3"/>
                  <c:y val="-1.7249605296282812E-2"/>
                </c:manualLayout>
              </c:layout>
              <c:tx>
                <c:rich>
                  <a:bodyPr/>
                  <a:lstStyle/>
                  <a:p>
                    <a:fld id="{C88883E8-3ADE-4F5A-8241-9DEB21F38215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E4B-4811-A508-829E2A6B569F}"/>
                </c:ext>
              </c:extLst>
            </c:dLbl>
            <c:dLbl>
              <c:idx val="2"/>
              <c:layout>
                <c:manualLayout>
                  <c:x val="1.15378390011122E-3"/>
                  <c:y val="6.1074960482834719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defRPr>
                    </a:pPr>
                    <a:fld id="{64E6350C-7596-4C18-BFA7-4CDA7B9CA22A}" type="VALUE">
                      <a:rPr lang="en-US" altLang="ja-JP" b="0"/>
                      <a:pPr>
                        <a:defRPr sz="1200" b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559253405169195E-2"/>
                      <c:h val="6.114720974653797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E4B-4811-A508-829E2A6B569F}"/>
                </c:ext>
              </c:extLst>
            </c:dLbl>
            <c:dLbl>
              <c:idx val="3"/>
              <c:layout>
                <c:manualLayout>
                  <c:x val="-2.4235305886631548E-17"/>
                  <c:y val="-1.90163431203633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 b="0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4B-4811-A508-829E2A6B569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4B-4811-A508-829E2A6B569F}"/>
                </c:ext>
              </c:extLst>
            </c:dLbl>
            <c:dLbl>
              <c:idx val="5"/>
              <c:layout>
                <c:manualLayout>
                  <c:x val="-3.9658231399014371E-3"/>
                  <c:y val="-0.211893239546551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4B-4811-A508-829E2A6B569F}"/>
                </c:ext>
              </c:extLst>
            </c:dLbl>
            <c:dLbl>
              <c:idx val="6"/>
              <c:layout>
                <c:manualLayout>
                  <c:x val="-3.3652247273756818E-4"/>
                  <c:y val="-0.185608545627936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4B-4811-A508-829E2A6B569F}"/>
                </c:ext>
              </c:extLst>
            </c:dLbl>
            <c:dLbl>
              <c:idx val="7"/>
              <c:layout>
                <c:manualLayout>
                  <c:x val="-2.8120912847132648E-3"/>
                  <c:y val="-0.21305091233412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4B-4811-A508-829E2A6B569F}"/>
                </c:ext>
              </c:extLst>
            </c:dLbl>
            <c:dLbl>
              <c:idx val="8"/>
              <c:layout>
                <c:manualLayout>
                  <c:x val="1.6820919144559132E-4"/>
                  <c:y val="-0.244049215599477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61533233025416E-2"/>
                      <c:h val="4.6603395528219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E4B-4811-A508-829E2A6B569F}"/>
                </c:ext>
              </c:extLst>
            </c:dLbl>
            <c:dLbl>
              <c:idx val="9"/>
              <c:layout>
                <c:manualLayout>
                  <c:x val="-4.3023456126390055E-3"/>
                  <c:y val="-0.218344481120200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61533233025416E-2"/>
                      <c:h val="5.37347347693966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E4B-4811-A508-829E2A6B569F}"/>
                </c:ext>
              </c:extLst>
            </c:dLbl>
            <c:dLbl>
              <c:idx val="10"/>
              <c:layout>
                <c:manualLayout>
                  <c:x val="-3.3652247273756818E-4"/>
                  <c:y val="-0.31064562952786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E4B-4811-A508-829E2A6B569F}"/>
                </c:ext>
              </c:extLst>
            </c:dLbl>
            <c:dLbl>
              <c:idx val="11"/>
              <c:layout>
                <c:manualLayout>
                  <c:x val="-1.1537318551881242E-3"/>
                  <c:y val="-0.1149674831519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E4B-4811-A508-829E2A6B569F}"/>
                </c:ext>
              </c:extLst>
            </c:dLbl>
            <c:dLbl>
              <c:idx val="12"/>
              <c:layout>
                <c:manualLayout>
                  <c:x val="9.8541857389624439E-4"/>
                  <c:y val="-8.10165059619680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851094790979776E-2"/>
                      <c:h val="6.32431870909657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2E4B-4811-A508-829E2A6B569F}"/>
                </c:ext>
              </c:extLst>
            </c:dLbl>
            <c:dLbl>
              <c:idx val="13"/>
              <c:layout>
                <c:manualLayout>
                  <c:x val="-3.365224727374712E-4"/>
                  <c:y val="-6.614663418569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E4B-4811-A508-829E2A6B569F}"/>
                </c:ext>
              </c:extLst>
            </c:dLbl>
            <c:dLbl>
              <c:idx val="14"/>
              <c:layout>
                <c:manualLayout>
                  <c:x val="6.6098093230153509E-3"/>
                  <c:y val="-5.73844456319611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39560595123287E-2"/>
                      <c:h val="6.7394899314287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2E4B-4811-A508-829E2A6B569F}"/>
                </c:ext>
              </c:extLst>
            </c:dLbl>
            <c:dLbl>
              <c:idx val="15"/>
              <c:layout>
                <c:manualLayout>
                  <c:x val="3.365224727374712E-4"/>
                  <c:y val="-4.909674382301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E4B-4811-A508-829E2A6B569F}"/>
                </c:ext>
              </c:extLst>
            </c:dLbl>
            <c:dLbl>
              <c:idx val="16"/>
              <c:layout>
                <c:manualLayout>
                  <c:x val="2.3073596205300567E-3"/>
                  <c:y val="-3.3207333861788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E4B-4811-A508-829E2A6B56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HGPｺﾞｼｯｸM" panose="020B0600000000000000" pitchFamily="50" charset="-128"/>
                    <a:ea typeface="HGPｺﾞｼｯｸM" panose="020B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'H31.2月版（最終）'!$B$3:$S$3</c:f>
              <c:strCache>
                <c:ptCount val="17"/>
                <c:pt idx="0">
                  <c:v>R3
(2021)</c:v>
                </c:pt>
                <c:pt idx="1">
                  <c:v>R4
(2022)</c:v>
                </c:pt>
                <c:pt idx="2">
                  <c:v>R5
(2023)</c:v>
                </c:pt>
                <c:pt idx="3">
                  <c:v>R6
(2024)</c:v>
                </c:pt>
                <c:pt idx="4">
                  <c:v>R7
(2025)</c:v>
                </c:pt>
                <c:pt idx="5">
                  <c:v>R8
(2026)</c:v>
                </c:pt>
                <c:pt idx="6">
                  <c:v>R9
(2027)</c:v>
                </c:pt>
                <c:pt idx="7">
                  <c:v>R10
(2028)</c:v>
                </c:pt>
                <c:pt idx="8">
                  <c:v>R11
(2029)</c:v>
                </c:pt>
                <c:pt idx="9">
                  <c:v>R12
(2030)</c:v>
                </c:pt>
                <c:pt idx="10">
                  <c:v>R13
(2031)</c:v>
                </c:pt>
                <c:pt idx="11">
                  <c:v>R14
(2032)</c:v>
                </c:pt>
                <c:pt idx="12">
                  <c:v>R15
(2033)</c:v>
                </c:pt>
                <c:pt idx="13">
                  <c:v>R16
(2034)</c:v>
                </c:pt>
                <c:pt idx="14">
                  <c:v>R17
(2035)</c:v>
                </c:pt>
                <c:pt idx="15">
                  <c:v>R18
(2036)</c:v>
                </c:pt>
                <c:pt idx="16">
                  <c:v>R19
(2037)</c:v>
                </c:pt>
              </c:strCache>
            </c:strRef>
          </c:cat>
          <c:val>
            <c:numRef>
              <c:f>'H31.2月版（最終）'!$B$4:$S$4</c:f>
              <c:numCache>
                <c:formatCode>#,##0;"▲ "#,##0</c:formatCode>
                <c:ptCount val="17"/>
                <c:pt idx="0">
                  <c:v>-707</c:v>
                </c:pt>
                <c:pt idx="1">
                  <c:v>-510</c:v>
                </c:pt>
                <c:pt idx="2">
                  <c:v>-600</c:v>
                </c:pt>
                <c:pt idx="3">
                  <c:v>-590</c:v>
                </c:pt>
                <c:pt idx="4">
                  <c:v>-500</c:v>
                </c:pt>
                <c:pt idx="5">
                  <c:v>-580</c:v>
                </c:pt>
                <c:pt idx="6">
                  <c:v>-270</c:v>
                </c:pt>
                <c:pt idx="7">
                  <c:v>-480</c:v>
                </c:pt>
                <c:pt idx="8">
                  <c:v>-560</c:v>
                </c:pt>
                <c:pt idx="9">
                  <c:v>-470</c:v>
                </c:pt>
                <c:pt idx="10">
                  <c:v>-840</c:v>
                </c:pt>
                <c:pt idx="11">
                  <c:v>-230</c:v>
                </c:pt>
                <c:pt idx="12">
                  <c:v>-140</c:v>
                </c:pt>
                <c:pt idx="13">
                  <c:v>-100</c:v>
                </c:pt>
                <c:pt idx="14">
                  <c:v>-60</c:v>
                </c:pt>
                <c:pt idx="15">
                  <c:v>-20</c:v>
                </c:pt>
                <c:pt idx="16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2E4B-4811-A508-829E2A6B569F}"/>
            </c:ext>
          </c:extLst>
        </c:ser>
        <c:ser>
          <c:idx val="1"/>
          <c:order val="1"/>
          <c:spPr>
            <a:solidFill>
              <a:schemeClr val="bg1"/>
            </a:solidFill>
            <a:ln w="1587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A-2E4B-4811-A508-829E2A6B569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C-2E4B-4811-A508-829E2A6B569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E-2E4B-4811-A508-829E2A6B569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0-2E4B-4811-A508-829E2A6B569F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2-2E4B-4811-A508-829E2A6B569F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4-2E4B-4811-A508-829E2A6B569F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6-2E4B-4811-A508-829E2A6B569F}"/>
              </c:ext>
            </c:extLst>
          </c:dPt>
          <c:dLbls>
            <c:dLbl>
              <c:idx val="0"/>
              <c:layout>
                <c:manualLayout>
                  <c:x val="1.3219410466338124E-3"/>
                  <c:y val="1.1885939750478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E4B-4811-A508-829E2A6B56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HGPｺﾞｼｯｸM" panose="020B0600000000000000" pitchFamily="50" charset="-128"/>
                    <a:ea typeface="HGPｺﾞｼｯｸM" panose="020B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'H31.2月版（最終）'!$B$3:$S$3</c:f>
              <c:strCache>
                <c:ptCount val="17"/>
                <c:pt idx="0">
                  <c:v>R3
(2021)</c:v>
                </c:pt>
                <c:pt idx="1">
                  <c:v>R4
(2022)</c:v>
                </c:pt>
                <c:pt idx="2">
                  <c:v>R5
(2023)</c:v>
                </c:pt>
                <c:pt idx="3">
                  <c:v>R6
(2024)</c:v>
                </c:pt>
                <c:pt idx="4">
                  <c:v>R7
(2025)</c:v>
                </c:pt>
                <c:pt idx="5">
                  <c:v>R8
(2026)</c:v>
                </c:pt>
                <c:pt idx="6">
                  <c:v>R9
(2027)</c:v>
                </c:pt>
                <c:pt idx="7">
                  <c:v>R10
(2028)</c:v>
                </c:pt>
                <c:pt idx="8">
                  <c:v>R11
(2029)</c:v>
                </c:pt>
                <c:pt idx="9">
                  <c:v>R12
(2030)</c:v>
                </c:pt>
                <c:pt idx="10">
                  <c:v>R13
(2031)</c:v>
                </c:pt>
                <c:pt idx="11">
                  <c:v>R14
(2032)</c:v>
                </c:pt>
                <c:pt idx="12">
                  <c:v>R15
(2033)</c:v>
                </c:pt>
                <c:pt idx="13">
                  <c:v>R16
(2034)</c:v>
                </c:pt>
                <c:pt idx="14">
                  <c:v>R17
(2035)</c:v>
                </c:pt>
                <c:pt idx="15">
                  <c:v>R18
(2036)</c:v>
                </c:pt>
                <c:pt idx="16">
                  <c:v>R19
(2037)</c:v>
                </c:pt>
              </c:strCache>
            </c:strRef>
          </c:cat>
          <c:val>
            <c:numRef>
              <c:f>'H31.2月版（最終）'!$B$5:$S$5</c:f>
              <c:numCache>
                <c:formatCode>#,##0;"▲ "#,##0</c:formatCode>
                <c:ptCount val="17"/>
                <c:pt idx="0">
                  <c:v>-228</c:v>
                </c:pt>
                <c:pt idx="1">
                  <c:v>-230</c:v>
                </c:pt>
                <c:pt idx="2">
                  <c:v>-230</c:v>
                </c:pt>
                <c:pt idx="3">
                  <c:v>-230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2E4B-4811-A508-829E2A6B5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100"/>
        <c:axId val="91541888"/>
        <c:axId val="91543808"/>
      </c:barChart>
      <c:lineChart>
        <c:grouping val="standard"/>
        <c:varyColors val="0"/>
        <c:ser>
          <c:idx val="2"/>
          <c:order val="2"/>
          <c:spPr>
            <a:ln w="9525">
              <a:solidFill>
                <a:sysClr val="windowText" lastClr="000000"/>
              </a:solidFill>
            </a:ln>
          </c:spPr>
          <c:marker>
            <c:symbol val="circle"/>
            <c:size val="5"/>
            <c:spPr>
              <a:solidFill>
                <a:sysClr val="windowText" lastClr="000000"/>
              </a:solidFill>
              <a:ln w="6350">
                <a:solidFill>
                  <a:sysClr val="windowText" lastClr="000000"/>
                </a:solidFill>
              </a:ln>
            </c:spPr>
          </c:marker>
          <c:cat>
            <c:strRef>
              <c:f>'H31.2月版（最終）'!$B$3:$S$3</c:f>
              <c:strCache>
                <c:ptCount val="17"/>
                <c:pt idx="0">
                  <c:v>R3
(2021)</c:v>
                </c:pt>
                <c:pt idx="1">
                  <c:v>R4
(2022)</c:v>
                </c:pt>
                <c:pt idx="2">
                  <c:v>R5
(2023)</c:v>
                </c:pt>
                <c:pt idx="3">
                  <c:v>R6
(2024)</c:v>
                </c:pt>
                <c:pt idx="4">
                  <c:v>R7
(2025)</c:v>
                </c:pt>
                <c:pt idx="5">
                  <c:v>R8
(2026)</c:v>
                </c:pt>
                <c:pt idx="6">
                  <c:v>R9
(2027)</c:v>
                </c:pt>
                <c:pt idx="7">
                  <c:v>R10
(2028)</c:v>
                </c:pt>
                <c:pt idx="8">
                  <c:v>R11
(2029)</c:v>
                </c:pt>
                <c:pt idx="9">
                  <c:v>R12
(2030)</c:v>
                </c:pt>
                <c:pt idx="10">
                  <c:v>R13
(2031)</c:v>
                </c:pt>
                <c:pt idx="11">
                  <c:v>R14
(2032)</c:v>
                </c:pt>
                <c:pt idx="12">
                  <c:v>R15
(2033)</c:v>
                </c:pt>
                <c:pt idx="13">
                  <c:v>R16
(2034)</c:v>
                </c:pt>
                <c:pt idx="14">
                  <c:v>R17
(2035)</c:v>
                </c:pt>
                <c:pt idx="15">
                  <c:v>R18
(2036)</c:v>
                </c:pt>
                <c:pt idx="16">
                  <c:v>R19
(2037)</c:v>
                </c:pt>
              </c:strCache>
            </c:strRef>
          </c:cat>
          <c:val>
            <c:numRef>
              <c:f>'H31.2月版（最終）'!$B$6:$S$6</c:f>
              <c:numCache>
                <c:formatCode>#,##0;"▲ "#,##0</c:formatCode>
                <c:ptCount val="17"/>
                <c:pt idx="0">
                  <c:v>-935</c:v>
                </c:pt>
                <c:pt idx="1">
                  <c:v>-740</c:v>
                </c:pt>
                <c:pt idx="2">
                  <c:v>-830</c:v>
                </c:pt>
                <c:pt idx="3">
                  <c:v>-820</c:v>
                </c:pt>
                <c:pt idx="4">
                  <c:v>-500</c:v>
                </c:pt>
                <c:pt idx="5">
                  <c:v>-580</c:v>
                </c:pt>
                <c:pt idx="6">
                  <c:v>-270</c:v>
                </c:pt>
                <c:pt idx="7">
                  <c:v>-480</c:v>
                </c:pt>
                <c:pt idx="8">
                  <c:v>-560</c:v>
                </c:pt>
                <c:pt idx="9">
                  <c:v>-470</c:v>
                </c:pt>
                <c:pt idx="10">
                  <c:v>-840</c:v>
                </c:pt>
                <c:pt idx="11">
                  <c:v>-230</c:v>
                </c:pt>
                <c:pt idx="12">
                  <c:v>-140</c:v>
                </c:pt>
                <c:pt idx="13">
                  <c:v>-100</c:v>
                </c:pt>
                <c:pt idx="14">
                  <c:v>-60</c:v>
                </c:pt>
                <c:pt idx="15">
                  <c:v>-20</c:v>
                </c:pt>
                <c:pt idx="1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6-BF68-4212-8779-C88DED395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541888"/>
        <c:axId val="91543808"/>
      </c:lineChart>
      <c:catAx>
        <c:axId val="9154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/>
              </a:defRPr>
            </a:pPr>
            <a:endParaRPr lang="ja-JP"/>
          </a:p>
        </c:txPr>
        <c:crossAx val="91543808"/>
        <c:crossesAt val="0"/>
        <c:auto val="1"/>
        <c:lblAlgn val="ctr"/>
        <c:lblOffset val="0"/>
        <c:tickLblSkip val="1"/>
        <c:tickMarkSkip val="1"/>
        <c:noMultiLvlLbl val="0"/>
      </c:catAx>
      <c:valAx>
        <c:axId val="91543808"/>
        <c:scaling>
          <c:orientation val="minMax"/>
          <c:max val="0"/>
          <c:min val="-1200"/>
        </c:scaling>
        <c:delete val="0"/>
        <c:axPos val="l"/>
        <c:majorGridlines>
          <c:spPr>
            <a:ln w="3175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</c:majorGridlines>
        <c:numFmt formatCode="#,##0;&quot;▲&quot;#,##0" sourceLinked="0"/>
        <c:majorTickMark val="none"/>
        <c:minorTickMark val="none"/>
        <c:tickLblPos val="nextTo"/>
        <c:spPr>
          <a:noFill/>
          <a:ln w="3175">
            <a:solidFill>
              <a:schemeClr val="tx2">
                <a:lumMod val="60000"/>
                <a:lumOff val="40000"/>
              </a:schemeClr>
            </a:solidFill>
            <a:prstDash val="dash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/>
              </a:defRPr>
            </a:pPr>
            <a:endParaRPr lang="ja-JP"/>
          </a:p>
        </c:txPr>
        <c:crossAx val="91541888"/>
        <c:crosses val="autoZero"/>
        <c:crossBetween val="between"/>
        <c:majorUnit val="200"/>
        <c:minorUnit val="100"/>
      </c:valAx>
      <c:spPr>
        <a:noFill/>
        <a:ln w="2540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275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31194633960251E-2"/>
          <c:y val="7.8690678628349595E-2"/>
          <c:w val="0.86941585298766488"/>
          <c:h val="0.7168888778062257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 w="15875" cmpd="sng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E4B-4811-A508-829E2A6B569F}"/>
              </c:ext>
            </c:extLst>
          </c:dPt>
          <c:dPt>
            <c:idx val="1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E4B-4811-A508-829E2A6B569F}"/>
              </c:ext>
            </c:extLst>
          </c:dPt>
          <c:dPt>
            <c:idx val="2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E4B-4811-A508-829E2A6B569F}"/>
              </c:ext>
            </c:extLst>
          </c:dPt>
          <c:dPt>
            <c:idx val="3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2E4B-4811-A508-829E2A6B569F}"/>
              </c:ext>
            </c:extLst>
          </c:dPt>
          <c:dPt>
            <c:idx val="4"/>
            <c:invertIfNegative val="0"/>
            <c:bubble3D val="0"/>
            <c:spPr>
              <a:solidFill>
                <a:srgbClr val="FF3B3B"/>
              </a:soli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E4B-4811-A508-829E2A6B569F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4000">
                    <a:srgbClr val="FF3B3B"/>
                  </a:gs>
                  <a:gs pos="4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2E4B-4811-A508-829E2A6B569F}"/>
              </c:ext>
            </c:extLst>
          </c:dPt>
          <c:dPt>
            <c:idx val="6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3000">
                    <a:srgbClr val="FF3B3B"/>
                  </a:gs>
                  <a:gs pos="34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2E4B-4811-A508-829E2A6B569F}"/>
              </c:ext>
            </c:extLst>
          </c:dPt>
          <c:dPt>
            <c:idx val="7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73000">
                    <a:srgbClr val="FF3B3B"/>
                  </a:gs>
                  <a:gs pos="34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2E4B-4811-A508-829E2A6B569F}"/>
              </c:ext>
            </c:extLst>
          </c:dPt>
          <c:dPt>
            <c:idx val="8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91000">
                    <a:srgbClr val="FF3B3B"/>
                  </a:gs>
                  <a:gs pos="6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2E4B-4811-A508-829E2A6B569F}"/>
              </c:ext>
            </c:extLst>
          </c:dPt>
          <c:dPt>
            <c:idx val="9"/>
            <c:invertIfNegative val="0"/>
            <c:bubble3D val="0"/>
            <c:spPr>
              <a:gradFill>
                <a:gsLst>
                  <a:gs pos="100000">
                    <a:srgbClr val="FF3B3B"/>
                  </a:gs>
                  <a:gs pos="91000">
                    <a:srgbClr val="FF3B3B"/>
                  </a:gs>
                  <a:gs pos="60000">
                    <a:sysClr val="window" lastClr="FFFFFF"/>
                  </a:gs>
                </a:gsLst>
                <a:lin ang="5400000" scaled="0"/>
              </a:gradFill>
              <a:ln w="15875"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2E4B-4811-A508-829E2A6B569F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5-2E4B-4811-A508-829E2A6B569F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7-2E4B-4811-A508-829E2A6B569F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9-2E4B-4811-A508-829E2A6B569F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B-2E4B-4811-A508-829E2A6B569F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D-2E4B-4811-A508-829E2A6B569F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F-2E4B-4811-A508-829E2A6B569F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1-2E4B-4811-A508-829E2A6B569F}"/>
              </c:ext>
            </c:extLst>
          </c:dPt>
          <c:dPt>
            <c:idx val="17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3-2E4B-4811-A508-829E2A6B569F}"/>
              </c:ext>
            </c:extLst>
          </c:dPt>
          <c:dPt>
            <c:idx val="18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5-2E4B-4811-A508-829E2A6B569F}"/>
              </c:ext>
            </c:extLst>
          </c:dPt>
          <c:dPt>
            <c:idx val="19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27-2E4B-4811-A508-829E2A6B569F}"/>
              </c:ext>
            </c:extLst>
          </c:dPt>
          <c:dLbls>
            <c:dLbl>
              <c:idx val="0"/>
              <c:layout>
                <c:manualLayout>
                  <c:x val="-2.6438820932676247E-3"/>
                  <c:y val="-1.4262304133837082E-2"/>
                </c:manualLayout>
              </c:layout>
              <c:tx>
                <c:rich>
                  <a:bodyPr/>
                  <a:lstStyle/>
                  <a:p>
                    <a:fld id="{92A193A3-AAB2-45E3-BD32-212A51D16A97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E4B-4811-A508-829E2A6B569F}"/>
                </c:ext>
              </c:extLst>
            </c:dLbl>
            <c:dLbl>
              <c:idx val="1"/>
              <c:layout>
                <c:manualLayout>
                  <c:x val="-1.3219410466338245E-3"/>
                  <c:y val="-1.7249605296282812E-2"/>
                </c:manualLayout>
              </c:layout>
              <c:tx>
                <c:rich>
                  <a:bodyPr/>
                  <a:lstStyle/>
                  <a:p>
                    <a:fld id="{C88883E8-3ADE-4F5A-8241-9DEB21F38215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E4B-4811-A508-829E2A6B569F}"/>
                </c:ext>
              </c:extLst>
            </c:dLbl>
            <c:dLbl>
              <c:idx val="2"/>
              <c:layout>
                <c:manualLayout>
                  <c:x val="1.15378390011122E-3"/>
                  <c:y val="6.1074960482834719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defRPr>
                    </a:pPr>
                    <a:fld id="{64E6350C-7596-4C18-BFA7-4CDA7B9CA22A}" type="VALUE">
                      <a:rPr lang="en-US" altLang="ja-JP" b="0"/>
                      <a:pPr>
                        <a:defRPr sz="1200" b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559253405169195E-2"/>
                      <c:h val="6.114720974653797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E4B-4811-A508-829E2A6B569F}"/>
                </c:ext>
              </c:extLst>
            </c:dLbl>
            <c:dLbl>
              <c:idx val="3"/>
              <c:layout>
                <c:manualLayout>
                  <c:x val="-2.4235305886631548E-17"/>
                  <c:y val="-1.90163431203633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 b="0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4B-4811-A508-829E2A6B569F}"/>
                </c:ext>
              </c:extLst>
            </c:dLbl>
            <c:dLbl>
              <c:idx val="4"/>
              <c:layout>
                <c:manualLayout>
                  <c:x val="0"/>
                  <c:y val="-2.8525356964707357E-2"/>
                </c:manualLayout>
              </c:layout>
              <c:tx>
                <c:rich>
                  <a:bodyPr/>
                  <a:lstStyle/>
                  <a:p>
                    <a:fld id="{1344B549-E4A8-49D5-B730-86230AD3EC4D}" type="VALUE">
                      <a:rPr lang="en-US" altLang="ja-JP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E4B-4811-A508-829E2A6B569F}"/>
                </c:ext>
              </c:extLst>
            </c:dLbl>
            <c:dLbl>
              <c:idx val="5"/>
              <c:layout>
                <c:manualLayout>
                  <c:x val="1.3219410466338124E-3"/>
                  <c:y val="-0.207139574908541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4B-4811-A508-829E2A6B569F}"/>
                </c:ext>
              </c:extLst>
            </c:dLbl>
            <c:dLbl>
              <c:idx val="6"/>
              <c:layout>
                <c:manualLayout>
                  <c:x val="-3.3652247273761665E-4"/>
                  <c:y val="-0.221265616182337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4B-4811-A508-829E2A6B569F}"/>
                </c:ext>
              </c:extLst>
            </c:dLbl>
            <c:dLbl>
              <c:idx val="7"/>
              <c:layout>
                <c:manualLayout>
                  <c:x val="-2.8120912847133615E-3"/>
                  <c:y val="-0.158377498659364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4B-4811-A508-829E2A6B569F}"/>
                </c:ext>
              </c:extLst>
            </c:dLbl>
            <c:dLbl>
              <c:idx val="8"/>
              <c:layout>
                <c:manualLayout>
                  <c:x val="-5.1195549950895612E-3"/>
                  <c:y val="-0.217901158889420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61533233025416E-2"/>
                      <c:h val="4.6603395528219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E4B-4811-A508-829E2A6B569F}"/>
                </c:ext>
              </c:extLst>
            </c:dLbl>
            <c:dLbl>
              <c:idx val="9"/>
              <c:layout>
                <c:manualLayout>
                  <c:x val="-4.3023456126390055E-3"/>
                  <c:y val="-0.218344481120200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61533233025416E-2"/>
                      <c:h val="5.37347347693966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E4B-4811-A508-829E2A6B569F}"/>
                </c:ext>
              </c:extLst>
            </c:dLbl>
            <c:dLbl>
              <c:idx val="10"/>
              <c:layout>
                <c:manualLayout>
                  <c:x val="-1.6584635193713805E-3"/>
                  <c:y val="-0.20843014141951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E4B-4811-A508-829E2A6B569F}"/>
                </c:ext>
              </c:extLst>
            </c:dLbl>
            <c:dLbl>
              <c:idx val="11"/>
              <c:layout>
                <c:manualLayout>
                  <c:x val="6.7779144246147508E-3"/>
                  <c:y val="-0.36218743068703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E4B-4811-A508-829E2A6B569F}"/>
                </c:ext>
              </c:extLst>
            </c:dLbl>
            <c:dLbl>
              <c:idx val="12"/>
              <c:layout>
                <c:manualLayout>
                  <c:x val="9.8541857389624439E-4"/>
                  <c:y val="-0.154707198628387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851094790979776E-2"/>
                      <c:h val="6.32431870909657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2E4B-4811-A508-829E2A6B569F}"/>
                </c:ext>
              </c:extLst>
            </c:dLbl>
            <c:dLbl>
              <c:idx val="13"/>
              <c:layout>
                <c:manualLayout>
                  <c:x val="-1.6584635193713805E-3"/>
                  <c:y val="-0.13270598761093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E4B-4811-A508-829E2A6B569F}"/>
                </c:ext>
              </c:extLst>
            </c:dLbl>
            <c:dLbl>
              <c:idx val="14"/>
              <c:layout>
                <c:manualLayout>
                  <c:x val="1.3220451364800042E-3"/>
                  <c:y val="-0.112058795178016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39560595123287E-2"/>
                      <c:h val="6.7394899314287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2E4B-4811-A508-829E2A6B569F}"/>
                </c:ext>
              </c:extLst>
            </c:dLbl>
            <c:dLbl>
              <c:idx val="15"/>
              <c:layout>
                <c:manualLayout>
                  <c:x val="-9.8541857389634131E-4"/>
                  <c:y val="-0.146558567293357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E4B-4811-A508-829E2A6B569F}"/>
                </c:ext>
              </c:extLst>
            </c:dLbl>
            <c:dLbl>
              <c:idx val="16"/>
              <c:layout>
                <c:manualLayout>
                  <c:x val="-1.6584635193713805E-3"/>
                  <c:y val="-0.11165262703750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E4B-4811-A508-829E2A6B569F}"/>
                </c:ext>
              </c:extLst>
            </c:dLbl>
            <c:dLbl>
              <c:idx val="17"/>
              <c:layout>
                <c:manualLayout>
                  <c:x val="-3.6294047570100607E-3"/>
                  <c:y val="-0.14194575128471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HGPｺﾞｼｯｸM" panose="020B0600000000000000" pitchFamily="50" charset="-128"/>
                      <a:ea typeface="HGPｺﾞｼｯｸM" panose="020B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427500121004443E-2"/>
                      <c:h val="7.03155664407785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3-2E4B-4811-A508-829E2A6B56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HGPｺﾞｼｯｸM" panose="020B0600000000000000" pitchFamily="50" charset="-128"/>
                    <a:ea typeface="HGPｺﾞｼｯｸM" panose="020B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'H31.2月版（最終）'!$B$3:$S$3</c:f>
              <c:strCache>
                <c:ptCount val="18"/>
                <c:pt idx="0">
                  <c:v>R2
(2020)</c:v>
                </c:pt>
                <c:pt idx="1">
                  <c:v>R3
(2021)</c:v>
                </c:pt>
                <c:pt idx="2">
                  <c:v>R4
(2022)</c:v>
                </c:pt>
                <c:pt idx="3">
                  <c:v>R5
(2023)</c:v>
                </c:pt>
                <c:pt idx="4">
                  <c:v>R6
(2024)</c:v>
                </c:pt>
                <c:pt idx="5">
                  <c:v>R7
(2025)</c:v>
                </c:pt>
                <c:pt idx="6">
                  <c:v>R8
(2026)</c:v>
                </c:pt>
                <c:pt idx="7">
                  <c:v>R9
(2027)</c:v>
                </c:pt>
                <c:pt idx="8">
                  <c:v>R10
(2028)</c:v>
                </c:pt>
                <c:pt idx="9">
                  <c:v>R11
(2029)</c:v>
                </c:pt>
                <c:pt idx="10">
                  <c:v>R12
(2030)</c:v>
                </c:pt>
                <c:pt idx="11">
                  <c:v>R13
(2031)</c:v>
                </c:pt>
                <c:pt idx="12">
                  <c:v>R14
(2032)</c:v>
                </c:pt>
                <c:pt idx="13">
                  <c:v>R15
(2033)</c:v>
                </c:pt>
                <c:pt idx="14">
                  <c:v>R16
(2034)</c:v>
                </c:pt>
                <c:pt idx="15">
                  <c:v>R17
(2035)</c:v>
                </c:pt>
                <c:pt idx="16">
                  <c:v>R18
(2036)</c:v>
                </c:pt>
                <c:pt idx="17">
                  <c:v>R19
(2037)</c:v>
                </c:pt>
              </c:strCache>
            </c:strRef>
          </c:cat>
          <c:val>
            <c:numRef>
              <c:f>'H31.2月版（最終）'!$B$4:$S$4</c:f>
              <c:numCache>
                <c:formatCode>#,##0;"▲ "#,##0</c:formatCode>
                <c:ptCount val="18"/>
                <c:pt idx="0">
                  <c:v>-257</c:v>
                </c:pt>
                <c:pt idx="1">
                  <c:v>-140</c:v>
                </c:pt>
                <c:pt idx="2">
                  <c:v>-310</c:v>
                </c:pt>
                <c:pt idx="3">
                  <c:v>-340</c:v>
                </c:pt>
                <c:pt idx="4">
                  <c:v>-390</c:v>
                </c:pt>
                <c:pt idx="5">
                  <c:v>-470</c:v>
                </c:pt>
                <c:pt idx="6">
                  <c:v>-550</c:v>
                </c:pt>
                <c:pt idx="7">
                  <c:v>-270</c:v>
                </c:pt>
                <c:pt idx="8">
                  <c:v>-520</c:v>
                </c:pt>
                <c:pt idx="9">
                  <c:v>-510</c:v>
                </c:pt>
                <c:pt idx="10">
                  <c:v>-500</c:v>
                </c:pt>
                <c:pt idx="11">
                  <c:v>-920</c:v>
                </c:pt>
                <c:pt idx="12">
                  <c:v>-320</c:v>
                </c:pt>
                <c:pt idx="13">
                  <c:v>-270</c:v>
                </c:pt>
                <c:pt idx="14">
                  <c:v>-210</c:v>
                </c:pt>
                <c:pt idx="15">
                  <c:v>-220</c:v>
                </c:pt>
                <c:pt idx="16">
                  <c:v>-190</c:v>
                </c:pt>
                <c:pt idx="17">
                  <c:v>-210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2E4B-4811-A508-829E2A6B569F}"/>
            </c:ext>
          </c:extLst>
        </c:ser>
        <c:ser>
          <c:idx val="1"/>
          <c:order val="1"/>
          <c:spPr>
            <a:solidFill>
              <a:schemeClr val="bg1"/>
            </a:solidFill>
            <a:ln w="1587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A-2E4B-4811-A508-829E2A6B569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C-2E4B-4811-A508-829E2A6B569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E-2E4B-4811-A508-829E2A6B569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0-2E4B-4811-A508-829E2A6B569F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2-2E4B-4811-A508-829E2A6B569F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4-2E4B-4811-A508-829E2A6B569F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587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6-2E4B-4811-A508-829E2A6B569F}"/>
              </c:ext>
            </c:extLst>
          </c:dPt>
          <c:dLbls>
            <c:dLbl>
              <c:idx val="0"/>
              <c:layout>
                <c:manualLayout>
                  <c:x val="1.3219410466338124E-3"/>
                  <c:y val="1.6639978737004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E4B-4811-A508-829E2A6B56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HGPｺﾞｼｯｸM" panose="020B0600000000000000" pitchFamily="50" charset="-128"/>
                    <a:ea typeface="HGPｺﾞｼｯｸM" panose="020B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'H31.2月版（最終）'!$B$3:$S$3</c:f>
              <c:strCache>
                <c:ptCount val="18"/>
                <c:pt idx="0">
                  <c:v>R2
(2020)</c:v>
                </c:pt>
                <c:pt idx="1">
                  <c:v>R3
(2021)</c:v>
                </c:pt>
                <c:pt idx="2">
                  <c:v>R4
(2022)</c:v>
                </c:pt>
                <c:pt idx="3">
                  <c:v>R5
(2023)</c:v>
                </c:pt>
                <c:pt idx="4">
                  <c:v>R6
(2024)</c:v>
                </c:pt>
                <c:pt idx="5">
                  <c:v>R7
(2025)</c:v>
                </c:pt>
                <c:pt idx="6">
                  <c:v>R8
(2026)</c:v>
                </c:pt>
                <c:pt idx="7">
                  <c:v>R9
(2027)</c:v>
                </c:pt>
                <c:pt idx="8">
                  <c:v>R10
(2028)</c:v>
                </c:pt>
                <c:pt idx="9">
                  <c:v>R11
(2029)</c:v>
                </c:pt>
                <c:pt idx="10">
                  <c:v>R12
(2030)</c:v>
                </c:pt>
                <c:pt idx="11">
                  <c:v>R13
(2031)</c:v>
                </c:pt>
                <c:pt idx="12">
                  <c:v>R14
(2032)</c:v>
                </c:pt>
                <c:pt idx="13">
                  <c:v>R15
(2033)</c:v>
                </c:pt>
                <c:pt idx="14">
                  <c:v>R16
(2034)</c:v>
                </c:pt>
                <c:pt idx="15">
                  <c:v>R17
(2035)</c:v>
                </c:pt>
                <c:pt idx="16">
                  <c:v>R18
(2036)</c:v>
                </c:pt>
                <c:pt idx="17">
                  <c:v>R19
(2037)</c:v>
                </c:pt>
              </c:strCache>
            </c:strRef>
          </c:cat>
          <c:val>
            <c:numRef>
              <c:f>'H31.2月版（最終）'!$B$5:$S$5</c:f>
              <c:numCache>
                <c:formatCode>#,##0;"▲ "#,##0</c:formatCode>
                <c:ptCount val="18"/>
                <c:pt idx="0">
                  <c:v>-264</c:v>
                </c:pt>
                <c:pt idx="1">
                  <c:v>-260</c:v>
                </c:pt>
                <c:pt idx="2">
                  <c:v>-260</c:v>
                </c:pt>
                <c:pt idx="3">
                  <c:v>-260</c:v>
                </c:pt>
                <c:pt idx="4">
                  <c:v>-260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2E4B-4811-A508-829E2A6B5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100"/>
        <c:axId val="91541888"/>
        <c:axId val="91543808"/>
      </c:barChart>
      <c:lineChart>
        <c:grouping val="standard"/>
        <c:varyColors val="0"/>
        <c:ser>
          <c:idx val="2"/>
          <c:order val="2"/>
          <c:spPr>
            <a:ln w="9525">
              <a:solidFill>
                <a:sysClr val="windowText" lastClr="000000"/>
              </a:solidFill>
            </a:ln>
          </c:spPr>
          <c:marker>
            <c:symbol val="circle"/>
            <c:size val="5"/>
            <c:spPr>
              <a:solidFill>
                <a:sysClr val="windowText" lastClr="000000"/>
              </a:solidFill>
              <a:ln w="6350">
                <a:solidFill>
                  <a:sysClr val="windowText" lastClr="000000"/>
                </a:solidFill>
              </a:ln>
            </c:spPr>
          </c:marker>
          <c:cat>
            <c:strRef>
              <c:f>'H31.2月版（最終）'!$B$3:$S$3</c:f>
              <c:strCache>
                <c:ptCount val="18"/>
                <c:pt idx="0">
                  <c:v>R2
(2020)</c:v>
                </c:pt>
                <c:pt idx="1">
                  <c:v>R3
(2021)</c:v>
                </c:pt>
                <c:pt idx="2">
                  <c:v>R4
(2022)</c:v>
                </c:pt>
                <c:pt idx="3">
                  <c:v>R5
(2023)</c:v>
                </c:pt>
                <c:pt idx="4">
                  <c:v>R6
(2024)</c:v>
                </c:pt>
                <c:pt idx="5">
                  <c:v>R7
(2025)</c:v>
                </c:pt>
                <c:pt idx="6">
                  <c:v>R8
(2026)</c:v>
                </c:pt>
                <c:pt idx="7">
                  <c:v>R9
(2027)</c:v>
                </c:pt>
                <c:pt idx="8">
                  <c:v>R10
(2028)</c:v>
                </c:pt>
                <c:pt idx="9">
                  <c:v>R11
(2029)</c:v>
                </c:pt>
                <c:pt idx="10">
                  <c:v>R12
(2030)</c:v>
                </c:pt>
                <c:pt idx="11">
                  <c:v>R13
(2031)</c:v>
                </c:pt>
                <c:pt idx="12">
                  <c:v>R14
(2032)</c:v>
                </c:pt>
                <c:pt idx="13">
                  <c:v>R15
(2033)</c:v>
                </c:pt>
                <c:pt idx="14">
                  <c:v>R16
(2034)</c:v>
                </c:pt>
                <c:pt idx="15">
                  <c:v>R17
(2035)</c:v>
                </c:pt>
                <c:pt idx="16">
                  <c:v>R18
(2036)</c:v>
                </c:pt>
                <c:pt idx="17">
                  <c:v>R19
(2037)</c:v>
                </c:pt>
              </c:strCache>
            </c:strRef>
          </c:cat>
          <c:val>
            <c:numRef>
              <c:f>'H31.2月版（最終）'!$B$6:$S$6</c:f>
              <c:numCache>
                <c:formatCode>#,##0;"▲ "#,##0</c:formatCode>
                <c:ptCount val="18"/>
                <c:pt idx="0">
                  <c:v>-521</c:v>
                </c:pt>
                <c:pt idx="1">
                  <c:v>-400</c:v>
                </c:pt>
                <c:pt idx="2">
                  <c:v>-570</c:v>
                </c:pt>
                <c:pt idx="3">
                  <c:v>-600</c:v>
                </c:pt>
                <c:pt idx="4">
                  <c:v>-650</c:v>
                </c:pt>
                <c:pt idx="5">
                  <c:v>-470</c:v>
                </c:pt>
                <c:pt idx="6">
                  <c:v>-550</c:v>
                </c:pt>
                <c:pt idx="7">
                  <c:v>-270</c:v>
                </c:pt>
                <c:pt idx="8">
                  <c:v>-520</c:v>
                </c:pt>
                <c:pt idx="9">
                  <c:v>-510</c:v>
                </c:pt>
                <c:pt idx="10">
                  <c:v>-500</c:v>
                </c:pt>
                <c:pt idx="11">
                  <c:v>-920</c:v>
                </c:pt>
                <c:pt idx="12">
                  <c:v>-320</c:v>
                </c:pt>
                <c:pt idx="13">
                  <c:v>-270</c:v>
                </c:pt>
                <c:pt idx="14">
                  <c:v>-210</c:v>
                </c:pt>
                <c:pt idx="15">
                  <c:v>-220</c:v>
                </c:pt>
                <c:pt idx="16">
                  <c:v>-190</c:v>
                </c:pt>
                <c:pt idx="17">
                  <c:v>-210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6-BF68-4212-8779-C88DED395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541888"/>
        <c:axId val="91543808"/>
      </c:lineChart>
      <c:catAx>
        <c:axId val="9154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/>
              </a:defRPr>
            </a:pPr>
            <a:endParaRPr lang="ja-JP"/>
          </a:p>
        </c:txPr>
        <c:crossAx val="91543808"/>
        <c:crossesAt val="0"/>
        <c:auto val="1"/>
        <c:lblAlgn val="ctr"/>
        <c:lblOffset val="0"/>
        <c:tickLblSkip val="1"/>
        <c:tickMarkSkip val="1"/>
        <c:noMultiLvlLbl val="0"/>
      </c:catAx>
      <c:valAx>
        <c:axId val="91543808"/>
        <c:scaling>
          <c:orientation val="minMax"/>
          <c:max val="0"/>
          <c:min val="-1000"/>
        </c:scaling>
        <c:delete val="0"/>
        <c:axPos val="l"/>
        <c:majorGridlines>
          <c:spPr>
            <a:ln w="3175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</c:majorGridlines>
        <c:numFmt formatCode="#,##0;&quot;▲&quot;#,##0" sourceLinked="0"/>
        <c:majorTickMark val="none"/>
        <c:minorTickMark val="none"/>
        <c:tickLblPos val="nextTo"/>
        <c:spPr>
          <a:noFill/>
          <a:ln w="3175">
            <a:solidFill>
              <a:schemeClr val="tx2">
                <a:lumMod val="60000"/>
                <a:lumOff val="40000"/>
              </a:schemeClr>
            </a:solidFill>
            <a:prstDash val="dash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ＭＳ Ｐゴシック"/>
              </a:defRPr>
            </a:pPr>
            <a:endParaRPr lang="ja-JP"/>
          </a:p>
        </c:txPr>
        <c:crossAx val="91541888"/>
        <c:crosses val="autoZero"/>
        <c:crossBetween val="between"/>
        <c:majorUnit val="200"/>
        <c:minorUnit val="100"/>
      </c:valAx>
      <c:spPr>
        <a:noFill/>
        <a:ln w="2540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2275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0.11187</cdr:x>
      <cdr:y>0.56121</cdr:y>
    </cdr:from>
    <cdr:to>
      <cdr:x>0.1808</cdr:x>
      <cdr:y>0.63051</cdr:y>
    </cdr:to>
    <cdr:sp macro="" textlink="">
      <cdr:nvSpPr>
        <cdr:cNvPr id="2" name="テキスト ボックス 11"/>
        <cdr:cNvSpPr txBox="1"/>
      </cdr:nvSpPr>
      <cdr:spPr>
        <a:xfrm xmlns:a="http://schemas.openxmlformats.org/drawingml/2006/main">
          <a:off x="1074713" y="2998304"/>
          <a:ext cx="662216" cy="3702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740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0.15677</cdr:x>
      <cdr:y>0.59647</cdr:y>
    </cdr:from>
    <cdr:to>
      <cdr:x>0.23382</cdr:x>
      <cdr:y>0.65659</cdr:y>
    </cdr:to>
    <cdr:sp macro="" textlink="">
      <cdr:nvSpPr>
        <cdr:cNvPr id="3" name="テキスト ボックス 11"/>
        <cdr:cNvSpPr txBox="1"/>
      </cdr:nvSpPr>
      <cdr:spPr>
        <a:xfrm xmlns:a="http://schemas.openxmlformats.org/drawingml/2006/main">
          <a:off x="1506067" y="3186691"/>
          <a:ext cx="740226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83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0.20316</cdr:x>
      <cdr:y>0.59698</cdr:y>
    </cdr:from>
    <cdr:to>
      <cdr:x>0.27397</cdr:x>
      <cdr:y>0.6571</cdr:y>
    </cdr:to>
    <cdr:sp macro="" textlink="">
      <cdr:nvSpPr>
        <cdr:cNvPr id="4" name="テキスト ボックス 11"/>
        <cdr:cNvSpPr txBox="1"/>
      </cdr:nvSpPr>
      <cdr:spPr>
        <a:xfrm xmlns:a="http://schemas.openxmlformats.org/drawingml/2006/main">
          <a:off x="1951758" y="3189441"/>
          <a:ext cx="680278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82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0.25682</cdr:x>
      <cdr:y>0.39352</cdr:y>
    </cdr:from>
    <cdr:to>
      <cdr:x>0.32972</cdr:x>
      <cdr:y>0.45364</cdr:y>
    </cdr:to>
    <cdr:sp macro="" textlink="">
      <cdr:nvSpPr>
        <cdr:cNvPr id="5" name="テキスト ボックス 11"/>
        <cdr:cNvSpPr txBox="1"/>
      </cdr:nvSpPr>
      <cdr:spPr>
        <a:xfrm xmlns:a="http://schemas.openxmlformats.org/drawingml/2006/main">
          <a:off x="2467307" y="2102442"/>
          <a:ext cx="700356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500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0.27196</cdr:x>
      <cdr:y>0.46244</cdr:y>
    </cdr:from>
    <cdr:to>
      <cdr:x>0.37037</cdr:x>
      <cdr:y>0.64082</cdr:y>
    </cdr:to>
    <cdr:cxnSp macro="">
      <cdr:nvCxnSpPr>
        <cdr:cNvPr id="9" name="直線矢印コネクタ 8"/>
        <cdr:cNvCxnSpPr>
          <a:stCxn xmlns:a="http://schemas.openxmlformats.org/drawingml/2006/main" id="15" idx="1"/>
        </cdr:cNvCxnSpPr>
      </cdr:nvCxnSpPr>
      <cdr:spPr>
        <a:xfrm xmlns:a="http://schemas.openxmlformats.org/drawingml/2006/main" flipH="1" flipV="1">
          <a:off x="2612773" y="2470627"/>
          <a:ext cx="945403" cy="953001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0.05978</cdr:x>
      <cdr:y>0.6635</cdr:y>
    </cdr:from>
    <cdr:to>
      <cdr:x>0.14188</cdr:x>
      <cdr:y>0.73433</cdr:y>
    </cdr:to>
    <cdr:sp macro="" textlink="">
      <cdr:nvSpPr>
        <cdr:cNvPr id="10" name="テキスト ボックス 11"/>
        <cdr:cNvSpPr txBox="1"/>
      </cdr:nvSpPr>
      <cdr:spPr>
        <a:xfrm xmlns:a="http://schemas.openxmlformats.org/drawingml/2006/main">
          <a:off x="574316" y="3544811"/>
          <a:ext cx="788742" cy="3784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93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0.37037</cdr:x>
      <cdr:y>0.60586</cdr:y>
    </cdr:from>
    <cdr:to>
      <cdr:x>0.54337</cdr:x>
      <cdr:y>0.67577</cdr:y>
    </cdr:to>
    <cdr:sp macro="" textlink="">
      <cdr:nvSpPr>
        <cdr:cNvPr id="15" name="角丸四角形 14"/>
        <cdr:cNvSpPr/>
      </cdr:nvSpPr>
      <cdr:spPr>
        <a:xfrm xmlns:a="http://schemas.openxmlformats.org/drawingml/2006/main">
          <a:off x="3558208" y="3236898"/>
          <a:ext cx="1662026" cy="373502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400" b="1" dirty="0">
              <a:solidFill>
                <a:sysClr val="windowText" lastClr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収支不足額</a:t>
          </a:r>
        </a:p>
      </cdr:txBody>
    </cdr:sp>
  </cdr:relSizeAnchor>
  <cdr:relSizeAnchor xmlns:cdr="http://schemas.openxmlformats.org/drawingml/2006/chartDrawing">
    <cdr:from>
      <cdr:x>0.10079</cdr:x>
      <cdr:y>0</cdr:y>
    </cdr:from>
    <cdr:to>
      <cdr:x>0.13445</cdr:x>
      <cdr:y>0.03685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968301" y="0"/>
          <a:ext cx="323385" cy="196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0.08909</cdr:x>
      <cdr:y>0.00729</cdr:y>
    </cdr:from>
    <cdr:to>
      <cdr:x>0.14249</cdr:x>
      <cdr:y>0.06282</cdr:y>
    </cdr:to>
    <cdr:sp macro="" textlink="">
      <cdr:nvSpPr>
        <cdr:cNvPr id="7" name="テキスト ボックス 6"/>
        <cdr:cNvSpPr txBox="1"/>
      </cdr:nvSpPr>
      <cdr:spPr>
        <a:xfrm xmlns:a="http://schemas.openxmlformats.org/drawingml/2006/main">
          <a:off x="855895" y="38948"/>
          <a:ext cx="513019" cy="296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(</a:t>
          </a:r>
          <a:r>
            <a:rPr lang="ja-JP" altLang="en-US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当初</a:t>
          </a:r>
          <a:r>
            <a:rPr lang="en-US" altLang="ja-JP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)</a:t>
          </a:r>
          <a:endParaRPr lang="ja-JP" altLang="en-US" sz="600" dirty="0">
            <a:latin typeface="HGSｺﾞｼｯｸE" panose="020B0900000000000000" pitchFamily="50" charset="-128"/>
            <a:ea typeface="HGSｺﾞｼｯｸE" panose="020B0900000000000000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0.10072</cdr:x>
      <cdr:y>0.39408</cdr:y>
    </cdr:from>
    <cdr:to>
      <cdr:x>0.16965</cdr:x>
      <cdr:y>0.46338</cdr:y>
    </cdr:to>
    <cdr:sp macro="" textlink="">
      <cdr:nvSpPr>
        <cdr:cNvPr id="2" name="テキスト ボックス 11"/>
        <cdr:cNvSpPr txBox="1"/>
      </cdr:nvSpPr>
      <cdr:spPr>
        <a:xfrm xmlns:a="http://schemas.openxmlformats.org/drawingml/2006/main">
          <a:off x="967603" y="2105396"/>
          <a:ext cx="662216" cy="3702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40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0.14703</cdr:x>
      <cdr:y>0.5</cdr:y>
    </cdr:from>
    <cdr:to>
      <cdr:x>0.22408</cdr:x>
      <cdr:y>0.56012</cdr:y>
    </cdr:to>
    <cdr:sp macro="" textlink="">
      <cdr:nvSpPr>
        <cdr:cNvPr id="3" name="テキスト ボックス 11"/>
        <cdr:cNvSpPr txBox="1"/>
      </cdr:nvSpPr>
      <cdr:spPr>
        <a:xfrm xmlns:a="http://schemas.openxmlformats.org/drawingml/2006/main">
          <a:off x="1412541" y="2671307"/>
          <a:ext cx="740226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57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0.19796</cdr:x>
      <cdr:y>0.51474</cdr:y>
    </cdr:from>
    <cdr:to>
      <cdr:x>0.26877</cdr:x>
      <cdr:y>0.57486</cdr:y>
    </cdr:to>
    <cdr:sp macro="" textlink="">
      <cdr:nvSpPr>
        <cdr:cNvPr id="4" name="テキスト ボックス 11"/>
        <cdr:cNvSpPr txBox="1"/>
      </cdr:nvSpPr>
      <cdr:spPr>
        <a:xfrm xmlns:a="http://schemas.openxmlformats.org/drawingml/2006/main">
          <a:off x="1901856" y="2750070"/>
          <a:ext cx="680278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600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0.25427</cdr:x>
      <cdr:y>0.55824</cdr:y>
    </cdr:from>
    <cdr:to>
      <cdr:x>0.32717</cdr:x>
      <cdr:y>0.61836</cdr:y>
    </cdr:to>
    <cdr:sp macro="" textlink="">
      <cdr:nvSpPr>
        <cdr:cNvPr id="5" name="テキスト ボックス 11"/>
        <cdr:cNvSpPr txBox="1"/>
      </cdr:nvSpPr>
      <cdr:spPr>
        <a:xfrm xmlns:a="http://schemas.openxmlformats.org/drawingml/2006/main">
          <a:off x="2442768" y="2982465"/>
          <a:ext cx="700357" cy="3211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6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0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0.30755</cdr:x>
      <cdr:y>0.47449</cdr:y>
    </cdr:from>
    <cdr:to>
      <cdr:x>0.36754</cdr:x>
      <cdr:y>0.59131</cdr:y>
    </cdr:to>
    <cdr:cxnSp macro="">
      <cdr:nvCxnSpPr>
        <cdr:cNvPr id="9" name="直線矢印コネクタ 8"/>
        <cdr:cNvCxnSpPr/>
      </cdr:nvCxnSpPr>
      <cdr:spPr>
        <a:xfrm xmlns:a="http://schemas.openxmlformats.org/drawingml/2006/main" flipH="1" flipV="1">
          <a:off x="2954631" y="2535021"/>
          <a:ext cx="576345" cy="624116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0.05749</cdr:x>
      <cdr:y>0.45347</cdr:y>
    </cdr:from>
    <cdr:to>
      <cdr:x>0.13959</cdr:x>
      <cdr:y>0.5243</cdr:y>
    </cdr:to>
    <cdr:sp macro="" textlink="">
      <cdr:nvSpPr>
        <cdr:cNvPr id="10" name="テキスト ボックス 11"/>
        <cdr:cNvSpPr txBox="1"/>
      </cdr:nvSpPr>
      <cdr:spPr>
        <a:xfrm xmlns:a="http://schemas.openxmlformats.org/drawingml/2006/main">
          <a:off x="552297" y="2422705"/>
          <a:ext cx="788742" cy="3784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▲</a:t>
          </a:r>
          <a:r>
            <a:rPr kumimoji="1" lang="en-US" altLang="ja-JP" sz="1200" b="1" dirty="0" smtClean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52</a:t>
          </a:r>
          <a:r>
            <a: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1</a:t>
          </a:r>
          <a:endParaRPr kumimoji="1" lang="ja-JP" altLang="en-US" sz="1200" b="1" dirty="0">
            <a:latin typeface="HGSｺﾞｼｯｸM" panose="020B0600000000000000" pitchFamily="50" charset="-128"/>
            <a:ea typeface="HGSｺﾞｼｯｸM" panose="020B0600000000000000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0.35446</cdr:x>
      <cdr:y>0.56895</cdr:y>
    </cdr:from>
    <cdr:to>
      <cdr:x>0.52746</cdr:x>
      <cdr:y>0.63886</cdr:y>
    </cdr:to>
    <cdr:sp macro="" textlink="">
      <cdr:nvSpPr>
        <cdr:cNvPr id="15" name="角丸四角形 14"/>
        <cdr:cNvSpPr/>
      </cdr:nvSpPr>
      <cdr:spPr>
        <a:xfrm xmlns:a="http://schemas.openxmlformats.org/drawingml/2006/main">
          <a:off x="3405372" y="3039690"/>
          <a:ext cx="1662026" cy="373502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400" b="1">
              <a:solidFill>
                <a:sysClr val="windowText" lastClr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rPr>
            <a:t>収支不足額</a:t>
          </a:r>
        </a:p>
      </cdr:txBody>
    </cdr:sp>
  </cdr:relSizeAnchor>
  <cdr:relSizeAnchor xmlns:cdr="http://schemas.openxmlformats.org/drawingml/2006/chartDrawing">
    <cdr:from>
      <cdr:x>0.10079</cdr:x>
      <cdr:y>0</cdr:y>
    </cdr:from>
    <cdr:to>
      <cdr:x>0.13445</cdr:x>
      <cdr:y>0.03685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968301" y="0"/>
          <a:ext cx="323385" cy="196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0.08909</cdr:x>
      <cdr:y>0.00729</cdr:y>
    </cdr:from>
    <cdr:to>
      <cdr:x>0.14249</cdr:x>
      <cdr:y>0.06282</cdr:y>
    </cdr:to>
    <cdr:sp macro="" textlink="">
      <cdr:nvSpPr>
        <cdr:cNvPr id="7" name="テキスト ボックス 6"/>
        <cdr:cNvSpPr txBox="1"/>
      </cdr:nvSpPr>
      <cdr:spPr>
        <a:xfrm xmlns:a="http://schemas.openxmlformats.org/drawingml/2006/main">
          <a:off x="855916" y="38949"/>
          <a:ext cx="512956" cy="296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(</a:t>
          </a:r>
          <a:r>
            <a:rPr lang="ja-JP" altLang="en-US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当初</a:t>
          </a:r>
          <a:r>
            <a:rPr lang="en-US" altLang="ja-JP" sz="6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)</a:t>
          </a:r>
          <a:endParaRPr lang="ja-JP" altLang="en-US" sz="600" dirty="0">
            <a:latin typeface="HGSｺﾞｼｯｸE" panose="020B0900000000000000" pitchFamily="50" charset="-128"/>
            <a:ea typeface="HGSｺﾞｼｯｸE" panose="020B0900000000000000" pitchFamily="50" charset="-128"/>
          </a:endParaRPr>
        </a:p>
      </cdr:txBody>
    </cdr:sp>
  </cdr:relSizeAnchor>
  <cdr:relSizeAnchor xmlns:cdr="http://schemas.openxmlformats.org/drawingml/2006/chartDrawing">
    <cdr:from>
      <cdr:x>0.92089</cdr:x>
      <cdr:y>0</cdr:y>
    </cdr:from>
    <cdr:to>
      <cdr:x>0.98275</cdr:x>
      <cdr:y>0.05498</cdr:y>
    </cdr:to>
    <cdr:sp macro="" textlink="">
      <cdr:nvSpPr>
        <cdr:cNvPr id="11" name="テキスト ボックス 1"/>
        <cdr:cNvSpPr txBox="1"/>
      </cdr:nvSpPr>
      <cdr:spPr>
        <a:xfrm xmlns:a="http://schemas.openxmlformats.org/drawingml/2006/main">
          <a:off x="8847110" y="-1843796"/>
          <a:ext cx="594206" cy="2937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ja-JP"/>
          </a:defPPr>
          <a:lvl1pPr algn="ctr" rtl="0" fontAlgn="base">
            <a:spcBef>
              <a:spcPct val="20000"/>
            </a:spcBef>
            <a:spcAft>
              <a:spcPct val="0"/>
            </a:spcAft>
            <a:buClr>
              <a:schemeClr val="bg2"/>
            </a:buClr>
            <a:buSzPct val="75000"/>
            <a:buFont typeface="Wingdings" pitchFamily="2" charset="2"/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1pPr>
          <a:lvl2pPr marL="457200" algn="ctr" rtl="0" fontAlgn="base">
            <a:spcBef>
              <a:spcPct val="20000"/>
            </a:spcBef>
            <a:spcAft>
              <a:spcPct val="0"/>
            </a:spcAft>
            <a:buClr>
              <a:schemeClr val="bg2"/>
            </a:buClr>
            <a:buSzPct val="75000"/>
            <a:buFont typeface="Wingdings" pitchFamily="2" charset="2"/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2pPr>
          <a:lvl3pPr marL="914400" algn="ctr" rtl="0" fontAlgn="base">
            <a:spcBef>
              <a:spcPct val="20000"/>
            </a:spcBef>
            <a:spcAft>
              <a:spcPct val="0"/>
            </a:spcAft>
            <a:buClr>
              <a:schemeClr val="bg2"/>
            </a:buClr>
            <a:buSzPct val="75000"/>
            <a:buFont typeface="Wingdings" pitchFamily="2" charset="2"/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3pPr>
          <a:lvl4pPr marL="1371600" algn="ctr" rtl="0" fontAlgn="base">
            <a:spcBef>
              <a:spcPct val="20000"/>
            </a:spcBef>
            <a:spcAft>
              <a:spcPct val="0"/>
            </a:spcAft>
            <a:buClr>
              <a:schemeClr val="bg2"/>
            </a:buClr>
            <a:buSzPct val="75000"/>
            <a:buFont typeface="Wingdings" pitchFamily="2" charset="2"/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4pPr>
          <a:lvl5pPr marL="1828800" algn="ctr" rtl="0" fontAlgn="base">
            <a:spcBef>
              <a:spcPct val="20000"/>
            </a:spcBef>
            <a:spcAft>
              <a:spcPct val="0"/>
            </a:spcAft>
            <a:buClr>
              <a:schemeClr val="bg2"/>
            </a:buClr>
            <a:buSzPct val="75000"/>
            <a:buFont typeface="Wingdings" pitchFamily="2" charset="2"/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5pPr>
          <a:lvl6pPr marL="22860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6pPr>
          <a:lvl7pPr marL="27432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7pPr>
          <a:lvl8pPr marL="32004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8pPr>
          <a:lvl9pPr marL="36576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pitchFamily="50" charset="-128"/>
              <a:cs typeface="+mn-cs"/>
            </a:defRPr>
          </a:lvl9pPr>
        </a:lstStyle>
        <a:p xmlns:a="http://schemas.openxmlformats.org/drawingml/2006/main">
          <a:r>
            <a:rPr lang="en-US" altLang="ja-JP" sz="10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(</a:t>
          </a:r>
          <a:r>
            <a:rPr lang="ja-JP" altLang="en-US" sz="10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年度</a:t>
          </a:r>
          <a:r>
            <a:rPr lang="en-US" altLang="ja-JP" sz="1000" dirty="0" smtClean="0">
              <a:latin typeface="HGSｺﾞｼｯｸE" panose="020B0900000000000000" pitchFamily="50" charset="-128"/>
              <a:ea typeface="HGSｺﾞｼｯｸE" panose="020B0900000000000000" pitchFamily="50" charset="-128"/>
            </a:rPr>
            <a:t>)</a:t>
          </a:r>
          <a:endParaRPr lang="ja-JP" altLang="en-US" sz="1000" dirty="0">
            <a:latin typeface="HGSｺﾞｼｯｸE" panose="020B0900000000000000" pitchFamily="50" charset="-128"/>
            <a:ea typeface="HGSｺﾞｼｯｸE" panose="020B0900000000000000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5"/>
            <a:ext cx="2883200" cy="48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681" y="5"/>
            <a:ext cx="2881652" cy="48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9728C3D9-C130-4AB8-B6F1-26A40C0FD8C4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3" y="9287069"/>
            <a:ext cx="2883200" cy="48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681" y="9287069"/>
            <a:ext cx="2881652" cy="48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6A625DE7-4704-4017-958D-D379CA32C6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2143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5"/>
            <a:ext cx="2883200" cy="48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3681" y="5"/>
            <a:ext cx="2881652" cy="48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95989334-0B56-40B1-83A8-B1CE541C6AAC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25" y="735013"/>
            <a:ext cx="5291138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461" y="4645879"/>
            <a:ext cx="5319971" cy="4397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3" y="9287069"/>
            <a:ext cx="2883200" cy="48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3681" y="9287069"/>
            <a:ext cx="2881652" cy="48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17" tIns="44709" rIns="89417" bIns="4470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E6597596-FBBC-489F-991C-4B46FCCBB7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7463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77863" y="735013"/>
            <a:ext cx="5291137" cy="36639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97596-FBBC-489F-991C-4B46FCCBB720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202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25" y="735013"/>
            <a:ext cx="5291138" cy="36639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848168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25" y="735013"/>
            <a:ext cx="5291138" cy="36639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370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3738" y="739775"/>
            <a:ext cx="5330825" cy="3692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97596-FBBC-489F-991C-4B46FCCBB720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600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gray">
          <a:xfrm>
            <a:off x="271468" y="3357566"/>
            <a:ext cx="9361487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349510"/>
            <a:ext cx="8420100" cy="1008063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716338"/>
            <a:ext cx="69342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97300" y="5059373"/>
            <a:ext cx="2311400" cy="287337"/>
          </a:xfrm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9A7C6769-DCA7-4B67-8C35-646205219841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4627563"/>
            <a:ext cx="3136900" cy="2794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444F4-C1DE-4B72-BEAA-40281524D64E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09B98-B03A-444B-86BC-61F7CFE02F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99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94568" y="115897"/>
            <a:ext cx="2339975" cy="60102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3050" y="115897"/>
            <a:ext cx="6869113" cy="60102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DE038-6A49-42C6-8B03-C1FC7CD470F3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452-97DB-44C4-83D8-80B0633660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243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5110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93726"/>
            <a:ext cx="8915400" cy="6334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95303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5F54A-9A19-4544-A49A-D8C8DDFC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6F969-7CB9-4A7A-A641-88DC5DD2BA7D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921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C6769-DCA7-4B67-8C35-646205219841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B82A-ACB5-46E6-B7FF-C8FF24151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01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8026D0-2298-4992-9689-74AFC23AE9B7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60813-D6A6-47AF-B8CA-181915FDF3D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31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A1CDC-B3BF-46B4-8E5E-EA1003D1AA2C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032B6-51FC-46D0-AE8E-8E4062363A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8145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FC5B-1B52-405C-AB2C-0BF2BB0DDB31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9505B-6F77-4C09-B6C7-E70B3B4B6B0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3990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576A1E-08D2-4996-8EB3-07AE1395FF6E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EA636-911E-4ECA-A4BE-EC2AAE6EEFE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3718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C2A9E-3697-4066-B3EB-AEEA92FEF08E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3B85A-85E8-4151-AC12-DA0E875F60E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26D0-2298-4992-9689-74AFC23AE9B7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0813-D6A6-47AF-B8CA-181915FDF3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8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55C04-0E4D-4057-B3EE-604A6B3D64D6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36110-AF16-4DFD-84B5-49F5F62D577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772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6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87BD14-5576-4E87-91E0-2847D6C424AD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006B4-28CF-474E-A3B3-AC72CBEAA0A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0133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D99D18-C6E9-4984-B238-E404DA78650F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5E68E-8A7F-484C-B059-8EF9329CAB0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5697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B444F4-C1DE-4B72-BEAA-40281524D64E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09B98-B03A-444B-86BC-61F7CFE02FB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91658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4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DE038-6A49-42C6-8B03-C1FC7CD470F3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78452-97DB-44C4-83D8-80B06336607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2101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93726"/>
            <a:ext cx="8915400" cy="6334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95303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341438"/>
            <a:ext cx="4381501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5F54A-9A19-4544-A49A-D8C8DDFC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6F969-7CB9-4A7A-A641-88DC5DD2BA7D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921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6985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A1CDC-B3BF-46B4-8E5E-EA1003D1AA2C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32B6-51FC-46D0-AE8E-8E4062363A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38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3" y="1341446"/>
            <a:ext cx="4381501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341446"/>
            <a:ext cx="4381501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DFC5B-1B52-405C-AB2C-0BF2BB0DDB31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505B-6F77-4C09-B6C7-E70B3B4B6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455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81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81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76A1E-08D2-4996-8EB3-07AE1395FF6E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EA636-911E-4ECA-A4BE-EC2AAE6EEF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16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C2A9E-3697-4066-B3EB-AEEA92FEF08E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3B85A-85E8-4151-AC12-DA0E875F60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419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55C04-0E4D-4057-B3EE-604A6B3D64D6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36110-AF16-4DFD-84B5-49F5F62D5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538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499" y="273060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7BD14-5576-4E87-91E0-2847D6C424AD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06B4-28CF-474E-A3B3-AC72CBEAA0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0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99D18-C6E9-4984-B238-E404DA78650F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5E68E-8A7F-484C-B059-8EF9329CAB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993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73054" y="115896"/>
            <a:ext cx="9361489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95300" y="1341446"/>
            <a:ext cx="8915400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" y="6597650"/>
            <a:ext cx="2311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762D76FB-362E-452F-A462-7EF4769B5C70}" type="datetime8">
              <a:rPr lang="ja-JP" altLang="en-US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463925" y="6597650"/>
            <a:ext cx="31369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323138" y="6597650"/>
            <a:ext cx="2311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510989B0-3D10-4F31-8EFD-BA8E73401E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271468" y="549285"/>
            <a:ext cx="9361487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271468" y="6524625"/>
            <a:ext cx="9361487" cy="71438"/>
          </a:xfrm>
          <a:prstGeom prst="rect">
            <a:avLst/>
          </a:prstGeom>
          <a:solidFill>
            <a:srgbClr val="4D4D4D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909" r:id="rId12"/>
    <p:sldLayoutId id="21474839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2D76FB-362E-452F-A462-7EF4769B5C70}" type="datetime8">
              <a:rPr lang="ja-JP" altLang="en-US" smtClean="0"/>
              <a:pPr>
                <a:defRPr/>
              </a:pPr>
              <a:t>21/2/10 23時15分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0989B0-3D10-4F31-8EFD-BA8E73401EE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880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4" r:id="rId12"/>
    <p:sldLayoutId id="214748392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21"/>
          <p:cNvSpPr txBox="1">
            <a:spLocks noChangeArrowheads="1"/>
          </p:cNvSpPr>
          <p:nvPr/>
        </p:nvSpPr>
        <p:spPr bwMode="auto">
          <a:xfrm>
            <a:off x="5439684" y="5972593"/>
            <a:ext cx="4133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ＭＳ Ｐゴシック" pitchFamily="50" charset="-128"/>
              </a:rPr>
              <a:t>大阪府</a:t>
            </a:r>
          </a:p>
        </p:txBody>
      </p:sp>
      <p:sp>
        <p:nvSpPr>
          <p:cNvPr id="2" name="AutoShape 38"/>
          <p:cNvSpPr>
            <a:spLocks noChangeArrowheads="1"/>
          </p:cNvSpPr>
          <p:nvPr/>
        </p:nvSpPr>
        <p:spPr bwMode="auto">
          <a:xfrm>
            <a:off x="595423" y="3681760"/>
            <a:ext cx="9124613" cy="131763"/>
          </a:xfrm>
          <a:prstGeom prst="parallelogram">
            <a:avLst>
              <a:gd name="adj" fmla="val 23443"/>
            </a:avLst>
          </a:prstGeom>
          <a:gradFill rotWithShape="1">
            <a:gsLst>
              <a:gs pos="0">
                <a:schemeClr val="bg2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154800" rIns="90000" bIns="154800" anchor="ctr"/>
          <a:lstStyle/>
          <a:p>
            <a:endParaRPr lang="ja-JP" alt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1673" y="3837905"/>
            <a:ext cx="8006010" cy="2214340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r>
              <a:rPr lang="ja-JP" altLang="en-US" sz="1400" dirty="0" smtClean="0">
                <a:latin typeface="ＭＳ Ｐゴシック" pitchFamily="50" charset="-128"/>
              </a:rPr>
              <a:t>◆ 「財政運営基本条例」に基づき、財政状況に関する中長期試算を作成。</a:t>
            </a:r>
            <a:r>
              <a:rPr lang="en-US" altLang="ja-JP" sz="1400" dirty="0" smtClean="0">
                <a:latin typeface="ＭＳ Ｐゴシック" pitchFamily="50" charset="-128"/>
              </a:rPr>
              <a:t/>
            </a:r>
            <a:br>
              <a:rPr lang="en-US" altLang="ja-JP" sz="1400" dirty="0" smtClean="0">
                <a:latin typeface="ＭＳ Ｐゴシック" pitchFamily="50" charset="-128"/>
              </a:rPr>
            </a:br>
            <a:r>
              <a:rPr lang="ja-JP" altLang="en-US" sz="1400" dirty="0" smtClean="0">
                <a:latin typeface="ＭＳ Ｐゴシック" pitchFamily="50" charset="-128"/>
              </a:rPr>
              <a:t>（発射台となる毎年度の当初予算毎に作成）</a:t>
            </a:r>
            <a:endParaRPr lang="en-US" altLang="ja-JP" sz="1400" dirty="0" smtClean="0">
              <a:latin typeface="ＭＳ Ｐゴシック" pitchFamily="50" charset="-128"/>
            </a:endParaRPr>
          </a:p>
          <a:p>
            <a:pPr marL="265113" indent="-265113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r>
              <a:rPr lang="ja-JP" altLang="en-US" sz="1400" dirty="0" smtClean="0">
                <a:latin typeface="ＭＳ Ｐゴシック" pitchFamily="50" charset="-128"/>
              </a:rPr>
              <a:t>◆ 試算にあたっては、「中長期の経済財政に関する試算」（内閣府）で示された経済成長率・長期金利や歳入・歳出の</a:t>
            </a:r>
            <a:r>
              <a:rPr lang="ja-JP" altLang="en-US" sz="1400" dirty="0">
                <a:latin typeface="ＭＳ Ｐゴシック" pitchFamily="50" charset="-128"/>
              </a:rPr>
              <a:t>状況</a:t>
            </a:r>
            <a:r>
              <a:rPr lang="ja-JP" altLang="en-US" sz="1400" dirty="0" smtClean="0">
                <a:latin typeface="ＭＳ Ｐゴシック" pitchFamily="50" charset="-128"/>
              </a:rPr>
              <a:t>など、現時点で見込むことができる条件を前提に推計。なお、この試算は不確定要素を多く含んでおり、将来に向かって相当の幅をもってみる必要。</a:t>
            </a:r>
            <a:endParaRPr lang="en-US" altLang="ja-JP" sz="1400" dirty="0" smtClean="0">
              <a:latin typeface="ＭＳ Ｐゴシック" pitchFamily="50" charset="-128"/>
            </a:endParaRPr>
          </a:p>
          <a:p>
            <a:pPr marL="265113" indent="-265113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</a:pPr>
            <a:r>
              <a:rPr lang="en-US" altLang="ja-JP" sz="1050" dirty="0" smtClean="0">
                <a:latin typeface="ＭＳ Ｐゴシック" pitchFamily="50" charset="-128"/>
              </a:rPr>
              <a:t>※</a:t>
            </a:r>
            <a:r>
              <a:rPr lang="ja-JP" altLang="en-US" sz="1050" dirty="0" smtClean="0">
                <a:latin typeface="ＭＳ Ｐゴシック" pitchFamily="50" charset="-128"/>
              </a:rPr>
              <a:t>（　 ）内に西暦を併記している。</a:t>
            </a:r>
            <a:endParaRPr lang="en-US" altLang="ja-JP" sz="1200" dirty="0" smtClean="0">
              <a:latin typeface="ＭＳ Ｐゴシック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60567" y="2210035"/>
            <a:ext cx="846822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/>
              <a:t>財政状況に関する中長期試算</a:t>
            </a:r>
            <a:endParaRPr lang="ja-JP" altLang="en-US" sz="48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760567" y="3021163"/>
            <a:ext cx="846822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600" b="1" dirty="0" smtClean="0"/>
              <a:t>〔</a:t>
            </a:r>
            <a:r>
              <a:rPr lang="ja-JP" altLang="en-US" sz="3600" b="1" dirty="0" smtClean="0"/>
              <a:t>粗い試算</a:t>
            </a:r>
            <a:r>
              <a:rPr lang="en-US" altLang="ja-JP" sz="3600" b="1" dirty="0" smtClean="0"/>
              <a:t>〕</a:t>
            </a:r>
            <a:r>
              <a:rPr lang="ja-JP" altLang="en-US" sz="3600" b="1" dirty="0" smtClean="0"/>
              <a:t>令和</a:t>
            </a:r>
            <a:r>
              <a:rPr lang="en-US" altLang="ja-JP" sz="3600" b="1" dirty="0"/>
              <a:t>3</a:t>
            </a:r>
            <a:r>
              <a:rPr lang="ja-JP" altLang="en-US" sz="3600" b="1" dirty="0" smtClean="0"/>
              <a:t>年</a:t>
            </a:r>
            <a:r>
              <a:rPr lang="en-US" altLang="ja-JP" sz="3600" b="1" dirty="0" smtClean="0"/>
              <a:t>2</a:t>
            </a:r>
            <a:r>
              <a:rPr lang="ja-JP" altLang="en-US" sz="3600" b="1" dirty="0" smtClean="0"/>
              <a:t>月版</a:t>
            </a:r>
            <a:endParaRPr lang="ja-JP" altLang="en-US" sz="4800" b="1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8128968" y="585868"/>
            <a:ext cx="1099820" cy="5524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430"/>
              </a:spcBef>
              <a:spcAft>
                <a:spcPts val="0"/>
              </a:spcAft>
            </a:pP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 </a:t>
            </a:r>
            <a:r>
              <a:rPr lang="en-US" altLang="ja-JP" sz="1400" dirty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67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930436"/>
              </p:ext>
            </p:extLst>
          </p:nvPr>
        </p:nvGraphicFramePr>
        <p:xfrm>
          <a:off x="380997" y="1843796"/>
          <a:ext cx="9607085" cy="5342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" name="テキスト ボックス 12"/>
          <p:cNvSpPr txBox="1"/>
          <p:nvPr/>
        </p:nvSpPr>
        <p:spPr>
          <a:xfrm>
            <a:off x="49545" y="2202286"/>
            <a:ext cx="430887" cy="38807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収　支　不　足　額</a:t>
            </a:r>
          </a:p>
        </p:txBody>
      </p:sp>
      <p:sp>
        <p:nvSpPr>
          <p:cNvPr id="5" name="大かっこ 4"/>
          <p:cNvSpPr/>
          <p:nvPr/>
        </p:nvSpPr>
        <p:spPr>
          <a:xfrm>
            <a:off x="1008023" y="6216631"/>
            <a:ext cx="8374046" cy="41618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l"/>
            <a:r>
              <a:rPr lang="ja-JP" altLang="en-US" sz="1050" dirty="0" smtClean="0">
                <a:latin typeface="ＭＳ Ｐゴシック" pitchFamily="50" charset="-128"/>
              </a:rPr>
              <a:t>      内閣府試算の経済</a:t>
            </a:r>
            <a:r>
              <a:rPr lang="ja-JP" altLang="en-US" sz="1050" dirty="0">
                <a:latin typeface="ＭＳ Ｐゴシック" pitchFamily="50" charset="-128"/>
              </a:rPr>
              <a:t>成長率・長期金利や歳入・歳出の状況など、現時点で見込むことができる条件を前提に</a:t>
            </a:r>
            <a:r>
              <a:rPr lang="ja-JP" altLang="en-US" sz="1050" dirty="0" smtClean="0">
                <a:latin typeface="ＭＳ Ｐゴシック" pitchFamily="50" charset="-128"/>
              </a:rPr>
              <a:t>推計</a:t>
            </a:r>
            <a:endParaRPr lang="en-US" altLang="ja-JP" sz="1050" dirty="0" smtClean="0">
              <a:latin typeface="ＭＳ Ｐゴシック" pitchFamily="50" charset="-128"/>
            </a:endParaRPr>
          </a:p>
          <a:p>
            <a:pPr algn="l"/>
            <a:r>
              <a:rPr lang="ja-JP" altLang="en-US" sz="1050" dirty="0" smtClean="0">
                <a:latin typeface="ＭＳ Ｐゴシック" pitchFamily="50" charset="-128"/>
              </a:rPr>
              <a:t>      この</a:t>
            </a:r>
            <a:r>
              <a:rPr lang="ja-JP" altLang="en-US" sz="1050" dirty="0">
                <a:latin typeface="ＭＳ Ｐゴシック" pitchFamily="50" charset="-128"/>
              </a:rPr>
              <a:t>試算は不確定要素を多く含んでおり</a:t>
            </a:r>
            <a:r>
              <a:rPr lang="ja-JP" altLang="en-US" sz="1050" dirty="0" smtClean="0">
                <a:latin typeface="ＭＳ Ｐゴシック" pitchFamily="50" charset="-128"/>
              </a:rPr>
              <a:t>、将来に向かって相当</a:t>
            </a:r>
            <a:r>
              <a:rPr lang="ja-JP" altLang="en-US" sz="1050" dirty="0">
                <a:latin typeface="ＭＳ Ｐゴシック" pitchFamily="50" charset="-128"/>
              </a:rPr>
              <a:t>の幅をもってみる</a:t>
            </a:r>
            <a:r>
              <a:rPr lang="ja-JP" altLang="en-US" sz="1050" dirty="0" smtClean="0">
                <a:latin typeface="ＭＳ Ｐゴシック" pitchFamily="50" charset="-128"/>
              </a:rPr>
              <a:t>必要</a:t>
            </a:r>
            <a:endParaRPr kumimoji="1" lang="ja-JP" altLang="en-US" sz="1050" dirty="0"/>
          </a:p>
        </p:txBody>
      </p:sp>
      <p:sp>
        <p:nvSpPr>
          <p:cNvPr id="4" name="メモ 3"/>
          <p:cNvSpPr/>
          <p:nvPr/>
        </p:nvSpPr>
        <p:spPr>
          <a:xfrm>
            <a:off x="635001" y="1068868"/>
            <a:ext cx="8747068" cy="721832"/>
          </a:xfrm>
          <a:prstGeom prst="foldedCorner">
            <a:avLst>
              <a:gd name="adj" fmla="val 19534"/>
            </a:avLst>
          </a:prstGeom>
          <a:solidFill>
            <a:schemeClr val="bg1"/>
          </a:solidFill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Bef>
                <a:spcPts val="600"/>
              </a:spcBef>
            </a:pPr>
            <a:endParaRPr lang="en-US" altLang="ja-JP" sz="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減債基金の積立不足額の復元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積立不足額：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億円（令和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年度当初後）　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※H13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の間に累計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5,202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億円を借入れ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・財政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　　　　　　　　　　　　残高見込額：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億円（令和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年度末見込）　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積立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1,400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50" dirty="0">
              <a:solidFill>
                <a:schemeClr val="tx1"/>
              </a:solidFill>
              <a:latin typeface="Arial Unicode MS" panose="020B060402020202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7406" y="378572"/>
            <a:ext cx="8917201" cy="637200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財政収支の見通し 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sp>
        <p:nvSpPr>
          <p:cNvPr id="38" name="ホームベース 37"/>
          <p:cNvSpPr/>
          <p:nvPr/>
        </p:nvSpPr>
        <p:spPr bwMode="auto">
          <a:xfrm rot="5400000">
            <a:off x="-1693023" y="4008453"/>
            <a:ext cx="3880186" cy="267853"/>
          </a:xfrm>
          <a:prstGeom prst="homePlat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154800" rIns="90000" bIns="15480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9497236" y="71988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1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1957700" y="2437718"/>
            <a:ext cx="1590960" cy="36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単年度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収支</a:t>
            </a:r>
            <a:endParaRPr kumimoji="1" lang="ja-JP" altLang="en-US" sz="1400" b="1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3" name="直線矢印コネクタ 22"/>
          <p:cNvCxnSpPr>
            <a:stCxn id="17" idx="1"/>
          </p:cNvCxnSpPr>
          <p:nvPr/>
        </p:nvCxnSpPr>
        <p:spPr>
          <a:xfrm flipH="1">
            <a:off x="1178666" y="2617718"/>
            <a:ext cx="77903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36" idx="1"/>
          </p:cNvCxnSpPr>
          <p:nvPr/>
        </p:nvCxnSpPr>
        <p:spPr>
          <a:xfrm flipH="1" flipV="1">
            <a:off x="1178666" y="4936311"/>
            <a:ext cx="969104" cy="7930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角丸四角形 35"/>
          <p:cNvSpPr/>
          <p:nvPr/>
        </p:nvSpPr>
        <p:spPr>
          <a:xfrm>
            <a:off x="2147770" y="5549315"/>
            <a:ext cx="1692000" cy="360000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減債基金復元額</a:t>
            </a:r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380998" y="1907999"/>
            <a:ext cx="594206" cy="2937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億円</a:t>
            </a:r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endParaRPr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9242755" y="1843796"/>
            <a:ext cx="594206" cy="2937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年度</a:t>
            </a:r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endParaRPr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3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0"/>
          <p:cNvSpPr txBox="1">
            <a:spLocks noChangeArrowheads="1"/>
          </p:cNvSpPr>
          <p:nvPr/>
        </p:nvSpPr>
        <p:spPr bwMode="auto">
          <a:xfrm>
            <a:off x="9501880" y="6636622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74673"/>
            <a:ext cx="8915400" cy="637200"/>
          </a:xfrm>
          <a:solidFill>
            <a:srgbClr val="000099"/>
          </a:solidFill>
        </p:spPr>
        <p:txBody>
          <a:bodyPr>
            <a:normAutofit/>
          </a:bodyPr>
          <a:lstStyle/>
          <a:p>
            <a:pPr eaLnBrk="1" hangingPunct="1"/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試算の前提条件 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213471"/>
              </p:ext>
            </p:extLst>
          </p:nvPr>
        </p:nvGraphicFramePr>
        <p:xfrm>
          <a:off x="495299" y="1112098"/>
          <a:ext cx="8754117" cy="5694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ワークシート" r:id="rId3" imgW="12506211" imgH="8134201" progId="Excel.Sheet.8">
                  <p:embed/>
                </p:oleObj>
              </mc:Choice>
              <mc:Fallback>
                <p:oleObj name="ワークシート" r:id="rId3" imgW="12506211" imgH="813420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299" y="1112098"/>
                        <a:ext cx="8754117" cy="5694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67763"/>
            <a:ext cx="8915400" cy="638628"/>
          </a:xfrm>
          <a:solidFill>
            <a:srgbClr val="000099"/>
          </a:solidFill>
        </p:spPr>
        <p:txBody>
          <a:bodyPr>
            <a:normAutofit/>
          </a:bodyPr>
          <a:lstStyle/>
          <a:p>
            <a:pPr eaLnBrk="1" hangingPunct="1"/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結果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のポイント（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1/2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497236" y="71988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3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9093" y="1318836"/>
            <a:ext cx="9527868" cy="402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〇府税の減少などにより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lang="ja-JP" altLang="en-US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前回試算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（令和</a:t>
            </a:r>
            <a:r>
              <a:rPr lang="en-US" altLang="ja-JP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ja-JP" altLang="en-US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と比べて、各年度の収支がおおむね</a:t>
            </a:r>
            <a:endParaRPr lang="en-US" altLang="ja-JP" u="sng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230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億円悪化～</a:t>
            </a:r>
            <a:r>
              <a:rPr lang="en-US" altLang="ja-JP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200</a:t>
            </a:r>
            <a:r>
              <a:rPr lang="ja-JP" altLang="en-US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億円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改善。</a:t>
            </a:r>
            <a:endParaRPr lang="en-US" altLang="ja-JP" u="sng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・新型コロナウイルス感染症が経済に与える影響により、令和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年度税収見込みが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大幅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に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減少しているが、内閣府試算の経済成長率が上昇しているため、後年度の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税収減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は</a:t>
            </a:r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緩やかになる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見込み。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kumimoji="1"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・一方で、令和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年度給与改定や令和</a:t>
            </a:r>
            <a:r>
              <a:rPr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年度予算編成による歳出抑制により、歳出は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減少。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〇引き続き、税収や金利の動向、地方税財政制度の変更などに留意していくことが必要。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/>
            <a:endParaRPr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75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67763"/>
            <a:ext cx="8915400" cy="638628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結果の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ポイント（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/2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11913532"/>
              </p:ext>
            </p:extLst>
          </p:nvPr>
        </p:nvGraphicFramePr>
        <p:xfrm>
          <a:off x="373498" y="1491125"/>
          <a:ext cx="9138848" cy="5218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4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4409">
                <a:tc>
                  <a:txBody>
                    <a:bodyPr/>
                    <a:lstStyle/>
                    <a:p>
                      <a:pPr algn="dist"/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項　　　　　目</a:t>
                      </a:r>
                      <a:endParaRPr kumimoji="1" lang="ja-JP" altLang="en-US" sz="16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144000" marR="144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各年度の収支</a:t>
                      </a:r>
                      <a:endParaRPr kumimoji="1" lang="en-US" altLang="ja-JP" sz="14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400" dirty="0" err="1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影響額</a:t>
                      </a:r>
                      <a:endParaRPr kumimoji="1" lang="en-US" altLang="ja-JP" sz="14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76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歳入</a:t>
                      </a:r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府税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新型コロナウイルス感染症が経済に与える影響により、令和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年度税収見込みが大幅に減少しているが、内閣府試算の経済成長率が上昇しているため、後年度の税収減は緩やかになる見込み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億円程度悪化～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720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億円程度改善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400">
                <a:tc vMerge="1">
                  <a:txBody>
                    <a:bodyPr/>
                    <a:lstStyle/>
                    <a:p>
                      <a:pPr algn="dist"/>
                      <a:endParaRPr lang="en-US" altLang="ja-JP" sz="1800" b="1" dirty="0" smtClean="0">
                        <a:latin typeface="+mn-ea"/>
                      </a:endParaRPr>
                    </a:p>
                  </a:txBody>
                  <a:tcPr marL="144000" marR="144000" marT="144000" marB="14400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交付税等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府税の減少等により増加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898">
                <a:tc rowSpan="3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歳出</a:t>
                      </a:r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人件費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令和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年度給与改定等により減少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40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240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億円程度改善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749399"/>
                  </a:ext>
                </a:extLst>
              </a:tr>
              <a:tr h="95194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公債費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内閣府試算を踏まえた金利は低下する一方、臨時財政対策債増の影響により増加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590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億円程度悪化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7431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4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投資的経費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1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一般施策経費</a:t>
                      </a:r>
                      <a:endParaRPr kumimoji="1" lang="ja-JP" altLang="en-US" sz="11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大阪・関西万博関連事業や府立学校スマートスクール推進事業などによりおおむね増加</a:t>
                      </a:r>
                      <a:endParaRPr kumimoji="1" lang="en-US" altLang="ja-JP" sz="1200" dirty="0" smtClean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億円程度悪化～</a:t>
                      </a:r>
                      <a:r>
                        <a:rPr kumimoji="1" lang="en-US" altLang="ja-JP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億円程度改善</a:t>
                      </a:r>
                      <a:endParaRPr kumimoji="1" lang="ja-JP" altLang="en-US" sz="1200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</a:endParaRPr>
                    </a:p>
                  </a:txBody>
                  <a:tcPr marL="143084" marR="143084" marT="143084" marB="1430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6873" y="1083410"/>
            <a:ext cx="9045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〇前回試算（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kumimoji="1"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</a:t>
            </a:r>
            <a:r>
              <a:rPr kumimoji="1" lang="en-US" altLang="ja-JP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kumimoji="1"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月版）からの主な変動要因</a:t>
            </a:r>
            <a:endParaRPr kumimoji="1" lang="ja-JP" altLang="en-US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512334" y="6559348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 smtClean="0">
                <a:latin typeface="Verdana" pitchFamily="34" charset="0"/>
              </a:rPr>
              <a:t>4</a:t>
            </a:r>
            <a:endParaRPr lang="en-US" altLang="ja-JP" sz="1000" b="1" i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501879" y="149650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5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91" y="437882"/>
            <a:ext cx="9473308" cy="597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4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512334" y="6559348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6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40" y="482637"/>
            <a:ext cx="8485113" cy="61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315620"/>
              </p:ext>
            </p:extLst>
          </p:nvPr>
        </p:nvGraphicFramePr>
        <p:xfrm>
          <a:off x="750609" y="1744101"/>
          <a:ext cx="8481392" cy="3471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5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0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3654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区　　　　　　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（算出の考え方）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名称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発生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時期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年度末試算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 marL="7642" marR="7642" marT="70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（参　　　　　考）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29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年度末試算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749">
                <a:tc gridSpan="2" vMerge="1"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想定されるリスク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積立目標額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に積算する額</a:t>
                      </a:r>
                    </a:p>
                  </a:txBody>
                  <a:tcPr marL="7642" marR="7642" marT="705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積立目標額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に積算する額</a:t>
                      </a:r>
                    </a:p>
                  </a:txBody>
                  <a:tcPr marL="7642" marR="7642" marT="7054" marB="0"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36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</a:t>
                      </a:r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税収の急減、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l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　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災害等の発生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過去の発生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状況から算出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400" b="1" dirty="0" smtClean="0">
                          <a:latin typeface="+mn-ea"/>
                          <a:ea typeface="+mn-ea"/>
                        </a:rPr>
                        <a:t>840</a:t>
                      </a:r>
                      <a:endParaRPr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840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600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401">
                <a:tc rowSpan="2"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２　出資法人債務に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l" fontAlgn="b">
                        <a:buNone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　係る損失補償等　　　　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財政健全化法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将来負担比率の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考え方を準用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育英会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400" b="1" u="none" dirty="0" smtClean="0">
                          <a:latin typeface="+mn-ea"/>
                          <a:ea typeface="+mn-ea"/>
                        </a:rPr>
                        <a:t>6</a:t>
                      </a:r>
                      <a:endParaRPr lang="ja-JP" altLang="en-US" sz="1400" b="1" u="none" dirty="0"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0" u="none" dirty="0" smtClean="0">
                          <a:latin typeface="+mn-ea"/>
                          <a:ea typeface="+mn-ea"/>
                        </a:rPr>
                        <a:t>20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住宅供給公社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ja-JP" sz="1400" b="1" u="none" dirty="0" smtClean="0">
                          <a:latin typeface="+mn-ea"/>
                          <a:ea typeface="+mn-ea"/>
                        </a:rPr>
                        <a:t>35</a:t>
                      </a:r>
                      <a:endParaRPr lang="ja-JP" altLang="en-US" sz="1400" b="1" u="none" dirty="0"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0" u="none" dirty="0" smtClean="0">
                          <a:latin typeface="+mn-ea"/>
                          <a:ea typeface="+mn-ea"/>
                        </a:rPr>
                        <a:t>54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43">
                <a:tc rowSpan="4"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３　その他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事業進捗により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発生する可能性が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あるリスクのうち、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特に影響が大きい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ものを計上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indent="0" algn="ctr" fontAlgn="b">
                        <a:buNone/>
                      </a:pP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道路公社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S62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R29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現時点では更なる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負担は見込まれない</a:t>
                      </a:r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+</a:t>
                      </a:r>
                      <a:r>
                        <a:rPr lang="el-GR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α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4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港湾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特別会計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元～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　　　現時点では事業の</a:t>
                      </a:r>
                      <a:r>
                        <a:rPr kumimoji="1" lang="en-US" altLang="ja-JP" sz="800" dirty="0" smtClean="0"/>
                        <a:t/>
                      </a:r>
                      <a:br>
                        <a:rPr kumimoji="1" lang="en-US" altLang="ja-JP" sz="800" dirty="0" smtClean="0"/>
                      </a:br>
                      <a:r>
                        <a:rPr kumimoji="1" lang="ja-JP" altLang="en-US" sz="800" dirty="0" smtClean="0"/>
                        <a:t>　　　採算性が確保され</a:t>
                      </a:r>
                      <a:r>
                        <a:rPr kumimoji="1" lang="en-US" altLang="ja-JP" sz="800" dirty="0" smtClean="0"/>
                        <a:t/>
                      </a:r>
                      <a:br>
                        <a:rPr kumimoji="1" lang="en-US" altLang="ja-JP" sz="800" dirty="0" smtClean="0"/>
                      </a:br>
                      <a:r>
                        <a:rPr kumimoji="1" lang="ja-JP" altLang="en-US" sz="800" dirty="0" smtClean="0"/>
                        <a:t>　　　ている</a:t>
                      </a:r>
                      <a:endParaRPr kumimoji="1" lang="ja-JP" altLang="en-US" sz="800" dirty="0"/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特別会計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H13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R5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111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  <a:r>
                        <a:rPr lang="el-GR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α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3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まちづくり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b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会計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R5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849</a:t>
                      </a:r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480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640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17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endParaRPr lang="en-US" altLang="ja-JP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合　　計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1,361</a:t>
                      </a:r>
                    </a:p>
                  </a:txBody>
                  <a:tcPr marL="7642" marR="7642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1,314</a:t>
                      </a:r>
                    </a:p>
                  </a:txBody>
                  <a:tcPr marL="7642" marR="7642" marT="705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6330007" y="5879407"/>
            <a:ext cx="4390817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b="1" dirty="0" smtClean="0">
                <a:latin typeface="+mn-ea"/>
                <a:ea typeface="+mn-ea"/>
              </a:rPr>
              <a:t>（＊</a:t>
            </a:r>
            <a:r>
              <a:rPr lang="en-US" altLang="ja-JP" sz="900" b="1" dirty="0" smtClean="0">
                <a:latin typeface="+mn-ea"/>
                <a:ea typeface="+mn-ea"/>
              </a:rPr>
              <a:t>3</a:t>
            </a:r>
            <a:r>
              <a:rPr lang="ja-JP" altLang="en-US" sz="900" b="1" dirty="0" smtClean="0">
                <a:latin typeface="+mn-ea"/>
                <a:ea typeface="+mn-ea"/>
              </a:rPr>
              <a:t>）まちづくり会計（</a:t>
            </a:r>
            <a:r>
              <a:rPr lang="en-US" altLang="ja-JP" sz="900" b="1" dirty="0" smtClean="0">
                <a:latin typeface="+mn-ea"/>
                <a:ea typeface="+mn-ea"/>
              </a:rPr>
              <a:t>480</a:t>
            </a:r>
            <a:r>
              <a:rPr lang="ja-JP" altLang="en-US" sz="900" b="1" dirty="0" smtClean="0">
                <a:latin typeface="+mn-ea"/>
                <a:ea typeface="+mn-ea"/>
              </a:rPr>
              <a:t>億円）</a:t>
            </a:r>
            <a:endParaRPr lang="en-US" altLang="ja-JP" sz="9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900" dirty="0">
                <a:latin typeface="+mn-ea"/>
                <a:ea typeface="+mn-ea"/>
              </a:rPr>
              <a:t>　 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○保有地に係る起債償還額の財政負担分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(849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億円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想定されるリスクに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算入。そのうち、土地売却に関わらず、現時点で、財政負担が見込まれ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</a:t>
            </a:r>
            <a:r>
              <a:rPr lang="ja-JP" altLang="en-US" sz="800" dirty="0" err="1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る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取得価格と評価額の差（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369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億円）は、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粗い試算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に織り込み済み。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</a:t>
            </a:r>
            <a:endParaRPr lang="en-US" altLang="ja-JP" sz="7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29" y="325083"/>
            <a:ext cx="7189423" cy="414270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財政調整基金への積立目標額　</a:t>
            </a:r>
            <a:r>
              <a:rPr lang="en-US" altLang="ja-JP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《1,400</a:t>
            </a:r>
            <a:r>
              <a:rPr lang="ja-JP" altLang="en-US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億円</a:t>
            </a:r>
            <a:r>
              <a:rPr lang="ja-JP" altLang="en-US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（</a:t>
            </a:r>
            <a:r>
              <a:rPr lang="en-US" altLang="ja-JP" sz="1800" b="1" i="1" dirty="0">
                <a:solidFill>
                  <a:schemeClr val="bg1"/>
                </a:solidFill>
                <a:latin typeface="ＭＳ Ｐゴシック" pitchFamily="50" charset="-128"/>
              </a:rPr>
              <a:t> </a:t>
            </a:r>
            <a:r>
              <a:rPr lang="ja-JP" altLang="en-US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令和</a:t>
            </a:r>
            <a:r>
              <a:rPr lang="en-US" altLang="ja-JP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1</a:t>
            </a:r>
            <a:r>
              <a:rPr lang="en-US" altLang="ja-JP" sz="1800" b="1" i="1" dirty="0">
                <a:solidFill>
                  <a:schemeClr val="bg1"/>
                </a:solidFill>
                <a:latin typeface="ＭＳ Ｐゴシック" pitchFamily="50" charset="-128"/>
              </a:rPr>
              <a:t>2</a:t>
            </a:r>
            <a:r>
              <a:rPr lang="ja-JP" altLang="en-US" sz="1800" b="1" i="1" dirty="0" smtClean="0">
                <a:solidFill>
                  <a:schemeClr val="bg1"/>
                </a:solidFill>
                <a:latin typeface="ＭＳ Ｐゴシック" pitchFamily="50" charset="-128"/>
              </a:rPr>
              <a:t>年度末）</a:t>
            </a:r>
            <a:r>
              <a:rPr lang="en-US" altLang="ja-JP" sz="2000" b="1" i="1" dirty="0" smtClean="0">
                <a:solidFill>
                  <a:schemeClr val="bg1"/>
                </a:solidFill>
                <a:latin typeface="ＭＳ Ｐゴシック" pitchFamily="50" charset="-128"/>
              </a:rPr>
              <a:t>》</a:t>
            </a:r>
            <a:endParaRPr lang="ja-JP" altLang="en-US" sz="2000" b="1" i="1" dirty="0">
              <a:solidFill>
                <a:schemeClr val="bg1"/>
              </a:solidFill>
              <a:latin typeface="ＭＳ Ｐゴシック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42013" y="1510425"/>
            <a:ext cx="8899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（</a:t>
            </a:r>
            <a:r>
              <a:rPr kumimoji="1" lang="ja-JP" altLang="en-US" sz="1000" dirty="0" smtClean="0"/>
              <a:t>単位：億円</a:t>
            </a:r>
            <a:r>
              <a:rPr lang="ja-JP" altLang="en-US" sz="1000" dirty="0"/>
              <a:t>）</a:t>
            </a:r>
            <a:endParaRPr kumimoji="1" lang="ja-JP" altLang="en-US" sz="10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89864"/>
              </p:ext>
            </p:extLst>
          </p:nvPr>
        </p:nvGraphicFramePr>
        <p:xfrm>
          <a:off x="5060484" y="5437077"/>
          <a:ext cx="3076349" cy="35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積立目標額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1,400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91023" y="5481597"/>
            <a:ext cx="3298959" cy="111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b="1" dirty="0" smtClean="0">
                <a:latin typeface="+mn-ea"/>
                <a:ea typeface="+mn-ea"/>
              </a:rPr>
              <a:t>（＊</a:t>
            </a:r>
            <a:r>
              <a:rPr lang="en-US" altLang="ja-JP" sz="900" b="1" dirty="0" smtClean="0">
                <a:latin typeface="+mn-ea"/>
                <a:ea typeface="+mn-ea"/>
              </a:rPr>
              <a:t>1</a:t>
            </a:r>
            <a:r>
              <a:rPr lang="ja-JP" altLang="en-US" sz="900" b="1" dirty="0" smtClean="0">
                <a:latin typeface="+mn-ea"/>
                <a:ea typeface="+mn-ea"/>
              </a:rPr>
              <a:t>）税収の急減・災害等の発生（</a:t>
            </a:r>
            <a:r>
              <a:rPr lang="en-US" altLang="ja-JP" sz="900" b="1" dirty="0" smtClean="0">
                <a:latin typeface="+mn-ea"/>
                <a:ea typeface="+mn-ea"/>
              </a:rPr>
              <a:t>84</a:t>
            </a:r>
            <a:r>
              <a:rPr lang="en-US" altLang="ja-JP" sz="900" b="1" dirty="0">
                <a:latin typeface="+mn-ea"/>
                <a:ea typeface="+mn-ea"/>
              </a:rPr>
              <a:t>0</a:t>
            </a:r>
            <a:r>
              <a:rPr lang="ja-JP" altLang="en-US" sz="900" b="1" dirty="0" smtClean="0">
                <a:latin typeface="+mn-ea"/>
                <a:ea typeface="+mn-ea"/>
              </a:rPr>
              <a:t>億円）</a:t>
            </a:r>
            <a:r>
              <a:rPr lang="ja-JP" altLang="en-US" sz="900" dirty="0" smtClean="0">
                <a:latin typeface="ＭＳ Ｐ明朝" pitchFamily="18" charset="-128"/>
                <a:ea typeface="ＭＳ Ｐ明朝" pitchFamily="18" charset="-128"/>
              </a:rPr>
              <a:t>　　　</a:t>
            </a:r>
            <a:endParaRPr lang="en-US" altLang="ja-JP" sz="9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○税収の急減（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540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過去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20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年間の最大の税収の減収幅（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2,171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億円）のうち、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交付税措置で補完できない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25%</a:t>
            </a:r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相当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分を算入。</a:t>
            </a:r>
            <a:endParaRPr lang="en-US" altLang="ja-JP" sz="800" dirty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○災害等の発生（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30</a:t>
            </a:r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0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　新型コロナウイルス感染症対策として府で緊急的に実施した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額を参考に算入。</a:t>
            </a:r>
            <a:endParaRPr lang="en-US" altLang="ja-JP" sz="8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17242" y="5862629"/>
            <a:ext cx="32004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b="1" dirty="0">
                <a:latin typeface="+mn-ea"/>
                <a:ea typeface="+mn-ea"/>
              </a:rPr>
              <a:t>（</a:t>
            </a:r>
            <a:r>
              <a:rPr lang="ja-JP" altLang="en-US" sz="900" b="1" dirty="0" smtClean="0">
                <a:latin typeface="+mn-ea"/>
                <a:ea typeface="+mn-ea"/>
              </a:rPr>
              <a:t>＊</a:t>
            </a:r>
            <a:r>
              <a:rPr lang="en-US" altLang="ja-JP" sz="900" b="1" dirty="0" smtClean="0">
                <a:latin typeface="+mn-ea"/>
                <a:ea typeface="+mn-ea"/>
              </a:rPr>
              <a:t>2</a:t>
            </a:r>
            <a:r>
              <a:rPr lang="ja-JP" altLang="en-US" sz="900" b="1" dirty="0" smtClean="0">
                <a:latin typeface="+mn-ea"/>
                <a:ea typeface="+mn-ea"/>
              </a:rPr>
              <a:t>）箕面</a:t>
            </a:r>
            <a:r>
              <a:rPr lang="ja-JP" altLang="en-US" sz="900" b="1" dirty="0">
                <a:latin typeface="+mn-ea"/>
                <a:ea typeface="+mn-ea"/>
              </a:rPr>
              <a:t>特別</a:t>
            </a:r>
            <a:r>
              <a:rPr lang="ja-JP" altLang="en-US" sz="900" b="1" dirty="0" smtClean="0">
                <a:latin typeface="+mn-ea"/>
                <a:ea typeface="+mn-ea"/>
              </a:rPr>
              <a:t>会計（</a:t>
            </a:r>
            <a:r>
              <a:rPr lang="en-US" altLang="ja-JP" sz="900" b="1" dirty="0" smtClean="0">
                <a:latin typeface="+mn-ea"/>
                <a:ea typeface="+mn-ea"/>
              </a:rPr>
              <a:t>11</a:t>
            </a:r>
            <a:r>
              <a:rPr lang="en-US" altLang="ja-JP" sz="900" b="1" dirty="0">
                <a:latin typeface="+mn-ea"/>
                <a:ea typeface="+mn-ea"/>
              </a:rPr>
              <a:t>1</a:t>
            </a:r>
            <a:r>
              <a:rPr lang="ja-JP" altLang="en-US" sz="900" b="1" dirty="0" smtClean="0">
                <a:latin typeface="+mn-ea"/>
                <a:ea typeface="+mn-ea"/>
              </a:rPr>
              <a:t>億円）</a:t>
            </a:r>
            <a:r>
              <a:rPr lang="ja-JP" altLang="en-US" sz="900" dirty="0" smtClean="0">
                <a:latin typeface="ＭＳ Ｐ明朝" pitchFamily="18" charset="-128"/>
                <a:ea typeface="ＭＳ Ｐ明朝" pitchFamily="18" charset="-128"/>
              </a:rPr>
              <a:t>　　　</a:t>
            </a:r>
            <a:endParaRPr lang="en-US" altLang="ja-JP" sz="9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○箕面森町事業の府費負担見込額（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60</a:t>
            </a:r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3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億円）から</a:t>
            </a:r>
            <a:r>
              <a:rPr lang="ja-JP" altLang="en-US" sz="800" dirty="0" smtClean="0">
                <a:solidFill>
                  <a:schemeClr val="bg1"/>
                </a:solidFill>
                <a:latin typeface="ＭＳ Ｐ明朝" pitchFamily="18" charset="-128"/>
                <a:ea typeface="ＭＳ Ｐ明朝" pitchFamily="18" charset="-128"/>
              </a:rPr>
              <a:t> 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令和元年度末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 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     </a:t>
            </a:r>
            <a:r>
              <a:rPr lang="ja-JP" altLang="en-US" sz="800" dirty="0" err="1" smtClean="0">
                <a:latin typeface="ＭＳ Ｐ明朝" pitchFamily="18" charset="-128"/>
                <a:ea typeface="ＭＳ Ｐ明朝" pitchFamily="18" charset="-128"/>
              </a:rPr>
              <a:t>までの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支出済み額（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492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億円）を除いた額を想定されるリスク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  <a:p>
            <a:pPr algn="l"/>
            <a:r>
              <a:rPr lang="ja-JP" altLang="en-US" sz="800" dirty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　　（</a:t>
            </a:r>
            <a:r>
              <a:rPr lang="en-US" altLang="ja-JP" sz="800" dirty="0" smtClean="0">
                <a:latin typeface="ＭＳ Ｐ明朝" pitchFamily="18" charset="-128"/>
                <a:ea typeface="ＭＳ Ｐ明朝" pitchFamily="18" charset="-128"/>
              </a:rPr>
              <a:t>11</a:t>
            </a:r>
            <a:r>
              <a:rPr lang="en-US" altLang="ja-JP" sz="800" dirty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lang="ja-JP" altLang="en-US" sz="800" dirty="0" smtClean="0">
                <a:latin typeface="ＭＳ Ｐ明朝" pitchFamily="18" charset="-128"/>
                <a:ea typeface="ＭＳ Ｐ明朝" pitchFamily="18" charset="-128"/>
              </a:rPr>
              <a:t>億円）に算入し、粗い試算に織り込み済み。</a:t>
            </a:r>
            <a:endParaRPr lang="en-US" altLang="ja-JP" sz="800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970008" y="2408773"/>
            <a:ext cx="6286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（＊</a:t>
            </a:r>
            <a:r>
              <a:rPr kumimoji="1" lang="en-US" altLang="ja-JP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655683" y="4185856"/>
            <a:ext cx="6286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（＊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508183" y="4610748"/>
            <a:ext cx="6286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（＊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205036"/>
              </p:ext>
            </p:extLst>
          </p:nvPr>
        </p:nvGraphicFramePr>
        <p:xfrm>
          <a:off x="8199475" y="5437077"/>
          <a:ext cx="1032526" cy="35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7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1,400</a:t>
                      </a:r>
                      <a:endParaRPr kumimoji="1" lang="ja-JP" altLang="en-US" sz="18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7508183" y="242969"/>
            <a:ext cx="1999588" cy="2746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200" b="1" i="1" dirty="0">
                <a:solidFill>
                  <a:schemeClr val="bg1"/>
                </a:solidFill>
              </a:rPr>
              <a:t>【</a:t>
            </a:r>
            <a:r>
              <a:rPr lang="ja-JP" altLang="en-US" sz="1200" b="1" i="1" dirty="0">
                <a:solidFill>
                  <a:schemeClr val="bg1"/>
                </a:solidFill>
              </a:rPr>
              <a:t>　参　考　資　料　</a:t>
            </a:r>
            <a:r>
              <a:rPr lang="en-US" altLang="ja-JP" sz="1200" b="1" i="1" dirty="0">
                <a:solidFill>
                  <a:schemeClr val="bg1"/>
                </a:solidFill>
              </a:rPr>
              <a:t>】</a:t>
            </a:r>
            <a:r>
              <a:rPr lang="ja-JP" altLang="en-US" sz="1200" b="1" i="1" dirty="0">
                <a:solidFill>
                  <a:schemeClr val="bg1"/>
                </a:solidFill>
              </a:rPr>
              <a:t>　</a:t>
            </a:r>
            <a:r>
              <a:rPr lang="ja-JP" altLang="en-US" sz="1200" b="1" i="1" dirty="0" smtClean="0">
                <a:solidFill>
                  <a:schemeClr val="bg1"/>
                </a:solidFill>
              </a:rPr>
              <a:t>①</a:t>
            </a:r>
            <a:endParaRPr lang="ja-JP" altLang="en-US" sz="1200" b="1" i="1" dirty="0">
              <a:solidFill>
                <a:schemeClr val="bg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598116" y="891034"/>
            <a:ext cx="8786377" cy="6040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ja-JP" altLang="en-US" sz="1200" dirty="0"/>
              <a:t>　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　財政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運営基本条例第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条の規定に基づき、府税収入の急激な減少、災害に伴う歳出の増加その他臨時的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な歳入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の減少又は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歳出の増加を伴う事象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に対応するため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に、</a:t>
            </a:r>
            <a:endParaRPr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</a:t>
            </a:r>
            <a:r>
              <a: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年以内に達成すべき財政調整基金の積立目標額を積算。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9501879" y="149650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236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358790"/>
              </p:ext>
            </p:extLst>
          </p:nvPr>
        </p:nvGraphicFramePr>
        <p:xfrm>
          <a:off x="380997" y="1843796"/>
          <a:ext cx="9607085" cy="5342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" name="テキスト ボックス 12"/>
          <p:cNvSpPr txBox="1"/>
          <p:nvPr/>
        </p:nvSpPr>
        <p:spPr>
          <a:xfrm>
            <a:off x="49545" y="2202286"/>
            <a:ext cx="430887" cy="38807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収　支　不　足　額</a:t>
            </a:r>
          </a:p>
        </p:txBody>
      </p:sp>
      <p:sp>
        <p:nvSpPr>
          <p:cNvPr id="5" name="大かっこ 4"/>
          <p:cNvSpPr/>
          <p:nvPr/>
        </p:nvSpPr>
        <p:spPr>
          <a:xfrm>
            <a:off x="1008023" y="6216631"/>
            <a:ext cx="8374046" cy="41618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l"/>
            <a:r>
              <a:rPr lang="ja-JP" altLang="en-US" sz="1050" dirty="0" smtClean="0">
                <a:latin typeface="ＭＳ Ｐゴシック" pitchFamily="50" charset="-128"/>
              </a:rPr>
              <a:t>      内閣府試算の経済</a:t>
            </a:r>
            <a:r>
              <a:rPr lang="ja-JP" altLang="en-US" sz="1050" dirty="0">
                <a:latin typeface="ＭＳ Ｐゴシック" pitchFamily="50" charset="-128"/>
              </a:rPr>
              <a:t>成長率・長期金利や歳入・歳出の状況など、現時点で見込むことができる条件を前提に</a:t>
            </a:r>
            <a:r>
              <a:rPr lang="ja-JP" altLang="en-US" sz="1050" dirty="0" smtClean="0">
                <a:latin typeface="ＭＳ Ｐゴシック" pitchFamily="50" charset="-128"/>
              </a:rPr>
              <a:t>推計</a:t>
            </a:r>
            <a:endParaRPr lang="en-US" altLang="ja-JP" sz="1050" dirty="0" smtClean="0">
              <a:latin typeface="ＭＳ Ｐゴシック" pitchFamily="50" charset="-128"/>
            </a:endParaRPr>
          </a:p>
          <a:p>
            <a:pPr algn="l"/>
            <a:r>
              <a:rPr lang="ja-JP" altLang="en-US" sz="1050" dirty="0" smtClean="0">
                <a:latin typeface="ＭＳ Ｐゴシック" pitchFamily="50" charset="-128"/>
              </a:rPr>
              <a:t>      この</a:t>
            </a:r>
            <a:r>
              <a:rPr lang="ja-JP" altLang="en-US" sz="1050" dirty="0">
                <a:latin typeface="ＭＳ Ｐゴシック" pitchFamily="50" charset="-128"/>
              </a:rPr>
              <a:t>試算は不確定要素を多く含んでおり</a:t>
            </a:r>
            <a:r>
              <a:rPr lang="ja-JP" altLang="en-US" sz="1050" dirty="0" smtClean="0">
                <a:latin typeface="ＭＳ Ｐゴシック" pitchFamily="50" charset="-128"/>
              </a:rPr>
              <a:t>、将来に向かって相当</a:t>
            </a:r>
            <a:r>
              <a:rPr lang="ja-JP" altLang="en-US" sz="1050" dirty="0">
                <a:latin typeface="ＭＳ Ｐゴシック" pitchFamily="50" charset="-128"/>
              </a:rPr>
              <a:t>の幅をもってみる</a:t>
            </a:r>
            <a:r>
              <a:rPr lang="ja-JP" altLang="en-US" sz="1050" dirty="0" smtClean="0">
                <a:latin typeface="ＭＳ Ｐゴシック" pitchFamily="50" charset="-128"/>
              </a:rPr>
              <a:t>必要</a:t>
            </a:r>
            <a:endParaRPr kumimoji="1" lang="ja-JP" altLang="en-US" sz="1050" dirty="0"/>
          </a:p>
        </p:txBody>
      </p:sp>
      <p:sp>
        <p:nvSpPr>
          <p:cNvPr id="38" name="ホームベース 37"/>
          <p:cNvSpPr/>
          <p:nvPr/>
        </p:nvSpPr>
        <p:spPr bwMode="auto">
          <a:xfrm rot="5400000">
            <a:off x="-1693023" y="4008453"/>
            <a:ext cx="3880186" cy="267853"/>
          </a:xfrm>
          <a:prstGeom prst="homePlat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154800" rIns="90000" bIns="154800" numCol="1" rtlCol="0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028285" y="2319872"/>
            <a:ext cx="1590960" cy="36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単年度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収支</a:t>
            </a:r>
            <a:endParaRPr kumimoji="1" lang="ja-JP" altLang="en-US" sz="1400" b="1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3" name="直線矢印コネクタ 22"/>
          <p:cNvCxnSpPr>
            <a:stCxn id="17" idx="1"/>
          </p:cNvCxnSpPr>
          <p:nvPr/>
        </p:nvCxnSpPr>
        <p:spPr>
          <a:xfrm flipH="1">
            <a:off x="1249251" y="2499872"/>
            <a:ext cx="77903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1493391" y="4142379"/>
            <a:ext cx="657381" cy="11190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角丸四角形 35"/>
          <p:cNvSpPr/>
          <p:nvPr/>
        </p:nvSpPr>
        <p:spPr>
          <a:xfrm>
            <a:off x="1071222" y="5147459"/>
            <a:ext cx="1692000" cy="360000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Meiryo UI" panose="020B0604030504040204" pitchFamily="50" charset="-128"/>
              </a:rPr>
              <a:t>減債基金復元額</a:t>
            </a:r>
          </a:p>
        </p:txBody>
      </p:sp>
      <p:sp>
        <p:nvSpPr>
          <p:cNvPr id="14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495300" y="359696"/>
            <a:ext cx="8915400" cy="6560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SzTx/>
              <a:buFontTx/>
            </a:pPr>
            <a:r>
              <a:rPr lang="ja-JP" altLang="en-US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（参考）前回試算</a:t>
            </a:r>
            <a:r>
              <a:rPr lang="en-US" altLang="ja-JP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月版</a:t>
            </a:r>
            <a:r>
              <a:rPr lang="en-US" altLang="ja-JP" sz="32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7525622" y="169281"/>
            <a:ext cx="1999588" cy="2746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200" b="1" i="1" dirty="0">
                <a:solidFill>
                  <a:schemeClr val="bg1"/>
                </a:solidFill>
              </a:rPr>
              <a:t>【</a:t>
            </a:r>
            <a:r>
              <a:rPr lang="ja-JP" altLang="en-US" sz="1200" b="1" i="1" dirty="0">
                <a:solidFill>
                  <a:schemeClr val="bg1"/>
                </a:solidFill>
              </a:rPr>
              <a:t>　参　考　資　料　</a:t>
            </a:r>
            <a:r>
              <a:rPr lang="en-US" altLang="ja-JP" sz="1200" b="1" i="1" dirty="0">
                <a:solidFill>
                  <a:schemeClr val="bg1"/>
                </a:solidFill>
              </a:rPr>
              <a:t>】</a:t>
            </a:r>
            <a:r>
              <a:rPr lang="ja-JP" altLang="en-US" sz="1200" b="1" i="1" dirty="0">
                <a:solidFill>
                  <a:schemeClr val="bg1"/>
                </a:solidFill>
              </a:rPr>
              <a:t>　②</a:t>
            </a:r>
          </a:p>
        </p:txBody>
      </p:sp>
      <p:sp>
        <p:nvSpPr>
          <p:cNvPr id="19" name="メモ 18"/>
          <p:cNvSpPr/>
          <p:nvPr/>
        </p:nvSpPr>
        <p:spPr>
          <a:xfrm>
            <a:off x="635001" y="1068868"/>
            <a:ext cx="8747068" cy="721832"/>
          </a:xfrm>
          <a:prstGeom prst="foldedCorner">
            <a:avLst>
              <a:gd name="adj" fmla="val 19534"/>
            </a:avLst>
          </a:prstGeom>
          <a:solidFill>
            <a:schemeClr val="bg1"/>
          </a:solidFill>
          <a:ln w="952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Bef>
                <a:spcPts val="600"/>
              </a:spcBef>
            </a:pPr>
            <a:endParaRPr lang="en-US" altLang="ja-JP" sz="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減債基金の積立不足額の復元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積立不足額：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1,053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億円（令和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当初後）　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※H13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の間に累計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5,202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億円を借入れ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・財政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基金　　　　　　　　　　　　残高見込額：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1,043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億円（令和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年度末見込）　　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積立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目標額：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1,400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2027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50" dirty="0">
              <a:solidFill>
                <a:schemeClr val="tx1"/>
              </a:solidFill>
              <a:latin typeface="Arial Unicode MS" panose="020B060402020202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512334" y="6559348"/>
            <a:ext cx="3397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1000" b="1" i="1" dirty="0">
                <a:latin typeface="Verdana" pitchFamily="34" charset="0"/>
              </a:rPr>
              <a:t>8</a:t>
            </a:r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380998" y="1907999"/>
            <a:ext cx="594206" cy="2937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億円</a:t>
            </a:r>
            <a:r>
              <a:rPr lang="en-US" altLang="ja-JP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endParaRPr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19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-cool14">
  <a:themeElements>
    <a:clrScheme name="s-cool1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-cool1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154800" rIns="90000" bIns="154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154800" rIns="90000" bIns="154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s-cool1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cool1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cool1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20038</TotalTime>
  <Words>1472</Words>
  <Application>Microsoft Office PowerPoint</Application>
  <PresentationFormat>A4 210 x 297 mm</PresentationFormat>
  <Paragraphs>192</Paragraphs>
  <Slides>9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3" baseType="lpstr">
      <vt:lpstr>Arial Unicode MS</vt:lpstr>
      <vt:lpstr>HGPｺﾞｼｯｸM</vt:lpstr>
      <vt:lpstr>HGSｺﾞｼｯｸE</vt:lpstr>
      <vt:lpstr>HGSｺﾞｼｯｸM</vt:lpstr>
      <vt:lpstr>Meiryo UI</vt:lpstr>
      <vt:lpstr>ＭＳ Ｐゴシック</vt:lpstr>
      <vt:lpstr>ＭＳ Ｐ明朝</vt:lpstr>
      <vt:lpstr>Arial</vt:lpstr>
      <vt:lpstr>Calibri</vt:lpstr>
      <vt:lpstr>Verdana</vt:lpstr>
      <vt:lpstr>Wingdings</vt:lpstr>
      <vt:lpstr>s-cool14</vt:lpstr>
      <vt:lpstr>Office ​​テーマ</vt:lpstr>
      <vt:lpstr>ワークシート</vt:lpstr>
      <vt:lpstr>PowerPoint プレゼンテーション</vt:lpstr>
      <vt:lpstr>　財政収支の見通し 【令和3年2月版】</vt:lpstr>
      <vt:lpstr>　試算の前提条件 【令和3年2月版】</vt:lpstr>
      <vt:lpstr>　結果のポイント（1/2）【令和3年2月版】</vt:lpstr>
      <vt:lpstr>　結果のポイント（2/2）【令和3年2月版】</vt:lpstr>
      <vt:lpstr>PowerPoint プレゼンテーション</vt:lpstr>
      <vt:lpstr>PowerPoint プレゼンテーション</vt:lpstr>
      <vt:lpstr>財政調整基金への積立目標額　《1,400億円（ 令和12年度末）》</vt:lpstr>
      <vt:lpstr>　（参考）前回試算【令和2年2月版】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松浦　哲史</cp:lastModifiedBy>
  <cp:revision>1381</cp:revision>
  <cp:lastPrinted>2021-02-10T14:16:42Z</cp:lastPrinted>
  <dcterms:created xsi:type="dcterms:W3CDTF">2009-12-29T09:06:20Z</dcterms:created>
  <dcterms:modified xsi:type="dcterms:W3CDTF">2021-02-10T14:17:28Z</dcterms:modified>
</cp:coreProperties>
</file>