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2" r:id="rId5"/>
    <p:sldId id="278"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0000"/>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06" autoAdjust="0"/>
    <p:restoredTop sz="94434" autoAdjust="0"/>
  </p:normalViewPr>
  <p:slideViewPr>
    <p:cSldViewPr snapToGrid="0">
      <p:cViewPr varScale="1">
        <p:scale>
          <a:sx n="85" d="100"/>
          <a:sy n="85" d="100"/>
        </p:scale>
        <p:origin x="120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2949574" cy="498476"/>
          </a:xfrm>
          <a:prstGeom prst="rect">
            <a:avLst/>
          </a:prstGeom>
        </p:spPr>
        <p:txBody>
          <a:bodyPr vert="horz" lIns="91402" tIns="45702" rIns="91402"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3"/>
            <a:ext cx="2949574" cy="498476"/>
          </a:xfrm>
          <a:prstGeom prst="rect">
            <a:avLst/>
          </a:prstGeom>
        </p:spPr>
        <p:txBody>
          <a:bodyPr vert="horz" lIns="91402" tIns="45702" rIns="91402" bIns="45702" rtlCol="0"/>
          <a:lstStyle>
            <a:lvl1pPr algn="r">
              <a:defRPr sz="1200"/>
            </a:lvl1pPr>
          </a:lstStyle>
          <a:p>
            <a:fld id="{ECBA3D3F-E09E-4480-A3FA-9C96152F6833}" type="datetimeFigureOut">
              <a:rPr kumimoji="1" lang="ja-JP" altLang="en-US" smtClean="0"/>
              <a:t>2023/6/19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5975"/>
          </a:xfrm>
          <a:prstGeom prst="rect">
            <a:avLst/>
          </a:prstGeom>
          <a:noFill/>
          <a:ln w="12700">
            <a:solidFill>
              <a:prstClr val="black"/>
            </a:solidFill>
          </a:ln>
        </p:spPr>
        <p:txBody>
          <a:bodyPr vert="horz" lIns="91402" tIns="45702" rIns="91402" bIns="45702"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8"/>
          </a:xfrm>
          <a:prstGeom prst="rect">
            <a:avLst/>
          </a:prstGeom>
        </p:spPr>
        <p:txBody>
          <a:bodyPr vert="horz" lIns="91402" tIns="45702" rIns="91402"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6"/>
            <a:ext cx="2949574" cy="498476"/>
          </a:xfrm>
          <a:prstGeom prst="rect">
            <a:avLst/>
          </a:prstGeom>
        </p:spPr>
        <p:txBody>
          <a:bodyPr vert="horz" lIns="91402" tIns="45702" rIns="91402"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6"/>
            <a:ext cx="2949574" cy="498476"/>
          </a:xfrm>
          <a:prstGeom prst="rect">
            <a:avLst/>
          </a:prstGeom>
        </p:spPr>
        <p:txBody>
          <a:bodyPr vert="horz" lIns="91402" tIns="45702" rIns="91402" bIns="45702" rtlCol="0" anchor="b"/>
          <a:lstStyle>
            <a:lvl1pPr algn="r">
              <a:defRPr sz="1200"/>
            </a:lvl1pPr>
          </a:lstStyle>
          <a:p>
            <a:fld id="{BFB2099C-0D95-481A-B4D5-66F801626264}" type="slidenum">
              <a:rPr kumimoji="1" lang="ja-JP" altLang="en-US" smtClean="0"/>
              <a:t>‹#›</a:t>
            </a:fld>
            <a:endParaRPr kumimoji="1" lang="ja-JP" altLang="en-US"/>
          </a:p>
        </p:txBody>
      </p:sp>
    </p:spTree>
    <p:extLst>
      <p:ext uri="{BB962C8B-B14F-4D97-AF65-F5344CB8AC3E}">
        <p14:creationId xmlns:p14="http://schemas.microsoft.com/office/powerpoint/2010/main" val="1635982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2009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64082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24451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7125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3691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4920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04949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94454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83940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20063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70543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74A29-4AF1-4D9C-B7D8-44FFA68319E6}" type="datetimeFigureOut">
              <a:rPr kumimoji="1" lang="ja-JP" altLang="en-US" smtClean="0"/>
              <a:t>2023/6/19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759985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4985195" y="1523958"/>
            <a:ext cx="4805814" cy="2031534"/>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42" name="正方形/長方形 41"/>
          <p:cNvSpPr/>
          <p:nvPr/>
        </p:nvSpPr>
        <p:spPr>
          <a:xfrm>
            <a:off x="66768" y="3252325"/>
            <a:ext cx="4805814" cy="1564958"/>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108000"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47" name="正方形/長方形 46"/>
          <p:cNvSpPr/>
          <p:nvPr/>
        </p:nvSpPr>
        <p:spPr>
          <a:xfrm>
            <a:off x="75722" y="4983859"/>
            <a:ext cx="4805814" cy="1849956"/>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4" name="額縁 3"/>
          <p:cNvSpPr/>
          <p:nvPr/>
        </p:nvSpPr>
        <p:spPr>
          <a:xfrm>
            <a:off x="-1" y="2350"/>
            <a:ext cx="9903849" cy="432000"/>
          </a:xfrm>
          <a:prstGeom prst="bevel">
            <a:avLst>
              <a:gd name="adj" fmla="val 0"/>
            </a:avLst>
          </a:prstGeom>
          <a:solidFill>
            <a:srgbClr val="0070C0"/>
          </a:solidFill>
          <a:ln w="1270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kumimoji="1" lang="en-US" altLang="ja-JP" sz="200" b="1" dirty="0">
              <a:solidFill>
                <a:schemeClr val="tx1"/>
              </a:solidFill>
              <a:latin typeface="BIZ UDPゴシック" panose="020B0400000000000000" pitchFamily="50" charset="-128"/>
              <a:ea typeface="BIZ UDPゴシック" panose="020B0400000000000000" pitchFamily="50" charset="-128"/>
            </a:endParaRPr>
          </a:p>
          <a:p>
            <a:pPr algn="ctr"/>
            <a:r>
              <a:rPr kumimoji="1" lang="en-US" altLang="ja-JP" sz="1300" b="1" dirty="0">
                <a:solidFill>
                  <a:schemeClr val="bg1"/>
                </a:solidFill>
                <a:latin typeface="BIZ UDPゴシック" panose="020B0400000000000000" pitchFamily="50" charset="-128"/>
                <a:ea typeface="BIZ UDPゴシック" panose="020B0400000000000000" pitchFamily="50" charset="-128"/>
              </a:rPr>
              <a:t>2025</a:t>
            </a:r>
            <a:r>
              <a:rPr kumimoji="1" lang="ja-JP" altLang="en-US" sz="1300" b="1" dirty="0">
                <a:solidFill>
                  <a:schemeClr val="bg1"/>
                </a:solidFill>
                <a:latin typeface="BIZ UDPゴシック" panose="020B0400000000000000" pitchFamily="50" charset="-128"/>
                <a:ea typeface="BIZ UDPゴシック" panose="020B0400000000000000" pitchFamily="50" charset="-128"/>
              </a:rPr>
              <a:t>年日本国際博覧会（大阪・関西万博）関連事業に関する要望</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　（主な項目）</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～政府の「</a:t>
            </a:r>
            <a:r>
              <a:rPr kumimoji="1" lang="en-US" altLang="ja-JP" sz="1100" b="1" dirty="0">
                <a:solidFill>
                  <a:schemeClr val="bg1"/>
                </a:solidFill>
                <a:latin typeface="BIZ UDPゴシック" panose="020B0400000000000000" pitchFamily="50" charset="-128"/>
                <a:ea typeface="BIZ UDPゴシック" panose="020B0400000000000000" pitchFamily="50" charset="-128"/>
              </a:rPr>
              <a:t>2025</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年大阪・関西万博アクションプラン</a:t>
            </a:r>
            <a:r>
              <a:rPr kumimoji="1" lang="en-US" altLang="ja-JP" sz="1100" b="1" dirty="0">
                <a:solidFill>
                  <a:schemeClr val="bg1"/>
                </a:solidFill>
                <a:latin typeface="BIZ UDPゴシック" panose="020B0400000000000000" pitchFamily="50" charset="-128"/>
                <a:ea typeface="BIZ UDPゴシック" panose="020B0400000000000000" pitchFamily="50" charset="-128"/>
              </a:rPr>
              <a:t>Ver.3</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」改訂に向けて～</a:t>
            </a:r>
            <a:endParaRPr kumimoji="1" lang="en-US" altLang="ja-JP" sz="110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75722" y="1523958"/>
            <a:ext cx="4805814" cy="1611368"/>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108000"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9" name="正方形/長方形 8"/>
          <p:cNvSpPr/>
          <p:nvPr/>
        </p:nvSpPr>
        <p:spPr>
          <a:xfrm>
            <a:off x="123200" y="1637502"/>
            <a:ext cx="4775030" cy="451406"/>
          </a:xfrm>
          <a:prstGeom prst="rect">
            <a:avLst/>
          </a:prstGeom>
        </p:spPr>
        <p:txBody>
          <a:bodyPr wrap="square">
            <a:spAutoFit/>
          </a:bodyPr>
          <a:lstStyle/>
          <a:p>
            <a:r>
              <a:rPr lang="ja-JP" altLang="en-US" sz="1100" b="1" dirty="0">
                <a:latin typeface="BIZ UDPゴシック" panose="020B0400000000000000" pitchFamily="50" charset="-128"/>
                <a:ea typeface="BIZ UDPゴシック" panose="020B0400000000000000" pitchFamily="50" charset="-128"/>
              </a:rPr>
              <a:t>ライフサイエンス　</a:t>
            </a:r>
            <a:endParaRPr lang="en-US" altLang="ja-JP" sz="1100" b="1" dirty="0">
              <a:latin typeface="BIZ UDPゴシック" panose="020B0400000000000000" pitchFamily="50" charset="-128"/>
              <a:ea typeface="BIZ UDPゴシック" panose="020B0400000000000000" pitchFamily="50" charset="-128"/>
            </a:endParaRPr>
          </a:p>
          <a:p>
            <a:pPr marL="144000" indent="-540000">
              <a:spcBef>
                <a:spcPts val="300"/>
              </a:spcBef>
            </a:pPr>
            <a:r>
              <a:rPr lang="ja-JP" altLang="en-US" sz="90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■再生</a:t>
            </a:r>
            <a:r>
              <a:rPr lang="ja-JP" altLang="en-US" sz="900" dirty="0">
                <a:latin typeface="BIZ UDPゴシック" panose="020B0400000000000000" pitchFamily="50" charset="-128"/>
                <a:ea typeface="BIZ UDPゴシック" panose="020B0400000000000000" pitchFamily="50" charset="-128"/>
              </a:rPr>
              <a:t>医療</a:t>
            </a:r>
            <a:r>
              <a:rPr lang="ja-JP" altLang="en-US" sz="900" dirty="0" smtClean="0">
                <a:latin typeface="BIZ UDPゴシック" panose="020B0400000000000000" pitchFamily="50" charset="-128"/>
                <a:ea typeface="BIZ UDPゴシック" panose="020B0400000000000000" pitchFamily="50" charset="-128"/>
              </a:rPr>
              <a:t>の普及と産業化の進展、再生医療の提供による国際貢献</a:t>
            </a:r>
            <a:endParaRPr lang="en-US" altLang="ja-JP" sz="900" dirty="0">
              <a:latin typeface="BIZ UDPゴシック" panose="020B0400000000000000" pitchFamily="50" charset="-128"/>
              <a:ea typeface="BIZ UDPゴシック" panose="020B0400000000000000" pitchFamily="50" charset="-128"/>
            </a:endParaRPr>
          </a:p>
        </p:txBody>
      </p:sp>
      <p:sp>
        <p:nvSpPr>
          <p:cNvPr id="10" name="角丸四角形 9"/>
          <p:cNvSpPr/>
          <p:nvPr/>
        </p:nvSpPr>
        <p:spPr>
          <a:xfrm>
            <a:off x="62771" y="1420716"/>
            <a:ext cx="1655530" cy="210822"/>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BIZ UDPゴシック" panose="020B0400000000000000" pitchFamily="50" charset="-128"/>
                <a:ea typeface="BIZ UDPゴシック" panose="020B0400000000000000" pitchFamily="50" charset="-128"/>
              </a:rPr>
              <a:t>１．ライフサイエンス</a:t>
            </a:r>
          </a:p>
        </p:txBody>
      </p:sp>
      <p:sp>
        <p:nvSpPr>
          <p:cNvPr id="11" name="正方形/長方形 10"/>
          <p:cNvSpPr/>
          <p:nvPr/>
        </p:nvSpPr>
        <p:spPr>
          <a:xfrm>
            <a:off x="164784" y="2095962"/>
            <a:ext cx="4609782" cy="91633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180975" lvl="0" indent="-180975" defTabSz="959937">
              <a:defRPr/>
            </a:pP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再生</a:t>
            </a: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医療をはじめとする最先端の医療の姿を会場内外で効果的に</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発信</a:t>
            </a:r>
            <a:r>
              <a:rPr kumimoji="1" lang="en-US" altLang="ja-JP" sz="1000" b="1" u="sng" dirty="0" smtClean="0">
                <a:solidFill>
                  <a:prstClr val="black"/>
                </a:solidFill>
                <a:latin typeface="BIZ UDP明朝 Medium" panose="02020500000000000000" pitchFamily="18" charset="-128"/>
                <a:ea typeface="BIZ UDP明朝 Medium" panose="02020500000000000000" pitchFamily="18" charset="-128"/>
              </a:rPr>
              <a:t/>
            </a:r>
            <a:br>
              <a:rPr kumimoji="1" lang="en-US" altLang="ja-JP" sz="1000" b="1" u="sng" dirty="0" smtClean="0">
                <a:solidFill>
                  <a:prstClr val="black"/>
                </a:solidFill>
                <a:latin typeface="BIZ UDP明朝 Medium" panose="02020500000000000000" pitchFamily="18" charset="-128"/>
                <a:ea typeface="BIZ UDP明朝 Medium" panose="02020500000000000000" pitchFamily="18" charset="-128"/>
              </a:rPr>
            </a:br>
            <a:r>
              <a:rPr kumimoji="1" lang="ja-JP" altLang="en-US" sz="900" b="1" dirty="0" smtClean="0">
                <a:solidFill>
                  <a:prstClr val="black"/>
                </a:solidFill>
                <a:latin typeface="BIZ UDP明朝 Medium" panose="02020500000000000000" pitchFamily="18" charset="-128"/>
                <a:ea typeface="BIZ UDP明朝 Medium" panose="02020500000000000000" pitchFamily="18" charset="-128"/>
              </a:rPr>
              <a:t> </a:t>
            </a:r>
            <a:r>
              <a:rPr kumimoji="1" lang="ja-JP" altLang="en-US" sz="900" dirty="0">
                <a:solidFill>
                  <a:prstClr val="black"/>
                </a:solidFill>
                <a:latin typeface="BIZ UDP明朝 Medium" panose="02020500000000000000" pitchFamily="18" charset="-128"/>
                <a:ea typeface="BIZ UDP明朝 Medium" panose="02020500000000000000" pitchFamily="18" charset="-128"/>
              </a:rPr>
              <a:t>・再生医療に係る大阪・関西における最先端の取組みなどの会場内外の発信</a:t>
            </a:r>
            <a:endParaRPr kumimoji="1" lang="en-US" altLang="ja-JP" sz="900" dirty="0">
              <a:solidFill>
                <a:prstClr val="black"/>
              </a:solidFill>
              <a:latin typeface="BIZ UDP明朝 Medium" panose="02020500000000000000" pitchFamily="18" charset="-128"/>
              <a:ea typeface="BIZ UDP明朝 Medium" panose="02020500000000000000" pitchFamily="18" charset="-128"/>
            </a:endParaRPr>
          </a:p>
          <a:p>
            <a:pPr marL="185738" lvl="0" indent="-185738" defTabSz="959937">
              <a:spcBef>
                <a:spcPts val="600"/>
              </a:spcBef>
              <a:defRPr/>
            </a:pP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〇万博</a:t>
            </a: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で発信した最先端医療を国内外の患者に届けることで世界に貢献。そのために不可欠な再生医療の産業化に必要な</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支援</a:t>
            </a:r>
            <a:r>
              <a:rPr kumimoji="1" lang="en-US" altLang="ja-JP" sz="1000" b="1" u="sng" dirty="0" smtClean="0">
                <a:solidFill>
                  <a:prstClr val="black"/>
                </a:solidFill>
                <a:latin typeface="BIZ UDP明朝 Medium" panose="02020500000000000000" pitchFamily="18" charset="-128"/>
                <a:ea typeface="BIZ UDP明朝 Medium" panose="02020500000000000000" pitchFamily="18" charset="-128"/>
              </a:rPr>
              <a:t/>
            </a:r>
            <a:br>
              <a:rPr kumimoji="1" lang="en-US" altLang="ja-JP" sz="1000" b="1" u="sng" dirty="0" smtClean="0">
                <a:solidFill>
                  <a:prstClr val="black"/>
                </a:solidFill>
                <a:latin typeface="BIZ UDP明朝 Medium" panose="02020500000000000000" pitchFamily="18" charset="-128"/>
                <a:ea typeface="BIZ UDP明朝 Medium" panose="02020500000000000000" pitchFamily="18" charset="-128"/>
              </a:rPr>
            </a:b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 </a:t>
            </a:r>
            <a:r>
              <a:rPr kumimoji="1" lang="ja-JP" altLang="en-US" sz="900" dirty="0">
                <a:solidFill>
                  <a:prstClr val="black"/>
                </a:solidFill>
                <a:latin typeface="BIZ UDP明朝 Medium" panose="02020500000000000000" pitchFamily="18" charset="-128"/>
                <a:ea typeface="BIZ UDP明朝 Medium" panose="02020500000000000000" pitchFamily="18" charset="-128"/>
              </a:rPr>
              <a:t>・再生医療の産業化推進プラットフォーム構築に向けた継続的な財政・技術</a:t>
            </a: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支援</a:t>
            </a:r>
            <a:endParaRPr kumimoji="1" lang="en-US" altLang="ja-JP" sz="900" dirty="0">
              <a:solidFill>
                <a:prstClr val="black"/>
              </a:solidFill>
              <a:latin typeface="BIZ UDP明朝 Medium" panose="02020500000000000000" pitchFamily="18" charset="-128"/>
              <a:ea typeface="BIZ UDP明朝 Medium" panose="02020500000000000000" pitchFamily="18" charset="-128"/>
            </a:endParaRPr>
          </a:p>
        </p:txBody>
      </p:sp>
      <p:sp>
        <p:nvSpPr>
          <p:cNvPr id="16" name="テキスト ボックス 15">
            <a:extLst>
              <a:ext uri="{FF2B5EF4-FFF2-40B4-BE49-F238E27FC236}">
                <a16:creationId xmlns:a16="http://schemas.microsoft.com/office/drawing/2014/main" id="{233774CE-BB03-49E5-94E8-1F2C71E354FD}"/>
              </a:ext>
            </a:extLst>
          </p:cNvPr>
          <p:cNvSpPr txBox="1"/>
          <p:nvPr/>
        </p:nvSpPr>
        <p:spPr>
          <a:xfrm>
            <a:off x="3838202" y="1935030"/>
            <a:ext cx="922244" cy="206390"/>
          </a:xfrm>
          <a:prstGeom prst="rect">
            <a:avLst/>
          </a:prstGeom>
          <a:noFill/>
        </p:spPr>
        <p:txBody>
          <a:bodyPr wrap="square" lIns="0" tIns="0" rIns="0" bIns="0" rtlCol="0" anchor="ctr" anchorCtr="0">
            <a:noAutofit/>
          </a:bodyPr>
          <a:lstStyle/>
          <a:p>
            <a:pPr algn="ctr"/>
            <a:r>
              <a:rPr lang="zh-CN" altLang="en-US" sz="500" b="1" dirty="0">
                <a:latin typeface="BIZ UDPゴシック" panose="020B0400000000000000" pitchFamily="50" charset="-128"/>
                <a:ea typeface="BIZ UDPゴシック" panose="020B0400000000000000" pitchFamily="50" charset="-128"/>
                <a:cs typeface="Meiryo UI" panose="020B0604030504040204" pitchFamily="50" charset="-128"/>
              </a:rPr>
              <a:t>「未来医療国際拠点」</a:t>
            </a:r>
            <a:r>
              <a:rPr lang="ja-JP" altLang="en-US" sz="500" b="1" dirty="0">
                <a:latin typeface="BIZ UDPゴシック" panose="020B0400000000000000" pitchFamily="50" charset="-128"/>
                <a:ea typeface="BIZ UDPゴシック" panose="020B0400000000000000" pitchFamily="50" charset="-128"/>
                <a:cs typeface="Meiryo UI" panose="020B0604030504040204" pitchFamily="50" charset="-128"/>
              </a:rPr>
              <a:t>イメージ</a:t>
            </a:r>
            <a:endParaRPr lang="en-US" altLang="ja-JP" sz="4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20" name="正方形/長方形 19"/>
          <p:cNvSpPr/>
          <p:nvPr/>
        </p:nvSpPr>
        <p:spPr>
          <a:xfrm>
            <a:off x="123200" y="3362211"/>
            <a:ext cx="4805814" cy="438582"/>
          </a:xfrm>
          <a:prstGeom prst="rect">
            <a:avLst/>
          </a:prstGeom>
        </p:spPr>
        <p:txBody>
          <a:bodyPr wrap="square">
            <a:spAutoFit/>
          </a:bodyPr>
          <a:lstStyle/>
          <a:p>
            <a:r>
              <a:rPr lang="ja-JP" altLang="en-US" sz="1100" b="1" dirty="0">
                <a:latin typeface="BIZ UDPゴシック" panose="020B0400000000000000" pitchFamily="50" charset="-128"/>
                <a:ea typeface="BIZ UDPゴシック" panose="020B0400000000000000" pitchFamily="50" charset="-128"/>
              </a:rPr>
              <a:t>空飛ぶクルマ</a:t>
            </a:r>
            <a:endParaRPr lang="en-US" altLang="ja-JP" sz="1100" b="1" dirty="0">
              <a:latin typeface="BIZ UDPゴシック" panose="020B0400000000000000" pitchFamily="50" charset="-128"/>
              <a:ea typeface="BIZ UDPゴシック" panose="020B0400000000000000" pitchFamily="50" charset="-128"/>
            </a:endParaRPr>
          </a:p>
          <a:p>
            <a:pPr>
              <a:spcBef>
                <a:spcPts val="300"/>
              </a:spcBef>
            </a:pPr>
            <a:r>
              <a:rPr lang="ja-JP" altLang="en-US" sz="90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■商用運航の拡大</a:t>
            </a:r>
            <a:endParaRPr lang="en-US" altLang="ja-JP" sz="900" dirty="0" smtClean="0">
              <a:latin typeface="BIZ UDPゴシック" panose="020B0400000000000000" pitchFamily="50" charset="-128"/>
              <a:ea typeface="BIZ UDPゴシック" panose="020B0400000000000000" pitchFamily="50" charset="-128"/>
            </a:endParaRPr>
          </a:p>
        </p:txBody>
      </p:sp>
      <p:pic>
        <p:nvPicPr>
          <p:cNvPr id="29" name="図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7114" y="3228768"/>
            <a:ext cx="687378" cy="515533"/>
          </a:xfrm>
          <a:prstGeom prst="rect">
            <a:avLst/>
          </a:prstGeom>
          <a:effectLst>
            <a:softEdge rad="0"/>
          </a:effectLst>
        </p:spPr>
      </p:pic>
      <p:sp>
        <p:nvSpPr>
          <p:cNvPr id="30" name="角丸四角形 29"/>
          <p:cNvSpPr/>
          <p:nvPr/>
        </p:nvSpPr>
        <p:spPr>
          <a:xfrm>
            <a:off x="75723" y="3157359"/>
            <a:ext cx="1655530" cy="210822"/>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BIZ UDPゴシック" panose="020B0400000000000000" pitchFamily="50" charset="-128"/>
                <a:ea typeface="BIZ UDPゴシック" panose="020B0400000000000000" pitchFamily="50" charset="-128"/>
              </a:rPr>
              <a:t>２．次世代モビリティ</a:t>
            </a:r>
          </a:p>
        </p:txBody>
      </p:sp>
      <p:sp>
        <p:nvSpPr>
          <p:cNvPr id="49" name="正方形/長方形 48"/>
          <p:cNvSpPr/>
          <p:nvPr/>
        </p:nvSpPr>
        <p:spPr>
          <a:xfrm>
            <a:off x="201058" y="5144516"/>
            <a:ext cx="4775030" cy="400110"/>
          </a:xfrm>
          <a:prstGeom prst="rect">
            <a:avLst/>
          </a:prstGeom>
        </p:spPr>
        <p:txBody>
          <a:bodyPr wrap="square">
            <a:spAutoFit/>
          </a:bodyPr>
          <a:lstStyle/>
          <a:p>
            <a:r>
              <a:rPr lang="ja-JP" altLang="en-US" sz="1100" b="1" dirty="0" smtClean="0">
                <a:latin typeface="BIZ UDPゴシック" panose="020B0400000000000000" pitchFamily="50" charset="-128"/>
                <a:ea typeface="BIZ UDPゴシック" panose="020B0400000000000000" pitchFamily="50" charset="-128"/>
              </a:rPr>
              <a:t>カーボンニュートラル</a:t>
            </a:r>
            <a:endParaRPr lang="en-US" altLang="ja-JP" sz="1100" b="1" dirty="0" smtClean="0">
              <a:latin typeface="BIZ UDPゴシック" panose="020B0400000000000000" pitchFamily="50" charset="-128"/>
              <a:ea typeface="BIZ UDPゴシック" panose="020B0400000000000000" pitchFamily="50" charset="-128"/>
            </a:endParaRPr>
          </a:p>
          <a:p>
            <a:pPr marL="144000" indent="-540000"/>
            <a:r>
              <a:rPr lang="ja-JP" altLang="en-US" sz="90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■万博で活用した最先端技術の実用化</a:t>
            </a:r>
            <a:endParaRPr lang="en-US" altLang="ja-JP" sz="900" dirty="0" smtClean="0">
              <a:latin typeface="BIZ UDPゴシック" panose="020B0400000000000000" pitchFamily="50" charset="-128"/>
              <a:ea typeface="BIZ UDPゴシック" panose="020B0400000000000000" pitchFamily="50" charset="-128"/>
            </a:endParaRPr>
          </a:p>
        </p:txBody>
      </p:sp>
      <p:sp>
        <p:nvSpPr>
          <p:cNvPr id="50" name="角丸四角形 49"/>
          <p:cNvSpPr/>
          <p:nvPr/>
        </p:nvSpPr>
        <p:spPr>
          <a:xfrm>
            <a:off x="75723" y="4898874"/>
            <a:ext cx="1775254" cy="210822"/>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BIZ UDPゴシック" panose="020B0400000000000000" pitchFamily="50" charset="-128"/>
                <a:ea typeface="BIZ UDPゴシック" panose="020B0400000000000000" pitchFamily="50" charset="-128"/>
              </a:rPr>
              <a:t>３．カーボンニュートラル</a:t>
            </a:r>
          </a:p>
        </p:txBody>
      </p:sp>
      <p:sp>
        <p:nvSpPr>
          <p:cNvPr id="58" name="テキスト ボックス 57">
            <a:extLst>
              <a:ext uri="{FF2B5EF4-FFF2-40B4-BE49-F238E27FC236}">
                <a16:creationId xmlns:a16="http://schemas.microsoft.com/office/drawing/2014/main" id="{4B540E6E-594E-47B9-9E8F-4484B1258F13}"/>
              </a:ext>
            </a:extLst>
          </p:cNvPr>
          <p:cNvSpPr txBox="1"/>
          <p:nvPr/>
        </p:nvSpPr>
        <p:spPr>
          <a:xfrm>
            <a:off x="2919067" y="5524762"/>
            <a:ext cx="718921" cy="122985"/>
          </a:xfrm>
          <a:prstGeom prst="rect">
            <a:avLst/>
          </a:prstGeom>
          <a:noFill/>
        </p:spPr>
        <p:txBody>
          <a:bodyPr wrap="square" lIns="0" tIns="0" rIns="0" bIns="0" rtlCol="0" anchor="ctr" anchorCtr="0">
            <a:noAutofit/>
          </a:bodyPr>
          <a:lstStyle/>
          <a:p>
            <a:pPr algn="ctr">
              <a:defRPr/>
            </a:pPr>
            <a:r>
              <a:rPr lang="ja-JP" altLang="en-US" sz="5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全固体電池</a:t>
            </a:r>
            <a:endParaRPr lang="en-US" altLang="ja-JP" sz="4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63" name="角丸四角形 62"/>
          <p:cNvSpPr/>
          <p:nvPr/>
        </p:nvSpPr>
        <p:spPr>
          <a:xfrm>
            <a:off x="4993847" y="1420716"/>
            <a:ext cx="1786860" cy="210822"/>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BIZ UDPゴシック" panose="020B0400000000000000" pitchFamily="50" charset="-128"/>
                <a:ea typeface="BIZ UDPゴシック" panose="020B0400000000000000" pitchFamily="50" charset="-128"/>
              </a:rPr>
              <a:t>４．スタートアップ</a:t>
            </a:r>
          </a:p>
        </p:txBody>
      </p:sp>
      <p:sp>
        <p:nvSpPr>
          <p:cNvPr id="67" name="正方形/長方形 66"/>
          <p:cNvSpPr/>
          <p:nvPr/>
        </p:nvSpPr>
        <p:spPr>
          <a:xfrm>
            <a:off x="5015979" y="1637502"/>
            <a:ext cx="4775030" cy="451406"/>
          </a:xfrm>
          <a:prstGeom prst="rect">
            <a:avLst/>
          </a:prstGeom>
        </p:spPr>
        <p:txBody>
          <a:bodyPr wrap="square">
            <a:spAutoFit/>
          </a:bodyPr>
          <a:lstStyle/>
          <a:p>
            <a:pPr lvl="0">
              <a:spcBef>
                <a:spcPts val="1200"/>
              </a:spcBef>
            </a:pPr>
            <a:r>
              <a:rPr lang="ja-JP" altLang="en-US" sz="1100" b="1"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スタートアップ</a:t>
            </a:r>
            <a:endParaRPr lang="ja-JP" altLang="en-US" sz="1100" b="1" dirty="0">
              <a:solidFill>
                <a:prstClr val="black"/>
              </a:solidFill>
              <a:latin typeface="BIZ UDPゴシック" panose="020B0400000000000000" pitchFamily="50" charset="-128"/>
              <a:ea typeface="BIZ UDPゴシック" panose="020B0400000000000000" pitchFamily="50" charset="-128"/>
            </a:endParaRPr>
          </a:p>
          <a:p>
            <a:pPr marL="144000" lvl="0" indent="-540000">
              <a:spcBef>
                <a:spcPts val="300"/>
              </a:spcBef>
            </a:pPr>
            <a:r>
              <a:rPr lang="ja-JP" altLang="en-US" sz="900" dirty="0">
                <a:solidFill>
                  <a:prstClr val="black"/>
                </a:solidFill>
                <a:latin typeface="BIZ UDPゴシック" panose="020B0400000000000000" pitchFamily="50" charset="-128"/>
                <a:ea typeface="BIZ UDPゴシック" panose="020B0400000000000000" pitchFamily="50" charset="-128"/>
              </a:rPr>
              <a:t> </a:t>
            </a:r>
            <a:r>
              <a:rPr lang="ja-JP" altLang="en-US" sz="900" dirty="0" smtClean="0">
                <a:solidFill>
                  <a:prstClr val="black"/>
                </a:solidFill>
                <a:latin typeface="BIZ UDPゴシック" panose="020B0400000000000000" pitchFamily="50" charset="-128"/>
                <a:ea typeface="BIZ UDPゴシック" panose="020B0400000000000000" pitchFamily="50" charset="-128"/>
              </a:rPr>
              <a:t>■世界トップレベルのスタートアップ集積拠点の実現</a:t>
            </a:r>
            <a:r>
              <a:rPr lang="ja-JP" altLang="en-US" sz="700" dirty="0">
                <a:solidFill>
                  <a:prstClr val="black"/>
                </a:solidFill>
                <a:latin typeface="BIZ UDPゴシック" panose="020B0400000000000000" pitchFamily="50" charset="-128"/>
                <a:ea typeface="BIZ UDPゴシック" panose="020B0400000000000000" pitchFamily="50" charset="-128"/>
              </a:rPr>
              <a:t>　</a:t>
            </a:r>
          </a:p>
        </p:txBody>
      </p:sp>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6545" y="1556989"/>
            <a:ext cx="435635" cy="421165"/>
          </a:xfrm>
          <a:prstGeom prst="rect">
            <a:avLst/>
          </a:prstGeom>
        </p:spPr>
      </p:pic>
      <p:sp>
        <p:nvSpPr>
          <p:cNvPr id="36" name="正方形/長方形 35"/>
          <p:cNvSpPr/>
          <p:nvPr/>
        </p:nvSpPr>
        <p:spPr>
          <a:xfrm>
            <a:off x="164784" y="3783867"/>
            <a:ext cx="4609782" cy="104189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180975" lvl="0" indent="-180975" defTabSz="959937">
              <a:defRPr/>
            </a:pP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万博</a:t>
            </a: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における商用運航の実現</a:t>
            </a:r>
            <a:endParaRPr kumimoji="1" lang="en-US" altLang="ja-JP" sz="1000" b="1" u="sng" dirty="0">
              <a:solidFill>
                <a:prstClr val="black"/>
              </a:solidFill>
              <a:latin typeface="BIZ UDP明朝 Medium" panose="02020500000000000000" pitchFamily="18" charset="-128"/>
              <a:ea typeface="BIZ UDP明朝 Medium" panose="02020500000000000000" pitchFamily="18" charset="-128"/>
            </a:endParaRPr>
          </a:p>
          <a:p>
            <a:pPr marL="180975" lvl="0" indent="-180975" defTabSz="959937">
              <a:defRPr/>
            </a:pPr>
            <a:r>
              <a:rPr kumimoji="1" lang="ja-JP" altLang="en-US" sz="900" dirty="0">
                <a:solidFill>
                  <a:prstClr val="black"/>
                </a:solidFill>
                <a:latin typeface="BIZ UDP明朝 Medium" panose="02020500000000000000" pitchFamily="18" charset="-128"/>
                <a:ea typeface="BIZ UDP明朝 Medium" panose="02020500000000000000" pitchFamily="18" charset="-128"/>
              </a:rPr>
              <a:t>　　・</a:t>
            </a: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「大阪・関西万博空飛ぶクルマ準備</a:t>
            </a:r>
            <a:r>
              <a:rPr kumimoji="1" lang="ja-JP" altLang="en-US" sz="900" dirty="0">
                <a:solidFill>
                  <a:prstClr val="black"/>
                </a:solidFill>
                <a:latin typeface="BIZ UDP明朝 Medium" panose="02020500000000000000" pitchFamily="18" charset="-128"/>
                <a:ea typeface="BIZ UDP明朝 Medium" panose="02020500000000000000" pitchFamily="18" charset="-128"/>
              </a:rPr>
              <a:t>会議」の議論も踏まえたポート設置や運航に係る基準の早期整備</a:t>
            </a:r>
          </a:p>
          <a:p>
            <a:pPr marL="180975" lvl="0" indent="-180975" defTabSz="959937">
              <a:defRPr/>
            </a:pPr>
            <a:r>
              <a:rPr kumimoji="1" lang="ja-JP" altLang="en-US" sz="900" dirty="0">
                <a:solidFill>
                  <a:prstClr val="black"/>
                </a:solidFill>
                <a:latin typeface="BIZ UDP明朝 Medium" panose="02020500000000000000" pitchFamily="18" charset="-128"/>
                <a:ea typeface="BIZ UDP明朝 Medium" panose="02020500000000000000" pitchFamily="18" charset="-128"/>
              </a:rPr>
              <a:t>　　・運航事業者やポート整備事業者への財政</a:t>
            </a: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支援</a:t>
            </a:r>
            <a:endParaRPr kumimoji="1" lang="ja-JP" altLang="en-US" sz="900" dirty="0">
              <a:latin typeface="BIZ UDP明朝 Medium" panose="02020500000000000000" pitchFamily="18" charset="-128"/>
              <a:ea typeface="BIZ UDP明朝 Medium" panose="02020500000000000000" pitchFamily="18" charset="-128"/>
            </a:endParaRPr>
          </a:p>
          <a:p>
            <a:pPr marL="185738" lvl="0" indent="-185738" defTabSz="959937">
              <a:spcBef>
                <a:spcPts val="600"/>
              </a:spcBef>
              <a:defRPr/>
            </a:pP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〇</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万博</a:t>
            </a: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で得たノウハウなどを定着・発展させ、更なる商用運航</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拡大</a:t>
            </a: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に向けた</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支援</a:t>
            </a:r>
            <a:r>
              <a:rPr kumimoji="1" lang="en-US" altLang="ja-JP" sz="1000" b="1" u="sng" dirty="0" smtClean="0">
                <a:solidFill>
                  <a:prstClr val="black"/>
                </a:solidFill>
                <a:latin typeface="BIZ UDP明朝 Medium" panose="02020500000000000000" pitchFamily="18" charset="-128"/>
                <a:ea typeface="BIZ UDP明朝 Medium" panose="02020500000000000000" pitchFamily="18" charset="-128"/>
              </a:rPr>
              <a:t/>
            </a:r>
            <a:br>
              <a:rPr kumimoji="1" lang="en-US" altLang="ja-JP" sz="1000" b="1" u="sng" dirty="0" smtClean="0">
                <a:solidFill>
                  <a:prstClr val="black"/>
                </a:solidFill>
                <a:latin typeface="BIZ UDP明朝 Medium" panose="02020500000000000000" pitchFamily="18" charset="-128"/>
                <a:ea typeface="BIZ UDP明朝 Medium" panose="02020500000000000000" pitchFamily="18" charset="-128"/>
              </a:rPr>
            </a:b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a:t>
            </a:r>
            <a:r>
              <a:rPr kumimoji="1" lang="ja-JP" altLang="en-US" sz="900" dirty="0">
                <a:solidFill>
                  <a:prstClr val="black"/>
                </a:solidFill>
                <a:latin typeface="BIZ UDP明朝 Medium" panose="02020500000000000000" pitchFamily="18" charset="-128"/>
                <a:ea typeface="BIZ UDP明朝 Medium" panose="02020500000000000000" pitchFamily="18" charset="-128"/>
              </a:rPr>
              <a:t>運航事業者やポート整備事業者の自立的な運航に必要な技術的・財政的支援</a:t>
            </a:r>
            <a:endParaRPr kumimoji="1" lang="ja-JP" altLang="en-US" sz="900" dirty="0">
              <a:latin typeface="BIZ UDP明朝 Medium" panose="02020500000000000000" pitchFamily="18" charset="-128"/>
              <a:ea typeface="BIZ UDP明朝 Medium" panose="02020500000000000000" pitchFamily="18" charset="-128"/>
            </a:endParaRPr>
          </a:p>
        </p:txBody>
      </p:sp>
      <p:sp>
        <p:nvSpPr>
          <p:cNvPr id="44" name="正方形/長方形 43"/>
          <p:cNvSpPr/>
          <p:nvPr/>
        </p:nvSpPr>
        <p:spPr>
          <a:xfrm>
            <a:off x="201057" y="5638068"/>
            <a:ext cx="4619331" cy="111469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180975" lvl="0" indent="-180975" defTabSz="959937">
              <a:defRPr/>
            </a:pP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カーボンニュートラル</a:t>
            </a: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に係るわが国の最先端技術の会場内外での発信</a:t>
            </a:r>
          </a:p>
          <a:p>
            <a:pPr marL="180975" lvl="0" indent="-180975" defTabSz="959937">
              <a:defRPr/>
            </a:pPr>
            <a:r>
              <a:rPr kumimoji="1" lang="ja-JP" altLang="en-US" sz="1000" dirty="0">
                <a:solidFill>
                  <a:prstClr val="black"/>
                </a:solidFill>
                <a:latin typeface="BIZ UDP明朝 Medium" panose="02020500000000000000" pitchFamily="18" charset="-128"/>
                <a:ea typeface="BIZ UDP明朝 Medium" panose="02020500000000000000" pitchFamily="18" charset="-128"/>
              </a:rPr>
              <a:t>　   </a:t>
            </a:r>
            <a:r>
              <a:rPr kumimoji="1" lang="ja-JP" altLang="en-US" sz="900" dirty="0">
                <a:solidFill>
                  <a:prstClr val="black"/>
                </a:solidFill>
                <a:latin typeface="BIZ UDP明朝 Medium" panose="02020500000000000000" pitchFamily="18" charset="-128"/>
                <a:ea typeface="BIZ UDP明朝 Medium" panose="02020500000000000000" pitchFamily="18" charset="-128"/>
              </a:rPr>
              <a:t>・会場内外での最先端技術の積極的な実証・活用</a:t>
            </a:r>
            <a:r>
              <a:rPr kumimoji="1" lang="en-US" altLang="ja-JP" sz="900" dirty="0">
                <a:solidFill>
                  <a:prstClr val="black"/>
                </a:solidFill>
                <a:latin typeface="BIZ UDP明朝 Medium" panose="02020500000000000000" pitchFamily="18" charset="-128"/>
                <a:ea typeface="BIZ UDP明朝 Medium" panose="02020500000000000000" pitchFamily="18" charset="-128"/>
              </a:rPr>
              <a:t/>
            </a:r>
            <a:br>
              <a:rPr kumimoji="1" lang="en-US" altLang="ja-JP" sz="900" dirty="0">
                <a:solidFill>
                  <a:prstClr val="black"/>
                </a:solidFill>
                <a:latin typeface="BIZ UDP明朝 Medium" panose="02020500000000000000" pitchFamily="18" charset="-128"/>
                <a:ea typeface="BIZ UDP明朝 Medium" panose="02020500000000000000" pitchFamily="18" charset="-128"/>
              </a:rPr>
            </a:br>
            <a:r>
              <a:rPr kumimoji="1" lang="ja-JP" altLang="en-US" sz="900" dirty="0">
                <a:solidFill>
                  <a:prstClr val="black"/>
                </a:solidFill>
                <a:latin typeface="BIZ UDP明朝 Medium" panose="02020500000000000000" pitchFamily="18" charset="-128"/>
                <a:ea typeface="BIZ UDP明朝 Medium" panose="02020500000000000000" pitchFamily="18" charset="-128"/>
              </a:rPr>
              <a:t> ・事業者が会場内外で新技術を実証する場合の財政</a:t>
            </a: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支援</a:t>
            </a:r>
            <a:endParaRPr kumimoji="1" lang="en-US" altLang="ja-JP" sz="900" dirty="0" smtClean="0">
              <a:solidFill>
                <a:prstClr val="black"/>
              </a:solidFill>
              <a:latin typeface="BIZ UDP明朝 Medium" panose="02020500000000000000" pitchFamily="18" charset="-128"/>
              <a:ea typeface="BIZ UDP明朝 Medium" panose="02020500000000000000" pitchFamily="18" charset="-128"/>
            </a:endParaRPr>
          </a:p>
          <a:p>
            <a:pPr marL="180975" lvl="0" indent="-180975" defTabSz="959937">
              <a:defRPr/>
            </a:pPr>
            <a:endParaRPr kumimoji="1" lang="en-US" altLang="ja-JP" sz="900" dirty="0">
              <a:solidFill>
                <a:prstClr val="black"/>
              </a:solidFill>
              <a:latin typeface="BIZ UDP明朝 Medium" panose="02020500000000000000" pitchFamily="18" charset="-128"/>
              <a:ea typeface="BIZ UDP明朝 Medium" panose="02020500000000000000" pitchFamily="18" charset="-128"/>
            </a:endParaRPr>
          </a:p>
          <a:p>
            <a:pPr marL="180975" lvl="0" indent="-180975" defTabSz="959937">
              <a:defRPr/>
            </a:pP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〇万博</a:t>
            </a:r>
            <a:r>
              <a:rPr kumimoji="1" lang="ja-JP" altLang="en-US" sz="1000" b="1" u="sng" dirty="0">
                <a:solidFill>
                  <a:prstClr val="black"/>
                </a:solidFill>
                <a:latin typeface="BIZ UDP明朝 Medium" panose="02020500000000000000" pitchFamily="18" charset="-128"/>
                <a:ea typeface="BIZ UDP明朝 Medium" panose="02020500000000000000" pitchFamily="18" charset="-128"/>
              </a:rPr>
              <a:t>で発信した最先端技術の実用化や、世界を先導する新たな技術開発の</a:t>
            </a:r>
            <a:r>
              <a:rPr kumimoji="1" lang="ja-JP" altLang="en-US" sz="1000" b="1" u="sng" dirty="0" smtClean="0">
                <a:solidFill>
                  <a:prstClr val="black"/>
                </a:solidFill>
                <a:latin typeface="BIZ UDP明朝 Medium" panose="02020500000000000000" pitchFamily="18" charset="-128"/>
                <a:ea typeface="BIZ UDP明朝 Medium" panose="02020500000000000000" pitchFamily="18" charset="-128"/>
              </a:rPr>
              <a:t>促進</a:t>
            </a:r>
            <a:r>
              <a:rPr kumimoji="1" lang="en-US" altLang="ja-JP" sz="1000" b="1" u="sng" dirty="0">
                <a:solidFill>
                  <a:prstClr val="black"/>
                </a:solidFill>
                <a:latin typeface="BIZ UDP明朝 Medium" panose="02020500000000000000" pitchFamily="18" charset="-128"/>
                <a:ea typeface="BIZ UDP明朝 Medium" panose="02020500000000000000" pitchFamily="18" charset="-128"/>
              </a:rPr>
              <a:t/>
            </a:r>
            <a:br>
              <a:rPr kumimoji="1" lang="en-US" altLang="ja-JP" sz="1000" b="1" u="sng" dirty="0">
                <a:solidFill>
                  <a:prstClr val="black"/>
                </a:solidFill>
                <a:latin typeface="BIZ UDP明朝 Medium" panose="02020500000000000000" pitchFamily="18" charset="-128"/>
                <a:ea typeface="BIZ UDP明朝 Medium" panose="02020500000000000000" pitchFamily="18" charset="-128"/>
              </a:rPr>
            </a:b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 </a:t>
            </a:r>
            <a:r>
              <a:rPr kumimoji="1" lang="ja-JP" altLang="en-US" sz="900" dirty="0">
                <a:solidFill>
                  <a:prstClr val="black"/>
                </a:solidFill>
                <a:latin typeface="BIZ UDP明朝 Medium" panose="02020500000000000000" pitchFamily="18" charset="-128"/>
                <a:ea typeface="BIZ UDP明朝 Medium" panose="02020500000000000000" pitchFamily="18" charset="-128"/>
              </a:rPr>
              <a:t>・新技術の開発・実用化に向けた財政支援</a:t>
            </a:r>
            <a:r>
              <a:rPr kumimoji="1" lang="en-US" altLang="ja-JP" sz="900" dirty="0">
                <a:solidFill>
                  <a:prstClr val="black"/>
                </a:solidFill>
                <a:latin typeface="BIZ UDP明朝 Medium" panose="02020500000000000000" pitchFamily="18" charset="-128"/>
                <a:ea typeface="BIZ UDP明朝 Medium" panose="02020500000000000000" pitchFamily="18" charset="-128"/>
              </a:rPr>
              <a:t/>
            </a:r>
            <a:br>
              <a:rPr kumimoji="1" lang="en-US" altLang="ja-JP" sz="900" dirty="0">
                <a:solidFill>
                  <a:prstClr val="black"/>
                </a:solidFill>
                <a:latin typeface="BIZ UDP明朝 Medium" panose="02020500000000000000" pitchFamily="18" charset="-128"/>
                <a:ea typeface="BIZ UDP明朝 Medium" panose="02020500000000000000" pitchFamily="18" charset="-128"/>
              </a:rPr>
            </a:br>
            <a:r>
              <a:rPr kumimoji="1" lang="en-US" altLang="ja-JP" sz="900" dirty="0">
                <a:solidFill>
                  <a:prstClr val="black"/>
                </a:solidFill>
                <a:latin typeface="BIZ UDP明朝 Medium" panose="02020500000000000000" pitchFamily="18" charset="-128"/>
                <a:ea typeface="BIZ UDP明朝 Medium" panose="02020500000000000000" pitchFamily="18" charset="-128"/>
              </a:rPr>
              <a:t> </a:t>
            </a:r>
            <a:r>
              <a:rPr kumimoji="1" lang="ja-JP" altLang="en-US" sz="900" dirty="0">
                <a:solidFill>
                  <a:prstClr val="black"/>
                </a:solidFill>
                <a:latin typeface="BIZ UDP明朝 Medium" panose="02020500000000000000" pitchFamily="18" charset="-128"/>
                <a:ea typeface="BIZ UDP明朝 Medium" panose="02020500000000000000" pitchFamily="18" charset="-128"/>
              </a:rPr>
              <a:t>・水素技術の利活用拡大に向けた規制</a:t>
            </a: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緩和</a:t>
            </a:r>
            <a:endParaRPr kumimoji="1" lang="ja-JP" altLang="en-US" sz="900" dirty="0">
              <a:latin typeface="BIZ UDP明朝 Medium" panose="02020500000000000000" pitchFamily="18" charset="-128"/>
              <a:ea typeface="BIZ UDP明朝 Medium" panose="02020500000000000000" pitchFamily="18" charset="-128"/>
            </a:endParaRPr>
          </a:p>
        </p:txBody>
      </p:sp>
      <p:sp>
        <p:nvSpPr>
          <p:cNvPr id="31" name="正方形/長方形 30"/>
          <p:cNvSpPr/>
          <p:nvPr/>
        </p:nvSpPr>
        <p:spPr>
          <a:xfrm>
            <a:off x="4994149" y="3736893"/>
            <a:ext cx="4796860" cy="2020076"/>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2" name="角丸四角形 31"/>
          <p:cNvSpPr/>
          <p:nvPr/>
        </p:nvSpPr>
        <p:spPr>
          <a:xfrm>
            <a:off x="4994148" y="3595243"/>
            <a:ext cx="3215249" cy="212400"/>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BIZ UDPゴシック" panose="020B0400000000000000" pitchFamily="50" charset="-128"/>
                <a:ea typeface="BIZ UDPゴシック" panose="020B0400000000000000" pitchFamily="50" charset="-128"/>
              </a:rPr>
              <a:t>５．多様な魅力の創出・発信やさらなる交流の促進</a:t>
            </a:r>
            <a:endParaRPr lang="en-US" altLang="ja-JP" sz="1000" b="1" dirty="0">
              <a:latin typeface="BIZ UDPゴシック" panose="020B0400000000000000" pitchFamily="50" charset="-128"/>
              <a:ea typeface="BIZ UDPゴシック" panose="020B0400000000000000" pitchFamily="50" charset="-128"/>
            </a:endParaRPr>
          </a:p>
        </p:txBody>
      </p:sp>
      <p:sp>
        <p:nvSpPr>
          <p:cNvPr id="34" name="正方形/長方形 33"/>
          <p:cNvSpPr/>
          <p:nvPr/>
        </p:nvSpPr>
        <p:spPr>
          <a:xfrm>
            <a:off x="4962639" y="3795943"/>
            <a:ext cx="2385227" cy="438582"/>
          </a:xfrm>
          <a:prstGeom prst="rect">
            <a:avLst/>
          </a:prstGeom>
        </p:spPr>
        <p:txBody>
          <a:bodyPr wrap="square">
            <a:spAutoFit/>
          </a:bodyPr>
          <a:lstStyle/>
          <a:p>
            <a:pPr lvl="0"/>
            <a:r>
              <a:rPr lang="ja-JP" altLang="en-US" sz="1100" b="1" dirty="0">
                <a:latin typeface="BIZ UDPゴシック" panose="020B0400000000000000" pitchFamily="50" charset="-128"/>
                <a:ea typeface="BIZ UDPゴシック" panose="020B0400000000000000" pitchFamily="50" charset="-128"/>
              </a:rPr>
              <a:t>　多様</a:t>
            </a:r>
            <a:r>
              <a:rPr lang="ja-JP" altLang="en-US" sz="1100" b="1" dirty="0" smtClean="0">
                <a:latin typeface="BIZ UDPゴシック" panose="020B0400000000000000" pitchFamily="50" charset="-128"/>
                <a:ea typeface="BIZ UDPゴシック" panose="020B0400000000000000" pitchFamily="50" charset="-128"/>
              </a:rPr>
              <a:t>な都市魅力の創出・発信</a:t>
            </a:r>
            <a:endParaRPr lang="en-US" altLang="ja-JP" sz="1100" b="1" dirty="0" smtClean="0">
              <a:latin typeface="BIZ UDPゴシック" panose="020B0400000000000000" pitchFamily="50" charset="-128"/>
              <a:ea typeface="BIZ UDPゴシック" panose="020B0400000000000000" pitchFamily="50" charset="-128"/>
            </a:endParaRPr>
          </a:p>
          <a:p>
            <a:pPr lvl="0">
              <a:spcBef>
                <a:spcPts val="300"/>
              </a:spcBef>
            </a:pPr>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水上交通</a:t>
            </a:r>
            <a:r>
              <a:rPr lang="ja-JP" altLang="en-US" sz="900" dirty="0" smtClean="0">
                <a:latin typeface="BIZ UDPゴシック" panose="020B0400000000000000" pitchFamily="50" charset="-128"/>
                <a:ea typeface="BIZ UDPゴシック" panose="020B0400000000000000" pitchFamily="50" charset="-128"/>
              </a:rPr>
              <a:t>ネットワーク構築</a:t>
            </a:r>
            <a:endParaRPr lang="en-US" altLang="ja-JP" sz="900" dirty="0" smtClean="0">
              <a:latin typeface="BIZ UDPゴシック" panose="020B0400000000000000" pitchFamily="50" charset="-128"/>
              <a:ea typeface="BIZ UDPゴシック" panose="020B0400000000000000" pitchFamily="50" charset="-128"/>
            </a:endParaRPr>
          </a:p>
        </p:txBody>
      </p:sp>
      <p:sp>
        <p:nvSpPr>
          <p:cNvPr id="48" name="正方形/長方形 47"/>
          <p:cNvSpPr/>
          <p:nvPr/>
        </p:nvSpPr>
        <p:spPr>
          <a:xfrm>
            <a:off x="4971475" y="5892391"/>
            <a:ext cx="4796860" cy="922531"/>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3" name="角丸四角形 32"/>
          <p:cNvSpPr/>
          <p:nvPr/>
        </p:nvSpPr>
        <p:spPr>
          <a:xfrm>
            <a:off x="4985195" y="5792827"/>
            <a:ext cx="1980000" cy="212400"/>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BIZ UDPゴシック" panose="020B0400000000000000" pitchFamily="50" charset="-128"/>
                <a:ea typeface="BIZ UDPゴシック" panose="020B0400000000000000" pitchFamily="50" charset="-128"/>
              </a:rPr>
              <a:t>６．来訪者の受入環境の整備</a:t>
            </a:r>
          </a:p>
        </p:txBody>
      </p:sp>
      <p:sp>
        <p:nvSpPr>
          <p:cNvPr id="54" name="正方形/長方形 53"/>
          <p:cNvSpPr/>
          <p:nvPr/>
        </p:nvSpPr>
        <p:spPr>
          <a:xfrm>
            <a:off x="4971475" y="4950596"/>
            <a:ext cx="2429575" cy="438582"/>
          </a:xfrm>
          <a:prstGeom prst="rect">
            <a:avLst/>
          </a:prstGeom>
        </p:spPr>
        <p:txBody>
          <a:bodyPr wrap="square">
            <a:spAutoFit/>
          </a:bodyPr>
          <a:lstStyle/>
          <a:p>
            <a:pPr lvl="0"/>
            <a:r>
              <a:rPr lang="ja-JP" altLang="en-US" sz="1100" b="1" dirty="0">
                <a:latin typeface="BIZ UDPゴシック" panose="020B0400000000000000" pitchFamily="50" charset="-128"/>
                <a:ea typeface="BIZ UDPゴシック" panose="020B0400000000000000" pitchFamily="50" charset="-128"/>
              </a:rPr>
              <a:t>　多様</a:t>
            </a:r>
            <a:r>
              <a:rPr lang="ja-JP" altLang="en-US" sz="1100" b="1" dirty="0" smtClean="0">
                <a:latin typeface="BIZ UDPゴシック" panose="020B0400000000000000" pitchFamily="50" charset="-128"/>
                <a:ea typeface="BIZ UDPゴシック" panose="020B0400000000000000" pitchFamily="50" charset="-128"/>
              </a:rPr>
              <a:t>な文化・価値観の融合</a:t>
            </a:r>
            <a:endParaRPr lang="en-US" altLang="ja-JP" sz="1100" b="1" dirty="0" smtClean="0">
              <a:latin typeface="BIZ UDPゴシック" panose="020B0400000000000000" pitchFamily="50" charset="-128"/>
              <a:ea typeface="BIZ UDPゴシック" panose="020B0400000000000000" pitchFamily="50" charset="-128"/>
            </a:endParaRPr>
          </a:p>
          <a:p>
            <a:pPr lvl="0">
              <a:spcBef>
                <a:spcPts val="300"/>
              </a:spcBef>
            </a:pPr>
            <a:r>
              <a:rPr lang="ja-JP" altLang="en-US" sz="900" dirty="0" smtClean="0">
                <a:latin typeface="BIZ UDPゴシック" panose="020B0400000000000000" pitchFamily="50" charset="-128"/>
                <a:ea typeface="BIZ UDPゴシック" panose="020B0400000000000000" pitchFamily="50" charset="-128"/>
              </a:rPr>
              <a:t>　　■文化的な国際交流と文化芸術振興</a:t>
            </a:r>
            <a:endParaRPr lang="en-US" altLang="ja-JP" sz="900" dirty="0" smtClean="0">
              <a:latin typeface="BIZ UDPゴシック" panose="020B0400000000000000" pitchFamily="50" charset="-128"/>
              <a:ea typeface="BIZ UDPゴシック" panose="020B0400000000000000" pitchFamily="50" charset="-128"/>
            </a:endParaRPr>
          </a:p>
        </p:txBody>
      </p:sp>
      <p:sp>
        <p:nvSpPr>
          <p:cNvPr id="55" name="正方形/長方形 54"/>
          <p:cNvSpPr/>
          <p:nvPr/>
        </p:nvSpPr>
        <p:spPr>
          <a:xfrm>
            <a:off x="4971474" y="5979290"/>
            <a:ext cx="3553511" cy="438582"/>
          </a:xfrm>
          <a:prstGeom prst="rect">
            <a:avLst/>
          </a:prstGeom>
        </p:spPr>
        <p:txBody>
          <a:bodyPr wrap="square">
            <a:spAutoFit/>
          </a:bodyPr>
          <a:lstStyle/>
          <a:p>
            <a:pPr lvl="0"/>
            <a:r>
              <a:rPr lang="ja-JP" altLang="en-US" sz="1100" b="1" dirty="0">
                <a:latin typeface="BIZ UDPゴシック" panose="020B0400000000000000" pitchFamily="50" charset="-128"/>
                <a:ea typeface="BIZ UDPゴシック" panose="020B0400000000000000" pitchFamily="50" charset="-128"/>
              </a:rPr>
              <a:t>　食の</a:t>
            </a:r>
            <a:r>
              <a:rPr lang="ja-JP" altLang="en-US" sz="1100" b="1" dirty="0" smtClean="0">
                <a:latin typeface="BIZ UDPゴシック" panose="020B0400000000000000" pitchFamily="50" charset="-128"/>
                <a:ea typeface="BIZ UDPゴシック" panose="020B0400000000000000" pitchFamily="50" charset="-128"/>
              </a:rPr>
              <a:t>多様性に配慮した環境整備</a:t>
            </a:r>
            <a:endParaRPr lang="en-US" altLang="ja-JP" sz="1100" b="1" dirty="0" smtClean="0">
              <a:latin typeface="BIZ UDPゴシック" panose="020B0400000000000000" pitchFamily="50" charset="-128"/>
              <a:ea typeface="BIZ UDPゴシック" panose="020B0400000000000000" pitchFamily="50" charset="-128"/>
            </a:endParaRPr>
          </a:p>
          <a:p>
            <a:pPr lvl="0">
              <a:spcBef>
                <a:spcPts val="300"/>
              </a:spcBef>
            </a:pPr>
            <a:r>
              <a:rPr lang="ja-JP" altLang="en-US" sz="900" dirty="0" smtClean="0">
                <a:latin typeface="BIZ UDPゴシック" panose="020B0400000000000000" pitchFamily="50" charset="-128"/>
                <a:ea typeface="BIZ UDPゴシック" panose="020B0400000000000000" pitchFamily="50" charset="-128"/>
              </a:rPr>
              <a:t>　　■食の多様性に配慮した環境整備</a:t>
            </a:r>
            <a:endParaRPr lang="en-US" altLang="ja-JP" sz="900" dirty="0" smtClean="0">
              <a:latin typeface="BIZ UDPゴシック" panose="020B0400000000000000" pitchFamily="50" charset="-128"/>
              <a:ea typeface="BIZ UDPゴシック" panose="020B0400000000000000" pitchFamily="50" charset="-128"/>
            </a:endParaRPr>
          </a:p>
        </p:txBody>
      </p:sp>
      <p:sp>
        <p:nvSpPr>
          <p:cNvPr id="2" name="角丸四角形 1"/>
          <p:cNvSpPr/>
          <p:nvPr/>
        </p:nvSpPr>
        <p:spPr>
          <a:xfrm>
            <a:off x="64187" y="485814"/>
            <a:ext cx="9704148" cy="576000"/>
          </a:xfrm>
          <a:prstGeom prst="roundRect">
            <a:avLst>
              <a:gd name="adj" fmla="val 23686"/>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latin typeface="BIZ UDP明朝 Medium" panose="02020500000000000000" pitchFamily="18" charset="-128"/>
                <a:ea typeface="BIZ UDP明朝 Medium" panose="02020500000000000000" pitchFamily="18" charset="-128"/>
              </a:rPr>
              <a:t>　</a:t>
            </a:r>
            <a:r>
              <a:rPr lang="ja-JP" altLang="ja-JP" sz="1000" dirty="0" smtClean="0">
                <a:solidFill>
                  <a:schemeClr val="tx1"/>
                </a:solidFill>
                <a:latin typeface="BIZ UDP明朝 Medium" panose="02020500000000000000" pitchFamily="18" charset="-128"/>
                <a:ea typeface="BIZ UDP明朝 Medium" panose="02020500000000000000" pitchFamily="18" charset="-128"/>
              </a:rPr>
              <a:t>わが国</a:t>
            </a:r>
            <a:r>
              <a:rPr lang="ja-JP" altLang="ja-JP" sz="1000" dirty="0">
                <a:solidFill>
                  <a:schemeClr val="tx1"/>
                </a:solidFill>
                <a:latin typeface="BIZ UDP明朝 Medium" panose="02020500000000000000" pitchFamily="18" charset="-128"/>
                <a:ea typeface="BIZ UDP明朝 Medium" panose="02020500000000000000" pitchFamily="18" charset="-128"/>
              </a:rPr>
              <a:t>の総力を挙げて、世界の人々がアっと驚き、ワクワクする「未来社会の実験場」を体現し、国家プロジェクトである万博を何としても成功させる。</a:t>
            </a:r>
            <a:r>
              <a:rPr lang="ja-JP" altLang="ja-JP" sz="1000" u="sng" dirty="0">
                <a:solidFill>
                  <a:schemeClr val="tx1"/>
                </a:solidFill>
                <a:latin typeface="BIZ UDP明朝 Medium" panose="02020500000000000000" pitchFamily="18" charset="-128"/>
                <a:ea typeface="BIZ UDP明朝 Medium" panose="02020500000000000000" pitchFamily="18" charset="-128"/>
              </a:rPr>
              <a:t>開催まで</a:t>
            </a:r>
            <a:r>
              <a:rPr lang="en-US" altLang="ja-JP" sz="1000" u="sng" dirty="0">
                <a:solidFill>
                  <a:schemeClr val="tx1"/>
                </a:solidFill>
                <a:latin typeface="BIZ UDP明朝 Medium" panose="02020500000000000000" pitchFamily="18" charset="-128"/>
                <a:ea typeface="BIZ UDP明朝 Medium" panose="02020500000000000000" pitchFamily="18" charset="-128"/>
              </a:rPr>
              <a:t>700</a:t>
            </a:r>
            <a:r>
              <a:rPr lang="ja-JP" altLang="ja-JP" sz="1000" u="sng" dirty="0">
                <a:solidFill>
                  <a:schemeClr val="tx1"/>
                </a:solidFill>
                <a:latin typeface="BIZ UDP明朝 Medium" panose="02020500000000000000" pitchFamily="18" charset="-128"/>
                <a:ea typeface="BIZ UDP明朝 Medium" panose="02020500000000000000" pitchFamily="18" charset="-128"/>
              </a:rPr>
              <a:t>日を切る中、これまで</a:t>
            </a:r>
            <a:r>
              <a:rPr lang="ja-JP" altLang="ja-JP" sz="1000" u="sng" dirty="0" smtClean="0">
                <a:solidFill>
                  <a:schemeClr val="tx1"/>
                </a:solidFill>
                <a:latin typeface="BIZ UDP明朝 Medium" panose="02020500000000000000" pitchFamily="18" charset="-128"/>
                <a:ea typeface="BIZ UDP明朝 Medium" panose="02020500000000000000" pitchFamily="18" charset="-128"/>
              </a:rPr>
              <a:t>国と</a:t>
            </a:r>
            <a:r>
              <a:rPr lang="ja-JP" altLang="ja-JP" sz="1000" u="sng" dirty="0">
                <a:solidFill>
                  <a:schemeClr val="tx1"/>
                </a:solidFill>
                <a:latin typeface="BIZ UDP明朝 Medium" panose="02020500000000000000" pitchFamily="18" charset="-128"/>
                <a:ea typeface="BIZ UDP明朝 Medium" panose="02020500000000000000" pitchFamily="18" charset="-128"/>
              </a:rPr>
              <a:t>地元自治体、経済団体、博覧会協会等で検討を重ねてきた事業について、その</a:t>
            </a:r>
            <a:r>
              <a:rPr lang="ja-JP" altLang="ja-JP" sz="1000" b="1" u="sng" dirty="0">
                <a:solidFill>
                  <a:schemeClr val="tx1"/>
                </a:solidFill>
                <a:latin typeface="BIZ UDP明朝 Medium" panose="02020500000000000000" pitchFamily="18" charset="-128"/>
                <a:ea typeface="BIZ UDP明朝 Medium" panose="02020500000000000000" pitchFamily="18" charset="-128"/>
              </a:rPr>
              <a:t>具体化と予算化を早急かつ強力に進められたい</a:t>
            </a:r>
            <a:r>
              <a:rPr lang="ja-JP" altLang="ja-JP" sz="1000" dirty="0" smtClean="0">
                <a:solidFill>
                  <a:schemeClr val="tx1"/>
                </a:solidFill>
                <a:latin typeface="BIZ UDP明朝 Medium" panose="02020500000000000000" pitchFamily="18" charset="-128"/>
                <a:ea typeface="BIZ UDP明朝 Medium" panose="02020500000000000000" pitchFamily="18" charset="-128"/>
              </a:rPr>
              <a:t>。</a:t>
            </a:r>
            <a:endParaRPr lang="en-US" altLang="ja-JP" sz="1000" dirty="0" smtClean="0">
              <a:solidFill>
                <a:schemeClr val="tx1"/>
              </a:solidFill>
              <a:latin typeface="BIZ UDP明朝 Medium" panose="02020500000000000000" pitchFamily="18" charset="-128"/>
              <a:ea typeface="BIZ UDP明朝 Medium" panose="02020500000000000000" pitchFamily="18" charset="-128"/>
            </a:endParaRPr>
          </a:p>
          <a:p>
            <a:r>
              <a:rPr lang="ja-JP" altLang="en-US" sz="1000" dirty="0" smtClean="0">
                <a:solidFill>
                  <a:schemeClr val="tx1"/>
                </a:solidFill>
                <a:latin typeface="BIZ UDP明朝 Medium" panose="02020500000000000000" pitchFamily="18" charset="-128"/>
                <a:ea typeface="BIZ UDP明朝 Medium" panose="02020500000000000000" pitchFamily="18" charset="-128"/>
              </a:rPr>
              <a:t>　</a:t>
            </a:r>
            <a:r>
              <a:rPr lang="ja-JP" altLang="ja-JP" sz="1000" dirty="0" smtClean="0">
                <a:solidFill>
                  <a:schemeClr val="tx1"/>
                </a:solidFill>
                <a:latin typeface="BIZ UDP明朝 Medium" panose="02020500000000000000" pitchFamily="18" charset="-128"/>
                <a:ea typeface="BIZ UDP明朝 Medium" panose="02020500000000000000" pitchFamily="18" charset="-128"/>
              </a:rPr>
              <a:t>あわせて、そうした万博の成果を次代につなげていけるよう、</a:t>
            </a:r>
            <a:r>
              <a:rPr lang="ja-JP" altLang="ja-JP" sz="1000" u="sng" dirty="0" smtClean="0">
                <a:solidFill>
                  <a:schemeClr val="tx1"/>
                </a:solidFill>
                <a:latin typeface="BIZ UDP明朝 Medium" panose="02020500000000000000" pitchFamily="18" charset="-128"/>
                <a:ea typeface="BIZ UDP明朝 Medium" panose="02020500000000000000" pitchFamily="18" charset="-128"/>
              </a:rPr>
              <a:t>テーマやコンセプトを踏まえたレガシーのあり方、内容についての検討</a:t>
            </a:r>
            <a:r>
              <a:rPr lang="ja-JP" altLang="en-US" sz="1000" u="sng" dirty="0" smtClean="0">
                <a:solidFill>
                  <a:schemeClr val="tx1"/>
                </a:solidFill>
                <a:latin typeface="BIZ UDP明朝 Medium" panose="02020500000000000000" pitchFamily="18" charset="-128"/>
                <a:ea typeface="BIZ UDP明朝 Medium" panose="02020500000000000000" pitchFamily="18" charset="-128"/>
              </a:rPr>
              <a:t>も</a:t>
            </a:r>
            <a:r>
              <a:rPr lang="ja-JP" altLang="ja-JP" sz="1000" u="sng" dirty="0" smtClean="0">
                <a:solidFill>
                  <a:schemeClr val="tx1"/>
                </a:solidFill>
                <a:latin typeface="BIZ UDP明朝 Medium" panose="02020500000000000000" pitchFamily="18" charset="-128"/>
                <a:ea typeface="BIZ UDP明朝 Medium" panose="02020500000000000000" pitchFamily="18" charset="-128"/>
              </a:rPr>
              <a:t>スタート</a:t>
            </a:r>
            <a:r>
              <a:rPr lang="ja-JP" altLang="en-US" sz="1000" u="sng" dirty="0" smtClean="0">
                <a:solidFill>
                  <a:schemeClr val="tx1"/>
                </a:solidFill>
                <a:latin typeface="BIZ UDP明朝 Medium" panose="02020500000000000000" pitchFamily="18" charset="-128"/>
                <a:ea typeface="BIZ UDP明朝 Medium" panose="02020500000000000000" pitchFamily="18" charset="-128"/>
              </a:rPr>
              <a:t>する必要がある</a:t>
            </a:r>
            <a:r>
              <a:rPr lang="ja-JP" altLang="ja-JP" sz="1000" dirty="0" smtClean="0">
                <a:solidFill>
                  <a:schemeClr val="tx1"/>
                </a:solidFill>
                <a:latin typeface="BIZ UDP明朝 Medium" panose="02020500000000000000" pitchFamily="18" charset="-128"/>
                <a:ea typeface="BIZ UDP明朝 Medium" panose="02020500000000000000" pitchFamily="18" charset="-128"/>
              </a:rPr>
              <a:t>。</a:t>
            </a:r>
            <a:endParaRPr lang="ja-JP" altLang="ja-JP" sz="1000" dirty="0">
              <a:solidFill>
                <a:schemeClr val="tx1"/>
              </a:solidFill>
              <a:latin typeface="BIZ UDP明朝 Medium" panose="02020500000000000000" pitchFamily="18" charset="-128"/>
              <a:ea typeface="BIZ UDP明朝 Medium" panose="02020500000000000000" pitchFamily="18" charset="-128"/>
            </a:endParaRPr>
          </a:p>
        </p:txBody>
      </p:sp>
      <p:grpSp>
        <p:nvGrpSpPr>
          <p:cNvPr id="8" name="グループ化 7"/>
          <p:cNvGrpSpPr/>
          <p:nvPr/>
        </p:nvGrpSpPr>
        <p:grpSpPr>
          <a:xfrm>
            <a:off x="8209397" y="1122725"/>
            <a:ext cx="1759125" cy="284693"/>
            <a:chOff x="7986341" y="1157161"/>
            <a:chExt cx="1759125" cy="284693"/>
          </a:xfrm>
        </p:grpSpPr>
        <p:sp>
          <p:nvSpPr>
            <p:cNvPr id="3" name="正方形/長方形 2"/>
            <p:cNvSpPr/>
            <p:nvPr/>
          </p:nvSpPr>
          <p:spPr>
            <a:xfrm>
              <a:off x="8043493" y="1181926"/>
              <a:ext cx="1417580" cy="2564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正方形/長方形 60"/>
            <p:cNvSpPr/>
            <p:nvPr/>
          </p:nvSpPr>
          <p:spPr>
            <a:xfrm>
              <a:off x="7986341" y="1175487"/>
              <a:ext cx="452653" cy="253916"/>
            </a:xfrm>
            <a:prstGeom prst="rect">
              <a:avLst/>
            </a:prstGeom>
          </p:spPr>
          <p:txBody>
            <a:bodyPr wrap="square">
              <a:spAutoFit/>
            </a:bodyPr>
            <a:lstStyle/>
            <a:p>
              <a:pPr lvl="0">
                <a:lnSpc>
                  <a:spcPct val="150000"/>
                </a:lnSpc>
                <a:spcBef>
                  <a:spcPts val="1200"/>
                </a:spcBef>
              </a:pPr>
              <a:r>
                <a:rPr lang="en-US" altLang="ja-JP" sz="700" b="1"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700" b="1"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凡例</a:t>
              </a:r>
              <a:r>
                <a:rPr lang="en-US" altLang="ja-JP" sz="700" b="1"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62" name="正方形/長方形 61"/>
            <p:cNvSpPr/>
            <p:nvPr/>
          </p:nvSpPr>
          <p:spPr>
            <a:xfrm>
              <a:off x="8276374" y="1157161"/>
              <a:ext cx="1469092" cy="284693"/>
            </a:xfrm>
            <a:prstGeom prst="rect">
              <a:avLst/>
            </a:prstGeom>
          </p:spPr>
          <p:txBody>
            <a:bodyPr wrap="square">
              <a:spAutoFit/>
            </a:bodyPr>
            <a:lstStyle/>
            <a:p>
              <a:pPr lvl="0">
                <a:lnSpc>
                  <a:spcPct val="150000"/>
                </a:lnSpc>
                <a:spcBef>
                  <a:spcPts val="1200"/>
                </a:spcBef>
              </a:pPr>
              <a:r>
                <a:rPr lang="ja-JP" altLang="en-US" sz="500"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500"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0"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万博に向けて</a:t>
              </a:r>
              <a:endParaRPr lang="en-US" altLang="ja-JP" sz="500"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r>
                <a:rPr lang="ja-JP" altLang="en-US" sz="500"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〇</a:t>
              </a:r>
              <a:r>
                <a:rPr lang="en-US" altLang="ja-JP" sz="500"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0"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万博を契機とした成長に向けて</a:t>
              </a:r>
              <a:endParaRPr lang="en-US" altLang="ja-JP" sz="500"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sp>
        <p:nvSpPr>
          <p:cNvPr id="40" name="正方形/長方形 39"/>
          <p:cNvSpPr/>
          <p:nvPr/>
        </p:nvSpPr>
        <p:spPr>
          <a:xfrm>
            <a:off x="5119181" y="6410154"/>
            <a:ext cx="4528430" cy="36937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87313" indent="-87313" defTabSz="959937">
              <a:defRPr/>
            </a:pPr>
            <a:r>
              <a:rPr kumimoji="1" lang="ja-JP" altLang="en-US" sz="900" b="1" dirty="0" smtClean="0">
                <a:solidFill>
                  <a:prstClr val="black"/>
                </a:solidFill>
                <a:latin typeface="BIZ UDP明朝 Medium" panose="02020500000000000000" pitchFamily="18" charset="-128"/>
                <a:ea typeface="BIZ UDP明朝 Medium" panose="02020500000000000000" pitchFamily="18" charset="-128"/>
              </a:rPr>
              <a:t>●</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民間企業等による、ムスリム・ベジタリアン・ヴィーガン・食物アレルギーのある人等が安心して食事を楽しめる環境整備や情報発信の取組に対する</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支援</a:t>
            </a:r>
            <a:r>
              <a:rPr kumimoji="1" lang="ja-JP" altLang="en-US" sz="900" dirty="0" smtClean="0">
                <a:solidFill>
                  <a:prstClr val="black"/>
                </a:solidFill>
                <a:latin typeface="BIZ UDP明朝 Medium" panose="02020500000000000000" pitchFamily="18" charset="-128"/>
                <a:ea typeface="BIZ UDP明朝 Medium" panose="02020500000000000000" pitchFamily="18" charset="-128"/>
              </a:rPr>
              <a:t>　</a:t>
            </a:r>
            <a:endParaRPr lang="en-US" altLang="ja-JP" sz="900" dirty="0">
              <a:solidFill>
                <a:schemeClr val="tx1"/>
              </a:solidFill>
              <a:latin typeface="BIZ UDP明朝 Medium" panose="02020500000000000000" pitchFamily="18" charset="-128"/>
              <a:ea typeface="BIZ UDP明朝 Medium" panose="02020500000000000000" pitchFamily="18" charset="-128"/>
            </a:endParaRPr>
          </a:p>
        </p:txBody>
      </p:sp>
      <p:sp>
        <p:nvSpPr>
          <p:cNvPr id="43" name="正方形/長方形 42"/>
          <p:cNvSpPr/>
          <p:nvPr/>
        </p:nvSpPr>
        <p:spPr>
          <a:xfrm>
            <a:off x="5141187" y="4219418"/>
            <a:ext cx="4506424" cy="22796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87313" indent="-87313" defTabSz="959937">
              <a:defRPr/>
            </a:pPr>
            <a:r>
              <a:rPr kumimoji="1" lang="ja-JP" altLang="en-US" sz="900" b="1" dirty="0" smtClean="0">
                <a:solidFill>
                  <a:prstClr val="black"/>
                </a:solidFill>
                <a:latin typeface="BIZ UDP明朝 Medium" panose="02020500000000000000" pitchFamily="18" charset="-128"/>
                <a:ea typeface="BIZ UDP明朝 Medium" panose="02020500000000000000" pitchFamily="18" charset="-128"/>
              </a:rPr>
              <a:t>●</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夢洲と水都大阪の市内拠点を結ぶ新たな観光商品造成への支援</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p:txBody>
      </p:sp>
      <p:sp>
        <p:nvSpPr>
          <p:cNvPr id="53" name="正方形/長方形 52"/>
          <p:cNvSpPr/>
          <p:nvPr/>
        </p:nvSpPr>
        <p:spPr>
          <a:xfrm>
            <a:off x="5148107" y="5378635"/>
            <a:ext cx="4499504" cy="34435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87313" indent="-87313" defTabSz="959937">
              <a:defRPr/>
            </a:pPr>
            <a:r>
              <a:rPr kumimoji="1" lang="ja-JP" altLang="en-US" sz="900" b="1" dirty="0" smtClean="0">
                <a:solidFill>
                  <a:prstClr val="black"/>
                </a:solidFill>
                <a:latin typeface="BIZ UDP明朝 Medium" panose="02020500000000000000" pitchFamily="18" charset="-128"/>
                <a:ea typeface="BIZ UDP明朝 Medium" panose="02020500000000000000" pitchFamily="18" charset="-128"/>
              </a:rPr>
              <a:t>●</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万博来訪者が地域と交流し</a:t>
            </a:r>
            <a:r>
              <a:rPr kumimoji="1" lang="ja-JP" altLang="en-US" sz="900" b="1" smtClean="0">
                <a:solidFill>
                  <a:schemeClr val="tx1"/>
                </a:solidFill>
                <a:latin typeface="BIZ UDP明朝 Medium" panose="02020500000000000000" pitchFamily="18" charset="-128"/>
                <a:ea typeface="BIZ UDP明朝 Medium" panose="02020500000000000000" pitchFamily="18" charset="-128"/>
              </a:rPr>
              <a:t>、</a:t>
            </a:r>
            <a:r>
              <a:rPr kumimoji="1" lang="ja-JP" altLang="en-US" sz="900" b="1" smtClean="0">
                <a:solidFill>
                  <a:schemeClr val="tx1"/>
                </a:solidFill>
                <a:latin typeface="BIZ UDP明朝 Medium" panose="02020500000000000000" pitchFamily="18" charset="-128"/>
                <a:ea typeface="BIZ UDP明朝 Medium" panose="02020500000000000000" pitchFamily="18" charset="-128"/>
              </a:rPr>
              <a:t>文化的多様性の</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相互理解を促進するため、地域の文化芸術と万博を結び付けた取組みに対する財政支援</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p:txBody>
      </p:sp>
      <p:pic>
        <p:nvPicPr>
          <p:cNvPr id="56" name="図 55"/>
          <p:cNvPicPr>
            <a:picLocks noChangeAspect="1"/>
          </p:cNvPicPr>
          <p:nvPr/>
        </p:nvPicPr>
        <p:blipFill>
          <a:blip r:embed="rId4"/>
          <a:stretch>
            <a:fillRect/>
          </a:stretch>
        </p:blipFill>
        <p:spPr>
          <a:xfrm>
            <a:off x="2943709" y="4975909"/>
            <a:ext cx="685389" cy="546927"/>
          </a:xfrm>
          <a:prstGeom prst="rect">
            <a:avLst/>
          </a:prstGeom>
        </p:spPr>
      </p:pic>
      <p:pic>
        <p:nvPicPr>
          <p:cNvPr id="64" name="図 6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41941" y="4983859"/>
            <a:ext cx="711472" cy="521222"/>
          </a:xfrm>
          <a:prstGeom prst="rect">
            <a:avLst/>
          </a:prstGeom>
        </p:spPr>
      </p:pic>
      <p:sp>
        <p:nvSpPr>
          <p:cNvPr id="66" name="テキスト ボックス 65">
            <a:extLst>
              <a:ext uri="{FF2B5EF4-FFF2-40B4-BE49-F238E27FC236}">
                <a16:creationId xmlns:a16="http://schemas.microsoft.com/office/drawing/2014/main" id="{4B540E6E-594E-47B9-9E8F-4484B1258F13}"/>
              </a:ext>
            </a:extLst>
          </p:cNvPr>
          <p:cNvSpPr txBox="1"/>
          <p:nvPr/>
        </p:nvSpPr>
        <p:spPr>
          <a:xfrm>
            <a:off x="3803360" y="5524762"/>
            <a:ext cx="718921" cy="122985"/>
          </a:xfrm>
          <a:prstGeom prst="rect">
            <a:avLst/>
          </a:prstGeom>
          <a:noFill/>
        </p:spPr>
        <p:txBody>
          <a:bodyPr wrap="square" lIns="0" tIns="0" rIns="0" bIns="0" rtlCol="0" anchor="ctr" anchorCtr="0">
            <a:noAutofit/>
          </a:bodyPr>
          <a:lstStyle/>
          <a:p>
            <a:pPr algn="ctr">
              <a:defRPr/>
            </a:pPr>
            <a:r>
              <a:rPr lang="ja-JP" altLang="en-US" sz="5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水素発電</a:t>
            </a:r>
            <a:endParaRPr lang="en-US" altLang="ja-JP" sz="4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5" name="正方形/長方形 44"/>
          <p:cNvSpPr/>
          <p:nvPr/>
        </p:nvSpPr>
        <p:spPr>
          <a:xfrm>
            <a:off x="5119182" y="2030309"/>
            <a:ext cx="4528430" cy="141143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180975" lvl="0" indent="-180975" defTabSz="959937">
              <a:defRPr/>
            </a:pPr>
            <a:r>
              <a:rPr kumimoji="1" lang="ja-JP" altLang="en-US" sz="1000" b="1" dirty="0">
                <a:solidFill>
                  <a:schemeClr val="tx1"/>
                </a:solidFill>
                <a:latin typeface="BIZ UDP明朝 Medium" panose="02020500000000000000" pitchFamily="18" charset="-128"/>
                <a:ea typeface="BIZ UDP明朝 Medium" panose="02020500000000000000" pitchFamily="18" charset="-128"/>
              </a:rPr>
              <a:t>●</a:t>
            </a:r>
            <a:r>
              <a:rPr kumimoji="1" lang="ja-JP" altLang="en-US" sz="1000" b="1" u="sng" dirty="0" smtClean="0">
                <a:solidFill>
                  <a:schemeClr val="tx1"/>
                </a:solidFill>
                <a:latin typeface="BIZ UDP明朝 Medium" panose="02020500000000000000" pitchFamily="18" charset="-128"/>
                <a:ea typeface="BIZ UDP明朝 Medium" panose="02020500000000000000" pitchFamily="18" charset="-128"/>
              </a:rPr>
              <a:t>スタートアップ</a:t>
            </a:r>
            <a:r>
              <a:rPr kumimoji="1" lang="ja-JP" altLang="en-US" sz="1000" b="1" u="sng" dirty="0">
                <a:solidFill>
                  <a:schemeClr val="tx1"/>
                </a:solidFill>
                <a:latin typeface="BIZ UDP明朝 Medium" panose="02020500000000000000" pitchFamily="18" charset="-128"/>
                <a:ea typeface="BIZ UDP明朝 Medium" panose="02020500000000000000" pitchFamily="18" charset="-128"/>
              </a:rPr>
              <a:t>の創出・育成と万博での革新的な技術・サービスの世界への発信</a:t>
            </a:r>
          </a:p>
          <a:p>
            <a:pPr marL="180975" indent="-180975" defTabSz="959937">
              <a:defRPr/>
            </a:pPr>
            <a:r>
              <a:rPr kumimoji="1" lang="ja-JP" altLang="en-US" sz="1000" dirty="0">
                <a:solidFill>
                  <a:prstClr val="black"/>
                </a:solidFill>
                <a:latin typeface="BIZ UDP明朝 Medium" panose="02020500000000000000" pitchFamily="18" charset="-128"/>
                <a:ea typeface="BIZ UDP明朝 Medium" panose="02020500000000000000" pitchFamily="18" charset="-128"/>
              </a:rPr>
              <a:t>　</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dirty="0">
                <a:solidFill>
                  <a:schemeClr val="tx1"/>
                </a:solidFill>
                <a:latin typeface="BIZ UDP明朝 Medium" panose="02020500000000000000" pitchFamily="18" charset="-128"/>
                <a:ea typeface="BIZ UDP明朝 Medium" panose="02020500000000000000" pitchFamily="18" charset="-128"/>
              </a:rPr>
              <a:t>トップクラス</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のスタートアップや投資家等の参加によ</a:t>
            </a:r>
            <a:r>
              <a:rPr kumimoji="1" lang="ja-JP" altLang="en-US" sz="900" dirty="0">
                <a:solidFill>
                  <a:schemeClr val="tx1"/>
                </a:solidFill>
                <a:latin typeface="BIZ UDP明朝 Medium" panose="02020500000000000000" pitchFamily="18" charset="-128"/>
                <a:ea typeface="BIZ UDP明朝 Medium" panose="02020500000000000000" pitchFamily="18" charset="-128"/>
              </a:rPr>
              <a:t>る</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、世界最高峰の「</a:t>
            </a:r>
            <a:r>
              <a:rPr kumimoji="1" lang="en-US" altLang="ja-JP" sz="900" dirty="0" smtClean="0">
                <a:solidFill>
                  <a:schemeClr val="tx1"/>
                </a:solidFill>
                <a:latin typeface="BIZ UDP明朝 Medium" panose="02020500000000000000" pitchFamily="18" charset="-128"/>
                <a:ea typeface="BIZ UDP明朝 Medium" panose="02020500000000000000" pitchFamily="18" charset="-128"/>
              </a:rPr>
              <a:t>Global  </a:t>
            </a:r>
            <a:br>
              <a:rPr kumimoji="1" lang="en-US" altLang="ja-JP" sz="900" dirty="0" smtClean="0">
                <a:solidFill>
                  <a:schemeClr val="tx1"/>
                </a:solidFill>
                <a:latin typeface="BIZ UDP明朝 Medium" panose="02020500000000000000" pitchFamily="18" charset="-128"/>
                <a:ea typeface="BIZ UDP明朝 Medium" panose="02020500000000000000" pitchFamily="18" charset="-128"/>
              </a:rPr>
            </a:br>
            <a:r>
              <a:rPr kumimoji="1" lang="en-US" altLang="ja-JP" sz="900" dirty="0" smtClean="0">
                <a:solidFill>
                  <a:schemeClr val="tx1"/>
                </a:solidFill>
                <a:latin typeface="BIZ UDP明朝 Medium" panose="02020500000000000000" pitchFamily="18" charset="-128"/>
                <a:ea typeface="BIZ UDP明朝 Medium" panose="02020500000000000000" pitchFamily="18" charset="-128"/>
              </a:rPr>
              <a:t> Startup </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en-US" altLang="ja-JP" sz="900" dirty="0">
                <a:solidFill>
                  <a:schemeClr val="tx1"/>
                </a:solidFill>
                <a:latin typeface="BIZ UDP明朝 Medium" panose="02020500000000000000" pitchFamily="18" charset="-128"/>
                <a:ea typeface="BIZ UDP明朝 Medium" panose="02020500000000000000" pitchFamily="18" charset="-128"/>
              </a:rPr>
              <a:t>EXPO</a:t>
            </a:r>
            <a:r>
              <a:rPr kumimoji="1" lang="ja-JP" altLang="en-US" sz="900" dirty="0">
                <a:solidFill>
                  <a:schemeClr val="tx1"/>
                </a:solidFill>
                <a:latin typeface="BIZ UDP明朝 Medium" panose="02020500000000000000" pitchFamily="18" charset="-128"/>
                <a:ea typeface="BIZ UDP明朝 Medium" panose="02020500000000000000" pitchFamily="18" charset="-128"/>
              </a:rPr>
              <a:t> </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２０２５」</a:t>
            </a:r>
            <a:r>
              <a:rPr kumimoji="1" lang="en-US" altLang="ja-JP" sz="900" dirty="0" smtClean="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仮</a:t>
            </a:r>
            <a:r>
              <a:rPr kumimoji="1" lang="en-US" altLang="ja-JP"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の実現</a:t>
            </a:r>
            <a:r>
              <a:rPr kumimoji="1" lang="en-US" altLang="ja-JP" sz="900" dirty="0" smtClean="0">
                <a:solidFill>
                  <a:prstClr val="black"/>
                </a:solidFill>
                <a:latin typeface="BIZ UDP明朝 Medium" panose="02020500000000000000" pitchFamily="18" charset="-128"/>
                <a:ea typeface="BIZ UDP明朝 Medium" panose="02020500000000000000" pitchFamily="18" charset="-128"/>
              </a:rPr>
              <a:t/>
            </a:r>
            <a:br>
              <a:rPr kumimoji="1" lang="en-US" altLang="ja-JP" sz="900" dirty="0" smtClean="0">
                <a:solidFill>
                  <a:prstClr val="black"/>
                </a:solidFill>
                <a:latin typeface="BIZ UDP明朝 Medium" panose="02020500000000000000" pitchFamily="18" charset="-128"/>
                <a:ea typeface="BIZ UDP明朝 Medium" panose="02020500000000000000" pitchFamily="18" charset="-128"/>
              </a:rPr>
            </a:br>
            <a:endParaRPr kumimoji="1" lang="en-US" altLang="ja-JP" sz="900" dirty="0">
              <a:solidFill>
                <a:schemeClr val="tx1"/>
              </a:solidFill>
              <a:latin typeface="BIZ UDP明朝 Medium" panose="02020500000000000000" pitchFamily="18" charset="-128"/>
              <a:ea typeface="BIZ UDP明朝 Medium" panose="02020500000000000000" pitchFamily="18" charset="-128"/>
            </a:endParaRPr>
          </a:p>
          <a:p>
            <a:pPr marL="180975" lvl="0" indent="-180975" defTabSz="959937">
              <a:defRPr/>
            </a:pPr>
            <a:r>
              <a:rPr kumimoji="1" lang="ja-JP" altLang="en-US" sz="1000" b="1" dirty="0">
                <a:solidFill>
                  <a:schemeClr val="tx1"/>
                </a:solidFill>
                <a:latin typeface="BIZ UDP明朝 Medium" panose="02020500000000000000" pitchFamily="18" charset="-128"/>
                <a:ea typeface="BIZ UDP明朝 Medium" panose="02020500000000000000" pitchFamily="18" charset="-128"/>
              </a:rPr>
              <a:t>〇</a:t>
            </a:r>
            <a:r>
              <a:rPr kumimoji="1" lang="ja-JP" altLang="en-US" sz="1000" b="1" u="sng" dirty="0" smtClean="0">
                <a:solidFill>
                  <a:schemeClr val="tx1"/>
                </a:solidFill>
                <a:latin typeface="BIZ UDP明朝 Medium" panose="02020500000000000000" pitchFamily="18" charset="-128"/>
                <a:ea typeface="BIZ UDP明朝 Medium" panose="02020500000000000000" pitchFamily="18" charset="-128"/>
              </a:rPr>
              <a:t>万博</a:t>
            </a:r>
            <a:r>
              <a:rPr kumimoji="1" lang="ja-JP" altLang="en-US" sz="1000" b="1" u="sng" dirty="0">
                <a:solidFill>
                  <a:schemeClr val="tx1"/>
                </a:solidFill>
                <a:latin typeface="BIZ UDP明朝 Medium" panose="02020500000000000000" pitchFamily="18" charset="-128"/>
                <a:ea typeface="BIZ UDP明朝 Medium" panose="02020500000000000000" pitchFamily="18" charset="-128"/>
              </a:rPr>
              <a:t>での取組みを継承し、世界トップレベルのスタートアップ集積拠点を実現するため、スタートアップの創出・育成を強力に推進</a:t>
            </a:r>
            <a:endParaRPr kumimoji="1" lang="en-US" altLang="ja-JP" sz="1000" b="1" u="sng" dirty="0">
              <a:solidFill>
                <a:schemeClr val="tx1"/>
              </a:solidFill>
              <a:latin typeface="BIZ UDP明朝 Medium" panose="02020500000000000000" pitchFamily="18" charset="-128"/>
              <a:ea typeface="BIZ UDP明朝 Medium" panose="02020500000000000000" pitchFamily="18" charset="-128"/>
            </a:endParaRPr>
          </a:p>
          <a:p>
            <a:pPr marL="180975" lvl="0" indent="-180975" defTabSz="959937">
              <a:defRPr/>
            </a:pPr>
            <a:r>
              <a:rPr kumimoji="1" lang="ja-JP" altLang="en-US" sz="900" dirty="0">
                <a:solidFill>
                  <a:schemeClr val="tx1"/>
                </a:solidFill>
                <a:latin typeface="BIZ UDP明朝 Medium" panose="02020500000000000000" pitchFamily="18" charset="-128"/>
                <a:ea typeface="BIZ UDP明朝 Medium" panose="02020500000000000000" pitchFamily="18" charset="-128"/>
              </a:rPr>
              <a:t>　　 </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・グローバル・カンファレンスの</a:t>
            </a:r>
            <a:r>
              <a:rPr kumimoji="1" lang="ja-JP" altLang="en-US" sz="900" dirty="0">
                <a:solidFill>
                  <a:schemeClr val="tx1"/>
                </a:solidFill>
                <a:latin typeface="BIZ UDP明朝 Medium" panose="02020500000000000000" pitchFamily="18" charset="-128"/>
                <a:ea typeface="BIZ UDP明朝 Medium" panose="02020500000000000000" pitchFamily="18" charset="-128"/>
              </a:rPr>
              <a:t>継続開催</a:t>
            </a:r>
            <a:r>
              <a:rPr kumimoji="1" lang="en-US" altLang="ja-JP" sz="900" dirty="0">
                <a:solidFill>
                  <a:schemeClr val="tx1"/>
                </a:solidFill>
                <a:latin typeface="BIZ UDP明朝 Medium" panose="02020500000000000000" pitchFamily="18" charset="-128"/>
                <a:ea typeface="BIZ UDP明朝 Medium" panose="02020500000000000000" pitchFamily="18" charset="-128"/>
              </a:rPr>
              <a:t/>
            </a:r>
            <a:br>
              <a:rPr kumimoji="1" lang="en-US" altLang="ja-JP" sz="900" dirty="0">
                <a:solidFill>
                  <a:schemeClr val="tx1"/>
                </a:solidFill>
                <a:latin typeface="BIZ UDP明朝 Medium" panose="02020500000000000000" pitchFamily="18" charset="-128"/>
                <a:ea typeface="BIZ UDP明朝 Medium" panose="02020500000000000000" pitchFamily="18" charset="-128"/>
              </a:rPr>
            </a:b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・ディープテック分野への支援を含めた、グローバル</a:t>
            </a:r>
            <a:r>
              <a:rPr kumimoji="1" lang="ja-JP" altLang="en-US" sz="900" dirty="0">
                <a:solidFill>
                  <a:schemeClr val="tx1"/>
                </a:solidFill>
                <a:latin typeface="BIZ UDP明朝 Medium" panose="02020500000000000000" pitchFamily="18" charset="-128"/>
                <a:ea typeface="BIZ UDP明朝 Medium" panose="02020500000000000000" pitchFamily="18" charset="-128"/>
              </a:rPr>
              <a:t>拠点都市に対する大学発</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スタート</a:t>
            </a:r>
            <a:r>
              <a:rPr kumimoji="1" lang="en-US" altLang="ja-JP" sz="900" dirty="0" smtClean="0">
                <a:solidFill>
                  <a:schemeClr val="tx1"/>
                </a:solidFill>
                <a:latin typeface="BIZ UDP明朝 Medium" panose="02020500000000000000" pitchFamily="18" charset="-128"/>
                <a:ea typeface="BIZ UDP明朝 Medium" panose="02020500000000000000" pitchFamily="18" charset="-128"/>
              </a:rPr>
              <a:t/>
            </a:r>
            <a:br>
              <a:rPr kumimoji="1" lang="en-US" altLang="ja-JP" sz="900" dirty="0" smtClean="0">
                <a:solidFill>
                  <a:schemeClr val="tx1"/>
                </a:solidFill>
                <a:latin typeface="BIZ UDP明朝 Medium" panose="02020500000000000000" pitchFamily="18" charset="-128"/>
                <a:ea typeface="BIZ UDP明朝 Medium" panose="02020500000000000000" pitchFamily="18" charset="-128"/>
              </a:rPr>
            </a:b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アップ創出</a:t>
            </a:r>
            <a:r>
              <a:rPr kumimoji="1" lang="ja-JP" altLang="en-US" sz="900" dirty="0">
                <a:solidFill>
                  <a:schemeClr val="tx1"/>
                </a:solidFill>
                <a:latin typeface="BIZ UDP明朝 Medium" panose="02020500000000000000" pitchFamily="18" charset="-128"/>
                <a:ea typeface="BIZ UDP明朝 Medium" panose="02020500000000000000" pitchFamily="18" charset="-128"/>
              </a:rPr>
              <a:t>に係る財政支援</a:t>
            </a:r>
            <a:r>
              <a:rPr kumimoji="1" lang="en-US" altLang="ja-JP" sz="900" dirty="0">
                <a:solidFill>
                  <a:prstClr val="black"/>
                </a:solidFill>
                <a:latin typeface="BIZ UDP明朝 Medium" panose="02020500000000000000" pitchFamily="18" charset="-128"/>
                <a:ea typeface="BIZ UDP明朝 Medium" panose="02020500000000000000" pitchFamily="18" charset="-128"/>
              </a:rPr>
              <a:t/>
            </a:r>
            <a:br>
              <a:rPr kumimoji="1" lang="en-US" altLang="ja-JP" sz="900" dirty="0">
                <a:solidFill>
                  <a:prstClr val="black"/>
                </a:solidFill>
                <a:latin typeface="BIZ UDP明朝 Medium" panose="02020500000000000000" pitchFamily="18" charset="-128"/>
                <a:ea typeface="BIZ UDP明朝 Medium" panose="02020500000000000000" pitchFamily="18" charset="-128"/>
              </a:rPr>
            </a:br>
            <a:endParaRPr kumimoji="1" lang="ja-JP" altLang="en-US" sz="900" dirty="0">
              <a:latin typeface="BIZ UDP明朝 Medium" panose="02020500000000000000" pitchFamily="18" charset="-128"/>
              <a:ea typeface="BIZ UDP明朝 Medium" panose="02020500000000000000" pitchFamily="18" charset="-128"/>
            </a:endParaRPr>
          </a:p>
        </p:txBody>
      </p:sp>
      <p:sp>
        <p:nvSpPr>
          <p:cNvPr id="5" name="対角する 2 つの角を切り取った四角形 4"/>
          <p:cNvSpPr/>
          <p:nvPr/>
        </p:nvSpPr>
        <p:spPr>
          <a:xfrm>
            <a:off x="65216" y="1137757"/>
            <a:ext cx="4816320" cy="227117"/>
          </a:xfrm>
          <a:prstGeom prst="snip2DiagRect">
            <a:avLst>
              <a:gd name="adj1" fmla="val 36597"/>
              <a:gd name="adj2" fmla="val 16667"/>
            </a:avLst>
          </a:prstGeom>
          <a:gradFill>
            <a:gsLst>
              <a:gs pos="0">
                <a:schemeClr val="tx1"/>
              </a:gs>
              <a:gs pos="85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万博を契機とした「未来社会」の実現に向けて</a:t>
            </a:r>
          </a:p>
        </p:txBody>
      </p:sp>
      <p:sp>
        <p:nvSpPr>
          <p:cNvPr id="46" name="正方形/長方形 45"/>
          <p:cNvSpPr/>
          <p:nvPr/>
        </p:nvSpPr>
        <p:spPr>
          <a:xfrm>
            <a:off x="5141187" y="4655148"/>
            <a:ext cx="4506424" cy="32775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108000" rtlCol="0" anchor="t"/>
          <a:lstStyle/>
          <a:p>
            <a:pPr marL="87313" indent="-87313" defTabSz="959937">
              <a:defRPr/>
            </a:pPr>
            <a:r>
              <a:rPr kumimoji="1" lang="ja-JP" altLang="en-US" sz="900" b="1" dirty="0" smtClean="0">
                <a:solidFill>
                  <a:prstClr val="black"/>
                </a:solidFill>
                <a:latin typeface="BIZ UDP明朝 Medium" panose="02020500000000000000" pitchFamily="18" charset="-128"/>
                <a:ea typeface="BIZ UDP明朝 Medium" panose="02020500000000000000" pitchFamily="18" charset="-128"/>
              </a:rPr>
              <a:t>●万博の来場者を関西各地に誘導するため、</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関西各地の歴史・文化・自然・食など魅力ある情報発信や観光案内などを行うゲートウェイ機能の整備に対する財政支援</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p:txBody>
      </p:sp>
      <p:sp>
        <p:nvSpPr>
          <p:cNvPr id="51" name="正方形/長方形 50"/>
          <p:cNvSpPr/>
          <p:nvPr/>
        </p:nvSpPr>
        <p:spPr>
          <a:xfrm>
            <a:off x="5114418" y="4434873"/>
            <a:ext cx="2385227" cy="230832"/>
          </a:xfrm>
          <a:prstGeom prst="rect">
            <a:avLst/>
          </a:prstGeom>
        </p:spPr>
        <p:txBody>
          <a:bodyPr wrap="square">
            <a:spAutoFit/>
          </a:bodyPr>
          <a:lstStyle/>
          <a:p>
            <a:pPr lvl="0">
              <a:spcBef>
                <a:spcPts val="300"/>
              </a:spcBef>
            </a:pPr>
            <a:r>
              <a:rPr lang="ja-JP" altLang="en-US" sz="900" dirty="0" smtClean="0">
                <a:latin typeface="BIZ UDPゴシック" panose="020B0400000000000000" pitchFamily="50" charset="-128"/>
                <a:ea typeface="BIZ UDPゴシック" panose="020B0400000000000000" pitchFamily="50" charset="-128"/>
              </a:rPr>
              <a:t>■関西パビリオンの設置・運営</a:t>
            </a:r>
            <a:endParaRPr lang="en-US" altLang="ja-JP" sz="9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77021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F3052D5A-CE1E-4AC7-BB3D-36965004A9A3}"/>
              </a:ext>
            </a:extLst>
          </p:cNvPr>
          <p:cNvSpPr/>
          <p:nvPr/>
        </p:nvSpPr>
        <p:spPr>
          <a:xfrm>
            <a:off x="60337" y="417415"/>
            <a:ext cx="4831056" cy="2601393"/>
          </a:xfrm>
          <a:prstGeom prst="rect">
            <a:avLst/>
          </a:prstGeom>
          <a:solidFill>
            <a:schemeClr val="accent2">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096013C7-243F-44B5-AADB-6173D08F2F3A}"/>
              </a:ext>
            </a:extLst>
          </p:cNvPr>
          <p:cNvSpPr/>
          <p:nvPr/>
        </p:nvSpPr>
        <p:spPr>
          <a:xfrm>
            <a:off x="70376" y="3163479"/>
            <a:ext cx="4841461" cy="3590966"/>
          </a:xfrm>
          <a:prstGeom prst="rect">
            <a:avLst/>
          </a:prstGeom>
          <a:solidFill>
            <a:schemeClr val="accent2">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7286E91D-F936-4AB0-BBE3-C1A2A6FD817F}"/>
              </a:ext>
            </a:extLst>
          </p:cNvPr>
          <p:cNvSpPr/>
          <p:nvPr/>
        </p:nvSpPr>
        <p:spPr>
          <a:xfrm>
            <a:off x="194173" y="3889817"/>
            <a:ext cx="4614936" cy="91699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国家の危機管理対策として「安全・安心な万博の実現」を</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位置づけ</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b="1" dirty="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a:solidFill>
                  <a:schemeClr val="tx1"/>
                </a:solidFill>
                <a:latin typeface="BIZ UDP明朝 Medium" panose="02020500000000000000" pitchFamily="18" charset="-128"/>
                <a:ea typeface="BIZ UDP明朝 Medium" panose="02020500000000000000" pitchFamily="18" charset="-128"/>
              </a:rPr>
              <a:t> ・会</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場内</a:t>
            </a:r>
            <a:r>
              <a:rPr kumimoji="1" lang="ja-JP" altLang="en-US" sz="800" dirty="0">
                <a:solidFill>
                  <a:schemeClr val="tx1"/>
                </a:solidFill>
                <a:latin typeface="BIZ UDP明朝 Medium" panose="02020500000000000000" pitchFamily="18" charset="-128"/>
                <a:ea typeface="BIZ UDP明朝 Medium" panose="02020500000000000000" pitchFamily="18" charset="-128"/>
              </a:rPr>
              <a:t>だけでなく</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会場外</a:t>
            </a:r>
            <a:r>
              <a:rPr kumimoji="1" lang="ja-JP" altLang="en-US" sz="800" dirty="0">
                <a:solidFill>
                  <a:schemeClr val="tx1"/>
                </a:solidFill>
                <a:latin typeface="BIZ UDP明朝 Medium" panose="02020500000000000000" pitchFamily="18" charset="-128"/>
                <a:ea typeface="BIZ UDP明朝 Medium" panose="02020500000000000000" pitchFamily="18" charset="-128"/>
              </a:rPr>
              <a:t>の主要駅等における万全の警備体制等の構築</a:t>
            </a:r>
            <a:endParaRPr kumimoji="1" lang="en-US" altLang="ja-JP" sz="800" dirty="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　「サイバーセキュリティ戦略」</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の強力</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な</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推進</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　　 ・万博事業に関するサイバー・セキュリティの強化や対処態勢の整備など</a:t>
            </a:r>
            <a:endParaRPr kumimoji="1" lang="en-US" altLang="ja-JP" sz="800"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endParaRPr kumimoji="1" lang="en-US" altLang="ja-JP" sz="900" dirty="0">
              <a:solidFill>
                <a:schemeClr val="tx1"/>
              </a:solidFill>
              <a:latin typeface="BIZ UDP明朝 Medium" panose="02020500000000000000" pitchFamily="18" charset="-128"/>
              <a:ea typeface="BIZ UDP明朝 Medium" panose="02020500000000000000" pitchFamily="18" charset="-128"/>
            </a:endParaRPr>
          </a:p>
        </p:txBody>
      </p:sp>
      <p:sp>
        <p:nvSpPr>
          <p:cNvPr id="26" name="角丸四角形 13">
            <a:extLst>
              <a:ext uri="{FF2B5EF4-FFF2-40B4-BE49-F238E27FC236}">
                <a16:creationId xmlns:a16="http://schemas.microsoft.com/office/drawing/2014/main" id="{F824A3E8-93B2-4CA9-9255-29D19D4AFFCC}"/>
              </a:ext>
            </a:extLst>
          </p:cNvPr>
          <p:cNvSpPr/>
          <p:nvPr/>
        </p:nvSpPr>
        <p:spPr>
          <a:xfrm>
            <a:off x="107391" y="479764"/>
            <a:ext cx="3197227" cy="239414"/>
          </a:xfrm>
          <a:prstGeom prst="roundRect">
            <a:avLst>
              <a:gd name="adj" fmla="val 50000"/>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BIZ UDPゴシック" panose="020B0400000000000000" pitchFamily="50" charset="-128"/>
                <a:ea typeface="BIZ UDPゴシック" panose="020B0400000000000000" pitchFamily="50" charset="-128"/>
              </a:rPr>
              <a:t>１．　「未来社会ショーケース事業」の実現</a:t>
            </a:r>
          </a:p>
        </p:txBody>
      </p:sp>
      <p:sp>
        <p:nvSpPr>
          <p:cNvPr id="29" name="正方形/長方形 28">
            <a:extLst>
              <a:ext uri="{FF2B5EF4-FFF2-40B4-BE49-F238E27FC236}">
                <a16:creationId xmlns:a16="http://schemas.microsoft.com/office/drawing/2014/main" id="{254484E3-AC12-4159-9598-ED23ABA484D4}"/>
              </a:ext>
            </a:extLst>
          </p:cNvPr>
          <p:cNvSpPr/>
          <p:nvPr/>
        </p:nvSpPr>
        <p:spPr>
          <a:xfrm>
            <a:off x="164668" y="1040510"/>
            <a:ext cx="4622394" cy="894731"/>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「グローバルコミュニケーション計画</a:t>
            </a:r>
            <a:r>
              <a:rPr kumimoji="1" lang="en-US" altLang="ja-JP" sz="900" b="1" dirty="0">
                <a:solidFill>
                  <a:schemeClr val="tx1"/>
                </a:solidFill>
                <a:latin typeface="BIZ UDP明朝 Medium" panose="02020500000000000000" pitchFamily="18" charset="-128"/>
                <a:ea typeface="BIZ UDP明朝 Medium" panose="02020500000000000000" pitchFamily="18" charset="-128"/>
              </a:rPr>
              <a:t>2025</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」における同時通訳技術の研究開発</a:t>
            </a:r>
            <a:endParaRPr kumimoji="1" lang="en-US" altLang="ja-JP" sz="900" b="1"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en-US" altLang="ja-JP"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a:solidFill>
                  <a:schemeClr val="tx1"/>
                </a:solidFill>
                <a:latin typeface="BIZ UDP明朝 Medium" panose="02020500000000000000" pitchFamily="18" charset="-128"/>
                <a:ea typeface="BIZ UDP明朝 Medium" panose="02020500000000000000" pitchFamily="18" charset="-128"/>
              </a:rPr>
              <a:t>・翻訳精度の向上、対応言語の拡大、研究開発費の</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増額</a:t>
            </a:r>
            <a:endParaRPr kumimoji="1" lang="en-US" altLang="ja-JP" sz="8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lvl="0" defTabSz="959937">
              <a:defRPr/>
            </a:pPr>
            <a:endParaRPr kumimoji="1" lang="en-US" altLang="ja-JP" sz="300" dirty="0">
              <a:solidFill>
                <a:schemeClr val="tx1"/>
              </a:solidFill>
              <a:latin typeface="BIZ UDP明朝 Medium" panose="02020500000000000000" pitchFamily="18" charset="-128"/>
              <a:ea typeface="BIZ UDP明朝 Medium" panose="02020500000000000000" pitchFamily="18" charset="-128"/>
            </a:endParaRPr>
          </a:p>
          <a:p>
            <a:pPr lvl="0" defTabSz="959937">
              <a:defRPr/>
            </a:pPr>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万博における自動翻訳技術の実証に向けた支援</a:t>
            </a:r>
          </a:p>
          <a:p>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a:solidFill>
                  <a:schemeClr val="tx1"/>
                </a:solidFill>
                <a:latin typeface="BIZ UDP明朝 Medium" panose="02020500000000000000" pitchFamily="18" charset="-128"/>
                <a:ea typeface="BIZ UDP明朝 Medium" panose="02020500000000000000" pitchFamily="18" charset="-128"/>
              </a:rPr>
              <a:t>・</a:t>
            </a:r>
            <a:r>
              <a:rPr kumimoji="1" lang="en-US" altLang="ja-JP" sz="800" dirty="0">
                <a:solidFill>
                  <a:schemeClr val="tx1"/>
                </a:solidFill>
                <a:latin typeface="BIZ UDP明朝 Medium" panose="02020500000000000000" pitchFamily="18" charset="-128"/>
                <a:ea typeface="BIZ UDP明朝 Medium" panose="02020500000000000000" pitchFamily="18" charset="-128"/>
              </a:rPr>
              <a:t>N:N</a:t>
            </a:r>
            <a:r>
              <a:rPr kumimoji="1" lang="ja-JP" altLang="en-US" sz="800" dirty="0">
                <a:solidFill>
                  <a:schemeClr val="tx1"/>
                </a:solidFill>
                <a:latin typeface="BIZ UDP明朝 Medium" panose="02020500000000000000" pitchFamily="18" charset="-128"/>
                <a:ea typeface="BIZ UDP明朝 Medium" panose="02020500000000000000" pitchFamily="18" charset="-128"/>
              </a:rPr>
              <a:t>会議、翻訳アプリへの同時通訳機能付加など、民間による自動翻訳の実証に向けた財政支援　　　</a:t>
            </a:r>
          </a:p>
        </p:txBody>
      </p:sp>
      <p:sp>
        <p:nvSpPr>
          <p:cNvPr id="32" name="対角する 2 つの角を切り取った四角形 31"/>
          <p:cNvSpPr/>
          <p:nvPr/>
        </p:nvSpPr>
        <p:spPr>
          <a:xfrm>
            <a:off x="520955" y="96628"/>
            <a:ext cx="3940305" cy="280764"/>
          </a:xfrm>
          <a:prstGeom prst="snip2DiagRect">
            <a:avLst>
              <a:gd name="adj1" fmla="val 36597"/>
              <a:gd name="adj2" fmla="val 16667"/>
            </a:avLst>
          </a:prstGeom>
          <a:gradFill>
            <a:gsLst>
              <a:gs pos="0">
                <a:schemeClr val="tx1"/>
              </a:gs>
              <a:gs pos="85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万博</a:t>
            </a:r>
            <a:r>
              <a:rPr kumimoji="1" lang="ja-JP" altLang="en-US" sz="1200" b="1" dirty="0" smtClean="0">
                <a:latin typeface="BIZ UDPゴシック" panose="020B0400000000000000" pitchFamily="50" charset="-128"/>
                <a:ea typeface="BIZ UDPゴシック" panose="020B0400000000000000" pitchFamily="50" charset="-128"/>
              </a:rPr>
              <a:t>会場の整備・運営にあたって</a:t>
            </a:r>
            <a:endParaRPr kumimoji="1" lang="ja-JP" altLang="en-US" sz="1200" b="1" dirty="0">
              <a:latin typeface="BIZ UDPゴシック" panose="020B0400000000000000" pitchFamily="50" charset="-128"/>
              <a:ea typeface="BIZ UDPゴシック" panose="020B0400000000000000" pitchFamily="50" charset="-128"/>
            </a:endParaRPr>
          </a:p>
        </p:txBody>
      </p:sp>
      <p:sp>
        <p:nvSpPr>
          <p:cNvPr id="39" name="正方形/長方形 38"/>
          <p:cNvSpPr/>
          <p:nvPr/>
        </p:nvSpPr>
        <p:spPr>
          <a:xfrm>
            <a:off x="102886" y="4994980"/>
            <a:ext cx="3230883" cy="253916"/>
          </a:xfrm>
          <a:prstGeom prst="rect">
            <a:avLst/>
          </a:prstGeom>
        </p:spPr>
        <p:txBody>
          <a:bodyPr wrap="square">
            <a:spAutoFit/>
          </a:bodyPr>
          <a:lstStyle/>
          <a:p>
            <a:r>
              <a:rPr lang="ja-JP" altLang="en-US" sz="1050" b="1" kern="100" dirty="0">
                <a:latin typeface="BIZ UDPゴシック" panose="020B0400000000000000" pitchFamily="50" charset="-128"/>
                <a:ea typeface="BIZ UDPゴシック" panose="020B0400000000000000" pitchFamily="50" charset="-128"/>
                <a:cs typeface="Times New Roman" panose="02020603050405020304" pitchFamily="18" charset="0"/>
              </a:rPr>
              <a:t>■　一般交通への「働きかけ</a:t>
            </a:r>
            <a:r>
              <a:rPr lang="en-US" altLang="ja-JP" sz="1050" b="1" kern="100" dirty="0">
                <a:latin typeface="BIZ UDPゴシック" panose="020B0400000000000000" pitchFamily="50" charset="-128"/>
                <a:ea typeface="BIZ UDPゴシック" panose="020B0400000000000000" pitchFamily="50" charset="-128"/>
                <a:cs typeface="Times New Roman" panose="02020603050405020304" pitchFamily="18" charset="0"/>
              </a:rPr>
              <a:t>TDM</a:t>
            </a:r>
            <a:r>
              <a:rPr lang="ja-JP" altLang="en-US" sz="1050" b="1" kern="100" dirty="0">
                <a:latin typeface="BIZ UDPゴシック" panose="020B0400000000000000" pitchFamily="50" charset="-128"/>
                <a:ea typeface="BIZ UDPゴシック" panose="020B0400000000000000" pitchFamily="50" charset="-128"/>
                <a:cs typeface="Times New Roman" panose="02020603050405020304" pitchFamily="18" charset="0"/>
              </a:rPr>
              <a:t>」の推進等</a:t>
            </a:r>
            <a:endParaRPr lang="en-US" altLang="ja-JP" sz="105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0" name="正方形/長方形 39"/>
          <p:cNvSpPr/>
          <p:nvPr/>
        </p:nvSpPr>
        <p:spPr>
          <a:xfrm>
            <a:off x="209275" y="5297435"/>
            <a:ext cx="4605529" cy="134800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「働きかけ</a:t>
            </a:r>
            <a:r>
              <a:rPr kumimoji="1" lang="en-US" altLang="ja-JP" sz="900" b="1" dirty="0">
                <a:solidFill>
                  <a:schemeClr val="tx1"/>
                </a:solidFill>
                <a:latin typeface="BIZ UDP明朝 Medium" panose="02020500000000000000" pitchFamily="18" charset="-128"/>
                <a:ea typeface="BIZ UDP明朝 Medium" panose="02020500000000000000" pitchFamily="18" charset="-128"/>
              </a:rPr>
              <a:t>TDM</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（交通需要マネジメント）」による交通円滑化に向けた取組への支援</a:t>
            </a:r>
            <a:endParaRPr kumimoji="1" lang="en-US" altLang="ja-JP" sz="900" b="1"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a:solidFill>
                  <a:schemeClr val="tx1"/>
                </a:solidFill>
                <a:latin typeface="BIZ UDP明朝 Medium" panose="02020500000000000000" pitchFamily="18" charset="-128"/>
                <a:ea typeface="BIZ UDP明朝 Medium" panose="02020500000000000000" pitchFamily="18" charset="-128"/>
              </a:rPr>
              <a:t>　　・府県民や企業等に対する「働きかけ</a:t>
            </a:r>
            <a:r>
              <a:rPr kumimoji="1" lang="en-US" altLang="ja-JP" sz="800" dirty="0">
                <a:solidFill>
                  <a:schemeClr val="tx1"/>
                </a:solidFill>
                <a:latin typeface="BIZ UDP明朝 Medium" panose="02020500000000000000" pitchFamily="18" charset="-128"/>
                <a:ea typeface="BIZ UDP明朝 Medium" panose="02020500000000000000" pitchFamily="18" charset="-128"/>
              </a:rPr>
              <a:t>TDM</a:t>
            </a:r>
            <a:r>
              <a:rPr kumimoji="1" lang="ja-JP" altLang="en-US" sz="800" dirty="0">
                <a:solidFill>
                  <a:schemeClr val="tx1"/>
                </a:solidFill>
                <a:latin typeface="BIZ UDP明朝 Medium" panose="02020500000000000000" pitchFamily="18" charset="-128"/>
                <a:ea typeface="BIZ UDP明朝 Medium" panose="02020500000000000000" pitchFamily="18" charset="-128"/>
              </a:rPr>
              <a:t>」の具体的な内容検討や実証実験の実施に向けた支援　</a:t>
            </a:r>
            <a:endParaRPr kumimoji="1" lang="en-US" altLang="ja-JP" sz="800"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a:solidFill>
                  <a:schemeClr val="tx1"/>
                </a:solidFill>
                <a:latin typeface="BIZ UDP明朝 Medium" panose="02020500000000000000" pitchFamily="18" charset="-128"/>
                <a:ea typeface="BIZ UDP明朝 Medium" panose="02020500000000000000" pitchFamily="18" charset="-128"/>
              </a:rPr>
              <a:t>　　・パンフレット配布や</a:t>
            </a:r>
            <a:r>
              <a:rPr kumimoji="1" lang="en-US" altLang="ja-JP" sz="800" dirty="0">
                <a:solidFill>
                  <a:schemeClr val="tx1"/>
                </a:solidFill>
                <a:latin typeface="BIZ UDP明朝 Medium" panose="02020500000000000000" pitchFamily="18" charset="-128"/>
                <a:ea typeface="BIZ UDP明朝 Medium" panose="02020500000000000000" pitchFamily="18" charset="-128"/>
              </a:rPr>
              <a:t>CM</a:t>
            </a:r>
            <a:r>
              <a:rPr kumimoji="1" lang="ja-JP" altLang="en-US" sz="800" dirty="0">
                <a:solidFill>
                  <a:schemeClr val="tx1"/>
                </a:solidFill>
                <a:latin typeface="BIZ UDP明朝 Medium" panose="02020500000000000000" pitchFamily="18" charset="-128"/>
                <a:ea typeface="BIZ UDP明朝 Medium" panose="02020500000000000000" pitchFamily="18" charset="-128"/>
              </a:rPr>
              <a:t>等の実施を含めた様々な媒体を通じた広報活動など、機運醸成に向けた</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情報　</a:t>
            </a:r>
            <a:endParaRPr kumimoji="1" lang="en-US" altLang="ja-JP" sz="8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　　発信</a:t>
            </a:r>
            <a:endParaRPr kumimoji="1" lang="en-US" altLang="ja-JP" sz="8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8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淀川左岸線２期暫定利用整備</a:t>
            </a:r>
            <a:endParaRPr kumimoji="1" lang="en-US" altLang="ja-JP" sz="900" b="1"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・アクセスルートとしての機能確保に必要な暫定整備に対する財政支援</a:t>
            </a:r>
            <a:endParaRPr kumimoji="1" lang="en-US" altLang="ja-JP" sz="8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300"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万博開催期間中の物流交通対策</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　　・万博開催期間中のターミナルゲート時間延長・咲洲シフト等、物流交通対策に対する支援</a:t>
            </a:r>
            <a:endParaRPr kumimoji="1" lang="en-US" altLang="ja-JP" sz="800" dirty="0">
              <a:solidFill>
                <a:schemeClr val="tx1"/>
              </a:solidFill>
              <a:latin typeface="BIZ UDP明朝 Medium" panose="02020500000000000000" pitchFamily="18" charset="-128"/>
              <a:ea typeface="BIZ UDP明朝 Medium" panose="02020500000000000000" pitchFamily="18" charset="-128"/>
            </a:endParaRPr>
          </a:p>
        </p:txBody>
      </p:sp>
      <p:sp>
        <p:nvSpPr>
          <p:cNvPr id="46" name="正方形/長方形 45"/>
          <p:cNvSpPr/>
          <p:nvPr/>
        </p:nvSpPr>
        <p:spPr>
          <a:xfrm>
            <a:off x="60337" y="786861"/>
            <a:ext cx="3750803" cy="253916"/>
          </a:xfrm>
          <a:prstGeom prst="rect">
            <a:avLst/>
          </a:prstGeom>
        </p:spPr>
        <p:txBody>
          <a:bodyPr wrap="square">
            <a:spAutoFit/>
          </a:bodyPr>
          <a:lstStyle/>
          <a:p>
            <a:r>
              <a:rPr lang="ja-JP" altLang="en-US" sz="1050" b="1"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自動翻訳システムの導入</a:t>
            </a:r>
            <a:r>
              <a:rPr lang="ja-JP" altLang="en-US" sz="900" b="1" dirty="0">
                <a:latin typeface="BIZ UDPゴシック" panose="020B0400000000000000" pitchFamily="50" charset="-128"/>
                <a:ea typeface="BIZ UDPゴシック" panose="020B0400000000000000" pitchFamily="50" charset="-128"/>
              </a:rPr>
              <a:t>　</a:t>
            </a:r>
            <a:endParaRPr lang="en-US" altLang="ja-JP" sz="900" b="1" dirty="0">
              <a:latin typeface="BIZ UDPゴシック" panose="020B0400000000000000" pitchFamily="50" charset="-128"/>
              <a:ea typeface="BIZ UDPゴシック" panose="020B0400000000000000" pitchFamily="50" charset="-128"/>
            </a:endParaRPr>
          </a:p>
        </p:txBody>
      </p:sp>
      <p:sp>
        <p:nvSpPr>
          <p:cNvPr id="51" name="正方形/長方形 50"/>
          <p:cNvSpPr/>
          <p:nvPr/>
        </p:nvSpPr>
        <p:spPr>
          <a:xfrm>
            <a:off x="60337" y="2063083"/>
            <a:ext cx="3750803" cy="253916"/>
          </a:xfrm>
          <a:prstGeom prst="rect">
            <a:avLst/>
          </a:prstGeom>
        </p:spPr>
        <p:txBody>
          <a:bodyPr wrap="square">
            <a:spAutoFit/>
          </a:bodyPr>
          <a:lstStyle/>
          <a:p>
            <a:r>
              <a:rPr lang="ja-JP" altLang="en-US" sz="1050" b="1" kern="100" dirty="0">
                <a:latin typeface="BIZ UDPゴシック" panose="020B0400000000000000" pitchFamily="50" charset="-128"/>
                <a:ea typeface="BIZ UDPゴシック" panose="020B0400000000000000" pitchFamily="50" charset="-128"/>
                <a:cs typeface="Times New Roman" panose="02020603050405020304" pitchFamily="18" charset="0"/>
              </a:rPr>
              <a:t>■高度な通信環境の整備・充実</a:t>
            </a:r>
            <a:r>
              <a:rPr lang="ja-JP" altLang="en-US" sz="900" b="1" dirty="0">
                <a:latin typeface="BIZ UDPゴシック" panose="020B0400000000000000" pitchFamily="50" charset="-128"/>
                <a:ea typeface="BIZ UDPゴシック" panose="020B0400000000000000" pitchFamily="50" charset="-128"/>
              </a:rPr>
              <a:t>　</a:t>
            </a:r>
            <a:endParaRPr lang="en-US" altLang="ja-JP" sz="900" b="1" dirty="0">
              <a:latin typeface="BIZ UDPゴシック" panose="020B0400000000000000" pitchFamily="50" charset="-128"/>
              <a:ea typeface="BIZ UDPゴシック" panose="020B0400000000000000" pitchFamily="50" charset="-128"/>
            </a:endParaRPr>
          </a:p>
        </p:txBody>
      </p:sp>
      <p:sp>
        <p:nvSpPr>
          <p:cNvPr id="52" name="正方形/長方形 51">
            <a:extLst>
              <a:ext uri="{FF2B5EF4-FFF2-40B4-BE49-F238E27FC236}">
                <a16:creationId xmlns:a16="http://schemas.microsoft.com/office/drawing/2014/main" id="{254484E3-AC12-4159-9598-ED23ABA484D4}"/>
              </a:ext>
            </a:extLst>
          </p:cNvPr>
          <p:cNvSpPr/>
          <p:nvPr/>
        </p:nvSpPr>
        <p:spPr>
          <a:xfrm>
            <a:off x="173072" y="2354164"/>
            <a:ext cx="4627223" cy="52544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900" b="1" dirty="0">
                <a:solidFill>
                  <a:schemeClr val="tx1"/>
                </a:solidFill>
                <a:latin typeface="BIZ UDP明朝 Medium" panose="02020500000000000000" pitchFamily="18" charset="-128"/>
                <a:ea typeface="BIZ UDP明朝 Medium" panose="02020500000000000000" pitchFamily="18" charset="-128"/>
              </a:rPr>
              <a:t>●　未来社会ショーケース事業の実施に必要となる高度な通信環境整備への支援</a:t>
            </a:r>
            <a:endParaRPr kumimoji="1" lang="en-US" altLang="ja-JP" sz="900" b="1"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a:solidFill>
                  <a:schemeClr val="tx1"/>
                </a:solidFill>
                <a:latin typeface="BIZ UDP明朝 Medium" panose="02020500000000000000" pitchFamily="18" charset="-128"/>
                <a:ea typeface="BIZ UDP明朝 Medium" panose="02020500000000000000" pitchFamily="18" charset="-128"/>
              </a:rPr>
              <a:t>・万博会場における最新の展示技術などが提供できる環境の整備</a:t>
            </a:r>
            <a:endParaRPr kumimoji="1" lang="ja-JP" altLang="en-US" sz="800" b="1" dirty="0">
              <a:solidFill>
                <a:schemeClr val="tx1"/>
              </a:solidFill>
              <a:latin typeface="BIZ UDP明朝 Medium" panose="02020500000000000000" pitchFamily="18" charset="-128"/>
              <a:ea typeface="BIZ UDP明朝 Medium" panose="02020500000000000000" pitchFamily="18" charset="-128"/>
            </a:endParaRPr>
          </a:p>
        </p:txBody>
      </p:sp>
      <p:sp>
        <p:nvSpPr>
          <p:cNvPr id="53" name="正方形/長方形 52"/>
          <p:cNvSpPr/>
          <p:nvPr/>
        </p:nvSpPr>
        <p:spPr>
          <a:xfrm>
            <a:off x="102886" y="3567812"/>
            <a:ext cx="4434305" cy="253916"/>
          </a:xfrm>
          <a:prstGeom prst="rect">
            <a:avLst/>
          </a:prstGeom>
        </p:spPr>
        <p:txBody>
          <a:bodyPr wrap="square">
            <a:spAutoFit/>
          </a:bodyPr>
          <a:lstStyle/>
          <a:p>
            <a:r>
              <a:rPr lang="ja-JP" altLang="en-US" sz="1050" b="1" kern="100" dirty="0">
                <a:latin typeface="BIZ UDPゴシック" panose="020B0400000000000000" pitchFamily="50" charset="-128"/>
                <a:ea typeface="BIZ UDPゴシック" panose="020B0400000000000000" pitchFamily="50" charset="-128"/>
                <a:cs typeface="Times New Roman" panose="02020603050405020304" pitchFamily="18" charset="0"/>
              </a:rPr>
              <a:t>■ テロ・サイバー等防犯対策、雑踏対策等セキュリティ対策</a:t>
            </a:r>
            <a:r>
              <a:rPr lang="ja-JP" altLang="en-US" sz="900" b="1" dirty="0">
                <a:latin typeface="BIZ UDPゴシック" panose="020B0400000000000000" pitchFamily="50" charset="-128"/>
                <a:ea typeface="BIZ UDPゴシック" panose="020B0400000000000000" pitchFamily="50" charset="-128"/>
              </a:rPr>
              <a:t>　</a:t>
            </a:r>
            <a:endParaRPr lang="en-US" altLang="ja-JP" sz="900" b="1" dirty="0">
              <a:latin typeface="BIZ UDPゴシック" panose="020B0400000000000000" pitchFamily="50" charset="-128"/>
              <a:ea typeface="BIZ UDPゴシック" panose="020B0400000000000000" pitchFamily="50" charset="-128"/>
            </a:endParaRPr>
          </a:p>
        </p:txBody>
      </p:sp>
      <p:sp>
        <p:nvSpPr>
          <p:cNvPr id="13" name="角丸四角形 13">
            <a:extLst>
              <a:ext uri="{FF2B5EF4-FFF2-40B4-BE49-F238E27FC236}">
                <a16:creationId xmlns:a16="http://schemas.microsoft.com/office/drawing/2014/main" id="{3E22B7C7-74BE-4F31-BD19-AE8F583CBAB8}"/>
              </a:ext>
            </a:extLst>
          </p:cNvPr>
          <p:cNvSpPr/>
          <p:nvPr/>
        </p:nvSpPr>
        <p:spPr>
          <a:xfrm>
            <a:off x="141739" y="3242828"/>
            <a:ext cx="2429289" cy="239414"/>
          </a:xfrm>
          <a:prstGeom prst="roundRect">
            <a:avLst>
              <a:gd name="adj" fmla="val 50000"/>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kumimoji="1" lang="en-US" altLang="ja-JP" sz="1000" b="1" dirty="0">
                <a:solidFill>
                  <a:prstClr val="white"/>
                </a:solidFill>
                <a:latin typeface="BIZ UDPゴシック" panose="020B0400000000000000" pitchFamily="50" charset="-128"/>
                <a:ea typeface="BIZ UDPゴシック" panose="020B0400000000000000" pitchFamily="50" charset="-128"/>
              </a:rPr>
              <a:t>2</a:t>
            </a:r>
            <a:r>
              <a:rPr kumimoji="1" lang="ja-JP" altLang="en-US" sz="1000" b="1" dirty="0">
                <a:solidFill>
                  <a:prstClr val="white"/>
                </a:solidFill>
                <a:latin typeface="BIZ UDPゴシック" panose="020B0400000000000000" pitchFamily="50" charset="-128"/>
                <a:ea typeface="BIZ UDPゴシック" panose="020B0400000000000000" pitchFamily="50" charset="-128"/>
              </a:rPr>
              <a:t>．　万博の円滑な運営に向けて</a:t>
            </a:r>
            <a:r>
              <a:rPr kumimoji="1" lang="ja-JP" altLang="en-US" sz="1200" b="1" dirty="0">
                <a:solidFill>
                  <a:prstClr val="white"/>
                </a:solidFill>
                <a:latin typeface="BIZ UDPゴシック" panose="020B0400000000000000" pitchFamily="50" charset="-128"/>
                <a:ea typeface="BIZ UDPゴシック" panose="020B0400000000000000" pitchFamily="50" charset="-128"/>
              </a:rPr>
              <a:t>　</a:t>
            </a:r>
            <a:endParaRPr lang="ja-JP" altLang="en-US" sz="1200" b="1" dirty="0">
              <a:latin typeface="BIZ UDPゴシック" panose="020B0400000000000000" pitchFamily="50" charset="-128"/>
              <a:ea typeface="BIZ UDPゴシック" panose="020B0400000000000000" pitchFamily="50" charset="-128"/>
            </a:endParaRPr>
          </a:p>
        </p:txBody>
      </p:sp>
      <p:sp>
        <p:nvSpPr>
          <p:cNvPr id="47" name="正方形/長方形 46">
            <a:extLst>
              <a:ext uri="{FF2B5EF4-FFF2-40B4-BE49-F238E27FC236}">
                <a16:creationId xmlns:a16="http://schemas.microsoft.com/office/drawing/2014/main" id="{971C1D24-A065-4041-BBBA-6C4F945E7330}"/>
              </a:ext>
            </a:extLst>
          </p:cNvPr>
          <p:cNvSpPr/>
          <p:nvPr/>
        </p:nvSpPr>
        <p:spPr>
          <a:xfrm>
            <a:off x="4962756" y="417415"/>
            <a:ext cx="4833108" cy="6337030"/>
          </a:xfrm>
          <a:prstGeom prst="rect">
            <a:avLst/>
          </a:prstGeom>
          <a:solidFill>
            <a:schemeClr val="accent6">
              <a:lumMod val="40000"/>
              <a:lumOff val="6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9" name="正方形/長方形 48">
            <a:extLst>
              <a:ext uri="{FF2B5EF4-FFF2-40B4-BE49-F238E27FC236}">
                <a16:creationId xmlns:a16="http://schemas.microsoft.com/office/drawing/2014/main" id="{C4DDC617-7CD9-45FD-ACBB-4F70853D5D60}"/>
              </a:ext>
            </a:extLst>
          </p:cNvPr>
          <p:cNvSpPr/>
          <p:nvPr/>
        </p:nvSpPr>
        <p:spPr>
          <a:xfrm>
            <a:off x="5030561" y="2026735"/>
            <a:ext cx="3750803" cy="253916"/>
          </a:xfrm>
          <a:prstGeom prst="rect">
            <a:avLst/>
          </a:prstGeom>
        </p:spPr>
        <p:txBody>
          <a:bodyPr wrap="square">
            <a:spAutoFit/>
          </a:bodyPr>
          <a:lstStyle/>
          <a:p>
            <a:r>
              <a:rPr lang="ja-JP" altLang="en-US" sz="1050" b="1"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万博交流イニシアチブ</a:t>
            </a:r>
            <a:r>
              <a:rPr lang="ja-JP" altLang="en-US" sz="1050" b="1" kern="100" dirty="0" smtClean="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の推進</a:t>
            </a:r>
            <a:r>
              <a:rPr lang="ja-JP" altLang="en-US" sz="1050" b="1" dirty="0">
                <a:latin typeface="BIZ UDPゴシック" panose="020B0400000000000000" pitchFamily="50" charset="-128"/>
                <a:ea typeface="BIZ UDPゴシック" panose="020B0400000000000000" pitchFamily="50" charset="-128"/>
              </a:rPr>
              <a:t>　</a:t>
            </a:r>
            <a:endParaRPr lang="en-US" altLang="ja-JP" sz="1050" b="1" dirty="0">
              <a:latin typeface="BIZ UDPゴシック" panose="020B0400000000000000" pitchFamily="50" charset="-128"/>
              <a:ea typeface="BIZ UDPゴシック" panose="020B0400000000000000" pitchFamily="50" charset="-128"/>
            </a:endParaRPr>
          </a:p>
        </p:txBody>
      </p:sp>
      <p:sp>
        <p:nvSpPr>
          <p:cNvPr id="65" name="正方形/長方形 64">
            <a:extLst>
              <a:ext uri="{FF2B5EF4-FFF2-40B4-BE49-F238E27FC236}">
                <a16:creationId xmlns:a16="http://schemas.microsoft.com/office/drawing/2014/main" id="{3F010E0A-0BE5-4EC0-9C22-79D7B7382887}"/>
              </a:ext>
            </a:extLst>
          </p:cNvPr>
          <p:cNvSpPr/>
          <p:nvPr/>
        </p:nvSpPr>
        <p:spPr>
          <a:xfrm>
            <a:off x="4994804" y="456398"/>
            <a:ext cx="3750803" cy="253916"/>
          </a:xfrm>
          <a:prstGeom prst="rect">
            <a:avLst/>
          </a:prstGeom>
        </p:spPr>
        <p:txBody>
          <a:bodyPr wrap="square">
            <a:spAutoFit/>
          </a:bodyPr>
          <a:lstStyle/>
          <a:p>
            <a:r>
              <a:rPr lang="ja-JP" altLang="en-US" sz="1050" b="1"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開催に向けた全国的な機運醸成</a:t>
            </a:r>
            <a:r>
              <a:rPr lang="ja-JP" altLang="en-US" sz="1050" b="1" dirty="0">
                <a:latin typeface="BIZ UDPゴシック" panose="020B0400000000000000" pitchFamily="50" charset="-128"/>
                <a:ea typeface="BIZ UDPゴシック" panose="020B0400000000000000" pitchFamily="50" charset="-128"/>
              </a:rPr>
              <a:t>　</a:t>
            </a:r>
            <a:endParaRPr lang="en-US" altLang="ja-JP" sz="1050" b="1" dirty="0">
              <a:latin typeface="BIZ UDPゴシック" panose="020B0400000000000000" pitchFamily="50" charset="-128"/>
              <a:ea typeface="BIZ UDPゴシック" panose="020B0400000000000000" pitchFamily="50" charset="-128"/>
            </a:endParaRPr>
          </a:p>
        </p:txBody>
      </p:sp>
      <p:sp>
        <p:nvSpPr>
          <p:cNvPr id="66" name="正方形/長方形 65">
            <a:extLst>
              <a:ext uri="{FF2B5EF4-FFF2-40B4-BE49-F238E27FC236}">
                <a16:creationId xmlns:a16="http://schemas.microsoft.com/office/drawing/2014/main" id="{1E872D55-12F5-4B91-9312-866D6BDD939C}"/>
              </a:ext>
            </a:extLst>
          </p:cNvPr>
          <p:cNvSpPr/>
          <p:nvPr/>
        </p:nvSpPr>
        <p:spPr>
          <a:xfrm>
            <a:off x="5074562" y="2327391"/>
            <a:ext cx="4599421" cy="149198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万博における催事と連携した全国各地におけるイベント等の開催</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 自治体催事やテーマウィークと連携したイベント等の開催</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a:solidFill>
                  <a:schemeClr val="tx1"/>
                </a:solidFill>
                <a:latin typeface="BIZ UDP明朝 Medium" panose="02020500000000000000" pitchFamily="18" charset="-128"/>
                <a:ea typeface="BIZ UDP明朝 Medium" panose="02020500000000000000" pitchFamily="18" charset="-128"/>
              </a:rPr>
              <a:t>　</a:t>
            </a:r>
            <a:endParaRPr kumimoji="1" lang="en-US" altLang="ja-JP" sz="500" b="1"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万博</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国際交流プログラムやナショナルデーを活用した世界各国と全国市町村との交流</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促進</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900" b="1"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万博</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来場者の全国への誘客促進等に向けた支援</a:t>
            </a:r>
            <a:endParaRPr kumimoji="1" lang="en-US" altLang="ja-JP" sz="900" b="1"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 食</a:t>
            </a:r>
            <a:r>
              <a:rPr kumimoji="1" lang="ja-JP" altLang="en-US" sz="800" dirty="0">
                <a:solidFill>
                  <a:schemeClr val="tx1"/>
                </a:solidFill>
                <a:latin typeface="BIZ UDP明朝 Medium" panose="02020500000000000000" pitchFamily="18" charset="-128"/>
                <a:ea typeface="BIZ UDP明朝 Medium" panose="02020500000000000000" pitchFamily="18" charset="-128"/>
              </a:rPr>
              <a:t>の多様性に配慮した環境整備、都市空間を活用した大阪・関西の魅力発信・体感</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a:t>
            </a:r>
            <a:endParaRPr kumimoji="1" lang="en-US" altLang="ja-JP" sz="8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en-US" altLang="ja-JP" sz="800" dirty="0">
                <a:solidFill>
                  <a:schemeClr val="tx1"/>
                </a:solidFill>
                <a:latin typeface="BIZ UDP明朝 Medium" panose="02020500000000000000" pitchFamily="18" charset="-128"/>
                <a:ea typeface="BIZ UDP明朝 Medium" panose="02020500000000000000" pitchFamily="18" charset="-128"/>
              </a:rPr>
              <a:t> </a:t>
            </a:r>
            <a:r>
              <a:rPr kumimoji="1" lang="en-US" altLang="ja-JP" sz="8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800" dirty="0" smtClean="0">
                <a:solidFill>
                  <a:schemeClr val="tx1"/>
                </a:solidFill>
                <a:latin typeface="BIZ UDP明朝 Medium" panose="02020500000000000000" pitchFamily="18" charset="-128"/>
                <a:ea typeface="BIZ UDP明朝 Medium" panose="02020500000000000000" pitchFamily="18" charset="-128"/>
              </a:rPr>
              <a:t>・ 関西パビリオンの</a:t>
            </a:r>
            <a:r>
              <a:rPr kumimoji="1" lang="ja-JP" altLang="en-US" sz="800" dirty="0">
                <a:solidFill>
                  <a:schemeClr val="tx1"/>
                </a:solidFill>
                <a:latin typeface="BIZ UDP明朝 Medium" panose="02020500000000000000" pitchFamily="18" charset="-128"/>
                <a:ea typeface="BIZ UDP明朝 Medium" panose="02020500000000000000" pitchFamily="18" charset="-128"/>
              </a:rPr>
              <a:t>設置・運営</a:t>
            </a:r>
            <a:endParaRPr kumimoji="1" lang="en-US" altLang="ja-JP" sz="800" dirty="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 全国からの修学旅行等の誘致</a:t>
            </a:r>
            <a:endParaRPr kumimoji="1" lang="en-US" altLang="ja-JP" sz="900" b="1" dirty="0">
              <a:solidFill>
                <a:schemeClr val="tx1"/>
              </a:solidFill>
              <a:latin typeface="BIZ UDP明朝 Medium" panose="02020500000000000000" pitchFamily="18" charset="-128"/>
              <a:ea typeface="BIZ UDP明朝 Medium" panose="02020500000000000000" pitchFamily="18" charset="-128"/>
            </a:endParaRPr>
          </a:p>
        </p:txBody>
      </p:sp>
      <p:sp>
        <p:nvSpPr>
          <p:cNvPr id="72" name="正方形/長方形 71">
            <a:extLst>
              <a:ext uri="{FF2B5EF4-FFF2-40B4-BE49-F238E27FC236}">
                <a16:creationId xmlns:a16="http://schemas.microsoft.com/office/drawing/2014/main" id="{38214B20-5374-4210-9E68-3BC696A145A3}"/>
              </a:ext>
            </a:extLst>
          </p:cNvPr>
          <p:cNvSpPr/>
          <p:nvPr/>
        </p:nvSpPr>
        <p:spPr>
          <a:xfrm>
            <a:off x="5110174" y="720584"/>
            <a:ext cx="4595700" cy="122355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国内外</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にて万博の機運醸成を進めるために博覧会協会が製作する広報・プロモーションツールへの財政</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支援</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5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政府</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が持つ広報</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チャネルを</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通した万博の広報・プロモーション活動の</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実施</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政府</a:t>
            </a:r>
            <a:r>
              <a:rPr kumimoji="1" lang="ja-JP" altLang="en-US" sz="700" dirty="0">
                <a:solidFill>
                  <a:schemeClr val="tx1"/>
                </a:solidFill>
                <a:latin typeface="BIZ UDP明朝 Medium" panose="02020500000000000000" pitchFamily="18" charset="-128"/>
                <a:ea typeface="BIZ UDP明朝 Medium" panose="02020500000000000000" pitchFamily="18" charset="-128"/>
              </a:rPr>
              <a:t>広報、各省庁・地方支分部局や</a:t>
            </a:r>
            <a:r>
              <a:rPr kumimoji="1" lang="en-US" altLang="ja-JP" sz="700" dirty="0">
                <a:solidFill>
                  <a:schemeClr val="tx1"/>
                </a:solidFill>
                <a:latin typeface="BIZ UDP明朝 Medium" panose="02020500000000000000" pitchFamily="18" charset="-128"/>
                <a:ea typeface="BIZ UDP明朝 Medium" panose="02020500000000000000" pitchFamily="18" charset="-128"/>
              </a:rPr>
              <a:t>JNTO</a:t>
            </a:r>
            <a:r>
              <a:rPr kumimoji="1" lang="ja-JP" altLang="en-US" sz="700" dirty="0">
                <a:solidFill>
                  <a:schemeClr val="tx1"/>
                </a:solidFill>
                <a:latin typeface="BIZ UDP明朝 Medium" panose="02020500000000000000" pitchFamily="18" charset="-128"/>
                <a:ea typeface="BIZ UDP明朝 Medium" panose="02020500000000000000" pitchFamily="18" charset="-128"/>
              </a:rPr>
              <a:t>等関係機関が持つ媒体・行事、所有施設の屋外壁面</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等</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500" dirty="0">
              <a:solidFill>
                <a:schemeClr val="tx1"/>
              </a:solidFill>
            </a:endParaRPr>
          </a:p>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国内外</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で実施される万博の広報・プロモーションに資する行事・媒体に対する財政等の</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支援</a:t>
            </a:r>
            <a:endParaRPr kumimoji="1" lang="en-US" altLang="ja-JP" sz="900" b="1" dirty="0" smtClean="0">
              <a:solidFill>
                <a:schemeClr val="tx1"/>
              </a:solidFill>
              <a:latin typeface="BIZ UDP明朝 Medium" panose="02020500000000000000" pitchFamily="18" charset="-128"/>
              <a:ea typeface="BIZ UDP明朝 Medium" panose="02020500000000000000" pitchFamily="18" charset="-128"/>
            </a:endParaRPr>
          </a:p>
          <a:p>
            <a:pPr marL="72000" indent="-432000"/>
            <a:endParaRPr kumimoji="1" lang="en-US" altLang="ja-JP" sz="5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900" dirty="0">
                <a:solidFill>
                  <a:schemeClr val="tx1"/>
                </a:solidFill>
                <a:latin typeface="BIZ UDP明朝 Medium" panose="02020500000000000000" pitchFamily="18" charset="-128"/>
                <a:ea typeface="BIZ UDP明朝 Medium" panose="02020500000000000000" pitchFamily="18" charset="-128"/>
              </a:rPr>
              <a:t>●</a:t>
            </a:r>
            <a:r>
              <a:rPr kumimoji="1" lang="ja-JP" altLang="en-US" sz="9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900" b="1" dirty="0" smtClean="0">
                <a:solidFill>
                  <a:schemeClr val="tx1"/>
                </a:solidFill>
                <a:latin typeface="BIZ UDP明朝 Medium" panose="02020500000000000000" pitchFamily="18" charset="-128"/>
                <a:ea typeface="BIZ UDP明朝 Medium" panose="02020500000000000000" pitchFamily="18" charset="-128"/>
              </a:rPr>
              <a:t>各省庁</a:t>
            </a:r>
            <a:r>
              <a:rPr kumimoji="1" lang="ja-JP" altLang="en-US" sz="900" b="1" dirty="0">
                <a:solidFill>
                  <a:schemeClr val="tx1"/>
                </a:solidFill>
                <a:latin typeface="BIZ UDP明朝 Medium" panose="02020500000000000000" pitchFamily="18" charset="-128"/>
                <a:ea typeface="BIZ UDP明朝 Medium" panose="02020500000000000000" pitchFamily="18" charset="-128"/>
              </a:rPr>
              <a:t>から企業に対する万博の機運醸成活動への協力の呼びかけ</a:t>
            </a:r>
            <a:endParaRPr kumimoji="1" lang="en-US" altLang="ja-JP" sz="900" dirty="0">
              <a:solidFill>
                <a:schemeClr val="tx1"/>
              </a:solidFill>
              <a:latin typeface="BIZ UDP明朝 Medium" panose="02020500000000000000" pitchFamily="18" charset="-128"/>
              <a:ea typeface="BIZ UDP明朝 Medium" panose="02020500000000000000" pitchFamily="18" charset="-128"/>
            </a:endParaRPr>
          </a:p>
        </p:txBody>
      </p:sp>
      <p:pic>
        <p:nvPicPr>
          <p:cNvPr id="74" name="Picture 2" descr="f29d9dc1-39cd-40cf-a14e-f9014f25a20f@caocas-lan">
            <a:extLst>
              <a:ext uri="{FF2B5EF4-FFF2-40B4-BE49-F238E27FC236}">
                <a16:creationId xmlns:a16="http://schemas.microsoft.com/office/drawing/2014/main" id="{6122AF39-7C63-4EC2-8EF7-48266314A2E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7992" y="3967112"/>
            <a:ext cx="4305504" cy="2678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 name="正方形/長方形 105">
            <a:extLst>
              <a:ext uri="{FF2B5EF4-FFF2-40B4-BE49-F238E27FC236}">
                <a16:creationId xmlns:a16="http://schemas.microsoft.com/office/drawing/2014/main" id="{52893F90-ECE0-41EC-B034-4BC763BE0273}"/>
              </a:ext>
            </a:extLst>
          </p:cNvPr>
          <p:cNvSpPr/>
          <p:nvPr/>
        </p:nvSpPr>
        <p:spPr>
          <a:xfrm>
            <a:off x="5385131" y="3974706"/>
            <a:ext cx="2457608" cy="21544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base"/>
            <a:r>
              <a:rPr lang="ja-JP" altLang="en-US" sz="800" b="1" dirty="0" smtClean="0"/>
              <a:t>万博交流イニシアチブ▼</a:t>
            </a:r>
            <a:endParaRPr lang="en-US" altLang="ja-JP" sz="800" b="1" dirty="0"/>
          </a:p>
        </p:txBody>
      </p:sp>
      <p:sp>
        <p:nvSpPr>
          <p:cNvPr id="83" name="対角する 2 つの角を切り取った四角形 82"/>
          <p:cNvSpPr/>
          <p:nvPr/>
        </p:nvSpPr>
        <p:spPr>
          <a:xfrm>
            <a:off x="5404121" y="84260"/>
            <a:ext cx="3940305" cy="280764"/>
          </a:xfrm>
          <a:prstGeom prst="snip2DiagRect">
            <a:avLst>
              <a:gd name="adj1" fmla="val 36597"/>
              <a:gd name="adj2" fmla="val 16667"/>
            </a:avLst>
          </a:prstGeom>
          <a:gradFill>
            <a:gsLst>
              <a:gs pos="0">
                <a:schemeClr val="tx1"/>
              </a:gs>
              <a:gs pos="85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万博を契機とした更なる地域活性化</a:t>
            </a:r>
          </a:p>
        </p:txBody>
      </p:sp>
      <p:sp>
        <p:nvSpPr>
          <p:cNvPr id="76" name="フローチャート: 結合子 75">
            <a:extLst>
              <a:ext uri="{FF2B5EF4-FFF2-40B4-BE49-F238E27FC236}">
                <a16:creationId xmlns:a16="http://schemas.microsoft.com/office/drawing/2014/main" id="{81C40B93-A8FB-407A-BF21-62C334305E79}"/>
              </a:ext>
            </a:extLst>
          </p:cNvPr>
          <p:cNvSpPr/>
          <p:nvPr/>
        </p:nvSpPr>
        <p:spPr bwMode="auto">
          <a:xfrm flipV="1">
            <a:off x="6951557" y="5545842"/>
            <a:ext cx="102360" cy="80780"/>
          </a:xfrm>
          <a:prstGeom prst="flowChartConnector">
            <a:avLst/>
          </a:prstGeom>
          <a:solidFill>
            <a:srgbClr val="FF0000"/>
          </a:solidFill>
          <a:ln w="9525">
            <a:solidFill>
              <a:schemeClr val="tx1"/>
            </a:solidFill>
            <a:miter lim="800000"/>
            <a:headEnd/>
            <a:tailEnd/>
          </a:ln>
          <a:effectLst/>
        </p:spPr>
        <p:txBody>
          <a:bodyPr wrap="none"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8" name="左カーブ矢印 40">
            <a:extLst>
              <a:ext uri="{FF2B5EF4-FFF2-40B4-BE49-F238E27FC236}">
                <a16:creationId xmlns:a16="http://schemas.microsoft.com/office/drawing/2014/main" id="{15EC29D5-1CB2-40C3-8194-15972349CD7B}"/>
              </a:ext>
            </a:extLst>
          </p:cNvPr>
          <p:cNvSpPr/>
          <p:nvPr/>
        </p:nvSpPr>
        <p:spPr>
          <a:xfrm rot="16684836" flipV="1">
            <a:off x="6714681" y="5218812"/>
            <a:ext cx="161220" cy="381379"/>
          </a:xfrm>
          <a:prstGeom prst="curvedLeftArrow">
            <a:avLst>
              <a:gd name="adj1" fmla="val 22341"/>
              <a:gd name="adj2" fmla="val 64520"/>
              <a:gd name="adj3" fmla="val 35350"/>
            </a:avLst>
          </a:prstGeom>
          <a:scene3d>
            <a:camera prst="orthographicFront">
              <a:rot lat="599973" lon="0" rev="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a:ea typeface="メイリオ"/>
              <a:cs typeface="+mn-cs"/>
            </a:endParaRPr>
          </a:p>
        </p:txBody>
      </p:sp>
      <p:sp>
        <p:nvSpPr>
          <p:cNvPr id="79" name="左カーブ矢印 65">
            <a:extLst>
              <a:ext uri="{FF2B5EF4-FFF2-40B4-BE49-F238E27FC236}">
                <a16:creationId xmlns:a16="http://schemas.microsoft.com/office/drawing/2014/main" id="{9DA83197-20F0-432C-B185-E3FC402CA66A}"/>
              </a:ext>
            </a:extLst>
          </p:cNvPr>
          <p:cNvSpPr/>
          <p:nvPr/>
        </p:nvSpPr>
        <p:spPr>
          <a:xfrm rot="17106101" flipV="1">
            <a:off x="6381229" y="4902894"/>
            <a:ext cx="217566" cy="1013213"/>
          </a:xfrm>
          <a:prstGeom prst="curvedLeftArrow">
            <a:avLst>
              <a:gd name="adj1" fmla="val 16396"/>
              <a:gd name="adj2" fmla="val 40572"/>
              <a:gd name="adj3" fmla="val 43908"/>
            </a:avLst>
          </a:prstGeom>
          <a:scene3d>
            <a:camera prst="orthographicFront">
              <a:rot lat="599973" lon="0" rev="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a:ea typeface="メイリオ"/>
              <a:cs typeface="+mn-cs"/>
            </a:endParaRPr>
          </a:p>
        </p:txBody>
      </p:sp>
      <p:sp>
        <p:nvSpPr>
          <p:cNvPr id="80" name="下カーブ矢印 37">
            <a:extLst>
              <a:ext uri="{FF2B5EF4-FFF2-40B4-BE49-F238E27FC236}">
                <a16:creationId xmlns:a16="http://schemas.microsoft.com/office/drawing/2014/main" id="{C6891DEA-F782-4865-9FEE-8E6851E20394}"/>
              </a:ext>
            </a:extLst>
          </p:cNvPr>
          <p:cNvSpPr/>
          <p:nvPr/>
        </p:nvSpPr>
        <p:spPr>
          <a:xfrm rot="19103677">
            <a:off x="6220264" y="4570908"/>
            <a:ext cx="2315483" cy="459998"/>
          </a:xfrm>
          <a:prstGeom prst="curvedDownArrow">
            <a:avLst>
              <a:gd name="adj1" fmla="val 28142"/>
              <a:gd name="adj2" fmla="val 54874"/>
              <a:gd name="adj3" fmla="val 31449"/>
            </a:avLst>
          </a:prstGeom>
          <a:scene3d>
            <a:camera prst="orthographicFront">
              <a:rot lat="21174616" lon="2983676" rev="2157097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a:ea typeface="メイリオ"/>
              <a:cs typeface="+mn-cs"/>
            </a:endParaRPr>
          </a:p>
        </p:txBody>
      </p:sp>
      <p:sp>
        <p:nvSpPr>
          <p:cNvPr id="81" name="下カーブ矢印 59">
            <a:extLst>
              <a:ext uri="{FF2B5EF4-FFF2-40B4-BE49-F238E27FC236}">
                <a16:creationId xmlns:a16="http://schemas.microsoft.com/office/drawing/2014/main" id="{D6B34569-FDA9-43BE-B295-7C3D08F3D5D7}"/>
              </a:ext>
            </a:extLst>
          </p:cNvPr>
          <p:cNvSpPr/>
          <p:nvPr/>
        </p:nvSpPr>
        <p:spPr>
          <a:xfrm rot="19850909">
            <a:off x="6806923" y="4995240"/>
            <a:ext cx="940784" cy="321963"/>
          </a:xfrm>
          <a:prstGeom prst="curvedDownArrow">
            <a:avLst>
              <a:gd name="adj1" fmla="val 34647"/>
              <a:gd name="adj2" fmla="val 67644"/>
              <a:gd name="adj3" fmla="val 36660"/>
            </a:avLst>
          </a:prstGeom>
          <a:scene3d>
            <a:camera prst="orthographicFront">
              <a:rot lat="20060451" lon="20633867" rev="821405"/>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a:ea typeface="メイリオ"/>
              <a:cs typeface="+mn-cs"/>
            </a:endParaRPr>
          </a:p>
        </p:txBody>
      </p:sp>
      <p:sp>
        <p:nvSpPr>
          <p:cNvPr id="82" name="下カーブ矢印 66">
            <a:extLst>
              <a:ext uri="{FF2B5EF4-FFF2-40B4-BE49-F238E27FC236}">
                <a16:creationId xmlns:a16="http://schemas.microsoft.com/office/drawing/2014/main" id="{03C3755D-1446-4DF1-AE53-C9A3651D4189}"/>
              </a:ext>
            </a:extLst>
          </p:cNvPr>
          <p:cNvSpPr/>
          <p:nvPr/>
        </p:nvSpPr>
        <p:spPr>
          <a:xfrm rot="21286206">
            <a:off x="6797158" y="5197771"/>
            <a:ext cx="844844" cy="237608"/>
          </a:xfrm>
          <a:prstGeom prst="curvedDownArrow">
            <a:avLst>
              <a:gd name="adj1" fmla="val 34633"/>
              <a:gd name="adj2" fmla="val 81339"/>
              <a:gd name="adj3" fmla="val 41683"/>
            </a:avLst>
          </a:prstGeom>
          <a:scene3d>
            <a:camera prst="orthographicFront">
              <a:rot lat="757610" lon="3129472" rev="1459323"/>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a:ea typeface="メイリオ"/>
              <a:cs typeface="+mn-cs"/>
            </a:endParaRPr>
          </a:p>
        </p:txBody>
      </p:sp>
      <p:pic>
        <p:nvPicPr>
          <p:cNvPr id="75" name="図 74" descr="アイコン が含まれている画像  自動的に生成された説明">
            <a:extLst>
              <a:ext uri="{FF2B5EF4-FFF2-40B4-BE49-F238E27FC236}">
                <a16:creationId xmlns:a16="http://schemas.microsoft.com/office/drawing/2014/main" id="{AEB9BD58-345C-499C-973C-B5267BAF96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2912" y="4983126"/>
            <a:ext cx="278670" cy="414565"/>
          </a:xfrm>
          <a:prstGeom prst="rect">
            <a:avLst/>
          </a:prstGeom>
          <a:ln>
            <a:noFill/>
          </a:ln>
          <a:effectLst>
            <a:outerShdw blurRad="292100" dist="139700" dir="2700000" algn="tl" rotWithShape="0">
              <a:srgbClr val="333333">
                <a:alpha val="65000"/>
              </a:srgbClr>
            </a:outerShdw>
          </a:effectLst>
        </p:spPr>
      </p:pic>
      <p:sp>
        <p:nvSpPr>
          <p:cNvPr id="57" name="正方形/長方形 56">
            <a:extLst>
              <a:ext uri="{FF2B5EF4-FFF2-40B4-BE49-F238E27FC236}">
                <a16:creationId xmlns:a16="http://schemas.microsoft.com/office/drawing/2014/main" id="{52893F90-ECE0-41EC-B034-4BC763BE0273}"/>
              </a:ext>
            </a:extLst>
          </p:cNvPr>
          <p:cNvSpPr/>
          <p:nvPr/>
        </p:nvSpPr>
        <p:spPr>
          <a:xfrm>
            <a:off x="6759667" y="4009776"/>
            <a:ext cx="1123652" cy="33855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fontAlgn="base"/>
            <a:r>
              <a:rPr lang="ja-JP" altLang="en-US" sz="800" b="1" dirty="0"/>
              <a:t>万博を契機と</a:t>
            </a:r>
            <a:r>
              <a:rPr lang="ja-JP" altLang="en-US" sz="800" b="1" dirty="0" smtClean="0"/>
              <a:t>した</a:t>
            </a:r>
            <a:endParaRPr lang="en-US" altLang="ja-JP" sz="800" b="1" dirty="0" smtClean="0"/>
          </a:p>
          <a:p>
            <a:pPr algn="ctr" fontAlgn="base"/>
            <a:r>
              <a:rPr lang="ja-JP" altLang="en-US" sz="800" b="1" dirty="0" smtClean="0"/>
              <a:t>交流人口の拡大</a:t>
            </a:r>
            <a:endParaRPr lang="en-US" altLang="ja-JP" sz="800" b="1" dirty="0"/>
          </a:p>
        </p:txBody>
      </p:sp>
      <p:grpSp>
        <p:nvGrpSpPr>
          <p:cNvPr id="14" name="グループ化 13"/>
          <p:cNvGrpSpPr/>
          <p:nvPr/>
        </p:nvGrpSpPr>
        <p:grpSpPr>
          <a:xfrm>
            <a:off x="8254570" y="4714655"/>
            <a:ext cx="1209814" cy="591620"/>
            <a:chOff x="8326840" y="4870190"/>
            <a:chExt cx="1209814" cy="591620"/>
          </a:xfrm>
        </p:grpSpPr>
        <p:sp>
          <p:nvSpPr>
            <p:cNvPr id="6" name="角丸四角形 5"/>
            <p:cNvSpPr/>
            <p:nvPr/>
          </p:nvSpPr>
          <p:spPr>
            <a:xfrm>
              <a:off x="8326840" y="4994980"/>
              <a:ext cx="1209814" cy="466830"/>
            </a:xfrm>
            <a:prstGeom prst="roundRect">
              <a:avLst/>
            </a:prstGeom>
            <a:solidFill>
              <a:schemeClr val="accent4">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 dirty="0">
                  <a:solidFill>
                    <a:schemeClr val="tx1"/>
                  </a:solidFill>
                  <a:latin typeface="BIZ UDP明朝 Medium" panose="02020500000000000000" pitchFamily="18" charset="-128"/>
                  <a:ea typeface="BIZ UDP明朝 Medium" panose="02020500000000000000" pitchFamily="18" charset="-128"/>
                </a:rPr>
                <a:t>■来場者の全国への誘客促進</a:t>
              </a:r>
              <a:endParaRPr kumimoji="1" lang="en-US" altLang="ja-JP" sz="600" dirty="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a:solidFill>
                    <a:schemeClr val="tx1"/>
                  </a:solidFill>
                  <a:latin typeface="BIZ UDP明朝 Medium" panose="02020500000000000000" pitchFamily="18" charset="-128"/>
                  <a:ea typeface="BIZ UDP明朝 Medium" panose="02020500000000000000" pitchFamily="18" charset="-128"/>
                </a:rPr>
                <a:t>■食文化の</a:t>
              </a:r>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発信</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■関西パビリオン</a:t>
              </a:r>
              <a:endParaRPr kumimoji="1" lang="ja-JP" altLang="en-US" sz="600" dirty="0">
                <a:solidFill>
                  <a:schemeClr val="tx1"/>
                </a:solidFill>
                <a:latin typeface="BIZ UDP明朝 Medium" panose="02020500000000000000" pitchFamily="18" charset="-128"/>
                <a:ea typeface="BIZ UDP明朝 Medium" panose="02020500000000000000" pitchFamily="18" charset="-128"/>
              </a:endParaRPr>
            </a:p>
          </p:txBody>
        </p:sp>
        <p:sp>
          <p:nvSpPr>
            <p:cNvPr id="5" name="角丸四角形 4"/>
            <p:cNvSpPr/>
            <p:nvPr/>
          </p:nvSpPr>
          <p:spPr>
            <a:xfrm>
              <a:off x="8571189" y="4870190"/>
              <a:ext cx="675861" cy="21320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latin typeface="BIZ UDP明朝 Medium" panose="02020500000000000000" pitchFamily="18" charset="-128"/>
                  <a:ea typeface="BIZ UDP明朝 Medium" panose="02020500000000000000" pitchFamily="18" charset="-128"/>
                </a:rPr>
                <a:t>観光交流</a:t>
              </a:r>
              <a:endParaRPr kumimoji="1" lang="ja-JP" altLang="en-US" sz="800" b="1" dirty="0">
                <a:latin typeface="BIZ UDP明朝 Medium" panose="02020500000000000000" pitchFamily="18" charset="-128"/>
                <a:ea typeface="BIZ UDP明朝 Medium" panose="02020500000000000000" pitchFamily="18" charset="-128"/>
              </a:endParaRPr>
            </a:p>
          </p:txBody>
        </p:sp>
      </p:grpSp>
      <p:grpSp>
        <p:nvGrpSpPr>
          <p:cNvPr id="16" name="グループ化 15"/>
          <p:cNvGrpSpPr/>
          <p:nvPr/>
        </p:nvGrpSpPr>
        <p:grpSpPr>
          <a:xfrm>
            <a:off x="7834603" y="5551391"/>
            <a:ext cx="1441546" cy="707172"/>
            <a:chOff x="8210974" y="5681204"/>
            <a:chExt cx="1441546" cy="707172"/>
          </a:xfrm>
        </p:grpSpPr>
        <p:sp>
          <p:nvSpPr>
            <p:cNvPr id="68" name="角丸四角形 67"/>
            <p:cNvSpPr/>
            <p:nvPr/>
          </p:nvSpPr>
          <p:spPr>
            <a:xfrm>
              <a:off x="8210974" y="5839230"/>
              <a:ext cx="1441546" cy="549146"/>
            </a:xfrm>
            <a:prstGeom prst="roundRect">
              <a:avLst/>
            </a:prstGeom>
            <a:solidFill>
              <a:schemeClr val="accent4">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a:t>
              </a:r>
              <a:r>
                <a:rPr kumimoji="1" lang="ja-JP" altLang="en-US" sz="600" dirty="0">
                  <a:solidFill>
                    <a:schemeClr val="tx1"/>
                  </a:solidFill>
                  <a:latin typeface="BIZ UDP明朝 Medium" panose="02020500000000000000" pitchFamily="18" charset="-128"/>
                  <a:ea typeface="BIZ UDP明朝 Medium" panose="02020500000000000000" pitchFamily="18" charset="-128"/>
                </a:rPr>
                <a:t>文化的</a:t>
              </a:r>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な国際交流・文化芸術振興</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■未来のウェルネス実装</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a:solidFill>
                    <a:schemeClr val="tx1"/>
                  </a:solidFill>
                  <a:latin typeface="BIZ UDP明朝 Medium" panose="02020500000000000000" pitchFamily="18" charset="-128"/>
                  <a:ea typeface="BIZ UDP明朝 Medium" panose="02020500000000000000" pitchFamily="18" charset="-128"/>
                </a:rPr>
                <a:t>■</a:t>
              </a:r>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市民参加型スポーツ・</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a:solidFill>
                    <a:schemeClr val="tx1"/>
                  </a:solidFill>
                  <a:latin typeface="BIZ UDP明朝 Medium" panose="02020500000000000000" pitchFamily="18" charset="-128"/>
                  <a:ea typeface="BIZ UDP明朝 Medium" panose="02020500000000000000" pitchFamily="18" charset="-128"/>
                </a:rPr>
                <a:t>　</a:t>
              </a:r>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ウェルネス体験ショーケース</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p:txBody>
        </p:sp>
        <p:sp>
          <p:nvSpPr>
            <p:cNvPr id="59" name="角丸四角形 58"/>
            <p:cNvSpPr/>
            <p:nvPr/>
          </p:nvSpPr>
          <p:spPr>
            <a:xfrm>
              <a:off x="8280663" y="5681204"/>
              <a:ext cx="1227247" cy="21320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latin typeface="BIZ UDP明朝 Medium" panose="02020500000000000000" pitchFamily="18" charset="-128"/>
                  <a:ea typeface="BIZ UDP明朝 Medium" panose="02020500000000000000" pitchFamily="18" charset="-128"/>
                </a:rPr>
                <a:t>文化・スポーツ交流</a:t>
              </a:r>
              <a:endParaRPr kumimoji="1" lang="ja-JP" altLang="en-US" sz="800" b="1" dirty="0">
                <a:latin typeface="BIZ UDP明朝 Medium" panose="02020500000000000000" pitchFamily="18" charset="-128"/>
                <a:ea typeface="BIZ UDP明朝 Medium" panose="02020500000000000000" pitchFamily="18" charset="-128"/>
              </a:endParaRPr>
            </a:p>
          </p:txBody>
        </p:sp>
      </p:grpSp>
      <p:grpSp>
        <p:nvGrpSpPr>
          <p:cNvPr id="9" name="グループ化 8"/>
          <p:cNvGrpSpPr/>
          <p:nvPr/>
        </p:nvGrpSpPr>
        <p:grpSpPr>
          <a:xfrm>
            <a:off x="5382235" y="4246794"/>
            <a:ext cx="1209814" cy="474877"/>
            <a:chOff x="5290707" y="4868194"/>
            <a:chExt cx="1209814" cy="474877"/>
          </a:xfrm>
        </p:grpSpPr>
        <p:sp>
          <p:nvSpPr>
            <p:cNvPr id="71" name="角丸四角形 70"/>
            <p:cNvSpPr/>
            <p:nvPr/>
          </p:nvSpPr>
          <p:spPr>
            <a:xfrm>
              <a:off x="5290707" y="5025723"/>
              <a:ext cx="1209814" cy="317348"/>
            </a:xfrm>
            <a:prstGeom prst="roundRect">
              <a:avLst/>
            </a:prstGeom>
            <a:solidFill>
              <a:schemeClr val="accent4">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■万博国際交流プログラム</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■自治体催事</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p:txBody>
        </p:sp>
        <p:sp>
          <p:nvSpPr>
            <p:cNvPr id="62" name="角丸四角形 61"/>
            <p:cNvSpPr/>
            <p:nvPr/>
          </p:nvSpPr>
          <p:spPr>
            <a:xfrm>
              <a:off x="5429736" y="4868194"/>
              <a:ext cx="832200" cy="21320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BIZ UDP明朝 Medium" panose="02020500000000000000" pitchFamily="18" charset="-128"/>
                  <a:ea typeface="BIZ UDP明朝 Medium" panose="02020500000000000000" pitchFamily="18" charset="-128"/>
                </a:rPr>
                <a:t>自治体</a:t>
              </a:r>
              <a:r>
                <a:rPr kumimoji="1" lang="ja-JP" altLang="en-US" sz="800" b="1" dirty="0" smtClean="0">
                  <a:latin typeface="BIZ UDP明朝 Medium" panose="02020500000000000000" pitchFamily="18" charset="-128"/>
                  <a:ea typeface="BIZ UDP明朝 Medium" panose="02020500000000000000" pitchFamily="18" charset="-128"/>
                </a:rPr>
                <a:t>交流</a:t>
              </a:r>
              <a:endParaRPr kumimoji="1" lang="ja-JP" altLang="en-US" sz="800" b="1" dirty="0">
                <a:latin typeface="BIZ UDP明朝 Medium" panose="02020500000000000000" pitchFamily="18" charset="-128"/>
                <a:ea typeface="BIZ UDP明朝 Medium" panose="02020500000000000000" pitchFamily="18" charset="-128"/>
              </a:endParaRPr>
            </a:p>
          </p:txBody>
        </p:sp>
      </p:grpSp>
      <p:grpSp>
        <p:nvGrpSpPr>
          <p:cNvPr id="10" name="グループ化 9"/>
          <p:cNvGrpSpPr/>
          <p:nvPr/>
        </p:nvGrpSpPr>
        <p:grpSpPr>
          <a:xfrm>
            <a:off x="5379658" y="4761131"/>
            <a:ext cx="1022463" cy="545143"/>
            <a:chOff x="5253884" y="5745380"/>
            <a:chExt cx="1022463" cy="527474"/>
          </a:xfrm>
        </p:grpSpPr>
        <p:sp>
          <p:nvSpPr>
            <p:cNvPr id="73" name="角丸四角形 72"/>
            <p:cNvSpPr/>
            <p:nvPr/>
          </p:nvSpPr>
          <p:spPr>
            <a:xfrm>
              <a:off x="5253884" y="5908574"/>
              <a:ext cx="1022463" cy="364280"/>
            </a:xfrm>
            <a:prstGeom prst="roundRect">
              <a:avLst/>
            </a:prstGeom>
            <a:solidFill>
              <a:schemeClr val="accent4">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■全国の修学旅行招待</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■デジタル学園祭、</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en-US" altLang="ja-JP" sz="600" dirty="0">
                  <a:solidFill>
                    <a:schemeClr val="tx1"/>
                  </a:solidFill>
                  <a:latin typeface="BIZ UDP明朝 Medium" panose="02020500000000000000" pitchFamily="18" charset="-128"/>
                  <a:ea typeface="BIZ UDP明朝 Medium" panose="02020500000000000000" pitchFamily="18" charset="-128"/>
                </a:rPr>
                <a:t> </a:t>
              </a:r>
              <a:r>
                <a:rPr kumimoji="1" lang="en-US" altLang="ja-JP" sz="6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未来創造コンテスト</a:t>
              </a:r>
              <a:endParaRPr kumimoji="1" lang="ja-JP" altLang="en-US" sz="600" dirty="0">
                <a:solidFill>
                  <a:schemeClr val="tx1"/>
                </a:solidFill>
                <a:latin typeface="BIZ UDP明朝 Medium" panose="02020500000000000000" pitchFamily="18" charset="-128"/>
                <a:ea typeface="BIZ UDP明朝 Medium" panose="02020500000000000000" pitchFamily="18" charset="-128"/>
              </a:endParaRPr>
            </a:p>
          </p:txBody>
        </p:sp>
        <p:sp>
          <p:nvSpPr>
            <p:cNvPr id="61" name="角丸四角形 60"/>
            <p:cNvSpPr/>
            <p:nvPr/>
          </p:nvSpPr>
          <p:spPr>
            <a:xfrm>
              <a:off x="5388485" y="5745380"/>
              <a:ext cx="675861" cy="21320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latin typeface="BIZ UDP明朝 Medium" panose="02020500000000000000" pitchFamily="18" charset="-128"/>
                  <a:ea typeface="BIZ UDP明朝 Medium" panose="02020500000000000000" pitchFamily="18" charset="-128"/>
                </a:rPr>
                <a:t>教育交流</a:t>
              </a:r>
              <a:endParaRPr kumimoji="1" lang="ja-JP" altLang="en-US" sz="800" b="1" dirty="0">
                <a:latin typeface="BIZ UDP明朝 Medium" panose="02020500000000000000" pitchFamily="18" charset="-128"/>
                <a:ea typeface="BIZ UDP明朝 Medium" panose="02020500000000000000" pitchFamily="18" charset="-128"/>
              </a:endParaRPr>
            </a:p>
          </p:txBody>
        </p:sp>
      </p:grpSp>
      <p:grpSp>
        <p:nvGrpSpPr>
          <p:cNvPr id="11" name="グループ化 10"/>
          <p:cNvGrpSpPr/>
          <p:nvPr/>
        </p:nvGrpSpPr>
        <p:grpSpPr>
          <a:xfrm>
            <a:off x="6068591" y="5916564"/>
            <a:ext cx="1382153" cy="672156"/>
            <a:chOff x="6779540" y="6024421"/>
            <a:chExt cx="1382153" cy="672156"/>
          </a:xfrm>
        </p:grpSpPr>
        <p:sp>
          <p:nvSpPr>
            <p:cNvPr id="84" name="角丸四角形 83"/>
            <p:cNvSpPr/>
            <p:nvPr/>
          </p:nvSpPr>
          <p:spPr>
            <a:xfrm>
              <a:off x="6779540" y="6210973"/>
              <a:ext cx="1382153" cy="485604"/>
            </a:xfrm>
            <a:prstGeom prst="roundRect">
              <a:avLst/>
            </a:prstGeom>
            <a:solidFill>
              <a:schemeClr val="accent4">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■メドテック・ヘルスケア分野・スタートアップ</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■テーマウィーク</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a:p>
              <a:r>
                <a:rPr kumimoji="1" lang="ja-JP" altLang="en-US" sz="600" dirty="0" smtClean="0">
                  <a:solidFill>
                    <a:schemeClr val="tx1"/>
                  </a:solidFill>
                  <a:latin typeface="BIZ UDP明朝 Medium" panose="02020500000000000000" pitchFamily="18" charset="-128"/>
                  <a:ea typeface="BIZ UDP明朝 Medium" panose="02020500000000000000" pitchFamily="18" charset="-128"/>
                </a:rPr>
                <a:t>■会場内催事・会場外イベント</a:t>
              </a:r>
              <a:endParaRPr kumimoji="1" lang="en-US" altLang="ja-JP" sz="600" dirty="0" smtClean="0">
                <a:solidFill>
                  <a:schemeClr val="tx1"/>
                </a:solidFill>
                <a:latin typeface="BIZ UDP明朝 Medium" panose="02020500000000000000" pitchFamily="18" charset="-128"/>
                <a:ea typeface="BIZ UDP明朝 Medium" panose="02020500000000000000" pitchFamily="18" charset="-128"/>
              </a:endParaRPr>
            </a:p>
          </p:txBody>
        </p:sp>
        <p:sp>
          <p:nvSpPr>
            <p:cNvPr id="60" name="角丸四角形 59"/>
            <p:cNvSpPr/>
            <p:nvPr/>
          </p:nvSpPr>
          <p:spPr>
            <a:xfrm>
              <a:off x="6905963" y="6024421"/>
              <a:ext cx="1089922" cy="21320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latin typeface="BIZ UDP明朝 Medium" panose="02020500000000000000" pitchFamily="18" charset="-128"/>
                  <a:ea typeface="BIZ UDP明朝 Medium" panose="02020500000000000000" pitchFamily="18" charset="-128"/>
                </a:rPr>
                <a:t>ビジネス・観光交流</a:t>
              </a:r>
              <a:endParaRPr kumimoji="1" lang="ja-JP" altLang="en-US" sz="800" b="1" dirty="0">
                <a:latin typeface="BIZ UDP明朝 Medium" panose="02020500000000000000" pitchFamily="18" charset="-128"/>
                <a:ea typeface="BIZ UDP明朝 Medium" panose="02020500000000000000" pitchFamily="18" charset="-128"/>
              </a:endParaRPr>
            </a:p>
          </p:txBody>
        </p:sp>
      </p:grpSp>
    </p:spTree>
    <p:extLst>
      <p:ext uri="{BB962C8B-B14F-4D97-AF65-F5344CB8AC3E}">
        <p14:creationId xmlns:p14="http://schemas.microsoft.com/office/powerpoint/2010/main" val="30980667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lcf76f155ced4ddcb4097134ff3c332f xmlns="ac1f43fb-e9e4-4612-89b7-617d43053bba">
      <Terms xmlns="http://schemas.microsoft.com/office/infopath/2007/PartnerControls"/>
    </lcf76f155ced4ddcb4097134ff3c332f>
    <TaxCatchAll xmlns="8f4cdcb3-8df3-40bb-aa01-17e691cee2b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21" ma:contentTypeDescription="新しいドキュメントを作成します。" ma:contentTypeScope="" ma:versionID="bd7a641dc8978a25a10ee4d7f541d2cd">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a91c98e2a89666899148d4fefa2e5c9e"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画像タグ" ma:readOnly="false" ma:fieldId="{5cf76f15-5ced-4ddc-b409-7134ff3c332f}" ma:taxonomyMulti="true" ma:sspId="830bbbaa-6a32-4373-a1f7-811ce9549a2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8" nillable="true" ma:displayName="Taxonomy Catch All Column" ma:hidden="true" ma:list="{73514e13-ebdb-4e25-92f7-546732d44c91}" ma:internalName="TaxCatchAll" ma:showField="CatchAllData" ma:web="8f4cdcb3-8df3-40bb-aa01-17e691cee2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03B58B-EAA8-42B9-BD40-60B8321B77DA}">
  <ds:schemaRefs>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purl.org/dc/terms/"/>
    <ds:schemaRef ds:uri="ac1f43fb-e9e4-4612-89b7-617d43053bba"/>
    <ds:schemaRef ds:uri="8f4cdcb3-8df3-40bb-aa01-17e691cee2b9"/>
    <ds:schemaRef ds:uri="http://www.w3.org/XML/1998/namespace"/>
  </ds:schemaRefs>
</ds:datastoreItem>
</file>

<file path=customXml/itemProps2.xml><?xml version="1.0" encoding="utf-8"?>
<ds:datastoreItem xmlns:ds="http://schemas.openxmlformats.org/officeDocument/2006/customXml" ds:itemID="{173B4374-354B-493C-986F-6AB740754457}">
  <ds:schemaRefs>
    <ds:schemaRef ds:uri="http://schemas.microsoft.com/sharepoint/v3/contenttype/forms"/>
  </ds:schemaRefs>
</ds:datastoreItem>
</file>

<file path=customXml/itemProps3.xml><?xml version="1.0" encoding="utf-8"?>
<ds:datastoreItem xmlns:ds="http://schemas.openxmlformats.org/officeDocument/2006/customXml" ds:itemID="{1D2224A2-345A-4927-A22A-242154AED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189</TotalTime>
  <Words>1601</Words>
  <Application>Microsoft Office PowerPoint</Application>
  <PresentationFormat>A4 210 x 297 mm</PresentationFormat>
  <Paragraphs>127</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BIZ UDPゴシック</vt:lpstr>
      <vt:lpstr>BIZ UDP明朝 Medium</vt:lpstr>
      <vt:lpstr>Meiryo UI</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竹森　耕大</dc:creator>
  <cp:lastModifiedBy>村田　和也</cp:lastModifiedBy>
  <cp:revision>9</cp:revision>
  <cp:lastPrinted>2023-06-18T05:06:44Z</cp:lastPrinted>
  <dcterms:modified xsi:type="dcterms:W3CDTF">2023-06-19T10:56:34Z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y fmtid="{D5CDD505-2E9C-101B-9397-08002B2CF9AE}" pid="3" name="MediaServiceImageTags">
    <vt:lpwstr/>
  </property>
</Properties>
</file>