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6" autoAdjust="0"/>
    <p:restoredTop sz="92101" autoAdjust="0"/>
  </p:normalViewPr>
  <p:slideViewPr>
    <p:cSldViewPr snapToGrid="0">
      <p:cViewPr>
        <p:scale>
          <a:sx n="100" d="100"/>
          <a:sy n="100"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BA3D3F-E09E-4480-A3FA-9C96152F6833}" type="datetimeFigureOut">
              <a:rPr kumimoji="1" lang="ja-JP" altLang="en-US" smtClean="0"/>
              <a:t>2023/4/21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FB2099C-0D95-481A-B4D5-66F801626264}" type="slidenum">
              <a:rPr kumimoji="1" lang="ja-JP" altLang="en-US" smtClean="0"/>
              <a:t>‹#›</a:t>
            </a:fld>
            <a:endParaRPr kumimoji="1" lang="ja-JP" altLang="en-US"/>
          </a:p>
        </p:txBody>
      </p:sp>
    </p:spTree>
    <p:extLst>
      <p:ext uri="{BB962C8B-B14F-4D97-AF65-F5344CB8AC3E}">
        <p14:creationId xmlns:p14="http://schemas.microsoft.com/office/powerpoint/2010/main" val="1635982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B2099C-0D95-481A-B4D5-66F801626264}" type="slidenum">
              <a:rPr kumimoji="1" lang="ja-JP" altLang="en-US" smtClean="0"/>
              <a:t>1</a:t>
            </a:fld>
            <a:endParaRPr kumimoji="1" lang="ja-JP" altLang="en-US"/>
          </a:p>
        </p:txBody>
      </p:sp>
    </p:spTree>
    <p:extLst>
      <p:ext uri="{BB962C8B-B14F-4D97-AF65-F5344CB8AC3E}">
        <p14:creationId xmlns:p14="http://schemas.microsoft.com/office/powerpoint/2010/main" val="375698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2009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64082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24451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712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369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4920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04949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94454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83940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20063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70543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74A29-4AF1-4D9C-B7D8-44FFA68319E6}" type="datetimeFigureOut">
              <a:rPr kumimoji="1" lang="ja-JP" altLang="en-US" smtClean="0"/>
              <a:t>2023/4/21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759985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3186371" y="3672548"/>
            <a:ext cx="3630808" cy="1741422"/>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3" name="正方形/長方形 12"/>
          <p:cNvSpPr/>
          <p:nvPr/>
        </p:nvSpPr>
        <p:spPr>
          <a:xfrm>
            <a:off x="14341" y="1365256"/>
            <a:ext cx="3134025" cy="2239436"/>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5" name="正方形/長方形 14"/>
          <p:cNvSpPr/>
          <p:nvPr/>
        </p:nvSpPr>
        <p:spPr>
          <a:xfrm>
            <a:off x="22658" y="1446330"/>
            <a:ext cx="375080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① ライフサイエンス　</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b="1" dirty="0" smtClean="0">
              <a:latin typeface="BIZ UDPゴシック" panose="020B0400000000000000" pitchFamily="50" charset="-128"/>
              <a:ea typeface="BIZ UDPゴシック" panose="020B0400000000000000" pitchFamily="50" charset="-128"/>
            </a:endParaRPr>
          </a:p>
          <a:p>
            <a:pPr marL="144000" indent="-540000"/>
            <a:r>
              <a:rPr lang="ja-JP" altLang="en-US" sz="900" dirty="0" smtClean="0">
                <a:latin typeface="BIZ UDPゴシック" panose="020B0400000000000000" pitchFamily="50" charset="-128"/>
                <a:ea typeface="BIZ UDPゴシック" panose="020B0400000000000000" pitchFamily="50" charset="-128"/>
              </a:rPr>
              <a:t>■ </a:t>
            </a:r>
            <a:r>
              <a:rPr lang="en-US" altLang="ja-JP" sz="900" dirty="0" err="1" smtClean="0">
                <a:latin typeface="BIZ UDPゴシック" panose="020B0400000000000000" pitchFamily="50" charset="-128"/>
                <a:ea typeface="BIZ UDPゴシック" panose="020B0400000000000000" pitchFamily="50" charset="-128"/>
              </a:rPr>
              <a:t>iPS</a:t>
            </a:r>
            <a:r>
              <a:rPr lang="ja-JP" altLang="en-US" sz="900" dirty="0" smtClean="0">
                <a:latin typeface="BIZ UDPゴシック" panose="020B0400000000000000" pitchFamily="50" charset="-128"/>
                <a:ea typeface="BIZ UDPゴシック" panose="020B0400000000000000" pitchFamily="50" charset="-128"/>
              </a:rPr>
              <a:t>細胞やヒト体性幹細胞を活用した再生医療の産業化</a:t>
            </a:r>
            <a:endParaRPr lang="ja-JP" altLang="en-US" sz="1000" dirty="0">
              <a:latin typeface="BIZ UDPゴシック" panose="020B0400000000000000" pitchFamily="50" charset="-128"/>
              <a:ea typeface="BIZ UDPゴシック" panose="020B0400000000000000" pitchFamily="50" charset="-128"/>
            </a:endParaRPr>
          </a:p>
        </p:txBody>
      </p:sp>
      <p:sp>
        <p:nvSpPr>
          <p:cNvPr id="5" name="額縁 4"/>
          <p:cNvSpPr/>
          <p:nvPr/>
        </p:nvSpPr>
        <p:spPr>
          <a:xfrm>
            <a:off x="22654" y="39508"/>
            <a:ext cx="9842883" cy="469943"/>
          </a:xfrm>
          <a:prstGeom prst="bevel">
            <a:avLst>
              <a:gd name="adj" fmla="val 0"/>
            </a:avLst>
          </a:prstGeom>
          <a:solidFill>
            <a:srgbClr val="0070C0"/>
          </a:solidFill>
          <a:ln w="25400" cmpd="dbl">
            <a:solidFill>
              <a:schemeClr val="tx2">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kumimoji="1" lang="en-US" altLang="ja-JP" sz="2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300" b="1" dirty="0" smtClean="0">
                <a:solidFill>
                  <a:schemeClr val="bg1"/>
                </a:solidFill>
                <a:latin typeface="BIZ UDPゴシック" panose="020B0400000000000000" pitchFamily="50" charset="-128"/>
                <a:ea typeface="BIZ UDPゴシック" panose="020B0400000000000000" pitchFamily="50" charset="-128"/>
              </a:rPr>
              <a:t>大阪・関西万博を契機とした「未来社会」の実現に向けて</a:t>
            </a:r>
            <a:r>
              <a:rPr kumimoji="1" lang="ja-JP" altLang="en-US" sz="1050" b="1" dirty="0" smtClean="0">
                <a:solidFill>
                  <a:schemeClr val="bg1"/>
                </a:solidFill>
                <a:latin typeface="BIZ UDPゴシック" panose="020B0400000000000000" pitchFamily="50" charset="-128"/>
                <a:ea typeface="BIZ UDPゴシック" panose="020B0400000000000000" pitchFamily="50" charset="-128"/>
              </a:rPr>
              <a:t>（大阪版万博アクションプラン）</a:t>
            </a: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　概要</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pPr algn="ctr">
              <a:spcBef>
                <a:spcPts val="300"/>
              </a:spcBef>
            </a:pPr>
            <a:r>
              <a:rPr kumimoji="1" lang="ja-JP" altLang="en-US" sz="1000" dirty="0" smtClean="0">
                <a:solidFill>
                  <a:schemeClr val="bg1"/>
                </a:solidFill>
                <a:latin typeface="BIZ UDPゴシック" panose="020B0400000000000000" pitchFamily="50" charset="-128"/>
                <a:ea typeface="BIZ UDPゴシック" panose="020B0400000000000000" pitchFamily="50" charset="-128"/>
              </a:rPr>
              <a:t>～政府の「２０２５年大阪</a:t>
            </a:r>
            <a:r>
              <a:rPr kumimoji="1" lang="ja-JP" altLang="en-US" sz="1000" dirty="0">
                <a:solidFill>
                  <a:schemeClr val="bg1"/>
                </a:solidFill>
                <a:latin typeface="BIZ UDPゴシック" panose="020B0400000000000000" pitchFamily="50" charset="-128"/>
                <a:ea typeface="BIZ UDPゴシック" panose="020B0400000000000000" pitchFamily="50" charset="-128"/>
              </a:rPr>
              <a:t>･関西万博アクションプラン</a:t>
            </a:r>
            <a:r>
              <a:rPr kumimoji="1" lang="en-US" altLang="ja-JP" sz="1000" dirty="0" smtClean="0">
                <a:solidFill>
                  <a:schemeClr val="bg1"/>
                </a:solidFill>
                <a:latin typeface="BIZ UDPゴシック" panose="020B0400000000000000" pitchFamily="50" charset="-128"/>
                <a:ea typeface="BIZ UDPゴシック" panose="020B0400000000000000" pitchFamily="50" charset="-128"/>
              </a:rPr>
              <a:t>Ver.2</a:t>
            </a:r>
            <a:r>
              <a:rPr kumimoji="1" lang="ja-JP" altLang="en-US" sz="100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000" dirty="0">
                <a:solidFill>
                  <a:schemeClr val="bg1"/>
                </a:solidFill>
                <a:latin typeface="BIZ UDPゴシック" panose="020B0400000000000000" pitchFamily="50" charset="-128"/>
                <a:ea typeface="BIZ UDPゴシック" panose="020B0400000000000000" pitchFamily="50" charset="-128"/>
              </a:rPr>
              <a:t>改訂に</a:t>
            </a:r>
            <a:r>
              <a:rPr kumimoji="1" lang="ja-JP" altLang="en-US" sz="1000" dirty="0" smtClean="0">
                <a:solidFill>
                  <a:schemeClr val="bg1"/>
                </a:solidFill>
                <a:latin typeface="BIZ UDPゴシック" panose="020B0400000000000000" pitchFamily="50" charset="-128"/>
                <a:ea typeface="BIZ UDPゴシック" panose="020B0400000000000000" pitchFamily="50" charset="-128"/>
              </a:rPr>
              <a:t>向けた要望～</a:t>
            </a:r>
            <a:endParaRPr kumimoji="1" lang="ja-JP" altLang="en-US" sz="1050" dirty="0">
              <a:solidFill>
                <a:schemeClr val="bg1"/>
              </a:solidFill>
            </a:endParaRPr>
          </a:p>
        </p:txBody>
      </p:sp>
      <p:sp>
        <p:nvSpPr>
          <p:cNvPr id="41" name="正方形/長方形 40"/>
          <p:cNvSpPr/>
          <p:nvPr/>
        </p:nvSpPr>
        <p:spPr>
          <a:xfrm>
            <a:off x="3176984" y="3729130"/>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⑧ </a:t>
            </a:r>
            <a:r>
              <a:rPr lang="ja-JP" altLang="en-US" sz="1050" b="1" dirty="0" smtClean="0">
                <a:latin typeface="BIZ UDPゴシック" panose="020B0400000000000000" pitchFamily="50" charset="-128"/>
                <a:ea typeface="BIZ UDPゴシック" panose="020B0400000000000000" pitchFamily="50" charset="-128"/>
              </a:rPr>
              <a:t>スマートシティ</a:t>
            </a:r>
            <a:endParaRPr lang="en-US" altLang="ja-JP" sz="1050" b="1" dirty="0" smtClean="0">
              <a:latin typeface="BIZ UDPゴシック" panose="020B0400000000000000" pitchFamily="50" charset="-128"/>
              <a:ea typeface="BIZ UDPゴシック" panose="020B0400000000000000" pitchFamily="50" charset="-128"/>
            </a:endParaRPr>
          </a:p>
          <a:p>
            <a:endParaRPr lang="en-US" altLang="ja-JP" sz="9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先端技術を駆使したスマートシティの実現</a:t>
            </a:r>
          </a:p>
        </p:txBody>
      </p:sp>
      <p:sp>
        <p:nvSpPr>
          <p:cNvPr id="48" name="正方形/長方形 47"/>
          <p:cNvSpPr/>
          <p:nvPr/>
        </p:nvSpPr>
        <p:spPr>
          <a:xfrm>
            <a:off x="3176984" y="4441450"/>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⑨ </a:t>
            </a:r>
            <a:r>
              <a:rPr lang="ja-JP" altLang="en-US" sz="1050" b="1" dirty="0" smtClean="0">
                <a:latin typeface="BIZ UDPゴシック" panose="020B0400000000000000" pitchFamily="50" charset="-128"/>
                <a:ea typeface="BIZ UDPゴシック" panose="020B0400000000000000" pitchFamily="50" charset="-128"/>
              </a:rPr>
              <a:t>スタートアップ</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b="1" dirty="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スタートアップ・エコシステム</a:t>
            </a:r>
            <a:r>
              <a:rPr lang="ja-JP" altLang="en-US" sz="900" dirty="0" smtClean="0">
                <a:latin typeface="BIZ UDPゴシック" panose="020B0400000000000000" pitchFamily="50" charset="-128"/>
                <a:ea typeface="BIZ UDPゴシック" panose="020B0400000000000000" pitchFamily="50" charset="-128"/>
              </a:rPr>
              <a:t>拠点形成　</a:t>
            </a:r>
            <a:endParaRPr lang="ja-JP" altLang="en-US" sz="900" dirty="0">
              <a:solidFill>
                <a:srgbClr val="FF0000"/>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93570" y="2004872"/>
            <a:ext cx="3029558" cy="74755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「いのち」をテーマに掲げる万博に向け、再生医療の産業化が加速するよう重点的な財政支援。その成果を会場内外で効果的に発信</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my </a:t>
            </a:r>
            <a:r>
              <a:rPr kumimoji="1" lang="en-US" altLang="ja-JP" sz="700" dirty="0" err="1">
                <a:solidFill>
                  <a:schemeClr val="tx1"/>
                </a:solidFill>
                <a:latin typeface="BIZ UDP明朝 Medium" panose="02020500000000000000" pitchFamily="18" charset="-128"/>
                <a:ea typeface="BIZ UDP明朝 Medium" panose="02020500000000000000" pitchFamily="18" charset="-128"/>
              </a:rPr>
              <a:t>iPS</a:t>
            </a:r>
            <a:r>
              <a:rPr kumimoji="1" lang="ja-JP" altLang="en-US" sz="700" dirty="0">
                <a:solidFill>
                  <a:schemeClr val="tx1"/>
                </a:solidFill>
                <a:latin typeface="BIZ UDP明朝 Medium" panose="02020500000000000000" pitchFamily="18" charset="-128"/>
                <a:ea typeface="BIZ UDP明朝 Medium" panose="02020500000000000000" pitchFamily="18" charset="-128"/>
              </a:rPr>
              <a:t>プロジェクト」など、大阪・関西で取り組まれている最先端の医療技術を会場内外で発信</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万博後も見据え、再生医療の産業化の道筋が確かなものとなる</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よう、</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・再生</a:t>
            </a:r>
            <a:r>
              <a:rPr kumimoji="1" lang="ja-JP" altLang="en-US" sz="700" dirty="0">
                <a:solidFill>
                  <a:schemeClr val="tx1"/>
                </a:solidFill>
                <a:latin typeface="BIZ UDP明朝 Medium" panose="02020500000000000000" pitchFamily="18" charset="-128"/>
                <a:ea typeface="BIZ UDP明朝 Medium" panose="02020500000000000000" pitchFamily="18" charset="-128"/>
              </a:rPr>
              <a:t>医療の産業化推進プラットフォームの構築に向けた財政・技術支援</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・再生</a:t>
            </a:r>
            <a:r>
              <a:rPr kumimoji="1" lang="ja-JP" altLang="en-US" sz="700" dirty="0">
                <a:solidFill>
                  <a:schemeClr val="tx1"/>
                </a:solidFill>
                <a:latin typeface="BIZ UDP明朝 Medium" panose="02020500000000000000" pitchFamily="18" charset="-128"/>
                <a:ea typeface="BIZ UDP明朝 Medium" panose="02020500000000000000" pitchFamily="18" charset="-128"/>
              </a:rPr>
              <a:t>医療等製品の特性に対応した各種レギュレーションの</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整備</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sp>
        <p:nvSpPr>
          <p:cNvPr id="20" name="正方形/長方形 19"/>
          <p:cNvSpPr/>
          <p:nvPr/>
        </p:nvSpPr>
        <p:spPr>
          <a:xfrm>
            <a:off x="-1" y="2790340"/>
            <a:ext cx="323088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② 次世代ヘルスケア</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8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次世代ヘルスケアの推進</a:t>
            </a:r>
            <a:endParaRPr lang="ja-JP" altLang="en-US" sz="1050" dirty="0">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93569" y="3331725"/>
            <a:ext cx="3029558" cy="21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ヘルスケアデータ</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の利活用活性化に向けたルール整備・標準化に対する支援</a:t>
            </a:r>
          </a:p>
        </p:txBody>
      </p:sp>
      <p:sp>
        <p:nvSpPr>
          <p:cNvPr id="22" name="正方形/長方形 21"/>
          <p:cNvSpPr/>
          <p:nvPr/>
        </p:nvSpPr>
        <p:spPr>
          <a:xfrm>
            <a:off x="19943" y="3729130"/>
            <a:ext cx="3134025" cy="3062195"/>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23" name="角丸四角形 22"/>
          <p:cNvSpPr/>
          <p:nvPr/>
        </p:nvSpPr>
        <p:spPr>
          <a:xfrm>
            <a:off x="22655" y="3650935"/>
            <a:ext cx="1512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２．モビリティ</a:t>
            </a:r>
          </a:p>
        </p:txBody>
      </p:sp>
      <p:sp>
        <p:nvSpPr>
          <p:cNvPr id="24" name="正方形/長方形 23"/>
          <p:cNvSpPr/>
          <p:nvPr/>
        </p:nvSpPr>
        <p:spPr>
          <a:xfrm>
            <a:off x="22656" y="3804250"/>
            <a:ext cx="3230883" cy="5309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③ 空飛ぶ</a:t>
            </a:r>
            <a:r>
              <a:rPr lang="ja-JP" altLang="en-US" sz="1050" b="1" dirty="0" smtClean="0">
                <a:latin typeface="BIZ UDPゴシック" panose="020B0400000000000000" pitchFamily="50" charset="-128"/>
                <a:ea typeface="BIZ UDPゴシック" panose="020B0400000000000000" pitchFamily="50" charset="-128"/>
              </a:rPr>
              <a:t>クルマ</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a:p>
            <a:pPr marL="144000" indent="-540000"/>
            <a:r>
              <a:rPr lang="ja-JP" altLang="en-US" sz="900" dirty="0">
                <a:latin typeface="BIZ UDPゴシック" panose="020B0400000000000000" pitchFamily="50" charset="-128"/>
                <a:ea typeface="BIZ UDPゴシック" panose="020B0400000000000000" pitchFamily="50" charset="-128"/>
              </a:rPr>
              <a:t>■ 空飛ぶクルマ「商用運航」の実現</a:t>
            </a:r>
          </a:p>
        </p:txBody>
      </p:sp>
      <p:sp>
        <p:nvSpPr>
          <p:cNvPr id="25" name="正方形/長方形 24"/>
          <p:cNvSpPr/>
          <p:nvPr/>
        </p:nvSpPr>
        <p:spPr>
          <a:xfrm>
            <a:off x="93569" y="4326043"/>
            <a:ext cx="3029558" cy="70373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〇 地元</a:t>
            </a:r>
            <a:r>
              <a:rPr kumimoji="1" lang="ja-JP" altLang="en-US" sz="700" dirty="0">
                <a:solidFill>
                  <a:schemeClr val="tx1"/>
                </a:solidFill>
                <a:latin typeface="BIZ UDP明朝 Medium" panose="02020500000000000000" pitchFamily="18" charset="-128"/>
                <a:ea typeface="BIZ UDP明朝 Medium" panose="02020500000000000000" pitchFamily="18" charset="-128"/>
              </a:rPr>
              <a:t>自治体、事業者の意向を踏まえ、</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離着陸場（</a:t>
            </a:r>
            <a:r>
              <a:rPr kumimoji="1" lang="ja-JP" altLang="en-US" sz="700" dirty="0">
                <a:solidFill>
                  <a:schemeClr val="tx1"/>
                </a:solidFill>
                <a:latin typeface="BIZ UDP明朝 Medium" panose="02020500000000000000" pitchFamily="18" charset="-128"/>
                <a:ea typeface="BIZ UDP明朝 Medium" panose="02020500000000000000" pitchFamily="18" charset="-128"/>
              </a:rPr>
              <a:t>ポート）の設置基準など、商用運航実現に向け必要となる諸元について、早期の</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明示</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〇ポートの整備や運航ルートの設定にあわせ、安全性の確保を前提に必要な規制緩和の検討 </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a:solidFill>
                  <a:schemeClr val="tx1"/>
                </a:solidFill>
                <a:latin typeface="BIZ UDP明朝 Medium" panose="02020500000000000000" pitchFamily="18" charset="-128"/>
                <a:ea typeface="BIZ UDP明朝 Medium" panose="02020500000000000000" pitchFamily="18" charset="-128"/>
              </a:rPr>
              <a:t>運航環境・安全性に関する制度整備</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ポート</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の</a:t>
            </a:r>
            <a:r>
              <a:rPr kumimoji="1" lang="ja-JP" altLang="en-US" sz="700" dirty="0">
                <a:solidFill>
                  <a:schemeClr val="tx1"/>
                </a:solidFill>
                <a:latin typeface="BIZ UDP明朝 Medium" panose="02020500000000000000" pitchFamily="18" charset="-128"/>
                <a:ea typeface="BIZ UDP明朝 Medium" panose="02020500000000000000" pitchFamily="18" charset="-128"/>
              </a:rPr>
              <a:t>整備に関する制度整備及び整備に係る補助制度の創設</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機体の研究開発や実証事業等への技術・財政支援  </a:t>
            </a:r>
          </a:p>
        </p:txBody>
      </p:sp>
      <p:sp>
        <p:nvSpPr>
          <p:cNvPr id="26" name="正方形/長方形 25"/>
          <p:cNvSpPr/>
          <p:nvPr/>
        </p:nvSpPr>
        <p:spPr>
          <a:xfrm>
            <a:off x="15301" y="5023111"/>
            <a:ext cx="3230883" cy="546303"/>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④ 自動</a:t>
            </a:r>
            <a:r>
              <a:rPr lang="ja-JP" altLang="en-US" sz="1050" b="1" dirty="0" smtClean="0">
                <a:latin typeface="BIZ UDPゴシック" panose="020B0400000000000000" pitchFamily="50" charset="-128"/>
                <a:ea typeface="BIZ UDPゴシック" panose="020B0400000000000000" pitchFamily="50" charset="-128"/>
              </a:rPr>
              <a:t>運転</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smtClean="0">
              <a:latin typeface="BIZ UDP明朝 Medium" panose="02020500000000000000" pitchFamily="18" charset="-128"/>
              <a:ea typeface="BIZ UDP明朝 Medium" panose="02020500000000000000" pitchFamily="18"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自動運転の実現</a:t>
            </a:r>
            <a:r>
              <a:rPr lang="ja-JP" altLang="en-US" sz="1000" dirty="0">
                <a:latin typeface="BIZ UDPゴシック" panose="020B0400000000000000" pitchFamily="50" charset="-128"/>
                <a:ea typeface="BIZ UDPゴシック" panose="020B0400000000000000" pitchFamily="50" charset="-128"/>
              </a:rPr>
              <a:t>　</a:t>
            </a:r>
          </a:p>
        </p:txBody>
      </p:sp>
      <p:sp>
        <p:nvSpPr>
          <p:cNvPr id="27" name="正方形/長方形 26"/>
          <p:cNvSpPr/>
          <p:nvPr/>
        </p:nvSpPr>
        <p:spPr>
          <a:xfrm>
            <a:off x="100661" y="5547229"/>
            <a:ext cx="3029558" cy="40132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開催時における自動運転（レベル</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４相当）</a:t>
            </a:r>
            <a:r>
              <a:rPr kumimoji="1" lang="ja-JP" altLang="en-US" sz="700" dirty="0">
                <a:solidFill>
                  <a:schemeClr val="tx1"/>
                </a:solidFill>
                <a:latin typeface="BIZ UDP明朝 Medium" panose="02020500000000000000" pitchFamily="18" charset="-128"/>
                <a:ea typeface="BIZ UDP明朝 Medium" panose="02020500000000000000" pitchFamily="18" charset="-128"/>
              </a:rPr>
              <a:t>実現のため</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必要な路側</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センサー等のインフラ整備 </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遠隔</a:t>
            </a:r>
            <a:r>
              <a:rPr kumimoji="1" lang="ja-JP" altLang="en-US" sz="700" dirty="0">
                <a:solidFill>
                  <a:schemeClr val="tx1"/>
                </a:solidFill>
                <a:latin typeface="BIZ UDP明朝 Medium" panose="02020500000000000000" pitchFamily="18" charset="-128"/>
                <a:ea typeface="BIZ UDP明朝 Medium" panose="02020500000000000000" pitchFamily="18" charset="-128"/>
              </a:rPr>
              <a:t>管制の運行基準や監視員の資格要件について具体的な制度の早期</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整備</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sp>
        <p:nvSpPr>
          <p:cNvPr id="28" name="正方形/長方形 27"/>
          <p:cNvSpPr/>
          <p:nvPr/>
        </p:nvSpPr>
        <p:spPr>
          <a:xfrm>
            <a:off x="22655" y="5911647"/>
            <a:ext cx="3230883"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⑤ </a:t>
            </a:r>
            <a:r>
              <a:rPr lang="en-US" altLang="ja-JP" sz="1050" b="1" dirty="0" err="1" smtClean="0">
                <a:latin typeface="BIZ UDPゴシック" panose="020B0400000000000000" pitchFamily="50" charset="-128"/>
                <a:ea typeface="BIZ UDPゴシック" panose="020B0400000000000000" pitchFamily="50" charset="-128"/>
              </a:rPr>
              <a:t>MaaS</a:t>
            </a:r>
            <a:r>
              <a:rPr lang="ja-JP" altLang="en-US" sz="1050" b="1" dirty="0" smtClean="0">
                <a:latin typeface="BIZ UDPゴシック" panose="020B0400000000000000" pitchFamily="50" charset="-128"/>
                <a:ea typeface="BIZ UDPゴシック" panose="020B0400000000000000" pitchFamily="50" charset="-128"/>
              </a:rPr>
              <a:t>（マース）</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　</a:t>
            </a:r>
            <a:endParaRPr lang="en-US" altLang="ja-JP" sz="900" b="1"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en-US" altLang="ja-JP" sz="900" dirty="0" err="1" smtClean="0">
                <a:latin typeface="BIZ UDPゴシック" panose="020B0400000000000000" pitchFamily="50" charset="-128"/>
                <a:ea typeface="BIZ UDPゴシック" panose="020B0400000000000000" pitchFamily="50" charset="-128"/>
              </a:rPr>
              <a:t>MaaS</a:t>
            </a:r>
            <a:r>
              <a:rPr lang="ja-JP" altLang="en-US" sz="900" dirty="0" smtClean="0">
                <a:latin typeface="BIZ UDPゴシック" panose="020B0400000000000000" pitchFamily="50" charset="-128"/>
                <a:ea typeface="BIZ UDPゴシック" panose="020B0400000000000000" pitchFamily="50" charset="-128"/>
              </a:rPr>
              <a:t>の</a:t>
            </a:r>
            <a:r>
              <a:rPr lang="ja-JP" altLang="en-US" sz="900" dirty="0">
                <a:latin typeface="BIZ UDPゴシック" panose="020B0400000000000000" pitchFamily="50" charset="-128"/>
                <a:ea typeface="BIZ UDPゴシック" panose="020B0400000000000000" pitchFamily="50" charset="-128"/>
              </a:rPr>
              <a:t>展開</a:t>
            </a:r>
            <a:endParaRPr lang="en-US" altLang="ja-JP" sz="900" dirty="0">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84086" y="6426345"/>
            <a:ext cx="3029558" cy="324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「関西</a:t>
            </a:r>
            <a:r>
              <a:rPr kumimoji="1" lang="en-US" altLang="ja-JP" sz="700" dirty="0" err="1">
                <a:solidFill>
                  <a:schemeClr val="tx1"/>
                </a:solidFill>
                <a:latin typeface="BIZ UDP明朝 Medium" panose="02020500000000000000" pitchFamily="18" charset="-128"/>
                <a:ea typeface="BIZ UDP明朝 Medium" panose="02020500000000000000" pitchFamily="18" charset="-128"/>
              </a:rPr>
              <a:t>MaaS</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アプリ」（仮称）の構築・機能拡充に対する財政</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○同アプリのデータ連携先となる交通事業者や観光事</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業者</a:t>
            </a:r>
            <a:r>
              <a:rPr kumimoji="1" lang="ja-JP" altLang="en-US" sz="700" dirty="0">
                <a:solidFill>
                  <a:schemeClr val="tx1"/>
                </a:solidFill>
                <a:latin typeface="BIZ UDP明朝 Medium" panose="02020500000000000000" pitchFamily="18" charset="-128"/>
                <a:ea typeface="BIZ UDP明朝 Medium" panose="02020500000000000000" pitchFamily="18" charset="-128"/>
              </a:rPr>
              <a:t>等</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の</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システム整備等への財政支援</a:t>
            </a:r>
          </a:p>
        </p:txBody>
      </p:sp>
      <p:sp>
        <p:nvSpPr>
          <p:cNvPr id="7" name="テキスト ボックス 6"/>
          <p:cNvSpPr txBox="1"/>
          <p:nvPr/>
        </p:nvSpPr>
        <p:spPr>
          <a:xfrm>
            <a:off x="132088" y="1676099"/>
            <a:ext cx="2932213"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再生医療の実用化がスタート</a:t>
            </a:r>
            <a:r>
              <a:rPr lang="ja-JP" altLang="en-US" sz="700" b="1" dirty="0" smtClean="0">
                <a:latin typeface="BIZ UDPゴシック" panose="020B0400000000000000" pitchFamily="50" charset="-128"/>
                <a:ea typeface="BIZ UDPゴシック" panose="020B0400000000000000" pitchFamily="50" charset="-128"/>
              </a:rPr>
              <a:t>、再生</a:t>
            </a:r>
            <a:r>
              <a:rPr lang="ja-JP" altLang="en-US" sz="700" b="1" dirty="0">
                <a:latin typeface="BIZ UDPゴシック" panose="020B0400000000000000" pitchFamily="50" charset="-128"/>
                <a:ea typeface="BIZ UDPゴシック" panose="020B0400000000000000" pitchFamily="50" charset="-128"/>
              </a:rPr>
              <a:t>医療を国内外へ発信</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122725" y="3025989"/>
            <a:ext cx="2496196"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パーソナライズされた健康プログラムの実装</a:t>
            </a:r>
          </a:p>
        </p:txBody>
      </p:sp>
      <p:sp>
        <p:nvSpPr>
          <p:cNvPr id="70" name="テキスト ボックス 69"/>
          <p:cNvSpPr txBox="1"/>
          <p:nvPr/>
        </p:nvSpPr>
        <p:spPr>
          <a:xfrm>
            <a:off x="122726" y="4025300"/>
            <a:ext cx="223330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ベイエリアを中心</a:t>
            </a:r>
            <a:r>
              <a:rPr lang="ja-JP" altLang="en-US" sz="700" b="1" dirty="0">
                <a:latin typeface="BIZ UDPゴシック" panose="020B0400000000000000" pitchFamily="50" charset="-128"/>
                <a:ea typeface="BIZ UDPゴシック" panose="020B0400000000000000" pitchFamily="50" charset="-128"/>
              </a:rPr>
              <a:t>に「商用運航」</a:t>
            </a:r>
            <a:r>
              <a:rPr lang="ja-JP" altLang="en-US" sz="700" b="1" dirty="0" smtClean="0">
                <a:latin typeface="BIZ UDPゴシック" panose="020B0400000000000000" pitchFamily="50" charset="-128"/>
                <a:ea typeface="BIZ UDPゴシック" panose="020B0400000000000000" pitchFamily="50" charset="-128"/>
              </a:rPr>
              <a:t>を実現</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71" name="テキスト ボックス 70"/>
          <p:cNvSpPr txBox="1"/>
          <p:nvPr/>
        </p:nvSpPr>
        <p:spPr>
          <a:xfrm>
            <a:off x="127638" y="5260994"/>
            <a:ext cx="2759089"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会場内移動とアクセス</a:t>
            </a:r>
            <a:r>
              <a:rPr lang="ja-JP" altLang="en-US" sz="700" b="1" dirty="0">
                <a:latin typeface="BIZ UDPゴシック" panose="020B0400000000000000" pitchFamily="50" charset="-128"/>
                <a:ea typeface="BIZ UDPゴシック" panose="020B0400000000000000" pitchFamily="50" charset="-128"/>
              </a:rPr>
              <a:t>にレベル４の自動運転を実現</a:t>
            </a:r>
          </a:p>
        </p:txBody>
      </p:sp>
      <p:sp>
        <p:nvSpPr>
          <p:cNvPr id="72" name="テキスト ボックス 71"/>
          <p:cNvSpPr txBox="1"/>
          <p:nvPr/>
        </p:nvSpPr>
        <p:spPr>
          <a:xfrm>
            <a:off x="122726" y="6141096"/>
            <a:ext cx="1917513"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万博</a:t>
            </a:r>
            <a:r>
              <a:rPr lang="ja-JP" altLang="en-US" sz="700" b="1" dirty="0" smtClean="0">
                <a:latin typeface="BIZ UDPゴシック" panose="020B0400000000000000" pitchFamily="50" charset="-128"/>
                <a:ea typeface="BIZ UDPゴシック" panose="020B0400000000000000" pitchFamily="50" charset="-128"/>
              </a:rPr>
              <a:t>来訪者向けの</a:t>
            </a:r>
            <a:r>
              <a:rPr lang="en-US" altLang="ja-JP" sz="700" b="1" dirty="0" err="1" smtClean="0">
                <a:latin typeface="BIZ UDPゴシック" panose="020B0400000000000000" pitchFamily="50" charset="-128"/>
                <a:ea typeface="BIZ UDPゴシック" panose="020B0400000000000000" pitchFamily="50" charset="-128"/>
              </a:rPr>
              <a:t>MaaS</a:t>
            </a:r>
            <a:r>
              <a:rPr lang="ja-JP" altLang="en-US" sz="700" b="1" dirty="0" smtClean="0">
                <a:latin typeface="BIZ UDPゴシック" panose="020B0400000000000000" pitchFamily="50" charset="-128"/>
                <a:ea typeface="BIZ UDPゴシック" panose="020B0400000000000000" pitchFamily="50" charset="-128"/>
              </a:rPr>
              <a:t>構築</a:t>
            </a:r>
            <a:endParaRPr lang="ja-JP" altLang="en-US" sz="700" b="1" dirty="0">
              <a:latin typeface="BIZ UDPゴシック" panose="020B0400000000000000" pitchFamily="50" charset="-128"/>
              <a:ea typeface="BIZ UDPゴシック" panose="020B0400000000000000" pitchFamily="50" charset="-128"/>
            </a:endParaRPr>
          </a:p>
        </p:txBody>
      </p:sp>
      <p:sp>
        <p:nvSpPr>
          <p:cNvPr id="64" name="対角する 2 つの角を切り取った四角形 63"/>
          <p:cNvSpPr/>
          <p:nvPr/>
        </p:nvSpPr>
        <p:spPr>
          <a:xfrm>
            <a:off x="14533" y="928651"/>
            <a:ext cx="3528000" cy="249854"/>
          </a:xfrm>
          <a:prstGeom prst="snip2DiagRect">
            <a:avLst>
              <a:gd name="adj1" fmla="val 23314"/>
              <a:gd name="adj2" fmla="val 16667"/>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万博を契機とした「未来社会」の実現に向けて</a:t>
            </a:r>
          </a:p>
        </p:txBody>
      </p:sp>
      <p:sp>
        <p:nvSpPr>
          <p:cNvPr id="68" name="正方形/長方形 67"/>
          <p:cNvSpPr/>
          <p:nvPr/>
        </p:nvSpPr>
        <p:spPr>
          <a:xfrm>
            <a:off x="6867711" y="3452164"/>
            <a:ext cx="2998037" cy="3324458"/>
          </a:xfrm>
          <a:prstGeom prst="rect">
            <a:avLst/>
          </a:prstGeom>
          <a:pattFill prst="smCheck">
            <a:fgClr>
              <a:schemeClr val="accent1">
                <a:lumMod val="20000"/>
                <a:lumOff val="80000"/>
              </a:schemeClr>
            </a:fgClr>
            <a:bgClr>
              <a:schemeClr val="bg1"/>
            </a:bgClr>
          </a:patt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83" name="正方形/長方形 82"/>
          <p:cNvSpPr/>
          <p:nvPr/>
        </p:nvSpPr>
        <p:spPr>
          <a:xfrm>
            <a:off x="6887051" y="4650171"/>
            <a:ext cx="3058243" cy="253916"/>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②　防災対策、テロ・サイバー等防犯対策</a:t>
            </a:r>
            <a:endParaRPr lang="ja-JP" altLang="en-US" sz="1050" b="1" dirty="0">
              <a:latin typeface="BIZ UDPゴシック" panose="020B0400000000000000" pitchFamily="50" charset="-128"/>
              <a:ea typeface="BIZ UDPゴシック" panose="020B0400000000000000" pitchFamily="50" charset="-128"/>
            </a:endParaRPr>
          </a:p>
        </p:txBody>
      </p:sp>
      <p:sp>
        <p:nvSpPr>
          <p:cNvPr id="84" name="正方形/長方形 83"/>
          <p:cNvSpPr/>
          <p:nvPr/>
        </p:nvSpPr>
        <p:spPr>
          <a:xfrm>
            <a:off x="6920676" y="3703765"/>
            <a:ext cx="2896436" cy="936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会場に</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おける地元中</a:t>
            </a:r>
            <a:r>
              <a:rPr kumimoji="1" lang="ja-JP" altLang="en-US" sz="700" dirty="0">
                <a:solidFill>
                  <a:schemeClr val="tx1"/>
                </a:solidFill>
                <a:latin typeface="BIZ UDP明朝 Medium" panose="02020500000000000000" pitchFamily="18" charset="-128"/>
                <a:ea typeface="BIZ UDP明朝 Medium" panose="02020500000000000000" pitchFamily="18" charset="-128"/>
              </a:rPr>
              <a:t>小企業等の技術等</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の活用</a:t>
            </a:r>
            <a:r>
              <a:rPr kumimoji="1" lang="ja-JP" altLang="en-US" sz="700" dirty="0">
                <a:solidFill>
                  <a:schemeClr val="tx1"/>
                </a:solidFill>
                <a:latin typeface="BIZ UDP明朝 Medium" panose="02020500000000000000" pitchFamily="18" charset="-128"/>
                <a:ea typeface="BIZ UDP明朝 Medium" panose="02020500000000000000" pitchFamily="18" charset="-128"/>
              </a:rPr>
              <a:t>、参画</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促進</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①</a:t>
            </a:r>
            <a:r>
              <a:rPr kumimoji="1" lang="ja-JP" altLang="en-US" sz="700" dirty="0">
                <a:solidFill>
                  <a:schemeClr val="tx1"/>
                </a:solidFill>
                <a:latin typeface="BIZ UDP明朝 Medium" panose="02020500000000000000" pitchFamily="18" charset="-128"/>
                <a:ea typeface="BIZ UDP明朝 Medium" panose="02020500000000000000" pitchFamily="18" charset="-128"/>
              </a:rPr>
              <a:t>国の取組みにおける対応（「万博関連事業受注者登録システム」</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の</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積極的</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な活用</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、博覧会</a:t>
            </a:r>
            <a:r>
              <a:rPr kumimoji="1" lang="ja-JP" altLang="en-US" sz="700" dirty="0">
                <a:solidFill>
                  <a:schemeClr val="tx1"/>
                </a:solidFill>
                <a:latin typeface="BIZ UDP明朝 Medium" panose="02020500000000000000" pitchFamily="18" charset="-128"/>
                <a:ea typeface="BIZ UDP明朝 Medium" panose="02020500000000000000" pitchFamily="18" charset="-128"/>
              </a:rPr>
              <a:t>協会など関係先への周知を含む。</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a:solidFill>
                  <a:schemeClr val="tx1"/>
                </a:solidFill>
                <a:latin typeface="BIZ UDP明朝 Medium" panose="02020500000000000000" pitchFamily="18" charset="-128"/>
                <a:ea typeface="BIZ UDP明朝 Medium" panose="02020500000000000000" pitchFamily="18" charset="-128"/>
              </a:rPr>
              <a:t>　②博覧会協会への働きかけ（大阪・関西地域への優先発注制度の創設</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同システムの積極的</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な活用、中小企業等の調達コード</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への</a:t>
            </a:r>
            <a:r>
              <a:rPr kumimoji="1" lang="ja-JP" altLang="en-US" sz="700" dirty="0">
                <a:solidFill>
                  <a:schemeClr val="tx1"/>
                </a:solidFill>
                <a:latin typeface="BIZ UDP明朝 Medium" panose="02020500000000000000" pitchFamily="18" charset="-128"/>
                <a:ea typeface="BIZ UDP明朝 Medium" panose="02020500000000000000" pitchFamily="18" charset="-128"/>
              </a:rPr>
              <a:t>対応</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en-US" altLang="ja-JP"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など</a:t>
            </a:r>
            <a:r>
              <a:rPr kumimoji="1" lang="ja-JP" altLang="en-US" sz="700" dirty="0">
                <a:solidFill>
                  <a:schemeClr val="tx1"/>
                </a:solidFill>
                <a:latin typeface="BIZ UDP明朝 Medium" panose="02020500000000000000" pitchFamily="18" charset="-128"/>
                <a:ea typeface="BIZ UDP明朝 Medium" panose="02020500000000000000" pitchFamily="18" charset="-128"/>
              </a:rPr>
              <a:t>中小企業等が参画</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しやすい環境</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の整備</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a:t>
            </a:r>
          </a:p>
          <a:p>
            <a:pPr marL="72000" indent="-432000"/>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〇 会</a:t>
            </a:r>
            <a:r>
              <a:rPr kumimoji="1" lang="ja-JP" altLang="en-US" sz="700" dirty="0">
                <a:solidFill>
                  <a:schemeClr val="tx1"/>
                </a:solidFill>
                <a:latin typeface="BIZ UDP明朝 Medium" panose="02020500000000000000" pitchFamily="18" charset="-128"/>
                <a:ea typeface="BIZ UDP明朝 Medium" panose="02020500000000000000" pitchFamily="18" charset="-128"/>
              </a:rPr>
              <a:t>場内の国の取組みにおいて、再生産可能な資源である木材の積極的な</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利用</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sp>
        <p:nvSpPr>
          <p:cNvPr id="85" name="正方形/長方形 84"/>
          <p:cNvSpPr/>
          <p:nvPr/>
        </p:nvSpPr>
        <p:spPr>
          <a:xfrm>
            <a:off x="6914380" y="4875574"/>
            <a:ext cx="2896128" cy="57281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様々な媒体を通じた情報発信により、国内外からの来阪者が安心できる環境づくりへの財政支援</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サイバーセキュリティ戦略</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の取組みの強力な推進</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サイバーセキュリティの専門人材の育成・確保に向けた継続的な人的支援</a:t>
            </a:r>
          </a:p>
        </p:txBody>
      </p:sp>
      <p:sp>
        <p:nvSpPr>
          <p:cNvPr id="86" name="正方形/長方形 85"/>
          <p:cNvSpPr/>
          <p:nvPr/>
        </p:nvSpPr>
        <p:spPr>
          <a:xfrm>
            <a:off x="6888801" y="3436445"/>
            <a:ext cx="3321962" cy="253916"/>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① 中</a:t>
            </a:r>
            <a:r>
              <a:rPr lang="ja-JP" altLang="en-US" sz="1050" b="1" dirty="0">
                <a:latin typeface="BIZ UDPゴシック" panose="020B0400000000000000" pitchFamily="50" charset="-128"/>
                <a:ea typeface="BIZ UDPゴシック" panose="020B0400000000000000" pitchFamily="50" charset="-128"/>
              </a:rPr>
              <a:t>小企業等の参画促進、木材の</a:t>
            </a:r>
            <a:r>
              <a:rPr lang="ja-JP" altLang="en-US" sz="1050" b="1" dirty="0" smtClean="0">
                <a:latin typeface="BIZ UDPゴシック" panose="020B0400000000000000" pitchFamily="50" charset="-128"/>
                <a:ea typeface="BIZ UDPゴシック" panose="020B0400000000000000" pitchFamily="50" charset="-128"/>
              </a:rPr>
              <a:t>活用促進</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91" name="正方形/長方形 90"/>
          <p:cNvSpPr/>
          <p:nvPr/>
        </p:nvSpPr>
        <p:spPr>
          <a:xfrm>
            <a:off x="6890761" y="5442503"/>
            <a:ext cx="3058243" cy="25391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③　感染症対策の</a:t>
            </a:r>
            <a:r>
              <a:rPr lang="ja-JP" altLang="en-US" sz="1050" b="1" dirty="0" smtClean="0">
                <a:latin typeface="BIZ UDPゴシック" panose="020B0400000000000000" pitchFamily="50" charset="-128"/>
                <a:ea typeface="BIZ UDPゴシック" panose="020B0400000000000000" pitchFamily="50" charset="-128"/>
              </a:rPr>
              <a:t>強化</a:t>
            </a:r>
            <a:endParaRPr lang="ja-JP" altLang="en-US" sz="1050" b="1" dirty="0">
              <a:latin typeface="BIZ UDPゴシック" panose="020B0400000000000000" pitchFamily="50" charset="-128"/>
              <a:ea typeface="BIZ UDPゴシック" panose="020B0400000000000000" pitchFamily="50" charset="-128"/>
            </a:endParaRPr>
          </a:p>
        </p:txBody>
      </p:sp>
      <p:sp>
        <p:nvSpPr>
          <p:cNvPr id="92" name="正方形/長方形 91"/>
          <p:cNvSpPr/>
          <p:nvPr/>
        </p:nvSpPr>
        <p:spPr>
          <a:xfrm>
            <a:off x="6930951" y="5678242"/>
            <a:ext cx="2896436" cy="2880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新興感染症等に対応する検疫体制の充実等</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r>
              <a:rPr kumimoji="1" lang="ja-JP" altLang="en-US" sz="700" dirty="0">
                <a:solidFill>
                  <a:schemeClr val="tx1"/>
                </a:solidFill>
                <a:latin typeface="BIZ UDP明朝 Medium" panose="02020500000000000000" pitchFamily="18" charset="-128"/>
                <a:ea typeface="BIZ UDP明朝 Medium" panose="02020500000000000000" pitchFamily="18" charset="-128"/>
              </a:rPr>
              <a:t>○ 新興感染症等の国内流入に関するサーベイランス体制強化に係る支援</a:t>
            </a:r>
          </a:p>
        </p:txBody>
      </p:sp>
      <p:sp>
        <p:nvSpPr>
          <p:cNvPr id="94" name="対角する 2 つの角を切り取った四角形 93"/>
          <p:cNvSpPr/>
          <p:nvPr/>
        </p:nvSpPr>
        <p:spPr>
          <a:xfrm>
            <a:off x="6876703" y="3127607"/>
            <a:ext cx="2895947" cy="249854"/>
          </a:xfrm>
          <a:prstGeom prst="snip2DiagRect">
            <a:avLst>
              <a:gd name="adj1" fmla="val 36597"/>
              <a:gd name="adj2" fmla="val 16667"/>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万博会場の整備・運営にあたって</a:t>
            </a:r>
          </a:p>
        </p:txBody>
      </p:sp>
      <p:sp>
        <p:nvSpPr>
          <p:cNvPr id="80" name="額縁 79"/>
          <p:cNvSpPr/>
          <p:nvPr/>
        </p:nvSpPr>
        <p:spPr>
          <a:xfrm>
            <a:off x="207530" y="569299"/>
            <a:ext cx="9504000" cy="305625"/>
          </a:xfrm>
          <a:prstGeom prst="bevel">
            <a:avLst>
              <a:gd name="adj" fmla="val 0"/>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「いのち輝く未来社会のデザイン」というテーマの下、大阪</a:t>
            </a:r>
            <a:r>
              <a:rPr kumimoji="1" lang="ja-JP" altLang="en-US" sz="800" dirty="0">
                <a:solidFill>
                  <a:schemeClr val="tx1"/>
                </a:solidFill>
                <a:latin typeface="BIZ UDPゴシック" panose="020B0400000000000000" pitchFamily="50" charset="-128"/>
                <a:ea typeface="BIZ UDPゴシック" panose="020B0400000000000000" pitchFamily="50" charset="-128"/>
              </a:rPr>
              <a:t>・関西万博</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を契機に、世界の課題解決や、わが国の持続的な成長・発展につなげていく。そのためには、ライフサイエンスや次世代エネルギーなど、大阪・関西の強みを最大限に活かし、万博のコンセプト「未来社会の実験場」を</a:t>
            </a:r>
            <a:r>
              <a:rPr kumimoji="1" lang="ja-JP" altLang="en-US" sz="800" dirty="0">
                <a:solidFill>
                  <a:schemeClr val="tx1"/>
                </a:solidFill>
                <a:latin typeface="BIZ UDPゴシック" panose="020B0400000000000000" pitchFamily="50" charset="-128"/>
                <a:ea typeface="BIZ UDPゴシック" panose="020B0400000000000000" pitchFamily="50" charset="-128"/>
              </a:rPr>
              <a:t>体現する取組みを加速していくことが必要</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本アクションプランでは、大阪府・大阪市として、万博のテーマやコンセプトを踏まえ、その強みが発揮できると考えられる項目ごとに「めざす姿」を明示。あわせて、直面する課題と国への要望事項を取りまとめたもの。</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pic>
        <p:nvPicPr>
          <p:cNvPr id="69" name="図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9075" y="3811555"/>
            <a:ext cx="625755" cy="469317"/>
          </a:xfrm>
          <a:prstGeom prst="rect">
            <a:avLst/>
          </a:prstGeom>
          <a:effectLst>
            <a:softEdge rad="0"/>
          </a:effectLst>
        </p:spPr>
      </p:pic>
      <p:sp>
        <p:nvSpPr>
          <p:cNvPr id="82" name="テキスト ボックス 81">
            <a:extLst>
              <a:ext uri="{FF2B5EF4-FFF2-40B4-BE49-F238E27FC236}">
                <a16:creationId xmlns:a16="http://schemas.microsoft.com/office/drawing/2014/main" id="{233774CE-BB03-49E5-94E8-1F2C71E354FD}"/>
              </a:ext>
            </a:extLst>
          </p:cNvPr>
          <p:cNvSpPr txBox="1"/>
          <p:nvPr/>
        </p:nvSpPr>
        <p:spPr>
          <a:xfrm>
            <a:off x="1812293" y="2755513"/>
            <a:ext cx="922244" cy="206390"/>
          </a:xfrm>
          <a:prstGeom prst="rect">
            <a:avLst/>
          </a:prstGeom>
          <a:noFill/>
        </p:spPr>
        <p:txBody>
          <a:bodyPr wrap="square" lIns="0" tIns="0" rIns="0" bIns="0" rtlCol="0" anchor="ctr" anchorCtr="0">
            <a:noAutofit/>
          </a:bodyPr>
          <a:lstStyle/>
          <a:p>
            <a:r>
              <a:rPr lang="zh-CN" altLang="en-US" sz="500" b="1" dirty="0" smtClean="0">
                <a:latin typeface="BIZ UDPゴシック" panose="020B0400000000000000" pitchFamily="50" charset="-128"/>
                <a:ea typeface="BIZ UDPゴシック" panose="020B0400000000000000" pitchFamily="50" charset="-128"/>
                <a:cs typeface="Meiryo UI" panose="020B0604030504040204" pitchFamily="50" charset="-128"/>
              </a:rPr>
              <a:t>「</a:t>
            </a:r>
            <a:r>
              <a:rPr lang="zh-CN" altLang="en-US" sz="500" b="1" dirty="0">
                <a:latin typeface="BIZ UDPゴシック" panose="020B0400000000000000" pitchFamily="50" charset="-128"/>
                <a:ea typeface="BIZ UDPゴシック" panose="020B0400000000000000" pitchFamily="50" charset="-128"/>
                <a:cs typeface="Meiryo UI" panose="020B0604030504040204" pitchFamily="50" charset="-128"/>
              </a:rPr>
              <a:t>未来医療国際拠点」</a:t>
            </a:r>
            <a:r>
              <a:rPr lang="ja-JP" altLang="en-US" sz="500" b="1" dirty="0" smtClean="0">
                <a:latin typeface="BIZ UDPゴシック" panose="020B0400000000000000" pitchFamily="50" charset="-128"/>
                <a:ea typeface="BIZ UDPゴシック" panose="020B0400000000000000" pitchFamily="50" charset="-128"/>
                <a:cs typeface="Meiryo UI" panose="020B0604030504040204" pitchFamily="50" charset="-128"/>
              </a:rPr>
              <a:t>イメージ▶</a:t>
            </a:r>
            <a:endParaRPr lang="en-US" altLang="ja-JP" sz="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9" name="正方形/長方形 18"/>
          <p:cNvSpPr/>
          <p:nvPr/>
        </p:nvSpPr>
        <p:spPr>
          <a:xfrm>
            <a:off x="3192368" y="5546224"/>
            <a:ext cx="3624810" cy="1243463"/>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5" name="角丸四角形 44"/>
          <p:cNvSpPr/>
          <p:nvPr/>
        </p:nvSpPr>
        <p:spPr>
          <a:xfrm>
            <a:off x="3189946" y="5444463"/>
            <a:ext cx="1512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５．観光・文化</a:t>
            </a:r>
          </a:p>
        </p:txBody>
      </p:sp>
      <p:sp>
        <p:nvSpPr>
          <p:cNvPr id="46" name="正方形/長方形 45"/>
          <p:cNvSpPr/>
          <p:nvPr/>
        </p:nvSpPr>
        <p:spPr>
          <a:xfrm>
            <a:off x="3196853" y="5603159"/>
            <a:ext cx="3214456"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⑩ 多様な都市魅力の創出・</a:t>
            </a:r>
            <a:r>
              <a:rPr lang="ja-JP" altLang="en-US" sz="1050" b="1" dirty="0" smtClean="0">
                <a:latin typeface="BIZ UDPゴシック" panose="020B0400000000000000" pitchFamily="50" charset="-128"/>
                <a:ea typeface="BIZ UDPゴシック" panose="020B0400000000000000" pitchFamily="50" charset="-128"/>
              </a:rPr>
              <a:t>発信</a:t>
            </a:r>
            <a:endParaRPr lang="en-US" altLang="ja-JP" sz="1050" b="1" dirty="0" smtClean="0">
              <a:latin typeface="BIZ UDPゴシック" panose="020B0400000000000000" pitchFamily="50" charset="-128"/>
              <a:ea typeface="BIZ UDPゴシック" panose="020B0400000000000000" pitchFamily="50" charset="-128"/>
            </a:endParaRPr>
          </a:p>
          <a:p>
            <a:endParaRPr lang="en-US" altLang="ja-JP" sz="800"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大阪・関西の都市魅力の創出・発信</a:t>
            </a:r>
          </a:p>
        </p:txBody>
      </p:sp>
      <p:sp>
        <p:nvSpPr>
          <p:cNvPr id="47" name="正方形/長方形 46"/>
          <p:cNvSpPr/>
          <p:nvPr/>
        </p:nvSpPr>
        <p:spPr>
          <a:xfrm>
            <a:off x="3270140" y="6234039"/>
            <a:ext cx="3518485" cy="49855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最先端</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のデジタル技術と観光資源を融合させた新たな観光コンテンツ開発の推進</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文化芸術活動や国内外への文化芸術の魅力発信等の取組みに対する支援の充実</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関西・日本各地への周遊・滞在に向けた、広域周遊観光ルートの整備・充実及び国内外への効果的な観光プロモーションの推進</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淀川舟運活性化に向けた、航路開拓等の取組みの推進</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p:txBody>
      </p:sp>
      <p:sp>
        <p:nvSpPr>
          <p:cNvPr id="50" name="正方形/長方形 49"/>
          <p:cNvSpPr/>
          <p:nvPr/>
        </p:nvSpPr>
        <p:spPr>
          <a:xfrm>
            <a:off x="3194980" y="6016652"/>
            <a:ext cx="2078891"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a:t>
            </a:r>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水上交通ネットワーク</a:t>
            </a:r>
            <a:r>
              <a:rPr lang="ja-JP" altLang="en-US" sz="900" dirty="0" smtClean="0">
                <a:latin typeface="BIZ UDPゴシック" panose="020B0400000000000000" pitchFamily="50" charset="-128"/>
                <a:ea typeface="BIZ UDPゴシック" panose="020B0400000000000000" pitchFamily="50" charset="-128"/>
              </a:rPr>
              <a:t>構築</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52" name="正方形/長方形 51"/>
          <p:cNvSpPr/>
          <p:nvPr/>
        </p:nvSpPr>
        <p:spPr>
          <a:xfrm>
            <a:off x="6866464" y="1352549"/>
            <a:ext cx="2999073" cy="1673439"/>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53" name="角丸四角形 52"/>
          <p:cNvSpPr/>
          <p:nvPr/>
        </p:nvSpPr>
        <p:spPr>
          <a:xfrm>
            <a:off x="6870910" y="1252020"/>
            <a:ext cx="2268000" cy="180000"/>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en-US" altLang="ja-JP" sz="1100" b="1" dirty="0">
                <a:latin typeface="BIZ UDPゴシック" panose="020B0400000000000000" pitchFamily="50" charset="-128"/>
                <a:ea typeface="BIZ UDPゴシック" panose="020B0400000000000000" pitchFamily="50" charset="-128"/>
              </a:rPr>
              <a:t>6</a:t>
            </a:r>
            <a:r>
              <a:rPr lang="ja-JP" altLang="en-US" sz="1100" b="1" dirty="0" err="1">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おもてなし・利便性向上</a:t>
            </a:r>
          </a:p>
        </p:txBody>
      </p:sp>
      <p:sp>
        <p:nvSpPr>
          <p:cNvPr id="54" name="正方形/長方形 53"/>
          <p:cNvSpPr/>
          <p:nvPr/>
        </p:nvSpPr>
        <p:spPr>
          <a:xfrm>
            <a:off x="6864003" y="2139479"/>
            <a:ext cx="3058243"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⑫ 空港運用の</a:t>
            </a:r>
            <a:r>
              <a:rPr lang="ja-JP" altLang="en-US" sz="1050" b="1" dirty="0" smtClean="0">
                <a:latin typeface="BIZ UDPゴシック" panose="020B0400000000000000" pitchFamily="50" charset="-128"/>
                <a:ea typeface="BIZ UDPゴシック" panose="020B0400000000000000" pitchFamily="50" charset="-128"/>
              </a:rPr>
              <a:t>強化</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b="1" dirty="0">
                <a:latin typeface="BIZ UDPゴシック" panose="020B0400000000000000" pitchFamily="50" charset="-128"/>
                <a:ea typeface="BIZ UDPゴシック" panose="020B0400000000000000" pitchFamily="50" charset="-128"/>
              </a:rPr>
              <a:t>　</a:t>
            </a:r>
            <a:endParaRPr lang="en-US" altLang="ja-JP" sz="800" u="sng" dirty="0">
              <a:latin typeface="BIZ UDP明朝 Medium" panose="02020500000000000000" pitchFamily="18" charset="-128"/>
              <a:ea typeface="BIZ UDP明朝 Medium" panose="02020500000000000000" pitchFamily="18"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関西国際空港の運用</a:t>
            </a:r>
            <a:r>
              <a:rPr lang="ja-JP" altLang="en-US" sz="900" dirty="0" smtClean="0">
                <a:latin typeface="BIZ UDPゴシック" panose="020B0400000000000000" pitchFamily="50" charset="-128"/>
                <a:ea typeface="BIZ UDPゴシック" panose="020B0400000000000000" pitchFamily="50" charset="-128"/>
              </a:rPr>
              <a:t>強化</a:t>
            </a:r>
            <a:endParaRPr lang="ja-JP" altLang="en-US" sz="900" dirty="0">
              <a:latin typeface="BIZ UDPゴシック" panose="020B0400000000000000" pitchFamily="50" charset="-128"/>
              <a:ea typeface="BIZ UDPゴシック" panose="020B0400000000000000" pitchFamily="50" charset="-128"/>
            </a:endParaRPr>
          </a:p>
        </p:txBody>
      </p:sp>
      <p:sp>
        <p:nvSpPr>
          <p:cNvPr id="55" name="正方形/長方形 54"/>
          <p:cNvSpPr/>
          <p:nvPr/>
        </p:nvSpPr>
        <p:spPr>
          <a:xfrm>
            <a:off x="6914388" y="1903210"/>
            <a:ext cx="2912857" cy="25607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ユニバーサルデザインタクシー</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を導入するタクシー事業者への支援の拡大</a:t>
            </a:r>
          </a:p>
        </p:txBody>
      </p:sp>
      <p:sp>
        <p:nvSpPr>
          <p:cNvPr id="57" name="正方形/長方形 56"/>
          <p:cNvSpPr/>
          <p:nvPr/>
        </p:nvSpPr>
        <p:spPr>
          <a:xfrm>
            <a:off x="6914380" y="2655960"/>
            <a:ext cx="2912056" cy="31901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関西</a:t>
            </a:r>
            <a:r>
              <a:rPr kumimoji="1" lang="ja-JP" altLang="en-US" sz="700" dirty="0">
                <a:solidFill>
                  <a:schemeClr val="tx1"/>
                </a:solidFill>
                <a:latin typeface="BIZ UDP明朝 Medium" panose="02020500000000000000" pitchFamily="18" charset="-128"/>
                <a:ea typeface="BIZ UDP明朝 Medium" panose="02020500000000000000" pitchFamily="18" charset="-128"/>
              </a:rPr>
              <a:t>国際空港の受入能力の向上に対する国の継続的な関与と支援</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関西</a:t>
            </a:r>
            <a:r>
              <a:rPr kumimoji="1" lang="ja-JP" altLang="en-US" sz="700" dirty="0">
                <a:solidFill>
                  <a:schemeClr val="tx1"/>
                </a:solidFill>
                <a:latin typeface="BIZ UDP明朝 Medium" panose="02020500000000000000" pitchFamily="18" charset="-128"/>
                <a:ea typeface="BIZ UDP明朝 Medium" panose="02020500000000000000" pitchFamily="18" charset="-128"/>
              </a:rPr>
              <a:t>国際空港に</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おいて導入</a:t>
            </a:r>
            <a:r>
              <a:rPr kumimoji="1" lang="ja-JP" altLang="en-US" sz="700" dirty="0">
                <a:solidFill>
                  <a:schemeClr val="tx1"/>
                </a:solidFill>
                <a:latin typeface="BIZ UDP明朝 Medium" panose="02020500000000000000" pitchFamily="18" charset="-128"/>
                <a:ea typeface="BIZ UDP明朝 Medium" panose="02020500000000000000" pitchFamily="18" charset="-128"/>
              </a:rPr>
              <a:t>予定の顔認証システムと、国の出入国審査システムとの連携</a:t>
            </a:r>
          </a:p>
        </p:txBody>
      </p:sp>
      <p:sp>
        <p:nvSpPr>
          <p:cNvPr id="58" name="正方形/長方形 57"/>
          <p:cNvSpPr/>
          <p:nvPr/>
        </p:nvSpPr>
        <p:spPr>
          <a:xfrm>
            <a:off x="6853971" y="1399467"/>
            <a:ext cx="3321962" cy="515526"/>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⑪ </a:t>
            </a:r>
            <a:r>
              <a:rPr lang="ja-JP" altLang="en-US" sz="1050" b="1" dirty="0" smtClean="0">
                <a:latin typeface="BIZ UDPゴシック" panose="020B0400000000000000" pitchFamily="50" charset="-128"/>
                <a:ea typeface="BIZ UDPゴシック" panose="020B0400000000000000" pitchFamily="50" charset="-128"/>
              </a:rPr>
              <a:t>ユニバーサルデザインタクシー</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　</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900" dirty="0" smtClean="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ユニバーサルデザイン（ＵＤ）タクシーの普及</a:t>
            </a:r>
            <a:r>
              <a:rPr lang="ja-JP" altLang="en-US" sz="900" dirty="0" smtClean="0">
                <a:latin typeface="BIZ UDPゴシック" panose="020B0400000000000000" pitchFamily="50" charset="-128"/>
                <a:ea typeface="BIZ UDPゴシック" panose="020B0400000000000000" pitchFamily="50" charset="-128"/>
              </a:rPr>
              <a:t>拡大　</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76" name="テキスト ボックス 75"/>
          <p:cNvSpPr txBox="1"/>
          <p:nvPr/>
        </p:nvSpPr>
        <p:spPr>
          <a:xfrm>
            <a:off x="3298186" y="5817453"/>
            <a:ext cx="2284600"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万博来訪者の</a:t>
            </a:r>
            <a:r>
              <a:rPr lang="ja-JP" altLang="en-US" sz="700" b="1" dirty="0" smtClean="0">
                <a:latin typeface="BIZ UDPゴシック" panose="020B0400000000000000" pitchFamily="50" charset="-128"/>
                <a:ea typeface="BIZ UDPゴシック" panose="020B0400000000000000" pitchFamily="50" charset="-128"/>
              </a:rPr>
              <a:t>関西や日本</a:t>
            </a:r>
            <a:r>
              <a:rPr lang="ja-JP" altLang="en-US" sz="700" b="1" dirty="0">
                <a:latin typeface="BIZ UDPゴシック" panose="020B0400000000000000" pitchFamily="50" charset="-128"/>
                <a:ea typeface="BIZ UDPゴシック" panose="020B0400000000000000" pitchFamily="50" charset="-128"/>
              </a:rPr>
              <a:t>各地への</a:t>
            </a:r>
            <a:r>
              <a:rPr lang="ja-JP" altLang="en-US" sz="700" b="1" dirty="0" smtClean="0">
                <a:latin typeface="BIZ UDPゴシック" panose="020B0400000000000000" pitchFamily="50" charset="-128"/>
                <a:ea typeface="BIZ UDPゴシック" panose="020B0400000000000000" pitchFamily="50" charset="-128"/>
              </a:rPr>
              <a:t>周遊</a:t>
            </a:r>
            <a:endParaRPr lang="ja-JP" altLang="en-US" sz="700" b="1" dirty="0">
              <a:latin typeface="BIZ UDPゴシック" panose="020B0400000000000000" pitchFamily="50" charset="-128"/>
              <a:ea typeface="BIZ UDPゴシック" panose="020B0400000000000000" pitchFamily="50" charset="-128"/>
            </a:endParaRPr>
          </a:p>
        </p:txBody>
      </p:sp>
      <p:sp>
        <p:nvSpPr>
          <p:cNvPr id="77" name="テキスト ボックス 76"/>
          <p:cNvSpPr txBox="1"/>
          <p:nvPr/>
        </p:nvSpPr>
        <p:spPr>
          <a:xfrm>
            <a:off x="6963532" y="1623690"/>
            <a:ext cx="179568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府内の導入率</a:t>
            </a:r>
            <a:r>
              <a:rPr lang="en-US" altLang="ja-JP" sz="700" b="1" dirty="0">
                <a:latin typeface="BIZ UDPゴシック" panose="020B0400000000000000" pitchFamily="50" charset="-128"/>
                <a:ea typeface="BIZ UDPゴシック" panose="020B0400000000000000" pitchFamily="50" charset="-128"/>
              </a:rPr>
              <a:t>25</a:t>
            </a:r>
            <a:r>
              <a:rPr lang="ja-JP" altLang="en-US" sz="700" b="1" dirty="0">
                <a:latin typeface="BIZ UDPゴシック" panose="020B0400000000000000" pitchFamily="50" charset="-128"/>
                <a:ea typeface="BIZ UDPゴシック" panose="020B0400000000000000" pitchFamily="50" charset="-128"/>
              </a:rPr>
              <a:t>％を</a:t>
            </a:r>
            <a:r>
              <a:rPr lang="ja-JP" altLang="en-US" sz="700" b="1" dirty="0" smtClean="0">
                <a:latin typeface="BIZ UDPゴシック" panose="020B0400000000000000" pitchFamily="50" charset="-128"/>
                <a:ea typeface="BIZ UDPゴシック" panose="020B0400000000000000" pitchFamily="50" charset="-128"/>
              </a:rPr>
              <a:t>実現</a:t>
            </a:r>
            <a:endParaRPr lang="ja-JP" altLang="en-US" sz="700" b="1" dirty="0">
              <a:latin typeface="BIZ UDPゴシック" panose="020B0400000000000000" pitchFamily="50" charset="-128"/>
              <a:ea typeface="BIZ UDPゴシック" panose="020B0400000000000000" pitchFamily="50" charset="-128"/>
            </a:endParaRPr>
          </a:p>
        </p:txBody>
      </p:sp>
      <p:sp>
        <p:nvSpPr>
          <p:cNvPr id="78" name="テキスト ボックス 77"/>
          <p:cNvSpPr txBox="1"/>
          <p:nvPr/>
        </p:nvSpPr>
        <p:spPr>
          <a:xfrm>
            <a:off x="6963532" y="2353763"/>
            <a:ext cx="2071401"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a:t>
            </a:r>
            <a:r>
              <a:rPr lang="ja-JP" altLang="en-US" sz="700" b="1" dirty="0">
                <a:latin typeface="BIZ UDPゴシック" panose="020B0400000000000000" pitchFamily="50" charset="-128"/>
                <a:ea typeface="BIZ UDPゴシック" panose="020B0400000000000000" pitchFamily="50" charset="-128"/>
              </a:rPr>
              <a:t>国内外からの来訪者の万全な受入</a:t>
            </a:r>
          </a:p>
        </p:txBody>
      </p:sp>
      <p:pic>
        <p:nvPicPr>
          <p:cNvPr id="96" name="図 9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20766" y="1408622"/>
            <a:ext cx="605670" cy="345079"/>
          </a:xfrm>
          <a:prstGeom prst="rect">
            <a:avLst/>
          </a:prstGeom>
        </p:spPr>
      </p:pic>
      <p:sp>
        <p:nvSpPr>
          <p:cNvPr id="40" name="角丸四角形 39"/>
          <p:cNvSpPr/>
          <p:nvPr/>
        </p:nvSpPr>
        <p:spPr>
          <a:xfrm>
            <a:off x="3181683" y="3569874"/>
            <a:ext cx="2485692" cy="184298"/>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４．</a:t>
            </a:r>
            <a:r>
              <a:rPr lang="ja-JP" altLang="en-US" sz="1100" b="1" dirty="0" smtClean="0">
                <a:latin typeface="BIZ UDPゴシック" panose="020B0400000000000000" pitchFamily="50" charset="-128"/>
                <a:ea typeface="BIZ UDPゴシック" panose="020B0400000000000000" pitchFamily="50" charset="-128"/>
              </a:rPr>
              <a:t>スマートシティ、スタートアップ</a:t>
            </a:r>
            <a:endParaRPr lang="ja-JP" altLang="en-US" sz="1100" b="1" dirty="0">
              <a:latin typeface="BIZ UDPゴシック" panose="020B0400000000000000" pitchFamily="50" charset="-128"/>
              <a:ea typeface="BIZ UDPゴシック" panose="020B0400000000000000" pitchFamily="50" charset="-128"/>
            </a:endParaRPr>
          </a:p>
        </p:txBody>
      </p:sp>
      <p:sp>
        <p:nvSpPr>
          <p:cNvPr id="44" name="正方形/長方形 43"/>
          <p:cNvSpPr/>
          <p:nvPr/>
        </p:nvSpPr>
        <p:spPr>
          <a:xfrm>
            <a:off x="3237266" y="4248235"/>
            <a:ext cx="3551265" cy="21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万博</a:t>
            </a:r>
            <a:r>
              <a:rPr kumimoji="1" lang="ja-JP" altLang="en-US" sz="700" dirty="0">
                <a:solidFill>
                  <a:schemeClr val="tx1"/>
                </a:solidFill>
                <a:latin typeface="BIZ UDP明朝 Medium" panose="02020500000000000000" pitchFamily="18" charset="-128"/>
                <a:ea typeface="BIZ UDP明朝 Medium" panose="02020500000000000000" pitchFamily="18" charset="-128"/>
              </a:rPr>
              <a:t>会場内外での高度な通信環境の整備・</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充実</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スーパーシティ</a:t>
            </a:r>
            <a:r>
              <a:rPr kumimoji="1" lang="ja-JP" altLang="en-US" sz="700" dirty="0">
                <a:solidFill>
                  <a:schemeClr val="tx1"/>
                </a:solidFill>
                <a:latin typeface="BIZ UDP明朝 Medium" panose="02020500000000000000" pitchFamily="18" charset="-128"/>
                <a:ea typeface="BIZ UDP明朝 Medium" panose="02020500000000000000" pitchFamily="18" charset="-128"/>
              </a:rPr>
              <a:t>構想の実現に向けた規制緩和及び財政支援</a:t>
            </a:r>
          </a:p>
        </p:txBody>
      </p:sp>
      <p:sp>
        <p:nvSpPr>
          <p:cNvPr id="49" name="正方形/長方形 48"/>
          <p:cNvSpPr/>
          <p:nvPr/>
        </p:nvSpPr>
        <p:spPr>
          <a:xfrm>
            <a:off x="3246713" y="4946210"/>
            <a:ext cx="3541845" cy="4214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革新的</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なスタートアップの大阪・関西への集積に向けた税財政</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〇 スタートアップ</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の技術やサービスについて、会場内での積極的な</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活用</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〇 「グローバル・スタートアップ・キャンパス構想」について、スタートアップ・エコシステムの「グローバル拠点都市」である京阪神地域への拠点</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創設</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sp>
        <p:nvSpPr>
          <p:cNvPr id="74" name="テキスト ボックス 73"/>
          <p:cNvSpPr txBox="1"/>
          <p:nvPr/>
        </p:nvSpPr>
        <p:spPr>
          <a:xfrm>
            <a:off x="3273899" y="3954553"/>
            <a:ext cx="2702945" cy="107722"/>
          </a:xfrm>
          <a:prstGeom prst="rect">
            <a:avLst/>
          </a:prstGeom>
          <a:solidFill>
            <a:schemeClr val="accent5">
              <a:lumMod val="40000"/>
              <a:lumOff val="60000"/>
            </a:schemeClr>
          </a:solidFill>
          <a:ln w="0">
            <a:noFill/>
          </a:ln>
        </p:spPr>
        <p:txBody>
          <a:bodyPr wrap="squar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スーパーシティを活用し、未来都市をいち早く実現</a:t>
            </a:r>
          </a:p>
        </p:txBody>
      </p:sp>
      <p:sp>
        <p:nvSpPr>
          <p:cNvPr id="75" name="テキスト ボックス 74"/>
          <p:cNvSpPr txBox="1"/>
          <p:nvPr/>
        </p:nvSpPr>
        <p:spPr>
          <a:xfrm>
            <a:off x="3273899" y="4668029"/>
            <a:ext cx="2404826"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a:latin typeface="BIZ UDPゴシック" panose="020B0400000000000000" pitchFamily="50" charset="-128"/>
                <a:ea typeface="BIZ UDPゴシック" panose="020B0400000000000000" pitchFamily="50" charset="-128"/>
              </a:rPr>
              <a:t>スタートアップの革新的技術を世界に発信</a:t>
            </a:r>
          </a:p>
        </p:txBody>
      </p:sp>
      <p:sp>
        <p:nvSpPr>
          <p:cNvPr id="18" name="正方形/長方形 17"/>
          <p:cNvSpPr/>
          <p:nvPr/>
        </p:nvSpPr>
        <p:spPr>
          <a:xfrm>
            <a:off x="3190286" y="1355407"/>
            <a:ext cx="3629017" cy="2169070"/>
          </a:xfrm>
          <a:prstGeom prst="rect">
            <a:avLst/>
          </a:prstGeom>
          <a:solidFill>
            <a:schemeClr val="accent1">
              <a:lumMod val="20000"/>
              <a:lumOff val="8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latin typeface="Meiryo UI" panose="020B0604030504040204" pitchFamily="50" charset="-128"/>
              <a:ea typeface="Meiryo UI" panose="020B0604030504040204" pitchFamily="50" charset="-128"/>
            </a:endParaRPr>
          </a:p>
        </p:txBody>
      </p:sp>
      <p:sp>
        <p:nvSpPr>
          <p:cNvPr id="31" name="正方形/長方形 30"/>
          <p:cNvSpPr/>
          <p:nvPr/>
        </p:nvSpPr>
        <p:spPr>
          <a:xfrm>
            <a:off x="3172945" y="1418080"/>
            <a:ext cx="2720641" cy="392415"/>
          </a:xfrm>
          <a:prstGeom prst="rect">
            <a:avLst/>
          </a:prstGeom>
        </p:spPr>
        <p:txBody>
          <a:bodyPr wrap="square">
            <a:spAutoFit/>
          </a:bodyPr>
          <a:lstStyle/>
          <a:p>
            <a:r>
              <a:rPr lang="ja-JP" altLang="en-US" sz="1050" b="1" dirty="0">
                <a:latin typeface="BIZ UDPゴシック" panose="020B0400000000000000" pitchFamily="50" charset="-128"/>
                <a:ea typeface="BIZ UDPゴシック" panose="020B0400000000000000" pitchFamily="50" charset="-128"/>
              </a:rPr>
              <a:t>⑥ </a:t>
            </a:r>
            <a:r>
              <a:rPr lang="ja-JP" altLang="en-US" sz="1050" b="1" dirty="0" smtClean="0">
                <a:latin typeface="BIZ UDPゴシック" panose="020B0400000000000000" pitchFamily="50" charset="-128"/>
                <a:ea typeface="BIZ UDPゴシック" panose="020B0400000000000000" pitchFamily="50" charset="-128"/>
              </a:rPr>
              <a:t>カーボンニュートラル</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p:txBody>
      </p:sp>
      <p:sp>
        <p:nvSpPr>
          <p:cNvPr id="32" name="正方形/長方形 31"/>
          <p:cNvSpPr/>
          <p:nvPr/>
        </p:nvSpPr>
        <p:spPr>
          <a:xfrm>
            <a:off x="3232340" y="2100469"/>
            <a:ext cx="3565595" cy="6888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蓄電池</a:t>
            </a:r>
            <a:r>
              <a:rPr kumimoji="1" lang="ja-JP" altLang="en-US" sz="700" dirty="0">
                <a:solidFill>
                  <a:schemeClr val="tx1"/>
                </a:solidFill>
                <a:latin typeface="BIZ UDP明朝 Medium" panose="02020500000000000000" pitchFamily="18" charset="-128"/>
                <a:ea typeface="BIZ UDP明朝 Medium" panose="02020500000000000000" pitchFamily="18" charset="-128"/>
              </a:rPr>
              <a:t>や</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水素技術</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など、カーボンニュートラルに資する新技術の開発や実用化に向けた規制緩和・財政支援と、会場内外での実証・活用</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〇 地元</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の取組みと連携し、府の補助事業において実証中の最先端技術の会場内外での</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活用</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CO</a:t>
            </a:r>
            <a:r>
              <a:rPr kumimoji="1" lang="en-US" altLang="ja-JP" sz="400" dirty="0">
                <a:solidFill>
                  <a:schemeClr val="tx1"/>
                </a:solidFill>
                <a:latin typeface="BIZ UDP明朝 Medium" panose="02020500000000000000" pitchFamily="18" charset="-128"/>
                <a:ea typeface="BIZ UDP明朝 Medium" panose="02020500000000000000" pitchFamily="18" charset="-128"/>
              </a:rPr>
              <a:t>2</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の回収・利用・貯留技術や直接空気回収技術、次世代型太陽電池等の着実な研究開発</a:t>
            </a: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en-US" altLang="ja-JP" sz="700" dirty="0">
                <a:solidFill>
                  <a:schemeClr val="tx1"/>
                </a:solidFill>
                <a:latin typeface="BIZ UDP明朝 Medium" panose="02020500000000000000" pitchFamily="18" charset="-128"/>
                <a:ea typeface="BIZ UDP明朝 Medium" panose="02020500000000000000" pitchFamily="18" charset="-128"/>
              </a:rPr>
              <a:t>EV</a:t>
            </a:r>
            <a:r>
              <a:rPr kumimoji="1" lang="ja-JP" altLang="en-US" sz="700" dirty="0">
                <a:solidFill>
                  <a:schemeClr val="tx1"/>
                </a:solidFill>
                <a:latin typeface="BIZ UDP明朝 Medium" panose="02020500000000000000" pitchFamily="18" charset="-128"/>
                <a:ea typeface="BIZ UDP明朝 Medium" panose="02020500000000000000" pitchFamily="18" charset="-128"/>
              </a:rPr>
              <a:t>・</a:t>
            </a:r>
            <a:r>
              <a:rPr kumimoji="1" lang="en-US" altLang="ja-JP" sz="700" dirty="0">
                <a:solidFill>
                  <a:schemeClr val="tx1"/>
                </a:solidFill>
                <a:latin typeface="BIZ UDP明朝 Medium" panose="02020500000000000000" pitchFamily="18" charset="-128"/>
                <a:ea typeface="BIZ UDP明朝 Medium" panose="02020500000000000000" pitchFamily="18" charset="-128"/>
              </a:rPr>
              <a:t>FC</a:t>
            </a:r>
            <a:r>
              <a:rPr kumimoji="1" lang="ja-JP" altLang="en-US" sz="700" dirty="0">
                <a:solidFill>
                  <a:schemeClr val="tx1"/>
                </a:solidFill>
                <a:latin typeface="BIZ UDP明朝 Medium" panose="02020500000000000000" pitchFamily="18" charset="-128"/>
                <a:ea typeface="BIZ UDP明朝 Medium" panose="02020500000000000000" pitchFamily="18" charset="-128"/>
              </a:rPr>
              <a:t>バス</a:t>
            </a:r>
            <a:r>
              <a:rPr kumimoji="1" lang="en-US" altLang="ja-JP" sz="700" dirty="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船の技術開発や実証実験への財政支援</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事業者や消費者の行動変容を強く動機づけるカーボンニュートラルを体現する万博の開催</a:t>
            </a:r>
            <a:endParaRPr kumimoji="1" lang="en-US" altLang="ja-JP" sz="700" dirty="0">
              <a:solidFill>
                <a:schemeClr val="tx1"/>
              </a:solidFill>
              <a:latin typeface="BIZ UDP明朝 Medium" panose="02020500000000000000" pitchFamily="18" charset="-128"/>
              <a:ea typeface="BIZ UDP明朝 Medium" panose="02020500000000000000" pitchFamily="18" charset="-128"/>
            </a:endParaRPr>
          </a:p>
        </p:txBody>
      </p:sp>
      <p:sp>
        <p:nvSpPr>
          <p:cNvPr id="42" name="正方形/長方形 41"/>
          <p:cNvSpPr/>
          <p:nvPr/>
        </p:nvSpPr>
        <p:spPr>
          <a:xfrm>
            <a:off x="3161464" y="2754338"/>
            <a:ext cx="2745336" cy="530915"/>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⑦ 大阪</a:t>
            </a:r>
            <a:r>
              <a:rPr lang="ja-JP" altLang="en-US" sz="1050" b="1" dirty="0">
                <a:latin typeface="BIZ UDPゴシック" panose="020B0400000000000000" pitchFamily="50" charset="-128"/>
                <a:ea typeface="BIZ UDPゴシック" panose="020B0400000000000000" pitchFamily="50" charset="-128"/>
              </a:rPr>
              <a:t>ブルー・オーシャン・</a:t>
            </a:r>
            <a:r>
              <a:rPr lang="ja-JP" altLang="en-US" sz="1050" b="1" dirty="0" smtClean="0">
                <a:latin typeface="BIZ UDPゴシック" panose="020B0400000000000000" pitchFamily="50" charset="-128"/>
                <a:ea typeface="BIZ UDPゴシック" panose="020B0400000000000000" pitchFamily="50" charset="-128"/>
              </a:rPr>
              <a:t>ビジョン</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900" b="1" dirty="0" smtClean="0">
                <a:latin typeface="BIZ UDPゴシック" panose="020B0400000000000000" pitchFamily="50" charset="-128"/>
                <a:ea typeface="BIZ UDPゴシック" panose="020B0400000000000000" pitchFamily="50" charset="-128"/>
              </a:rPr>
              <a:t>　　</a:t>
            </a:r>
            <a:endParaRPr lang="en-US" altLang="ja-JP" sz="900" u="sng" dirty="0">
              <a:latin typeface="BIZ UDP明朝 Medium" panose="02020500000000000000" pitchFamily="18" charset="-128"/>
              <a:ea typeface="BIZ UDP明朝 Medium" panose="02020500000000000000" pitchFamily="18" charset="-128"/>
            </a:endParaRPr>
          </a:p>
          <a:p>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大阪</a:t>
            </a:r>
            <a:r>
              <a:rPr lang="ja-JP" altLang="en-US" sz="900" dirty="0">
                <a:latin typeface="BIZ UDPゴシック" panose="020B0400000000000000" pitchFamily="50" charset="-128"/>
                <a:ea typeface="BIZ UDPゴシック" panose="020B0400000000000000" pitchFamily="50" charset="-128"/>
              </a:rPr>
              <a:t>ブルー・オーシャン・</a:t>
            </a:r>
            <a:r>
              <a:rPr lang="ja-JP" altLang="en-US" sz="900" dirty="0" smtClean="0">
                <a:latin typeface="BIZ UDPゴシック" panose="020B0400000000000000" pitchFamily="50" charset="-128"/>
                <a:ea typeface="BIZ UDPゴシック" panose="020B0400000000000000" pitchFamily="50" charset="-128"/>
              </a:rPr>
              <a:t>ビジョン」の</a:t>
            </a:r>
            <a:r>
              <a:rPr lang="ja-JP" altLang="en-US" sz="900" dirty="0">
                <a:latin typeface="BIZ UDPゴシック" panose="020B0400000000000000" pitchFamily="50" charset="-128"/>
                <a:ea typeface="BIZ UDPゴシック" panose="020B0400000000000000" pitchFamily="50" charset="-128"/>
              </a:rPr>
              <a:t>実現</a:t>
            </a:r>
          </a:p>
        </p:txBody>
      </p:sp>
      <p:sp>
        <p:nvSpPr>
          <p:cNvPr id="43" name="正方形/長方形 42"/>
          <p:cNvSpPr/>
          <p:nvPr/>
        </p:nvSpPr>
        <p:spPr>
          <a:xfrm>
            <a:off x="3234802" y="3258953"/>
            <a:ext cx="3553723" cy="2366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先進的</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なプラスチックごみリサイクル技術の開発・実用化に対する財政・技術支援 </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バイオプラスチック</a:t>
            </a:r>
            <a:r>
              <a:rPr kumimoji="1" lang="ja-JP" altLang="en-US" sz="700" dirty="0">
                <a:solidFill>
                  <a:schemeClr val="tx1"/>
                </a:solidFill>
                <a:latin typeface="BIZ UDP明朝 Medium" panose="02020500000000000000" pitchFamily="18" charset="-128"/>
                <a:ea typeface="BIZ UDP明朝 Medium" panose="02020500000000000000" pitchFamily="18" charset="-128"/>
              </a:rPr>
              <a:t>製品の技術開発・実証等に対する支援の拡充 </a:t>
            </a:r>
          </a:p>
        </p:txBody>
      </p:sp>
      <p:sp>
        <p:nvSpPr>
          <p:cNvPr id="79" name="テキスト ボックス 78"/>
          <p:cNvSpPr txBox="1"/>
          <p:nvPr/>
        </p:nvSpPr>
        <p:spPr>
          <a:xfrm>
            <a:off x="3266675" y="2976626"/>
            <a:ext cx="2044149"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】2050</a:t>
            </a:r>
            <a:r>
              <a:rPr lang="ja-JP" altLang="en-US" sz="700" b="1" dirty="0">
                <a:latin typeface="BIZ UDPゴシック" panose="020B0400000000000000" pitchFamily="50" charset="-128"/>
                <a:ea typeface="BIZ UDPゴシック" panose="020B0400000000000000" pitchFamily="50" charset="-128"/>
              </a:rPr>
              <a:t>年に先がけ、会場内</a:t>
            </a:r>
            <a:r>
              <a:rPr lang="ja-JP" altLang="en-US" sz="700" b="1" dirty="0" smtClean="0">
                <a:latin typeface="BIZ UDPゴシック" panose="020B0400000000000000" pitchFamily="50" charset="-128"/>
                <a:ea typeface="BIZ UDPゴシック" panose="020B0400000000000000" pitchFamily="50" charset="-128"/>
              </a:rPr>
              <a:t>で</a:t>
            </a:r>
            <a:r>
              <a:rPr lang="ja-JP" altLang="en-US" sz="700" b="1" dirty="0">
                <a:latin typeface="BIZ UDPゴシック" panose="020B0400000000000000" pitchFamily="50" charset="-128"/>
                <a:ea typeface="BIZ UDPゴシック" panose="020B0400000000000000" pitchFamily="50" charset="-128"/>
              </a:rPr>
              <a:t>達成</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33" name="正方形/長方形 32"/>
          <p:cNvSpPr/>
          <p:nvPr/>
        </p:nvSpPr>
        <p:spPr>
          <a:xfrm>
            <a:off x="3175114" y="1892959"/>
            <a:ext cx="1784416"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最先端技術の開発・活用</a:t>
            </a:r>
          </a:p>
        </p:txBody>
      </p:sp>
      <p:sp>
        <p:nvSpPr>
          <p:cNvPr id="35" name="正方形/長方形 34"/>
          <p:cNvSpPr/>
          <p:nvPr/>
        </p:nvSpPr>
        <p:spPr>
          <a:xfrm>
            <a:off x="4807062" y="1737468"/>
            <a:ext cx="2730402"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ゼロエミッションモビリティの普及</a:t>
            </a:r>
          </a:p>
        </p:txBody>
      </p:sp>
      <p:sp>
        <p:nvSpPr>
          <p:cNvPr id="37" name="正方形/長方形 36"/>
          <p:cNvSpPr/>
          <p:nvPr/>
        </p:nvSpPr>
        <p:spPr>
          <a:xfrm>
            <a:off x="4823131" y="1900425"/>
            <a:ext cx="1922056"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事業者や府民の行動変容</a:t>
            </a:r>
          </a:p>
        </p:txBody>
      </p:sp>
      <p:sp>
        <p:nvSpPr>
          <p:cNvPr id="73" name="テキスト ボックス 72"/>
          <p:cNvSpPr txBox="1"/>
          <p:nvPr/>
        </p:nvSpPr>
        <p:spPr>
          <a:xfrm>
            <a:off x="3266675" y="1639057"/>
            <a:ext cx="1523174" cy="107722"/>
          </a:xfrm>
          <a:prstGeom prst="rect">
            <a:avLst/>
          </a:prstGeom>
          <a:solidFill>
            <a:schemeClr val="accent5">
              <a:lumMod val="40000"/>
              <a:lumOff val="60000"/>
            </a:schemeClr>
          </a:solidFill>
          <a:ln w="0">
            <a:noFill/>
          </a:ln>
        </p:spPr>
        <p:txBody>
          <a:bodyPr wrap="none" tIns="0" bIns="0" rtlCol="0">
            <a:spAutoFit/>
          </a:bodyPr>
          <a:lstStyle/>
          <a:p>
            <a:r>
              <a:rPr lang="en-US" altLang="ja-JP" sz="700" b="1" dirty="0" smtClean="0">
                <a:latin typeface="BIZ UDPゴシック" panose="020B0400000000000000" pitchFamily="50" charset="-128"/>
                <a:ea typeface="BIZ UDPゴシック" panose="020B0400000000000000" pitchFamily="50" charset="-128"/>
              </a:rPr>
              <a:t>【2025</a:t>
            </a:r>
            <a:r>
              <a:rPr lang="ja-JP" altLang="en-US" sz="700" b="1" dirty="0" smtClean="0">
                <a:latin typeface="BIZ UDPゴシック" panose="020B0400000000000000" pitchFamily="50" charset="-128"/>
                <a:ea typeface="BIZ UDPゴシック" panose="020B0400000000000000" pitchFamily="50" charset="-128"/>
              </a:rPr>
              <a:t>目標</a:t>
            </a:r>
            <a:r>
              <a:rPr lang="en-US" altLang="ja-JP" sz="700" b="1" dirty="0" smtClean="0">
                <a:latin typeface="BIZ UDPゴシック" panose="020B0400000000000000" pitchFamily="50" charset="-128"/>
                <a:ea typeface="BIZ UDPゴシック" panose="020B0400000000000000" pitchFamily="50" charset="-128"/>
              </a:rPr>
              <a:t>】 </a:t>
            </a:r>
            <a:r>
              <a:rPr lang="ja-JP" altLang="en-US" sz="700" b="1" dirty="0" smtClean="0">
                <a:latin typeface="BIZ UDPゴシック" panose="020B0400000000000000" pitchFamily="50" charset="-128"/>
                <a:ea typeface="BIZ UDPゴシック" panose="020B0400000000000000" pitchFamily="50" charset="-128"/>
              </a:rPr>
              <a:t>新技術の実証・活用</a:t>
            </a:r>
            <a:endParaRPr kumimoji="1" lang="ja-JP" altLang="en-US" sz="1600" b="1" dirty="0">
              <a:latin typeface="BIZ UDPゴシック" panose="020B0400000000000000" pitchFamily="50" charset="-128"/>
              <a:ea typeface="BIZ UDPゴシック" panose="020B0400000000000000" pitchFamily="50" charset="-128"/>
            </a:endParaRPr>
          </a:p>
        </p:txBody>
      </p:sp>
      <p:pic>
        <p:nvPicPr>
          <p:cNvPr id="87" name="図 86"/>
          <p:cNvPicPr>
            <a:picLocks noChangeAspect="1"/>
          </p:cNvPicPr>
          <p:nvPr/>
        </p:nvPicPr>
        <p:blipFill>
          <a:blip r:embed="rId5"/>
          <a:stretch>
            <a:fillRect/>
          </a:stretch>
        </p:blipFill>
        <p:spPr>
          <a:xfrm>
            <a:off x="4981011" y="1435295"/>
            <a:ext cx="606567" cy="325731"/>
          </a:xfrm>
          <a:prstGeom prst="rect">
            <a:avLst/>
          </a:prstGeom>
        </p:spPr>
      </p:pic>
      <p:sp>
        <p:nvSpPr>
          <p:cNvPr id="88" name="テキスト ボックス 87">
            <a:extLst>
              <a:ext uri="{FF2B5EF4-FFF2-40B4-BE49-F238E27FC236}">
                <a16:creationId xmlns:a16="http://schemas.microsoft.com/office/drawing/2014/main" id="{4B540E6E-594E-47B9-9E8F-4484B1258F13}"/>
              </a:ext>
            </a:extLst>
          </p:cNvPr>
          <p:cNvSpPr txBox="1"/>
          <p:nvPr/>
        </p:nvSpPr>
        <p:spPr>
          <a:xfrm>
            <a:off x="5616400" y="1632465"/>
            <a:ext cx="718921" cy="122985"/>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5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5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次世代型太陽電池</a:t>
            </a:r>
            <a:endParaRPr kumimoji="0" lang="ja-JP" altLang="en-US" sz="5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0" name="角丸四角形 29"/>
          <p:cNvSpPr/>
          <p:nvPr/>
        </p:nvSpPr>
        <p:spPr>
          <a:xfrm>
            <a:off x="3192556" y="1268549"/>
            <a:ext cx="1080000" cy="182578"/>
          </a:xfrm>
          <a:prstGeom prst="roundRect">
            <a:avLst>
              <a:gd name="adj" fmla="val 50000"/>
            </a:avLst>
          </a:prstGeom>
          <a:gradFill>
            <a:gsLst>
              <a:gs pos="100000">
                <a:schemeClr val="tx1"/>
              </a:gs>
              <a:gs pos="0">
                <a:schemeClr val="accent1">
                  <a:lumMod val="45000"/>
                  <a:lumOff val="55000"/>
                </a:schemeClr>
              </a:gs>
              <a:gs pos="500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３．環境</a:t>
            </a:r>
          </a:p>
        </p:txBody>
      </p:sp>
      <p:sp>
        <p:nvSpPr>
          <p:cNvPr id="97" name="角丸四角形 96"/>
          <p:cNvSpPr/>
          <p:nvPr/>
        </p:nvSpPr>
        <p:spPr>
          <a:xfrm>
            <a:off x="17008" y="1268945"/>
            <a:ext cx="1512000" cy="180000"/>
          </a:xfrm>
          <a:prstGeom prst="roundRect">
            <a:avLst>
              <a:gd name="adj" fmla="val 50000"/>
            </a:avLst>
          </a:prstGeom>
          <a:gradFill>
            <a:gsLst>
              <a:gs pos="100000">
                <a:schemeClr val="tx1"/>
              </a:gs>
              <a:gs pos="5000">
                <a:schemeClr val="accent1">
                  <a:lumMod val="45000"/>
                  <a:lumOff val="55000"/>
                </a:schemeClr>
              </a:gs>
              <a:gs pos="0">
                <a:schemeClr val="accent1">
                  <a:lumMod val="45000"/>
                  <a:lumOff val="55000"/>
                </a:schemeClr>
              </a:gs>
              <a:gs pos="100000">
                <a:schemeClr val="accent1">
                  <a:lumMod val="30000"/>
                  <a:lumOff val="70000"/>
                </a:schemeClr>
              </a:gs>
            </a:gsLst>
            <a:lin ang="5400000" scaled="1"/>
          </a:gra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100" b="1" dirty="0">
                <a:latin typeface="BIZ UDPゴシック" panose="020B0400000000000000" pitchFamily="50" charset="-128"/>
                <a:ea typeface="BIZ UDPゴシック" panose="020B0400000000000000" pitchFamily="50" charset="-128"/>
              </a:rPr>
              <a:t>１．健康・医療</a:t>
            </a:r>
          </a:p>
        </p:txBody>
      </p:sp>
      <p:sp>
        <p:nvSpPr>
          <p:cNvPr id="98" name="正方形/長方形 97"/>
          <p:cNvSpPr/>
          <p:nvPr/>
        </p:nvSpPr>
        <p:spPr>
          <a:xfrm>
            <a:off x="6884981" y="5949746"/>
            <a:ext cx="3058243" cy="253916"/>
          </a:xfrm>
          <a:prstGeom prst="rect">
            <a:avLst/>
          </a:prstGeom>
        </p:spPr>
        <p:txBody>
          <a:bodyPr wrap="square">
            <a:spAutoFit/>
          </a:bodyPr>
          <a:lstStyle/>
          <a:p>
            <a:r>
              <a:rPr lang="ja-JP" altLang="en-US" sz="1050" b="1" dirty="0" smtClean="0">
                <a:latin typeface="BIZ UDPゴシック" panose="020B0400000000000000" pitchFamily="50" charset="-128"/>
                <a:ea typeface="BIZ UDPゴシック" panose="020B0400000000000000" pitchFamily="50" charset="-128"/>
              </a:rPr>
              <a:t>④　一般</a:t>
            </a:r>
            <a:r>
              <a:rPr lang="ja-JP" altLang="en-US" sz="1050" b="1" dirty="0">
                <a:latin typeface="BIZ UDPゴシック" panose="020B0400000000000000" pitchFamily="50" charset="-128"/>
                <a:ea typeface="BIZ UDPゴシック" panose="020B0400000000000000" pitchFamily="50" charset="-128"/>
              </a:rPr>
              <a:t>交通への働きかけ</a:t>
            </a:r>
            <a:r>
              <a:rPr lang="en-US" altLang="ja-JP" sz="1050" b="1" dirty="0" smtClean="0">
                <a:latin typeface="BIZ UDPゴシック" panose="020B0400000000000000" pitchFamily="50" charset="-128"/>
                <a:ea typeface="BIZ UDPゴシック" panose="020B0400000000000000" pitchFamily="50" charset="-128"/>
              </a:rPr>
              <a:t>TDM</a:t>
            </a:r>
            <a:endParaRPr lang="ja-JP" altLang="en-US" sz="1050" b="1" dirty="0">
              <a:latin typeface="BIZ UDPゴシック" panose="020B0400000000000000" pitchFamily="50" charset="-128"/>
              <a:ea typeface="BIZ UDPゴシック" panose="020B0400000000000000" pitchFamily="50" charset="-128"/>
            </a:endParaRPr>
          </a:p>
        </p:txBody>
      </p:sp>
      <p:sp>
        <p:nvSpPr>
          <p:cNvPr id="99" name="正方形/長方形 98"/>
          <p:cNvSpPr/>
          <p:nvPr/>
        </p:nvSpPr>
        <p:spPr>
          <a:xfrm>
            <a:off x="6925171" y="6209401"/>
            <a:ext cx="2896436" cy="52319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○府・市、博覧会協会、地元経済界等による交通円滑化の取組に対する</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支援</a:t>
            </a:r>
            <a:endParaRPr kumimoji="1" lang="en-US" altLang="ja-JP" sz="700" dirty="0" smtClean="0">
              <a:solidFill>
                <a:schemeClr val="tx1"/>
              </a:solidFill>
              <a:latin typeface="BIZ UDP明朝 Medium" panose="02020500000000000000" pitchFamily="18" charset="-128"/>
              <a:ea typeface="BIZ UDP明朝 Medium" panose="02020500000000000000" pitchFamily="18" charset="-128"/>
            </a:endParaRPr>
          </a:p>
          <a:p>
            <a:pPr marL="72000" indent="-432000">
              <a:lnSpc>
                <a:spcPts val="700"/>
              </a:lnSpc>
            </a:pPr>
            <a:r>
              <a:rPr kumimoji="1" lang="ja-JP" altLang="en-US" sz="700" dirty="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a:t>
            </a:r>
            <a:r>
              <a:rPr kumimoji="1" lang="ja-JP" altLang="en-US" sz="700" dirty="0">
                <a:solidFill>
                  <a:schemeClr val="tx1"/>
                </a:solidFill>
                <a:latin typeface="BIZ UDP明朝 Medium" panose="02020500000000000000" pitchFamily="18" charset="-128"/>
                <a:ea typeface="BIZ UDP明朝 Medium" panose="02020500000000000000" pitchFamily="18" charset="-128"/>
              </a:rPr>
              <a:t>一般交通への働きかけ</a:t>
            </a:r>
            <a:r>
              <a:rPr kumimoji="1" lang="en-US" altLang="ja-JP" sz="700" dirty="0">
                <a:solidFill>
                  <a:schemeClr val="tx1"/>
                </a:solidFill>
                <a:latin typeface="BIZ UDP明朝 Medium" panose="02020500000000000000" pitchFamily="18" charset="-128"/>
                <a:ea typeface="BIZ UDP明朝 Medium" panose="02020500000000000000" pitchFamily="18" charset="-128"/>
              </a:rPr>
              <a:t>TDM</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の実施（万博開催前の試行実施含む）への財政支援</a:t>
            </a:r>
          </a:p>
          <a:p>
            <a:pPr marL="72000" indent="-432000">
              <a:lnSpc>
                <a:spcPts val="700"/>
              </a:lnSpc>
            </a:pP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　・</a:t>
            </a:r>
            <a:r>
              <a:rPr kumimoji="1" lang="ja-JP" altLang="en-US" sz="700" dirty="0">
                <a:solidFill>
                  <a:schemeClr val="tx1"/>
                </a:solidFill>
                <a:latin typeface="BIZ UDP明朝 Medium" panose="02020500000000000000" pitchFamily="18" charset="-128"/>
                <a:ea typeface="BIZ UDP明朝 Medium" panose="02020500000000000000" pitchFamily="18" charset="-128"/>
              </a:rPr>
              <a:t>パンフレット配布や</a:t>
            </a:r>
            <a:r>
              <a:rPr kumimoji="1" lang="en-US" altLang="ja-JP" sz="700" dirty="0">
                <a:solidFill>
                  <a:schemeClr val="tx1"/>
                </a:solidFill>
                <a:latin typeface="BIZ UDP明朝 Medium" panose="02020500000000000000" pitchFamily="18" charset="-128"/>
                <a:ea typeface="BIZ UDP明朝 Medium" panose="02020500000000000000" pitchFamily="18" charset="-128"/>
              </a:rPr>
              <a:t>CM</a:t>
            </a:r>
            <a:r>
              <a:rPr kumimoji="1" lang="ja-JP" altLang="en-US" sz="700" dirty="0">
                <a:solidFill>
                  <a:schemeClr val="tx1"/>
                </a:solidFill>
                <a:latin typeface="BIZ UDP明朝 Medium" panose="02020500000000000000" pitchFamily="18" charset="-128"/>
                <a:ea typeface="BIZ UDP明朝 Medium" panose="02020500000000000000" pitchFamily="18" charset="-128"/>
              </a:rPr>
              <a:t>の実施など広報活動を行うための財政</a:t>
            </a:r>
            <a:r>
              <a:rPr kumimoji="1" lang="ja-JP" altLang="en-US" sz="700" dirty="0" smtClean="0">
                <a:solidFill>
                  <a:schemeClr val="tx1"/>
                </a:solidFill>
                <a:latin typeface="BIZ UDP明朝 Medium" panose="02020500000000000000" pitchFamily="18" charset="-128"/>
                <a:ea typeface="BIZ UDP明朝 Medium" panose="02020500000000000000" pitchFamily="18" charset="-128"/>
              </a:rPr>
              <a:t>支援</a:t>
            </a:r>
            <a:endParaRPr kumimoji="1" lang="ja-JP" altLang="en-US" sz="700" dirty="0">
              <a:solidFill>
                <a:schemeClr val="tx1"/>
              </a:solidFill>
              <a:latin typeface="BIZ UDP明朝 Medium" panose="02020500000000000000" pitchFamily="18" charset="-128"/>
              <a:ea typeface="BIZ UDP明朝 Medium" panose="02020500000000000000" pitchFamily="18" charset="-128"/>
            </a:endParaRPr>
          </a:p>
        </p:txBody>
      </p:sp>
      <p:pic>
        <p:nvPicPr>
          <p:cNvPr id="100" name="図 9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69620" y="2833093"/>
            <a:ext cx="434499" cy="434499"/>
          </a:xfrm>
          <a:prstGeom prst="rect">
            <a:avLst/>
          </a:prstGeom>
        </p:spPr>
      </p:pic>
      <p:sp>
        <p:nvSpPr>
          <p:cNvPr id="101" name="正方形/長方形 100"/>
          <p:cNvSpPr/>
          <p:nvPr/>
        </p:nvSpPr>
        <p:spPr>
          <a:xfrm>
            <a:off x="3175114" y="1734549"/>
            <a:ext cx="1784416" cy="230832"/>
          </a:xfrm>
          <a:prstGeom prst="rect">
            <a:avLst/>
          </a:prstGeom>
        </p:spPr>
        <p:txBody>
          <a:bodyPr wrap="square">
            <a:spAutoFit/>
          </a:bodyPr>
          <a:lstStyle/>
          <a:p>
            <a:r>
              <a:rPr lang="ja-JP" altLang="en-US" sz="900" dirty="0">
                <a:latin typeface="BIZ UDPゴシック" panose="020B0400000000000000" pitchFamily="50" charset="-128"/>
                <a:ea typeface="BIZ UDPゴシック" panose="020B0400000000000000" pitchFamily="50" charset="-128"/>
              </a:rPr>
              <a:t>■ 蓄電池・水素技術等の実用化</a:t>
            </a:r>
          </a:p>
        </p:txBody>
      </p:sp>
    </p:spTree>
    <p:extLst>
      <p:ext uri="{BB962C8B-B14F-4D97-AF65-F5344CB8AC3E}">
        <p14:creationId xmlns:p14="http://schemas.microsoft.com/office/powerpoint/2010/main" val="841472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1307</TotalTime>
  <Words>1542</Words>
  <Application>Microsoft Office PowerPoint</Application>
  <PresentationFormat>A4 210 x 297 mm</PresentationFormat>
  <Paragraphs>121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BIZ UDP明朝 Medium</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石谷　勝也</dc:creator>
  <cp:lastModifiedBy>杉浦　慶亮</cp:lastModifiedBy>
  <cp:revision>171</cp:revision>
  <cp:lastPrinted>2022-12-13T00:59:53Z</cp:lastPrinted>
  <dcterms:created xsi:type="dcterms:W3CDTF">2022-04-18T09:27:53Z</dcterms:created>
  <dcterms:modified xsi:type="dcterms:W3CDTF">2023-04-21T01:09:38Z</dcterms:modified>
</cp:coreProperties>
</file>