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7"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706" autoAdjust="0"/>
    <p:restoredTop sz="92101" autoAdjust="0"/>
  </p:normalViewPr>
  <p:slideViewPr>
    <p:cSldViewPr snapToGrid="0">
      <p:cViewPr varScale="1">
        <p:scale>
          <a:sx n="71" d="100"/>
          <a:sy n="71" d="100"/>
        </p:scale>
        <p:origin x="39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CBA3D3F-E09E-4480-A3FA-9C96152F6833}" type="datetimeFigureOut">
              <a:rPr kumimoji="1" lang="ja-JP" altLang="en-US" smtClean="0"/>
              <a:t>2023/4/21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BFB2099C-0D95-481A-B4D5-66F801626264}" type="slidenum">
              <a:rPr kumimoji="1" lang="ja-JP" altLang="en-US" smtClean="0"/>
              <a:t>‹#›</a:t>
            </a:fld>
            <a:endParaRPr kumimoji="1" lang="ja-JP" altLang="en-US"/>
          </a:p>
        </p:txBody>
      </p:sp>
    </p:spTree>
    <p:extLst>
      <p:ext uri="{BB962C8B-B14F-4D97-AF65-F5344CB8AC3E}">
        <p14:creationId xmlns:p14="http://schemas.microsoft.com/office/powerpoint/2010/main" val="163598249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FB2099C-0D95-481A-B4D5-66F801626264}" type="slidenum">
              <a:rPr kumimoji="1" lang="ja-JP" altLang="en-US" smtClean="0"/>
              <a:t>1</a:t>
            </a:fld>
            <a:endParaRPr kumimoji="1" lang="ja-JP" altLang="en-US"/>
          </a:p>
        </p:txBody>
      </p:sp>
    </p:spTree>
    <p:extLst>
      <p:ext uri="{BB962C8B-B14F-4D97-AF65-F5344CB8AC3E}">
        <p14:creationId xmlns:p14="http://schemas.microsoft.com/office/powerpoint/2010/main" val="3756988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C774A29-4AF1-4D9C-B7D8-44FFA68319E6}" type="datetimeFigureOut">
              <a:rPr kumimoji="1" lang="ja-JP" altLang="en-US" smtClean="0"/>
              <a:t>2023/4/21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1520098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774A29-4AF1-4D9C-B7D8-44FFA68319E6}" type="datetimeFigureOut">
              <a:rPr kumimoji="1" lang="ja-JP" altLang="en-US" smtClean="0"/>
              <a:t>2023/4/21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2640822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774A29-4AF1-4D9C-B7D8-44FFA68319E6}" type="datetimeFigureOut">
              <a:rPr kumimoji="1" lang="ja-JP" altLang="en-US" smtClean="0"/>
              <a:t>2023/4/21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2244519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774A29-4AF1-4D9C-B7D8-44FFA68319E6}" type="datetimeFigureOut">
              <a:rPr kumimoji="1" lang="ja-JP" altLang="en-US" smtClean="0"/>
              <a:t>2023/4/21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237125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C774A29-4AF1-4D9C-B7D8-44FFA68319E6}" type="datetimeFigureOut">
              <a:rPr kumimoji="1" lang="ja-JP" altLang="en-US" smtClean="0"/>
              <a:t>2023/4/21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1536914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C774A29-4AF1-4D9C-B7D8-44FFA68319E6}" type="datetimeFigureOut">
              <a:rPr kumimoji="1" lang="ja-JP" altLang="en-US" smtClean="0"/>
              <a:t>2023/4/21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2349206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C774A29-4AF1-4D9C-B7D8-44FFA68319E6}" type="datetimeFigureOut">
              <a:rPr kumimoji="1" lang="ja-JP" altLang="en-US" smtClean="0"/>
              <a:t>2023/4/21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2049497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C774A29-4AF1-4D9C-B7D8-44FFA68319E6}" type="datetimeFigureOut">
              <a:rPr kumimoji="1" lang="ja-JP" altLang="en-US" smtClean="0"/>
              <a:t>2023/4/21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1944541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774A29-4AF1-4D9C-B7D8-44FFA68319E6}" type="datetimeFigureOut">
              <a:rPr kumimoji="1" lang="ja-JP" altLang="en-US" smtClean="0"/>
              <a:t>2023/4/21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839400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774A29-4AF1-4D9C-B7D8-44FFA68319E6}" type="datetimeFigureOut">
              <a:rPr kumimoji="1" lang="ja-JP" altLang="en-US" smtClean="0"/>
              <a:t>2023/4/21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3200632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774A29-4AF1-4D9C-B7D8-44FFA68319E6}" type="datetimeFigureOut">
              <a:rPr kumimoji="1" lang="ja-JP" altLang="en-US" smtClean="0"/>
              <a:t>2023/4/21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705438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74A29-4AF1-4D9C-B7D8-44FFA68319E6}" type="datetimeFigureOut">
              <a:rPr kumimoji="1" lang="ja-JP" altLang="en-US" smtClean="0"/>
              <a:t>2023/4/21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37599856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a:xfrm>
            <a:off x="3327700" y="4706526"/>
            <a:ext cx="2988000" cy="1999073"/>
          </a:xfrm>
          <a:prstGeom prst="rect">
            <a:avLst/>
          </a:prstGeom>
          <a:solidFill>
            <a:schemeClr val="accent1">
              <a:lumMod val="20000"/>
              <a:lumOff val="80000"/>
            </a:schemeClr>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Meiryo UI" panose="020B0604030504040204" pitchFamily="50" charset="-128"/>
              <a:ea typeface="Meiryo UI" panose="020B0604030504040204" pitchFamily="50" charset="-128"/>
            </a:endParaRPr>
          </a:p>
        </p:txBody>
      </p:sp>
      <p:sp>
        <p:nvSpPr>
          <p:cNvPr id="13" name="正方形/長方形 12"/>
          <p:cNvSpPr/>
          <p:nvPr/>
        </p:nvSpPr>
        <p:spPr>
          <a:xfrm>
            <a:off x="14341" y="1377882"/>
            <a:ext cx="3240000" cy="2083962"/>
          </a:xfrm>
          <a:prstGeom prst="rect">
            <a:avLst/>
          </a:prstGeom>
          <a:solidFill>
            <a:schemeClr val="accent1">
              <a:lumMod val="20000"/>
              <a:lumOff val="80000"/>
            </a:schemeClr>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Meiryo UI" panose="020B0604030504040204" pitchFamily="50" charset="-128"/>
              <a:ea typeface="Meiryo UI" panose="020B0604030504040204" pitchFamily="50" charset="-128"/>
            </a:endParaRPr>
          </a:p>
        </p:txBody>
      </p:sp>
      <p:sp>
        <p:nvSpPr>
          <p:cNvPr id="15" name="正方形/長方形 14"/>
          <p:cNvSpPr/>
          <p:nvPr/>
        </p:nvSpPr>
        <p:spPr>
          <a:xfrm>
            <a:off x="22658" y="1474905"/>
            <a:ext cx="3750803" cy="530915"/>
          </a:xfrm>
          <a:prstGeom prst="rect">
            <a:avLst/>
          </a:prstGeom>
        </p:spPr>
        <p:txBody>
          <a:bodyPr wrap="square">
            <a:spAutoFit/>
          </a:bodyPr>
          <a:lstStyle/>
          <a:p>
            <a:r>
              <a:rPr lang="ja-JP" altLang="en-US" sz="1050" b="1" dirty="0" smtClean="0">
                <a:latin typeface="BIZ UDPゴシック" panose="020B0400000000000000" pitchFamily="50" charset="-128"/>
                <a:ea typeface="BIZ UDPゴシック" panose="020B0400000000000000" pitchFamily="50" charset="-128"/>
              </a:rPr>
              <a:t>① ライフサイエンス　</a:t>
            </a:r>
            <a:endParaRPr lang="en-US" altLang="ja-JP" sz="1050" b="1" dirty="0" smtClean="0">
              <a:latin typeface="BIZ UDPゴシック" panose="020B0400000000000000" pitchFamily="50" charset="-128"/>
              <a:ea typeface="BIZ UDPゴシック" panose="020B0400000000000000" pitchFamily="50" charset="-128"/>
            </a:endParaRPr>
          </a:p>
          <a:p>
            <a:r>
              <a:rPr lang="ja-JP" altLang="en-US" sz="900" b="1" dirty="0" smtClean="0">
                <a:latin typeface="BIZ UDPゴシック" panose="020B0400000000000000" pitchFamily="50" charset="-128"/>
                <a:ea typeface="BIZ UDPゴシック" panose="020B0400000000000000" pitchFamily="50" charset="-128"/>
              </a:rPr>
              <a:t>　</a:t>
            </a:r>
            <a:endParaRPr lang="en-US" altLang="ja-JP" sz="900" b="1" dirty="0" smtClean="0">
              <a:latin typeface="BIZ UDPゴシック" panose="020B0400000000000000" pitchFamily="50" charset="-128"/>
              <a:ea typeface="BIZ UDPゴシック" panose="020B0400000000000000" pitchFamily="50" charset="-128"/>
            </a:endParaRPr>
          </a:p>
          <a:p>
            <a:pPr marL="144000" indent="-540000"/>
            <a:r>
              <a:rPr lang="ja-JP" altLang="en-US" sz="900" dirty="0" smtClean="0">
                <a:latin typeface="BIZ UDPゴシック" panose="020B0400000000000000" pitchFamily="50" charset="-128"/>
                <a:ea typeface="BIZ UDPゴシック" panose="020B0400000000000000" pitchFamily="50" charset="-128"/>
              </a:rPr>
              <a:t>■ </a:t>
            </a:r>
            <a:r>
              <a:rPr lang="en-US" altLang="ja-JP" sz="900" dirty="0" err="1" smtClean="0">
                <a:latin typeface="BIZ UDPゴシック" panose="020B0400000000000000" pitchFamily="50" charset="-128"/>
                <a:ea typeface="BIZ UDPゴシック" panose="020B0400000000000000" pitchFamily="50" charset="-128"/>
              </a:rPr>
              <a:t>iPS</a:t>
            </a:r>
            <a:r>
              <a:rPr lang="ja-JP" altLang="en-US" sz="900" dirty="0" smtClean="0">
                <a:latin typeface="BIZ UDPゴシック" panose="020B0400000000000000" pitchFamily="50" charset="-128"/>
                <a:ea typeface="BIZ UDPゴシック" panose="020B0400000000000000" pitchFamily="50" charset="-128"/>
              </a:rPr>
              <a:t>細胞やヒト体性幹細胞を活用した再生医療の産業化</a:t>
            </a:r>
            <a:endParaRPr lang="ja-JP" altLang="en-US" sz="1000" dirty="0">
              <a:latin typeface="BIZ UDPゴシック" panose="020B0400000000000000" pitchFamily="50" charset="-128"/>
              <a:ea typeface="BIZ UDPゴシック" panose="020B0400000000000000" pitchFamily="50" charset="-128"/>
            </a:endParaRPr>
          </a:p>
        </p:txBody>
      </p:sp>
      <p:sp>
        <p:nvSpPr>
          <p:cNvPr id="5" name="額縁 4"/>
          <p:cNvSpPr/>
          <p:nvPr/>
        </p:nvSpPr>
        <p:spPr>
          <a:xfrm>
            <a:off x="-1" y="2350"/>
            <a:ext cx="9903849" cy="441883"/>
          </a:xfrm>
          <a:prstGeom prst="bevel">
            <a:avLst>
              <a:gd name="adj" fmla="val 0"/>
            </a:avLst>
          </a:prstGeom>
          <a:solidFill>
            <a:srgbClr val="0070C0"/>
          </a:solidFill>
          <a:ln w="12700">
            <a:solidFill>
              <a:schemeClr val="tx2">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endParaRPr kumimoji="1" lang="en-US" altLang="ja-JP" sz="200" b="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300" b="1" dirty="0" smtClean="0">
                <a:solidFill>
                  <a:schemeClr val="bg1"/>
                </a:solidFill>
                <a:latin typeface="BIZ UDPゴシック" panose="020B0400000000000000" pitchFamily="50" charset="-128"/>
                <a:ea typeface="BIZ UDPゴシック" panose="020B0400000000000000" pitchFamily="50" charset="-128"/>
              </a:rPr>
              <a:t>大阪・関西万博を契機とした「未来社会」の実現に向けて</a:t>
            </a:r>
            <a:r>
              <a:rPr kumimoji="1" lang="ja-JP" altLang="en-US" sz="1050" b="1" dirty="0" smtClean="0">
                <a:solidFill>
                  <a:schemeClr val="bg1"/>
                </a:solidFill>
                <a:latin typeface="BIZ UDPゴシック" panose="020B0400000000000000" pitchFamily="50" charset="-128"/>
                <a:ea typeface="BIZ UDPゴシック" panose="020B0400000000000000" pitchFamily="50" charset="-128"/>
              </a:rPr>
              <a:t>（大阪版アクション</a:t>
            </a:r>
            <a:r>
              <a:rPr kumimoji="1" lang="ja-JP" altLang="en-US" sz="1050" b="1" dirty="0">
                <a:solidFill>
                  <a:schemeClr val="bg1"/>
                </a:solidFill>
                <a:latin typeface="BIZ UDPゴシック" panose="020B0400000000000000" pitchFamily="50" charset="-128"/>
                <a:ea typeface="BIZ UDPゴシック" panose="020B0400000000000000" pitchFamily="50" charset="-128"/>
              </a:rPr>
              <a:t>プラン</a:t>
            </a:r>
            <a:r>
              <a:rPr kumimoji="1" lang="ja-JP" altLang="en-US" sz="1050" b="1" dirty="0" smtClean="0">
                <a:solidFill>
                  <a:schemeClr val="bg1"/>
                </a:solidFill>
                <a:latin typeface="BIZ UDPゴシック" panose="020B0400000000000000" pitchFamily="50" charset="-128"/>
                <a:ea typeface="BIZ UDPゴシック" panose="020B0400000000000000" pitchFamily="50" charset="-128"/>
              </a:rPr>
              <a:t>）</a:t>
            </a:r>
            <a:r>
              <a:rPr kumimoji="1" lang="ja-JP" altLang="en-US" sz="1200" b="1" dirty="0" smtClean="0">
                <a:solidFill>
                  <a:schemeClr val="bg1"/>
                </a:solidFill>
                <a:latin typeface="BIZ UDPゴシック" panose="020B0400000000000000" pitchFamily="50" charset="-128"/>
                <a:ea typeface="BIZ UDPゴシック" panose="020B0400000000000000" pitchFamily="50" charset="-128"/>
              </a:rPr>
              <a:t>　概要</a:t>
            </a:r>
            <a:endParaRPr kumimoji="1" lang="en-US" altLang="ja-JP" sz="1200" b="1" dirty="0" smtClean="0">
              <a:solidFill>
                <a:schemeClr val="bg1"/>
              </a:solidFill>
              <a:latin typeface="BIZ UDPゴシック" panose="020B0400000000000000" pitchFamily="50" charset="-128"/>
              <a:ea typeface="BIZ UDPゴシック" panose="020B0400000000000000" pitchFamily="50" charset="-128"/>
            </a:endParaRPr>
          </a:p>
          <a:p>
            <a:pPr algn="ctr">
              <a:spcBef>
                <a:spcPts val="300"/>
              </a:spcBef>
            </a:pPr>
            <a:r>
              <a:rPr kumimoji="1" lang="ja-JP" altLang="en-US" sz="1000" dirty="0" smtClean="0">
                <a:solidFill>
                  <a:schemeClr val="bg1"/>
                </a:solidFill>
                <a:latin typeface="BIZ UDPゴシック" panose="020B0400000000000000" pitchFamily="50" charset="-128"/>
                <a:ea typeface="BIZ UDPゴシック" panose="020B0400000000000000" pitchFamily="50" charset="-128"/>
              </a:rPr>
              <a:t>～政府の「２０２５年大阪</a:t>
            </a:r>
            <a:r>
              <a:rPr kumimoji="1" lang="ja-JP" altLang="en-US" sz="1000" dirty="0">
                <a:solidFill>
                  <a:schemeClr val="bg1"/>
                </a:solidFill>
                <a:latin typeface="BIZ UDPゴシック" panose="020B0400000000000000" pitchFamily="50" charset="-128"/>
                <a:ea typeface="BIZ UDPゴシック" panose="020B0400000000000000" pitchFamily="50" charset="-128"/>
              </a:rPr>
              <a:t>･関西万博アクションプラン</a:t>
            </a:r>
            <a:r>
              <a:rPr kumimoji="1" lang="en-US" altLang="ja-JP" sz="1000" dirty="0">
                <a:solidFill>
                  <a:schemeClr val="bg1"/>
                </a:solidFill>
                <a:latin typeface="BIZ UDPゴシック" panose="020B0400000000000000" pitchFamily="50" charset="-128"/>
                <a:ea typeface="BIZ UDPゴシック" panose="020B0400000000000000" pitchFamily="50" charset="-128"/>
              </a:rPr>
              <a:t>Ver.1</a:t>
            </a:r>
            <a:r>
              <a:rPr kumimoji="1" lang="ja-JP" altLang="en-US" sz="1000" dirty="0">
                <a:solidFill>
                  <a:schemeClr val="bg1"/>
                </a:solidFill>
                <a:latin typeface="BIZ UDPゴシック" panose="020B0400000000000000" pitchFamily="50" charset="-128"/>
                <a:ea typeface="BIZ UDPゴシック" panose="020B0400000000000000" pitchFamily="50" charset="-128"/>
              </a:rPr>
              <a:t>」改訂に</a:t>
            </a:r>
            <a:r>
              <a:rPr kumimoji="1" lang="ja-JP" altLang="en-US" sz="1000" dirty="0" smtClean="0">
                <a:solidFill>
                  <a:schemeClr val="bg1"/>
                </a:solidFill>
                <a:latin typeface="BIZ UDPゴシック" panose="020B0400000000000000" pitchFamily="50" charset="-128"/>
                <a:ea typeface="BIZ UDPゴシック" panose="020B0400000000000000" pitchFamily="50" charset="-128"/>
              </a:rPr>
              <a:t>向けた要望～</a:t>
            </a:r>
            <a:endParaRPr kumimoji="1" lang="ja-JP" altLang="en-US" sz="1050" dirty="0">
              <a:solidFill>
                <a:schemeClr val="bg1"/>
              </a:solidFill>
            </a:endParaRPr>
          </a:p>
        </p:txBody>
      </p:sp>
      <p:sp>
        <p:nvSpPr>
          <p:cNvPr id="41" name="正方形/長方形 40"/>
          <p:cNvSpPr/>
          <p:nvPr/>
        </p:nvSpPr>
        <p:spPr>
          <a:xfrm>
            <a:off x="3316321" y="4801968"/>
            <a:ext cx="3230883" cy="530915"/>
          </a:xfrm>
          <a:prstGeom prst="rect">
            <a:avLst/>
          </a:prstGeom>
        </p:spPr>
        <p:txBody>
          <a:bodyPr wrap="square">
            <a:spAutoFit/>
          </a:bodyPr>
          <a:lstStyle/>
          <a:p>
            <a:r>
              <a:rPr lang="ja-JP" altLang="en-US" sz="1050" b="1" dirty="0">
                <a:latin typeface="BIZ UDPゴシック" panose="020B0400000000000000" pitchFamily="50" charset="-128"/>
                <a:ea typeface="BIZ UDPゴシック" panose="020B0400000000000000" pitchFamily="50" charset="-128"/>
              </a:rPr>
              <a:t>⑧ </a:t>
            </a:r>
            <a:r>
              <a:rPr lang="ja-JP" altLang="en-US" sz="1050" b="1" dirty="0" smtClean="0">
                <a:latin typeface="BIZ UDPゴシック" panose="020B0400000000000000" pitchFamily="50" charset="-128"/>
                <a:ea typeface="BIZ UDPゴシック" panose="020B0400000000000000" pitchFamily="50" charset="-128"/>
              </a:rPr>
              <a:t>スマートシティ</a:t>
            </a:r>
            <a:endParaRPr lang="en-US" altLang="ja-JP" sz="1050" b="1" dirty="0" smtClean="0">
              <a:latin typeface="BIZ UDPゴシック" panose="020B0400000000000000" pitchFamily="50" charset="-128"/>
              <a:ea typeface="BIZ UDPゴシック" panose="020B0400000000000000" pitchFamily="50" charset="-128"/>
            </a:endParaRPr>
          </a:p>
          <a:p>
            <a:r>
              <a:rPr lang="ja-JP" altLang="en-US" sz="900" b="1" dirty="0">
                <a:latin typeface="BIZ UDPゴシック" panose="020B0400000000000000" pitchFamily="50" charset="-128"/>
                <a:ea typeface="BIZ UDPゴシック" panose="020B0400000000000000" pitchFamily="50" charset="-128"/>
              </a:rPr>
              <a:t>　</a:t>
            </a:r>
            <a:r>
              <a:rPr lang="ja-JP" altLang="en-US" sz="900" b="1" dirty="0" smtClean="0">
                <a:latin typeface="BIZ UDPゴシック" panose="020B0400000000000000" pitchFamily="50" charset="-128"/>
                <a:ea typeface="BIZ UDPゴシック" panose="020B0400000000000000" pitchFamily="50" charset="-128"/>
              </a:rPr>
              <a:t>　</a:t>
            </a:r>
            <a:endParaRPr lang="en-US" altLang="ja-JP" sz="900" b="1" dirty="0" smtClean="0">
              <a:latin typeface="BIZ UDPゴシック" panose="020B0400000000000000" pitchFamily="50" charset="-128"/>
              <a:ea typeface="BIZ UDPゴシック" panose="020B0400000000000000" pitchFamily="50" charset="-128"/>
            </a:endParaRPr>
          </a:p>
          <a:p>
            <a:r>
              <a:rPr lang="ja-JP" altLang="en-US" sz="900" dirty="0" smtClean="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先端技術を駆使したスマートシティの実現</a:t>
            </a:r>
          </a:p>
        </p:txBody>
      </p:sp>
      <p:sp>
        <p:nvSpPr>
          <p:cNvPr id="48" name="正方形/長方形 47"/>
          <p:cNvSpPr/>
          <p:nvPr/>
        </p:nvSpPr>
        <p:spPr>
          <a:xfrm>
            <a:off x="3315457" y="5819581"/>
            <a:ext cx="3230883" cy="530915"/>
          </a:xfrm>
          <a:prstGeom prst="rect">
            <a:avLst/>
          </a:prstGeom>
        </p:spPr>
        <p:txBody>
          <a:bodyPr wrap="square">
            <a:spAutoFit/>
          </a:bodyPr>
          <a:lstStyle/>
          <a:p>
            <a:r>
              <a:rPr lang="ja-JP" altLang="en-US" sz="1050" b="1" dirty="0">
                <a:latin typeface="BIZ UDPゴシック" panose="020B0400000000000000" pitchFamily="50" charset="-128"/>
                <a:ea typeface="BIZ UDPゴシック" panose="020B0400000000000000" pitchFamily="50" charset="-128"/>
              </a:rPr>
              <a:t>⑨ </a:t>
            </a:r>
            <a:r>
              <a:rPr lang="ja-JP" altLang="en-US" sz="1050" b="1" dirty="0" smtClean="0">
                <a:latin typeface="BIZ UDPゴシック" panose="020B0400000000000000" pitchFamily="50" charset="-128"/>
                <a:ea typeface="BIZ UDPゴシック" panose="020B0400000000000000" pitchFamily="50" charset="-128"/>
              </a:rPr>
              <a:t>スタートアップ</a:t>
            </a:r>
            <a:endParaRPr lang="en-US" altLang="ja-JP" sz="1050" b="1" dirty="0" smtClean="0">
              <a:latin typeface="BIZ UDPゴシック" panose="020B0400000000000000" pitchFamily="50" charset="-128"/>
              <a:ea typeface="BIZ UDPゴシック" panose="020B0400000000000000" pitchFamily="50" charset="-128"/>
            </a:endParaRPr>
          </a:p>
          <a:p>
            <a:r>
              <a:rPr lang="ja-JP" altLang="en-US" sz="900" b="1" dirty="0">
                <a:latin typeface="BIZ UDPゴシック" panose="020B0400000000000000" pitchFamily="50" charset="-128"/>
                <a:ea typeface="BIZ UDPゴシック" panose="020B0400000000000000" pitchFamily="50" charset="-128"/>
              </a:rPr>
              <a:t>　</a:t>
            </a:r>
            <a:r>
              <a:rPr lang="ja-JP" altLang="en-US" sz="900" b="1" dirty="0" smtClean="0">
                <a:latin typeface="BIZ UDPゴシック" panose="020B0400000000000000" pitchFamily="50" charset="-128"/>
                <a:ea typeface="BIZ UDPゴシック" panose="020B0400000000000000" pitchFamily="50" charset="-128"/>
              </a:rPr>
              <a:t>　　</a:t>
            </a:r>
            <a:endParaRPr lang="en-US" altLang="ja-JP" sz="900" b="1" dirty="0">
              <a:latin typeface="BIZ UDPゴシック" panose="020B0400000000000000" pitchFamily="50" charset="-128"/>
              <a:ea typeface="BIZ UDPゴシック" panose="020B0400000000000000" pitchFamily="50" charset="-128"/>
            </a:endParaRPr>
          </a:p>
          <a:p>
            <a:r>
              <a:rPr lang="ja-JP" altLang="en-US" sz="900" dirty="0" smtClean="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スタートアップ・エコシステム</a:t>
            </a:r>
            <a:r>
              <a:rPr lang="ja-JP" altLang="en-US" sz="900" dirty="0" smtClean="0">
                <a:latin typeface="BIZ UDPゴシック" panose="020B0400000000000000" pitchFamily="50" charset="-128"/>
                <a:ea typeface="BIZ UDPゴシック" panose="020B0400000000000000" pitchFamily="50" charset="-128"/>
              </a:rPr>
              <a:t>拠点形成　</a:t>
            </a:r>
            <a:endParaRPr lang="ja-JP" altLang="en-US" sz="900" dirty="0">
              <a:solidFill>
                <a:srgbClr val="FF0000"/>
              </a:solidFill>
              <a:latin typeface="BIZ UDPゴシック" panose="020B0400000000000000" pitchFamily="50" charset="-128"/>
              <a:ea typeface="BIZ UDPゴシック" panose="020B0400000000000000" pitchFamily="50" charset="-128"/>
            </a:endParaRPr>
          </a:p>
        </p:txBody>
      </p:sp>
      <p:sp>
        <p:nvSpPr>
          <p:cNvPr id="17" name="正方形/長方形 16"/>
          <p:cNvSpPr/>
          <p:nvPr/>
        </p:nvSpPr>
        <p:spPr>
          <a:xfrm>
            <a:off x="93569" y="2006941"/>
            <a:ext cx="3132000" cy="5400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ライフサイエンスを国家的課題として国の成長戦略の中核に位置付け、再生医療の産業化を最優先で推進</a:t>
            </a:r>
            <a:endParaRPr kumimoji="1" lang="en-US" altLang="ja-JP" sz="700" dirty="0">
              <a:solidFill>
                <a:schemeClr val="tx1"/>
              </a:solidFill>
              <a:latin typeface="BIZ UDP明朝 Medium" panose="02020500000000000000" pitchFamily="18" charset="-128"/>
              <a:ea typeface="BIZ UDP明朝 Medium" panose="02020500000000000000" pitchFamily="18" charset="-128"/>
            </a:endParaRPr>
          </a:p>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再生医療の産業化推進プラットフォームの構築に向けた財政・技術支援 </a:t>
            </a:r>
          </a:p>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再生医療等製品の特性に対応した各種レギュレーションの整備 </a:t>
            </a:r>
          </a:p>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未承認の医療機器、再生医療等製品の一般向け展示を禁止する規制の緩和 </a:t>
            </a:r>
          </a:p>
        </p:txBody>
      </p:sp>
      <p:sp>
        <p:nvSpPr>
          <p:cNvPr id="20" name="正方形/長方形 19"/>
          <p:cNvSpPr/>
          <p:nvPr/>
        </p:nvSpPr>
        <p:spPr>
          <a:xfrm>
            <a:off x="7810" y="2618328"/>
            <a:ext cx="3230883" cy="530915"/>
          </a:xfrm>
          <a:prstGeom prst="rect">
            <a:avLst/>
          </a:prstGeom>
        </p:spPr>
        <p:txBody>
          <a:bodyPr wrap="square">
            <a:spAutoFit/>
          </a:bodyPr>
          <a:lstStyle/>
          <a:p>
            <a:r>
              <a:rPr lang="ja-JP" altLang="en-US" sz="1050" b="1" dirty="0" smtClean="0">
                <a:latin typeface="BIZ UDPゴシック" panose="020B0400000000000000" pitchFamily="50" charset="-128"/>
                <a:ea typeface="BIZ UDPゴシック" panose="020B0400000000000000" pitchFamily="50" charset="-128"/>
              </a:rPr>
              <a:t>② 次世代ヘルスケア</a:t>
            </a:r>
            <a:endParaRPr lang="en-US" altLang="ja-JP" sz="1050" b="1" dirty="0" smtClean="0">
              <a:latin typeface="BIZ UDPゴシック" panose="020B0400000000000000" pitchFamily="50" charset="-128"/>
              <a:ea typeface="BIZ UDPゴシック" panose="020B0400000000000000" pitchFamily="50" charset="-128"/>
            </a:endParaRPr>
          </a:p>
          <a:p>
            <a:r>
              <a:rPr lang="ja-JP" altLang="en-US" sz="900" b="1" dirty="0" smtClean="0">
                <a:latin typeface="BIZ UDPゴシック" panose="020B0400000000000000" pitchFamily="50" charset="-128"/>
                <a:ea typeface="BIZ UDPゴシック" panose="020B0400000000000000" pitchFamily="50" charset="-128"/>
              </a:rPr>
              <a:t>　</a:t>
            </a:r>
            <a:endParaRPr lang="en-US" altLang="ja-JP" sz="800" b="1" dirty="0" smtClean="0">
              <a:latin typeface="BIZ UDPゴシック" panose="020B0400000000000000" pitchFamily="50" charset="-128"/>
              <a:ea typeface="BIZ UDPゴシック" panose="020B0400000000000000" pitchFamily="50" charset="-128"/>
            </a:endParaRPr>
          </a:p>
          <a:p>
            <a:r>
              <a:rPr lang="ja-JP" altLang="en-US" sz="900" dirty="0" smtClean="0">
                <a:latin typeface="BIZ UDPゴシック" panose="020B0400000000000000" pitchFamily="50" charset="-128"/>
                <a:ea typeface="BIZ UDPゴシック" panose="020B0400000000000000" pitchFamily="50" charset="-128"/>
              </a:rPr>
              <a:t>■ 次世代ヘルスケアの推進</a:t>
            </a:r>
            <a:endParaRPr lang="ja-JP" altLang="en-US" sz="1050" dirty="0">
              <a:latin typeface="BIZ UDPゴシック" panose="020B0400000000000000" pitchFamily="50" charset="-128"/>
              <a:ea typeface="BIZ UDPゴシック" panose="020B0400000000000000" pitchFamily="50" charset="-128"/>
            </a:endParaRPr>
          </a:p>
        </p:txBody>
      </p:sp>
      <p:sp>
        <p:nvSpPr>
          <p:cNvPr id="21" name="正方形/長方形 20"/>
          <p:cNvSpPr/>
          <p:nvPr/>
        </p:nvSpPr>
        <p:spPr>
          <a:xfrm>
            <a:off x="93568" y="3160275"/>
            <a:ext cx="3132000" cy="2160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lnSpc>
                <a:spcPts val="700"/>
              </a:lnSpc>
            </a:pP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ヘルスケアデータ</a:t>
            </a:r>
            <a:r>
              <a:rPr kumimoji="1" lang="ja-JP" altLang="en-US" sz="700" dirty="0">
                <a:solidFill>
                  <a:schemeClr val="tx1"/>
                </a:solidFill>
                <a:latin typeface="BIZ UDP明朝 Medium" panose="02020500000000000000" pitchFamily="18" charset="-128"/>
                <a:ea typeface="BIZ UDP明朝 Medium" panose="02020500000000000000" pitchFamily="18" charset="-128"/>
              </a:rPr>
              <a:t>の利活用活性化に向けたルール整備・標準化に対する支援</a:t>
            </a:r>
          </a:p>
        </p:txBody>
      </p:sp>
      <p:sp>
        <p:nvSpPr>
          <p:cNvPr id="22" name="正方形/長方形 21"/>
          <p:cNvSpPr/>
          <p:nvPr/>
        </p:nvSpPr>
        <p:spPr>
          <a:xfrm>
            <a:off x="19943" y="3650438"/>
            <a:ext cx="3240000" cy="3055161"/>
          </a:xfrm>
          <a:prstGeom prst="rect">
            <a:avLst/>
          </a:prstGeom>
          <a:solidFill>
            <a:schemeClr val="accent1">
              <a:lumMod val="20000"/>
              <a:lumOff val="80000"/>
            </a:schemeClr>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Meiryo UI" panose="020B0604030504040204" pitchFamily="50" charset="-128"/>
              <a:ea typeface="Meiryo UI" panose="020B0604030504040204" pitchFamily="50" charset="-128"/>
            </a:endParaRPr>
          </a:p>
        </p:txBody>
      </p:sp>
      <p:sp>
        <p:nvSpPr>
          <p:cNvPr id="23" name="角丸四角形 22"/>
          <p:cNvSpPr/>
          <p:nvPr/>
        </p:nvSpPr>
        <p:spPr>
          <a:xfrm>
            <a:off x="22655" y="3546160"/>
            <a:ext cx="1512000" cy="180000"/>
          </a:xfrm>
          <a:prstGeom prst="roundRect">
            <a:avLst>
              <a:gd name="adj" fmla="val 50000"/>
            </a:avLst>
          </a:prstGeom>
          <a:gradFill>
            <a:gsLst>
              <a:gs pos="100000">
                <a:schemeClr val="tx1"/>
              </a:gs>
              <a:gs pos="0">
                <a:schemeClr val="accent1">
                  <a:lumMod val="45000"/>
                  <a:lumOff val="55000"/>
                </a:schemeClr>
              </a:gs>
              <a:gs pos="5000">
                <a:schemeClr val="accent1">
                  <a:lumMod val="45000"/>
                  <a:lumOff val="55000"/>
                </a:schemeClr>
              </a:gs>
              <a:gs pos="100000">
                <a:schemeClr val="accent1">
                  <a:lumMod val="30000"/>
                  <a:lumOff val="70000"/>
                </a:schemeClr>
              </a:gs>
            </a:gsLst>
            <a:lin ang="5400000" scaled="1"/>
          </a:gra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lang="ja-JP" altLang="en-US" sz="1100" b="1" dirty="0">
                <a:latin typeface="BIZ UDPゴシック" panose="020B0400000000000000" pitchFamily="50" charset="-128"/>
                <a:ea typeface="BIZ UDPゴシック" panose="020B0400000000000000" pitchFamily="50" charset="-128"/>
              </a:rPr>
              <a:t>２．モビリティ</a:t>
            </a:r>
          </a:p>
        </p:txBody>
      </p:sp>
      <p:sp>
        <p:nvSpPr>
          <p:cNvPr id="24" name="正方形/長方形 23"/>
          <p:cNvSpPr/>
          <p:nvPr/>
        </p:nvSpPr>
        <p:spPr>
          <a:xfrm>
            <a:off x="22656" y="3747100"/>
            <a:ext cx="3230883" cy="530915"/>
          </a:xfrm>
          <a:prstGeom prst="rect">
            <a:avLst/>
          </a:prstGeom>
        </p:spPr>
        <p:txBody>
          <a:bodyPr wrap="square">
            <a:spAutoFit/>
          </a:bodyPr>
          <a:lstStyle/>
          <a:p>
            <a:r>
              <a:rPr lang="ja-JP" altLang="en-US" sz="1050" b="1" dirty="0">
                <a:latin typeface="BIZ UDPゴシック" panose="020B0400000000000000" pitchFamily="50" charset="-128"/>
                <a:ea typeface="BIZ UDPゴシック" panose="020B0400000000000000" pitchFamily="50" charset="-128"/>
              </a:rPr>
              <a:t>③ 空飛ぶ</a:t>
            </a:r>
            <a:r>
              <a:rPr lang="ja-JP" altLang="en-US" sz="1050" b="1" dirty="0" smtClean="0">
                <a:latin typeface="BIZ UDPゴシック" panose="020B0400000000000000" pitchFamily="50" charset="-128"/>
                <a:ea typeface="BIZ UDPゴシック" panose="020B0400000000000000" pitchFamily="50" charset="-128"/>
              </a:rPr>
              <a:t>クルマ</a:t>
            </a:r>
            <a:endParaRPr lang="en-US" altLang="ja-JP" sz="1050" b="1" dirty="0" smtClean="0">
              <a:latin typeface="BIZ UDPゴシック" panose="020B0400000000000000" pitchFamily="50" charset="-128"/>
              <a:ea typeface="BIZ UDPゴシック" panose="020B0400000000000000" pitchFamily="50" charset="-128"/>
            </a:endParaRPr>
          </a:p>
          <a:p>
            <a:r>
              <a:rPr lang="ja-JP" altLang="en-US" sz="900" b="1" dirty="0">
                <a:latin typeface="BIZ UDPゴシック" panose="020B0400000000000000" pitchFamily="50" charset="-128"/>
                <a:ea typeface="BIZ UDPゴシック" panose="020B0400000000000000" pitchFamily="50" charset="-128"/>
              </a:rPr>
              <a:t>　</a:t>
            </a:r>
            <a:endParaRPr lang="en-US" altLang="ja-JP" sz="900" u="sng" dirty="0">
              <a:latin typeface="BIZ UDP明朝 Medium" panose="02020500000000000000" pitchFamily="18" charset="-128"/>
              <a:ea typeface="BIZ UDP明朝 Medium" panose="02020500000000000000" pitchFamily="18" charset="-128"/>
            </a:endParaRPr>
          </a:p>
          <a:p>
            <a:pPr marL="144000" indent="-540000"/>
            <a:r>
              <a:rPr lang="ja-JP" altLang="en-US" sz="900" dirty="0">
                <a:latin typeface="BIZ UDPゴシック" panose="020B0400000000000000" pitchFamily="50" charset="-128"/>
                <a:ea typeface="BIZ UDPゴシック" panose="020B0400000000000000" pitchFamily="50" charset="-128"/>
              </a:rPr>
              <a:t>■ 空飛ぶクルマ「商用運航」の実現</a:t>
            </a:r>
          </a:p>
        </p:txBody>
      </p:sp>
      <p:sp>
        <p:nvSpPr>
          <p:cNvPr id="25" name="正方形/長方形 24"/>
          <p:cNvSpPr/>
          <p:nvPr/>
        </p:nvSpPr>
        <p:spPr>
          <a:xfrm>
            <a:off x="93568" y="4274965"/>
            <a:ext cx="3132000" cy="4320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運航環境・安全性に関する制度整備</a:t>
            </a:r>
          </a:p>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離着陸場の整備に関する制度整備及び整備に係る補助制度の創設</a:t>
            </a:r>
            <a:endParaRPr kumimoji="1" lang="en-US" altLang="ja-JP" sz="700" dirty="0">
              <a:solidFill>
                <a:schemeClr val="tx1"/>
              </a:solidFill>
              <a:latin typeface="BIZ UDP明朝 Medium" panose="02020500000000000000" pitchFamily="18" charset="-128"/>
              <a:ea typeface="BIZ UDP明朝 Medium" panose="02020500000000000000" pitchFamily="18" charset="-128"/>
            </a:endParaRPr>
          </a:p>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機体の研究開発や実証事業等への技術・財政支援  </a:t>
            </a:r>
          </a:p>
        </p:txBody>
      </p:sp>
      <p:sp>
        <p:nvSpPr>
          <p:cNvPr id="26" name="正方形/長方形 25"/>
          <p:cNvSpPr/>
          <p:nvPr/>
        </p:nvSpPr>
        <p:spPr>
          <a:xfrm>
            <a:off x="23944" y="4748697"/>
            <a:ext cx="3230883" cy="546303"/>
          </a:xfrm>
          <a:prstGeom prst="rect">
            <a:avLst/>
          </a:prstGeom>
        </p:spPr>
        <p:txBody>
          <a:bodyPr wrap="square">
            <a:spAutoFit/>
          </a:bodyPr>
          <a:lstStyle/>
          <a:p>
            <a:r>
              <a:rPr lang="ja-JP" altLang="en-US" sz="1050" b="1" dirty="0">
                <a:latin typeface="BIZ UDPゴシック" panose="020B0400000000000000" pitchFamily="50" charset="-128"/>
                <a:ea typeface="BIZ UDPゴシック" panose="020B0400000000000000" pitchFamily="50" charset="-128"/>
              </a:rPr>
              <a:t>④ 自動</a:t>
            </a:r>
            <a:r>
              <a:rPr lang="ja-JP" altLang="en-US" sz="1050" b="1" dirty="0" smtClean="0">
                <a:latin typeface="BIZ UDPゴシック" panose="020B0400000000000000" pitchFamily="50" charset="-128"/>
                <a:ea typeface="BIZ UDPゴシック" panose="020B0400000000000000" pitchFamily="50" charset="-128"/>
              </a:rPr>
              <a:t>運転</a:t>
            </a:r>
            <a:endParaRPr lang="en-US" altLang="ja-JP" sz="1050" b="1" dirty="0" smtClean="0">
              <a:latin typeface="BIZ UDPゴシック" panose="020B0400000000000000" pitchFamily="50" charset="-128"/>
              <a:ea typeface="BIZ UDPゴシック" panose="020B0400000000000000" pitchFamily="50" charset="-128"/>
            </a:endParaRPr>
          </a:p>
          <a:p>
            <a:r>
              <a:rPr lang="ja-JP" altLang="en-US" sz="900" b="1" dirty="0" smtClean="0">
                <a:latin typeface="BIZ UDPゴシック" panose="020B0400000000000000" pitchFamily="50" charset="-128"/>
                <a:ea typeface="BIZ UDPゴシック" panose="020B0400000000000000" pitchFamily="50" charset="-128"/>
              </a:rPr>
              <a:t>　</a:t>
            </a:r>
            <a:endParaRPr lang="en-US" altLang="ja-JP" sz="900" u="sng" dirty="0" smtClean="0">
              <a:latin typeface="BIZ UDP明朝 Medium" panose="02020500000000000000" pitchFamily="18" charset="-128"/>
              <a:ea typeface="BIZ UDP明朝 Medium" panose="02020500000000000000" pitchFamily="18" charset="-128"/>
            </a:endParaRPr>
          </a:p>
          <a:p>
            <a:r>
              <a:rPr lang="ja-JP" altLang="en-US" sz="900" dirty="0" smtClean="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自動運転の実現</a:t>
            </a:r>
            <a:r>
              <a:rPr lang="ja-JP" altLang="en-US" sz="1000" dirty="0">
                <a:latin typeface="BIZ UDPゴシック" panose="020B0400000000000000" pitchFamily="50" charset="-128"/>
                <a:ea typeface="BIZ UDPゴシック" panose="020B0400000000000000" pitchFamily="50" charset="-128"/>
              </a:rPr>
              <a:t>　</a:t>
            </a:r>
          </a:p>
        </p:txBody>
      </p:sp>
      <p:sp>
        <p:nvSpPr>
          <p:cNvPr id="27" name="正方形/長方形 26"/>
          <p:cNvSpPr/>
          <p:nvPr/>
        </p:nvSpPr>
        <p:spPr>
          <a:xfrm>
            <a:off x="93568" y="5284367"/>
            <a:ext cx="3132000" cy="431759"/>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lnSpc>
                <a:spcPts val="700"/>
              </a:lnSpc>
            </a:pP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万博</a:t>
            </a:r>
            <a:r>
              <a:rPr kumimoji="1" lang="ja-JP" altLang="en-US" sz="700" dirty="0">
                <a:solidFill>
                  <a:schemeClr val="tx1"/>
                </a:solidFill>
                <a:latin typeface="BIZ UDP明朝 Medium" panose="02020500000000000000" pitchFamily="18" charset="-128"/>
                <a:ea typeface="BIZ UDP明朝 Medium" panose="02020500000000000000" pitchFamily="18" charset="-128"/>
              </a:rPr>
              <a:t>開催時における自動運転（レベル４）実現のため必要かつ高度な通信環境や路側センサー等のインフラ整備 </a:t>
            </a:r>
          </a:p>
          <a:p>
            <a:pPr marL="72000" indent="-432000">
              <a:lnSpc>
                <a:spcPts val="700"/>
              </a:lnSpc>
            </a:pP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遠隔</a:t>
            </a:r>
            <a:r>
              <a:rPr kumimoji="1" lang="ja-JP" altLang="en-US" sz="700" dirty="0">
                <a:solidFill>
                  <a:schemeClr val="tx1"/>
                </a:solidFill>
                <a:latin typeface="BIZ UDP明朝 Medium" panose="02020500000000000000" pitchFamily="18" charset="-128"/>
                <a:ea typeface="BIZ UDP明朝 Medium" panose="02020500000000000000" pitchFamily="18" charset="-128"/>
              </a:rPr>
              <a:t>管制の運行基準や監視員の資格要件について具体的な制度の早期</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整備</a:t>
            </a:r>
            <a:endParaRPr kumimoji="1" lang="ja-JP" altLang="en-US" sz="700" dirty="0">
              <a:solidFill>
                <a:schemeClr val="tx1"/>
              </a:solidFill>
              <a:latin typeface="BIZ UDP明朝 Medium" panose="02020500000000000000" pitchFamily="18" charset="-128"/>
              <a:ea typeface="BIZ UDP明朝 Medium" panose="02020500000000000000" pitchFamily="18" charset="-128"/>
            </a:endParaRPr>
          </a:p>
        </p:txBody>
      </p:sp>
      <p:sp>
        <p:nvSpPr>
          <p:cNvPr id="28" name="正方形/長方形 27"/>
          <p:cNvSpPr/>
          <p:nvPr/>
        </p:nvSpPr>
        <p:spPr>
          <a:xfrm>
            <a:off x="22655" y="5759247"/>
            <a:ext cx="3230883" cy="530915"/>
          </a:xfrm>
          <a:prstGeom prst="rect">
            <a:avLst/>
          </a:prstGeom>
        </p:spPr>
        <p:txBody>
          <a:bodyPr wrap="square">
            <a:spAutoFit/>
          </a:bodyPr>
          <a:lstStyle/>
          <a:p>
            <a:r>
              <a:rPr lang="ja-JP" altLang="en-US" sz="1050" b="1" dirty="0" smtClean="0">
                <a:latin typeface="BIZ UDPゴシック" panose="020B0400000000000000" pitchFamily="50" charset="-128"/>
                <a:ea typeface="BIZ UDPゴシック" panose="020B0400000000000000" pitchFamily="50" charset="-128"/>
              </a:rPr>
              <a:t>⑤ </a:t>
            </a:r>
            <a:r>
              <a:rPr lang="en-US" altLang="ja-JP" sz="1050" b="1" dirty="0" err="1" smtClean="0">
                <a:latin typeface="BIZ UDPゴシック" panose="020B0400000000000000" pitchFamily="50" charset="-128"/>
                <a:ea typeface="BIZ UDPゴシック" panose="020B0400000000000000" pitchFamily="50" charset="-128"/>
              </a:rPr>
              <a:t>MaaS</a:t>
            </a:r>
            <a:r>
              <a:rPr lang="ja-JP" altLang="en-US" sz="1050" b="1" dirty="0" smtClean="0">
                <a:latin typeface="BIZ UDPゴシック" panose="020B0400000000000000" pitchFamily="50" charset="-128"/>
                <a:ea typeface="BIZ UDPゴシック" panose="020B0400000000000000" pitchFamily="50" charset="-128"/>
              </a:rPr>
              <a:t>（マース）</a:t>
            </a:r>
            <a:endParaRPr lang="en-US" altLang="ja-JP" sz="1050" b="1" dirty="0" smtClean="0">
              <a:latin typeface="BIZ UDPゴシック" panose="020B0400000000000000" pitchFamily="50" charset="-128"/>
              <a:ea typeface="BIZ UDPゴシック" panose="020B0400000000000000" pitchFamily="50" charset="-128"/>
            </a:endParaRPr>
          </a:p>
          <a:p>
            <a:r>
              <a:rPr lang="ja-JP" altLang="en-US" sz="900" b="1" dirty="0">
                <a:latin typeface="BIZ UDPゴシック" panose="020B0400000000000000" pitchFamily="50" charset="-128"/>
                <a:ea typeface="BIZ UDPゴシック" panose="020B0400000000000000" pitchFamily="50" charset="-128"/>
              </a:rPr>
              <a:t>　</a:t>
            </a:r>
            <a:endParaRPr lang="en-US" altLang="ja-JP" sz="900" b="1" dirty="0" smtClean="0">
              <a:latin typeface="BIZ UDPゴシック" panose="020B0400000000000000" pitchFamily="50" charset="-128"/>
              <a:ea typeface="BIZ UDPゴシック" panose="020B0400000000000000" pitchFamily="50" charset="-128"/>
            </a:endParaRPr>
          </a:p>
          <a:p>
            <a:r>
              <a:rPr lang="ja-JP" altLang="en-US" sz="900" dirty="0" smtClean="0">
                <a:latin typeface="BIZ UDPゴシック" panose="020B0400000000000000" pitchFamily="50" charset="-128"/>
                <a:ea typeface="BIZ UDPゴシック" panose="020B0400000000000000" pitchFamily="50" charset="-128"/>
              </a:rPr>
              <a:t>■ </a:t>
            </a:r>
            <a:r>
              <a:rPr lang="en-US" altLang="ja-JP" sz="900" dirty="0" err="1" smtClean="0">
                <a:latin typeface="BIZ UDPゴシック" panose="020B0400000000000000" pitchFamily="50" charset="-128"/>
                <a:ea typeface="BIZ UDPゴシック" panose="020B0400000000000000" pitchFamily="50" charset="-128"/>
              </a:rPr>
              <a:t>MaaS</a:t>
            </a:r>
            <a:r>
              <a:rPr lang="ja-JP" altLang="en-US" sz="900" dirty="0" smtClean="0">
                <a:latin typeface="BIZ UDPゴシック" panose="020B0400000000000000" pitchFamily="50" charset="-128"/>
                <a:ea typeface="BIZ UDPゴシック" panose="020B0400000000000000" pitchFamily="50" charset="-128"/>
              </a:rPr>
              <a:t>の</a:t>
            </a:r>
            <a:r>
              <a:rPr lang="ja-JP" altLang="en-US" sz="900" dirty="0">
                <a:latin typeface="BIZ UDPゴシック" panose="020B0400000000000000" pitchFamily="50" charset="-128"/>
                <a:ea typeface="BIZ UDPゴシック" panose="020B0400000000000000" pitchFamily="50" charset="-128"/>
              </a:rPr>
              <a:t>展開</a:t>
            </a:r>
            <a:endParaRPr lang="en-US" altLang="ja-JP" sz="900" dirty="0">
              <a:latin typeface="BIZ UDPゴシック" panose="020B0400000000000000" pitchFamily="50" charset="-128"/>
              <a:ea typeface="BIZ UDPゴシック" panose="020B0400000000000000" pitchFamily="50" charset="-128"/>
            </a:endParaRPr>
          </a:p>
        </p:txBody>
      </p:sp>
      <p:sp>
        <p:nvSpPr>
          <p:cNvPr id="29" name="正方形/長方形 28"/>
          <p:cNvSpPr/>
          <p:nvPr/>
        </p:nvSpPr>
        <p:spPr>
          <a:xfrm>
            <a:off x="84085" y="6273945"/>
            <a:ext cx="3132000" cy="3240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lnSpc>
                <a:spcPts val="700"/>
              </a:lnSpc>
            </a:pP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万博</a:t>
            </a:r>
            <a:r>
              <a:rPr kumimoji="1" lang="ja-JP" altLang="en-US" sz="700" dirty="0">
                <a:solidFill>
                  <a:schemeClr val="tx1"/>
                </a:solidFill>
                <a:latin typeface="BIZ UDP明朝 Medium" panose="02020500000000000000" pitchFamily="18" charset="-128"/>
                <a:ea typeface="BIZ UDP明朝 Medium" panose="02020500000000000000" pitchFamily="18" charset="-128"/>
              </a:rPr>
              <a:t>開催時に関西</a:t>
            </a:r>
            <a:r>
              <a:rPr kumimoji="1" lang="en-US" altLang="ja-JP" sz="700" dirty="0" err="1">
                <a:solidFill>
                  <a:schemeClr val="tx1"/>
                </a:solidFill>
                <a:latin typeface="BIZ UDP明朝 Medium" panose="02020500000000000000" pitchFamily="18" charset="-128"/>
                <a:ea typeface="BIZ UDP明朝 Medium" panose="02020500000000000000" pitchFamily="18" charset="-128"/>
              </a:rPr>
              <a:t>MaaS</a:t>
            </a:r>
            <a:r>
              <a:rPr kumimoji="1" lang="ja-JP" altLang="en-US" sz="700" dirty="0">
                <a:solidFill>
                  <a:schemeClr val="tx1"/>
                </a:solidFill>
                <a:latin typeface="BIZ UDP明朝 Medium" panose="02020500000000000000" pitchFamily="18" charset="-128"/>
                <a:ea typeface="BIZ UDP明朝 Medium" panose="02020500000000000000" pitchFamily="18" charset="-128"/>
              </a:rPr>
              <a:t>の機能充実が一層図られるよう、事業者間の連携促進に向けた積極的な働きかけ</a:t>
            </a:r>
          </a:p>
        </p:txBody>
      </p:sp>
      <p:sp>
        <p:nvSpPr>
          <p:cNvPr id="7" name="テキスト ボックス 6"/>
          <p:cNvSpPr txBox="1"/>
          <p:nvPr/>
        </p:nvSpPr>
        <p:spPr>
          <a:xfrm>
            <a:off x="122725" y="1695908"/>
            <a:ext cx="2932213" cy="107722"/>
          </a:xfrm>
          <a:prstGeom prst="rect">
            <a:avLst/>
          </a:prstGeom>
          <a:solidFill>
            <a:schemeClr val="accent5">
              <a:lumMod val="40000"/>
              <a:lumOff val="60000"/>
            </a:schemeClr>
          </a:solidFill>
          <a:ln w="0">
            <a:noFill/>
          </a:ln>
        </p:spPr>
        <p:txBody>
          <a:bodyPr wrap="none" tIns="0" bIns="0" rtlCol="0">
            <a:spAutoFit/>
          </a:bodyPr>
          <a:lstStyle/>
          <a:p>
            <a:r>
              <a:rPr lang="en-US" altLang="ja-JP" sz="700" b="1" dirty="0" smtClean="0">
                <a:latin typeface="BIZ UDPゴシック" panose="020B0400000000000000" pitchFamily="50" charset="-128"/>
                <a:ea typeface="BIZ UDPゴシック" panose="020B0400000000000000" pitchFamily="50" charset="-128"/>
              </a:rPr>
              <a:t>【2025</a:t>
            </a:r>
            <a:r>
              <a:rPr lang="ja-JP" altLang="en-US" sz="700" b="1" dirty="0" smtClean="0">
                <a:latin typeface="BIZ UDPゴシック" panose="020B0400000000000000" pitchFamily="50" charset="-128"/>
                <a:ea typeface="BIZ UDPゴシック" panose="020B0400000000000000" pitchFamily="50" charset="-128"/>
              </a:rPr>
              <a:t>目標</a:t>
            </a:r>
            <a:r>
              <a:rPr lang="en-US" altLang="ja-JP" sz="700" b="1" dirty="0" smtClean="0">
                <a:latin typeface="BIZ UDPゴシック" panose="020B0400000000000000" pitchFamily="50" charset="-128"/>
                <a:ea typeface="BIZ UDPゴシック" panose="020B0400000000000000" pitchFamily="50" charset="-128"/>
              </a:rPr>
              <a:t>】 </a:t>
            </a:r>
            <a:r>
              <a:rPr lang="ja-JP" altLang="en-US" sz="700" b="1" dirty="0">
                <a:latin typeface="BIZ UDPゴシック" panose="020B0400000000000000" pitchFamily="50" charset="-128"/>
                <a:ea typeface="BIZ UDPゴシック" panose="020B0400000000000000" pitchFamily="50" charset="-128"/>
              </a:rPr>
              <a:t>再生医療の実用化がスタート</a:t>
            </a:r>
            <a:r>
              <a:rPr lang="ja-JP" altLang="en-US" sz="700" b="1" dirty="0" smtClean="0">
                <a:latin typeface="BIZ UDPゴシック" panose="020B0400000000000000" pitchFamily="50" charset="-128"/>
                <a:ea typeface="BIZ UDPゴシック" panose="020B0400000000000000" pitchFamily="50" charset="-128"/>
              </a:rPr>
              <a:t>、再生</a:t>
            </a:r>
            <a:r>
              <a:rPr lang="ja-JP" altLang="en-US" sz="700" b="1" dirty="0">
                <a:latin typeface="BIZ UDPゴシック" panose="020B0400000000000000" pitchFamily="50" charset="-128"/>
                <a:ea typeface="BIZ UDPゴシック" panose="020B0400000000000000" pitchFamily="50" charset="-128"/>
              </a:rPr>
              <a:t>医療を国内外へ発信</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63" name="テキスト ボックス 62"/>
          <p:cNvSpPr txBox="1"/>
          <p:nvPr/>
        </p:nvSpPr>
        <p:spPr>
          <a:xfrm>
            <a:off x="122728" y="2844051"/>
            <a:ext cx="2496196" cy="107722"/>
          </a:xfrm>
          <a:prstGeom prst="rect">
            <a:avLst/>
          </a:prstGeom>
          <a:solidFill>
            <a:schemeClr val="accent5">
              <a:lumMod val="40000"/>
              <a:lumOff val="60000"/>
            </a:schemeClr>
          </a:solidFill>
          <a:ln w="0">
            <a:noFill/>
          </a:ln>
        </p:spPr>
        <p:txBody>
          <a:bodyPr wrap="none" tIns="0" bIns="0" rtlCol="0">
            <a:spAutoFit/>
          </a:bodyPr>
          <a:lstStyle/>
          <a:p>
            <a:r>
              <a:rPr lang="en-US" altLang="ja-JP" sz="700" b="1" dirty="0" smtClean="0">
                <a:latin typeface="BIZ UDPゴシック" panose="020B0400000000000000" pitchFamily="50" charset="-128"/>
                <a:ea typeface="BIZ UDPゴシック" panose="020B0400000000000000" pitchFamily="50" charset="-128"/>
              </a:rPr>
              <a:t>【2025</a:t>
            </a:r>
            <a:r>
              <a:rPr lang="ja-JP" altLang="en-US" sz="700" b="1" dirty="0" smtClean="0">
                <a:latin typeface="BIZ UDPゴシック" panose="020B0400000000000000" pitchFamily="50" charset="-128"/>
                <a:ea typeface="BIZ UDPゴシック" panose="020B0400000000000000" pitchFamily="50" charset="-128"/>
              </a:rPr>
              <a:t>目標</a:t>
            </a:r>
            <a:r>
              <a:rPr lang="en-US" altLang="ja-JP" sz="700" b="1" dirty="0" smtClean="0">
                <a:latin typeface="BIZ UDPゴシック" panose="020B0400000000000000" pitchFamily="50" charset="-128"/>
                <a:ea typeface="BIZ UDPゴシック" panose="020B0400000000000000" pitchFamily="50" charset="-128"/>
              </a:rPr>
              <a:t>】 </a:t>
            </a:r>
            <a:r>
              <a:rPr lang="ja-JP" altLang="en-US" sz="700" b="1" dirty="0">
                <a:latin typeface="BIZ UDPゴシック" panose="020B0400000000000000" pitchFamily="50" charset="-128"/>
                <a:ea typeface="BIZ UDPゴシック" panose="020B0400000000000000" pitchFamily="50" charset="-128"/>
              </a:rPr>
              <a:t>パーソナライズされた健康プログラムの実装</a:t>
            </a:r>
          </a:p>
        </p:txBody>
      </p:sp>
      <p:sp>
        <p:nvSpPr>
          <p:cNvPr id="70" name="テキスト ボックス 69"/>
          <p:cNvSpPr txBox="1"/>
          <p:nvPr/>
        </p:nvSpPr>
        <p:spPr>
          <a:xfrm>
            <a:off x="122726" y="3968150"/>
            <a:ext cx="2233304" cy="107722"/>
          </a:xfrm>
          <a:prstGeom prst="rect">
            <a:avLst/>
          </a:prstGeom>
          <a:solidFill>
            <a:schemeClr val="accent5">
              <a:lumMod val="40000"/>
              <a:lumOff val="60000"/>
            </a:schemeClr>
          </a:solidFill>
          <a:ln w="0">
            <a:noFill/>
          </a:ln>
        </p:spPr>
        <p:txBody>
          <a:bodyPr wrap="none" tIns="0" bIns="0" rtlCol="0">
            <a:spAutoFit/>
          </a:bodyPr>
          <a:lstStyle/>
          <a:p>
            <a:r>
              <a:rPr lang="en-US" altLang="ja-JP" sz="700" b="1" dirty="0" smtClean="0">
                <a:latin typeface="BIZ UDPゴシック" panose="020B0400000000000000" pitchFamily="50" charset="-128"/>
                <a:ea typeface="BIZ UDPゴシック" panose="020B0400000000000000" pitchFamily="50" charset="-128"/>
              </a:rPr>
              <a:t>【2025</a:t>
            </a:r>
            <a:r>
              <a:rPr lang="ja-JP" altLang="en-US" sz="700" b="1" dirty="0" smtClean="0">
                <a:latin typeface="BIZ UDPゴシック" panose="020B0400000000000000" pitchFamily="50" charset="-128"/>
                <a:ea typeface="BIZ UDPゴシック" panose="020B0400000000000000" pitchFamily="50" charset="-128"/>
              </a:rPr>
              <a:t>目標</a:t>
            </a:r>
            <a:r>
              <a:rPr lang="en-US" altLang="ja-JP" sz="700" b="1" dirty="0" smtClean="0">
                <a:latin typeface="BIZ UDPゴシック" panose="020B0400000000000000" pitchFamily="50" charset="-128"/>
                <a:ea typeface="BIZ UDPゴシック" panose="020B0400000000000000" pitchFamily="50" charset="-128"/>
              </a:rPr>
              <a:t>】 </a:t>
            </a:r>
            <a:r>
              <a:rPr lang="ja-JP" altLang="en-US" sz="700" b="1" dirty="0" smtClean="0">
                <a:latin typeface="BIZ UDPゴシック" panose="020B0400000000000000" pitchFamily="50" charset="-128"/>
                <a:ea typeface="BIZ UDPゴシック" panose="020B0400000000000000" pitchFamily="50" charset="-128"/>
              </a:rPr>
              <a:t>ベイエリアを中心</a:t>
            </a:r>
            <a:r>
              <a:rPr lang="ja-JP" altLang="en-US" sz="700" b="1" dirty="0">
                <a:latin typeface="BIZ UDPゴシック" panose="020B0400000000000000" pitchFamily="50" charset="-128"/>
                <a:ea typeface="BIZ UDPゴシック" panose="020B0400000000000000" pitchFamily="50" charset="-128"/>
              </a:rPr>
              <a:t>に「商用運航」</a:t>
            </a:r>
            <a:r>
              <a:rPr lang="ja-JP" altLang="en-US" sz="700" b="1" dirty="0" smtClean="0">
                <a:latin typeface="BIZ UDPゴシック" panose="020B0400000000000000" pitchFamily="50" charset="-128"/>
                <a:ea typeface="BIZ UDPゴシック" panose="020B0400000000000000" pitchFamily="50" charset="-128"/>
              </a:rPr>
              <a:t>を実現</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71" name="テキスト ボックス 70"/>
          <p:cNvSpPr txBox="1"/>
          <p:nvPr/>
        </p:nvSpPr>
        <p:spPr>
          <a:xfrm>
            <a:off x="131441" y="4977512"/>
            <a:ext cx="2759089" cy="107722"/>
          </a:xfrm>
          <a:prstGeom prst="rect">
            <a:avLst/>
          </a:prstGeom>
          <a:solidFill>
            <a:schemeClr val="accent5">
              <a:lumMod val="40000"/>
              <a:lumOff val="60000"/>
            </a:schemeClr>
          </a:solidFill>
          <a:ln w="0">
            <a:noFill/>
          </a:ln>
        </p:spPr>
        <p:txBody>
          <a:bodyPr wrap="none" tIns="0" bIns="0" rtlCol="0">
            <a:spAutoFit/>
          </a:bodyPr>
          <a:lstStyle/>
          <a:p>
            <a:r>
              <a:rPr lang="en-US" altLang="ja-JP" sz="700" b="1" dirty="0" smtClean="0">
                <a:latin typeface="BIZ UDPゴシック" panose="020B0400000000000000" pitchFamily="50" charset="-128"/>
                <a:ea typeface="BIZ UDPゴシック" panose="020B0400000000000000" pitchFamily="50" charset="-128"/>
              </a:rPr>
              <a:t>【2025</a:t>
            </a:r>
            <a:r>
              <a:rPr lang="ja-JP" altLang="en-US" sz="700" b="1" dirty="0" smtClean="0">
                <a:latin typeface="BIZ UDPゴシック" panose="020B0400000000000000" pitchFamily="50" charset="-128"/>
                <a:ea typeface="BIZ UDPゴシック" panose="020B0400000000000000" pitchFamily="50" charset="-128"/>
              </a:rPr>
              <a:t>目標</a:t>
            </a:r>
            <a:r>
              <a:rPr lang="en-US" altLang="ja-JP" sz="700" b="1" dirty="0" smtClean="0">
                <a:latin typeface="BIZ UDPゴシック" panose="020B0400000000000000" pitchFamily="50" charset="-128"/>
                <a:ea typeface="BIZ UDPゴシック" panose="020B0400000000000000" pitchFamily="50" charset="-128"/>
              </a:rPr>
              <a:t>】 </a:t>
            </a:r>
            <a:r>
              <a:rPr lang="ja-JP" altLang="en-US" sz="700" b="1" dirty="0" smtClean="0">
                <a:latin typeface="BIZ UDPゴシック" panose="020B0400000000000000" pitchFamily="50" charset="-128"/>
                <a:ea typeface="BIZ UDPゴシック" panose="020B0400000000000000" pitchFamily="50" charset="-128"/>
              </a:rPr>
              <a:t>会場内移動とアクセス</a:t>
            </a:r>
            <a:r>
              <a:rPr lang="ja-JP" altLang="en-US" sz="700" b="1" dirty="0">
                <a:latin typeface="BIZ UDPゴシック" panose="020B0400000000000000" pitchFamily="50" charset="-128"/>
                <a:ea typeface="BIZ UDPゴシック" panose="020B0400000000000000" pitchFamily="50" charset="-128"/>
              </a:rPr>
              <a:t>にレベル４の自動運転を実現</a:t>
            </a:r>
          </a:p>
        </p:txBody>
      </p:sp>
      <p:sp>
        <p:nvSpPr>
          <p:cNvPr id="72" name="テキスト ボックス 71"/>
          <p:cNvSpPr txBox="1"/>
          <p:nvPr/>
        </p:nvSpPr>
        <p:spPr>
          <a:xfrm>
            <a:off x="122726" y="5988696"/>
            <a:ext cx="1917513" cy="107722"/>
          </a:xfrm>
          <a:prstGeom prst="rect">
            <a:avLst/>
          </a:prstGeom>
          <a:solidFill>
            <a:schemeClr val="accent5">
              <a:lumMod val="40000"/>
              <a:lumOff val="60000"/>
            </a:schemeClr>
          </a:solidFill>
          <a:ln w="0">
            <a:noFill/>
          </a:ln>
        </p:spPr>
        <p:txBody>
          <a:bodyPr wrap="none" tIns="0" bIns="0" rtlCol="0">
            <a:spAutoFit/>
          </a:bodyPr>
          <a:lstStyle/>
          <a:p>
            <a:r>
              <a:rPr lang="en-US" altLang="ja-JP" sz="700" b="1" dirty="0" smtClean="0">
                <a:latin typeface="BIZ UDPゴシック" panose="020B0400000000000000" pitchFamily="50" charset="-128"/>
                <a:ea typeface="BIZ UDPゴシック" panose="020B0400000000000000" pitchFamily="50" charset="-128"/>
              </a:rPr>
              <a:t>【2025</a:t>
            </a:r>
            <a:r>
              <a:rPr lang="ja-JP" altLang="en-US" sz="700" b="1" dirty="0" smtClean="0">
                <a:latin typeface="BIZ UDPゴシック" panose="020B0400000000000000" pitchFamily="50" charset="-128"/>
                <a:ea typeface="BIZ UDPゴシック" panose="020B0400000000000000" pitchFamily="50" charset="-128"/>
              </a:rPr>
              <a:t>目標</a:t>
            </a:r>
            <a:r>
              <a:rPr lang="en-US" altLang="ja-JP" sz="700" b="1" dirty="0" smtClean="0">
                <a:latin typeface="BIZ UDPゴシック" panose="020B0400000000000000" pitchFamily="50" charset="-128"/>
                <a:ea typeface="BIZ UDPゴシック" panose="020B0400000000000000" pitchFamily="50" charset="-128"/>
              </a:rPr>
              <a:t>】 </a:t>
            </a:r>
            <a:r>
              <a:rPr lang="ja-JP" altLang="en-US" sz="700" b="1" dirty="0">
                <a:latin typeface="BIZ UDPゴシック" panose="020B0400000000000000" pitchFamily="50" charset="-128"/>
                <a:ea typeface="BIZ UDPゴシック" panose="020B0400000000000000" pitchFamily="50" charset="-128"/>
              </a:rPr>
              <a:t>万博</a:t>
            </a:r>
            <a:r>
              <a:rPr lang="ja-JP" altLang="en-US" sz="700" b="1" dirty="0" smtClean="0">
                <a:latin typeface="BIZ UDPゴシック" panose="020B0400000000000000" pitchFamily="50" charset="-128"/>
                <a:ea typeface="BIZ UDPゴシック" panose="020B0400000000000000" pitchFamily="50" charset="-128"/>
              </a:rPr>
              <a:t>来訪者向けの</a:t>
            </a:r>
            <a:r>
              <a:rPr lang="en-US" altLang="ja-JP" sz="700" b="1" dirty="0" err="1" smtClean="0">
                <a:latin typeface="BIZ UDPゴシック" panose="020B0400000000000000" pitchFamily="50" charset="-128"/>
                <a:ea typeface="BIZ UDPゴシック" panose="020B0400000000000000" pitchFamily="50" charset="-128"/>
              </a:rPr>
              <a:t>MaaS</a:t>
            </a:r>
            <a:r>
              <a:rPr lang="ja-JP" altLang="en-US" sz="700" b="1" dirty="0" smtClean="0">
                <a:latin typeface="BIZ UDPゴシック" panose="020B0400000000000000" pitchFamily="50" charset="-128"/>
                <a:ea typeface="BIZ UDPゴシック" panose="020B0400000000000000" pitchFamily="50" charset="-128"/>
              </a:rPr>
              <a:t>構築</a:t>
            </a:r>
            <a:endParaRPr lang="ja-JP" altLang="en-US" sz="700" b="1" dirty="0">
              <a:latin typeface="BIZ UDPゴシック" panose="020B0400000000000000" pitchFamily="50" charset="-128"/>
              <a:ea typeface="BIZ UDPゴシック" panose="020B0400000000000000" pitchFamily="50" charset="-128"/>
            </a:endParaRPr>
          </a:p>
        </p:txBody>
      </p:sp>
      <p:sp>
        <p:nvSpPr>
          <p:cNvPr id="64" name="対角する 2 つの角を切り取った四角形 63"/>
          <p:cNvSpPr/>
          <p:nvPr/>
        </p:nvSpPr>
        <p:spPr>
          <a:xfrm>
            <a:off x="14534" y="928651"/>
            <a:ext cx="3456000" cy="249854"/>
          </a:xfrm>
          <a:prstGeom prst="snip2DiagRect">
            <a:avLst>
              <a:gd name="adj1" fmla="val 36597"/>
              <a:gd name="adj2" fmla="val 16667"/>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200" b="1" dirty="0">
                <a:latin typeface="BIZ UDPゴシック" panose="020B0400000000000000" pitchFamily="50" charset="-128"/>
                <a:ea typeface="BIZ UDPゴシック" panose="020B0400000000000000" pitchFamily="50" charset="-128"/>
              </a:rPr>
              <a:t>万博を契機とした「未来社会」の実現に向けて</a:t>
            </a:r>
          </a:p>
        </p:txBody>
      </p:sp>
      <p:sp>
        <p:nvSpPr>
          <p:cNvPr id="68" name="正方形/長方形 67"/>
          <p:cNvSpPr/>
          <p:nvPr/>
        </p:nvSpPr>
        <p:spPr>
          <a:xfrm>
            <a:off x="6372901" y="4821282"/>
            <a:ext cx="3484721" cy="1878487"/>
          </a:xfrm>
          <a:prstGeom prst="rect">
            <a:avLst/>
          </a:prstGeom>
          <a:pattFill prst="smCheck">
            <a:fgClr>
              <a:schemeClr val="accent1">
                <a:lumMod val="20000"/>
                <a:lumOff val="80000"/>
              </a:schemeClr>
            </a:fgClr>
            <a:bgClr>
              <a:schemeClr val="bg1"/>
            </a:bgClr>
          </a:patt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Meiryo UI" panose="020B0604030504040204" pitchFamily="50" charset="-128"/>
              <a:ea typeface="Meiryo UI" panose="020B0604030504040204" pitchFamily="50" charset="-128"/>
            </a:endParaRPr>
          </a:p>
        </p:txBody>
      </p:sp>
      <p:sp>
        <p:nvSpPr>
          <p:cNvPr id="83" name="正方形/長方形 82"/>
          <p:cNvSpPr/>
          <p:nvPr/>
        </p:nvSpPr>
        <p:spPr>
          <a:xfrm>
            <a:off x="6354141" y="5339131"/>
            <a:ext cx="3058243" cy="253916"/>
          </a:xfrm>
          <a:prstGeom prst="rect">
            <a:avLst/>
          </a:prstGeom>
        </p:spPr>
        <p:txBody>
          <a:bodyPr wrap="square">
            <a:spAutoFit/>
          </a:bodyPr>
          <a:lstStyle/>
          <a:p>
            <a:r>
              <a:rPr lang="ja-JP" altLang="en-US" sz="1050" b="1" dirty="0" smtClean="0">
                <a:latin typeface="BIZ UDPゴシック" panose="020B0400000000000000" pitchFamily="50" charset="-128"/>
                <a:ea typeface="BIZ UDPゴシック" panose="020B0400000000000000" pitchFamily="50" charset="-128"/>
              </a:rPr>
              <a:t>②　防災対策、テロ・サイバー等防犯対策</a:t>
            </a:r>
            <a:endParaRPr lang="ja-JP" altLang="en-US" sz="1050" b="1" dirty="0">
              <a:latin typeface="BIZ UDPゴシック" panose="020B0400000000000000" pitchFamily="50" charset="-128"/>
              <a:ea typeface="BIZ UDPゴシック" panose="020B0400000000000000" pitchFamily="50" charset="-128"/>
            </a:endParaRPr>
          </a:p>
        </p:txBody>
      </p:sp>
      <p:sp>
        <p:nvSpPr>
          <p:cNvPr id="84" name="正方形/長方形 83"/>
          <p:cNvSpPr/>
          <p:nvPr/>
        </p:nvSpPr>
        <p:spPr>
          <a:xfrm>
            <a:off x="6425865" y="5057292"/>
            <a:ext cx="3355557" cy="2880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r>
              <a:rPr kumimoji="1" lang="ja-JP" altLang="en-US" sz="700" dirty="0">
                <a:solidFill>
                  <a:schemeClr val="tx1"/>
                </a:solidFill>
                <a:latin typeface="BIZ UDP明朝 Medium" panose="02020500000000000000" pitchFamily="18" charset="-128"/>
                <a:ea typeface="BIZ UDP明朝 Medium" panose="02020500000000000000" pitchFamily="18" charset="-128"/>
              </a:rPr>
              <a:t>○</a:t>
            </a:r>
            <a:r>
              <a:rPr kumimoji="1" lang="en-US" altLang="ja-JP" sz="700" dirty="0">
                <a:solidFill>
                  <a:schemeClr val="tx1"/>
                </a:solidFill>
                <a:latin typeface="BIZ UDP明朝 Medium" panose="02020500000000000000" pitchFamily="18" charset="-128"/>
                <a:ea typeface="BIZ UDP明朝 Medium" panose="02020500000000000000" pitchFamily="18" charset="-128"/>
              </a:rPr>
              <a:t> </a:t>
            </a:r>
            <a:r>
              <a:rPr kumimoji="1" lang="ja-JP" altLang="en-US" sz="700" dirty="0">
                <a:solidFill>
                  <a:schemeClr val="tx1"/>
                </a:solidFill>
                <a:latin typeface="BIZ UDP明朝 Medium" panose="02020500000000000000" pitchFamily="18" charset="-128"/>
                <a:ea typeface="BIZ UDP明朝 Medium" panose="02020500000000000000" pitchFamily="18" charset="-128"/>
              </a:rPr>
              <a:t>万博会場における国の取組みに対する、地元中小企業等の技術等の活用、参画促進</a:t>
            </a:r>
          </a:p>
          <a:p>
            <a:pPr marL="72000" indent="-432000"/>
            <a:r>
              <a:rPr kumimoji="1" lang="ja-JP" altLang="en-US" sz="700" dirty="0">
                <a:solidFill>
                  <a:schemeClr val="tx1"/>
                </a:solidFill>
                <a:latin typeface="BIZ UDP明朝 Medium" panose="02020500000000000000" pitchFamily="18" charset="-128"/>
                <a:ea typeface="BIZ UDP明朝 Medium" panose="02020500000000000000" pitchFamily="18" charset="-128"/>
              </a:rPr>
              <a:t>○ 会場内の国の取組において、再生可能な資材である木材の積極的な利用</a:t>
            </a:r>
          </a:p>
        </p:txBody>
      </p:sp>
      <p:sp>
        <p:nvSpPr>
          <p:cNvPr id="85" name="正方形/長方形 84"/>
          <p:cNvSpPr/>
          <p:nvPr/>
        </p:nvSpPr>
        <p:spPr>
          <a:xfrm>
            <a:off x="6419570" y="5576371"/>
            <a:ext cx="3355200" cy="5040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様々な媒体を通じた情報発信により、国内外からの来阪者が安心できる環境づくりへの財政支援</a:t>
            </a:r>
          </a:p>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a:t>
            </a:r>
            <a:r>
              <a:rPr kumimoji="1" lang="en-US" altLang="ja-JP" sz="700" dirty="0">
                <a:solidFill>
                  <a:schemeClr val="tx1"/>
                </a:solidFill>
                <a:latin typeface="BIZ UDP明朝 Medium" panose="02020500000000000000" pitchFamily="18" charset="-128"/>
                <a:ea typeface="BIZ UDP明朝 Medium" panose="02020500000000000000" pitchFamily="18" charset="-128"/>
              </a:rPr>
              <a:t>｢</a:t>
            </a:r>
            <a:r>
              <a:rPr kumimoji="1" lang="ja-JP" altLang="en-US" sz="700" dirty="0">
                <a:solidFill>
                  <a:schemeClr val="tx1"/>
                </a:solidFill>
                <a:latin typeface="BIZ UDP明朝 Medium" panose="02020500000000000000" pitchFamily="18" charset="-128"/>
                <a:ea typeface="BIZ UDP明朝 Medium" panose="02020500000000000000" pitchFamily="18" charset="-128"/>
              </a:rPr>
              <a:t>サイバーセキュリティ戦略</a:t>
            </a:r>
            <a:r>
              <a:rPr kumimoji="1" lang="en-US" altLang="ja-JP" sz="700" dirty="0">
                <a:solidFill>
                  <a:schemeClr val="tx1"/>
                </a:solidFill>
                <a:latin typeface="BIZ UDP明朝 Medium" panose="02020500000000000000" pitchFamily="18" charset="-128"/>
                <a:ea typeface="BIZ UDP明朝 Medium" panose="02020500000000000000" pitchFamily="18" charset="-128"/>
              </a:rPr>
              <a:t>｣</a:t>
            </a:r>
            <a:r>
              <a:rPr kumimoji="1" lang="ja-JP" altLang="en-US" sz="700" dirty="0">
                <a:solidFill>
                  <a:schemeClr val="tx1"/>
                </a:solidFill>
                <a:latin typeface="BIZ UDP明朝 Medium" panose="02020500000000000000" pitchFamily="18" charset="-128"/>
                <a:ea typeface="BIZ UDP明朝 Medium" panose="02020500000000000000" pitchFamily="18" charset="-128"/>
              </a:rPr>
              <a:t>の取組みの強力な推進</a:t>
            </a:r>
          </a:p>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サイバーセキュリティの専門人材の育成・確保に向けた継続的な人的支援</a:t>
            </a:r>
          </a:p>
        </p:txBody>
      </p:sp>
      <p:sp>
        <p:nvSpPr>
          <p:cNvPr id="86" name="正方形/長方形 85"/>
          <p:cNvSpPr/>
          <p:nvPr/>
        </p:nvSpPr>
        <p:spPr>
          <a:xfrm>
            <a:off x="6348885" y="4812977"/>
            <a:ext cx="3321962" cy="252000"/>
          </a:xfrm>
          <a:prstGeom prst="rect">
            <a:avLst/>
          </a:prstGeom>
        </p:spPr>
        <p:txBody>
          <a:bodyPr wrap="square">
            <a:spAutoFit/>
          </a:bodyPr>
          <a:lstStyle/>
          <a:p>
            <a:r>
              <a:rPr lang="ja-JP" altLang="en-US" sz="1050" b="1" dirty="0" smtClean="0">
                <a:latin typeface="BIZ UDPゴシック" panose="020B0400000000000000" pitchFamily="50" charset="-128"/>
                <a:ea typeface="BIZ UDPゴシック" panose="020B0400000000000000" pitchFamily="50" charset="-128"/>
              </a:rPr>
              <a:t>① 中</a:t>
            </a:r>
            <a:r>
              <a:rPr lang="ja-JP" altLang="en-US" sz="1050" b="1" dirty="0">
                <a:latin typeface="BIZ UDPゴシック" panose="020B0400000000000000" pitchFamily="50" charset="-128"/>
                <a:ea typeface="BIZ UDPゴシック" panose="020B0400000000000000" pitchFamily="50" charset="-128"/>
              </a:rPr>
              <a:t>小企業等の参画促進、木材の活用促進</a:t>
            </a:r>
          </a:p>
          <a:p>
            <a:r>
              <a:rPr lang="ja-JP" altLang="en-US" sz="600" dirty="0">
                <a:latin typeface="BIZ UDPゴシック" panose="020B0400000000000000" pitchFamily="50" charset="-128"/>
                <a:ea typeface="BIZ UDPゴシック" panose="020B0400000000000000" pitchFamily="50" charset="-128"/>
              </a:rPr>
              <a:t>　</a:t>
            </a:r>
            <a:r>
              <a:rPr lang="ja-JP" altLang="en-US" sz="600" dirty="0" smtClean="0">
                <a:latin typeface="BIZ UDPゴシック" panose="020B0400000000000000" pitchFamily="50" charset="-128"/>
                <a:ea typeface="BIZ UDPゴシック" panose="020B0400000000000000" pitchFamily="50" charset="-128"/>
              </a:rPr>
              <a:t>　</a:t>
            </a:r>
            <a:endParaRPr lang="ja-JP" altLang="en-US" sz="1050" dirty="0">
              <a:solidFill>
                <a:srgbClr val="FF0000"/>
              </a:solidFill>
              <a:latin typeface="BIZ UDPゴシック" panose="020B0400000000000000" pitchFamily="50" charset="-128"/>
              <a:ea typeface="BIZ UDPゴシック" panose="020B0400000000000000" pitchFamily="50" charset="-128"/>
            </a:endParaRPr>
          </a:p>
        </p:txBody>
      </p:sp>
      <p:sp>
        <p:nvSpPr>
          <p:cNvPr id="91" name="正方形/長方形 90"/>
          <p:cNvSpPr/>
          <p:nvPr/>
        </p:nvSpPr>
        <p:spPr>
          <a:xfrm>
            <a:off x="6357851" y="6095666"/>
            <a:ext cx="3058243" cy="253916"/>
          </a:xfrm>
          <a:prstGeom prst="rect">
            <a:avLst/>
          </a:prstGeom>
        </p:spPr>
        <p:txBody>
          <a:bodyPr wrap="square">
            <a:spAutoFit/>
          </a:bodyPr>
          <a:lstStyle/>
          <a:p>
            <a:r>
              <a:rPr lang="ja-JP" altLang="en-US" sz="1050" b="1" dirty="0">
                <a:latin typeface="BIZ UDPゴシック" panose="020B0400000000000000" pitchFamily="50" charset="-128"/>
                <a:ea typeface="BIZ UDPゴシック" panose="020B0400000000000000" pitchFamily="50" charset="-128"/>
              </a:rPr>
              <a:t>③　感染症対策の</a:t>
            </a:r>
            <a:r>
              <a:rPr lang="ja-JP" altLang="en-US" sz="1050" b="1" dirty="0" smtClean="0">
                <a:latin typeface="BIZ UDPゴシック" panose="020B0400000000000000" pitchFamily="50" charset="-128"/>
                <a:ea typeface="BIZ UDPゴシック" panose="020B0400000000000000" pitchFamily="50" charset="-128"/>
              </a:rPr>
              <a:t>強化</a:t>
            </a:r>
            <a:endParaRPr lang="ja-JP" altLang="en-US" sz="1050" b="1" dirty="0">
              <a:latin typeface="BIZ UDPゴシック" panose="020B0400000000000000" pitchFamily="50" charset="-128"/>
              <a:ea typeface="BIZ UDPゴシック" panose="020B0400000000000000" pitchFamily="50" charset="-128"/>
            </a:endParaRPr>
          </a:p>
        </p:txBody>
      </p:sp>
      <p:sp>
        <p:nvSpPr>
          <p:cNvPr id="92" name="正方形/長方形 91"/>
          <p:cNvSpPr/>
          <p:nvPr/>
        </p:nvSpPr>
        <p:spPr>
          <a:xfrm>
            <a:off x="6436140" y="6331405"/>
            <a:ext cx="3355557" cy="2880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r>
              <a:rPr kumimoji="1" lang="ja-JP" altLang="en-US" sz="700" dirty="0">
                <a:solidFill>
                  <a:schemeClr val="tx1"/>
                </a:solidFill>
                <a:latin typeface="BIZ UDP明朝 Medium" panose="02020500000000000000" pitchFamily="18" charset="-128"/>
                <a:ea typeface="BIZ UDP明朝 Medium" panose="02020500000000000000" pitchFamily="18" charset="-128"/>
              </a:rPr>
              <a:t>○ 新興感染症等に対応する検疫体制の充実等</a:t>
            </a:r>
            <a:endParaRPr kumimoji="1" lang="en-US" altLang="ja-JP" sz="700" dirty="0">
              <a:solidFill>
                <a:schemeClr val="tx1"/>
              </a:solidFill>
              <a:latin typeface="BIZ UDP明朝 Medium" panose="02020500000000000000" pitchFamily="18" charset="-128"/>
              <a:ea typeface="BIZ UDP明朝 Medium" panose="02020500000000000000" pitchFamily="18" charset="-128"/>
            </a:endParaRPr>
          </a:p>
          <a:p>
            <a:pPr marL="72000" indent="-432000"/>
            <a:r>
              <a:rPr kumimoji="1" lang="ja-JP" altLang="en-US" sz="700" dirty="0">
                <a:solidFill>
                  <a:schemeClr val="tx1"/>
                </a:solidFill>
                <a:latin typeface="BIZ UDP明朝 Medium" panose="02020500000000000000" pitchFamily="18" charset="-128"/>
                <a:ea typeface="BIZ UDP明朝 Medium" panose="02020500000000000000" pitchFamily="18" charset="-128"/>
              </a:rPr>
              <a:t>○ 新興感染症等の国内流入に関するサーベイランス体制強化に係る支援</a:t>
            </a:r>
          </a:p>
        </p:txBody>
      </p:sp>
      <p:sp>
        <p:nvSpPr>
          <p:cNvPr id="94" name="対角する 2 つの角を切り取った四角形 93"/>
          <p:cNvSpPr/>
          <p:nvPr/>
        </p:nvSpPr>
        <p:spPr>
          <a:xfrm>
            <a:off x="6381893" y="4526257"/>
            <a:ext cx="3484721" cy="249854"/>
          </a:xfrm>
          <a:prstGeom prst="snip2DiagRect">
            <a:avLst>
              <a:gd name="adj1" fmla="val 36597"/>
              <a:gd name="adj2" fmla="val 16667"/>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200" b="1" dirty="0">
                <a:latin typeface="BIZ UDPゴシック" panose="020B0400000000000000" pitchFamily="50" charset="-128"/>
                <a:ea typeface="BIZ UDPゴシック" panose="020B0400000000000000" pitchFamily="50" charset="-128"/>
              </a:rPr>
              <a:t>万博会場の整備・運営にあたって</a:t>
            </a:r>
          </a:p>
        </p:txBody>
      </p:sp>
      <p:sp>
        <p:nvSpPr>
          <p:cNvPr id="80" name="額縁 79"/>
          <p:cNvSpPr/>
          <p:nvPr/>
        </p:nvSpPr>
        <p:spPr>
          <a:xfrm>
            <a:off x="212620" y="530676"/>
            <a:ext cx="9504000" cy="305625"/>
          </a:xfrm>
          <a:prstGeom prst="bevel">
            <a:avLst>
              <a:gd name="adj" fmla="val 0"/>
            </a:avLst>
          </a:prstGeom>
          <a:no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r>
              <a:rPr kumimoji="1" lang="ja-JP" altLang="en-US" sz="800" dirty="0" smtClean="0">
                <a:solidFill>
                  <a:schemeClr val="tx1"/>
                </a:solidFill>
                <a:latin typeface="BIZ UDPゴシック" panose="020B0400000000000000" pitchFamily="50" charset="-128"/>
                <a:ea typeface="BIZ UDPゴシック" panose="020B0400000000000000" pitchFamily="50" charset="-128"/>
              </a:rPr>
              <a:t>「いのち輝く未来社会のデザイン」というテーマの下、大阪</a:t>
            </a:r>
            <a:r>
              <a:rPr kumimoji="1" lang="ja-JP" altLang="en-US" sz="800" dirty="0">
                <a:solidFill>
                  <a:schemeClr val="tx1"/>
                </a:solidFill>
                <a:latin typeface="BIZ UDPゴシック" panose="020B0400000000000000" pitchFamily="50" charset="-128"/>
                <a:ea typeface="BIZ UDPゴシック" panose="020B0400000000000000" pitchFamily="50" charset="-128"/>
              </a:rPr>
              <a:t>・関西万博</a:t>
            </a:r>
            <a:r>
              <a:rPr kumimoji="1" lang="ja-JP" altLang="en-US" sz="800" dirty="0" smtClean="0">
                <a:solidFill>
                  <a:schemeClr val="tx1"/>
                </a:solidFill>
                <a:latin typeface="BIZ UDPゴシック" panose="020B0400000000000000" pitchFamily="50" charset="-128"/>
                <a:ea typeface="BIZ UDPゴシック" panose="020B0400000000000000" pitchFamily="50" charset="-128"/>
              </a:rPr>
              <a:t>を契機に、世界の課題解決や、わが国の持続的な成長・発展につなげていく。そのためには、ライフサイエンスや次世代エネルギーなど、大阪・関西の強みを最大限に活かし、万博のコンセプト「未来社会の実験場」を</a:t>
            </a:r>
            <a:r>
              <a:rPr kumimoji="1" lang="ja-JP" altLang="en-US" sz="800" dirty="0">
                <a:solidFill>
                  <a:schemeClr val="tx1"/>
                </a:solidFill>
                <a:latin typeface="BIZ UDPゴシック" panose="020B0400000000000000" pitchFamily="50" charset="-128"/>
                <a:ea typeface="BIZ UDPゴシック" panose="020B0400000000000000" pitchFamily="50" charset="-128"/>
              </a:rPr>
              <a:t>体現する取組みを加速していくことが必要</a:t>
            </a:r>
            <a:r>
              <a:rPr kumimoji="1" lang="ja-JP" altLang="en-US" sz="800" dirty="0" smtClean="0">
                <a:solidFill>
                  <a:schemeClr val="tx1"/>
                </a:solidFill>
                <a:latin typeface="BIZ UDPゴシック" panose="020B0400000000000000" pitchFamily="50" charset="-128"/>
                <a:ea typeface="BIZ UDPゴシック" panose="020B0400000000000000" pitchFamily="50" charset="-128"/>
              </a:rPr>
              <a:t>。</a:t>
            </a:r>
            <a:endParaRPr kumimoji="1" lang="en-US" altLang="ja-JP" sz="8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800" smtClean="0">
                <a:solidFill>
                  <a:schemeClr val="tx1"/>
                </a:solidFill>
                <a:latin typeface="BIZ UDPゴシック" panose="020B0400000000000000" pitchFamily="50" charset="-128"/>
                <a:ea typeface="BIZ UDPゴシック" panose="020B0400000000000000" pitchFamily="50" charset="-128"/>
              </a:rPr>
              <a:t>本アクションプラン</a:t>
            </a:r>
            <a:r>
              <a:rPr kumimoji="1" lang="ja-JP" altLang="en-US" sz="800" dirty="0" smtClean="0">
                <a:solidFill>
                  <a:schemeClr val="tx1"/>
                </a:solidFill>
                <a:latin typeface="BIZ UDPゴシック" panose="020B0400000000000000" pitchFamily="50" charset="-128"/>
                <a:ea typeface="BIZ UDPゴシック" panose="020B0400000000000000" pitchFamily="50" charset="-128"/>
              </a:rPr>
              <a:t>では、大阪府・大阪市として、万博のテーマやコンセプトを踏まえ、その強みが発揮できると考えられる項目ごとに「めざす姿」を明示。あわせて、直面する課題と国への要望事項を取りまとめたもの。</a:t>
            </a:r>
            <a:endParaRPr kumimoji="1" lang="ja-JP" altLang="en-US" sz="800" dirty="0">
              <a:solidFill>
                <a:schemeClr val="tx1"/>
              </a:solidFill>
              <a:latin typeface="BIZ UDPゴシック" panose="020B0400000000000000" pitchFamily="50" charset="-128"/>
              <a:ea typeface="BIZ UDPゴシック" panose="020B0400000000000000" pitchFamily="50" charset="-128"/>
            </a:endParaRPr>
          </a:p>
        </p:txBody>
      </p:sp>
      <p:pic>
        <p:nvPicPr>
          <p:cNvPr id="69" name="図 6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73850" y="3760863"/>
            <a:ext cx="625755" cy="469317"/>
          </a:xfrm>
          <a:prstGeom prst="rect">
            <a:avLst/>
          </a:prstGeom>
          <a:effectLst>
            <a:softEdge rad="0"/>
          </a:effectLst>
        </p:spPr>
      </p:pic>
      <p:pic>
        <p:nvPicPr>
          <p:cNvPr id="81" name="図 8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789857" y="2571342"/>
            <a:ext cx="442963" cy="437751"/>
          </a:xfrm>
          <a:prstGeom prst="rect">
            <a:avLst/>
          </a:prstGeom>
          <a:noFill/>
          <a:ln w="19050">
            <a:noFill/>
          </a:ln>
          <a:effectLst/>
        </p:spPr>
      </p:pic>
      <p:sp>
        <p:nvSpPr>
          <p:cNvPr id="82" name="テキスト ボックス 81">
            <a:extLst>
              <a:ext uri="{FF2B5EF4-FFF2-40B4-BE49-F238E27FC236}">
                <a16:creationId xmlns:a16="http://schemas.microsoft.com/office/drawing/2014/main" id="{233774CE-BB03-49E5-94E8-1F2C71E354FD}"/>
              </a:ext>
            </a:extLst>
          </p:cNvPr>
          <p:cNvSpPr txBox="1"/>
          <p:nvPr/>
        </p:nvSpPr>
        <p:spPr>
          <a:xfrm>
            <a:off x="1929625" y="2507332"/>
            <a:ext cx="922244" cy="206390"/>
          </a:xfrm>
          <a:prstGeom prst="rect">
            <a:avLst/>
          </a:prstGeom>
          <a:noFill/>
        </p:spPr>
        <p:txBody>
          <a:bodyPr wrap="square" lIns="0" tIns="0" rIns="0" bIns="0" rtlCol="0" anchor="ctr" anchorCtr="0">
            <a:noAutofit/>
          </a:bodyPr>
          <a:lstStyle/>
          <a:p>
            <a:r>
              <a:rPr lang="zh-CN" altLang="en-US" sz="500" b="1" dirty="0" smtClean="0">
                <a:latin typeface="BIZ UDPゴシック" panose="020B0400000000000000" pitchFamily="50" charset="-128"/>
                <a:ea typeface="BIZ UDPゴシック" panose="020B0400000000000000" pitchFamily="50" charset="-128"/>
                <a:cs typeface="Meiryo UI" panose="020B0604030504040204" pitchFamily="50" charset="-128"/>
              </a:rPr>
              <a:t>「</a:t>
            </a:r>
            <a:r>
              <a:rPr lang="zh-CN" altLang="en-US" sz="500" b="1" dirty="0">
                <a:latin typeface="BIZ UDPゴシック" panose="020B0400000000000000" pitchFamily="50" charset="-128"/>
                <a:ea typeface="BIZ UDPゴシック" panose="020B0400000000000000" pitchFamily="50" charset="-128"/>
                <a:cs typeface="Meiryo UI" panose="020B0604030504040204" pitchFamily="50" charset="-128"/>
              </a:rPr>
              <a:t>未来医療国際拠点」</a:t>
            </a:r>
            <a:r>
              <a:rPr lang="ja-JP" altLang="en-US" sz="500" b="1" dirty="0" smtClean="0">
                <a:latin typeface="BIZ UDPゴシック" panose="020B0400000000000000" pitchFamily="50" charset="-128"/>
                <a:ea typeface="BIZ UDPゴシック" panose="020B0400000000000000" pitchFamily="50" charset="-128"/>
                <a:cs typeface="Meiryo UI" panose="020B0604030504040204" pitchFamily="50" charset="-128"/>
              </a:rPr>
              <a:t>イメージ▶</a:t>
            </a:r>
            <a:endParaRPr lang="en-US" altLang="ja-JP" sz="400" dirty="0">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9" name="正方形/長方形 18"/>
          <p:cNvSpPr/>
          <p:nvPr/>
        </p:nvSpPr>
        <p:spPr>
          <a:xfrm>
            <a:off x="6371616" y="1367932"/>
            <a:ext cx="3494998" cy="1351185"/>
          </a:xfrm>
          <a:prstGeom prst="rect">
            <a:avLst/>
          </a:prstGeom>
          <a:solidFill>
            <a:schemeClr val="accent1">
              <a:lumMod val="20000"/>
              <a:lumOff val="80000"/>
            </a:schemeClr>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Meiryo UI" panose="020B0604030504040204" pitchFamily="50" charset="-128"/>
              <a:ea typeface="Meiryo UI" panose="020B0604030504040204" pitchFamily="50" charset="-128"/>
            </a:endParaRPr>
          </a:p>
        </p:txBody>
      </p:sp>
      <p:sp>
        <p:nvSpPr>
          <p:cNvPr id="45" name="角丸四角形 44"/>
          <p:cNvSpPr/>
          <p:nvPr/>
        </p:nvSpPr>
        <p:spPr>
          <a:xfrm>
            <a:off x="6369193" y="1266171"/>
            <a:ext cx="1512000" cy="180000"/>
          </a:xfrm>
          <a:prstGeom prst="roundRect">
            <a:avLst>
              <a:gd name="adj" fmla="val 50000"/>
            </a:avLst>
          </a:prstGeom>
          <a:gradFill>
            <a:gsLst>
              <a:gs pos="100000">
                <a:schemeClr val="tx1"/>
              </a:gs>
              <a:gs pos="0">
                <a:schemeClr val="accent1">
                  <a:lumMod val="45000"/>
                  <a:lumOff val="55000"/>
                </a:schemeClr>
              </a:gs>
              <a:gs pos="5000">
                <a:schemeClr val="accent1">
                  <a:lumMod val="45000"/>
                  <a:lumOff val="55000"/>
                </a:schemeClr>
              </a:gs>
              <a:gs pos="100000">
                <a:schemeClr val="accent1">
                  <a:lumMod val="30000"/>
                  <a:lumOff val="70000"/>
                </a:schemeClr>
              </a:gs>
            </a:gsLst>
            <a:lin ang="5400000" scaled="1"/>
          </a:gra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lang="ja-JP" altLang="en-US" sz="1100" b="1" dirty="0">
                <a:latin typeface="BIZ UDPゴシック" panose="020B0400000000000000" pitchFamily="50" charset="-128"/>
                <a:ea typeface="BIZ UDPゴシック" panose="020B0400000000000000" pitchFamily="50" charset="-128"/>
              </a:rPr>
              <a:t>５．観光・文化</a:t>
            </a:r>
          </a:p>
        </p:txBody>
      </p:sp>
      <p:sp>
        <p:nvSpPr>
          <p:cNvPr id="46" name="正方形/長方形 45"/>
          <p:cNvSpPr/>
          <p:nvPr/>
        </p:nvSpPr>
        <p:spPr>
          <a:xfrm>
            <a:off x="6376100" y="1424867"/>
            <a:ext cx="3214456" cy="515526"/>
          </a:xfrm>
          <a:prstGeom prst="rect">
            <a:avLst/>
          </a:prstGeom>
        </p:spPr>
        <p:txBody>
          <a:bodyPr wrap="square">
            <a:spAutoFit/>
          </a:bodyPr>
          <a:lstStyle/>
          <a:p>
            <a:r>
              <a:rPr lang="ja-JP" altLang="en-US" sz="1050" b="1" dirty="0">
                <a:latin typeface="BIZ UDPゴシック" panose="020B0400000000000000" pitchFamily="50" charset="-128"/>
                <a:ea typeface="BIZ UDPゴシック" panose="020B0400000000000000" pitchFamily="50" charset="-128"/>
              </a:rPr>
              <a:t>⑩ 多様な都市魅力の創出・</a:t>
            </a:r>
            <a:r>
              <a:rPr lang="ja-JP" altLang="en-US" sz="1050" b="1" dirty="0" smtClean="0">
                <a:latin typeface="BIZ UDPゴシック" panose="020B0400000000000000" pitchFamily="50" charset="-128"/>
                <a:ea typeface="BIZ UDPゴシック" panose="020B0400000000000000" pitchFamily="50" charset="-128"/>
              </a:rPr>
              <a:t>発信</a:t>
            </a:r>
            <a:endParaRPr lang="en-US" altLang="ja-JP" sz="1050" b="1" dirty="0" smtClean="0">
              <a:latin typeface="BIZ UDPゴシック" panose="020B0400000000000000" pitchFamily="50" charset="-128"/>
              <a:ea typeface="BIZ UDPゴシック" panose="020B0400000000000000" pitchFamily="50" charset="-128"/>
            </a:endParaRPr>
          </a:p>
          <a:p>
            <a:endParaRPr lang="en-US" altLang="ja-JP" sz="800" dirty="0" smtClean="0">
              <a:latin typeface="BIZ UDPゴシック" panose="020B0400000000000000" pitchFamily="50" charset="-128"/>
              <a:ea typeface="BIZ UDPゴシック" panose="020B0400000000000000" pitchFamily="50" charset="-128"/>
            </a:endParaRPr>
          </a:p>
          <a:p>
            <a:r>
              <a:rPr lang="ja-JP" altLang="en-US" sz="900" dirty="0" smtClean="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大阪・関西の都市魅力の創出・発信</a:t>
            </a:r>
          </a:p>
        </p:txBody>
      </p:sp>
      <p:sp>
        <p:nvSpPr>
          <p:cNvPr id="47" name="正方形/長方形 46"/>
          <p:cNvSpPr/>
          <p:nvPr/>
        </p:nvSpPr>
        <p:spPr>
          <a:xfrm>
            <a:off x="6449388" y="2055747"/>
            <a:ext cx="3352298" cy="6120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lnSpc>
                <a:spcPts val="700"/>
              </a:lnSpc>
            </a:pP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最先端</a:t>
            </a:r>
            <a:r>
              <a:rPr kumimoji="1" lang="ja-JP" altLang="en-US" sz="700" dirty="0">
                <a:solidFill>
                  <a:schemeClr val="tx1"/>
                </a:solidFill>
                <a:latin typeface="BIZ UDP明朝 Medium" panose="02020500000000000000" pitchFamily="18" charset="-128"/>
                <a:ea typeface="BIZ UDP明朝 Medium" panose="02020500000000000000" pitchFamily="18" charset="-128"/>
              </a:rPr>
              <a:t>のデジタル技術と観光資源を融合させた新たな観光コンテンツ開発の推進</a:t>
            </a:r>
          </a:p>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文化芸術活動や国内外への文化芸術の魅力発信等の取組みに対する支援の充実</a:t>
            </a:r>
          </a:p>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関西・日本各地への周遊・滞在に向けた、広域周遊観光ルートの整備・充実及び国内外への効果的な観光プロモーションの推進</a:t>
            </a:r>
            <a:endParaRPr kumimoji="1" lang="en-US" altLang="ja-JP" sz="700" dirty="0">
              <a:solidFill>
                <a:schemeClr val="tx1"/>
              </a:solidFill>
              <a:latin typeface="BIZ UDP明朝 Medium" panose="02020500000000000000" pitchFamily="18" charset="-128"/>
              <a:ea typeface="BIZ UDP明朝 Medium" panose="02020500000000000000" pitchFamily="18" charset="-128"/>
            </a:endParaRPr>
          </a:p>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淀川舟運活性化に向けた、航路開拓等の取組みの推進</a:t>
            </a:r>
            <a:endParaRPr kumimoji="1" lang="en-US" altLang="ja-JP" sz="700" dirty="0">
              <a:solidFill>
                <a:schemeClr val="tx1"/>
              </a:solidFill>
              <a:latin typeface="BIZ UDP明朝 Medium" panose="02020500000000000000" pitchFamily="18" charset="-128"/>
              <a:ea typeface="BIZ UDP明朝 Medium" panose="02020500000000000000" pitchFamily="18" charset="-128"/>
            </a:endParaRPr>
          </a:p>
        </p:txBody>
      </p:sp>
      <p:sp>
        <p:nvSpPr>
          <p:cNvPr id="50" name="正方形/長方形 49"/>
          <p:cNvSpPr/>
          <p:nvPr/>
        </p:nvSpPr>
        <p:spPr>
          <a:xfrm>
            <a:off x="6374227" y="1857410"/>
            <a:ext cx="2078891" cy="230832"/>
          </a:xfrm>
          <a:prstGeom prst="rect">
            <a:avLst/>
          </a:prstGeom>
        </p:spPr>
        <p:txBody>
          <a:bodyPr wrap="square">
            <a:spAutoFit/>
          </a:bodyPr>
          <a:lstStyle/>
          <a:p>
            <a:r>
              <a:rPr lang="ja-JP" altLang="en-US" sz="900" dirty="0">
                <a:latin typeface="BIZ UDPゴシック" panose="020B0400000000000000" pitchFamily="50" charset="-128"/>
                <a:ea typeface="BIZ UDPゴシック" panose="020B0400000000000000" pitchFamily="50" charset="-128"/>
              </a:rPr>
              <a:t>■</a:t>
            </a:r>
            <a:r>
              <a:rPr lang="ja-JP" altLang="en-US" sz="900" dirty="0" smtClean="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水上交通ネットワーク</a:t>
            </a:r>
            <a:r>
              <a:rPr lang="ja-JP" altLang="en-US" sz="900" dirty="0" smtClean="0">
                <a:latin typeface="BIZ UDPゴシック" panose="020B0400000000000000" pitchFamily="50" charset="-128"/>
                <a:ea typeface="BIZ UDPゴシック" panose="020B0400000000000000" pitchFamily="50" charset="-128"/>
              </a:rPr>
              <a:t>構築</a:t>
            </a:r>
            <a:endParaRPr lang="ja-JP" altLang="en-US" sz="1050" dirty="0">
              <a:solidFill>
                <a:srgbClr val="FF0000"/>
              </a:solidFill>
              <a:latin typeface="BIZ UDPゴシック" panose="020B0400000000000000" pitchFamily="50" charset="-128"/>
              <a:ea typeface="BIZ UDPゴシック" panose="020B0400000000000000" pitchFamily="50" charset="-128"/>
            </a:endParaRPr>
          </a:p>
        </p:txBody>
      </p:sp>
      <p:sp>
        <p:nvSpPr>
          <p:cNvPr id="52" name="正方形/長方形 51"/>
          <p:cNvSpPr/>
          <p:nvPr/>
        </p:nvSpPr>
        <p:spPr>
          <a:xfrm>
            <a:off x="6371654" y="2874975"/>
            <a:ext cx="3505198" cy="1569703"/>
          </a:xfrm>
          <a:prstGeom prst="rect">
            <a:avLst/>
          </a:prstGeom>
          <a:solidFill>
            <a:schemeClr val="accent1">
              <a:lumMod val="20000"/>
              <a:lumOff val="80000"/>
            </a:schemeClr>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Meiryo UI" panose="020B0604030504040204" pitchFamily="50" charset="-128"/>
              <a:ea typeface="Meiryo UI" panose="020B0604030504040204" pitchFamily="50" charset="-128"/>
            </a:endParaRPr>
          </a:p>
        </p:txBody>
      </p:sp>
      <p:sp>
        <p:nvSpPr>
          <p:cNvPr id="53" name="角丸四角形 52"/>
          <p:cNvSpPr/>
          <p:nvPr/>
        </p:nvSpPr>
        <p:spPr>
          <a:xfrm>
            <a:off x="6376100" y="2775369"/>
            <a:ext cx="2268000" cy="180000"/>
          </a:xfrm>
          <a:prstGeom prst="roundRect">
            <a:avLst>
              <a:gd name="adj" fmla="val 50000"/>
            </a:avLst>
          </a:prstGeom>
          <a:gradFill>
            <a:gsLst>
              <a:gs pos="100000">
                <a:schemeClr val="tx1"/>
              </a:gs>
              <a:gs pos="0">
                <a:schemeClr val="accent1">
                  <a:lumMod val="45000"/>
                  <a:lumOff val="55000"/>
                </a:schemeClr>
              </a:gs>
              <a:gs pos="5000">
                <a:schemeClr val="accent1">
                  <a:lumMod val="45000"/>
                  <a:lumOff val="55000"/>
                </a:schemeClr>
              </a:gs>
              <a:gs pos="100000">
                <a:schemeClr val="accent1">
                  <a:lumMod val="30000"/>
                  <a:lumOff val="70000"/>
                </a:schemeClr>
              </a:gs>
            </a:gsLst>
            <a:lin ang="5400000" scaled="1"/>
          </a:gra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lang="en-US" altLang="ja-JP" sz="1100" b="1" dirty="0">
                <a:latin typeface="BIZ UDPゴシック" panose="020B0400000000000000" pitchFamily="50" charset="-128"/>
                <a:ea typeface="BIZ UDPゴシック" panose="020B0400000000000000" pitchFamily="50" charset="-128"/>
              </a:rPr>
              <a:t>6</a:t>
            </a:r>
            <a:r>
              <a:rPr lang="ja-JP" altLang="en-US" sz="1100" b="1" dirty="0" err="1">
                <a:latin typeface="BIZ UDPゴシック" panose="020B0400000000000000" pitchFamily="50" charset="-128"/>
                <a:ea typeface="BIZ UDPゴシック" panose="020B0400000000000000" pitchFamily="50" charset="-128"/>
              </a:rPr>
              <a:t>．</a:t>
            </a:r>
            <a:r>
              <a:rPr lang="ja-JP" altLang="en-US" sz="1100" b="1" dirty="0">
                <a:latin typeface="BIZ UDPゴシック" panose="020B0400000000000000" pitchFamily="50" charset="-128"/>
                <a:ea typeface="BIZ UDPゴシック" panose="020B0400000000000000" pitchFamily="50" charset="-128"/>
              </a:rPr>
              <a:t>おもてなし・利便性向上</a:t>
            </a:r>
          </a:p>
        </p:txBody>
      </p:sp>
      <p:sp>
        <p:nvSpPr>
          <p:cNvPr id="54" name="正方形/長方形 53"/>
          <p:cNvSpPr/>
          <p:nvPr/>
        </p:nvSpPr>
        <p:spPr>
          <a:xfrm>
            <a:off x="6369193" y="3567713"/>
            <a:ext cx="3058243" cy="515526"/>
          </a:xfrm>
          <a:prstGeom prst="rect">
            <a:avLst/>
          </a:prstGeom>
        </p:spPr>
        <p:txBody>
          <a:bodyPr wrap="square">
            <a:spAutoFit/>
          </a:bodyPr>
          <a:lstStyle/>
          <a:p>
            <a:r>
              <a:rPr lang="ja-JP" altLang="en-US" sz="1050" b="1" dirty="0">
                <a:latin typeface="BIZ UDPゴシック" panose="020B0400000000000000" pitchFamily="50" charset="-128"/>
                <a:ea typeface="BIZ UDPゴシック" panose="020B0400000000000000" pitchFamily="50" charset="-128"/>
              </a:rPr>
              <a:t>⑫ 空港運用の</a:t>
            </a:r>
            <a:r>
              <a:rPr lang="ja-JP" altLang="en-US" sz="1050" b="1" dirty="0" smtClean="0">
                <a:latin typeface="BIZ UDPゴシック" panose="020B0400000000000000" pitchFamily="50" charset="-128"/>
                <a:ea typeface="BIZ UDPゴシック" panose="020B0400000000000000" pitchFamily="50" charset="-128"/>
              </a:rPr>
              <a:t>強化</a:t>
            </a:r>
            <a:endParaRPr lang="en-US" altLang="ja-JP" sz="1050" b="1" dirty="0" smtClean="0">
              <a:latin typeface="BIZ UDPゴシック" panose="020B0400000000000000" pitchFamily="50" charset="-128"/>
              <a:ea typeface="BIZ UDPゴシック" panose="020B0400000000000000" pitchFamily="50" charset="-128"/>
            </a:endParaRPr>
          </a:p>
          <a:p>
            <a:r>
              <a:rPr lang="ja-JP" altLang="en-US" sz="800" b="1" dirty="0">
                <a:latin typeface="BIZ UDPゴシック" panose="020B0400000000000000" pitchFamily="50" charset="-128"/>
                <a:ea typeface="BIZ UDPゴシック" panose="020B0400000000000000" pitchFamily="50" charset="-128"/>
              </a:rPr>
              <a:t>　</a:t>
            </a:r>
            <a:endParaRPr lang="en-US" altLang="ja-JP" sz="800" u="sng" dirty="0">
              <a:latin typeface="BIZ UDP明朝 Medium" panose="02020500000000000000" pitchFamily="18" charset="-128"/>
              <a:ea typeface="BIZ UDP明朝 Medium" panose="02020500000000000000" pitchFamily="18" charset="-128"/>
            </a:endParaRPr>
          </a:p>
          <a:p>
            <a:r>
              <a:rPr lang="ja-JP" altLang="en-US" sz="900" dirty="0" smtClean="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関西国際空港の運用</a:t>
            </a:r>
            <a:r>
              <a:rPr lang="ja-JP" altLang="en-US" sz="900" dirty="0" smtClean="0">
                <a:latin typeface="BIZ UDPゴシック" panose="020B0400000000000000" pitchFamily="50" charset="-128"/>
                <a:ea typeface="BIZ UDPゴシック" panose="020B0400000000000000" pitchFamily="50" charset="-128"/>
              </a:rPr>
              <a:t>強化</a:t>
            </a:r>
            <a:endParaRPr lang="ja-JP" altLang="en-US" sz="900" dirty="0">
              <a:latin typeface="BIZ UDPゴシック" panose="020B0400000000000000" pitchFamily="50" charset="-128"/>
              <a:ea typeface="BIZ UDPゴシック" panose="020B0400000000000000" pitchFamily="50" charset="-128"/>
            </a:endParaRPr>
          </a:p>
        </p:txBody>
      </p:sp>
      <p:sp>
        <p:nvSpPr>
          <p:cNvPr id="55" name="正方形/長方形 54"/>
          <p:cNvSpPr/>
          <p:nvPr/>
        </p:nvSpPr>
        <p:spPr>
          <a:xfrm>
            <a:off x="6436141" y="3406421"/>
            <a:ext cx="3355557" cy="1800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ユニバーサルデザインタクシー</a:t>
            </a:r>
            <a:r>
              <a:rPr kumimoji="1" lang="ja-JP" altLang="en-US" sz="700" dirty="0">
                <a:solidFill>
                  <a:schemeClr val="tx1"/>
                </a:solidFill>
                <a:latin typeface="BIZ UDP明朝 Medium" panose="02020500000000000000" pitchFamily="18" charset="-128"/>
                <a:ea typeface="BIZ UDP明朝 Medium" panose="02020500000000000000" pitchFamily="18" charset="-128"/>
              </a:rPr>
              <a:t>を導入するタクシー事業者への支援の拡大</a:t>
            </a:r>
          </a:p>
        </p:txBody>
      </p:sp>
      <p:sp>
        <p:nvSpPr>
          <p:cNvPr id="57" name="正方形/長方形 56"/>
          <p:cNvSpPr/>
          <p:nvPr/>
        </p:nvSpPr>
        <p:spPr>
          <a:xfrm>
            <a:off x="6429846" y="4071131"/>
            <a:ext cx="3361851" cy="321167"/>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lnSpc>
                <a:spcPts val="700"/>
              </a:lnSpc>
            </a:pP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関西</a:t>
            </a:r>
            <a:r>
              <a:rPr kumimoji="1" lang="ja-JP" altLang="en-US" sz="700" dirty="0">
                <a:solidFill>
                  <a:schemeClr val="tx1"/>
                </a:solidFill>
                <a:latin typeface="BIZ UDP明朝 Medium" panose="02020500000000000000" pitchFamily="18" charset="-128"/>
                <a:ea typeface="BIZ UDP明朝 Medium" panose="02020500000000000000" pitchFamily="18" charset="-128"/>
              </a:rPr>
              <a:t>国際空港の受入能力の向上に対する国の継続的な関与と支援</a:t>
            </a:r>
          </a:p>
          <a:p>
            <a:pPr marL="72000" indent="-432000">
              <a:lnSpc>
                <a:spcPts val="700"/>
              </a:lnSpc>
            </a:pP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関西</a:t>
            </a:r>
            <a:r>
              <a:rPr kumimoji="1" lang="ja-JP" altLang="en-US" sz="700" dirty="0">
                <a:solidFill>
                  <a:schemeClr val="tx1"/>
                </a:solidFill>
                <a:latin typeface="BIZ UDP明朝 Medium" panose="02020500000000000000" pitchFamily="18" charset="-128"/>
                <a:ea typeface="BIZ UDP明朝 Medium" panose="02020500000000000000" pitchFamily="18" charset="-128"/>
              </a:rPr>
              <a:t>国際空港に</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おいて導入</a:t>
            </a:r>
            <a:r>
              <a:rPr kumimoji="1" lang="ja-JP" altLang="en-US" sz="700" dirty="0">
                <a:solidFill>
                  <a:schemeClr val="tx1"/>
                </a:solidFill>
                <a:latin typeface="BIZ UDP明朝 Medium" panose="02020500000000000000" pitchFamily="18" charset="-128"/>
                <a:ea typeface="BIZ UDP明朝 Medium" panose="02020500000000000000" pitchFamily="18" charset="-128"/>
              </a:rPr>
              <a:t>予定の顔認証システムと、国の出入国審査システムとの連携</a:t>
            </a:r>
          </a:p>
        </p:txBody>
      </p:sp>
      <p:sp>
        <p:nvSpPr>
          <p:cNvPr id="58" name="正方形/長方形 57"/>
          <p:cNvSpPr/>
          <p:nvPr/>
        </p:nvSpPr>
        <p:spPr>
          <a:xfrm>
            <a:off x="6359161" y="2915740"/>
            <a:ext cx="3321962" cy="515526"/>
          </a:xfrm>
          <a:prstGeom prst="rect">
            <a:avLst/>
          </a:prstGeom>
        </p:spPr>
        <p:txBody>
          <a:bodyPr wrap="square">
            <a:spAutoFit/>
          </a:bodyPr>
          <a:lstStyle/>
          <a:p>
            <a:r>
              <a:rPr lang="ja-JP" altLang="en-US" sz="1050" b="1" dirty="0">
                <a:latin typeface="BIZ UDPゴシック" panose="020B0400000000000000" pitchFamily="50" charset="-128"/>
                <a:ea typeface="BIZ UDPゴシック" panose="020B0400000000000000" pitchFamily="50" charset="-128"/>
              </a:rPr>
              <a:t>⑪ </a:t>
            </a:r>
            <a:r>
              <a:rPr lang="ja-JP" altLang="en-US" sz="1050" b="1" dirty="0" smtClean="0">
                <a:latin typeface="BIZ UDPゴシック" panose="020B0400000000000000" pitchFamily="50" charset="-128"/>
                <a:ea typeface="BIZ UDPゴシック" panose="020B0400000000000000" pitchFamily="50" charset="-128"/>
              </a:rPr>
              <a:t>ユニバーサルデザインタクシー</a:t>
            </a:r>
            <a:endParaRPr lang="en-US" altLang="ja-JP" sz="1050" b="1" dirty="0" smtClean="0">
              <a:latin typeface="BIZ UDPゴシック" panose="020B0400000000000000" pitchFamily="50" charset="-128"/>
              <a:ea typeface="BIZ UDPゴシック" panose="020B0400000000000000" pitchFamily="50" charset="-128"/>
            </a:endParaRPr>
          </a:p>
          <a:p>
            <a:r>
              <a:rPr lang="ja-JP" altLang="en-US" sz="800" dirty="0">
                <a:latin typeface="BIZ UDPゴシック" panose="020B0400000000000000" pitchFamily="50" charset="-128"/>
                <a:ea typeface="BIZ UDPゴシック" panose="020B0400000000000000" pitchFamily="50" charset="-128"/>
              </a:rPr>
              <a:t>　</a:t>
            </a:r>
            <a:r>
              <a:rPr lang="ja-JP" altLang="en-US" sz="800" dirty="0" smtClean="0">
                <a:latin typeface="BIZ UDPゴシック" panose="020B0400000000000000" pitchFamily="50" charset="-128"/>
                <a:ea typeface="BIZ UDPゴシック" panose="020B0400000000000000" pitchFamily="50" charset="-128"/>
              </a:rPr>
              <a:t>　</a:t>
            </a:r>
            <a:endParaRPr lang="en-US" altLang="ja-JP" sz="800" dirty="0" smtClean="0">
              <a:latin typeface="BIZ UDPゴシック" panose="020B0400000000000000" pitchFamily="50" charset="-128"/>
              <a:ea typeface="BIZ UDPゴシック" panose="020B0400000000000000" pitchFamily="50" charset="-128"/>
            </a:endParaRPr>
          </a:p>
          <a:p>
            <a:r>
              <a:rPr lang="ja-JP" altLang="en-US" sz="900" dirty="0" smtClean="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ユニバーサルデザイン（ＵＤ）タクシーの普及</a:t>
            </a:r>
            <a:r>
              <a:rPr lang="ja-JP" altLang="en-US" sz="900" dirty="0" smtClean="0">
                <a:latin typeface="BIZ UDPゴシック" panose="020B0400000000000000" pitchFamily="50" charset="-128"/>
                <a:ea typeface="BIZ UDPゴシック" panose="020B0400000000000000" pitchFamily="50" charset="-128"/>
              </a:rPr>
              <a:t>拡大　</a:t>
            </a:r>
            <a:endParaRPr lang="ja-JP" altLang="en-US" sz="1050" dirty="0">
              <a:solidFill>
                <a:srgbClr val="FF0000"/>
              </a:solidFill>
              <a:latin typeface="BIZ UDPゴシック" panose="020B0400000000000000" pitchFamily="50" charset="-128"/>
              <a:ea typeface="BIZ UDPゴシック" panose="020B0400000000000000" pitchFamily="50" charset="-128"/>
            </a:endParaRPr>
          </a:p>
        </p:txBody>
      </p:sp>
      <p:sp>
        <p:nvSpPr>
          <p:cNvPr id="76" name="テキスト ボックス 75"/>
          <p:cNvSpPr txBox="1"/>
          <p:nvPr/>
        </p:nvSpPr>
        <p:spPr>
          <a:xfrm>
            <a:off x="6477433" y="1639161"/>
            <a:ext cx="2284600" cy="107722"/>
          </a:xfrm>
          <a:prstGeom prst="rect">
            <a:avLst/>
          </a:prstGeom>
          <a:solidFill>
            <a:schemeClr val="accent5">
              <a:lumMod val="40000"/>
              <a:lumOff val="60000"/>
            </a:schemeClr>
          </a:solidFill>
          <a:ln w="0">
            <a:noFill/>
          </a:ln>
        </p:spPr>
        <p:txBody>
          <a:bodyPr wrap="none" tIns="0" bIns="0" rtlCol="0">
            <a:spAutoFit/>
          </a:bodyPr>
          <a:lstStyle/>
          <a:p>
            <a:r>
              <a:rPr lang="en-US" altLang="ja-JP" sz="700" b="1" dirty="0" smtClean="0">
                <a:latin typeface="BIZ UDPゴシック" panose="020B0400000000000000" pitchFamily="50" charset="-128"/>
                <a:ea typeface="BIZ UDPゴシック" panose="020B0400000000000000" pitchFamily="50" charset="-128"/>
              </a:rPr>
              <a:t>【2025</a:t>
            </a:r>
            <a:r>
              <a:rPr lang="ja-JP" altLang="en-US" sz="700" b="1" dirty="0" smtClean="0">
                <a:latin typeface="BIZ UDPゴシック" panose="020B0400000000000000" pitchFamily="50" charset="-128"/>
                <a:ea typeface="BIZ UDPゴシック" panose="020B0400000000000000" pitchFamily="50" charset="-128"/>
              </a:rPr>
              <a:t>目標</a:t>
            </a:r>
            <a:r>
              <a:rPr lang="en-US" altLang="ja-JP" sz="700" b="1" dirty="0" smtClean="0">
                <a:latin typeface="BIZ UDPゴシック" panose="020B0400000000000000" pitchFamily="50" charset="-128"/>
                <a:ea typeface="BIZ UDPゴシック" panose="020B0400000000000000" pitchFamily="50" charset="-128"/>
              </a:rPr>
              <a:t>】 </a:t>
            </a:r>
            <a:r>
              <a:rPr lang="ja-JP" altLang="en-US" sz="700" b="1" dirty="0">
                <a:latin typeface="BIZ UDPゴシック" panose="020B0400000000000000" pitchFamily="50" charset="-128"/>
                <a:ea typeface="BIZ UDPゴシック" panose="020B0400000000000000" pitchFamily="50" charset="-128"/>
              </a:rPr>
              <a:t>万博来訪者の</a:t>
            </a:r>
            <a:r>
              <a:rPr lang="ja-JP" altLang="en-US" sz="700" b="1" dirty="0" smtClean="0">
                <a:latin typeface="BIZ UDPゴシック" panose="020B0400000000000000" pitchFamily="50" charset="-128"/>
                <a:ea typeface="BIZ UDPゴシック" panose="020B0400000000000000" pitchFamily="50" charset="-128"/>
              </a:rPr>
              <a:t>関西や日本</a:t>
            </a:r>
            <a:r>
              <a:rPr lang="ja-JP" altLang="en-US" sz="700" b="1" dirty="0">
                <a:latin typeface="BIZ UDPゴシック" panose="020B0400000000000000" pitchFamily="50" charset="-128"/>
                <a:ea typeface="BIZ UDPゴシック" panose="020B0400000000000000" pitchFamily="50" charset="-128"/>
              </a:rPr>
              <a:t>各地への</a:t>
            </a:r>
            <a:r>
              <a:rPr lang="ja-JP" altLang="en-US" sz="700" b="1" dirty="0" smtClean="0">
                <a:latin typeface="BIZ UDPゴシック" panose="020B0400000000000000" pitchFamily="50" charset="-128"/>
                <a:ea typeface="BIZ UDPゴシック" panose="020B0400000000000000" pitchFamily="50" charset="-128"/>
              </a:rPr>
              <a:t>周遊</a:t>
            </a:r>
            <a:endParaRPr lang="ja-JP" altLang="en-US" sz="700" b="1" dirty="0">
              <a:latin typeface="BIZ UDPゴシック" panose="020B0400000000000000" pitchFamily="50" charset="-128"/>
              <a:ea typeface="BIZ UDPゴシック" panose="020B0400000000000000" pitchFamily="50" charset="-128"/>
            </a:endParaRPr>
          </a:p>
        </p:txBody>
      </p:sp>
      <p:sp>
        <p:nvSpPr>
          <p:cNvPr id="77" name="テキスト ボックス 76"/>
          <p:cNvSpPr txBox="1"/>
          <p:nvPr/>
        </p:nvSpPr>
        <p:spPr>
          <a:xfrm>
            <a:off x="6468722" y="3139963"/>
            <a:ext cx="1795684" cy="107722"/>
          </a:xfrm>
          <a:prstGeom prst="rect">
            <a:avLst/>
          </a:prstGeom>
          <a:solidFill>
            <a:schemeClr val="accent5">
              <a:lumMod val="40000"/>
              <a:lumOff val="60000"/>
            </a:schemeClr>
          </a:solidFill>
          <a:ln w="0">
            <a:noFill/>
          </a:ln>
        </p:spPr>
        <p:txBody>
          <a:bodyPr wrap="none" tIns="0" bIns="0" rtlCol="0">
            <a:spAutoFit/>
          </a:bodyPr>
          <a:lstStyle/>
          <a:p>
            <a:r>
              <a:rPr lang="en-US" altLang="ja-JP" sz="700" b="1" dirty="0" smtClean="0">
                <a:latin typeface="BIZ UDPゴシック" panose="020B0400000000000000" pitchFamily="50" charset="-128"/>
                <a:ea typeface="BIZ UDPゴシック" panose="020B0400000000000000" pitchFamily="50" charset="-128"/>
              </a:rPr>
              <a:t>【2025</a:t>
            </a:r>
            <a:r>
              <a:rPr lang="ja-JP" altLang="en-US" sz="700" b="1" dirty="0" smtClean="0">
                <a:latin typeface="BIZ UDPゴシック" panose="020B0400000000000000" pitchFamily="50" charset="-128"/>
                <a:ea typeface="BIZ UDPゴシック" panose="020B0400000000000000" pitchFamily="50" charset="-128"/>
              </a:rPr>
              <a:t>目標</a:t>
            </a:r>
            <a:r>
              <a:rPr lang="en-US" altLang="ja-JP" sz="700" b="1" dirty="0" smtClean="0">
                <a:latin typeface="BIZ UDPゴシック" panose="020B0400000000000000" pitchFamily="50" charset="-128"/>
                <a:ea typeface="BIZ UDPゴシック" panose="020B0400000000000000" pitchFamily="50" charset="-128"/>
              </a:rPr>
              <a:t>】 </a:t>
            </a:r>
            <a:r>
              <a:rPr lang="ja-JP" altLang="en-US" sz="700" b="1" dirty="0">
                <a:latin typeface="BIZ UDPゴシック" panose="020B0400000000000000" pitchFamily="50" charset="-128"/>
                <a:ea typeface="BIZ UDPゴシック" panose="020B0400000000000000" pitchFamily="50" charset="-128"/>
              </a:rPr>
              <a:t>府内の導入率</a:t>
            </a:r>
            <a:r>
              <a:rPr lang="en-US" altLang="ja-JP" sz="700" b="1" dirty="0">
                <a:latin typeface="BIZ UDPゴシック" panose="020B0400000000000000" pitchFamily="50" charset="-128"/>
                <a:ea typeface="BIZ UDPゴシック" panose="020B0400000000000000" pitchFamily="50" charset="-128"/>
              </a:rPr>
              <a:t>25</a:t>
            </a:r>
            <a:r>
              <a:rPr lang="ja-JP" altLang="en-US" sz="700" b="1" dirty="0">
                <a:latin typeface="BIZ UDPゴシック" panose="020B0400000000000000" pitchFamily="50" charset="-128"/>
                <a:ea typeface="BIZ UDPゴシック" panose="020B0400000000000000" pitchFamily="50" charset="-128"/>
              </a:rPr>
              <a:t>％を</a:t>
            </a:r>
            <a:r>
              <a:rPr lang="ja-JP" altLang="en-US" sz="700" b="1" dirty="0" smtClean="0">
                <a:latin typeface="BIZ UDPゴシック" panose="020B0400000000000000" pitchFamily="50" charset="-128"/>
                <a:ea typeface="BIZ UDPゴシック" panose="020B0400000000000000" pitchFamily="50" charset="-128"/>
              </a:rPr>
              <a:t>実現</a:t>
            </a:r>
            <a:endParaRPr lang="ja-JP" altLang="en-US" sz="700" b="1" dirty="0">
              <a:latin typeface="BIZ UDPゴシック" panose="020B0400000000000000" pitchFamily="50" charset="-128"/>
              <a:ea typeface="BIZ UDPゴシック" panose="020B0400000000000000" pitchFamily="50" charset="-128"/>
            </a:endParaRPr>
          </a:p>
        </p:txBody>
      </p:sp>
      <p:sp>
        <p:nvSpPr>
          <p:cNvPr id="78" name="テキスト ボックス 77"/>
          <p:cNvSpPr txBox="1"/>
          <p:nvPr/>
        </p:nvSpPr>
        <p:spPr>
          <a:xfrm>
            <a:off x="6468722" y="3781997"/>
            <a:ext cx="2071401" cy="107722"/>
          </a:xfrm>
          <a:prstGeom prst="rect">
            <a:avLst/>
          </a:prstGeom>
          <a:solidFill>
            <a:schemeClr val="accent5">
              <a:lumMod val="40000"/>
              <a:lumOff val="60000"/>
            </a:schemeClr>
          </a:solidFill>
          <a:ln w="0">
            <a:noFill/>
          </a:ln>
        </p:spPr>
        <p:txBody>
          <a:bodyPr wrap="none" tIns="0" bIns="0" rtlCol="0">
            <a:spAutoFit/>
          </a:bodyPr>
          <a:lstStyle/>
          <a:p>
            <a:r>
              <a:rPr lang="en-US" altLang="ja-JP" sz="700" b="1" dirty="0" smtClean="0">
                <a:latin typeface="BIZ UDPゴシック" panose="020B0400000000000000" pitchFamily="50" charset="-128"/>
                <a:ea typeface="BIZ UDPゴシック" panose="020B0400000000000000" pitchFamily="50" charset="-128"/>
              </a:rPr>
              <a:t>【2025</a:t>
            </a:r>
            <a:r>
              <a:rPr lang="ja-JP" altLang="en-US" sz="700" b="1" dirty="0" smtClean="0">
                <a:latin typeface="BIZ UDPゴシック" panose="020B0400000000000000" pitchFamily="50" charset="-128"/>
                <a:ea typeface="BIZ UDPゴシック" panose="020B0400000000000000" pitchFamily="50" charset="-128"/>
              </a:rPr>
              <a:t>目標</a:t>
            </a:r>
            <a:r>
              <a:rPr lang="en-US" altLang="ja-JP" sz="700" b="1" dirty="0" smtClean="0">
                <a:latin typeface="BIZ UDPゴシック" panose="020B0400000000000000" pitchFamily="50" charset="-128"/>
                <a:ea typeface="BIZ UDPゴシック" panose="020B0400000000000000" pitchFamily="50" charset="-128"/>
              </a:rPr>
              <a:t>】</a:t>
            </a:r>
            <a:r>
              <a:rPr lang="ja-JP" altLang="en-US" sz="700" b="1" dirty="0">
                <a:latin typeface="BIZ UDPゴシック" panose="020B0400000000000000" pitchFamily="50" charset="-128"/>
                <a:ea typeface="BIZ UDPゴシック" panose="020B0400000000000000" pitchFamily="50" charset="-128"/>
              </a:rPr>
              <a:t>国内外からの来訪者の万全な受入</a:t>
            </a:r>
          </a:p>
        </p:txBody>
      </p:sp>
      <p:pic>
        <p:nvPicPr>
          <p:cNvPr id="96" name="図 9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9182131" y="3000568"/>
            <a:ext cx="605670" cy="345079"/>
          </a:xfrm>
          <a:prstGeom prst="rect">
            <a:avLst/>
          </a:prstGeom>
        </p:spPr>
      </p:pic>
      <p:sp>
        <p:nvSpPr>
          <p:cNvPr id="40" name="角丸四角形 39"/>
          <p:cNvSpPr/>
          <p:nvPr/>
        </p:nvSpPr>
        <p:spPr>
          <a:xfrm>
            <a:off x="3321020" y="4614137"/>
            <a:ext cx="2485692" cy="184298"/>
          </a:xfrm>
          <a:prstGeom prst="roundRect">
            <a:avLst>
              <a:gd name="adj" fmla="val 50000"/>
            </a:avLst>
          </a:prstGeom>
          <a:gradFill>
            <a:gsLst>
              <a:gs pos="100000">
                <a:schemeClr val="tx1"/>
              </a:gs>
              <a:gs pos="0">
                <a:schemeClr val="accent1">
                  <a:lumMod val="45000"/>
                  <a:lumOff val="55000"/>
                </a:schemeClr>
              </a:gs>
              <a:gs pos="5000">
                <a:schemeClr val="accent1">
                  <a:lumMod val="45000"/>
                  <a:lumOff val="55000"/>
                </a:schemeClr>
              </a:gs>
              <a:gs pos="100000">
                <a:schemeClr val="accent1">
                  <a:lumMod val="30000"/>
                  <a:lumOff val="70000"/>
                </a:schemeClr>
              </a:gs>
            </a:gsLst>
            <a:lin ang="5400000" scaled="1"/>
          </a:gra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lang="ja-JP" altLang="en-US" sz="1100" b="1" dirty="0">
                <a:latin typeface="BIZ UDPゴシック" panose="020B0400000000000000" pitchFamily="50" charset="-128"/>
                <a:ea typeface="BIZ UDPゴシック" panose="020B0400000000000000" pitchFamily="50" charset="-128"/>
              </a:rPr>
              <a:t>４．</a:t>
            </a:r>
            <a:r>
              <a:rPr lang="ja-JP" altLang="en-US" sz="1100" b="1" dirty="0" smtClean="0">
                <a:latin typeface="BIZ UDPゴシック" panose="020B0400000000000000" pitchFamily="50" charset="-128"/>
                <a:ea typeface="BIZ UDPゴシック" panose="020B0400000000000000" pitchFamily="50" charset="-128"/>
              </a:rPr>
              <a:t>スマートシティ、スタートアップ</a:t>
            </a:r>
            <a:endParaRPr lang="ja-JP" altLang="en-US" sz="1100" b="1" dirty="0">
              <a:latin typeface="BIZ UDPゴシック" panose="020B0400000000000000" pitchFamily="50" charset="-128"/>
              <a:ea typeface="BIZ UDPゴシック" panose="020B0400000000000000" pitchFamily="50" charset="-128"/>
            </a:endParaRPr>
          </a:p>
        </p:txBody>
      </p:sp>
      <p:sp>
        <p:nvSpPr>
          <p:cNvPr id="44" name="正方形/長方形 43"/>
          <p:cNvSpPr/>
          <p:nvPr/>
        </p:nvSpPr>
        <p:spPr>
          <a:xfrm>
            <a:off x="3376604" y="5342662"/>
            <a:ext cx="2880000" cy="392727"/>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lnSpc>
                <a:spcPts val="700"/>
              </a:lnSpc>
            </a:pP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万博</a:t>
            </a:r>
            <a:r>
              <a:rPr kumimoji="1" lang="ja-JP" altLang="en-US" sz="700" dirty="0">
                <a:solidFill>
                  <a:schemeClr val="tx1"/>
                </a:solidFill>
                <a:latin typeface="BIZ UDP明朝 Medium" panose="02020500000000000000" pitchFamily="18" charset="-128"/>
                <a:ea typeface="BIZ UDP明朝 Medium" panose="02020500000000000000" pitchFamily="18" charset="-128"/>
              </a:rPr>
              <a:t>会場内外での高度な通信環境の整備・</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充実</a:t>
            </a:r>
            <a:endParaRPr kumimoji="1" lang="en-US" altLang="ja-JP" sz="700" dirty="0" smtClean="0">
              <a:solidFill>
                <a:schemeClr val="tx1"/>
              </a:solidFill>
              <a:latin typeface="BIZ UDP明朝 Medium" panose="02020500000000000000" pitchFamily="18" charset="-128"/>
              <a:ea typeface="BIZ UDP明朝 Medium" panose="02020500000000000000" pitchFamily="18" charset="-128"/>
            </a:endParaRPr>
          </a:p>
          <a:p>
            <a:pPr marL="72000" indent="-432000">
              <a:lnSpc>
                <a:spcPts val="700"/>
              </a:lnSpc>
            </a:pP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スーパーシティ</a:t>
            </a:r>
            <a:r>
              <a:rPr kumimoji="1" lang="ja-JP" altLang="en-US" sz="700" dirty="0">
                <a:solidFill>
                  <a:schemeClr val="tx1"/>
                </a:solidFill>
                <a:latin typeface="BIZ UDP明朝 Medium" panose="02020500000000000000" pitchFamily="18" charset="-128"/>
                <a:ea typeface="BIZ UDP明朝 Medium" panose="02020500000000000000" pitchFamily="18" charset="-128"/>
              </a:rPr>
              <a:t>構想の実現に向けた規制緩和及び財政支援</a:t>
            </a:r>
          </a:p>
        </p:txBody>
      </p:sp>
      <p:sp>
        <p:nvSpPr>
          <p:cNvPr id="49" name="正方形/長方形 48"/>
          <p:cNvSpPr/>
          <p:nvPr/>
        </p:nvSpPr>
        <p:spPr>
          <a:xfrm>
            <a:off x="3385006" y="6355920"/>
            <a:ext cx="2880000" cy="2160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lnSpc>
                <a:spcPts val="700"/>
              </a:lnSpc>
            </a:pP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スタートアップ</a:t>
            </a:r>
            <a:r>
              <a:rPr kumimoji="1" lang="ja-JP" altLang="en-US" sz="700" dirty="0">
                <a:solidFill>
                  <a:schemeClr val="tx1"/>
                </a:solidFill>
                <a:latin typeface="BIZ UDP明朝 Medium" panose="02020500000000000000" pitchFamily="18" charset="-128"/>
                <a:ea typeface="BIZ UDP明朝 Medium" panose="02020500000000000000" pitchFamily="18" charset="-128"/>
              </a:rPr>
              <a:t>の活性化を促す税財政支援</a:t>
            </a:r>
          </a:p>
        </p:txBody>
      </p:sp>
      <p:sp>
        <p:nvSpPr>
          <p:cNvPr id="74" name="テキスト ボックス 73"/>
          <p:cNvSpPr txBox="1"/>
          <p:nvPr/>
        </p:nvSpPr>
        <p:spPr>
          <a:xfrm>
            <a:off x="3413236" y="5030566"/>
            <a:ext cx="2702945" cy="107722"/>
          </a:xfrm>
          <a:prstGeom prst="rect">
            <a:avLst/>
          </a:prstGeom>
          <a:solidFill>
            <a:schemeClr val="accent5">
              <a:lumMod val="40000"/>
              <a:lumOff val="60000"/>
            </a:schemeClr>
          </a:solidFill>
          <a:ln w="0">
            <a:noFill/>
          </a:ln>
        </p:spPr>
        <p:txBody>
          <a:bodyPr wrap="square" tIns="0" bIns="0" rtlCol="0">
            <a:spAutoFit/>
          </a:bodyPr>
          <a:lstStyle/>
          <a:p>
            <a:r>
              <a:rPr lang="en-US" altLang="ja-JP" sz="700" b="1" dirty="0" smtClean="0">
                <a:latin typeface="BIZ UDPゴシック" panose="020B0400000000000000" pitchFamily="50" charset="-128"/>
                <a:ea typeface="BIZ UDPゴシック" panose="020B0400000000000000" pitchFamily="50" charset="-128"/>
              </a:rPr>
              <a:t>【2025</a:t>
            </a:r>
            <a:r>
              <a:rPr lang="ja-JP" altLang="en-US" sz="700" b="1" dirty="0" smtClean="0">
                <a:latin typeface="BIZ UDPゴシック" panose="020B0400000000000000" pitchFamily="50" charset="-128"/>
                <a:ea typeface="BIZ UDPゴシック" panose="020B0400000000000000" pitchFamily="50" charset="-128"/>
              </a:rPr>
              <a:t>目標</a:t>
            </a:r>
            <a:r>
              <a:rPr lang="en-US" altLang="ja-JP" sz="700" b="1" dirty="0" smtClean="0">
                <a:latin typeface="BIZ UDPゴシック" panose="020B0400000000000000" pitchFamily="50" charset="-128"/>
                <a:ea typeface="BIZ UDPゴシック" panose="020B0400000000000000" pitchFamily="50" charset="-128"/>
              </a:rPr>
              <a:t>】 </a:t>
            </a:r>
            <a:r>
              <a:rPr lang="ja-JP" altLang="en-US" sz="700" b="1" dirty="0">
                <a:latin typeface="BIZ UDPゴシック" panose="020B0400000000000000" pitchFamily="50" charset="-128"/>
                <a:ea typeface="BIZ UDPゴシック" panose="020B0400000000000000" pitchFamily="50" charset="-128"/>
              </a:rPr>
              <a:t>スーパーシティを活用し、未来都市をいち早く実現</a:t>
            </a:r>
          </a:p>
        </p:txBody>
      </p:sp>
      <p:sp>
        <p:nvSpPr>
          <p:cNvPr id="75" name="テキスト ボックス 74"/>
          <p:cNvSpPr txBox="1"/>
          <p:nvPr/>
        </p:nvSpPr>
        <p:spPr>
          <a:xfrm>
            <a:off x="3410291" y="6057295"/>
            <a:ext cx="2404826" cy="107722"/>
          </a:xfrm>
          <a:prstGeom prst="rect">
            <a:avLst/>
          </a:prstGeom>
          <a:solidFill>
            <a:schemeClr val="accent5">
              <a:lumMod val="40000"/>
              <a:lumOff val="60000"/>
            </a:schemeClr>
          </a:solidFill>
          <a:ln w="0">
            <a:noFill/>
          </a:ln>
        </p:spPr>
        <p:txBody>
          <a:bodyPr wrap="none" tIns="0" bIns="0" rtlCol="0">
            <a:spAutoFit/>
          </a:bodyPr>
          <a:lstStyle/>
          <a:p>
            <a:r>
              <a:rPr lang="en-US" altLang="ja-JP" sz="700" b="1" dirty="0" smtClean="0">
                <a:latin typeface="BIZ UDPゴシック" panose="020B0400000000000000" pitchFamily="50" charset="-128"/>
                <a:ea typeface="BIZ UDPゴシック" panose="020B0400000000000000" pitchFamily="50" charset="-128"/>
              </a:rPr>
              <a:t>【2025</a:t>
            </a:r>
            <a:r>
              <a:rPr lang="ja-JP" altLang="en-US" sz="700" b="1" dirty="0" smtClean="0">
                <a:latin typeface="BIZ UDPゴシック" panose="020B0400000000000000" pitchFamily="50" charset="-128"/>
                <a:ea typeface="BIZ UDPゴシック" panose="020B0400000000000000" pitchFamily="50" charset="-128"/>
              </a:rPr>
              <a:t>目標</a:t>
            </a:r>
            <a:r>
              <a:rPr lang="en-US" altLang="ja-JP" sz="700" b="1" dirty="0" smtClean="0">
                <a:latin typeface="BIZ UDPゴシック" panose="020B0400000000000000" pitchFamily="50" charset="-128"/>
                <a:ea typeface="BIZ UDPゴシック" panose="020B0400000000000000" pitchFamily="50" charset="-128"/>
              </a:rPr>
              <a:t>】 </a:t>
            </a:r>
            <a:r>
              <a:rPr lang="ja-JP" altLang="en-US" sz="700" b="1" dirty="0">
                <a:latin typeface="BIZ UDPゴシック" panose="020B0400000000000000" pitchFamily="50" charset="-128"/>
                <a:ea typeface="BIZ UDPゴシック" panose="020B0400000000000000" pitchFamily="50" charset="-128"/>
              </a:rPr>
              <a:t>スタートアップの革新的技術を世界に発信</a:t>
            </a:r>
          </a:p>
        </p:txBody>
      </p:sp>
      <p:sp>
        <p:nvSpPr>
          <p:cNvPr id="18" name="正方形/長方形 17"/>
          <p:cNvSpPr/>
          <p:nvPr/>
        </p:nvSpPr>
        <p:spPr>
          <a:xfrm>
            <a:off x="3329624" y="1382722"/>
            <a:ext cx="2988000" cy="3140309"/>
          </a:xfrm>
          <a:prstGeom prst="rect">
            <a:avLst/>
          </a:prstGeom>
          <a:solidFill>
            <a:schemeClr val="accent1">
              <a:lumMod val="20000"/>
              <a:lumOff val="80000"/>
            </a:schemeClr>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dirty="0">
              <a:latin typeface="Meiryo UI" panose="020B0604030504040204" pitchFamily="50" charset="-128"/>
              <a:ea typeface="Meiryo UI" panose="020B0604030504040204" pitchFamily="50" charset="-128"/>
            </a:endParaRPr>
          </a:p>
        </p:txBody>
      </p:sp>
      <p:sp>
        <p:nvSpPr>
          <p:cNvPr id="31" name="正方形/長方形 30"/>
          <p:cNvSpPr/>
          <p:nvPr/>
        </p:nvSpPr>
        <p:spPr>
          <a:xfrm>
            <a:off x="3315457" y="1478405"/>
            <a:ext cx="2720641" cy="530915"/>
          </a:xfrm>
          <a:prstGeom prst="rect">
            <a:avLst/>
          </a:prstGeom>
        </p:spPr>
        <p:txBody>
          <a:bodyPr wrap="square">
            <a:spAutoFit/>
          </a:bodyPr>
          <a:lstStyle/>
          <a:p>
            <a:r>
              <a:rPr lang="ja-JP" altLang="en-US" sz="1050" b="1" dirty="0">
                <a:latin typeface="BIZ UDPゴシック" panose="020B0400000000000000" pitchFamily="50" charset="-128"/>
                <a:ea typeface="BIZ UDPゴシック" panose="020B0400000000000000" pitchFamily="50" charset="-128"/>
              </a:rPr>
              <a:t>⑥ </a:t>
            </a:r>
            <a:r>
              <a:rPr lang="ja-JP" altLang="en-US" sz="1050" b="1" dirty="0" smtClean="0">
                <a:latin typeface="BIZ UDPゴシック" panose="020B0400000000000000" pitchFamily="50" charset="-128"/>
                <a:ea typeface="BIZ UDPゴシック" panose="020B0400000000000000" pitchFamily="50" charset="-128"/>
              </a:rPr>
              <a:t>カーボンニュートラル</a:t>
            </a:r>
            <a:endParaRPr lang="en-US" altLang="ja-JP" sz="1050" b="1" dirty="0" smtClean="0">
              <a:latin typeface="BIZ UDPゴシック" panose="020B0400000000000000" pitchFamily="50" charset="-128"/>
              <a:ea typeface="BIZ UDPゴシック" panose="020B0400000000000000" pitchFamily="50" charset="-128"/>
            </a:endParaRPr>
          </a:p>
          <a:p>
            <a:r>
              <a:rPr lang="ja-JP" altLang="en-US" sz="900" b="1" dirty="0" smtClean="0">
                <a:latin typeface="BIZ UDPゴシック" panose="020B0400000000000000" pitchFamily="50" charset="-128"/>
                <a:ea typeface="BIZ UDPゴシック" panose="020B0400000000000000" pitchFamily="50" charset="-128"/>
              </a:rPr>
              <a:t>　　</a:t>
            </a:r>
            <a:endParaRPr lang="en-US" altLang="ja-JP" sz="900" u="sng" dirty="0">
              <a:latin typeface="BIZ UDP明朝 Medium" panose="02020500000000000000" pitchFamily="18" charset="-128"/>
              <a:ea typeface="BIZ UDP明朝 Medium" panose="02020500000000000000" pitchFamily="18" charset="-128"/>
            </a:endParaRPr>
          </a:p>
          <a:p>
            <a:r>
              <a:rPr lang="ja-JP" altLang="en-US" sz="900" dirty="0">
                <a:latin typeface="BIZ UDPゴシック" panose="020B0400000000000000" pitchFamily="50" charset="-128"/>
                <a:ea typeface="BIZ UDPゴシック" panose="020B0400000000000000" pitchFamily="50" charset="-128"/>
              </a:rPr>
              <a:t>■ 蓄電池・水素</a:t>
            </a:r>
            <a:r>
              <a:rPr lang="ja-JP" altLang="en-US" sz="900" dirty="0" smtClean="0">
                <a:latin typeface="BIZ UDPゴシック" panose="020B0400000000000000" pitchFamily="50" charset="-128"/>
                <a:ea typeface="BIZ UDPゴシック" panose="020B0400000000000000" pitchFamily="50" charset="-128"/>
              </a:rPr>
              <a:t>技術の実用化</a:t>
            </a:r>
            <a:endParaRPr lang="ja-JP" altLang="en-US" sz="900" dirty="0">
              <a:latin typeface="BIZ UDPゴシック" panose="020B0400000000000000" pitchFamily="50" charset="-128"/>
              <a:ea typeface="BIZ UDPゴシック" panose="020B0400000000000000" pitchFamily="50" charset="-128"/>
            </a:endParaRPr>
          </a:p>
        </p:txBody>
      </p:sp>
      <p:sp>
        <p:nvSpPr>
          <p:cNvPr id="32" name="正方形/長方形 31"/>
          <p:cNvSpPr/>
          <p:nvPr/>
        </p:nvSpPr>
        <p:spPr>
          <a:xfrm>
            <a:off x="3372458" y="2443368"/>
            <a:ext cx="2880000" cy="9360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次世代蓄電池の技術開発や、社会実装につながる取組みへの支援 </a:t>
            </a:r>
          </a:p>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水素技術の社会実装を加速する企業等の技術開発・実証や事業化等の取組みへの支援</a:t>
            </a:r>
            <a:endParaRPr kumimoji="1" lang="en-US" altLang="ja-JP" sz="700" dirty="0">
              <a:solidFill>
                <a:schemeClr val="tx1"/>
              </a:solidFill>
              <a:latin typeface="BIZ UDP明朝 Medium" panose="02020500000000000000" pitchFamily="18" charset="-128"/>
              <a:ea typeface="BIZ UDP明朝 Medium" panose="02020500000000000000" pitchFamily="18" charset="-128"/>
            </a:endParaRPr>
          </a:p>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a:t>
            </a:r>
            <a:r>
              <a:rPr kumimoji="1" lang="en-US" altLang="ja-JP" sz="700" dirty="0">
                <a:solidFill>
                  <a:schemeClr val="tx1"/>
                </a:solidFill>
                <a:latin typeface="BIZ UDP明朝 Medium" panose="02020500000000000000" pitchFamily="18" charset="-128"/>
                <a:ea typeface="BIZ UDP明朝 Medium" panose="02020500000000000000" pitchFamily="18" charset="-128"/>
              </a:rPr>
              <a:t>CO</a:t>
            </a:r>
            <a:r>
              <a:rPr kumimoji="1" lang="en-US" altLang="ja-JP" sz="400" dirty="0">
                <a:solidFill>
                  <a:schemeClr val="tx1"/>
                </a:solidFill>
                <a:latin typeface="BIZ UDP明朝 Medium" panose="02020500000000000000" pitchFamily="18" charset="-128"/>
                <a:ea typeface="BIZ UDP明朝 Medium" panose="02020500000000000000" pitchFamily="18" charset="-128"/>
              </a:rPr>
              <a:t>2</a:t>
            </a:r>
            <a:r>
              <a:rPr kumimoji="1" lang="ja-JP" altLang="en-US" sz="700" dirty="0">
                <a:solidFill>
                  <a:schemeClr val="tx1"/>
                </a:solidFill>
                <a:latin typeface="BIZ UDP明朝 Medium" panose="02020500000000000000" pitchFamily="18" charset="-128"/>
                <a:ea typeface="BIZ UDP明朝 Medium" panose="02020500000000000000" pitchFamily="18" charset="-128"/>
              </a:rPr>
              <a:t>の回収・利用・貯留技術や直接空気回収技術、次世代型太陽電池等の着実な研究開発</a:t>
            </a:r>
          </a:p>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a:t>
            </a:r>
            <a:r>
              <a:rPr kumimoji="1" lang="en-US" altLang="ja-JP" sz="700" dirty="0">
                <a:solidFill>
                  <a:schemeClr val="tx1"/>
                </a:solidFill>
                <a:latin typeface="BIZ UDP明朝 Medium" panose="02020500000000000000" pitchFamily="18" charset="-128"/>
                <a:ea typeface="BIZ UDP明朝 Medium" panose="02020500000000000000" pitchFamily="18" charset="-128"/>
              </a:rPr>
              <a:t>EV</a:t>
            </a:r>
            <a:r>
              <a:rPr kumimoji="1" lang="ja-JP" altLang="en-US" sz="700" dirty="0">
                <a:solidFill>
                  <a:schemeClr val="tx1"/>
                </a:solidFill>
                <a:latin typeface="BIZ UDP明朝 Medium" panose="02020500000000000000" pitchFamily="18" charset="-128"/>
                <a:ea typeface="BIZ UDP明朝 Medium" panose="02020500000000000000" pitchFamily="18" charset="-128"/>
              </a:rPr>
              <a:t>・</a:t>
            </a:r>
            <a:r>
              <a:rPr kumimoji="1" lang="en-US" altLang="ja-JP" sz="700" dirty="0">
                <a:solidFill>
                  <a:schemeClr val="tx1"/>
                </a:solidFill>
                <a:latin typeface="BIZ UDP明朝 Medium" panose="02020500000000000000" pitchFamily="18" charset="-128"/>
                <a:ea typeface="BIZ UDP明朝 Medium" panose="02020500000000000000" pitchFamily="18" charset="-128"/>
              </a:rPr>
              <a:t>FC</a:t>
            </a:r>
            <a:r>
              <a:rPr kumimoji="1" lang="ja-JP" altLang="en-US" sz="700" dirty="0">
                <a:solidFill>
                  <a:schemeClr val="tx1"/>
                </a:solidFill>
                <a:latin typeface="BIZ UDP明朝 Medium" panose="02020500000000000000" pitchFamily="18" charset="-128"/>
                <a:ea typeface="BIZ UDP明朝 Medium" panose="02020500000000000000" pitchFamily="18" charset="-128"/>
              </a:rPr>
              <a:t>バス</a:t>
            </a:r>
            <a:r>
              <a:rPr kumimoji="1" lang="en-US" altLang="ja-JP" sz="700" dirty="0">
                <a:solidFill>
                  <a:schemeClr val="tx1"/>
                </a:solidFill>
                <a:latin typeface="BIZ UDP明朝 Medium" panose="02020500000000000000" pitchFamily="18" charset="-128"/>
                <a:ea typeface="BIZ UDP明朝 Medium" panose="02020500000000000000" pitchFamily="18" charset="-128"/>
              </a:rPr>
              <a:t>/</a:t>
            </a:r>
            <a:r>
              <a:rPr kumimoji="1" lang="ja-JP" altLang="en-US" sz="700" dirty="0">
                <a:solidFill>
                  <a:schemeClr val="tx1"/>
                </a:solidFill>
                <a:latin typeface="BIZ UDP明朝 Medium" panose="02020500000000000000" pitchFamily="18" charset="-128"/>
                <a:ea typeface="BIZ UDP明朝 Medium" panose="02020500000000000000" pitchFamily="18" charset="-128"/>
              </a:rPr>
              <a:t>船の技術開発や実証実験への財政支援</a:t>
            </a:r>
            <a:endParaRPr kumimoji="1" lang="en-US" altLang="ja-JP" sz="700" dirty="0">
              <a:solidFill>
                <a:schemeClr val="tx1"/>
              </a:solidFill>
              <a:latin typeface="BIZ UDP明朝 Medium" panose="02020500000000000000" pitchFamily="18" charset="-128"/>
              <a:ea typeface="BIZ UDP明朝 Medium" panose="02020500000000000000" pitchFamily="18" charset="-128"/>
            </a:endParaRPr>
          </a:p>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事業者や消費者の行動変容を強く動機づけるカーボンニュートラルを体現する万博の開催</a:t>
            </a:r>
            <a:endParaRPr kumimoji="1" lang="en-US" altLang="ja-JP" sz="700" dirty="0">
              <a:solidFill>
                <a:schemeClr val="tx1"/>
              </a:solidFill>
              <a:latin typeface="BIZ UDP明朝 Medium" panose="02020500000000000000" pitchFamily="18" charset="-128"/>
              <a:ea typeface="BIZ UDP明朝 Medium" panose="02020500000000000000" pitchFamily="18" charset="-128"/>
            </a:endParaRPr>
          </a:p>
        </p:txBody>
      </p:sp>
      <p:sp>
        <p:nvSpPr>
          <p:cNvPr id="42" name="正方形/長方形 41"/>
          <p:cNvSpPr/>
          <p:nvPr/>
        </p:nvSpPr>
        <p:spPr>
          <a:xfrm>
            <a:off x="3300801" y="3460782"/>
            <a:ext cx="2745336" cy="530915"/>
          </a:xfrm>
          <a:prstGeom prst="rect">
            <a:avLst/>
          </a:prstGeom>
        </p:spPr>
        <p:txBody>
          <a:bodyPr wrap="square">
            <a:spAutoFit/>
          </a:bodyPr>
          <a:lstStyle/>
          <a:p>
            <a:r>
              <a:rPr lang="ja-JP" altLang="en-US" sz="1050" b="1" dirty="0" smtClean="0">
                <a:latin typeface="BIZ UDPゴシック" panose="020B0400000000000000" pitchFamily="50" charset="-128"/>
                <a:ea typeface="BIZ UDPゴシック" panose="020B0400000000000000" pitchFamily="50" charset="-128"/>
              </a:rPr>
              <a:t>⑦ 大阪</a:t>
            </a:r>
            <a:r>
              <a:rPr lang="ja-JP" altLang="en-US" sz="1050" b="1" dirty="0">
                <a:latin typeface="BIZ UDPゴシック" panose="020B0400000000000000" pitchFamily="50" charset="-128"/>
                <a:ea typeface="BIZ UDPゴシック" panose="020B0400000000000000" pitchFamily="50" charset="-128"/>
              </a:rPr>
              <a:t>ブルー・オーシャン・</a:t>
            </a:r>
            <a:r>
              <a:rPr lang="ja-JP" altLang="en-US" sz="1050" b="1" dirty="0" smtClean="0">
                <a:latin typeface="BIZ UDPゴシック" panose="020B0400000000000000" pitchFamily="50" charset="-128"/>
                <a:ea typeface="BIZ UDPゴシック" panose="020B0400000000000000" pitchFamily="50" charset="-128"/>
              </a:rPr>
              <a:t>ビジョン</a:t>
            </a:r>
            <a:endParaRPr lang="en-US" altLang="ja-JP" sz="1050" b="1" dirty="0" smtClean="0">
              <a:latin typeface="BIZ UDPゴシック" panose="020B0400000000000000" pitchFamily="50" charset="-128"/>
              <a:ea typeface="BIZ UDPゴシック" panose="020B0400000000000000" pitchFamily="50" charset="-128"/>
            </a:endParaRPr>
          </a:p>
          <a:p>
            <a:r>
              <a:rPr lang="ja-JP" altLang="en-US" sz="900" b="1" dirty="0" smtClean="0">
                <a:latin typeface="BIZ UDPゴシック" panose="020B0400000000000000" pitchFamily="50" charset="-128"/>
                <a:ea typeface="BIZ UDPゴシック" panose="020B0400000000000000" pitchFamily="50" charset="-128"/>
              </a:rPr>
              <a:t>　　</a:t>
            </a:r>
            <a:endParaRPr lang="en-US" altLang="ja-JP" sz="900" u="sng" dirty="0">
              <a:latin typeface="BIZ UDP明朝 Medium" panose="02020500000000000000" pitchFamily="18" charset="-128"/>
              <a:ea typeface="BIZ UDP明朝 Medium" panose="02020500000000000000" pitchFamily="18" charset="-128"/>
            </a:endParaRPr>
          </a:p>
          <a:p>
            <a:r>
              <a:rPr lang="ja-JP" altLang="en-US" sz="900" dirty="0">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大阪</a:t>
            </a:r>
            <a:r>
              <a:rPr lang="ja-JP" altLang="en-US" sz="900" dirty="0">
                <a:latin typeface="BIZ UDPゴシック" panose="020B0400000000000000" pitchFamily="50" charset="-128"/>
                <a:ea typeface="BIZ UDPゴシック" panose="020B0400000000000000" pitchFamily="50" charset="-128"/>
              </a:rPr>
              <a:t>ブルー・オーシャン・</a:t>
            </a:r>
            <a:r>
              <a:rPr lang="ja-JP" altLang="en-US" sz="900" dirty="0" smtClean="0">
                <a:latin typeface="BIZ UDPゴシック" panose="020B0400000000000000" pitchFamily="50" charset="-128"/>
                <a:ea typeface="BIZ UDPゴシック" panose="020B0400000000000000" pitchFamily="50" charset="-128"/>
              </a:rPr>
              <a:t>ビジョン」の</a:t>
            </a:r>
            <a:r>
              <a:rPr lang="ja-JP" altLang="en-US" sz="900" dirty="0">
                <a:latin typeface="BIZ UDPゴシック" panose="020B0400000000000000" pitchFamily="50" charset="-128"/>
                <a:ea typeface="BIZ UDPゴシック" panose="020B0400000000000000" pitchFamily="50" charset="-128"/>
              </a:rPr>
              <a:t>実現</a:t>
            </a:r>
          </a:p>
        </p:txBody>
      </p:sp>
      <p:sp>
        <p:nvSpPr>
          <p:cNvPr id="43" name="正方形/長方形 42"/>
          <p:cNvSpPr/>
          <p:nvPr/>
        </p:nvSpPr>
        <p:spPr>
          <a:xfrm>
            <a:off x="3381760" y="3995242"/>
            <a:ext cx="2880000" cy="4320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lnSpc>
                <a:spcPts val="700"/>
              </a:lnSpc>
            </a:pP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先進的</a:t>
            </a:r>
            <a:r>
              <a:rPr kumimoji="1" lang="ja-JP" altLang="en-US" sz="700" dirty="0">
                <a:solidFill>
                  <a:schemeClr val="tx1"/>
                </a:solidFill>
                <a:latin typeface="BIZ UDP明朝 Medium" panose="02020500000000000000" pitchFamily="18" charset="-128"/>
                <a:ea typeface="BIZ UDP明朝 Medium" panose="02020500000000000000" pitchFamily="18" charset="-128"/>
              </a:rPr>
              <a:t>なプラスチックごみリサイクル技術の開発・実用化に対する財政・技術支援 </a:t>
            </a:r>
          </a:p>
          <a:p>
            <a:pPr marL="72000" indent="-432000">
              <a:lnSpc>
                <a:spcPts val="700"/>
              </a:lnSpc>
            </a:pP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バイオプラスチック</a:t>
            </a:r>
            <a:r>
              <a:rPr kumimoji="1" lang="ja-JP" altLang="en-US" sz="700" dirty="0">
                <a:solidFill>
                  <a:schemeClr val="tx1"/>
                </a:solidFill>
                <a:latin typeface="BIZ UDP明朝 Medium" panose="02020500000000000000" pitchFamily="18" charset="-128"/>
                <a:ea typeface="BIZ UDP明朝 Medium" panose="02020500000000000000" pitchFamily="18" charset="-128"/>
              </a:rPr>
              <a:t>製品の技術開発・実証等に対する支援の拡充 </a:t>
            </a:r>
          </a:p>
        </p:txBody>
      </p:sp>
      <p:sp>
        <p:nvSpPr>
          <p:cNvPr id="79" name="テキスト ボックス 78"/>
          <p:cNvSpPr txBox="1"/>
          <p:nvPr/>
        </p:nvSpPr>
        <p:spPr>
          <a:xfrm>
            <a:off x="3406012" y="3689420"/>
            <a:ext cx="2044149" cy="107722"/>
          </a:xfrm>
          <a:prstGeom prst="rect">
            <a:avLst/>
          </a:prstGeom>
          <a:solidFill>
            <a:schemeClr val="accent5">
              <a:lumMod val="40000"/>
              <a:lumOff val="60000"/>
            </a:schemeClr>
          </a:solidFill>
          <a:ln w="0">
            <a:noFill/>
          </a:ln>
        </p:spPr>
        <p:txBody>
          <a:bodyPr wrap="none" tIns="0" bIns="0" rtlCol="0">
            <a:spAutoFit/>
          </a:bodyPr>
          <a:lstStyle/>
          <a:p>
            <a:r>
              <a:rPr lang="en-US" altLang="ja-JP" sz="700" b="1" dirty="0" smtClean="0">
                <a:latin typeface="BIZ UDPゴシック" panose="020B0400000000000000" pitchFamily="50" charset="-128"/>
                <a:ea typeface="BIZ UDPゴシック" panose="020B0400000000000000" pitchFamily="50" charset="-128"/>
              </a:rPr>
              <a:t>【2025</a:t>
            </a:r>
            <a:r>
              <a:rPr lang="ja-JP" altLang="en-US" sz="700" b="1" dirty="0" smtClean="0">
                <a:latin typeface="BIZ UDPゴシック" panose="020B0400000000000000" pitchFamily="50" charset="-128"/>
                <a:ea typeface="BIZ UDPゴシック" panose="020B0400000000000000" pitchFamily="50" charset="-128"/>
              </a:rPr>
              <a:t>目標</a:t>
            </a:r>
            <a:r>
              <a:rPr lang="en-US" altLang="ja-JP" sz="700" b="1" dirty="0" smtClean="0">
                <a:latin typeface="BIZ UDPゴシック" panose="020B0400000000000000" pitchFamily="50" charset="-128"/>
                <a:ea typeface="BIZ UDPゴシック" panose="020B0400000000000000" pitchFamily="50" charset="-128"/>
              </a:rPr>
              <a:t>】2050</a:t>
            </a:r>
            <a:r>
              <a:rPr lang="ja-JP" altLang="en-US" sz="700" b="1" dirty="0">
                <a:latin typeface="BIZ UDPゴシック" panose="020B0400000000000000" pitchFamily="50" charset="-128"/>
                <a:ea typeface="BIZ UDPゴシック" panose="020B0400000000000000" pitchFamily="50" charset="-128"/>
              </a:rPr>
              <a:t>年に先がけ、会場内</a:t>
            </a:r>
            <a:r>
              <a:rPr lang="ja-JP" altLang="en-US" sz="700" b="1" dirty="0" smtClean="0">
                <a:latin typeface="BIZ UDPゴシック" panose="020B0400000000000000" pitchFamily="50" charset="-128"/>
                <a:ea typeface="BIZ UDPゴシック" panose="020B0400000000000000" pitchFamily="50" charset="-128"/>
              </a:rPr>
              <a:t>で</a:t>
            </a:r>
            <a:r>
              <a:rPr lang="ja-JP" altLang="en-US" sz="700" b="1" dirty="0">
                <a:latin typeface="BIZ UDPゴシック" panose="020B0400000000000000" pitchFamily="50" charset="-128"/>
                <a:ea typeface="BIZ UDPゴシック" panose="020B0400000000000000" pitchFamily="50" charset="-128"/>
              </a:rPr>
              <a:t>達成</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33" name="正方形/長方形 32"/>
          <p:cNvSpPr/>
          <p:nvPr/>
        </p:nvSpPr>
        <p:spPr>
          <a:xfrm>
            <a:off x="3314451" y="1931059"/>
            <a:ext cx="1784416" cy="230832"/>
          </a:xfrm>
          <a:prstGeom prst="rect">
            <a:avLst/>
          </a:prstGeom>
        </p:spPr>
        <p:txBody>
          <a:bodyPr wrap="square">
            <a:spAutoFit/>
          </a:bodyPr>
          <a:lstStyle/>
          <a:p>
            <a:r>
              <a:rPr lang="ja-JP" altLang="en-US" sz="900" dirty="0">
                <a:latin typeface="BIZ UDPゴシック" panose="020B0400000000000000" pitchFamily="50" charset="-128"/>
                <a:ea typeface="BIZ UDPゴシック" panose="020B0400000000000000" pitchFamily="50" charset="-128"/>
              </a:rPr>
              <a:t>■ 最先端技術の開発・活用</a:t>
            </a:r>
          </a:p>
        </p:txBody>
      </p:sp>
      <p:sp>
        <p:nvSpPr>
          <p:cNvPr id="35" name="正方形/長方形 34"/>
          <p:cNvSpPr/>
          <p:nvPr/>
        </p:nvSpPr>
        <p:spPr>
          <a:xfrm>
            <a:off x="3315805" y="2067566"/>
            <a:ext cx="2730402" cy="230832"/>
          </a:xfrm>
          <a:prstGeom prst="rect">
            <a:avLst/>
          </a:prstGeom>
        </p:spPr>
        <p:txBody>
          <a:bodyPr wrap="square">
            <a:spAutoFit/>
          </a:bodyPr>
          <a:lstStyle/>
          <a:p>
            <a:r>
              <a:rPr lang="ja-JP" altLang="en-US" sz="900" dirty="0">
                <a:latin typeface="BIZ UDPゴシック" panose="020B0400000000000000" pitchFamily="50" charset="-128"/>
                <a:ea typeface="BIZ UDPゴシック" panose="020B0400000000000000" pitchFamily="50" charset="-128"/>
              </a:rPr>
              <a:t>■ ゼロエミッションモビリティの普及</a:t>
            </a:r>
          </a:p>
        </p:txBody>
      </p:sp>
      <p:sp>
        <p:nvSpPr>
          <p:cNvPr id="37" name="正方形/長方形 36"/>
          <p:cNvSpPr/>
          <p:nvPr/>
        </p:nvSpPr>
        <p:spPr>
          <a:xfrm>
            <a:off x="3315134" y="2204880"/>
            <a:ext cx="1922056" cy="230832"/>
          </a:xfrm>
          <a:prstGeom prst="rect">
            <a:avLst/>
          </a:prstGeom>
        </p:spPr>
        <p:txBody>
          <a:bodyPr wrap="square">
            <a:spAutoFit/>
          </a:bodyPr>
          <a:lstStyle/>
          <a:p>
            <a:r>
              <a:rPr lang="ja-JP" altLang="en-US" sz="900" dirty="0">
                <a:latin typeface="BIZ UDPゴシック" panose="020B0400000000000000" pitchFamily="50" charset="-128"/>
                <a:ea typeface="BIZ UDPゴシック" panose="020B0400000000000000" pitchFamily="50" charset="-128"/>
              </a:rPr>
              <a:t>■ 事業者や府民の行動変容</a:t>
            </a:r>
          </a:p>
        </p:txBody>
      </p:sp>
      <p:sp>
        <p:nvSpPr>
          <p:cNvPr id="73" name="テキスト ボックス 72"/>
          <p:cNvSpPr txBox="1"/>
          <p:nvPr/>
        </p:nvSpPr>
        <p:spPr>
          <a:xfrm>
            <a:off x="3406012" y="1708907"/>
            <a:ext cx="1523174" cy="107722"/>
          </a:xfrm>
          <a:prstGeom prst="rect">
            <a:avLst/>
          </a:prstGeom>
          <a:solidFill>
            <a:schemeClr val="accent5">
              <a:lumMod val="40000"/>
              <a:lumOff val="60000"/>
            </a:schemeClr>
          </a:solidFill>
          <a:ln w="0">
            <a:noFill/>
          </a:ln>
        </p:spPr>
        <p:txBody>
          <a:bodyPr wrap="none" tIns="0" bIns="0" rtlCol="0">
            <a:spAutoFit/>
          </a:bodyPr>
          <a:lstStyle/>
          <a:p>
            <a:r>
              <a:rPr lang="en-US" altLang="ja-JP" sz="700" b="1" dirty="0" smtClean="0">
                <a:latin typeface="BIZ UDPゴシック" panose="020B0400000000000000" pitchFamily="50" charset="-128"/>
                <a:ea typeface="BIZ UDPゴシック" panose="020B0400000000000000" pitchFamily="50" charset="-128"/>
              </a:rPr>
              <a:t>【2025</a:t>
            </a:r>
            <a:r>
              <a:rPr lang="ja-JP" altLang="en-US" sz="700" b="1" dirty="0" smtClean="0">
                <a:latin typeface="BIZ UDPゴシック" panose="020B0400000000000000" pitchFamily="50" charset="-128"/>
                <a:ea typeface="BIZ UDPゴシック" panose="020B0400000000000000" pitchFamily="50" charset="-128"/>
              </a:rPr>
              <a:t>目標</a:t>
            </a:r>
            <a:r>
              <a:rPr lang="en-US" altLang="ja-JP" sz="700" b="1" dirty="0" smtClean="0">
                <a:latin typeface="BIZ UDPゴシック" panose="020B0400000000000000" pitchFamily="50" charset="-128"/>
                <a:ea typeface="BIZ UDPゴシック" panose="020B0400000000000000" pitchFamily="50" charset="-128"/>
              </a:rPr>
              <a:t>】 </a:t>
            </a:r>
            <a:r>
              <a:rPr lang="ja-JP" altLang="en-US" sz="700" b="1" dirty="0" smtClean="0">
                <a:latin typeface="BIZ UDPゴシック" panose="020B0400000000000000" pitchFamily="50" charset="-128"/>
                <a:ea typeface="BIZ UDPゴシック" panose="020B0400000000000000" pitchFamily="50" charset="-128"/>
              </a:rPr>
              <a:t>新技術の実証・活用</a:t>
            </a:r>
            <a:endParaRPr kumimoji="1" lang="ja-JP" altLang="en-US" sz="1600" b="1" dirty="0">
              <a:latin typeface="BIZ UDPゴシック" panose="020B0400000000000000" pitchFamily="50" charset="-128"/>
              <a:ea typeface="BIZ UDPゴシック" panose="020B0400000000000000" pitchFamily="50" charset="-128"/>
            </a:endParaRPr>
          </a:p>
        </p:txBody>
      </p:sp>
      <p:pic>
        <p:nvPicPr>
          <p:cNvPr id="87" name="図 86"/>
          <p:cNvPicPr>
            <a:picLocks noChangeAspect="1"/>
          </p:cNvPicPr>
          <p:nvPr/>
        </p:nvPicPr>
        <p:blipFill>
          <a:blip r:embed="rId6"/>
          <a:stretch>
            <a:fillRect/>
          </a:stretch>
        </p:blipFill>
        <p:spPr>
          <a:xfrm>
            <a:off x="5533066" y="1760252"/>
            <a:ext cx="711849" cy="382268"/>
          </a:xfrm>
          <a:prstGeom prst="rect">
            <a:avLst/>
          </a:prstGeom>
        </p:spPr>
      </p:pic>
      <p:sp>
        <p:nvSpPr>
          <p:cNvPr id="88" name="テキスト ボックス 87">
            <a:extLst>
              <a:ext uri="{FF2B5EF4-FFF2-40B4-BE49-F238E27FC236}">
                <a16:creationId xmlns:a16="http://schemas.microsoft.com/office/drawing/2014/main" id="{4B540E6E-594E-47B9-9E8F-4484B1258F13}"/>
              </a:ext>
            </a:extLst>
          </p:cNvPr>
          <p:cNvSpPr txBox="1"/>
          <p:nvPr/>
        </p:nvSpPr>
        <p:spPr>
          <a:xfrm>
            <a:off x="5591904" y="2136888"/>
            <a:ext cx="718921" cy="122985"/>
          </a:xfrm>
          <a:prstGeom prst="rect">
            <a:avLst/>
          </a:prstGeom>
          <a:noFill/>
        </p:spPr>
        <p:txBody>
          <a:bodyPr wrap="squar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5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r>
              <a:rPr kumimoji="0" lang="ja-JP" altLang="en-US" sz="5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次</a:t>
            </a:r>
            <a:r>
              <a:rPr kumimoji="0" lang="ja-JP" altLang="en-US" sz="5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世代型太陽電池</a:t>
            </a:r>
            <a:endParaRPr kumimoji="0" lang="ja-JP" altLang="en-US" sz="5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30" name="角丸四角形 29"/>
          <p:cNvSpPr/>
          <p:nvPr/>
        </p:nvSpPr>
        <p:spPr>
          <a:xfrm>
            <a:off x="3331893" y="1293295"/>
            <a:ext cx="1080000" cy="180000"/>
          </a:xfrm>
          <a:prstGeom prst="roundRect">
            <a:avLst>
              <a:gd name="adj" fmla="val 50000"/>
            </a:avLst>
          </a:prstGeom>
          <a:gradFill>
            <a:gsLst>
              <a:gs pos="100000">
                <a:schemeClr val="tx1"/>
              </a:gs>
              <a:gs pos="0">
                <a:schemeClr val="accent1">
                  <a:lumMod val="45000"/>
                  <a:lumOff val="55000"/>
                </a:schemeClr>
              </a:gs>
              <a:gs pos="5000">
                <a:schemeClr val="accent1">
                  <a:lumMod val="45000"/>
                  <a:lumOff val="55000"/>
                </a:schemeClr>
              </a:gs>
              <a:gs pos="100000">
                <a:schemeClr val="accent1">
                  <a:lumMod val="30000"/>
                  <a:lumOff val="70000"/>
                </a:schemeClr>
              </a:gs>
            </a:gsLst>
            <a:lin ang="5400000" scaled="1"/>
          </a:gra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lang="ja-JP" altLang="en-US" sz="1100" b="1" dirty="0">
                <a:latin typeface="BIZ UDPゴシック" panose="020B0400000000000000" pitchFamily="50" charset="-128"/>
                <a:ea typeface="BIZ UDPゴシック" panose="020B0400000000000000" pitchFamily="50" charset="-128"/>
              </a:rPr>
              <a:t>３．環境</a:t>
            </a:r>
          </a:p>
        </p:txBody>
      </p:sp>
      <p:sp>
        <p:nvSpPr>
          <p:cNvPr id="97" name="角丸四角形 96"/>
          <p:cNvSpPr/>
          <p:nvPr/>
        </p:nvSpPr>
        <p:spPr>
          <a:xfrm>
            <a:off x="17008" y="1294345"/>
            <a:ext cx="1512000" cy="180000"/>
          </a:xfrm>
          <a:prstGeom prst="roundRect">
            <a:avLst>
              <a:gd name="adj" fmla="val 50000"/>
            </a:avLst>
          </a:prstGeom>
          <a:gradFill>
            <a:gsLst>
              <a:gs pos="100000">
                <a:schemeClr val="tx1"/>
              </a:gs>
              <a:gs pos="5000">
                <a:schemeClr val="accent1">
                  <a:lumMod val="45000"/>
                  <a:lumOff val="55000"/>
                </a:schemeClr>
              </a:gs>
              <a:gs pos="0">
                <a:schemeClr val="accent1">
                  <a:lumMod val="45000"/>
                  <a:lumOff val="55000"/>
                </a:schemeClr>
              </a:gs>
              <a:gs pos="100000">
                <a:schemeClr val="accent1">
                  <a:lumMod val="30000"/>
                  <a:lumOff val="70000"/>
                </a:schemeClr>
              </a:gs>
            </a:gsLst>
            <a:lin ang="5400000" scaled="1"/>
          </a:gra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lang="ja-JP" altLang="en-US" sz="1100" b="1" dirty="0">
                <a:latin typeface="BIZ UDPゴシック" panose="020B0400000000000000" pitchFamily="50" charset="-128"/>
                <a:ea typeface="BIZ UDPゴシック" panose="020B0400000000000000" pitchFamily="50" charset="-128"/>
              </a:rPr>
              <a:t>１．健康・医療</a:t>
            </a:r>
          </a:p>
        </p:txBody>
      </p:sp>
    </p:spTree>
    <p:extLst>
      <p:ext uri="{BB962C8B-B14F-4D97-AF65-F5344CB8AC3E}">
        <p14:creationId xmlns:p14="http://schemas.microsoft.com/office/powerpoint/2010/main" val="84147242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1017</TotalTime>
  <Words>1229</Words>
  <Application>Microsoft Office PowerPoint</Application>
  <PresentationFormat>A4 210 x 297 mm</PresentationFormat>
  <Paragraphs>107</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BIZ UDPゴシック</vt:lpstr>
      <vt:lpstr>BIZ UDP明朝 Medium</vt:lpstr>
      <vt:lpstr>Meiryo UI</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石谷　勝也</dc:creator>
  <cp:lastModifiedBy>杉浦　慶亮</cp:lastModifiedBy>
  <cp:revision>139</cp:revision>
  <cp:lastPrinted>2022-05-13T09:17:08Z</cp:lastPrinted>
  <dcterms:created xsi:type="dcterms:W3CDTF">2022-04-18T09:27:53Z</dcterms:created>
  <dcterms:modified xsi:type="dcterms:W3CDTF">2023-04-21T02:05:31Z</dcterms:modified>
</cp:coreProperties>
</file>