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7" r:id="rId2"/>
    <p:sldId id="314" r:id="rId3"/>
    <p:sldId id="259" r:id="rId4"/>
    <p:sldId id="261" r:id="rId5"/>
    <p:sldId id="315" r:id="rId6"/>
    <p:sldId id="263" r:id="rId7"/>
    <p:sldId id="320" r:id="rId8"/>
    <p:sldId id="264" r:id="rId9"/>
    <p:sldId id="265" r:id="rId10"/>
    <p:sldId id="266" r:id="rId11"/>
    <p:sldId id="267" r:id="rId12"/>
    <p:sldId id="269" r:id="rId13"/>
    <p:sldId id="321" r:id="rId14"/>
    <p:sldId id="270" r:id="rId15"/>
    <p:sldId id="271" r:id="rId16"/>
    <p:sldId id="272" r:id="rId17"/>
    <p:sldId id="273" r:id="rId18"/>
    <p:sldId id="274" r:id="rId19"/>
    <p:sldId id="275" r:id="rId20"/>
    <p:sldId id="277" r:id="rId21"/>
    <p:sldId id="322" r:id="rId22"/>
    <p:sldId id="278" r:id="rId23"/>
    <p:sldId id="279" r:id="rId24"/>
    <p:sldId id="280" r:id="rId25"/>
    <p:sldId id="281" r:id="rId26"/>
    <p:sldId id="282" r:id="rId27"/>
    <p:sldId id="283" r:id="rId28"/>
    <p:sldId id="284" r:id="rId29"/>
    <p:sldId id="285" r:id="rId30"/>
    <p:sldId id="286" r:id="rId31"/>
    <p:sldId id="287" r:id="rId32"/>
    <p:sldId id="289" r:id="rId33"/>
    <p:sldId id="323" r:id="rId34"/>
    <p:sldId id="290" r:id="rId35"/>
    <p:sldId id="291" r:id="rId36"/>
    <p:sldId id="292" r:id="rId37"/>
    <p:sldId id="293" r:id="rId38"/>
    <p:sldId id="295" r:id="rId39"/>
    <p:sldId id="32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11" r:id="rId53"/>
    <p:sldId id="312" r:id="rId54"/>
    <p:sldId id="313" r:id="rId55"/>
    <p:sldId id="319" r:id="rId56"/>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68" d="100"/>
          <a:sy n="68" d="100"/>
        </p:scale>
        <p:origin x="2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2023/4/21</a:t>
            </a:fld>
            <a:endParaRPr kumimoji="1" lang="ja-JP" altLang="en-US"/>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4">
              <a:defRPr/>
            </a:pPr>
            <a:fld id="{ED46AC97-A672-49CE-B184-0580529B73ED}" type="slidenum">
              <a:rPr lang="ja-JP" altLang="en-US">
                <a:solidFill>
                  <a:prstClr val="black"/>
                </a:solidFill>
                <a:latin typeface="游ゴシック" panose="020F0502020204030204"/>
                <a:ea typeface="游ゴシック" panose="020B0400000000000000" pitchFamily="50" charset="-128"/>
              </a:rPr>
              <a:pPr defTabSz="457154">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060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17</a:t>
            </a:fld>
            <a:endParaRPr kumimoji="1" lang="ja-JP" altLang="en-US" dirty="0"/>
          </a:p>
        </p:txBody>
      </p:sp>
    </p:spTree>
    <p:extLst>
      <p:ext uri="{BB962C8B-B14F-4D97-AF65-F5344CB8AC3E}">
        <p14:creationId xmlns:p14="http://schemas.microsoft.com/office/powerpoint/2010/main" val="384699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6415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19</a:t>
            </a:fld>
            <a:endParaRPr kumimoji="1" lang="ja-JP" altLang="en-US" dirty="0"/>
          </a:p>
        </p:txBody>
      </p:sp>
    </p:spTree>
    <p:extLst>
      <p:ext uri="{BB962C8B-B14F-4D97-AF65-F5344CB8AC3E}">
        <p14:creationId xmlns:p14="http://schemas.microsoft.com/office/powerpoint/2010/main" val="257392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7850" y="1468438"/>
            <a:ext cx="5549900" cy="3963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8319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79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794"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95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928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79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794"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96025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601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41837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51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2960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79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794"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77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24824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79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794"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1721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030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79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794">
                <a:defRPr/>
              </a:pPr>
              <a:t>34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94179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794">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57794">
                <a:defRPr/>
              </a:pPr>
              <a:t>35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2362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79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794">
                <a:defRPr/>
              </a:pPr>
              <a:t>36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53409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37</a:t>
            </a:fld>
            <a:endParaRPr kumimoji="1" lang="ja-JP" altLang="en-US" dirty="0"/>
          </a:p>
        </p:txBody>
      </p:sp>
    </p:spTree>
    <p:extLst>
      <p:ext uri="{BB962C8B-B14F-4D97-AF65-F5344CB8AC3E}">
        <p14:creationId xmlns:p14="http://schemas.microsoft.com/office/powerpoint/2010/main" val="97396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37040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41</a:t>
            </a:fld>
            <a:endParaRPr kumimoji="1" lang="ja-JP" altLang="en-US" dirty="0"/>
          </a:p>
        </p:txBody>
      </p:sp>
    </p:spTree>
    <p:extLst>
      <p:ext uri="{BB962C8B-B14F-4D97-AF65-F5344CB8AC3E}">
        <p14:creationId xmlns:p14="http://schemas.microsoft.com/office/powerpoint/2010/main" val="78372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9</a:t>
            </a:fld>
            <a:endParaRPr kumimoji="1" lang="ja-JP" altLang="en-US" dirty="0"/>
          </a:p>
        </p:txBody>
      </p:sp>
    </p:spTree>
    <p:extLst>
      <p:ext uri="{BB962C8B-B14F-4D97-AF65-F5344CB8AC3E}">
        <p14:creationId xmlns:p14="http://schemas.microsoft.com/office/powerpoint/2010/main" val="3323170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42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00991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43</a:t>
            </a:fld>
            <a:endParaRPr kumimoji="1" lang="ja-JP" altLang="en-US" dirty="0"/>
          </a:p>
        </p:txBody>
      </p:sp>
    </p:spTree>
    <p:extLst>
      <p:ext uri="{BB962C8B-B14F-4D97-AF65-F5344CB8AC3E}">
        <p14:creationId xmlns:p14="http://schemas.microsoft.com/office/powerpoint/2010/main" val="2814935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6250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47</a:t>
            </a:fld>
            <a:endParaRPr kumimoji="1" lang="ja-JP" altLang="en-US" dirty="0"/>
          </a:p>
        </p:txBody>
      </p:sp>
    </p:spTree>
    <p:extLst>
      <p:ext uri="{BB962C8B-B14F-4D97-AF65-F5344CB8AC3E}">
        <p14:creationId xmlns:p14="http://schemas.microsoft.com/office/powerpoint/2010/main" val="3585772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88220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49</a:t>
            </a:fld>
            <a:endParaRPr kumimoji="1" lang="ja-JP" altLang="en-US" dirty="0"/>
          </a:p>
        </p:txBody>
      </p:sp>
    </p:spTree>
    <p:extLst>
      <p:ext uri="{BB962C8B-B14F-4D97-AF65-F5344CB8AC3E}">
        <p14:creationId xmlns:p14="http://schemas.microsoft.com/office/powerpoint/2010/main" val="69503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52</a:t>
            </a:fld>
            <a:endParaRPr kumimoji="1" lang="ja-JP" altLang="en-US" dirty="0"/>
          </a:p>
        </p:txBody>
      </p:sp>
    </p:spTree>
    <p:extLst>
      <p:ext uri="{BB962C8B-B14F-4D97-AF65-F5344CB8AC3E}">
        <p14:creationId xmlns:p14="http://schemas.microsoft.com/office/powerpoint/2010/main" val="1443166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53</a:t>
            </a:fld>
            <a:endParaRPr kumimoji="1" lang="ja-JP" altLang="en-US" dirty="0"/>
          </a:p>
        </p:txBody>
      </p:sp>
    </p:spTree>
    <p:extLst>
      <p:ext uri="{BB962C8B-B14F-4D97-AF65-F5344CB8AC3E}">
        <p14:creationId xmlns:p14="http://schemas.microsoft.com/office/powerpoint/2010/main" val="599891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54</a:t>
            </a:fld>
            <a:endParaRPr kumimoji="1" lang="ja-JP" altLang="en-US" dirty="0"/>
          </a:p>
        </p:txBody>
      </p:sp>
    </p:spTree>
    <p:extLst>
      <p:ext uri="{BB962C8B-B14F-4D97-AF65-F5344CB8AC3E}">
        <p14:creationId xmlns:p14="http://schemas.microsoft.com/office/powerpoint/2010/main" val="331158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10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9817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11</a:t>
            </a:fld>
            <a:endParaRPr kumimoji="1" lang="ja-JP" altLang="en-US" dirty="0"/>
          </a:p>
        </p:txBody>
      </p:sp>
    </p:spTree>
    <p:extLst>
      <p:ext uri="{BB962C8B-B14F-4D97-AF65-F5344CB8AC3E}">
        <p14:creationId xmlns:p14="http://schemas.microsoft.com/office/powerpoint/2010/main" val="266448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4">
              <a:defRPr/>
            </a:pPr>
            <a:fld id="{ED46AC97-A672-49CE-B184-0580529B73ED}" type="slidenum">
              <a:rPr lang="ja-JP" altLang="en-US">
                <a:solidFill>
                  <a:prstClr val="black"/>
                </a:solidFill>
                <a:latin typeface="游ゴシック" panose="020F0502020204030204"/>
                <a:ea typeface="游ゴシック" panose="020B0400000000000000" pitchFamily="50" charset="-128"/>
              </a:rPr>
              <a:pPr defTabSz="457154">
                <a:defRPr/>
              </a:pPr>
              <a:t>13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7694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14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848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15</a:t>
            </a:fld>
            <a:endParaRPr kumimoji="1" lang="ja-JP" altLang="en-US" dirty="0"/>
          </a:p>
        </p:txBody>
      </p:sp>
    </p:spTree>
    <p:extLst>
      <p:ext uri="{BB962C8B-B14F-4D97-AF65-F5344CB8AC3E}">
        <p14:creationId xmlns:p14="http://schemas.microsoft.com/office/powerpoint/2010/main" val="108880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79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794">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4489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smtClean="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8" y="5541429"/>
            <a:ext cx="7560469" cy="992721"/>
          </a:xfrm>
        </p:spPr>
        <p:txBody>
          <a:bodyPr>
            <a:normAutofit/>
          </a:bodyPr>
          <a:lstStyle/>
          <a:p>
            <a:pPr>
              <a:lnSpc>
                <a:spcPts val="1800"/>
              </a:lnSpc>
            </a:pPr>
            <a:r>
              <a:rPr kumimoji="1" lang="ja-JP" altLang="en-US" sz="1600" dirty="0">
                <a:latin typeface="BIZ UDPゴシック" panose="020B0400000000000000" pitchFamily="50" charset="-128"/>
                <a:ea typeface="BIZ UDPゴシック" panose="020B0400000000000000" pitchFamily="50" charset="-128"/>
              </a:rPr>
              <a:t>大　阪　府・大　阪　市</a:t>
            </a:r>
            <a:endParaRPr kumimoji="1" lang="en-US" altLang="ja-JP" sz="1600" dirty="0">
              <a:latin typeface="BIZ UDPゴシック" panose="020B0400000000000000" pitchFamily="50" charset="-128"/>
              <a:ea typeface="BIZ UDPゴシック" panose="020B0400000000000000" pitchFamily="50" charset="-128"/>
            </a:endParaRPr>
          </a:p>
          <a:p>
            <a:pPr>
              <a:lnSpc>
                <a:spcPts val="1200"/>
              </a:lnSpc>
            </a:pPr>
            <a:endParaRPr lang="en-US" altLang="ja-JP" sz="1600" dirty="0">
              <a:latin typeface="BIZ UDPゴシック" panose="020B0400000000000000" pitchFamily="50" charset="-128"/>
              <a:ea typeface="BIZ UDPゴシック" panose="020B0400000000000000" pitchFamily="50" charset="-128"/>
            </a:endParaRPr>
          </a:p>
          <a:p>
            <a:pPr>
              <a:lnSpc>
                <a:spcPts val="1200"/>
              </a:lnSpc>
            </a:pPr>
            <a:r>
              <a:rPr lang="en-US" altLang="ja-JP" sz="1600" dirty="0">
                <a:latin typeface="BIZ UDPゴシック" panose="020B0400000000000000" pitchFamily="50" charset="-128"/>
                <a:ea typeface="BIZ UDPゴシック" panose="020B0400000000000000" pitchFamily="50" charset="-128"/>
              </a:rPr>
              <a:t>2022</a:t>
            </a:r>
            <a:r>
              <a:rPr lang="ja-JP" altLang="en-US" sz="1600" dirty="0" smtClean="0">
                <a:latin typeface="BIZ UDPゴシック" panose="020B0400000000000000" pitchFamily="50" charset="-128"/>
                <a:ea typeface="BIZ UDPゴシック" panose="020B0400000000000000" pitchFamily="50" charset="-128"/>
              </a:rPr>
              <a:t>年</a:t>
            </a:r>
            <a:r>
              <a:rPr lang="en-US" altLang="ja-JP" sz="1600" dirty="0" smtClean="0">
                <a:latin typeface="BIZ UDPゴシック" panose="020B0400000000000000" pitchFamily="50" charset="-128"/>
                <a:ea typeface="BIZ UDPゴシック" panose="020B0400000000000000" pitchFamily="50" charset="-128"/>
              </a:rPr>
              <a:t>5</a:t>
            </a:r>
            <a:r>
              <a:rPr lang="ja-JP" altLang="en-US" sz="1600" dirty="0" smtClean="0">
                <a:latin typeface="BIZ UDPゴシック" panose="020B0400000000000000" pitchFamily="50" charset="-128"/>
                <a:ea typeface="BIZ UDPゴシック" panose="020B0400000000000000" pitchFamily="50" charset="-128"/>
              </a:rPr>
              <a:t>月</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5" y="0"/>
            <a:ext cx="3708400" cy="1108553"/>
          </a:xfrm>
          <a:prstGeom prst="rect">
            <a:avLst/>
          </a:prstGeom>
        </p:spPr>
      </p:pic>
      <p:sp>
        <p:nvSpPr>
          <p:cNvPr id="2" name="タイトル 1"/>
          <p:cNvSpPr>
            <a:spLocks noGrp="1"/>
          </p:cNvSpPr>
          <p:nvPr>
            <p:ph type="ctrTitle"/>
          </p:nvPr>
        </p:nvSpPr>
        <p:spPr bwMode="gray">
          <a:xfrm>
            <a:off x="-20112" y="2646186"/>
            <a:ext cx="10080625" cy="736310"/>
          </a:xfrm>
          <a:solidFill>
            <a:schemeClr val="bg1"/>
          </a:solidFill>
        </p:spPr>
        <p:txBody>
          <a:bodyPr anchor="ctr" anchorCtr="0">
            <a:noAutofit/>
          </a:bodyPr>
          <a:lstStyle/>
          <a:p>
            <a:pPr>
              <a:lnSpc>
                <a:spcPct val="100000"/>
              </a:lnSpc>
              <a:spcBef>
                <a:spcPts val="0"/>
              </a:spcBef>
            </a:pPr>
            <a:r>
              <a:rPr kumimoji="1" lang="ja-JP" altLang="en-US" sz="2400" b="1" dirty="0">
                <a:latin typeface="BIZ UDPゴシック" panose="020B0400000000000000" pitchFamily="50" charset="-128"/>
                <a:ea typeface="BIZ UDPゴシック" panose="020B0400000000000000" pitchFamily="50" charset="-128"/>
              </a:rPr>
              <a:t>大阪・関西</a:t>
            </a:r>
            <a:r>
              <a:rPr kumimoji="1" lang="ja-JP" altLang="en-US" sz="2400" b="1" dirty="0" smtClean="0">
                <a:latin typeface="BIZ UDPゴシック" panose="020B0400000000000000" pitchFamily="50" charset="-128"/>
                <a:ea typeface="BIZ UDPゴシック" panose="020B0400000000000000" pitchFamily="50" charset="-128"/>
              </a:rPr>
              <a:t>万博を契機とした</a:t>
            </a:r>
            <a:r>
              <a:rPr lang="ja-JP" altLang="en-US" sz="2400" b="1" dirty="0" smtClean="0">
                <a:latin typeface="BIZ UDPゴシック" panose="020B0400000000000000" pitchFamily="50" charset="-128"/>
                <a:ea typeface="BIZ UDPゴシック" panose="020B0400000000000000" pitchFamily="50" charset="-128"/>
              </a:rPr>
              <a:t>「</a:t>
            </a:r>
            <a:r>
              <a:rPr kumimoji="1" lang="ja-JP" altLang="en-US" sz="2400" b="1" dirty="0" smtClean="0">
                <a:latin typeface="BIZ UDPゴシック" panose="020B0400000000000000" pitchFamily="50" charset="-128"/>
                <a:ea typeface="BIZ UDPゴシック" panose="020B0400000000000000" pitchFamily="50" charset="-128"/>
              </a:rPr>
              <a:t>未来社会」の実現に向けて</a:t>
            </a:r>
            <a:r>
              <a:rPr lang="ja-JP" altLang="en-US" sz="1400" b="1" dirty="0" smtClean="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大阪版アクションプラン）</a:t>
            </a:r>
            <a:br>
              <a:rPr lang="ja-JP" altLang="en-US" sz="1400" b="1" dirty="0">
                <a:latin typeface="BIZ UDPゴシック" panose="020B0400000000000000" pitchFamily="50" charset="-128"/>
                <a:ea typeface="BIZ UDPゴシック" panose="020B0400000000000000" pitchFamily="50" charset="-128"/>
              </a:rPr>
            </a:b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7" name="タイトル 1"/>
          <p:cNvSpPr txBox="1">
            <a:spLocks/>
          </p:cNvSpPr>
          <p:nvPr/>
        </p:nvSpPr>
        <p:spPr bwMode="gray">
          <a:xfrm>
            <a:off x="941024" y="3308568"/>
            <a:ext cx="8089266" cy="463353"/>
          </a:xfrm>
          <a:prstGeom prst="rect">
            <a:avLst/>
          </a:prstGeom>
          <a:solidFill>
            <a:schemeClr val="bg1"/>
          </a:solidFill>
        </p:spPr>
        <p:txBody>
          <a:bodyPr vert="horz" lIns="91440" tIns="45720" rIns="91440" bIns="45720" rtlCol="0" anchor="ctr" anchorCtr="0">
            <a:normAutofit/>
          </a:bodyPr>
          <a:lstStyle>
            <a:lvl1pPr algn="ctr" defTabSz="959937" rtl="0" eaLnBrk="1" latinLnBrk="0" hangingPunct="1">
              <a:lnSpc>
                <a:spcPct val="90000"/>
              </a:lnSpc>
              <a:spcBef>
                <a:spcPct val="0"/>
              </a:spcBef>
              <a:buNone/>
              <a:defRPr kumimoji="1" sz="6299" kern="1200">
                <a:solidFill>
                  <a:schemeClr val="tx1"/>
                </a:solidFill>
                <a:latin typeface="+mj-lt"/>
                <a:ea typeface="+mj-ea"/>
                <a:cs typeface="+mj-cs"/>
              </a:defRPr>
            </a:lvl1pPr>
          </a:lstStyle>
          <a:p>
            <a:pPr>
              <a:lnSpc>
                <a:spcPct val="100000"/>
              </a:lnSpc>
              <a:spcBef>
                <a:spcPts val="0"/>
              </a:spcBef>
            </a:pPr>
            <a:r>
              <a:rPr lang="ja-JP" altLang="en-US" sz="1600" dirty="0" smtClean="0">
                <a:latin typeface="BIZ UDPゴシック" panose="020B0400000000000000" pitchFamily="50" charset="-128"/>
                <a:ea typeface="BIZ UDPゴシック" panose="020B0400000000000000" pitchFamily="50" charset="-128"/>
              </a:rPr>
              <a:t>政府の「２０２５年大阪･関西万博アクションプラン</a:t>
            </a:r>
            <a:r>
              <a:rPr lang="en-US" altLang="ja-JP" sz="1600" dirty="0" smtClean="0">
                <a:latin typeface="BIZ UDPゴシック" panose="020B0400000000000000" pitchFamily="50" charset="-128"/>
                <a:ea typeface="BIZ UDPゴシック" panose="020B0400000000000000" pitchFamily="50" charset="-128"/>
              </a:rPr>
              <a:t>Ver.1</a:t>
            </a:r>
            <a:r>
              <a:rPr lang="ja-JP" altLang="en-US" sz="1600" dirty="0" smtClean="0">
                <a:latin typeface="BIZ UDPゴシック" panose="020B0400000000000000" pitchFamily="50" charset="-128"/>
                <a:ea typeface="BIZ UDPゴシック" panose="020B0400000000000000" pitchFamily="50" charset="-128"/>
              </a:rPr>
              <a:t>」改訂に向けた要望</a:t>
            </a:r>
            <a:endParaRPr lang="ja-JP" altLang="en-US" sz="1600" dirty="0">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348343" y="3158472"/>
            <a:ext cx="9274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bwMode="gray">
          <a:xfrm>
            <a:off x="3432611" y="2863035"/>
            <a:ext cx="2939614" cy="463353"/>
          </a:xfrm>
          <a:prstGeom prst="rect">
            <a:avLst/>
          </a:prstGeom>
          <a:noFill/>
        </p:spPr>
        <p:txBody>
          <a:bodyPr vert="horz" lIns="91440" tIns="45720" rIns="91440" bIns="45720" rtlCol="0" anchor="ctr" anchorCtr="0">
            <a:normAutofit/>
          </a:bodyPr>
          <a:lstStyle>
            <a:lvl1pPr algn="ctr" defTabSz="959937" rtl="0" eaLnBrk="1" latinLnBrk="0" hangingPunct="1">
              <a:lnSpc>
                <a:spcPct val="90000"/>
              </a:lnSpc>
              <a:spcBef>
                <a:spcPct val="0"/>
              </a:spcBef>
              <a:buNone/>
              <a:defRPr kumimoji="1" sz="6299" kern="1200">
                <a:solidFill>
                  <a:schemeClr val="tx1"/>
                </a:solidFill>
                <a:latin typeface="+mj-lt"/>
                <a:ea typeface="+mj-ea"/>
                <a:cs typeface="+mj-cs"/>
              </a:defRPr>
            </a:lvl1pPr>
          </a:lstStyle>
          <a:p>
            <a:pPr>
              <a:lnSpc>
                <a:spcPct val="100000"/>
              </a:lnSpc>
              <a:spcBef>
                <a:spcPts val="0"/>
              </a:spcBef>
            </a:pPr>
            <a:endParaRPr lang="ja-JP" altLang="en-US" sz="1500" dirty="0">
              <a:latin typeface="+mn-ea"/>
              <a:ea typeface="+mn-ea"/>
            </a:endParaRPr>
          </a:p>
        </p:txBody>
      </p:sp>
    </p:spTree>
    <p:extLst>
      <p:ext uri="{BB962C8B-B14F-4D97-AF65-F5344CB8AC3E}">
        <p14:creationId xmlns:p14="http://schemas.microsoft.com/office/powerpoint/2010/main" val="21831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270311" y="1310977"/>
          <a:ext cx="9540001" cy="5163661"/>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163661">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次世代ヘルスケアの推進</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ja-JP" altLang="en-US" sz="1100" dirty="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ja-JP" altLang="en-US" sz="1100" dirty="0">
                        <a:solidFill>
                          <a:prstClr val="black"/>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latin typeface="BIZ UDPゴシック" panose="020B0400000000000000" pitchFamily="50" charset="-128"/>
                          <a:ea typeface="BIZ UDPゴシック" panose="020B0400000000000000" pitchFamily="50" charset="-128"/>
                        </a:rPr>
                        <a:t>□健康寿命延伸達成（</a:t>
                      </a:r>
                      <a:r>
                        <a:rPr lang="en-US" altLang="ja-JP" sz="1300" b="1" dirty="0">
                          <a:latin typeface="BIZ UDPゴシック" panose="020B0400000000000000" pitchFamily="50" charset="-128"/>
                          <a:ea typeface="BIZ UDPゴシック" panose="020B0400000000000000" pitchFamily="50" charset="-128"/>
                        </a:rPr>
                        <a:t>2</a:t>
                      </a:r>
                      <a:r>
                        <a:rPr lang="ja-JP" altLang="en-US" sz="1300" b="1" dirty="0">
                          <a:latin typeface="BIZ UDPゴシック" panose="020B0400000000000000" pitchFamily="50" charset="-128"/>
                          <a:ea typeface="BIZ UDPゴシック" panose="020B0400000000000000" pitchFamily="50" charset="-128"/>
                        </a:rPr>
                        <a:t>歳以上）　　　　　　　　　　　　　　　　　　　　　　</a:t>
                      </a:r>
                      <a:endParaRPr lang="en-US" altLang="ja-JP" sz="13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1" dirty="0">
                          <a:latin typeface="BIZ UDPゴシック" panose="020B0400000000000000" pitchFamily="50" charset="-128"/>
                          <a:ea typeface="BIZ UDPゴシック" panose="020B0400000000000000" pitchFamily="50" charset="-128"/>
                        </a:rPr>
                        <a:t>　　　　　　　　　　　　　　　　　（</a:t>
                      </a:r>
                      <a:r>
                        <a:rPr lang="en-US" altLang="ja-JP" sz="1100" b="1" dirty="0">
                          <a:latin typeface="BIZ UDPゴシック" panose="020B0400000000000000" pitchFamily="50" charset="-128"/>
                          <a:ea typeface="BIZ UDPゴシック" panose="020B0400000000000000" pitchFamily="50" charset="-128"/>
                        </a:rPr>
                        <a:t>2013</a:t>
                      </a:r>
                      <a:r>
                        <a:rPr lang="ja-JP" altLang="en-US" sz="1100" b="1" dirty="0">
                          <a:latin typeface="BIZ UDPゴシック" panose="020B0400000000000000" pitchFamily="50" charset="-128"/>
                          <a:ea typeface="BIZ UDPゴシック" panose="020B0400000000000000" pitchFamily="50" charset="-128"/>
                        </a:rPr>
                        <a:t>年比）</a:t>
                      </a: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万博会場では</a:t>
            </a:r>
            <a:r>
              <a:rPr lang="ja-JP" altLang="en-US" sz="1200" dirty="0" smtClean="0">
                <a:solidFill>
                  <a:prstClr val="black"/>
                </a:solidFill>
                <a:latin typeface="BIZ UDPゴシック" panose="020B0400000000000000" pitchFamily="50" charset="-128"/>
                <a:ea typeface="BIZ UDPゴシック" panose="020B0400000000000000" pitchFamily="50" charset="-128"/>
              </a:rPr>
              <a:t>、ヘルスケアデータを</a:t>
            </a:r>
            <a:r>
              <a:rPr lang="en-US" altLang="ja-JP" sz="1200" dirty="0">
                <a:solidFill>
                  <a:prstClr val="black"/>
                </a:solidFill>
                <a:latin typeface="BIZ UDPゴシック" panose="020B0400000000000000" pitchFamily="50" charset="-128"/>
                <a:ea typeface="BIZ UDPゴシック" panose="020B0400000000000000" pitchFamily="50" charset="-128"/>
              </a:rPr>
              <a:t>AI</a:t>
            </a:r>
            <a:r>
              <a:rPr lang="ja-JP" altLang="en-US" sz="1200" dirty="0">
                <a:solidFill>
                  <a:prstClr val="black"/>
                </a:solidFill>
                <a:latin typeface="BIZ UDPゴシック" panose="020B0400000000000000" pitchFamily="50" charset="-128"/>
                <a:ea typeface="BIZ UDPゴシック" panose="020B0400000000000000" pitchFamily="50" charset="-128"/>
              </a:rPr>
              <a:t>分析し、パーソナライズされた健康プログラムを提案することなどを検討。万博で実証したヘルスケアに関する先端技術・サービスの普及・活用により、世界のモデルとなる健康長寿社会の実現をめざす。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1" y="239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次世代</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ヘルスケア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43016" y="1120417"/>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30"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2" name="グループ化 1"/>
          <p:cNvGrpSpPr/>
          <p:nvPr/>
        </p:nvGrpSpPr>
        <p:grpSpPr>
          <a:xfrm>
            <a:off x="4672530" y="1929672"/>
            <a:ext cx="2536517" cy="2672333"/>
            <a:chOff x="4637616" y="2097385"/>
            <a:chExt cx="2536517" cy="2672333"/>
          </a:xfrm>
        </p:grpSpPr>
        <p:sp>
          <p:nvSpPr>
            <p:cNvPr id="18" name="正方形/長方形 17">
              <a:extLst>
                <a:ext uri="{FF2B5EF4-FFF2-40B4-BE49-F238E27FC236}">
                  <a16:creationId xmlns:a16="http://schemas.microsoft.com/office/drawing/2014/main" id="{42AB246C-D6C3-4324-A739-9AC17F6C0836}"/>
                </a:ext>
              </a:extLst>
            </p:cNvPr>
            <p:cNvSpPr/>
            <p:nvPr/>
          </p:nvSpPr>
          <p:spPr>
            <a:xfrm>
              <a:off x="4637616" y="2249377"/>
              <a:ext cx="2460166" cy="2520341"/>
            </a:xfrm>
            <a:prstGeom prst="rect">
              <a:avLst/>
            </a:prstGeom>
            <a:solidFill>
              <a:schemeClr val="bg1"/>
            </a:solidFill>
            <a:ln w="190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59937" rtl="0" eaLnBrk="1" fontAlgn="auto" latinLnBrk="0" hangingPunct="1">
                <a:lnSpc>
                  <a:spcPct val="100000"/>
                </a:lnSpc>
                <a:spcBef>
                  <a:spcPts val="0"/>
                </a:spcBef>
                <a:buClrTx/>
                <a:buSzTx/>
                <a:buFontTx/>
                <a:buNone/>
                <a:tabLst/>
                <a:defRPr/>
              </a:pPr>
              <a:endPar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30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パーソナライズされた健康プログラムの実装（大阪パビリオン）</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アスマイルなどの健康アプリ等で取得した日々の健康活動データや検診データと、万博で取得</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した</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データ</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分析し、個人最適化された健康プログラムを提案</a:t>
              </a:r>
            </a:p>
          </p:txBody>
        </p:sp>
        <p:sp>
          <p:nvSpPr>
            <p:cNvPr id="19" name="ホームベース 7">
              <a:extLst>
                <a:ext uri="{FF2B5EF4-FFF2-40B4-BE49-F238E27FC236}">
                  <a16:creationId xmlns:a16="http://schemas.microsoft.com/office/drawing/2014/main" id="{E599356E-2B0A-4C96-A1C9-EC52982B4052}"/>
                </a:ext>
              </a:extLst>
            </p:cNvPr>
            <p:cNvSpPr/>
            <p:nvPr/>
          </p:nvSpPr>
          <p:spPr>
            <a:xfrm>
              <a:off x="4652369" y="2097385"/>
              <a:ext cx="1044000" cy="326291"/>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17" name="図 16" descr="屋内, テーブル, 皿, 食品 が含まれている画像  自動的に生成された説明"/>
            <p:cNvPicPr/>
            <p:nvPr/>
          </p:nvPicPr>
          <p:blipFill>
            <a:blip r:embed="rId3" cstate="print">
              <a:extLst>
                <a:ext uri="{28A0092B-C50C-407E-A947-70E740481C1C}">
                  <a14:useLocalDpi xmlns:a14="http://schemas.microsoft.com/office/drawing/2010/main" val="0"/>
                </a:ext>
              </a:extLst>
            </a:blip>
            <a:stretch>
              <a:fillRect/>
            </a:stretch>
          </p:blipFill>
          <p:spPr>
            <a:xfrm>
              <a:off x="5341145" y="3794164"/>
              <a:ext cx="1053108" cy="593405"/>
            </a:xfrm>
            <a:prstGeom prst="rect">
              <a:avLst/>
            </a:prstGeom>
          </p:spPr>
        </p:pic>
        <p:sp>
          <p:nvSpPr>
            <p:cNvPr id="21" name="テキスト ボックス 20">
              <a:extLst>
                <a:ext uri="{FF2B5EF4-FFF2-40B4-BE49-F238E27FC236}">
                  <a16:creationId xmlns:a16="http://schemas.microsoft.com/office/drawing/2014/main" id="{233774CE-BB03-49E5-94E8-1F2C71E354FD}"/>
                </a:ext>
              </a:extLst>
            </p:cNvPr>
            <p:cNvSpPr txBox="1"/>
            <p:nvPr/>
          </p:nvSpPr>
          <p:spPr>
            <a:xfrm>
              <a:off x="4980032" y="4345882"/>
              <a:ext cx="2194101"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未来の診断体験「アンチエイジング・ライド」</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大阪パビリオン出展基本計画案</a:t>
              </a:r>
            </a:p>
          </p:txBody>
        </p:sp>
      </p:grpSp>
      <p:sp>
        <p:nvSpPr>
          <p:cNvPr id="20" name="テキスト ボックス 19"/>
          <p:cNvSpPr txBox="1"/>
          <p:nvPr/>
        </p:nvSpPr>
        <p:spPr>
          <a:xfrm>
            <a:off x="1918562" y="1505909"/>
            <a:ext cx="2764719" cy="492443"/>
          </a:xfrm>
          <a:prstGeom prst="rect">
            <a:avLst/>
          </a:prstGeom>
          <a:noFill/>
        </p:spPr>
        <p:txBody>
          <a:bodyPr wrap="square" rtlCol="0">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□デジタル技術を</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活用した健康</a:t>
            </a:r>
            <a:r>
              <a:rPr kumimoji="0" lang="ja-JP" altLang="en-US" sz="1300" b="1"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づ</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くりの推進</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nvGrpSpPr>
          <p:cNvPr id="22" name="グループ化 21"/>
          <p:cNvGrpSpPr/>
          <p:nvPr/>
        </p:nvGrpSpPr>
        <p:grpSpPr>
          <a:xfrm>
            <a:off x="1837867" y="1998352"/>
            <a:ext cx="2758312" cy="1502772"/>
            <a:chOff x="1824628" y="4681549"/>
            <a:chExt cx="2758312" cy="1502772"/>
          </a:xfrm>
        </p:grpSpPr>
        <p:sp>
          <p:nvSpPr>
            <p:cNvPr id="31" name="テキスト ボックス 30"/>
            <p:cNvSpPr txBox="1"/>
            <p:nvPr/>
          </p:nvSpPr>
          <p:spPr>
            <a:xfrm>
              <a:off x="1824628" y="4681549"/>
              <a:ext cx="2758312" cy="430887"/>
            </a:xfrm>
            <a:prstGeom prst="rect">
              <a:avLst/>
            </a:prstGeom>
            <a:noFill/>
          </p:spPr>
          <p:txBody>
            <a:bodyPr wrap="square" rtlCol="0">
              <a:spAutoFit/>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　・</a:t>
              </a:r>
              <a:r>
                <a:rPr kumimoji="0"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府が運営する</a:t>
              </a:r>
              <a:r>
                <a:rPr kumimoji="1" lang="ja-JP" altLang="en-US" sz="1100" dirty="0">
                  <a:latin typeface="BIZ UDPゴシック" panose="020B0400000000000000" pitchFamily="50" charset="-128"/>
                  <a:ea typeface="BIZ UDPゴシック" panose="020B0400000000000000" pitchFamily="50" charset="-128"/>
                </a:rPr>
                <a:t>健康</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アプリ「アスマイル」等による健康活動促進</a:t>
              </a:r>
            </a:p>
          </p:txBody>
        </p:sp>
        <p:sp>
          <p:nvSpPr>
            <p:cNvPr id="32" name="テキスト ボックス 31"/>
            <p:cNvSpPr txBox="1"/>
            <p:nvPr/>
          </p:nvSpPr>
          <p:spPr>
            <a:xfrm>
              <a:off x="1997778" y="5076325"/>
              <a:ext cx="2508809" cy="1107996"/>
            </a:xfrm>
            <a:prstGeom prst="rect">
              <a:avLst/>
            </a:prstGeom>
            <a:noFill/>
          </p:spPr>
          <p:txBody>
            <a:bodyPr wrap="square" rtlCol="0">
              <a:spAutoFit/>
            </a:bodyPr>
            <a:lstStyle/>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アスマイル登録者：約</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28</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万人</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2022</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月末</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健康予測</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AI</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による生活習慣病発症確率の情報提供</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2021</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12</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85725" lvl="0" indent="-85725" defTabSz="959937">
                <a:defRPr/>
              </a:pPr>
              <a:r>
                <a:rPr kumimoji="1" lang="ja-JP" altLang="en-US" sz="1100" dirty="0" smtClean="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アスマイルと連携した「</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歳若返り」プロジェクトの実施（</a:t>
              </a:r>
              <a:r>
                <a:rPr kumimoji="1" lang="en-US" altLang="ja-JP" sz="1100" dirty="0">
                  <a:latin typeface="BIZ UDPゴシック" panose="020B0400000000000000" pitchFamily="50" charset="-128"/>
                  <a:ea typeface="BIZ UDPゴシック" panose="020B0400000000000000" pitchFamily="50" charset="-128"/>
                </a:rPr>
                <a:t>2021</a:t>
              </a:r>
              <a:r>
                <a:rPr kumimoji="1" lang="ja-JP" altLang="en-US" sz="1100" dirty="0">
                  <a:latin typeface="BIZ UDPゴシック" panose="020B0400000000000000" pitchFamily="50" charset="-128"/>
                  <a:ea typeface="BIZ UDPゴシック" panose="020B0400000000000000" pitchFamily="50" charset="-128"/>
                </a:rPr>
                <a:t>年度～）</a:t>
              </a:r>
            </a:p>
          </p:txBody>
        </p:sp>
      </p:grpSp>
      <p:grpSp>
        <p:nvGrpSpPr>
          <p:cNvPr id="33" name="グループ化 32"/>
          <p:cNvGrpSpPr/>
          <p:nvPr/>
        </p:nvGrpSpPr>
        <p:grpSpPr>
          <a:xfrm>
            <a:off x="1831733" y="3511358"/>
            <a:ext cx="2712504" cy="1331809"/>
            <a:chOff x="1815488" y="4682493"/>
            <a:chExt cx="2712504" cy="1331809"/>
          </a:xfrm>
        </p:grpSpPr>
        <p:sp>
          <p:nvSpPr>
            <p:cNvPr id="34" name="テキスト ボックス 33"/>
            <p:cNvSpPr txBox="1"/>
            <p:nvPr/>
          </p:nvSpPr>
          <p:spPr>
            <a:xfrm>
              <a:off x="1978669" y="5075583"/>
              <a:ext cx="2549323" cy="938719"/>
            </a:xfrm>
            <a:prstGeom prst="rect">
              <a:avLst/>
            </a:prstGeom>
            <a:noFill/>
          </p:spPr>
          <p:txBody>
            <a:bodyPr wrap="square" rtlCol="0">
              <a:spAutoFit/>
            </a:bodyPr>
            <a:lstStyle/>
            <a:p>
              <a:pPr marL="85725" lvl="0" indent="-85725" defTabSz="959937">
                <a:defRPr/>
              </a:pPr>
              <a:r>
                <a:rPr kumimoji="1" lang="ja-JP" altLang="en-US" sz="1100" dirty="0">
                  <a:latin typeface="BIZ UDPゴシック" panose="020B0400000000000000" pitchFamily="50" charset="-128"/>
                  <a:ea typeface="BIZ UDPゴシック" panose="020B0400000000000000" pitchFamily="50" charset="-128"/>
                </a:rPr>
                <a:t>▷民間や行政の様々なデジタルサービスをオールインワンで使いやすく提供</a:t>
              </a:r>
              <a:endParaRPr kumimoji="1" lang="en-US" altLang="ja-JP" sz="1100" dirty="0">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1100" dirty="0">
                  <a:latin typeface="BIZ UDPゴシック" panose="020B0400000000000000" pitchFamily="50" charset="-128"/>
                  <a:ea typeface="BIZ UDPゴシック" panose="020B0400000000000000" pitchFamily="50" charset="-128"/>
                </a:rPr>
                <a:t>▷生活の質の向上を通じた健康寿命延伸にも</a:t>
              </a:r>
              <a:r>
                <a:rPr kumimoji="1" lang="ja-JP" altLang="en-US" sz="1100" dirty="0" smtClean="0">
                  <a:latin typeface="BIZ UDPゴシック" panose="020B0400000000000000" pitchFamily="50" charset="-128"/>
                  <a:ea typeface="BIZ UDPゴシック" panose="020B0400000000000000" pitchFamily="50" charset="-128"/>
                </a:rPr>
                <a:t>貢献</a:t>
              </a:r>
              <a:endParaRPr kumimoji="1" lang="en-US" altLang="ja-JP" sz="1100" dirty="0">
                <a:latin typeface="BIZ UDPゴシック" panose="020B0400000000000000" pitchFamily="50" charset="-128"/>
                <a:ea typeface="BIZ UDPゴシック" panose="020B0400000000000000" pitchFamily="50" charset="-128"/>
              </a:endParaRPr>
            </a:p>
            <a:p>
              <a:pPr marL="92075" lvl="0" indent="-92075" defTabSz="959937">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2022</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月実証事業を</a:t>
              </a:r>
              <a:r>
                <a:rPr kumimoji="1" lang="ja-JP" altLang="en-US" sz="1100" dirty="0" smtClean="0">
                  <a:latin typeface="BIZ UDPゴシック" panose="020B0400000000000000" pitchFamily="50" charset="-128"/>
                  <a:ea typeface="BIZ UDPゴシック" panose="020B0400000000000000" pitchFamily="50" charset="-128"/>
                </a:rPr>
                <a:t>開始</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1815488" y="4682493"/>
              <a:ext cx="2712503" cy="430887"/>
            </a:xfrm>
            <a:prstGeom prst="rect">
              <a:avLst/>
            </a:prstGeom>
            <a:noFill/>
          </p:spPr>
          <p:txBody>
            <a:bodyPr wrap="square" rtlCol="0">
              <a:spAutoFit/>
            </a:bodyPr>
            <a:lstStyle/>
            <a:p>
              <a:pPr marL="185738" lvl="0" indent="-185738" defTabSz="959937">
                <a:defRPr/>
              </a:pPr>
              <a:r>
                <a:rPr lang="ja-JP" altLang="en-US"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高齢者のためのデジタルサービスの展開</a:t>
              </a:r>
              <a:r>
                <a:rPr kumimoji="1" lang="ja-JP" altLang="en-US" sz="1100" spc="-100" dirty="0">
                  <a:latin typeface="BIZ UDPゴシック" panose="020B0400000000000000" pitchFamily="50" charset="-128"/>
                  <a:ea typeface="BIZ UDPゴシック" panose="020B0400000000000000" pitchFamily="50" charset="-128"/>
                </a:rPr>
                <a:t>（スマートシニアライフ事業）</a:t>
              </a:r>
              <a:endParaRPr kumimoji="1" lang="en-US" altLang="ja-JP" sz="1100" spc="-100" dirty="0">
                <a:latin typeface="BIZ UDPゴシック" panose="020B0400000000000000" pitchFamily="50" charset="-128"/>
                <a:ea typeface="BIZ UDPゴシック" panose="020B0400000000000000" pitchFamily="50" charset="-128"/>
              </a:endParaRPr>
            </a:p>
          </p:txBody>
        </p:sp>
      </p:grpSp>
      <p:sp>
        <p:nvSpPr>
          <p:cNvPr id="36" name="テキスト ボックス 35"/>
          <p:cNvSpPr txBox="1"/>
          <p:nvPr/>
        </p:nvSpPr>
        <p:spPr>
          <a:xfrm>
            <a:off x="4535547" y="4760962"/>
            <a:ext cx="2700000" cy="1446550"/>
          </a:xfrm>
          <a:prstGeom prst="rect">
            <a:avLst/>
          </a:prstGeom>
          <a:noFill/>
        </p:spPr>
        <p:txBody>
          <a:bodyPr wrap="square" rtlCol="0">
            <a:spAutoFit/>
          </a:bodyPr>
          <a:lstStyle/>
          <a:p>
            <a:pPr marL="85725" lvl="0" indent="-85725">
              <a:defRPr/>
            </a:pPr>
            <a:r>
              <a:rPr lang="ja-JP" altLang="en-US" sz="1100" dirty="0">
                <a:latin typeface="BIZ UDPゴシック" panose="020B0400000000000000" pitchFamily="50" charset="-128"/>
                <a:ea typeface="BIZ UDPゴシック" panose="020B0400000000000000" pitchFamily="50" charset="-128"/>
              </a:rPr>
              <a:t>・デジタルサービスの拡充・提供主体の多様化</a:t>
            </a:r>
          </a:p>
          <a:p>
            <a:pPr marL="180975" lvl="0" indent="-180975">
              <a:defRPr/>
            </a:pPr>
            <a:r>
              <a:rPr lang="ja-JP" altLang="en-US" sz="1100" dirty="0">
                <a:latin typeface="BIZ UDPゴシック" panose="020B0400000000000000" pitchFamily="50" charset="-128"/>
                <a:ea typeface="BIZ UDPゴシック" panose="020B0400000000000000" pitchFamily="50" charset="-128"/>
              </a:rPr>
              <a:t>　▷「アスマイル」の更なる普及とマイナポータルとの連携によるデータサービスの深化</a:t>
            </a:r>
            <a:endParaRPr lang="en-US" altLang="ja-JP" sz="1100" dirty="0">
              <a:latin typeface="BIZ UDPゴシック" panose="020B0400000000000000" pitchFamily="50" charset="-128"/>
              <a:ea typeface="BIZ UDPゴシック" panose="020B0400000000000000" pitchFamily="50" charset="-128"/>
            </a:endParaRPr>
          </a:p>
          <a:p>
            <a:pPr marL="180975" lvl="0" indent="-180975">
              <a:defRPr/>
            </a:pPr>
            <a:r>
              <a:rPr lang="ja-JP" altLang="en-US" sz="1100" dirty="0">
                <a:latin typeface="BIZ UDPゴシック" panose="020B0400000000000000" pitchFamily="50" charset="-128"/>
                <a:ea typeface="BIZ UDPゴシック" panose="020B0400000000000000" pitchFamily="50" charset="-128"/>
              </a:rPr>
              <a:t>　▷民間の担い手による多様なヘルスケアサービスが広がることにより、生活習慣の改善が進み、健康寿命を延伸</a:t>
            </a:r>
            <a:endParaRPr lang="en-US" altLang="ja-JP" sz="1100" dirty="0">
              <a:latin typeface="BIZ UDPゴシック" panose="020B0400000000000000" pitchFamily="50" charset="-128"/>
              <a:ea typeface="BIZ UDPゴシック" panose="020B0400000000000000" pitchFamily="50" charset="-128"/>
            </a:endParaRPr>
          </a:p>
        </p:txBody>
      </p:sp>
      <p:grpSp>
        <p:nvGrpSpPr>
          <p:cNvPr id="38" name="グループ化 37"/>
          <p:cNvGrpSpPr/>
          <p:nvPr/>
        </p:nvGrpSpPr>
        <p:grpSpPr>
          <a:xfrm>
            <a:off x="7163155" y="1501537"/>
            <a:ext cx="2674452" cy="2427983"/>
            <a:chOff x="7069522" y="1705210"/>
            <a:chExt cx="2674452" cy="2427983"/>
          </a:xfrm>
        </p:grpSpPr>
        <p:sp>
          <p:nvSpPr>
            <p:cNvPr id="39" name="テキスト ボックス 38"/>
            <p:cNvSpPr txBox="1"/>
            <p:nvPr/>
          </p:nvSpPr>
          <p:spPr>
            <a:xfrm>
              <a:off x="7069522" y="1705210"/>
              <a:ext cx="2664000" cy="292388"/>
            </a:xfrm>
            <a:prstGeom prst="rect">
              <a:avLst/>
            </a:prstGeom>
            <a:noFill/>
          </p:spPr>
          <p:txBody>
            <a:bodyPr wrap="square" rtlCol="0">
              <a:spAutoFit/>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歳若返り”達成</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p:cNvSpPr txBox="1"/>
            <p:nvPr/>
          </p:nvSpPr>
          <p:spPr>
            <a:xfrm>
              <a:off x="7151974" y="2156098"/>
              <a:ext cx="2592000" cy="600164"/>
            </a:xfrm>
            <a:prstGeom prst="rect">
              <a:avLst/>
            </a:prstGeom>
            <a:noFill/>
          </p:spPr>
          <p:txBody>
            <a:bodyPr wrap="square" rtlCol="0">
              <a:spAutoFit/>
            </a:bodyPr>
            <a:lstStyle/>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・万博で実証された先端技術・サービス等の普及・活用により日常生活の中で自然と健康管理ができる社会の実現</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1" name="テキスト ボックス 40"/>
            <p:cNvSpPr txBox="1"/>
            <p:nvPr/>
          </p:nvSpPr>
          <p:spPr>
            <a:xfrm>
              <a:off x="7151974" y="2892746"/>
              <a:ext cx="2592000" cy="600164"/>
            </a:xfrm>
            <a:prstGeom prst="rect">
              <a:avLst/>
            </a:prstGeom>
            <a:noFill/>
          </p:spPr>
          <p:txBody>
            <a:bodyPr wrap="square" rtlCol="0">
              <a:spAutoFit/>
            </a:bodyPr>
            <a:lstStyle/>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・次世代ヘルスケアサービスの裾野の拡大により、住民に</a:t>
              </a:r>
              <a:r>
                <a:rPr lang="ja-JP" altLang="en-US" sz="1100" noProof="0" dirty="0">
                  <a:latin typeface="BIZ UDPゴシック" panose="020B0400000000000000" pitchFamily="50" charset="-128"/>
                  <a:ea typeface="BIZ UDPゴシック" panose="020B0400000000000000" pitchFamily="50" charset="-128"/>
                </a:rPr>
                <a:t>健康増進に向けた多様な選択肢を提供</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7148306" y="3533029"/>
              <a:ext cx="2592000" cy="600164"/>
            </a:xfrm>
            <a:prstGeom prst="rect">
              <a:avLst/>
            </a:prstGeom>
            <a:noFill/>
          </p:spPr>
          <p:txBody>
            <a:bodyPr wrap="square" rtlCol="0">
              <a:spAutoFit/>
            </a:bodyPr>
            <a:lstStyle/>
            <a:p>
              <a:pPr marL="85725" marR="0" lvl="0" indent="-85725" algn="l" defTabSz="457200"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・官民の多様な担い手による</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最先端の技術・サービスの実装が進む「スマートヘルスシティ」の実現</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grpSp>
    </p:spTree>
    <p:extLst>
      <p:ext uri="{BB962C8B-B14F-4D97-AF65-F5344CB8AC3E}">
        <p14:creationId xmlns:p14="http://schemas.microsoft.com/office/powerpoint/2010/main" val="1731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537014" y="3224320"/>
            <a:ext cx="9434300" cy="12815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268851342"/>
              </p:ext>
            </p:extLst>
          </p:nvPr>
        </p:nvGraphicFramePr>
        <p:xfrm>
          <a:off x="610730" y="740195"/>
          <a:ext cx="9551506" cy="1213326"/>
        </p:xfrm>
        <a:graphic>
          <a:graphicData uri="http://schemas.openxmlformats.org/drawingml/2006/table">
            <a:tbl>
              <a:tblPr firstRow="1" bandRow="1">
                <a:tableStyleId>{2D5ABB26-0587-4C30-8999-92F81FD0307C}</a:tableStyleId>
              </a:tblPr>
              <a:tblGrid>
                <a:gridCol w="9551506">
                  <a:extLst>
                    <a:ext uri="{9D8B030D-6E8A-4147-A177-3AD203B41FA5}">
                      <a16:colId xmlns:a16="http://schemas.microsoft.com/office/drawing/2014/main" val="1169105350"/>
                    </a:ext>
                  </a:extLst>
                </a:gridCol>
              </a:tblGrid>
              <a:tr h="966827">
                <a:tc>
                  <a:txBody>
                    <a:bodyPr/>
                    <a:lstStyle/>
                    <a:p>
                      <a:pPr algn="l"/>
                      <a:r>
                        <a:rPr kumimoji="1" lang="ja-JP" altLang="en-US" sz="1300" b="1" dirty="0"/>
                        <a:t>▷官民におけるヘルスケアデータの相互活用・標準化のためのさらなる取組強化</a:t>
                      </a:r>
                    </a:p>
                    <a:p>
                      <a:pPr algn="l"/>
                      <a:r>
                        <a:rPr kumimoji="1" lang="ja-JP" altLang="en-US" sz="1200" dirty="0"/>
                        <a:t>　</a:t>
                      </a:r>
                      <a:r>
                        <a:rPr kumimoji="1" lang="ja-JP" altLang="en-US" sz="1200" dirty="0" smtClean="0"/>
                        <a:t>　府民</a:t>
                      </a:r>
                      <a:r>
                        <a:rPr kumimoji="1" lang="ja-JP" altLang="en-US" sz="1200" dirty="0"/>
                        <a:t>の健康寿命の延伸</a:t>
                      </a:r>
                      <a:r>
                        <a:rPr kumimoji="1" lang="ja-JP" altLang="en-US" sz="1200" dirty="0" smtClean="0"/>
                        <a:t>をめざすため</a:t>
                      </a:r>
                      <a:r>
                        <a:rPr kumimoji="1" lang="ja-JP" altLang="en-US" sz="1200" dirty="0"/>
                        <a:t>、データヘルス改革等によるヘルスケアサービスの創出及び加速化が必要</a:t>
                      </a:r>
                    </a:p>
                    <a:p>
                      <a:pPr algn="l"/>
                      <a:r>
                        <a:rPr kumimoji="1" lang="ja-JP" altLang="en-US" sz="1200" dirty="0"/>
                        <a:t>　</a:t>
                      </a:r>
                      <a:r>
                        <a:rPr kumimoji="1" lang="ja-JP" altLang="en-US" sz="1200" dirty="0" smtClean="0"/>
                        <a:t>　　①</a:t>
                      </a:r>
                      <a:r>
                        <a:rPr kumimoji="1" lang="ja-JP" altLang="en-US" sz="1200" dirty="0"/>
                        <a:t>府民の健診や歩数等の</a:t>
                      </a:r>
                      <a:r>
                        <a:rPr kumimoji="1" lang="en-US" altLang="ja-JP" sz="1200" dirty="0">
                          <a:latin typeface="+mn-ea"/>
                          <a:ea typeface="+mn-ea"/>
                        </a:rPr>
                        <a:t>PHR</a:t>
                      </a:r>
                      <a:r>
                        <a:rPr kumimoji="1" lang="ja-JP" altLang="en-US" sz="1200" dirty="0"/>
                        <a:t>情報の利活用に向けた「アスマイル」の機能拡充</a:t>
                      </a:r>
                    </a:p>
                    <a:p>
                      <a:pPr algn="l"/>
                      <a:r>
                        <a:rPr kumimoji="1" lang="ja-JP" altLang="en-US" sz="1200" dirty="0"/>
                        <a:t>　</a:t>
                      </a:r>
                      <a:r>
                        <a:rPr kumimoji="1" lang="ja-JP" altLang="en-US" sz="1200" dirty="0" smtClean="0"/>
                        <a:t>　　②</a:t>
                      </a:r>
                      <a:r>
                        <a:rPr kumimoji="1" lang="ja-JP" altLang="en-US" sz="1200" dirty="0"/>
                        <a:t>民間におけるヘルスケアサービスの創出・振興に向けた環境</a:t>
                      </a:r>
                      <a:r>
                        <a:rPr kumimoji="1" lang="ja-JP" altLang="en-US" sz="1200" dirty="0" smtClean="0"/>
                        <a:t>整備</a:t>
                      </a:r>
                      <a:endParaRPr kumimoji="1" lang="en-US" altLang="ja-JP" sz="1200" dirty="0" smtClean="0"/>
                    </a:p>
                    <a:p>
                      <a:pPr algn="l"/>
                      <a:r>
                        <a:rPr kumimoji="1" lang="ja-JP" altLang="en-US" sz="1200" dirty="0" smtClean="0"/>
                        <a:t>　　　　（</a:t>
                      </a:r>
                      <a:r>
                        <a:rPr kumimoji="1" lang="ja-JP" altLang="en-US" sz="1200" dirty="0"/>
                        <a:t>様々な</a:t>
                      </a:r>
                      <a:r>
                        <a:rPr kumimoji="1" lang="en-US" altLang="ja-JP" sz="1200" dirty="0">
                          <a:latin typeface="+mn-ea"/>
                          <a:ea typeface="+mn-ea"/>
                        </a:rPr>
                        <a:t>PHR</a:t>
                      </a:r>
                      <a:r>
                        <a:rPr kumimoji="1" lang="ja-JP" altLang="en-US" sz="1200" dirty="0"/>
                        <a:t>間のデータの相互運用性確保のためのルール整備・標準化等）</a:t>
                      </a:r>
                    </a:p>
                    <a:p>
                      <a:pPr algn="l"/>
                      <a:r>
                        <a:rPr kumimoji="1" lang="ja-JP" altLang="en-US" sz="1200" dirty="0"/>
                        <a:t>　</a:t>
                      </a:r>
                      <a:r>
                        <a:rPr kumimoji="1" lang="ja-JP" altLang="en-US" sz="1200" dirty="0" smtClean="0"/>
                        <a:t>　　③</a:t>
                      </a:r>
                      <a:r>
                        <a:rPr kumimoji="1" lang="ja-JP" altLang="en-US" sz="1200" dirty="0"/>
                        <a:t>ヘルスケアデータ利活用に係る社会受容性の向上</a:t>
                      </a:r>
                    </a:p>
                  </a:txBody>
                  <a:tcPr marL="100806" marR="100806" marT="50403" marB="50403" anchor="ctr"/>
                </a:tc>
                <a:extLst>
                  <a:ext uri="{0D108BD9-81ED-4DB2-BD59-A6C34878D82A}">
                    <a16:rowId xmlns:a16="http://schemas.microsoft.com/office/drawing/2014/main" val="311412220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053940633"/>
              </p:ext>
            </p:extLst>
          </p:nvPr>
        </p:nvGraphicFramePr>
        <p:xfrm>
          <a:off x="610731" y="3406606"/>
          <a:ext cx="9229955" cy="795972"/>
        </p:xfrm>
        <a:graphic>
          <a:graphicData uri="http://schemas.openxmlformats.org/drawingml/2006/table">
            <a:tbl>
              <a:tblPr firstRow="1" bandRow="1">
                <a:tableStyleId>{2D5ABB26-0587-4C30-8999-92F81FD0307C}</a:tableStyleId>
              </a:tblPr>
              <a:tblGrid>
                <a:gridCol w="9229955">
                  <a:extLst>
                    <a:ext uri="{9D8B030D-6E8A-4147-A177-3AD203B41FA5}">
                      <a16:colId xmlns:a16="http://schemas.microsoft.com/office/drawing/2014/main" val="2309123477"/>
                    </a:ext>
                  </a:extLst>
                </a:gridCol>
              </a:tblGrid>
              <a:tr h="210027">
                <a:tc>
                  <a:txBody>
                    <a:bodyPr/>
                    <a:lstStyle/>
                    <a:p>
                      <a:pPr algn="l">
                        <a:lnSpc>
                          <a:spcPct val="100000"/>
                        </a:lnSpc>
                      </a:pPr>
                      <a:r>
                        <a:rPr kumimoji="1" lang="ja-JP" altLang="en-US" sz="1300" b="1" dirty="0" smtClean="0"/>
                        <a:t>▷利用者の利便性向上に向けたヘルスケアデータの連携（「アスマイル」とマイナポータルや民間</a:t>
                      </a:r>
                      <a:r>
                        <a:rPr kumimoji="1" lang="en-US" altLang="ja-JP" sz="1300" b="1" dirty="0" smtClean="0">
                          <a:latin typeface="+mn-ea"/>
                          <a:ea typeface="+mn-ea"/>
                        </a:rPr>
                        <a:t>PHR</a:t>
                      </a:r>
                      <a:r>
                        <a:rPr kumimoji="1" lang="ja-JP" altLang="en-US" sz="1300" b="1" dirty="0" smtClean="0"/>
                        <a:t>事業者）に係る</a:t>
                      </a:r>
                      <a:endParaRPr kumimoji="1" lang="en-US" altLang="ja-JP" sz="1300" b="1" dirty="0" smtClean="0"/>
                    </a:p>
                    <a:p>
                      <a:pPr algn="l">
                        <a:lnSpc>
                          <a:spcPct val="100000"/>
                        </a:lnSpc>
                      </a:pPr>
                      <a:r>
                        <a:rPr kumimoji="1" lang="ja-JP" altLang="en-US" sz="1300" b="1" dirty="0" smtClean="0"/>
                        <a:t>　財政支援</a:t>
                      </a:r>
                      <a:endParaRPr kumimoji="1" lang="ja-JP" altLang="en-US" sz="900" b="1" dirty="0" smtClean="0">
                        <a:solidFill>
                          <a:schemeClr val="tx1"/>
                        </a:solidFill>
                      </a:endParaRPr>
                    </a:p>
                  </a:txBody>
                  <a:tcPr marL="100806" marR="100806" marT="50403" marB="50403"/>
                </a:tc>
                <a:extLst>
                  <a:ext uri="{0D108BD9-81ED-4DB2-BD59-A6C34878D82A}">
                    <a16:rowId xmlns:a16="http://schemas.microsoft.com/office/drawing/2014/main" val="4193718493"/>
                  </a:ext>
                </a:extLst>
              </a:tr>
              <a:tr h="217424">
                <a:tc>
                  <a:txBody>
                    <a:bodyPr/>
                    <a:lstStyle/>
                    <a:p>
                      <a:pPr algn="l">
                        <a:lnSpc>
                          <a:spcPct val="100000"/>
                        </a:lnSpc>
                      </a:pPr>
                      <a:r>
                        <a:rPr kumimoji="1" lang="ja-JP" altLang="en-US" sz="1300" b="1" dirty="0"/>
                        <a:t>▷ヘルスケアデータの利活用活性化に向けたルール整備・標準化に対する</a:t>
                      </a:r>
                      <a:r>
                        <a:rPr kumimoji="1" lang="ja-JP" altLang="en-US" sz="1300" b="1" dirty="0" smtClean="0"/>
                        <a:t>支援</a:t>
                      </a:r>
                      <a:endParaRPr kumimoji="1" lang="ja-JP" altLang="en-US" sz="900" b="1" dirty="0" smtClean="0">
                        <a:solidFill>
                          <a:schemeClr val="tx1"/>
                        </a:solidFill>
                      </a:endParaRPr>
                    </a:p>
                  </a:txBody>
                  <a:tcPr marL="100806" marR="100806" marT="50403" marB="50403"/>
                </a:tc>
                <a:extLst>
                  <a:ext uri="{0D108BD9-81ED-4DB2-BD59-A6C34878D82A}">
                    <a16:rowId xmlns:a16="http://schemas.microsoft.com/office/drawing/2014/main" val="4251755479"/>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1" name="テキスト ボックス 30"/>
          <p:cNvSpPr txBox="1"/>
          <p:nvPr/>
        </p:nvSpPr>
        <p:spPr>
          <a:xfrm>
            <a:off x="610730" y="284164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100" dirty="0">
              <a:latin typeface="メイリオ" panose="020B0604030504040204" pitchFamily="50" charset="-128"/>
              <a:ea typeface="メイリオ" panose="020B0604030504040204" pitchFamily="50" charset="-128"/>
            </a:endParaRPr>
          </a:p>
        </p:txBody>
      </p:sp>
      <p:cxnSp>
        <p:nvCxnSpPr>
          <p:cNvPr id="32" name="直線コネクタ 31"/>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楕円 32"/>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35" name="楕円 34"/>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rot="5400000">
            <a:off x="243300" y="278100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37" name="直線コネクタ 36"/>
          <p:cNvCxnSpPr/>
          <p:nvPr/>
        </p:nvCxnSpPr>
        <p:spPr>
          <a:xfrm flipV="1">
            <a:off x="375431" y="2409370"/>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3308530941"/>
              </p:ext>
            </p:extLst>
          </p:nvPr>
        </p:nvGraphicFramePr>
        <p:xfrm>
          <a:off x="550665" y="5675158"/>
          <a:ext cx="9398699" cy="963612"/>
        </p:xfrm>
        <a:graphic>
          <a:graphicData uri="http://schemas.openxmlformats.org/drawingml/2006/table">
            <a:tbl>
              <a:tblPr bandRow="1">
                <a:tableStyleId>{5940675A-B579-460E-94D1-54222C63F5DA}</a:tableStyleId>
              </a:tblPr>
              <a:tblGrid>
                <a:gridCol w="9398699">
                  <a:extLst>
                    <a:ext uri="{9D8B030D-6E8A-4147-A177-3AD203B41FA5}">
                      <a16:colId xmlns:a16="http://schemas.microsoft.com/office/drawing/2014/main" val="525926817"/>
                    </a:ext>
                  </a:extLst>
                </a:gridCol>
              </a:tblGrid>
              <a:tr h="277728">
                <a:tc>
                  <a:txBody>
                    <a:bodyPr/>
                    <a:lstStyle/>
                    <a:p>
                      <a:pPr algn="l"/>
                      <a:r>
                        <a:rPr kumimoji="1" lang="ja-JP" altLang="en-US" sz="1400" b="1" dirty="0"/>
                        <a:t>府・市の取組み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57412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・アスマイルの推進（会員登録数増加に向けた普及啓発、マイナポータルとのデータ連携、民間事業者との連携による機能向上）</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・スマートヘルスシティをめざす取組みの推進（公民共同によるスマートシニアライフ事業の実証実施</a:t>
                      </a:r>
                      <a:r>
                        <a:rPr kumimoji="1" lang="ja-JP" altLang="en-US" sz="1200" b="1" dirty="0" smtClean="0">
                          <a:latin typeface="+mn-ea"/>
                          <a:ea typeface="+mn-ea"/>
                        </a:rPr>
                        <a:t>）</a:t>
                      </a:r>
                      <a:endParaRPr kumimoji="1" lang="en-US" altLang="ja-JP" sz="12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u="none" dirty="0" smtClean="0">
                          <a:solidFill>
                            <a:schemeClr val="tx1"/>
                          </a:solidFill>
                          <a:latin typeface="+mn-ea"/>
                          <a:ea typeface="+mn-ea"/>
                        </a:rPr>
                        <a:t>・万博を契機とした地域住民の健康づくりに向けた意識の高揚（</a:t>
                      </a:r>
                      <a:r>
                        <a:rPr kumimoji="1" lang="ja-JP" altLang="en-US" sz="1200" b="1" strike="noStrike" baseline="0" dirty="0" smtClean="0">
                          <a:solidFill>
                            <a:schemeClr val="tx1"/>
                          </a:solidFill>
                          <a:latin typeface="+mn-ea"/>
                          <a:ea typeface="+mn-ea"/>
                        </a:rPr>
                        <a:t>検診の受診促進、運動・スポーツを通じた地域住民の健康づくり</a:t>
                      </a:r>
                      <a:r>
                        <a:rPr kumimoji="1" lang="ja-JP" altLang="en-US" sz="1200" b="1" u="none" dirty="0" smtClean="0">
                          <a:solidFill>
                            <a:schemeClr val="tx1"/>
                          </a:solidFill>
                          <a:latin typeface="+mn-ea"/>
                          <a:ea typeface="+mn-ea"/>
                        </a:rPr>
                        <a:t>）</a:t>
                      </a:r>
                      <a:endParaRPr kumimoji="1" lang="en-US" altLang="ja-JP" sz="1200" b="1" u="none" dirty="0" smtClean="0">
                        <a:solidFill>
                          <a:schemeClr val="tx1"/>
                        </a:solidFill>
                        <a:latin typeface="+mn-ea"/>
                        <a:ea typeface="+mn-ea"/>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graphicFrame>
        <p:nvGraphicFramePr>
          <p:cNvPr id="16" name="表 15"/>
          <p:cNvGraphicFramePr>
            <a:graphicFrameLocks noGrp="1"/>
          </p:cNvGraphicFramePr>
          <p:nvPr>
            <p:extLst/>
          </p:nvPr>
        </p:nvGraphicFramePr>
        <p:xfrm>
          <a:off x="550665" y="4784568"/>
          <a:ext cx="9398699" cy="759876"/>
        </p:xfrm>
        <a:graphic>
          <a:graphicData uri="http://schemas.openxmlformats.org/drawingml/2006/table">
            <a:tbl>
              <a:tblPr bandRow="1">
                <a:tableStyleId>{5940675A-B579-460E-94D1-54222C63F5DA}</a:tableStyleId>
              </a:tblPr>
              <a:tblGrid>
                <a:gridCol w="9398699">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a:latin typeface="+mn-ea"/>
                        </a:rPr>
                        <a:t>「</a:t>
                      </a:r>
                      <a:r>
                        <a:rPr lang="en-US" altLang="ja-JP" sz="1400" b="1" dirty="0">
                          <a:latin typeface="+mn-ea"/>
                        </a:rPr>
                        <a:t>2025</a:t>
                      </a:r>
                      <a:r>
                        <a:rPr lang="ja-JP" altLang="en-US" sz="1400" b="1" dirty="0">
                          <a:latin typeface="+mn-ea"/>
                        </a:rPr>
                        <a:t>年大阪・関西万博アクションプラン</a:t>
                      </a:r>
                      <a:r>
                        <a:rPr lang="en-US" altLang="ja-JP" sz="1400" b="1" dirty="0">
                          <a:latin typeface="+mn-ea"/>
                        </a:rPr>
                        <a:t>Ver.1</a:t>
                      </a:r>
                      <a:r>
                        <a:rPr lang="ja-JP" altLang="en-US" sz="1400" b="1" dirty="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a:latin typeface="+mn-ea"/>
                        </a:rPr>
                        <a:t>・優良なアイデア・事業の審査への参画（ヘルスケアビジネスコンテストの開催）＜経産省＞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179600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86204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③ </a:t>
            </a:r>
            <a:r>
              <a:rPr kumimoji="1" lang="ja-JP" altLang="en-US" sz="1500" dirty="0">
                <a:solidFill>
                  <a:prstClr val="black"/>
                </a:solidFill>
                <a:latin typeface="BIZ UDPゴシック" panose="020B0400000000000000" pitchFamily="50" charset="-128"/>
                <a:ea typeface="BIZ UDPゴシック" panose="020B0400000000000000" pitchFamily="50" charset="-128"/>
              </a:rPr>
              <a:t>空飛ぶクルマ</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空飛ぶクルマ「</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商用運航</a:t>
            </a:r>
            <a:r>
              <a:rPr kumimoji="1" lang="ja-JP" altLang="en-US" sz="1500" dirty="0">
                <a:solidFill>
                  <a:prstClr val="black"/>
                </a:solidFill>
                <a:latin typeface="BIZ UDPゴシック" panose="020B0400000000000000" pitchFamily="50" charset="-128"/>
                <a:ea typeface="BIZ UDPゴシック" panose="020B0400000000000000" pitchFamily="50" charset="-128"/>
              </a:rPr>
              <a:t>」の実現</a:t>
            </a: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④ 自動運転</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自動運転の実現</a:t>
            </a: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⑤ </a:t>
            </a:r>
            <a:r>
              <a:rPr kumimoji="1" lang="en-US" altLang="ja-JP" sz="1500" dirty="0" err="1" smtClean="0">
                <a:solidFill>
                  <a:prstClr val="black"/>
                </a:solidFill>
                <a:latin typeface="BIZ UDPゴシック" panose="020B0400000000000000" pitchFamily="50" charset="-128"/>
                <a:ea typeface="BIZ UDPゴシック" panose="020B0400000000000000" pitchFamily="50" charset="-128"/>
              </a:rPr>
              <a:t>MaaS</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a:solidFill>
                  <a:prstClr val="black"/>
                </a:solidFill>
                <a:latin typeface="BIZ UDPゴシック" panose="020B0400000000000000" pitchFamily="50" charset="-128"/>
                <a:ea typeface="BIZ UDPゴシック" panose="020B0400000000000000" pitchFamily="50" charset="-128"/>
              </a:rPr>
              <a:t>マース）</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en-US" altLang="ja-JP" sz="1500" dirty="0" err="1">
                <a:solidFill>
                  <a:prstClr val="black"/>
                </a:solidFill>
                <a:latin typeface="BIZ UDPゴシック" panose="020B0400000000000000" pitchFamily="50" charset="-128"/>
                <a:ea typeface="BIZ UDPゴシック" panose="020B0400000000000000" pitchFamily="50" charset="-128"/>
              </a:rPr>
              <a:t>MaaS</a:t>
            </a:r>
            <a:r>
              <a:rPr kumimoji="1" lang="ja-JP" altLang="en-US" sz="1500" dirty="0">
                <a:solidFill>
                  <a:prstClr val="black"/>
                </a:solidFill>
                <a:latin typeface="BIZ UDPゴシック" panose="020B0400000000000000" pitchFamily="50" charset="-128"/>
                <a:ea typeface="BIZ UDPゴシック" panose="020B0400000000000000" pitchFamily="50" charset="-128"/>
              </a:rPr>
              <a:t>の</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展開</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71440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「モビリティ」分野における未来社会の姿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8" name="角丸四角形 27"/>
          <p:cNvSpPr/>
          <p:nvPr/>
        </p:nvSpPr>
        <p:spPr>
          <a:xfrm>
            <a:off x="1207328" y="3970410"/>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最先端</a:t>
            </a:r>
            <a:r>
              <a:rPr lang="ja-JP" altLang="en-US" sz="1400" b="1" dirty="0">
                <a:solidFill>
                  <a:schemeClr val="tx1"/>
                </a:solidFill>
                <a:latin typeface="BIZ UDPゴシック" panose="020B0400000000000000" pitchFamily="50" charset="-128"/>
                <a:ea typeface="BIZ UDPゴシック" panose="020B0400000000000000" pitchFamily="50" charset="-128"/>
              </a:rPr>
              <a:t>の自動運転の実現</a:t>
            </a:r>
          </a:p>
        </p:txBody>
      </p:sp>
      <p:sp>
        <p:nvSpPr>
          <p:cNvPr id="29" name="テキスト ボックス 28"/>
          <p:cNvSpPr txBox="1"/>
          <p:nvPr/>
        </p:nvSpPr>
        <p:spPr>
          <a:xfrm>
            <a:off x="1207328" y="4334196"/>
            <a:ext cx="3359651" cy="461665"/>
          </a:xfrm>
          <a:prstGeom prst="rect">
            <a:avLst/>
          </a:prstGeom>
          <a:noFill/>
        </p:spPr>
        <p:txBody>
          <a:bodyPr wrap="square" rtlCol="0" anchor="ctr">
            <a:spAutoFit/>
          </a:bodyPr>
          <a:lstStyle/>
          <a:p>
            <a:pPr marL="108000" indent="-457200" defTabSz="378013">
              <a:defRPr/>
            </a:pPr>
            <a:r>
              <a:rPr lang="ja-JP" altLang="en-US" sz="1200" dirty="0" smtClean="0">
                <a:latin typeface="BIZ UDPゴシック" panose="020B0400000000000000" pitchFamily="50" charset="-128"/>
                <a:ea typeface="BIZ UDPゴシック" panose="020B0400000000000000" pitchFamily="50" charset="-128"/>
              </a:rPr>
              <a:t>► </a:t>
            </a:r>
            <a:r>
              <a:rPr lang="ja-JP" altLang="en-US" sz="1200" dirty="0" smtClean="0">
                <a:ea typeface="BIZ UDPゴシック" panose="020B0400000000000000" pitchFamily="50" charset="-128"/>
              </a:rPr>
              <a:t>安全</a:t>
            </a:r>
            <a:r>
              <a:rPr lang="ja-JP" altLang="en-US" sz="1200" dirty="0">
                <a:ea typeface="BIZ UDPゴシック" panose="020B0400000000000000" pitchFamily="50" charset="-128"/>
              </a:rPr>
              <a:t>・快適な未来のモビリティ社会を拓く先駆けとなる。</a:t>
            </a:r>
            <a:endParaRPr lang="ja-JP" altLang="en-US" sz="1200" dirty="0">
              <a:latin typeface="+mj-lt"/>
              <a:ea typeface="BIZ UDPゴシック" panose="020B0400000000000000" pitchFamily="50" charset="-128"/>
            </a:endParaRPr>
          </a:p>
        </p:txBody>
      </p:sp>
      <p:sp>
        <p:nvSpPr>
          <p:cNvPr id="30" name="テキスト ボックス 29"/>
          <p:cNvSpPr txBox="1"/>
          <p:nvPr/>
        </p:nvSpPr>
        <p:spPr>
          <a:xfrm>
            <a:off x="1177105" y="1938014"/>
            <a:ext cx="7821752" cy="523220"/>
          </a:xfrm>
          <a:prstGeom prst="rect">
            <a:avLst/>
          </a:prstGeom>
          <a:noFill/>
        </p:spPr>
        <p:txBody>
          <a:bodyPr wrap="square" rtlCol="0">
            <a:spAutoFit/>
          </a:bodyPr>
          <a:lstStyle/>
          <a:p>
            <a:pPr defTabSz="378013">
              <a:defRPr/>
            </a:pPr>
            <a:r>
              <a:rPr lang="ja-JP" altLang="en-US" sz="1400" dirty="0" smtClean="0">
                <a:latin typeface="BIZ UDPゴシック" panose="020B0400000000000000" pitchFamily="50" charset="-128"/>
                <a:ea typeface="BIZ UDPゴシック" panose="020B0400000000000000" pitchFamily="50" charset="-128"/>
              </a:rPr>
              <a:t>空</a:t>
            </a:r>
            <a:r>
              <a:rPr lang="ja-JP" altLang="en-US" sz="1400" dirty="0">
                <a:latin typeface="BIZ UDPゴシック" panose="020B0400000000000000" pitchFamily="50" charset="-128"/>
                <a:ea typeface="BIZ UDPゴシック" panose="020B0400000000000000" pitchFamily="50" charset="-128"/>
              </a:rPr>
              <a:t>飛ぶ</a:t>
            </a:r>
            <a:r>
              <a:rPr lang="ja-JP" altLang="en-US" sz="1400" dirty="0" smtClean="0">
                <a:latin typeface="BIZ UDPゴシック" panose="020B0400000000000000" pitchFamily="50" charset="-128"/>
                <a:ea typeface="BIZ UDPゴシック" panose="020B0400000000000000" pitchFamily="50" charset="-128"/>
              </a:rPr>
              <a:t>クルマや</a:t>
            </a:r>
            <a:r>
              <a:rPr lang="ja-JP" altLang="en-US" sz="1400" dirty="0">
                <a:latin typeface="BIZ UDPゴシック" panose="020B0400000000000000" pitchFamily="50" charset="-128"/>
                <a:ea typeface="BIZ UDPゴシック" panose="020B0400000000000000" pitchFamily="50" charset="-128"/>
              </a:rPr>
              <a:t>自動運転、</a:t>
            </a:r>
            <a:r>
              <a:rPr lang="en-US" altLang="ja-JP" sz="1400" dirty="0" err="1">
                <a:latin typeface="BIZ UDPゴシック" panose="020B0400000000000000" pitchFamily="50" charset="-128"/>
                <a:ea typeface="BIZ UDPゴシック" panose="020B0400000000000000" pitchFamily="50" charset="-128"/>
              </a:rPr>
              <a:t>MaaS</a:t>
            </a:r>
            <a:r>
              <a:rPr lang="ja-JP" altLang="en-US" sz="1400" dirty="0">
                <a:latin typeface="BIZ UDPゴシック" panose="020B0400000000000000" pitchFamily="50" charset="-128"/>
                <a:ea typeface="BIZ UDPゴシック" panose="020B0400000000000000" pitchFamily="50" charset="-128"/>
              </a:rPr>
              <a:t>により、便利</a:t>
            </a:r>
            <a:r>
              <a:rPr lang="ja-JP" altLang="en-US" sz="1400" dirty="0" smtClean="0">
                <a:latin typeface="BIZ UDPゴシック" panose="020B0400000000000000" pitchFamily="50" charset="-128"/>
                <a:ea typeface="BIZ UDPゴシック" panose="020B0400000000000000" pitchFamily="50" charset="-128"/>
              </a:rPr>
              <a:t>でスマートな新しい移動サービスを実現。移動</a:t>
            </a:r>
            <a:r>
              <a:rPr lang="ja-JP" altLang="en-US" sz="1400" dirty="0">
                <a:latin typeface="BIZ UDPゴシック" panose="020B0400000000000000" pitchFamily="50" charset="-128"/>
                <a:ea typeface="BIZ UDPゴシック" panose="020B0400000000000000" pitchFamily="50" charset="-128"/>
              </a:rPr>
              <a:t>の</a:t>
            </a:r>
            <a:r>
              <a:rPr lang="ja-JP" altLang="en-US" sz="1400" dirty="0" smtClean="0">
                <a:latin typeface="BIZ UDPゴシック" panose="020B0400000000000000" pitchFamily="50" charset="-128"/>
                <a:ea typeface="BIZ UDPゴシック" panose="020B0400000000000000" pitchFamily="50" charset="-128"/>
              </a:rPr>
              <a:t>課題解決や新たな関連ビジネスの創出などにつなげ、</a:t>
            </a:r>
            <a:r>
              <a:rPr lang="ja-JP" altLang="en-US" sz="1400" dirty="0" smtClean="0">
                <a:solidFill>
                  <a:prstClr val="black"/>
                </a:solidFill>
                <a:latin typeface="BIZ UDPゴシック" panose="020B0400000000000000" pitchFamily="50" charset="-128"/>
                <a:ea typeface="BIZ UDPゴシック" panose="020B0400000000000000" pitchFamily="50" charset="-128"/>
              </a:rPr>
              <a:t>次</a:t>
            </a:r>
            <a:r>
              <a:rPr lang="ja-JP" altLang="en-US" sz="1400" dirty="0">
                <a:solidFill>
                  <a:prstClr val="black"/>
                </a:solidFill>
                <a:latin typeface="BIZ UDPゴシック" panose="020B0400000000000000" pitchFamily="50" charset="-128"/>
                <a:ea typeface="BIZ UDPゴシック" panose="020B0400000000000000" pitchFamily="50" charset="-128"/>
              </a:rPr>
              <a:t>世代</a:t>
            </a:r>
            <a:r>
              <a:rPr lang="ja-JP" altLang="en-US" sz="1400" dirty="0" smtClean="0">
                <a:solidFill>
                  <a:prstClr val="black"/>
                </a:solidFill>
                <a:latin typeface="BIZ UDPゴシック" panose="020B0400000000000000" pitchFamily="50" charset="-128"/>
                <a:ea typeface="BIZ UDPゴシック" panose="020B0400000000000000" pitchFamily="50" charset="-128"/>
              </a:rPr>
              <a:t>モビリティの分野で世界</a:t>
            </a:r>
            <a:r>
              <a:rPr lang="ja-JP" altLang="en-US" sz="1400" dirty="0">
                <a:solidFill>
                  <a:prstClr val="black"/>
                </a:solidFill>
                <a:latin typeface="BIZ UDPゴシック" panose="020B0400000000000000" pitchFamily="50" charset="-128"/>
                <a:ea typeface="BIZ UDPゴシック" panose="020B0400000000000000" pitchFamily="50" charset="-128"/>
              </a:rPr>
              <a:t>を</a:t>
            </a:r>
            <a:r>
              <a:rPr lang="ja-JP" altLang="en-US" sz="1400" dirty="0" smtClean="0">
                <a:solidFill>
                  <a:prstClr val="black"/>
                </a:solidFill>
                <a:latin typeface="BIZ UDPゴシック" panose="020B0400000000000000" pitchFamily="50" charset="-128"/>
                <a:ea typeface="BIZ UDPゴシック" panose="020B0400000000000000" pitchFamily="50" charset="-128"/>
              </a:rPr>
              <a:t>リード</a:t>
            </a:r>
            <a:r>
              <a:rPr lang="ja-JP" altLang="en-US" sz="1400" dirty="0">
                <a:solidFill>
                  <a:prstClr val="black"/>
                </a:solidFill>
                <a:latin typeface="BIZ UDPゴシック" panose="020B0400000000000000" pitchFamily="50" charset="-128"/>
                <a:ea typeface="BIZ UDPゴシック" panose="020B0400000000000000" pitchFamily="50" charset="-128"/>
              </a:rPr>
              <a:t>していく</a:t>
            </a:r>
            <a:r>
              <a:rPr lang="ja-JP" altLang="en-US" sz="1400" dirty="0" smtClean="0">
                <a:solidFill>
                  <a:prstClr val="black"/>
                </a:solidFill>
                <a:latin typeface="BIZ UDPゴシック" panose="020B0400000000000000" pitchFamily="50" charset="-128"/>
                <a:ea typeface="BIZ UDPゴシック" panose="020B0400000000000000" pitchFamily="50" charset="-128"/>
              </a:rPr>
              <a:t>。</a:t>
            </a:r>
            <a:endParaRPr lang="ja-JP" altLang="en-US" sz="1400" dirty="0">
              <a:solidFill>
                <a:prstClr val="black"/>
              </a:solidFill>
              <a:latin typeface="BIZ UDPゴシック" panose="020B0400000000000000" pitchFamily="50" charset="-128"/>
              <a:ea typeface="BIZ UDPゴシック" panose="020B0400000000000000" pitchFamily="50" charset="-128"/>
            </a:endParaRPr>
          </a:p>
        </p:txBody>
      </p:sp>
      <p:sp>
        <p:nvSpPr>
          <p:cNvPr id="31" name="角丸四角形 30"/>
          <p:cNvSpPr/>
          <p:nvPr/>
        </p:nvSpPr>
        <p:spPr>
          <a:xfrm>
            <a:off x="1177105" y="5036957"/>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関西</a:t>
            </a:r>
            <a:r>
              <a:rPr lang="ja-JP" altLang="en-US" sz="1400" b="1" dirty="0">
                <a:solidFill>
                  <a:schemeClr val="tx1"/>
                </a:solidFill>
                <a:latin typeface="BIZ UDPゴシック" panose="020B0400000000000000" pitchFamily="50" charset="-128"/>
                <a:ea typeface="BIZ UDPゴシック" panose="020B0400000000000000" pitchFamily="50" charset="-128"/>
              </a:rPr>
              <a:t>広域での</a:t>
            </a:r>
            <a:r>
              <a:rPr lang="en-US" altLang="ja-JP" sz="1400" b="1" dirty="0" err="1">
                <a:solidFill>
                  <a:schemeClr val="tx1"/>
                </a:solidFill>
                <a:latin typeface="BIZ UDPゴシック" panose="020B0400000000000000" pitchFamily="50" charset="-128"/>
                <a:ea typeface="BIZ UDPゴシック" panose="020B0400000000000000" pitchFamily="50" charset="-128"/>
              </a:rPr>
              <a:t>MaaS</a:t>
            </a:r>
            <a:r>
              <a:rPr lang="ja-JP" altLang="en-US" sz="1400" b="1" dirty="0">
                <a:solidFill>
                  <a:schemeClr val="tx1"/>
                </a:solidFill>
                <a:latin typeface="BIZ UDPゴシック" panose="020B0400000000000000" pitchFamily="50" charset="-128"/>
                <a:ea typeface="BIZ UDPゴシック" panose="020B0400000000000000" pitchFamily="50" charset="-128"/>
              </a:rPr>
              <a:t>の展開</a:t>
            </a:r>
          </a:p>
        </p:txBody>
      </p:sp>
      <p:sp>
        <p:nvSpPr>
          <p:cNvPr id="32" name="正方形/長方形 31"/>
          <p:cNvSpPr/>
          <p:nvPr/>
        </p:nvSpPr>
        <p:spPr>
          <a:xfrm>
            <a:off x="1207328" y="3225179"/>
            <a:ext cx="3439368" cy="461665"/>
          </a:xfrm>
          <a:prstGeom prst="rect">
            <a:avLst/>
          </a:prstGeom>
        </p:spPr>
        <p:txBody>
          <a:bodyPr wrap="square" anchor="ctr">
            <a:spAutoFit/>
          </a:bodyPr>
          <a:lstStyle/>
          <a:p>
            <a:pPr marL="108000" indent="-457200"/>
            <a:r>
              <a:rPr lang="ja-JP" altLang="en-US" sz="1200" dirty="0" smtClean="0">
                <a:latin typeface="BIZ UDPゴシック" panose="020B0400000000000000" pitchFamily="50" charset="-128"/>
                <a:ea typeface="BIZ UDPゴシック" panose="020B0400000000000000" pitchFamily="50" charset="-128"/>
              </a:rPr>
              <a:t>► 空</a:t>
            </a:r>
            <a:r>
              <a:rPr lang="ja-JP" altLang="en-US" sz="1200" dirty="0">
                <a:latin typeface="BIZ UDPゴシック" panose="020B0400000000000000" pitchFamily="50" charset="-128"/>
                <a:ea typeface="BIZ UDPゴシック" panose="020B0400000000000000" pitchFamily="50" charset="-128"/>
              </a:rPr>
              <a:t>飛ぶクルマの商用運航を</a:t>
            </a:r>
            <a:r>
              <a:rPr lang="ja-JP" altLang="en-US" sz="1200" dirty="0" smtClean="0">
                <a:latin typeface="BIZ UDPゴシック" panose="020B0400000000000000" pitchFamily="50" charset="-128"/>
                <a:ea typeface="BIZ UDPゴシック" panose="020B0400000000000000" pitchFamily="50" charset="-128"/>
              </a:rPr>
              <a:t>実現し、大阪</a:t>
            </a:r>
            <a:r>
              <a:rPr lang="ja-JP" altLang="en-US" sz="1200" dirty="0">
                <a:latin typeface="BIZ UDPゴシック" panose="020B0400000000000000" pitchFamily="50" charset="-128"/>
                <a:ea typeface="BIZ UDPゴシック" panose="020B0400000000000000" pitchFamily="50" charset="-128"/>
              </a:rPr>
              <a:t>から空の移動革命を起こす。</a:t>
            </a:r>
            <a:endParaRPr lang="ja-JP" altLang="en-US" sz="1200" dirty="0"/>
          </a:p>
        </p:txBody>
      </p:sp>
      <p:sp>
        <p:nvSpPr>
          <p:cNvPr id="33" name="角丸四角形 32"/>
          <p:cNvSpPr/>
          <p:nvPr/>
        </p:nvSpPr>
        <p:spPr>
          <a:xfrm>
            <a:off x="1177105" y="2866134"/>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空</a:t>
            </a:r>
            <a:r>
              <a:rPr lang="ja-JP" altLang="en-US" sz="1400" b="1" dirty="0">
                <a:solidFill>
                  <a:schemeClr val="tx1"/>
                </a:solidFill>
                <a:latin typeface="BIZ UDPゴシック" panose="020B0400000000000000" pitchFamily="50" charset="-128"/>
                <a:ea typeface="BIZ UDPゴシック" panose="020B0400000000000000" pitchFamily="50" charset="-128"/>
              </a:rPr>
              <a:t>飛ぶクルマ「商用運航」の実現</a:t>
            </a:r>
          </a:p>
        </p:txBody>
      </p:sp>
      <p:sp>
        <p:nvSpPr>
          <p:cNvPr id="34" name="正方形/長方形 33"/>
          <p:cNvSpPr/>
          <p:nvPr/>
        </p:nvSpPr>
        <p:spPr>
          <a:xfrm>
            <a:off x="1177105" y="5454514"/>
            <a:ext cx="3420099" cy="461665"/>
          </a:xfrm>
          <a:prstGeom prst="rect">
            <a:avLst/>
          </a:prstGeom>
        </p:spPr>
        <p:txBody>
          <a:bodyPr wrap="square" anchor="ctr">
            <a:spAutoFit/>
          </a:bodyPr>
          <a:lstStyle/>
          <a:p>
            <a:pPr marL="108000" indent="-457200"/>
            <a:r>
              <a:rPr lang="ja-JP" altLang="en-US" sz="1200" dirty="0" smtClean="0">
                <a:latin typeface="BIZ UDPゴシック" panose="020B0400000000000000" pitchFamily="50" charset="-128"/>
                <a:ea typeface="BIZ UDPゴシック" panose="020B0400000000000000" pitchFamily="50" charset="-128"/>
              </a:rPr>
              <a:t>► 関西広域で</a:t>
            </a:r>
            <a:r>
              <a:rPr lang="en-US" altLang="ja-JP" sz="1200" dirty="0" err="1" smtClean="0">
                <a:latin typeface="BIZ UDPゴシック" panose="020B0400000000000000" pitchFamily="50" charset="-128"/>
                <a:ea typeface="BIZ UDPゴシック" panose="020B0400000000000000" pitchFamily="50" charset="-128"/>
              </a:rPr>
              <a:t>MaaS</a:t>
            </a:r>
            <a:r>
              <a:rPr lang="ja-JP" altLang="en-US" sz="1200" dirty="0" smtClean="0">
                <a:latin typeface="BIZ UDPゴシック" panose="020B0400000000000000" pitchFamily="50" charset="-128"/>
                <a:ea typeface="BIZ UDPゴシック" panose="020B0400000000000000" pitchFamily="50" charset="-128"/>
              </a:rPr>
              <a:t>を実現。ストレスフリー</a:t>
            </a:r>
            <a:r>
              <a:rPr lang="ja-JP" altLang="en-US" sz="1200" dirty="0">
                <a:latin typeface="BIZ UDPゴシック" panose="020B0400000000000000" pitchFamily="50" charset="-128"/>
                <a:ea typeface="BIZ UDPゴシック" panose="020B0400000000000000" pitchFamily="50" charset="-128"/>
              </a:rPr>
              <a:t>な移動と関西一円への周遊を促進。</a:t>
            </a:r>
          </a:p>
        </p:txBody>
      </p:sp>
      <p:sp>
        <p:nvSpPr>
          <p:cNvPr id="35" name="テキスト ボックス 34"/>
          <p:cNvSpPr txBox="1"/>
          <p:nvPr/>
        </p:nvSpPr>
        <p:spPr>
          <a:xfrm>
            <a:off x="5087981" y="5630124"/>
            <a:ext cx="3396416" cy="184666"/>
          </a:xfrm>
          <a:prstGeom prst="rect">
            <a:avLst/>
          </a:prstGeom>
          <a:noFill/>
        </p:spPr>
        <p:txBody>
          <a:bodyPr wrap="square" rtlCol="0">
            <a:spAutoFit/>
          </a:bodyPr>
          <a:lstStyle/>
          <a:p>
            <a:r>
              <a:rPr lang="ja-JP" altLang="en-US" sz="600" dirty="0">
                <a:latin typeface="BIZ UDPゴシック" panose="020B0400000000000000" pitchFamily="50" charset="-128"/>
                <a:ea typeface="BIZ UDPゴシック" panose="020B0400000000000000" pitchFamily="50" charset="-128"/>
              </a:rPr>
              <a:t>（出典）経済産業省</a:t>
            </a:r>
            <a:r>
              <a:rPr lang="ja-JP" altLang="en-US" sz="600" dirty="0" smtClean="0">
                <a:latin typeface="BIZ UDPゴシック" panose="020B0400000000000000" pitchFamily="50" charset="-128"/>
                <a:ea typeface="BIZ UDPゴシック" panose="020B0400000000000000" pitchFamily="50" charset="-128"/>
              </a:rPr>
              <a:t>ウェブサイト</a:t>
            </a:r>
            <a:endParaRPr kumimoji="1" lang="ja-JP" altLang="en-US" sz="600" dirty="0">
              <a:latin typeface="BIZ UDPゴシック" panose="020B0400000000000000" pitchFamily="50" charset="-128"/>
              <a:ea typeface="BIZ UDPゴシック" panose="020B0400000000000000" pitchFamily="50" charset="-128"/>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842" y="2853232"/>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世界をリードする次世代モビリティの実現</a:t>
            </a:r>
          </a:p>
        </p:txBody>
      </p:sp>
      <p:sp>
        <p:nvSpPr>
          <p:cNvPr id="3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5608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81776737"/>
              </p:ext>
            </p:extLst>
          </p:nvPr>
        </p:nvGraphicFramePr>
        <p:xfrm>
          <a:off x="270312" y="1509037"/>
          <a:ext cx="9540001" cy="5000945"/>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000945">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空飛ぶクルマ「商用運航」の実現</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・「空飛ぶクルマ 大阪ラウンドテーブル」</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設置（</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2020</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dirty="0" smtClean="0">
                          <a:solidFill>
                            <a:schemeClr val="tx1"/>
                          </a:solidFill>
                          <a:latin typeface="BIZ UDPゴシック" panose="020B0400000000000000" pitchFamily="50" charset="-128"/>
                          <a:ea typeface="BIZ UDPゴシック" panose="020B0400000000000000" pitchFamily="50" charset="-128"/>
                        </a:rPr>
                        <a:t>11</a:t>
                      </a:r>
                      <a:r>
                        <a:rPr lang="ja-JP" altLang="en-US" sz="1100" dirty="0" smtClean="0">
                          <a:solidFill>
                            <a:schemeClr val="tx1"/>
                          </a:solidFill>
                          <a:latin typeface="BIZ UDPゴシック" panose="020B0400000000000000" pitchFamily="50" charset="-128"/>
                          <a:ea typeface="BIZ UDPゴシック" panose="020B0400000000000000" pitchFamily="50" charset="-128"/>
                        </a:rPr>
                        <a:t>月）</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71</a:t>
                      </a:r>
                      <a:r>
                        <a:rPr lang="ja-JP" altLang="en-US" sz="1100" dirty="0" smtClean="0">
                          <a:solidFill>
                            <a:schemeClr val="tx1"/>
                          </a:solidFill>
                          <a:latin typeface="BIZ UDPゴシック" panose="020B0400000000000000" pitchFamily="50" charset="-128"/>
                          <a:ea typeface="BIZ UDPゴシック" panose="020B0400000000000000" pitchFamily="50" charset="-128"/>
                        </a:rPr>
                        <a:t>者が参加（機体メーカー、インフラ、</a:t>
                      </a:r>
                      <a:br>
                        <a:rPr lang="ja-JP" altLang="en-US" sz="1100" dirty="0" smtClean="0">
                          <a:solidFill>
                            <a:schemeClr val="tx1"/>
                          </a:solidFill>
                          <a:latin typeface="BIZ UDPゴシック" panose="020B0400000000000000" pitchFamily="50" charset="-128"/>
                          <a:ea typeface="BIZ UDPゴシック" panose="020B0400000000000000" pitchFamily="50" charset="-128"/>
                        </a:rPr>
                      </a:br>
                      <a:r>
                        <a:rPr lang="ja-JP" altLang="en-US" sz="1100" dirty="0" smtClean="0">
                          <a:solidFill>
                            <a:schemeClr val="tx1"/>
                          </a:solidFill>
                          <a:latin typeface="BIZ UDPゴシック" panose="020B0400000000000000" pitchFamily="50" charset="-128"/>
                          <a:ea typeface="BIZ UDPゴシック" panose="020B0400000000000000" pitchFamily="50" charset="-128"/>
                        </a:rPr>
                        <a:t>　　運行、管制システム、保険、金融など）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・「大阪版ロードマップ」を策定</a:t>
                      </a:r>
                      <a:br>
                        <a:rPr lang="ja-JP" altLang="en-US" sz="1100" dirty="0" smtClean="0">
                          <a:solidFill>
                            <a:schemeClr val="tx1"/>
                          </a:solidFill>
                          <a:latin typeface="BIZ UDPゴシック" panose="020B0400000000000000" pitchFamily="50" charset="-128"/>
                          <a:ea typeface="BIZ UDPゴシック" panose="020B0400000000000000" pitchFamily="50" charset="-128"/>
                        </a:rPr>
                      </a:br>
                      <a:r>
                        <a:rPr lang="ja-JP" altLang="en-US" sz="1100" dirty="0" smtClean="0">
                          <a:solidFill>
                            <a:schemeClr val="tx1"/>
                          </a:solidFill>
                          <a:latin typeface="BIZ UDPゴシック" panose="020B0400000000000000" pitchFamily="50" charset="-128"/>
                          <a:ea typeface="BIZ UDPゴシック" panose="020B0400000000000000" pitchFamily="50" charset="-128"/>
                        </a:rPr>
                        <a:t>　（２０２</a:t>
                      </a:r>
                      <a:r>
                        <a:rPr lang="en-US" altLang="ja-JP" sz="1100" dirty="0" smtClean="0">
                          <a:solidFill>
                            <a:schemeClr val="tx1"/>
                          </a:solidFill>
                          <a:latin typeface="BIZ UDPゴシック" panose="020B0400000000000000" pitchFamily="50" charset="-128"/>
                          <a:ea typeface="BIZ UDPゴシック" panose="020B0400000000000000" pitchFamily="50" charset="-128"/>
                        </a:rPr>
                        <a:t>2</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dirty="0" smtClean="0">
                          <a:solidFill>
                            <a:schemeClr val="tx1"/>
                          </a:solidFill>
                          <a:latin typeface="BIZ UDPゴシック" panose="020B0400000000000000" pitchFamily="50" charset="-128"/>
                          <a:ea typeface="BIZ UDPゴシック" panose="020B0400000000000000" pitchFamily="50" charset="-128"/>
                        </a:rPr>
                        <a:t>3</a:t>
                      </a:r>
                      <a:r>
                        <a:rPr lang="ja-JP" altLang="en-US" sz="1100" dirty="0" smtClean="0">
                          <a:solidFill>
                            <a:schemeClr val="tx1"/>
                          </a:solidFill>
                          <a:latin typeface="BIZ UDPゴシック" panose="020B0400000000000000" pitchFamily="50" charset="-128"/>
                          <a:ea typeface="BIZ UDPゴシック" panose="020B0400000000000000" pitchFamily="50" charset="-128"/>
                        </a:rPr>
                        <a:t>月）</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2025</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年万博をマイルストーンに</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2030</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年代の実用拡大をめざす</a:t>
                      </a:r>
                    </a:p>
                    <a:p>
                      <a:pPr marL="0" indent="0">
                        <a:lnSpc>
                          <a:spcPct val="100000"/>
                        </a:lnSpc>
                        <a:spcBef>
                          <a:spcPts val="0"/>
                        </a:spcBef>
                        <a:spcAft>
                          <a:spcPts val="0"/>
                        </a:spcAft>
                        <a:defRPr/>
                      </a:pP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ANA</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JAL</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・ＳＫＹ</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DRIVE</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：事業可能性の検証　等</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□ベイエリア中心に「商用運航」を</a:t>
                      </a: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実現し、万博会場アクセスに活用</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・定期路線運航（空飛ぶタクシー・娯楽・観</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光）</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□都市部中心を含む「商用運航」</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300" b="1"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が拡大</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・関西各地での複数運航の実施</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・自動・自律飛行（パイロットレス）／オン</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デマンド運航へ段階的に移行　</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▷日常的に使えるサービスに</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（自家用</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救急輸送等）</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▷関連ビジネス、イノベーションが進展</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（観光サービス、機体メンテ等）</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70557" y="3012031"/>
            <a:ext cx="2412000" cy="1312674"/>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indent="-443194" defTabSz="930530">
              <a:spcAft>
                <a:spcPts val="291"/>
              </a:spcAft>
              <a:defRPr/>
            </a:pPr>
            <a:r>
              <a:rPr kumimoji="1" lang="ja-JP" altLang="en-US" sz="1300" b="1" dirty="0">
                <a:solidFill>
                  <a:prstClr val="black"/>
                </a:solidFill>
                <a:latin typeface="BIZ UDPゴシック" panose="020B0400000000000000" pitchFamily="50" charset="-128"/>
                <a:ea typeface="BIZ UDPゴシック" panose="020B0400000000000000" pitchFamily="50" charset="-128"/>
              </a:rPr>
              <a:t>会場内の遊覧・観覧体験</a:t>
            </a: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→多くの人が空飛ぶクルマを</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体験</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ja-JP" altLang="en-US" sz="4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300" b="1" dirty="0" smtClean="0">
                <a:solidFill>
                  <a:prstClr val="black"/>
                </a:solidFill>
                <a:latin typeface="BIZ UDPゴシック" panose="020B0400000000000000" pitchFamily="50" charset="-128"/>
                <a:ea typeface="BIZ UDPゴシック" panose="020B0400000000000000" pitchFamily="50" charset="-128"/>
              </a:rPr>
              <a:t>商用</a:t>
            </a:r>
            <a:r>
              <a:rPr kumimoji="1" lang="ja-JP" altLang="en-US" sz="1300" b="1" dirty="0">
                <a:solidFill>
                  <a:prstClr val="black"/>
                </a:solidFill>
                <a:latin typeface="BIZ UDPゴシック" panose="020B0400000000000000" pitchFamily="50" charset="-128"/>
                <a:ea typeface="BIZ UDPゴシック" panose="020B0400000000000000" pitchFamily="50" charset="-128"/>
              </a:rPr>
              <a:t>運航を世界へ発信</a:t>
            </a: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→人・企業・投資の呼び込み</a:t>
            </a: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70557" y="2872440"/>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万博を、多様なプレイヤーによるイノベーションを誘発し、社会実装していく「未来社会の実験場」とするため、多様なチャレンジを会場内外で生み出す仕掛けづくりを進めていく。そのシンボルとして、万博会場の立地特性を最大限に活かした「空飛ぶクルマ」の商用運航を実現し、大阪・</a:t>
            </a:r>
            <a:r>
              <a:rPr lang="ja-JP" altLang="en-US" sz="1200" dirty="0" smtClean="0">
                <a:solidFill>
                  <a:prstClr val="black"/>
                </a:solidFill>
                <a:latin typeface="BIZ UDPゴシック" panose="020B0400000000000000" pitchFamily="50" charset="-128"/>
                <a:ea typeface="BIZ UDPゴシック" panose="020B0400000000000000" pitchFamily="50" charset="-128"/>
              </a:rPr>
              <a:t>関西をはじめわが国が</a:t>
            </a:r>
            <a:r>
              <a:rPr lang="ja-JP" altLang="en-US" sz="1200" dirty="0">
                <a:solidFill>
                  <a:prstClr val="black"/>
                </a:solidFill>
                <a:latin typeface="BIZ UDPゴシック" panose="020B0400000000000000" pitchFamily="50" charset="-128"/>
                <a:ea typeface="BIZ UDPゴシック" panose="020B0400000000000000" pitchFamily="50" charset="-128"/>
              </a:rPr>
              <a:t>、次世代モビリティの分野で世界をリードすることをめざす。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40193"/>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空飛ぶ</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クルマ</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4732053" y="4564108"/>
            <a:ext cx="1904102" cy="1388562"/>
            <a:chOff x="4116552" y="2822210"/>
            <a:chExt cx="1904102" cy="1388562"/>
          </a:xfrm>
        </p:grpSpPr>
        <p:grpSp>
          <p:nvGrpSpPr>
            <p:cNvPr id="25" name="グループ化 24">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31" name="正方形/長方形 30">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32" name="図 31">
                <a:extLst>
                  <a:ext uri="{FF2B5EF4-FFF2-40B4-BE49-F238E27FC236}">
                    <a16:creationId xmlns:a16="http://schemas.microsoft.com/office/drawing/2014/main" id="{7335C9A8-5147-422C-8E4F-17F91F30D805}"/>
                  </a:ext>
                </a:extLst>
              </p:cNvPr>
              <p:cNvPicPr>
                <a:picLocks noChangeAspect="1"/>
              </p:cNvPicPr>
              <p:nvPr/>
            </p:nvPicPr>
            <p:blipFill rotWithShape="1">
              <a:blip r:embed="rId3"/>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33" name="楕円 32">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36" name="円弧 35">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38" name="円弧 37">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39" name="円弧 38">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40" name="円弧 39">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41" name="楕円 40">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42" name="楕円 41">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43" name="楕円 42">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44" name="楕円 43">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45" name="楕円 44">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26" name="正方形/長方形 25"/>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関空</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4116552" y="3469050"/>
              <a:ext cx="540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sp>
          <p:nvSpPr>
            <p:cNvPr id="28" name="正方形/長方形 27"/>
            <p:cNvSpPr/>
            <p:nvPr/>
          </p:nvSpPr>
          <p:spPr>
            <a:xfrm>
              <a:off x="4572869" y="3089009"/>
              <a:ext cx="64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神戸空港</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万博会場</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30" name="フローチャート: 結合子 29"/>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233774CE-BB03-49E5-94E8-1F2C71E354FD}"/>
              </a:ext>
            </a:extLst>
          </p:cNvPr>
          <p:cNvSpPr txBox="1"/>
          <p:nvPr/>
        </p:nvSpPr>
        <p:spPr>
          <a:xfrm>
            <a:off x="4732053" y="6008194"/>
            <a:ext cx="2340060" cy="294610"/>
          </a:xfrm>
          <a:prstGeom prst="rect">
            <a:avLst/>
          </a:prstGeom>
          <a:noFill/>
        </p:spPr>
        <p:txBody>
          <a:bodyPr wrap="square" lIns="0" tIns="0" rIns="0" bIns="0" rtlCol="0" anchor="ctr" anchorCtr="0">
            <a:noAutofit/>
          </a:bodyPr>
          <a:lstStyle/>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（出典）空の移動革命社会実装に向けた大阪版ロードマップ／アクションプラン（一部加工）</a:t>
            </a:r>
            <a:endPar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47" name="グループ化 46"/>
          <p:cNvGrpSpPr/>
          <p:nvPr/>
        </p:nvGrpSpPr>
        <p:grpSpPr>
          <a:xfrm>
            <a:off x="7509060" y="3664401"/>
            <a:ext cx="2102675" cy="1368000"/>
            <a:chOff x="7187799" y="2821258"/>
            <a:chExt cx="2102675" cy="1368000"/>
          </a:xfrm>
        </p:grpSpPr>
        <p:grpSp>
          <p:nvGrpSpPr>
            <p:cNvPr id="48" name="グループ化 47">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51" name="正方形/長方形 50">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52" name="図 51">
                <a:extLst>
                  <a:ext uri="{FF2B5EF4-FFF2-40B4-BE49-F238E27FC236}">
                    <a16:creationId xmlns:a16="http://schemas.microsoft.com/office/drawing/2014/main" id="{D88C8B29-4F69-48DC-B9A7-B0E8D60F29DD}"/>
                  </a:ext>
                </a:extLst>
              </p:cNvPr>
              <p:cNvPicPr>
                <a:picLocks noChangeAspect="1"/>
              </p:cNvPicPr>
              <p:nvPr/>
            </p:nvPicPr>
            <p:blipFill rotWithShape="1">
              <a:blip r:embed="rId3"/>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53"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54" name="グループ化 53">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55" name="円弧 54">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6" name="円弧 55">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7" name="円弧 56">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8" name="円弧 57">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9" name="円弧 58">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0" name="円弧 59">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1" name="円弧 60">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2" name="円弧 61">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3" name="円弧 62">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4" name="円弧 63">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5" name="楕円 64">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6" name="楕円 65">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7" name="楕円 66">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8" name="楕円 67">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69" name="楕円 68">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70" name="楕円 69">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71" name="円弧 70">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2" name="円弧 71">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3" name="円弧 72">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4" name="楕円 73">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75" name="楕円 74">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76" name="楕円 75">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77" name="楕円 76">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49" name="正方形/長方形 48"/>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都市間飛行も可能に</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50" name="フローチャート: 結合子 49"/>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テキスト ボックス 80">
            <a:extLst>
              <a:ext uri="{FF2B5EF4-FFF2-40B4-BE49-F238E27FC236}">
                <a16:creationId xmlns:a16="http://schemas.microsoft.com/office/drawing/2014/main" id="{233774CE-BB03-49E5-94E8-1F2C71E354FD}"/>
              </a:ext>
            </a:extLst>
          </p:cNvPr>
          <p:cNvSpPr txBox="1"/>
          <p:nvPr/>
        </p:nvSpPr>
        <p:spPr>
          <a:xfrm>
            <a:off x="7379706" y="5120689"/>
            <a:ext cx="2340060" cy="294610"/>
          </a:xfrm>
          <a:prstGeom prst="rect">
            <a:avLst/>
          </a:prstGeom>
          <a:noFill/>
        </p:spPr>
        <p:txBody>
          <a:bodyPr wrap="square" lIns="0" tIns="0" rIns="0" bIns="0" rtlCol="0" anchor="ctr" anchorCtr="0">
            <a:noAutofit/>
          </a:bodyPr>
          <a:lstStyle/>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（出典）空の移動革命社会実装に向けた大阪版ロードマップ／アクションプラン（一部加工）</a:t>
            </a:r>
            <a:endPar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82" name="グループ化 81"/>
          <p:cNvGrpSpPr/>
          <p:nvPr/>
        </p:nvGrpSpPr>
        <p:grpSpPr>
          <a:xfrm>
            <a:off x="243016" y="1295228"/>
            <a:ext cx="9720000" cy="381120"/>
            <a:chOff x="119658" y="1576175"/>
            <a:chExt cx="9780653" cy="393157"/>
          </a:xfrm>
        </p:grpSpPr>
        <p:grpSp>
          <p:nvGrpSpPr>
            <p:cNvPr id="83" name="グループ化 82">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85"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86"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87"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84"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88"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8" name="正方形/長方形 77"/>
          <p:cNvSpPr/>
          <p:nvPr/>
        </p:nvSpPr>
        <p:spPr>
          <a:xfrm>
            <a:off x="5954919" y="4926842"/>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Tree>
    <p:extLst>
      <p:ext uri="{BB962C8B-B14F-4D97-AF65-F5344CB8AC3E}">
        <p14:creationId xmlns:p14="http://schemas.microsoft.com/office/powerpoint/2010/main" val="245714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24320"/>
            <a:ext cx="9434300" cy="13723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830306"/>
          <a:ext cx="8984358" cy="114649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a:t>府・市の取組み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・空飛ぶクルマ大阪ラウンドテーブルの運営、ロードマップの進捗管理</a:t>
                      </a:r>
                      <a:endParaRPr kumimoji="1" lang="en-US" altLang="ja-JP" sz="12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・空飛ぶクルマの実現に必要な事業環境整備に向けた調査・検討</a:t>
                      </a:r>
                      <a:endParaRPr kumimoji="1" lang="en-US" altLang="ja-JP" sz="12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・空飛ぶクルマの社会受容性向上に向けた情報発信・普及啓発</a:t>
                      </a:r>
                      <a:endParaRPr kumimoji="1" lang="en-US" altLang="ja-JP" sz="12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・事業者による実証事業等へ</a:t>
                      </a:r>
                      <a:r>
                        <a:rPr kumimoji="1" lang="ja-JP" altLang="en-US" sz="1200" b="1" dirty="0">
                          <a:solidFill>
                            <a:schemeClr val="tx1"/>
                          </a:solidFill>
                        </a:rPr>
                        <a:t>の支援（補助、フィールドの提供等） </a:t>
                      </a:r>
                      <a:endParaRPr kumimoji="1" lang="en-US" altLang="ja-JP" sz="1200" b="1" dirty="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59805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nvGraphicFramePr>
        <p:xfrm>
          <a:off x="537014" y="4955373"/>
          <a:ext cx="8984358" cy="78073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a:latin typeface="+mn-ea"/>
                        </a:rPr>
                        <a:t>「</a:t>
                      </a:r>
                      <a:r>
                        <a:rPr lang="en-US" altLang="ja-JP" sz="1400" b="1" dirty="0">
                          <a:latin typeface="+mn-ea"/>
                        </a:rPr>
                        <a:t>2025</a:t>
                      </a:r>
                      <a:r>
                        <a:rPr lang="ja-JP" altLang="en-US" sz="1400" b="1" dirty="0">
                          <a:latin typeface="+mn-ea"/>
                        </a:rPr>
                        <a:t>年大阪・関西万博アクションプラン</a:t>
                      </a:r>
                      <a:r>
                        <a:rPr lang="en-US" altLang="ja-JP" sz="1400" b="1" dirty="0">
                          <a:latin typeface="+mn-ea"/>
                        </a:rPr>
                        <a:t>Ver.1</a:t>
                      </a:r>
                      <a:r>
                        <a:rPr lang="ja-JP" altLang="en-US" sz="1400" b="1" dirty="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a:latin typeface="+mn-ea"/>
                        </a:rPr>
                        <a:t>・次世代空モビリティの社会実装に向けた実現プロジェクト＜経産省＞</a:t>
                      </a:r>
                    </a:p>
                    <a:p>
                      <a:r>
                        <a:rPr kumimoji="1" lang="ja-JP" altLang="en-US" sz="1200" dirty="0">
                          <a:latin typeface="+mn-ea"/>
                        </a:rPr>
                        <a:t>・空飛ぶクルマの実現に向けた環境整備の推進＜国交省＞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127645186"/>
              </p:ext>
            </p:extLst>
          </p:nvPr>
        </p:nvGraphicFramePr>
        <p:xfrm>
          <a:off x="610730" y="743453"/>
          <a:ext cx="9460016" cy="1628298"/>
        </p:xfrm>
        <a:graphic>
          <a:graphicData uri="http://schemas.openxmlformats.org/drawingml/2006/table">
            <a:tbl>
              <a:tblPr firstRow="1" bandRow="1">
                <a:tableStyleId>{2D5ABB26-0587-4C30-8999-92F81FD0307C}</a:tableStyleId>
              </a:tblPr>
              <a:tblGrid>
                <a:gridCol w="9460016">
                  <a:extLst>
                    <a:ext uri="{9D8B030D-6E8A-4147-A177-3AD203B41FA5}">
                      <a16:colId xmlns:a16="http://schemas.microsoft.com/office/drawing/2014/main" val="1169105350"/>
                    </a:ext>
                  </a:extLst>
                </a:gridCol>
              </a:tblGrid>
              <a:tr h="240903">
                <a:tc>
                  <a:txBody>
                    <a:bodyPr/>
                    <a:lstStyle/>
                    <a:p>
                      <a:pPr algn="l"/>
                      <a:r>
                        <a:rPr kumimoji="1" lang="ja-JP" altLang="en-US" sz="1300" b="1" dirty="0">
                          <a:solidFill>
                            <a:schemeClr val="tx1"/>
                          </a:solidFill>
                        </a:rPr>
                        <a:t>▷国による航空法等の各種制度整備</a:t>
                      </a:r>
                      <a:r>
                        <a:rPr kumimoji="1" lang="ja-JP" altLang="en-US" sz="1300" b="0" dirty="0">
                          <a:solidFill>
                            <a:schemeClr val="tx1"/>
                          </a:solidFill>
                        </a:rPr>
                        <a:t>（機体の安全性の基準整備、飛行エリア、離着陸場等）</a:t>
                      </a:r>
                    </a:p>
                    <a:p>
                      <a:pPr marL="271463" indent="-271463" algn="l"/>
                      <a:r>
                        <a:rPr kumimoji="1" lang="ja-JP" altLang="en-US" sz="1200" dirty="0">
                          <a:solidFill>
                            <a:schemeClr val="tx1"/>
                          </a:solidFill>
                        </a:rPr>
                        <a:t>　　飛行実施にあたり、クリアすべき機体の安全性や飛行エリア、</a:t>
                      </a:r>
                      <a:r>
                        <a:rPr kumimoji="1" lang="ja-JP" altLang="en-US" sz="1200" b="0" dirty="0">
                          <a:solidFill>
                            <a:schemeClr val="tx1"/>
                          </a:solidFill>
                        </a:rPr>
                        <a:t>離着陸場</a:t>
                      </a:r>
                      <a:r>
                        <a:rPr kumimoji="1" lang="ja-JP" altLang="en-US" sz="1200" dirty="0">
                          <a:solidFill>
                            <a:schemeClr val="tx1"/>
                          </a:solidFill>
                        </a:rPr>
                        <a:t>等の基準を明確にすることが不可欠。</a:t>
                      </a: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a:solidFill>
                            <a:schemeClr val="tx1"/>
                          </a:solidFill>
                        </a:rPr>
                        <a:t>▷空飛ぶクルマに関する社会受容性の向上</a:t>
                      </a:r>
                      <a:r>
                        <a:rPr kumimoji="1" lang="ja-JP" altLang="en-US" sz="1300" b="0" dirty="0">
                          <a:solidFill>
                            <a:schemeClr val="tx1"/>
                          </a:solidFill>
                        </a:rPr>
                        <a:t>（騒音・安全性等）</a:t>
                      </a: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a:solidFill>
                            <a:schemeClr val="tx1"/>
                          </a:solidFill>
                        </a:rPr>
                        <a:t>　　街なかで</a:t>
                      </a:r>
                      <a:r>
                        <a:rPr kumimoji="1" lang="ja-JP" altLang="en-US" sz="1200" strike="noStrike" dirty="0" smtClean="0">
                          <a:solidFill>
                            <a:schemeClr val="tx1"/>
                          </a:solidFill>
                        </a:rPr>
                        <a:t>の運航</a:t>
                      </a:r>
                      <a:r>
                        <a:rPr kumimoji="1" lang="ja-JP" altLang="en-US" sz="1200" strike="noStrike" dirty="0">
                          <a:solidFill>
                            <a:schemeClr val="tx1"/>
                          </a:solidFill>
                        </a:rPr>
                        <a:t>に向けては、住民の十分な理解を得る必要があり、空飛ぶクルマの安全性・利便性等の啓発活動が肝要。</a:t>
                      </a:r>
                      <a:endParaRPr kumimoji="1" lang="ja-JP" altLang="en-US" sz="1200" strike="noStrike"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1600251758"/>
                  </a:ext>
                </a:extLst>
              </a:tr>
              <a:tr h="33234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rPr>
                        <a:t>▷機体開発・実証事業・離着陸場の整備等に係る財政的負担</a:t>
                      </a:r>
                      <a:endParaRPr kumimoji="1" lang="en-US" altLang="ja-JP" sz="1300" b="1" dirty="0">
                        <a:solidFill>
                          <a:schemeClr val="tx1"/>
                        </a:solidFill>
                      </a:endParaRP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a:solidFill>
                            <a:schemeClr val="tx1"/>
                          </a:solidFill>
                          <a:latin typeface="+mn-ea"/>
                          <a:ea typeface="+mn-ea"/>
                        </a:rPr>
                        <a:t>　　</a:t>
                      </a:r>
                      <a:r>
                        <a:rPr kumimoji="1" lang="ja-JP" altLang="en-US" sz="1200" strike="noStrike" dirty="0">
                          <a:solidFill>
                            <a:schemeClr val="tx1"/>
                          </a:solidFill>
                        </a:rPr>
                        <a:t>先駆的な取組みであるため、研究開発や実証事業等のコストが見込みづらい。実用化に向けた課題に速やかに対応し、機体の</a:t>
                      </a:r>
                      <a:endParaRPr kumimoji="1" lang="en-US" altLang="ja-JP" sz="1200" strike="noStrike" dirty="0">
                        <a:solidFill>
                          <a:schemeClr val="tx1"/>
                        </a:solidFill>
                      </a:endParaRP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a:solidFill>
                            <a:schemeClr val="tx1"/>
                          </a:solidFill>
                        </a:rPr>
                        <a:t>　　開発や</a:t>
                      </a:r>
                      <a:r>
                        <a:rPr kumimoji="1" lang="ja-JP" altLang="en-US" sz="1200" b="0" dirty="0">
                          <a:solidFill>
                            <a:schemeClr val="tx1"/>
                          </a:solidFill>
                        </a:rPr>
                        <a:t>離着陸場</a:t>
                      </a:r>
                      <a:r>
                        <a:rPr kumimoji="1" lang="ja-JP" altLang="en-US" sz="1200" strike="noStrike" dirty="0">
                          <a:solidFill>
                            <a:schemeClr val="tx1"/>
                          </a:solidFill>
                        </a:rPr>
                        <a:t>の整備等を加速するためには、機動的かつ十分な財政支援が必要。</a:t>
                      </a:r>
                    </a:p>
                  </a:txBody>
                  <a:tcPr marL="100806" marR="100806" marT="50403" marB="50403" anchor="ctr"/>
                </a:tc>
                <a:extLst>
                  <a:ext uri="{0D108BD9-81ED-4DB2-BD59-A6C34878D82A}">
                    <a16:rowId xmlns:a16="http://schemas.microsoft.com/office/drawing/2014/main" val="1013540865"/>
                  </a:ext>
                </a:extLst>
              </a:tr>
            </a:tbl>
          </a:graphicData>
        </a:graphic>
      </p:graphicFrame>
      <p:graphicFrame>
        <p:nvGraphicFramePr>
          <p:cNvPr id="22" name="表 21"/>
          <p:cNvGraphicFramePr>
            <a:graphicFrameLocks noGrp="1"/>
          </p:cNvGraphicFramePr>
          <p:nvPr>
            <p:extLst/>
          </p:nvPr>
        </p:nvGraphicFramePr>
        <p:xfrm>
          <a:off x="657585" y="3247420"/>
          <a:ext cx="9540000" cy="1256778"/>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295878">
                <a:tc>
                  <a:txBody>
                    <a:bodyPr/>
                    <a:lstStyle/>
                    <a:p>
                      <a:pPr algn="l">
                        <a:lnSpc>
                          <a:spcPct val="100000"/>
                        </a:lnSpc>
                      </a:pPr>
                      <a:r>
                        <a:rPr kumimoji="1" lang="ja-JP" altLang="en-US" sz="1300" b="1" dirty="0"/>
                        <a:t>▷運航環境・安全性</a:t>
                      </a:r>
                      <a:r>
                        <a:rPr kumimoji="1" lang="ja-JP" altLang="en-US" sz="1300" b="1" dirty="0">
                          <a:solidFill>
                            <a:schemeClr val="tx1"/>
                          </a:solidFill>
                        </a:rPr>
                        <a:t>に</a:t>
                      </a:r>
                      <a:r>
                        <a:rPr kumimoji="1" lang="ja-JP" altLang="en-US" sz="1300" b="1" dirty="0" smtClean="0">
                          <a:solidFill>
                            <a:schemeClr val="tx1"/>
                          </a:solidFill>
                        </a:rPr>
                        <a:t>関する制度</a:t>
                      </a:r>
                      <a:r>
                        <a:rPr kumimoji="1" lang="ja-JP" altLang="en-US" sz="1300" b="1" dirty="0" smtClean="0"/>
                        <a:t>整備</a:t>
                      </a:r>
                      <a:r>
                        <a:rPr kumimoji="1" lang="ja-JP" altLang="en-US" sz="1300" b="0" dirty="0"/>
                        <a:t>（機体の安全基準、飛行高度、操縦者等の技能証明等の要件整備） </a:t>
                      </a:r>
                      <a:endParaRPr kumimoji="1" lang="en-US" altLang="ja-JP" sz="1300" b="0" dirty="0"/>
                    </a:p>
                  </a:txBody>
                  <a:tcPr marL="100806" marR="100806" marT="50403" marB="50403"/>
                </a:tc>
                <a:extLst>
                  <a:ext uri="{0D108BD9-81ED-4DB2-BD59-A6C34878D82A}">
                    <a16:rowId xmlns:a16="http://schemas.microsoft.com/office/drawing/2014/main" val="4193718493"/>
                  </a:ext>
                </a:extLst>
              </a:tr>
              <a:tr h="180000">
                <a:tc>
                  <a:txBody>
                    <a:bodyPr/>
                    <a:lstStyle/>
                    <a:p>
                      <a:pPr algn="l">
                        <a:lnSpc>
                          <a:spcPct val="100000"/>
                        </a:lnSpc>
                      </a:pPr>
                      <a:r>
                        <a:rPr kumimoji="1" lang="ja-JP" altLang="en-US" sz="1300" b="1" dirty="0"/>
                        <a:t>▷試験飛行に係る許認可申請等手続きの簡素化 </a:t>
                      </a:r>
                      <a:endParaRPr kumimoji="1" lang="en-US" altLang="ja-JP" sz="1300" b="0" dirty="0"/>
                    </a:p>
                  </a:txBody>
                  <a:tcPr marL="100806" marR="100806" marT="50403" marB="50403"/>
                </a:tc>
                <a:extLst>
                  <a:ext uri="{0D108BD9-81ED-4DB2-BD59-A6C34878D82A}">
                    <a16:rowId xmlns:a16="http://schemas.microsoft.com/office/drawing/2014/main" val="4251755479"/>
                  </a:ext>
                </a:extLst>
              </a:tr>
              <a:tr h="19527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a:t>▷離着陸場の整備に</a:t>
                      </a:r>
                      <a:r>
                        <a:rPr kumimoji="1" lang="ja-JP" altLang="en-US" sz="1300" b="1" baseline="0" dirty="0" smtClean="0">
                          <a:solidFill>
                            <a:schemeClr val="tx1"/>
                          </a:solidFill>
                        </a:rPr>
                        <a:t>関する制度整備</a:t>
                      </a:r>
                      <a:r>
                        <a:rPr kumimoji="1" lang="ja-JP" altLang="en-US" sz="1300" b="1" baseline="0" dirty="0"/>
                        <a:t>及び整備に係る補助制度の創設 </a:t>
                      </a:r>
                      <a:endParaRPr kumimoji="1" lang="en-US" altLang="ja-JP" sz="1300" b="0" baseline="0" dirty="0"/>
                    </a:p>
                  </a:txBody>
                  <a:tcPr marL="100806" marR="100806" marT="50403" marB="50403"/>
                </a:tc>
                <a:extLst>
                  <a:ext uri="{0D108BD9-81ED-4DB2-BD59-A6C34878D82A}">
                    <a16:rowId xmlns:a16="http://schemas.microsoft.com/office/drawing/2014/main" val="84979069"/>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a:t>▷</a:t>
                      </a:r>
                      <a:r>
                        <a:rPr kumimoji="1" lang="ja-JP" altLang="en-US" sz="1300" b="1" dirty="0"/>
                        <a:t>機体の研究開発や実証事業等への技術・財政支援 </a:t>
                      </a:r>
                      <a:endParaRPr kumimoji="1" lang="en-US" altLang="ja-JP" sz="1300" b="0" dirty="0"/>
                    </a:p>
                  </a:txBody>
                  <a:tcPr marL="100806" marR="100806" marT="50403" marB="50403"/>
                </a:tc>
                <a:extLst>
                  <a:ext uri="{0D108BD9-81ED-4DB2-BD59-A6C34878D82A}">
                    <a16:rowId xmlns:a16="http://schemas.microsoft.com/office/drawing/2014/main" val="3324084714"/>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7027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270312" y="1363640"/>
          <a:ext cx="9540001" cy="4332205"/>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332205">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自動運転の実現</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□自動運転の実証実験</a:t>
                      </a:r>
                      <a:endParaRPr lang="en-US" altLang="ja-JP" sz="1300" b="1" dirty="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a:solidFill>
                          <a:prstClr val="black"/>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dirty="0">
                          <a:latin typeface="BIZ UDPゴシック" panose="020B0400000000000000" pitchFamily="50" charset="-128"/>
                          <a:ea typeface="BIZ UDPゴシック" panose="020B0400000000000000" pitchFamily="50" charset="-128"/>
                        </a:rPr>
                        <a:t>・万博会場となる夢洲等</a:t>
                      </a:r>
                      <a:r>
                        <a:rPr lang="ja-JP" altLang="en-US" sz="1100" dirty="0" smtClean="0">
                          <a:latin typeface="BIZ UDPゴシック" panose="020B0400000000000000" pitchFamily="50" charset="-128"/>
                          <a:ea typeface="BIZ UDPゴシック" panose="020B0400000000000000" pitchFamily="50" charset="-128"/>
                        </a:rPr>
                        <a:t>で、民間</a:t>
                      </a:r>
                      <a:r>
                        <a:rPr lang="ja-JP" altLang="en-US" sz="1100" dirty="0">
                          <a:latin typeface="BIZ UDPゴシック" panose="020B0400000000000000" pitchFamily="50" charset="-128"/>
                          <a:ea typeface="BIZ UDPゴシック" panose="020B0400000000000000" pitchFamily="50" charset="-128"/>
                        </a:rPr>
                        <a:t>企業により実証実験を実施中（レベル２、４）</a:t>
                      </a:r>
                    </a:p>
                    <a:p>
                      <a:pPr marL="0" indent="0">
                        <a:lnSpc>
                          <a:spcPct val="100000"/>
                        </a:lnSpc>
                        <a:spcBef>
                          <a:spcPts val="0"/>
                        </a:spcBef>
                        <a:spcAft>
                          <a:spcPts val="0"/>
                        </a:spcAft>
                        <a:defRPr/>
                      </a:pPr>
                      <a:endParaRPr lang="en-US" altLang="ja-JP" sz="8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dirty="0">
                          <a:solidFill>
                            <a:prstClr val="black"/>
                          </a:solidFill>
                          <a:latin typeface="BIZ UDPゴシック" panose="020B0400000000000000" pitchFamily="50" charset="-128"/>
                          <a:ea typeface="BIZ UDPゴシック" panose="020B0400000000000000" pitchFamily="50" charset="-128"/>
                        </a:rPr>
                        <a:t>・郊外の高齢化が進む団地で地域の足として実証を実施中（レベル３　河内長野市）</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 name="グループ化 1"/>
          <p:cNvGrpSpPr/>
          <p:nvPr/>
        </p:nvGrpSpPr>
        <p:grpSpPr>
          <a:xfrm>
            <a:off x="4640198" y="1654008"/>
            <a:ext cx="2412000" cy="1901015"/>
            <a:chOff x="4654431" y="1754945"/>
            <a:chExt cx="2412000" cy="2062968"/>
          </a:xfrm>
        </p:grpSpPr>
        <p:sp>
          <p:nvSpPr>
            <p:cNvPr id="34" name="正方形/長方形 33">
              <a:extLst>
                <a:ext uri="{FF2B5EF4-FFF2-40B4-BE49-F238E27FC236}">
                  <a16:creationId xmlns:a16="http://schemas.microsoft.com/office/drawing/2014/main" id="{42AB246C-D6C3-4324-A739-9AC17F6C0836}"/>
                </a:ext>
              </a:extLst>
            </p:cNvPr>
            <p:cNvSpPr/>
            <p:nvPr/>
          </p:nvSpPr>
          <p:spPr>
            <a:xfrm>
              <a:off x="4654431" y="1894535"/>
              <a:ext cx="2412000" cy="1923378"/>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prstClr val="black"/>
                  </a:solidFill>
                  <a:latin typeface="BIZ UDPゴシック" panose="020B0400000000000000" pitchFamily="50" charset="-128"/>
                  <a:ea typeface="BIZ UDPゴシック" panose="020B0400000000000000" pitchFamily="50" charset="-128"/>
                </a:rPr>
                <a:t>会場までのアクセスや会場内において、自動運転で安全に移動</a:t>
              </a:r>
              <a:endParaRPr kumimoji="1" lang="en-US" altLang="ja-JP" sz="1300" b="1" dirty="0">
                <a:solidFill>
                  <a:prstClr val="black"/>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prstClr val="black"/>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・主</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要駅</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から</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万博会場へのアクセスをレベル４の完全自動運転化で輸送</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prstClr val="black"/>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・広大な万博会場の移動を、自動運転車により安全に移動</a:t>
              </a: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54431" y="1754945"/>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世界的に開発競争が激化する自動運転（レベル４）を、万博会場へのアクセスや会場内の移動で実現。安全・快適な未来のモビリティ社会の体験を通じ、その後の社会実装につなげていく。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47883"/>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　自動</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運転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80" name="グループ化 79"/>
          <p:cNvGrpSpPr>
            <a:grpSpLocks/>
          </p:cNvGrpSpPr>
          <p:nvPr/>
        </p:nvGrpSpPr>
        <p:grpSpPr>
          <a:xfrm>
            <a:off x="2041968" y="2448222"/>
            <a:ext cx="2449190" cy="2163040"/>
            <a:chOff x="1325065" y="2434591"/>
            <a:chExt cx="2907129" cy="2922676"/>
          </a:xfrm>
        </p:grpSpPr>
        <p:pic>
          <p:nvPicPr>
            <p:cNvPr id="81" name="図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065" y="2434591"/>
              <a:ext cx="2907129" cy="2922676"/>
            </a:xfrm>
            <a:prstGeom prst="rect">
              <a:avLst/>
            </a:prstGeom>
          </p:spPr>
        </p:pic>
        <p:sp>
          <p:nvSpPr>
            <p:cNvPr id="82" name="正方形/長方形 81">
              <a:extLst>
                <a:ext uri="{FF2B5EF4-FFF2-40B4-BE49-F238E27FC236}">
                  <a16:creationId xmlns:a16="http://schemas.microsoft.com/office/drawing/2014/main" id="{629137E7-C1B9-4208-BA8D-6F2122E10AF2}"/>
                </a:ext>
              </a:extLst>
            </p:cNvPr>
            <p:cNvSpPr/>
            <p:nvPr/>
          </p:nvSpPr>
          <p:spPr>
            <a:xfrm>
              <a:off x="2976178" y="4841632"/>
              <a:ext cx="1198735" cy="287890"/>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コスモスクエア駅</a:t>
              </a:r>
              <a:endParaRPr kumimoji="1" lang="en-US" altLang="ja-JP" sz="1000" b="1" dirty="0">
                <a:solidFill>
                  <a:schemeClr val="tx1"/>
                </a:solidFill>
                <a:latin typeface="Meiryo UI" panose="020B0604030504040204" pitchFamily="50" charset="-128"/>
                <a:ea typeface="Meiryo UI" panose="020B0604030504040204" pitchFamily="50" charset="-128"/>
              </a:endParaRPr>
            </a:p>
          </p:txBody>
        </p:sp>
        <p:sp>
          <p:nvSpPr>
            <p:cNvPr id="83" name="正方形/長方形 82">
              <a:extLst>
                <a:ext uri="{FF2B5EF4-FFF2-40B4-BE49-F238E27FC236}">
                  <a16:creationId xmlns:a16="http://schemas.microsoft.com/office/drawing/2014/main" id="{629137E7-C1B9-4208-BA8D-6F2122E10AF2}"/>
                </a:ext>
              </a:extLst>
            </p:cNvPr>
            <p:cNvSpPr/>
            <p:nvPr/>
          </p:nvSpPr>
          <p:spPr>
            <a:xfrm>
              <a:off x="1450375" y="3675930"/>
              <a:ext cx="522618" cy="254160"/>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夢洲</a:t>
              </a:r>
              <a:endParaRPr kumimoji="1" lang="en-US" altLang="ja-JP" sz="1000" b="1" dirty="0">
                <a:solidFill>
                  <a:schemeClr val="tx1"/>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29137E7-C1B9-4208-BA8D-6F2122E10AF2}"/>
                </a:ext>
              </a:extLst>
            </p:cNvPr>
            <p:cNvSpPr/>
            <p:nvPr/>
          </p:nvSpPr>
          <p:spPr>
            <a:xfrm>
              <a:off x="1653901" y="2774861"/>
              <a:ext cx="660341" cy="16119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レベル４</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629137E7-C1B9-4208-BA8D-6F2122E10AF2}"/>
                </a:ext>
              </a:extLst>
            </p:cNvPr>
            <p:cNvSpPr/>
            <p:nvPr/>
          </p:nvSpPr>
          <p:spPr>
            <a:xfrm>
              <a:off x="2372716" y="4031178"/>
              <a:ext cx="679063" cy="1177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レベル２</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sp>
        <p:nvSpPr>
          <p:cNvPr id="92" name="ホームベース 91"/>
          <p:cNvSpPr/>
          <p:nvPr/>
        </p:nvSpPr>
        <p:spPr>
          <a:xfrm>
            <a:off x="1914222" y="4595169"/>
            <a:ext cx="2704681" cy="250409"/>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（出典）</a:t>
            </a:r>
            <a:r>
              <a:rPr kumimoji="1" lang="en-US" altLang="ja-JP" sz="700" dirty="0">
                <a:solidFill>
                  <a:schemeClr val="tx1"/>
                </a:solidFill>
                <a:latin typeface="BIZ UDPゴシック" panose="020B0400000000000000" pitchFamily="50" charset="-128"/>
                <a:ea typeface="BIZ UDPゴシック" panose="020B0400000000000000" pitchFamily="50" charset="-128"/>
              </a:rPr>
              <a:t>2025</a:t>
            </a:r>
            <a:r>
              <a:rPr kumimoji="1" lang="ja-JP" altLang="en-US" sz="700" dirty="0">
                <a:solidFill>
                  <a:schemeClr val="tx1"/>
                </a:solidFill>
                <a:latin typeface="BIZ UDPゴシック" panose="020B0400000000000000" pitchFamily="50" charset="-128"/>
                <a:ea typeface="BIZ UDPゴシック" panose="020B0400000000000000" pitchFamily="50" charset="-128"/>
              </a:rPr>
              <a:t>年日本国際博覧会協会</a:t>
            </a:r>
            <a:r>
              <a:rPr kumimoji="1" lang="en-US" altLang="ja-JP" sz="700" dirty="0">
                <a:solidFill>
                  <a:schemeClr val="tx1"/>
                </a:solidFill>
                <a:latin typeface="BIZ UDPゴシック" panose="020B0400000000000000" pitchFamily="50" charset="-128"/>
                <a:ea typeface="BIZ UDPゴシック" panose="020B0400000000000000" pitchFamily="50" charset="-128"/>
              </a:rPr>
              <a:t>HP</a:t>
            </a:r>
          </a:p>
        </p:txBody>
      </p:sp>
      <p:grpSp>
        <p:nvGrpSpPr>
          <p:cNvPr id="93" name="グループ化 92"/>
          <p:cNvGrpSpPr/>
          <p:nvPr/>
        </p:nvGrpSpPr>
        <p:grpSpPr>
          <a:xfrm>
            <a:off x="243016" y="1173080"/>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pSp>
        <p:nvGrpSpPr>
          <p:cNvPr id="99" name="グループ化 98"/>
          <p:cNvGrpSpPr/>
          <p:nvPr/>
        </p:nvGrpSpPr>
        <p:grpSpPr>
          <a:xfrm>
            <a:off x="7350279" y="2518369"/>
            <a:ext cx="2121593" cy="1623429"/>
            <a:chOff x="5659334" y="3141069"/>
            <a:chExt cx="2186190" cy="1755087"/>
          </a:xfrm>
        </p:grpSpPr>
        <p:pic>
          <p:nvPicPr>
            <p:cNvPr id="100" name="図 99"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101" name="正方形/長方形 100"/>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53"/>
          <p:cNvSpPr txBox="1"/>
          <p:nvPr/>
        </p:nvSpPr>
        <p:spPr>
          <a:xfrm>
            <a:off x="243016" y="5732449"/>
            <a:ext cx="6501032" cy="626701"/>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dirty="0">
              <a:latin typeface="BIZ UDPゴシック" panose="020B0400000000000000" pitchFamily="50" charset="-128"/>
              <a:ea typeface="BIZ UDPゴシック" panose="020B0400000000000000" pitchFamily="50" charset="-128"/>
            </a:endParaRPr>
          </a:p>
          <a:p>
            <a:pPr lvl="0" defTabSz="959937">
              <a:defRPr/>
            </a:pPr>
            <a:r>
              <a:rPr kumimoji="1" lang="ja-JP" altLang="en-US" sz="900" dirty="0">
                <a:latin typeface="BIZ UDPゴシック" panose="020B0400000000000000" pitchFamily="50" charset="-128"/>
                <a:ea typeface="BIZ UDPゴシック" panose="020B0400000000000000" pitchFamily="50" charset="-128"/>
              </a:rPr>
              <a:t>・レベル２：部分運転自動化（人が運転）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0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96420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24320"/>
            <a:ext cx="9434300" cy="12443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830306"/>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・自動運転の実証事業・実装支援（実証フィールドの提供など） </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365829"/>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955373"/>
          <a:ext cx="8984358" cy="78073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smtClean="0">
                          <a:latin typeface="+mn-ea"/>
                        </a:rPr>
                        <a:t>・自動運転の一層の推進＜デジタル庁、内閣府、警察庁、総務省、経産省、国交省＞</a:t>
                      </a:r>
                    </a:p>
                    <a:p>
                      <a:r>
                        <a:rPr kumimoji="1" lang="ja-JP" altLang="en-US" sz="1200" dirty="0" smtClean="0">
                          <a:latin typeface="+mn-ea"/>
                        </a:rPr>
                        <a:t>・</a:t>
                      </a:r>
                      <a:r>
                        <a:rPr kumimoji="1" lang="en-US" altLang="ja-JP" sz="1200" dirty="0" smtClean="0">
                          <a:latin typeface="+mn-ea"/>
                        </a:rPr>
                        <a:t>Beyond 5G ready </a:t>
                      </a:r>
                      <a:r>
                        <a:rPr kumimoji="1" lang="ja-JP" altLang="en-US" sz="1200" dirty="0" smtClean="0">
                          <a:latin typeface="+mn-ea"/>
                        </a:rPr>
                        <a:t>ショーケースの実現＜総務省＞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3" name="表 2"/>
          <p:cNvGraphicFramePr>
            <a:graphicFrameLocks noGrp="1"/>
          </p:cNvGraphicFramePr>
          <p:nvPr>
            <p:extLst/>
          </p:nvPr>
        </p:nvGraphicFramePr>
        <p:xfrm>
          <a:off x="620609" y="673416"/>
          <a:ext cx="9460016" cy="1146492"/>
        </p:xfrm>
        <a:graphic>
          <a:graphicData uri="http://schemas.openxmlformats.org/drawingml/2006/table">
            <a:tbl>
              <a:tblPr firstRow="1" bandRow="1">
                <a:tableStyleId>{2D5ABB26-0587-4C30-8999-92F81FD0307C}</a:tableStyleId>
              </a:tblPr>
              <a:tblGrid>
                <a:gridCol w="9460016">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t>▷万博開催時における自動運転（レベル４）の移動サービスの実現に向けた環境整備</a:t>
                      </a:r>
                    </a:p>
                    <a:p>
                      <a:pPr marL="271463" indent="-271463" algn="l"/>
                      <a:r>
                        <a:rPr kumimoji="1" lang="ja-JP" altLang="en-US" sz="1200" dirty="0" smtClean="0"/>
                        <a:t>　　レベル４の自動運転には高度な通信環境整備が不可欠。また、路側センサー等のインフラ整備や、遠隔管制等に関する詳細な</a:t>
                      </a:r>
                    </a:p>
                    <a:p>
                      <a:pPr marL="271463" indent="-271463" algn="l"/>
                      <a:r>
                        <a:rPr kumimoji="1" lang="ja-JP" altLang="en-US" sz="1200" dirty="0" smtClean="0"/>
                        <a:t>　　ルール整備が必要。</a:t>
                      </a: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smtClean="0"/>
                        <a:t>▷自動運転（レベル４）の移動サービスの実証に対する財政的負担</a:t>
                      </a: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t>　　安全な移動サービスを提供するためには、交通事業者が運行ノウハウを構築する実証等が必要であるが、財政負担が大きい。</a:t>
                      </a:r>
                    </a:p>
                  </a:txBody>
                  <a:tcPr marL="100806" marR="100806" marT="50403" marB="50403" anchor="ctr"/>
                </a:tc>
                <a:extLst>
                  <a:ext uri="{0D108BD9-81ED-4DB2-BD59-A6C34878D82A}">
                    <a16:rowId xmlns:a16="http://schemas.microsoft.com/office/drawing/2014/main" val="1600251758"/>
                  </a:ext>
                </a:extLst>
              </a:tr>
            </a:tbl>
          </a:graphicData>
        </a:graphic>
      </p:graphicFrame>
      <p:graphicFrame>
        <p:nvGraphicFramePr>
          <p:cNvPr id="22" name="表 21"/>
          <p:cNvGraphicFramePr>
            <a:graphicFrameLocks noGrp="1"/>
          </p:cNvGraphicFramePr>
          <p:nvPr>
            <p:extLst/>
          </p:nvPr>
        </p:nvGraphicFramePr>
        <p:xfrm>
          <a:off x="657585" y="3376915"/>
          <a:ext cx="9540000" cy="108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0000">
                <a:tc>
                  <a:txBody>
                    <a:bodyPr/>
                    <a:lstStyle/>
                    <a:p>
                      <a:pPr algn="l">
                        <a:lnSpc>
                          <a:spcPct val="100000"/>
                        </a:lnSpc>
                      </a:pPr>
                      <a:r>
                        <a:rPr kumimoji="1" lang="ja-JP" altLang="en-US" sz="1300" b="1" dirty="0" smtClean="0"/>
                        <a:t>▷万博開催時における自動運転（レベル４）実現のため必要かつ高度な</a:t>
                      </a:r>
                      <a:r>
                        <a:rPr kumimoji="1" lang="ja-JP" altLang="en-US" sz="1300" b="1" smtClean="0"/>
                        <a:t>通信環境や路側センサー等</a:t>
                      </a:r>
                      <a:r>
                        <a:rPr kumimoji="1" lang="ja-JP" altLang="en-US" sz="1300" b="1" dirty="0" smtClean="0"/>
                        <a:t>のインフラ整備 </a:t>
                      </a:r>
                      <a:endParaRPr kumimoji="1" lang="en-US" altLang="ja-JP" sz="1300" b="0" dirty="0" smtClean="0"/>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dirty="0" smtClean="0"/>
                        <a:t>▷遠隔管制の運行基準や監視員の資格要件について具体的な制度の早期整備</a:t>
                      </a:r>
                      <a:endParaRPr kumimoji="1" lang="en-US" altLang="ja-JP" sz="1300" b="1" dirty="0" smtClean="0"/>
                    </a:p>
                  </a:txBody>
                  <a:tcPr marL="100806" marR="100806" marT="50403" marB="50403"/>
                </a:tc>
                <a:extLst>
                  <a:ext uri="{0D108BD9-81ED-4DB2-BD59-A6C34878D82A}">
                    <a16:rowId xmlns:a16="http://schemas.microsoft.com/office/drawing/2014/main" val="4251755479"/>
                  </a:ext>
                </a:extLst>
              </a:tr>
              <a:tr h="360000">
                <a:tc>
                  <a:txBody>
                    <a:bodyPr/>
                    <a:lstStyle/>
                    <a:p>
                      <a:pPr algn="l">
                        <a:lnSpc>
                          <a:spcPct val="100000"/>
                        </a:lnSpc>
                      </a:pPr>
                      <a:r>
                        <a:rPr kumimoji="1" lang="ja-JP" altLang="en-US" sz="1300" b="1" dirty="0" smtClean="0"/>
                        <a:t>▷運行事業者等が実施する自動運転（レベル４）移動サービスの実証・実装運行に対する財政支援 </a:t>
                      </a:r>
                      <a:endParaRPr kumimoji="1" lang="en-US" altLang="ja-JP" sz="1300" b="1" dirty="0" smtClean="0"/>
                    </a:p>
                  </a:txBody>
                  <a:tcPr marL="100806" marR="100806" marT="50403" marB="50403"/>
                </a:tc>
                <a:extLst>
                  <a:ext uri="{0D108BD9-81ED-4DB2-BD59-A6C34878D82A}">
                    <a16:rowId xmlns:a16="http://schemas.microsoft.com/office/drawing/2014/main" val="548568689"/>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1153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270311" y="1399258"/>
          <a:ext cx="9540001" cy="3731703"/>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3731703">
                <a:tc>
                  <a:txBody>
                    <a:bodyPr/>
                    <a:lstStyle/>
                    <a:p>
                      <a:pPr marL="0" indent="0">
                        <a:lnSpc>
                          <a:spcPct val="100000"/>
                        </a:lnSpc>
                        <a:spcBef>
                          <a:spcPts val="0"/>
                        </a:spcBef>
                        <a:spcAft>
                          <a:spcPts val="0"/>
                        </a:spcAft>
                      </a:pPr>
                      <a:r>
                        <a:rPr kumimoji="1" lang="en-US" altLang="ja-JP" sz="130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の展開</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a:t>
                      </a:r>
                      <a:r>
                        <a:rPr lang="en-US" altLang="ja-JP" sz="1300" b="1" dirty="0" err="1" smtClean="0">
                          <a:solidFill>
                            <a:prstClr val="black"/>
                          </a:solidFill>
                          <a:latin typeface="BIZ UDPゴシック" panose="020B0400000000000000" pitchFamily="50" charset="-128"/>
                          <a:ea typeface="BIZ UDPゴシック" panose="020B0400000000000000" pitchFamily="50" charset="-128"/>
                        </a:rPr>
                        <a:t>MaaS</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スタート</a:t>
                      </a:r>
                    </a:p>
                    <a:p>
                      <a:pPr marL="0" indent="0" defTabSz="443194">
                        <a:lnSpc>
                          <a:spcPct val="100000"/>
                        </a:lnSpc>
                        <a:spcBef>
                          <a:spcPts val="0"/>
                        </a:spcBef>
                        <a:spcAft>
                          <a:spcPts val="0"/>
                        </a:spcAft>
                        <a:defRPr/>
                      </a:pPr>
                      <a:endParaRPr lang="ja-JP" altLang="en-US" sz="400" b="1"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・関西</a:t>
                      </a:r>
                      <a:r>
                        <a:rPr lang="en-US" altLang="ja-JP" sz="1100" dirty="0" err="1" smtClean="0">
                          <a:latin typeface="BIZ UDPゴシック" panose="020B0400000000000000" pitchFamily="50" charset="-128"/>
                          <a:ea typeface="BIZ UDPゴシック" panose="020B0400000000000000" pitchFamily="50" charset="-128"/>
                        </a:rPr>
                        <a:t>MaaS</a:t>
                      </a:r>
                      <a:r>
                        <a:rPr lang="ja-JP" altLang="en-US" sz="1100" dirty="0" smtClean="0">
                          <a:latin typeface="BIZ UDPゴシック" panose="020B0400000000000000" pitchFamily="50" charset="-128"/>
                          <a:ea typeface="BIZ UDPゴシック" panose="020B0400000000000000" pitchFamily="50" charset="-128"/>
                        </a:rPr>
                        <a:t>検討会</a:t>
                      </a:r>
                      <a:r>
                        <a:rPr lang="en-US" altLang="ja-JP" sz="1100" dirty="0" smtClean="0">
                          <a:latin typeface="BIZ UDPゴシック" panose="020B0400000000000000" pitchFamily="50" charset="-128"/>
                          <a:ea typeface="BIZ UDPゴシック" panose="020B0400000000000000" pitchFamily="50" charset="-128"/>
                        </a:rPr>
                        <a:t>(2019</a:t>
                      </a:r>
                      <a:r>
                        <a:rPr lang="ja-JP" altLang="en-US" sz="1100" dirty="0" smtClean="0">
                          <a:latin typeface="BIZ UDPゴシック" panose="020B0400000000000000" pitchFamily="50" charset="-128"/>
                          <a:ea typeface="BIZ UDPゴシック" panose="020B0400000000000000" pitchFamily="50" charset="-128"/>
                        </a:rPr>
                        <a:t>年</a:t>
                      </a:r>
                      <a:r>
                        <a:rPr lang="en-US" altLang="ja-JP" sz="1100" dirty="0" smtClean="0">
                          <a:latin typeface="BIZ UDPゴシック" panose="020B0400000000000000" pitchFamily="50" charset="-128"/>
                          <a:ea typeface="BIZ UDPゴシック" panose="020B0400000000000000" pitchFamily="50" charset="-128"/>
                        </a:rPr>
                        <a:t>10</a:t>
                      </a:r>
                      <a:r>
                        <a:rPr lang="ja-JP" altLang="en-US" sz="1100" dirty="0" smtClean="0">
                          <a:latin typeface="BIZ UDPゴシック" panose="020B0400000000000000" pitchFamily="50" charset="-128"/>
                          <a:ea typeface="BIZ UDPゴシック" panose="020B0400000000000000" pitchFamily="50" charset="-128"/>
                        </a:rPr>
                        <a:t>月設</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立</a:t>
                      </a:r>
                      <a:r>
                        <a:rPr lang="en-US" altLang="ja-JP" sz="1100" dirty="0" smtClean="0">
                          <a:latin typeface="BIZ UDPゴシック" panose="020B0400000000000000" pitchFamily="50" charset="-128"/>
                          <a:ea typeface="BIZ UDPゴシック" panose="020B0400000000000000" pitchFamily="50" charset="-128"/>
                        </a:rPr>
                        <a:t>)</a:t>
                      </a: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▷鉄道</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社（</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JR</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西、</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Osaka Metro</a:t>
                      </a: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私鉄</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5</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社）で構成</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２</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月設立）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82563" indent="-182563"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▷交通・観光・商業が連携した「関西　</a:t>
                      </a:r>
                      <a:r>
                        <a:rPr kumimoji="1" lang="en-US" altLang="ja-JP" sz="110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」をめざす</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82563" indent="-182563"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▷国</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府</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大阪市、関西広域連合、万博協会、経済団体、交通関係団体（鉄道</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社含む）等で構成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 </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2022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年度：鉄道経路検索等</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2023</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年度～：順次機能を拡充</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オンデマンド交通の社会実験開始</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動サービスを提供</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▷スマホで一括検索・予約・決済</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（万博会場までの効率的な移動手段の</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案内、乗車券・万博チケット購入など）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▷位置情報をもとに関西への観光周遊</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▷外国人来訪者にも対応（多言語）</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err="1" smtClean="0">
                          <a:solidFill>
                            <a:schemeClr val="tx1"/>
                          </a:solidFill>
                          <a:latin typeface="BIZ UDPゴシック" panose="020B0400000000000000" pitchFamily="50" charset="-128"/>
                          <a:ea typeface="BIZ UDPゴシック" panose="020B0400000000000000" pitchFamily="50" charset="-128"/>
                        </a:rPr>
                        <a:t>が拡</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a:t>
                      </a: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・交通、観光、宿泊などサービス拡充</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オンデマン</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ド交通を組込んだ</a:t>
                      </a:r>
                      <a:r>
                        <a:rPr kumimoji="1" lang="en-US" altLang="ja-JP" sz="1100" b="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により、移動</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利便性が向上</a:t>
                      </a:r>
                      <a:b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→ラストワンマイル問題の解消に</a:t>
                      </a:r>
                      <a:r>
                        <a:rPr kumimoji="1" lang="ja-JP" altLang="en-US" sz="1100" b="0" dirty="0" err="1" smtClean="0">
                          <a:solidFill>
                            <a:schemeClr val="tx1"/>
                          </a:solidFill>
                          <a:latin typeface="BIZ UDPゴシック" panose="020B0400000000000000" pitchFamily="50" charset="-128"/>
                          <a:ea typeface="BIZ UDPゴシック" panose="020B0400000000000000" pitchFamily="50" charset="-128"/>
                        </a:rPr>
                        <a:t>つな</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げる</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4584" y="568375"/>
            <a:ext cx="9540000" cy="461665"/>
          </a:xfrm>
          <a:prstGeom prst="rect">
            <a:avLst/>
          </a:prstGeom>
          <a:noFill/>
          <a:ln w="6350">
            <a:noFill/>
            <a:prstDash val="dash"/>
          </a:ln>
        </p:spPr>
        <p:txBody>
          <a:bodyPr wrap="square">
            <a:spAutoFit/>
          </a:bodyPr>
          <a:lstStyle/>
          <a:p>
            <a:pPr lvl="0">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官民</a:t>
            </a:r>
            <a:r>
              <a:rPr lang="ja-JP" altLang="en-US" sz="1200" dirty="0">
                <a:solidFill>
                  <a:prstClr val="black"/>
                </a:solidFill>
                <a:latin typeface="BIZ UDPゴシック" panose="020B0400000000000000" pitchFamily="50" charset="-128"/>
                <a:ea typeface="BIZ UDPゴシック" panose="020B0400000000000000" pitchFamily="50" charset="-128"/>
              </a:rPr>
              <a:t>が連携し、万博来訪者向けの</a:t>
            </a:r>
            <a:r>
              <a:rPr lang="en-US" altLang="ja-JP" sz="1200" dirty="0" err="1">
                <a:solidFill>
                  <a:prstClr val="black"/>
                </a:solidFill>
                <a:latin typeface="BIZ UDPゴシック" panose="020B0400000000000000" pitchFamily="50" charset="-128"/>
                <a:ea typeface="BIZ UDPゴシック" panose="020B0400000000000000" pitchFamily="50" charset="-128"/>
              </a:rPr>
              <a:t>MaaS</a:t>
            </a:r>
            <a:r>
              <a:rPr lang="ja-JP" altLang="en-US" sz="12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　</a:t>
            </a:r>
            <a:r>
              <a:rPr kumimoji="1" lang="en-US" altLang="ja-JP" b="1" dirty="0" err="1">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37766" y="1114904"/>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56275" y="1576175"/>
              <a:ext cx="8044036" cy="393157"/>
              <a:chOff x="396163" y="886368"/>
              <a:chExt cx="6833447"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396163"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39" name="テキスト ボックス 38">
            <a:extLst>
              <a:ext uri="{FF2B5EF4-FFF2-40B4-BE49-F238E27FC236}">
                <a16:creationId xmlns:a16="http://schemas.microsoft.com/office/drawing/2014/main" id="{233774CE-BB03-49E5-94E8-1F2C71E354FD}"/>
              </a:ext>
            </a:extLst>
          </p:cNvPr>
          <p:cNvSpPr txBox="1"/>
          <p:nvPr/>
        </p:nvSpPr>
        <p:spPr>
          <a:xfrm>
            <a:off x="5313973" y="4803486"/>
            <a:ext cx="1562104" cy="342923"/>
          </a:xfrm>
          <a:prstGeom prst="rect">
            <a:avLst/>
          </a:prstGeom>
          <a:noFill/>
        </p:spPr>
        <p:txBody>
          <a:bodyPr wrap="square" lIns="0" tIns="0" rIns="0" bIns="0" rtlCol="0" anchor="ctr" anchorCtr="0">
            <a:noAutofit/>
          </a:bodyPr>
          <a:lstStyle/>
          <a:p>
            <a:r>
              <a:rPr lang="ja-JP" altLang="en-US" sz="800" b="1"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err="1" smtClean="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smtClean="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smtClean="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0" name="正方形/長方形 39"/>
          <p:cNvSpPr/>
          <p:nvPr/>
        </p:nvSpPr>
        <p:spPr>
          <a:xfrm>
            <a:off x="260117" y="5240740"/>
            <a:ext cx="5888150" cy="601185"/>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900" dirty="0" err="1">
                <a:solidFill>
                  <a:schemeClr val="tx1"/>
                </a:solidFill>
                <a:latin typeface="BIZ UDPゴシック" panose="020B0400000000000000" pitchFamily="50" charset="-128"/>
                <a:ea typeface="BIZ UDPゴシック" panose="020B0400000000000000" pitchFamily="50" charset="-128"/>
              </a:rPr>
              <a:t>MaaS</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決済などを</a:t>
            </a:r>
            <a:r>
              <a:rPr kumimoji="1" lang="ja-JP" altLang="en-US" sz="900" dirty="0">
                <a:solidFill>
                  <a:schemeClr val="tx1"/>
                </a:solidFill>
                <a:latin typeface="BIZ UDPゴシック" panose="020B0400000000000000" pitchFamily="50" charset="-128"/>
                <a:ea typeface="BIZ UDPゴシック" panose="020B0400000000000000" pitchFamily="50" charset="-128"/>
              </a:rPr>
              <a:t>一体的に提供する</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サービス</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交通：利用者の予約に対して</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1"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34" name="グループ化 33"/>
          <p:cNvGrpSpPr/>
          <p:nvPr/>
        </p:nvGrpSpPr>
        <p:grpSpPr>
          <a:xfrm>
            <a:off x="4613672" y="3265110"/>
            <a:ext cx="2681702" cy="1594250"/>
            <a:chOff x="4613672" y="3194770"/>
            <a:chExt cx="2588987" cy="1594250"/>
          </a:xfrm>
        </p:grpSpPr>
        <p:sp>
          <p:nvSpPr>
            <p:cNvPr id="35" name="円形吹き出し 34"/>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42" name="図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43" name="図 4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44" name="テキスト ボックス 43"/>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45" name="図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46" name="図 45"/>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47" name="図 4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48" name="図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49" name="テキスト ボックス 48"/>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1" name="テキスト ボックス 50"/>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52" name="図 51"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Tree>
    <p:extLst>
      <p:ext uri="{BB962C8B-B14F-4D97-AF65-F5344CB8AC3E}">
        <p14:creationId xmlns:p14="http://schemas.microsoft.com/office/powerpoint/2010/main" val="1480780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830306"/>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・「関西</a:t>
                      </a:r>
                      <a:r>
                        <a:rPr kumimoji="1" lang="en-US" altLang="ja-JP" sz="1200" b="1" dirty="0" err="1" smtClean="0"/>
                        <a:t>MaaS</a:t>
                      </a:r>
                      <a:r>
                        <a:rPr kumimoji="1" lang="ja-JP" altLang="en-US" sz="1200" b="1" dirty="0" smtClean="0"/>
                        <a:t>推進連絡会議」への参画、事業者間調整支援等</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a:t>
                      </a:r>
                      <a:r>
                        <a:rPr kumimoji="1" lang="en-US" altLang="ja-JP" sz="1200" b="1" dirty="0" err="1" smtClean="0"/>
                        <a:t>MaaS</a:t>
                      </a:r>
                      <a:r>
                        <a:rPr kumimoji="1" lang="ja-JP" altLang="en-US" sz="1200" b="1" dirty="0" smtClean="0"/>
                        <a:t>促進に向け、交通事業者のキャッシュレス化導入や実証実験、データ共通化の取組み等への補助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・事業者が実施する</a:t>
                      </a:r>
                      <a:r>
                        <a:rPr kumimoji="1" lang="en-US" altLang="ja-JP" sz="1200" b="1" dirty="0" smtClean="0"/>
                        <a:t>AI</a:t>
                      </a:r>
                      <a:r>
                        <a:rPr kumimoji="1" lang="ja-JP" altLang="en-US" sz="1200" b="1" dirty="0" smtClean="0"/>
                        <a:t>オンデマンド交通実証事業への</a:t>
                      </a:r>
                      <a:r>
                        <a:rPr kumimoji="1" lang="ja-JP" altLang="en-US" sz="1200" b="1" dirty="0" smtClean="0">
                          <a:solidFill>
                            <a:schemeClr val="tx1"/>
                          </a:solidFill>
                        </a:rPr>
                        <a:t>支援</a:t>
                      </a:r>
                      <a:endParaRPr kumimoji="1" lang="ja-JP" altLang="en-US" sz="1200" b="1" strike="sngStrike" dirty="0" smtClean="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438399"/>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955373"/>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smtClean="0">
                          <a:latin typeface="+mn-ea"/>
                        </a:rPr>
                        <a:t>・</a:t>
                      </a:r>
                      <a:r>
                        <a:rPr kumimoji="1" lang="en-US" altLang="ja-JP" sz="1200" dirty="0" err="1" smtClean="0">
                          <a:latin typeface="+mn-ea"/>
                        </a:rPr>
                        <a:t>MaaS</a:t>
                      </a:r>
                      <a:r>
                        <a:rPr kumimoji="1" lang="ja-JP" altLang="en-US" sz="1200" dirty="0" smtClean="0">
                          <a:latin typeface="+mn-ea"/>
                        </a:rPr>
                        <a:t>などの新たなモビリティサービスの推進＜国交省＞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3" name="表 2"/>
          <p:cNvGraphicFramePr>
            <a:graphicFrameLocks noGrp="1"/>
          </p:cNvGraphicFramePr>
          <p:nvPr>
            <p:extLst/>
          </p:nvPr>
        </p:nvGraphicFramePr>
        <p:xfrm>
          <a:off x="620609" y="673416"/>
          <a:ext cx="9460016" cy="1329372"/>
        </p:xfrm>
        <a:graphic>
          <a:graphicData uri="http://schemas.openxmlformats.org/drawingml/2006/table">
            <a:tbl>
              <a:tblPr firstRow="1" bandRow="1">
                <a:tableStyleId>{2D5ABB26-0587-4C30-8999-92F81FD0307C}</a:tableStyleId>
              </a:tblPr>
              <a:tblGrid>
                <a:gridCol w="9460016">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t>▷関西</a:t>
                      </a:r>
                      <a:r>
                        <a:rPr kumimoji="1" lang="en-US" altLang="ja-JP" sz="1300" b="1" dirty="0" err="1" smtClean="0"/>
                        <a:t>MaaS</a:t>
                      </a:r>
                      <a:r>
                        <a:rPr kumimoji="1" lang="ja-JP" altLang="en-US" sz="1300" b="1" dirty="0" smtClean="0"/>
                        <a:t>構築に関わる事業者の財政負担</a:t>
                      </a:r>
                    </a:p>
                    <a:p>
                      <a:pPr marL="271463" indent="-271463" algn="l"/>
                      <a:r>
                        <a:rPr kumimoji="1" lang="ja-JP" altLang="en-US" sz="1200" dirty="0" smtClean="0"/>
                        <a:t>　　万博開催に向けて関西</a:t>
                      </a:r>
                      <a:r>
                        <a:rPr kumimoji="1" lang="en-US" altLang="ja-JP" sz="1200" dirty="0" err="1" smtClean="0"/>
                        <a:t>MaaS</a:t>
                      </a:r>
                      <a:r>
                        <a:rPr kumimoji="1" lang="ja-JP" altLang="en-US" sz="1200" smtClean="0"/>
                        <a:t>の構築を加速させるためには、新たなシステムの開発と各社所有データのデジタル化が必要であるが、民間事業者のコスト負担が大きい。</a:t>
                      </a:r>
                      <a:endParaRPr kumimoji="1" lang="ja-JP" altLang="en-US" sz="1200" dirty="0" smtClean="0"/>
                    </a:p>
                  </a:txBody>
                  <a:tcPr marL="100806" marR="100806" marT="50403" marB="50403" anchor="ctr"/>
                </a:tc>
                <a:extLst>
                  <a:ext uri="{0D108BD9-81ED-4DB2-BD59-A6C34878D82A}">
                    <a16:rowId xmlns:a16="http://schemas.microsoft.com/office/drawing/2014/main" val="3114122206"/>
                  </a:ext>
                </a:extLst>
              </a:tr>
              <a:tr h="382327">
                <a:tc>
                  <a:txBody>
                    <a:bodyPr/>
                    <a:lstStyle/>
                    <a:p>
                      <a:pPr algn="l"/>
                      <a:r>
                        <a:rPr kumimoji="1" lang="ja-JP" altLang="en-US" sz="1300" b="1" dirty="0" smtClean="0"/>
                        <a:t>▷関西</a:t>
                      </a:r>
                      <a:r>
                        <a:rPr kumimoji="1" lang="en-US" altLang="ja-JP" sz="1300" b="1" dirty="0" err="1" smtClean="0"/>
                        <a:t>MaaS</a:t>
                      </a:r>
                      <a:r>
                        <a:rPr kumimoji="1" lang="ja-JP" altLang="en-US" sz="1300" b="1" dirty="0" smtClean="0"/>
                        <a:t>構築に関わる幅広い事業者間のデータ相互利用等に係る連携の促進</a:t>
                      </a:r>
                    </a:p>
                    <a:p>
                      <a:pPr marL="271463" indent="-271463" algn="l"/>
                      <a:r>
                        <a:rPr kumimoji="1" lang="ja-JP" altLang="en-US" sz="1200" dirty="0" smtClean="0"/>
                        <a:t>　　万博来訪者に対してストレスフリーな移動サービスを提供するには、データの相互利用が必要となるが、競争領域を含むデータを取り扱うことから連携が進みにくく、そのための連携促進が必要。</a:t>
                      </a:r>
                    </a:p>
                  </a:txBody>
                  <a:tcPr marL="100806" marR="100806" marT="50403" marB="50403" anchor="ctr"/>
                </a:tc>
                <a:extLst>
                  <a:ext uri="{0D108BD9-81ED-4DB2-BD59-A6C34878D82A}">
                    <a16:rowId xmlns:a16="http://schemas.microsoft.com/office/drawing/2014/main" val="441575145"/>
                  </a:ext>
                </a:extLst>
              </a:tr>
            </a:tbl>
          </a:graphicData>
        </a:graphic>
      </p:graphicFrame>
      <p:sp>
        <p:nvSpPr>
          <p:cNvPr id="25" name="正方形/長方形 24"/>
          <p:cNvSpPr/>
          <p:nvPr/>
        </p:nvSpPr>
        <p:spPr>
          <a:xfrm>
            <a:off x="537014" y="3267861"/>
            <a:ext cx="9434300" cy="9469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25"/>
          <p:cNvGraphicFramePr>
            <a:graphicFrameLocks noGrp="1"/>
          </p:cNvGraphicFramePr>
          <p:nvPr>
            <p:extLst/>
          </p:nvPr>
        </p:nvGraphicFramePr>
        <p:xfrm>
          <a:off x="620609" y="3375264"/>
          <a:ext cx="9540000" cy="71552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8061">
                <a:tc>
                  <a:txBody>
                    <a:bodyPr/>
                    <a:lstStyle/>
                    <a:p>
                      <a:pPr algn="l">
                        <a:lnSpc>
                          <a:spcPct val="100000"/>
                        </a:lnSpc>
                      </a:pPr>
                      <a:r>
                        <a:rPr kumimoji="1" lang="ja-JP" altLang="en-US" sz="1300" b="1" dirty="0" smtClean="0"/>
                        <a:t>▷事業者によるデータ連携やシステム整備を促進するための財政支援</a:t>
                      </a:r>
                      <a:endParaRPr kumimoji="1" lang="en-US" altLang="ja-JP" sz="1300" b="0" dirty="0" smtClean="0"/>
                    </a:p>
                  </a:txBody>
                  <a:tcPr marL="100806" marR="100806" marT="50403" marB="50403"/>
                </a:tc>
                <a:extLst>
                  <a:ext uri="{0D108BD9-81ED-4DB2-BD59-A6C34878D82A}">
                    <a16:rowId xmlns:a16="http://schemas.microsoft.com/office/drawing/2014/main" val="4193718493"/>
                  </a:ext>
                </a:extLst>
              </a:tr>
              <a:tr h="34746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t>▷万博開催時に関西</a:t>
                      </a:r>
                      <a:r>
                        <a:rPr kumimoji="1" lang="en-US" altLang="ja-JP" sz="1300" b="1" dirty="0" err="1" smtClean="0"/>
                        <a:t>MaaS</a:t>
                      </a:r>
                      <a:r>
                        <a:rPr kumimoji="1" lang="ja-JP" altLang="en-US" sz="1300" b="1" dirty="0" smtClean="0"/>
                        <a:t>の機能充実が一層図られるよう、事業者間の連携促進に向けた積極的な働きかけ</a:t>
                      </a:r>
                      <a:endParaRPr kumimoji="1" lang="en-US" altLang="ja-JP" sz="1300" b="0" dirty="0" smtClean="0"/>
                    </a:p>
                  </a:txBody>
                  <a:tcPr marL="100806" marR="100806" marT="50403" marB="50403"/>
                </a:tc>
                <a:extLst>
                  <a:ext uri="{0D108BD9-81ED-4DB2-BD59-A6C34878D82A}">
                    <a16:rowId xmlns:a16="http://schemas.microsoft.com/office/drawing/2014/main" val="3616890868"/>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9488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075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3741"/>
            <a:ext cx="8525707" cy="205183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en-US" altLang="ja-JP" sz="4000" dirty="0">
                <a:solidFill>
                  <a:prstClr val="black"/>
                </a:solidFill>
                <a:latin typeface="BIZ UDPゴシック" panose="020B0400000000000000" pitchFamily="50" charset="-128"/>
                <a:ea typeface="BIZ UDPゴシック" panose="020B0400000000000000" pitchFamily="50" charset="-128"/>
              </a:rPr>
              <a:t>3</a:t>
            </a:r>
            <a:r>
              <a:rPr lang="ja-JP" altLang="en-US" sz="4000" dirty="0">
                <a:solidFill>
                  <a:prstClr val="black"/>
                </a:solidFill>
                <a:latin typeface="BIZ UDPゴシック" panose="020B0400000000000000" pitchFamily="50" charset="-128"/>
                <a:ea typeface="BIZ UDPゴシック" panose="020B0400000000000000" pitchFamily="50" charset="-128"/>
              </a:rPr>
              <a:t>　</a:t>
            </a:r>
            <a:r>
              <a:rPr lang="ja-JP" altLang="en-US" sz="4000" dirty="0" smtClean="0">
                <a:solidFill>
                  <a:prstClr val="black"/>
                </a:solidFill>
                <a:latin typeface="BIZ UDPゴシック" panose="020B0400000000000000" pitchFamily="50" charset="-128"/>
                <a:ea typeface="BIZ UDPゴシック" panose="020B0400000000000000" pitchFamily="50" charset="-128"/>
              </a:rPr>
              <a:t>環</a:t>
            </a:r>
            <a:r>
              <a:rPr lang="ja-JP" altLang="en-US" sz="4000" dirty="0">
                <a:solidFill>
                  <a:prstClr val="black"/>
                </a:solidFill>
                <a:latin typeface="BIZ UDPゴシック" panose="020B0400000000000000" pitchFamily="50" charset="-128"/>
                <a:ea typeface="BIZ UDPゴシック" panose="020B0400000000000000" pitchFamily="50" charset="-128"/>
              </a:rPr>
              <a:t> </a:t>
            </a:r>
            <a:r>
              <a:rPr lang="ja-JP" altLang="en-US" sz="4000" dirty="0" smtClean="0">
                <a:solidFill>
                  <a:prstClr val="black"/>
                </a:solidFill>
                <a:latin typeface="BIZ UDPゴシック" panose="020B0400000000000000" pitchFamily="50" charset="-128"/>
                <a:ea typeface="BIZ UDPゴシック" panose="020B0400000000000000" pitchFamily="50" charset="-128"/>
              </a:rPr>
              <a:t>境</a:t>
            </a:r>
            <a:endParaRPr lang="ja-JP" altLang="en-US" sz="2800" dirty="0">
              <a:solidFill>
                <a:prstClr val="black"/>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904203" y="4314825"/>
            <a:ext cx="6300793" cy="2015936"/>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⑥ </a:t>
            </a:r>
            <a:r>
              <a:rPr kumimoji="1" lang="ja-JP" altLang="en-US" sz="1500" dirty="0">
                <a:solidFill>
                  <a:prstClr val="black"/>
                </a:solidFill>
                <a:latin typeface="BIZ UDPゴシック" panose="020B0400000000000000" pitchFamily="50" charset="-128"/>
                <a:ea typeface="BIZ UDPゴシック" panose="020B0400000000000000" pitchFamily="50" charset="-128"/>
              </a:rPr>
              <a:t>カーボンニュートラル　</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蓄電池・水素技術の実用化</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最先端技術の開発・</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活用</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ゼロエミッションモビリティの普及</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事業者や府民の行動変容</a:t>
            </a:r>
          </a:p>
          <a:p>
            <a:pPr lvl="0" indent="271463">
              <a:spcBef>
                <a:spcPts val="600"/>
              </a:spcBef>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⑦ </a:t>
            </a:r>
            <a:r>
              <a:rPr kumimoji="1" lang="ja-JP" altLang="en-US" sz="1500" dirty="0">
                <a:solidFill>
                  <a:prstClr val="black"/>
                </a:solidFill>
                <a:latin typeface="BIZ UDPゴシック" panose="020B0400000000000000" pitchFamily="50" charset="-128"/>
                <a:ea typeface="BIZ UDPゴシック" panose="020B0400000000000000" pitchFamily="50" charset="-128"/>
              </a:rPr>
              <a:t>大阪ブルー・オーシャン・ビジョン</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「大阪</a:t>
            </a:r>
            <a:r>
              <a:rPr kumimoji="1" lang="ja-JP" altLang="en-US" sz="1500" dirty="0">
                <a:solidFill>
                  <a:prstClr val="black"/>
                </a:solidFill>
                <a:latin typeface="BIZ UDPゴシック" panose="020B0400000000000000" pitchFamily="50" charset="-128"/>
                <a:ea typeface="BIZ UDPゴシック" panose="020B0400000000000000" pitchFamily="50" charset="-128"/>
              </a:rPr>
              <a:t>ブルー・オーシャン・</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ビジョン」の実現</a:t>
            </a:r>
            <a:r>
              <a:rPr kumimoji="1" lang="ja-JP" altLang="en-US" sz="1500" dirty="0">
                <a:solidFill>
                  <a:prstClr val="black"/>
                </a:solidFill>
                <a:latin typeface="BIZ UDPゴシック" panose="020B0400000000000000" pitchFamily="50" charset="-128"/>
                <a:ea typeface="BIZ UDPゴシック" panose="020B0400000000000000" pitchFamily="50" charset="-128"/>
              </a:rPr>
              <a:t>　</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82979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sp>
        <p:nvSpPr>
          <p:cNvPr id="107" name="正方形/長方形 106"/>
          <p:cNvSpPr/>
          <p:nvPr/>
        </p:nvSpPr>
        <p:spPr>
          <a:xfrm>
            <a:off x="1456622" y="120790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万博を契機とした脱炭素社会の実現</a:t>
            </a:r>
          </a:p>
        </p:txBody>
      </p:sp>
      <p:sp>
        <p:nvSpPr>
          <p:cNvPr id="108" name="正方形/長方形 107"/>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「環境」分野における未来社会の姿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10" name="図形 109"/>
          <p:cNvSpPr/>
          <p:nvPr/>
        </p:nvSpPr>
        <p:spPr>
          <a:xfrm rot="17491401" flipV="1">
            <a:off x="3491628" y="2276519"/>
            <a:ext cx="5638641" cy="4622284"/>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1" name="正方形/長方形 110"/>
          <p:cNvSpPr/>
          <p:nvPr/>
        </p:nvSpPr>
        <p:spPr>
          <a:xfrm>
            <a:off x="1316862" y="2547307"/>
            <a:ext cx="4463020" cy="32296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18"/>
          </a:p>
        </p:txBody>
      </p:sp>
      <p:sp>
        <p:nvSpPr>
          <p:cNvPr id="112" name="角丸四角形 111"/>
          <p:cNvSpPr/>
          <p:nvPr/>
        </p:nvSpPr>
        <p:spPr>
          <a:xfrm>
            <a:off x="2272753" y="4698777"/>
            <a:ext cx="2500811" cy="96426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95">
              <a:defRPr/>
            </a:pPr>
            <a:endParaRPr lang="ja-JP" altLang="en-US" sz="1418">
              <a:solidFill>
                <a:prstClr val="white"/>
              </a:solidFill>
              <a:latin typeface="Calibri" panose="020F0502020204030204"/>
              <a:ea typeface="游ゴシック" panose="020B0400000000000000" pitchFamily="50" charset="-128"/>
            </a:endParaRPr>
          </a:p>
        </p:txBody>
      </p:sp>
      <p:sp>
        <p:nvSpPr>
          <p:cNvPr id="113" name="テキスト ボックス 112">
            <a:extLst>
              <a:ext uri="{FF2B5EF4-FFF2-40B4-BE49-F238E27FC236}">
                <a16:creationId xmlns:a16="http://schemas.microsoft.com/office/drawing/2014/main" id="{15818A55-9EDC-43D6-BFBE-A2E467F4DE55}"/>
              </a:ext>
            </a:extLst>
          </p:cNvPr>
          <p:cNvSpPr txBox="1"/>
          <p:nvPr/>
        </p:nvSpPr>
        <p:spPr>
          <a:xfrm>
            <a:off x="2608115" y="4611013"/>
            <a:ext cx="1836000" cy="153888"/>
          </a:xfrm>
          <a:prstGeom prst="rect">
            <a:avLst/>
          </a:prstGeom>
          <a:solidFill>
            <a:schemeClr val="accent5">
              <a:lumMod val="20000"/>
              <a:lumOff val="80000"/>
            </a:schemeClr>
          </a:solidFill>
          <a:ln w="19050">
            <a:solidFill>
              <a:schemeClr val="accent5">
                <a:lumMod val="75000"/>
              </a:schemeClr>
            </a:solidFill>
          </a:ln>
        </p:spPr>
        <p:txBody>
          <a:bodyPr wrap="square" lIns="0" tIns="0" rIns="0" bIns="0" rtlCol="0">
            <a:spAutoFit/>
          </a:bodyPr>
          <a:lstStyle/>
          <a:p>
            <a:pPr algn="ctr" defTabSz="756056">
              <a:lnSpc>
                <a:spcPts val="1181"/>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関連する取組みを府域でも展開</a:t>
            </a:r>
            <a:endParaRPr lang="en-US" altLang="ja-JP" sz="800" dirty="0">
              <a:solidFill>
                <a:prstClr val="black"/>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D74FD4DC-EECE-4381-88A1-F1DD15E41281}"/>
              </a:ext>
            </a:extLst>
          </p:cNvPr>
          <p:cNvSpPr txBox="1"/>
          <p:nvPr/>
        </p:nvSpPr>
        <p:spPr>
          <a:xfrm>
            <a:off x="2214992" y="5381776"/>
            <a:ext cx="1141332" cy="182101"/>
          </a:xfrm>
          <a:prstGeom prst="rect">
            <a:avLst/>
          </a:prstGeom>
          <a:noFill/>
        </p:spPr>
        <p:txBody>
          <a:bodyPr wrap="square" rtlCol="0" anchor="ctr" anchorCtr="0">
            <a:spAutoFit/>
          </a:bodyPr>
          <a:lstStyle/>
          <a:p>
            <a:pPr algn="ctr" defTabSz="360095">
              <a:lnSpc>
                <a:spcPts val="709"/>
              </a:lnSpc>
              <a:defRPr/>
            </a:pPr>
            <a:r>
              <a:rPr lang="ja-JP" altLang="en-US" sz="551" dirty="0">
                <a:solidFill>
                  <a:prstClr val="black"/>
                </a:solidFill>
                <a:latin typeface="BIZ UDPゴシック" panose="020B0400000000000000" pitchFamily="50" charset="-128"/>
                <a:ea typeface="BIZ UDPゴシック" panose="020B0400000000000000" pitchFamily="50" charset="-128"/>
              </a:rPr>
              <a:t>次世代型太陽</a:t>
            </a:r>
            <a:r>
              <a:rPr lang="ja-JP" altLang="en-US" sz="551" dirty="0" smtClean="0">
                <a:solidFill>
                  <a:prstClr val="black"/>
                </a:solidFill>
                <a:latin typeface="BIZ UDPゴシック" panose="020B0400000000000000" pitchFamily="50" charset="-128"/>
                <a:ea typeface="BIZ UDPゴシック" panose="020B0400000000000000" pitchFamily="50" charset="-128"/>
              </a:rPr>
              <a:t>電池</a:t>
            </a:r>
            <a:endParaRPr lang="en-US" altLang="ja-JP" sz="551" dirty="0">
              <a:solidFill>
                <a:prstClr val="black"/>
              </a:solidFill>
              <a:latin typeface="BIZ UDPゴシック" panose="020B0400000000000000" pitchFamily="50" charset="-128"/>
              <a:ea typeface="BIZ UDPゴシック" panose="020B0400000000000000" pitchFamily="50" charset="-128"/>
            </a:endParaRPr>
          </a:p>
        </p:txBody>
      </p:sp>
      <p:pic>
        <p:nvPicPr>
          <p:cNvPr id="115" name="図 114"/>
          <p:cNvPicPr>
            <a:picLocks noChangeAspect="1"/>
          </p:cNvPicPr>
          <p:nvPr/>
        </p:nvPicPr>
        <p:blipFill>
          <a:blip r:embed="rId3"/>
          <a:stretch>
            <a:fillRect/>
          </a:stretch>
        </p:blipFill>
        <p:spPr>
          <a:xfrm>
            <a:off x="2449554" y="4861665"/>
            <a:ext cx="1031984" cy="554183"/>
          </a:xfrm>
          <a:prstGeom prst="rect">
            <a:avLst/>
          </a:prstGeom>
        </p:spPr>
      </p:pic>
      <p:sp>
        <p:nvSpPr>
          <p:cNvPr id="116" name="テキスト ボックス 115">
            <a:extLst>
              <a:ext uri="{FF2B5EF4-FFF2-40B4-BE49-F238E27FC236}">
                <a16:creationId xmlns:a16="http://schemas.microsoft.com/office/drawing/2014/main" id="{D74FD4DC-EECE-4381-88A1-F1DD15E41281}"/>
              </a:ext>
            </a:extLst>
          </p:cNvPr>
          <p:cNvSpPr txBox="1"/>
          <p:nvPr/>
        </p:nvSpPr>
        <p:spPr>
          <a:xfrm>
            <a:off x="3533125" y="5406300"/>
            <a:ext cx="1194433" cy="182101"/>
          </a:xfrm>
          <a:prstGeom prst="rect">
            <a:avLst/>
          </a:prstGeom>
          <a:noFill/>
        </p:spPr>
        <p:txBody>
          <a:bodyPr wrap="square" rtlCol="0" anchor="ctr" anchorCtr="0">
            <a:spAutoFit/>
          </a:bodyPr>
          <a:lstStyle/>
          <a:p>
            <a:pPr algn="ctr" defTabSz="360095">
              <a:lnSpc>
                <a:spcPts val="709"/>
              </a:lnSpc>
              <a:defRPr/>
            </a:pPr>
            <a:r>
              <a:rPr lang="ja-JP" altLang="en-US" sz="551" dirty="0">
                <a:solidFill>
                  <a:prstClr val="black"/>
                </a:solidFill>
                <a:latin typeface="BIZ UDPゴシック" panose="020B0400000000000000" pitchFamily="50" charset="-128"/>
                <a:ea typeface="BIZ UDPゴシック" panose="020B0400000000000000" pitchFamily="50" charset="-128"/>
              </a:rPr>
              <a:t>充電設備・水素ステーション整備</a:t>
            </a:r>
            <a:endParaRPr lang="en-US" altLang="ja-JP" sz="551" dirty="0">
              <a:solidFill>
                <a:prstClr val="black"/>
              </a:solidFill>
              <a:latin typeface="BIZ UDPゴシック" panose="020B0400000000000000" pitchFamily="50" charset="-128"/>
              <a:ea typeface="BIZ UDPゴシック" panose="020B0400000000000000" pitchFamily="50" charset="-128"/>
            </a:endParaRPr>
          </a:p>
        </p:txBody>
      </p:sp>
      <p:pic>
        <p:nvPicPr>
          <p:cNvPr id="117"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521" y="4834802"/>
            <a:ext cx="1026892" cy="601110"/>
          </a:xfrm>
          <a:prstGeom prst="rect">
            <a:avLst/>
          </a:prstGeom>
          <a:noFill/>
          <a:extLst>
            <a:ext uri="{909E8E84-426E-40DD-AFC4-6F175D3DCCD1}">
              <a14:hiddenFill xmlns:a14="http://schemas.microsoft.com/office/drawing/2010/main">
                <a:solidFill>
                  <a:srgbClr val="FFFFFF"/>
                </a:solidFill>
              </a14:hiddenFill>
            </a:ext>
          </a:extLst>
        </p:spPr>
      </p:pic>
      <p:pic>
        <p:nvPicPr>
          <p:cNvPr id="118" name="図 117">
            <a:extLst>
              <a:ext uri="{FF2B5EF4-FFF2-40B4-BE49-F238E27FC236}">
                <a16:creationId xmlns:a16="http://schemas.microsoft.com/office/drawing/2014/main" id="{24D84CC2-9DBC-4D31-9B5D-25933B072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297731" y="4087309"/>
            <a:ext cx="904309" cy="390905"/>
          </a:xfrm>
          <a:prstGeom prst="rect">
            <a:avLst/>
          </a:prstGeom>
        </p:spPr>
      </p:pic>
      <p:pic>
        <p:nvPicPr>
          <p:cNvPr id="119" name="図 118">
            <a:extLst>
              <a:ext uri="{FF2B5EF4-FFF2-40B4-BE49-F238E27FC236}">
                <a16:creationId xmlns:a16="http://schemas.microsoft.com/office/drawing/2014/main" id="{4F039EED-A653-455A-A3FE-7B876B1B8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2800" y="3233930"/>
            <a:ext cx="905798" cy="469674"/>
          </a:xfrm>
          <a:prstGeom prst="rect">
            <a:avLst/>
          </a:prstGeom>
        </p:spPr>
      </p:pic>
      <p:pic>
        <p:nvPicPr>
          <p:cNvPr id="120" name="図 119">
            <a:extLst>
              <a:ext uri="{FF2B5EF4-FFF2-40B4-BE49-F238E27FC236}">
                <a16:creationId xmlns:a16="http://schemas.microsoft.com/office/drawing/2014/main" id="{2E9B0519-A7E8-47B6-8CA7-7ABC3A3475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2633" y="3879307"/>
            <a:ext cx="974660" cy="584797"/>
          </a:xfrm>
          <a:prstGeom prst="rect">
            <a:avLst/>
          </a:prstGeom>
        </p:spPr>
      </p:pic>
      <p:sp>
        <p:nvSpPr>
          <p:cNvPr id="121" name="サブタイトル 2">
            <a:extLst>
              <a:ext uri="{FF2B5EF4-FFF2-40B4-BE49-F238E27FC236}">
                <a16:creationId xmlns:a16="http://schemas.microsoft.com/office/drawing/2014/main" id="{771B2CB4-1B09-4209-9338-FEE3E8B0D174}"/>
              </a:ext>
            </a:extLst>
          </p:cNvPr>
          <p:cNvSpPr txBox="1">
            <a:spLocks/>
          </p:cNvSpPr>
          <p:nvPr/>
        </p:nvSpPr>
        <p:spPr>
          <a:xfrm>
            <a:off x="4259886" y="383159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defTabSz="810214">
              <a:spcBef>
                <a:spcPts val="0"/>
              </a:spcBef>
              <a:defRPr/>
            </a:pPr>
            <a:r>
              <a:rPr lang="ja-JP" altLang="en-US" sz="8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再生可能エネルギー</a:t>
            </a:r>
            <a:endParaRPr lang="en-US" altLang="ja-JP" sz="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2" name="サブタイトル 2">
            <a:extLst>
              <a:ext uri="{FF2B5EF4-FFF2-40B4-BE49-F238E27FC236}">
                <a16:creationId xmlns:a16="http://schemas.microsoft.com/office/drawing/2014/main" id="{55882B05-5E74-4481-89A1-7CFDF876CDF1}"/>
              </a:ext>
            </a:extLst>
          </p:cNvPr>
          <p:cNvSpPr txBox="1">
            <a:spLocks/>
          </p:cNvSpPr>
          <p:nvPr/>
        </p:nvSpPr>
        <p:spPr>
          <a:xfrm>
            <a:off x="4269307" y="296108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defTabSz="810214">
              <a:spcBef>
                <a:spcPts val="0"/>
              </a:spcBef>
              <a:defRPr/>
            </a:pPr>
            <a:r>
              <a:rPr lang="en-US" altLang="ja-JP" sz="8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CO</a:t>
            </a:r>
            <a:r>
              <a:rPr lang="en-US" altLang="ja-JP" sz="6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8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回収・利用</a:t>
            </a:r>
            <a:endParaRPr lang="en-US" altLang="ja-JP" sz="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23" name="図 1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8492" y="3172425"/>
            <a:ext cx="1361956" cy="869844"/>
          </a:xfrm>
          <a:prstGeom prst="rect">
            <a:avLst/>
          </a:prstGeom>
        </p:spPr>
      </p:pic>
      <p:sp>
        <p:nvSpPr>
          <p:cNvPr id="124" name="上下矢印 123"/>
          <p:cNvSpPr/>
          <p:nvPr/>
        </p:nvSpPr>
        <p:spPr>
          <a:xfrm>
            <a:off x="3192113" y="4112170"/>
            <a:ext cx="625551" cy="399676"/>
          </a:xfrm>
          <a:prstGeom prst="upDownArrow">
            <a:avLst>
              <a:gd name="adj1" fmla="val 60815"/>
              <a:gd name="adj2" fmla="val 30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95">
              <a:defRPr/>
            </a:pPr>
            <a:endParaRPr lang="ja-JP" altLang="en-US" sz="1418">
              <a:solidFill>
                <a:prstClr val="white"/>
              </a:solidFill>
              <a:latin typeface="Calibri" panose="020F0502020204030204"/>
              <a:ea typeface="游ゴシック" panose="020B0400000000000000" pitchFamily="50" charset="-128"/>
            </a:endParaRPr>
          </a:p>
        </p:txBody>
      </p:sp>
      <p:sp>
        <p:nvSpPr>
          <p:cNvPr id="125" name="テキスト ボックス 124"/>
          <p:cNvSpPr txBox="1"/>
          <p:nvPr/>
        </p:nvSpPr>
        <p:spPr>
          <a:xfrm>
            <a:off x="1951621" y="2633383"/>
            <a:ext cx="3120344" cy="276999"/>
          </a:xfrm>
          <a:prstGeom prst="rect">
            <a:avLst/>
          </a:prstGeom>
          <a:noFill/>
        </p:spPr>
        <p:txBody>
          <a:bodyPr wrap="square" rtlCol="0">
            <a:spAutoFit/>
          </a:bodyPr>
          <a:lstStyle/>
          <a:p>
            <a:pPr algn="ctr" defTabSz="756056">
              <a:defRPr/>
            </a:pPr>
            <a:r>
              <a:rPr lang="ja-JP" altLang="en-US" sz="1200" b="1" dirty="0" smtClean="0">
                <a:solidFill>
                  <a:prstClr val="black"/>
                </a:solidFill>
                <a:latin typeface="BIZ UDPゴシック" panose="020B0400000000000000" pitchFamily="50" charset="-128"/>
                <a:ea typeface="BIZ UDPゴシック" panose="020B0400000000000000" pitchFamily="50" charset="-128"/>
              </a:rPr>
              <a:t>カーボンニュートラルの実現に向けた取組み</a:t>
            </a:r>
            <a:endParaRPr lang="en-US" altLang="ja-JP" sz="800" dirty="0">
              <a:solidFill>
                <a:prstClr val="black"/>
              </a:solidFill>
              <a:latin typeface="BIZ UDPゴシック" panose="020B0400000000000000" pitchFamily="50" charset="-128"/>
              <a:ea typeface="BIZ UDPゴシック" panose="020B0400000000000000" pitchFamily="50" charset="-128"/>
            </a:endParaRPr>
          </a:p>
        </p:txBody>
      </p:sp>
      <p:sp>
        <p:nvSpPr>
          <p:cNvPr id="126" name="正方形/長方形 125"/>
          <p:cNvSpPr/>
          <p:nvPr/>
        </p:nvSpPr>
        <p:spPr>
          <a:xfrm>
            <a:off x="5071965" y="536315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ja-JP" sz="1200" dirty="0">
                <a:solidFill>
                  <a:prstClr val="white"/>
                </a:solidFill>
                <a:latin typeface="BIZ UDPゴシック" panose="020B0400000000000000" pitchFamily="50" charset="-128"/>
                <a:ea typeface="BIZ UDPゴシック" panose="020B0400000000000000" pitchFamily="50" charset="-128"/>
              </a:rPr>
              <a:t>2025</a:t>
            </a:r>
            <a:r>
              <a:rPr lang="ja-JP" altLang="en-US" sz="1200"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127" name="正方形/長方形 126"/>
          <p:cNvSpPr/>
          <p:nvPr/>
        </p:nvSpPr>
        <p:spPr>
          <a:xfrm>
            <a:off x="3059661" y="5885625"/>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200" dirty="0">
                <a:solidFill>
                  <a:prstClr val="white"/>
                </a:solidFill>
                <a:latin typeface="BIZ UDPゴシック" panose="020B0400000000000000" pitchFamily="50" charset="-128"/>
                <a:ea typeface="BIZ UDPゴシック" panose="020B0400000000000000" pitchFamily="50" charset="-128"/>
              </a:rPr>
              <a:t>現状</a:t>
            </a:r>
          </a:p>
        </p:txBody>
      </p:sp>
      <p:sp>
        <p:nvSpPr>
          <p:cNvPr id="128" name="テキスト ボックス 127"/>
          <p:cNvSpPr txBox="1"/>
          <p:nvPr/>
        </p:nvSpPr>
        <p:spPr>
          <a:xfrm>
            <a:off x="2980224" y="6038649"/>
            <a:ext cx="2927782" cy="446276"/>
          </a:xfrm>
          <a:prstGeom prst="rect">
            <a:avLst/>
          </a:prstGeom>
          <a:noFill/>
        </p:spPr>
        <p:txBody>
          <a:bodyPr wrap="square" rtlCol="0">
            <a:spAutoFit/>
          </a:bodyPr>
          <a:lstStyle/>
          <a:p>
            <a:pPr defTabSz="756056">
              <a:defRPr/>
            </a:pPr>
            <a:r>
              <a:rPr lang="ja-JP" altLang="en-US" sz="1100" b="1" dirty="0">
                <a:latin typeface="BIZ UDPゴシック" panose="020B0400000000000000" pitchFamily="50" charset="-128"/>
                <a:ea typeface="BIZ UDPゴシック" panose="020B0400000000000000" pitchFamily="50" charset="-128"/>
              </a:rPr>
              <a:t>府域の</a:t>
            </a:r>
            <a:r>
              <a:rPr lang="en-US" altLang="ja-JP" sz="1100" b="1" dirty="0">
                <a:latin typeface="BIZ UDPゴシック" panose="020B0400000000000000" pitchFamily="50" charset="-128"/>
                <a:ea typeface="BIZ UDPゴシック" panose="020B0400000000000000" pitchFamily="50" charset="-128"/>
              </a:rPr>
              <a:t>CO</a:t>
            </a:r>
            <a:r>
              <a:rPr lang="en-US" altLang="ja-JP" sz="900" b="1" dirty="0">
                <a:latin typeface="BIZ UDPゴシック" panose="020B0400000000000000" pitchFamily="50" charset="-128"/>
                <a:ea typeface="BIZ UDPゴシック" panose="020B0400000000000000" pitchFamily="50" charset="-128"/>
              </a:rPr>
              <a:t>2</a:t>
            </a:r>
            <a:r>
              <a:rPr lang="ja-JP" altLang="en-US" sz="1100" b="1" dirty="0">
                <a:latin typeface="BIZ UDPゴシック" panose="020B0400000000000000" pitchFamily="50" charset="-128"/>
                <a:ea typeface="BIZ UDPゴシック" panose="020B0400000000000000" pitchFamily="50" charset="-128"/>
              </a:rPr>
              <a:t>排出量</a:t>
            </a:r>
            <a:r>
              <a:rPr lang="en-US" altLang="ja-JP" sz="1400" b="1" dirty="0">
                <a:latin typeface="BIZ UDPゴシック" panose="020B0400000000000000" pitchFamily="50" charset="-128"/>
                <a:ea typeface="BIZ UDPゴシック" panose="020B0400000000000000" pitchFamily="50" charset="-128"/>
              </a:rPr>
              <a:t>24</a:t>
            </a:r>
            <a:r>
              <a:rPr lang="ja-JP" altLang="en-US" sz="1100" b="1" dirty="0">
                <a:latin typeface="BIZ UDPゴシック" panose="020B0400000000000000" pitchFamily="50" charset="-128"/>
                <a:ea typeface="BIZ UDPゴシック" panose="020B0400000000000000" pitchFamily="50" charset="-128"/>
              </a:rPr>
              <a:t>％削減</a:t>
            </a:r>
            <a:r>
              <a:rPr lang="ja-JP" altLang="en-US" sz="800" b="1" dirty="0">
                <a:latin typeface="BIZ UDPゴシック" panose="020B0400000000000000" pitchFamily="50" charset="-128"/>
                <a:ea typeface="BIZ UDPゴシック" panose="020B0400000000000000" pitchFamily="50" charset="-128"/>
              </a:rPr>
              <a:t>（</a:t>
            </a:r>
            <a:r>
              <a:rPr lang="en-US" altLang="ja-JP" sz="800" b="1" dirty="0">
                <a:latin typeface="BIZ UDPゴシック" panose="020B0400000000000000" pitchFamily="50" charset="-128"/>
                <a:ea typeface="BIZ UDPゴシック" panose="020B0400000000000000" pitchFamily="50" charset="-128"/>
              </a:rPr>
              <a:t>2013</a:t>
            </a:r>
            <a:r>
              <a:rPr lang="ja-JP" altLang="en-US" sz="800" b="1" dirty="0">
                <a:latin typeface="BIZ UDPゴシック" panose="020B0400000000000000" pitchFamily="50" charset="-128"/>
                <a:ea typeface="BIZ UDPゴシック" panose="020B0400000000000000" pitchFamily="50" charset="-128"/>
              </a:rPr>
              <a:t>比）</a:t>
            </a:r>
            <a:endParaRPr lang="en-US" altLang="ja-JP" sz="800" b="1" dirty="0">
              <a:latin typeface="BIZ UDPゴシック" panose="020B0400000000000000" pitchFamily="50" charset="-128"/>
              <a:ea typeface="BIZ UDPゴシック" panose="020B0400000000000000" pitchFamily="50" charset="-128"/>
            </a:endParaRPr>
          </a:p>
          <a:p>
            <a:pPr defTabSz="756056">
              <a:defRPr/>
            </a:pPr>
            <a:r>
              <a:rPr lang="en-US" altLang="ja-JP" sz="900" b="1" dirty="0">
                <a:latin typeface="BIZ UDPゴシック" panose="020B0400000000000000" pitchFamily="50" charset="-128"/>
                <a:ea typeface="BIZ UDPゴシック" panose="020B0400000000000000" pitchFamily="50" charset="-128"/>
              </a:rPr>
              <a:t>※2019</a:t>
            </a:r>
            <a:r>
              <a:rPr lang="ja-JP" altLang="en-US" sz="900" b="1" dirty="0">
                <a:latin typeface="BIZ UDPゴシック" panose="020B0400000000000000" pitchFamily="50" charset="-128"/>
                <a:ea typeface="BIZ UDPゴシック" panose="020B0400000000000000" pitchFamily="50" charset="-128"/>
              </a:rPr>
              <a:t>年度</a:t>
            </a:r>
            <a:endParaRPr lang="en-US" altLang="ja-JP" sz="900" dirty="0">
              <a:latin typeface="BIZ UDPゴシック" panose="020B0400000000000000" pitchFamily="50" charset="-128"/>
              <a:ea typeface="BIZ UDPゴシック" panose="020B0400000000000000" pitchFamily="50" charset="-128"/>
            </a:endParaRPr>
          </a:p>
        </p:txBody>
      </p:sp>
      <p:sp>
        <p:nvSpPr>
          <p:cNvPr id="129" name="正方形/長方形 128"/>
          <p:cNvSpPr/>
          <p:nvPr/>
        </p:nvSpPr>
        <p:spPr>
          <a:xfrm>
            <a:off x="6114466" y="3951998"/>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ja-JP" sz="1200" dirty="0">
                <a:solidFill>
                  <a:prstClr val="white"/>
                </a:solidFill>
                <a:latin typeface="BIZ UDPゴシック" panose="020B0400000000000000" pitchFamily="50" charset="-128"/>
                <a:ea typeface="BIZ UDPゴシック" panose="020B0400000000000000" pitchFamily="50" charset="-128"/>
              </a:rPr>
              <a:t>2030</a:t>
            </a:r>
            <a:r>
              <a:rPr lang="ja-JP" altLang="en-US" sz="1200" dirty="0">
                <a:solidFill>
                  <a:prstClr val="white"/>
                </a:solidFill>
                <a:latin typeface="BIZ UDPゴシック" panose="020B0400000000000000" pitchFamily="50" charset="-128"/>
                <a:ea typeface="BIZ UDPゴシック" panose="020B0400000000000000" pitchFamily="50" charset="-128"/>
              </a:rPr>
              <a:t>（万博後）</a:t>
            </a:r>
          </a:p>
        </p:txBody>
      </p:sp>
      <p:sp>
        <p:nvSpPr>
          <p:cNvPr id="130" name="正方形/長方形 129"/>
          <p:cNvSpPr/>
          <p:nvPr/>
        </p:nvSpPr>
        <p:spPr>
          <a:xfrm>
            <a:off x="6857456" y="290237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200" dirty="0">
                <a:solidFill>
                  <a:prstClr val="white"/>
                </a:solidFill>
                <a:latin typeface="BIZ UDPゴシック" panose="020B0400000000000000" pitchFamily="50" charset="-128"/>
                <a:ea typeface="BIZ UDPゴシック" panose="020B0400000000000000" pitchFamily="50" charset="-128"/>
              </a:rPr>
              <a:t>２０５０</a:t>
            </a:r>
          </a:p>
        </p:txBody>
      </p:sp>
      <p:sp>
        <p:nvSpPr>
          <p:cNvPr id="131" name="テキスト ボックス 130"/>
          <p:cNvSpPr txBox="1"/>
          <p:nvPr/>
        </p:nvSpPr>
        <p:spPr>
          <a:xfrm>
            <a:off x="6007796" y="4113061"/>
            <a:ext cx="2927782" cy="307777"/>
          </a:xfrm>
          <a:prstGeom prst="rect">
            <a:avLst/>
          </a:prstGeom>
          <a:noFill/>
        </p:spPr>
        <p:txBody>
          <a:bodyPr wrap="square" rtlCol="0">
            <a:spAutoFit/>
          </a:bodyPr>
          <a:lstStyle/>
          <a:p>
            <a:pPr defTabSz="756056">
              <a:defRPr/>
            </a:pPr>
            <a:r>
              <a:rPr lang="en-US" altLang="ja-JP" sz="1100" b="1" dirty="0">
                <a:solidFill>
                  <a:prstClr val="black"/>
                </a:solidFill>
                <a:latin typeface="BIZ UDPゴシック" panose="020B0400000000000000" pitchFamily="50" charset="-128"/>
                <a:ea typeface="BIZ UDPゴシック" panose="020B0400000000000000" pitchFamily="50" charset="-128"/>
              </a:rPr>
              <a:t>CO</a:t>
            </a:r>
            <a:r>
              <a:rPr lang="en-US" altLang="ja-JP" sz="900" b="1" dirty="0">
                <a:solidFill>
                  <a:prstClr val="black"/>
                </a:solidFill>
                <a:latin typeface="BIZ UDPゴシック" panose="020B0400000000000000" pitchFamily="50" charset="-128"/>
                <a:ea typeface="BIZ UDPゴシック" panose="020B0400000000000000" pitchFamily="50" charset="-128"/>
              </a:rPr>
              <a:t>2</a:t>
            </a:r>
            <a:r>
              <a:rPr lang="ja-JP" altLang="en-US" sz="1100" b="1" dirty="0">
                <a:solidFill>
                  <a:prstClr val="black"/>
                </a:solidFill>
                <a:latin typeface="BIZ UDPゴシック" panose="020B0400000000000000" pitchFamily="50" charset="-128"/>
                <a:ea typeface="BIZ UDPゴシック" panose="020B0400000000000000" pitchFamily="50" charset="-128"/>
              </a:rPr>
              <a:t>排出量</a:t>
            </a:r>
            <a:r>
              <a:rPr lang="ja-JP" altLang="en-US" sz="1400" b="1" dirty="0">
                <a:solidFill>
                  <a:prstClr val="black"/>
                </a:solidFill>
                <a:latin typeface="BIZ UDPゴシック" panose="020B0400000000000000" pitchFamily="50" charset="-128"/>
                <a:ea typeface="BIZ UDPゴシック" panose="020B0400000000000000" pitchFamily="50" charset="-128"/>
              </a:rPr>
              <a:t>４０</a:t>
            </a:r>
            <a:r>
              <a:rPr lang="ja-JP" altLang="en-US" sz="1100" b="1" dirty="0">
                <a:solidFill>
                  <a:prstClr val="black"/>
                </a:solidFill>
                <a:latin typeface="BIZ UDPゴシック" panose="020B0400000000000000" pitchFamily="50" charset="-128"/>
                <a:ea typeface="BIZ UDPゴシック" panose="020B0400000000000000" pitchFamily="50" charset="-128"/>
              </a:rPr>
              <a:t>％以上削減</a:t>
            </a:r>
            <a:r>
              <a:rPr lang="ja-JP" altLang="en-US" sz="800" b="1" dirty="0">
                <a:solidFill>
                  <a:prstClr val="black"/>
                </a:solidFill>
                <a:latin typeface="BIZ UDPゴシック" panose="020B0400000000000000" pitchFamily="50" charset="-128"/>
                <a:ea typeface="BIZ UDPゴシック" panose="020B0400000000000000" pitchFamily="50" charset="-128"/>
              </a:rPr>
              <a:t>（</a:t>
            </a:r>
            <a:r>
              <a:rPr lang="en-US" altLang="ja-JP" sz="800" b="1" dirty="0">
                <a:solidFill>
                  <a:prstClr val="black"/>
                </a:solidFill>
                <a:latin typeface="BIZ UDPゴシック" panose="020B0400000000000000" pitchFamily="50" charset="-128"/>
                <a:ea typeface="BIZ UDPゴシック" panose="020B0400000000000000" pitchFamily="50" charset="-128"/>
              </a:rPr>
              <a:t>2013</a:t>
            </a:r>
            <a:r>
              <a:rPr lang="ja-JP" altLang="en-US" sz="800" b="1" dirty="0">
                <a:solidFill>
                  <a:prstClr val="black"/>
                </a:solidFill>
                <a:latin typeface="BIZ UDPゴシック" panose="020B0400000000000000" pitchFamily="50" charset="-128"/>
                <a:ea typeface="BIZ UDPゴシック" panose="020B0400000000000000" pitchFamily="50" charset="-128"/>
              </a:rPr>
              <a:t>比）</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p:txBody>
      </p:sp>
      <p:sp>
        <p:nvSpPr>
          <p:cNvPr id="132" name="テキスト ボックス 131"/>
          <p:cNvSpPr txBox="1"/>
          <p:nvPr/>
        </p:nvSpPr>
        <p:spPr>
          <a:xfrm>
            <a:off x="6544716" y="3098156"/>
            <a:ext cx="2927782" cy="307777"/>
          </a:xfrm>
          <a:prstGeom prst="rect">
            <a:avLst/>
          </a:prstGeom>
          <a:noFill/>
        </p:spPr>
        <p:txBody>
          <a:bodyPr wrap="square" rtlCol="0">
            <a:spAutoFit/>
          </a:bodyPr>
          <a:lstStyle/>
          <a:p>
            <a:pPr defTabSz="756056">
              <a:defRPr/>
            </a:pPr>
            <a:r>
              <a:rPr lang="ja-JP" altLang="en-US" sz="1100" b="1" dirty="0">
                <a:solidFill>
                  <a:prstClr val="black"/>
                </a:solidFill>
                <a:latin typeface="BIZ UDPゴシック" panose="020B0400000000000000" pitchFamily="50" charset="-128"/>
                <a:ea typeface="BIZ UDPゴシック" panose="020B0400000000000000" pitchFamily="50" charset="-128"/>
              </a:rPr>
              <a:t>実質</a:t>
            </a:r>
            <a:r>
              <a:rPr lang="en-US" altLang="ja-JP" sz="1100" b="1" dirty="0">
                <a:solidFill>
                  <a:prstClr val="black"/>
                </a:solidFill>
                <a:latin typeface="BIZ UDPゴシック" panose="020B0400000000000000" pitchFamily="50" charset="-128"/>
                <a:ea typeface="BIZ UDPゴシック" panose="020B0400000000000000" pitchFamily="50" charset="-128"/>
              </a:rPr>
              <a:t>CO</a:t>
            </a:r>
            <a:r>
              <a:rPr lang="en-US" altLang="ja-JP" sz="900" b="1" dirty="0">
                <a:solidFill>
                  <a:prstClr val="black"/>
                </a:solidFill>
                <a:latin typeface="BIZ UDPゴシック" panose="020B0400000000000000" pitchFamily="50" charset="-128"/>
                <a:ea typeface="BIZ UDPゴシック" panose="020B0400000000000000" pitchFamily="50" charset="-128"/>
              </a:rPr>
              <a:t>2</a:t>
            </a:r>
            <a:r>
              <a:rPr lang="ja-JP" altLang="en-US" sz="1100" b="1" dirty="0">
                <a:solidFill>
                  <a:prstClr val="black"/>
                </a:solidFill>
                <a:latin typeface="BIZ UDPゴシック" panose="020B0400000000000000" pitchFamily="50" charset="-128"/>
                <a:ea typeface="BIZ UDPゴシック" panose="020B0400000000000000" pitchFamily="50" charset="-128"/>
              </a:rPr>
              <a:t>排出量</a:t>
            </a:r>
            <a:r>
              <a:rPr lang="en-US" altLang="ja-JP" sz="1400" b="1" dirty="0">
                <a:solidFill>
                  <a:prstClr val="black"/>
                </a:solidFill>
                <a:latin typeface="BIZ UDPゴシック" panose="020B0400000000000000" pitchFamily="50" charset="-128"/>
                <a:ea typeface="BIZ UDPゴシック" panose="020B0400000000000000" pitchFamily="50" charset="-128"/>
              </a:rPr>
              <a:t>100</a:t>
            </a:r>
            <a:r>
              <a:rPr lang="ja-JP" altLang="en-US" sz="1100" b="1" dirty="0">
                <a:solidFill>
                  <a:prstClr val="black"/>
                </a:solidFill>
                <a:latin typeface="BIZ UDPゴシック" panose="020B0400000000000000" pitchFamily="50" charset="-128"/>
                <a:ea typeface="BIZ UDPゴシック" panose="020B0400000000000000" pitchFamily="50" charset="-128"/>
              </a:rPr>
              <a:t>％削減</a:t>
            </a:r>
            <a:r>
              <a:rPr lang="ja-JP" altLang="en-US" sz="800" b="1" dirty="0">
                <a:solidFill>
                  <a:prstClr val="black"/>
                </a:solidFill>
                <a:latin typeface="BIZ UDPゴシック" panose="020B0400000000000000" pitchFamily="50" charset="-128"/>
                <a:ea typeface="BIZ UDPゴシック" panose="020B0400000000000000" pitchFamily="50" charset="-128"/>
              </a:rPr>
              <a:t>（</a:t>
            </a:r>
            <a:r>
              <a:rPr lang="en-US" altLang="ja-JP" sz="800" b="1" dirty="0">
                <a:solidFill>
                  <a:prstClr val="black"/>
                </a:solidFill>
                <a:latin typeface="BIZ UDPゴシック" panose="020B0400000000000000" pitchFamily="50" charset="-128"/>
                <a:ea typeface="BIZ UDPゴシック" panose="020B0400000000000000" pitchFamily="50" charset="-128"/>
              </a:rPr>
              <a:t>2013</a:t>
            </a:r>
            <a:r>
              <a:rPr lang="ja-JP" altLang="en-US" sz="800" b="1" dirty="0">
                <a:solidFill>
                  <a:prstClr val="black"/>
                </a:solidFill>
                <a:latin typeface="BIZ UDPゴシック" panose="020B0400000000000000" pitchFamily="50" charset="-128"/>
                <a:ea typeface="BIZ UDPゴシック" panose="020B0400000000000000" pitchFamily="50" charset="-128"/>
              </a:rPr>
              <a:t>比）</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133" name="表 132"/>
          <p:cNvGraphicFramePr>
            <a:graphicFrameLocks noGrp="1"/>
          </p:cNvGraphicFramePr>
          <p:nvPr>
            <p:extLst/>
          </p:nvPr>
        </p:nvGraphicFramePr>
        <p:xfrm>
          <a:off x="6980526" y="4754093"/>
          <a:ext cx="1534991" cy="1294248"/>
        </p:xfrm>
        <a:graphic>
          <a:graphicData uri="http://schemas.openxmlformats.org/drawingml/2006/table">
            <a:tbl>
              <a:tblPr firstRow="1" firstCol="1" bandRow="1"/>
              <a:tblGrid>
                <a:gridCol w="677243">
                  <a:extLst>
                    <a:ext uri="{9D8B030D-6E8A-4147-A177-3AD203B41FA5}">
                      <a16:colId xmlns:a16="http://schemas.microsoft.com/office/drawing/2014/main" val="2482487794"/>
                    </a:ext>
                  </a:extLst>
                </a:gridCol>
                <a:gridCol w="857748">
                  <a:extLst>
                    <a:ext uri="{9D8B030D-6E8A-4147-A177-3AD203B41FA5}">
                      <a16:colId xmlns:a16="http://schemas.microsoft.com/office/drawing/2014/main" val="2166802809"/>
                    </a:ext>
                  </a:extLst>
                </a:gridCol>
              </a:tblGrid>
              <a:tr h="0">
                <a:tc>
                  <a:txBody>
                    <a:bodyPr/>
                    <a:lstStyle/>
                    <a:p>
                      <a:pPr algn="ctr">
                        <a:lnSpc>
                          <a:spcPts val="1600"/>
                        </a:lnSpc>
                        <a:spcAft>
                          <a:spcPts val="0"/>
                        </a:spcAft>
                      </a:pP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部</a:t>
                      </a:r>
                      <a:r>
                        <a:rPr lang="en-US" alt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門</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36000" marB="3600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a:t>
                      </a:r>
                      <a:r>
                        <a:rPr kumimoji="1" lang="en-US" altLang="ja-JP"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削減率</a:t>
                      </a:r>
                      <a:endParaRPr kumimoji="1" lang="en-US" altLang="ja-JP"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Aft>
                          <a:spcPts val="0"/>
                        </a:spcAft>
                      </a:pPr>
                      <a:r>
                        <a:rPr kumimoji="1" lang="ja-JP" altLang="en-US" sz="5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（２０１３比）</a:t>
                      </a:r>
                    </a:p>
                  </a:txBody>
                  <a:tcPr marL="0" marR="2976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98389697"/>
                  </a:ext>
                </a:extLst>
              </a:tr>
              <a:tr h="0">
                <a:tc>
                  <a:txBody>
                    <a:bodyPr/>
                    <a:lstStyle/>
                    <a:p>
                      <a:pPr algn="ctr">
                        <a:lnSpc>
                          <a:spcPts val="1100"/>
                        </a:lnSpc>
                        <a:spcAft>
                          <a:spcPts val="0"/>
                        </a:spcAft>
                      </a:pPr>
                      <a:r>
                        <a:rPr lang="ja-JP" altLang="en-US"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工場等</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43</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5448452"/>
                  </a:ext>
                </a:extLst>
              </a:tr>
              <a:tr h="0">
                <a:tc>
                  <a:txBody>
                    <a:bodyPr/>
                    <a:lstStyle/>
                    <a:p>
                      <a:pPr algn="ctr">
                        <a:lnSpc>
                          <a:spcPts val="1100"/>
                        </a:lnSpc>
                        <a:spcAft>
                          <a:spcPts val="0"/>
                        </a:spcAft>
                      </a:pPr>
                      <a:r>
                        <a:rPr lang="ja-JP" altLang="en-US"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オフィス</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6525355"/>
                  </a:ext>
                </a:extLst>
              </a:tr>
              <a:tr h="0">
                <a:tc>
                  <a:txBody>
                    <a:bodyPr/>
                    <a:lstStyle/>
                    <a:p>
                      <a:pPr algn="ctr">
                        <a:lnSpc>
                          <a:spcPts val="1100"/>
                        </a:lnSpc>
                        <a:spcAft>
                          <a:spcPts val="0"/>
                        </a:spcAft>
                      </a:pP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家</a:t>
                      </a:r>
                      <a:r>
                        <a:rPr lang="en-US" alt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庭</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5399196"/>
                  </a:ext>
                </a:extLst>
              </a:tr>
              <a:tr h="0">
                <a:tc>
                  <a:txBody>
                    <a:bodyPr/>
                    <a:lstStyle/>
                    <a:p>
                      <a:pPr algn="ctr">
                        <a:lnSpc>
                          <a:spcPts val="1100"/>
                        </a:lnSpc>
                        <a:spcAft>
                          <a:spcPts val="0"/>
                        </a:spcAft>
                      </a:pP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運</a:t>
                      </a:r>
                      <a:r>
                        <a:rPr lang="en-US" alt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輸</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33</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3718977"/>
                  </a:ext>
                </a:extLst>
              </a:tr>
              <a:tr h="0">
                <a:tc>
                  <a:txBody>
                    <a:bodyPr/>
                    <a:lstStyle/>
                    <a:p>
                      <a:pPr algn="ctr">
                        <a:lnSpc>
                          <a:spcPts val="1100"/>
                        </a:lnSpc>
                        <a:spcAft>
                          <a:spcPts val="0"/>
                        </a:spcAft>
                      </a:pPr>
                      <a:r>
                        <a:rPr lang="ja-JP" altLang="en-US" sz="8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ja-JP" altLang="en-US"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6176684"/>
                  </a:ext>
                </a:extLst>
              </a:tr>
              <a:tr h="0">
                <a:tc>
                  <a:txBody>
                    <a:bodyPr/>
                    <a:lstStyle/>
                    <a:p>
                      <a:pPr algn="ctr">
                        <a:lnSpc>
                          <a:spcPts val="1600"/>
                        </a:lnSpc>
                        <a:spcAft>
                          <a:spcPts val="0"/>
                        </a:spcAft>
                      </a:pP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合</a:t>
                      </a:r>
                      <a:r>
                        <a:rPr lang="ja-JP" altLang="en-US"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計</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000" b="0" kern="100"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000" b="0" kern="100"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8523210"/>
                  </a:ext>
                </a:extLst>
              </a:tr>
            </a:tbl>
          </a:graphicData>
        </a:graphic>
      </p:graphicFrame>
      <p:sp>
        <p:nvSpPr>
          <p:cNvPr id="134" name="テキスト ボックス 133"/>
          <p:cNvSpPr txBox="1"/>
          <p:nvPr/>
        </p:nvSpPr>
        <p:spPr>
          <a:xfrm>
            <a:off x="6894418" y="6250410"/>
            <a:ext cx="2063407" cy="194027"/>
          </a:xfrm>
          <a:prstGeom prst="rect">
            <a:avLst/>
          </a:prstGeom>
          <a:noFill/>
        </p:spPr>
        <p:txBody>
          <a:bodyPr wrap="square" rtlCol="0">
            <a:spAutoFit/>
          </a:bodyPr>
          <a:lstStyle/>
          <a:p>
            <a:r>
              <a:rPr kumimoji="1" lang="ja-JP" altLang="en-US" sz="661" dirty="0">
                <a:latin typeface="BIZ UDPゴシック" panose="020B0400000000000000" pitchFamily="50" charset="-128"/>
                <a:ea typeface="BIZ UDPゴシック" panose="020B0400000000000000" pitchFamily="50" charset="-128"/>
              </a:rPr>
              <a:t>（</a:t>
            </a:r>
            <a:r>
              <a:rPr kumimoji="1" lang="en-US" altLang="ja-JP" sz="661" dirty="0">
                <a:latin typeface="BIZ UDPゴシック" panose="020B0400000000000000" pitchFamily="50" charset="-128"/>
                <a:ea typeface="BIZ UDPゴシック" panose="020B0400000000000000" pitchFamily="50" charset="-128"/>
              </a:rPr>
              <a:t>※</a:t>
            </a:r>
            <a:r>
              <a:rPr kumimoji="1" lang="ja-JP" altLang="en-US" sz="661" dirty="0">
                <a:latin typeface="BIZ UDPゴシック" panose="020B0400000000000000" pitchFamily="50" charset="-128"/>
                <a:ea typeface="BIZ UDPゴシック" panose="020B0400000000000000" pitchFamily="50" charset="-128"/>
              </a:rPr>
              <a:t>）廃棄物、メタンなど</a:t>
            </a:r>
          </a:p>
        </p:txBody>
      </p:sp>
      <p:sp>
        <p:nvSpPr>
          <p:cNvPr id="135" name="テキスト ボックス 134"/>
          <p:cNvSpPr txBox="1"/>
          <p:nvPr/>
        </p:nvSpPr>
        <p:spPr>
          <a:xfrm>
            <a:off x="1316862" y="1786598"/>
            <a:ext cx="7783595" cy="523220"/>
          </a:xfrm>
          <a:prstGeom prst="rect">
            <a:avLst/>
          </a:prstGeom>
          <a:noFill/>
        </p:spPr>
        <p:txBody>
          <a:bodyPr wrap="square" rtlCol="0">
            <a:spAutoFit/>
          </a:bodyPr>
          <a:lstStyle/>
          <a:p>
            <a:pPr defTabSz="378013">
              <a:defRPr/>
            </a:pPr>
            <a:r>
              <a:rPr lang="ja-JP" altLang="en-US" sz="1400" dirty="0" smtClean="0">
                <a:latin typeface="BIZ UDPゴシック" panose="020B0400000000000000" pitchFamily="50" charset="-128"/>
                <a:ea typeface="BIZ UDPゴシック" panose="020B0400000000000000" pitchFamily="50" charset="-128"/>
              </a:rPr>
              <a:t>大阪・関西から革新的な技術を創出。２０３０年に府域の</a:t>
            </a:r>
            <a:r>
              <a:rPr lang="en-US" altLang="ja-JP" sz="1400" dirty="0" smtClean="0">
                <a:latin typeface="BIZ UDPゴシック" panose="020B0400000000000000" pitchFamily="50" charset="-128"/>
                <a:ea typeface="BIZ UDPゴシック" panose="020B0400000000000000" pitchFamily="50" charset="-128"/>
              </a:rPr>
              <a:t>CO</a:t>
            </a:r>
            <a:r>
              <a:rPr lang="en-US" altLang="ja-JP" sz="1200" dirty="0" smtClean="0">
                <a:latin typeface="BIZ UDPゴシック" panose="020B0400000000000000" pitchFamily="50" charset="-128"/>
                <a:ea typeface="BIZ UDPゴシック" panose="020B0400000000000000" pitchFamily="50" charset="-128"/>
              </a:rPr>
              <a:t>2</a:t>
            </a:r>
            <a:r>
              <a:rPr lang="ja-JP" altLang="en-US" sz="1400" dirty="0" smtClean="0">
                <a:latin typeface="BIZ UDPゴシック" panose="020B0400000000000000" pitchFamily="50" charset="-128"/>
                <a:ea typeface="BIZ UDPゴシック" panose="020B0400000000000000" pitchFamily="50" charset="-128"/>
              </a:rPr>
              <a:t>排出量を</a:t>
            </a:r>
            <a:r>
              <a:rPr lang="en-US" altLang="ja-JP" sz="1400" dirty="0" smtClean="0">
                <a:latin typeface="BIZ UDPゴシック" panose="020B0400000000000000" pitchFamily="50" charset="-128"/>
                <a:ea typeface="BIZ UDPゴシック" panose="020B0400000000000000" pitchFamily="50" charset="-128"/>
              </a:rPr>
              <a:t>2013</a:t>
            </a:r>
            <a:r>
              <a:rPr lang="ja-JP" altLang="en-US" sz="1400" dirty="0" smtClean="0">
                <a:latin typeface="BIZ UDPゴシック" panose="020B0400000000000000" pitchFamily="50" charset="-128"/>
                <a:ea typeface="BIZ UDPゴシック" panose="020B0400000000000000" pitchFamily="50" charset="-128"/>
              </a:rPr>
              <a:t>年比４０％以上削減し、２０５０年までにカーボンニュートラルの実現をめざす。</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36" name="サブタイトル 2">
            <a:extLst>
              <a:ext uri="{FF2B5EF4-FFF2-40B4-BE49-F238E27FC236}">
                <a16:creationId xmlns:a16="http://schemas.microsoft.com/office/drawing/2014/main" id="{4DED8260-C416-4F5B-A39A-9057A1C604FA}"/>
              </a:ext>
            </a:extLst>
          </p:cNvPr>
          <p:cNvSpPr txBox="1">
            <a:spLocks/>
          </p:cNvSpPr>
          <p:nvPr/>
        </p:nvSpPr>
        <p:spPr>
          <a:xfrm>
            <a:off x="1483017" y="295130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defTabSz="810214">
              <a:spcBef>
                <a:spcPts val="0"/>
              </a:spcBef>
              <a:defRPr/>
            </a:pPr>
            <a:r>
              <a:rPr lang="ja-JP" altLang="en-US"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水素</a:t>
            </a:r>
            <a:r>
              <a:rPr lang="ja-JP" altLang="en-US" sz="8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エネルギー等</a:t>
            </a:r>
            <a:endParaRPr lang="en-US" altLang="ja-JP" sz="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7" name="図 1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9835" y="3223987"/>
            <a:ext cx="889195" cy="480394"/>
          </a:xfrm>
          <a:prstGeom prst="rect">
            <a:avLst/>
          </a:prstGeom>
        </p:spPr>
      </p:pic>
      <p:sp>
        <p:nvSpPr>
          <p:cNvPr id="138" name="テキスト ボックス 137">
            <a:extLst>
              <a:ext uri="{FF2B5EF4-FFF2-40B4-BE49-F238E27FC236}">
                <a16:creationId xmlns:a16="http://schemas.microsoft.com/office/drawing/2014/main" id="{D74FD4DC-EECE-4381-88A1-F1DD15E41281}"/>
              </a:ext>
            </a:extLst>
          </p:cNvPr>
          <p:cNvSpPr txBox="1"/>
          <p:nvPr/>
        </p:nvSpPr>
        <p:spPr>
          <a:xfrm>
            <a:off x="2113017" y="3689672"/>
            <a:ext cx="735500" cy="185482"/>
          </a:xfrm>
          <a:prstGeom prst="rect">
            <a:avLst/>
          </a:prstGeom>
          <a:noFill/>
        </p:spPr>
        <p:txBody>
          <a:bodyPr wrap="square" rtlCol="0" anchor="ctr" anchorCtr="0">
            <a:spAutoFit/>
          </a:bodyPr>
          <a:lstStyle/>
          <a:p>
            <a:pPr algn="ctr" defTabSz="360095">
              <a:lnSpc>
                <a:spcPts val="709"/>
              </a:lnSpc>
              <a:defRPr/>
            </a:pPr>
            <a:r>
              <a:rPr lang="ja-JP" altLang="en-US" sz="551" dirty="0" smtClean="0">
                <a:solidFill>
                  <a:prstClr val="black"/>
                </a:solidFill>
                <a:latin typeface="BIZ UDPゴシック" panose="020B0400000000000000" pitchFamily="50" charset="-128"/>
                <a:ea typeface="BIZ UDPゴシック" panose="020B0400000000000000" pitchFamily="50" charset="-128"/>
              </a:rPr>
              <a:t>水素発電</a:t>
            </a:r>
            <a:endParaRPr lang="en-US" altLang="ja-JP" sz="551" dirty="0">
              <a:solidFill>
                <a:prstClr val="black"/>
              </a:solidFill>
              <a:latin typeface="BIZ UDPゴシック" panose="020B0400000000000000" pitchFamily="50" charset="-128"/>
              <a:ea typeface="BIZ UDPゴシック" panose="020B0400000000000000" pitchFamily="50" charset="-128"/>
            </a:endParaRPr>
          </a:p>
        </p:txBody>
      </p:sp>
      <p:sp>
        <p:nvSpPr>
          <p:cNvPr id="139" name="テキスト ボックス 138">
            <a:extLst>
              <a:ext uri="{FF2B5EF4-FFF2-40B4-BE49-F238E27FC236}">
                <a16:creationId xmlns:a16="http://schemas.microsoft.com/office/drawing/2014/main" id="{D74FD4DC-EECE-4381-88A1-F1DD15E41281}"/>
              </a:ext>
            </a:extLst>
          </p:cNvPr>
          <p:cNvSpPr txBox="1"/>
          <p:nvPr/>
        </p:nvSpPr>
        <p:spPr>
          <a:xfrm>
            <a:off x="5040897" y="3613458"/>
            <a:ext cx="735500" cy="169790"/>
          </a:xfrm>
          <a:prstGeom prst="rect">
            <a:avLst/>
          </a:prstGeom>
          <a:noFill/>
        </p:spPr>
        <p:txBody>
          <a:bodyPr wrap="square" rtlCol="0" anchor="ctr" anchorCtr="0">
            <a:spAutoFit/>
          </a:bodyPr>
          <a:lstStyle/>
          <a:p>
            <a:pPr algn="ctr" defTabSz="360095">
              <a:lnSpc>
                <a:spcPts val="709"/>
              </a:lnSpc>
              <a:defRPr/>
            </a:pPr>
            <a:r>
              <a:rPr lang="en-US" altLang="ja-JP" sz="551" dirty="0">
                <a:solidFill>
                  <a:prstClr val="black"/>
                </a:solidFill>
                <a:latin typeface="BIZ UDPゴシック" panose="020B0400000000000000" pitchFamily="50" charset="-128"/>
                <a:ea typeface="BIZ UDPゴシック" panose="020B0400000000000000" pitchFamily="50" charset="-128"/>
              </a:rPr>
              <a:t>DAC</a:t>
            </a:r>
            <a:endParaRPr lang="ja-JP" altLang="en-US" sz="551" dirty="0">
              <a:solidFill>
                <a:prstClr val="black"/>
              </a:solidFill>
              <a:latin typeface="BIZ UDPゴシック" panose="020B0400000000000000" pitchFamily="50" charset="-128"/>
              <a:ea typeface="BIZ UDPゴシック" panose="020B0400000000000000" pitchFamily="50" charset="-128"/>
            </a:endParaRPr>
          </a:p>
        </p:txBody>
      </p:sp>
      <p:sp>
        <p:nvSpPr>
          <p:cNvPr id="140" name="テキスト ボックス 139">
            <a:extLst>
              <a:ext uri="{FF2B5EF4-FFF2-40B4-BE49-F238E27FC236}">
                <a16:creationId xmlns:a16="http://schemas.microsoft.com/office/drawing/2014/main" id="{D74FD4DC-EECE-4381-88A1-F1DD15E41281}"/>
              </a:ext>
            </a:extLst>
          </p:cNvPr>
          <p:cNvSpPr txBox="1"/>
          <p:nvPr/>
        </p:nvSpPr>
        <p:spPr>
          <a:xfrm>
            <a:off x="2156403" y="4344260"/>
            <a:ext cx="735500" cy="169790"/>
          </a:xfrm>
          <a:prstGeom prst="rect">
            <a:avLst/>
          </a:prstGeom>
          <a:noFill/>
        </p:spPr>
        <p:txBody>
          <a:bodyPr wrap="square" rtlCol="0" anchor="ctr" anchorCtr="0">
            <a:spAutoFit/>
          </a:bodyPr>
          <a:lstStyle/>
          <a:p>
            <a:pPr algn="ctr" defTabSz="360095">
              <a:lnSpc>
                <a:spcPts val="709"/>
              </a:lnSpc>
              <a:defRPr/>
            </a:pPr>
            <a:r>
              <a:rPr lang="en-US" altLang="ja-JP" sz="551" dirty="0" smtClean="0">
                <a:solidFill>
                  <a:prstClr val="black"/>
                </a:solidFill>
                <a:latin typeface="BIZ UDPゴシック" panose="020B0400000000000000" pitchFamily="50" charset="-128"/>
                <a:ea typeface="BIZ UDPゴシック" panose="020B0400000000000000" pitchFamily="50" charset="-128"/>
              </a:rPr>
              <a:t>EV/FC</a:t>
            </a:r>
            <a:r>
              <a:rPr lang="ja-JP" altLang="en-US" sz="551" dirty="0" smtClean="0">
                <a:solidFill>
                  <a:prstClr val="black"/>
                </a:solidFill>
                <a:latin typeface="BIZ UDPゴシック" panose="020B0400000000000000" pitchFamily="50" charset="-128"/>
                <a:ea typeface="BIZ UDPゴシック" panose="020B0400000000000000" pitchFamily="50" charset="-128"/>
              </a:rPr>
              <a:t>バス</a:t>
            </a:r>
            <a:endParaRPr lang="ja-JP" altLang="en-US" sz="551" dirty="0">
              <a:solidFill>
                <a:prstClr val="black"/>
              </a:solidFill>
              <a:latin typeface="BIZ UDPゴシック" panose="020B0400000000000000" pitchFamily="50" charset="-128"/>
              <a:ea typeface="BIZ UDPゴシック" panose="020B0400000000000000" pitchFamily="50" charset="-128"/>
            </a:endParaRPr>
          </a:p>
        </p:txBody>
      </p:sp>
      <p:sp>
        <p:nvSpPr>
          <p:cNvPr id="141" name="テキスト ボックス 140">
            <a:extLst>
              <a:ext uri="{FF2B5EF4-FFF2-40B4-BE49-F238E27FC236}">
                <a16:creationId xmlns:a16="http://schemas.microsoft.com/office/drawing/2014/main" id="{D74FD4DC-EECE-4381-88A1-F1DD15E41281}"/>
              </a:ext>
            </a:extLst>
          </p:cNvPr>
          <p:cNvSpPr txBox="1"/>
          <p:nvPr/>
        </p:nvSpPr>
        <p:spPr>
          <a:xfrm>
            <a:off x="4970452" y="4327791"/>
            <a:ext cx="735500" cy="169790"/>
          </a:xfrm>
          <a:prstGeom prst="rect">
            <a:avLst/>
          </a:prstGeom>
          <a:noFill/>
        </p:spPr>
        <p:txBody>
          <a:bodyPr wrap="square" rtlCol="0" anchor="ctr" anchorCtr="0">
            <a:spAutoFit/>
          </a:bodyPr>
          <a:lstStyle/>
          <a:p>
            <a:pPr algn="ctr" defTabSz="360095">
              <a:lnSpc>
                <a:spcPts val="709"/>
              </a:lnSpc>
              <a:defRPr/>
            </a:pPr>
            <a:r>
              <a:rPr lang="ja-JP" altLang="en-US" sz="551" dirty="0" smtClean="0">
                <a:solidFill>
                  <a:prstClr val="black"/>
                </a:solidFill>
                <a:latin typeface="BIZ UDPゴシック" panose="020B0400000000000000" pitchFamily="50" charset="-128"/>
                <a:ea typeface="BIZ UDPゴシック" panose="020B0400000000000000" pitchFamily="50" charset="-128"/>
              </a:rPr>
              <a:t>太陽電池</a:t>
            </a:r>
            <a:endParaRPr lang="ja-JP" altLang="en-US" sz="551" dirty="0">
              <a:solidFill>
                <a:prstClr val="black"/>
              </a:solidFill>
              <a:latin typeface="BIZ UDPゴシック" panose="020B0400000000000000" pitchFamily="50" charset="-128"/>
              <a:ea typeface="BIZ UDPゴシック" panose="020B0400000000000000" pitchFamily="50" charset="-128"/>
            </a:endParaRPr>
          </a:p>
        </p:txBody>
      </p:sp>
      <p:sp>
        <p:nvSpPr>
          <p:cNvPr id="14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9" name="正方形/長方形 108"/>
          <p:cNvSpPr/>
          <p:nvPr/>
        </p:nvSpPr>
        <p:spPr>
          <a:xfrm>
            <a:off x="6672680" y="4420838"/>
            <a:ext cx="2123572" cy="351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ts val="900"/>
              </a:lnSpc>
              <a:defRPr/>
            </a:pPr>
            <a:r>
              <a:rPr lang="ja-JP" altLang="en-US" sz="800" dirty="0" smtClean="0">
                <a:solidFill>
                  <a:prstClr val="black"/>
                </a:solidFill>
                <a:latin typeface="BIZ UDPゴシック" panose="020B0400000000000000" pitchFamily="50" charset="-128"/>
                <a:ea typeface="BIZ UDPゴシック" panose="020B0400000000000000" pitchFamily="50" charset="-128"/>
              </a:rPr>
              <a:t>大阪府における</a:t>
            </a:r>
            <a:r>
              <a:rPr lang="en-US" altLang="ja-JP" sz="800" dirty="0">
                <a:solidFill>
                  <a:prstClr val="black"/>
                </a:solidFill>
                <a:latin typeface="BIZ UDPゴシック" panose="020B0400000000000000" pitchFamily="50" charset="-128"/>
                <a:ea typeface="BIZ UDPゴシック" panose="020B0400000000000000" pitchFamily="50" charset="-128"/>
              </a:rPr>
              <a:t>CO</a:t>
            </a:r>
            <a:r>
              <a:rPr lang="en-US" altLang="ja-JP" sz="600" dirty="0">
                <a:solidFill>
                  <a:prstClr val="black"/>
                </a:solidFill>
                <a:latin typeface="BIZ UDPゴシック" panose="020B0400000000000000" pitchFamily="50" charset="-128"/>
                <a:ea typeface="BIZ UDPゴシック" panose="020B0400000000000000" pitchFamily="50" charset="-128"/>
              </a:rPr>
              <a:t>2</a:t>
            </a:r>
            <a:r>
              <a:rPr lang="ja-JP" altLang="en-US" sz="800" dirty="0" smtClean="0">
                <a:solidFill>
                  <a:prstClr val="black"/>
                </a:solidFill>
                <a:latin typeface="BIZ UDPゴシック" panose="020B0400000000000000" pitchFamily="50" charset="-128"/>
                <a:ea typeface="BIZ UDPゴシック" panose="020B0400000000000000" pitchFamily="50" charset="-128"/>
              </a:rPr>
              <a:t>排出量の</a:t>
            </a:r>
            <a:endParaRPr lang="en-US" altLang="ja-JP" sz="800" dirty="0" smtClean="0">
              <a:solidFill>
                <a:prstClr val="black"/>
              </a:solidFill>
              <a:latin typeface="BIZ UDPゴシック" panose="020B0400000000000000" pitchFamily="50" charset="-128"/>
              <a:ea typeface="BIZ UDPゴシック" panose="020B0400000000000000" pitchFamily="50" charset="-128"/>
            </a:endParaRPr>
          </a:p>
          <a:p>
            <a:pPr lvl="0" algn="ctr">
              <a:lnSpc>
                <a:spcPts val="900"/>
              </a:lnSpc>
              <a:defRPr/>
            </a:pPr>
            <a:r>
              <a:rPr lang="ja-JP" altLang="en-US" sz="800" dirty="0" smtClean="0">
                <a:solidFill>
                  <a:prstClr val="black"/>
                </a:solidFill>
                <a:latin typeface="BIZ UDPゴシック" panose="020B0400000000000000" pitchFamily="50" charset="-128"/>
                <a:ea typeface="BIZ UDPゴシック" panose="020B0400000000000000" pitchFamily="50" charset="-128"/>
              </a:rPr>
              <a:t>部門ごとの削減率（将来推計）</a:t>
            </a:r>
            <a:endParaRPr lang="ja-JP" altLang="en-US" sz="800" dirty="0">
              <a:solidFill>
                <a:prstClr val="black"/>
              </a:solidFill>
              <a:latin typeface="BIZ UDPゴシック" panose="020B0400000000000000" pitchFamily="50" charset="-128"/>
              <a:ea typeface="BIZ UDPゴシック" panose="020B0400000000000000" pitchFamily="50" charset="-128"/>
            </a:endParaRPr>
          </a:p>
        </p:txBody>
      </p:sp>
      <p:sp>
        <p:nvSpPr>
          <p:cNvPr id="44" name="テキスト ボックス 43"/>
          <p:cNvSpPr txBox="1"/>
          <p:nvPr/>
        </p:nvSpPr>
        <p:spPr>
          <a:xfrm>
            <a:off x="2548273" y="2950020"/>
            <a:ext cx="1813988" cy="230832"/>
          </a:xfrm>
          <a:prstGeom prst="rect">
            <a:avLst/>
          </a:prstGeom>
          <a:noFill/>
        </p:spPr>
        <p:txBody>
          <a:bodyPr wrap="square" rtlCol="0">
            <a:spAutoFit/>
          </a:bodyPr>
          <a:lstStyle/>
          <a:p>
            <a:pPr algn="ctr" defTabSz="756056">
              <a:defRPr/>
            </a:pPr>
            <a:r>
              <a:rPr lang="ja-JP" altLang="en-US" sz="900" dirty="0" smtClean="0">
                <a:solidFill>
                  <a:prstClr val="black"/>
                </a:solidFill>
                <a:latin typeface="BIZ UDPゴシック" panose="020B0400000000000000" pitchFamily="50" charset="-128"/>
                <a:ea typeface="BIZ UDPゴシック" panose="020B0400000000000000" pitchFamily="50" charset="-128"/>
              </a:rPr>
              <a:t>万博会場</a:t>
            </a:r>
            <a:endParaRPr lang="en-US" altLang="ja-JP" sz="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81952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307909" y="1410749"/>
          <a:ext cx="9540001" cy="4791931"/>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791931">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蓄電池・水素技術の実用化</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□次世代蓄電池の研究開発</a:t>
                      </a:r>
                    </a:p>
                    <a:p>
                      <a:pPr marL="0" indent="0" defTabSz="443194">
                        <a:lnSpc>
                          <a:spcPct val="100000"/>
                        </a:lnSpc>
                        <a:spcBef>
                          <a:spcPts val="0"/>
                        </a:spcBef>
                        <a:spcAft>
                          <a:spcPts val="0"/>
                        </a:spcAft>
                        <a:defRPr/>
                      </a:pPr>
                      <a:endParaRPr lang="ja-JP" altLang="en-US" sz="4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・大阪産業技術研究所等で、次世代蓄電</a:t>
                      </a: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池等の研究開発を実施中</a:t>
                      </a: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・咲洲地区で、世界最大級の大型蓄電池</a:t>
                      </a:r>
                    </a:p>
                    <a:p>
                      <a:pPr marL="0" indent="0" defTabSz="443194">
                        <a:lnSpc>
                          <a:spcPct val="100000"/>
                        </a:lnSpc>
                        <a:spcBef>
                          <a:spcPts val="0"/>
                        </a:spcBef>
                        <a:spcAft>
                          <a:spcPts val="0"/>
                        </a:spcAf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試験・評価施設（</a:t>
                      </a:r>
                      <a:r>
                        <a:rPr lang="en-US" altLang="ja-JP" sz="1100" b="0" dirty="0" smtClean="0">
                          <a:solidFill>
                            <a:prstClr val="black"/>
                          </a:solidFill>
                          <a:latin typeface="BIZ UDPゴシック" panose="020B0400000000000000" pitchFamily="50" charset="-128"/>
                          <a:ea typeface="BIZ UDPゴシック" panose="020B0400000000000000" pitchFamily="50" charset="-128"/>
                        </a:rPr>
                        <a:t>NLAB</a:t>
                      </a:r>
                      <a:r>
                        <a:rPr lang="ja-JP" altLang="en-US" sz="1100" b="0" dirty="0" smtClean="0">
                          <a:solidFill>
                            <a:prstClr val="black"/>
                          </a:solidFill>
                          <a:latin typeface="BIZ UDPゴシック" panose="020B0400000000000000" pitchFamily="50" charset="-128"/>
                          <a:ea typeface="BIZ UDPゴシック" panose="020B0400000000000000" pitchFamily="50" charset="-128"/>
                        </a:rPr>
                        <a:t>）が稼働中</a:t>
                      </a:r>
                    </a:p>
                    <a:p>
                      <a:pPr marL="0" indent="0" defTabSz="443194">
                        <a:lnSpc>
                          <a:spcPct val="100000"/>
                        </a:lnSpc>
                        <a:spcBef>
                          <a:spcPts val="0"/>
                        </a:spcBef>
                        <a:spcAft>
                          <a:spcPts val="0"/>
                        </a:spcAf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a:t>
                      </a:r>
                      <a:r>
                        <a:rPr lang="en-US" altLang="ja-JP" sz="1100" b="0" dirty="0" smtClean="0">
                          <a:solidFill>
                            <a:prstClr val="black"/>
                          </a:solidFill>
                          <a:latin typeface="BIZ UDPゴシック" panose="020B0400000000000000" pitchFamily="50" charset="-128"/>
                          <a:ea typeface="BIZ UDPゴシック" panose="020B0400000000000000" pitchFamily="50" charset="-128"/>
                        </a:rPr>
                        <a:t>2023</a:t>
                      </a:r>
                      <a:r>
                        <a:rPr lang="ja-JP" altLang="en-US" sz="1100" b="0" dirty="0" smtClean="0">
                          <a:solidFill>
                            <a:prstClr val="black"/>
                          </a:solidFill>
                          <a:latin typeface="BIZ UDPゴシック" panose="020B0400000000000000" pitchFamily="50" charset="-128"/>
                          <a:ea typeface="BIZ UDPゴシック" panose="020B0400000000000000" pitchFamily="50" charset="-128"/>
                        </a:rPr>
                        <a:t>年に次世代蓄電池対応施設を</a:t>
                      </a:r>
                    </a:p>
                    <a:p>
                      <a:pPr marL="0" indent="0" defTabSz="443194">
                        <a:lnSpc>
                          <a:spcPct val="100000"/>
                        </a:lnSpc>
                        <a:spcBef>
                          <a:spcPts val="0"/>
                        </a:spcBef>
                        <a:spcAft>
                          <a:spcPts val="0"/>
                        </a:spcAf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増設予定）</a:t>
                      </a:r>
                    </a:p>
                    <a:p>
                      <a:pPr marL="0" indent="0" defTabSz="443194">
                        <a:lnSpc>
                          <a:spcPct val="100000"/>
                        </a:lnSpc>
                        <a:spcBef>
                          <a:spcPts val="0"/>
                        </a:spcBef>
                        <a:spcAft>
                          <a:spcPts val="0"/>
                        </a:spcAf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□水素技術実用化に向けた実証</a:t>
                      </a:r>
                    </a:p>
                    <a:p>
                      <a:pPr marL="0" indent="0" defTabSz="443194">
                        <a:lnSpc>
                          <a:spcPct val="100000"/>
                        </a:lnSpc>
                        <a:spcBef>
                          <a:spcPts val="0"/>
                        </a:spcBef>
                        <a:spcAft>
                          <a:spcPts val="0"/>
                        </a:spcAft>
                        <a:defRPr/>
                      </a:pPr>
                      <a:endParaRPr lang="ja-JP" altLang="en-US" sz="400" b="0" dirty="0" smtClean="0">
                        <a:solidFill>
                          <a:prstClr val="black"/>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H</a:t>
                      </a:r>
                      <a:r>
                        <a:rPr kumimoji="1" lang="en-US" altLang="ja-JP" sz="700" dirty="0" smtClean="0">
                          <a:solidFill>
                            <a:prstClr val="black"/>
                          </a:solidFill>
                          <a:latin typeface="BIZ UDPゴシック" panose="020B0400000000000000" pitchFamily="50" charset="-128"/>
                          <a:ea typeface="BIZ UDPゴシック" panose="020B0400000000000000" pitchFamily="50" charset="-128"/>
                        </a:rPr>
                        <a:t>2</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Osaka</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ビジョン推進会議参画事業</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者による実証実験を実施中</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indent="-457200" defTabSz="959937">
                        <a:defRPr/>
                      </a:pPr>
                      <a:endParaRPr kumimoji="1" lang="en-US" altLang="ja-JP" sz="600" dirty="0" smtClean="0">
                        <a:latin typeface="BIZ UDPゴシック" panose="020B0400000000000000" pitchFamily="50" charset="-128"/>
                        <a:ea typeface="BIZ UDPゴシック" panose="020B0400000000000000" pitchFamily="50" charset="-128"/>
                      </a:endParaRPr>
                    </a:p>
                    <a:p>
                      <a:pPr marL="162000" lvl="0" indent="-457200">
                        <a:defRPr/>
                      </a:pPr>
                      <a:r>
                        <a:rPr kumimoji="1" lang="ja-JP" altLang="en-US" sz="1100" dirty="0" smtClean="0">
                          <a:latin typeface="BIZ UDPゴシック" panose="020B0400000000000000" pitchFamily="50" charset="-128"/>
                          <a:ea typeface="BIZ UDPゴシック" panose="020B0400000000000000" pitchFamily="50" charset="-128"/>
                        </a:rPr>
                        <a:t>（主な実証実験内容）</a:t>
                      </a:r>
                      <a:endParaRPr kumimoji="1" lang="en-US" altLang="ja-JP" sz="1100" dirty="0" smtClean="0">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水素製造、サプライチェーン構築</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水素発電（実証検討段階）</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smtClean="0">
                          <a:latin typeface="BIZ UDPゴシック" panose="020B0400000000000000" pitchFamily="50" charset="-128"/>
                          <a:ea typeface="BIZ UDPゴシック" panose="020B0400000000000000" pitchFamily="50" charset="-128"/>
                        </a:rPr>
                        <a:t>　▷</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業務・産業用燃料電池　等</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□万博を契機に大阪・関西でも蓄</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電池・水素技術の実証・活用</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・産学官連携による次世代蓄電池等の製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品化に向けた性能向上等の進展</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・会場で活用する</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フリー水素の製造、</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水素発電の実証</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□万博で活用した最先端技術が実</a:t>
                      </a: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用化</a:t>
                      </a: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・次世代蓄電池の実用化と電池関連産業</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の集積を活かしたイノベーション促進</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・水素発電による電力供給等が開始</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68079" y="1760194"/>
            <a:ext cx="2472950" cy="140659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蓄電技術・水素技術</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の実証・活用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・次世代蓄電技術を</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活用した効率的</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エネルギーマネジメント</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フリー水素の活用、</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水素で発電</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した電力の利</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68079" y="1620605"/>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22025"/>
            <a:ext cx="9605502" cy="461665"/>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年までに温室効果ガス</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（ＣＯ</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）排出量の実質ゼロを達成</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するため</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には</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、革新的技術の開発が不可欠である。「未来社会の実験場」をコンセプトとする万博会場において</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、蓄電池、水素など</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の新技術を実証・活用し、その後の社会実装につなげていく。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⑥</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カーボンニュートラル</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～蓄電池・</a:t>
            </a:r>
            <a:r>
              <a:rPr kumimoji="1" lang="ja-JP" altLang="en-US" sz="1600" b="1">
                <a:solidFill>
                  <a:prstClr val="white"/>
                </a:solidFill>
                <a:latin typeface="BIZ UDPゴシック" panose="020B0400000000000000" pitchFamily="50" charset="-128"/>
                <a:ea typeface="BIZ UDPゴシック" panose="020B0400000000000000" pitchFamily="50" charset="-128"/>
              </a:rPr>
              <a:t>水素</a:t>
            </a:r>
            <a:r>
              <a:rPr kumimoji="1" lang="ja-JP" altLang="en-US" sz="1600" b="1" smtClean="0">
                <a:solidFill>
                  <a:prstClr val="white"/>
                </a:solidFill>
                <a:latin typeface="BIZ UDPゴシック" panose="020B0400000000000000" pitchFamily="50" charset="-128"/>
                <a:ea typeface="BIZ UDPゴシック" panose="020B0400000000000000" pitchFamily="50" charset="-128"/>
              </a:rPr>
              <a:t>技術の実用化</a:t>
            </a:r>
            <a:r>
              <a:rPr kumimoji="1" lang="ja-JP" altLang="en-US" sz="1600" b="1" i="0" u="none" strike="noStrike" kern="1200" cap="none" spc="0" normalizeH="0" baseline="0" noProof="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en-US" altLang="ja-JP"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70312" y="1094343"/>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067" y="3934384"/>
            <a:ext cx="1368231" cy="1002362"/>
          </a:xfrm>
          <a:prstGeom prst="rect">
            <a:avLst/>
          </a:prstGeom>
        </p:spPr>
      </p:pic>
      <p:sp>
        <p:nvSpPr>
          <p:cNvPr id="36" name="テキスト ボックス 35">
            <a:extLst>
              <a:ext uri="{FF2B5EF4-FFF2-40B4-BE49-F238E27FC236}">
                <a16:creationId xmlns:a16="http://schemas.microsoft.com/office/drawing/2014/main" id="{4D59AADD-D1E5-4C9A-9DD8-CDF8C780E73A}"/>
              </a:ext>
            </a:extLst>
          </p:cNvPr>
          <p:cNvSpPr txBox="1"/>
          <p:nvPr/>
        </p:nvSpPr>
        <p:spPr>
          <a:xfrm>
            <a:off x="7385267" y="4876938"/>
            <a:ext cx="2490547" cy="363201"/>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実証プラント（神戸ポートアイランド）</a:t>
            </a:r>
            <a:endPar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8" name="正方形/長方形 37"/>
          <p:cNvSpPr/>
          <p:nvPr/>
        </p:nvSpPr>
        <p:spPr>
          <a:xfrm>
            <a:off x="270311" y="6210086"/>
            <a:ext cx="8516109" cy="574994"/>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ja-JP" altLang="en-US"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フリー水素</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製造過程で</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9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を排</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出しない水素</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エネルギーマネジメント：エネルギーの使用状況を把握した上で</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、電力需要</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の低い時間帯に蓄電池を充電し、電力需要の高いピーク時に</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蓄電池から放電</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するなど、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エネルギー需要の平準化を行い、最適なエネルギー利用を実現するための</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活動</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22" name="図 21"/>
          <p:cNvPicPr>
            <a:picLocks noChangeAspect="1"/>
          </p:cNvPicPr>
          <p:nvPr/>
        </p:nvPicPr>
        <p:blipFill>
          <a:blip r:embed="rId4"/>
          <a:stretch>
            <a:fillRect/>
          </a:stretch>
        </p:blipFill>
        <p:spPr>
          <a:xfrm>
            <a:off x="7946282" y="2587869"/>
            <a:ext cx="942975" cy="752475"/>
          </a:xfrm>
          <a:prstGeom prst="rect">
            <a:avLst/>
          </a:prstGeom>
        </p:spPr>
      </p:pic>
      <p:sp>
        <p:nvSpPr>
          <p:cNvPr id="32" name="テキスト ボックス 31">
            <a:extLst>
              <a:ext uri="{FF2B5EF4-FFF2-40B4-BE49-F238E27FC236}">
                <a16:creationId xmlns:a16="http://schemas.microsoft.com/office/drawing/2014/main" id="{CB9FAD70-FAB6-467A-9680-A6234F35643D}"/>
              </a:ext>
            </a:extLst>
          </p:cNvPr>
          <p:cNvSpPr txBox="1"/>
          <p:nvPr/>
        </p:nvSpPr>
        <p:spPr>
          <a:xfrm>
            <a:off x="8049117" y="3340344"/>
            <a:ext cx="737304" cy="15880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33" name="Picture 2" descr="http://www.nite.go.jp/data/000079893.jpg">
            <a:extLst>
              <a:ext uri="{FF2B5EF4-FFF2-40B4-BE49-F238E27FC236}">
                <a16:creationId xmlns:a16="http://schemas.microsoft.com/office/drawing/2014/main" id="{FE45DE94-7B54-41A1-8C03-0628074C2B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909" y="3326025"/>
            <a:ext cx="1449125" cy="718484"/>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CB9FAD70-FAB6-467A-9680-A6234F35643D}"/>
              </a:ext>
            </a:extLst>
          </p:cNvPr>
          <p:cNvSpPr txBox="1"/>
          <p:nvPr/>
        </p:nvSpPr>
        <p:spPr>
          <a:xfrm>
            <a:off x="2565967" y="4093415"/>
            <a:ext cx="1597160" cy="12285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NLAB</a:t>
            </a: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（大阪市住之江区）</a:t>
            </a:r>
            <a:endPar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4291152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96890"/>
            <a:ext cx="9434300" cy="13891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1733470235"/>
              </p:ext>
            </p:extLst>
          </p:nvPr>
        </p:nvGraphicFramePr>
        <p:xfrm>
          <a:off x="537013" y="5830306"/>
          <a:ext cx="8984358" cy="132937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・カーボンニュートラルに資する技術の試作開発や実証等の取組みに対する補助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・産学官連携による研究開発・技術支援（大阪公立大学、大阪産業技術研究所）</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・府内企業による電池関連の研究開発や実証事業等に対する補助支援</a:t>
                      </a:r>
                      <a:endParaRPr kumimoji="1" lang="en-US" altLang="ja-JP" sz="12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・産学官プラットフォーム（Ｈ</a:t>
                      </a:r>
                      <a:r>
                        <a:rPr kumimoji="1" lang="ja-JP" altLang="en-US" sz="1000" b="1" dirty="0" smtClean="0"/>
                        <a:t>２</a:t>
                      </a:r>
                      <a:r>
                        <a:rPr kumimoji="1" lang="ja-JP" altLang="en-US" sz="1200" b="1" dirty="0" smtClean="0"/>
                        <a:t>Ｏｓａｋａビジョン推進会議）による産学官の交流等を通じた水素関連プロジェクト創出・事</a:t>
                      </a:r>
                      <a:endParaRPr kumimoji="1" lang="en-US" altLang="ja-JP" sz="12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　業化など  </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endCxn id="18" idx="1"/>
          </p:cNvCxnSpPr>
          <p:nvPr/>
        </p:nvCxnSpPr>
        <p:spPr>
          <a:xfrm>
            <a:off x="381277" y="273132"/>
            <a:ext cx="12064" cy="271666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9694" y="302740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2955173"/>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728684"/>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955373"/>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smtClean="0">
                          <a:latin typeface="+mn-ea"/>
                        </a:rPr>
                        <a:t>・水素発電技術の実証等＜経産省＞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283170249"/>
              </p:ext>
            </p:extLst>
          </p:nvPr>
        </p:nvGraphicFramePr>
        <p:xfrm>
          <a:off x="596683" y="562346"/>
          <a:ext cx="9350705" cy="2161698"/>
        </p:xfrm>
        <a:graphic>
          <a:graphicData uri="http://schemas.openxmlformats.org/drawingml/2006/table">
            <a:tbl>
              <a:tblPr firstRow="1" bandRow="1">
                <a:tableStyleId>{2D5ABB26-0587-4C30-8999-92F81FD0307C}</a:tableStyleId>
              </a:tblPr>
              <a:tblGrid>
                <a:gridCol w="9350705">
                  <a:extLst>
                    <a:ext uri="{9D8B030D-6E8A-4147-A177-3AD203B41FA5}">
                      <a16:colId xmlns:a16="http://schemas.microsoft.com/office/drawing/2014/main" val="1169105350"/>
                    </a:ext>
                  </a:extLst>
                </a:gridCol>
              </a:tblGrid>
              <a:tr h="610698">
                <a:tc>
                  <a:txBody>
                    <a:bodyPr/>
                    <a:lstStyle/>
                    <a:p>
                      <a:pPr algn="l"/>
                      <a:r>
                        <a:rPr kumimoji="1" lang="ja-JP" altLang="en-US" sz="1300" b="1" dirty="0" smtClean="0"/>
                        <a:t>▷蓄電池ビジネスの拡大に向けた技術開発や実用化の促進</a:t>
                      </a:r>
                    </a:p>
                    <a:p>
                      <a:pPr marL="271463" indent="-271463" algn="l"/>
                      <a:r>
                        <a:rPr kumimoji="1" lang="ja-JP" altLang="en-US" sz="1200" dirty="0" smtClean="0"/>
                        <a:t>　　蓄電池ビジネスの拡大につなげるため、全固体電池などの次世代蓄電池技術の開発促進や、将来の社会実装につながる、万博での次世代蓄電技術を活用したエネルギーマネジメントシステムの実証などの取組みへの支援が必要。</a:t>
                      </a:r>
                    </a:p>
                  </a:txBody>
                  <a:tcPr marL="100806" marR="100806" marT="50403" marB="50403" anchor="ctr"/>
                </a:tc>
                <a:extLst>
                  <a:ext uri="{0D108BD9-81ED-4DB2-BD59-A6C34878D82A}">
                    <a16:rowId xmlns:a16="http://schemas.microsoft.com/office/drawing/2014/main" val="3114122206"/>
                  </a:ext>
                </a:extLst>
              </a:tr>
              <a:tr h="610698">
                <a:tc>
                  <a:txBody>
                    <a:bodyPr/>
                    <a:lstStyle/>
                    <a:p>
                      <a:pPr algn="l"/>
                      <a:r>
                        <a:rPr kumimoji="1" lang="ja-JP" altLang="en-US" sz="1300" b="1" dirty="0" smtClean="0"/>
                        <a:t>▷水素利活用の拡大に向けた技術開発やビジネス化の促進</a:t>
                      </a: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t>　　発電・産業・運輸等の広範な分野における水素の利活用の拡大を図るため、グリーンイノベーション基金など社会基盤形成に向けた大規模プロジェクトへの支援に加えて、万博を契機とした、多様なビジネス化のチャレンジを支援することが必要。</a:t>
                      </a:r>
                    </a:p>
                  </a:txBody>
                  <a:tcPr marL="100806" marR="100806" marT="50403" marB="50403" anchor="ctr"/>
                </a:tc>
                <a:extLst>
                  <a:ext uri="{0D108BD9-81ED-4DB2-BD59-A6C34878D82A}">
                    <a16:rowId xmlns:a16="http://schemas.microsoft.com/office/drawing/2014/main" val="1600251758"/>
                  </a:ext>
                </a:extLst>
              </a:tr>
              <a:tr h="764721">
                <a:tc>
                  <a:txBody>
                    <a:bodyPr/>
                    <a:lstStyle/>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b="1" strike="noStrike" dirty="0" smtClean="0"/>
                        <a:t>▷水素社会を前提とした法整備</a:t>
                      </a: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t>　　現在、水素関連の設備や運用にあたっては日本は高圧ガス保安法や消防法などで規制されているが水素社会を前提とした法律となっておらず、諸外国に比べて設備の設置時や運用時のハードルが高く、水素普及のネックとなっている。水素を未来社会の「キー・テクノロジー」とするためにも安全を前提に大胆な規制緩和が必要。</a:t>
                      </a:r>
                    </a:p>
                  </a:txBody>
                  <a:tcPr marL="100806" marR="100806" marT="50403" marB="50403" anchor="ctr"/>
                </a:tc>
                <a:extLst>
                  <a:ext uri="{0D108BD9-81ED-4DB2-BD59-A6C34878D82A}">
                    <a16:rowId xmlns:a16="http://schemas.microsoft.com/office/drawing/2014/main" val="1867765867"/>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785811264"/>
              </p:ext>
            </p:extLst>
          </p:nvPr>
        </p:nvGraphicFramePr>
        <p:xfrm>
          <a:off x="610730" y="3525163"/>
          <a:ext cx="9540000" cy="144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t>▷万博で</a:t>
                      </a:r>
                      <a:r>
                        <a:rPr kumimoji="1" lang="ja-JP" altLang="en-US" sz="1300" b="1" smtClean="0"/>
                        <a:t>の蓄電技術</a:t>
                      </a:r>
                      <a:r>
                        <a:rPr kumimoji="1" lang="ja-JP" altLang="en-US" sz="1300" b="1" dirty="0" smtClean="0"/>
                        <a:t>の活用に向けた次世代蓄電池の技術開発や、社会実装につながる取組みへの支援 </a:t>
                      </a:r>
                      <a:endParaRPr kumimoji="1" lang="en-US" altLang="ja-JP" sz="1300" b="0" dirty="0" smtClean="0"/>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dirty="0" smtClean="0"/>
                        <a:t>▷万博を契機とした、水素技術の社会実装を加速する企業等の技術開発・実証や事業化等の取組みへの支援</a:t>
                      </a:r>
                      <a:endParaRPr kumimoji="1" lang="en-US" altLang="ja-JP" sz="1300" b="0" dirty="0" smtClean="0"/>
                    </a:p>
                  </a:txBody>
                  <a:tcPr marL="100806" marR="100806" marT="50403" marB="50403"/>
                </a:tc>
                <a:extLst>
                  <a:ext uri="{0D108BD9-81ED-4DB2-BD59-A6C34878D82A}">
                    <a16:rowId xmlns:a16="http://schemas.microsoft.com/office/drawing/2014/main" val="4251755479"/>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t>▷水素技術の利活用に向けた規制の緩和</a:t>
                      </a:r>
                    </a:p>
                  </a:txBody>
                  <a:tcPr marL="100806" marR="100806" marT="50403" marB="50403"/>
                </a:tc>
                <a:extLst>
                  <a:ext uri="{0D108BD9-81ED-4DB2-BD59-A6C34878D82A}">
                    <a16:rowId xmlns:a16="http://schemas.microsoft.com/office/drawing/2014/main" val="84979069"/>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baseline="0" dirty="0" smtClean="0"/>
                    </a:p>
                  </a:txBody>
                  <a:tcPr marL="100806" marR="100806" marT="50403" marB="50403"/>
                </a:tc>
                <a:extLst>
                  <a:ext uri="{0D108BD9-81ED-4DB2-BD59-A6C34878D82A}">
                    <a16:rowId xmlns:a16="http://schemas.microsoft.com/office/drawing/2014/main" val="3324084714"/>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6270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114906596"/>
              </p:ext>
            </p:extLst>
          </p:nvPr>
        </p:nvGraphicFramePr>
        <p:xfrm>
          <a:off x="270312" y="1405633"/>
          <a:ext cx="9540001" cy="4700693"/>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700693">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最先端技術の開発・活用</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CO</a:t>
                      </a:r>
                      <a:r>
                        <a:rPr lang="en-US" altLang="ja-JP" sz="1050" b="1" dirty="0" smtClean="0">
                          <a:solidFill>
                            <a:schemeClr val="tx1"/>
                          </a:solidFill>
                          <a:latin typeface="BIZ UDPゴシック" panose="020B0400000000000000" pitchFamily="50" charset="-128"/>
                          <a:ea typeface="BIZ UDPゴシック" panose="020B0400000000000000" pitchFamily="50" charset="-128"/>
                        </a:rPr>
                        <a:t>2</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回収や次世代型太陽</a:t>
                      </a:r>
                      <a:r>
                        <a:rPr lang="ja-JP" altLang="en-US" sz="1300" b="1" strike="noStrike" baseline="0" dirty="0" smtClean="0">
                          <a:solidFill>
                            <a:schemeClr val="tx1"/>
                          </a:solidFill>
                          <a:latin typeface="BIZ UDPゴシック" panose="020B0400000000000000" pitchFamily="50" charset="-128"/>
                          <a:ea typeface="BIZ UDPゴシック" panose="020B0400000000000000" pitchFamily="50" charset="-128"/>
                        </a:rPr>
                        <a:t>電池</a:t>
                      </a:r>
                      <a:endParaRPr lang="en-US" altLang="ja-JP" sz="1300" b="1" strike="noStrike" baseline="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strike="noStrike" baseline="0" dirty="0" smtClean="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等の研究開発</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・国のグリーンイノベーション基金を活用　</a:t>
                      </a: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　した、</a:t>
                      </a:r>
                      <a:r>
                        <a:rPr lang="en-US" altLang="ja-JP" sz="1100" b="0" dirty="0" smtClean="0">
                          <a:solidFill>
                            <a:schemeClr val="tx1"/>
                          </a:solidFill>
                          <a:latin typeface="BIZ UDPゴシック" panose="020B0400000000000000" pitchFamily="50" charset="-128"/>
                          <a:ea typeface="BIZ UDPゴシック" panose="020B0400000000000000" pitchFamily="50" charset="-128"/>
                        </a:rPr>
                        <a:t>CO</a:t>
                      </a:r>
                      <a:r>
                        <a:rPr lang="en-US" altLang="ja-JP" sz="900" b="0" dirty="0" smtClean="0">
                          <a:solidFill>
                            <a:schemeClr val="tx1"/>
                          </a:solidFill>
                          <a:latin typeface="BIZ UDPゴシック" panose="020B0400000000000000" pitchFamily="50" charset="-128"/>
                          <a:ea typeface="BIZ UDPゴシック" panose="020B0400000000000000" pitchFamily="50" charset="-128"/>
                        </a:rPr>
                        <a:t>2</a:t>
                      </a:r>
                      <a:r>
                        <a:rPr lang="ja-JP" altLang="en-US" sz="1100" b="0" dirty="0" smtClean="0">
                          <a:solidFill>
                            <a:schemeClr val="tx1"/>
                          </a:solidFill>
                          <a:latin typeface="BIZ UDPゴシック" panose="020B0400000000000000" pitchFamily="50" charset="-128"/>
                          <a:ea typeface="BIZ UDPゴシック" panose="020B0400000000000000" pitchFamily="50" charset="-128"/>
                        </a:rPr>
                        <a:t>回収や次世代型太陽</a:t>
                      </a:r>
                      <a:r>
                        <a:rPr lang="ja-JP" altLang="en-US" sz="1100" b="0" strike="noStrike" baseline="0" dirty="0" smtClean="0">
                          <a:solidFill>
                            <a:schemeClr val="tx1"/>
                          </a:solidFill>
                          <a:latin typeface="BIZ UDPゴシック" panose="020B0400000000000000" pitchFamily="50" charset="-128"/>
                          <a:ea typeface="BIZ UDPゴシック" panose="020B0400000000000000" pitchFamily="50" charset="-128"/>
                        </a:rPr>
                        <a:t>電池</a:t>
                      </a:r>
                      <a:r>
                        <a:rPr lang="ja-JP" altLang="en-US" sz="1100" b="0" dirty="0" smtClean="0">
                          <a:solidFill>
                            <a:schemeClr val="tx1"/>
                          </a:solidFill>
                          <a:latin typeface="BIZ UDPゴシック" panose="020B0400000000000000" pitchFamily="50" charset="-128"/>
                          <a:ea typeface="BIZ UDPゴシック" panose="020B0400000000000000" pitchFamily="50" charset="-128"/>
                        </a:rPr>
                        <a:t>等 </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en-US" altLang="ja-JP" sz="1100" b="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0" dirty="0" smtClean="0">
                          <a:solidFill>
                            <a:schemeClr val="tx1"/>
                          </a:solidFill>
                          <a:latin typeface="BIZ UDPゴシック" panose="020B0400000000000000" pitchFamily="50" charset="-128"/>
                          <a:ea typeface="BIZ UDPゴシック" panose="020B0400000000000000" pitchFamily="50" charset="-128"/>
                        </a:rPr>
                        <a:t>の実用化をめざしたプロジェクトによる</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en-US" altLang="ja-JP" sz="1100" b="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0" dirty="0" smtClean="0">
                          <a:solidFill>
                            <a:schemeClr val="tx1"/>
                          </a:solidFill>
                          <a:latin typeface="BIZ UDPゴシック" panose="020B0400000000000000" pitchFamily="50" charset="-128"/>
                          <a:ea typeface="BIZ UDPゴシック" panose="020B0400000000000000" pitchFamily="50" charset="-128"/>
                        </a:rPr>
                        <a:t>研究開発を実施中</a:t>
                      </a: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□府域で次世代型太陽電池を実</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装</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・次世代型太陽電池が実用化され、府域</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でも実装が開始</a:t>
                      </a:r>
                    </a:p>
                    <a:p>
                      <a:pPr marL="0" indent="0">
                        <a:lnSpc>
                          <a:spcPct val="100000"/>
                        </a:lnSpc>
                        <a:spcBef>
                          <a:spcPts val="0"/>
                        </a:spcBef>
                        <a:spcAft>
                          <a:spcPts val="0"/>
                        </a:spcAft>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□未来の脱炭素技術の研究開発・</a:t>
                      </a: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社会実装</a:t>
                      </a: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・大気中や排ガスから</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を回収し、地</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中への貯留や有効活用を行う技術の社</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会実装に向けた研究開発</a:t>
                      </a: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・次世代型太陽電池が府内事業所や家庭</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に普及拡大</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 name="グループ化 1"/>
          <p:cNvGrpSpPr/>
          <p:nvPr/>
        </p:nvGrpSpPr>
        <p:grpSpPr>
          <a:xfrm>
            <a:off x="4665078" y="1595607"/>
            <a:ext cx="2412000" cy="2257484"/>
            <a:chOff x="4668079" y="1768605"/>
            <a:chExt cx="2412000" cy="2257484"/>
          </a:xfrm>
        </p:grpSpPr>
        <p:sp>
          <p:nvSpPr>
            <p:cNvPr id="34" name="正方形/長方形 33">
              <a:extLst>
                <a:ext uri="{FF2B5EF4-FFF2-40B4-BE49-F238E27FC236}">
                  <a16:creationId xmlns:a16="http://schemas.microsoft.com/office/drawing/2014/main" id="{42AB246C-D6C3-4324-A739-9AC17F6C0836}"/>
                </a:ext>
              </a:extLst>
            </p:cNvPr>
            <p:cNvSpPr/>
            <p:nvPr/>
          </p:nvSpPr>
          <p:spPr>
            <a:xfrm>
              <a:off x="4668079" y="1908194"/>
              <a:ext cx="2412000" cy="211789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回収・次</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世代型太陽</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電池の実証・活用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・専用装置で会場内の大気中</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回収（</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DAC</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・地中への貯留、コンクリート固定</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、メ</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タネーション</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による有効</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CCS</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・形状の自由度が高く、曲面にも</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設置</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可能</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な次</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世代型太陽</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電池を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パビリオ</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ン等</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に設置</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68079" y="1768605"/>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71505"/>
            <a:ext cx="9692704" cy="461665"/>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回収や次</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世代型太陽</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電池など、未来の脱炭素技術の開発・活用も急務である。万博会場での実証などを通じ、研究開発や社会実装を進めていく。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⑥</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カーボンニュートラル</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～最先端技術の開発・</a:t>
            </a:r>
            <a:r>
              <a:rPr kumimoji="1" lang="ja-JP" altLang="en-US" sz="1600" b="1" dirty="0" smtClean="0">
                <a:solidFill>
                  <a:prstClr val="white"/>
                </a:solidFill>
                <a:latin typeface="BIZ UDPゴシック" panose="020B0400000000000000" pitchFamily="50" charset="-128"/>
                <a:ea typeface="BIZ UDPゴシック" panose="020B0400000000000000" pitchFamily="50" charset="-128"/>
              </a:rPr>
              <a:t>活用</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39556" y="1092549"/>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0"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3" name="グループ化 2"/>
          <p:cNvGrpSpPr/>
          <p:nvPr/>
        </p:nvGrpSpPr>
        <p:grpSpPr>
          <a:xfrm>
            <a:off x="5040312" y="4890824"/>
            <a:ext cx="1537034" cy="1014888"/>
            <a:chOff x="5023428" y="5011870"/>
            <a:chExt cx="1537034" cy="1014888"/>
          </a:xfrm>
        </p:grpSpPr>
        <p:sp>
          <p:nvSpPr>
            <p:cNvPr id="22" name="テキスト ボックス 21">
              <a:extLst>
                <a:ext uri="{FF2B5EF4-FFF2-40B4-BE49-F238E27FC236}">
                  <a16:creationId xmlns:a16="http://schemas.microsoft.com/office/drawing/2014/main" id="{4B540E6E-594E-47B9-9E8F-4484B1258F13}"/>
                </a:ext>
              </a:extLst>
            </p:cNvPr>
            <p:cNvSpPr txBox="1"/>
            <p:nvPr/>
          </p:nvSpPr>
          <p:spPr>
            <a:xfrm>
              <a:off x="5323089" y="5897343"/>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次</a:t>
              </a: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世代型太陽電池</a:t>
              </a:r>
              <a:endPar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32" name="図 31"/>
            <p:cNvPicPr>
              <a:picLocks noChangeAspect="1"/>
            </p:cNvPicPr>
            <p:nvPr/>
          </p:nvPicPr>
          <p:blipFill>
            <a:blip r:embed="rId3"/>
            <a:stretch>
              <a:fillRect/>
            </a:stretch>
          </p:blipFill>
          <p:spPr>
            <a:xfrm>
              <a:off x="5023428" y="5011870"/>
              <a:ext cx="1537034" cy="825398"/>
            </a:xfrm>
            <a:prstGeom prst="rect">
              <a:avLst/>
            </a:prstGeom>
          </p:spPr>
        </p:pic>
      </p:grpSp>
      <p:sp>
        <p:nvSpPr>
          <p:cNvPr id="33" name="テキスト ボックス 32"/>
          <p:cNvSpPr txBox="1"/>
          <p:nvPr/>
        </p:nvSpPr>
        <p:spPr>
          <a:xfrm>
            <a:off x="180312" y="6113937"/>
            <a:ext cx="7031092" cy="507831"/>
          </a:xfrm>
          <a:prstGeom prst="rect">
            <a:avLst/>
          </a:prstGeom>
          <a:noFill/>
        </p:spPr>
        <p:txBody>
          <a:bodyPr wrap="none" rtlCol="0">
            <a:spAutoFit/>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※DAC</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Direct Air Capture</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）：空気中から直接</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ja-JP" altLang="en-US"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を回収する技術</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※CCS</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Carbon dioxide Capture and Storage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）：工場などから排出された</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、分離</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して集め、地中深くに貯留・圧入</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する技術</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メタネーション</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水素と</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から天然ガスの主成分であるメタンを合成する技術</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398592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38834"/>
            <a:ext cx="9434300" cy="11080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830306"/>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・脱炭素に資する環境・エネルギー技術のシーズ調査、府民等への普及啓発</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59805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ext uri="{D42A27DB-BD31-4B8C-83A1-F6EECF244321}">
                <p14:modId xmlns:p14="http://schemas.microsoft.com/office/powerpoint/2010/main" val="3760342740"/>
              </p:ext>
            </p:extLst>
          </p:nvPr>
        </p:nvGraphicFramePr>
        <p:xfrm>
          <a:off x="537014" y="4955373"/>
          <a:ext cx="8984358" cy="78073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tx1"/>
                          </a:solidFill>
                          <a:latin typeface="+mn-ea"/>
                        </a:rPr>
                        <a:t>「</a:t>
                      </a:r>
                      <a:r>
                        <a:rPr lang="en-US" altLang="ja-JP" sz="1400" b="1" dirty="0" smtClean="0">
                          <a:solidFill>
                            <a:schemeClr val="tx1"/>
                          </a:solidFill>
                          <a:latin typeface="+mn-ea"/>
                        </a:rPr>
                        <a:t>2025</a:t>
                      </a:r>
                      <a:r>
                        <a:rPr lang="ja-JP" altLang="en-US" sz="1400" b="1" dirty="0" smtClean="0">
                          <a:solidFill>
                            <a:schemeClr val="tx1"/>
                          </a:solidFill>
                          <a:latin typeface="+mn-ea"/>
                        </a:rPr>
                        <a:t>年大阪・関西万博アクションプラン</a:t>
                      </a:r>
                      <a:r>
                        <a:rPr lang="en-US" altLang="ja-JP" sz="1400" b="1" dirty="0" smtClean="0">
                          <a:solidFill>
                            <a:schemeClr val="tx1"/>
                          </a:solidFill>
                          <a:latin typeface="+mn-ea"/>
                        </a:rPr>
                        <a:t>Ver.1</a:t>
                      </a:r>
                      <a:r>
                        <a:rPr lang="ja-JP" altLang="en-US" sz="1400" b="1" dirty="0" smtClean="0">
                          <a:solidFill>
                            <a:schemeClr val="tx1"/>
                          </a:solidFill>
                          <a:latin typeface="+mn-ea"/>
                        </a:rPr>
                        <a:t>」における記載</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smtClean="0">
                          <a:solidFill>
                            <a:schemeClr val="tx1"/>
                          </a:solidFill>
                          <a:latin typeface="+mn-ea"/>
                        </a:rPr>
                        <a:t>・</a:t>
                      </a:r>
                      <a:r>
                        <a:rPr kumimoji="1" lang="en-US" altLang="ja-JP" sz="1200" dirty="0" smtClean="0">
                          <a:solidFill>
                            <a:schemeClr val="tx1"/>
                          </a:solidFill>
                          <a:latin typeface="+mn-ea"/>
                        </a:rPr>
                        <a:t>CO</a:t>
                      </a:r>
                      <a:r>
                        <a:rPr kumimoji="1" lang="en-US" altLang="ja-JP" sz="1000" dirty="0" smtClean="0">
                          <a:solidFill>
                            <a:schemeClr val="tx1"/>
                          </a:solidFill>
                          <a:latin typeface="+mn-ea"/>
                        </a:rPr>
                        <a:t>2</a:t>
                      </a:r>
                      <a:r>
                        <a:rPr kumimoji="1" lang="ja-JP" altLang="en-US" sz="1200" dirty="0" smtClean="0">
                          <a:solidFill>
                            <a:schemeClr val="tx1"/>
                          </a:solidFill>
                          <a:latin typeface="+mn-ea"/>
                        </a:rPr>
                        <a:t>の分離・回収技術の実証＜経産省＞　・</a:t>
                      </a:r>
                      <a:r>
                        <a:rPr kumimoji="1" lang="en-US" altLang="ja-JP" sz="1200" dirty="0" smtClean="0">
                          <a:solidFill>
                            <a:schemeClr val="tx1"/>
                          </a:solidFill>
                          <a:latin typeface="+mn-ea"/>
                        </a:rPr>
                        <a:t>CO</a:t>
                      </a:r>
                      <a:r>
                        <a:rPr kumimoji="1" lang="en-US" altLang="ja-JP" sz="1000" dirty="0" smtClean="0">
                          <a:solidFill>
                            <a:schemeClr val="tx1"/>
                          </a:solidFill>
                          <a:latin typeface="+mn-ea"/>
                        </a:rPr>
                        <a:t>2</a:t>
                      </a:r>
                      <a:r>
                        <a:rPr kumimoji="1" lang="ja-JP" altLang="en-US" sz="1200" dirty="0" smtClean="0">
                          <a:solidFill>
                            <a:schemeClr val="tx1"/>
                          </a:solidFill>
                          <a:latin typeface="+mn-ea"/>
                        </a:rPr>
                        <a:t>排出削減・固定量最大化コンクリートの実証＜経産省＞</a:t>
                      </a:r>
                    </a:p>
                    <a:p>
                      <a:r>
                        <a:rPr kumimoji="1" lang="ja-JP" altLang="en-US" sz="1200" dirty="0" smtClean="0">
                          <a:solidFill>
                            <a:schemeClr val="tx1"/>
                          </a:solidFill>
                          <a:latin typeface="+mn-ea"/>
                        </a:rPr>
                        <a:t>・次世代型太陽電池の開発推進＜経産省＞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625312740"/>
              </p:ext>
            </p:extLst>
          </p:nvPr>
        </p:nvGraphicFramePr>
        <p:xfrm>
          <a:off x="620609" y="745986"/>
          <a:ext cx="9350705" cy="1811178"/>
        </p:xfrm>
        <a:graphic>
          <a:graphicData uri="http://schemas.openxmlformats.org/drawingml/2006/table">
            <a:tbl>
              <a:tblPr firstRow="1" bandRow="1">
                <a:tableStyleId>{2D5ABB26-0587-4C30-8999-92F81FD0307C}</a:tableStyleId>
              </a:tblPr>
              <a:tblGrid>
                <a:gridCol w="9350705">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solidFill>
                            <a:schemeClr val="tx1"/>
                          </a:solidFill>
                          <a:latin typeface="+mn-ea"/>
                          <a:ea typeface="+mn-ea"/>
                        </a:rPr>
                        <a:t>▷</a:t>
                      </a:r>
                      <a:r>
                        <a:rPr kumimoji="1" lang="en-US" altLang="ja-JP" sz="1300" b="1" dirty="0" smtClean="0">
                          <a:solidFill>
                            <a:schemeClr val="tx1"/>
                          </a:solidFill>
                          <a:latin typeface="+mn-ea"/>
                          <a:ea typeface="+mn-ea"/>
                        </a:rPr>
                        <a:t>CO</a:t>
                      </a:r>
                      <a:r>
                        <a:rPr kumimoji="1" lang="en-US" altLang="ja-JP" sz="1100" b="1" dirty="0" smtClean="0">
                          <a:solidFill>
                            <a:schemeClr val="tx1"/>
                          </a:solidFill>
                          <a:latin typeface="+mn-ea"/>
                          <a:ea typeface="+mn-ea"/>
                        </a:rPr>
                        <a:t>2</a:t>
                      </a:r>
                      <a:r>
                        <a:rPr kumimoji="1" lang="ja-JP" altLang="en-US" sz="1300" b="1" dirty="0" smtClean="0">
                          <a:solidFill>
                            <a:schemeClr val="tx1"/>
                          </a:solidFill>
                          <a:latin typeface="+mn-ea"/>
                          <a:ea typeface="+mn-ea"/>
                        </a:rPr>
                        <a:t>の回収・利用・貯留技術（</a:t>
                      </a:r>
                      <a:r>
                        <a:rPr kumimoji="1" lang="en-US" altLang="ja-JP" sz="1300" b="1" dirty="0" smtClean="0">
                          <a:solidFill>
                            <a:schemeClr val="tx1"/>
                          </a:solidFill>
                          <a:latin typeface="+mn-ea"/>
                          <a:ea typeface="+mn-ea"/>
                        </a:rPr>
                        <a:t>DAC</a:t>
                      </a:r>
                      <a:r>
                        <a:rPr kumimoji="1" lang="ja-JP" altLang="en-US" sz="1300" b="1" dirty="0" err="1" smtClean="0">
                          <a:solidFill>
                            <a:schemeClr val="tx1"/>
                          </a:solidFill>
                          <a:latin typeface="+mn-ea"/>
                          <a:ea typeface="+mn-ea"/>
                        </a:rPr>
                        <a:t>、</a:t>
                      </a:r>
                      <a:r>
                        <a:rPr kumimoji="1" lang="en-US" altLang="ja-JP" sz="1300" b="1" dirty="0" smtClean="0">
                          <a:solidFill>
                            <a:schemeClr val="tx1"/>
                          </a:solidFill>
                          <a:latin typeface="+mn-ea"/>
                          <a:ea typeface="+mn-ea"/>
                        </a:rPr>
                        <a:t>CCS</a:t>
                      </a:r>
                      <a:r>
                        <a:rPr kumimoji="1" lang="ja-JP" altLang="en-US" sz="1300" b="1" dirty="0" smtClean="0">
                          <a:solidFill>
                            <a:schemeClr val="tx1"/>
                          </a:solidFill>
                          <a:latin typeface="+mn-ea"/>
                          <a:ea typeface="+mn-ea"/>
                        </a:rPr>
                        <a:t>等）の確立とコスト低減</a:t>
                      </a:r>
                    </a:p>
                    <a:p>
                      <a:pPr marL="271463" indent="-271463" algn="l"/>
                      <a:r>
                        <a:rPr kumimoji="1" lang="ja-JP" altLang="en-US" sz="1200" dirty="0" smtClean="0">
                          <a:solidFill>
                            <a:schemeClr val="tx1"/>
                          </a:solidFill>
                          <a:latin typeface="+mn-ea"/>
                          <a:ea typeface="+mn-ea"/>
                        </a:rPr>
                        <a:t>　　ＣＯ</a:t>
                      </a:r>
                      <a:r>
                        <a:rPr kumimoji="1" lang="ja-JP" altLang="en-US" sz="1000" dirty="0" smtClean="0">
                          <a:solidFill>
                            <a:schemeClr val="tx1"/>
                          </a:solidFill>
                          <a:latin typeface="+mn-ea"/>
                          <a:ea typeface="+mn-ea"/>
                        </a:rPr>
                        <a:t>２</a:t>
                      </a:r>
                      <a:r>
                        <a:rPr kumimoji="1" lang="ja-JP" altLang="en-US" sz="1200" dirty="0" smtClean="0">
                          <a:solidFill>
                            <a:schemeClr val="tx1"/>
                          </a:solidFill>
                          <a:latin typeface="+mn-ea"/>
                          <a:ea typeface="+mn-ea"/>
                        </a:rPr>
                        <a:t>排出源における回収と利用（ＣＲ）、さらにＤＡＣやＣＣＳについて、研究開発が進められているが、技術の高度化・低コ</a:t>
                      </a:r>
                    </a:p>
                    <a:p>
                      <a:pPr marL="271463" indent="-271463" algn="l"/>
                      <a:r>
                        <a:rPr kumimoji="1" lang="ja-JP" altLang="en-US" sz="1200" dirty="0" smtClean="0">
                          <a:solidFill>
                            <a:schemeClr val="tx1"/>
                          </a:solidFill>
                          <a:latin typeface="+mn-ea"/>
                          <a:ea typeface="+mn-ea"/>
                        </a:rPr>
                        <a:t>　　スト化と利用用途の拡大が必要。</a:t>
                      </a: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smtClean="0">
                          <a:solidFill>
                            <a:schemeClr val="tx1"/>
                          </a:solidFill>
                          <a:latin typeface="+mn-ea"/>
                          <a:ea typeface="+mn-ea"/>
                        </a:rPr>
                        <a:t>▷次世代型太陽電池の性能向上と適用手法の確立</a:t>
                      </a: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solidFill>
                            <a:schemeClr val="tx1"/>
                          </a:solidFill>
                          <a:latin typeface="+mn-ea"/>
                          <a:ea typeface="+mn-ea"/>
                        </a:rPr>
                        <a:t>　　一定の技術開発は進んでいるが、耐久性が不十分であり、広範な建築材や都市インフラへの適用手法も確立されていない。</a:t>
                      </a:r>
                    </a:p>
                  </a:txBody>
                  <a:tcPr marL="100806" marR="100806" marT="50403" marB="50403" anchor="ctr"/>
                </a:tc>
                <a:extLst>
                  <a:ext uri="{0D108BD9-81ED-4DB2-BD59-A6C34878D82A}">
                    <a16:rowId xmlns:a16="http://schemas.microsoft.com/office/drawing/2014/main" val="1600251758"/>
                  </a:ext>
                </a:extLst>
              </a:tr>
              <a:tr h="332343">
                <a:tc>
                  <a:txBody>
                    <a:bodyPr/>
                    <a:lstStyle/>
                    <a:p>
                      <a:pPr algn="l"/>
                      <a:r>
                        <a:rPr kumimoji="1" lang="ja-JP" altLang="en-US" sz="1300" b="1" dirty="0" smtClean="0">
                          <a:solidFill>
                            <a:schemeClr val="tx1"/>
                          </a:solidFill>
                          <a:latin typeface="+mn-ea"/>
                          <a:ea typeface="+mn-ea"/>
                        </a:rPr>
                        <a:t>▷新技術の万博会場での実装に多額の費用が必要</a:t>
                      </a:r>
                      <a:endParaRPr kumimoji="1" lang="en-US" altLang="ja-JP" sz="1300" b="1" dirty="0" smtClean="0">
                        <a:solidFill>
                          <a:schemeClr val="tx1"/>
                        </a:solidFill>
                        <a:latin typeface="+mn-ea"/>
                        <a:ea typeface="+mn-ea"/>
                      </a:endParaRPr>
                    </a:p>
                    <a:p>
                      <a:pPr algn="l"/>
                      <a:r>
                        <a:rPr kumimoji="1" lang="ja-JP" altLang="en-US" sz="1200" strike="noStrike" dirty="0" smtClean="0">
                          <a:solidFill>
                            <a:schemeClr val="tx1"/>
                          </a:solidFill>
                          <a:latin typeface="+mn-ea"/>
                          <a:ea typeface="+mn-ea"/>
                        </a:rPr>
                        <a:t>　　</a:t>
                      </a:r>
                      <a:r>
                        <a:rPr kumimoji="1" lang="en-US" altLang="ja-JP" sz="1200" strike="noStrike" dirty="0" smtClean="0">
                          <a:solidFill>
                            <a:schemeClr val="tx1"/>
                          </a:solidFill>
                          <a:latin typeface="+mn-ea"/>
                          <a:ea typeface="+mn-ea"/>
                        </a:rPr>
                        <a:t>DAC</a:t>
                      </a:r>
                      <a:r>
                        <a:rPr kumimoji="1" lang="ja-JP" altLang="en-US" sz="1200" strike="noStrike" dirty="0" smtClean="0">
                          <a:solidFill>
                            <a:schemeClr val="tx1"/>
                          </a:solidFill>
                          <a:latin typeface="+mn-ea"/>
                          <a:ea typeface="+mn-ea"/>
                        </a:rPr>
                        <a:t>や次世代型太陽電池のほか、路面発電などの多数の新技術を実装していくためには多額の費用が必要</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200" strike="noStrike" dirty="0" smtClean="0">
                        <a:solidFill>
                          <a:schemeClr val="tx1"/>
                        </a:solidFill>
                        <a:latin typeface="+mn-ea"/>
                        <a:ea typeface="+mn-ea"/>
                      </a:endParaRPr>
                    </a:p>
                  </a:txBody>
                  <a:tcPr marL="100806" marR="100806" marT="50403" marB="50403" anchor="ctr"/>
                </a:tc>
                <a:extLst>
                  <a:ext uri="{0D108BD9-81ED-4DB2-BD59-A6C34878D82A}">
                    <a16:rowId xmlns:a16="http://schemas.microsoft.com/office/drawing/2014/main" val="1013540865"/>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190516906"/>
              </p:ext>
            </p:extLst>
          </p:nvPr>
        </p:nvGraphicFramePr>
        <p:xfrm>
          <a:off x="620609" y="3408304"/>
          <a:ext cx="9540000" cy="72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0000">
                <a:tc>
                  <a:txBody>
                    <a:bodyPr/>
                    <a:lstStyle/>
                    <a:p>
                      <a:pPr algn="l">
                        <a:lnSpc>
                          <a:spcPct val="100000"/>
                        </a:lnSpc>
                      </a:pPr>
                      <a:r>
                        <a:rPr kumimoji="1" lang="ja-JP" altLang="en-US" sz="1300" b="1" dirty="0" smtClean="0">
                          <a:solidFill>
                            <a:schemeClr val="tx1"/>
                          </a:solidFill>
                          <a:latin typeface="+mn-ea"/>
                          <a:ea typeface="+mn-ea"/>
                        </a:rPr>
                        <a:t>▷</a:t>
                      </a:r>
                      <a:r>
                        <a:rPr kumimoji="1" lang="en-US" altLang="ja-JP" sz="1300" b="1" dirty="0" smtClean="0">
                          <a:solidFill>
                            <a:schemeClr val="tx1"/>
                          </a:solidFill>
                          <a:latin typeface="+mn-ea"/>
                          <a:ea typeface="+mn-ea"/>
                        </a:rPr>
                        <a:t>CO</a:t>
                      </a:r>
                      <a:r>
                        <a:rPr kumimoji="1" lang="en-US" altLang="ja-JP" sz="1050" b="1" dirty="0" smtClean="0">
                          <a:solidFill>
                            <a:schemeClr val="tx1"/>
                          </a:solidFill>
                          <a:latin typeface="+mn-ea"/>
                          <a:ea typeface="+mn-ea"/>
                        </a:rPr>
                        <a:t>2</a:t>
                      </a:r>
                      <a:r>
                        <a:rPr kumimoji="1" lang="ja-JP" altLang="en-US" sz="1300" b="1" dirty="0" smtClean="0">
                          <a:solidFill>
                            <a:schemeClr val="tx1"/>
                          </a:solidFill>
                          <a:latin typeface="+mn-ea"/>
                          <a:ea typeface="+mn-ea"/>
                        </a:rPr>
                        <a:t>の回収・利用・貯留技術や直接空気回収技術、次世代型太陽電池等の着実な研究開発</a:t>
                      </a:r>
                      <a:endParaRPr kumimoji="1" lang="en-US" altLang="ja-JP" sz="1300" b="0" dirty="0" smtClean="0">
                        <a:solidFill>
                          <a:schemeClr val="tx1"/>
                        </a:solidFill>
                        <a:latin typeface="+mn-ea"/>
                        <a:ea typeface="+mn-ea"/>
                      </a:endParaRPr>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dirty="0" smtClean="0">
                          <a:solidFill>
                            <a:schemeClr val="tx1"/>
                          </a:solidFill>
                          <a:latin typeface="+mn-ea"/>
                          <a:ea typeface="+mn-ea"/>
                        </a:rPr>
                        <a:t>▷万博会場等での最先端技術の実装に必要な財政支援 </a:t>
                      </a:r>
                      <a:endParaRPr kumimoji="1" lang="en-US" altLang="ja-JP" sz="1300" b="0" dirty="0" smtClean="0">
                        <a:solidFill>
                          <a:schemeClr val="tx1"/>
                        </a:solidFill>
                        <a:latin typeface="+mn-ea"/>
                        <a:ea typeface="+mn-ea"/>
                      </a:endParaRPr>
                    </a:p>
                  </a:txBody>
                  <a:tcPr marL="100806" marR="100806" marT="50403" marB="50403"/>
                </a:tc>
                <a:extLst>
                  <a:ext uri="{0D108BD9-81ED-4DB2-BD59-A6C34878D82A}">
                    <a16:rowId xmlns:a16="http://schemas.microsoft.com/office/drawing/2014/main" val="4251755479"/>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8109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255675201"/>
              </p:ext>
            </p:extLst>
          </p:nvPr>
        </p:nvGraphicFramePr>
        <p:xfrm>
          <a:off x="270312" y="1337871"/>
          <a:ext cx="9540001" cy="5618774"/>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251616">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ゼロエミッションモビリティの普及</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a:t>
                      </a:r>
                      <a:r>
                        <a:rPr lang="en-US" altLang="ja-JP" sz="1300" b="1" dirty="0" smtClean="0">
                          <a:solidFill>
                            <a:prstClr val="black"/>
                          </a:solidFill>
                          <a:latin typeface="BIZ UDPゴシック" panose="020B0400000000000000" pitchFamily="50" charset="-128"/>
                          <a:ea typeface="BIZ UDPゴシック" panose="020B0400000000000000" pitchFamily="50" charset="-128"/>
                        </a:rPr>
                        <a:t>EV</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a:t>
                      </a:r>
                      <a:r>
                        <a:rPr lang="en-US" altLang="ja-JP" sz="1300" b="1" dirty="0" smtClean="0">
                          <a:solidFill>
                            <a:prstClr val="black"/>
                          </a:solidFill>
                          <a:latin typeface="BIZ UDPゴシック" panose="020B0400000000000000" pitchFamily="50" charset="-128"/>
                          <a:ea typeface="BIZ UDPゴシック" panose="020B0400000000000000" pitchFamily="50" charset="-128"/>
                        </a:rPr>
                        <a:t>FC</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バスの導入数</a:t>
                      </a: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府域で６台（</a:t>
                      </a:r>
                      <a:r>
                        <a:rPr lang="en-US" altLang="ja-JP" sz="1300" b="1" dirty="0" smtClean="0">
                          <a:solidFill>
                            <a:prstClr val="black"/>
                          </a:solidFill>
                          <a:latin typeface="BIZ UDPゴシック" panose="020B0400000000000000" pitchFamily="50" charset="-128"/>
                          <a:ea typeface="BIZ UDPゴシック" panose="020B0400000000000000" pitchFamily="50" charset="-128"/>
                        </a:rPr>
                        <a:t>2022</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年</a:t>
                      </a:r>
                      <a:r>
                        <a:rPr lang="en-US" altLang="ja-JP" sz="1300" b="1" dirty="0" smtClean="0">
                          <a:solidFill>
                            <a:prstClr val="black"/>
                          </a:solidFill>
                          <a:latin typeface="BIZ UDPゴシック" panose="020B0400000000000000" pitchFamily="50" charset="-128"/>
                          <a:ea typeface="BIZ UDPゴシック" panose="020B0400000000000000" pitchFamily="50" charset="-128"/>
                        </a:rPr>
                        <a:t>3</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月末）</a:t>
                      </a:r>
                    </a:p>
                    <a:p>
                      <a:pPr marL="0" indent="0" defTabSz="443194">
                        <a:lnSpc>
                          <a:spcPct val="100000"/>
                        </a:lnSpc>
                        <a:spcBef>
                          <a:spcPts val="0"/>
                        </a:spcBef>
                        <a:spcAft>
                          <a:spcPts val="0"/>
                        </a:spcAft>
                        <a:defRPr/>
                      </a:pPr>
                      <a:endParaRPr lang="ja-JP" altLang="en-US" sz="400" b="1"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・ディーゼルバスと比較して高額であり、</a:t>
                      </a: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事業者の買い替えが進まず</a:t>
                      </a:r>
                    </a:p>
                    <a:p>
                      <a:pPr marL="0" indent="0">
                        <a:lnSpc>
                          <a:spcPct val="100000"/>
                        </a:lnSpc>
                        <a:spcBef>
                          <a:spcPts val="0"/>
                        </a:spcBef>
                        <a:spcAft>
                          <a:spcPts val="0"/>
                        </a:spcAft>
                        <a:defRPr/>
                      </a:pPr>
                      <a:endParaRPr lang="en-US" altLang="ja-JP" sz="8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050" dirty="0" smtClean="0">
                          <a:latin typeface="BIZ UDPゴシック" panose="020B0400000000000000" pitchFamily="50" charset="-128"/>
                          <a:ea typeface="BIZ UDPゴシック" panose="020B0400000000000000" pitchFamily="50" charset="-128"/>
                        </a:rPr>
                        <a:t>　</a:t>
                      </a:r>
                      <a:r>
                        <a:rPr lang="en-US" altLang="ja-JP" sz="1050" dirty="0" smtClean="0">
                          <a:latin typeface="BIZ UDPゴシック" panose="020B0400000000000000" pitchFamily="50" charset="-128"/>
                          <a:ea typeface="BIZ UDPゴシック" panose="020B0400000000000000" pitchFamily="50" charset="-128"/>
                        </a:rPr>
                        <a:t>EV</a:t>
                      </a:r>
                      <a:r>
                        <a:rPr lang="ja-JP" altLang="en-US" sz="1050" dirty="0" smtClean="0">
                          <a:latin typeface="BIZ UDPゴシック" panose="020B0400000000000000" pitchFamily="50" charset="-128"/>
                          <a:ea typeface="BIZ UDPゴシック" panose="020B0400000000000000" pitchFamily="50" charset="-128"/>
                        </a:rPr>
                        <a:t>バス：約</a:t>
                      </a:r>
                      <a:r>
                        <a:rPr lang="en-US" altLang="ja-JP" sz="1050" dirty="0" smtClean="0">
                          <a:latin typeface="BIZ UDPゴシック" panose="020B0400000000000000" pitchFamily="50" charset="-128"/>
                          <a:ea typeface="BIZ UDPゴシック" panose="020B0400000000000000" pitchFamily="50" charset="-128"/>
                        </a:rPr>
                        <a:t>5,400</a:t>
                      </a:r>
                      <a:r>
                        <a:rPr lang="ja-JP" altLang="en-US" sz="1050" dirty="0" smtClean="0">
                          <a:latin typeface="BIZ UDPゴシック" panose="020B0400000000000000" pitchFamily="50" charset="-128"/>
                          <a:ea typeface="BIZ UDPゴシック" panose="020B0400000000000000" pitchFamily="50" charset="-128"/>
                        </a:rPr>
                        <a:t>万円（充電設備含む</a:t>
                      </a:r>
                      <a:r>
                        <a:rPr lang="en-US" altLang="ja-JP" sz="1050" dirty="0" smtClean="0">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050" dirty="0" smtClean="0">
                          <a:latin typeface="BIZ UDPゴシック" panose="020B0400000000000000" pitchFamily="50" charset="-128"/>
                          <a:ea typeface="BIZ UDPゴシック" panose="020B0400000000000000" pitchFamily="50" charset="-128"/>
                        </a:rPr>
                        <a:t>　</a:t>
                      </a:r>
                      <a:r>
                        <a:rPr lang="en-US" altLang="ja-JP" sz="1050" dirty="0" smtClean="0">
                          <a:latin typeface="BIZ UDPゴシック" panose="020B0400000000000000" pitchFamily="50" charset="-128"/>
                          <a:ea typeface="BIZ UDPゴシック" panose="020B0400000000000000" pitchFamily="50" charset="-128"/>
                        </a:rPr>
                        <a:t>FC</a:t>
                      </a:r>
                      <a:r>
                        <a:rPr lang="ja-JP" altLang="en-US" sz="1050" dirty="0" smtClean="0">
                          <a:latin typeface="BIZ UDPゴシック" panose="020B0400000000000000" pitchFamily="50" charset="-128"/>
                          <a:ea typeface="BIZ UDPゴシック" panose="020B0400000000000000" pitchFamily="50" charset="-128"/>
                        </a:rPr>
                        <a:t>バス：約</a:t>
                      </a:r>
                      <a:r>
                        <a:rPr lang="en-US" altLang="ja-JP" sz="1050" dirty="0" smtClean="0">
                          <a:latin typeface="BIZ UDPゴシック" panose="020B0400000000000000" pitchFamily="50" charset="-128"/>
                          <a:ea typeface="BIZ UDPゴシック" panose="020B0400000000000000" pitchFamily="50" charset="-128"/>
                        </a:rPr>
                        <a:t>1</a:t>
                      </a:r>
                      <a:r>
                        <a:rPr lang="ja-JP" altLang="en-US" sz="1050" dirty="0" smtClean="0">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050" dirty="0" smtClean="0">
                          <a:latin typeface="BIZ UDPゴシック" panose="020B0400000000000000" pitchFamily="50" charset="-128"/>
                          <a:ea typeface="BIZ UDPゴシック" panose="020B0400000000000000" pitchFamily="50" charset="-128"/>
                        </a:rPr>
                        <a:t>　ディーゼルバス：約</a:t>
                      </a:r>
                      <a:r>
                        <a:rPr lang="en-US" altLang="ja-JP" sz="1050" dirty="0" smtClean="0">
                          <a:latin typeface="BIZ UDPゴシック" panose="020B0400000000000000" pitchFamily="50" charset="-128"/>
                          <a:ea typeface="BIZ UDPゴシック" panose="020B0400000000000000" pitchFamily="50" charset="-128"/>
                        </a:rPr>
                        <a:t>2,700</a:t>
                      </a:r>
                      <a:r>
                        <a:rPr lang="ja-JP" altLang="en-US" sz="1050" dirty="0" smtClean="0">
                          <a:latin typeface="BIZ UDPゴシック" panose="020B0400000000000000" pitchFamily="50" charset="-128"/>
                          <a:ea typeface="BIZ UDPゴシック" panose="020B0400000000000000" pitchFamily="50" charset="-128"/>
                        </a:rPr>
                        <a:t>万円</a:t>
                      </a:r>
                      <a:r>
                        <a:rPr lang="ja-JP" altLang="en-US" sz="1100" dirty="0" smtClean="0">
                          <a:latin typeface="BIZ UDPゴシック" panose="020B0400000000000000" pitchFamily="50" charset="-128"/>
                          <a:ea typeface="BIZ UDPゴシック" panose="020B0400000000000000" pitchFamily="50" charset="-128"/>
                        </a:rPr>
                        <a:t>　</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dirty="0" smtClean="0">
                          <a:latin typeface="BIZ UDPゴシック" panose="020B0400000000000000" pitchFamily="50" charset="-128"/>
                          <a:ea typeface="BIZ UDPゴシック" panose="020B0400000000000000" pitchFamily="50" charset="-128"/>
                        </a:rPr>
                        <a:t>【</a:t>
                      </a:r>
                      <a:r>
                        <a:rPr lang="ja-JP" altLang="en-US" sz="1100" dirty="0" smtClean="0">
                          <a:latin typeface="BIZ UDPゴシック" panose="020B0400000000000000" pitchFamily="50" charset="-128"/>
                          <a:ea typeface="BIZ UDPゴシック" panose="020B0400000000000000" pitchFamily="50" charset="-128"/>
                        </a:rPr>
                        <a:t>参考：現行の補助制度を活用した場合の負担</a:t>
                      </a:r>
                      <a:r>
                        <a:rPr lang="en-US" altLang="ja-JP" sz="1100" dirty="0" smtClean="0">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endParaRPr lang="en-US" altLang="ja-JP" sz="2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EV</a:t>
                      </a:r>
                      <a:r>
                        <a:rPr lang="ja-JP" altLang="en-US" sz="1100" dirty="0" smtClean="0">
                          <a:latin typeface="BIZ UDPゴシック" panose="020B0400000000000000" pitchFamily="50" charset="-128"/>
                          <a:ea typeface="BIZ UDPゴシック" panose="020B0400000000000000" pitchFamily="50" charset="-128"/>
                        </a:rPr>
                        <a:t>バス</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4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FC</a:t>
                      </a:r>
                      <a:r>
                        <a:rPr lang="ja-JP" altLang="en-US" sz="1100" dirty="0" smtClean="0">
                          <a:latin typeface="BIZ UDPゴシック" panose="020B0400000000000000" pitchFamily="50" charset="-128"/>
                          <a:ea typeface="BIZ UDPゴシック" panose="020B0400000000000000" pitchFamily="50" charset="-128"/>
                        </a:rPr>
                        <a:t>バス</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・バス対応の充電設備、水素ステーション</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が不足　</a:t>
                      </a: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smtClean="0">
                          <a:latin typeface="BIZ UDPゴシック" panose="020B0400000000000000" pitchFamily="50" charset="-128"/>
                          <a:ea typeface="BIZ UDPゴシック" panose="020B0400000000000000" pitchFamily="50" charset="-128"/>
                        </a:rPr>
                        <a:t>□</a:t>
                      </a:r>
                      <a:r>
                        <a:rPr lang="en-US" altLang="ja-JP" sz="1300" b="1" dirty="0" smtClean="0">
                          <a:latin typeface="BIZ UDPゴシック" panose="020B0400000000000000" pitchFamily="50" charset="-128"/>
                          <a:ea typeface="BIZ UDPゴシック" panose="020B0400000000000000" pitchFamily="50" charset="-128"/>
                        </a:rPr>
                        <a:t>EV</a:t>
                      </a:r>
                      <a:r>
                        <a:rPr lang="ja-JP" altLang="en-US" sz="1300" b="1" dirty="0" smtClean="0">
                          <a:latin typeface="BIZ UDPゴシック" panose="020B0400000000000000" pitchFamily="50" charset="-128"/>
                          <a:ea typeface="BIZ UDPゴシック" panose="020B0400000000000000" pitchFamily="50" charset="-128"/>
                        </a:rPr>
                        <a:t>・</a:t>
                      </a:r>
                      <a:r>
                        <a:rPr lang="en-US" altLang="ja-JP" sz="1300" b="1" dirty="0" smtClean="0">
                          <a:latin typeface="BIZ UDPゴシック" panose="020B0400000000000000" pitchFamily="50" charset="-128"/>
                          <a:ea typeface="BIZ UDPゴシック" panose="020B0400000000000000" pitchFamily="50" charset="-128"/>
                        </a:rPr>
                        <a:t>FC</a:t>
                      </a:r>
                      <a:r>
                        <a:rPr lang="ja-JP" altLang="en-US" sz="1300" b="1" dirty="0" smtClean="0">
                          <a:latin typeface="BIZ UDPゴシック" panose="020B0400000000000000" pitchFamily="50" charset="-128"/>
                          <a:ea typeface="BIZ UDPゴシック" panose="020B0400000000000000" pitchFamily="50" charset="-128"/>
                        </a:rPr>
                        <a:t>船舶の開発・実証</a:t>
                      </a:r>
                      <a:endParaRPr lang="en-US" altLang="ja-JP" sz="1300" b="1"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b="1"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a:t>
                      </a:r>
                      <a:r>
                        <a:rPr lang="en-US" altLang="ja-JP" sz="1100" dirty="0" smtClean="0">
                          <a:latin typeface="BIZ UDPゴシック" panose="020B0400000000000000" pitchFamily="50" charset="-128"/>
                          <a:ea typeface="BIZ UDPゴシック" panose="020B0400000000000000" pitchFamily="50" charset="-128"/>
                        </a:rPr>
                        <a:t>EV</a:t>
                      </a:r>
                      <a:r>
                        <a:rPr lang="ja-JP" altLang="en-US" sz="1100" dirty="0" smtClean="0">
                          <a:latin typeface="BIZ UDPゴシック" panose="020B0400000000000000" pitchFamily="50" charset="-128"/>
                          <a:ea typeface="BIZ UDPゴシック" panose="020B0400000000000000" pitchFamily="50" charset="-128"/>
                        </a:rPr>
                        <a:t>・</a:t>
                      </a:r>
                      <a:r>
                        <a:rPr lang="en-US" altLang="ja-JP" sz="1100" dirty="0" smtClean="0">
                          <a:latin typeface="BIZ UDPゴシック" panose="020B0400000000000000" pitchFamily="50" charset="-128"/>
                          <a:ea typeface="BIZ UDPゴシック" panose="020B0400000000000000" pitchFamily="50" charset="-128"/>
                        </a:rPr>
                        <a:t>FC</a:t>
                      </a:r>
                      <a:r>
                        <a:rPr lang="ja-JP" altLang="en-US" sz="1100" dirty="0" smtClean="0">
                          <a:latin typeface="BIZ UDPゴシック" panose="020B0400000000000000" pitchFamily="50" charset="-128"/>
                          <a:ea typeface="BIZ UDPゴシック" panose="020B0400000000000000" pitchFamily="50" charset="-128"/>
                        </a:rPr>
                        <a:t>船の実証事業が開始</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・船舶用水素ステーションや充電設備</a:t>
                      </a: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（バンカリング設備）が整備されていな</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a:t>
                      </a:r>
                      <a:r>
                        <a:rPr lang="ja-JP" altLang="en-US" sz="1100" smtClean="0">
                          <a:latin typeface="BIZ UDPゴシック" panose="020B0400000000000000" pitchFamily="50" charset="-128"/>
                          <a:ea typeface="BIZ UDPゴシック" panose="020B0400000000000000" pitchFamily="50" charset="-128"/>
                        </a:rPr>
                        <a:t>い</a:t>
                      </a:r>
                      <a:endParaRPr lang="ja-JP" altLang="en-US"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バスの導入を促進</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・万博に向けて、府内バス運行事業者の </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導入が加速</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・充電設備、水素ステーションの整備が</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進展</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船の実証の進展</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・万博において水素燃料電池船等に使用</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smtClean="0">
                          <a:solidFill>
                            <a:schemeClr val="tx1"/>
                          </a:solidFill>
                          <a:latin typeface="BIZ UDPゴシック" panose="020B0400000000000000" pitchFamily="50" charset="-128"/>
                          <a:ea typeface="BIZ UDPゴシック" panose="020B0400000000000000" pitchFamily="50" charset="-128"/>
                        </a:rPr>
                        <a:t>　する設備</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実績・ノウハウを蓄積</a:t>
                      </a:r>
                    </a:p>
                    <a:p>
                      <a:pPr marL="0" indent="0">
                        <a:lnSpc>
                          <a:spcPct val="100000"/>
                        </a:lnSpc>
                        <a:spcBef>
                          <a:spcPts val="0"/>
                        </a:spcBef>
                        <a:spcAft>
                          <a:spcPts val="0"/>
                        </a:spcAft>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バス（更新分）</a:t>
                      </a: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バスの導入が進</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展</a:t>
                      </a: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バスの導入状況に合わせて、バ</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ス対応の充電設備、水素ステーションの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整備が進展</a:t>
                      </a:r>
                    </a:p>
                    <a:p>
                      <a:pPr marL="0" indent="0">
                        <a:lnSpc>
                          <a:spcPct val="100000"/>
                        </a:lnSpc>
                        <a:spcBef>
                          <a:spcPts val="0"/>
                        </a:spcBef>
                        <a:spcAft>
                          <a:spcPts val="0"/>
                        </a:spcAft>
                      </a:pPr>
                      <a:endParaRPr kumimoji="1" lang="ja-JP" altLang="en-US" sz="8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船の実用化</a:t>
                      </a: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船が海上輸送や観光用などで</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運航</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・船舶用水素ステーションや充電設備</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（バンカリング設備）の導入が進展</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 name="グループ化 1"/>
          <p:cNvGrpSpPr/>
          <p:nvPr/>
        </p:nvGrpSpPr>
        <p:grpSpPr>
          <a:xfrm>
            <a:off x="4671742" y="1680057"/>
            <a:ext cx="2412000" cy="2004278"/>
            <a:chOff x="4668079" y="1768605"/>
            <a:chExt cx="2412000" cy="2004278"/>
          </a:xfrm>
        </p:grpSpPr>
        <p:sp>
          <p:nvSpPr>
            <p:cNvPr id="34" name="正方形/長方形 33">
              <a:extLst>
                <a:ext uri="{FF2B5EF4-FFF2-40B4-BE49-F238E27FC236}">
                  <a16:creationId xmlns:a16="http://schemas.microsoft.com/office/drawing/2014/main" id="{42AB246C-D6C3-4324-A739-9AC17F6C0836}"/>
                </a:ext>
              </a:extLst>
            </p:cNvPr>
            <p:cNvSpPr/>
            <p:nvPr/>
          </p:nvSpPr>
          <p:spPr>
            <a:xfrm>
              <a:off x="4668079" y="1908195"/>
              <a:ext cx="2412000" cy="1864688"/>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・夢洲↔舞洲のパークアンドライドで</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バスを活用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バスの試行運行（国等による社会</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実装プロジェクトの活用を想定）</a:t>
              </a:r>
            </a:p>
            <a:p>
              <a:pPr marL="72000" marR="0" lvl="0" indent="-457200" algn="l" defTabSz="93053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船による来場者の海上移動　が実現</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68079" y="1768605"/>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温室</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効果ガス</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（ＣＯ</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）の排出削減に向けては、ゼロエミッションモビリティを幅広く普及させることが重要である。</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万博会場へのアクセス等において、</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バスや、</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船を活用するとともに、広く大阪・関西への拡大をめざす。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2670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⑥</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カーボンニュートラル</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～ゼロエミッションモビリティの</a:t>
            </a:r>
            <a:r>
              <a:rPr kumimoji="1" lang="ja-JP" altLang="en-US" sz="1600" b="1" dirty="0" smtClean="0">
                <a:solidFill>
                  <a:prstClr val="white"/>
                </a:solidFill>
                <a:latin typeface="BIZ UDPゴシック" panose="020B0400000000000000" pitchFamily="50" charset="-128"/>
                <a:ea typeface="BIZ UDPゴシック" panose="020B0400000000000000" pitchFamily="50" charset="-128"/>
              </a:rPr>
              <a:t>普及</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43016" y="1147311"/>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1" name="大かっこ 20">
            <a:extLst>
              <a:ext uri="{FF2B5EF4-FFF2-40B4-BE49-F238E27FC236}">
                <a16:creationId xmlns:a16="http://schemas.microsoft.com/office/drawing/2014/main" id="{AC719957-4A2C-46CE-8073-28A280A63BD4}"/>
              </a:ext>
            </a:extLst>
          </p:cNvPr>
          <p:cNvSpPr/>
          <p:nvPr/>
        </p:nvSpPr>
        <p:spPr>
          <a:xfrm>
            <a:off x="2048824" y="2461911"/>
            <a:ext cx="2397875" cy="59184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32" name="表 31"/>
          <p:cNvGraphicFramePr>
            <a:graphicFrameLocks noGrp="1"/>
          </p:cNvGraphicFramePr>
          <p:nvPr>
            <p:extLst>
              <p:ext uri="{D42A27DB-BD31-4B8C-83A1-F6EECF244321}">
                <p14:modId xmlns:p14="http://schemas.microsoft.com/office/powerpoint/2010/main" val="3499865718"/>
              </p:ext>
            </p:extLst>
          </p:nvPr>
        </p:nvGraphicFramePr>
        <p:xfrm>
          <a:off x="2048824" y="3727876"/>
          <a:ext cx="2292126" cy="461470"/>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461470">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国の補助</a:t>
                      </a:r>
                      <a:endParaRPr kumimoji="1" lang="en-US" altLang="ja-JP" sz="900" b="1"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府市の補助</a:t>
                      </a:r>
                      <a:endParaRPr kumimoji="1" lang="en-US" altLang="ja-JP" sz="900" b="1"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事業者負担</a:t>
                      </a:r>
                      <a:endParaRPr kumimoji="1" lang="en-US" altLang="ja-JP" sz="900" b="1"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2326305145"/>
              </p:ext>
            </p:extLst>
          </p:nvPr>
        </p:nvGraphicFramePr>
        <p:xfrm>
          <a:off x="2048824" y="4440796"/>
          <a:ext cx="2293200" cy="46080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60800">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国の補助</a:t>
                      </a:r>
                      <a:endParaRPr kumimoji="1" lang="en-US" altLang="ja-JP" sz="900" b="1"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1/</a:t>
                      </a:r>
                      <a:r>
                        <a:rPr kumimoji="1" lang="ja-JP" altLang="en-US" sz="900" b="1" dirty="0" smtClean="0">
                          <a:latin typeface="BIZ UDPゴシック" panose="020B0400000000000000" pitchFamily="50" charset="-128"/>
                          <a:ea typeface="BIZ UDPゴシック" panose="020B0400000000000000" pitchFamily="50" charset="-128"/>
                        </a:rPr>
                        <a:t>２</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府市の補助</a:t>
                      </a:r>
                      <a:endParaRPr kumimoji="1" lang="en-US" altLang="ja-JP" sz="900" b="1"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事業者</a:t>
                      </a:r>
                      <a:endParaRPr kumimoji="1" lang="en-US" altLang="ja-JP" sz="900" b="1" dirty="0" smtClean="0">
                        <a:latin typeface="BIZ UDPゴシック" panose="020B0400000000000000" pitchFamily="50" charset="-128"/>
                        <a:ea typeface="BIZ UDPゴシック" panose="020B0400000000000000" pitchFamily="50" charset="-128"/>
                      </a:endParaRPr>
                    </a:p>
                    <a:p>
                      <a:pPr algn="ctr"/>
                      <a:r>
                        <a:rPr kumimoji="1" lang="ja-JP" altLang="en-US" sz="900" b="1" dirty="0" smtClean="0">
                          <a:latin typeface="BIZ UDPゴシック" panose="020B0400000000000000" pitchFamily="50" charset="-128"/>
                          <a:ea typeface="BIZ UDPゴシック" panose="020B0400000000000000" pitchFamily="50" charset="-128"/>
                        </a:rPr>
                        <a:t>負担</a:t>
                      </a:r>
                      <a:endParaRPr kumimoji="1" lang="en-US" altLang="ja-JP" sz="900" b="1"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3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07921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24320"/>
            <a:ext cx="9434300" cy="15119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830306"/>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a:t>
                      </a:r>
                      <a:r>
                        <a:rPr kumimoji="1" lang="en-US" altLang="ja-JP" sz="1200" b="1" dirty="0" smtClean="0">
                          <a:latin typeface="+mn-ea"/>
                          <a:ea typeface="+mn-ea"/>
                        </a:rPr>
                        <a:t>EV</a:t>
                      </a:r>
                      <a:r>
                        <a:rPr kumimoji="1" lang="ja-JP" altLang="en-US" sz="1200" b="1" dirty="0" smtClean="0">
                          <a:latin typeface="+mn-ea"/>
                          <a:ea typeface="+mn-ea"/>
                        </a:rPr>
                        <a:t>・</a:t>
                      </a:r>
                      <a:r>
                        <a:rPr kumimoji="1" lang="en-US" altLang="ja-JP" sz="1200" b="1" dirty="0" smtClean="0">
                          <a:latin typeface="+mn-ea"/>
                          <a:ea typeface="+mn-ea"/>
                        </a:rPr>
                        <a:t>FC</a:t>
                      </a:r>
                      <a:r>
                        <a:rPr kumimoji="1" lang="ja-JP" altLang="en-US" sz="1200" b="1" dirty="0" smtClean="0">
                          <a:latin typeface="+mn-ea"/>
                          <a:ea typeface="+mn-ea"/>
                        </a:rPr>
                        <a:t>バス導入に対する補助制度の創設</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67062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955373"/>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smtClean="0">
                          <a:latin typeface="+mn-ea"/>
                        </a:rPr>
                        <a:t>・電動車の活用拡大＜環境省・国交省＞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649584126"/>
              </p:ext>
            </p:extLst>
          </p:nvPr>
        </p:nvGraphicFramePr>
        <p:xfrm>
          <a:off x="610730" y="760753"/>
          <a:ext cx="9360584" cy="2143521"/>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latin typeface="+mn-ea"/>
                          <a:ea typeface="+mn-ea"/>
                        </a:rPr>
                        <a:t>▷</a:t>
                      </a:r>
                      <a:r>
                        <a:rPr kumimoji="1" lang="en-US" altLang="ja-JP" sz="1300" b="1" dirty="0" smtClean="0">
                          <a:latin typeface="+mn-ea"/>
                          <a:ea typeface="+mn-ea"/>
                        </a:rPr>
                        <a:t>EV</a:t>
                      </a:r>
                      <a:r>
                        <a:rPr kumimoji="1" lang="ja-JP" altLang="en-US" sz="1300" b="1" dirty="0" smtClean="0">
                          <a:latin typeface="+mn-ea"/>
                          <a:ea typeface="+mn-ea"/>
                        </a:rPr>
                        <a:t>・</a:t>
                      </a:r>
                      <a:r>
                        <a:rPr kumimoji="1" lang="en-US" altLang="ja-JP" sz="1300" b="1" dirty="0" smtClean="0">
                          <a:latin typeface="+mn-ea"/>
                          <a:ea typeface="+mn-ea"/>
                        </a:rPr>
                        <a:t>FC</a:t>
                      </a:r>
                      <a:r>
                        <a:rPr kumimoji="1" lang="ja-JP" altLang="en-US" sz="1300" b="1" dirty="0" smtClean="0">
                          <a:latin typeface="+mn-ea"/>
                          <a:ea typeface="+mn-ea"/>
                        </a:rPr>
                        <a:t>バスの導入等における事業者の財政負担</a:t>
                      </a:r>
                    </a:p>
                    <a:p>
                      <a:pPr marL="271463" indent="-271463" algn="l"/>
                      <a:r>
                        <a:rPr kumimoji="1" lang="ja-JP" altLang="en-US" sz="1200" dirty="0" smtClean="0">
                          <a:latin typeface="+mn-ea"/>
                          <a:ea typeface="+mn-ea"/>
                        </a:rPr>
                        <a:t>　　ディーゼルバスと比較して高額であり、バス対応の充電設備や水素ステーションも必要。また、</a:t>
                      </a:r>
                      <a:r>
                        <a:rPr kumimoji="1" lang="en-US" altLang="ja-JP" sz="1200" dirty="0" smtClean="0">
                          <a:latin typeface="+mn-ea"/>
                          <a:ea typeface="+mn-ea"/>
                        </a:rPr>
                        <a:t>FC</a:t>
                      </a:r>
                      <a:r>
                        <a:rPr kumimoji="1" lang="ja-JP" altLang="en-US" sz="1200" dirty="0" smtClean="0">
                          <a:latin typeface="+mn-ea"/>
                          <a:ea typeface="+mn-ea"/>
                        </a:rPr>
                        <a:t>バスはランニングコストも大きいため事業者の財政負担が大きい。</a:t>
                      </a: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smtClean="0">
                          <a:latin typeface="+mn-ea"/>
                          <a:ea typeface="+mn-ea"/>
                        </a:rPr>
                        <a:t>▷</a:t>
                      </a:r>
                      <a:r>
                        <a:rPr kumimoji="1" lang="en-US" altLang="ja-JP" sz="1300" b="1" dirty="0" smtClean="0">
                          <a:latin typeface="+mn-ea"/>
                          <a:ea typeface="+mn-ea"/>
                        </a:rPr>
                        <a:t>EV</a:t>
                      </a:r>
                      <a:r>
                        <a:rPr kumimoji="1" lang="ja-JP" altLang="en-US" sz="1300" b="1" dirty="0" smtClean="0">
                          <a:latin typeface="+mn-ea"/>
                          <a:ea typeface="+mn-ea"/>
                        </a:rPr>
                        <a:t>・</a:t>
                      </a:r>
                      <a:r>
                        <a:rPr kumimoji="1" lang="en-US" altLang="ja-JP" sz="1300" b="1" dirty="0" smtClean="0">
                          <a:latin typeface="+mn-ea"/>
                          <a:ea typeface="+mn-ea"/>
                        </a:rPr>
                        <a:t>FC</a:t>
                      </a:r>
                      <a:r>
                        <a:rPr kumimoji="1" lang="ja-JP" altLang="en-US" sz="1300" b="1" dirty="0" smtClean="0">
                          <a:latin typeface="+mn-ea"/>
                          <a:ea typeface="+mn-ea"/>
                        </a:rPr>
                        <a:t>バス／船の技術革新</a:t>
                      </a:r>
                    </a:p>
                    <a:p>
                      <a:pPr algn="l"/>
                      <a:r>
                        <a:rPr kumimoji="1" lang="ja-JP" altLang="en-US" sz="1200" strike="noStrike" dirty="0" smtClean="0">
                          <a:latin typeface="+mn-ea"/>
                          <a:ea typeface="+mn-ea"/>
                        </a:rPr>
                        <a:t>　　</a:t>
                      </a:r>
                      <a:r>
                        <a:rPr kumimoji="1" lang="en-US" altLang="ja-JP" sz="1200" strike="noStrike" dirty="0" smtClean="0">
                          <a:latin typeface="+mn-ea"/>
                          <a:ea typeface="+mn-ea"/>
                        </a:rPr>
                        <a:t>EV</a:t>
                      </a:r>
                      <a:r>
                        <a:rPr kumimoji="1" lang="ja-JP" altLang="en-US" sz="1200" strike="noStrike" dirty="0" smtClean="0">
                          <a:latin typeface="+mn-ea"/>
                          <a:ea typeface="+mn-ea"/>
                        </a:rPr>
                        <a:t>・</a:t>
                      </a:r>
                      <a:r>
                        <a:rPr kumimoji="1" lang="en-US" altLang="ja-JP" sz="1200" strike="noStrike" dirty="0" smtClean="0">
                          <a:latin typeface="+mn-ea"/>
                          <a:ea typeface="+mn-ea"/>
                        </a:rPr>
                        <a:t>FC</a:t>
                      </a:r>
                      <a:r>
                        <a:rPr kumimoji="1" lang="ja-JP" altLang="en-US" sz="1200" strike="noStrike" dirty="0" smtClean="0">
                          <a:latin typeface="+mn-ea"/>
                          <a:ea typeface="+mn-ea"/>
                        </a:rPr>
                        <a:t>バスのラインナップの充実や長距離運行に適した車両開発の加速、</a:t>
                      </a:r>
                      <a:r>
                        <a:rPr kumimoji="1" lang="en-US" altLang="ja-JP" sz="1200" strike="noStrike" dirty="0" smtClean="0">
                          <a:latin typeface="+mn-ea"/>
                          <a:ea typeface="+mn-ea"/>
                        </a:rPr>
                        <a:t>EV</a:t>
                      </a:r>
                      <a:r>
                        <a:rPr kumimoji="1" lang="ja-JP" altLang="en-US" sz="1200" strike="noStrike" dirty="0" smtClean="0">
                          <a:latin typeface="+mn-ea"/>
                          <a:ea typeface="+mn-ea"/>
                        </a:rPr>
                        <a:t>・</a:t>
                      </a:r>
                      <a:r>
                        <a:rPr kumimoji="1" lang="en-US" altLang="ja-JP" sz="1200" strike="noStrike" dirty="0" smtClean="0">
                          <a:latin typeface="+mn-ea"/>
                          <a:ea typeface="+mn-ea"/>
                        </a:rPr>
                        <a:t>FC</a:t>
                      </a:r>
                      <a:r>
                        <a:rPr kumimoji="1" lang="ja-JP" altLang="en-US" sz="1200" strike="noStrike" dirty="0" smtClean="0">
                          <a:latin typeface="+mn-ea"/>
                          <a:ea typeface="+mn-ea"/>
                        </a:rPr>
                        <a:t>船の実用化に向けた技術開発や実証実験への支</a:t>
                      </a:r>
                      <a:endParaRPr kumimoji="1" lang="en-US" altLang="ja-JP" sz="1200" strike="noStrike" dirty="0" smtClean="0">
                        <a:latin typeface="+mn-ea"/>
                        <a:ea typeface="+mn-ea"/>
                      </a:endParaRPr>
                    </a:p>
                    <a:p>
                      <a:pPr algn="l"/>
                      <a:r>
                        <a:rPr kumimoji="1" lang="ja-JP" altLang="en-US" sz="1200" strike="noStrike" dirty="0" smtClean="0">
                          <a:latin typeface="+mn-ea"/>
                          <a:ea typeface="+mn-ea"/>
                        </a:rPr>
                        <a:t>　　援拡充が必要。</a:t>
                      </a:r>
                    </a:p>
                  </a:txBody>
                  <a:tcPr marL="100806" marR="100806" marT="50403" marB="50403" anchor="ctr"/>
                </a:tc>
                <a:extLst>
                  <a:ext uri="{0D108BD9-81ED-4DB2-BD59-A6C34878D82A}">
                    <a16:rowId xmlns:a16="http://schemas.microsoft.com/office/drawing/2014/main" val="1600251758"/>
                  </a:ext>
                </a:extLst>
              </a:tr>
              <a:tr h="332343">
                <a:tc>
                  <a:txBody>
                    <a:bodyPr/>
                    <a:lstStyle/>
                    <a:p>
                      <a:pPr algn="l"/>
                      <a:r>
                        <a:rPr kumimoji="1" lang="ja-JP" altLang="en-US" sz="1300" b="1" strike="noStrike" dirty="0" smtClean="0">
                          <a:latin typeface="+mn-ea"/>
                          <a:ea typeface="+mn-ea"/>
                        </a:rPr>
                        <a:t>▷</a:t>
                      </a:r>
                      <a:r>
                        <a:rPr kumimoji="1" lang="en-US" altLang="ja-JP" sz="1300" b="1" strike="noStrike" dirty="0" smtClean="0">
                          <a:latin typeface="+mn-ea"/>
                          <a:ea typeface="+mn-ea"/>
                        </a:rPr>
                        <a:t>FC</a:t>
                      </a:r>
                      <a:r>
                        <a:rPr kumimoji="1" lang="ja-JP" altLang="en-US" sz="1300" b="1" strike="noStrike" dirty="0" smtClean="0">
                          <a:latin typeface="+mn-ea"/>
                          <a:ea typeface="+mn-ea"/>
                        </a:rPr>
                        <a:t>船の航行等に関する制度が未整備</a:t>
                      </a:r>
                    </a:p>
                    <a:p>
                      <a:pPr algn="l"/>
                      <a:r>
                        <a:rPr kumimoji="1" lang="ja-JP" altLang="en-US" sz="1200" strike="noStrike" dirty="0" smtClean="0">
                          <a:latin typeface="+mn-ea"/>
                          <a:ea typeface="+mn-ea"/>
                        </a:rPr>
                        <a:t>　　水素を燃料とする船舶に対する陸上バンカリング設備設置・運用に関するルールが未整備</a:t>
                      </a:r>
                    </a:p>
                  </a:txBody>
                  <a:tcPr marL="100806" marR="100806" marT="50403" marB="50403" anchor="ctr"/>
                </a:tc>
                <a:extLst>
                  <a:ext uri="{0D108BD9-81ED-4DB2-BD59-A6C34878D82A}">
                    <a16:rowId xmlns:a16="http://schemas.microsoft.com/office/drawing/2014/main" val="2301761892"/>
                  </a:ext>
                </a:extLst>
              </a:tr>
              <a:tr h="33234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200" strike="noStrike" dirty="0" smtClean="0"/>
                    </a:p>
                  </a:txBody>
                  <a:tcPr marL="100806" marR="100806" marT="50403" marB="50403" anchor="ctr"/>
                </a:tc>
                <a:extLst>
                  <a:ext uri="{0D108BD9-81ED-4DB2-BD59-A6C34878D82A}">
                    <a16:rowId xmlns:a16="http://schemas.microsoft.com/office/drawing/2014/main" val="1013540865"/>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493793378"/>
              </p:ext>
            </p:extLst>
          </p:nvPr>
        </p:nvGraphicFramePr>
        <p:xfrm>
          <a:off x="620608" y="3408304"/>
          <a:ext cx="9350706" cy="1217046"/>
        </p:xfrm>
        <a:graphic>
          <a:graphicData uri="http://schemas.openxmlformats.org/drawingml/2006/table">
            <a:tbl>
              <a:tblPr firstRow="1" bandRow="1">
                <a:tableStyleId>{2D5ABB26-0587-4C30-8999-92F81FD0307C}</a:tableStyleId>
              </a:tblPr>
              <a:tblGrid>
                <a:gridCol w="9350706">
                  <a:extLst>
                    <a:ext uri="{9D8B030D-6E8A-4147-A177-3AD203B41FA5}">
                      <a16:colId xmlns:a16="http://schemas.microsoft.com/office/drawing/2014/main" val="2309123477"/>
                    </a:ext>
                  </a:extLst>
                </a:gridCol>
              </a:tblGrid>
              <a:tr h="360000">
                <a:tc>
                  <a:txBody>
                    <a:bodyPr/>
                    <a:lstStyle/>
                    <a:p>
                      <a:pPr algn="l">
                        <a:lnSpc>
                          <a:spcPct val="100000"/>
                        </a:lnSpc>
                      </a:pPr>
                      <a:r>
                        <a:rPr kumimoji="1" lang="ja-JP" altLang="en-US" sz="1300" b="1" dirty="0" smtClean="0">
                          <a:latin typeface="+mn-ea"/>
                          <a:ea typeface="+mn-ea"/>
                        </a:rPr>
                        <a:t>▷</a:t>
                      </a:r>
                      <a:r>
                        <a:rPr kumimoji="1" lang="en-US" altLang="ja-JP" sz="1300" b="1" dirty="0" smtClean="0">
                          <a:latin typeface="+mn-ea"/>
                          <a:ea typeface="+mn-ea"/>
                        </a:rPr>
                        <a:t>EV</a:t>
                      </a:r>
                      <a:r>
                        <a:rPr kumimoji="1" lang="ja-JP" altLang="en-US" sz="1300" b="1" dirty="0" smtClean="0">
                          <a:latin typeface="+mn-ea"/>
                          <a:ea typeface="+mn-ea"/>
                        </a:rPr>
                        <a:t>・</a:t>
                      </a:r>
                      <a:r>
                        <a:rPr kumimoji="1" lang="en-US" altLang="ja-JP" sz="1300" b="1" dirty="0" smtClean="0">
                          <a:latin typeface="+mn-ea"/>
                          <a:ea typeface="+mn-ea"/>
                        </a:rPr>
                        <a:t>FC</a:t>
                      </a:r>
                      <a:r>
                        <a:rPr kumimoji="1" lang="ja-JP" altLang="en-US" sz="1300" b="1" dirty="0" smtClean="0">
                          <a:latin typeface="+mn-ea"/>
                          <a:ea typeface="+mn-ea"/>
                        </a:rPr>
                        <a:t>バス</a:t>
                      </a:r>
                      <a:r>
                        <a:rPr kumimoji="1" lang="en-US" altLang="ja-JP" sz="1300" b="1" dirty="0" smtClean="0">
                          <a:latin typeface="+mn-ea"/>
                          <a:ea typeface="+mn-ea"/>
                        </a:rPr>
                        <a:t>/</a:t>
                      </a:r>
                      <a:r>
                        <a:rPr kumimoji="1" lang="ja-JP" altLang="en-US" sz="1300" b="1" dirty="0" smtClean="0">
                          <a:latin typeface="+mn-ea"/>
                          <a:ea typeface="+mn-ea"/>
                        </a:rPr>
                        <a:t>船やその充電・充填などのインフラ設備等に対するイニシャルコストとランニングコストに対する補助制度</a:t>
                      </a:r>
                      <a:endParaRPr kumimoji="1" lang="en-US" altLang="ja-JP" sz="1300" b="1" dirty="0" smtClean="0">
                        <a:latin typeface="+mn-ea"/>
                        <a:ea typeface="+mn-ea"/>
                      </a:endParaRPr>
                    </a:p>
                    <a:p>
                      <a:pPr algn="l">
                        <a:lnSpc>
                          <a:spcPct val="100000"/>
                        </a:lnSpc>
                      </a:pPr>
                      <a:r>
                        <a:rPr kumimoji="1" lang="ja-JP" altLang="en-US" sz="1300" b="1" dirty="0" smtClean="0">
                          <a:latin typeface="+mn-ea"/>
                          <a:ea typeface="+mn-ea"/>
                        </a:rPr>
                        <a:t>　の拡充</a:t>
                      </a:r>
                      <a:endParaRPr kumimoji="1" lang="en-US" altLang="ja-JP" sz="1300" b="0" dirty="0" smtClean="0">
                        <a:latin typeface="+mn-ea"/>
                        <a:ea typeface="+mn-ea"/>
                      </a:endParaRPr>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dirty="0" smtClean="0">
                          <a:latin typeface="+mn-ea"/>
                          <a:ea typeface="+mn-ea"/>
                        </a:rPr>
                        <a:t>▷</a:t>
                      </a:r>
                      <a:r>
                        <a:rPr kumimoji="1" lang="en-US" altLang="ja-JP" sz="1300" b="1" dirty="0" smtClean="0">
                          <a:latin typeface="+mn-ea"/>
                          <a:ea typeface="+mn-ea"/>
                        </a:rPr>
                        <a:t>EV</a:t>
                      </a:r>
                      <a:r>
                        <a:rPr kumimoji="1" lang="ja-JP" altLang="en-US" sz="1300" b="1" dirty="0" smtClean="0">
                          <a:latin typeface="+mn-ea"/>
                          <a:ea typeface="+mn-ea"/>
                        </a:rPr>
                        <a:t>・</a:t>
                      </a:r>
                      <a:r>
                        <a:rPr kumimoji="1" lang="en-US" altLang="ja-JP" sz="1300" b="1" dirty="0" smtClean="0">
                          <a:latin typeface="+mn-ea"/>
                          <a:ea typeface="+mn-ea"/>
                        </a:rPr>
                        <a:t>FC</a:t>
                      </a:r>
                      <a:r>
                        <a:rPr kumimoji="1" lang="ja-JP" altLang="en-US" sz="1300" b="1" dirty="0" smtClean="0">
                          <a:latin typeface="+mn-ea"/>
                          <a:ea typeface="+mn-ea"/>
                        </a:rPr>
                        <a:t>バス</a:t>
                      </a:r>
                      <a:r>
                        <a:rPr kumimoji="1" lang="en-US" altLang="ja-JP" sz="1300" b="1" dirty="0" smtClean="0">
                          <a:latin typeface="+mn-ea"/>
                          <a:ea typeface="+mn-ea"/>
                        </a:rPr>
                        <a:t>/</a:t>
                      </a:r>
                      <a:r>
                        <a:rPr kumimoji="1" lang="ja-JP" altLang="en-US" sz="1300" b="1" dirty="0" smtClean="0">
                          <a:latin typeface="+mn-ea"/>
                          <a:ea typeface="+mn-ea"/>
                        </a:rPr>
                        <a:t>船の技術開発や実証実験への財政支援</a:t>
                      </a:r>
                      <a:endParaRPr kumimoji="1" lang="en-US" altLang="ja-JP" sz="1300" b="0" dirty="0" smtClean="0">
                        <a:latin typeface="+mn-ea"/>
                        <a:ea typeface="+mn-ea"/>
                      </a:endParaRPr>
                    </a:p>
                  </a:txBody>
                  <a:tcPr marL="100806" marR="100806" marT="50403" marB="50403"/>
                </a:tc>
                <a:extLst>
                  <a:ext uri="{0D108BD9-81ED-4DB2-BD59-A6C34878D82A}">
                    <a16:rowId xmlns:a16="http://schemas.microsoft.com/office/drawing/2014/main" val="4251755479"/>
                  </a:ext>
                </a:extLst>
              </a:tr>
              <a:tr h="360000">
                <a:tc>
                  <a:txBody>
                    <a:bodyPr/>
                    <a:lstStyle/>
                    <a:p>
                      <a:pPr algn="l">
                        <a:lnSpc>
                          <a:spcPct val="100000"/>
                        </a:lnSpc>
                      </a:pPr>
                      <a:r>
                        <a:rPr kumimoji="1" lang="ja-JP" altLang="en-US" sz="1300" b="1" dirty="0" smtClean="0">
                          <a:latin typeface="+mn-ea"/>
                          <a:ea typeface="+mn-ea"/>
                        </a:rPr>
                        <a:t>▷</a:t>
                      </a:r>
                      <a:r>
                        <a:rPr kumimoji="1" lang="en-US" altLang="ja-JP" sz="1300" b="1" dirty="0" smtClean="0">
                          <a:latin typeface="+mn-ea"/>
                          <a:ea typeface="+mn-ea"/>
                        </a:rPr>
                        <a:t>FC</a:t>
                      </a:r>
                      <a:r>
                        <a:rPr kumimoji="1" lang="ja-JP" altLang="en-US" sz="1300" b="1" dirty="0" smtClean="0">
                          <a:latin typeface="+mn-ea"/>
                          <a:ea typeface="+mn-ea"/>
                        </a:rPr>
                        <a:t>船の航行等に向けたルールの整備</a:t>
                      </a:r>
                      <a:endParaRPr kumimoji="1" lang="en-US" altLang="ja-JP" sz="1300" b="1" dirty="0" smtClean="0">
                        <a:latin typeface="+mn-ea"/>
                        <a:ea typeface="+mn-ea"/>
                      </a:endParaRPr>
                    </a:p>
                  </a:txBody>
                  <a:tcPr marL="100806" marR="100806" marT="50403" marB="50403"/>
                </a:tc>
                <a:extLst>
                  <a:ext uri="{0D108BD9-81ED-4DB2-BD59-A6C34878D82A}">
                    <a16:rowId xmlns:a16="http://schemas.microsoft.com/office/drawing/2014/main" val="109708038"/>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2358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270312" y="1480589"/>
          <a:ext cx="9540001" cy="4877001"/>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877001">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事業者や府民の行動変容</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□行動変容のための取組みの検討と推進</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lang="en-US" altLang="ja-JP" sz="1100" dirty="0" smtClean="0">
                          <a:solidFill>
                            <a:schemeClr val="tx1"/>
                          </a:solidFill>
                          <a:latin typeface="BIZ UDPゴシック" panose="020B0400000000000000" pitchFamily="50" charset="-128"/>
                          <a:ea typeface="BIZ UDPゴシック" panose="020B0400000000000000" pitchFamily="50" charset="-128"/>
                        </a:rPr>
                        <a:t>ESG</a:t>
                      </a:r>
                      <a:r>
                        <a:rPr lang="ja-JP" altLang="en-US" sz="1100" dirty="0" smtClean="0">
                          <a:solidFill>
                            <a:schemeClr val="tx1"/>
                          </a:solidFill>
                          <a:latin typeface="BIZ UDPゴシック" panose="020B0400000000000000" pitchFamily="50" charset="-128"/>
                          <a:ea typeface="BIZ UDPゴシック" panose="020B0400000000000000" pitchFamily="50" charset="-128"/>
                        </a:rPr>
                        <a:t>投融資の促進策の検討を開始</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・大阪版カーボンフットプリント（</a:t>
                      </a:r>
                      <a:r>
                        <a:rPr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lang="en-US" altLang="ja-JP" sz="900" dirty="0" smtClean="0">
                          <a:solidFill>
                            <a:schemeClr val="tx1"/>
                          </a:solidFill>
                          <a:latin typeface="BIZ UDPゴシック" panose="020B0400000000000000" pitchFamily="50" charset="-128"/>
                          <a:ea typeface="BIZ UDPゴシック" panose="020B0400000000000000" pitchFamily="50" charset="-128"/>
                        </a:rPr>
                        <a:t>2</a:t>
                      </a:r>
                      <a:r>
                        <a:rPr lang="ja-JP" altLang="en-US" sz="1100" dirty="0" smtClean="0">
                          <a:solidFill>
                            <a:schemeClr val="tx1"/>
                          </a:solidFill>
                          <a:latin typeface="BIZ UDPゴシック" panose="020B0400000000000000" pitchFamily="50" charset="-128"/>
                          <a:ea typeface="BIZ UDPゴシック" panose="020B0400000000000000" pitchFamily="50" charset="-128"/>
                        </a:rPr>
                        <a:t>排</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出量の見える化）の検討開始</a:t>
                      </a: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・環境に配慮した製品、サービスの選択を</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促すポイント制度創設の検討を開始</a:t>
                      </a: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□行動変容のための取組みの推進</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・府域における脱炭素経営と</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投融</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資の促進</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排出量の見える化を行う製品の</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拡大やポイント制度の展開</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□大阪の脱炭素経営を世界のモデルに</a:t>
                      </a: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・事業者によるカーボンニュートラルの取</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組み強化</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・サプライチェーンに連なる広範な裾野の</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中小事業者へも脱炭素経営が浸透</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・事業者への資金供給手法として</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投</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融資が普及</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8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□脱炭素行動の定着</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・日常生活における幅広い製品やサービ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ス等において、</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排出量を見える化</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削減効果の製品表示や価格等へ</a:t>
                      </a:r>
                    </a:p>
                    <a:p>
                      <a:pPr marL="85725" indent="-85725">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の反映が広く普及し、府民による脱炭素に配慮した消費選択行動が浸透</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70899" y="3409470"/>
            <a:ext cx="2412000" cy="2491599"/>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カーボンニュートラルに向けた行動変容を強く動機づけ</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・事業者の</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先進的</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脱炭素</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の取組み</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内外</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に発信</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・会場等で独自の取組みを進め、カーボンニュートラル達成への参加意識を醸成</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3053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▷府域</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での</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削減量を会場</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でのオフセットに活用</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▷会場等での削減効果の見える化とポイント制度の実施</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70899" y="3269881"/>
            <a:ext cx="1012036" cy="35847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技術革新だけで</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、温室効果ガス</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（ＣＯ</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）排出量の実質ゼロを</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達成することは困難であり、事</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業者や府民の行動変容</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が鍵と</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なる。万博会場での「見える化」の取組みなどを契機に、脱炭素経営、脱炭素行動の定着・浸透をめざす。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2799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⑥</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カーボンニュートラル</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～事業者や府民の行動</a:t>
            </a:r>
            <a:r>
              <a:rPr kumimoji="1" lang="ja-JP" altLang="en-US" sz="1600" b="1" dirty="0" smtClean="0">
                <a:solidFill>
                  <a:prstClr val="white"/>
                </a:solidFill>
                <a:latin typeface="BIZ UDPゴシック" panose="020B0400000000000000" pitchFamily="50" charset="-128"/>
                <a:ea typeface="BIZ UDPゴシック" panose="020B0400000000000000" pitchFamily="50" charset="-128"/>
              </a:rPr>
              <a:t>変容</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43016" y="1160758"/>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18" name="図 17">
            <a:extLst>
              <a:ext uri="{FF2B5EF4-FFF2-40B4-BE49-F238E27FC236}">
                <a16:creationId xmlns:a16="http://schemas.microsoft.com/office/drawing/2014/main" id="{63B3E173-3A37-42CE-B287-EEB0F5C4FB4C}"/>
              </a:ext>
            </a:extLst>
          </p:cNvPr>
          <p:cNvPicPr>
            <a:picLocks noChangeAspect="1"/>
          </p:cNvPicPr>
          <p:nvPr/>
        </p:nvPicPr>
        <p:blipFill rotWithShape="1">
          <a:blip r:embed="rId3"/>
          <a:srcRect l="3434" r="2672"/>
          <a:stretch/>
        </p:blipFill>
        <p:spPr>
          <a:xfrm>
            <a:off x="2123111" y="2464441"/>
            <a:ext cx="2260951" cy="879759"/>
          </a:xfrm>
          <a:prstGeom prst="rect">
            <a:avLst/>
          </a:prstGeom>
        </p:spPr>
      </p:pic>
      <p:sp>
        <p:nvSpPr>
          <p:cNvPr id="19" name="テキスト ボックス 18">
            <a:extLst>
              <a:ext uri="{FF2B5EF4-FFF2-40B4-BE49-F238E27FC236}">
                <a16:creationId xmlns:a16="http://schemas.microsoft.com/office/drawing/2014/main" id="{4B540E6E-594E-47B9-9E8F-4484B1258F13}"/>
              </a:ext>
            </a:extLst>
          </p:cNvPr>
          <p:cNvSpPr txBox="1"/>
          <p:nvPr/>
        </p:nvSpPr>
        <p:spPr>
          <a:xfrm>
            <a:off x="2382207" y="3370900"/>
            <a:ext cx="1964679" cy="92224"/>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ESG</a:t>
            </a: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投融資の促進策のイメージ図</a:t>
            </a:r>
            <a:endPar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0" name="図 19"/>
          <p:cNvPicPr>
            <a:picLocks noChangeAspect="1"/>
          </p:cNvPicPr>
          <p:nvPr/>
        </p:nvPicPr>
        <p:blipFill>
          <a:blip r:embed="rId4"/>
          <a:stretch>
            <a:fillRect/>
          </a:stretch>
        </p:blipFill>
        <p:spPr>
          <a:xfrm>
            <a:off x="2586396" y="4170796"/>
            <a:ext cx="1108285" cy="775800"/>
          </a:xfrm>
          <a:prstGeom prst="rect">
            <a:avLst/>
          </a:prstGeom>
        </p:spPr>
      </p:pic>
      <p:sp>
        <p:nvSpPr>
          <p:cNvPr id="30" name="テキスト ボックス 29">
            <a:extLst>
              <a:ext uri="{FF2B5EF4-FFF2-40B4-BE49-F238E27FC236}">
                <a16:creationId xmlns:a16="http://schemas.microsoft.com/office/drawing/2014/main" id="{4B540E6E-594E-47B9-9E8F-4484B1258F13}"/>
              </a:ext>
            </a:extLst>
          </p:cNvPr>
          <p:cNvSpPr txBox="1"/>
          <p:nvPr/>
        </p:nvSpPr>
        <p:spPr>
          <a:xfrm>
            <a:off x="2419383" y="4910659"/>
            <a:ext cx="1964679" cy="229602"/>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▲カーボンフットプリントマーク</a:t>
            </a:r>
            <a:endPar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1" name="テキスト ボックス 30"/>
          <p:cNvSpPr txBox="1"/>
          <p:nvPr/>
        </p:nvSpPr>
        <p:spPr>
          <a:xfrm>
            <a:off x="180312" y="6359801"/>
            <a:ext cx="7596951" cy="507831"/>
          </a:xfrm>
          <a:prstGeom prst="rect">
            <a:avLst/>
          </a:prstGeom>
          <a:noFill/>
        </p:spPr>
        <p:txBody>
          <a:bodyPr wrap="none" rtlCol="0">
            <a:spAutoFit/>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※ESG</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投</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融資：従来の財務情報だけでなく、環境（</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Environment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Social</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）・ガバナンス（</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Governance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）要素も考慮した投資</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カーボンフットプリント（</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CFP</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）：商品やサービス</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のライフサイクルの各過程で排出される温室効果ガスの量を</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ja-JP" altLang="en-US"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排出量に換算して表示する仕組み</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脱炭素</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経営：脱炭素の考え方を反映させた企業経営</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6170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395772"/>
            <a:ext cx="9434300" cy="1154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8358631"/>
              </p:ext>
            </p:extLst>
          </p:nvPr>
        </p:nvGraphicFramePr>
        <p:xfrm>
          <a:off x="537013" y="5830306"/>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solidFill>
                            <a:schemeClr val="tx1"/>
                          </a:solidFill>
                        </a:rPr>
                        <a:t>府</a:t>
                      </a:r>
                      <a:r>
                        <a:rPr kumimoji="1" lang="ja-JP" altLang="en-US" sz="1400" b="1" dirty="0">
                          <a:solidFill>
                            <a:schemeClr val="tx1"/>
                          </a:solidFill>
                        </a:rPr>
                        <a:t>・市の取組み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・率先して排出削減に取り組む中小事業者に対する最適な金融サービス活用支援（</a:t>
                      </a:r>
                      <a:r>
                        <a:rPr kumimoji="1" lang="en-US" altLang="ja-JP" sz="1200" b="1" dirty="0" smtClean="0">
                          <a:solidFill>
                            <a:schemeClr val="tx1"/>
                          </a:solidFill>
                          <a:latin typeface="+mn-ea"/>
                          <a:ea typeface="+mn-ea"/>
                        </a:rPr>
                        <a:t>ESG</a:t>
                      </a:r>
                      <a:r>
                        <a:rPr kumimoji="1" lang="ja-JP" altLang="en-US" sz="1200" b="1" dirty="0" smtClean="0">
                          <a:solidFill>
                            <a:schemeClr val="tx1"/>
                          </a:solidFill>
                          <a:latin typeface="+mn-ea"/>
                          <a:ea typeface="+mn-ea"/>
                        </a:rPr>
                        <a:t>投融資の促進）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・大阪版カーボンフットプリントを活用した製品等の</a:t>
                      </a:r>
                      <a:r>
                        <a:rPr kumimoji="1" lang="en-US" altLang="ja-JP" sz="1200" b="1" dirty="0" smtClean="0">
                          <a:solidFill>
                            <a:schemeClr val="tx1"/>
                          </a:solidFill>
                          <a:latin typeface="+mn-ea"/>
                          <a:ea typeface="+mn-ea"/>
                        </a:rPr>
                        <a:t>CO</a:t>
                      </a:r>
                      <a:r>
                        <a:rPr kumimoji="1" lang="en-US" altLang="ja-JP" sz="1000" b="1" dirty="0" smtClean="0">
                          <a:solidFill>
                            <a:schemeClr val="tx1"/>
                          </a:solidFill>
                          <a:latin typeface="+mn-ea"/>
                          <a:ea typeface="+mn-ea"/>
                        </a:rPr>
                        <a:t>2</a:t>
                      </a:r>
                      <a:r>
                        <a:rPr kumimoji="1" lang="ja-JP" altLang="en-US" sz="1200" b="1" dirty="0" smtClean="0">
                          <a:solidFill>
                            <a:schemeClr val="tx1"/>
                          </a:solidFill>
                          <a:latin typeface="+mn-ea"/>
                          <a:ea typeface="+mn-ea"/>
                        </a:rPr>
                        <a:t>の見える化</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・脱炭素に配慮した消費行動を促すポイント制度の検討・実証</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013092"/>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p:nvPr/>
        </p:nvCxnSpPr>
        <p:spPr>
          <a:xfrm>
            <a:off x="381277" y="273132"/>
            <a:ext cx="0" cy="287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9694" y="30101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2952457"/>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569485"/>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955373"/>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smtClean="0">
                          <a:latin typeface="+mn-ea"/>
                        </a:rPr>
                        <a:t>・行動変容を促すナッジ実証</a:t>
                      </a:r>
                      <a:r>
                        <a:rPr kumimoji="1" lang="ja-JP" altLang="en-US" sz="1200" smtClean="0">
                          <a:latin typeface="+mn-ea"/>
                        </a:rPr>
                        <a:t>＜経産省＞</a:t>
                      </a:r>
                      <a:endParaRPr kumimoji="1" lang="ja-JP" altLang="en-US" sz="1200" dirty="0" smtClean="0">
                        <a:latin typeface="+mn-ea"/>
                      </a:endParaRP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46691044"/>
              </p:ext>
            </p:extLst>
          </p:nvPr>
        </p:nvGraphicFramePr>
        <p:xfrm>
          <a:off x="620609" y="537377"/>
          <a:ext cx="9350705" cy="2652315"/>
        </p:xfrm>
        <a:graphic>
          <a:graphicData uri="http://schemas.openxmlformats.org/drawingml/2006/table">
            <a:tbl>
              <a:tblPr firstRow="1" bandRow="1">
                <a:tableStyleId>{2D5ABB26-0587-4C30-8999-92F81FD0307C}</a:tableStyleId>
              </a:tblPr>
              <a:tblGrid>
                <a:gridCol w="9350705">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latin typeface="+mn-ea"/>
                          <a:ea typeface="+mn-ea"/>
                        </a:rPr>
                        <a:t>▷事業者における脱炭素経営の意識が不足</a:t>
                      </a:r>
                    </a:p>
                    <a:p>
                      <a:pPr marL="271463" indent="-271463" algn="l"/>
                      <a:r>
                        <a:rPr kumimoji="1" lang="ja-JP" altLang="en-US" sz="1200" dirty="0" smtClean="0">
                          <a:latin typeface="+mn-ea"/>
                          <a:ea typeface="+mn-ea"/>
                        </a:rPr>
                        <a:t>　　事業者において、脱炭素経営の標準化には至っていないため、万博</a:t>
                      </a:r>
                      <a:r>
                        <a:rPr kumimoji="1" lang="ja-JP" altLang="en-US" sz="1200" dirty="0" smtClean="0">
                          <a:solidFill>
                            <a:schemeClr val="tx1"/>
                          </a:solidFill>
                          <a:latin typeface="+mn-ea"/>
                          <a:ea typeface="+mn-ea"/>
                        </a:rPr>
                        <a:t>を契機とした事</a:t>
                      </a:r>
                      <a:r>
                        <a:rPr kumimoji="1" lang="ja-JP" altLang="en-US" sz="1200" dirty="0" smtClean="0">
                          <a:latin typeface="+mn-ea"/>
                          <a:ea typeface="+mn-ea"/>
                        </a:rPr>
                        <a:t>業者への働きかけの強化や、意欲的な事業者に対する設備導入の補助などを通じた、府内事業者の意識改革・行動変容に向けた取組みが必要。</a:t>
                      </a:r>
                      <a:endParaRPr kumimoji="1" lang="en-US" altLang="ja-JP" sz="1200" dirty="0" smtClean="0">
                        <a:latin typeface="+mn-ea"/>
                        <a:ea typeface="+mn-ea"/>
                      </a:endParaRPr>
                    </a:p>
                    <a:p>
                      <a:pPr marL="271463" indent="-271463" algn="l"/>
                      <a:endParaRPr kumimoji="1" lang="en-US" altLang="ja-JP" sz="400" dirty="0" smtClean="0">
                        <a:latin typeface="+mn-ea"/>
                        <a:ea typeface="+mn-ea"/>
                      </a:endParaRPr>
                    </a:p>
                    <a:p>
                      <a:pPr algn="l"/>
                      <a:r>
                        <a:rPr kumimoji="1" lang="ja-JP" altLang="en-US" sz="1300" b="1" dirty="0" smtClean="0">
                          <a:solidFill>
                            <a:schemeClr val="tx1"/>
                          </a:solidFill>
                          <a:latin typeface="+mn-ea"/>
                          <a:ea typeface="+mn-ea"/>
                        </a:rPr>
                        <a:t>▷</a:t>
                      </a:r>
                      <a:r>
                        <a:rPr kumimoji="1" lang="en-US" altLang="ja-JP" sz="1300" b="1" dirty="0" smtClean="0">
                          <a:solidFill>
                            <a:schemeClr val="tx1"/>
                          </a:solidFill>
                          <a:latin typeface="+mn-ea"/>
                          <a:ea typeface="+mn-ea"/>
                        </a:rPr>
                        <a:t>CO</a:t>
                      </a:r>
                      <a:r>
                        <a:rPr kumimoji="1" lang="en-US" altLang="ja-JP" sz="1100" b="1" dirty="0" smtClean="0">
                          <a:solidFill>
                            <a:schemeClr val="tx1"/>
                          </a:solidFill>
                          <a:latin typeface="+mn-ea"/>
                          <a:ea typeface="+mn-ea"/>
                        </a:rPr>
                        <a:t>2</a:t>
                      </a:r>
                      <a:r>
                        <a:rPr kumimoji="1" lang="ja-JP" altLang="en-US" sz="1300" b="1" dirty="0" smtClean="0">
                          <a:solidFill>
                            <a:schemeClr val="tx1"/>
                          </a:solidFill>
                          <a:latin typeface="+mn-ea"/>
                          <a:ea typeface="+mn-ea"/>
                        </a:rPr>
                        <a:t>排出量をオフセットするための仕組みの構築が必要</a:t>
                      </a: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東京オリパラでは、東京都のキャップ＆トレード制度（</a:t>
                      </a:r>
                      <a:r>
                        <a:rPr kumimoji="1" lang="en-US" altLang="ja-JP" sz="1200" dirty="0" smtClean="0">
                          <a:solidFill>
                            <a:schemeClr val="tx1"/>
                          </a:solidFill>
                          <a:latin typeface="+mn-ea"/>
                          <a:ea typeface="+mn-ea"/>
                        </a:rPr>
                        <a:t>CO</a:t>
                      </a:r>
                      <a:r>
                        <a:rPr kumimoji="1" lang="en-US" altLang="ja-JP" sz="1000" dirty="0" smtClean="0">
                          <a:solidFill>
                            <a:schemeClr val="tx1"/>
                          </a:solidFill>
                          <a:latin typeface="+mn-ea"/>
                          <a:ea typeface="+mn-ea"/>
                        </a:rPr>
                        <a:t>2</a:t>
                      </a:r>
                      <a:r>
                        <a:rPr kumimoji="1" lang="ja-JP" altLang="en-US" sz="1200" dirty="0" smtClean="0">
                          <a:solidFill>
                            <a:schemeClr val="tx1"/>
                          </a:solidFill>
                          <a:latin typeface="+mn-ea"/>
                          <a:ea typeface="+mn-ea"/>
                        </a:rPr>
                        <a:t>排出量の削減義務と排出量取引）を活用し、</a:t>
                      </a:r>
                      <a:r>
                        <a:rPr kumimoji="1" lang="en-US" altLang="ja-JP" sz="1200" dirty="0" smtClean="0">
                          <a:solidFill>
                            <a:schemeClr val="tx1"/>
                          </a:solidFill>
                          <a:latin typeface="+mn-ea"/>
                          <a:ea typeface="+mn-ea"/>
                        </a:rPr>
                        <a:t>CO</a:t>
                      </a:r>
                      <a:r>
                        <a:rPr kumimoji="1" lang="en-US" altLang="ja-JP" sz="1000" dirty="0" smtClean="0">
                          <a:solidFill>
                            <a:schemeClr val="tx1"/>
                          </a:solidFill>
                          <a:latin typeface="+mn-ea"/>
                          <a:ea typeface="+mn-ea"/>
                        </a:rPr>
                        <a:t>2</a:t>
                      </a:r>
                      <a:r>
                        <a:rPr kumimoji="1" lang="ja-JP" altLang="en-US" sz="1200" dirty="0" smtClean="0">
                          <a:solidFill>
                            <a:schemeClr val="tx1"/>
                          </a:solidFill>
                          <a:latin typeface="+mn-ea"/>
                          <a:ea typeface="+mn-ea"/>
                        </a:rPr>
                        <a:t>排出量のオフセットを実施。しかし、同制度は全国規模で展開されておらず、万博会場においてオフセットを実施するには新たな仕組みの構築が必要。</a:t>
                      </a: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smtClean="0">
                          <a:latin typeface="+mn-ea"/>
                          <a:ea typeface="+mn-ea"/>
                        </a:rPr>
                        <a:t>▷脱炭素への貢献度が高い商品やサービスを選択する消費者意識の不足</a:t>
                      </a:r>
                    </a:p>
                    <a:p>
                      <a:pPr algn="l"/>
                      <a:r>
                        <a:rPr kumimoji="1" lang="ja-JP" altLang="en-US" sz="1200" strike="noStrike" dirty="0" smtClean="0">
                          <a:latin typeface="+mn-ea"/>
                          <a:ea typeface="+mn-ea"/>
                        </a:rPr>
                        <a:t>　　脱炭素への貢献度が高い商品やサービスを選択する消費者意識がまだ十分ではないため、</a:t>
                      </a:r>
                      <a:r>
                        <a:rPr kumimoji="1" lang="en-US" altLang="ja-JP" sz="1200" dirty="0" smtClean="0">
                          <a:solidFill>
                            <a:schemeClr val="tx1"/>
                          </a:solidFill>
                          <a:latin typeface="+mn-ea"/>
                          <a:ea typeface="+mn-ea"/>
                        </a:rPr>
                        <a:t>CO</a:t>
                      </a:r>
                      <a:r>
                        <a:rPr kumimoji="1" lang="en-US" altLang="ja-JP" sz="1000" dirty="0" smtClean="0">
                          <a:solidFill>
                            <a:schemeClr val="tx1"/>
                          </a:solidFill>
                          <a:latin typeface="+mn-ea"/>
                          <a:ea typeface="+mn-ea"/>
                        </a:rPr>
                        <a:t>2</a:t>
                      </a:r>
                      <a:r>
                        <a:rPr kumimoji="1" lang="ja-JP" altLang="en-US" sz="1200" strike="noStrike" dirty="0" smtClean="0">
                          <a:latin typeface="+mn-ea"/>
                          <a:ea typeface="+mn-ea"/>
                        </a:rPr>
                        <a:t>排出量の見える化と脱炭素に寄与</a:t>
                      </a:r>
                      <a:endParaRPr kumimoji="1" lang="en-US" altLang="ja-JP" sz="1200" strike="noStrike" dirty="0" smtClean="0">
                        <a:latin typeface="+mn-ea"/>
                        <a:ea typeface="+mn-ea"/>
                      </a:endParaRPr>
                    </a:p>
                    <a:p>
                      <a:pPr algn="l"/>
                      <a:r>
                        <a:rPr kumimoji="1" lang="ja-JP" altLang="en-US" sz="1200" strike="noStrike" dirty="0" smtClean="0">
                          <a:latin typeface="+mn-ea"/>
                          <a:ea typeface="+mn-ea"/>
                        </a:rPr>
                        <a:t>　　する消費へのインセンティブの付与の仕組みの普及などを通じた、消費者の意識改革・行動変容に向けた取組みが必要。</a:t>
                      </a:r>
                    </a:p>
                    <a:p>
                      <a:pPr algn="l"/>
                      <a:endParaRPr kumimoji="1" lang="ja-JP" altLang="en-US" sz="1200" strike="noStrike" dirty="0" smtClean="0">
                        <a:latin typeface="+mn-ea"/>
                        <a:ea typeface="+mn-ea"/>
                      </a:endParaRPr>
                    </a:p>
                    <a:p>
                      <a:pPr algn="l"/>
                      <a:endParaRPr kumimoji="1" lang="ja-JP" altLang="en-US" sz="1200" strike="noStrike" dirty="0" smtClean="0">
                        <a:latin typeface="+mn-ea"/>
                        <a:ea typeface="+mn-ea"/>
                      </a:endParaRPr>
                    </a:p>
                  </a:txBody>
                  <a:tcPr marL="100806" marR="100806" marT="50403" marB="50403" anchor="ctr"/>
                </a:tc>
                <a:extLst>
                  <a:ext uri="{0D108BD9-81ED-4DB2-BD59-A6C34878D82A}">
                    <a16:rowId xmlns:a16="http://schemas.microsoft.com/office/drawing/2014/main" val="1600251758"/>
                  </a:ext>
                </a:extLst>
              </a:tr>
              <a:tr h="33234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200" strike="noStrike" dirty="0" smtClean="0"/>
                    </a:p>
                  </a:txBody>
                  <a:tcPr marL="100806" marR="100806" marT="50403" marB="50403" anchor="ctr"/>
                </a:tc>
                <a:extLst>
                  <a:ext uri="{0D108BD9-81ED-4DB2-BD59-A6C34878D82A}">
                    <a16:rowId xmlns:a16="http://schemas.microsoft.com/office/drawing/2014/main" val="1013540865"/>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2739262736"/>
              </p:ext>
            </p:extLst>
          </p:nvPr>
        </p:nvGraphicFramePr>
        <p:xfrm>
          <a:off x="604578" y="3483723"/>
          <a:ext cx="9540000" cy="1438977"/>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946144647"/>
                    </a:ext>
                  </a:extLst>
                </a:gridCol>
              </a:tblGrid>
              <a:tr h="35897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rgbClr val="0070C0"/>
                          </a:solidFill>
                          <a:latin typeface="+mn-ea"/>
                          <a:ea typeface="+mn-ea"/>
                        </a:rPr>
                        <a:t>　</a:t>
                      </a:r>
                      <a:r>
                        <a:rPr kumimoji="1" lang="ja-JP" altLang="en-US" sz="1300" b="1" dirty="0" smtClean="0">
                          <a:solidFill>
                            <a:schemeClr val="tx1"/>
                          </a:solidFill>
                          <a:latin typeface="+mn-ea"/>
                          <a:ea typeface="+mn-ea"/>
                        </a:rPr>
                        <a:t>▷</a:t>
                      </a:r>
                      <a:r>
                        <a:rPr kumimoji="1" lang="ja-JP" altLang="en-US" sz="1300" b="1" dirty="0" smtClean="0">
                          <a:latin typeface="+mn-ea"/>
                          <a:ea typeface="+mn-ea"/>
                        </a:rPr>
                        <a:t>事業者や消費者の行動変容を強く動機づけるカーボンニュートラルを体現する万博の開催</a:t>
                      </a:r>
                      <a:endParaRPr kumimoji="1" lang="ja-JP" altLang="en-US" sz="1300" b="1" dirty="0" smtClean="0">
                        <a:solidFill>
                          <a:schemeClr val="tx1"/>
                        </a:solidFill>
                        <a:latin typeface="+mn-ea"/>
                        <a:ea typeface="+mn-ea"/>
                      </a:endParaRPr>
                    </a:p>
                  </a:txBody>
                  <a:tcPr marL="100806" marR="100806" marT="50403" marB="50403"/>
                </a:tc>
                <a:extLst>
                  <a:ext uri="{0D108BD9-81ED-4DB2-BD59-A6C34878D82A}">
                    <a16:rowId xmlns:a16="http://schemas.microsoft.com/office/drawing/2014/main" val="2546471537"/>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n-ea"/>
                          <a:ea typeface="+mn-ea"/>
                        </a:rPr>
                        <a:t>　▷万博開催に伴い排出される</a:t>
                      </a:r>
                      <a:r>
                        <a:rPr kumimoji="1" lang="en-US" altLang="ja-JP" sz="1300" b="1" dirty="0" smtClean="0">
                          <a:solidFill>
                            <a:schemeClr val="tx1"/>
                          </a:solidFill>
                          <a:latin typeface="+mn-ea"/>
                          <a:ea typeface="+mn-ea"/>
                        </a:rPr>
                        <a:t>CO</a:t>
                      </a:r>
                      <a:r>
                        <a:rPr kumimoji="1" lang="en-US" altLang="ja-JP" sz="1100" b="1" dirty="0" smtClean="0">
                          <a:solidFill>
                            <a:schemeClr val="tx1"/>
                          </a:solidFill>
                          <a:latin typeface="+mn-ea"/>
                          <a:ea typeface="+mn-ea"/>
                        </a:rPr>
                        <a:t>2</a:t>
                      </a:r>
                      <a:r>
                        <a:rPr kumimoji="1" lang="ja-JP" altLang="en-US" sz="1300" b="1" dirty="0" smtClean="0">
                          <a:solidFill>
                            <a:schemeClr val="tx1"/>
                          </a:solidFill>
                          <a:latin typeface="+mn-ea"/>
                          <a:ea typeface="+mn-ea"/>
                        </a:rPr>
                        <a:t>を地元事業者をはじめとした削減取組でオフセットする仕組みの構築</a:t>
                      </a:r>
                    </a:p>
                  </a:txBody>
                  <a:tcPr marL="100806" marR="100806" marT="50403" marB="50403"/>
                </a:tc>
                <a:extLst>
                  <a:ext uri="{0D108BD9-81ED-4DB2-BD59-A6C34878D82A}">
                    <a16:rowId xmlns:a16="http://schemas.microsoft.com/office/drawing/2014/main" val="1040781795"/>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n-ea"/>
                          <a:ea typeface="+mn-ea"/>
                        </a:rPr>
                        <a:t>　▷</a:t>
                      </a:r>
                      <a:r>
                        <a:rPr kumimoji="1" lang="en-US" altLang="ja-JP" sz="1300" b="1" dirty="0" smtClean="0">
                          <a:solidFill>
                            <a:schemeClr val="tx1"/>
                          </a:solidFill>
                          <a:latin typeface="+mn-ea"/>
                          <a:ea typeface="+mn-ea"/>
                        </a:rPr>
                        <a:t>CO</a:t>
                      </a:r>
                      <a:r>
                        <a:rPr kumimoji="1" lang="en-US" altLang="ja-JP" sz="1200" b="1" dirty="0" smtClean="0">
                          <a:solidFill>
                            <a:schemeClr val="tx1"/>
                          </a:solidFill>
                          <a:latin typeface="+mn-ea"/>
                          <a:ea typeface="+mn-ea"/>
                        </a:rPr>
                        <a:t>2</a:t>
                      </a:r>
                      <a:r>
                        <a:rPr kumimoji="1" lang="ja-JP" altLang="en-US" sz="1300" b="1" dirty="0" smtClean="0">
                          <a:solidFill>
                            <a:schemeClr val="tx1"/>
                          </a:solidFill>
                          <a:latin typeface="+mn-ea"/>
                          <a:ea typeface="+mn-ea"/>
                        </a:rPr>
                        <a:t>を削減する消費行動により会場等で使用できるポイント制度の構築に向けた支援 </a:t>
                      </a:r>
                    </a:p>
                  </a:txBody>
                  <a:tcPr marL="100806" marR="100806" marT="50403" marB="50403"/>
                </a:tc>
                <a:extLst>
                  <a:ext uri="{0D108BD9-81ED-4DB2-BD59-A6C34878D82A}">
                    <a16:rowId xmlns:a16="http://schemas.microsoft.com/office/drawing/2014/main" val="3329292967"/>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300" b="1" dirty="0" smtClean="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545441686"/>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41872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902601" y="516684"/>
            <a:ext cx="6141188" cy="6473567"/>
            <a:chOff x="1887361" y="288084"/>
            <a:chExt cx="6141188" cy="6473567"/>
          </a:xfrm>
        </p:grpSpPr>
        <p:sp>
          <p:nvSpPr>
            <p:cNvPr id="5" name="テキスト ボックス 4">
              <a:extLst>
                <a:ext uri="{FF2B5EF4-FFF2-40B4-BE49-F238E27FC236}">
                  <a16:creationId xmlns:a16="http://schemas.microsoft.com/office/drawing/2014/main" id="{A16E0FB0-D25E-419A-84B4-8EDEFC81B60B}"/>
                </a:ext>
              </a:extLst>
            </p:cNvPr>
            <p:cNvSpPr txBox="1"/>
            <p:nvPr/>
          </p:nvSpPr>
          <p:spPr>
            <a:xfrm>
              <a:off x="1887361" y="288084"/>
              <a:ext cx="5292000" cy="6473567"/>
            </a:xfrm>
            <a:prstGeom prst="rect">
              <a:avLst/>
            </a:prstGeom>
            <a:noFill/>
          </p:spPr>
          <p:txBody>
            <a:bodyPr wrap="square">
              <a:spAutoFit/>
            </a:bodyPr>
            <a:lstStyle/>
            <a:p>
              <a:pPr marL="152400" marR="0" lvl="0" indent="-152400" algn="just" defTabSz="457200" rtl="0" eaLnBrk="1" fontAlgn="auto" latinLnBrk="0" hangingPunct="1">
                <a:lnSpc>
                  <a:spcPts val="2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 次≫</a:t>
              </a:r>
              <a:endParaRPr kumimoji="0" lang="en-US" altLang="ja-JP"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Ⅰ</a:t>
              </a: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策定</a:t>
              </a: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にあたって</a:t>
              </a:r>
              <a:endParaRPr kumimoji="0" lang="en-US"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Ⅱ</a:t>
              </a: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万博を契機とした「未来社会」の実現に向けて</a:t>
              </a:r>
              <a:endParaRPr kumimoji="0" lang="en-US"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１　健康</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・医療</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①　ライフサイエンス</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②　次世代ヘルスケア</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　モビリティ</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③　空飛ぶクルマ</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④　自動</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運転</a:t>
              </a:r>
              <a:endParaRPr kumimoji="0" lang="en-US" altLang="ja-JP"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⑤　</a:t>
              </a:r>
              <a:r>
                <a:rPr kumimoji="0" lang="en-US" altLang="ja-JP" sz="1300" b="0" i="0" u="none" strike="noStrike" kern="1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MaaS</a:t>
              </a:r>
              <a:r>
                <a:rPr lang="ja-JP" altLang="en-US" sz="1300" kern="100" noProof="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（マース）</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３　環境</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⑥</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カーボンニュートラル</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⑦</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大阪ブルー･オーシャン･ビジョン</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４　スマートシティ、スタートアップ</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⑧</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スマートシティ</a:t>
              </a:r>
              <a:endParaRPr kumimoji="0" lang="en-US" altLang="ja-JP"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⑨　スタートアップ</a:t>
              </a:r>
              <a:endParaRPr lang="en-US" altLang="ja-JP"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５　観光</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・文化</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⑩</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多様な都市魅力の創出･発信</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６　</a:t>
              </a:r>
              <a:r>
                <a:rPr lang="ja-JP" altLang="en-US"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おもてなし</a:t>
              </a: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・利便性</a:t>
              </a:r>
              <a:r>
                <a:rPr lang="ja-JP" altLang="en-US"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向上</a:t>
              </a:r>
              <a:endPar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⑪</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ユニバーサルデザインタクシー</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⑫</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空港運用の</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強化</a:t>
              </a:r>
              <a:endParaRPr kumimoji="0" lang="en-US" altLang="ja-JP"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lang="en-US" altLang="ja-JP"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Ⅲ</a:t>
              </a:r>
              <a:r>
                <a:rPr lang="ja-JP" altLang="en-US" sz="16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万博会場の整備・運営にあたって</a:t>
              </a:r>
              <a:endParaRPr lang="en-US" altLang="ja-JP" sz="16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①　中</a:t>
              </a: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小企業等の参画促進、木材</a:t>
              </a: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の利用促進 </a:t>
              </a:r>
              <a:endPar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②</a:t>
              </a: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防災対策、テロ・サイバー等防犯対策</a:t>
              </a:r>
            </a:p>
            <a:p>
              <a:pPr lvl="0" indent="808038" algn="just">
                <a:defRPr/>
              </a:pP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③</a:t>
              </a: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感染症対策の強化</a:t>
              </a:r>
            </a:p>
            <a:p>
              <a:pPr lvl="0" indent="808038" algn="just">
                <a:defRPr/>
              </a:pPr>
              <a:endPar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endParaRPr lang="en-US" altLang="ja-JP"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A16E0FB0-D25E-419A-84B4-8EDEFC81B60B}"/>
                </a:ext>
              </a:extLst>
            </p:cNvPr>
            <p:cNvSpPr txBox="1"/>
            <p:nvPr/>
          </p:nvSpPr>
          <p:spPr>
            <a:xfrm>
              <a:off x="6932626" y="674346"/>
              <a:ext cx="1095923" cy="5193729"/>
            </a:xfrm>
            <a:prstGeom prst="rect">
              <a:avLst/>
            </a:prstGeom>
            <a:noFill/>
          </p:spPr>
          <p:txBody>
            <a:bodyPr wrap="square">
              <a:spAutoFit/>
            </a:bodyPr>
            <a:lstStyle/>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1</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200"/>
                </a:spcBef>
                <a:spcAft>
                  <a:spcPts val="0"/>
                </a:spcAft>
                <a:buClrTx/>
                <a:buSzTx/>
                <a:buFontTx/>
                <a:buNone/>
                <a:tabLst/>
                <a:defRPr/>
              </a:pPr>
              <a:endParaRPr kumimoji="0" lang="en-US" altLang="ja-JP" sz="105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a:t>
              </a: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17</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35</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42</a:t>
              </a:r>
              <a:endPar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lang="en-US" altLang="ja-JP" sz="8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2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defRPr/>
              </a:pP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48</a:t>
              </a:r>
              <a:endPar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713294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247961968"/>
              </p:ext>
            </p:extLst>
          </p:nvPr>
        </p:nvGraphicFramePr>
        <p:xfrm>
          <a:off x="270312" y="1336335"/>
          <a:ext cx="9540001" cy="5059403"/>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059403">
                <a:tc>
                  <a:txBody>
                    <a:bodyPr/>
                    <a:lstStyle/>
                    <a:p>
                      <a:pPr marL="0" indent="0">
                        <a:lnSpc>
                          <a:spcPct val="100000"/>
                        </a:lnSpc>
                        <a:spcBef>
                          <a:spcPts val="0"/>
                        </a:spcBef>
                        <a:spcAft>
                          <a:spcPts val="0"/>
                        </a:spcAft>
                      </a:pPr>
                      <a:r>
                        <a:rPr kumimoji="1" lang="ja-JP" altLang="en-US" sz="1300" u="none"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大阪ブルー・オーシャン・ビジョン</a:t>
                      </a:r>
                      <a:r>
                        <a:rPr kumimoji="1" lang="ja-JP" altLang="en-US" sz="1300" u="none"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の実現</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□プラスチックごみゼロへの総合</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対策</a:t>
                      </a:r>
                    </a:p>
                    <a:p>
                      <a:pPr marL="0" indent="0">
                        <a:lnSpc>
                          <a:spcPct val="100000"/>
                        </a:lnSpc>
                        <a:spcBef>
                          <a:spcPts val="0"/>
                        </a:spcBef>
                        <a:spcAft>
                          <a:spcPts val="0"/>
                        </a:spcAft>
                        <a:defRPr/>
                      </a:pPr>
                      <a:endParaRPr lang="en-US" altLang="ja-JP" sz="4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・「おおさかプラスチック対策推進プラッ</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トフォーム」を設置し、製造・販売・使用・</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回収の各段階における対策を検討</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4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8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・「新たなペットボトル回収・リサイクルシステム」の推進</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800" b="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□バイオプラスチック製品の研究</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開発支援</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4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・バイオプラスチックビジネス等推進事業</a:t>
                      </a: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による研究開発支援を実施</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支援実績：７件（</a:t>
                      </a:r>
                      <a:r>
                        <a:rPr lang="en-US" altLang="ja-JP" sz="1100" b="0" dirty="0" smtClean="0">
                          <a:solidFill>
                            <a:prstClr val="black"/>
                          </a:solidFill>
                          <a:latin typeface="BIZ UDPゴシック" panose="020B0400000000000000" pitchFamily="50" charset="-128"/>
                          <a:ea typeface="BIZ UDPゴシック" panose="020B0400000000000000" pitchFamily="50" charset="-128"/>
                        </a:rPr>
                        <a:t>2021</a:t>
                      </a:r>
                      <a:r>
                        <a:rPr lang="ja-JP" altLang="en-US" sz="1100" b="0" dirty="0" smtClean="0">
                          <a:solidFill>
                            <a:prstClr val="black"/>
                          </a:solidFill>
                          <a:latin typeface="BIZ UDPゴシック" panose="020B0400000000000000" pitchFamily="50" charset="-128"/>
                          <a:ea typeface="BIZ UDPゴシック" panose="020B0400000000000000" pitchFamily="50" charset="-128"/>
                        </a:rPr>
                        <a:t>～</a:t>
                      </a:r>
                      <a:r>
                        <a:rPr lang="en-US" altLang="ja-JP" sz="1100" b="0" dirty="0" smtClean="0">
                          <a:solidFill>
                            <a:prstClr val="black"/>
                          </a:solidFill>
                          <a:latin typeface="BIZ UDPゴシック" panose="020B0400000000000000" pitchFamily="50" charset="-128"/>
                          <a:ea typeface="BIZ UDPゴシック" panose="020B0400000000000000" pitchFamily="50" charset="-128"/>
                        </a:rPr>
                        <a:t>2022</a:t>
                      </a:r>
                      <a:r>
                        <a:rPr lang="ja-JP" altLang="en-US" sz="1100" b="0" dirty="0" smtClean="0">
                          <a:solidFill>
                            <a:prstClr val="black"/>
                          </a:solidFill>
                          <a:latin typeface="BIZ UDPゴシック" panose="020B0400000000000000" pitchFamily="50" charset="-128"/>
                          <a:ea typeface="BIZ UDPゴシック" panose="020B0400000000000000" pitchFamily="50" charset="-128"/>
                        </a:rPr>
                        <a:t>年度）</a:t>
                      </a: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□先進的取組</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み</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で大阪が世界のモ</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デルに </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85725" indent="-85725">
                        <a:defRPr/>
                      </a:pPr>
                      <a:endParaRPr kumimoji="1" lang="en-US" altLang="ja-JP" sz="400" dirty="0" smtClean="0">
                        <a:solidFill>
                          <a:prstClr val="black"/>
                        </a:solidFill>
                        <a:latin typeface="BIZ UDPゴシック" panose="020B0400000000000000" pitchFamily="50" charset="-128"/>
                        <a:ea typeface="BIZ UDPゴシック" panose="020B0400000000000000" pitchFamily="50" charset="-128"/>
                      </a:endParaRPr>
                    </a:p>
                    <a:p>
                      <a:pPr marL="85725" indent="-85725">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・「おおさかプラスチック対策推進プラットフォーム」モデル事業</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の府域展開</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・マイボトル・マイ容器利用店舗等の拡充</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・「新たなペットボトル回収・リサイクルシステム」の定着</a:t>
                      </a: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□バイオプラスチック</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製品への転</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換の加速</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・原材料調達から技術支援、販路開拓</a:t>
                      </a:r>
                      <a:r>
                        <a:rPr kumimoji="1" lang="ja-JP" altLang="en-US" sz="1100" dirty="0" err="1" smtClean="0">
                          <a:solidFill>
                            <a:prstClr val="black"/>
                          </a:solidFill>
                          <a:latin typeface="BIZ UDPゴシック" panose="020B0400000000000000" pitchFamily="50" charset="-128"/>
                          <a:ea typeface="BIZ UDPゴシック" panose="020B0400000000000000" pitchFamily="50" charset="-128"/>
                        </a:rPr>
                        <a:t>ま</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で一貫してサポートし、「大阪プロダク</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ツ」のブランド発信</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□大阪湾に流入するプラごみ半減</a:t>
                      </a: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・万博会場での先進的取組みを府域に拡</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大</a:t>
                      </a:r>
                    </a:p>
                    <a:p>
                      <a:pPr marL="0" indent="0">
                        <a:lnSpc>
                          <a:spcPct val="100000"/>
                        </a:lnSpc>
                        <a:spcBef>
                          <a:spcPts val="0"/>
                        </a:spcBef>
                        <a:spcAft>
                          <a:spcPts val="0"/>
                        </a:spcAft>
                      </a:pPr>
                      <a:endParaRPr kumimoji="1" lang="en-US" altLang="ja-JP" sz="4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・サーキュラーエコノミー（循環経済）への</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移行に向けた取組み加速</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□既存のプラスチック製品製造か</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らの業種転換の拡大</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0" lang="ja-JP" altLang="en-US" sz="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・大阪プロダクツ製造拡大、ブランド力に</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よる国内外への展開</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・府内プラスチック製造企業等のバイオプ</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ラスチックビジネスへの参入が拡大し、</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大阪経済の成長をけん引</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39916" y="1721833"/>
            <a:ext cx="2498121" cy="1733516"/>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年に先駆け、「大阪ブルー・オーシャン・ビジョン」会</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場内</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達成</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defTabSz="930530">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・プラごみゼロ万博の実践</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（使い捨て　</a:t>
            </a:r>
            <a:endPar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endParaRPr>
          </a:p>
          <a:p>
            <a:pPr defTabSz="930530">
              <a:defRPr/>
            </a:pP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　プラの使用抑制など）</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・大阪プロダクツ（府内企業の</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バイオプ</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ラスチック</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製品）の展示・活用</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外</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への発信（ピッチイベントの開催）</a:t>
            </a: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39917" y="1582243"/>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462162"/>
            <a:ext cx="9540000" cy="646331"/>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G20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大阪サミットで共有された「大阪ブルー・オーシャン・ビジョン」では、</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年までに海洋プラスチックごみによる新たな汚染をゼロにすることが掲げられている</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。海</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に囲まれた万博会場において、その達成に向けた先進的な取組みを実践・発信することで、世界の海洋プラスチックごみの削減につなげていく。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1379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⑦</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大阪ブルー・オーシャン・</a:t>
            </a: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ビジョン</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43016" y="1122526"/>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7" name="正方形/長方形 26"/>
          <p:cNvSpPr/>
          <p:nvPr/>
        </p:nvSpPr>
        <p:spPr>
          <a:xfrm>
            <a:off x="2008587" y="1554337"/>
            <a:ext cx="2520000" cy="797753"/>
          </a:xfrm>
          <a:prstGeom prst="rect">
            <a:avLst/>
          </a:prstGeom>
          <a:solidFill>
            <a:schemeClr val="accent5">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marL="0" marR="0" lvl="0" indent="-216000" algn="l" defTabSz="959937"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G20</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大阪サミットで「大阪ブルー・オーシャン</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ビジョン」を世界各国と共有</a:t>
            </a:r>
            <a:r>
              <a:rPr kumimoji="1" lang="ja-JP" altLang="en-US"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1" lang="ja-JP" altLang="en-US"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59937"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1"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までに海洋</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プラスチックごみによる</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新たな汚染をゼロに</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3" name="図 32"/>
          <p:cNvPicPr>
            <a:picLocks noChangeAspect="1"/>
          </p:cNvPicPr>
          <p:nvPr/>
        </p:nvPicPr>
        <p:blipFill>
          <a:blip r:embed="rId3"/>
          <a:stretch>
            <a:fillRect/>
          </a:stretch>
        </p:blipFill>
        <p:spPr>
          <a:xfrm>
            <a:off x="7444523" y="2634948"/>
            <a:ext cx="1781364" cy="1515184"/>
          </a:xfrm>
          <a:prstGeom prst="rect">
            <a:avLst/>
          </a:prstGeom>
        </p:spPr>
      </p:pic>
      <p:sp>
        <p:nvSpPr>
          <p:cNvPr id="36" name="テキスト ボックス 50" descr="図3-5　マイボトルパートナーズのロゴマークと 府庁内の給水スポット "/>
          <p:cNvSpPr txBox="1"/>
          <p:nvPr/>
        </p:nvSpPr>
        <p:spPr>
          <a:xfrm>
            <a:off x="7499073" y="4122570"/>
            <a:ext cx="2168717" cy="195478"/>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▲サーキュラーエコノミーのイメージ</a:t>
            </a:r>
            <a:endParaRPr kumimoji="0" lang="ja-JP" altLang="en-US" sz="1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8" name="テキスト ボックス 37"/>
          <p:cNvSpPr txBox="1"/>
          <p:nvPr/>
        </p:nvSpPr>
        <p:spPr>
          <a:xfrm>
            <a:off x="8403762" y="3113250"/>
            <a:ext cx="5960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生産ロスの</a:t>
            </a:r>
            <a:endParaRPr kumimoji="1" lang="en-US" altLang="ja-JP"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再利用等</a:t>
            </a:r>
            <a:endPar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p:cNvSpPr txBox="1"/>
          <p:nvPr/>
        </p:nvSpPr>
        <p:spPr>
          <a:xfrm>
            <a:off x="8092217" y="3102296"/>
            <a:ext cx="503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修理・</a:t>
            </a:r>
            <a:endParaRPr kumimoji="1" lang="en-US" altLang="ja-JP"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再販売等</a:t>
            </a:r>
          </a:p>
        </p:txBody>
      </p:sp>
      <p:sp>
        <p:nvSpPr>
          <p:cNvPr id="40" name="テキスト ボックス 39"/>
          <p:cNvSpPr txBox="1"/>
          <p:nvPr/>
        </p:nvSpPr>
        <p:spPr>
          <a:xfrm>
            <a:off x="8434929" y="3602799"/>
            <a:ext cx="468434" cy="184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リユース</a:t>
            </a:r>
            <a:endPar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267DB966-648D-4652-8C3C-6B738FCBCC76}"/>
              </a:ext>
            </a:extLst>
          </p:cNvPr>
          <p:cNvSpPr/>
          <p:nvPr/>
        </p:nvSpPr>
        <p:spPr>
          <a:xfrm>
            <a:off x="7152551" y="4407441"/>
            <a:ext cx="3239097" cy="32970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（出典）オランダ</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政府「</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From a linear to a</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circular economy</a:t>
            </a:r>
            <a:r>
              <a:rPr kumimoji="0" lang="ja-JP" altLang="en-US"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一部加工</a:t>
            </a:r>
            <a:endPar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46" name="図 45" descr="おおさかマイボトルパートナーズロゴマーク"/>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0088" y="3455349"/>
            <a:ext cx="651674" cy="611929"/>
          </a:xfrm>
          <a:prstGeom prst="rect">
            <a:avLst/>
          </a:prstGeom>
        </p:spPr>
      </p:pic>
      <p:sp>
        <p:nvSpPr>
          <p:cNvPr id="47" name="テキスト ボックス 50" descr="図3-5　マイボトルパートナーズのロゴマークと 府庁内の給水スポット "/>
          <p:cNvSpPr txBox="1"/>
          <p:nvPr/>
        </p:nvSpPr>
        <p:spPr>
          <a:xfrm>
            <a:off x="3415683" y="4093849"/>
            <a:ext cx="1071211" cy="229893"/>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給水スポット設置</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8" name="テキスト ボックス 50" descr="図3-5　マイボトルパートナーズのロゴマークと 府庁内の給水スポット "/>
          <p:cNvSpPr txBox="1"/>
          <p:nvPr/>
        </p:nvSpPr>
        <p:spPr>
          <a:xfrm>
            <a:off x="2086383" y="4048003"/>
            <a:ext cx="1334617" cy="378426"/>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▲マイボトル</a:t>
            </a: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・マイ容器の　</a:t>
            </a:r>
            <a:endParaRPr kumimoji="0" lang="en-US" altLang="ja-JP"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利用啓発</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49" name="図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184" y="3437907"/>
            <a:ext cx="611929" cy="611929"/>
          </a:xfrm>
          <a:prstGeom prst="rect">
            <a:avLst/>
          </a:prstGeom>
        </p:spPr>
      </p:pic>
      <p:pic>
        <p:nvPicPr>
          <p:cNvPr id="50" name="図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2420" y="3418662"/>
            <a:ext cx="401351" cy="674182"/>
          </a:xfrm>
          <a:prstGeom prst="rect">
            <a:avLst/>
          </a:prstGeom>
        </p:spPr>
      </p:pic>
      <p:sp>
        <p:nvSpPr>
          <p:cNvPr id="51" name="テキスト ボックス 50"/>
          <p:cNvSpPr txBox="1"/>
          <p:nvPr/>
        </p:nvSpPr>
        <p:spPr>
          <a:xfrm>
            <a:off x="205132" y="6400709"/>
            <a:ext cx="423705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ピッチイベント：短い</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時間で自社の製品やサービスを</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紹介し投資を呼び込む催し</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223307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016916"/>
            <a:ext cx="9434300" cy="10918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27408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372732417"/>
              </p:ext>
            </p:extLst>
          </p:nvPr>
        </p:nvGraphicFramePr>
        <p:xfrm>
          <a:off x="537013" y="5314111"/>
          <a:ext cx="8984358" cy="1706089"/>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92511">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139192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u="none" dirty="0" smtClean="0">
                          <a:solidFill>
                            <a:schemeClr val="tx1"/>
                          </a:solidFill>
                          <a:latin typeface="+mn-ea"/>
                          <a:ea typeface="+mn-ea"/>
                        </a:rPr>
                        <a:t>・「大阪ブルー・オーシャン・ビジョン実行計画」の推進（プラスチック製品の使用抑制・環境への流出削減等の取組み）</a:t>
                      </a:r>
                      <a:endParaRPr kumimoji="1" lang="en-US" altLang="ja-JP" sz="12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・「おおさかプラスチック対策推進プラットフォーム」運営（プラスチックごみ対策調査・検討、モデル事業実施）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・マイボトル・マイ容器の利用促進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a:t>
                      </a:r>
                      <a:r>
                        <a:rPr kumimoji="1" lang="en-US" altLang="ja-JP" sz="1200" b="1" dirty="0" smtClean="0">
                          <a:latin typeface="+mn-ea"/>
                          <a:ea typeface="+mn-ea"/>
                        </a:rPr>
                        <a:t>AI</a:t>
                      </a:r>
                      <a:r>
                        <a:rPr kumimoji="1" lang="ja-JP" altLang="en-US" sz="1200" b="1" dirty="0" smtClean="0">
                          <a:latin typeface="+mn-ea"/>
                          <a:ea typeface="+mn-ea"/>
                        </a:rPr>
                        <a:t>技術を活用したプラスチックごみの大阪湾への流入量把握、排出実態に応じた効果的な対策推進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・海洋プラスチック対策先進技術の実用化・事業化の促進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・おおさか３Ｒキャンペーン等を活用した使い捨てプラスチック削減取組みの啓発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・バイオプラスチック製品の研究開発支援、ビジネス化のサポート</a:t>
                      </a:r>
                      <a:endParaRPr kumimoji="1" lang="en-US" altLang="ja-JP" sz="1200" b="1" dirty="0" smtClean="0">
                        <a:latin typeface="+mn-ea"/>
                        <a:ea typeface="+mn-ea"/>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71880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p:nvPr/>
        </p:nvCxnSpPr>
        <p:spPr>
          <a:xfrm flipH="1">
            <a:off x="372045" y="273132"/>
            <a:ext cx="0" cy="226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9694" y="272953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2685469"/>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530923"/>
            <a:ext cx="9684000"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ext uri="{D42A27DB-BD31-4B8C-83A1-F6EECF244321}">
                <p14:modId xmlns:p14="http://schemas.microsoft.com/office/powerpoint/2010/main" val="3043361826"/>
              </p:ext>
            </p:extLst>
          </p:nvPr>
        </p:nvGraphicFramePr>
        <p:xfrm>
          <a:off x="537014" y="4229643"/>
          <a:ext cx="8984358" cy="99816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0516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tx1"/>
                          </a:solidFill>
                          <a:latin typeface="+mn-ea"/>
                        </a:rPr>
                        <a:t>「</a:t>
                      </a:r>
                      <a:r>
                        <a:rPr lang="en-US" altLang="ja-JP" sz="1400" b="1" dirty="0" smtClean="0">
                          <a:solidFill>
                            <a:schemeClr val="tx1"/>
                          </a:solidFill>
                          <a:latin typeface="+mn-ea"/>
                        </a:rPr>
                        <a:t>2025</a:t>
                      </a:r>
                      <a:r>
                        <a:rPr lang="ja-JP" altLang="en-US" sz="1400" b="1" dirty="0" smtClean="0">
                          <a:solidFill>
                            <a:schemeClr val="tx1"/>
                          </a:solidFill>
                          <a:latin typeface="+mn-ea"/>
                        </a:rPr>
                        <a:t>年大阪・関西万博アクションプラン</a:t>
                      </a:r>
                      <a:r>
                        <a:rPr lang="en-US" altLang="ja-JP" sz="1400" b="1" dirty="0" smtClean="0">
                          <a:solidFill>
                            <a:schemeClr val="tx1"/>
                          </a:solidFill>
                          <a:latin typeface="+mn-ea"/>
                        </a:rPr>
                        <a:t>Ver.1</a:t>
                      </a:r>
                      <a:r>
                        <a:rPr lang="ja-JP" altLang="en-US" sz="1400" b="1" dirty="0" smtClean="0">
                          <a:solidFill>
                            <a:schemeClr val="tx1"/>
                          </a:solidFill>
                          <a:latin typeface="+mn-ea"/>
                        </a:rPr>
                        <a:t>」における記載</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684000">
                <a:tc>
                  <a:txBody>
                    <a:bodyPr/>
                    <a:lstStyle/>
                    <a:p>
                      <a:r>
                        <a:rPr kumimoji="1" lang="ja-JP" altLang="en-US" sz="1200" dirty="0" smtClean="0">
                          <a:solidFill>
                            <a:schemeClr val="tx1"/>
                          </a:solidFill>
                          <a:latin typeface="+mn-ea"/>
                        </a:rPr>
                        <a:t>・行動変容を促すナッジ実証＜経産省＞　　</a:t>
                      </a:r>
                      <a:r>
                        <a:rPr kumimoji="1" lang="ja-JP" altLang="en-US" sz="1200" dirty="0" smtClean="0">
                          <a:latin typeface="+mn-ea"/>
                        </a:rPr>
                        <a:t>　　　　　　　　　　　・サーキュラーエコノミーの実現</a:t>
                      </a:r>
                      <a:r>
                        <a:rPr kumimoji="1" lang="ja-JP" altLang="en-US" sz="1200" dirty="0" smtClean="0">
                          <a:solidFill>
                            <a:schemeClr val="tx1"/>
                          </a:solidFill>
                          <a:latin typeface="+mn-ea"/>
                        </a:rPr>
                        <a:t>＜環境省＞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・「大阪ブルー・オーシャン・ビジョン」の</a:t>
                      </a:r>
                      <a:r>
                        <a:rPr kumimoji="1" lang="ja-JP" altLang="en-US" sz="1200" dirty="0" smtClean="0">
                          <a:latin typeface="+mn-ea"/>
                        </a:rPr>
                        <a:t>実現＜環境省＞　　　　・資源循環に関する実証・展示＜経産省＞　　</a:t>
                      </a:r>
                      <a:endParaRPr kumimoji="1" lang="en-US" altLang="ja-JP" sz="1200" dirty="0" smtClean="0">
                        <a:latin typeface="+mn-ea"/>
                      </a:endParaRPr>
                    </a:p>
                    <a:p>
                      <a:r>
                        <a:rPr kumimoji="1" lang="ja-JP" altLang="en-US" sz="1200" dirty="0" smtClean="0">
                          <a:latin typeface="+mn-ea"/>
                        </a:rPr>
                        <a:t>・バイオマス由来の生分解性容器の循環処理・資源化に関する実証＜経産省＞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4085798734"/>
              </p:ext>
            </p:extLst>
          </p:nvPr>
        </p:nvGraphicFramePr>
        <p:xfrm>
          <a:off x="604577" y="369928"/>
          <a:ext cx="9454854" cy="2277744"/>
        </p:xfrm>
        <a:graphic>
          <a:graphicData uri="http://schemas.openxmlformats.org/drawingml/2006/table">
            <a:tbl>
              <a:tblPr firstRow="1" bandRow="1">
                <a:tableStyleId>{2D5ABB26-0587-4C30-8999-92F81FD0307C}</a:tableStyleId>
              </a:tblPr>
              <a:tblGrid>
                <a:gridCol w="9454854">
                  <a:extLst>
                    <a:ext uri="{9D8B030D-6E8A-4147-A177-3AD203B41FA5}">
                      <a16:colId xmlns:a16="http://schemas.microsoft.com/office/drawing/2014/main" val="1590960982"/>
                    </a:ext>
                  </a:extLst>
                </a:gridCol>
              </a:tblGrid>
              <a:tr h="27074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200" dirty="0" smtClean="0"/>
                    </a:p>
                  </a:txBody>
                  <a:tcPr marL="100806" marR="100806" marT="50403" marB="50403" anchor="ctr"/>
                </a:tc>
                <a:extLst>
                  <a:ext uri="{0D108BD9-81ED-4DB2-BD59-A6C34878D82A}">
                    <a16:rowId xmlns:a16="http://schemas.microsoft.com/office/drawing/2014/main" val="1165001408"/>
                  </a:ext>
                </a:extLst>
              </a:tr>
              <a:tr h="43028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▷プラスチックごみリサイクル技術の高度化</a:t>
                      </a:r>
                      <a:endParaRPr kumimoji="1" lang="en-US" altLang="ja-JP" sz="13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回収されたプラスチックごみは約６割が熱回収処理されており、資源循環型リサイクルへの転換が進むよう財政・技術支援が必要。</a:t>
                      </a:r>
                      <a:endParaRPr kumimoji="1" lang="ja-JP" altLang="en-US" sz="1200" dirty="0" smtClean="0">
                        <a:solidFill>
                          <a:schemeClr val="tx1"/>
                        </a:solidFill>
                        <a:latin typeface="+mn-ea"/>
                        <a:ea typeface="+mn-ea"/>
                      </a:endParaRPr>
                    </a:p>
                  </a:txBody>
                  <a:tcPr marL="100806" marR="100806" marT="50403" marB="50403" anchor="ctr"/>
                </a:tc>
                <a:extLst>
                  <a:ext uri="{0D108BD9-81ED-4DB2-BD59-A6C34878D82A}">
                    <a16:rowId xmlns:a16="http://schemas.microsoft.com/office/drawing/2014/main" val="2246389598"/>
                  </a:ext>
                </a:extLst>
              </a:tr>
              <a:tr h="59360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u="none" strike="noStrike" kern="1200" cap="none" spc="0" normalizeH="0" baseline="0" noProof="0" dirty="0" smtClean="0">
                          <a:ln>
                            <a:noFill/>
                          </a:ln>
                          <a:effectLst/>
                          <a:uLnTx/>
                          <a:uFillTx/>
                          <a:latin typeface="+mn-ea"/>
                          <a:ea typeface="+mn-ea"/>
                        </a:rPr>
                        <a:t>▷バイオプラスチック製品の拡大</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a:t>
                      </a:r>
                      <a:r>
                        <a:rPr kumimoji="1" lang="ja-JP" altLang="en-US" sz="1200" u="none" strike="noStrike" kern="1200" cap="none" spc="0" normalizeH="0" baseline="0" noProof="0" dirty="0" smtClean="0">
                          <a:ln>
                            <a:noFill/>
                          </a:ln>
                          <a:effectLst/>
                          <a:uLnTx/>
                          <a:uFillTx/>
                          <a:latin typeface="+mn-ea"/>
                          <a:ea typeface="+mn-ea"/>
                        </a:rPr>
                        <a:t>生物由来などのバイオプラスチック原材料の国内生産量</a:t>
                      </a:r>
                      <a:r>
                        <a:rPr kumimoji="1" lang="en-US" altLang="ja-JP" sz="1200" u="none" strike="noStrike" kern="1200" cap="none" spc="0" normalizeH="0" baseline="0" noProof="0" dirty="0" smtClean="0">
                          <a:ln>
                            <a:noFill/>
                          </a:ln>
                          <a:effectLst/>
                          <a:uLnTx/>
                          <a:uFillTx/>
                          <a:latin typeface="+mn-ea"/>
                          <a:ea typeface="+mn-ea"/>
                        </a:rPr>
                        <a:t>(</a:t>
                      </a:r>
                      <a:r>
                        <a:rPr kumimoji="1" lang="ja-JP" altLang="en-US" sz="1200" u="none" strike="noStrike" kern="1200" cap="none" spc="0" normalizeH="0" baseline="0" noProof="0" dirty="0" smtClean="0">
                          <a:ln>
                            <a:noFill/>
                          </a:ln>
                          <a:effectLst/>
                          <a:uLnTx/>
                          <a:uFillTx/>
                          <a:latin typeface="+mn-ea"/>
                          <a:ea typeface="+mn-ea"/>
                        </a:rPr>
                        <a:t>約</a:t>
                      </a:r>
                      <a:r>
                        <a:rPr kumimoji="1" lang="en-US" altLang="ja-JP" sz="1200" u="none" strike="noStrike" kern="1200" cap="none" spc="0" normalizeH="0" baseline="0" noProof="0" dirty="0" smtClean="0">
                          <a:ln>
                            <a:noFill/>
                          </a:ln>
                          <a:effectLst/>
                          <a:uLnTx/>
                          <a:uFillTx/>
                          <a:latin typeface="+mn-ea"/>
                          <a:ea typeface="+mn-ea"/>
                        </a:rPr>
                        <a:t>4</a:t>
                      </a:r>
                      <a:r>
                        <a:rPr kumimoji="1" lang="ja-JP" altLang="en-US" sz="1200" u="none" strike="noStrike" kern="1200" cap="none" spc="0" normalizeH="0" baseline="0" noProof="0" dirty="0" smtClean="0">
                          <a:ln>
                            <a:noFill/>
                          </a:ln>
                          <a:effectLst/>
                          <a:uLnTx/>
                          <a:uFillTx/>
                          <a:latin typeface="+mn-ea"/>
                          <a:ea typeface="+mn-ea"/>
                        </a:rPr>
                        <a:t>万トン</a:t>
                      </a:r>
                      <a:r>
                        <a:rPr kumimoji="1" lang="en-US" altLang="ja-JP" sz="1200" u="none" strike="noStrike" kern="1200" cap="none" spc="0" normalizeH="0" baseline="0" noProof="0" dirty="0" smtClean="0">
                          <a:ln>
                            <a:noFill/>
                          </a:ln>
                          <a:effectLst/>
                          <a:uLnTx/>
                          <a:uFillTx/>
                          <a:latin typeface="+mn-ea"/>
                          <a:ea typeface="+mn-ea"/>
                        </a:rPr>
                        <a:t>)</a:t>
                      </a:r>
                      <a:r>
                        <a:rPr kumimoji="1" lang="ja-JP" altLang="en-US" sz="1200" u="none" strike="noStrike" kern="1200" cap="none" spc="0" normalizeH="0" baseline="0" noProof="0" dirty="0" smtClean="0">
                          <a:ln>
                            <a:noFill/>
                          </a:ln>
                          <a:effectLst/>
                          <a:uLnTx/>
                          <a:uFillTx/>
                          <a:latin typeface="+mn-ea"/>
                          <a:ea typeface="+mn-ea"/>
                        </a:rPr>
                        <a:t>は、プラスチック原材料</a:t>
                      </a:r>
                      <a:r>
                        <a:rPr kumimoji="1" lang="en-US" altLang="ja-JP" sz="1200" u="none" strike="noStrike" kern="1200" cap="none" spc="0" normalizeH="0" baseline="0" noProof="0" dirty="0" smtClean="0">
                          <a:ln>
                            <a:noFill/>
                          </a:ln>
                          <a:effectLst/>
                          <a:uLnTx/>
                          <a:uFillTx/>
                          <a:latin typeface="+mn-ea"/>
                          <a:ea typeface="+mn-ea"/>
                        </a:rPr>
                        <a:t>(</a:t>
                      </a:r>
                      <a:r>
                        <a:rPr kumimoji="1" lang="ja-JP" altLang="en-US" sz="1200" u="none" strike="noStrike" kern="1200" cap="none" spc="0" normalizeH="0" baseline="0" noProof="0" dirty="0" smtClean="0">
                          <a:ln>
                            <a:noFill/>
                          </a:ln>
                          <a:effectLst/>
                          <a:uLnTx/>
                          <a:uFillTx/>
                          <a:latin typeface="+mn-ea"/>
                          <a:ea typeface="+mn-ea"/>
                        </a:rPr>
                        <a:t>約</a:t>
                      </a:r>
                      <a:r>
                        <a:rPr kumimoji="1" lang="en-US" altLang="ja-JP" sz="1200" u="none" strike="noStrike" kern="1200" cap="none" spc="0" normalizeH="0" baseline="0" noProof="0" dirty="0" smtClean="0">
                          <a:ln>
                            <a:noFill/>
                          </a:ln>
                          <a:effectLst/>
                          <a:uLnTx/>
                          <a:uFillTx/>
                          <a:latin typeface="+mn-ea"/>
                          <a:ea typeface="+mn-ea"/>
                        </a:rPr>
                        <a:t>1000</a:t>
                      </a:r>
                      <a:r>
                        <a:rPr kumimoji="1" lang="ja-JP" altLang="en-US" sz="1200" u="none" strike="noStrike" kern="1200" cap="none" spc="0" normalizeH="0" baseline="0" noProof="0" dirty="0" smtClean="0">
                          <a:ln>
                            <a:noFill/>
                          </a:ln>
                          <a:effectLst/>
                          <a:uLnTx/>
                          <a:uFillTx/>
                          <a:latin typeface="+mn-ea"/>
                          <a:ea typeface="+mn-ea"/>
                        </a:rPr>
                        <a:t>万トン</a:t>
                      </a:r>
                      <a:r>
                        <a:rPr kumimoji="1" lang="en-US" altLang="ja-JP" sz="1200" u="none" strike="noStrike" kern="1200" cap="none" spc="0" normalizeH="0" baseline="0" noProof="0" dirty="0" smtClean="0">
                          <a:ln>
                            <a:noFill/>
                          </a:ln>
                          <a:effectLst/>
                          <a:uLnTx/>
                          <a:uFillTx/>
                          <a:latin typeface="+mn-ea"/>
                          <a:ea typeface="+mn-ea"/>
                        </a:rPr>
                        <a:t>)</a:t>
                      </a:r>
                      <a:r>
                        <a:rPr kumimoji="1" lang="ja-JP" altLang="en-US" sz="1200" u="none" strike="noStrike" kern="1200" cap="none" spc="0" normalizeH="0" baseline="0" noProof="0" dirty="0" smtClean="0">
                          <a:ln>
                            <a:noFill/>
                          </a:ln>
                          <a:effectLst/>
                          <a:uLnTx/>
                          <a:uFillTx/>
                          <a:latin typeface="+mn-ea"/>
                          <a:ea typeface="+mn-ea"/>
                        </a:rPr>
                        <a:t>と比べて少なく入手困</a:t>
                      </a:r>
                      <a:endParaRPr kumimoji="1" lang="en-US" altLang="ja-JP" sz="1200" u="none" strike="noStrike" kern="1200" cap="none" spc="0" normalizeH="0" baseline="0" noProof="0" dirty="0" smtClean="0">
                        <a:ln>
                          <a:noFill/>
                        </a:ln>
                        <a:effectLst/>
                        <a:uLnTx/>
                        <a:uFillTx/>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mn-ea"/>
                          <a:ea typeface="+mn-ea"/>
                        </a:rPr>
                        <a:t>　　難であり、普及に向けて、多様な材料による製品開発にチャレンジする企業等への支援が必要。</a:t>
                      </a:r>
                    </a:p>
                  </a:txBody>
                  <a:tcPr marL="100806" marR="100806" marT="50403" marB="50403" anchor="ctr"/>
                </a:tc>
                <a:extLst>
                  <a:ext uri="{0D108BD9-81ED-4DB2-BD59-A6C34878D82A}">
                    <a16:rowId xmlns:a16="http://schemas.microsoft.com/office/drawing/2014/main" val="3255305887"/>
                  </a:ext>
                </a:extLst>
              </a:tr>
              <a:tr h="75693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▷プラスチックごみ削減に向けた行動変容の促進</a:t>
                      </a:r>
                      <a:endParaRPr kumimoji="1" lang="en-US" altLang="ja-JP" sz="13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イベント会場において使い捨てプラスチックがごみとして大量に発生するなどの状況があり、「プラスチック資源循環促進法」も</a:t>
                      </a:r>
                      <a:endParaRPr kumimoji="1" lang="en-US" altLang="ja-JP" sz="1200"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踏まえた社会全体のさらなる行動変容が必要。</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ea"/>
                        <a:ea typeface="+mn-ea"/>
                        <a:cs typeface="+mn-cs"/>
                      </a:endParaRPr>
                    </a:p>
                  </a:txBody>
                  <a:tcPr marL="100806" marR="100806" marT="50403" marB="50403" anchor="ctr"/>
                </a:tc>
                <a:extLst>
                  <a:ext uri="{0D108BD9-81ED-4DB2-BD59-A6C34878D82A}">
                    <a16:rowId xmlns:a16="http://schemas.microsoft.com/office/drawing/2014/main" val="27309498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656832723"/>
              </p:ext>
            </p:extLst>
          </p:nvPr>
        </p:nvGraphicFramePr>
        <p:xfrm>
          <a:off x="604578" y="3092985"/>
          <a:ext cx="9540000" cy="153583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946144647"/>
                    </a:ext>
                  </a:extLst>
                </a:gridCol>
              </a:tblGrid>
              <a:tr h="34626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▷先進的なプラスチックごみリサイクル技術の開発・実用化に対する財政・技術支援 </a:t>
                      </a:r>
                      <a:endParaRPr kumimoji="1" lang="ja-JP" altLang="en-US" sz="1300" b="1" dirty="0" smtClean="0">
                        <a:solidFill>
                          <a:schemeClr val="tx1"/>
                        </a:solidFill>
                        <a:latin typeface="+mn-ea"/>
                        <a:ea typeface="+mn-ea"/>
                      </a:endParaRPr>
                    </a:p>
                  </a:txBody>
                  <a:tcPr marL="100806" marR="100806" marT="50403" marB="50403"/>
                </a:tc>
                <a:extLst>
                  <a:ext uri="{0D108BD9-81ED-4DB2-BD59-A6C34878D82A}">
                    <a16:rowId xmlns:a16="http://schemas.microsoft.com/office/drawing/2014/main" val="2546471537"/>
                  </a:ext>
                </a:extLst>
              </a:tr>
              <a:tr h="34626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▷バイオプラスチック製品の技術開発・実証等に対する支援の拡充 </a:t>
                      </a:r>
                      <a:endParaRPr kumimoji="1" lang="ja-JP" altLang="en-US" sz="1300" b="1" dirty="0" smtClean="0">
                        <a:solidFill>
                          <a:schemeClr val="tx1"/>
                        </a:solidFill>
                        <a:latin typeface="+mn-ea"/>
                        <a:ea typeface="+mn-ea"/>
                      </a:endParaRPr>
                    </a:p>
                  </a:txBody>
                  <a:tcPr marL="100806" marR="100806" marT="50403" marB="50403"/>
                </a:tc>
                <a:extLst>
                  <a:ext uri="{0D108BD9-81ED-4DB2-BD59-A6C34878D82A}">
                    <a16:rowId xmlns:a16="http://schemas.microsoft.com/office/drawing/2014/main" val="1040781795"/>
                  </a:ext>
                </a:extLst>
              </a:tr>
              <a:tr h="34626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▷プラごみゼロ万博の実践を通し、その後の社会実装につながる取組みへの支援</a:t>
                      </a:r>
                      <a:endParaRPr kumimoji="1" lang="ja-JP" altLang="en-US" sz="13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300" b="1" dirty="0" smtClean="0">
                        <a:solidFill>
                          <a:schemeClr val="tx1"/>
                        </a:solidFill>
                        <a:latin typeface="+mn-ea"/>
                        <a:ea typeface="+mn-ea"/>
                      </a:endParaRPr>
                    </a:p>
                  </a:txBody>
                  <a:tcPr marL="100806" marR="100806" marT="50403" marB="50403"/>
                </a:tc>
                <a:extLst>
                  <a:ext uri="{0D108BD9-81ED-4DB2-BD59-A6C34878D82A}">
                    <a16:rowId xmlns:a16="http://schemas.microsoft.com/office/drawing/2014/main" val="3329292967"/>
                  </a:ext>
                </a:extLst>
              </a:tr>
              <a:tr h="34626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300" b="1" dirty="0" smtClean="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545441686"/>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0113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４　</a:t>
            </a: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スマートシティ、スタートアップ</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889915" y="4914900"/>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⑧</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500" dirty="0">
                <a:solidFill>
                  <a:prstClr val="black"/>
                </a:solidFill>
                <a:latin typeface="BIZ UDPゴシック" panose="020B0400000000000000" pitchFamily="50" charset="-128"/>
                <a:ea typeface="BIZ UDPゴシック" panose="020B0400000000000000" pitchFamily="50" charset="-128"/>
              </a:rPr>
              <a:t>スマートシティ</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先端技術を駆使したスマートシティの</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実現</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⑨</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 スタートアップ</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スタートアップ・エコシステム</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拠点の形成</a:t>
            </a:r>
            <a:endParaRPr kumimoji="1" lang="en-US" altLang="ja-JP" sz="1500" dirty="0" smtClean="0">
              <a:solidFill>
                <a:prstClr val="black"/>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73783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30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1447643" y="1222286"/>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先端技術を駆使したスマートシティの実現</a:t>
            </a:r>
          </a:p>
        </p:txBody>
      </p:sp>
      <p:sp>
        <p:nvSpPr>
          <p:cNvPr id="8" name="正方形/長方形 7"/>
          <p:cNvSpPr/>
          <p:nvPr/>
        </p:nvSpPr>
        <p:spPr>
          <a:xfrm>
            <a:off x="412707" y="706091"/>
            <a:ext cx="486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「スマートシティ、スタートアップ」分野における未来社会の姿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4286428" y="86167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endParaRPr lang="ja-JP" altLang="en-US" b="1" dirty="0">
              <a:solidFill>
                <a:prstClr val="black"/>
              </a:solidFill>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1207867" y="4074314"/>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世界</a:t>
            </a:r>
            <a:r>
              <a:rPr lang="ja-JP" altLang="en-US" sz="1400" b="1" dirty="0">
                <a:solidFill>
                  <a:schemeClr val="tx1"/>
                </a:solidFill>
                <a:latin typeface="BIZ UDPゴシック" panose="020B0400000000000000" pitchFamily="50" charset="-128"/>
                <a:ea typeface="BIZ UDPゴシック" panose="020B0400000000000000" pitchFamily="50" charset="-128"/>
              </a:rPr>
              <a:t>に伍するスタートアップ・エコシステムの</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拠点を形成</a:t>
            </a:r>
            <a:endParaRPr lang="ja-JP" altLang="en-US" sz="1400" b="1" dirty="0">
              <a:solidFill>
                <a:schemeClr val="tx1"/>
              </a:solidFill>
              <a:latin typeface="BIZ UDPゴシック" panose="020B0400000000000000" pitchFamily="50" charset="-128"/>
              <a:ea typeface="BIZ UDPゴシック" panose="020B0400000000000000" pitchFamily="50" charset="-128"/>
            </a:endParaRPr>
          </a:p>
        </p:txBody>
      </p:sp>
      <p:pic>
        <p:nvPicPr>
          <p:cNvPr id="11" name="図 10"/>
          <p:cNvPicPr>
            <a:picLocks noChangeAspect="1"/>
          </p:cNvPicPr>
          <p:nvPr/>
        </p:nvPicPr>
        <p:blipFill>
          <a:blip r:embed="rId2"/>
          <a:stretch>
            <a:fillRect/>
          </a:stretch>
        </p:blipFill>
        <p:spPr>
          <a:xfrm>
            <a:off x="3349128" y="4939554"/>
            <a:ext cx="2569624" cy="1173554"/>
          </a:xfrm>
          <a:prstGeom prst="rect">
            <a:avLst/>
          </a:prstGeom>
        </p:spPr>
      </p:pic>
      <p:sp>
        <p:nvSpPr>
          <p:cNvPr id="12" name="正方形/長方形 11"/>
          <p:cNvSpPr/>
          <p:nvPr/>
        </p:nvSpPr>
        <p:spPr>
          <a:xfrm>
            <a:off x="3547561" y="6086476"/>
            <a:ext cx="2232422" cy="267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8013">
              <a:defRPr/>
            </a:pPr>
            <a:r>
              <a:rPr lang="ja-JP" altLang="en-US" sz="1000" b="1" dirty="0">
                <a:solidFill>
                  <a:prstClr val="black"/>
                </a:solidFill>
                <a:latin typeface="BIZ UDPゴシック" panose="020B0400000000000000" pitchFamily="50" charset="-128"/>
                <a:ea typeface="BIZ UDPゴシック" panose="020B0400000000000000" pitchFamily="50" charset="-128"/>
              </a:rPr>
              <a:t>オール大阪でスタートアップを支援</a:t>
            </a:r>
          </a:p>
        </p:txBody>
      </p:sp>
      <p:sp>
        <p:nvSpPr>
          <p:cNvPr id="13" name="角丸四角形 12"/>
          <p:cNvSpPr/>
          <p:nvPr/>
        </p:nvSpPr>
        <p:spPr>
          <a:xfrm>
            <a:off x="1207867" y="1912372"/>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デジタルサービス</a:t>
            </a:r>
            <a:r>
              <a:rPr lang="ja-JP" altLang="en-US" sz="1400" b="1" dirty="0">
                <a:solidFill>
                  <a:schemeClr val="tx1"/>
                </a:solidFill>
                <a:latin typeface="BIZ UDPゴシック" panose="020B0400000000000000" pitchFamily="50" charset="-128"/>
                <a:ea typeface="BIZ UDPゴシック" panose="020B0400000000000000" pitchFamily="50" charset="-128"/>
              </a:rPr>
              <a:t>の広がりにより、便利で快適にいきいきと生活できる未来社会の実現</a:t>
            </a:r>
          </a:p>
        </p:txBody>
      </p:sp>
      <p:sp>
        <p:nvSpPr>
          <p:cNvPr id="14" name="テキスト ボックス 13"/>
          <p:cNvSpPr txBox="1"/>
          <p:nvPr/>
        </p:nvSpPr>
        <p:spPr>
          <a:xfrm>
            <a:off x="1355342" y="2515234"/>
            <a:ext cx="5665577" cy="276999"/>
          </a:xfrm>
          <a:prstGeom prst="rect">
            <a:avLst/>
          </a:prstGeom>
          <a:noFill/>
        </p:spPr>
        <p:txBody>
          <a:bodyPr wrap="square" rtlCol="0">
            <a:spAutoFit/>
          </a:bodyPr>
          <a:lstStyle/>
          <a:p>
            <a:pPr marL="108000" indent="-82691"/>
            <a:r>
              <a:rPr lang="ja-JP" altLang="en-US" sz="1200" dirty="0">
                <a:latin typeface="BIZ UDPゴシック" panose="020B0400000000000000" pitchFamily="50" charset="-128"/>
                <a:ea typeface="BIZ UDPゴシック" panose="020B0400000000000000" pitchFamily="50" charset="-128"/>
              </a:rPr>
              <a:t>► 住民の</a:t>
            </a:r>
            <a:r>
              <a:rPr lang="en-US" altLang="ja-JP" sz="1200" dirty="0" err="1" smtClean="0">
                <a:latin typeface="BIZ UDPゴシック" panose="020B0400000000000000" pitchFamily="50" charset="-128"/>
                <a:ea typeface="BIZ UDPゴシック" panose="020B0400000000000000" pitchFamily="50" charset="-128"/>
              </a:rPr>
              <a:t>QoL</a:t>
            </a:r>
            <a:r>
              <a:rPr lang="ja-JP" altLang="en-US" sz="1200" dirty="0">
                <a:latin typeface="BIZ UDPゴシック" panose="020B0400000000000000" pitchFamily="50" charset="-128"/>
                <a:ea typeface="BIZ UDPゴシック" panose="020B0400000000000000" pitchFamily="50" charset="-128"/>
              </a:rPr>
              <a:t>向上をめざし、多様なデジタルサービスを</a:t>
            </a:r>
            <a:r>
              <a:rPr lang="ja-JP" altLang="en-US" sz="1200" dirty="0" smtClean="0">
                <a:latin typeface="BIZ UDPゴシック" panose="020B0400000000000000" pitchFamily="50" charset="-128"/>
                <a:ea typeface="BIZ UDPゴシック" panose="020B0400000000000000" pitchFamily="50" charset="-128"/>
              </a:rPr>
              <a:t>普及。</a:t>
            </a:r>
            <a:endParaRPr lang="ja-JP" altLang="en-US" sz="1200" dirty="0">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a:blip r:embed="rId3"/>
          <a:stretch>
            <a:fillRect/>
          </a:stretch>
        </p:blipFill>
        <p:spPr>
          <a:xfrm rot="1668544">
            <a:off x="5491816" y="4738529"/>
            <a:ext cx="1470495" cy="1101501"/>
          </a:xfrm>
          <a:prstGeom prst="rect">
            <a:avLst/>
          </a:prstGeom>
        </p:spPr>
      </p:pic>
      <p:pic>
        <p:nvPicPr>
          <p:cNvPr id="16" name="図 15">
            <a:extLst>
              <a:ext uri="{FF2B5EF4-FFF2-40B4-BE49-F238E27FC236}">
                <a16:creationId xmlns:a16="http://schemas.microsoft.com/office/drawing/2014/main" id="{04C941BB-0AEA-49D1-AEF9-4F06E4C71FAC}"/>
              </a:ext>
            </a:extLst>
          </p:cNvPr>
          <p:cNvPicPr>
            <a:picLocks noChangeAspect="1"/>
          </p:cNvPicPr>
          <p:nvPr/>
        </p:nvPicPr>
        <p:blipFill>
          <a:blip r:embed="rId4"/>
          <a:stretch>
            <a:fillRect/>
          </a:stretch>
        </p:blipFill>
        <p:spPr>
          <a:xfrm>
            <a:off x="6150130" y="2413464"/>
            <a:ext cx="2326578" cy="1405318"/>
          </a:xfrm>
          <a:prstGeom prst="rect">
            <a:avLst/>
          </a:prstGeom>
          <a:effectLst>
            <a:softEdge rad="31750"/>
          </a:effectLst>
        </p:spPr>
      </p:pic>
      <p:pic>
        <p:nvPicPr>
          <p:cNvPr id="17" name="図 16"/>
          <p:cNvPicPr>
            <a:picLocks noChangeAspect="1"/>
          </p:cNvPicPr>
          <p:nvPr/>
        </p:nvPicPr>
        <p:blipFill>
          <a:blip r:embed="rId3"/>
          <a:stretch>
            <a:fillRect/>
          </a:stretch>
        </p:blipFill>
        <p:spPr>
          <a:xfrm rot="17664983" flipV="1">
            <a:off x="2151465" y="4841961"/>
            <a:ext cx="1107281" cy="1484873"/>
          </a:xfrm>
          <a:prstGeom prst="rect">
            <a:avLst/>
          </a:prstGeom>
        </p:spPr>
      </p:pic>
      <p:sp>
        <p:nvSpPr>
          <p:cNvPr id="18" name="テキスト ボックス 17"/>
          <p:cNvSpPr txBox="1"/>
          <p:nvPr/>
        </p:nvSpPr>
        <p:spPr>
          <a:xfrm>
            <a:off x="1207867" y="5777356"/>
            <a:ext cx="2279521" cy="261610"/>
          </a:xfrm>
          <a:prstGeom prst="rect">
            <a:avLst/>
          </a:prstGeom>
          <a:noFill/>
        </p:spPr>
        <p:txBody>
          <a:bodyPr wrap="square" rtlCol="0">
            <a:spAutoFit/>
          </a:bodyPr>
          <a:lstStyle/>
          <a:p>
            <a:pPr marL="108000" indent="-82691"/>
            <a:r>
              <a:rPr lang="ja-JP" altLang="en-US" sz="1100" dirty="0">
                <a:latin typeface="BIZ UDPゴシック" panose="020B0400000000000000" pitchFamily="50" charset="-128"/>
                <a:ea typeface="BIZ UDPゴシック" panose="020B0400000000000000" pitchFamily="50" charset="-128"/>
              </a:rPr>
              <a:t>国内外からの投資を促進</a:t>
            </a:r>
          </a:p>
        </p:txBody>
      </p:sp>
      <p:sp>
        <p:nvSpPr>
          <p:cNvPr id="19" name="テキスト ボックス 18"/>
          <p:cNvSpPr txBox="1"/>
          <p:nvPr/>
        </p:nvSpPr>
        <p:spPr>
          <a:xfrm>
            <a:off x="6044691" y="4622001"/>
            <a:ext cx="2954165" cy="430887"/>
          </a:xfrm>
          <a:prstGeom prst="rect">
            <a:avLst/>
          </a:prstGeom>
          <a:noFill/>
        </p:spPr>
        <p:txBody>
          <a:bodyPr wrap="square" rtlCol="0">
            <a:spAutoFit/>
          </a:bodyPr>
          <a:lstStyle/>
          <a:p>
            <a:pPr indent="-82691"/>
            <a:r>
              <a:rPr lang="ja-JP" altLang="en-US" sz="1100" dirty="0">
                <a:latin typeface="BIZ UDPゴシック" panose="020B0400000000000000" pitchFamily="50" charset="-128"/>
                <a:ea typeface="BIZ UDPゴシック" panose="020B0400000000000000" pitchFamily="50" charset="-128"/>
              </a:rPr>
              <a:t>大阪・関西を、優れた技術シーズを有する世界トップレベルの</a:t>
            </a:r>
            <a:r>
              <a:rPr lang="ja-JP" altLang="en-US" sz="1100" dirty="0" smtClean="0">
                <a:latin typeface="BIZ UDPゴシック" panose="020B0400000000000000" pitchFamily="50" charset="-128"/>
                <a:ea typeface="BIZ UDPゴシック" panose="020B0400000000000000" pitchFamily="50" charset="-128"/>
              </a:rPr>
              <a:t>スタートアップ集積</a:t>
            </a:r>
            <a:r>
              <a:rPr lang="ja-JP" altLang="en-US" sz="1100" dirty="0">
                <a:latin typeface="BIZ UDPゴシック" panose="020B0400000000000000" pitchFamily="50" charset="-128"/>
                <a:ea typeface="BIZ UDPゴシック" panose="020B0400000000000000" pitchFamily="50" charset="-128"/>
              </a:rPr>
              <a:t>拠点に</a:t>
            </a:r>
          </a:p>
        </p:txBody>
      </p:sp>
      <p:sp>
        <p:nvSpPr>
          <p:cNvPr id="20" name="テキスト ボックス 19"/>
          <p:cNvSpPr txBox="1"/>
          <p:nvPr/>
        </p:nvSpPr>
        <p:spPr>
          <a:xfrm>
            <a:off x="1447643" y="2792094"/>
            <a:ext cx="4324708" cy="815608"/>
          </a:xfrm>
          <a:prstGeom prst="rect">
            <a:avLst/>
          </a:prstGeom>
          <a:noFill/>
        </p:spPr>
        <p:txBody>
          <a:bodyPr wrap="square" rtlCol="0">
            <a:spAutoFit/>
          </a:bodyPr>
          <a:lstStyle/>
          <a:p>
            <a:pPr marL="108000" indent="-82691"/>
            <a:r>
              <a:rPr lang="ja-JP" altLang="en-US" sz="1100" dirty="0" smtClean="0">
                <a:latin typeface="BIZ UDPゴシック" panose="020B0400000000000000" pitchFamily="50" charset="-128"/>
                <a:ea typeface="BIZ UDPゴシック" panose="020B0400000000000000" pitchFamily="50" charset="-128"/>
              </a:rPr>
              <a:t>・ 健康</a:t>
            </a:r>
            <a:r>
              <a:rPr lang="ja-JP" altLang="en-US" sz="1100" dirty="0">
                <a:latin typeface="BIZ UDPゴシック" panose="020B0400000000000000" pitchFamily="50" charset="-128"/>
                <a:ea typeface="BIZ UDPゴシック" panose="020B0400000000000000" pitchFamily="50" charset="-128"/>
              </a:rPr>
              <a:t>、医療、介護など様々な</a:t>
            </a:r>
            <a:r>
              <a:rPr lang="ja-JP" altLang="en-US" sz="1100" dirty="0" smtClean="0">
                <a:latin typeface="BIZ UDPゴシック" panose="020B0400000000000000" pitchFamily="50" charset="-128"/>
                <a:ea typeface="BIZ UDPゴシック" panose="020B0400000000000000" pitchFamily="50" charset="-128"/>
              </a:rPr>
              <a:t>分野のサービス</a:t>
            </a:r>
            <a:r>
              <a:rPr lang="ja-JP" altLang="en-US" sz="1100" dirty="0">
                <a:latin typeface="BIZ UDPゴシック" panose="020B0400000000000000" pitchFamily="50" charset="-128"/>
                <a:ea typeface="BIZ UDPゴシック" panose="020B0400000000000000" pitchFamily="50" charset="-128"/>
              </a:rPr>
              <a:t>を繋ぎ高度化を図る次世代</a:t>
            </a:r>
            <a:r>
              <a:rPr lang="en-US" altLang="ja-JP" sz="1100" dirty="0">
                <a:latin typeface="BIZ UDPゴシック" panose="020B0400000000000000" pitchFamily="50" charset="-128"/>
                <a:ea typeface="BIZ UDPゴシック" panose="020B0400000000000000" pitchFamily="50" charset="-128"/>
              </a:rPr>
              <a:t>PHR</a:t>
            </a:r>
            <a:r>
              <a:rPr lang="ja-JP" altLang="en-US" sz="1100" dirty="0">
                <a:latin typeface="BIZ UDPゴシック" panose="020B0400000000000000" pitchFamily="50" charset="-128"/>
                <a:ea typeface="BIZ UDPゴシック" panose="020B0400000000000000" pitchFamily="50" charset="-128"/>
              </a:rPr>
              <a:t>により、豊かに暮らす健康長寿社会を実現</a:t>
            </a:r>
            <a:r>
              <a:rPr lang="ja-JP" altLang="en-US" sz="1100" dirty="0" smtClean="0">
                <a:latin typeface="BIZ UDPゴシック" panose="020B0400000000000000" pitchFamily="50" charset="-128"/>
                <a:ea typeface="BIZ UDPゴシック" panose="020B0400000000000000" pitchFamily="50" charset="-128"/>
              </a:rPr>
              <a:t>。</a:t>
            </a:r>
            <a:endParaRPr lang="en-US" altLang="ja-JP" sz="1100" dirty="0" smtClean="0">
              <a:latin typeface="BIZ UDPゴシック" panose="020B0400000000000000" pitchFamily="50" charset="-128"/>
              <a:ea typeface="BIZ UDPゴシック" panose="020B0400000000000000" pitchFamily="50" charset="-128"/>
            </a:endParaRPr>
          </a:p>
          <a:p>
            <a:pPr marL="108000" indent="-82691"/>
            <a:endParaRPr lang="en-US" altLang="ja-JP" sz="300" dirty="0" smtClean="0">
              <a:latin typeface="BIZ UDPゴシック" panose="020B0400000000000000" pitchFamily="50" charset="-128"/>
              <a:ea typeface="BIZ UDPゴシック" panose="020B0400000000000000" pitchFamily="50" charset="-128"/>
            </a:endParaRPr>
          </a:p>
          <a:p>
            <a:pPr marL="108000" indent="-82691"/>
            <a:r>
              <a:rPr lang="ja-JP" altLang="en-US" sz="1100" dirty="0" smtClean="0">
                <a:latin typeface="BIZ UDPゴシック" panose="020B0400000000000000" pitchFamily="50" charset="-128"/>
                <a:ea typeface="BIZ UDPゴシック" panose="020B0400000000000000" pitchFamily="50" charset="-128"/>
              </a:rPr>
              <a:t>・　自動運転や関西</a:t>
            </a:r>
            <a:r>
              <a:rPr lang="ja-JP" altLang="en-US" sz="1100" dirty="0">
                <a:latin typeface="BIZ UDPゴシック" panose="020B0400000000000000" pitchFamily="50" charset="-128"/>
                <a:ea typeface="BIZ UDPゴシック" panose="020B0400000000000000" pitchFamily="50" charset="-128"/>
              </a:rPr>
              <a:t>広域</a:t>
            </a:r>
            <a:r>
              <a:rPr lang="ja-JP" altLang="en-US" sz="1100" dirty="0" smtClean="0">
                <a:latin typeface="BIZ UDPゴシック" panose="020B0400000000000000" pitchFamily="50" charset="-128"/>
                <a:ea typeface="BIZ UDPゴシック" panose="020B0400000000000000" pitchFamily="50" charset="-128"/>
              </a:rPr>
              <a:t>での</a:t>
            </a:r>
            <a:r>
              <a:rPr lang="en-US" altLang="ja-JP" sz="1100" dirty="0" err="1" smtClean="0">
                <a:latin typeface="BIZ UDPゴシック" panose="020B0400000000000000" pitchFamily="50" charset="-128"/>
                <a:ea typeface="BIZ UDPゴシック" panose="020B0400000000000000" pitchFamily="50" charset="-128"/>
              </a:rPr>
              <a:t>MaaS</a:t>
            </a:r>
            <a:r>
              <a:rPr lang="ja-JP" altLang="en-US" sz="1100" dirty="0" smtClean="0">
                <a:latin typeface="BIZ UDPゴシック" panose="020B0400000000000000" pitchFamily="50" charset="-128"/>
                <a:ea typeface="BIZ UDPゴシック" panose="020B0400000000000000" pitchFamily="50" charset="-128"/>
              </a:rPr>
              <a:t>の展開を通じ、</a:t>
            </a:r>
            <a:r>
              <a:rPr lang="ja-JP" altLang="en-US" sz="1100" dirty="0">
                <a:latin typeface="BIZ UDPゴシック" panose="020B0400000000000000" pitchFamily="50" charset="-128"/>
                <a:ea typeface="BIZ UDPゴシック" panose="020B0400000000000000" pitchFamily="50" charset="-128"/>
              </a:rPr>
              <a:t>ストレスフリーな最適移動社会を実現</a:t>
            </a:r>
            <a:r>
              <a:rPr lang="ja-JP" altLang="en-US" sz="1100" dirty="0" smtClean="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3475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522017008"/>
              </p:ext>
            </p:extLst>
          </p:nvPr>
        </p:nvGraphicFramePr>
        <p:xfrm>
          <a:off x="270312" y="1559117"/>
          <a:ext cx="9540001" cy="5034574"/>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999657">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先端技術を駆使したスマートシティの実現</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80975" lvl="0" indent="-180975">
                        <a:lnSpc>
                          <a:spcPts val="1625"/>
                        </a:lnSpc>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□住民</a:t>
                      </a:r>
                      <a:r>
                        <a:rPr lang="en-US" altLang="ja-JP" sz="1300" b="1" dirty="0" err="1" smtClean="0">
                          <a:solidFill>
                            <a:schemeClr val="tx1"/>
                          </a:solidFill>
                          <a:latin typeface="BIZ UDPゴシック" panose="020B0400000000000000" pitchFamily="50" charset="-128"/>
                          <a:ea typeface="BIZ UDPゴシック" panose="020B0400000000000000" pitchFamily="50" charset="-128"/>
                        </a:rPr>
                        <a:t>QoL</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の向上をめざす「大阪スマートシティ戦略</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Ver2.0</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」の推進</a:t>
                      </a:r>
                      <a:endParaRPr kumimoji="1" lang="ja-JP" altLang="en-US"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smtClean="0">
                        <a:solidFill>
                          <a:prstClr val="black"/>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dirty="0" smtClean="0">
                          <a:latin typeface="BIZ UDPゴシック" panose="020B0400000000000000" pitchFamily="50" charset="-128"/>
                          <a:ea typeface="BIZ UDPゴシック" panose="020B0400000000000000" pitchFamily="50" charset="-128"/>
                        </a:rPr>
                        <a:t>・健康寿命の延伸や生活利便性の向上などの課題解決に向け、幅広いデータの収集、連携、利用や、最先端技術の開発、活用を促進</a:t>
                      </a:r>
                    </a:p>
                    <a:p>
                      <a:pPr marL="85725" lvl="0" indent="-85725">
                        <a:lnSpc>
                          <a:spcPts val="1625"/>
                        </a:lnSpc>
                        <a:defRPr/>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・広域データ連携基盤の構築</a:t>
                      </a:r>
                    </a:p>
                    <a:p>
                      <a:pPr marL="185738" lvl="0" indent="-185738">
                        <a:lnSpc>
                          <a:spcPts val="1625"/>
                        </a:lnSpc>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▷広域でのデータ連携のプラットフォームとして、大阪広域データ連携基盤（</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ORDEN</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）を構築</a:t>
                      </a:r>
                    </a:p>
                    <a:p>
                      <a:pPr marL="85725" lvl="0" indent="-85725">
                        <a:lnSpc>
                          <a:spcPts val="1625"/>
                        </a:lnSpc>
                        <a:defRPr/>
                      </a:pPr>
                      <a:endParaRPr lang="en-US" altLang="ja-JP" sz="1100" dirty="0" smtClean="0">
                        <a:latin typeface="BIZ UDPゴシック" panose="020B0400000000000000" pitchFamily="50" charset="-128"/>
                        <a:ea typeface="BIZ UDPゴシック" panose="020B0400000000000000" pitchFamily="50" charset="-128"/>
                      </a:endParaRPr>
                    </a:p>
                    <a:p>
                      <a:pPr marL="85725" lvl="0" indent="-85725">
                        <a:lnSpc>
                          <a:spcPts val="1625"/>
                        </a:lnSpc>
                        <a:defRPr/>
                      </a:pPr>
                      <a:r>
                        <a:rPr lang="ja-JP" altLang="en-US" sz="1100" dirty="0" smtClean="0">
                          <a:latin typeface="BIZ UDPゴシック" panose="020B0400000000000000" pitchFamily="50" charset="-128"/>
                          <a:ea typeface="BIZ UDPゴシック" panose="020B0400000000000000" pitchFamily="50" charset="-128"/>
                        </a:rPr>
                        <a:t>・スーパーシティ構想の推進</a:t>
                      </a:r>
                    </a:p>
                    <a:p>
                      <a:pPr marL="185738" lvl="0" indent="-185738">
                        <a:lnSpc>
                          <a:spcPts val="1625"/>
                        </a:lnSpc>
                        <a:defRPr/>
                      </a:pPr>
                      <a:r>
                        <a:rPr lang="ja-JP" altLang="en-US" sz="1100" dirty="0" smtClean="0">
                          <a:latin typeface="BIZ UDPゴシック" panose="020B0400000000000000" pitchFamily="50" charset="-128"/>
                          <a:ea typeface="BIZ UDPゴシック" panose="020B0400000000000000" pitchFamily="50" charset="-128"/>
                        </a:rPr>
                        <a:t>　▷最先端技術の実証実験を街全体で行うスーパーシティ型国家戦略特別区域に指定　（</a:t>
                      </a:r>
                      <a:r>
                        <a:rPr lang="en-US" altLang="ja-JP" sz="1100" dirty="0" smtClean="0">
                          <a:latin typeface="BIZ UDPゴシック" panose="020B0400000000000000" pitchFamily="50" charset="-128"/>
                          <a:ea typeface="BIZ UDPゴシック" panose="020B0400000000000000" pitchFamily="50" charset="-128"/>
                        </a:rPr>
                        <a:t>2022</a:t>
                      </a:r>
                      <a:r>
                        <a:rPr lang="ja-JP" altLang="en-US" sz="1100" dirty="0" smtClean="0">
                          <a:latin typeface="BIZ UDPゴシック" panose="020B0400000000000000" pitchFamily="50" charset="-128"/>
                          <a:ea typeface="BIZ UDPゴシック" panose="020B0400000000000000" pitchFamily="50" charset="-128"/>
                        </a:rPr>
                        <a:t>年</a:t>
                      </a:r>
                      <a:r>
                        <a:rPr lang="en-US" altLang="ja-JP" sz="1100" dirty="0" smtClean="0">
                          <a:latin typeface="BIZ UDPゴシック" panose="020B0400000000000000" pitchFamily="50" charset="-128"/>
                          <a:ea typeface="BIZ UDPゴシック" panose="020B0400000000000000" pitchFamily="50" charset="-128"/>
                        </a:rPr>
                        <a:t>4</a:t>
                      </a:r>
                      <a:r>
                        <a:rPr lang="ja-JP" altLang="en-US" sz="1100" dirty="0" smtClean="0">
                          <a:latin typeface="BIZ UDPゴシック" panose="020B0400000000000000" pitchFamily="50" charset="-128"/>
                          <a:ea typeface="BIZ UDPゴシック" panose="020B0400000000000000" pitchFamily="50" charset="-128"/>
                        </a:rPr>
                        <a:t>月</a:t>
                      </a:r>
                      <a:r>
                        <a:rPr lang="en-US" altLang="ja-JP" sz="1100" dirty="0" smtClean="0">
                          <a:latin typeface="BIZ UDPゴシック" panose="020B0400000000000000" pitchFamily="50" charset="-128"/>
                          <a:ea typeface="BIZ UDPゴシック" panose="020B0400000000000000" pitchFamily="50" charset="-128"/>
                        </a:rPr>
                        <a:t>12</a:t>
                      </a:r>
                      <a:r>
                        <a:rPr lang="ja-JP" altLang="en-US" sz="1100" dirty="0" smtClean="0">
                          <a:latin typeface="BIZ UDPゴシック" panose="020B0400000000000000" pitchFamily="50" charset="-128"/>
                          <a:ea typeface="BIZ UDPゴシック" panose="020B0400000000000000" pitchFamily="50" charset="-128"/>
                        </a:rPr>
                        <a:t>日閣議決定）</a:t>
                      </a:r>
                    </a:p>
                    <a:p>
                      <a:pPr marL="185738" lvl="0" indent="-185738">
                        <a:lnSpc>
                          <a:spcPts val="1625"/>
                        </a:lnSpc>
                        <a:defRPr/>
                      </a:pPr>
                      <a:r>
                        <a:rPr lang="ja-JP" altLang="en-US" sz="1100" dirty="0" smtClean="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2</a:t>
                      </a:r>
                      <a:r>
                        <a:rPr lang="ja-JP" altLang="en-US" sz="1100" dirty="0" err="1" smtClean="0">
                          <a:latin typeface="BIZ UDPゴシック" panose="020B0400000000000000" pitchFamily="50" charset="-128"/>
                          <a:ea typeface="BIZ UDPゴシック" panose="020B0400000000000000" pitchFamily="50" charset="-128"/>
                        </a:rPr>
                        <a:t>つの</a:t>
                      </a:r>
                      <a:r>
                        <a:rPr lang="ja-JP" altLang="en-US" sz="1100" dirty="0" smtClean="0">
                          <a:latin typeface="BIZ UDPゴシック" panose="020B0400000000000000" pitchFamily="50" charset="-128"/>
                          <a:ea typeface="BIZ UDPゴシック" panose="020B0400000000000000" pitchFamily="50" charset="-128"/>
                        </a:rPr>
                        <a:t>グリーンフィールド（夢洲・うめきた</a:t>
                      </a:r>
                      <a:r>
                        <a:rPr lang="en-US" altLang="ja-JP" sz="1100" dirty="0" smtClean="0">
                          <a:latin typeface="BIZ UDPゴシック" panose="020B0400000000000000" pitchFamily="50" charset="-128"/>
                          <a:ea typeface="BIZ UDPゴシック" panose="020B0400000000000000" pitchFamily="50" charset="-128"/>
                        </a:rPr>
                        <a:t>2</a:t>
                      </a:r>
                      <a:r>
                        <a:rPr lang="ja-JP" altLang="en-US" sz="1100" dirty="0" smtClean="0">
                          <a:latin typeface="BIZ UDPゴシック" panose="020B0400000000000000" pitchFamily="50" charset="-128"/>
                          <a:ea typeface="BIZ UDPゴシック" panose="020B0400000000000000" pitchFamily="50" charset="-128"/>
                        </a:rPr>
                        <a:t>期）</a:t>
                      </a:r>
                      <a:r>
                        <a:rPr lang="ja-JP" altLang="en-US" sz="1100" dirty="0" smtClean="0">
                          <a:solidFill>
                            <a:schemeClr val="tx1"/>
                          </a:solidFill>
                          <a:latin typeface="BIZ UDPゴシック" panose="020B0400000000000000" pitchFamily="50" charset="-128"/>
                          <a:ea typeface="BIZ UDPゴシック" panose="020B0400000000000000" pitchFamily="50" charset="-128"/>
                        </a:rPr>
                        <a:t>で、万博に向けたモビリティ、ヘルスケア、工事の円滑化</a:t>
                      </a:r>
                      <a:r>
                        <a:rPr lang="ja-JP" altLang="en-US" sz="1100" dirty="0" smtClean="0">
                          <a:latin typeface="BIZ UDPゴシック" panose="020B0400000000000000" pitchFamily="50" charset="-128"/>
                          <a:ea typeface="BIZ UDPゴシック" panose="020B0400000000000000" pitchFamily="50" charset="-128"/>
                        </a:rPr>
                        <a:t>などの先端的サービスの実証・実装を予定（～</a:t>
                      </a:r>
                      <a:r>
                        <a:rPr lang="en-US" altLang="ja-JP" sz="1100" dirty="0" smtClean="0">
                          <a:latin typeface="BIZ UDPゴシック" panose="020B0400000000000000" pitchFamily="50" charset="-128"/>
                          <a:ea typeface="BIZ UDPゴシック" panose="020B0400000000000000" pitchFamily="50" charset="-128"/>
                        </a:rPr>
                        <a:t>2024</a:t>
                      </a:r>
                      <a:r>
                        <a:rPr lang="ja-JP" altLang="en-US" sz="1100" dirty="0" smtClean="0">
                          <a:latin typeface="BIZ UDPゴシック" panose="020B0400000000000000" pitchFamily="50" charset="-128"/>
                          <a:ea typeface="BIZ UDPゴシック" panose="020B0400000000000000" pitchFamily="50" charset="-128"/>
                        </a:rPr>
                        <a:t>年）</a:t>
                      </a:r>
                      <a:endParaRPr lang="en-US" altLang="ja-JP" sz="1100" dirty="0" smtClean="0">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□万博を契機とした府域への未来</a:t>
                      </a:r>
                      <a:r>
                        <a:rPr kumimoji="0"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0"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都市の展開</a:t>
                      </a:r>
                      <a:endParaRPr kumimoji="0"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indent="-85725">
                        <a:lnSpc>
                          <a:spcPts val="1625"/>
                        </a:lnSpc>
                        <a:defRPr/>
                      </a:pP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en-US" altLang="ja-JP" sz="1100" dirty="0" smtClean="0">
                          <a:solidFill>
                            <a:schemeClr val="tx1"/>
                          </a:solidFill>
                          <a:latin typeface="BIZ UDPゴシック" panose="020B0400000000000000" pitchFamily="50" charset="-128"/>
                          <a:ea typeface="BIZ UDPゴシック" panose="020B0400000000000000" pitchFamily="50" charset="-128"/>
                        </a:rPr>
                        <a:t>ORDEN</a:t>
                      </a:r>
                      <a:r>
                        <a:rPr lang="ja-JP" altLang="en-US" sz="1100" dirty="0" smtClean="0">
                          <a:solidFill>
                            <a:schemeClr val="tx1"/>
                          </a:solidFill>
                          <a:latin typeface="BIZ UDPゴシック" panose="020B0400000000000000" pitchFamily="50" charset="-128"/>
                          <a:ea typeface="BIZ UDPゴシック" panose="020B0400000000000000" pitchFamily="50" charset="-128"/>
                        </a:rPr>
                        <a:t>の展開により、</a:t>
                      </a: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ヘルスケア・モビリティなどの先端的</a:t>
                      </a:r>
                      <a:r>
                        <a:rPr kumimoji="0"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なサービスの普及</a:t>
                      </a: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1100" dirty="0" smtClean="0">
                          <a:latin typeface="BIZ UDPゴシック" panose="020B0400000000000000" pitchFamily="50" charset="-128"/>
                          <a:ea typeface="BIZ UDPゴシック" panose="020B0400000000000000" pitchFamily="50" charset="-128"/>
                        </a:rPr>
                        <a:t>デジタルによる利便性の高い行政サービスを実施</a:t>
                      </a:r>
                      <a:endParaRPr kumimoji="0" lang="ja-JP" altLang="en-US" sz="11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□デジタルサービスの広がりにより、便利で快適にいきいきと生活できる未来社会の実現</a:t>
                      </a: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・広域データ連携による住民利便の向上</a:t>
                      </a:r>
                    </a:p>
                    <a:p>
                      <a:pPr marL="185738" indent="-100013">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ORDEN</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を活用した多様なデジタル　　サービスの普及（観光・まちづくり・防災・産業・物流 等）</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smtClean="0">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ストレスフリーな最適移動社会（再掲）</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▷関西広域で</a:t>
                      </a:r>
                      <a:r>
                        <a:rPr kumimoji="1" lang="en-US" altLang="ja-JP" sz="110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err="1" smtClean="0">
                          <a:solidFill>
                            <a:schemeClr val="tx1"/>
                          </a:solidFill>
                          <a:latin typeface="BIZ UDPゴシック" panose="020B0400000000000000" pitchFamily="50" charset="-128"/>
                          <a:ea typeface="BIZ UDPゴシック" panose="020B0400000000000000" pitchFamily="50" charset="-128"/>
                        </a:rPr>
                        <a:t>が拡</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▷自動運転の府域展開や空飛ぶクルマ</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の商用運航が拡大</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・豊かに暮らす健康長寿社会</a:t>
                      </a:r>
                    </a:p>
                    <a:p>
                      <a:pPr marL="185738" indent="-185738">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▷健康、医療、介護など様々な分野のサービスを繋ぎ高度化を図る次世代</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PHR</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を実現</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56544" y="3655923"/>
            <a:ext cx="2412000" cy="240197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スーパーシティを活用し、万博で未来都市をいち早く</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実現</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モビリティ</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・万博までのアクセスや会場内において自動運転、</a:t>
            </a:r>
            <a:r>
              <a:rPr kumimoji="1" lang="en-US" altLang="ja-JP" sz="11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や空飛ぶクルマ等ストレスフリーな移動サービスを提供（再掲）</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≪ヘルスケア≫</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・「大阪パビリオン」において</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、ヘルスケアデータ</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に基づく食品提供や未来医療の疑似体験等を実施</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56544" y="3516333"/>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81446"/>
            <a:ext cx="9540000" cy="815608"/>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寿命の延伸や生活利便性の向上</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など、様々な課題</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解決に</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向けては、最先端</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技術</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の開発や新たなサービスを活用していくことが必要。</a:t>
            </a:r>
            <a:endPar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万博における様々な実証の成果を未来に継承して、住民の</a:t>
            </a:r>
            <a:r>
              <a:rPr kumimoji="0" lang="en-US" altLang="ja-JP" sz="12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QoL</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向上につながるスマートシティを実現することにより、大阪・関西だけでなくわが国の</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Society5.0</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の実現に大きく貢献することをめざす。</a:t>
            </a: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⑧</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スマートシティ</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43016" y="1295228"/>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20" name="図 19">
            <a:extLst>
              <a:ext uri="{FF2B5EF4-FFF2-40B4-BE49-F238E27FC236}">
                <a16:creationId xmlns:a16="http://schemas.microsoft.com/office/drawing/2014/main" id="{04C941BB-0AEA-49D1-AEF9-4F06E4C71FAC}"/>
              </a:ext>
            </a:extLst>
          </p:cNvPr>
          <p:cNvPicPr>
            <a:picLocks noChangeAspect="1"/>
          </p:cNvPicPr>
          <p:nvPr/>
        </p:nvPicPr>
        <p:blipFill>
          <a:blip r:embed="rId3"/>
          <a:stretch>
            <a:fillRect/>
          </a:stretch>
        </p:blipFill>
        <p:spPr>
          <a:xfrm>
            <a:off x="7192671" y="5420226"/>
            <a:ext cx="1152496" cy="696140"/>
          </a:xfrm>
          <a:prstGeom prst="rect">
            <a:avLst/>
          </a:prstGeom>
          <a:effectLst>
            <a:softEdge rad="31750"/>
          </a:effectLst>
        </p:spPr>
      </p:pic>
      <p:pic>
        <p:nvPicPr>
          <p:cNvPr id="30" name="図 29">
            <a:extLst>
              <a:ext uri="{FF2B5EF4-FFF2-40B4-BE49-F238E27FC236}">
                <a16:creationId xmlns:a16="http://schemas.microsoft.com/office/drawing/2014/main" id="{9D64207E-42CC-482A-B630-83DB0C3C1D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0321" t="1" r="-147" b="8028"/>
          <a:stretch/>
        </p:blipFill>
        <p:spPr>
          <a:xfrm>
            <a:off x="8398769" y="5397561"/>
            <a:ext cx="1263846" cy="718805"/>
          </a:xfrm>
          <a:prstGeom prst="rect">
            <a:avLst/>
          </a:prstGeom>
          <a:effectLst>
            <a:softEdge rad="31750"/>
          </a:effectLst>
        </p:spPr>
      </p:pic>
      <p:sp>
        <p:nvSpPr>
          <p:cNvPr id="31"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31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243016" y="6563021"/>
            <a:ext cx="5238626" cy="28408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59937" rtl="0" eaLnBrk="1" fontAlgn="auto" latinLnBrk="0" hangingPunct="1">
              <a:lnSpc>
                <a:spcPts val="16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スーパーシティ構想</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まるごと未来都市」の実現を、地域と事業者と国が一体と</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なってめざす取組み</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ts val="16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43886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24321"/>
            <a:ext cx="9429946" cy="12361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159669"/>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6163297"/>
          <a:ext cx="8984358" cy="78073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91813">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・大阪府・市による「スマートシティ戦略 </a:t>
                      </a:r>
                      <a:r>
                        <a:rPr kumimoji="1" lang="en-US" altLang="ja-JP" sz="1200" b="1" dirty="0" smtClean="0"/>
                        <a:t>ver2.0</a:t>
                      </a:r>
                      <a:r>
                        <a:rPr kumimoji="1" lang="ja-JP" altLang="en-US" sz="1200" b="1" dirty="0" smtClean="0"/>
                        <a:t>」の推進</a:t>
                      </a:r>
                      <a:endParaRPr kumimoji="1" lang="en-US" altLang="ja-JP" sz="12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strike="noStrike" dirty="0" smtClean="0">
                          <a:solidFill>
                            <a:schemeClr val="tx1"/>
                          </a:solidFill>
                        </a:rPr>
                        <a:t>・大阪府・市によるスーパーシティ構想の推進</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59805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ext uri="{D42A27DB-BD31-4B8C-83A1-F6EECF244321}">
                <p14:modId xmlns:p14="http://schemas.microsoft.com/office/powerpoint/2010/main" val="990527807"/>
              </p:ext>
            </p:extLst>
          </p:nvPr>
        </p:nvGraphicFramePr>
        <p:xfrm>
          <a:off x="537013" y="4605836"/>
          <a:ext cx="8984358" cy="1390350"/>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7514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993878">
                <a:tc>
                  <a:txBody>
                    <a:bodyPr/>
                    <a:lstStyle/>
                    <a:p>
                      <a:r>
                        <a:rPr kumimoji="1" lang="ja-JP" altLang="en-US" sz="1200" dirty="0" smtClean="0">
                          <a:latin typeface="+mn-ea"/>
                        </a:rPr>
                        <a:t>・次世代空モビリティの社会実装に向けた実現プロジェクト＜経産省＞</a:t>
                      </a:r>
                      <a:endParaRPr kumimoji="1" lang="en-US" altLang="ja-JP" sz="1200" dirty="0" smtClean="0">
                        <a:latin typeface="+mn-ea"/>
                      </a:endParaRPr>
                    </a:p>
                    <a:p>
                      <a:r>
                        <a:rPr kumimoji="1" lang="ja-JP" altLang="en-US" sz="1200" dirty="0" smtClean="0">
                          <a:latin typeface="+mn-ea"/>
                        </a:rPr>
                        <a:t>・空飛ぶクルマの実現に向けた環境整備の推進＜国交省＞ 　・自動配送ロボットのサービス提供＜経産省＞　</a:t>
                      </a:r>
                      <a:endParaRPr kumimoji="1" lang="en-US" altLang="ja-JP" sz="1200" dirty="0" smtClean="0">
                        <a:latin typeface="+mn-ea"/>
                      </a:endParaRPr>
                    </a:p>
                    <a:p>
                      <a:r>
                        <a:rPr kumimoji="1" lang="ja-JP" altLang="en-US" sz="1200" dirty="0" smtClean="0">
                          <a:latin typeface="+mn-ea"/>
                        </a:rPr>
                        <a:t>・ロボットフレンドリーな環境の実現＜経産省＞　・</a:t>
                      </a:r>
                      <a:r>
                        <a:rPr kumimoji="1" lang="en-US" altLang="ja-JP" sz="1200" smtClean="0">
                          <a:latin typeface="+mn-ea"/>
                        </a:rPr>
                        <a:t>MaaS</a:t>
                      </a:r>
                      <a:r>
                        <a:rPr kumimoji="1" lang="ja-JP" altLang="en-US" sz="1200" smtClean="0">
                          <a:latin typeface="+mn-ea"/>
                        </a:rPr>
                        <a:t>など</a:t>
                      </a:r>
                      <a:r>
                        <a:rPr kumimoji="1" lang="ja-JP" altLang="en-US" sz="1200" dirty="0" smtClean="0">
                          <a:latin typeface="+mn-ea"/>
                        </a:rPr>
                        <a:t>の新たなモビリティサービスの推進＜国交省＞</a:t>
                      </a:r>
                      <a:endParaRPr kumimoji="1" lang="en-US" altLang="ja-JP" sz="1200" dirty="0" smtClean="0">
                        <a:latin typeface="+mn-ea"/>
                      </a:endParaRPr>
                    </a:p>
                    <a:p>
                      <a:r>
                        <a:rPr kumimoji="1" lang="ja-JP" altLang="en-US" sz="1200" dirty="0" smtClean="0">
                          <a:latin typeface="+mn-ea"/>
                        </a:rPr>
                        <a:t>・自動運転の一層の推進＜デジタル庁・内閣府・警察庁・総務省・経産省・国交省＞</a:t>
                      </a:r>
                      <a:endParaRPr kumimoji="1" lang="en-US" altLang="ja-JP" sz="1200" dirty="0" smtClean="0">
                        <a:latin typeface="+mn-ea"/>
                      </a:endParaRPr>
                    </a:p>
                    <a:p>
                      <a:r>
                        <a:rPr kumimoji="1" lang="ja-JP" altLang="en-US" sz="1200" dirty="0" smtClean="0">
                          <a:latin typeface="+mn-ea"/>
                        </a:rPr>
                        <a:t>・地域データの可視化によるデータ連携・データ利活用の推進＜内閣府＞　・</a:t>
                      </a:r>
                      <a:r>
                        <a:rPr kumimoji="1" lang="en-US" altLang="ja-JP" sz="1200" dirty="0" smtClean="0">
                          <a:latin typeface="+mn-ea"/>
                        </a:rPr>
                        <a:t>Beyond </a:t>
                      </a:r>
                      <a:r>
                        <a:rPr kumimoji="1" lang="ja-JP" altLang="en-US" sz="1200" dirty="0" smtClean="0">
                          <a:latin typeface="+mn-ea"/>
                        </a:rPr>
                        <a:t>５</a:t>
                      </a:r>
                      <a:r>
                        <a:rPr kumimoji="1" lang="en-US" altLang="ja-JP" sz="1200" dirty="0" smtClean="0">
                          <a:latin typeface="+mn-ea"/>
                        </a:rPr>
                        <a:t>G ready </a:t>
                      </a:r>
                      <a:r>
                        <a:rPr kumimoji="1" lang="ja-JP" altLang="en-US" sz="1200" dirty="0" smtClean="0">
                          <a:latin typeface="+mn-ea"/>
                        </a:rPr>
                        <a:t>ショーケースの実現＜総務省＞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49746262"/>
              </p:ext>
            </p:extLst>
          </p:nvPr>
        </p:nvGraphicFramePr>
        <p:xfrm>
          <a:off x="620609" y="3316918"/>
          <a:ext cx="9540000" cy="108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0000">
                <a:tc>
                  <a:txBody>
                    <a:bodyPr/>
                    <a:lstStyle/>
                    <a:p>
                      <a:pPr algn="l">
                        <a:lnSpc>
                          <a:spcPct val="100000"/>
                        </a:lnSpc>
                      </a:pPr>
                      <a:r>
                        <a:rPr kumimoji="1" lang="ja-JP" altLang="en-US" sz="1300" b="1" dirty="0" smtClean="0"/>
                        <a:t>▷万博会場内外での高度な通信環境の整備・充実（５</a:t>
                      </a:r>
                      <a:r>
                        <a:rPr kumimoji="1" lang="en-US" altLang="ja-JP" sz="1300" b="1" dirty="0" smtClean="0"/>
                        <a:t>G</a:t>
                      </a:r>
                      <a:r>
                        <a:rPr kumimoji="1" lang="ja-JP" altLang="en-US" sz="1300" b="1" dirty="0" err="1" smtClean="0"/>
                        <a:t>の整</a:t>
                      </a:r>
                      <a:r>
                        <a:rPr kumimoji="1" lang="ja-JP" altLang="en-US" sz="1300" b="1" dirty="0" smtClean="0"/>
                        <a:t>備に向けた通信事業者への働きかけなど）</a:t>
                      </a:r>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dirty="0" smtClean="0">
                          <a:solidFill>
                            <a:schemeClr val="tx1"/>
                          </a:solidFill>
                        </a:rPr>
                        <a:t>▷万博における先端的サービスの府域展開に向けた大阪広域データ連携基盤（</a:t>
                      </a:r>
                      <a:r>
                        <a:rPr kumimoji="1" lang="en-US" altLang="ja-JP" sz="1300" b="1" dirty="0" smtClean="0">
                          <a:solidFill>
                            <a:schemeClr val="tx1"/>
                          </a:solidFill>
                        </a:rPr>
                        <a:t>ORDEN</a:t>
                      </a:r>
                      <a:r>
                        <a:rPr kumimoji="1" lang="ja-JP" altLang="en-US" sz="1300" b="1" dirty="0" smtClean="0">
                          <a:solidFill>
                            <a:schemeClr val="tx1"/>
                          </a:solidFill>
                        </a:rPr>
                        <a:t>）の機能拡充のための財政支援</a:t>
                      </a:r>
                    </a:p>
                  </a:txBody>
                  <a:tcPr marL="100806" marR="100806" marT="50403" marB="50403"/>
                </a:tc>
                <a:extLst>
                  <a:ext uri="{0D108BD9-81ED-4DB2-BD59-A6C34878D82A}">
                    <a16:rowId xmlns:a16="http://schemas.microsoft.com/office/drawing/2014/main" val="4251755479"/>
                  </a:ext>
                </a:extLst>
              </a:tr>
              <a:tr h="360000">
                <a:tc>
                  <a:txBody>
                    <a:bodyPr/>
                    <a:lstStyle/>
                    <a:p>
                      <a:pPr algn="l">
                        <a:lnSpc>
                          <a:spcPct val="100000"/>
                        </a:lnSpc>
                      </a:pPr>
                      <a:r>
                        <a:rPr kumimoji="1" lang="ja-JP" altLang="en-US" sz="1300" b="1" strike="noStrike" dirty="0" smtClean="0">
                          <a:solidFill>
                            <a:schemeClr val="tx1"/>
                          </a:solidFill>
                        </a:rPr>
                        <a:t>▷スーパーシティ構想の実現に</a:t>
                      </a:r>
                      <a:r>
                        <a:rPr kumimoji="1" lang="ja-JP" altLang="en-US" sz="1300" b="1" strike="noStrike" smtClean="0">
                          <a:solidFill>
                            <a:schemeClr val="tx1"/>
                          </a:solidFill>
                        </a:rPr>
                        <a:t>向けた規制緩和及び</a:t>
                      </a:r>
                      <a:r>
                        <a:rPr kumimoji="1" lang="ja-JP" altLang="en-US" sz="1300" b="1" strike="noStrike" dirty="0" smtClean="0">
                          <a:solidFill>
                            <a:schemeClr val="tx1"/>
                          </a:solidFill>
                        </a:rPr>
                        <a:t>財政支援</a:t>
                      </a:r>
                    </a:p>
                  </a:txBody>
                  <a:tcPr marL="100806" marR="100806" marT="50403" marB="50403"/>
                </a:tc>
                <a:extLst>
                  <a:ext uri="{0D108BD9-81ED-4DB2-BD59-A6C34878D82A}">
                    <a16:rowId xmlns:a16="http://schemas.microsoft.com/office/drawing/2014/main" val="2616869527"/>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037637513"/>
              </p:ext>
            </p:extLst>
          </p:nvPr>
        </p:nvGraphicFramePr>
        <p:xfrm>
          <a:off x="606679" y="637749"/>
          <a:ext cx="9360281" cy="1832145"/>
        </p:xfrm>
        <a:graphic>
          <a:graphicData uri="http://schemas.openxmlformats.org/drawingml/2006/table">
            <a:tbl>
              <a:tblPr firstRow="1" bandRow="1">
                <a:tableStyleId>{2D5ABB26-0587-4C30-8999-92F81FD0307C}</a:tableStyleId>
              </a:tblPr>
              <a:tblGrid>
                <a:gridCol w="9360281">
                  <a:extLst>
                    <a:ext uri="{9D8B030D-6E8A-4147-A177-3AD203B41FA5}">
                      <a16:colId xmlns:a16="http://schemas.microsoft.com/office/drawing/2014/main" val="1907624256"/>
                    </a:ext>
                  </a:extLst>
                </a:gridCol>
              </a:tblGrid>
              <a:tr h="502773">
                <a:tc>
                  <a:txBody>
                    <a:bodyPr/>
                    <a:lstStyle/>
                    <a:p>
                      <a:pPr marL="85725" indent="-85725" algn="l"/>
                      <a:r>
                        <a:rPr kumimoji="1" lang="ja-JP" altLang="en-US" sz="1300" b="1" dirty="0" smtClean="0"/>
                        <a:t>▷万博会場内外で万博来訪者が先端的サービスを円滑に利用できるための高度な通信環境の確保</a:t>
                      </a:r>
                    </a:p>
                  </a:txBody>
                  <a:tcPr marL="100806" marR="100806" marT="50403" marB="50403" anchor="ctr"/>
                </a:tc>
                <a:extLst>
                  <a:ext uri="{0D108BD9-81ED-4DB2-BD59-A6C34878D82A}">
                    <a16:rowId xmlns:a16="http://schemas.microsoft.com/office/drawing/2014/main" val="3089944035"/>
                  </a:ext>
                </a:extLst>
              </a:tr>
              <a:tr h="652632">
                <a:tc>
                  <a:txBody>
                    <a:bodyPr/>
                    <a:lstStyle/>
                    <a:p>
                      <a:pPr marL="85725" indent="-85725" algn="l"/>
                      <a:r>
                        <a:rPr kumimoji="1" lang="ja-JP" altLang="en-US" sz="1300" b="1" dirty="0" smtClean="0"/>
                        <a:t>▷万博における先端的サービスを府域に展開するための大阪広域データ連携基盤（</a:t>
                      </a:r>
                      <a:r>
                        <a:rPr kumimoji="1" lang="en-US" altLang="ja-JP" sz="1300" b="1" dirty="0" smtClean="0"/>
                        <a:t>ORDEN</a:t>
                      </a:r>
                      <a:r>
                        <a:rPr kumimoji="1" lang="ja-JP" altLang="en-US" sz="1300" b="1" dirty="0" smtClean="0"/>
                        <a:t>）の機能拡充</a:t>
                      </a:r>
                      <a:endParaRPr kumimoji="1" lang="en-US" altLang="ja-JP" sz="1300" b="1" dirty="0" smtClean="0"/>
                    </a:p>
                    <a:p>
                      <a:pPr marL="185738" indent="-185738" algn="l"/>
                      <a:r>
                        <a:rPr kumimoji="1" lang="ja-JP" altLang="en-US" sz="1200" dirty="0" smtClean="0"/>
                        <a:t>　　市町村及び民間との幅広い分野（医療・介護、防災、観光、交通など）のデータ連携・活用が必要であり、大阪広域データ連携</a:t>
                      </a:r>
                      <a:endParaRPr kumimoji="1" lang="en-US" altLang="ja-JP" sz="1200" dirty="0" smtClean="0"/>
                    </a:p>
                    <a:p>
                      <a:pPr marL="185738" indent="-185738" algn="l"/>
                      <a:r>
                        <a:rPr kumimoji="1" lang="ja-JP" altLang="en-US" sz="1200" dirty="0" smtClean="0"/>
                        <a:t>　　基盤としての</a:t>
                      </a:r>
                      <a:r>
                        <a:rPr kumimoji="1" lang="en-US" altLang="ja-JP" sz="1200" dirty="0" smtClean="0"/>
                        <a:t>ORDEN</a:t>
                      </a:r>
                      <a:r>
                        <a:rPr kumimoji="1" lang="ja-JP" altLang="en-US" sz="1200" dirty="0" smtClean="0"/>
                        <a:t>の機能拡充が課題。</a:t>
                      </a:r>
                      <a:endParaRPr kumimoji="1" lang="en-US" altLang="ja-JP" sz="1200" dirty="0" smtClean="0"/>
                    </a:p>
                  </a:txBody>
                  <a:tcPr marL="100806" marR="100806" marT="50403" marB="50403" anchor="ctr"/>
                </a:tc>
                <a:extLst>
                  <a:ext uri="{0D108BD9-81ED-4DB2-BD59-A6C34878D82A}">
                    <a16:rowId xmlns:a16="http://schemas.microsoft.com/office/drawing/2014/main" val="1102634326"/>
                  </a:ext>
                </a:extLst>
              </a:tr>
              <a:tr h="468908">
                <a:tc>
                  <a:txBody>
                    <a:bodyPr/>
                    <a:lstStyle/>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300" b="1" strike="noStrike" kern="1200" dirty="0" smtClean="0">
                          <a:solidFill>
                            <a:schemeClr val="tx1"/>
                          </a:solidFill>
                          <a:latin typeface="+mn-lt"/>
                          <a:ea typeface="+mn-ea"/>
                          <a:cs typeface="+mn-cs"/>
                        </a:rPr>
                        <a:t>▷万博に向けたスーパーシティ構想の推進</a:t>
                      </a:r>
                    </a:p>
                    <a:p>
                      <a:pPr marL="185738" indent="-185738" algn="l" defTabSz="959937" rtl="0" eaLnBrk="1" latinLnBrk="0" hangingPunct="1"/>
                      <a:r>
                        <a:rPr kumimoji="1" lang="ja-JP" altLang="en-US" sz="1200" strike="noStrike" kern="1200" dirty="0" smtClean="0">
                          <a:solidFill>
                            <a:schemeClr val="tx1"/>
                          </a:solidFill>
                          <a:latin typeface="+mn-lt"/>
                          <a:ea typeface="+mn-ea"/>
                          <a:cs typeface="+mn-cs"/>
                        </a:rPr>
                        <a:t>　　万博での先端技術の実証実験をまち全体で行う２つのグリーンフィールド（夢洲・うめきた）での実証・実装の推進に向けて、</a:t>
                      </a:r>
                      <a:endParaRPr kumimoji="1" lang="en-US" altLang="ja-JP" sz="1200" strike="noStrike" kern="1200" dirty="0" smtClean="0">
                        <a:solidFill>
                          <a:schemeClr val="tx1"/>
                        </a:solidFill>
                        <a:latin typeface="+mn-lt"/>
                        <a:ea typeface="+mn-ea"/>
                        <a:cs typeface="+mn-cs"/>
                      </a:endParaRPr>
                    </a:p>
                    <a:p>
                      <a:pPr marL="185738" indent="-185738" algn="l" defTabSz="959937" rtl="0" eaLnBrk="1" latinLnBrk="0" hangingPunct="1"/>
                      <a:r>
                        <a:rPr kumimoji="1" lang="ja-JP" altLang="en-US" sz="1200" strike="noStrike" kern="1200" dirty="0" smtClean="0">
                          <a:solidFill>
                            <a:schemeClr val="tx1"/>
                          </a:solidFill>
                          <a:latin typeface="+mn-lt"/>
                          <a:ea typeface="+mn-ea"/>
                          <a:cs typeface="+mn-cs"/>
                        </a:rPr>
                        <a:t>　　大胆な規制緩和等が必要。</a:t>
                      </a:r>
                    </a:p>
                  </a:txBody>
                  <a:tcPr marL="100806" marR="100806" marT="50403" marB="50403" anchor="ctr"/>
                </a:tc>
                <a:extLst>
                  <a:ext uri="{0D108BD9-81ED-4DB2-BD59-A6C34878D82A}">
                    <a16:rowId xmlns:a16="http://schemas.microsoft.com/office/drawing/2014/main" val="1222063044"/>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32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00257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288927121"/>
              </p:ext>
            </p:extLst>
          </p:nvPr>
        </p:nvGraphicFramePr>
        <p:xfrm>
          <a:off x="297206" y="1436602"/>
          <a:ext cx="9540001" cy="3528000"/>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3528000">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スタートアップ・エコシステム拠点形成</a:t>
                      </a:r>
                    </a:p>
                    <a:p>
                      <a:pPr marL="0" indent="0">
                        <a:lnSpc>
                          <a:spcPct val="100000"/>
                        </a:lnSpc>
                        <a:spcBef>
                          <a:spcPts val="0"/>
                        </a:spcBef>
                        <a:spcAft>
                          <a:spcPts val="0"/>
                        </a:spcAft>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08000" indent="-185738"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スタートアップ・エコシステム</a:t>
                      </a:r>
                      <a:r>
                        <a:rPr lang="ja-JP" altLang="en-US" sz="1300" b="1" dirty="0">
                          <a:solidFill>
                            <a:schemeClr val="tx1"/>
                          </a:solidFill>
                          <a:latin typeface="BIZ UDPゴシック" panose="020B0400000000000000" pitchFamily="50" charset="-128"/>
                          <a:ea typeface="BIZ UDPゴシック" panose="020B0400000000000000" pitchFamily="50" charset="-128"/>
                        </a:rPr>
                        <a:t>拠点都市としてのスタートアップ創出の取組み</a:t>
                      </a: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・官民連携による「大阪・京都・ひょうご神戸コンソーシアム 」を中心としたハンズオン支援（資金調達、経営・販路プロモーション、インキュベーション、起業家育成等）</a:t>
                      </a:r>
                    </a:p>
                    <a:p>
                      <a:pPr marL="185738" indent="-185738">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▷スタートアップ創出数：</a:t>
                      </a:r>
                      <a:r>
                        <a:rPr lang="en-US" altLang="ja-JP" sz="1100" dirty="0">
                          <a:solidFill>
                            <a:schemeClr val="tx1"/>
                          </a:solidFill>
                          <a:latin typeface="BIZ UDPゴシック" panose="020B0400000000000000" pitchFamily="50" charset="-128"/>
                          <a:ea typeface="BIZ UDPゴシック" panose="020B0400000000000000" pitchFamily="50" charset="-128"/>
                        </a:rPr>
                        <a:t>2024</a:t>
                      </a:r>
                      <a:r>
                        <a:rPr lang="ja-JP" altLang="en-US" sz="1100" dirty="0">
                          <a:solidFill>
                            <a:schemeClr val="tx1"/>
                          </a:solidFill>
                          <a:latin typeface="BIZ UDPゴシック" panose="020B0400000000000000" pitchFamily="50" charset="-128"/>
                          <a:ea typeface="BIZ UDPゴシック" panose="020B0400000000000000" pitchFamily="50" charset="-128"/>
                        </a:rPr>
                        <a:t>年度までに５４２社（</a:t>
                      </a:r>
                      <a:r>
                        <a:rPr lang="en-US" altLang="ja-JP" sz="1100" dirty="0">
                          <a:solidFill>
                            <a:schemeClr val="tx1"/>
                          </a:solidFill>
                          <a:latin typeface="BIZ UDPゴシック" panose="020B0400000000000000" pitchFamily="50" charset="-128"/>
                          <a:ea typeface="BIZ UDPゴシック" panose="020B0400000000000000" pitchFamily="50" charset="-128"/>
                        </a:rPr>
                        <a:t>2021</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7</a:t>
                      </a:r>
                      <a:r>
                        <a:rPr lang="ja-JP" altLang="en-US" sz="1100" dirty="0">
                          <a:solidFill>
                            <a:schemeClr val="tx1"/>
                          </a:solidFill>
                          <a:latin typeface="BIZ UDPゴシック" panose="020B0400000000000000" pitchFamily="50" charset="-128"/>
                          <a:ea typeface="BIZ UDPゴシック" panose="020B0400000000000000" pitchFamily="50" charset="-128"/>
                        </a:rPr>
                        <a:t>月時点１３８社）</a:t>
                      </a: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08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□万博を契機にイノベーションを加速するスタートアップを創出</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・大阪・関西が、スタートアップ、学術機関、ベンチャーキャピタルなど、多様な機関・人材等のハブ機能を担い、次々にイノベーションを創出・発信</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□大阪・関西を、万博のレガシーを継承した世界トップレベルのスタートアップ集積拠点に</a:t>
                      </a: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・大阪・関西を世界トップレベルのスタートアップ集積拠点に</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未来社会の実験場」を体現するためには、革新的な技術やサービスを有するスタートアップの先駆的な取組みを促進していく必要がある。会場内外において多様な実証やチャレンジを推進することで、大阪のみならずわが国全体の成長を加速させる。</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39800"/>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⑨　</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スタートアップ</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70312" y="1127917"/>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56275" y="1576175"/>
              <a:ext cx="8044036" cy="393157"/>
              <a:chOff x="396163" y="886368"/>
              <a:chExt cx="6833447"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396163"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pSp>
        <p:nvGrpSpPr>
          <p:cNvPr id="2" name="グループ化 1"/>
          <p:cNvGrpSpPr/>
          <p:nvPr/>
        </p:nvGrpSpPr>
        <p:grpSpPr>
          <a:xfrm>
            <a:off x="4680296" y="1656455"/>
            <a:ext cx="2412000" cy="1255591"/>
            <a:chOff x="4668079" y="1890156"/>
            <a:chExt cx="2412000" cy="1255591"/>
          </a:xfrm>
        </p:grpSpPr>
        <p:sp>
          <p:nvSpPr>
            <p:cNvPr id="41" name="正方形/長方形 40">
              <a:extLst>
                <a:ext uri="{FF2B5EF4-FFF2-40B4-BE49-F238E27FC236}">
                  <a16:creationId xmlns:a16="http://schemas.microsoft.com/office/drawing/2014/main" id="{42AB246C-D6C3-4324-A739-9AC17F6C0836}"/>
                </a:ext>
              </a:extLst>
            </p:cNvPr>
            <p:cNvSpPr/>
            <p:nvPr/>
          </p:nvSpPr>
          <p:spPr>
            <a:xfrm>
              <a:off x="4668079" y="2029747"/>
              <a:ext cx="2412000" cy="111600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prstClr val="black"/>
                  </a:solidFill>
                  <a:latin typeface="BIZ UDPゴシック" panose="020B0400000000000000" pitchFamily="50" charset="-128"/>
                  <a:ea typeface="BIZ UDPゴシック" panose="020B0400000000000000" pitchFamily="50" charset="-128"/>
                </a:rPr>
                <a:t>スタートアップの革新的技術・サービスを世界に発信</a:t>
              </a:r>
            </a:p>
            <a:p>
              <a:pPr marL="85725" indent="-85725" defTabSz="930530">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・大阪パビリオンなどで、スタートアップの技術・サービスを実証</a:t>
              </a:r>
            </a:p>
          </p:txBody>
        </p:sp>
        <p:sp>
          <p:nvSpPr>
            <p:cNvPr id="42" name="ホームベース 7">
              <a:extLst>
                <a:ext uri="{FF2B5EF4-FFF2-40B4-BE49-F238E27FC236}">
                  <a16:creationId xmlns:a16="http://schemas.microsoft.com/office/drawing/2014/main" id="{E599356E-2B0A-4C96-A1C9-EC52982B4052}"/>
                </a:ext>
              </a:extLst>
            </p:cNvPr>
            <p:cNvSpPr/>
            <p:nvPr/>
          </p:nvSpPr>
          <p:spPr>
            <a:xfrm>
              <a:off x="4668079" y="1890156"/>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sp>
        <p:nvSpPr>
          <p:cNvPr id="3" name="スライド番号プレースホルダー 2"/>
          <p:cNvSpPr>
            <a:spLocks noGrp="1"/>
          </p:cNvSpPr>
          <p:nvPr>
            <p:ph type="sldNum" sz="quarter" idx="12"/>
          </p:nvPr>
        </p:nvSpPr>
        <p:spPr>
          <a:xfrm>
            <a:off x="7805238" y="6803324"/>
            <a:ext cx="2268141" cy="383297"/>
          </a:xfrm>
        </p:spPr>
        <p:txBody>
          <a:bodyPr/>
          <a:lstStyle/>
          <a:p>
            <a:r>
              <a:rPr kumimoji="1" lang="en-US" altLang="ja-JP" dirty="0" smtClean="0"/>
              <a:t>33</a:t>
            </a:r>
            <a:endParaRPr kumimoji="1" lang="ja-JP" altLang="en-US" dirty="0"/>
          </a:p>
        </p:txBody>
      </p:sp>
    </p:spTree>
    <p:extLst>
      <p:ext uri="{BB962C8B-B14F-4D97-AF65-F5344CB8AC3E}">
        <p14:creationId xmlns:p14="http://schemas.microsoft.com/office/powerpoint/2010/main" val="1967169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654995"/>
          <a:ext cx="8984358" cy="132937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a:t>府・市の取組み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・資金調達促進に向けた首都圏ベンチャーキャピタリストとの接点を創出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・大阪・関西資本の事業会社・金融機関等へ向けた投資ノウハウ提供などのセミナー開催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・京阪神の産官学と連携した大学発スタートアップ創出支援</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・うめきたエリアを人、シーズ、課題等のイノベーションの源泉が集結する中心地としての機能強化</a:t>
                      </a:r>
                      <a:endParaRPr kumimoji="1" lang="en-US" altLang="ja-JP" sz="12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・カーボンニュートラル等の新技術を活用するスタートアップの創出・成長支援</a:t>
                      </a:r>
                      <a:endParaRPr kumimoji="1" lang="en-US" altLang="ja-JP" sz="1200" b="1" dirty="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59805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780062"/>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a:latin typeface="+mn-ea"/>
                        </a:rPr>
                        <a:t>「</a:t>
                      </a:r>
                      <a:r>
                        <a:rPr lang="en-US" altLang="ja-JP" sz="1400" b="1" dirty="0">
                          <a:latin typeface="+mn-ea"/>
                        </a:rPr>
                        <a:t>2025</a:t>
                      </a:r>
                      <a:r>
                        <a:rPr lang="ja-JP" altLang="en-US" sz="1400" b="1" dirty="0">
                          <a:latin typeface="+mn-ea"/>
                        </a:rPr>
                        <a:t>年大阪・関西万博アクションプラン</a:t>
                      </a:r>
                      <a:r>
                        <a:rPr lang="en-US" altLang="ja-JP" sz="1400" b="1" dirty="0">
                          <a:latin typeface="+mn-ea"/>
                        </a:rPr>
                        <a:t>Ver.1</a:t>
                      </a:r>
                      <a:r>
                        <a:rPr lang="ja-JP" altLang="en-US" sz="1400" b="1" dirty="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a:latin typeface="+mn-ea"/>
                        </a:rPr>
                        <a:t>・記載なし</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3" name="表 2"/>
          <p:cNvGraphicFramePr>
            <a:graphicFrameLocks noGrp="1"/>
          </p:cNvGraphicFramePr>
          <p:nvPr>
            <p:extLst/>
          </p:nvPr>
        </p:nvGraphicFramePr>
        <p:xfrm>
          <a:off x="620609" y="716958"/>
          <a:ext cx="9460016" cy="1329372"/>
        </p:xfrm>
        <a:graphic>
          <a:graphicData uri="http://schemas.openxmlformats.org/drawingml/2006/table">
            <a:tbl>
              <a:tblPr firstRow="1" bandRow="1">
                <a:tableStyleId>{2D5ABB26-0587-4C30-8999-92F81FD0307C}</a:tableStyleId>
              </a:tblPr>
              <a:tblGrid>
                <a:gridCol w="9460016">
                  <a:extLst>
                    <a:ext uri="{9D8B030D-6E8A-4147-A177-3AD203B41FA5}">
                      <a16:colId xmlns:a16="http://schemas.microsoft.com/office/drawing/2014/main" val="1169105350"/>
                    </a:ext>
                  </a:extLst>
                </a:gridCol>
              </a:tblGrid>
              <a:tr h="382327">
                <a:tc>
                  <a:txBody>
                    <a:bodyPr/>
                    <a:lstStyle/>
                    <a:p>
                      <a:pPr algn="l"/>
                      <a:r>
                        <a:rPr kumimoji="1" lang="ja-JP" altLang="en-US" sz="1300" b="1" dirty="0"/>
                        <a:t>▷万博へスタートアップが参画する仕組みの整備</a:t>
                      </a:r>
                    </a:p>
                    <a:p>
                      <a:pPr marL="271463" indent="-271463" algn="l"/>
                      <a:r>
                        <a:rPr kumimoji="1" lang="ja-JP" altLang="en-US" sz="1200" dirty="0"/>
                        <a:t>　　万博において革新的な技術シーズやアイデアを結集して未来社会の実験場を体現していくためには、スタートアップの存在は重要であり、レガシーとして継承していくためにも、スタートアップ参画の仕組みづくりが必要。</a:t>
                      </a:r>
                    </a:p>
                  </a:txBody>
                  <a:tcPr marL="100806" marR="100806" marT="50403" marB="50403" anchor="ctr"/>
                </a:tc>
                <a:extLst>
                  <a:ext uri="{0D108BD9-81ED-4DB2-BD59-A6C34878D82A}">
                    <a16:rowId xmlns:a16="http://schemas.microsoft.com/office/drawing/2014/main" val="3114122206"/>
                  </a:ext>
                </a:extLst>
              </a:tr>
              <a:tr h="382327">
                <a:tc>
                  <a:txBody>
                    <a:bodyPr/>
                    <a:lstStyle/>
                    <a:p>
                      <a:pPr algn="l"/>
                      <a:r>
                        <a:rPr kumimoji="1" lang="ja-JP" altLang="en-US" sz="1300" b="1" dirty="0"/>
                        <a:t>▷資金調達環境の未成熟</a:t>
                      </a:r>
                    </a:p>
                    <a:p>
                      <a:pPr marL="271463" indent="-271463" algn="l"/>
                      <a:r>
                        <a:rPr kumimoji="1" lang="ja-JP" altLang="en-US" sz="1200" dirty="0"/>
                        <a:t>　　スタートアップが万博を契機として成長するためには、資金調達環境の充実が重要であるが、大阪・関西には資金調達額やベンチャーキャピタルの立地数などが不足しているため、成長を支える条件整備が必要。</a:t>
                      </a:r>
                    </a:p>
                  </a:txBody>
                  <a:tcPr marL="100806" marR="100806" marT="50403" marB="50403" anchor="ctr"/>
                </a:tc>
                <a:extLst>
                  <a:ext uri="{0D108BD9-81ED-4DB2-BD59-A6C34878D82A}">
                    <a16:rowId xmlns:a16="http://schemas.microsoft.com/office/drawing/2014/main" val="1685688907"/>
                  </a:ext>
                </a:extLst>
              </a:tr>
            </a:tbl>
          </a:graphicData>
        </a:graphic>
      </p:graphicFrame>
      <p:sp>
        <p:nvSpPr>
          <p:cNvPr id="25" name="正方形/長方形 24"/>
          <p:cNvSpPr/>
          <p:nvPr/>
        </p:nvSpPr>
        <p:spPr>
          <a:xfrm>
            <a:off x="537014" y="3217062"/>
            <a:ext cx="9434300" cy="9953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25"/>
          <p:cNvGraphicFramePr>
            <a:graphicFrameLocks noGrp="1"/>
          </p:cNvGraphicFramePr>
          <p:nvPr>
            <p:extLst>
              <p:ext uri="{D42A27DB-BD31-4B8C-83A1-F6EECF244321}">
                <p14:modId xmlns:p14="http://schemas.microsoft.com/office/powerpoint/2010/main" val="3265436406"/>
              </p:ext>
            </p:extLst>
          </p:nvPr>
        </p:nvGraphicFramePr>
        <p:xfrm>
          <a:off x="540625" y="3338315"/>
          <a:ext cx="9540000" cy="102961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430867">
                <a:tc>
                  <a:txBody>
                    <a:bodyPr/>
                    <a:lstStyle/>
                    <a:p>
                      <a:pPr algn="l">
                        <a:lnSpc>
                          <a:spcPct val="100000"/>
                        </a:lnSpc>
                      </a:pPr>
                      <a:r>
                        <a:rPr kumimoji="1" lang="ja-JP" altLang="en-US" sz="1300" b="1" dirty="0"/>
                        <a:t>▷優れた技術シーズを有するスタートアップが万博に参画できるよう、国も関与した仕組みづくり</a:t>
                      </a:r>
                      <a:endParaRPr kumimoji="1" lang="en-US" altLang="ja-JP" sz="1300" b="0" dirty="0"/>
                    </a:p>
                  </a:txBody>
                  <a:tcPr marL="100806" marR="100806" marT="50403" marB="50403"/>
                </a:tc>
                <a:extLst>
                  <a:ext uri="{0D108BD9-81ED-4DB2-BD59-A6C34878D82A}">
                    <a16:rowId xmlns:a16="http://schemas.microsoft.com/office/drawing/2014/main" val="4193718493"/>
                  </a:ext>
                </a:extLst>
              </a:tr>
              <a:tr h="598745">
                <a:tc>
                  <a:txBody>
                    <a:bodyPr/>
                    <a:lstStyle/>
                    <a:p>
                      <a:pPr algn="l">
                        <a:lnSpc>
                          <a:spcPct val="100000"/>
                        </a:lnSpc>
                      </a:pPr>
                      <a:r>
                        <a:rPr kumimoji="1" lang="ja-JP" altLang="en-US" sz="1300" b="1" dirty="0"/>
                        <a:t>▷スタートアップの活性化を促す税財政支援</a:t>
                      </a:r>
                      <a:endParaRPr kumimoji="1" lang="en-US" altLang="ja-JP" sz="1300" b="0" dirty="0"/>
                    </a:p>
                  </a:txBody>
                  <a:tcPr marL="100806" marR="100806" marT="50403" marB="50403"/>
                </a:tc>
                <a:extLst>
                  <a:ext uri="{0D108BD9-81ED-4DB2-BD59-A6C34878D82A}">
                    <a16:rowId xmlns:a16="http://schemas.microsoft.com/office/drawing/2014/main" val="4251755479"/>
                  </a:ext>
                </a:extLst>
              </a:tr>
            </a:tbl>
          </a:graphicData>
        </a:graphic>
      </p:graphicFrame>
      <p:sp>
        <p:nvSpPr>
          <p:cNvPr id="2" name="スライド番号プレースホルダー 1"/>
          <p:cNvSpPr>
            <a:spLocks noGrp="1"/>
          </p:cNvSpPr>
          <p:nvPr>
            <p:ph type="sldNum" sz="quarter" idx="12"/>
          </p:nvPr>
        </p:nvSpPr>
        <p:spPr>
          <a:xfrm>
            <a:off x="7812484" y="6816016"/>
            <a:ext cx="2268141" cy="383297"/>
          </a:xfrm>
        </p:spPr>
        <p:txBody>
          <a:bodyPr/>
          <a:lstStyle/>
          <a:p>
            <a:r>
              <a:rPr kumimoji="1" lang="en-US" altLang="ja-JP" dirty="0" smtClean="0"/>
              <a:t>34</a:t>
            </a:r>
            <a:endParaRPr kumimoji="1" lang="ja-JP" altLang="en-US" dirty="0"/>
          </a:p>
        </p:txBody>
      </p:sp>
    </p:spTree>
    <p:extLst>
      <p:ext uri="{BB962C8B-B14F-4D97-AF65-F5344CB8AC3E}">
        <p14:creationId xmlns:p14="http://schemas.microsoft.com/office/powerpoint/2010/main" val="3988397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smtClean="0">
                <a:latin typeface="BIZ UDPゴシック" panose="020B0400000000000000" pitchFamily="50" charset="-128"/>
                <a:ea typeface="BIZ UDPゴシック" panose="020B0400000000000000" pitchFamily="50" charset="-128"/>
              </a:rPr>
              <a:t>５　観光・文化</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914900"/>
            <a:ext cx="6300793" cy="1015663"/>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⑩ </a:t>
            </a:r>
            <a:r>
              <a:rPr kumimoji="1" lang="ja-JP" altLang="en-US" sz="1500" dirty="0">
                <a:solidFill>
                  <a:prstClr val="black"/>
                </a:solidFill>
                <a:latin typeface="BIZ UDPゴシック" panose="020B0400000000000000" pitchFamily="50" charset="-128"/>
                <a:ea typeface="BIZ UDPゴシック" panose="020B0400000000000000" pitchFamily="50" charset="-128"/>
              </a:rPr>
              <a:t>多様な都市魅力の創出・発信</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大阪・関西の</a:t>
            </a:r>
            <a:r>
              <a:rPr kumimoji="1" lang="ja-JP" altLang="en-US" sz="1500" dirty="0">
                <a:solidFill>
                  <a:prstClr val="black"/>
                </a:solidFill>
                <a:latin typeface="BIZ UDPゴシック" panose="020B0400000000000000" pitchFamily="50" charset="-128"/>
                <a:ea typeface="BIZ UDPゴシック" panose="020B0400000000000000" pitchFamily="50" charset="-128"/>
              </a:rPr>
              <a:t>都市魅力の創出・発信</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水上交通ネットワーク</a:t>
            </a:r>
            <a:r>
              <a:rPr kumimoji="1" lang="ja-JP" altLang="en-US" sz="1500" dirty="0">
                <a:solidFill>
                  <a:prstClr val="black"/>
                </a:solidFill>
                <a:latin typeface="BIZ UDPゴシック" panose="020B0400000000000000" pitchFamily="50" charset="-128"/>
                <a:ea typeface="BIZ UDPゴシック" panose="020B0400000000000000" pitchFamily="50" charset="-128"/>
              </a:rPr>
              <a:t>構築</a:t>
            </a:r>
          </a:p>
        </p:txBody>
      </p:sp>
      <p:sp>
        <p:nvSpPr>
          <p:cNvPr id="2" name="スライド番号プレースホルダー 1"/>
          <p:cNvSpPr>
            <a:spLocks noGrp="1"/>
          </p:cNvSpPr>
          <p:nvPr>
            <p:ph type="sldNum" sz="quarter" idx="12"/>
          </p:nvPr>
        </p:nvSpPr>
        <p:spPr>
          <a:xfrm>
            <a:off x="7812484" y="6800123"/>
            <a:ext cx="2268141" cy="383297"/>
          </a:xfrm>
        </p:spPr>
        <p:txBody>
          <a:bodyPr/>
          <a:lstStyle/>
          <a:p>
            <a:r>
              <a:rPr kumimoji="1" lang="en-US" altLang="ja-JP" dirty="0" smtClean="0"/>
              <a:t>35</a:t>
            </a:r>
            <a:endParaRPr kumimoji="1" lang="ja-JP" altLang="en-US" dirty="0"/>
          </a:p>
        </p:txBody>
      </p:sp>
    </p:spTree>
    <p:extLst>
      <p:ext uri="{BB962C8B-B14F-4D97-AF65-F5344CB8AC3E}">
        <p14:creationId xmlns:p14="http://schemas.microsoft.com/office/powerpoint/2010/main" val="582476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812484" y="6814637"/>
            <a:ext cx="2268141" cy="383297"/>
          </a:xfrm>
        </p:spPr>
        <p:txBody>
          <a:bodyPr/>
          <a:lstStyle/>
          <a:p>
            <a:r>
              <a:rPr kumimoji="1" lang="en-US" altLang="ja-JP" dirty="0" smtClean="0"/>
              <a:t>36</a:t>
            </a:r>
            <a:endParaRPr kumimoji="1" lang="ja-JP" altLang="en-US" dirty="0"/>
          </a:p>
        </p:txBody>
      </p:sp>
      <p:sp>
        <p:nvSpPr>
          <p:cNvPr id="6" name="正方形/長方形 5"/>
          <p:cNvSpPr/>
          <p:nvPr/>
        </p:nvSpPr>
        <p:spPr>
          <a:xfrm>
            <a:off x="1456622" y="120617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大阪・関西がわが国の「観光立国」の実現を牽引</a:t>
            </a:r>
          </a:p>
        </p:txBody>
      </p:sp>
      <p:sp>
        <p:nvSpPr>
          <p:cNvPr id="7" name="正方形/長方形 6"/>
          <p:cNvSpPr/>
          <p:nvPr/>
        </p:nvSpPr>
        <p:spPr>
          <a:xfrm>
            <a:off x="3482491" y="69860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endParaRPr lang="ja-JP" altLang="en-US" b="1" dirty="0">
              <a:solidFill>
                <a:prstClr val="black"/>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1294518" y="1970651"/>
            <a:ext cx="712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多彩な観光資源を活かし、訪日外客数</a:t>
            </a:r>
            <a:r>
              <a:rPr lang="en-US" altLang="ja-JP" sz="1400" b="1" dirty="0" smtClean="0">
                <a:solidFill>
                  <a:prstClr val="black"/>
                </a:solidFill>
                <a:latin typeface="BIZ UDPゴシック" panose="020B0400000000000000" pitchFamily="50" charset="-128"/>
                <a:ea typeface="BIZ UDPゴシック" panose="020B0400000000000000" pitchFamily="50" charset="-128"/>
              </a:rPr>
              <a:t>6,000</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万人の達成に貢献する大阪</a:t>
            </a:r>
            <a:r>
              <a:rPr lang="ja-JP" altLang="en-US" sz="1400" b="1" dirty="0">
                <a:solidFill>
                  <a:prstClr val="black"/>
                </a:solidFill>
                <a:latin typeface="BIZ UDPゴシック" panose="020B0400000000000000" pitchFamily="50" charset="-128"/>
                <a:ea typeface="BIZ UDPゴシック" panose="020B0400000000000000" pitchFamily="50" charset="-128"/>
              </a:rPr>
              <a:t>・</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関西へ</a:t>
            </a:r>
            <a:endParaRPr lang="en-US" altLang="ja-JP" sz="1400" b="1" dirty="0" smtClean="0">
              <a:solidFill>
                <a:prstClr val="black"/>
              </a:solidFill>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2"/>
          <a:stretch>
            <a:fillRect/>
          </a:stretch>
        </p:blipFill>
        <p:spPr>
          <a:xfrm>
            <a:off x="4100401" y="2834729"/>
            <a:ext cx="4846635" cy="3556848"/>
          </a:xfrm>
          <a:prstGeom prst="rect">
            <a:avLst/>
          </a:prstGeom>
        </p:spPr>
      </p:pic>
      <p:sp>
        <p:nvSpPr>
          <p:cNvPr id="10" name="テキスト ボックス 9"/>
          <p:cNvSpPr txBox="1"/>
          <p:nvPr/>
        </p:nvSpPr>
        <p:spPr>
          <a:xfrm>
            <a:off x="1294518" y="2599167"/>
            <a:ext cx="4618305" cy="1569660"/>
          </a:xfrm>
          <a:prstGeom prst="rect">
            <a:avLst/>
          </a:prstGeom>
          <a:noFill/>
        </p:spPr>
        <p:txBody>
          <a:bodyPr wrap="square" rtlCol="0">
            <a:spAutoFit/>
          </a:bodyPr>
          <a:lstStyle/>
          <a:p>
            <a:pPr marL="108000" indent="-174625" defTabSz="457200">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万博に向けて世界第一級の文化・観光拠点を形成。</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74625" indent="-174625" defTabSz="457200">
              <a:defRPr/>
            </a:pP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08000" indent="-174625">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多様</a:t>
            </a:r>
            <a:r>
              <a:rPr lang="ja-JP" altLang="en-US" sz="1200" dirty="0">
                <a:solidFill>
                  <a:prstClr val="black"/>
                </a:solidFill>
                <a:latin typeface="BIZ UDPゴシック" panose="020B0400000000000000" pitchFamily="50" charset="-128"/>
                <a:ea typeface="BIZ UDPゴシック" panose="020B0400000000000000" pitchFamily="50" charset="-128"/>
              </a:rPr>
              <a:t>な観光ニーズに対応した広域観光</a:t>
            </a:r>
            <a:r>
              <a:rPr lang="ja-JP" altLang="en-US" sz="1200" dirty="0" smtClean="0">
                <a:solidFill>
                  <a:prstClr val="black"/>
                </a:solidFill>
                <a:latin typeface="BIZ UDPゴシック" panose="020B0400000000000000" pitchFamily="50" charset="-128"/>
                <a:ea typeface="BIZ UDPゴシック" panose="020B0400000000000000" pitchFamily="50" charset="-128"/>
              </a:rPr>
              <a:t>ルートの充実をはかり、万博来訪者をはじめ観光客の大阪・関西から日本各地への周遊・滞在を促進。</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74625" indent="-174625" defTabSz="457200">
              <a:defRPr/>
            </a:pP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08000" indent="-174625">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en-US" altLang="ja-JP" sz="1200" dirty="0">
                <a:solidFill>
                  <a:prstClr val="black"/>
                </a:solidFill>
                <a:latin typeface="BIZ UDPゴシック" panose="020B0400000000000000" pitchFamily="50" charset="-128"/>
                <a:ea typeface="BIZ UDPゴシック" panose="020B0400000000000000" pitchFamily="50" charset="-128"/>
              </a:rPr>
              <a:t>IR</a:t>
            </a:r>
            <a:r>
              <a:rPr lang="ja-JP" altLang="en-US" sz="1200" dirty="0">
                <a:solidFill>
                  <a:prstClr val="black"/>
                </a:solidFill>
                <a:latin typeface="BIZ UDPゴシック" panose="020B0400000000000000" pitchFamily="50" charset="-128"/>
                <a:ea typeface="BIZ UDPゴシック" panose="020B0400000000000000" pitchFamily="50" charset="-128"/>
              </a:rPr>
              <a:t>の実現等</a:t>
            </a:r>
            <a:r>
              <a:rPr lang="ja-JP" altLang="en-US" sz="1200" dirty="0" smtClean="0">
                <a:solidFill>
                  <a:prstClr val="black"/>
                </a:solidFill>
                <a:latin typeface="BIZ UDPゴシック" panose="020B0400000000000000" pitchFamily="50" charset="-128"/>
                <a:ea typeface="BIZ UDPゴシック" panose="020B0400000000000000" pitchFamily="50" charset="-128"/>
              </a:rPr>
              <a:t>、さら</a:t>
            </a:r>
            <a:r>
              <a:rPr lang="ja-JP" altLang="en-US" sz="1200" dirty="0">
                <a:solidFill>
                  <a:prstClr val="black"/>
                </a:solidFill>
                <a:latin typeface="BIZ UDPゴシック" panose="020B0400000000000000" pitchFamily="50" charset="-128"/>
                <a:ea typeface="BIZ UDPゴシック" panose="020B0400000000000000" pitchFamily="50" charset="-128"/>
              </a:rPr>
              <a:t>なるにぎわいや活力を</a:t>
            </a:r>
            <a:r>
              <a:rPr lang="ja-JP" altLang="en-US" sz="1200" dirty="0" smtClean="0">
                <a:solidFill>
                  <a:prstClr val="black"/>
                </a:solidFill>
                <a:latin typeface="BIZ UDPゴシック" panose="020B0400000000000000" pitchFamily="50" charset="-128"/>
                <a:ea typeface="BIZ UDPゴシック" panose="020B0400000000000000" pitchFamily="50" charset="-128"/>
              </a:rPr>
              <a:t>創出。大阪・関西が訪日外客数</a:t>
            </a:r>
            <a:r>
              <a:rPr lang="en-US" altLang="ja-JP" sz="1200" dirty="0" smtClean="0">
                <a:solidFill>
                  <a:prstClr val="black"/>
                </a:solidFill>
                <a:latin typeface="BIZ UDPゴシック" panose="020B0400000000000000" pitchFamily="50" charset="-128"/>
                <a:ea typeface="BIZ UDPゴシック" panose="020B0400000000000000" pitchFamily="50" charset="-128"/>
              </a:rPr>
              <a:t>6,000</a:t>
            </a:r>
            <a:r>
              <a:rPr lang="ja-JP" altLang="en-US" sz="1200" dirty="0" smtClean="0">
                <a:solidFill>
                  <a:prstClr val="black"/>
                </a:solidFill>
                <a:latin typeface="BIZ UDPゴシック" panose="020B0400000000000000" pitchFamily="50" charset="-128"/>
                <a:ea typeface="BIZ UDPゴシック" panose="020B0400000000000000" pitchFamily="50" charset="-128"/>
              </a:rPr>
              <a:t>万人の達成に貢献。</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11" name="平行四辺形 10"/>
          <p:cNvSpPr/>
          <p:nvPr/>
        </p:nvSpPr>
        <p:spPr>
          <a:xfrm>
            <a:off x="4012707" y="4321681"/>
            <a:ext cx="1573407" cy="365778"/>
          </a:xfrm>
          <a:prstGeom prst="parallelogram">
            <a:avLst>
              <a:gd name="adj" fmla="val 73387"/>
            </a:avLst>
          </a:prstGeom>
          <a:solidFill>
            <a:schemeClr val="accent5"/>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dirty="0">
                <a:latin typeface="ＭＳ ゴシック" panose="020B0609070205080204" pitchFamily="49" charset="-128"/>
                <a:ea typeface="ＭＳ ゴシック" panose="020B0609070205080204" pitchFamily="49" charset="-128"/>
              </a:rPr>
              <a:t>大阪・関西</a:t>
            </a:r>
            <a:r>
              <a:rPr kumimoji="1" lang="ja-JP" altLang="en-US" sz="1000" dirty="0" smtClean="0">
                <a:latin typeface="ＭＳ ゴシック" panose="020B0609070205080204" pitchFamily="49" charset="-128"/>
                <a:ea typeface="ＭＳ ゴシック" panose="020B0609070205080204" pitchFamily="49" charset="-128"/>
              </a:rPr>
              <a:t>から</a:t>
            </a:r>
            <a:endParaRPr kumimoji="1" lang="en-US" altLang="ja-JP" sz="1000" dirty="0" smtClean="0">
              <a:latin typeface="ＭＳ ゴシック" panose="020B0609070205080204" pitchFamily="49" charset="-128"/>
              <a:ea typeface="ＭＳ ゴシック" panose="020B0609070205080204" pitchFamily="49" charset="-128"/>
            </a:endParaRPr>
          </a:p>
          <a:p>
            <a:pPr algn="ctr"/>
            <a:r>
              <a:rPr kumimoji="1" lang="ja-JP" altLang="en-US" sz="1000" dirty="0" smtClean="0">
                <a:latin typeface="ＭＳ ゴシック" panose="020B0609070205080204" pitchFamily="49" charset="-128"/>
                <a:ea typeface="ＭＳ ゴシック" panose="020B0609070205080204" pitchFamily="49" charset="-128"/>
              </a:rPr>
              <a:t>日本</a:t>
            </a:r>
            <a:r>
              <a:rPr kumimoji="1" lang="ja-JP" altLang="en-US" sz="1000" dirty="0">
                <a:latin typeface="ＭＳ ゴシック" panose="020B0609070205080204" pitchFamily="49" charset="-128"/>
                <a:ea typeface="ＭＳ ゴシック" panose="020B0609070205080204" pitchFamily="49" charset="-128"/>
              </a:rPr>
              <a:t>各地へ！</a:t>
            </a:r>
          </a:p>
        </p:txBody>
      </p:sp>
      <p:sp>
        <p:nvSpPr>
          <p:cNvPr id="12" name="正方形/長方形 11"/>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「観光・文化」分野における未来社会の姿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44709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gray">
          <a:xfrm>
            <a:off x="362808" y="1531005"/>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Ⅰ</a:t>
            </a:r>
            <a:r>
              <a:rPr lang="ja-JP" altLang="en-US" sz="3600" dirty="0">
                <a:solidFill>
                  <a:prstClr val="black"/>
                </a:solidFill>
                <a:latin typeface="BIZ UDPゴシック" panose="020B0400000000000000" pitchFamily="50" charset="-128"/>
                <a:ea typeface="BIZ UDPゴシック" panose="020B0400000000000000" pitchFamily="50" charset="-128"/>
              </a:rPr>
              <a:t>　</a:t>
            </a:r>
            <a:r>
              <a:rPr lang="ja-JP" altLang="en-US" sz="3600" dirty="0" smtClean="0">
                <a:solidFill>
                  <a:prstClr val="black"/>
                </a:solidFill>
                <a:latin typeface="BIZ UDPゴシック" panose="020B0400000000000000" pitchFamily="50" charset="-128"/>
                <a:ea typeface="BIZ UDPゴシック" panose="020B0400000000000000" pitchFamily="50" charset="-128"/>
              </a:rPr>
              <a:t>策定</a:t>
            </a:r>
            <a:r>
              <a:rPr lang="ja-JP" altLang="en-US" sz="3600" dirty="0">
                <a:solidFill>
                  <a:prstClr val="black"/>
                </a:solidFill>
                <a:latin typeface="BIZ UDPゴシック" panose="020B0400000000000000" pitchFamily="50" charset="-128"/>
                <a:ea typeface="BIZ UDPゴシック" panose="020B0400000000000000" pitchFamily="50" charset="-128"/>
              </a:rPr>
              <a:t>にあたって</a:t>
            </a:r>
          </a:p>
        </p:txBody>
      </p:sp>
      <p:sp>
        <p:nvSpPr>
          <p:cNvPr id="7"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94915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67999"/>
            <a:ext cx="9540000" cy="461665"/>
          </a:xfrm>
          <a:prstGeom prst="rect">
            <a:avLst/>
          </a:prstGeom>
          <a:noFill/>
          <a:ln w="6350">
            <a:noFill/>
            <a:prstDash val="dash"/>
          </a:ln>
        </p:spPr>
        <p:txBody>
          <a:bodyPr wrap="square">
            <a:spAutoFit/>
          </a:bodyPr>
          <a:lstStyle/>
          <a:p>
            <a:pPr lvl="0">
              <a:defRPr/>
            </a:pPr>
            <a:r>
              <a:rPr lang="ja-JP" altLang="en-US" sz="1200" dirty="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コロナ禍で大きなダメージを受けた観光産業や文化・芸術活動等の再生が急務である。大阪・関西万博を呼び水に、食、歴史、文化など、大阪・関西が持つ多彩な観光資源を発信し、さらには全国への誘客につなげることで、わが国</a:t>
            </a:r>
            <a:r>
              <a:rPr lang="ja-JP" altLang="en-US" sz="1200" dirty="0">
                <a:latin typeface="BIZ UDPゴシック" panose="020B0400000000000000" pitchFamily="50" charset="-128"/>
                <a:ea typeface="BIZ UDPゴシック" panose="020B0400000000000000" pitchFamily="50" charset="-128"/>
              </a:rPr>
              <a:t>の観光</a:t>
            </a:r>
            <a:r>
              <a:rPr lang="ja-JP" altLang="en-US" sz="1200" dirty="0" smtClean="0">
                <a:latin typeface="BIZ UDPゴシック" panose="020B0400000000000000" pitchFamily="50" charset="-128"/>
                <a:ea typeface="BIZ UDPゴシック" panose="020B0400000000000000" pitchFamily="50" charset="-128"/>
              </a:rPr>
              <a:t>立国の実現に大きく寄与することをめざす。</a:t>
            </a:r>
            <a:endParaRPr lang="ja-JP" altLang="en-US" sz="12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⑩　多様な都市魅力の創出・</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発信</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～大阪・関西の都市魅力の創出・</a:t>
            </a:r>
            <a:r>
              <a:rPr kumimoji="1" lang="ja-JP" altLang="en-US" sz="1600" b="1" dirty="0" smtClean="0">
                <a:solidFill>
                  <a:prstClr val="white"/>
                </a:solidFill>
                <a:latin typeface="BIZ UDPゴシック" panose="020B0400000000000000" pitchFamily="50" charset="-128"/>
                <a:ea typeface="BIZ UDPゴシック" panose="020B0400000000000000" pitchFamily="50" charset="-128"/>
              </a:rPr>
              <a:t>発信～</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812484" y="6769112"/>
            <a:ext cx="2268141" cy="383297"/>
          </a:xfrm>
        </p:spPr>
        <p:txBody>
          <a:bodyPr/>
          <a:lstStyle/>
          <a:p>
            <a:r>
              <a:rPr kumimoji="1" lang="en-US" altLang="ja-JP" dirty="0" smtClean="0"/>
              <a:t>37</a:t>
            </a:r>
            <a:endParaRPr kumimoji="1" lang="ja-JP" altLang="en-US" dirty="0"/>
          </a:p>
        </p:txBody>
      </p:sp>
      <p:graphicFrame>
        <p:nvGraphicFramePr>
          <p:cNvPr id="69" name="表 68">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908309473"/>
              </p:ext>
            </p:extLst>
          </p:nvPr>
        </p:nvGraphicFramePr>
        <p:xfrm>
          <a:off x="270312" y="1293885"/>
          <a:ext cx="9540001" cy="5391070"/>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391070">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大阪・関西の都市魅力の創出・発信</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□再生に向けた取組みスタート</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・コロナ禍でインバウンド需要がほぼ消失。</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　観光や文化が大きなダメージ</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▷訪日外客数</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（出典）日本政府観光局</a:t>
                      </a:r>
                      <a:endPar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・世界で最も魅力的な大都市ランキング</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2021</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のトップ</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にランクイン</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位：大阪、</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位：京都）</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（出典）米コンデ・ナスト・トラベラー誌</a:t>
                      </a:r>
                      <a:endParaRPr kumimoji="1" lang="en-US" altLang="ja-JP" sz="7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・大阪・関西の観光需要喚起に向けた</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取組みの推進</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・大阪・関西を訪れる旅行者の安全・安心</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の確保、</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活用・強化</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７関係閣僚会合（</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年予定）の</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大阪・関西への誘致</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・大阪・関西の文化芸術活動の回復・活性</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化に向けた取組みの推進</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lang="ja-JP" altLang="en-US"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□世界第一級の文化・観光拠点を</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形成</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・全国最多の世界遺産、伝統芸能やアート</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baseline="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0" dirty="0" smtClean="0">
                          <a:solidFill>
                            <a:schemeClr val="tx1"/>
                          </a:solidFill>
                          <a:latin typeface="BIZ UDPゴシック" panose="020B0400000000000000" pitchFamily="50" charset="-128"/>
                          <a:ea typeface="BIZ UDPゴシック" panose="020B0400000000000000" pitchFamily="50" charset="-128"/>
                        </a:rPr>
                        <a:t>など、大阪・関西の歴史的資源や文化芸</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　術の魅力発信</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・大阪・関西の魅力を体感できる観光</a:t>
                      </a:r>
                      <a:r>
                        <a:rPr lang="en-US" altLang="ja-JP" sz="1100" b="0" dirty="0" smtClean="0">
                          <a:solidFill>
                            <a:schemeClr val="tx1"/>
                          </a:solidFill>
                          <a:latin typeface="BIZ UDPゴシック" panose="020B0400000000000000" pitchFamily="50" charset="-128"/>
                          <a:ea typeface="BIZ UDPゴシック" panose="020B0400000000000000" pitchFamily="50" charset="-128"/>
                        </a:rPr>
                        <a:t>DX</a:t>
                      </a: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　の推進</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strike="noStrike" dirty="0" smtClean="0">
                          <a:solidFill>
                            <a:schemeClr val="tx1"/>
                          </a:solidFill>
                          <a:latin typeface="BIZ UDPゴシック" panose="020B0400000000000000" pitchFamily="50" charset="-128"/>
                          <a:ea typeface="BIZ UDPゴシック" panose="020B0400000000000000" pitchFamily="50" charset="-128"/>
                        </a:rPr>
                        <a:t>・安全・安心に滞在できる都市の実現</a:t>
                      </a:r>
                    </a:p>
                    <a:p>
                      <a:pPr marL="0" indent="0" defTabSz="443194">
                        <a:lnSpc>
                          <a:spcPct val="100000"/>
                        </a:lnSpc>
                        <a:spcBef>
                          <a:spcPts val="0"/>
                        </a:spcBef>
                        <a:spcAft>
                          <a:spcPts val="0"/>
                        </a:spcAft>
                        <a:defRPr/>
                      </a:pPr>
                      <a:endParaRPr lang="ja-JP" altLang="en-US" sz="800" b="1" dirty="0" smtClean="0">
                        <a:solidFill>
                          <a:schemeClr val="tx1"/>
                        </a:solidFill>
                        <a:latin typeface="BIZ UDPゴシック" panose="020B0400000000000000" pitchFamily="50" charset="-128"/>
                        <a:ea typeface="BIZ UDPゴシック" panose="020B0400000000000000" pitchFamily="50" charset="-128"/>
                      </a:endParaRPr>
                    </a:p>
                    <a:p>
                      <a:pPr marL="108000" indent="-457200" defTabSz="443194">
                        <a:lnSpc>
                          <a:spcPct val="100000"/>
                        </a:lnSpc>
                        <a:spcBef>
                          <a:spcPts val="0"/>
                        </a:spcBef>
                        <a:spcAft>
                          <a:spcPts val="0"/>
                        </a:spcAft>
                        <a:defRPr/>
                      </a:pPr>
                      <a:r>
                        <a:rPr lang="ja-JP" altLang="en-US" sz="1300" b="1" dirty="0" smtClean="0">
                          <a:latin typeface="BIZ UDPゴシック" panose="020B0400000000000000" pitchFamily="50" charset="-128"/>
                          <a:ea typeface="BIZ UDPゴシック" panose="020B0400000000000000" pitchFamily="50" charset="-128"/>
                        </a:rPr>
                        <a:t>□</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万博来訪者の大阪・関西、日本各地への周遊・滞在を促進</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・食、歴史、文化芸術、スポーツ、エンタメ</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　など大阪・関西の多種多様な地域資源</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　を活かした周遊観光、滞在促進</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・広域周遊に繋げる観光ルートの整備・</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　充実</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□訪日外客数</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6,000</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万人</a:t>
                      </a:r>
                      <a:r>
                        <a:rPr kumimoji="1" lang="en-US" altLang="ja-JP" sz="8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の</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目標達成に向け、大阪・関西が</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牽引</a:t>
                      </a: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「明日の日本を支える観光ビジョン」</a:t>
                      </a:r>
                      <a:endParaRPr kumimoji="1"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・世界基準の都市魅力発信拠点を整備</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▷世界最高水準の成長型</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IR</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（夢洲）</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2029</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年秋～冬頃　開業予定</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大規模アリーナを中核とした大阪・関西</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を代表する新たなスポーツ・文化の</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拠点</a:t>
                      </a: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（吹田市</a:t>
                      </a:r>
                      <a:r>
                        <a:rPr kumimoji="1" lang="en-US" altLang="ja-JP" sz="1000" b="0" dirty="0" smtClean="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pP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　２０２７年秋頃　第</a:t>
                      </a:r>
                      <a:r>
                        <a:rPr kumimoji="1" lang="en-US" altLang="ja-JP" sz="1000" b="0" dirty="0" smtClean="0">
                          <a:solidFill>
                            <a:schemeClr val="tx1"/>
                          </a:solidFill>
                          <a:latin typeface="BIZ UDPゴシック" panose="020B0400000000000000" pitchFamily="50" charset="-128"/>
                          <a:ea typeface="BIZ UDPゴシック" panose="020B0400000000000000" pitchFamily="50" charset="-128"/>
                        </a:rPr>
                        <a:t>Ⅰ</a:t>
                      </a: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期（アリーナ等）開業</a:t>
                      </a:r>
                    </a:p>
                    <a:p>
                      <a:pPr marL="0" indent="0">
                        <a:lnSpc>
                          <a:spcPct val="100000"/>
                        </a:lnSpc>
                        <a:spcBef>
                          <a:spcPts val="0"/>
                        </a:spcBef>
                        <a:spcAft>
                          <a:spcPts val="0"/>
                        </a:spcAft>
                      </a:pP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　２０３２～</a:t>
                      </a:r>
                      <a:r>
                        <a:rPr kumimoji="1" lang="en-US" altLang="ja-JP" sz="1000" b="0" dirty="0" smtClean="0">
                          <a:solidFill>
                            <a:schemeClr val="tx1"/>
                          </a:solidFill>
                          <a:latin typeface="BIZ UDPゴシック" panose="020B0400000000000000" pitchFamily="50" charset="-128"/>
                          <a:ea typeface="BIZ UDPゴシック" panose="020B0400000000000000" pitchFamily="50" charset="-128"/>
                        </a:rPr>
                        <a:t>2037</a:t>
                      </a: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年　周辺施設等順次開業</a:t>
                      </a:r>
                      <a:endParaRPr kumimoji="1" lang="en-US" altLang="ja-JP" sz="10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70" name="グループ化 69"/>
          <p:cNvGrpSpPr/>
          <p:nvPr/>
        </p:nvGrpSpPr>
        <p:grpSpPr>
          <a:xfrm>
            <a:off x="243016" y="1080076"/>
            <a:ext cx="9720000" cy="381120"/>
            <a:chOff x="119658" y="1576175"/>
            <a:chExt cx="9780653" cy="393157"/>
          </a:xfrm>
        </p:grpSpPr>
        <p:grpSp>
          <p:nvGrpSpPr>
            <p:cNvPr id="71" name="グループ化 70">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73"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74"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75"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72"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aphicFrame>
        <p:nvGraphicFramePr>
          <p:cNvPr id="76" name="表 75"/>
          <p:cNvGraphicFramePr>
            <a:graphicFrameLocks noGrp="1"/>
          </p:cNvGraphicFramePr>
          <p:nvPr>
            <p:extLst>
              <p:ext uri="{D42A27DB-BD31-4B8C-83A1-F6EECF244321}">
                <p14:modId xmlns:p14="http://schemas.microsoft.com/office/powerpoint/2010/main" val="3894545463"/>
              </p:ext>
            </p:extLst>
          </p:nvPr>
        </p:nvGraphicFramePr>
        <p:xfrm>
          <a:off x="2143127" y="2512691"/>
          <a:ext cx="2304016" cy="468848"/>
        </p:xfrm>
        <a:graphic>
          <a:graphicData uri="http://schemas.openxmlformats.org/drawingml/2006/table">
            <a:tbl>
              <a:tblPr firstRow="1" bandRow="1">
                <a:tableStyleId>{7DF18680-E054-41AD-8BC1-D1AEF772440D}</a:tableStyleId>
              </a:tblPr>
              <a:tblGrid>
                <a:gridCol w="848388">
                  <a:extLst>
                    <a:ext uri="{9D8B030D-6E8A-4147-A177-3AD203B41FA5}">
                      <a16:colId xmlns:a16="http://schemas.microsoft.com/office/drawing/2014/main" val="20000"/>
                    </a:ext>
                  </a:extLst>
                </a:gridCol>
                <a:gridCol w="717984">
                  <a:extLst>
                    <a:ext uri="{9D8B030D-6E8A-4147-A177-3AD203B41FA5}">
                      <a16:colId xmlns:a16="http://schemas.microsoft.com/office/drawing/2014/main" val="20001"/>
                    </a:ext>
                  </a:extLst>
                </a:gridCol>
                <a:gridCol w="737644">
                  <a:extLst>
                    <a:ext uri="{9D8B030D-6E8A-4147-A177-3AD203B41FA5}">
                      <a16:colId xmlns:a16="http://schemas.microsoft.com/office/drawing/2014/main" val="20002"/>
                    </a:ext>
                  </a:extLst>
                </a:gridCol>
              </a:tblGrid>
              <a:tr h="220552">
                <a:tc>
                  <a:txBody>
                    <a:bodyPr/>
                    <a:lstStyle/>
                    <a:p>
                      <a:pPr algn="ctr"/>
                      <a:r>
                        <a:rPr kumimoji="1" lang="en-US" altLang="ja-JP"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2020</a:t>
                      </a: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2021</a:t>
                      </a: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0248">
                <a:tc>
                  <a:txBody>
                    <a:bodyPr/>
                    <a:lstStyle/>
                    <a:p>
                      <a:pPr algn="ctr"/>
                      <a:r>
                        <a:rPr kumimoji="1" lang="ja-JP" altLang="en-US" sz="9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３</a:t>
                      </a:r>
                      <a:r>
                        <a:rPr kumimoji="1" lang="en-US" altLang="ja-JP" sz="900" b="1" dirty="0" smtClean="0">
                          <a:latin typeface="BIZ UDPゴシック" panose="020B0400000000000000" pitchFamily="50" charset="-128"/>
                          <a:ea typeface="BIZ UDPゴシック" panose="020B0400000000000000" pitchFamily="50" charset="-128"/>
                        </a:rPr>
                        <a:t>,</a:t>
                      </a:r>
                      <a:r>
                        <a:rPr kumimoji="1" lang="ja-JP" altLang="en-US" sz="9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１</a:t>
                      </a:r>
                      <a:r>
                        <a:rPr kumimoji="1" lang="en-US" altLang="ja-JP" sz="9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88</a:t>
                      </a: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万人</a:t>
                      </a:r>
                      <a:endParaRPr kumimoji="1" lang="ja-JP" altLang="en-US" sz="9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４１２万人</a:t>
                      </a:r>
                      <a:endParaRPr kumimoji="1" lang="ja-JP" altLang="en-US" sz="9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２５</a:t>
                      </a:r>
                      <a:r>
                        <a:rPr kumimoji="1" lang="ja-JP" altLang="en-US" sz="9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万人</a:t>
                      </a:r>
                      <a:endParaRPr kumimoji="1" lang="ja-JP" altLang="en-US" sz="9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7" name="ホームベース 76"/>
          <p:cNvSpPr/>
          <p:nvPr/>
        </p:nvSpPr>
        <p:spPr>
          <a:xfrm>
            <a:off x="2105887" y="3738635"/>
            <a:ext cx="2640567" cy="47048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8" name="二等辺三角形 77"/>
          <p:cNvSpPr/>
          <p:nvPr/>
        </p:nvSpPr>
        <p:spPr>
          <a:xfrm rot="10800000">
            <a:off x="2889702" y="4336406"/>
            <a:ext cx="697832" cy="1648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kumimoji="1" lang="ja-JP" altLang="en-US" sz="1000">
              <a:solidFill>
                <a:srgbClr val="FF0000"/>
              </a:solidFill>
            </a:endParaRPr>
          </a:p>
        </p:txBody>
      </p:sp>
      <p:sp>
        <p:nvSpPr>
          <p:cNvPr id="79" name="ホームベース 78"/>
          <p:cNvSpPr/>
          <p:nvPr/>
        </p:nvSpPr>
        <p:spPr>
          <a:xfrm>
            <a:off x="2051301" y="2961416"/>
            <a:ext cx="2498482" cy="383186"/>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＜参考＞</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2019</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年 来阪外客数：</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1152.5</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万人</a:t>
            </a:r>
          </a:p>
          <a:p>
            <a:pPr>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700" dirty="0">
                <a:solidFill>
                  <a:schemeClr val="tx1"/>
                </a:solidFill>
                <a:latin typeface="BIZ UDPゴシック" panose="020B0400000000000000" pitchFamily="50" charset="-128"/>
                <a:ea typeface="BIZ UDPゴシック" panose="020B0400000000000000" pitchFamily="50" charset="-128"/>
              </a:rPr>
              <a:t>出典</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）観光庁</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p:txBody>
      </p:sp>
      <p:pic>
        <p:nvPicPr>
          <p:cNvPr id="80" name="図 7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9129" y="3938400"/>
            <a:ext cx="2159058" cy="955756"/>
          </a:xfrm>
          <a:prstGeom prst="rect">
            <a:avLst/>
          </a:prstGeom>
        </p:spPr>
      </p:pic>
      <p:sp>
        <p:nvSpPr>
          <p:cNvPr id="81" name="ホームベース 80"/>
          <p:cNvSpPr/>
          <p:nvPr/>
        </p:nvSpPr>
        <p:spPr>
          <a:xfrm>
            <a:off x="7737316" y="4894156"/>
            <a:ext cx="1432899" cy="19375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▲アリーナ（イメージ）</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p:txBody>
      </p:sp>
      <p:sp>
        <p:nvSpPr>
          <p:cNvPr id="85" name="スライド番号プレースホルダー 7"/>
          <p:cNvSpPr txBox="1">
            <a:spLocks/>
          </p:cNvSpPr>
          <p:nvPr/>
        </p:nvSpPr>
        <p:spPr>
          <a:xfrm flipH="1">
            <a:off x="9719089" y="6839953"/>
            <a:ext cx="361536" cy="359360"/>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ja-JP" altLang="en-US" dirty="0"/>
          </a:p>
        </p:txBody>
      </p:sp>
      <p:pic>
        <p:nvPicPr>
          <p:cNvPr id="26" name="図 25">
            <a:extLst>
              <a:ext uri="{FF2B5EF4-FFF2-40B4-BE49-F238E27FC236}">
                <a16:creationId xmlns:a16="http://schemas.microsoft.com/office/drawing/2014/main" id="{A83389CB-4AB6-4770-8988-11D25DB5174F}"/>
              </a:ext>
            </a:extLst>
          </p:cNvPr>
          <p:cNvPicPr>
            <a:picLocks noChangeAspect="1"/>
          </p:cNvPicPr>
          <p:nvPr/>
        </p:nvPicPr>
        <p:blipFill>
          <a:blip r:embed="rId4"/>
          <a:stretch>
            <a:fillRect/>
          </a:stretch>
        </p:blipFill>
        <p:spPr>
          <a:xfrm>
            <a:off x="4621444" y="4630443"/>
            <a:ext cx="2525559" cy="1656000"/>
          </a:xfrm>
          <a:prstGeom prst="rect">
            <a:avLst/>
          </a:prstGeom>
        </p:spPr>
      </p:pic>
      <p:sp>
        <p:nvSpPr>
          <p:cNvPr id="25" name="ホームベース 24"/>
          <p:cNvSpPr/>
          <p:nvPr/>
        </p:nvSpPr>
        <p:spPr>
          <a:xfrm>
            <a:off x="4423133" y="6330422"/>
            <a:ext cx="2823294" cy="354533"/>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en-US" altLang="ja-JP" sz="8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関西</a:t>
            </a:r>
            <a:r>
              <a:rPr kumimoji="1" lang="ja-JP" altLang="en-US" sz="800" dirty="0">
                <a:solidFill>
                  <a:schemeClr val="tx1"/>
                </a:solidFill>
                <a:latin typeface="BIZ UDPゴシック" panose="020B0400000000000000" pitchFamily="50" charset="-128"/>
                <a:ea typeface="BIZ UDPゴシック" panose="020B0400000000000000" pitchFamily="50" charset="-128"/>
              </a:rPr>
              <a:t>観光本部「</a:t>
            </a:r>
            <a:r>
              <a:rPr kumimoji="1" lang="en-US" altLang="ja-JP" sz="800" dirty="0">
                <a:solidFill>
                  <a:schemeClr val="tx1"/>
                </a:solidFill>
                <a:latin typeface="BIZ UDPゴシック" panose="020B0400000000000000" pitchFamily="50" charset="-128"/>
                <a:ea typeface="BIZ UDPゴシック" panose="020B0400000000000000" pitchFamily="50" charset="-128"/>
              </a:rPr>
              <a:t>THE EXCITING KANSAI</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に</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9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基づき府</a:t>
            </a:r>
            <a:r>
              <a:rPr kumimoji="1" lang="ja-JP" altLang="en-US" sz="800" dirty="0">
                <a:solidFill>
                  <a:schemeClr val="tx1"/>
                </a:solidFill>
                <a:latin typeface="BIZ UDPゴシック" panose="020B0400000000000000" pitchFamily="50" charset="-128"/>
                <a:ea typeface="BIZ UDPゴシック" panose="020B0400000000000000" pitchFamily="50" charset="-128"/>
              </a:rPr>
              <a:t>で</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作成</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25335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433564"/>
            <a:ext cx="9434300" cy="15562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636043"/>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4" y="6154237"/>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solidFill>
                            <a:schemeClr val="tx1"/>
                          </a:solidFill>
                        </a:rPr>
                        <a:t>府</a:t>
                      </a:r>
                      <a:r>
                        <a:rPr kumimoji="1" lang="ja-JP" altLang="en-US" sz="1400" b="1" dirty="0">
                          <a:solidFill>
                            <a:schemeClr val="tx1"/>
                          </a:solidFill>
                        </a:rPr>
                        <a:t>・市の取組み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・国内の観光需要喚起等に向けた取組みの推進、来訪者の受入環境等整備</a:t>
                      </a:r>
                      <a:endParaRPr kumimoji="1" lang="en-US" altLang="ja-JP" sz="12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・大阪の文化芸術活動の回復・活性化に向けた取組みの推進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・多様な観光・文化資源の魅力を強力に発信する大規模コンテンツ（イベント）や新規性のある仕掛けの実施</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141688"/>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81277" y="130252"/>
            <a:ext cx="12064" cy="298542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12479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13253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313876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3081053"/>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3040986"/>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ext uri="{D42A27DB-BD31-4B8C-83A1-F6EECF244321}">
                <p14:modId xmlns:p14="http://schemas.microsoft.com/office/powerpoint/2010/main" val="1412594362"/>
              </p:ext>
            </p:extLst>
          </p:nvPr>
        </p:nvGraphicFramePr>
        <p:xfrm>
          <a:off x="537014" y="5112541"/>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tx1"/>
                          </a:solidFill>
                          <a:latin typeface="+mn-ea"/>
                        </a:rPr>
                        <a:t>「</a:t>
                      </a:r>
                      <a:r>
                        <a:rPr lang="en-US" altLang="ja-JP" sz="1400" b="1" dirty="0" smtClean="0">
                          <a:solidFill>
                            <a:schemeClr val="tx1"/>
                          </a:solidFill>
                          <a:latin typeface="+mn-ea"/>
                        </a:rPr>
                        <a:t>2025</a:t>
                      </a:r>
                      <a:r>
                        <a:rPr lang="ja-JP" altLang="en-US" sz="1400" b="1" dirty="0" smtClean="0">
                          <a:solidFill>
                            <a:schemeClr val="tx1"/>
                          </a:solidFill>
                          <a:latin typeface="+mn-ea"/>
                        </a:rPr>
                        <a:t>年大阪・関西万博アクションプラン</a:t>
                      </a:r>
                      <a:r>
                        <a:rPr lang="en-US" altLang="ja-JP" sz="1400" b="1" dirty="0" smtClean="0">
                          <a:solidFill>
                            <a:schemeClr val="tx1"/>
                          </a:solidFill>
                          <a:latin typeface="+mn-ea"/>
                        </a:rPr>
                        <a:t>Ver.1</a:t>
                      </a:r>
                      <a:r>
                        <a:rPr lang="ja-JP" altLang="en-US" sz="1400" b="1" dirty="0" smtClean="0">
                          <a:solidFill>
                            <a:schemeClr val="tx1"/>
                          </a:solidFill>
                          <a:latin typeface="+mn-ea"/>
                        </a:rPr>
                        <a:t>」における記載</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smtClean="0">
                          <a:solidFill>
                            <a:schemeClr val="tx1"/>
                          </a:solidFill>
                          <a:latin typeface="+mn-ea"/>
                        </a:rPr>
                        <a:t>・</a:t>
                      </a:r>
                      <a:r>
                        <a:rPr kumimoji="1" lang="en-US" altLang="ja-JP" sz="1200" dirty="0" smtClean="0">
                          <a:solidFill>
                            <a:schemeClr val="tx1"/>
                          </a:solidFill>
                          <a:latin typeface="+mn-ea"/>
                        </a:rPr>
                        <a:t>DX</a:t>
                      </a:r>
                      <a:r>
                        <a:rPr kumimoji="1" lang="ja-JP" altLang="en-US" sz="1200" dirty="0" smtClean="0">
                          <a:solidFill>
                            <a:schemeClr val="tx1"/>
                          </a:solidFill>
                          <a:latin typeface="+mn-ea"/>
                        </a:rPr>
                        <a:t>の推進による観光サービスの変革と観光需要の創出＜観光庁＞</a:t>
                      </a:r>
                    </a:p>
                    <a:p>
                      <a:r>
                        <a:rPr kumimoji="1" lang="ja-JP" altLang="en-US" sz="1200" dirty="0" smtClean="0">
                          <a:solidFill>
                            <a:schemeClr val="tx1"/>
                          </a:solidFill>
                          <a:latin typeface="+mn-ea"/>
                        </a:rPr>
                        <a:t>・大阪・関西万博の機会を活用した訪日プロモーション＜観光庁＞</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・日本文化の魅力発信等の拡充＜文科省＞</a:t>
                      </a: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2" name="表 21"/>
          <p:cNvGraphicFramePr>
            <a:graphicFrameLocks noGrp="1"/>
          </p:cNvGraphicFramePr>
          <p:nvPr>
            <p:extLst/>
          </p:nvPr>
        </p:nvGraphicFramePr>
        <p:xfrm>
          <a:off x="687844" y="3462942"/>
          <a:ext cx="9540000" cy="157704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0000">
                <a:tc>
                  <a:txBody>
                    <a:bodyPr/>
                    <a:lstStyle/>
                    <a:p>
                      <a:pPr algn="l">
                        <a:lnSpc>
                          <a:spcPct val="100000"/>
                        </a:lnSpc>
                      </a:pPr>
                      <a:r>
                        <a:rPr kumimoji="1" lang="ja-JP" altLang="en-US" sz="1300" b="1" dirty="0" smtClean="0">
                          <a:solidFill>
                            <a:schemeClr val="tx1"/>
                          </a:solidFill>
                        </a:rPr>
                        <a:t>▷最先端のデジタル技術と観光資源を融合させた新たな観光コンテンツ開発の推進</a:t>
                      </a:r>
                      <a:endParaRPr kumimoji="1" lang="en-US" altLang="ja-JP" sz="1300" b="0" dirty="0" smtClean="0">
                        <a:solidFill>
                          <a:schemeClr val="tx1"/>
                        </a:solidFill>
                      </a:endParaRPr>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▷観光関連施設、宿泊施設等における誰もが安全・安心で快適に滞在できる取組みへの支援の充実</a:t>
                      </a:r>
                      <a:endParaRPr kumimoji="1" lang="en-US" altLang="ja-JP" sz="1300" b="0" u="none" dirty="0" smtClean="0">
                        <a:solidFill>
                          <a:schemeClr val="tx1"/>
                        </a:solidFill>
                      </a:endParaRPr>
                    </a:p>
                  </a:txBody>
                  <a:tcPr marL="100806" marR="100806" marT="50403" marB="50403"/>
                </a:tc>
                <a:extLst>
                  <a:ext uri="{0D108BD9-81ED-4DB2-BD59-A6C34878D82A}">
                    <a16:rowId xmlns:a16="http://schemas.microsoft.com/office/drawing/2014/main" val="1657392405"/>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▷文化芸術活動や国内外への文化芸術の魅力発信等の取組みに対する支援の充実</a:t>
                      </a:r>
                      <a:endParaRPr kumimoji="1" lang="en-US" altLang="ja-JP" sz="1300" b="0" dirty="0" smtClean="0">
                        <a:solidFill>
                          <a:schemeClr val="tx1"/>
                        </a:solidFill>
                      </a:endParaRPr>
                    </a:p>
                  </a:txBody>
                  <a:tcPr marL="100806" marR="100806" marT="50403" marB="50403"/>
                </a:tc>
                <a:extLst>
                  <a:ext uri="{0D108BD9-81ED-4DB2-BD59-A6C34878D82A}">
                    <a16:rowId xmlns:a16="http://schemas.microsoft.com/office/drawing/2014/main" val="3073579981"/>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▷関西・日本各地への周遊・滞在に向けた、広域周遊観光ルートの整備・充実及び国内外への効果的な</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　観光プロモーションの推進</a:t>
                      </a:r>
                      <a:endParaRPr kumimoji="1" lang="en-US" altLang="ja-JP" sz="1300" b="0" dirty="0" smtClean="0">
                        <a:solidFill>
                          <a:schemeClr val="tx1"/>
                        </a:solidFill>
                      </a:endParaRPr>
                    </a:p>
                  </a:txBody>
                  <a:tcPr marL="100806" marR="100806" marT="50403" marB="50403"/>
                </a:tc>
                <a:extLst>
                  <a:ext uri="{0D108BD9-81ED-4DB2-BD59-A6C34878D82A}">
                    <a16:rowId xmlns:a16="http://schemas.microsoft.com/office/drawing/2014/main" val="354196295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153351356"/>
              </p:ext>
            </p:extLst>
          </p:nvPr>
        </p:nvGraphicFramePr>
        <p:xfrm>
          <a:off x="610730" y="396180"/>
          <a:ext cx="9190495" cy="2658744"/>
        </p:xfrm>
        <a:graphic>
          <a:graphicData uri="http://schemas.openxmlformats.org/drawingml/2006/table">
            <a:tbl>
              <a:tblPr firstRow="1" bandRow="1">
                <a:tableStyleId>{2D5ABB26-0587-4C30-8999-92F81FD0307C}</a:tableStyleId>
              </a:tblPr>
              <a:tblGrid>
                <a:gridCol w="9190495">
                  <a:extLst>
                    <a:ext uri="{9D8B030D-6E8A-4147-A177-3AD203B41FA5}">
                      <a16:colId xmlns:a16="http://schemas.microsoft.com/office/drawing/2014/main" val="3534130084"/>
                    </a:ext>
                  </a:extLst>
                </a:gridCol>
              </a:tblGrid>
              <a:tr h="0">
                <a:tc>
                  <a:txBody>
                    <a:bodyPr/>
                    <a:lstStyle/>
                    <a:p>
                      <a:pPr algn="l"/>
                      <a:r>
                        <a:rPr kumimoji="1" lang="ja-JP" altLang="en-US" sz="1300" b="1" strike="noStrike" dirty="0" smtClean="0">
                          <a:solidFill>
                            <a:schemeClr val="tx1"/>
                          </a:solidFill>
                        </a:rPr>
                        <a:t>▷コロナの影響による国内外の観光需要の回復や新たな旅行者ニーズを捉えた観光コンテンツの創出</a:t>
                      </a:r>
                    </a:p>
                    <a:p>
                      <a:pPr algn="l"/>
                      <a:r>
                        <a:rPr kumimoji="1" lang="ja-JP" altLang="en-US" sz="1200" strike="noStrike" dirty="0" smtClean="0">
                          <a:solidFill>
                            <a:schemeClr val="tx1"/>
                          </a:solidFill>
                        </a:rPr>
                        <a:t>　　国内外の観光需要の喚起やウィズコロナに対応した新たな都市魅力の創出を図るため、ＩＣＴの活用に加え、</a:t>
                      </a:r>
                      <a:endParaRPr kumimoji="1" lang="en-US" altLang="ja-JP" sz="1200" strike="noStrike" dirty="0" smtClean="0">
                        <a:solidFill>
                          <a:schemeClr val="tx1"/>
                        </a:solidFill>
                      </a:endParaRPr>
                    </a:p>
                    <a:p>
                      <a:pPr algn="l"/>
                      <a:r>
                        <a:rPr kumimoji="1" lang="ja-JP" altLang="en-US" sz="1200" strike="noStrike" dirty="0" smtClean="0">
                          <a:solidFill>
                            <a:schemeClr val="tx1"/>
                          </a:solidFill>
                        </a:rPr>
                        <a:t>　　マイクロツーリズムやスポーツツーリズムなど旅行者ニーズの変容等を捉えた取組みを進めることが必要。</a:t>
                      </a:r>
                      <a:endParaRPr kumimoji="1" lang="en-US" altLang="ja-JP" sz="1200" strike="noStrike" dirty="0" smtClean="0">
                        <a:solidFill>
                          <a:schemeClr val="tx1"/>
                        </a:solidFill>
                      </a:endParaRPr>
                    </a:p>
                  </a:txBody>
                  <a:tcPr marL="100806" marR="100806" marT="50403" marB="50403" anchor="ctr"/>
                </a:tc>
                <a:extLst>
                  <a:ext uri="{0D108BD9-81ED-4DB2-BD59-A6C34878D82A}">
                    <a16:rowId xmlns:a16="http://schemas.microsoft.com/office/drawing/2014/main" val="1586568371"/>
                  </a:ext>
                </a:extLst>
              </a:tr>
              <a:tr h="0">
                <a:tc>
                  <a:txBody>
                    <a:bodyPr/>
                    <a:lstStyle/>
                    <a:p>
                      <a:pPr algn="l"/>
                      <a:r>
                        <a:rPr kumimoji="1" lang="ja-JP" altLang="en-US" sz="1200" b="1" strike="noStrike" dirty="0" smtClean="0">
                          <a:solidFill>
                            <a:schemeClr val="tx1"/>
                          </a:solidFill>
                        </a:rPr>
                        <a:t>▷誰もが安全・安心で快適に滞在できる都市の実現</a:t>
                      </a:r>
                      <a:endParaRPr kumimoji="1" lang="en-US" altLang="ja-JP" sz="1200" b="1" strike="noStrike" dirty="0" smtClean="0">
                        <a:solidFill>
                          <a:schemeClr val="tx1"/>
                        </a:solidFill>
                      </a:endParaRPr>
                    </a:p>
                    <a:p>
                      <a:pPr algn="l"/>
                      <a:r>
                        <a:rPr kumimoji="1" lang="ja-JP" altLang="en-US" sz="1200" strike="noStrike" dirty="0" smtClean="0">
                          <a:solidFill>
                            <a:schemeClr val="tx1"/>
                          </a:solidFill>
                        </a:rPr>
                        <a:t>　　災害時における多言語による情報発信や避難誘導など、海外からの来訪者を含め誰もが安全・安心に滞在できる</a:t>
                      </a:r>
                      <a:endParaRPr kumimoji="1" lang="en-US" altLang="ja-JP" sz="1200" strike="noStrike" dirty="0" smtClean="0">
                        <a:solidFill>
                          <a:schemeClr val="tx1"/>
                        </a:solidFill>
                      </a:endParaRPr>
                    </a:p>
                    <a:p>
                      <a:pPr algn="l"/>
                      <a:r>
                        <a:rPr kumimoji="1" lang="ja-JP" altLang="en-US" sz="1200" strike="noStrike" dirty="0" smtClean="0">
                          <a:solidFill>
                            <a:schemeClr val="tx1"/>
                          </a:solidFill>
                        </a:rPr>
                        <a:t>　　都市の実現に向け、観光客受入環境の充実等の取組みが必要。</a:t>
                      </a:r>
                      <a:endParaRPr kumimoji="1" lang="en-US" altLang="ja-JP" sz="1200" strike="noStrike" dirty="0" smtClean="0">
                        <a:solidFill>
                          <a:schemeClr val="tx1"/>
                        </a:solidFill>
                      </a:endParaRPr>
                    </a:p>
                  </a:txBody>
                  <a:tcPr marL="100806" marR="100806" marT="50403" marB="50403" anchor="ctr"/>
                </a:tc>
                <a:extLst>
                  <a:ext uri="{0D108BD9-81ED-4DB2-BD59-A6C34878D82A}">
                    <a16:rowId xmlns:a16="http://schemas.microsoft.com/office/drawing/2014/main" val="799867721"/>
                  </a:ext>
                </a:extLst>
              </a:tr>
              <a:tr h="0">
                <a:tc>
                  <a:txBody>
                    <a:bodyPr/>
                    <a:lstStyle/>
                    <a:p>
                      <a:pPr algn="l"/>
                      <a:r>
                        <a:rPr kumimoji="1" lang="ja-JP" altLang="en-US" sz="1300" b="1" strike="noStrike" dirty="0" smtClean="0">
                          <a:solidFill>
                            <a:schemeClr val="tx1"/>
                          </a:solidFill>
                        </a:rPr>
                        <a:t>▷文化芸術活動の活性化や大阪・関西の多彩で豊かな文化芸術の国内外への魅力発信</a:t>
                      </a:r>
                      <a:endParaRPr kumimoji="1" lang="en-US" altLang="ja-JP" sz="1300" b="1" strike="noStrike" dirty="0" smtClean="0">
                        <a:solidFill>
                          <a:schemeClr val="tx1"/>
                        </a:solidFill>
                      </a:endParaRPr>
                    </a:p>
                    <a:p>
                      <a:pPr algn="l"/>
                      <a:r>
                        <a:rPr kumimoji="1" lang="ja-JP" altLang="en-US" sz="1300" b="1" strike="noStrike" dirty="0" smtClean="0">
                          <a:solidFill>
                            <a:schemeClr val="tx1"/>
                          </a:solidFill>
                        </a:rPr>
                        <a:t>　　</a:t>
                      </a:r>
                      <a:r>
                        <a:rPr kumimoji="1" lang="ja-JP" altLang="en-US" sz="1200" b="0" strike="noStrike" dirty="0" smtClean="0">
                          <a:solidFill>
                            <a:schemeClr val="tx1"/>
                          </a:solidFill>
                        </a:rPr>
                        <a:t>大阪・関西における文化芸術活動を活性化するとともに、多彩で豊かな文化を核とした都市魅力を創造し、広く国内外に</a:t>
                      </a:r>
                      <a:endParaRPr kumimoji="1" lang="en-US" altLang="ja-JP" sz="1200" b="0" strike="noStrike" dirty="0" smtClean="0">
                        <a:solidFill>
                          <a:schemeClr val="tx1"/>
                        </a:solidFill>
                      </a:endParaRPr>
                    </a:p>
                    <a:p>
                      <a:pPr algn="l"/>
                      <a:r>
                        <a:rPr kumimoji="1" lang="ja-JP" altLang="en-US" sz="1200" b="0" strike="noStrike" dirty="0" smtClean="0">
                          <a:solidFill>
                            <a:schemeClr val="tx1"/>
                          </a:solidFill>
                        </a:rPr>
                        <a:t>　　発信することで、観光誘客の促進につなげることが必要。</a:t>
                      </a:r>
                      <a:endParaRPr kumimoji="1" lang="en-US" altLang="ja-JP" sz="1300" b="1" strike="noStrike" dirty="0" smtClean="0">
                        <a:solidFill>
                          <a:schemeClr val="tx1"/>
                        </a:solidFill>
                      </a:endParaRPr>
                    </a:p>
                  </a:txBody>
                  <a:tcPr marL="100806" marR="100806" marT="50403" marB="50403" anchor="ctr"/>
                </a:tc>
                <a:extLst>
                  <a:ext uri="{0D108BD9-81ED-4DB2-BD59-A6C34878D82A}">
                    <a16:rowId xmlns:a16="http://schemas.microsoft.com/office/drawing/2014/main" val="3627714765"/>
                  </a:ext>
                </a:extLst>
              </a:tr>
              <a:tr h="0">
                <a:tc>
                  <a:txBody>
                    <a:bodyPr/>
                    <a:lstStyle/>
                    <a:p>
                      <a:pPr algn="l"/>
                      <a:r>
                        <a:rPr kumimoji="1" lang="ja-JP" altLang="en-US" sz="1300" b="1" strike="noStrike" dirty="0" smtClean="0">
                          <a:solidFill>
                            <a:schemeClr val="tx1"/>
                          </a:solidFill>
                        </a:rPr>
                        <a:t>▷</a:t>
                      </a:r>
                      <a:r>
                        <a:rPr kumimoji="1" lang="ja-JP" altLang="en-US" sz="1300" b="1" u="none" strike="noStrike" dirty="0" smtClean="0">
                          <a:solidFill>
                            <a:schemeClr val="tx1"/>
                          </a:solidFill>
                        </a:rPr>
                        <a:t>万博会場から広域周遊（大阪・関西、日本各地）に繋げる観光ルートの整備・充実及び国内外への情報発信</a:t>
                      </a:r>
                      <a:endParaRPr kumimoji="1" lang="en-US" altLang="ja-JP" sz="1300" b="1" u="none" strike="noStrike" dirty="0" smtClean="0">
                        <a:solidFill>
                          <a:schemeClr val="tx1"/>
                        </a:solidFill>
                      </a:endParaRPr>
                    </a:p>
                    <a:p>
                      <a:pPr algn="l"/>
                      <a:r>
                        <a:rPr kumimoji="1" lang="ja-JP" altLang="en-US" sz="1200" strike="noStrike" dirty="0" smtClean="0">
                          <a:solidFill>
                            <a:schemeClr val="tx1"/>
                          </a:solidFill>
                        </a:rPr>
                        <a:t>　　大阪・関西をはじめ日本の観光資源や文化芸術等の魅力を世界に発信し、アジアに加えて欧米豪など幅広い国・地域からの</a:t>
                      </a:r>
                      <a:endParaRPr kumimoji="1" lang="en-US" altLang="ja-JP" sz="1200" strike="noStrike" dirty="0" smtClean="0">
                        <a:solidFill>
                          <a:schemeClr val="tx1"/>
                        </a:solidFill>
                      </a:endParaRPr>
                    </a:p>
                    <a:p>
                      <a:pPr algn="l"/>
                      <a:r>
                        <a:rPr kumimoji="1" lang="ja-JP" altLang="en-US" sz="1200" strike="noStrike" dirty="0" smtClean="0">
                          <a:solidFill>
                            <a:schemeClr val="tx1"/>
                          </a:solidFill>
                        </a:rPr>
                        <a:t>　　誘客促進に繋げるため、広域観光ルートの充実や効果的な情報発信を図ることが必要。</a:t>
                      </a:r>
                      <a:endParaRPr kumimoji="1" lang="ja-JP" altLang="en-US" sz="1200" strike="noStrike"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1592647243"/>
                  </a:ext>
                </a:extLst>
              </a:tr>
            </a:tbl>
          </a:graphicData>
        </a:graphic>
      </p:graphicFrame>
      <p:sp>
        <p:nvSpPr>
          <p:cNvPr id="2" name="スライド番号プレースホルダー 1"/>
          <p:cNvSpPr>
            <a:spLocks noGrp="1"/>
          </p:cNvSpPr>
          <p:nvPr>
            <p:ph type="sldNum" sz="quarter" idx="12"/>
          </p:nvPr>
        </p:nvSpPr>
        <p:spPr>
          <a:xfrm>
            <a:off x="7808305" y="6800384"/>
            <a:ext cx="2268141" cy="383297"/>
          </a:xfrm>
        </p:spPr>
        <p:txBody>
          <a:bodyPr/>
          <a:lstStyle/>
          <a:p>
            <a:r>
              <a:rPr kumimoji="1" lang="en-US" altLang="ja-JP" dirty="0" smtClean="0"/>
              <a:t>38</a:t>
            </a:r>
            <a:endParaRPr kumimoji="1" lang="ja-JP" altLang="en-US" dirty="0"/>
          </a:p>
        </p:txBody>
      </p:sp>
    </p:spTree>
    <p:extLst>
      <p:ext uri="{BB962C8B-B14F-4D97-AF65-F5344CB8AC3E}">
        <p14:creationId xmlns:p14="http://schemas.microsoft.com/office/powerpoint/2010/main" val="3316294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270312" y="1307332"/>
          <a:ext cx="9540001" cy="5424792"/>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424792">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水上交通ネットワーク構築</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□新たな水上交通ネットワークの</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開拓</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・海上交通の活性化に向けた社会実験を</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実施予定（大阪市臨海部～泉州地域</a:t>
                      </a:r>
                      <a:r>
                        <a:rPr lang="en-US" altLang="ja-JP" sz="1100" dirty="0" smtClean="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endParaRPr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・海と川の結節点としての中之島</a:t>
                      </a:r>
                      <a:r>
                        <a:rPr lang="en-US" altLang="ja-JP" sz="1100" dirty="0" smtClean="0">
                          <a:solidFill>
                            <a:schemeClr val="tx1"/>
                          </a:solidFill>
                          <a:latin typeface="BIZ UDPゴシック" panose="020B0400000000000000" pitchFamily="50" charset="-128"/>
                          <a:ea typeface="BIZ UDPゴシック" panose="020B0400000000000000" pitchFamily="50" charset="-128"/>
                        </a:rPr>
                        <a:t>GATE</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ターミナルの整備検討</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・淀川大堰閘門整備工事（２０２２年～）</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ts val="15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淀川舟運活性化協議会（２０２２年～）</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□万博会場を起点とした水上交通</a:t>
                      </a:r>
                      <a:endParaRPr kumimoji="1" lang="en-US" altLang="ja-JP"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ネットワークの構築</a:t>
                      </a:r>
                      <a:endParaRPr kumimoji="1" lang="en-US" altLang="ja-JP"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・夢洲と大阪市内</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水の回廊</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err="1"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大阪湾内</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の拠点（関空、泉州、兵庫エリア等）が</a:t>
                      </a:r>
                      <a:r>
                        <a:rPr kumimoji="1" lang="ja-JP" altLang="en-US" sz="1100" b="0" i="0" u="none" strike="noStrike" kern="1200" cap="none" spc="0" normalizeH="0" baseline="0" noProof="0" dirty="0" err="1"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つ</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ながることで、ベイエリアが活性化</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・万博会場と京都方面がつながり、「淀川</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舟運」が活性化</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□大阪と関西・西日本エリアとの</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水上交通ネットワーク形成</a:t>
                      </a: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・夢洲（</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）と関西・西日本等を結ぶ水上</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観光ルートが構築</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55738"/>
            <a:ext cx="9540000" cy="276999"/>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a:t>
            </a:r>
            <a:r>
              <a:rPr lang="ja-JP" altLang="en-US" sz="1200" dirty="0" smtClean="0">
                <a:latin typeface="BIZ UDPゴシック" panose="020B0400000000000000" pitchFamily="50" charset="-128"/>
                <a:ea typeface="BIZ UDPゴシック" panose="020B0400000000000000" pitchFamily="50" charset="-128"/>
              </a:rPr>
              <a:t>水上交通ネットワーク</a:t>
            </a:r>
            <a:r>
              <a:rPr lang="ja-JP" altLang="en-US" sz="1200" dirty="0">
                <a:solidFill>
                  <a:prstClr val="black"/>
                </a:solidFill>
                <a:latin typeface="BIZ UDPゴシック" panose="020B0400000000000000" pitchFamily="50" charset="-128"/>
                <a:ea typeface="BIZ UDPゴシック" panose="020B0400000000000000" pitchFamily="50" charset="-128"/>
              </a:rPr>
              <a:t>の構築を進める</a:t>
            </a:r>
            <a:r>
              <a:rPr lang="ja-JP" altLang="en-US" sz="1200" dirty="0" smtClean="0">
                <a:solidFill>
                  <a:prstClr val="black"/>
                </a:solidFill>
                <a:latin typeface="BIZ UDPゴシック" panose="020B0400000000000000" pitchFamily="50" charset="-128"/>
                <a:ea typeface="BIZ UDPゴシック" panose="020B0400000000000000" pitchFamily="50" charset="-128"/>
              </a:rPr>
              <a:t>。</a:t>
            </a:r>
            <a:endParaRPr lang="ja-JP" altLang="en-US" sz="1200" dirty="0">
              <a:solidFill>
                <a:prstClr val="black"/>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⑩　多様な都市魅力の創出・</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発信</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～水上交通ネットワーク</a:t>
            </a:r>
            <a:r>
              <a:rPr kumimoji="1" lang="ja-JP" altLang="en-US" sz="1600" b="1" dirty="0" smtClean="0">
                <a:solidFill>
                  <a:prstClr val="white"/>
                </a:solidFill>
                <a:latin typeface="BIZ UDPゴシック" panose="020B0400000000000000" pitchFamily="50" charset="-128"/>
                <a:ea typeface="BIZ UDPゴシック" panose="020B0400000000000000" pitchFamily="50" charset="-128"/>
              </a:rPr>
              <a:t>構築～</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40424" y="945664"/>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pSp>
        <p:nvGrpSpPr>
          <p:cNvPr id="27" name="グループ化 26"/>
          <p:cNvGrpSpPr/>
          <p:nvPr/>
        </p:nvGrpSpPr>
        <p:grpSpPr>
          <a:xfrm>
            <a:off x="2038293" y="3951274"/>
            <a:ext cx="2447918" cy="2015289"/>
            <a:chOff x="1317274" y="4114689"/>
            <a:chExt cx="2447918" cy="2015289"/>
          </a:xfrm>
        </p:grpSpPr>
        <p:grpSp>
          <p:nvGrpSpPr>
            <p:cNvPr id="28" name="グループ化 27"/>
            <p:cNvGrpSpPr/>
            <p:nvPr/>
          </p:nvGrpSpPr>
          <p:grpSpPr>
            <a:xfrm>
              <a:off x="1317274" y="4125723"/>
              <a:ext cx="2390177" cy="2004255"/>
              <a:chOff x="1830228" y="2542072"/>
              <a:chExt cx="2390177" cy="1426013"/>
            </a:xfrm>
          </p:grpSpPr>
          <p:pic>
            <p:nvPicPr>
              <p:cNvPr id="45" name="図 44"/>
              <p:cNvPicPr>
                <a:picLocks noChangeAspect="1"/>
              </p:cNvPicPr>
              <p:nvPr/>
            </p:nvPicPr>
            <p:blipFill rotWithShape="1">
              <a:blip r:embed="rId3"/>
              <a:srcRect l="55997" t="2630" r="1" b="54484"/>
              <a:stretch/>
            </p:blipFill>
            <p:spPr>
              <a:xfrm>
                <a:off x="1830228" y="2542072"/>
                <a:ext cx="2390177" cy="1426013"/>
              </a:xfrm>
              <a:prstGeom prst="rect">
                <a:avLst/>
              </a:prstGeom>
              <a:ln>
                <a:noFill/>
              </a:ln>
            </p:spPr>
          </p:pic>
          <p:sp>
            <p:nvSpPr>
              <p:cNvPr id="46" name="正方形/長方形 45">
                <a:extLst>
                  <a:ext uri="{FF2B5EF4-FFF2-40B4-BE49-F238E27FC236}">
                    <a16:creationId xmlns:a16="http://schemas.microsoft.com/office/drawing/2014/main" id="{629137E7-C1B9-4208-BA8D-6F2122E10AF2}"/>
                  </a:ext>
                </a:extLst>
              </p:cNvPr>
              <p:cNvSpPr/>
              <p:nvPr/>
            </p:nvSpPr>
            <p:spPr>
              <a:xfrm>
                <a:off x="1983819" y="2793115"/>
                <a:ext cx="409459" cy="152133"/>
              </a:xfrm>
              <a:prstGeom prst="rect">
                <a:avLst/>
              </a:prstGeom>
              <a:solidFill>
                <a:schemeClr val="bg1">
                  <a:alpha val="7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52585BD4-9DA7-4BD2-87C4-82F542D3C6A3}"/>
                  </a:ext>
                </a:extLst>
              </p:cNvPr>
              <p:cNvSpPr/>
              <p:nvPr/>
            </p:nvSpPr>
            <p:spPr>
              <a:xfrm>
                <a:off x="3858778" y="2660462"/>
                <a:ext cx="313475" cy="1095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29" name="正方形/長方形 28">
              <a:extLst>
                <a:ext uri="{FF2B5EF4-FFF2-40B4-BE49-F238E27FC236}">
                  <a16:creationId xmlns:a16="http://schemas.microsoft.com/office/drawing/2014/main" id="{629137E7-C1B9-4208-BA8D-6F2122E10AF2}"/>
                </a:ext>
              </a:extLst>
            </p:cNvPr>
            <p:cNvSpPr/>
            <p:nvPr/>
          </p:nvSpPr>
          <p:spPr>
            <a:xfrm>
              <a:off x="2037038" y="5466281"/>
              <a:ext cx="473603" cy="15930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堺旧港</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629137E7-C1B9-4208-BA8D-6F2122E10AF2}"/>
                </a:ext>
              </a:extLst>
            </p:cNvPr>
            <p:cNvSpPr/>
            <p:nvPr/>
          </p:nvSpPr>
          <p:spPr>
            <a:xfrm>
              <a:off x="2233508" y="4681136"/>
              <a:ext cx="331901" cy="151122"/>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1" name="フリーフォーム 30"/>
            <p:cNvSpPr/>
            <p:nvPr/>
          </p:nvSpPr>
          <p:spPr>
            <a:xfrm rot="813609">
              <a:off x="1622288" y="4871050"/>
              <a:ext cx="759294" cy="48976"/>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flipV="1">
              <a:off x="2598493" y="4114689"/>
              <a:ext cx="967081" cy="765321"/>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台形 32"/>
            <p:cNvSpPr/>
            <p:nvPr/>
          </p:nvSpPr>
          <p:spPr>
            <a:xfrm rot="3162618" flipV="1">
              <a:off x="3042124" y="4365838"/>
              <a:ext cx="233337" cy="77179"/>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2247129" y="5056566"/>
              <a:ext cx="445559" cy="491450"/>
            </a:xfrm>
            <a:custGeom>
              <a:avLst/>
              <a:gdLst>
                <a:gd name="connsiteX0" fmla="*/ 147019 w 425693"/>
                <a:gd name="connsiteY0" fmla="*/ 0 h 435429"/>
                <a:gd name="connsiteX1" fmla="*/ 25099 w 425693"/>
                <a:gd name="connsiteY1" fmla="*/ 52251 h 435429"/>
                <a:gd name="connsiteX2" fmla="*/ 16390 w 425693"/>
                <a:gd name="connsiteY2" fmla="*/ 209006 h 435429"/>
                <a:gd name="connsiteX3" fmla="*/ 207979 w 425693"/>
                <a:gd name="connsiteY3" fmla="*/ 357051 h 435429"/>
                <a:gd name="connsiteX4" fmla="*/ 425693 w 425693"/>
                <a:gd name="connsiteY4" fmla="*/ 435429 h 435429"/>
                <a:gd name="connsiteX5" fmla="*/ 425693 w 425693"/>
                <a:gd name="connsiteY5" fmla="*/ 435429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3" h="435429">
                  <a:moveTo>
                    <a:pt x="147019" y="0"/>
                  </a:moveTo>
                  <a:cubicBezTo>
                    <a:pt x="96944" y="8708"/>
                    <a:pt x="46870" y="17417"/>
                    <a:pt x="25099" y="52251"/>
                  </a:cubicBezTo>
                  <a:cubicBezTo>
                    <a:pt x="3328" y="87085"/>
                    <a:pt x="-14090" y="158206"/>
                    <a:pt x="16390" y="209006"/>
                  </a:cubicBezTo>
                  <a:cubicBezTo>
                    <a:pt x="46870" y="259806"/>
                    <a:pt x="139762" y="319314"/>
                    <a:pt x="207979" y="357051"/>
                  </a:cubicBezTo>
                  <a:cubicBezTo>
                    <a:pt x="276196" y="394788"/>
                    <a:pt x="425693" y="435429"/>
                    <a:pt x="425693" y="435429"/>
                  </a:cubicBezTo>
                  <a:lnTo>
                    <a:pt x="425693" y="435429"/>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p:nvPr/>
          </p:nvGrpSpPr>
          <p:grpSpPr>
            <a:xfrm>
              <a:off x="2732431" y="4485023"/>
              <a:ext cx="546452" cy="504408"/>
              <a:chOff x="5906813" y="3734328"/>
              <a:chExt cx="546452" cy="504408"/>
            </a:xfrm>
          </p:grpSpPr>
          <p:sp>
            <p:nvSpPr>
              <p:cNvPr id="43" name="フリーフォーム 42"/>
              <p:cNvSpPr/>
              <p:nvPr/>
            </p:nvSpPr>
            <p:spPr>
              <a:xfrm flipH="1">
                <a:off x="6407546" y="3734328"/>
                <a:ext cx="45719" cy="218279"/>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4445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5906813" y="4017665"/>
                <a:ext cx="296005" cy="221071"/>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4445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フリーフォーム 38"/>
            <p:cNvSpPr/>
            <p:nvPr/>
          </p:nvSpPr>
          <p:spPr>
            <a:xfrm>
              <a:off x="3020717" y="4679171"/>
              <a:ext cx="231425" cy="243789"/>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629137E7-C1B9-4208-BA8D-6F2122E10AF2}"/>
                </a:ext>
              </a:extLst>
            </p:cNvPr>
            <p:cNvSpPr/>
            <p:nvPr/>
          </p:nvSpPr>
          <p:spPr>
            <a:xfrm>
              <a:off x="3313569" y="4728954"/>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a:t>
              </a:r>
              <a:r>
                <a:rPr kumimoji="1" lang="ja-JP" altLang="en-US" sz="700" b="1" dirty="0" smtClean="0">
                  <a:solidFill>
                    <a:schemeClr val="tx1"/>
                  </a:solidFill>
                  <a:latin typeface="Meiryo UI" panose="020B0604030504040204" pitchFamily="50" charset="-128"/>
                  <a:ea typeface="Meiryo UI" panose="020B0604030504040204" pitchFamily="50" charset="-128"/>
                </a:rPr>
                <a:t>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cxnSp>
          <p:nvCxnSpPr>
            <p:cNvPr id="41" name="直線矢印コネクタ 40"/>
            <p:cNvCxnSpPr/>
            <p:nvPr/>
          </p:nvCxnSpPr>
          <p:spPr>
            <a:xfrm flipH="1" flipV="1">
              <a:off x="3013752" y="4772842"/>
              <a:ext cx="632448" cy="1232002"/>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42" name="楕円 57">
              <a:extLst>
                <a:ext uri="{FF2B5EF4-FFF2-40B4-BE49-F238E27FC236}">
                  <a16:creationId xmlns:a16="http://schemas.microsoft.com/office/drawing/2014/main" id="{B9D7130E-388E-494E-B1CF-69D594C9D490}"/>
                </a:ext>
              </a:extLst>
            </p:cNvPr>
            <p:cNvSpPr>
              <a:spLocks noChangeAspect="1"/>
            </p:cNvSpPr>
            <p:nvPr/>
          </p:nvSpPr>
          <p:spPr>
            <a:xfrm>
              <a:off x="2424330" y="4944506"/>
              <a:ext cx="167027" cy="152755"/>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latin typeface="Meiryo UI" panose="020B0604030504040204" pitchFamily="50" charset="-128"/>
                <a:ea typeface="Meiryo UI" panose="020B0604030504040204" pitchFamily="50" charset="-128"/>
              </a:endParaRPr>
            </a:p>
          </p:txBody>
        </p:sp>
      </p:grpSp>
      <p:grpSp>
        <p:nvGrpSpPr>
          <p:cNvPr id="48" name="グループ化 47"/>
          <p:cNvGrpSpPr>
            <a:grpSpLocks noChangeAspect="1"/>
          </p:cNvGrpSpPr>
          <p:nvPr/>
        </p:nvGrpSpPr>
        <p:grpSpPr>
          <a:xfrm>
            <a:off x="2154340" y="5606335"/>
            <a:ext cx="2330344" cy="1166130"/>
            <a:chOff x="11636945" y="4850444"/>
            <a:chExt cx="1804087" cy="1007972"/>
          </a:xfrm>
        </p:grpSpPr>
        <p:sp>
          <p:nvSpPr>
            <p:cNvPr id="49" name="正方形/長方形 48"/>
            <p:cNvSpPr/>
            <p:nvPr/>
          </p:nvSpPr>
          <p:spPr>
            <a:xfrm>
              <a:off x="11888367" y="5627102"/>
              <a:ext cx="1427775" cy="2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全体図</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a:grpSpLocks noChangeAspect="1"/>
            </p:cNvGrpSpPr>
            <p:nvPr/>
          </p:nvGrpSpPr>
          <p:grpSpPr>
            <a:xfrm>
              <a:off x="11636945" y="4850444"/>
              <a:ext cx="1804087" cy="821214"/>
              <a:chOff x="60177" y="824041"/>
              <a:chExt cx="1904674" cy="876918"/>
            </a:xfrm>
          </p:grpSpPr>
          <p:grpSp>
            <p:nvGrpSpPr>
              <p:cNvPr id="51" name="グループ化 50">
                <a:extLst>
                  <a:ext uri="{FF2B5EF4-FFF2-40B4-BE49-F238E27FC236}">
                    <a16:creationId xmlns:a16="http://schemas.microsoft.com/office/drawing/2014/main" id="{6940BFB5-9847-4C4C-B7BF-76781C6D669C}"/>
                  </a:ext>
                </a:extLst>
              </p:cNvPr>
              <p:cNvGrpSpPr/>
              <p:nvPr/>
            </p:nvGrpSpPr>
            <p:grpSpPr>
              <a:xfrm>
                <a:off x="60177" y="824041"/>
                <a:ext cx="1904674" cy="876918"/>
                <a:chOff x="60177" y="824041"/>
                <a:chExt cx="1904674" cy="876918"/>
              </a:xfrm>
            </p:grpSpPr>
            <p:pic>
              <p:nvPicPr>
                <p:cNvPr id="53" name="図 52"/>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2" y="852035"/>
                  <a:ext cx="1865909" cy="848924"/>
                </a:xfrm>
                <a:prstGeom prst="rect">
                  <a:avLst/>
                </a:prstGeom>
              </p:spPr>
            </p:pic>
            <p:sp>
              <p:nvSpPr>
                <p:cNvPr id="54" name="テキスト ボックス 81"/>
                <p:cNvSpPr txBox="1"/>
                <p:nvPr/>
              </p:nvSpPr>
              <p:spPr>
                <a:xfrm>
                  <a:off x="674724" y="824041"/>
                  <a:ext cx="732724" cy="149371"/>
                </a:xfrm>
                <a:prstGeom prst="rect">
                  <a:avLst/>
                </a:prstGeom>
                <a:noFill/>
              </p:spPr>
              <p:txBody>
                <a:bodyPr wrap="none" rtlCol="0">
                  <a:spAutoFit/>
                </a:bodyPr>
                <a:lstStyle/>
                <a:p>
                  <a:pPr>
                    <a:spcAft>
                      <a:spcPts val="0"/>
                    </a:spcAft>
                  </a:pPr>
                  <a:r>
                    <a:rPr lang="ja-JP" sz="7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大阪市中央卸売市場</a:t>
                  </a:r>
                  <a:endParaRPr lang="ja-JP" sz="12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5" name="テキスト ボックス 82"/>
                <p:cNvSpPr txBox="1"/>
                <p:nvPr/>
              </p:nvSpPr>
              <p:spPr>
                <a:xfrm>
                  <a:off x="1458100" y="1136546"/>
                  <a:ext cx="445620" cy="257613"/>
                </a:xfrm>
                <a:prstGeom prst="rect">
                  <a:avLst/>
                </a:prstGeom>
                <a:noFill/>
              </p:spPr>
              <p:txBody>
                <a:bodyPr wrap="none" rtlCol="0">
                  <a:spAutoFit/>
                </a:bodyPr>
                <a:lstStyle/>
                <a:p>
                  <a:pPr>
                    <a:spcAft>
                      <a:spcPts val="0"/>
                    </a:spcAft>
                  </a:pPr>
                  <a:r>
                    <a:rPr lang="ja-JP" sz="7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ノースピア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6" name="テキスト ボックス 83"/>
                <p:cNvSpPr txBox="1"/>
                <p:nvPr/>
              </p:nvSpPr>
              <p:spPr>
                <a:xfrm>
                  <a:off x="60177" y="1223149"/>
                  <a:ext cx="517644" cy="257613"/>
                </a:xfrm>
                <a:prstGeom prst="rect">
                  <a:avLst/>
                </a:prstGeom>
                <a:noFill/>
              </p:spPr>
              <p:txBody>
                <a:bodyPr wrap="none" rtlCol="0">
                  <a:spAutoFit/>
                </a:bodyPr>
                <a:lstStyle/>
                <a:p>
                  <a:pPr>
                    <a:spcAft>
                      <a:spcPts val="0"/>
                    </a:spcAft>
                  </a:pPr>
                  <a:r>
                    <a:rPr lang="ja-JP" sz="8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サウスピア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52" name="テキスト ボックス 51"/>
              <p:cNvSpPr txBox="1"/>
              <p:nvPr/>
            </p:nvSpPr>
            <p:spPr>
              <a:xfrm>
                <a:off x="781319" y="1146045"/>
                <a:ext cx="438006" cy="257613"/>
              </a:xfrm>
              <a:prstGeom prst="rect">
                <a:avLst/>
              </a:prstGeom>
              <a:noFill/>
            </p:spPr>
            <p:txBody>
              <a:bodyPr wrap="none" rtlCol="0">
                <a:spAutoFit/>
              </a:bodyPr>
              <a:lstStyle/>
              <a:p>
                <a:pPr>
                  <a:spcAft>
                    <a:spcPts val="0"/>
                  </a:spcAft>
                </a:pPr>
                <a:r>
                  <a:rPr lang="ja-JP" sz="6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 安治川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cxnSp>
        <p:nvCxnSpPr>
          <p:cNvPr id="57" name="直線矢印コネクタ 56"/>
          <p:cNvCxnSpPr/>
          <p:nvPr/>
        </p:nvCxnSpPr>
        <p:spPr>
          <a:xfrm>
            <a:off x="3656054" y="3931015"/>
            <a:ext cx="194692" cy="194668"/>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58" name="ホームベース 57"/>
          <p:cNvSpPr/>
          <p:nvPr/>
        </p:nvSpPr>
        <p:spPr>
          <a:xfrm>
            <a:off x="3515045" y="3468471"/>
            <a:ext cx="1145808" cy="527724"/>
          </a:xfrm>
          <a:prstGeom prst="homePlate">
            <a:avLst>
              <a:gd name="adj" fmla="val 0"/>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▲淀川</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大堰</a:t>
            </a: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閘門</a:t>
            </a:r>
            <a:endParaRPr kumimoji="1"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完成イメージ</a:t>
            </a:r>
            <a:endParaRPr kumimoji="1"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　　　（出典）国土交通省</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pic>
        <p:nvPicPr>
          <p:cNvPr id="103" name="図 102"/>
          <p:cNvPicPr>
            <a:picLocks noChangeAspect="1"/>
          </p:cNvPicPr>
          <p:nvPr/>
        </p:nvPicPr>
        <p:blipFill rotWithShape="1">
          <a:blip r:embed="rId5">
            <a:extLst>
              <a:ext uri="{28A0092B-C50C-407E-A947-70E740481C1C}">
                <a14:useLocalDpi xmlns:a14="http://schemas.microsoft.com/office/drawing/2010/main" val="0"/>
              </a:ext>
            </a:extLst>
          </a:blip>
          <a:srcRect l="35959" t="7508" b="17490"/>
          <a:stretch/>
        </p:blipFill>
        <p:spPr>
          <a:xfrm>
            <a:off x="7248661" y="2945053"/>
            <a:ext cx="2531095" cy="2285739"/>
          </a:xfrm>
          <a:prstGeom prst="rect">
            <a:avLst/>
          </a:prstGeom>
          <a:ln>
            <a:noFill/>
          </a:ln>
        </p:spPr>
      </p:pic>
      <p:sp>
        <p:nvSpPr>
          <p:cNvPr id="104" name="楕円 57">
            <a:extLst>
              <a:ext uri="{FF2B5EF4-FFF2-40B4-BE49-F238E27FC236}">
                <a16:creationId xmlns:a16="http://schemas.microsoft.com/office/drawing/2014/main" id="{B9D7130E-388E-494E-B1CF-69D594C9D490}"/>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latin typeface="Meiryo UI" panose="020B0604030504040204" pitchFamily="50" charset="-128"/>
              <a:ea typeface="Meiryo UI" panose="020B0604030504040204" pitchFamily="50" charset="-128"/>
            </a:endParaRPr>
          </a:p>
        </p:txBody>
      </p:sp>
      <p:sp>
        <p:nvSpPr>
          <p:cNvPr id="105" name="正方形/長方形 104">
            <a:extLst>
              <a:ext uri="{FF2B5EF4-FFF2-40B4-BE49-F238E27FC236}">
                <a16:creationId xmlns:a16="http://schemas.microsoft.com/office/drawing/2014/main" id="{629137E7-C1B9-4208-BA8D-6F2122E10AF2}"/>
              </a:ext>
            </a:extLst>
          </p:cNvPr>
          <p:cNvSpPr/>
          <p:nvPr/>
        </p:nvSpPr>
        <p:spPr>
          <a:xfrm>
            <a:off x="9313492" y="3973333"/>
            <a:ext cx="380929" cy="30866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夢洲</a:t>
            </a: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900" b="1" dirty="0" smtClean="0">
                <a:solidFill>
                  <a:schemeClr val="tx1"/>
                </a:solidFill>
                <a:latin typeface="Meiryo UI" panose="020B0604030504040204" pitchFamily="50" charset="-128"/>
                <a:ea typeface="Meiryo UI" panose="020B0604030504040204" pitchFamily="50" charset="-128"/>
              </a:rPr>
              <a:t>(IR)</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06" name="正方形/長方形 105">
            <a:extLst>
              <a:ext uri="{FF2B5EF4-FFF2-40B4-BE49-F238E27FC236}">
                <a16:creationId xmlns:a16="http://schemas.microsoft.com/office/drawing/2014/main" id="{629137E7-C1B9-4208-BA8D-6F2122E10AF2}"/>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07" name="正方形/長方形 106">
            <a:extLst>
              <a:ext uri="{FF2B5EF4-FFF2-40B4-BE49-F238E27FC236}">
                <a16:creationId xmlns:a16="http://schemas.microsoft.com/office/drawing/2014/main" id="{629137E7-C1B9-4208-BA8D-6F2122E10AF2}"/>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08" name="フリーフォーム 107"/>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629137E7-C1B9-4208-BA8D-6F2122E10AF2}"/>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10" name="フリーフォーム 109"/>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矢印コネクタ 110"/>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pic>
        <p:nvPicPr>
          <p:cNvPr id="112" name="図 111"/>
          <p:cNvPicPr>
            <a:picLocks noChangeAspect="1"/>
          </p:cNvPicPr>
          <p:nvPr/>
        </p:nvPicPr>
        <p:blipFill rotWithShape="1">
          <a:blip r:embed="rId3"/>
          <a:srcRect l="28430" t="2631" b="19531"/>
          <a:stretch/>
        </p:blipFill>
        <p:spPr>
          <a:xfrm>
            <a:off x="4619147" y="3296413"/>
            <a:ext cx="2532089" cy="2317228"/>
          </a:xfrm>
          <a:prstGeom prst="rect">
            <a:avLst/>
          </a:prstGeom>
          <a:ln>
            <a:noFill/>
          </a:ln>
        </p:spPr>
      </p:pic>
      <p:grpSp>
        <p:nvGrpSpPr>
          <p:cNvPr id="113" name="グループ化 112"/>
          <p:cNvGrpSpPr/>
          <p:nvPr/>
        </p:nvGrpSpPr>
        <p:grpSpPr>
          <a:xfrm>
            <a:off x="4671446" y="3522101"/>
            <a:ext cx="2300773" cy="1553269"/>
            <a:chOff x="901464" y="-1276204"/>
            <a:chExt cx="2300772" cy="1477255"/>
          </a:xfrm>
        </p:grpSpPr>
        <p:sp>
          <p:nvSpPr>
            <p:cNvPr id="114" name="角丸四角形 8">
              <a:extLst>
                <a:ext uri="{FF2B5EF4-FFF2-40B4-BE49-F238E27FC236}">
                  <a16:creationId xmlns:a16="http://schemas.microsoft.com/office/drawing/2014/main" id="{77836187-D761-419D-8379-1312BE4B53AC}"/>
                </a:ext>
              </a:extLst>
            </p:cNvPr>
            <p:cNvSpPr/>
            <p:nvPr/>
          </p:nvSpPr>
          <p:spPr>
            <a:xfrm rot="12862055">
              <a:off x="2674170" y="-553019"/>
              <a:ext cx="528066" cy="754070"/>
            </a:xfrm>
            <a:custGeom>
              <a:avLst/>
              <a:gdLst>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273530 w 901194"/>
                <a:gd name="connsiteY6" fmla="*/ 1484195 h 1484195"/>
                <a:gd name="connsiteX7" fmla="*/ 0 w 901194"/>
                <a:gd name="connsiteY7" fmla="*/ 1210665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273530 w 901194"/>
                <a:gd name="connsiteY6" fmla="*/ 1484195 h 1484195"/>
                <a:gd name="connsiteX7" fmla="*/ 91045 w 901194"/>
                <a:gd name="connsiteY7" fmla="*/ 1222069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384989 w 901194"/>
                <a:gd name="connsiteY6" fmla="*/ 1472646 h 1484195"/>
                <a:gd name="connsiteX7" fmla="*/ 91045 w 901194"/>
                <a:gd name="connsiteY7" fmla="*/ 1222069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384989 w 901194"/>
                <a:gd name="connsiteY6" fmla="*/ 1472646 h 1484195"/>
                <a:gd name="connsiteX7" fmla="*/ 139510 w 901194"/>
                <a:gd name="connsiteY7" fmla="*/ 1232284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365965 w 901194"/>
                <a:gd name="connsiteY6" fmla="*/ 1433592 h 1484195"/>
                <a:gd name="connsiteX7" fmla="*/ 139510 w 901194"/>
                <a:gd name="connsiteY7" fmla="*/ 1232284 h 1484195"/>
                <a:gd name="connsiteX8" fmla="*/ 0 w 901194"/>
                <a:gd name="connsiteY8" fmla="*/ 273530 h 1484195"/>
                <a:gd name="connsiteX0" fmla="*/ 0 w 1168721"/>
                <a:gd name="connsiteY0" fmla="*/ 563680 h 1484195"/>
                <a:gd name="connsiteX1" fmla="*/ 541057 w 1168721"/>
                <a:gd name="connsiteY1" fmla="*/ 0 h 1484195"/>
                <a:gd name="connsiteX2" fmla="*/ 895191 w 1168721"/>
                <a:gd name="connsiteY2" fmla="*/ 0 h 1484195"/>
                <a:gd name="connsiteX3" fmla="*/ 1168721 w 1168721"/>
                <a:gd name="connsiteY3" fmla="*/ 273530 h 1484195"/>
                <a:gd name="connsiteX4" fmla="*/ 1168721 w 1168721"/>
                <a:gd name="connsiteY4" fmla="*/ 1210665 h 1484195"/>
                <a:gd name="connsiteX5" fmla="*/ 895191 w 1168721"/>
                <a:gd name="connsiteY5" fmla="*/ 1484195 h 1484195"/>
                <a:gd name="connsiteX6" fmla="*/ 633492 w 1168721"/>
                <a:gd name="connsiteY6" fmla="*/ 1433592 h 1484195"/>
                <a:gd name="connsiteX7" fmla="*/ 407037 w 1168721"/>
                <a:gd name="connsiteY7" fmla="*/ 1232284 h 1484195"/>
                <a:gd name="connsiteX8" fmla="*/ 0 w 1168721"/>
                <a:gd name="connsiteY8" fmla="*/ 563680 h 1484195"/>
                <a:gd name="connsiteX0" fmla="*/ 0 w 1168721"/>
                <a:gd name="connsiteY0" fmla="*/ 563680 h 1484195"/>
                <a:gd name="connsiteX1" fmla="*/ 531627 w 1168721"/>
                <a:gd name="connsiteY1" fmla="*/ 44737 h 1484195"/>
                <a:gd name="connsiteX2" fmla="*/ 895191 w 1168721"/>
                <a:gd name="connsiteY2" fmla="*/ 0 h 1484195"/>
                <a:gd name="connsiteX3" fmla="*/ 1168721 w 1168721"/>
                <a:gd name="connsiteY3" fmla="*/ 273530 h 1484195"/>
                <a:gd name="connsiteX4" fmla="*/ 1168721 w 1168721"/>
                <a:gd name="connsiteY4" fmla="*/ 1210665 h 1484195"/>
                <a:gd name="connsiteX5" fmla="*/ 895191 w 1168721"/>
                <a:gd name="connsiteY5" fmla="*/ 1484195 h 1484195"/>
                <a:gd name="connsiteX6" fmla="*/ 633492 w 1168721"/>
                <a:gd name="connsiteY6" fmla="*/ 1433592 h 1484195"/>
                <a:gd name="connsiteX7" fmla="*/ 407037 w 1168721"/>
                <a:gd name="connsiteY7" fmla="*/ 1232284 h 1484195"/>
                <a:gd name="connsiteX8" fmla="*/ 0 w 1168721"/>
                <a:gd name="connsiteY8" fmla="*/ 563680 h 1484195"/>
                <a:gd name="connsiteX0" fmla="*/ 0 w 1168721"/>
                <a:gd name="connsiteY0" fmla="*/ 563680 h 1484195"/>
                <a:gd name="connsiteX1" fmla="*/ 526912 w 1168721"/>
                <a:gd name="connsiteY1" fmla="*/ 67106 h 1484195"/>
                <a:gd name="connsiteX2" fmla="*/ 895191 w 1168721"/>
                <a:gd name="connsiteY2" fmla="*/ 0 h 1484195"/>
                <a:gd name="connsiteX3" fmla="*/ 1168721 w 1168721"/>
                <a:gd name="connsiteY3" fmla="*/ 273530 h 1484195"/>
                <a:gd name="connsiteX4" fmla="*/ 1168721 w 1168721"/>
                <a:gd name="connsiteY4" fmla="*/ 1210665 h 1484195"/>
                <a:gd name="connsiteX5" fmla="*/ 895191 w 1168721"/>
                <a:gd name="connsiteY5" fmla="*/ 1484195 h 1484195"/>
                <a:gd name="connsiteX6" fmla="*/ 633492 w 1168721"/>
                <a:gd name="connsiteY6" fmla="*/ 1433592 h 1484195"/>
                <a:gd name="connsiteX7" fmla="*/ 407037 w 1168721"/>
                <a:gd name="connsiteY7" fmla="*/ 1232284 h 1484195"/>
                <a:gd name="connsiteX8" fmla="*/ 0 w 1168721"/>
                <a:gd name="connsiteY8" fmla="*/ 563680 h 1484195"/>
                <a:gd name="connsiteX0" fmla="*/ 0 w 1185808"/>
                <a:gd name="connsiteY0" fmla="*/ 563680 h 1484195"/>
                <a:gd name="connsiteX1" fmla="*/ 526912 w 1185808"/>
                <a:gd name="connsiteY1" fmla="*/ 67106 h 1484195"/>
                <a:gd name="connsiteX2" fmla="*/ 895191 w 1185808"/>
                <a:gd name="connsiteY2" fmla="*/ 0 h 1484195"/>
                <a:gd name="connsiteX3" fmla="*/ 1185808 w 1185808"/>
                <a:gd name="connsiteY3" fmla="*/ 210938 h 1484195"/>
                <a:gd name="connsiteX4" fmla="*/ 1168721 w 1185808"/>
                <a:gd name="connsiteY4" fmla="*/ 1210665 h 1484195"/>
                <a:gd name="connsiteX5" fmla="*/ 895191 w 1185808"/>
                <a:gd name="connsiteY5" fmla="*/ 1484195 h 1484195"/>
                <a:gd name="connsiteX6" fmla="*/ 633492 w 1185808"/>
                <a:gd name="connsiteY6" fmla="*/ 1433592 h 1484195"/>
                <a:gd name="connsiteX7" fmla="*/ 407037 w 1185808"/>
                <a:gd name="connsiteY7" fmla="*/ 1232284 h 1484195"/>
                <a:gd name="connsiteX8" fmla="*/ 0 w 1185808"/>
                <a:gd name="connsiteY8" fmla="*/ 563680 h 1484195"/>
                <a:gd name="connsiteX0" fmla="*/ 0 w 1275403"/>
                <a:gd name="connsiteY0" fmla="*/ 563680 h 1484195"/>
                <a:gd name="connsiteX1" fmla="*/ 526912 w 1275403"/>
                <a:gd name="connsiteY1" fmla="*/ 67106 h 1484195"/>
                <a:gd name="connsiteX2" fmla="*/ 895191 w 1275403"/>
                <a:gd name="connsiteY2" fmla="*/ 0 h 1484195"/>
                <a:gd name="connsiteX3" fmla="*/ 1185808 w 1275403"/>
                <a:gd name="connsiteY3" fmla="*/ 210938 h 1484195"/>
                <a:gd name="connsiteX4" fmla="*/ 1275394 w 1275403"/>
                <a:gd name="connsiteY4" fmla="*/ 624190 h 1484195"/>
                <a:gd name="connsiteX5" fmla="*/ 1168721 w 1275403"/>
                <a:gd name="connsiteY5" fmla="*/ 1210665 h 1484195"/>
                <a:gd name="connsiteX6" fmla="*/ 895191 w 1275403"/>
                <a:gd name="connsiteY6" fmla="*/ 1484195 h 1484195"/>
                <a:gd name="connsiteX7" fmla="*/ 633492 w 1275403"/>
                <a:gd name="connsiteY7" fmla="*/ 1433592 h 1484195"/>
                <a:gd name="connsiteX8" fmla="*/ 407037 w 1275403"/>
                <a:gd name="connsiteY8" fmla="*/ 1232284 h 1484195"/>
                <a:gd name="connsiteX9" fmla="*/ 0 w 1275403"/>
                <a:gd name="connsiteY9" fmla="*/ 563680 h 1484195"/>
                <a:gd name="connsiteX0" fmla="*/ 0 w 1275411"/>
                <a:gd name="connsiteY0" fmla="*/ 563680 h 1484195"/>
                <a:gd name="connsiteX1" fmla="*/ 526912 w 1275411"/>
                <a:gd name="connsiteY1" fmla="*/ 67106 h 1484195"/>
                <a:gd name="connsiteX2" fmla="*/ 895191 w 1275411"/>
                <a:gd name="connsiteY2" fmla="*/ 0 h 1484195"/>
                <a:gd name="connsiteX3" fmla="*/ 1229175 w 1275411"/>
                <a:gd name="connsiteY3" fmla="*/ 208398 h 1484195"/>
                <a:gd name="connsiteX4" fmla="*/ 1275394 w 1275411"/>
                <a:gd name="connsiteY4" fmla="*/ 624190 h 1484195"/>
                <a:gd name="connsiteX5" fmla="*/ 1168721 w 1275411"/>
                <a:gd name="connsiteY5" fmla="*/ 1210665 h 1484195"/>
                <a:gd name="connsiteX6" fmla="*/ 895191 w 1275411"/>
                <a:gd name="connsiteY6" fmla="*/ 1484195 h 1484195"/>
                <a:gd name="connsiteX7" fmla="*/ 633492 w 1275411"/>
                <a:gd name="connsiteY7" fmla="*/ 1433592 h 1484195"/>
                <a:gd name="connsiteX8" fmla="*/ 407037 w 1275411"/>
                <a:gd name="connsiteY8" fmla="*/ 1232284 h 1484195"/>
                <a:gd name="connsiteX9" fmla="*/ 0 w 1275411"/>
                <a:gd name="connsiteY9" fmla="*/ 563680 h 1484195"/>
                <a:gd name="connsiteX0" fmla="*/ 0 w 1275464"/>
                <a:gd name="connsiteY0" fmla="*/ 563680 h 1484195"/>
                <a:gd name="connsiteX1" fmla="*/ 526912 w 1275464"/>
                <a:gd name="connsiteY1" fmla="*/ 67106 h 1484195"/>
                <a:gd name="connsiteX2" fmla="*/ 895191 w 1275464"/>
                <a:gd name="connsiteY2" fmla="*/ 0 h 1484195"/>
                <a:gd name="connsiteX3" fmla="*/ 1229175 w 1275464"/>
                <a:gd name="connsiteY3" fmla="*/ 208398 h 1484195"/>
                <a:gd name="connsiteX4" fmla="*/ 1275394 w 1275464"/>
                <a:gd name="connsiteY4" fmla="*/ 624190 h 1484195"/>
                <a:gd name="connsiteX5" fmla="*/ 1168721 w 1275464"/>
                <a:gd name="connsiteY5" fmla="*/ 1210665 h 1484195"/>
                <a:gd name="connsiteX6" fmla="*/ 895191 w 1275464"/>
                <a:gd name="connsiteY6" fmla="*/ 1484195 h 1484195"/>
                <a:gd name="connsiteX7" fmla="*/ 633492 w 1275464"/>
                <a:gd name="connsiteY7" fmla="*/ 1433592 h 1484195"/>
                <a:gd name="connsiteX8" fmla="*/ 407037 w 1275464"/>
                <a:gd name="connsiteY8" fmla="*/ 1232284 h 1484195"/>
                <a:gd name="connsiteX9" fmla="*/ 0 w 1275464"/>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68721 w 1320730"/>
                <a:gd name="connsiteY5" fmla="*/ 1210665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30070 w 1320730"/>
                <a:gd name="connsiteY5" fmla="*/ 1190837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41254 w 1320730"/>
                <a:gd name="connsiteY5" fmla="*/ 1193195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41254 w 1320730"/>
                <a:gd name="connsiteY5" fmla="*/ 1193195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67126"/>
                <a:gd name="connsiteX1" fmla="*/ 526912 w 1320730"/>
                <a:gd name="connsiteY1" fmla="*/ 67106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62931 w 1320730"/>
                <a:gd name="connsiteY1" fmla="*/ 112026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15155 w 1320730"/>
                <a:gd name="connsiteY1" fmla="*/ 2149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15155 w 1320730"/>
                <a:gd name="connsiteY1" fmla="*/ 2149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15155 w 1320730"/>
                <a:gd name="connsiteY1" fmla="*/ 2149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24409 w 1320730"/>
                <a:gd name="connsiteY1" fmla="*/ 22638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27261 w 1320730"/>
                <a:gd name="connsiteY1" fmla="*/ 2403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289129"/>
                <a:gd name="connsiteY0" fmla="*/ 589277 h 1467126"/>
                <a:gd name="connsiteX1" fmla="*/ 495660 w 1289129"/>
                <a:gd name="connsiteY1" fmla="*/ 240332 h 1467126"/>
                <a:gd name="connsiteX2" fmla="*/ 863590 w 1289129"/>
                <a:gd name="connsiteY2" fmla="*/ 0 h 1467126"/>
                <a:gd name="connsiteX3" fmla="*/ 1197574 w 1289129"/>
                <a:gd name="connsiteY3" fmla="*/ 208398 h 1467126"/>
                <a:gd name="connsiteX4" fmla="*/ 1289114 w 1289129"/>
                <a:gd name="connsiteY4" fmla="*/ 649318 h 1467126"/>
                <a:gd name="connsiteX5" fmla="*/ 1109653 w 1289129"/>
                <a:gd name="connsiteY5" fmla="*/ 1193195 h 1467126"/>
                <a:gd name="connsiteX6" fmla="*/ 874975 w 1289129"/>
                <a:gd name="connsiteY6" fmla="*/ 1467126 h 1467126"/>
                <a:gd name="connsiteX7" fmla="*/ 601891 w 1289129"/>
                <a:gd name="connsiteY7" fmla="*/ 1433592 h 1467126"/>
                <a:gd name="connsiteX8" fmla="*/ 375436 w 1289129"/>
                <a:gd name="connsiteY8" fmla="*/ 1232284 h 1467126"/>
                <a:gd name="connsiteX9" fmla="*/ 0 w 1289129"/>
                <a:gd name="connsiteY9" fmla="*/ 589277 h 1467126"/>
                <a:gd name="connsiteX0" fmla="*/ 0 w 1273879"/>
                <a:gd name="connsiteY0" fmla="*/ 636323 h 1467126"/>
                <a:gd name="connsiteX1" fmla="*/ 480410 w 1273879"/>
                <a:gd name="connsiteY1" fmla="*/ 240332 h 1467126"/>
                <a:gd name="connsiteX2" fmla="*/ 848340 w 1273879"/>
                <a:gd name="connsiteY2" fmla="*/ 0 h 1467126"/>
                <a:gd name="connsiteX3" fmla="*/ 1182324 w 1273879"/>
                <a:gd name="connsiteY3" fmla="*/ 208398 h 1467126"/>
                <a:gd name="connsiteX4" fmla="*/ 1273864 w 1273879"/>
                <a:gd name="connsiteY4" fmla="*/ 649318 h 1467126"/>
                <a:gd name="connsiteX5" fmla="*/ 1094403 w 1273879"/>
                <a:gd name="connsiteY5" fmla="*/ 1193195 h 1467126"/>
                <a:gd name="connsiteX6" fmla="*/ 859725 w 1273879"/>
                <a:gd name="connsiteY6" fmla="*/ 1467126 h 1467126"/>
                <a:gd name="connsiteX7" fmla="*/ 586641 w 1273879"/>
                <a:gd name="connsiteY7" fmla="*/ 1433592 h 1467126"/>
                <a:gd name="connsiteX8" fmla="*/ 360186 w 1273879"/>
                <a:gd name="connsiteY8" fmla="*/ 1232284 h 1467126"/>
                <a:gd name="connsiteX9" fmla="*/ 0 w 1273879"/>
                <a:gd name="connsiteY9" fmla="*/ 636323 h 1467126"/>
                <a:gd name="connsiteX0" fmla="*/ 0 w 1271228"/>
                <a:gd name="connsiteY0" fmla="*/ 669320 h 1467126"/>
                <a:gd name="connsiteX1" fmla="*/ 477759 w 1271228"/>
                <a:gd name="connsiteY1" fmla="*/ 240332 h 1467126"/>
                <a:gd name="connsiteX2" fmla="*/ 845689 w 1271228"/>
                <a:gd name="connsiteY2" fmla="*/ 0 h 1467126"/>
                <a:gd name="connsiteX3" fmla="*/ 1179673 w 1271228"/>
                <a:gd name="connsiteY3" fmla="*/ 208398 h 1467126"/>
                <a:gd name="connsiteX4" fmla="*/ 1271213 w 1271228"/>
                <a:gd name="connsiteY4" fmla="*/ 649318 h 1467126"/>
                <a:gd name="connsiteX5" fmla="*/ 1091752 w 1271228"/>
                <a:gd name="connsiteY5" fmla="*/ 1193195 h 1467126"/>
                <a:gd name="connsiteX6" fmla="*/ 857074 w 1271228"/>
                <a:gd name="connsiteY6" fmla="*/ 1467126 h 1467126"/>
                <a:gd name="connsiteX7" fmla="*/ 583990 w 1271228"/>
                <a:gd name="connsiteY7" fmla="*/ 1433592 h 1467126"/>
                <a:gd name="connsiteX8" fmla="*/ 357535 w 1271228"/>
                <a:gd name="connsiteY8" fmla="*/ 1232284 h 1467126"/>
                <a:gd name="connsiteX9" fmla="*/ 0 w 1271228"/>
                <a:gd name="connsiteY9" fmla="*/ 669320 h 1467126"/>
                <a:gd name="connsiteX0" fmla="*/ 0 w 1252521"/>
                <a:gd name="connsiteY0" fmla="*/ 673173 h 1467126"/>
                <a:gd name="connsiteX1" fmla="*/ 459052 w 1252521"/>
                <a:gd name="connsiteY1" fmla="*/ 240332 h 1467126"/>
                <a:gd name="connsiteX2" fmla="*/ 826982 w 1252521"/>
                <a:gd name="connsiteY2" fmla="*/ 0 h 1467126"/>
                <a:gd name="connsiteX3" fmla="*/ 1160966 w 1252521"/>
                <a:gd name="connsiteY3" fmla="*/ 208398 h 1467126"/>
                <a:gd name="connsiteX4" fmla="*/ 1252506 w 1252521"/>
                <a:gd name="connsiteY4" fmla="*/ 649318 h 1467126"/>
                <a:gd name="connsiteX5" fmla="*/ 1073045 w 1252521"/>
                <a:gd name="connsiteY5" fmla="*/ 1193195 h 1467126"/>
                <a:gd name="connsiteX6" fmla="*/ 838367 w 1252521"/>
                <a:gd name="connsiteY6" fmla="*/ 1467126 h 1467126"/>
                <a:gd name="connsiteX7" fmla="*/ 565283 w 1252521"/>
                <a:gd name="connsiteY7" fmla="*/ 1433592 h 1467126"/>
                <a:gd name="connsiteX8" fmla="*/ 338828 w 1252521"/>
                <a:gd name="connsiteY8" fmla="*/ 1232284 h 1467126"/>
                <a:gd name="connsiteX9" fmla="*/ 0 w 1252521"/>
                <a:gd name="connsiteY9" fmla="*/ 673173 h 1467126"/>
                <a:gd name="connsiteX0" fmla="*/ 0 w 1252521"/>
                <a:gd name="connsiteY0" fmla="*/ 673173 h 1467126"/>
                <a:gd name="connsiteX1" fmla="*/ 459052 w 1252521"/>
                <a:gd name="connsiteY1" fmla="*/ 240332 h 1467126"/>
                <a:gd name="connsiteX2" fmla="*/ 826982 w 1252521"/>
                <a:gd name="connsiteY2" fmla="*/ 0 h 1467126"/>
                <a:gd name="connsiteX3" fmla="*/ 1160966 w 1252521"/>
                <a:gd name="connsiteY3" fmla="*/ 208398 h 1467126"/>
                <a:gd name="connsiteX4" fmla="*/ 1252506 w 1252521"/>
                <a:gd name="connsiteY4" fmla="*/ 649318 h 1467126"/>
                <a:gd name="connsiteX5" fmla="*/ 1073045 w 1252521"/>
                <a:gd name="connsiteY5" fmla="*/ 1193195 h 1467126"/>
                <a:gd name="connsiteX6" fmla="*/ 838367 w 1252521"/>
                <a:gd name="connsiteY6" fmla="*/ 1467126 h 1467126"/>
                <a:gd name="connsiteX7" fmla="*/ 565283 w 1252521"/>
                <a:gd name="connsiteY7" fmla="*/ 1433592 h 1467126"/>
                <a:gd name="connsiteX8" fmla="*/ 338828 w 1252521"/>
                <a:gd name="connsiteY8" fmla="*/ 1232284 h 1467126"/>
                <a:gd name="connsiteX9" fmla="*/ 0 w 1252521"/>
                <a:gd name="connsiteY9" fmla="*/ 673173 h 1467126"/>
                <a:gd name="connsiteX0" fmla="*/ 0 w 1252521"/>
                <a:gd name="connsiteY0" fmla="*/ 673173 h 1467126"/>
                <a:gd name="connsiteX1" fmla="*/ 437382 w 1252521"/>
                <a:gd name="connsiteY1" fmla="*/ 268322 h 1467126"/>
                <a:gd name="connsiteX2" fmla="*/ 826982 w 1252521"/>
                <a:gd name="connsiteY2" fmla="*/ 0 h 1467126"/>
                <a:gd name="connsiteX3" fmla="*/ 1160966 w 1252521"/>
                <a:gd name="connsiteY3" fmla="*/ 208398 h 1467126"/>
                <a:gd name="connsiteX4" fmla="*/ 1252506 w 1252521"/>
                <a:gd name="connsiteY4" fmla="*/ 649318 h 1467126"/>
                <a:gd name="connsiteX5" fmla="*/ 1073045 w 1252521"/>
                <a:gd name="connsiteY5" fmla="*/ 1193195 h 1467126"/>
                <a:gd name="connsiteX6" fmla="*/ 838367 w 1252521"/>
                <a:gd name="connsiteY6" fmla="*/ 1467126 h 1467126"/>
                <a:gd name="connsiteX7" fmla="*/ 565283 w 1252521"/>
                <a:gd name="connsiteY7" fmla="*/ 1433592 h 1467126"/>
                <a:gd name="connsiteX8" fmla="*/ 338828 w 1252521"/>
                <a:gd name="connsiteY8" fmla="*/ 1232284 h 1467126"/>
                <a:gd name="connsiteX9" fmla="*/ 0 w 1252521"/>
                <a:gd name="connsiteY9" fmla="*/ 673173 h 1467126"/>
                <a:gd name="connsiteX0" fmla="*/ 0 w 1252521"/>
                <a:gd name="connsiteY0" fmla="*/ 644471 h 1438424"/>
                <a:gd name="connsiteX1" fmla="*/ 437382 w 1252521"/>
                <a:gd name="connsiteY1" fmla="*/ 239620 h 1438424"/>
                <a:gd name="connsiteX2" fmla="*/ 820294 w 1252521"/>
                <a:gd name="connsiteY2" fmla="*/ 0 h 1438424"/>
                <a:gd name="connsiteX3" fmla="*/ 1160966 w 1252521"/>
                <a:gd name="connsiteY3" fmla="*/ 179696 h 1438424"/>
                <a:gd name="connsiteX4" fmla="*/ 1252506 w 1252521"/>
                <a:gd name="connsiteY4" fmla="*/ 620616 h 1438424"/>
                <a:gd name="connsiteX5" fmla="*/ 1073045 w 1252521"/>
                <a:gd name="connsiteY5" fmla="*/ 1164493 h 1438424"/>
                <a:gd name="connsiteX6" fmla="*/ 838367 w 1252521"/>
                <a:gd name="connsiteY6" fmla="*/ 1438424 h 1438424"/>
                <a:gd name="connsiteX7" fmla="*/ 565283 w 1252521"/>
                <a:gd name="connsiteY7" fmla="*/ 1404890 h 1438424"/>
                <a:gd name="connsiteX8" fmla="*/ 338828 w 1252521"/>
                <a:gd name="connsiteY8" fmla="*/ 1203582 h 1438424"/>
                <a:gd name="connsiteX9" fmla="*/ 0 w 1252521"/>
                <a:gd name="connsiteY9" fmla="*/ 644471 h 1438424"/>
                <a:gd name="connsiteX0" fmla="*/ 0 w 1252521"/>
                <a:gd name="connsiteY0" fmla="*/ 634903 h 1428856"/>
                <a:gd name="connsiteX1" fmla="*/ 437382 w 1252521"/>
                <a:gd name="connsiteY1" fmla="*/ 230052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57422 w 1252521"/>
                <a:gd name="connsiteY1" fmla="*/ 238869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77462 w 1252521"/>
                <a:gd name="connsiteY1" fmla="*/ 247686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11481 w 1252521"/>
                <a:gd name="connsiteY1" fmla="*/ 270079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24002 w 1252521"/>
                <a:gd name="connsiteY1" fmla="*/ 287456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24002 w 1252521"/>
                <a:gd name="connsiteY1" fmla="*/ 287456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95954 w 1252521"/>
                <a:gd name="connsiteY7" fmla="*/ 1216312 h 1428856"/>
                <a:gd name="connsiteX8" fmla="*/ 338828 w 1252521"/>
                <a:gd name="connsiteY8" fmla="*/ 1194014 h 1428856"/>
                <a:gd name="connsiteX9" fmla="*/ 0 w 1252521"/>
                <a:gd name="connsiteY9" fmla="*/ 634903 h 1428856"/>
                <a:gd name="connsiteX0" fmla="*/ 0 w 1252521"/>
                <a:gd name="connsiteY0" fmla="*/ 634903 h 1293913"/>
                <a:gd name="connsiteX1" fmla="*/ 424002 w 1252521"/>
                <a:gd name="connsiteY1" fmla="*/ 287456 h 1293913"/>
                <a:gd name="connsiteX2" fmla="*/ 818064 w 1252521"/>
                <a:gd name="connsiteY2" fmla="*/ 0 h 1293913"/>
                <a:gd name="connsiteX3" fmla="*/ 1160966 w 1252521"/>
                <a:gd name="connsiteY3" fmla="*/ 170128 h 1293913"/>
                <a:gd name="connsiteX4" fmla="*/ 1252506 w 1252521"/>
                <a:gd name="connsiteY4" fmla="*/ 611048 h 1293913"/>
                <a:gd name="connsiteX5" fmla="*/ 1073045 w 1252521"/>
                <a:gd name="connsiteY5" fmla="*/ 1154925 h 1293913"/>
                <a:gd name="connsiteX6" fmla="*/ 864294 w 1252521"/>
                <a:gd name="connsiteY6" fmla="*/ 1293907 h 1293913"/>
                <a:gd name="connsiteX7" fmla="*/ 595954 w 1252521"/>
                <a:gd name="connsiteY7" fmla="*/ 1216312 h 1293913"/>
                <a:gd name="connsiteX8" fmla="*/ 338828 w 1252521"/>
                <a:gd name="connsiteY8" fmla="*/ 1194014 h 1293913"/>
                <a:gd name="connsiteX9" fmla="*/ 0 w 1252521"/>
                <a:gd name="connsiteY9" fmla="*/ 634903 h 1293913"/>
                <a:gd name="connsiteX0" fmla="*/ 0 w 1252521"/>
                <a:gd name="connsiteY0" fmla="*/ 634903 h 1293913"/>
                <a:gd name="connsiteX1" fmla="*/ 424002 w 1252521"/>
                <a:gd name="connsiteY1" fmla="*/ 287456 h 1293913"/>
                <a:gd name="connsiteX2" fmla="*/ 818064 w 1252521"/>
                <a:gd name="connsiteY2" fmla="*/ 0 h 1293913"/>
                <a:gd name="connsiteX3" fmla="*/ 1160966 w 1252521"/>
                <a:gd name="connsiteY3" fmla="*/ 170128 h 1293913"/>
                <a:gd name="connsiteX4" fmla="*/ 1252506 w 1252521"/>
                <a:gd name="connsiteY4" fmla="*/ 611048 h 1293913"/>
                <a:gd name="connsiteX5" fmla="*/ 1073045 w 1252521"/>
                <a:gd name="connsiteY5" fmla="*/ 1154925 h 1293913"/>
                <a:gd name="connsiteX6" fmla="*/ 864294 w 1252521"/>
                <a:gd name="connsiteY6" fmla="*/ 1293907 h 1293913"/>
                <a:gd name="connsiteX7" fmla="*/ 595954 w 1252521"/>
                <a:gd name="connsiteY7" fmla="*/ 1216312 h 1293913"/>
                <a:gd name="connsiteX8" fmla="*/ 0 w 1252521"/>
                <a:gd name="connsiteY8" fmla="*/ 634903 h 1293913"/>
                <a:gd name="connsiteX0" fmla="*/ 0 w 1252521"/>
                <a:gd name="connsiteY0" fmla="*/ 634903 h 1293913"/>
                <a:gd name="connsiteX1" fmla="*/ 424002 w 1252521"/>
                <a:gd name="connsiteY1" fmla="*/ 287456 h 1293913"/>
                <a:gd name="connsiteX2" fmla="*/ 818064 w 1252521"/>
                <a:gd name="connsiteY2" fmla="*/ 0 h 1293913"/>
                <a:gd name="connsiteX3" fmla="*/ 1160966 w 1252521"/>
                <a:gd name="connsiteY3" fmla="*/ 170128 h 1293913"/>
                <a:gd name="connsiteX4" fmla="*/ 1252506 w 1252521"/>
                <a:gd name="connsiteY4" fmla="*/ 611048 h 1293913"/>
                <a:gd name="connsiteX5" fmla="*/ 1073045 w 1252521"/>
                <a:gd name="connsiteY5" fmla="*/ 1154925 h 1293913"/>
                <a:gd name="connsiteX6" fmla="*/ 864294 w 1252521"/>
                <a:gd name="connsiteY6" fmla="*/ 1293907 h 1293913"/>
                <a:gd name="connsiteX7" fmla="*/ 360784 w 1252521"/>
                <a:gd name="connsiteY7" fmla="*/ 1016595 h 1293913"/>
                <a:gd name="connsiteX8" fmla="*/ 0 w 1252521"/>
                <a:gd name="connsiteY8" fmla="*/ 634903 h 1293913"/>
                <a:gd name="connsiteX0" fmla="*/ 0 w 1252521"/>
                <a:gd name="connsiteY0" fmla="*/ 634903 h 1232762"/>
                <a:gd name="connsiteX1" fmla="*/ 424002 w 1252521"/>
                <a:gd name="connsiteY1" fmla="*/ 287456 h 1232762"/>
                <a:gd name="connsiteX2" fmla="*/ 818064 w 1252521"/>
                <a:gd name="connsiteY2" fmla="*/ 0 h 1232762"/>
                <a:gd name="connsiteX3" fmla="*/ 1160966 w 1252521"/>
                <a:gd name="connsiteY3" fmla="*/ 170128 h 1232762"/>
                <a:gd name="connsiteX4" fmla="*/ 1252506 w 1252521"/>
                <a:gd name="connsiteY4" fmla="*/ 611048 h 1232762"/>
                <a:gd name="connsiteX5" fmla="*/ 1073045 w 1252521"/>
                <a:gd name="connsiteY5" fmla="*/ 1154925 h 1232762"/>
                <a:gd name="connsiteX6" fmla="*/ 769950 w 1252521"/>
                <a:gd name="connsiteY6" fmla="*/ 1200978 h 1232762"/>
                <a:gd name="connsiteX7" fmla="*/ 360784 w 1252521"/>
                <a:gd name="connsiteY7" fmla="*/ 1016595 h 1232762"/>
                <a:gd name="connsiteX8" fmla="*/ 0 w 1252521"/>
                <a:gd name="connsiteY8" fmla="*/ 634903 h 1232762"/>
                <a:gd name="connsiteX0" fmla="*/ 0 w 1252521"/>
                <a:gd name="connsiteY0" fmla="*/ 634903 h 1218720"/>
                <a:gd name="connsiteX1" fmla="*/ 424002 w 1252521"/>
                <a:gd name="connsiteY1" fmla="*/ 287456 h 1218720"/>
                <a:gd name="connsiteX2" fmla="*/ 818064 w 1252521"/>
                <a:gd name="connsiteY2" fmla="*/ 0 h 1218720"/>
                <a:gd name="connsiteX3" fmla="*/ 1160966 w 1252521"/>
                <a:gd name="connsiteY3" fmla="*/ 170128 h 1218720"/>
                <a:gd name="connsiteX4" fmla="*/ 1252506 w 1252521"/>
                <a:gd name="connsiteY4" fmla="*/ 611048 h 1218720"/>
                <a:gd name="connsiteX5" fmla="*/ 1073045 w 1252521"/>
                <a:gd name="connsiteY5" fmla="*/ 1154925 h 1218720"/>
                <a:gd name="connsiteX6" fmla="*/ 749780 w 1252521"/>
                <a:gd name="connsiteY6" fmla="*/ 1157164 h 1218720"/>
                <a:gd name="connsiteX7" fmla="*/ 360784 w 1252521"/>
                <a:gd name="connsiteY7" fmla="*/ 1016595 h 1218720"/>
                <a:gd name="connsiteX8" fmla="*/ 0 w 1252521"/>
                <a:gd name="connsiteY8" fmla="*/ 634903 h 1218720"/>
                <a:gd name="connsiteX0" fmla="*/ 0 w 1252521"/>
                <a:gd name="connsiteY0" fmla="*/ 634903 h 1225384"/>
                <a:gd name="connsiteX1" fmla="*/ 424002 w 1252521"/>
                <a:gd name="connsiteY1" fmla="*/ 287456 h 1225384"/>
                <a:gd name="connsiteX2" fmla="*/ 818064 w 1252521"/>
                <a:gd name="connsiteY2" fmla="*/ 0 h 1225384"/>
                <a:gd name="connsiteX3" fmla="*/ 1160966 w 1252521"/>
                <a:gd name="connsiteY3" fmla="*/ 170128 h 1225384"/>
                <a:gd name="connsiteX4" fmla="*/ 1252506 w 1252521"/>
                <a:gd name="connsiteY4" fmla="*/ 611048 h 1225384"/>
                <a:gd name="connsiteX5" fmla="*/ 1073045 w 1252521"/>
                <a:gd name="connsiteY5" fmla="*/ 1154925 h 1225384"/>
                <a:gd name="connsiteX6" fmla="*/ 738918 w 1252521"/>
                <a:gd name="connsiteY6" fmla="*/ 1180074 h 1225384"/>
                <a:gd name="connsiteX7" fmla="*/ 360784 w 1252521"/>
                <a:gd name="connsiteY7" fmla="*/ 1016595 h 1225384"/>
                <a:gd name="connsiteX8" fmla="*/ 0 w 1252521"/>
                <a:gd name="connsiteY8" fmla="*/ 634903 h 1225384"/>
                <a:gd name="connsiteX0" fmla="*/ 0 w 1252521"/>
                <a:gd name="connsiteY0" fmla="*/ 634903 h 1208158"/>
                <a:gd name="connsiteX1" fmla="*/ 424002 w 1252521"/>
                <a:gd name="connsiteY1" fmla="*/ 287456 h 1208158"/>
                <a:gd name="connsiteX2" fmla="*/ 818064 w 1252521"/>
                <a:gd name="connsiteY2" fmla="*/ 0 h 1208158"/>
                <a:gd name="connsiteX3" fmla="*/ 1160966 w 1252521"/>
                <a:gd name="connsiteY3" fmla="*/ 170128 h 1208158"/>
                <a:gd name="connsiteX4" fmla="*/ 1252506 w 1252521"/>
                <a:gd name="connsiteY4" fmla="*/ 611048 h 1208158"/>
                <a:gd name="connsiteX5" fmla="*/ 1073045 w 1252521"/>
                <a:gd name="connsiteY5" fmla="*/ 1154925 h 1208158"/>
                <a:gd name="connsiteX6" fmla="*/ 738918 w 1252521"/>
                <a:gd name="connsiteY6" fmla="*/ 1180074 h 1208158"/>
                <a:gd name="connsiteX7" fmla="*/ 360784 w 1252521"/>
                <a:gd name="connsiteY7" fmla="*/ 1016595 h 1208158"/>
                <a:gd name="connsiteX8" fmla="*/ 0 w 1252521"/>
                <a:gd name="connsiteY8" fmla="*/ 634903 h 1208158"/>
                <a:gd name="connsiteX0" fmla="*/ 0 w 1252521"/>
                <a:gd name="connsiteY0" fmla="*/ 634903 h 1219202"/>
                <a:gd name="connsiteX1" fmla="*/ 424002 w 1252521"/>
                <a:gd name="connsiteY1" fmla="*/ 287456 h 1219202"/>
                <a:gd name="connsiteX2" fmla="*/ 818064 w 1252521"/>
                <a:gd name="connsiteY2" fmla="*/ 0 h 1219202"/>
                <a:gd name="connsiteX3" fmla="*/ 1160966 w 1252521"/>
                <a:gd name="connsiteY3" fmla="*/ 170128 h 1219202"/>
                <a:gd name="connsiteX4" fmla="*/ 1252506 w 1252521"/>
                <a:gd name="connsiteY4" fmla="*/ 611048 h 1219202"/>
                <a:gd name="connsiteX5" fmla="*/ 1073045 w 1252521"/>
                <a:gd name="connsiteY5" fmla="*/ 1154925 h 1219202"/>
                <a:gd name="connsiteX6" fmla="*/ 738918 w 1252521"/>
                <a:gd name="connsiteY6" fmla="*/ 1180074 h 1219202"/>
                <a:gd name="connsiteX7" fmla="*/ 360784 w 1252521"/>
                <a:gd name="connsiteY7" fmla="*/ 1016595 h 1219202"/>
                <a:gd name="connsiteX8" fmla="*/ 0 w 1252521"/>
                <a:gd name="connsiteY8" fmla="*/ 634903 h 1219202"/>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19959"/>
                <a:gd name="connsiteY0" fmla="*/ 661096 h 1213484"/>
                <a:gd name="connsiteX1" fmla="*/ 391440 w 1219959"/>
                <a:gd name="connsiteY1" fmla="*/ 287456 h 1213484"/>
                <a:gd name="connsiteX2" fmla="*/ 785502 w 1219959"/>
                <a:gd name="connsiteY2" fmla="*/ 0 h 1213484"/>
                <a:gd name="connsiteX3" fmla="*/ 1128404 w 1219959"/>
                <a:gd name="connsiteY3" fmla="*/ 170128 h 1213484"/>
                <a:gd name="connsiteX4" fmla="*/ 1219944 w 1219959"/>
                <a:gd name="connsiteY4" fmla="*/ 611048 h 1213484"/>
                <a:gd name="connsiteX5" fmla="*/ 1040483 w 1219959"/>
                <a:gd name="connsiteY5" fmla="*/ 1154925 h 1213484"/>
                <a:gd name="connsiteX6" fmla="*/ 706356 w 1219959"/>
                <a:gd name="connsiteY6" fmla="*/ 1180074 h 1213484"/>
                <a:gd name="connsiteX7" fmla="*/ 342287 w 1219959"/>
                <a:gd name="connsiteY7" fmla="*/ 991798 h 1213484"/>
                <a:gd name="connsiteX8" fmla="*/ 0 w 1219959"/>
                <a:gd name="connsiteY8" fmla="*/ 661096 h 1213484"/>
                <a:gd name="connsiteX0" fmla="*/ 0 w 1223861"/>
                <a:gd name="connsiteY0" fmla="*/ 677839 h 1213484"/>
                <a:gd name="connsiteX1" fmla="*/ 395342 w 1223861"/>
                <a:gd name="connsiteY1" fmla="*/ 287456 h 1213484"/>
                <a:gd name="connsiteX2" fmla="*/ 789404 w 1223861"/>
                <a:gd name="connsiteY2" fmla="*/ 0 h 1213484"/>
                <a:gd name="connsiteX3" fmla="*/ 1132306 w 1223861"/>
                <a:gd name="connsiteY3" fmla="*/ 170128 h 1213484"/>
                <a:gd name="connsiteX4" fmla="*/ 1223846 w 1223861"/>
                <a:gd name="connsiteY4" fmla="*/ 611048 h 1213484"/>
                <a:gd name="connsiteX5" fmla="*/ 1044385 w 1223861"/>
                <a:gd name="connsiteY5" fmla="*/ 1154925 h 1213484"/>
                <a:gd name="connsiteX6" fmla="*/ 710258 w 1223861"/>
                <a:gd name="connsiteY6" fmla="*/ 1180074 h 1213484"/>
                <a:gd name="connsiteX7" fmla="*/ 346189 w 1223861"/>
                <a:gd name="connsiteY7" fmla="*/ 991798 h 1213484"/>
                <a:gd name="connsiteX8" fmla="*/ 0 w 1223861"/>
                <a:gd name="connsiteY8" fmla="*/ 677839 h 1213484"/>
                <a:gd name="connsiteX0" fmla="*/ 0 w 1223861"/>
                <a:gd name="connsiteY0" fmla="*/ 677839 h 1213484"/>
                <a:gd name="connsiteX1" fmla="*/ 395342 w 1223861"/>
                <a:gd name="connsiteY1" fmla="*/ 287456 h 1213484"/>
                <a:gd name="connsiteX2" fmla="*/ 789404 w 1223861"/>
                <a:gd name="connsiteY2" fmla="*/ 0 h 1213484"/>
                <a:gd name="connsiteX3" fmla="*/ 1132306 w 1223861"/>
                <a:gd name="connsiteY3" fmla="*/ 170128 h 1213484"/>
                <a:gd name="connsiteX4" fmla="*/ 1223846 w 1223861"/>
                <a:gd name="connsiteY4" fmla="*/ 611048 h 1213484"/>
                <a:gd name="connsiteX5" fmla="*/ 1044385 w 1223861"/>
                <a:gd name="connsiteY5" fmla="*/ 1154925 h 1213484"/>
                <a:gd name="connsiteX6" fmla="*/ 710258 w 1223861"/>
                <a:gd name="connsiteY6" fmla="*/ 1180074 h 1213484"/>
                <a:gd name="connsiteX7" fmla="*/ 346189 w 1223861"/>
                <a:gd name="connsiteY7" fmla="*/ 991798 h 1213484"/>
                <a:gd name="connsiteX8" fmla="*/ 0 w 1223861"/>
                <a:gd name="connsiteY8" fmla="*/ 677839 h 1213484"/>
                <a:gd name="connsiteX0" fmla="*/ 0 w 1223861"/>
                <a:gd name="connsiteY0" fmla="*/ 677839 h 1213484"/>
                <a:gd name="connsiteX1" fmla="*/ 395342 w 1223861"/>
                <a:gd name="connsiteY1" fmla="*/ 287456 h 1213484"/>
                <a:gd name="connsiteX2" fmla="*/ 789404 w 1223861"/>
                <a:gd name="connsiteY2" fmla="*/ 0 h 1213484"/>
                <a:gd name="connsiteX3" fmla="*/ 1132306 w 1223861"/>
                <a:gd name="connsiteY3" fmla="*/ 170128 h 1213484"/>
                <a:gd name="connsiteX4" fmla="*/ 1223846 w 1223861"/>
                <a:gd name="connsiteY4" fmla="*/ 611048 h 1213484"/>
                <a:gd name="connsiteX5" fmla="*/ 1044385 w 1223861"/>
                <a:gd name="connsiteY5" fmla="*/ 1154925 h 1213484"/>
                <a:gd name="connsiteX6" fmla="*/ 710258 w 1223861"/>
                <a:gd name="connsiteY6" fmla="*/ 1180074 h 1213484"/>
                <a:gd name="connsiteX7" fmla="*/ 346189 w 1223861"/>
                <a:gd name="connsiteY7" fmla="*/ 991798 h 1213484"/>
                <a:gd name="connsiteX8" fmla="*/ 0 w 1223861"/>
                <a:gd name="connsiteY8" fmla="*/ 677839 h 1213484"/>
                <a:gd name="connsiteX0" fmla="*/ 0 w 1223861"/>
                <a:gd name="connsiteY0" fmla="*/ 677839 h 1213454"/>
                <a:gd name="connsiteX1" fmla="*/ 395342 w 1223861"/>
                <a:gd name="connsiteY1" fmla="*/ 287456 h 1213454"/>
                <a:gd name="connsiteX2" fmla="*/ 789404 w 1223861"/>
                <a:gd name="connsiteY2" fmla="*/ 0 h 1213454"/>
                <a:gd name="connsiteX3" fmla="*/ 1132306 w 1223861"/>
                <a:gd name="connsiteY3" fmla="*/ 170128 h 1213454"/>
                <a:gd name="connsiteX4" fmla="*/ 1223846 w 1223861"/>
                <a:gd name="connsiteY4" fmla="*/ 611048 h 1213454"/>
                <a:gd name="connsiteX5" fmla="*/ 1044385 w 1223861"/>
                <a:gd name="connsiteY5" fmla="*/ 1154925 h 1213454"/>
                <a:gd name="connsiteX6" fmla="*/ 710258 w 1223861"/>
                <a:gd name="connsiteY6" fmla="*/ 1180074 h 1213454"/>
                <a:gd name="connsiteX7" fmla="*/ 348834 w 1223861"/>
                <a:gd name="connsiteY7" fmla="*/ 992301 h 1213454"/>
                <a:gd name="connsiteX8" fmla="*/ 0 w 1223861"/>
                <a:gd name="connsiteY8" fmla="*/ 677839 h 1213454"/>
                <a:gd name="connsiteX0" fmla="*/ 0 w 1223861"/>
                <a:gd name="connsiteY0" fmla="*/ 677839 h 1205595"/>
                <a:gd name="connsiteX1" fmla="*/ 395342 w 1223861"/>
                <a:gd name="connsiteY1" fmla="*/ 287456 h 1205595"/>
                <a:gd name="connsiteX2" fmla="*/ 789404 w 1223861"/>
                <a:gd name="connsiteY2" fmla="*/ 0 h 1205595"/>
                <a:gd name="connsiteX3" fmla="*/ 1132306 w 1223861"/>
                <a:gd name="connsiteY3" fmla="*/ 170128 h 1205595"/>
                <a:gd name="connsiteX4" fmla="*/ 1223846 w 1223861"/>
                <a:gd name="connsiteY4" fmla="*/ 611048 h 1205595"/>
                <a:gd name="connsiteX5" fmla="*/ 1044385 w 1223861"/>
                <a:gd name="connsiteY5" fmla="*/ 1154925 h 1205595"/>
                <a:gd name="connsiteX6" fmla="*/ 698293 w 1223861"/>
                <a:gd name="connsiteY6" fmla="*/ 1160306 h 1205595"/>
                <a:gd name="connsiteX7" fmla="*/ 348834 w 1223861"/>
                <a:gd name="connsiteY7" fmla="*/ 992301 h 1205595"/>
                <a:gd name="connsiteX8" fmla="*/ 0 w 1223861"/>
                <a:gd name="connsiteY8" fmla="*/ 677839 h 1205595"/>
                <a:gd name="connsiteX0" fmla="*/ 0 w 1223861"/>
                <a:gd name="connsiteY0" fmla="*/ 677839 h 1205595"/>
                <a:gd name="connsiteX1" fmla="*/ 395342 w 1223861"/>
                <a:gd name="connsiteY1" fmla="*/ 287456 h 1205595"/>
                <a:gd name="connsiteX2" fmla="*/ 789404 w 1223861"/>
                <a:gd name="connsiteY2" fmla="*/ 0 h 1205595"/>
                <a:gd name="connsiteX3" fmla="*/ 1132306 w 1223861"/>
                <a:gd name="connsiteY3" fmla="*/ 170128 h 1205595"/>
                <a:gd name="connsiteX4" fmla="*/ 1223846 w 1223861"/>
                <a:gd name="connsiteY4" fmla="*/ 611048 h 1205595"/>
                <a:gd name="connsiteX5" fmla="*/ 1044385 w 1223861"/>
                <a:gd name="connsiteY5" fmla="*/ 1154925 h 1205595"/>
                <a:gd name="connsiteX6" fmla="*/ 698293 w 1223861"/>
                <a:gd name="connsiteY6" fmla="*/ 1160306 h 1205595"/>
                <a:gd name="connsiteX7" fmla="*/ 348834 w 1223861"/>
                <a:gd name="connsiteY7" fmla="*/ 992301 h 1205595"/>
                <a:gd name="connsiteX8" fmla="*/ 0 w 1223861"/>
                <a:gd name="connsiteY8" fmla="*/ 677839 h 1205595"/>
                <a:gd name="connsiteX0" fmla="*/ 0 w 1223861"/>
                <a:gd name="connsiteY0" fmla="*/ 677839 h 1200552"/>
                <a:gd name="connsiteX1" fmla="*/ 395342 w 1223861"/>
                <a:gd name="connsiteY1" fmla="*/ 287456 h 1200552"/>
                <a:gd name="connsiteX2" fmla="*/ 789404 w 1223861"/>
                <a:gd name="connsiteY2" fmla="*/ 0 h 1200552"/>
                <a:gd name="connsiteX3" fmla="*/ 1132306 w 1223861"/>
                <a:gd name="connsiteY3" fmla="*/ 170128 h 1200552"/>
                <a:gd name="connsiteX4" fmla="*/ 1223846 w 1223861"/>
                <a:gd name="connsiteY4" fmla="*/ 611048 h 1200552"/>
                <a:gd name="connsiteX5" fmla="*/ 1044385 w 1223861"/>
                <a:gd name="connsiteY5" fmla="*/ 1154925 h 1200552"/>
                <a:gd name="connsiteX6" fmla="*/ 698293 w 1223861"/>
                <a:gd name="connsiteY6" fmla="*/ 1160306 h 1200552"/>
                <a:gd name="connsiteX7" fmla="*/ 348834 w 1223861"/>
                <a:gd name="connsiteY7" fmla="*/ 992301 h 1200552"/>
                <a:gd name="connsiteX8" fmla="*/ 0 w 1223861"/>
                <a:gd name="connsiteY8" fmla="*/ 677839 h 1200552"/>
                <a:gd name="connsiteX0" fmla="*/ 0 w 1223861"/>
                <a:gd name="connsiteY0" fmla="*/ 677839 h 1215924"/>
                <a:gd name="connsiteX1" fmla="*/ 395342 w 1223861"/>
                <a:gd name="connsiteY1" fmla="*/ 287456 h 1215924"/>
                <a:gd name="connsiteX2" fmla="*/ 789404 w 1223861"/>
                <a:gd name="connsiteY2" fmla="*/ 0 h 1215924"/>
                <a:gd name="connsiteX3" fmla="*/ 1132306 w 1223861"/>
                <a:gd name="connsiteY3" fmla="*/ 170128 h 1215924"/>
                <a:gd name="connsiteX4" fmla="*/ 1223846 w 1223861"/>
                <a:gd name="connsiteY4" fmla="*/ 611048 h 1215924"/>
                <a:gd name="connsiteX5" fmla="*/ 1064283 w 1223861"/>
                <a:gd name="connsiteY5" fmla="*/ 1176206 h 1215924"/>
                <a:gd name="connsiteX6" fmla="*/ 698293 w 1223861"/>
                <a:gd name="connsiteY6" fmla="*/ 1160306 h 1215924"/>
                <a:gd name="connsiteX7" fmla="*/ 348834 w 1223861"/>
                <a:gd name="connsiteY7" fmla="*/ 992301 h 1215924"/>
                <a:gd name="connsiteX8" fmla="*/ 0 w 1223861"/>
                <a:gd name="connsiteY8" fmla="*/ 677839 h 1215924"/>
                <a:gd name="connsiteX0" fmla="*/ 0 w 1223861"/>
                <a:gd name="connsiteY0" fmla="*/ 677839 h 1225260"/>
                <a:gd name="connsiteX1" fmla="*/ 395342 w 1223861"/>
                <a:gd name="connsiteY1" fmla="*/ 287456 h 1225260"/>
                <a:gd name="connsiteX2" fmla="*/ 789404 w 1223861"/>
                <a:gd name="connsiteY2" fmla="*/ 0 h 1225260"/>
                <a:gd name="connsiteX3" fmla="*/ 1132306 w 1223861"/>
                <a:gd name="connsiteY3" fmla="*/ 170128 h 1225260"/>
                <a:gd name="connsiteX4" fmla="*/ 1223846 w 1223861"/>
                <a:gd name="connsiteY4" fmla="*/ 611048 h 1225260"/>
                <a:gd name="connsiteX5" fmla="*/ 1075276 w 1223861"/>
                <a:gd name="connsiteY5" fmla="*/ 1188294 h 1225260"/>
                <a:gd name="connsiteX6" fmla="*/ 698293 w 1223861"/>
                <a:gd name="connsiteY6" fmla="*/ 1160306 h 1225260"/>
                <a:gd name="connsiteX7" fmla="*/ 348834 w 1223861"/>
                <a:gd name="connsiteY7" fmla="*/ 992301 h 1225260"/>
                <a:gd name="connsiteX8" fmla="*/ 0 w 1223861"/>
                <a:gd name="connsiteY8" fmla="*/ 677839 h 1225260"/>
                <a:gd name="connsiteX0" fmla="*/ 0 w 1223861"/>
                <a:gd name="connsiteY0" fmla="*/ 677839 h 1234225"/>
                <a:gd name="connsiteX1" fmla="*/ 395342 w 1223861"/>
                <a:gd name="connsiteY1" fmla="*/ 287456 h 1234225"/>
                <a:gd name="connsiteX2" fmla="*/ 789404 w 1223861"/>
                <a:gd name="connsiteY2" fmla="*/ 0 h 1234225"/>
                <a:gd name="connsiteX3" fmla="*/ 1132306 w 1223861"/>
                <a:gd name="connsiteY3" fmla="*/ 170128 h 1234225"/>
                <a:gd name="connsiteX4" fmla="*/ 1223846 w 1223861"/>
                <a:gd name="connsiteY4" fmla="*/ 611048 h 1234225"/>
                <a:gd name="connsiteX5" fmla="*/ 1094759 w 1223861"/>
                <a:gd name="connsiteY5" fmla="*/ 1199503 h 1234225"/>
                <a:gd name="connsiteX6" fmla="*/ 698293 w 1223861"/>
                <a:gd name="connsiteY6" fmla="*/ 1160306 h 1234225"/>
                <a:gd name="connsiteX7" fmla="*/ 348834 w 1223861"/>
                <a:gd name="connsiteY7" fmla="*/ 992301 h 1234225"/>
                <a:gd name="connsiteX8" fmla="*/ 0 w 1223861"/>
                <a:gd name="connsiteY8" fmla="*/ 677839 h 1234225"/>
                <a:gd name="connsiteX0" fmla="*/ 0 w 1223861"/>
                <a:gd name="connsiteY0" fmla="*/ 677839 h 1248915"/>
                <a:gd name="connsiteX1" fmla="*/ 395342 w 1223861"/>
                <a:gd name="connsiteY1" fmla="*/ 287456 h 1248915"/>
                <a:gd name="connsiteX2" fmla="*/ 789404 w 1223861"/>
                <a:gd name="connsiteY2" fmla="*/ 0 h 1248915"/>
                <a:gd name="connsiteX3" fmla="*/ 1132306 w 1223861"/>
                <a:gd name="connsiteY3" fmla="*/ 170128 h 1248915"/>
                <a:gd name="connsiteX4" fmla="*/ 1223846 w 1223861"/>
                <a:gd name="connsiteY4" fmla="*/ 611048 h 1248915"/>
                <a:gd name="connsiteX5" fmla="*/ 1096148 w 1223861"/>
                <a:gd name="connsiteY5" fmla="*/ 1217254 h 1248915"/>
                <a:gd name="connsiteX6" fmla="*/ 698293 w 1223861"/>
                <a:gd name="connsiteY6" fmla="*/ 1160306 h 1248915"/>
                <a:gd name="connsiteX7" fmla="*/ 348834 w 1223861"/>
                <a:gd name="connsiteY7" fmla="*/ 992301 h 1248915"/>
                <a:gd name="connsiteX8" fmla="*/ 0 w 1223861"/>
                <a:gd name="connsiteY8" fmla="*/ 677839 h 1248915"/>
                <a:gd name="connsiteX0" fmla="*/ 0 w 1223861"/>
                <a:gd name="connsiteY0" fmla="*/ 677839 h 1244250"/>
                <a:gd name="connsiteX1" fmla="*/ 395342 w 1223861"/>
                <a:gd name="connsiteY1" fmla="*/ 287456 h 1244250"/>
                <a:gd name="connsiteX2" fmla="*/ 789404 w 1223861"/>
                <a:gd name="connsiteY2" fmla="*/ 0 h 1244250"/>
                <a:gd name="connsiteX3" fmla="*/ 1132306 w 1223861"/>
                <a:gd name="connsiteY3" fmla="*/ 170128 h 1244250"/>
                <a:gd name="connsiteX4" fmla="*/ 1223846 w 1223861"/>
                <a:gd name="connsiteY4" fmla="*/ 611048 h 1244250"/>
                <a:gd name="connsiteX5" fmla="*/ 1096148 w 1223861"/>
                <a:gd name="connsiteY5" fmla="*/ 1217254 h 1244250"/>
                <a:gd name="connsiteX6" fmla="*/ 688558 w 1223861"/>
                <a:gd name="connsiteY6" fmla="*/ 1130971 h 1244250"/>
                <a:gd name="connsiteX7" fmla="*/ 348834 w 1223861"/>
                <a:gd name="connsiteY7" fmla="*/ 992301 h 1244250"/>
                <a:gd name="connsiteX8" fmla="*/ 0 w 1223861"/>
                <a:gd name="connsiteY8" fmla="*/ 677839 h 1244250"/>
                <a:gd name="connsiteX0" fmla="*/ 0 w 1223861"/>
                <a:gd name="connsiteY0" fmla="*/ 677839 h 1248179"/>
                <a:gd name="connsiteX1" fmla="*/ 395342 w 1223861"/>
                <a:gd name="connsiteY1" fmla="*/ 287456 h 1248179"/>
                <a:gd name="connsiteX2" fmla="*/ 789404 w 1223861"/>
                <a:gd name="connsiteY2" fmla="*/ 0 h 1248179"/>
                <a:gd name="connsiteX3" fmla="*/ 1132306 w 1223861"/>
                <a:gd name="connsiteY3" fmla="*/ 170128 h 1248179"/>
                <a:gd name="connsiteX4" fmla="*/ 1223846 w 1223861"/>
                <a:gd name="connsiteY4" fmla="*/ 611048 h 1248179"/>
                <a:gd name="connsiteX5" fmla="*/ 1096148 w 1223861"/>
                <a:gd name="connsiteY5" fmla="*/ 1217254 h 1248179"/>
                <a:gd name="connsiteX6" fmla="*/ 688558 w 1223861"/>
                <a:gd name="connsiteY6" fmla="*/ 1130971 h 1248179"/>
                <a:gd name="connsiteX7" fmla="*/ 348834 w 1223861"/>
                <a:gd name="connsiteY7" fmla="*/ 992301 h 1248179"/>
                <a:gd name="connsiteX8" fmla="*/ 0 w 1223861"/>
                <a:gd name="connsiteY8" fmla="*/ 677839 h 1248179"/>
                <a:gd name="connsiteX0" fmla="*/ 0 w 1223861"/>
                <a:gd name="connsiteY0" fmla="*/ 677839 h 1245020"/>
                <a:gd name="connsiteX1" fmla="*/ 395342 w 1223861"/>
                <a:gd name="connsiteY1" fmla="*/ 287456 h 1245020"/>
                <a:gd name="connsiteX2" fmla="*/ 789404 w 1223861"/>
                <a:gd name="connsiteY2" fmla="*/ 0 h 1245020"/>
                <a:gd name="connsiteX3" fmla="*/ 1132306 w 1223861"/>
                <a:gd name="connsiteY3" fmla="*/ 170128 h 1245020"/>
                <a:gd name="connsiteX4" fmla="*/ 1223846 w 1223861"/>
                <a:gd name="connsiteY4" fmla="*/ 611048 h 1245020"/>
                <a:gd name="connsiteX5" fmla="*/ 1096148 w 1223861"/>
                <a:gd name="connsiteY5" fmla="*/ 1217254 h 1245020"/>
                <a:gd name="connsiteX6" fmla="*/ 688558 w 1223861"/>
                <a:gd name="connsiteY6" fmla="*/ 1130971 h 1245020"/>
                <a:gd name="connsiteX7" fmla="*/ 354551 w 1223861"/>
                <a:gd name="connsiteY7" fmla="*/ 955920 h 1245020"/>
                <a:gd name="connsiteX8" fmla="*/ 0 w 1223861"/>
                <a:gd name="connsiteY8" fmla="*/ 677839 h 1245020"/>
                <a:gd name="connsiteX0" fmla="*/ 0 w 1223861"/>
                <a:gd name="connsiteY0" fmla="*/ 677839 h 1245020"/>
                <a:gd name="connsiteX1" fmla="*/ 395342 w 1223861"/>
                <a:gd name="connsiteY1" fmla="*/ 287456 h 1245020"/>
                <a:gd name="connsiteX2" fmla="*/ 789404 w 1223861"/>
                <a:gd name="connsiteY2" fmla="*/ 0 h 1245020"/>
                <a:gd name="connsiteX3" fmla="*/ 1132306 w 1223861"/>
                <a:gd name="connsiteY3" fmla="*/ 170128 h 1245020"/>
                <a:gd name="connsiteX4" fmla="*/ 1223846 w 1223861"/>
                <a:gd name="connsiteY4" fmla="*/ 611048 h 1245020"/>
                <a:gd name="connsiteX5" fmla="*/ 1096148 w 1223861"/>
                <a:gd name="connsiteY5" fmla="*/ 1217254 h 1245020"/>
                <a:gd name="connsiteX6" fmla="*/ 688558 w 1223861"/>
                <a:gd name="connsiteY6" fmla="*/ 1130971 h 1245020"/>
                <a:gd name="connsiteX7" fmla="*/ 354551 w 1223861"/>
                <a:gd name="connsiteY7" fmla="*/ 955920 h 1245020"/>
                <a:gd name="connsiteX8" fmla="*/ 0 w 1223861"/>
                <a:gd name="connsiteY8" fmla="*/ 677839 h 1245020"/>
                <a:gd name="connsiteX0" fmla="*/ 0 w 1223861"/>
                <a:gd name="connsiteY0" fmla="*/ 677839 h 1241019"/>
                <a:gd name="connsiteX1" fmla="*/ 395342 w 1223861"/>
                <a:gd name="connsiteY1" fmla="*/ 287456 h 1241019"/>
                <a:gd name="connsiteX2" fmla="*/ 789404 w 1223861"/>
                <a:gd name="connsiteY2" fmla="*/ 0 h 1241019"/>
                <a:gd name="connsiteX3" fmla="*/ 1132306 w 1223861"/>
                <a:gd name="connsiteY3" fmla="*/ 170128 h 1241019"/>
                <a:gd name="connsiteX4" fmla="*/ 1223846 w 1223861"/>
                <a:gd name="connsiteY4" fmla="*/ 611048 h 1241019"/>
                <a:gd name="connsiteX5" fmla="*/ 1096148 w 1223861"/>
                <a:gd name="connsiteY5" fmla="*/ 1217254 h 1241019"/>
                <a:gd name="connsiteX6" fmla="*/ 662956 w 1223861"/>
                <a:gd name="connsiteY6" fmla="*/ 1098611 h 1241019"/>
                <a:gd name="connsiteX7" fmla="*/ 354551 w 1223861"/>
                <a:gd name="connsiteY7" fmla="*/ 955920 h 1241019"/>
                <a:gd name="connsiteX8" fmla="*/ 0 w 1223861"/>
                <a:gd name="connsiteY8" fmla="*/ 677839 h 1241019"/>
                <a:gd name="connsiteX0" fmla="*/ 0 w 1223861"/>
                <a:gd name="connsiteY0" fmla="*/ 677839 h 1241990"/>
                <a:gd name="connsiteX1" fmla="*/ 395342 w 1223861"/>
                <a:gd name="connsiteY1" fmla="*/ 287456 h 1241990"/>
                <a:gd name="connsiteX2" fmla="*/ 789404 w 1223861"/>
                <a:gd name="connsiteY2" fmla="*/ 0 h 1241990"/>
                <a:gd name="connsiteX3" fmla="*/ 1132306 w 1223861"/>
                <a:gd name="connsiteY3" fmla="*/ 170128 h 1241990"/>
                <a:gd name="connsiteX4" fmla="*/ 1223846 w 1223861"/>
                <a:gd name="connsiteY4" fmla="*/ 611048 h 1241990"/>
                <a:gd name="connsiteX5" fmla="*/ 1096148 w 1223861"/>
                <a:gd name="connsiteY5" fmla="*/ 1217254 h 1241990"/>
                <a:gd name="connsiteX6" fmla="*/ 662956 w 1223861"/>
                <a:gd name="connsiteY6" fmla="*/ 1098611 h 1241990"/>
                <a:gd name="connsiteX7" fmla="*/ 354551 w 1223861"/>
                <a:gd name="connsiteY7" fmla="*/ 955920 h 1241990"/>
                <a:gd name="connsiteX8" fmla="*/ 0 w 1223861"/>
                <a:gd name="connsiteY8" fmla="*/ 677839 h 1241990"/>
                <a:gd name="connsiteX0" fmla="*/ 0 w 1223861"/>
                <a:gd name="connsiteY0" fmla="*/ 677839 h 1240486"/>
                <a:gd name="connsiteX1" fmla="*/ 395342 w 1223861"/>
                <a:gd name="connsiteY1" fmla="*/ 287456 h 1240486"/>
                <a:gd name="connsiteX2" fmla="*/ 789404 w 1223861"/>
                <a:gd name="connsiteY2" fmla="*/ 0 h 1240486"/>
                <a:gd name="connsiteX3" fmla="*/ 1132306 w 1223861"/>
                <a:gd name="connsiteY3" fmla="*/ 170128 h 1240486"/>
                <a:gd name="connsiteX4" fmla="*/ 1223846 w 1223861"/>
                <a:gd name="connsiteY4" fmla="*/ 611048 h 1240486"/>
                <a:gd name="connsiteX5" fmla="*/ 1096148 w 1223861"/>
                <a:gd name="connsiteY5" fmla="*/ 1217254 h 1240486"/>
                <a:gd name="connsiteX6" fmla="*/ 662956 w 1223861"/>
                <a:gd name="connsiteY6" fmla="*/ 1098611 h 1240486"/>
                <a:gd name="connsiteX7" fmla="*/ 371663 w 1223861"/>
                <a:gd name="connsiteY7" fmla="*/ 989159 h 1240486"/>
                <a:gd name="connsiteX8" fmla="*/ 0 w 1223861"/>
                <a:gd name="connsiteY8" fmla="*/ 677839 h 1240486"/>
                <a:gd name="connsiteX0" fmla="*/ 0 w 1223861"/>
                <a:gd name="connsiteY0" fmla="*/ 677839 h 1244230"/>
                <a:gd name="connsiteX1" fmla="*/ 395342 w 1223861"/>
                <a:gd name="connsiteY1" fmla="*/ 287456 h 1244230"/>
                <a:gd name="connsiteX2" fmla="*/ 789404 w 1223861"/>
                <a:gd name="connsiteY2" fmla="*/ 0 h 1244230"/>
                <a:gd name="connsiteX3" fmla="*/ 1132306 w 1223861"/>
                <a:gd name="connsiteY3" fmla="*/ 170128 h 1244230"/>
                <a:gd name="connsiteX4" fmla="*/ 1223846 w 1223861"/>
                <a:gd name="connsiteY4" fmla="*/ 611048 h 1244230"/>
                <a:gd name="connsiteX5" fmla="*/ 1096148 w 1223861"/>
                <a:gd name="connsiteY5" fmla="*/ 1217254 h 1244230"/>
                <a:gd name="connsiteX6" fmla="*/ 724607 w 1223861"/>
                <a:gd name="connsiteY6" fmla="*/ 1130349 h 1244230"/>
                <a:gd name="connsiteX7" fmla="*/ 371663 w 1223861"/>
                <a:gd name="connsiteY7" fmla="*/ 989159 h 1244230"/>
                <a:gd name="connsiteX8" fmla="*/ 0 w 1223861"/>
                <a:gd name="connsiteY8" fmla="*/ 677839 h 1244230"/>
                <a:gd name="connsiteX0" fmla="*/ 0 w 1223861"/>
                <a:gd name="connsiteY0" fmla="*/ 677839 h 1245459"/>
                <a:gd name="connsiteX1" fmla="*/ 395342 w 1223861"/>
                <a:gd name="connsiteY1" fmla="*/ 287456 h 1245459"/>
                <a:gd name="connsiteX2" fmla="*/ 789404 w 1223861"/>
                <a:gd name="connsiteY2" fmla="*/ 0 h 1245459"/>
                <a:gd name="connsiteX3" fmla="*/ 1132306 w 1223861"/>
                <a:gd name="connsiteY3" fmla="*/ 170128 h 1245459"/>
                <a:gd name="connsiteX4" fmla="*/ 1223846 w 1223861"/>
                <a:gd name="connsiteY4" fmla="*/ 611048 h 1245459"/>
                <a:gd name="connsiteX5" fmla="*/ 1096148 w 1223861"/>
                <a:gd name="connsiteY5" fmla="*/ 1217254 h 1245459"/>
                <a:gd name="connsiteX6" fmla="*/ 724607 w 1223861"/>
                <a:gd name="connsiteY6" fmla="*/ 1130349 h 1245459"/>
                <a:gd name="connsiteX7" fmla="*/ 371663 w 1223861"/>
                <a:gd name="connsiteY7" fmla="*/ 989159 h 1245459"/>
                <a:gd name="connsiteX8" fmla="*/ 0 w 1223861"/>
                <a:gd name="connsiteY8" fmla="*/ 677839 h 1245459"/>
                <a:gd name="connsiteX0" fmla="*/ 0 w 1223861"/>
                <a:gd name="connsiteY0" fmla="*/ 677839 h 1246941"/>
                <a:gd name="connsiteX1" fmla="*/ 395342 w 1223861"/>
                <a:gd name="connsiteY1" fmla="*/ 287456 h 1246941"/>
                <a:gd name="connsiteX2" fmla="*/ 789404 w 1223861"/>
                <a:gd name="connsiteY2" fmla="*/ 0 h 1246941"/>
                <a:gd name="connsiteX3" fmla="*/ 1132306 w 1223861"/>
                <a:gd name="connsiteY3" fmla="*/ 170128 h 1246941"/>
                <a:gd name="connsiteX4" fmla="*/ 1223846 w 1223861"/>
                <a:gd name="connsiteY4" fmla="*/ 611048 h 1246941"/>
                <a:gd name="connsiteX5" fmla="*/ 1096148 w 1223861"/>
                <a:gd name="connsiteY5" fmla="*/ 1217254 h 1246941"/>
                <a:gd name="connsiteX6" fmla="*/ 722377 w 1223861"/>
                <a:gd name="connsiteY6" fmla="*/ 1139916 h 1246941"/>
                <a:gd name="connsiteX7" fmla="*/ 371663 w 1223861"/>
                <a:gd name="connsiteY7" fmla="*/ 989159 h 1246941"/>
                <a:gd name="connsiteX8" fmla="*/ 0 w 1223861"/>
                <a:gd name="connsiteY8" fmla="*/ 677839 h 1246941"/>
                <a:gd name="connsiteX0" fmla="*/ 0 w 1223861"/>
                <a:gd name="connsiteY0" fmla="*/ 677839 h 1235356"/>
                <a:gd name="connsiteX1" fmla="*/ 395342 w 1223861"/>
                <a:gd name="connsiteY1" fmla="*/ 287456 h 1235356"/>
                <a:gd name="connsiteX2" fmla="*/ 789404 w 1223861"/>
                <a:gd name="connsiteY2" fmla="*/ 0 h 1235356"/>
                <a:gd name="connsiteX3" fmla="*/ 1132306 w 1223861"/>
                <a:gd name="connsiteY3" fmla="*/ 170128 h 1235356"/>
                <a:gd name="connsiteX4" fmla="*/ 1223846 w 1223861"/>
                <a:gd name="connsiteY4" fmla="*/ 611048 h 1235356"/>
                <a:gd name="connsiteX5" fmla="*/ 1112714 w 1223861"/>
                <a:gd name="connsiteY5" fmla="*/ 1205424 h 1235356"/>
                <a:gd name="connsiteX6" fmla="*/ 722377 w 1223861"/>
                <a:gd name="connsiteY6" fmla="*/ 1139916 h 1235356"/>
                <a:gd name="connsiteX7" fmla="*/ 371663 w 1223861"/>
                <a:gd name="connsiteY7" fmla="*/ 989159 h 1235356"/>
                <a:gd name="connsiteX8" fmla="*/ 0 w 1223861"/>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13"/>
                <a:gd name="connsiteY0" fmla="*/ 677839 h 1235356"/>
                <a:gd name="connsiteX1" fmla="*/ 395342 w 1239713"/>
                <a:gd name="connsiteY1" fmla="*/ 287456 h 1235356"/>
                <a:gd name="connsiteX2" fmla="*/ 789404 w 1239713"/>
                <a:gd name="connsiteY2" fmla="*/ 0 h 1235356"/>
                <a:gd name="connsiteX3" fmla="*/ 1132306 w 1239713"/>
                <a:gd name="connsiteY3" fmla="*/ 170128 h 1235356"/>
                <a:gd name="connsiteX4" fmla="*/ 1239713 w 1239713"/>
                <a:gd name="connsiteY4" fmla="*/ 614073 h 1235356"/>
                <a:gd name="connsiteX5" fmla="*/ 1112714 w 1239713"/>
                <a:gd name="connsiteY5" fmla="*/ 1205424 h 1235356"/>
                <a:gd name="connsiteX6" fmla="*/ 722377 w 1239713"/>
                <a:gd name="connsiteY6" fmla="*/ 1139916 h 1235356"/>
                <a:gd name="connsiteX7" fmla="*/ 371663 w 1239713"/>
                <a:gd name="connsiteY7" fmla="*/ 989159 h 1235356"/>
                <a:gd name="connsiteX8" fmla="*/ 0 w 1239713"/>
                <a:gd name="connsiteY8" fmla="*/ 677839 h 1235356"/>
                <a:gd name="connsiteX0" fmla="*/ 0 w 1239713"/>
                <a:gd name="connsiteY0" fmla="*/ 677839 h 1223183"/>
                <a:gd name="connsiteX1" fmla="*/ 395342 w 1239713"/>
                <a:gd name="connsiteY1" fmla="*/ 287456 h 1223183"/>
                <a:gd name="connsiteX2" fmla="*/ 789404 w 1239713"/>
                <a:gd name="connsiteY2" fmla="*/ 0 h 1223183"/>
                <a:gd name="connsiteX3" fmla="*/ 1132306 w 1239713"/>
                <a:gd name="connsiteY3" fmla="*/ 170128 h 1223183"/>
                <a:gd name="connsiteX4" fmla="*/ 1239713 w 1239713"/>
                <a:gd name="connsiteY4" fmla="*/ 614073 h 1223183"/>
                <a:gd name="connsiteX5" fmla="*/ 1116058 w 1239713"/>
                <a:gd name="connsiteY5" fmla="*/ 1191073 h 1223183"/>
                <a:gd name="connsiteX6" fmla="*/ 722377 w 1239713"/>
                <a:gd name="connsiteY6" fmla="*/ 1139916 h 1223183"/>
                <a:gd name="connsiteX7" fmla="*/ 371663 w 1239713"/>
                <a:gd name="connsiteY7" fmla="*/ 989159 h 1223183"/>
                <a:gd name="connsiteX8" fmla="*/ 0 w 1239713"/>
                <a:gd name="connsiteY8" fmla="*/ 677839 h 1223183"/>
                <a:gd name="connsiteX0" fmla="*/ 0 w 1239713"/>
                <a:gd name="connsiteY0" fmla="*/ 677839 h 1208862"/>
                <a:gd name="connsiteX1" fmla="*/ 395342 w 1239713"/>
                <a:gd name="connsiteY1" fmla="*/ 287456 h 1208862"/>
                <a:gd name="connsiteX2" fmla="*/ 789404 w 1239713"/>
                <a:gd name="connsiteY2" fmla="*/ 0 h 1208862"/>
                <a:gd name="connsiteX3" fmla="*/ 1132306 w 1239713"/>
                <a:gd name="connsiteY3" fmla="*/ 170128 h 1208862"/>
                <a:gd name="connsiteX4" fmla="*/ 1239713 w 1239713"/>
                <a:gd name="connsiteY4" fmla="*/ 614073 h 1208862"/>
                <a:gd name="connsiteX5" fmla="*/ 1116058 w 1239713"/>
                <a:gd name="connsiteY5" fmla="*/ 1191073 h 1208862"/>
                <a:gd name="connsiteX6" fmla="*/ 722377 w 1239713"/>
                <a:gd name="connsiteY6" fmla="*/ 1139916 h 1208862"/>
                <a:gd name="connsiteX7" fmla="*/ 371663 w 1239713"/>
                <a:gd name="connsiteY7" fmla="*/ 989159 h 1208862"/>
                <a:gd name="connsiteX8" fmla="*/ 0 w 1239713"/>
                <a:gd name="connsiteY8" fmla="*/ 677839 h 1208862"/>
                <a:gd name="connsiteX0" fmla="*/ 0 w 1239713"/>
                <a:gd name="connsiteY0" fmla="*/ 677839 h 1221541"/>
                <a:gd name="connsiteX1" fmla="*/ 395342 w 1239713"/>
                <a:gd name="connsiteY1" fmla="*/ 287456 h 1221541"/>
                <a:gd name="connsiteX2" fmla="*/ 789404 w 1239713"/>
                <a:gd name="connsiteY2" fmla="*/ 0 h 1221541"/>
                <a:gd name="connsiteX3" fmla="*/ 1132306 w 1239713"/>
                <a:gd name="connsiteY3" fmla="*/ 170128 h 1221541"/>
                <a:gd name="connsiteX4" fmla="*/ 1239713 w 1239713"/>
                <a:gd name="connsiteY4" fmla="*/ 614073 h 1221541"/>
                <a:gd name="connsiteX5" fmla="*/ 1116058 w 1239713"/>
                <a:gd name="connsiteY5" fmla="*/ 1191073 h 1221541"/>
                <a:gd name="connsiteX6" fmla="*/ 722377 w 1239713"/>
                <a:gd name="connsiteY6" fmla="*/ 1139916 h 1221541"/>
                <a:gd name="connsiteX7" fmla="*/ 371663 w 1239713"/>
                <a:gd name="connsiteY7" fmla="*/ 989159 h 1221541"/>
                <a:gd name="connsiteX8" fmla="*/ 0 w 1239713"/>
                <a:gd name="connsiteY8" fmla="*/ 677839 h 1221541"/>
                <a:gd name="connsiteX0" fmla="*/ 0 w 1239713"/>
                <a:gd name="connsiteY0" fmla="*/ 677839 h 1221541"/>
                <a:gd name="connsiteX1" fmla="*/ 395342 w 1239713"/>
                <a:gd name="connsiteY1" fmla="*/ 287456 h 1221541"/>
                <a:gd name="connsiteX2" fmla="*/ 789404 w 1239713"/>
                <a:gd name="connsiteY2" fmla="*/ 0 h 1221541"/>
                <a:gd name="connsiteX3" fmla="*/ 1132306 w 1239713"/>
                <a:gd name="connsiteY3" fmla="*/ 170128 h 1221541"/>
                <a:gd name="connsiteX4" fmla="*/ 1239713 w 1239713"/>
                <a:gd name="connsiteY4" fmla="*/ 614073 h 1221541"/>
                <a:gd name="connsiteX5" fmla="*/ 1116058 w 1239713"/>
                <a:gd name="connsiteY5" fmla="*/ 1191073 h 1221541"/>
                <a:gd name="connsiteX6" fmla="*/ 722377 w 1239713"/>
                <a:gd name="connsiteY6" fmla="*/ 1139916 h 1221541"/>
                <a:gd name="connsiteX7" fmla="*/ 371663 w 1239713"/>
                <a:gd name="connsiteY7" fmla="*/ 989159 h 1221541"/>
                <a:gd name="connsiteX8" fmla="*/ 0 w 1239713"/>
                <a:gd name="connsiteY8" fmla="*/ 677839 h 1221541"/>
                <a:gd name="connsiteX0" fmla="*/ 0 w 1239713"/>
                <a:gd name="connsiteY0" fmla="*/ 677839 h 1221828"/>
                <a:gd name="connsiteX1" fmla="*/ 395342 w 1239713"/>
                <a:gd name="connsiteY1" fmla="*/ 287456 h 1221828"/>
                <a:gd name="connsiteX2" fmla="*/ 789404 w 1239713"/>
                <a:gd name="connsiteY2" fmla="*/ 0 h 1221828"/>
                <a:gd name="connsiteX3" fmla="*/ 1132306 w 1239713"/>
                <a:gd name="connsiteY3" fmla="*/ 170128 h 1221828"/>
                <a:gd name="connsiteX4" fmla="*/ 1239713 w 1239713"/>
                <a:gd name="connsiteY4" fmla="*/ 614073 h 1221828"/>
                <a:gd name="connsiteX5" fmla="*/ 1116058 w 1239713"/>
                <a:gd name="connsiteY5" fmla="*/ 1191073 h 1221828"/>
                <a:gd name="connsiteX6" fmla="*/ 730310 w 1239713"/>
                <a:gd name="connsiteY6" fmla="*/ 1141429 h 1221828"/>
                <a:gd name="connsiteX7" fmla="*/ 371663 w 1239713"/>
                <a:gd name="connsiteY7" fmla="*/ 989159 h 1221828"/>
                <a:gd name="connsiteX8" fmla="*/ 0 w 1239713"/>
                <a:gd name="connsiteY8" fmla="*/ 677839 h 1221828"/>
                <a:gd name="connsiteX0" fmla="*/ 0 w 1239713"/>
                <a:gd name="connsiteY0" fmla="*/ 677839 h 1223964"/>
                <a:gd name="connsiteX1" fmla="*/ 395342 w 1239713"/>
                <a:gd name="connsiteY1" fmla="*/ 287456 h 1223964"/>
                <a:gd name="connsiteX2" fmla="*/ 789404 w 1239713"/>
                <a:gd name="connsiteY2" fmla="*/ 0 h 1223964"/>
                <a:gd name="connsiteX3" fmla="*/ 1132306 w 1239713"/>
                <a:gd name="connsiteY3" fmla="*/ 170128 h 1223964"/>
                <a:gd name="connsiteX4" fmla="*/ 1239713 w 1239713"/>
                <a:gd name="connsiteY4" fmla="*/ 614073 h 1223964"/>
                <a:gd name="connsiteX5" fmla="*/ 1116058 w 1239713"/>
                <a:gd name="connsiteY5" fmla="*/ 1191073 h 1223964"/>
                <a:gd name="connsiteX6" fmla="*/ 730310 w 1239713"/>
                <a:gd name="connsiteY6" fmla="*/ 1141429 h 1223964"/>
                <a:gd name="connsiteX7" fmla="*/ 371663 w 1239713"/>
                <a:gd name="connsiteY7" fmla="*/ 989159 h 1223964"/>
                <a:gd name="connsiteX8" fmla="*/ 0 w 1239713"/>
                <a:gd name="connsiteY8" fmla="*/ 677839 h 1223964"/>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0250"/>
                <a:gd name="connsiteY0" fmla="*/ 684639 h 1221697"/>
                <a:gd name="connsiteX1" fmla="*/ 385879 w 1230250"/>
                <a:gd name="connsiteY1" fmla="*/ 287456 h 1221697"/>
                <a:gd name="connsiteX2" fmla="*/ 779941 w 1230250"/>
                <a:gd name="connsiteY2" fmla="*/ 0 h 1221697"/>
                <a:gd name="connsiteX3" fmla="*/ 1122843 w 1230250"/>
                <a:gd name="connsiteY3" fmla="*/ 170128 h 1221697"/>
                <a:gd name="connsiteX4" fmla="*/ 1230250 w 1230250"/>
                <a:gd name="connsiteY4" fmla="*/ 614073 h 1221697"/>
                <a:gd name="connsiteX5" fmla="*/ 1106595 w 1230250"/>
                <a:gd name="connsiteY5" fmla="*/ 1191073 h 1221697"/>
                <a:gd name="connsiteX6" fmla="*/ 720847 w 1230250"/>
                <a:gd name="connsiteY6" fmla="*/ 1141429 h 1221697"/>
                <a:gd name="connsiteX7" fmla="*/ 347306 w 1230250"/>
                <a:gd name="connsiteY7" fmla="*/ 993814 h 1221697"/>
                <a:gd name="connsiteX8" fmla="*/ 0 w 1230250"/>
                <a:gd name="connsiteY8" fmla="*/ 684639 h 1221697"/>
                <a:gd name="connsiteX0" fmla="*/ 0 w 1230250"/>
                <a:gd name="connsiteY0" fmla="*/ 684639 h 1220601"/>
                <a:gd name="connsiteX1" fmla="*/ 385879 w 1230250"/>
                <a:gd name="connsiteY1" fmla="*/ 287456 h 1220601"/>
                <a:gd name="connsiteX2" fmla="*/ 779941 w 1230250"/>
                <a:gd name="connsiteY2" fmla="*/ 0 h 1220601"/>
                <a:gd name="connsiteX3" fmla="*/ 1122843 w 1230250"/>
                <a:gd name="connsiteY3" fmla="*/ 170128 h 1220601"/>
                <a:gd name="connsiteX4" fmla="*/ 1230250 w 1230250"/>
                <a:gd name="connsiteY4" fmla="*/ 614073 h 1220601"/>
                <a:gd name="connsiteX5" fmla="*/ 1106595 w 1230250"/>
                <a:gd name="connsiteY5" fmla="*/ 1191073 h 1220601"/>
                <a:gd name="connsiteX6" fmla="*/ 720847 w 1230250"/>
                <a:gd name="connsiteY6" fmla="*/ 1141429 h 1220601"/>
                <a:gd name="connsiteX7" fmla="*/ 337940 w 1230250"/>
                <a:gd name="connsiteY7" fmla="*/ 1033997 h 1220601"/>
                <a:gd name="connsiteX8" fmla="*/ 0 w 1230250"/>
                <a:gd name="connsiteY8" fmla="*/ 684639 h 1220601"/>
                <a:gd name="connsiteX0" fmla="*/ 0 w 1230250"/>
                <a:gd name="connsiteY0" fmla="*/ 684639 h 1219886"/>
                <a:gd name="connsiteX1" fmla="*/ 385879 w 1230250"/>
                <a:gd name="connsiteY1" fmla="*/ 287456 h 1219886"/>
                <a:gd name="connsiteX2" fmla="*/ 779941 w 1230250"/>
                <a:gd name="connsiteY2" fmla="*/ 0 h 1219886"/>
                <a:gd name="connsiteX3" fmla="*/ 1122843 w 1230250"/>
                <a:gd name="connsiteY3" fmla="*/ 170128 h 1219886"/>
                <a:gd name="connsiteX4" fmla="*/ 1230250 w 1230250"/>
                <a:gd name="connsiteY4" fmla="*/ 614073 h 1219886"/>
                <a:gd name="connsiteX5" fmla="*/ 1106595 w 1230250"/>
                <a:gd name="connsiteY5" fmla="*/ 1191073 h 1219886"/>
                <a:gd name="connsiteX6" fmla="*/ 720847 w 1230250"/>
                <a:gd name="connsiteY6" fmla="*/ 1141429 h 1219886"/>
                <a:gd name="connsiteX7" fmla="*/ 324905 w 1230250"/>
                <a:gd name="connsiteY7" fmla="*/ 1061488 h 1219886"/>
                <a:gd name="connsiteX8" fmla="*/ 0 w 1230250"/>
                <a:gd name="connsiteY8" fmla="*/ 684639 h 1219886"/>
                <a:gd name="connsiteX0" fmla="*/ 0 w 1230250"/>
                <a:gd name="connsiteY0" fmla="*/ 684639 h 1212467"/>
                <a:gd name="connsiteX1" fmla="*/ 385879 w 1230250"/>
                <a:gd name="connsiteY1" fmla="*/ 287456 h 1212467"/>
                <a:gd name="connsiteX2" fmla="*/ 779941 w 1230250"/>
                <a:gd name="connsiteY2" fmla="*/ 0 h 1212467"/>
                <a:gd name="connsiteX3" fmla="*/ 1122843 w 1230250"/>
                <a:gd name="connsiteY3" fmla="*/ 170128 h 1212467"/>
                <a:gd name="connsiteX4" fmla="*/ 1230250 w 1230250"/>
                <a:gd name="connsiteY4" fmla="*/ 614073 h 1212467"/>
                <a:gd name="connsiteX5" fmla="*/ 1155034 w 1230250"/>
                <a:gd name="connsiteY5" fmla="*/ 1182322 h 1212467"/>
                <a:gd name="connsiteX6" fmla="*/ 720847 w 1230250"/>
                <a:gd name="connsiteY6" fmla="*/ 1141429 h 1212467"/>
                <a:gd name="connsiteX7" fmla="*/ 324905 w 1230250"/>
                <a:gd name="connsiteY7" fmla="*/ 1061488 h 1212467"/>
                <a:gd name="connsiteX8" fmla="*/ 0 w 1230250"/>
                <a:gd name="connsiteY8" fmla="*/ 684639 h 1212467"/>
                <a:gd name="connsiteX0" fmla="*/ 0 w 1230250"/>
                <a:gd name="connsiteY0" fmla="*/ 684639 h 1217428"/>
                <a:gd name="connsiteX1" fmla="*/ 385879 w 1230250"/>
                <a:gd name="connsiteY1" fmla="*/ 287456 h 1217428"/>
                <a:gd name="connsiteX2" fmla="*/ 779941 w 1230250"/>
                <a:gd name="connsiteY2" fmla="*/ 0 h 1217428"/>
                <a:gd name="connsiteX3" fmla="*/ 1122843 w 1230250"/>
                <a:gd name="connsiteY3" fmla="*/ 170128 h 1217428"/>
                <a:gd name="connsiteX4" fmla="*/ 1230250 w 1230250"/>
                <a:gd name="connsiteY4" fmla="*/ 614073 h 1217428"/>
                <a:gd name="connsiteX5" fmla="*/ 1155034 w 1230250"/>
                <a:gd name="connsiteY5" fmla="*/ 1182322 h 1217428"/>
                <a:gd name="connsiteX6" fmla="*/ 715496 w 1230250"/>
                <a:gd name="connsiteY6" fmla="*/ 1164390 h 1217428"/>
                <a:gd name="connsiteX7" fmla="*/ 324905 w 1230250"/>
                <a:gd name="connsiteY7" fmla="*/ 1061488 h 1217428"/>
                <a:gd name="connsiteX8" fmla="*/ 0 w 1230250"/>
                <a:gd name="connsiteY8" fmla="*/ 684639 h 1217428"/>
                <a:gd name="connsiteX0" fmla="*/ 0 w 1230250"/>
                <a:gd name="connsiteY0" fmla="*/ 684639 h 1220529"/>
                <a:gd name="connsiteX1" fmla="*/ 385879 w 1230250"/>
                <a:gd name="connsiteY1" fmla="*/ 287456 h 1220529"/>
                <a:gd name="connsiteX2" fmla="*/ 779941 w 1230250"/>
                <a:gd name="connsiteY2" fmla="*/ 0 h 1220529"/>
                <a:gd name="connsiteX3" fmla="*/ 1122843 w 1230250"/>
                <a:gd name="connsiteY3" fmla="*/ 170128 h 1220529"/>
                <a:gd name="connsiteX4" fmla="*/ 1230250 w 1230250"/>
                <a:gd name="connsiteY4" fmla="*/ 614073 h 1220529"/>
                <a:gd name="connsiteX5" fmla="*/ 1155034 w 1230250"/>
                <a:gd name="connsiteY5" fmla="*/ 1182322 h 1220529"/>
                <a:gd name="connsiteX6" fmla="*/ 712819 w 1230250"/>
                <a:gd name="connsiteY6" fmla="*/ 1175870 h 1220529"/>
                <a:gd name="connsiteX7" fmla="*/ 324905 w 1230250"/>
                <a:gd name="connsiteY7" fmla="*/ 1061488 h 1220529"/>
                <a:gd name="connsiteX8" fmla="*/ 0 w 1230250"/>
                <a:gd name="connsiteY8" fmla="*/ 684639 h 1220529"/>
                <a:gd name="connsiteX0" fmla="*/ 0 w 1230250"/>
                <a:gd name="connsiteY0" fmla="*/ 684639 h 1219435"/>
                <a:gd name="connsiteX1" fmla="*/ 385879 w 1230250"/>
                <a:gd name="connsiteY1" fmla="*/ 287456 h 1219435"/>
                <a:gd name="connsiteX2" fmla="*/ 779941 w 1230250"/>
                <a:gd name="connsiteY2" fmla="*/ 0 h 1219435"/>
                <a:gd name="connsiteX3" fmla="*/ 1122843 w 1230250"/>
                <a:gd name="connsiteY3" fmla="*/ 170128 h 1219435"/>
                <a:gd name="connsiteX4" fmla="*/ 1230250 w 1230250"/>
                <a:gd name="connsiteY4" fmla="*/ 614073 h 1219435"/>
                <a:gd name="connsiteX5" fmla="*/ 1155034 w 1230250"/>
                <a:gd name="connsiteY5" fmla="*/ 1182322 h 1219435"/>
                <a:gd name="connsiteX6" fmla="*/ 712819 w 1230250"/>
                <a:gd name="connsiteY6" fmla="*/ 1175870 h 1219435"/>
                <a:gd name="connsiteX7" fmla="*/ 324905 w 1230250"/>
                <a:gd name="connsiteY7" fmla="*/ 1061488 h 1219435"/>
                <a:gd name="connsiteX8" fmla="*/ 0 w 1230250"/>
                <a:gd name="connsiteY8" fmla="*/ 684639 h 1219435"/>
                <a:gd name="connsiteX0" fmla="*/ 0 w 1230250"/>
                <a:gd name="connsiteY0" fmla="*/ 684639 h 1227047"/>
                <a:gd name="connsiteX1" fmla="*/ 385879 w 1230250"/>
                <a:gd name="connsiteY1" fmla="*/ 287456 h 1227047"/>
                <a:gd name="connsiteX2" fmla="*/ 779941 w 1230250"/>
                <a:gd name="connsiteY2" fmla="*/ 0 h 1227047"/>
                <a:gd name="connsiteX3" fmla="*/ 1122843 w 1230250"/>
                <a:gd name="connsiteY3" fmla="*/ 170128 h 1227047"/>
                <a:gd name="connsiteX4" fmla="*/ 1230250 w 1230250"/>
                <a:gd name="connsiteY4" fmla="*/ 614073 h 1227047"/>
                <a:gd name="connsiteX5" fmla="*/ 1155034 w 1230250"/>
                <a:gd name="connsiteY5" fmla="*/ 1182322 h 1227047"/>
                <a:gd name="connsiteX6" fmla="*/ 707467 w 1230250"/>
                <a:gd name="connsiteY6" fmla="*/ 1198831 h 1227047"/>
                <a:gd name="connsiteX7" fmla="*/ 324905 w 1230250"/>
                <a:gd name="connsiteY7" fmla="*/ 1061488 h 1227047"/>
                <a:gd name="connsiteX8" fmla="*/ 0 w 1230250"/>
                <a:gd name="connsiteY8" fmla="*/ 684639 h 1227047"/>
                <a:gd name="connsiteX0" fmla="*/ 0 w 1230250"/>
                <a:gd name="connsiteY0" fmla="*/ 684639 h 1227700"/>
                <a:gd name="connsiteX1" fmla="*/ 385879 w 1230250"/>
                <a:gd name="connsiteY1" fmla="*/ 287456 h 1227700"/>
                <a:gd name="connsiteX2" fmla="*/ 779941 w 1230250"/>
                <a:gd name="connsiteY2" fmla="*/ 0 h 1227700"/>
                <a:gd name="connsiteX3" fmla="*/ 1122843 w 1230250"/>
                <a:gd name="connsiteY3" fmla="*/ 170128 h 1227700"/>
                <a:gd name="connsiteX4" fmla="*/ 1230250 w 1230250"/>
                <a:gd name="connsiteY4" fmla="*/ 614073 h 1227700"/>
                <a:gd name="connsiteX5" fmla="*/ 1155034 w 1230250"/>
                <a:gd name="connsiteY5" fmla="*/ 1182322 h 1227700"/>
                <a:gd name="connsiteX6" fmla="*/ 707467 w 1230250"/>
                <a:gd name="connsiteY6" fmla="*/ 1198831 h 1227700"/>
                <a:gd name="connsiteX7" fmla="*/ 308198 w 1230250"/>
                <a:gd name="connsiteY7" fmla="*/ 1076290 h 1227700"/>
                <a:gd name="connsiteX8" fmla="*/ 0 w 1230250"/>
                <a:gd name="connsiteY8" fmla="*/ 684639 h 1227700"/>
                <a:gd name="connsiteX0" fmla="*/ 0 w 1230250"/>
                <a:gd name="connsiteY0" fmla="*/ 684639 h 1227653"/>
                <a:gd name="connsiteX1" fmla="*/ 385879 w 1230250"/>
                <a:gd name="connsiteY1" fmla="*/ 287456 h 1227653"/>
                <a:gd name="connsiteX2" fmla="*/ 779941 w 1230250"/>
                <a:gd name="connsiteY2" fmla="*/ 0 h 1227653"/>
                <a:gd name="connsiteX3" fmla="*/ 1122843 w 1230250"/>
                <a:gd name="connsiteY3" fmla="*/ 170128 h 1227653"/>
                <a:gd name="connsiteX4" fmla="*/ 1230250 w 1230250"/>
                <a:gd name="connsiteY4" fmla="*/ 614073 h 1227653"/>
                <a:gd name="connsiteX5" fmla="*/ 1155034 w 1230250"/>
                <a:gd name="connsiteY5" fmla="*/ 1182322 h 1227653"/>
                <a:gd name="connsiteX6" fmla="*/ 707467 w 1230250"/>
                <a:gd name="connsiteY6" fmla="*/ 1198831 h 1227653"/>
                <a:gd name="connsiteX7" fmla="*/ 281474 w 1230250"/>
                <a:gd name="connsiteY7" fmla="*/ 1077190 h 1227653"/>
                <a:gd name="connsiteX8" fmla="*/ 0 w 1230250"/>
                <a:gd name="connsiteY8" fmla="*/ 684639 h 122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250" h="1227653">
                  <a:moveTo>
                    <a:pt x="0" y="684639"/>
                  </a:moveTo>
                  <a:cubicBezTo>
                    <a:pt x="39627" y="537927"/>
                    <a:pt x="216796" y="400893"/>
                    <a:pt x="385879" y="287456"/>
                  </a:cubicBezTo>
                  <a:cubicBezTo>
                    <a:pt x="519700" y="206580"/>
                    <a:pt x="630031" y="46498"/>
                    <a:pt x="779941" y="0"/>
                  </a:cubicBezTo>
                  <a:cubicBezTo>
                    <a:pt x="931007" y="0"/>
                    <a:pt x="1122843" y="19062"/>
                    <a:pt x="1122843" y="170128"/>
                  </a:cubicBezTo>
                  <a:cubicBezTo>
                    <a:pt x="1159046" y="320896"/>
                    <a:pt x="1216862" y="438427"/>
                    <a:pt x="1230250" y="614073"/>
                  </a:cubicBezTo>
                  <a:cubicBezTo>
                    <a:pt x="1207725" y="824958"/>
                    <a:pt x="1249789" y="1005192"/>
                    <a:pt x="1155034" y="1182322"/>
                  </a:cubicBezTo>
                  <a:cubicBezTo>
                    <a:pt x="1053715" y="1261672"/>
                    <a:pt x="853060" y="1216353"/>
                    <a:pt x="707467" y="1198831"/>
                  </a:cubicBezTo>
                  <a:cubicBezTo>
                    <a:pt x="561874" y="1181309"/>
                    <a:pt x="405896" y="1134703"/>
                    <a:pt x="281474" y="1077190"/>
                  </a:cubicBezTo>
                  <a:cubicBezTo>
                    <a:pt x="159682" y="1014068"/>
                    <a:pt x="39236" y="841464"/>
                    <a:pt x="0" y="684639"/>
                  </a:cubicBezTo>
                  <a:close/>
                </a:path>
              </a:pathLst>
            </a:custGeom>
            <a:solidFill>
              <a:srgbClr val="FF0000">
                <a:alpha val="27000"/>
              </a:srgbClr>
            </a:solidFill>
            <a:ln>
              <a:solidFill>
                <a:schemeClr val="tx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115" name="正方形/長方形 114">
              <a:extLst>
                <a:ext uri="{FF2B5EF4-FFF2-40B4-BE49-F238E27FC236}">
                  <a16:creationId xmlns:a16="http://schemas.microsoft.com/office/drawing/2014/main" id="{728163EB-F6AF-4BA7-9676-F7DEB6E0B0E0}"/>
                </a:ext>
              </a:extLst>
            </p:cNvPr>
            <p:cNvSpPr/>
            <p:nvPr/>
          </p:nvSpPr>
          <p:spPr>
            <a:xfrm>
              <a:off x="901464" y="-91799"/>
              <a:ext cx="476512" cy="13596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淡路島</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16" name="正方形/長方形 115">
              <a:extLst>
                <a:ext uri="{FF2B5EF4-FFF2-40B4-BE49-F238E27FC236}">
                  <a16:creationId xmlns:a16="http://schemas.microsoft.com/office/drawing/2014/main" id="{629137E7-C1B9-4208-BA8D-6F2122E10AF2}"/>
                </a:ext>
              </a:extLst>
            </p:cNvPr>
            <p:cNvSpPr/>
            <p:nvPr/>
          </p:nvSpPr>
          <p:spPr>
            <a:xfrm>
              <a:off x="1543619" y="-1276204"/>
              <a:ext cx="308468" cy="14427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17" name="矢印: 左右 153">
              <a:extLst>
                <a:ext uri="{FF2B5EF4-FFF2-40B4-BE49-F238E27FC236}">
                  <a16:creationId xmlns:a16="http://schemas.microsoft.com/office/drawing/2014/main" id="{4878849A-BB57-4DD2-A0C6-D13CC4670CD3}"/>
                </a:ext>
              </a:extLst>
            </p:cNvPr>
            <p:cNvSpPr>
              <a:spLocks noChangeAspect="1"/>
            </p:cNvSpPr>
            <p:nvPr/>
          </p:nvSpPr>
          <p:spPr>
            <a:xfrm rot="2106158">
              <a:off x="2622632" y="-297981"/>
              <a:ext cx="310343" cy="171489"/>
            </a:xfrm>
            <a:prstGeom prst="leftRightArrow">
              <a:avLst/>
            </a:prstGeom>
            <a:solidFill>
              <a:schemeClr val="accent2">
                <a:lumMod val="50000"/>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2000"/>
            </a:p>
          </p:txBody>
        </p:sp>
        <p:sp>
          <p:nvSpPr>
            <p:cNvPr id="118" name="正方形/長方形 117">
              <a:extLst>
                <a:ext uri="{FF2B5EF4-FFF2-40B4-BE49-F238E27FC236}">
                  <a16:creationId xmlns:a16="http://schemas.microsoft.com/office/drawing/2014/main" id="{54E66EB1-CD38-471C-A42F-1DD9C2F84DF3}"/>
                </a:ext>
              </a:extLst>
            </p:cNvPr>
            <p:cNvSpPr/>
            <p:nvPr/>
          </p:nvSpPr>
          <p:spPr>
            <a:xfrm>
              <a:off x="2585625" y="-58611"/>
              <a:ext cx="310366" cy="131988"/>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泉州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119" name="正方形/長方形 118">
            <a:extLst>
              <a:ext uri="{FF2B5EF4-FFF2-40B4-BE49-F238E27FC236}">
                <a16:creationId xmlns:a16="http://schemas.microsoft.com/office/drawing/2014/main" id="{42AB246C-D6C3-4324-A739-9AC17F6C0836}"/>
              </a:ext>
            </a:extLst>
          </p:cNvPr>
          <p:cNvSpPr/>
          <p:nvPr/>
        </p:nvSpPr>
        <p:spPr>
          <a:xfrm>
            <a:off x="4968547" y="5222774"/>
            <a:ext cx="2201849" cy="343220"/>
          </a:xfrm>
          <a:prstGeom prst="rect">
            <a:avLst/>
          </a:prstGeom>
          <a:solidFill>
            <a:schemeClr val="bg1"/>
          </a:solidFill>
          <a:ln w="952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defTabSz="959937">
              <a:lnSpc>
                <a:spcPts val="1200"/>
              </a:lnSpc>
              <a:defRPr/>
            </a:pP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・船着場</a:t>
            </a:r>
            <a:r>
              <a:rPr kumimoji="1" lang="ja-JP" altLang="en-US" sz="1000" dirty="0">
                <a:solidFill>
                  <a:prstClr val="black"/>
                </a:solidFill>
                <a:latin typeface="BIZ UDPゴシック" panose="020B0400000000000000" pitchFamily="50" charset="-128"/>
                <a:ea typeface="BIZ UDPゴシック" panose="020B0400000000000000" pitchFamily="50" charset="-128"/>
              </a:rPr>
              <a:t>周辺の賑わい</a:t>
            </a: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創出</a:t>
            </a:r>
            <a:endParaRPr kumimoji="1" lang="en-US" altLang="ja-JP" sz="1000" dirty="0" smtClean="0">
              <a:solidFill>
                <a:prstClr val="black"/>
              </a:solidFill>
              <a:latin typeface="BIZ UDPゴシック" panose="020B0400000000000000" pitchFamily="50" charset="-128"/>
              <a:ea typeface="BIZ UDPゴシック" panose="020B0400000000000000" pitchFamily="50" charset="-128"/>
            </a:endParaRPr>
          </a:p>
          <a:p>
            <a:pPr lvl="0" defTabSz="959937">
              <a:lnSpc>
                <a:spcPts val="1200"/>
              </a:lnSpc>
              <a:defRPr/>
            </a:pP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・地域</a:t>
            </a:r>
            <a:r>
              <a:rPr kumimoji="1" lang="ja-JP" altLang="en-US" sz="1000" dirty="0">
                <a:solidFill>
                  <a:prstClr val="black"/>
                </a:solidFill>
                <a:latin typeface="BIZ UDPゴシック" panose="020B0400000000000000" pitchFamily="50" charset="-128"/>
                <a:ea typeface="BIZ UDPゴシック" panose="020B0400000000000000" pitchFamily="50" charset="-128"/>
              </a:rPr>
              <a:t>資源を</a:t>
            </a: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活かした内陸部へ</a:t>
            </a:r>
            <a:r>
              <a:rPr kumimoji="1" lang="ja-JP" altLang="en-US" sz="1000" dirty="0">
                <a:solidFill>
                  <a:prstClr val="black"/>
                </a:solidFill>
                <a:latin typeface="BIZ UDPゴシック" panose="020B0400000000000000" pitchFamily="50" charset="-128"/>
                <a:ea typeface="BIZ UDPゴシック" panose="020B0400000000000000" pitchFamily="50" charset="-128"/>
              </a:rPr>
              <a:t>の</a:t>
            </a: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周遊</a:t>
            </a:r>
            <a:endParaRPr kumimoji="1" lang="ja-JP" altLang="en-US" sz="1000" dirty="0">
              <a:solidFill>
                <a:prstClr val="black"/>
              </a:solidFill>
              <a:latin typeface="BIZ UDPゴシック" panose="020B0400000000000000" pitchFamily="50" charset="-128"/>
              <a:ea typeface="BIZ UDPゴシック" panose="020B0400000000000000" pitchFamily="50" charset="-128"/>
            </a:endParaRPr>
          </a:p>
        </p:txBody>
      </p:sp>
      <p:sp>
        <p:nvSpPr>
          <p:cNvPr id="120" name="楕円 57">
            <a:extLst>
              <a:ext uri="{FF2B5EF4-FFF2-40B4-BE49-F238E27FC236}">
                <a16:creationId xmlns:a16="http://schemas.microsoft.com/office/drawing/2014/main" id="{B9D7130E-388E-494E-B1CF-69D594C9D490}"/>
              </a:ext>
            </a:extLst>
          </p:cNvPr>
          <p:cNvSpPr>
            <a:spLocks noChangeAspect="1"/>
          </p:cNvSpPr>
          <p:nvPr/>
        </p:nvSpPr>
        <p:spPr>
          <a:xfrm>
            <a:off x="6290722" y="3833185"/>
            <a:ext cx="129771" cy="1186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latin typeface="Meiryo UI" panose="020B0604030504040204" pitchFamily="50" charset="-128"/>
              <a:ea typeface="Meiryo UI" panose="020B0604030504040204" pitchFamily="50" charset="-128"/>
            </a:endParaRPr>
          </a:p>
        </p:txBody>
      </p:sp>
      <p:sp>
        <p:nvSpPr>
          <p:cNvPr id="121" name="正方形/長方形 120">
            <a:extLst>
              <a:ext uri="{FF2B5EF4-FFF2-40B4-BE49-F238E27FC236}">
                <a16:creationId xmlns:a16="http://schemas.microsoft.com/office/drawing/2014/main" id="{629137E7-C1B9-4208-BA8D-6F2122E10AF2}"/>
              </a:ext>
            </a:extLst>
          </p:cNvPr>
          <p:cNvSpPr/>
          <p:nvPr/>
        </p:nvSpPr>
        <p:spPr>
          <a:xfrm>
            <a:off x="6088524" y="3627417"/>
            <a:ext cx="331971" cy="160594"/>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cxnSp>
        <p:nvCxnSpPr>
          <p:cNvPr id="122" name="直線矢印コネクタ 121"/>
          <p:cNvCxnSpPr>
            <a:cxnSpLocks/>
          </p:cNvCxnSpPr>
          <p:nvPr/>
        </p:nvCxnSpPr>
        <p:spPr>
          <a:xfrm flipV="1">
            <a:off x="6458071" y="3423694"/>
            <a:ext cx="393116" cy="336002"/>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23" name="正方形/長方形 122">
            <a:extLst>
              <a:ext uri="{FF2B5EF4-FFF2-40B4-BE49-F238E27FC236}">
                <a16:creationId xmlns:a16="http://schemas.microsoft.com/office/drawing/2014/main" id="{52585BD4-9DA7-4BD2-87C4-82F542D3C6A3}"/>
              </a:ext>
            </a:extLst>
          </p:cNvPr>
          <p:cNvSpPr/>
          <p:nvPr/>
        </p:nvSpPr>
        <p:spPr>
          <a:xfrm>
            <a:off x="6828958" y="3309791"/>
            <a:ext cx="304131" cy="13302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24" name="フリーフォーム 123"/>
          <p:cNvSpPr/>
          <p:nvPr/>
        </p:nvSpPr>
        <p:spPr>
          <a:xfrm rot="16718153" flipH="1">
            <a:off x="5936596" y="3607645"/>
            <a:ext cx="80154" cy="37903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6320933" y="3982850"/>
            <a:ext cx="45719" cy="50529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リーフォーム 125"/>
          <p:cNvSpPr/>
          <p:nvPr/>
        </p:nvSpPr>
        <p:spPr>
          <a:xfrm flipV="1">
            <a:off x="5002669" y="3914591"/>
            <a:ext cx="1172999" cy="677267"/>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6713281" y="3654242"/>
            <a:ext cx="114170" cy="133770"/>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629137E7-C1B9-4208-BA8D-6F2122E10AF2}"/>
              </a:ext>
            </a:extLst>
          </p:cNvPr>
          <p:cNvSpPr/>
          <p:nvPr/>
        </p:nvSpPr>
        <p:spPr>
          <a:xfrm>
            <a:off x="6619450" y="3829560"/>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a:t>
            </a:r>
            <a:r>
              <a:rPr kumimoji="1" lang="ja-JP" altLang="en-US" sz="700" b="1" dirty="0" smtClean="0">
                <a:solidFill>
                  <a:schemeClr val="tx1"/>
                </a:solidFill>
                <a:latin typeface="Meiryo UI" panose="020B0604030504040204" pitchFamily="50" charset="-128"/>
                <a:ea typeface="Meiryo UI" panose="020B0604030504040204" pitchFamily="50" charset="-128"/>
              </a:rPr>
              <a:t>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129" name="フリーフォーム 128"/>
          <p:cNvSpPr/>
          <p:nvPr/>
        </p:nvSpPr>
        <p:spPr>
          <a:xfrm flipH="1">
            <a:off x="6817335" y="3556715"/>
            <a:ext cx="45719" cy="119900"/>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2540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6555246" y="3720033"/>
            <a:ext cx="157835" cy="113152"/>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2540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rot="20537271" flipV="1">
            <a:off x="5749107" y="4039536"/>
            <a:ext cx="640731" cy="852916"/>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a:extLst>
              <a:ext uri="{FF2B5EF4-FFF2-40B4-BE49-F238E27FC236}">
                <a16:creationId xmlns:a16="http://schemas.microsoft.com/office/drawing/2014/main" id="{54E66EB1-CD38-471C-A42F-1DD9C2F84DF3}"/>
              </a:ext>
            </a:extLst>
          </p:cNvPr>
          <p:cNvSpPr/>
          <p:nvPr/>
        </p:nvSpPr>
        <p:spPr>
          <a:xfrm>
            <a:off x="5510336" y="4888838"/>
            <a:ext cx="319353" cy="16173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関空</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764427" y="6794890"/>
            <a:ext cx="2268141" cy="383297"/>
          </a:xfrm>
        </p:spPr>
        <p:txBody>
          <a:bodyPr/>
          <a:lstStyle/>
          <a:p>
            <a:r>
              <a:rPr kumimoji="1" lang="en-US" altLang="ja-JP" dirty="0" smtClean="0"/>
              <a:t>39</a:t>
            </a:r>
            <a:endParaRPr kumimoji="1" lang="ja-JP" altLang="en-US" dirty="0"/>
          </a:p>
        </p:txBody>
      </p:sp>
      <p:pic>
        <p:nvPicPr>
          <p:cNvPr id="26" name="図 25">
            <a:extLst>
              <a:ext uri="{FF2B5EF4-FFF2-40B4-BE49-F238E27FC236}">
                <a16:creationId xmlns:a16="http://schemas.microsoft.com/office/drawing/2014/main" id="{4E5E93D2-EFE1-4567-BC51-B510E22BF5D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58485" y="3381735"/>
            <a:ext cx="1634490" cy="821259"/>
          </a:xfrm>
          <a:prstGeom prst="rect">
            <a:avLst/>
          </a:prstGeom>
        </p:spPr>
      </p:pic>
    </p:spTree>
    <p:extLst>
      <p:ext uri="{BB962C8B-B14F-4D97-AF65-F5344CB8AC3E}">
        <p14:creationId xmlns:p14="http://schemas.microsoft.com/office/powerpoint/2010/main" val="3770453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24319"/>
            <a:ext cx="9434300" cy="9194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830306"/>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solidFill>
                            <a:schemeClr val="tx1"/>
                          </a:solidFill>
                        </a:rPr>
                        <a:t>府</a:t>
                      </a:r>
                      <a:r>
                        <a:rPr kumimoji="1" lang="ja-JP" altLang="en-US" sz="1400" b="1" dirty="0">
                          <a:solidFill>
                            <a:schemeClr val="tx1"/>
                          </a:solidFill>
                        </a:rPr>
                        <a:t>・市の取組み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・海上交通の活性化に向けた社会実験（海上交通ルート、事業化実現可能性の検討）の実施</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・水上・海上交通の運航拠点（船着場、旅客ターミナル等）の整備</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・市町等との連携によるにぎわいづくり</a:t>
                      </a:r>
                      <a:endParaRPr kumimoji="1" lang="en-US" altLang="ja-JP" sz="1200" b="1" dirty="0" smtClean="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59805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955373"/>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lvl="0">
                        <a:defRPr/>
                      </a:pPr>
                      <a:r>
                        <a:rPr kumimoji="1" lang="ja-JP" altLang="en-US" sz="1200" dirty="0" smtClean="0">
                          <a:latin typeface="+mn-ea"/>
                          <a:ea typeface="+mn-ea"/>
                        </a:rPr>
                        <a:t>・</a:t>
                      </a:r>
                      <a:r>
                        <a:rPr lang="ja-JP" altLang="en-US" sz="1200" dirty="0" smtClean="0">
                          <a:solidFill>
                            <a:prstClr val="black"/>
                          </a:solidFill>
                          <a:latin typeface="+mn-ea"/>
                          <a:ea typeface="+mn-ea"/>
                        </a:rPr>
                        <a:t>記載なし</a:t>
                      </a:r>
                      <a:endParaRPr kumimoji="0" lang="en-US" altLang="ja-JP" sz="1200" i="0" u="none" strike="noStrike" kern="1200" cap="none" spc="0" normalizeH="0" baseline="0" noProof="0" dirty="0">
                        <a:ln>
                          <a:noFill/>
                        </a:ln>
                        <a:solidFill>
                          <a:prstClr val="black"/>
                        </a:solidFill>
                        <a:effectLst/>
                        <a:uLnTx/>
                        <a:uFillTx/>
                        <a:latin typeface="+mn-ea"/>
                        <a:ea typeface="+mn-ea"/>
                      </a:endParaRP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559790050"/>
              </p:ext>
            </p:extLst>
          </p:nvPr>
        </p:nvGraphicFramePr>
        <p:xfrm>
          <a:off x="578007" y="701633"/>
          <a:ext cx="9540000" cy="96361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435048259"/>
                    </a:ext>
                  </a:extLst>
                </a:gridCol>
              </a:tblGrid>
              <a:tr h="468000">
                <a:tc>
                  <a:txBody>
                    <a:bodyPr/>
                    <a:lstStyle/>
                    <a:p>
                      <a:pPr algn="l"/>
                      <a:r>
                        <a:rPr kumimoji="1" lang="ja-JP" altLang="en-US" sz="1300" b="1" u="none" dirty="0" smtClean="0">
                          <a:solidFill>
                            <a:schemeClr val="tx1"/>
                          </a:solidFill>
                        </a:rPr>
                        <a:t>▷</a:t>
                      </a:r>
                      <a:r>
                        <a:rPr kumimoji="1" lang="ja-JP" altLang="en-US" sz="1300" b="1" u="none" strike="noStrike" kern="1200" cap="none" spc="0" normalizeH="0" baseline="0" noProof="0" dirty="0" smtClean="0">
                          <a:ln>
                            <a:noFill/>
                          </a:ln>
                          <a:solidFill>
                            <a:schemeClr val="tx1"/>
                          </a:solidFill>
                          <a:effectLst/>
                          <a:uLnTx/>
                          <a:uFillTx/>
                        </a:rPr>
                        <a:t>夢洲と大阪湾の各拠点間を運航する海上運航事業者等の参入意欲の醸成</a:t>
                      </a:r>
                      <a:endParaRPr kumimoji="1" lang="en-US" altLang="ja-JP" sz="1200" b="0" u="none" strike="noStrike" kern="1200" cap="none" spc="0" normalizeH="0" baseline="0" noProof="0" dirty="0" smtClean="0">
                        <a:ln>
                          <a:noFill/>
                        </a:ln>
                        <a:solidFill>
                          <a:schemeClr val="tx1"/>
                        </a:solidFill>
                        <a:effectLst/>
                        <a:uLnTx/>
                        <a:uFillTx/>
                      </a:endParaRPr>
                    </a:p>
                    <a:p>
                      <a:pPr algn="l"/>
                      <a:r>
                        <a:rPr kumimoji="1" lang="ja-JP" altLang="en-US" sz="1200" u="none" dirty="0" smtClean="0">
                          <a:solidFill>
                            <a:schemeClr val="tx1"/>
                          </a:solidFill>
                        </a:rPr>
                        <a:t>　　将来的な海上交通ネットワークの実現を見据え、事業採算性の確保など事業者の参入促進のための施策が必要。</a:t>
                      </a:r>
                      <a:endParaRPr kumimoji="1" lang="ja-JP" altLang="en-US" sz="1200" u="none"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1707442685"/>
                  </a:ext>
                </a:extLst>
              </a:tr>
              <a:tr h="46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u="none" dirty="0" smtClean="0">
                          <a:solidFill>
                            <a:schemeClr val="tx1"/>
                          </a:solidFill>
                        </a:rPr>
                        <a:t>▷淀川を活用した航路開拓等の推進</a:t>
                      </a:r>
                      <a:endParaRPr kumimoji="1" lang="en-US" altLang="ja-JP" sz="1200" b="0" u="none"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　　</a:t>
                      </a:r>
                      <a:r>
                        <a:rPr kumimoji="1" lang="ja-JP" altLang="en-US" sz="1200" u="none" dirty="0" smtClean="0">
                          <a:solidFill>
                            <a:schemeClr val="tx1"/>
                          </a:solidFill>
                        </a:rPr>
                        <a:t>淀川を活用して夢洲と京都方面をつなぐためには、淀川の航路開拓と沿川のにぎわいづくりが必要。</a:t>
                      </a:r>
                      <a:endParaRPr kumimoji="1" lang="en-US" altLang="ja-JP" sz="1200" u="none"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950910111"/>
                  </a:ext>
                </a:extLst>
              </a:tr>
            </a:tbl>
          </a:graphicData>
        </a:graphic>
      </p:graphicFrame>
      <p:graphicFrame>
        <p:nvGraphicFramePr>
          <p:cNvPr id="5" name="表 4"/>
          <p:cNvGraphicFramePr>
            <a:graphicFrameLocks noGrp="1"/>
          </p:cNvGraphicFramePr>
          <p:nvPr>
            <p:extLst/>
          </p:nvPr>
        </p:nvGraphicFramePr>
        <p:xfrm>
          <a:off x="620609" y="3282514"/>
          <a:ext cx="9540000" cy="80772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121864161"/>
                    </a:ext>
                  </a:extLst>
                </a:gridCol>
              </a:tblGrid>
              <a:tr h="396000">
                <a:tc>
                  <a:txBody>
                    <a:bodyPr/>
                    <a:lstStyle/>
                    <a:p>
                      <a:pPr marL="0" marR="0" lvl="0" indent="0" algn="l" defTabSz="959937" rtl="0" eaLnBrk="1" fontAlgn="auto" latinLnBrk="0" hangingPunct="1">
                        <a:lnSpc>
                          <a:spcPts val="2400"/>
                        </a:lnSpc>
                        <a:spcBef>
                          <a:spcPts val="0"/>
                        </a:spcBef>
                        <a:spcAft>
                          <a:spcPts val="0"/>
                        </a:spcAft>
                        <a:buClrTx/>
                        <a:buSzTx/>
                        <a:buFontTx/>
                        <a:buNone/>
                        <a:tabLst/>
                        <a:defRPr/>
                      </a:pPr>
                      <a:r>
                        <a:rPr kumimoji="1" lang="ja-JP" altLang="en-US" sz="1300" b="1" dirty="0" smtClean="0">
                          <a:solidFill>
                            <a:schemeClr val="tx1"/>
                          </a:solidFill>
                        </a:rPr>
                        <a:t>▷海上運航事業者の参入促進に向けた環境整備</a:t>
                      </a:r>
                      <a:endParaRPr kumimoji="1" lang="en-US" altLang="ja-JP" sz="1300" b="0" dirty="0" smtClean="0">
                        <a:solidFill>
                          <a:schemeClr val="tx1"/>
                        </a:solidFill>
                        <a:latin typeface="BIZ UDPゴシック" panose="020B0400000000000000" pitchFamily="50" charset="-128"/>
                        <a:ea typeface="BIZ UDPゴシック" panose="020B0400000000000000" pitchFamily="50" charset="-128"/>
                      </a:endParaRPr>
                    </a:p>
                  </a:txBody>
                  <a:tcPr marL="99060" marR="99060" marT="49530" marB="49530"/>
                </a:tc>
                <a:extLst>
                  <a:ext uri="{0D108BD9-81ED-4DB2-BD59-A6C34878D82A}">
                    <a16:rowId xmlns:a16="http://schemas.microsoft.com/office/drawing/2014/main" val="2301523445"/>
                  </a:ext>
                </a:extLst>
              </a:tr>
              <a:tr h="396000">
                <a:tc>
                  <a:txBody>
                    <a:bodyPr/>
                    <a:lstStyle/>
                    <a:p>
                      <a:pPr marL="0" marR="0" lvl="0" indent="0" algn="l" defTabSz="959937" rtl="0" eaLnBrk="1" fontAlgn="auto" latinLnBrk="0" hangingPunct="1">
                        <a:lnSpc>
                          <a:spcPts val="2400"/>
                        </a:lnSpc>
                        <a:spcBef>
                          <a:spcPts val="0"/>
                        </a:spcBef>
                        <a:spcAft>
                          <a:spcPts val="0"/>
                        </a:spcAft>
                        <a:buClrTx/>
                        <a:buSzTx/>
                        <a:buFontTx/>
                        <a:buNone/>
                        <a:tabLst/>
                        <a:defRPr/>
                      </a:pPr>
                      <a:r>
                        <a:rPr kumimoji="1" lang="ja-JP" altLang="en-US" sz="1300" b="1" dirty="0" smtClean="0">
                          <a:solidFill>
                            <a:schemeClr val="tx1"/>
                          </a:solidFill>
                        </a:rPr>
                        <a:t>▷淀川舟運活性化に向けた、航路開拓等の取組みの推進</a:t>
                      </a:r>
                      <a:endParaRPr kumimoji="1" lang="en-US" altLang="ja-JP" sz="1300" b="0" dirty="0" smtClean="0">
                        <a:solidFill>
                          <a:schemeClr val="tx1"/>
                        </a:solidFill>
                        <a:latin typeface="BIZ UDPゴシック" panose="020B0400000000000000" pitchFamily="50" charset="-128"/>
                        <a:ea typeface="BIZ UDPゴシック" panose="020B0400000000000000" pitchFamily="50" charset="-128"/>
                      </a:endParaRPr>
                    </a:p>
                  </a:txBody>
                  <a:tcPr marL="99060" marR="99060" marT="49530" marB="49530"/>
                </a:tc>
                <a:extLst>
                  <a:ext uri="{0D108BD9-81ED-4DB2-BD59-A6C34878D82A}">
                    <a16:rowId xmlns:a16="http://schemas.microsoft.com/office/drawing/2014/main" val="866263351"/>
                  </a:ext>
                </a:extLst>
              </a:tr>
            </a:tbl>
          </a:graphicData>
        </a:graphic>
      </p:graphicFrame>
      <p:sp>
        <p:nvSpPr>
          <p:cNvPr id="2" name="スライド番号プレースホルダー 1"/>
          <p:cNvSpPr>
            <a:spLocks noGrp="1"/>
          </p:cNvSpPr>
          <p:nvPr>
            <p:ph type="sldNum" sz="quarter" idx="12"/>
          </p:nvPr>
        </p:nvSpPr>
        <p:spPr>
          <a:xfrm>
            <a:off x="7812484" y="6793918"/>
            <a:ext cx="2268141" cy="383297"/>
          </a:xfrm>
        </p:spPr>
        <p:txBody>
          <a:bodyPr/>
          <a:lstStyle/>
          <a:p>
            <a:r>
              <a:rPr kumimoji="1" lang="en-US" altLang="ja-JP" dirty="0" smtClean="0"/>
              <a:t>40</a:t>
            </a:r>
            <a:endParaRPr kumimoji="1" lang="ja-JP" altLang="en-US" dirty="0"/>
          </a:p>
        </p:txBody>
      </p:sp>
    </p:spTree>
    <p:extLst>
      <p:ext uri="{BB962C8B-B14F-4D97-AF65-F5344CB8AC3E}">
        <p14:creationId xmlns:p14="http://schemas.microsoft.com/office/powerpoint/2010/main" val="2497468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36086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６</a:t>
            </a:r>
            <a:r>
              <a:rPr lang="ja-JP" altLang="en-US" sz="4000" dirty="0" smtClean="0">
                <a:latin typeface="BIZ UDPゴシック" panose="020B0400000000000000" pitchFamily="50" charset="-128"/>
                <a:ea typeface="BIZ UDPゴシック" panose="020B0400000000000000" pitchFamily="50" charset="-128"/>
              </a:rPr>
              <a:t>　おもてなし・利便性向上</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914900"/>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⑪</a:t>
            </a:r>
            <a:r>
              <a:rPr kumimoji="1" lang="ja-JP" altLang="en-US" sz="1500" dirty="0">
                <a:solidFill>
                  <a:prstClr val="black"/>
                </a:solidFill>
                <a:latin typeface="BIZ UDPゴシック" panose="020B0400000000000000" pitchFamily="50" charset="-128"/>
                <a:ea typeface="BIZ UDPゴシック" panose="020B0400000000000000" pitchFamily="50" charset="-128"/>
              </a:rPr>
              <a:t>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ユニバーサルデザインタクシー</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ユニバーサルデザイン（ＵＤ）</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タクシーの普及拡大</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⑫　空港運用の強化</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関西国際空港の運用強化</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64761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679864540"/>
              </p:ext>
            </p:extLst>
          </p:nvPr>
        </p:nvGraphicFramePr>
        <p:xfrm>
          <a:off x="270312" y="1509037"/>
          <a:ext cx="9540001" cy="5329214"/>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000945">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ユニバーサルデザイン（ＵＤ）タクシーの普及拡大</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UD</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タクシー導入率</a:t>
                      </a: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府域の</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2.4% </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a:t>
                      </a:r>
                      <a:r>
                        <a:rPr lang="en-US" altLang="ja-JP" sz="1100" b="1" dirty="0" smtClean="0">
                          <a:solidFill>
                            <a:schemeClr val="tx1"/>
                          </a:solidFill>
                          <a:latin typeface="BIZ UDPゴシック" panose="020B0400000000000000" pitchFamily="50" charset="-128"/>
                          <a:ea typeface="BIZ UDPゴシック" panose="020B0400000000000000" pitchFamily="50" charset="-128"/>
                        </a:rPr>
                        <a:t>2020</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b="1" dirty="0" smtClean="0">
                          <a:solidFill>
                            <a:schemeClr val="tx1"/>
                          </a:solidFill>
                          <a:latin typeface="BIZ UDPゴシック" panose="020B0400000000000000" pitchFamily="50" charset="-128"/>
                          <a:ea typeface="BIZ UDPゴシック" panose="020B0400000000000000" pitchFamily="50" charset="-128"/>
                        </a:rPr>
                        <a:t>3</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月末）</a:t>
                      </a:r>
                      <a:endParaRPr lang="ja-JP" altLang="en-US"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・タクシー事業者はコロナで厳しい経営</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状況</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・普通タクシーに比較して高額であるため、事業者</a:t>
                      </a:r>
                      <a:r>
                        <a:rPr lang="ja-JP" altLang="en-US" sz="1100" smtClean="0">
                          <a:solidFill>
                            <a:schemeClr val="tx1"/>
                          </a:solidFill>
                          <a:latin typeface="BIZ UDPゴシック" panose="020B0400000000000000" pitchFamily="50" charset="-128"/>
                          <a:ea typeface="BIZ UDPゴシック" panose="020B0400000000000000" pitchFamily="50" charset="-128"/>
                        </a:rPr>
                        <a:t>の買い替えが</a:t>
                      </a:r>
                      <a:r>
                        <a:rPr lang="ja-JP" altLang="en-US" sz="1100" dirty="0" smtClean="0">
                          <a:solidFill>
                            <a:schemeClr val="tx1"/>
                          </a:solidFill>
                          <a:latin typeface="BIZ UDPゴシック" panose="020B0400000000000000" pitchFamily="50" charset="-128"/>
                          <a:ea typeface="BIZ UDPゴシック" panose="020B0400000000000000" pitchFamily="50" charset="-128"/>
                        </a:rPr>
                        <a:t>進まず</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050" dirty="0" smtClean="0">
                          <a:solidFill>
                            <a:schemeClr val="tx1"/>
                          </a:solidFill>
                          <a:latin typeface="BIZ UDPゴシック" panose="020B0400000000000000" pitchFamily="50" charset="-128"/>
                          <a:ea typeface="BIZ UDPゴシック" panose="020B0400000000000000" pitchFamily="50" charset="-128"/>
                        </a:rPr>
                        <a:t>UD</a:t>
                      </a:r>
                      <a:r>
                        <a:rPr lang="ja-JP" altLang="en-US" sz="1050" dirty="0" smtClean="0">
                          <a:solidFill>
                            <a:schemeClr val="tx1"/>
                          </a:solidFill>
                          <a:latin typeface="BIZ UDPゴシック" panose="020B0400000000000000" pitchFamily="50" charset="-128"/>
                          <a:ea typeface="BIZ UDPゴシック" panose="020B0400000000000000" pitchFamily="50" charset="-128"/>
                        </a:rPr>
                        <a:t>：約</a:t>
                      </a:r>
                      <a:r>
                        <a:rPr lang="en-US" altLang="ja-JP" sz="1050" dirty="0" smtClean="0">
                          <a:solidFill>
                            <a:schemeClr val="tx1"/>
                          </a:solidFill>
                          <a:latin typeface="BIZ UDPゴシック" panose="020B0400000000000000" pitchFamily="50" charset="-128"/>
                          <a:ea typeface="BIZ UDPゴシック" panose="020B0400000000000000" pitchFamily="50" charset="-128"/>
                        </a:rPr>
                        <a:t>300</a:t>
                      </a:r>
                      <a:r>
                        <a:rPr lang="ja-JP" altLang="en-US" sz="1050" dirty="0" smtClean="0">
                          <a:solidFill>
                            <a:schemeClr val="tx1"/>
                          </a:solidFill>
                          <a:latin typeface="BIZ UDPゴシック" panose="020B0400000000000000" pitchFamily="50" charset="-128"/>
                          <a:ea typeface="BIZ UDPゴシック" panose="020B0400000000000000" pitchFamily="50" charset="-128"/>
                        </a:rPr>
                        <a:t>万円、通常：約１</a:t>
                      </a:r>
                      <a:r>
                        <a:rPr lang="en-US" altLang="ja-JP" sz="1050" dirty="0" smtClean="0">
                          <a:solidFill>
                            <a:schemeClr val="tx1"/>
                          </a:solidFill>
                          <a:latin typeface="BIZ UDPゴシック" panose="020B0400000000000000" pitchFamily="50" charset="-128"/>
                          <a:ea typeface="BIZ UDPゴシック" panose="020B0400000000000000" pitchFamily="50" charset="-128"/>
                        </a:rPr>
                        <a:t>80</a:t>
                      </a:r>
                      <a:r>
                        <a:rPr lang="ja-JP" altLang="en-US" sz="1050" dirty="0" smtClean="0">
                          <a:solidFill>
                            <a:schemeClr val="tx1"/>
                          </a:solidFill>
                          <a:latin typeface="BIZ UDPゴシック" panose="020B0400000000000000" pitchFamily="50" charset="-128"/>
                          <a:ea typeface="BIZ UDPゴシック" panose="020B0400000000000000" pitchFamily="50" charset="-128"/>
                        </a:rPr>
                        <a:t>万円</a:t>
                      </a:r>
                      <a:endParaRPr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・大阪府</a:t>
                      </a:r>
                      <a:r>
                        <a:rPr lang="en-US" altLang="ja-JP" sz="1100" dirty="0" smtClean="0">
                          <a:solidFill>
                            <a:schemeClr val="tx1"/>
                          </a:solidFill>
                          <a:latin typeface="BIZ UDPゴシック" panose="020B0400000000000000" pitchFamily="50" charset="-128"/>
                          <a:ea typeface="BIZ UDPゴシック" panose="020B0400000000000000" pitchFamily="50" charset="-128"/>
                        </a:rPr>
                        <a:t>UD</a:t>
                      </a:r>
                      <a:r>
                        <a:rPr lang="ja-JP" altLang="en-US" sz="1100" dirty="0" smtClean="0">
                          <a:solidFill>
                            <a:schemeClr val="tx1"/>
                          </a:solidFill>
                          <a:latin typeface="BIZ UDPゴシック" panose="020B0400000000000000" pitchFamily="50" charset="-128"/>
                          <a:ea typeface="BIZ UDPゴシック" panose="020B0400000000000000" pitchFamily="50" charset="-128"/>
                        </a:rPr>
                        <a:t>タクシー普及促進事業</a:t>
                      </a:r>
                      <a:r>
                        <a:rPr lang="ja-JP" altLang="en-US" sz="1050" dirty="0" smtClean="0">
                          <a:solidFill>
                            <a:schemeClr val="tx1"/>
                          </a:solidFill>
                          <a:latin typeface="BIZ UDPゴシック" panose="020B0400000000000000" pitchFamily="50" charset="-128"/>
                          <a:ea typeface="BIZ UDPゴシック" panose="020B0400000000000000" pitchFamily="50" charset="-128"/>
                        </a:rPr>
                        <a:t>の創設</a:t>
                      </a:r>
                      <a:r>
                        <a:rPr lang="en-US" altLang="ja-JP" sz="1100" baseline="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aseline="0" dirty="0" smtClean="0">
                          <a:solidFill>
                            <a:schemeClr val="tx1"/>
                          </a:solidFill>
                          <a:latin typeface="BIZ UDPゴシック" panose="020B0400000000000000" pitchFamily="50" charset="-128"/>
                          <a:ea typeface="BIZ UDPゴシック" panose="020B0400000000000000" pitchFamily="50" charset="-128"/>
                        </a:rPr>
                        <a:t>　</a:t>
                      </a:r>
                      <a:endParaRPr lang="en-US" altLang="ja-JP" sz="1100" baseline="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baseline="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事業期間</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2022</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年度～）</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▷補助上限額：</a:t>
                      </a:r>
                      <a:r>
                        <a:rPr lang="en-US" altLang="ja-JP" sz="1100" dirty="0" smtClean="0">
                          <a:solidFill>
                            <a:schemeClr val="tx1"/>
                          </a:solidFill>
                          <a:latin typeface="BIZ UDPゴシック" panose="020B0400000000000000" pitchFamily="50" charset="-128"/>
                          <a:ea typeface="BIZ UDPゴシック" panose="020B0400000000000000" pitchFamily="50" charset="-128"/>
                        </a:rPr>
                        <a:t>30</a:t>
                      </a:r>
                      <a:r>
                        <a:rPr lang="ja-JP" altLang="en-US" sz="1100" dirty="0" smtClean="0">
                          <a:solidFill>
                            <a:schemeClr val="tx1"/>
                          </a:solidFill>
                          <a:latin typeface="BIZ UDPゴシック" panose="020B0400000000000000" pitchFamily="50" charset="-128"/>
                          <a:ea typeface="BIZ UDPゴシック" panose="020B0400000000000000" pitchFamily="50" charset="-128"/>
                        </a:rPr>
                        <a:t>万円／台</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・大阪市</a:t>
                      </a:r>
                      <a:r>
                        <a:rPr lang="en-US" altLang="ja-JP" sz="1100" dirty="0" smtClean="0">
                          <a:solidFill>
                            <a:schemeClr val="tx1"/>
                          </a:solidFill>
                          <a:latin typeface="BIZ UDPゴシック" panose="020B0400000000000000" pitchFamily="50" charset="-128"/>
                          <a:ea typeface="BIZ UDPゴシック" panose="020B0400000000000000" pitchFamily="50" charset="-128"/>
                        </a:rPr>
                        <a:t>UD</a:t>
                      </a:r>
                      <a:r>
                        <a:rPr lang="ja-JP" altLang="en-US" sz="1100" dirty="0" smtClean="0">
                          <a:solidFill>
                            <a:schemeClr val="tx1"/>
                          </a:solidFill>
                          <a:latin typeface="BIZ UDPゴシック" panose="020B0400000000000000" pitchFamily="50" charset="-128"/>
                          <a:ea typeface="BIZ UDPゴシック" panose="020B0400000000000000" pitchFamily="50" charset="-128"/>
                        </a:rPr>
                        <a:t>タクシー普及促進事業</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事業期間</a:t>
                      </a:r>
                      <a:r>
                        <a:rPr lang="en-US" altLang="ja-JP" sz="1100" dirty="0" smtClean="0">
                          <a:solidFill>
                            <a:schemeClr val="tx1"/>
                          </a:solidFill>
                          <a:latin typeface="BIZ UDPゴシック" panose="020B0400000000000000" pitchFamily="50" charset="-128"/>
                          <a:ea typeface="BIZ UDPゴシック" panose="020B0400000000000000" pitchFamily="50" charset="-128"/>
                        </a:rPr>
                        <a:t>2019</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年度～）</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▷補助上限額：</a:t>
                      </a:r>
                      <a:r>
                        <a:rPr lang="en-US" altLang="ja-JP" sz="1100" dirty="0" smtClean="0">
                          <a:solidFill>
                            <a:schemeClr val="tx1"/>
                          </a:solidFill>
                          <a:latin typeface="BIZ UDPゴシック" panose="020B0400000000000000" pitchFamily="50" charset="-128"/>
                          <a:ea typeface="BIZ UDPゴシック" panose="020B0400000000000000" pitchFamily="50" charset="-128"/>
                        </a:rPr>
                        <a:t>30</a:t>
                      </a:r>
                      <a:r>
                        <a:rPr lang="ja-JP" altLang="en-US" sz="1100" dirty="0" smtClean="0">
                          <a:solidFill>
                            <a:schemeClr val="tx1"/>
                          </a:solidFill>
                          <a:latin typeface="BIZ UDPゴシック" panose="020B0400000000000000" pitchFamily="50" charset="-128"/>
                          <a:ea typeface="BIZ UDPゴシック" panose="020B0400000000000000" pitchFamily="50" charset="-128"/>
                        </a:rPr>
                        <a:t>万円／台</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ts val="1200"/>
                        </a:lnSpc>
                        <a:spcBef>
                          <a:spcPts val="0"/>
                        </a:spcBef>
                        <a:spcAft>
                          <a:spcPts val="0"/>
                        </a:spcAft>
                        <a:defRPr/>
                      </a:pPr>
                      <a:endParaRPr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□導入率</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25</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％を実現</a:t>
                      </a:r>
                    </a:p>
                    <a:p>
                      <a:pPr marL="0" indent="0" defTabSz="443194">
                        <a:lnSpc>
                          <a:spcPct val="100000"/>
                        </a:lnSpc>
                        <a:spcBef>
                          <a:spcPts val="0"/>
                        </a:spcBef>
                        <a:spcAft>
                          <a:spcPts val="0"/>
                        </a:spcAf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（国のバリアフリー法に基づく基本方針の目標）</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万博が開催される</a:t>
                      </a:r>
                      <a:r>
                        <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2025</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年度までに</a:t>
                      </a:r>
                      <a:r>
                        <a:rPr kumimoji="1" lang="ja-JP" altLang="en-US"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　 </a:t>
                      </a:r>
                      <a:endPar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0" indent="0">
                        <a:lnSpc>
                          <a:spcPct val="100000"/>
                        </a:lnSpc>
                        <a:spcBef>
                          <a:spcPts val="0"/>
                        </a:spcBef>
                        <a:spcAft>
                          <a:spcPts val="0"/>
                        </a:spcAft>
                        <a:defRPr/>
                      </a:pPr>
                      <a:r>
                        <a:rPr kumimoji="1" lang="ja-JP" altLang="en-US" sz="1100" kern="1200" baseline="0" dirty="0" smtClean="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府域での導入率</a:t>
                      </a:r>
                      <a:r>
                        <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25%</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を実現に向け、府</a:t>
                      </a:r>
                      <a:r>
                        <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 </a:t>
                      </a:r>
                    </a:p>
                    <a:p>
                      <a:pPr marL="0" indent="0">
                        <a:lnSpc>
                          <a:spcPct val="100000"/>
                        </a:lnSpc>
                        <a:spcBef>
                          <a:spcPts val="0"/>
                        </a:spcBef>
                        <a:spcAft>
                          <a:spcPts val="0"/>
                        </a:spcAft>
                        <a:defRPr/>
                      </a:pPr>
                      <a:r>
                        <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の目標年次は、</a:t>
                      </a:r>
                      <a:r>
                        <a:rPr lang="ja-JP" altLang="en-US" sz="1100" dirty="0" smtClean="0">
                          <a:solidFill>
                            <a:schemeClr val="tx1"/>
                          </a:solidFill>
                          <a:latin typeface="BIZ UDPゴシック" panose="020B0400000000000000" pitchFamily="50" charset="-128"/>
                          <a:ea typeface="BIZ UDPゴシック" panose="020B0400000000000000" pitchFamily="50" charset="-128"/>
                        </a:rPr>
                        <a:t>国の目標年次</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2025</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度末を</a:t>
                      </a:r>
                      <a:r>
                        <a:rPr lang="en-US" altLang="ja-JP" sz="1100" dirty="0" smtClean="0">
                          <a:solidFill>
                            <a:schemeClr val="tx1"/>
                          </a:solidFill>
                          <a:latin typeface="BIZ UDPゴシック" panose="020B0400000000000000" pitchFamily="50" charset="-128"/>
                          <a:ea typeface="BIZ UDPゴシック" panose="020B0400000000000000" pitchFamily="50" charset="-128"/>
                        </a:rPr>
                        <a:t>1</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年前倒し</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・万博に来場する外国人・高齢者・</a:t>
                      </a:r>
                      <a:r>
                        <a:rPr lang="ja-JP" altLang="en-US" sz="1100" dirty="0" err="1" smtClean="0">
                          <a:solidFill>
                            <a:schemeClr val="tx1"/>
                          </a:solidFill>
                          <a:latin typeface="BIZ UDPゴシック" panose="020B0400000000000000" pitchFamily="50" charset="-128"/>
                          <a:ea typeface="BIZ UDPゴシック" panose="020B0400000000000000" pitchFamily="50" charset="-128"/>
                        </a:rPr>
                        <a:t>障がい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者等に安全・安心な移動環境を提供</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UD</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タクシーのさらなる拡大</a:t>
                      </a: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・府内全域で</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UD</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タクシー導入が拡大</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・誰もが安全・安心で快適に移動できる</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環境を実現</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716818"/>
            <a:ext cx="9540000" cy="446276"/>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首都圏では、東京オリンピック・パラリンピックを契機に、</a:t>
            </a:r>
            <a:r>
              <a:rPr lang="ja-JP" altLang="en-US" sz="1200" dirty="0">
                <a:solidFill>
                  <a:prstClr val="black"/>
                </a:solidFill>
                <a:latin typeface="BIZ UDPゴシック" panose="020B0400000000000000" pitchFamily="50" charset="-128"/>
                <a:ea typeface="BIZ UDPゴシック" panose="020B0400000000000000" pitchFamily="50" charset="-128"/>
              </a:rPr>
              <a:t>ユニバーサルデザインタクシー</a:t>
            </a:r>
            <a:r>
              <a:rPr lang="ja-JP" altLang="en-US" sz="1100" dirty="0">
                <a:solidFill>
                  <a:prstClr val="black"/>
                </a:solidFill>
                <a:latin typeface="BIZ UDPゴシック" panose="020B0400000000000000" pitchFamily="50" charset="-128"/>
                <a:ea typeface="BIZ UDPゴシック" panose="020B0400000000000000" pitchFamily="50" charset="-128"/>
              </a:rPr>
              <a:t>の普及が大きく前進。大阪においても</a:t>
            </a:r>
            <a:r>
              <a:rPr lang="ja-JP" altLang="en-US" sz="1100" dirty="0" smtClean="0">
                <a:solidFill>
                  <a:prstClr val="black"/>
                </a:solidFill>
                <a:latin typeface="BIZ UDPゴシック" panose="020B0400000000000000" pitchFamily="50" charset="-128"/>
                <a:ea typeface="BIZ UDPゴシック" panose="020B0400000000000000" pitchFamily="50" charset="-128"/>
              </a:rPr>
              <a:t>、誰</a:t>
            </a:r>
            <a:r>
              <a:rPr lang="ja-JP" altLang="en-US" sz="1100" dirty="0">
                <a:solidFill>
                  <a:prstClr val="black"/>
                </a:solidFill>
                <a:latin typeface="BIZ UDPゴシック" panose="020B0400000000000000" pitchFamily="50" charset="-128"/>
                <a:ea typeface="BIZ UDPゴシック" panose="020B0400000000000000" pitchFamily="50" charset="-128"/>
              </a:rPr>
              <a:t>もが利用しやすいユニバーサルデザインタクシーの導入率を、万博開催時に</a:t>
            </a:r>
            <a:r>
              <a:rPr lang="en-US" altLang="ja-JP" sz="1100" dirty="0">
                <a:solidFill>
                  <a:prstClr val="black"/>
                </a:solidFill>
                <a:latin typeface="BIZ UDPゴシック" panose="020B0400000000000000" pitchFamily="50" charset="-128"/>
                <a:ea typeface="BIZ UDPゴシック" panose="020B0400000000000000" pitchFamily="50" charset="-128"/>
              </a:rPr>
              <a:t>25%</a:t>
            </a:r>
            <a:r>
              <a:rPr lang="ja-JP" altLang="en-US" sz="1100" dirty="0">
                <a:solidFill>
                  <a:prstClr val="black"/>
                </a:solidFill>
                <a:latin typeface="BIZ UDPゴシック" panose="020B0400000000000000" pitchFamily="50" charset="-128"/>
                <a:ea typeface="BIZ UDPゴシック" panose="020B0400000000000000" pitchFamily="50" charset="-128"/>
              </a:rPr>
              <a:t>に引き上げることをめざし、普及促進を図る。</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334188"/>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⑪　</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ユニバーサルデザインタクシー</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43016" y="1295228"/>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20" name="テキスト ボックス 19"/>
          <p:cNvSpPr txBox="1"/>
          <p:nvPr/>
        </p:nvSpPr>
        <p:spPr>
          <a:xfrm>
            <a:off x="1918574" y="4331566"/>
            <a:ext cx="2181659" cy="261610"/>
          </a:xfrm>
          <a:prstGeom prst="rect">
            <a:avLst/>
          </a:prstGeom>
          <a:noFill/>
        </p:spPr>
        <p:txBody>
          <a:bodyPr wrap="square" rtlCol="0">
            <a:spAutoFit/>
          </a:bodyPr>
          <a:lstStyle/>
          <a:p>
            <a:r>
              <a:rPr kumimoji="1" lang="en-US" altLang="ja-JP" sz="1100" b="1"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東京</a:t>
            </a:r>
            <a:r>
              <a:rPr kumimoji="1" lang="ja-JP" altLang="en-US" sz="1100" dirty="0">
                <a:latin typeface="BIZ UDPゴシック" panose="020B0400000000000000" pitchFamily="50" charset="-128"/>
                <a:ea typeface="BIZ UDPゴシック" panose="020B0400000000000000" pitchFamily="50" charset="-128"/>
              </a:rPr>
              <a:t>との比較</a:t>
            </a:r>
            <a:r>
              <a:rPr kumimoji="1" lang="en-US" altLang="ja-JP" sz="1100" dirty="0">
                <a:latin typeface="BIZ UDPゴシック" panose="020B0400000000000000" pitchFamily="50" charset="-128"/>
                <a:ea typeface="BIZ UDPゴシック" panose="020B0400000000000000" pitchFamily="50" charset="-128"/>
              </a:rPr>
              <a:t>】</a:t>
            </a:r>
          </a:p>
        </p:txBody>
      </p:sp>
      <p:sp>
        <p:nvSpPr>
          <p:cNvPr id="31" name="テキスト ボックス 8"/>
          <p:cNvSpPr txBox="1">
            <a:spLocks noChangeArrowheads="1"/>
          </p:cNvSpPr>
          <p:nvPr/>
        </p:nvSpPr>
        <p:spPr bwMode="auto">
          <a:xfrm>
            <a:off x="2008517" y="5326204"/>
            <a:ext cx="27379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smtClean="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出典</a:t>
            </a:r>
            <a:r>
              <a:rPr lang="ja-JP" altLang="en-US" sz="700" dirty="0" smtClean="0">
                <a:latin typeface="BIZ UDPゴシック" panose="020B0400000000000000" pitchFamily="50" charset="-128"/>
                <a:ea typeface="BIZ UDPゴシック" panose="020B0400000000000000" pitchFamily="50" charset="-128"/>
              </a:rPr>
              <a:t>）　全国</a:t>
            </a:r>
            <a:r>
              <a:rPr lang="ja-JP" altLang="en-US" sz="700" dirty="0">
                <a:latin typeface="BIZ UDPゴシック" panose="020B0400000000000000" pitchFamily="50" charset="-128"/>
                <a:ea typeface="BIZ UDPゴシック" panose="020B0400000000000000" pitchFamily="50" charset="-128"/>
              </a:rPr>
              <a:t>ハイヤー・タクシー</a:t>
            </a:r>
            <a:r>
              <a:rPr lang="ja-JP" altLang="en-US" sz="700" dirty="0" smtClean="0">
                <a:latin typeface="BIZ UDPゴシック" panose="020B0400000000000000" pitchFamily="50" charset="-128"/>
                <a:ea typeface="BIZ UDPゴシック" panose="020B0400000000000000" pitchFamily="50" charset="-128"/>
              </a:rPr>
              <a:t>連合会（</a:t>
            </a:r>
            <a:r>
              <a:rPr lang="ja-JP" altLang="en-US" sz="700" dirty="0">
                <a:latin typeface="BIZ UDPゴシック" panose="020B0400000000000000" pitchFamily="50" charset="-128"/>
                <a:ea typeface="BIZ UDPゴシック" panose="020B0400000000000000" pitchFamily="50" charset="-128"/>
              </a:rPr>
              <a:t>法人タクシーのみ）</a:t>
            </a:r>
            <a:endParaRPr lang="en-US" altLang="ja-JP" sz="700" dirty="0">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1963024" y="3180168"/>
            <a:ext cx="2705055" cy="769441"/>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参考：現行の補助制度を活用した</a:t>
            </a:r>
            <a:r>
              <a:rPr kumimoji="1" lang="ja-JP" altLang="en-US" sz="1100" dirty="0" smtClean="0">
                <a:latin typeface="BIZ UDPゴシック" panose="020B0400000000000000" pitchFamily="50" charset="-128"/>
                <a:ea typeface="BIZ UDPゴシック" panose="020B0400000000000000" pitchFamily="50" charset="-128"/>
              </a:rPr>
              <a:t>場合</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の</a:t>
            </a:r>
            <a:r>
              <a:rPr kumimoji="1" lang="ja-JP" altLang="en-US" sz="1100" dirty="0">
                <a:latin typeface="BIZ UDPゴシック" panose="020B0400000000000000" pitchFamily="50" charset="-128"/>
                <a:ea typeface="BIZ UDPゴシック" panose="020B0400000000000000" pitchFamily="50" charset="-128"/>
              </a:rPr>
              <a:t>負担</a:t>
            </a:r>
            <a:r>
              <a:rPr kumimoji="1" lang="en-US" altLang="ja-JP" sz="1100" dirty="0" smtClean="0">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defRPr/>
            </a:pPr>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a:t>
            </a:r>
            <a:r>
              <a:rPr lang="en-US" altLang="ja-JP" sz="1100" dirty="0" smtClean="0">
                <a:latin typeface="BIZ UDPゴシック" panose="020B0400000000000000" pitchFamily="50" charset="-128"/>
                <a:ea typeface="BIZ UDPゴシック" panose="020B0400000000000000" pitchFamily="50" charset="-128"/>
              </a:rPr>
              <a:t>UD</a:t>
            </a:r>
            <a:r>
              <a:rPr lang="ja-JP" altLang="en-US" sz="1100" dirty="0" smtClean="0">
                <a:latin typeface="BIZ UDPゴシック" panose="020B0400000000000000" pitchFamily="50" charset="-128"/>
                <a:ea typeface="BIZ UDPゴシック" panose="020B0400000000000000" pitchFamily="50" charset="-128"/>
              </a:rPr>
              <a:t>タクシー</a:t>
            </a:r>
            <a:endParaRPr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36" name="グループ化 35"/>
          <p:cNvGrpSpPr/>
          <p:nvPr/>
        </p:nvGrpSpPr>
        <p:grpSpPr>
          <a:xfrm>
            <a:off x="7318510" y="2866775"/>
            <a:ext cx="2337208" cy="2663382"/>
            <a:chOff x="7064424" y="2957715"/>
            <a:chExt cx="2532595" cy="3055611"/>
          </a:xfrm>
        </p:grpSpPr>
        <p:pic>
          <p:nvPicPr>
            <p:cNvPr id="38" name="図 3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4424" y="2957715"/>
              <a:ext cx="2532595" cy="1357950"/>
            </a:xfrm>
            <a:prstGeom prst="rect">
              <a:avLst/>
            </a:prstGeom>
          </p:spPr>
        </p:pic>
        <p:sp>
          <p:nvSpPr>
            <p:cNvPr id="39" name="テキスト ボックス 8"/>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40" name="図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56" y="4443303"/>
              <a:ext cx="2443163" cy="1285875"/>
            </a:xfrm>
            <a:prstGeom prst="rect">
              <a:avLst/>
            </a:prstGeom>
          </p:spPr>
        </p:pic>
      </p:grpSp>
      <p:sp>
        <p:nvSpPr>
          <p:cNvPr id="41"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3" name="表 2"/>
          <p:cNvGraphicFramePr>
            <a:graphicFrameLocks noGrp="1"/>
          </p:cNvGraphicFramePr>
          <p:nvPr>
            <p:extLst/>
          </p:nvPr>
        </p:nvGraphicFramePr>
        <p:xfrm>
          <a:off x="2071265" y="3785913"/>
          <a:ext cx="2293200" cy="460800"/>
        </p:xfrm>
        <a:graphic>
          <a:graphicData uri="http://schemas.openxmlformats.org/drawingml/2006/table">
            <a:tbl>
              <a:tblPr firstRow="1" bandRow="1">
                <a:tableStyleId>{7DF18680-E054-41AD-8BC1-D1AEF772440D}</a:tableStyleId>
              </a:tblPr>
              <a:tblGrid>
                <a:gridCol w="1146600">
                  <a:extLst>
                    <a:ext uri="{9D8B030D-6E8A-4147-A177-3AD203B41FA5}">
                      <a16:colId xmlns:a16="http://schemas.microsoft.com/office/drawing/2014/main" val="3511922957"/>
                    </a:ext>
                  </a:extLst>
                </a:gridCol>
                <a:gridCol w="1146600">
                  <a:extLst>
                    <a:ext uri="{9D8B030D-6E8A-4147-A177-3AD203B41FA5}">
                      <a16:colId xmlns:a16="http://schemas.microsoft.com/office/drawing/2014/main" val="2117105469"/>
                    </a:ext>
                  </a:extLst>
                </a:gridCol>
              </a:tblGrid>
              <a:tr h="460800">
                <a:tc>
                  <a:txBody>
                    <a:bodyPr/>
                    <a:lstStyle/>
                    <a:p>
                      <a:pPr algn="ctr"/>
                      <a:r>
                        <a:rPr kumimoji="1" lang="ja-JP" altLang="en-US" sz="900" dirty="0" smtClean="0">
                          <a:latin typeface="BIZ UDPゴシック" panose="020B0400000000000000" pitchFamily="50" charset="-128"/>
                          <a:ea typeface="BIZ UDPゴシック" panose="020B0400000000000000" pitchFamily="50" charset="-128"/>
                        </a:rPr>
                        <a:t>国の補助</a:t>
                      </a:r>
                      <a:endParaRPr kumimoji="1" lang="en-US" altLang="ja-JP" sz="900"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60</a:t>
                      </a:r>
                      <a:r>
                        <a:rPr kumimoji="1" lang="ja-JP" altLang="en-US" sz="900" b="1" dirty="0" smtClean="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latin typeface="BIZ UDPゴシック" panose="020B0400000000000000" pitchFamily="50" charset="-128"/>
                          <a:ea typeface="BIZ UDPゴシック" panose="020B0400000000000000" pitchFamily="50" charset="-128"/>
                        </a:rPr>
                        <a:t>事業者負担</a:t>
                      </a:r>
                      <a:endParaRPr kumimoji="1" lang="en-US" altLang="ja-JP" sz="900" dirty="0" smtClean="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900" b="1" dirty="0" smtClean="0">
                          <a:latin typeface="BIZ UDPゴシック" panose="020B0400000000000000" pitchFamily="50" charset="-128"/>
                          <a:ea typeface="BIZ UDPゴシック" panose="020B0400000000000000" pitchFamily="50" charset="-128"/>
                        </a:rPr>
                        <a:t>60</a:t>
                      </a:r>
                      <a:r>
                        <a:rPr kumimoji="1" lang="ja-JP" altLang="en-US" sz="900" b="1" dirty="0" smtClean="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graphicFrame>
        <p:nvGraphicFramePr>
          <p:cNvPr id="11" name="表 10"/>
          <p:cNvGraphicFramePr>
            <a:graphicFrameLocks noGrp="1"/>
          </p:cNvGraphicFramePr>
          <p:nvPr>
            <p:extLst/>
          </p:nvPr>
        </p:nvGraphicFramePr>
        <p:xfrm>
          <a:off x="2070848" y="4600963"/>
          <a:ext cx="2293617" cy="712722"/>
        </p:xfrm>
        <a:graphic>
          <a:graphicData uri="http://schemas.openxmlformats.org/drawingml/2006/table">
            <a:tbl>
              <a:tblPr firstRow="1" bandRow="1">
                <a:tableStyleId>{7DF18680-E054-41AD-8BC1-D1AEF772440D}</a:tableStyleId>
              </a:tblPr>
              <a:tblGrid>
                <a:gridCol w="564776">
                  <a:extLst>
                    <a:ext uri="{9D8B030D-6E8A-4147-A177-3AD203B41FA5}">
                      <a16:colId xmlns:a16="http://schemas.microsoft.com/office/drawing/2014/main" val="1148530040"/>
                    </a:ext>
                  </a:extLst>
                </a:gridCol>
                <a:gridCol w="860611">
                  <a:extLst>
                    <a:ext uri="{9D8B030D-6E8A-4147-A177-3AD203B41FA5}">
                      <a16:colId xmlns:a16="http://schemas.microsoft.com/office/drawing/2014/main" val="713975419"/>
                    </a:ext>
                  </a:extLst>
                </a:gridCol>
                <a:gridCol w="868230">
                  <a:extLst>
                    <a:ext uri="{9D8B030D-6E8A-4147-A177-3AD203B41FA5}">
                      <a16:colId xmlns:a16="http://schemas.microsoft.com/office/drawing/2014/main" val="750988595"/>
                    </a:ext>
                  </a:extLst>
                </a:gridCol>
              </a:tblGrid>
              <a:tr h="252000">
                <a:tc>
                  <a:txBody>
                    <a:bodyPr/>
                    <a:lstStyle/>
                    <a:p>
                      <a:endParaRPr kumimoji="1" lang="ja-JP" alt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事業者数</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UD</a:t>
                      </a:r>
                      <a:r>
                        <a:rPr kumimoji="1" lang="ja-JP" altLang="en-US" sz="900" b="1" dirty="0" smtClean="0">
                          <a:latin typeface="BIZ UDPゴシック" panose="020B0400000000000000" pitchFamily="50" charset="-128"/>
                          <a:ea typeface="BIZ UDPゴシック" panose="020B0400000000000000" pitchFamily="50" charset="-128"/>
                        </a:rPr>
                        <a:t>導入率</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410848"/>
                  </a:ext>
                </a:extLst>
              </a:tr>
              <a:tr h="219201">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東京</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65.8%</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36.6%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8713827"/>
                  </a:ext>
                </a:extLst>
              </a:tr>
              <a:tr h="219201">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大阪</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18.0%</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2.4%</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extLst>
                  <a:ext uri="{0D108BD9-81ED-4DB2-BD59-A6C34878D82A}">
                    <a16:rowId xmlns:a16="http://schemas.microsoft.com/office/drawing/2014/main" val="2139349506"/>
                  </a:ext>
                </a:extLst>
              </a:tr>
            </a:tbl>
          </a:graphicData>
        </a:graphic>
      </p:graphicFrame>
      <p:sp>
        <p:nvSpPr>
          <p:cNvPr id="35" name="大かっこ 34">
            <a:extLst>
              <a:ext uri="{FF2B5EF4-FFF2-40B4-BE49-F238E27FC236}">
                <a16:creationId xmlns:a16="http://schemas.microsoft.com/office/drawing/2014/main" id="{AC719957-4A2C-46CE-8073-28A280A63BD4}"/>
              </a:ext>
            </a:extLst>
          </p:cNvPr>
          <p:cNvSpPr/>
          <p:nvPr/>
        </p:nvSpPr>
        <p:spPr>
          <a:xfrm>
            <a:off x="2119872" y="2965331"/>
            <a:ext cx="2244593" cy="13766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13058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24319"/>
            <a:ext cx="9434300" cy="6572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830306"/>
          <a:ext cx="8984358" cy="78073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a:t>
                      </a:r>
                      <a:r>
                        <a:rPr kumimoji="1" lang="en-US" altLang="ja-JP" sz="1200" b="1" dirty="0" smtClean="0">
                          <a:solidFill>
                            <a:schemeClr val="tx1"/>
                          </a:solidFill>
                        </a:rPr>
                        <a:t>UD</a:t>
                      </a:r>
                      <a:r>
                        <a:rPr kumimoji="1" lang="ja-JP" altLang="en-US" sz="1200" b="1" dirty="0" smtClean="0">
                          <a:solidFill>
                            <a:schemeClr val="tx1"/>
                          </a:solidFill>
                        </a:rPr>
                        <a:t>タクシー</a:t>
                      </a:r>
                      <a:r>
                        <a:rPr kumimoji="1" lang="ja-JP" altLang="en-US" sz="1200" b="1" dirty="0" smtClean="0">
                          <a:solidFill>
                            <a:schemeClr val="tx1"/>
                          </a:solidFill>
                          <a:latin typeface="+mn-ea"/>
                          <a:ea typeface="+mn-ea"/>
                        </a:rPr>
                        <a:t>導入に対する補助事業の実施</a:t>
                      </a:r>
                      <a:endParaRPr kumimoji="1" lang="en-US" altLang="ja-JP" sz="1200" b="1" strike="sngStrike" dirty="0" smtClean="0">
                        <a:solidFill>
                          <a:schemeClr val="tx1"/>
                        </a:solidFill>
                        <a:latin typeface="+mn-lt"/>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200" b="1" dirty="0" smtClean="0">
                        <a:solidFill>
                          <a:schemeClr val="tx1"/>
                        </a:solidFill>
                        <a:latin typeface="+mn-ea"/>
                        <a:ea typeface="+mn-ea"/>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59805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955373"/>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lvl="0">
                        <a:defRPr/>
                      </a:pPr>
                      <a:r>
                        <a:rPr kumimoji="1" lang="ja-JP" altLang="en-US" sz="1200" dirty="0" smtClean="0">
                          <a:latin typeface="+mn-ea"/>
                          <a:ea typeface="+mn-ea"/>
                        </a:rPr>
                        <a:t>・</a:t>
                      </a:r>
                      <a:r>
                        <a:rPr lang="ja-JP" altLang="en-US" sz="1200" dirty="0" smtClean="0">
                          <a:solidFill>
                            <a:prstClr val="black"/>
                          </a:solidFill>
                          <a:latin typeface="+mn-ea"/>
                          <a:ea typeface="+mn-ea"/>
                        </a:rPr>
                        <a:t>記載なし</a:t>
                      </a:r>
                      <a:endParaRPr kumimoji="0" lang="en-US" altLang="ja-JP" sz="1200" i="0" u="none" strike="noStrike" kern="1200" cap="none" spc="0" normalizeH="0" baseline="0" noProof="0" dirty="0">
                        <a:ln>
                          <a:noFill/>
                        </a:ln>
                        <a:solidFill>
                          <a:prstClr val="black"/>
                        </a:solidFill>
                        <a:effectLst/>
                        <a:uLnTx/>
                        <a:uFillTx/>
                        <a:latin typeface="+mn-ea"/>
                        <a:ea typeface="+mn-ea"/>
                      </a:endParaRP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067223078"/>
              </p:ext>
            </p:extLst>
          </p:nvPr>
        </p:nvGraphicFramePr>
        <p:xfrm>
          <a:off x="620609" y="806701"/>
          <a:ext cx="9540000" cy="171180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435048259"/>
                    </a:ext>
                  </a:extLst>
                </a:gridCol>
              </a:tblGrid>
              <a:tr h="468000">
                <a:tc>
                  <a:txBody>
                    <a:bodyPr/>
                    <a:lstStyle/>
                    <a:p>
                      <a:pPr algn="l"/>
                      <a:r>
                        <a:rPr kumimoji="1" lang="ja-JP" altLang="en-US" sz="1300" b="1" dirty="0" smtClean="0"/>
                        <a:t>▷タクシー事業者のユニバーサルデザインタクシー導入に係る財政的負担</a:t>
                      </a:r>
                    </a:p>
                    <a:p>
                      <a:pPr algn="l"/>
                      <a:r>
                        <a:rPr kumimoji="1" lang="ja-JP" altLang="en-US" sz="1200" b="0" dirty="0" smtClean="0"/>
                        <a:t>　　普通タクシーと比較して車体価格が高額であり、費用負担が大きいためタクシー事業者の買い替えが進まない。</a:t>
                      </a:r>
                      <a:endParaRPr kumimoji="1" lang="en-US" altLang="ja-JP" sz="1200" b="0" dirty="0" smtClean="0"/>
                    </a:p>
                    <a:p>
                      <a:pPr algn="l"/>
                      <a:endParaRPr kumimoji="1" lang="en-US" altLang="ja-JP" sz="1200" b="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▷万博に来場する外国人・高齢者・</a:t>
                      </a:r>
                      <a:r>
                        <a:rPr kumimoji="1" lang="ja-JP" altLang="en-US" sz="1300" b="1" i="0" u="none" strike="noStrike" kern="1200" cap="none" spc="0" normalizeH="0" baseline="0" noProof="0" dirty="0" err="1" smtClean="0">
                          <a:ln>
                            <a:noFill/>
                          </a:ln>
                          <a:solidFill>
                            <a:schemeClr val="tx1"/>
                          </a:solidFill>
                          <a:effectLst/>
                          <a:uLnTx/>
                          <a:uFillTx/>
                          <a:latin typeface="+mn-lt"/>
                          <a:ea typeface="+mn-ea"/>
                          <a:cs typeface="+mn-cs"/>
                        </a:rPr>
                        <a:t>障がい</a:t>
                      </a: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者等に安全・安心な移動環境を提供</a:t>
                      </a:r>
                      <a:endParaRPr kumimoji="1" lang="en-US" altLang="ja-JP" sz="13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万博を訪れる誰もが安全・</a:t>
                      </a:r>
                      <a:r>
                        <a:rPr kumimoji="1" lang="ja-JP" altLang="en-US" sz="1200" b="0" i="0" u="none" strike="noStrike" kern="1200" cap="none" spc="0" normalizeH="0" baseline="0" noProof="0" dirty="0" smtClean="0">
                          <a:ln>
                            <a:noFill/>
                          </a:ln>
                          <a:solidFill>
                            <a:schemeClr val="tx1"/>
                          </a:solidFill>
                          <a:effectLst/>
                          <a:uLnTx/>
                          <a:uFillTx/>
                          <a:latin typeface="+mn-ea"/>
                          <a:ea typeface="+mn-ea"/>
                          <a:cs typeface="+mn-cs"/>
                        </a:rPr>
                        <a:t>安</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心に移動できる環境をめざし、万博開催前の</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2024</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年度末までに国の普及目標を確実に</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達成できるよう、大阪府域に対する重点的な支援が必要。</a:t>
                      </a:r>
                      <a:endParaRPr kumimoji="1" lang="en-US" altLang="ja-JP"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tc>
                <a:extLst>
                  <a:ext uri="{0D108BD9-81ED-4DB2-BD59-A6C34878D82A}">
                    <a16:rowId xmlns:a16="http://schemas.microsoft.com/office/drawing/2014/main" val="1707442685"/>
                  </a:ext>
                </a:extLst>
              </a:tr>
              <a:tr h="46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u="none"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950910111"/>
                  </a:ext>
                </a:extLst>
              </a:tr>
            </a:tbl>
          </a:graphicData>
        </a:graphic>
      </p:graphicFrame>
      <p:graphicFrame>
        <p:nvGraphicFramePr>
          <p:cNvPr id="5" name="表 4"/>
          <p:cNvGraphicFramePr>
            <a:graphicFrameLocks noGrp="1"/>
          </p:cNvGraphicFramePr>
          <p:nvPr>
            <p:extLst/>
          </p:nvPr>
        </p:nvGraphicFramePr>
        <p:xfrm>
          <a:off x="620609" y="3282514"/>
          <a:ext cx="9540000" cy="40386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121864161"/>
                    </a:ext>
                  </a:extLst>
                </a:gridCol>
              </a:tblGrid>
              <a:tr h="396000">
                <a:tc>
                  <a:txBody>
                    <a:bodyPr/>
                    <a:lstStyle/>
                    <a:p>
                      <a:pPr algn="l">
                        <a:lnSpc>
                          <a:spcPts val="2400"/>
                        </a:lnSpc>
                      </a:pPr>
                      <a:r>
                        <a:rPr kumimoji="1" lang="ja-JP" altLang="en-US" sz="1300" b="1" u="none" dirty="0" smtClean="0">
                          <a:solidFill>
                            <a:schemeClr val="tx1"/>
                          </a:solidFill>
                        </a:rPr>
                        <a:t>▷ユニバーサルデザインタクシーを導入するタクシー事業者への支援の拡大</a:t>
                      </a:r>
                      <a:endParaRPr kumimoji="1" lang="en-US" altLang="ja-JP" sz="1300" b="0" u="none" dirty="0" smtClean="0">
                        <a:solidFill>
                          <a:schemeClr val="tx1"/>
                        </a:solidFill>
                        <a:latin typeface="BIZ UDPゴシック" panose="020B0400000000000000" pitchFamily="50" charset="-128"/>
                        <a:ea typeface="BIZ UDPゴシック" panose="020B0400000000000000" pitchFamily="50" charset="-128"/>
                      </a:endParaRPr>
                    </a:p>
                  </a:txBody>
                  <a:tcPr marL="99060" marR="99060" marT="49530" marB="49530"/>
                </a:tc>
                <a:extLst>
                  <a:ext uri="{0D108BD9-81ED-4DB2-BD59-A6C34878D82A}">
                    <a16:rowId xmlns:a16="http://schemas.microsoft.com/office/drawing/2014/main" val="485955630"/>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9809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996852908"/>
              </p:ext>
            </p:extLst>
          </p:nvPr>
        </p:nvGraphicFramePr>
        <p:xfrm>
          <a:off x="270312" y="1509037"/>
          <a:ext cx="9540001" cy="5491838"/>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491838">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関西国際空港の運用強化</a:t>
                      </a:r>
                    </a:p>
                    <a:p>
                      <a:pPr marL="0" indent="0">
                        <a:lnSpc>
                          <a:spcPct val="100000"/>
                        </a:lnSpc>
                        <a:spcBef>
                          <a:spcPts val="0"/>
                        </a:spcBef>
                        <a:spcAft>
                          <a:spcPts val="0"/>
                        </a:spcAft>
                      </a:pPr>
                      <a:endParaRPr kumimoji="1" lang="ja-JP" altLang="en-US" sz="13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□旅客受入能力の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拡大へ</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・新型コロナ発生前の２０１９年には、旅客数、発着回数ともに過去最高を記録し、空港の受入能力が逼迫</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▷現在は、コロナの影響により激減</a:t>
                      </a:r>
                    </a:p>
                    <a:p>
                      <a:pPr marL="72000" indent="-457200">
                        <a:lnSpc>
                          <a:spcPct val="100000"/>
                        </a:lnSpc>
                        <a:spcBef>
                          <a:spcPts val="0"/>
                        </a:spcBef>
                        <a:spcAft>
                          <a:spcPts val="0"/>
                        </a:spcAft>
                        <a:defRPr/>
                      </a:pPr>
                      <a:endParaRPr lang="ja-JP" altLang="en-US" sz="6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・発着容量の拡張の検討</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62000" indent="-45720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▷国において、</a:t>
                      </a:r>
                      <a:r>
                        <a:rPr lang="en-US" altLang="ja-JP" sz="1100" dirty="0" smtClean="0">
                          <a:solidFill>
                            <a:schemeClr val="tx1"/>
                          </a:solidFill>
                          <a:latin typeface="BIZ UDPゴシック" panose="020B0400000000000000" pitchFamily="50" charset="-128"/>
                          <a:ea typeface="BIZ UDPゴシック" panose="020B0400000000000000" pitchFamily="50" charset="-128"/>
                        </a:rPr>
                        <a:t>2019</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年の実績を踏まえ、現行空域における最大発着回数を検証中</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62000" indent="-45720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▷関西国際空港の将来航空需要に関する調査委員会において、新型コロナや万博開催、万博後の</a:t>
                      </a:r>
                      <a:r>
                        <a:rPr lang="en-US" altLang="ja-JP" sz="1100" dirty="0" smtClean="0">
                          <a:solidFill>
                            <a:schemeClr val="tx1"/>
                          </a:solidFill>
                          <a:latin typeface="BIZ UDPゴシック" panose="020B0400000000000000" pitchFamily="50" charset="-128"/>
                          <a:ea typeface="BIZ UDPゴシック" panose="020B0400000000000000" pitchFamily="50" charset="-128"/>
                        </a:rPr>
                        <a:t>IR</a:t>
                      </a:r>
                      <a:r>
                        <a:rPr lang="ja-JP" altLang="en-US" sz="1100" dirty="0" smtClean="0">
                          <a:solidFill>
                            <a:schemeClr val="tx1"/>
                          </a:solidFill>
                          <a:latin typeface="BIZ UDPゴシック" panose="020B0400000000000000" pitchFamily="50" charset="-128"/>
                          <a:ea typeface="BIZ UDPゴシック" panose="020B0400000000000000" pitchFamily="50" charset="-128"/>
                        </a:rPr>
                        <a:t>開業等の影響も踏まえ、関空の将来需要を精査中</a:t>
                      </a:r>
                    </a:p>
                    <a:p>
                      <a:pPr marL="0" indent="0">
                        <a:lnSpc>
                          <a:spcPct val="100000"/>
                        </a:lnSpc>
                        <a:spcBef>
                          <a:spcPts val="0"/>
                        </a:spcBef>
                        <a:spcAft>
                          <a:spcPts val="0"/>
                        </a:spcAft>
                        <a:defRPr/>
                      </a:pPr>
                      <a:endParaRPr lang="en-US" altLang="ja-JP" sz="6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・ターミナルの強化</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44000" indent="-45720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▷第１ターミナルの改修</a:t>
                      </a:r>
                      <a:r>
                        <a:rPr lang="ja-JP" altLang="en-US" sz="1100" dirty="0" smtClean="0">
                          <a:latin typeface="BIZ UDPゴシック" panose="020B0400000000000000" pitchFamily="50" charset="-128"/>
                          <a:ea typeface="BIZ UDPゴシック" panose="020B0400000000000000" pitchFamily="50" charset="-128"/>
                        </a:rPr>
                        <a:t>工事着工（</a:t>
                      </a:r>
                      <a:r>
                        <a:rPr lang="en-US" altLang="ja-JP" sz="1100" dirty="0" smtClean="0">
                          <a:latin typeface="BIZ UDPゴシック" panose="020B0400000000000000" pitchFamily="50" charset="-128"/>
                          <a:ea typeface="BIZ UDPゴシック" panose="020B0400000000000000" pitchFamily="50" charset="-128"/>
                        </a:rPr>
                        <a:t>2021</a:t>
                      </a:r>
                      <a:r>
                        <a:rPr lang="ja-JP" altLang="en-US" sz="1100" dirty="0" smtClean="0">
                          <a:latin typeface="BIZ UDPゴシック" panose="020B0400000000000000" pitchFamily="50" charset="-128"/>
                          <a:ea typeface="BIZ UDPゴシック" panose="020B0400000000000000" pitchFamily="50" charset="-128"/>
                        </a:rPr>
                        <a:t>年５月）</a:t>
                      </a:r>
                      <a:endParaRPr lang="en-US" altLang="ja-JP" sz="1100" dirty="0" smtClean="0">
                        <a:latin typeface="BIZ UDPゴシック" panose="020B0400000000000000" pitchFamily="50" charset="-128"/>
                        <a:ea typeface="BIZ UDPゴシック" panose="020B0400000000000000" pitchFamily="50" charset="-128"/>
                      </a:endParaRPr>
                    </a:p>
                    <a:p>
                      <a:pPr marL="144000" indent="-457200">
                        <a:lnSpc>
                          <a:spcPct val="100000"/>
                        </a:lnSpc>
                        <a:spcBef>
                          <a:spcPts val="0"/>
                        </a:spcBef>
                        <a:spcAft>
                          <a:spcPts val="0"/>
                        </a:spcAft>
                        <a:defRPr/>
                      </a:pPr>
                      <a:endParaRPr lang="ja-JP" altLang="en-US" sz="1100" dirty="0" smtClean="0">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□国内外からの来訪者の万全な</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受入体制</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・発着容量の拡張、ターミナル機能の強化により、円滑かつ快適な出入国を実現</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▷万博開催時とその後の成長に適切に</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対応できるよう、必要に応じ、発着容</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量を拡張</a:t>
                      </a: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▷第１ターミナル改修により、国際線の受入能力を</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3,000</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万人に</a:t>
                      </a: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▷最先端の顔認証システムと出入国審査システムとの連携による空港内手続きのシームレス化等の実現</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□さらなる来訪者増に向けた受入</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体制の強化</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2029</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年秋～冬頃　</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開業予定</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▷年間来場者数　約</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2,000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万人</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（国内</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1,400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万人、国外</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6</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０</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万人）</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万博期間中、世界各国からの来訪者の玄関口となる関西国際空港について、おもてなしの心をもって万全の態勢でお迎えすること。そして、その後の来訪者の増加を見据え、受入態勢のさらなる強化を図っ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23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⑫　空港運用の</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強化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43016" y="1160758"/>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56275" y="1576175"/>
              <a:ext cx="8044036" cy="393157"/>
              <a:chOff x="396163" y="886368"/>
              <a:chExt cx="6833447"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396163"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pSp>
        <p:nvGrpSpPr>
          <p:cNvPr id="23" name="グループ化 22"/>
          <p:cNvGrpSpPr/>
          <p:nvPr/>
        </p:nvGrpSpPr>
        <p:grpSpPr>
          <a:xfrm>
            <a:off x="4834110" y="4336355"/>
            <a:ext cx="2044541" cy="1536742"/>
            <a:chOff x="7533028" y="3551825"/>
            <a:chExt cx="2044541" cy="1536742"/>
          </a:xfrm>
        </p:grpSpPr>
        <p:pic>
          <p:nvPicPr>
            <p:cNvPr id="25" name="図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028" y="3551825"/>
              <a:ext cx="2044541" cy="1154401"/>
            </a:xfrm>
            <a:prstGeom prst="rect">
              <a:avLst/>
            </a:prstGeom>
          </p:spPr>
        </p:pic>
        <p:sp>
          <p:nvSpPr>
            <p:cNvPr id="26" name="テキスト ボックス 25">
              <a:extLst>
                <a:ext uri="{FF2B5EF4-FFF2-40B4-BE49-F238E27FC236}">
                  <a16:creationId xmlns:a16="http://schemas.microsoft.com/office/drawing/2014/main" id="{37DB1857-2264-4DD7-91E8-39AD81473A7C}"/>
                </a:ext>
              </a:extLst>
            </p:cNvPr>
            <p:cNvSpPr txBox="1"/>
            <p:nvPr/>
          </p:nvSpPr>
          <p:spPr>
            <a:xfrm>
              <a:off x="7763732" y="4663346"/>
              <a:ext cx="1686553" cy="425221"/>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保安検査場等のイメージ</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grpSp>
      <p:sp>
        <p:nvSpPr>
          <p:cNvPr id="27"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2" name="グループ化 1"/>
          <p:cNvGrpSpPr/>
          <p:nvPr/>
        </p:nvGrpSpPr>
        <p:grpSpPr>
          <a:xfrm>
            <a:off x="7348692" y="2921411"/>
            <a:ext cx="2319812" cy="2344489"/>
            <a:chOff x="7348692" y="2921411"/>
            <a:chExt cx="2319812" cy="2344489"/>
          </a:xfrm>
        </p:grpSpPr>
        <p:sp>
          <p:nvSpPr>
            <p:cNvPr id="20" name="テキスト ボックス 19">
              <a:extLst>
                <a:ext uri="{FF2B5EF4-FFF2-40B4-BE49-F238E27FC236}">
                  <a16:creationId xmlns:a16="http://schemas.microsoft.com/office/drawing/2014/main" id="{37DB1857-2264-4DD7-91E8-39AD81473A7C}"/>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a:t>
              </a:r>
              <a:r>
                <a:rPr lang="ja-JP" altLang="en-US" sz="800" b="1" dirty="0" smtClean="0">
                  <a:latin typeface="BIZ UDPゴシック" panose="020B0400000000000000" pitchFamily="50" charset="-128"/>
                  <a:ea typeface="BIZ UDPゴシック" panose="020B0400000000000000" pitchFamily="50" charset="-128"/>
                  <a:cs typeface="Meiryo UI" panose="020B0604030504040204" pitchFamily="50" charset="-128"/>
                </a:rPr>
                <a:t>拡大</a:t>
              </a:r>
              <a:endParaRPr lang="en-US" altLang="ja-JP" sz="8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smtClean="0">
                  <a:latin typeface="BIZ UDPゴシック" panose="020B0400000000000000" pitchFamily="50" charset="-128"/>
                  <a:ea typeface="BIZ UDPゴシック" panose="020B0400000000000000" pitchFamily="50" charset="-128"/>
                </a:rPr>
                <a:t>関西エアポート</a:t>
              </a:r>
              <a:r>
                <a:rPr kumimoji="1" lang="en-US" altLang="ja-JP" sz="700" dirty="0" smtClean="0">
                  <a:latin typeface="BIZ UDPゴシック" panose="020B0400000000000000" pitchFamily="50" charset="-128"/>
                  <a:ea typeface="BIZ UDPゴシック" panose="020B0400000000000000" pitchFamily="50" charset="-128"/>
                </a:rPr>
                <a:t>HP</a:t>
              </a:r>
              <a:endParaRPr kumimoji="1" lang="en-US" altLang="ja-JP" sz="700" dirty="0">
                <a:latin typeface="BIZ UDPゴシック" panose="020B0400000000000000" pitchFamily="50" charset="-128"/>
                <a:ea typeface="BIZ UDPゴシック" panose="020B0400000000000000" pitchFamily="50" charset="-128"/>
              </a:endParaRPr>
            </a:p>
          </p:txBody>
        </p:sp>
        <p:pic>
          <p:nvPicPr>
            <p:cNvPr id="21" name="図 20"/>
            <p:cNvPicPr>
              <a:picLocks noChangeAspect="1"/>
            </p:cNvPicPr>
            <p:nvPr/>
          </p:nvPicPr>
          <p:blipFill>
            <a:blip r:embed="rId4"/>
            <a:stretch>
              <a:fillRect/>
            </a:stretch>
          </p:blipFill>
          <p:spPr>
            <a:xfrm>
              <a:off x="7348692" y="2921411"/>
              <a:ext cx="2319812" cy="1920654"/>
            </a:xfrm>
            <a:prstGeom prst="rect">
              <a:avLst/>
            </a:prstGeom>
          </p:spPr>
        </p:pic>
      </p:grpSp>
      <p:graphicFrame>
        <p:nvGraphicFramePr>
          <p:cNvPr id="19" name="表 18"/>
          <p:cNvGraphicFramePr>
            <a:graphicFrameLocks noGrp="1"/>
          </p:cNvGraphicFramePr>
          <p:nvPr>
            <p:extLst/>
          </p:nvPr>
        </p:nvGraphicFramePr>
        <p:xfrm>
          <a:off x="2072199" y="4955805"/>
          <a:ext cx="2409974" cy="1706880"/>
        </p:xfrm>
        <a:graphic>
          <a:graphicData uri="http://schemas.openxmlformats.org/drawingml/2006/table">
            <a:tbl>
              <a:tblPr firstRow="1" bandRow="1">
                <a:tableStyleId>{7DF18680-E054-41AD-8BC1-D1AEF772440D}</a:tableStyleId>
              </a:tblPr>
              <a:tblGrid>
                <a:gridCol w="506345">
                  <a:extLst>
                    <a:ext uri="{9D8B030D-6E8A-4147-A177-3AD203B41FA5}">
                      <a16:colId xmlns:a16="http://schemas.microsoft.com/office/drawing/2014/main" val="20000"/>
                    </a:ext>
                  </a:extLst>
                </a:gridCol>
                <a:gridCol w="343769">
                  <a:extLst>
                    <a:ext uri="{9D8B030D-6E8A-4147-A177-3AD203B41FA5}">
                      <a16:colId xmlns:a16="http://schemas.microsoft.com/office/drawing/2014/main" val="2510061481"/>
                    </a:ext>
                  </a:extLst>
                </a:gridCol>
                <a:gridCol w="524437">
                  <a:extLst>
                    <a:ext uri="{9D8B030D-6E8A-4147-A177-3AD203B41FA5}">
                      <a16:colId xmlns:a16="http://schemas.microsoft.com/office/drawing/2014/main" val="20003"/>
                    </a:ext>
                  </a:extLst>
                </a:gridCol>
                <a:gridCol w="510988">
                  <a:extLst>
                    <a:ext uri="{9D8B030D-6E8A-4147-A177-3AD203B41FA5}">
                      <a16:colId xmlns:a16="http://schemas.microsoft.com/office/drawing/2014/main" val="20001"/>
                    </a:ext>
                  </a:extLst>
                </a:gridCol>
                <a:gridCol w="524435">
                  <a:extLst>
                    <a:ext uri="{9D8B030D-6E8A-4147-A177-3AD203B41FA5}">
                      <a16:colId xmlns:a16="http://schemas.microsoft.com/office/drawing/2014/main" val="20002"/>
                    </a:ext>
                  </a:extLst>
                </a:gridCol>
              </a:tblGrid>
              <a:tr h="0">
                <a:tc>
                  <a:txBody>
                    <a:bodyPr/>
                    <a:lstStyle/>
                    <a:p>
                      <a:pPr algn="ct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201</a:t>
                      </a:r>
                      <a:r>
                        <a:rPr kumimoji="1" lang="ja-JP" altLang="en-US" sz="900" b="1" dirty="0" smtClean="0">
                          <a:latin typeface="BIZ UDPゴシック" panose="020B0400000000000000" pitchFamily="50" charset="-128"/>
                          <a:ea typeface="BIZ UDPゴシック" panose="020B0400000000000000" pitchFamily="50" charset="-128"/>
                        </a:rPr>
                        <a:t>０年</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2019</a:t>
                      </a:r>
                      <a:r>
                        <a:rPr kumimoji="1" lang="ja-JP" altLang="en-US" sz="8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a:t>
                      </a:r>
                      <a:endParaRPr kumimoji="1" lang="ja-JP" altLang="en-US" sz="8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1" dirty="0" smtClean="0">
                          <a:latin typeface="BIZ UDPゴシック" panose="020B0400000000000000" pitchFamily="50" charset="-128"/>
                          <a:ea typeface="BIZ UDPゴシック" panose="020B0400000000000000" pitchFamily="50" charset="-128"/>
                        </a:rPr>
                        <a:t>計画取扱能力 </a:t>
                      </a:r>
                      <a:r>
                        <a:rPr kumimoji="1" lang="en-US" altLang="ja-JP" sz="800" b="1" dirty="0" smtClean="0">
                          <a:latin typeface="BIZ UDPゴシック" panose="020B0400000000000000" pitchFamily="50" charset="-128"/>
                          <a:ea typeface="BIZ UDPゴシック" panose="020B0400000000000000" pitchFamily="50" charset="-128"/>
                        </a:rPr>
                        <a:t>※</a:t>
                      </a:r>
                      <a:endParaRPr kumimoji="1" lang="ja-JP" altLang="en-US" sz="800" b="1" i="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4000">
                <a:tc rowSpan="3">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発着回数</a:t>
                      </a:r>
                      <a:endParaRPr kumimoji="1" lang="en-US" altLang="ja-JP" sz="900" b="1" dirty="0" smtClean="0">
                        <a:latin typeface="BIZ UDPゴシック" panose="020B0400000000000000" pitchFamily="50" charset="-128"/>
                        <a:ea typeface="BIZ UDPゴシック" panose="020B0400000000000000" pitchFamily="50" charset="-128"/>
                      </a:endParaRPr>
                    </a:p>
                    <a:p>
                      <a:pPr algn="ctr"/>
                      <a:r>
                        <a:rPr kumimoji="1" lang="ja-JP" altLang="en-US" sz="900" b="1" dirty="0" smtClean="0">
                          <a:latin typeface="BIZ UDPゴシック" panose="020B0400000000000000" pitchFamily="50" charset="-128"/>
                          <a:ea typeface="BIZ UDPゴシック" panose="020B0400000000000000" pitchFamily="50" charset="-128"/>
                        </a:rPr>
                        <a:t>（万回）</a:t>
                      </a:r>
                    </a:p>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総数</a:t>
                      </a: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10.7</a:t>
                      </a: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20.7</a:t>
                      </a: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900" b="1" dirty="0" smtClean="0">
                          <a:latin typeface="BIZ UDPゴシック" panose="020B0400000000000000" pitchFamily="50" charset="-128"/>
                          <a:ea typeface="BIZ UDPゴシック" panose="020B0400000000000000" pitchFamily="50" charset="-128"/>
                        </a:rPr>
                        <a:t>23</a:t>
                      </a:r>
                      <a:endParaRPr kumimoji="1" lang="ja-JP" altLang="en-US" sz="900" b="1" i="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4000">
                <a:tc vMerge="1">
                  <a:txBody>
                    <a:bodyPr/>
                    <a:lstStyle/>
                    <a:p>
                      <a:endParaRPr kumimoji="1" lang="ja-JP" altLang="en-US"/>
                    </a:p>
                  </a:txBody>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国際</a:t>
                      </a: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７</a:t>
                      </a:r>
                      <a:r>
                        <a:rPr kumimoji="1" lang="en-US" altLang="ja-JP" sz="900" b="1" dirty="0" smtClean="0">
                          <a:latin typeface="BIZ UDPゴシック" panose="020B0400000000000000" pitchFamily="50" charset="-128"/>
                          <a:ea typeface="BIZ UDPゴシック" panose="020B0400000000000000" pitchFamily="50" charset="-128"/>
                        </a:rPr>
                        <a:t>.5</a:t>
                      </a: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15.8</a:t>
                      </a: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900" b="1" dirty="0" smtClean="0">
                          <a:latin typeface="BIZ UDPゴシック" panose="020B0400000000000000" pitchFamily="50" charset="-128"/>
                          <a:ea typeface="BIZ UDPゴシック" panose="020B0400000000000000" pitchFamily="50" charset="-128"/>
                        </a:rPr>
                        <a:t>１４</a:t>
                      </a:r>
                      <a:endParaRPr kumimoji="1" lang="ja-JP" altLang="en-US" sz="900" b="1" i="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48003"/>
                  </a:ext>
                </a:extLst>
              </a:tr>
              <a:tr h="144000">
                <a:tc vMerge="1">
                  <a:txBody>
                    <a:bodyPr/>
                    <a:lstStyle/>
                    <a:p>
                      <a:pPr algn="ctr"/>
                      <a:endParaRPr kumimoji="1" lang="ja-JP" altLang="en-US" sz="10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国内</a:t>
                      </a: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3.2</a:t>
                      </a: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4.9</a:t>
                      </a: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900" b="1" dirty="0" smtClean="0">
                          <a:latin typeface="BIZ UDPゴシック" panose="020B0400000000000000" pitchFamily="50" charset="-128"/>
                          <a:ea typeface="BIZ UDPゴシック" panose="020B0400000000000000" pitchFamily="50" charset="-128"/>
                        </a:rPr>
                        <a:t>９</a:t>
                      </a:r>
                      <a:endParaRPr kumimoji="1" lang="ja-JP" altLang="en-US" sz="900" b="1" i="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extLst>
                  <a:ext uri="{0D108BD9-81ED-4DB2-BD59-A6C34878D82A}">
                    <a16:rowId xmlns:a16="http://schemas.microsoft.com/office/drawing/2014/main" val="1607441542"/>
                  </a:ext>
                </a:extLst>
              </a:tr>
              <a:tr h="144000">
                <a:tc rowSpan="3">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旅客数</a:t>
                      </a:r>
                      <a:endParaRPr kumimoji="1" lang="en-US" altLang="ja-JP" sz="900" b="1"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a:t>
                      </a:r>
                      <a:r>
                        <a:rPr kumimoji="1" lang="ja-JP" altLang="en-US" sz="900" b="1" dirty="0" smtClean="0">
                          <a:latin typeface="BIZ UDPゴシック" panose="020B0400000000000000" pitchFamily="50" charset="-128"/>
                          <a:ea typeface="BIZ UDPゴシック" panose="020B0400000000000000" pitchFamily="50" charset="-128"/>
                        </a:rPr>
                        <a:t>万人</a:t>
                      </a:r>
                      <a:r>
                        <a:rPr kumimoji="1" lang="en-US" altLang="ja-JP" sz="900" b="1" dirty="0" smtClean="0">
                          <a:latin typeface="BIZ UDPゴシック" panose="020B0400000000000000" pitchFamily="50" charset="-128"/>
                          <a:ea typeface="BIZ UDPゴシック" panose="020B0400000000000000" pitchFamily="50" charset="-128"/>
                        </a:rPr>
                        <a:t>)</a:t>
                      </a:r>
                      <a:endParaRPr kumimoji="1" lang="ja-JP" altLang="en-US" sz="900" b="1" dirty="0" smtClean="0">
                        <a:latin typeface="BIZ UDPゴシック" panose="020B0400000000000000" pitchFamily="50" charset="-128"/>
                        <a:ea typeface="BIZ UDPゴシック" panose="020B0400000000000000" pitchFamily="50" charset="-128"/>
                      </a:endParaRPr>
                    </a:p>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総数</a:t>
                      </a:r>
                      <a:endParaRPr kumimoji="1" lang="en-US" altLang="ja-JP" sz="9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1,43</a:t>
                      </a:r>
                      <a:r>
                        <a:rPr kumimoji="1" lang="ja-JP" altLang="en-US" sz="900" b="1" dirty="0" smtClean="0">
                          <a:latin typeface="BIZ UDPゴシック" panose="020B0400000000000000" pitchFamily="50" charset="-128"/>
                          <a:ea typeface="BIZ UDPゴシック" panose="020B0400000000000000" pitchFamily="50" charset="-128"/>
                        </a:rPr>
                        <a:t>５　</a:t>
                      </a:r>
                      <a:endParaRPr kumimoji="1" lang="en-US" altLang="ja-JP" sz="9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900" b="1" dirty="0" smtClean="0">
                          <a:latin typeface="BIZ UDPゴシック" panose="020B0400000000000000" pitchFamily="50" charset="-128"/>
                          <a:ea typeface="BIZ UDPゴシック" panose="020B0400000000000000" pitchFamily="50" charset="-128"/>
                        </a:rPr>
                        <a:t>3,191</a:t>
                      </a:r>
                      <a:endParaRPr kumimoji="1" lang="ja-JP" altLang="en-US" sz="9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2,500</a:t>
                      </a:r>
                      <a:endParaRPr kumimoji="1" lang="ja-JP" altLang="en-US" sz="9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678374"/>
                  </a:ext>
                </a:extLst>
              </a:tr>
              <a:tr h="144000">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国際</a:t>
                      </a:r>
                      <a:endParaRPr kumimoji="1" lang="en-US" altLang="ja-JP" sz="9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1,048</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900" b="1" dirty="0" smtClean="0">
                          <a:latin typeface="BIZ UDPゴシック" panose="020B0400000000000000" pitchFamily="50" charset="-128"/>
                          <a:ea typeface="BIZ UDPゴシック" panose="020B0400000000000000" pitchFamily="50" charset="-128"/>
                        </a:rPr>
                        <a:t>2,493</a:t>
                      </a:r>
                      <a:endParaRPr kumimoji="1" lang="ja-JP" altLang="en-US" sz="9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1,200</a:t>
                      </a:r>
                      <a:endParaRPr kumimoji="1" lang="ja-JP" altLang="en-US" sz="9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89192"/>
                  </a:ext>
                </a:extLst>
              </a:tr>
              <a:tr h="144000">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国内</a:t>
                      </a:r>
                      <a:endParaRPr kumimoji="1" lang="en-US" altLang="ja-JP" sz="9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387</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900" b="1" dirty="0" smtClean="0">
                          <a:latin typeface="BIZ UDPゴシック" panose="020B0400000000000000" pitchFamily="50" charset="-128"/>
                          <a:ea typeface="BIZ UDPゴシック" panose="020B0400000000000000" pitchFamily="50" charset="-128"/>
                        </a:rPr>
                        <a:t>６９８</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1,300</a:t>
                      </a:r>
                      <a:endParaRPr kumimoji="1" lang="ja-JP" altLang="en-US" sz="9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extLst>
                  <a:ext uri="{0D108BD9-81ED-4DB2-BD59-A6C34878D82A}">
                    <a16:rowId xmlns:a16="http://schemas.microsoft.com/office/drawing/2014/main" val="3554752381"/>
                  </a:ext>
                </a:extLst>
              </a:tr>
            </a:tbl>
          </a:graphicData>
        </a:graphic>
      </p:graphicFrame>
      <p:sp>
        <p:nvSpPr>
          <p:cNvPr id="22" name="ホームベース 21"/>
          <p:cNvSpPr/>
          <p:nvPr/>
        </p:nvSpPr>
        <p:spPr>
          <a:xfrm>
            <a:off x="2072199" y="4723121"/>
            <a:ext cx="2314222" cy="264737"/>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≪関空の発着回数</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旅客数≫</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28" name="ホームベース 27"/>
          <p:cNvSpPr/>
          <p:nvPr/>
        </p:nvSpPr>
        <p:spPr>
          <a:xfrm>
            <a:off x="2168216" y="6777544"/>
            <a:ext cx="2313957" cy="219157"/>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）新関西国際空港㈱、関西</a:t>
            </a:r>
            <a:r>
              <a:rPr kumimoji="1" lang="ja-JP" altLang="en-US" sz="700" dirty="0">
                <a:solidFill>
                  <a:schemeClr val="tx1"/>
                </a:solidFill>
                <a:latin typeface="BIZ UDPゴシック" panose="020B0400000000000000" pitchFamily="50" charset="-128"/>
                <a:ea typeface="BIZ UDPゴシック" panose="020B0400000000000000" pitchFamily="50" charset="-128"/>
              </a:rPr>
              <a:t>エアポート㈱</a:t>
            </a:r>
          </a:p>
        </p:txBody>
      </p:sp>
      <p:sp>
        <p:nvSpPr>
          <p:cNvPr id="29" name="正方形/長方形 28"/>
          <p:cNvSpPr/>
          <p:nvPr/>
        </p:nvSpPr>
        <p:spPr>
          <a:xfrm>
            <a:off x="1994623" y="6636722"/>
            <a:ext cx="2345514" cy="215444"/>
          </a:xfrm>
          <a:prstGeom prst="rect">
            <a:avLst/>
          </a:prstGeom>
        </p:spPr>
        <p:txBody>
          <a:bodyPr wrap="none">
            <a:spAutoFit/>
          </a:bodyPr>
          <a:lstStyle/>
          <a:p>
            <a:r>
              <a:rPr lang="en-US" altLang="ja-JP" sz="800" dirty="0" smtClean="0">
                <a:latin typeface="BIZ UDPゴシック" panose="020B0400000000000000" pitchFamily="50" charset="-128"/>
                <a:ea typeface="BIZ UDPゴシック" panose="020B0400000000000000" pitchFamily="50" charset="-128"/>
              </a:rPr>
              <a:t>※H10</a:t>
            </a:r>
            <a:r>
              <a:rPr lang="ja-JP" altLang="en-US" sz="800" dirty="0">
                <a:latin typeface="BIZ UDPゴシック" panose="020B0400000000000000" pitchFamily="50" charset="-128"/>
                <a:ea typeface="BIZ UDPゴシック" panose="020B0400000000000000" pitchFamily="50" charset="-128"/>
              </a:rPr>
              <a:t>年度環境影響評価における最大想定回数</a:t>
            </a:r>
          </a:p>
        </p:txBody>
      </p:sp>
    </p:spTree>
    <p:extLst>
      <p:ext uri="{BB962C8B-B14F-4D97-AF65-F5344CB8AC3E}">
        <p14:creationId xmlns:p14="http://schemas.microsoft.com/office/powerpoint/2010/main" val="2958325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24320"/>
            <a:ext cx="9434300" cy="10750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734110951"/>
              </p:ext>
            </p:extLst>
          </p:nvPr>
        </p:nvGraphicFramePr>
        <p:xfrm>
          <a:off x="537013" y="5830306"/>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・関西国際空港全体構想促進協</a:t>
                      </a:r>
                      <a:r>
                        <a:rPr kumimoji="1" lang="ja-JP" altLang="en-US" sz="1200" b="1" u="none" dirty="0" smtClean="0">
                          <a:solidFill>
                            <a:schemeClr val="tx1"/>
                          </a:solidFill>
                        </a:rPr>
                        <a:t>議会等を通じて、関西国際空港の更なる機能強化、地域振興を図る</a:t>
                      </a:r>
                      <a:r>
                        <a:rPr kumimoji="1" lang="ja-JP" altLang="en-US" sz="1200" b="1" dirty="0" smtClean="0">
                          <a:solidFill>
                            <a:schemeClr val="tx1"/>
                          </a:solidFill>
                        </a:rPr>
                        <a:t>取組みを支援</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438402"/>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955373"/>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lvl="0">
                        <a:defRPr/>
                      </a:pPr>
                      <a:r>
                        <a:rPr kumimoji="1" lang="ja-JP" altLang="en-US" sz="1200" dirty="0" smtClean="0">
                          <a:latin typeface="+mn-ea"/>
                          <a:ea typeface="+mn-ea"/>
                        </a:rPr>
                        <a:t>・</a:t>
                      </a:r>
                      <a:r>
                        <a:rPr lang="ja-JP" altLang="en-US" sz="1200" dirty="0" smtClean="0">
                          <a:solidFill>
                            <a:prstClr val="black"/>
                          </a:solidFill>
                          <a:latin typeface="+mn-ea"/>
                          <a:ea typeface="+mn-ea"/>
                        </a:rPr>
                        <a:t>記載なし</a:t>
                      </a:r>
                      <a:endParaRPr kumimoji="0" lang="en-US" altLang="ja-JP" sz="1200" i="0" u="none" strike="noStrike" kern="1200" cap="none" spc="0" normalizeH="0" baseline="0" noProof="0" dirty="0">
                        <a:ln>
                          <a:noFill/>
                        </a:ln>
                        <a:solidFill>
                          <a:prstClr val="black"/>
                        </a:solidFill>
                        <a:effectLst/>
                        <a:uLnTx/>
                        <a:uFillTx/>
                        <a:latin typeface="+mn-ea"/>
                        <a:ea typeface="+mn-ea"/>
                      </a:endParaRP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072480763"/>
              </p:ext>
            </p:extLst>
          </p:nvPr>
        </p:nvGraphicFramePr>
        <p:xfrm>
          <a:off x="620609" y="695025"/>
          <a:ext cx="9540000" cy="131268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1814752913"/>
                    </a:ext>
                  </a:extLst>
                </a:gridCol>
              </a:tblGrid>
              <a:tr h="648000">
                <a:tc>
                  <a:txBody>
                    <a:bodyPr/>
                    <a:lstStyle/>
                    <a:p>
                      <a:pPr algn="l"/>
                      <a:r>
                        <a:rPr kumimoji="1" lang="ja-JP" altLang="en-US" sz="1300" b="1" dirty="0" smtClean="0"/>
                        <a:t>▷</a:t>
                      </a:r>
                      <a:r>
                        <a:rPr kumimoji="1" lang="ja-JP" altLang="en-US" sz="1300" b="1" u="none" strike="noStrike" kern="1200" cap="none" spc="0" normalizeH="0" baseline="0" noProof="0" dirty="0" smtClean="0">
                          <a:ln>
                            <a:noFill/>
                          </a:ln>
                          <a:effectLst/>
                          <a:uLnTx/>
                          <a:uFillTx/>
                        </a:rPr>
                        <a:t>万博時に増加が見込まれる旅客需要に対し、空港の受入能力が不足するおそれ</a:t>
                      </a:r>
                    </a:p>
                    <a:p>
                      <a:pPr algn="l"/>
                      <a:r>
                        <a:rPr kumimoji="1" lang="ja-JP" altLang="en-US" sz="1200" dirty="0" smtClean="0"/>
                        <a:t>　　新型コロナ発生前の</a:t>
                      </a:r>
                      <a:r>
                        <a:rPr kumimoji="1" lang="en-US" altLang="ja-JP" sz="1200" dirty="0" smtClean="0"/>
                        <a:t>2019</a:t>
                      </a:r>
                      <a:r>
                        <a:rPr kumimoji="1" lang="ja-JP" altLang="en-US" sz="1200" dirty="0" smtClean="0"/>
                        <a:t>年において、発着回数・旅客数ともに過去最高を記録し、空港の受入能力が逼迫。</a:t>
                      </a:r>
                      <a:endParaRPr kumimoji="1" lang="en-US" altLang="ja-JP" sz="1200" dirty="0" smtClean="0"/>
                    </a:p>
                    <a:p>
                      <a:pPr algn="l"/>
                      <a:r>
                        <a:rPr kumimoji="1" lang="ja-JP" altLang="en-US" sz="1200" dirty="0" smtClean="0"/>
                        <a:t>　　ポストコロナのインバウンド回復に加え、万博期間中の来訪者の集中に向け、</a:t>
                      </a:r>
                      <a:r>
                        <a:rPr kumimoji="1" lang="ja-JP" altLang="en-US" sz="1200" u="none" dirty="0" smtClean="0">
                          <a:solidFill>
                            <a:schemeClr val="tx1"/>
                          </a:solidFill>
                        </a:rPr>
                        <a:t>発着容量の拡張が必要と見込まれる。</a:t>
                      </a:r>
                      <a:endParaRPr kumimoji="1" lang="ja-JP" altLang="en-US" sz="1200" u="none"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1011079599"/>
                  </a:ext>
                </a:extLst>
              </a:tr>
              <a:tr h="64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t>▷万博時に増加が見込まれる旅客需要により、空港内で混雑や滞留が発生するおそれ</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t>　　</a:t>
                      </a:r>
                      <a:r>
                        <a:rPr kumimoji="1" lang="ja-JP" altLang="en-US" sz="1200" dirty="0" smtClean="0">
                          <a:solidFill>
                            <a:schemeClr val="tx1"/>
                          </a:solidFill>
                        </a:rPr>
                        <a:t>円滑かつ快適な受入体制を整えるためには、空港内での各種手続きのシームレス化の実現が</a:t>
                      </a:r>
                      <a:r>
                        <a:rPr kumimoji="1" lang="ja-JP" altLang="en-US" sz="1200" u="none" strike="noStrike" kern="1200" cap="none" spc="0" normalizeH="0" baseline="0" noProof="0" dirty="0" smtClean="0">
                          <a:ln>
                            <a:noFill/>
                          </a:ln>
                          <a:solidFill>
                            <a:schemeClr val="tx1"/>
                          </a:solidFill>
                          <a:effectLst/>
                          <a:uLnTx/>
                          <a:uFillTx/>
                        </a:rPr>
                        <a:t>必要である。</a:t>
                      </a:r>
                      <a:endParaRPr kumimoji="1" lang="ja-JP" altLang="en-US" sz="12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100806" marR="100806" marT="50403" marB="50403" anchor="ctr"/>
                </a:tc>
                <a:extLst>
                  <a:ext uri="{0D108BD9-81ED-4DB2-BD59-A6C34878D82A}">
                    <a16:rowId xmlns:a16="http://schemas.microsoft.com/office/drawing/2014/main" val="3718839551"/>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737851499"/>
              </p:ext>
            </p:extLst>
          </p:nvPr>
        </p:nvGraphicFramePr>
        <p:xfrm>
          <a:off x="620609" y="3421723"/>
          <a:ext cx="9540000" cy="72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011809313"/>
                    </a:ext>
                  </a:extLst>
                </a:gridCol>
              </a:tblGrid>
              <a:tr h="360000">
                <a:tc>
                  <a:txBody>
                    <a:bodyPr/>
                    <a:lstStyle/>
                    <a:p>
                      <a:pPr algn="l">
                        <a:lnSpc>
                          <a:spcPct val="100000"/>
                        </a:lnSpc>
                      </a:pPr>
                      <a:r>
                        <a:rPr kumimoji="1" lang="ja-JP" altLang="en-US" sz="1300" b="1" dirty="0" smtClean="0"/>
                        <a:t>▷関西国際空港の受入能力の向上に対する国の継続的な関与と支援</a:t>
                      </a:r>
                      <a:endParaRPr kumimoji="1" lang="en-US" altLang="ja-JP" sz="1300" b="0" dirty="0" smtClean="0">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2206735216"/>
                  </a:ext>
                </a:extLst>
              </a:tr>
              <a:tr h="360000">
                <a:tc>
                  <a:txBody>
                    <a:bodyPr/>
                    <a:lstStyle/>
                    <a:p>
                      <a:pPr algn="l">
                        <a:lnSpc>
                          <a:spcPct val="100000"/>
                        </a:lnSpc>
                      </a:pPr>
                      <a:r>
                        <a:rPr kumimoji="1" lang="ja-JP" altLang="en-US" sz="1300" b="1" dirty="0" smtClean="0"/>
                        <a:t>▷関西国際空港において導入予定の搭乗手続きに係る顔認証システムと、国の出入国審査システムとの連携</a:t>
                      </a:r>
                      <a:endParaRPr kumimoji="1" lang="en-US" altLang="ja-JP" sz="1300" b="0" dirty="0">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1134966714"/>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1264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16E0FB0-D25E-419A-84B4-8EDEFC81B60B}"/>
              </a:ext>
            </a:extLst>
          </p:cNvPr>
          <p:cNvSpPr txBox="1"/>
          <p:nvPr/>
        </p:nvSpPr>
        <p:spPr>
          <a:xfrm>
            <a:off x="911332" y="961877"/>
            <a:ext cx="8280000" cy="5209118"/>
          </a:xfrm>
          <a:prstGeom prst="rect">
            <a:avLst/>
          </a:prstGeom>
          <a:noFill/>
        </p:spPr>
        <p:txBody>
          <a:bodyPr wrap="square">
            <a:spAutoFit/>
          </a:bodyPr>
          <a:lstStyle/>
          <a:p>
            <a:pPr algn="just">
              <a:lnSpc>
                <a:spcPts val="1900"/>
              </a:lnSpc>
              <a:spcAft>
                <a:spcPts val="0"/>
              </a:spcAft>
            </a:pPr>
            <a:r>
              <a:rPr lang="ja-JP" altLang="ja-JP" sz="1200" b="1" dirty="0" smtClean="0">
                <a:solidFill>
                  <a:srgbClr val="000000"/>
                </a:solidFill>
                <a:latin typeface="+mn-ea"/>
                <a:cs typeface="Times New Roman" panose="02020603050405020304" pitchFamily="18" charset="0"/>
              </a:rPr>
              <a:t>１　大阪・関西万博</a:t>
            </a:r>
            <a:r>
              <a:rPr lang="ja-JP" altLang="en-US" sz="1200" b="1" dirty="0" smtClean="0">
                <a:solidFill>
                  <a:srgbClr val="000000"/>
                </a:solidFill>
                <a:latin typeface="+mn-ea"/>
                <a:cs typeface="Times New Roman" panose="02020603050405020304" pitchFamily="18" charset="0"/>
              </a:rPr>
              <a:t>が</a:t>
            </a:r>
            <a:r>
              <a:rPr lang="ja-JP" altLang="ja-JP" sz="1200" b="1" dirty="0" smtClean="0">
                <a:solidFill>
                  <a:srgbClr val="000000"/>
                </a:solidFill>
                <a:latin typeface="+mn-ea"/>
                <a:cs typeface="Times New Roman" panose="02020603050405020304" pitchFamily="18" charset="0"/>
              </a:rPr>
              <a:t>めざすもの</a:t>
            </a:r>
            <a:endParaRPr lang="ja-JP" altLang="ja-JP" sz="1200" dirty="0" smtClean="0">
              <a:latin typeface="+mn-ea"/>
              <a:cs typeface="ＭＳ Ｐゴシック" panose="020B0600070205080204" pitchFamily="50" charset="-128"/>
            </a:endParaRPr>
          </a:p>
          <a:p>
            <a:pPr marL="180975" indent="84138" algn="just">
              <a:lnSpc>
                <a:spcPts val="1900"/>
              </a:lnSpc>
              <a:spcAft>
                <a:spcPts val="0"/>
              </a:spcAft>
            </a:pPr>
            <a:r>
              <a:rPr lang="ja-JP" altLang="en-US" sz="1200" dirty="0">
                <a:solidFill>
                  <a:srgbClr val="000000"/>
                </a:solidFill>
                <a:latin typeface="+mn-ea"/>
                <a:cs typeface="Times New Roman" panose="02020603050405020304" pitchFamily="18" charset="0"/>
              </a:rPr>
              <a:t>終息が見通せないパンデミック、絶えることの</a:t>
            </a:r>
            <a:r>
              <a:rPr lang="ja-JP" altLang="en-US" sz="1200" dirty="0" smtClean="0">
                <a:solidFill>
                  <a:srgbClr val="000000"/>
                </a:solidFill>
                <a:latin typeface="+mn-ea"/>
                <a:cs typeface="Times New Roman" panose="02020603050405020304" pitchFamily="18" charset="0"/>
              </a:rPr>
              <a:t>ない戦火</a:t>
            </a:r>
            <a:r>
              <a:rPr lang="ja-JP" altLang="en-US" sz="1200" dirty="0">
                <a:solidFill>
                  <a:srgbClr val="000000"/>
                </a:solidFill>
                <a:latin typeface="+mn-ea"/>
                <a:cs typeface="Times New Roman" panose="02020603050405020304" pitchFamily="18" charset="0"/>
              </a:rPr>
              <a:t>、そして、気候変動や貧困、食糧問題。世界には、人々の「いのち」や暮らしを脅かす課題が山積している。そのような中で開催される</a:t>
            </a:r>
            <a:r>
              <a:rPr lang="en-US" altLang="ja-JP" sz="1200" dirty="0">
                <a:solidFill>
                  <a:srgbClr val="000000"/>
                </a:solidFill>
                <a:latin typeface="+mn-ea"/>
                <a:cs typeface="Times New Roman" panose="02020603050405020304" pitchFamily="18" charset="0"/>
              </a:rPr>
              <a:t>2025</a:t>
            </a:r>
            <a:r>
              <a:rPr lang="ja-JP" altLang="en-US" sz="1200" dirty="0">
                <a:solidFill>
                  <a:srgbClr val="000000"/>
                </a:solidFill>
                <a:latin typeface="+mn-ea"/>
                <a:cs typeface="Times New Roman" panose="02020603050405020304" pitchFamily="18" charset="0"/>
              </a:rPr>
              <a:t>年大阪・関西万博。掲げるテーマは、「いのち輝く未来社会のデザイン」。</a:t>
            </a:r>
          </a:p>
          <a:p>
            <a:pPr marL="180975" indent="84138" algn="just">
              <a:lnSpc>
                <a:spcPts val="1900"/>
              </a:lnSpc>
              <a:spcAft>
                <a:spcPts val="0"/>
              </a:spcAft>
            </a:pPr>
            <a:r>
              <a:rPr lang="ja-JP" altLang="en-US" sz="1200" dirty="0">
                <a:solidFill>
                  <a:srgbClr val="000000"/>
                </a:solidFill>
                <a:latin typeface="+mn-ea"/>
                <a:cs typeface="Times New Roman" panose="02020603050405020304" pitchFamily="18" charset="0"/>
              </a:rPr>
              <a:t>このテーマの下、「いのち」にかかわる多様な英知を結集。人々の行動変容と、時代を切り拓く新たなイノベーションを巻き起こす。そして</a:t>
            </a:r>
            <a:r>
              <a:rPr lang="ja-JP" altLang="en-US" sz="1200" dirty="0" smtClean="0">
                <a:solidFill>
                  <a:srgbClr val="000000"/>
                </a:solidFill>
                <a:latin typeface="+mn-ea"/>
                <a:cs typeface="Times New Roman" panose="02020603050405020304" pitchFamily="18" charset="0"/>
              </a:rPr>
              <a:t>、世界の課題解決に貢献するとともに、わが国の持続的な成長・発展につなげていく。これ</a:t>
            </a:r>
            <a:r>
              <a:rPr lang="ja-JP" altLang="en-US" sz="1200" dirty="0">
                <a:solidFill>
                  <a:srgbClr val="000000"/>
                </a:solidFill>
                <a:latin typeface="+mn-ea"/>
                <a:cs typeface="Times New Roman" panose="02020603050405020304" pitchFamily="18" charset="0"/>
              </a:rPr>
              <a:t>こそが、大阪・関西万博の果たすべき</a:t>
            </a:r>
            <a:r>
              <a:rPr lang="ja-JP" altLang="en-US" sz="1200" dirty="0" smtClean="0">
                <a:solidFill>
                  <a:srgbClr val="000000"/>
                </a:solidFill>
                <a:latin typeface="+mn-ea"/>
                <a:cs typeface="Times New Roman" panose="02020603050405020304" pitchFamily="18" charset="0"/>
              </a:rPr>
              <a:t>役割である。</a:t>
            </a:r>
            <a:endParaRPr lang="ja-JP" altLang="en-US" sz="1200" dirty="0">
              <a:solidFill>
                <a:srgbClr val="000000"/>
              </a:solidFill>
              <a:latin typeface="+mn-ea"/>
              <a:cs typeface="Times New Roman" panose="02020603050405020304" pitchFamily="18" charset="0"/>
            </a:endParaRPr>
          </a:p>
          <a:p>
            <a:pPr marL="180975" indent="84138" algn="just">
              <a:lnSpc>
                <a:spcPts val="1900"/>
              </a:lnSpc>
              <a:spcAft>
                <a:spcPts val="0"/>
              </a:spcAft>
            </a:pPr>
            <a:r>
              <a:rPr lang="en-US" altLang="ja-JP" sz="1200" dirty="0">
                <a:solidFill>
                  <a:srgbClr val="000000"/>
                </a:solidFill>
                <a:latin typeface="+mn-ea"/>
                <a:cs typeface="Times New Roman" panose="02020603050405020304" pitchFamily="18" charset="0"/>
              </a:rPr>
              <a:t> </a:t>
            </a:r>
            <a:endParaRPr lang="ja-JP" altLang="ja-JP" sz="1200" dirty="0">
              <a:latin typeface="+mn-ea"/>
              <a:cs typeface="ＭＳ Ｐゴシック" panose="020B0600070205080204" pitchFamily="50" charset="-128"/>
            </a:endParaRPr>
          </a:p>
          <a:p>
            <a:pPr marL="304800" indent="-304800" algn="just">
              <a:lnSpc>
                <a:spcPts val="1900"/>
              </a:lnSpc>
              <a:spcAft>
                <a:spcPts val="0"/>
              </a:spcAft>
            </a:pPr>
            <a:r>
              <a:rPr lang="ja-JP" altLang="ja-JP" sz="1200" b="1" dirty="0" smtClean="0">
                <a:solidFill>
                  <a:srgbClr val="000000"/>
                </a:solidFill>
                <a:latin typeface="+mn-ea"/>
                <a:cs typeface="Times New Roman" panose="02020603050405020304" pitchFamily="18" charset="0"/>
              </a:rPr>
              <a:t>２　</a:t>
            </a:r>
            <a:r>
              <a:rPr lang="ja-JP" altLang="en-US" sz="1200" b="1" dirty="0" smtClean="0">
                <a:solidFill>
                  <a:srgbClr val="000000"/>
                </a:solidFill>
                <a:latin typeface="+mn-ea"/>
                <a:cs typeface="Times New Roman" panose="02020603050405020304" pitchFamily="18" charset="0"/>
              </a:rPr>
              <a:t>その実現に向けて</a:t>
            </a:r>
            <a:endParaRPr lang="ja-JP" altLang="ja-JP" sz="1200" dirty="0" smtClean="0">
              <a:latin typeface="+mn-ea"/>
              <a:cs typeface="ＭＳ Ｐゴシック" panose="020B0600070205080204" pitchFamily="50" charset="-128"/>
            </a:endParaRPr>
          </a:p>
          <a:p>
            <a:pPr marL="180975" indent="84138" algn="just">
              <a:lnSpc>
                <a:spcPts val="1900"/>
              </a:lnSpc>
            </a:pPr>
            <a:r>
              <a:rPr lang="ja-JP" altLang="en-US" sz="1200" dirty="0">
                <a:solidFill>
                  <a:srgbClr val="000000"/>
                </a:solidFill>
                <a:latin typeface="+mn-ea"/>
                <a:cs typeface="Times New Roman" panose="02020603050405020304" pitchFamily="18" charset="0"/>
              </a:rPr>
              <a:t>こうした役割を果たすためには、わが国のポテンシャルを最大限に発揮することが必要。とりわけ、大阪・関西では、人々の「いのち」に向き合うライフサイエンスなどの未来医療、持続可能な</a:t>
            </a:r>
            <a:r>
              <a:rPr lang="ja-JP" altLang="en-US" sz="1200" dirty="0" smtClean="0">
                <a:solidFill>
                  <a:srgbClr val="000000"/>
                </a:solidFill>
                <a:latin typeface="+mn-ea"/>
                <a:cs typeface="Times New Roman" panose="02020603050405020304" pitchFamily="18" charset="0"/>
              </a:rPr>
              <a:t>社会に不可欠な水素</a:t>
            </a:r>
            <a:r>
              <a:rPr lang="ja-JP" altLang="en-US" sz="1200" dirty="0">
                <a:solidFill>
                  <a:srgbClr val="000000"/>
                </a:solidFill>
                <a:latin typeface="+mn-ea"/>
                <a:cs typeface="Times New Roman" panose="02020603050405020304" pitchFamily="18" charset="0"/>
              </a:rPr>
              <a:t>など次世代エネルギー、さらには、暮らしをより</a:t>
            </a:r>
            <a:r>
              <a:rPr lang="ja-JP" altLang="en-US" sz="1200" dirty="0" smtClean="0">
                <a:solidFill>
                  <a:srgbClr val="000000"/>
                </a:solidFill>
                <a:latin typeface="+mn-ea"/>
                <a:cs typeface="Times New Roman" panose="02020603050405020304" pitchFamily="18" charset="0"/>
              </a:rPr>
              <a:t>快適・便利に</a:t>
            </a:r>
            <a:r>
              <a:rPr lang="ja-JP" altLang="en-US" sz="1200" dirty="0">
                <a:solidFill>
                  <a:srgbClr val="000000"/>
                </a:solidFill>
                <a:latin typeface="+mn-ea"/>
                <a:cs typeface="Times New Roman" panose="02020603050405020304" pitchFamily="18" charset="0"/>
              </a:rPr>
              <a:t>する空飛ぶクルマなど、新たな技術やサービスの集積が進んでいる</a:t>
            </a:r>
            <a:r>
              <a:rPr lang="ja-JP" altLang="en-US" sz="1200" dirty="0" smtClean="0">
                <a:solidFill>
                  <a:srgbClr val="000000"/>
                </a:solidFill>
                <a:latin typeface="+mn-ea"/>
                <a:cs typeface="Times New Roman" panose="02020603050405020304" pitchFamily="18" charset="0"/>
              </a:rPr>
              <a:t>。万博のコンセプトである「未来社会の実験場」を体現し、これらを開花させ、世界</a:t>
            </a:r>
            <a:r>
              <a:rPr lang="ja-JP" altLang="en-US" sz="1200" dirty="0">
                <a:solidFill>
                  <a:srgbClr val="000000"/>
                </a:solidFill>
                <a:latin typeface="+mn-ea"/>
                <a:cs typeface="Times New Roman" panose="02020603050405020304" pitchFamily="18" charset="0"/>
              </a:rPr>
              <a:t>に発信する。開幕まで</a:t>
            </a:r>
            <a:r>
              <a:rPr lang="en-US" altLang="ja-JP" sz="1200" dirty="0">
                <a:solidFill>
                  <a:srgbClr val="000000"/>
                </a:solidFill>
                <a:latin typeface="+mn-ea"/>
                <a:cs typeface="Times New Roman" panose="02020603050405020304" pitchFamily="18" charset="0"/>
              </a:rPr>
              <a:t>3</a:t>
            </a:r>
            <a:r>
              <a:rPr lang="ja-JP" altLang="en-US" sz="1200" dirty="0">
                <a:solidFill>
                  <a:srgbClr val="000000"/>
                </a:solidFill>
                <a:latin typeface="+mn-ea"/>
                <a:cs typeface="Times New Roman" panose="02020603050405020304" pitchFamily="18" charset="0"/>
              </a:rPr>
              <a:t>年</a:t>
            </a:r>
            <a:r>
              <a:rPr lang="ja-JP" altLang="en-US" sz="1200" dirty="0" smtClean="0">
                <a:solidFill>
                  <a:srgbClr val="000000"/>
                </a:solidFill>
                <a:latin typeface="+mn-ea"/>
                <a:cs typeface="Times New Roman" panose="02020603050405020304" pitchFamily="18" charset="0"/>
              </a:rPr>
              <a:t>。その取組み</a:t>
            </a:r>
            <a:r>
              <a:rPr lang="ja-JP" altLang="en-US" sz="1200" dirty="0">
                <a:solidFill>
                  <a:srgbClr val="000000"/>
                </a:solidFill>
                <a:latin typeface="+mn-ea"/>
                <a:cs typeface="Times New Roman" panose="02020603050405020304" pitchFamily="18" charset="0"/>
              </a:rPr>
              <a:t>を加速させなければならない</a:t>
            </a:r>
            <a:r>
              <a:rPr lang="ja-JP" altLang="en-US" sz="1200" dirty="0" smtClean="0">
                <a:solidFill>
                  <a:srgbClr val="000000"/>
                </a:solidFill>
                <a:latin typeface="+mn-ea"/>
                <a:cs typeface="Times New Roman" panose="02020603050405020304" pitchFamily="18" charset="0"/>
              </a:rPr>
              <a:t>。</a:t>
            </a:r>
            <a:endParaRPr lang="en-US" altLang="ja-JP" sz="1200" dirty="0" smtClean="0">
              <a:solidFill>
                <a:srgbClr val="000000"/>
              </a:solidFill>
              <a:latin typeface="+mn-ea"/>
              <a:cs typeface="Times New Roman" panose="02020603050405020304" pitchFamily="18" charset="0"/>
            </a:endParaRPr>
          </a:p>
          <a:p>
            <a:pPr marL="180975" indent="84138" algn="just">
              <a:lnSpc>
                <a:spcPts val="1900"/>
              </a:lnSpc>
            </a:pPr>
            <a:endParaRPr lang="en-US" altLang="ja-JP" sz="1200" dirty="0">
              <a:solidFill>
                <a:srgbClr val="000000"/>
              </a:solidFill>
              <a:latin typeface="+mn-ea"/>
              <a:cs typeface="Times New Roman" panose="02020603050405020304" pitchFamily="18" charset="0"/>
            </a:endParaRPr>
          </a:p>
          <a:p>
            <a:pPr lvl="0" algn="just">
              <a:lnSpc>
                <a:spcPts val="1900"/>
              </a:lnSpc>
            </a:pPr>
            <a:r>
              <a:rPr lang="ja-JP" altLang="en-US" sz="1200" b="1" dirty="0" smtClean="0">
                <a:solidFill>
                  <a:srgbClr val="000000"/>
                </a:solidFill>
                <a:latin typeface="游ゴシック" panose="020B0400000000000000" pitchFamily="50" charset="-128"/>
                <a:cs typeface="Times New Roman" panose="02020603050405020304" pitchFamily="18" charset="0"/>
              </a:rPr>
              <a:t>３</a:t>
            </a:r>
            <a:r>
              <a:rPr lang="ja-JP" altLang="ja-JP" sz="1200" b="1" dirty="0">
                <a:solidFill>
                  <a:srgbClr val="000000"/>
                </a:solidFill>
                <a:latin typeface="游ゴシック" panose="020B0400000000000000" pitchFamily="50" charset="-128"/>
                <a:cs typeface="Times New Roman" panose="02020603050405020304" pitchFamily="18" charset="0"/>
              </a:rPr>
              <a:t>　</a:t>
            </a:r>
            <a:r>
              <a:rPr lang="ja-JP" altLang="en-US" sz="1200" b="1" dirty="0" smtClean="0">
                <a:solidFill>
                  <a:srgbClr val="000000"/>
                </a:solidFill>
                <a:latin typeface="游ゴシック" panose="020B0400000000000000" pitchFamily="50" charset="-128"/>
                <a:cs typeface="Times New Roman" panose="02020603050405020304" pitchFamily="18" charset="0"/>
              </a:rPr>
              <a:t>大阪版アクションプラン</a:t>
            </a:r>
            <a:endParaRPr lang="ja-JP" altLang="ja-JP" sz="1200" dirty="0">
              <a:solidFill>
                <a:prstClr val="black"/>
              </a:solidFill>
              <a:latin typeface="游ゴシック" panose="020B0400000000000000" pitchFamily="50" charset="-128"/>
              <a:cs typeface="ＭＳ Ｐゴシック" panose="020B0600070205080204" pitchFamily="50" charset="-128"/>
            </a:endParaRPr>
          </a:p>
          <a:p>
            <a:pPr marL="180975" indent="84138" algn="just">
              <a:lnSpc>
                <a:spcPts val="1900"/>
              </a:lnSpc>
            </a:pPr>
            <a:r>
              <a:rPr lang="ja-JP" altLang="en-US" sz="1200" dirty="0">
                <a:solidFill>
                  <a:srgbClr val="000000"/>
                </a:solidFill>
                <a:latin typeface="+mn-ea"/>
                <a:cs typeface="Times New Roman" panose="02020603050405020304" pitchFamily="18" charset="0"/>
              </a:rPr>
              <a:t>国においては、昨年</a:t>
            </a:r>
            <a:r>
              <a:rPr lang="en-US" altLang="ja-JP" sz="1200" dirty="0">
                <a:solidFill>
                  <a:srgbClr val="000000"/>
                </a:solidFill>
                <a:latin typeface="+mn-ea"/>
                <a:cs typeface="Times New Roman" panose="02020603050405020304" pitchFamily="18" charset="0"/>
              </a:rPr>
              <a:t>12</a:t>
            </a:r>
            <a:r>
              <a:rPr lang="ja-JP" altLang="en-US" sz="1200" dirty="0">
                <a:solidFill>
                  <a:srgbClr val="000000"/>
                </a:solidFill>
                <a:latin typeface="+mn-ea"/>
                <a:cs typeface="Times New Roman" panose="02020603050405020304" pitchFamily="18" charset="0"/>
              </a:rPr>
              <a:t>月、このコンセプトの具体化に向けた取組みなどを「</a:t>
            </a:r>
            <a:r>
              <a:rPr lang="en-US" altLang="ja-JP" sz="1200" dirty="0">
                <a:solidFill>
                  <a:srgbClr val="000000"/>
                </a:solidFill>
                <a:latin typeface="+mn-ea"/>
                <a:cs typeface="Times New Roman" panose="02020603050405020304" pitchFamily="18" charset="0"/>
              </a:rPr>
              <a:t>2025</a:t>
            </a:r>
            <a:r>
              <a:rPr lang="ja-JP" altLang="en-US" sz="1200" dirty="0">
                <a:solidFill>
                  <a:srgbClr val="000000"/>
                </a:solidFill>
                <a:latin typeface="+mn-ea"/>
                <a:cs typeface="Times New Roman" panose="02020603050405020304" pitchFamily="18" charset="0"/>
              </a:rPr>
              <a:t>年大阪・関西万博アクションプラン</a:t>
            </a:r>
            <a:r>
              <a:rPr lang="en-US" altLang="ja-JP" sz="1200" dirty="0">
                <a:solidFill>
                  <a:srgbClr val="000000"/>
                </a:solidFill>
                <a:latin typeface="+mn-ea"/>
                <a:cs typeface="Times New Roman" panose="02020603050405020304" pitchFamily="18" charset="0"/>
              </a:rPr>
              <a:t>Ver.1</a:t>
            </a:r>
            <a:r>
              <a:rPr lang="ja-JP" altLang="en-US" sz="1200" dirty="0">
                <a:solidFill>
                  <a:srgbClr val="000000"/>
                </a:solidFill>
                <a:latin typeface="+mn-ea"/>
                <a:cs typeface="Times New Roman" panose="02020603050405020304" pitchFamily="18" charset="0"/>
              </a:rPr>
              <a:t>」として策定された。今般、その改訂時期を控え、大阪府・大阪市として</a:t>
            </a:r>
            <a:r>
              <a:rPr lang="ja-JP" altLang="en-US" sz="1200" dirty="0" smtClean="0">
                <a:solidFill>
                  <a:srgbClr val="000000"/>
                </a:solidFill>
                <a:latin typeface="+mn-ea"/>
                <a:cs typeface="Times New Roman" panose="02020603050405020304" pitchFamily="18" charset="0"/>
              </a:rPr>
              <a:t>、万博のテーマやコンセプトを踏まえた</a:t>
            </a:r>
            <a:r>
              <a:rPr lang="en-US" altLang="ja-JP" sz="1200" dirty="0" smtClean="0">
                <a:solidFill>
                  <a:srgbClr val="000000"/>
                </a:solidFill>
                <a:latin typeface="+mn-ea"/>
                <a:cs typeface="Times New Roman" panose="02020603050405020304" pitchFamily="18" charset="0"/>
              </a:rPr>
              <a:t>6</a:t>
            </a:r>
            <a:r>
              <a:rPr lang="ja-JP" altLang="en-US" sz="1200" dirty="0" err="1" smtClean="0">
                <a:solidFill>
                  <a:srgbClr val="000000"/>
                </a:solidFill>
                <a:latin typeface="+mn-ea"/>
                <a:cs typeface="Times New Roman" panose="02020603050405020304" pitchFamily="18" charset="0"/>
              </a:rPr>
              <a:t>つの</a:t>
            </a:r>
            <a:r>
              <a:rPr lang="ja-JP" altLang="en-US" sz="1200" dirty="0" smtClean="0">
                <a:solidFill>
                  <a:srgbClr val="000000"/>
                </a:solidFill>
                <a:latin typeface="+mn-ea"/>
                <a:cs typeface="Times New Roman" panose="02020603050405020304" pitchFamily="18" charset="0"/>
              </a:rPr>
              <a:t>分野を設定。分野ごとに、大阪・関西の強みが発揮できると考えられる項目を中心に、「めざす</a:t>
            </a:r>
            <a:r>
              <a:rPr lang="ja-JP" altLang="en-US" sz="1200" dirty="0">
                <a:solidFill>
                  <a:srgbClr val="000000"/>
                </a:solidFill>
                <a:latin typeface="+mn-ea"/>
                <a:cs typeface="Times New Roman" panose="02020603050405020304" pitchFamily="18" charset="0"/>
              </a:rPr>
              <a:t>姿」を</a:t>
            </a:r>
            <a:r>
              <a:rPr lang="ja-JP" altLang="en-US" sz="1200" dirty="0" smtClean="0">
                <a:solidFill>
                  <a:srgbClr val="000000"/>
                </a:solidFill>
                <a:latin typeface="+mn-ea"/>
                <a:cs typeface="Times New Roman" panose="02020603050405020304" pitchFamily="18" charset="0"/>
              </a:rPr>
              <a:t>明らかにした。そのうえ</a:t>
            </a:r>
            <a:r>
              <a:rPr lang="ja-JP" altLang="en-US" sz="1200" dirty="0">
                <a:solidFill>
                  <a:srgbClr val="000000"/>
                </a:solidFill>
                <a:latin typeface="+mn-ea"/>
                <a:cs typeface="Times New Roman" panose="02020603050405020304" pitchFamily="18" charset="0"/>
              </a:rPr>
              <a:t>で、直面する課題と国へ</a:t>
            </a:r>
            <a:r>
              <a:rPr lang="ja-JP" altLang="en-US" sz="1200" dirty="0" smtClean="0">
                <a:solidFill>
                  <a:srgbClr val="000000"/>
                </a:solidFill>
                <a:latin typeface="+mn-ea"/>
                <a:cs typeface="Times New Roman" panose="02020603050405020304" pitchFamily="18" charset="0"/>
              </a:rPr>
              <a:t>の提案・要望</a:t>
            </a:r>
            <a:r>
              <a:rPr lang="ja-JP" altLang="en-US" sz="1200" dirty="0">
                <a:solidFill>
                  <a:srgbClr val="000000"/>
                </a:solidFill>
                <a:latin typeface="+mn-ea"/>
                <a:cs typeface="Times New Roman" panose="02020603050405020304" pitchFamily="18" charset="0"/>
              </a:rPr>
              <a:t>事項を</a:t>
            </a:r>
            <a:r>
              <a:rPr lang="ja-JP" altLang="en-US" sz="1200" dirty="0" smtClean="0">
                <a:solidFill>
                  <a:srgbClr val="000000"/>
                </a:solidFill>
                <a:latin typeface="+mn-ea"/>
                <a:cs typeface="Times New Roman" panose="02020603050405020304" pitchFamily="18" charset="0"/>
              </a:rPr>
              <a:t>取りまとめたもの。今後</a:t>
            </a:r>
            <a:r>
              <a:rPr lang="ja-JP" altLang="en-US" sz="1200" dirty="0">
                <a:solidFill>
                  <a:srgbClr val="000000"/>
                </a:solidFill>
                <a:latin typeface="+mn-ea"/>
                <a:cs typeface="Times New Roman" panose="02020603050405020304" pitchFamily="18" charset="0"/>
              </a:rPr>
              <a:t>、国のアクションプラン</a:t>
            </a:r>
            <a:r>
              <a:rPr lang="ja-JP" altLang="en-US" sz="1200" dirty="0" smtClean="0">
                <a:solidFill>
                  <a:srgbClr val="000000"/>
                </a:solidFill>
                <a:latin typeface="+mn-ea"/>
                <a:cs typeface="Times New Roman" panose="02020603050405020304" pitchFamily="18" charset="0"/>
              </a:rPr>
              <a:t>の</a:t>
            </a:r>
            <a:r>
              <a:rPr lang="ja-JP" altLang="en-US" sz="1200" dirty="0">
                <a:solidFill>
                  <a:srgbClr val="000000"/>
                </a:solidFill>
                <a:latin typeface="+mn-ea"/>
                <a:cs typeface="Times New Roman" panose="02020603050405020304" pitchFamily="18" charset="0"/>
              </a:rPr>
              <a:t>改訂</a:t>
            </a:r>
            <a:r>
              <a:rPr lang="ja-JP" altLang="en-US" sz="1200" dirty="0" smtClean="0">
                <a:solidFill>
                  <a:srgbClr val="000000"/>
                </a:solidFill>
                <a:latin typeface="+mn-ea"/>
                <a:cs typeface="Times New Roman" panose="02020603050405020304" pitchFamily="18" charset="0"/>
              </a:rPr>
              <a:t>に</a:t>
            </a:r>
            <a:r>
              <a:rPr lang="ja-JP" altLang="en-US" sz="1200" dirty="0">
                <a:solidFill>
                  <a:srgbClr val="000000"/>
                </a:solidFill>
                <a:latin typeface="+mn-ea"/>
                <a:cs typeface="Times New Roman" panose="02020603050405020304" pitchFamily="18" charset="0"/>
              </a:rPr>
              <a:t>合わせ、本プランについて</a:t>
            </a:r>
            <a:r>
              <a:rPr lang="ja-JP" altLang="en-US" sz="1200" dirty="0" smtClean="0">
                <a:solidFill>
                  <a:srgbClr val="000000"/>
                </a:solidFill>
                <a:latin typeface="+mn-ea"/>
                <a:cs typeface="Times New Roman" panose="02020603050405020304" pitchFamily="18" charset="0"/>
              </a:rPr>
              <a:t>もその内容を見直し、バージョンアップを図っていく予定である。</a:t>
            </a:r>
            <a:endParaRPr lang="ja-JP" altLang="en-US" sz="1200" dirty="0">
              <a:solidFill>
                <a:srgbClr val="000000"/>
              </a:solidFill>
              <a:latin typeface="+mn-ea"/>
              <a:cs typeface="Times New Roman" panose="02020603050405020304" pitchFamily="18" charset="0"/>
            </a:endParaRPr>
          </a:p>
        </p:txBody>
      </p:sp>
      <p:sp>
        <p:nvSpPr>
          <p:cNvPr id="4" name="正方形/長方形 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600" b="1" dirty="0" smtClean="0">
                <a:solidFill>
                  <a:prstClr val="white"/>
                </a:solidFill>
                <a:latin typeface="BIZ UDPゴシック" panose="020B0400000000000000" pitchFamily="50" charset="-128"/>
                <a:ea typeface="BIZ UDPゴシック" panose="020B0400000000000000" pitchFamily="50" charset="-128"/>
              </a:rPr>
              <a:t>　策定にあたって</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459919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0405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89916" y="4500562"/>
            <a:ext cx="6300793" cy="1221873"/>
          </a:xfrm>
          <a:prstGeom prst="rect">
            <a:avLst/>
          </a:prstGeom>
          <a:noFill/>
          <a:ln w="28575">
            <a:solidFill>
              <a:schemeClr val="tx2"/>
            </a:solidFill>
            <a:prstDash val="sysDot"/>
          </a:ln>
        </p:spPr>
        <p:txBody>
          <a:bodyPr wrap="square" rtlCol="0">
            <a:spAutoFit/>
          </a:bodyPr>
          <a:lstStyle/>
          <a:p>
            <a:pPr indent="85729">
              <a:defRPr/>
            </a:pPr>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項目</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indent="271474">
              <a:defRPr/>
            </a:pPr>
            <a:r>
              <a:rPr lang="ja-JP" altLang="en-US" sz="1500" dirty="0">
                <a:solidFill>
                  <a:prstClr val="black"/>
                </a:solidFill>
                <a:latin typeface="BIZ UDPゴシック" panose="020B0400000000000000" pitchFamily="50" charset="-128"/>
                <a:ea typeface="BIZ UDPゴシック" panose="020B0400000000000000" pitchFamily="50" charset="-128"/>
              </a:rPr>
              <a:t>①　中小企業等の参画促進、木材の活用促進</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indent="271474">
              <a:spcBef>
                <a:spcPts val="600"/>
              </a:spcBef>
              <a:defRPr/>
            </a:pPr>
            <a:endParaRPr lang="en-US" altLang="ja-JP" sz="210" dirty="0">
              <a:solidFill>
                <a:prstClr val="black"/>
              </a:solidFill>
              <a:latin typeface="BIZ UDPゴシック" panose="020B0400000000000000" pitchFamily="50" charset="-128"/>
              <a:ea typeface="BIZ UDPゴシック" panose="020B0400000000000000" pitchFamily="50" charset="-128"/>
            </a:endParaRPr>
          </a:p>
          <a:p>
            <a:pPr indent="271474">
              <a:defRPr/>
            </a:pPr>
            <a:r>
              <a:rPr lang="ja-JP" altLang="en-US" sz="1500" dirty="0">
                <a:solidFill>
                  <a:prstClr val="black"/>
                </a:solidFill>
                <a:latin typeface="BIZ UDPゴシック" panose="020B0400000000000000" pitchFamily="50" charset="-128"/>
                <a:ea typeface="BIZ UDPゴシック" panose="020B0400000000000000" pitchFamily="50" charset="-128"/>
              </a:rPr>
              <a:t>②　防災対策、テロ・サイバー等防犯対策</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indent="271474">
              <a:defRPr/>
            </a:pPr>
            <a:endParaRPr lang="ja-JP" altLang="en-US" sz="630" dirty="0">
              <a:solidFill>
                <a:prstClr val="black"/>
              </a:solidFill>
              <a:latin typeface="BIZ UDPゴシック" panose="020B0400000000000000" pitchFamily="50" charset="-128"/>
              <a:ea typeface="BIZ UDPゴシック" panose="020B0400000000000000" pitchFamily="50" charset="-128"/>
            </a:endParaRPr>
          </a:p>
          <a:p>
            <a:pPr indent="271474">
              <a:defRPr/>
            </a:pPr>
            <a:r>
              <a:rPr lang="ja-JP" altLang="en-US" sz="1500" dirty="0">
                <a:solidFill>
                  <a:prstClr val="black"/>
                </a:solidFill>
                <a:latin typeface="BIZ UDPゴシック" panose="020B0400000000000000" pitchFamily="50" charset="-128"/>
                <a:ea typeface="BIZ UDPゴシック" panose="020B0400000000000000" pitchFamily="50" charset="-128"/>
              </a:rPr>
              <a:t>③　感染症対策の強化</a:t>
            </a:r>
          </a:p>
        </p:txBody>
      </p:sp>
      <p:sp>
        <p:nvSpPr>
          <p:cNvPr id="6" name="スライド番号プレースホルダー 1"/>
          <p:cNvSpPr>
            <a:spLocks noGrp="1"/>
          </p:cNvSpPr>
          <p:nvPr>
            <p:ph type="sldNum" sz="quarter" idx="12"/>
          </p:nvPr>
        </p:nvSpPr>
        <p:spPr>
          <a:xfrm>
            <a:off x="9662617" y="6816018"/>
            <a:ext cx="418010" cy="383297"/>
          </a:xfrm>
        </p:spPr>
        <p:txBody>
          <a:bodyPr/>
          <a:lstStyle/>
          <a:p>
            <a:pPr defTabSz="457218">
              <a:defRPr/>
            </a:pPr>
            <a:r>
              <a:rPr kumimoji="1" lang="en-US" altLang="ja-JP" dirty="0" smtClean="0">
                <a:solidFill>
                  <a:prstClr val="black">
                    <a:tint val="75000"/>
                  </a:prstClr>
                </a:solidFill>
                <a:latin typeface="Calibri" panose="020F0502020204030204"/>
                <a:ea typeface="游ゴシック" panose="020B0400000000000000" pitchFamily="50" charset="-128"/>
              </a:rPr>
              <a:t>48</a:t>
            </a:r>
            <a:endParaRPr lang="ja-JP" altLang="en-US" dirty="0">
              <a:solidFill>
                <a:prstClr val="black">
                  <a:tint val="75000"/>
                </a:prstClr>
              </a:solidFill>
              <a:latin typeface="Calibri" panose="020F0502020204030204"/>
              <a:ea typeface="游ゴシック" panose="020B0400000000000000" pitchFamily="50" charset="-128"/>
            </a:endParaRPr>
          </a:p>
        </p:txBody>
      </p:sp>
      <p:sp>
        <p:nvSpPr>
          <p:cNvPr id="7" name="タイトル 1"/>
          <p:cNvSpPr txBox="1">
            <a:spLocks/>
          </p:cNvSpPr>
          <p:nvPr/>
        </p:nvSpPr>
        <p:spPr bwMode="gray">
          <a:xfrm>
            <a:off x="362810" y="1530000"/>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Ⅲ</a:t>
            </a:r>
            <a:r>
              <a:rPr lang="ja-JP" altLang="en-US" sz="3600">
                <a:solidFill>
                  <a:prstClr val="black"/>
                </a:solidFill>
                <a:latin typeface="BIZ UDPゴシック" panose="020B0400000000000000" pitchFamily="50" charset="-128"/>
                <a:ea typeface="BIZ UDPゴシック" panose="020B0400000000000000" pitchFamily="50" charset="-128"/>
              </a:rPr>
              <a:t>　万博会場の整備・運営にあたって</a:t>
            </a:r>
            <a:endParaRPr lang="ja-JP" altLang="en-US" sz="36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700674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6"/>
            <a:ext cx="5038725" cy="369332"/>
          </a:xfrm>
          <a:prstGeom prst="rect">
            <a:avLst/>
          </a:prstGeom>
        </p:spPr>
        <p:txBody>
          <a:bodyPr>
            <a:spAutoFit/>
          </a:bodyPr>
          <a:lstStyle/>
          <a:p>
            <a:pPr defTabSz="457218">
              <a:defRPr/>
            </a:pP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532186" y="3554270"/>
            <a:ext cx="9051885" cy="584775"/>
          </a:xfrm>
          <a:prstGeom prst="rect">
            <a:avLst/>
          </a:prstGeom>
          <a:noFill/>
        </p:spPr>
        <p:txBody>
          <a:bodyPr wrap="square" rtlCol="0">
            <a:spAutoFit/>
          </a:bodyPr>
          <a:lstStyle/>
          <a:p>
            <a:pPr lvl="0"/>
            <a:r>
              <a:rPr lang="ja-JP" altLang="en-US" sz="1600" b="1" dirty="0" smtClean="0">
                <a:latin typeface="メイリオ" panose="020B0604030504040204" pitchFamily="50" charset="-128"/>
                <a:ea typeface="メイリオ" panose="020B0604030504040204" pitchFamily="50" charset="-128"/>
              </a:rPr>
              <a:t>国への提案・要望</a:t>
            </a:r>
            <a:endParaRPr lang="ja-JP" altLang="en-US" sz="1600" b="1" dirty="0">
              <a:solidFill>
                <a:prstClr val="black"/>
              </a:solidFill>
              <a:latin typeface="メイリオ" panose="020B0604030504040204" pitchFamily="50" charset="-128"/>
              <a:ea typeface="メイリオ" panose="020B0604030504040204" pitchFamily="50" charset="-128"/>
            </a:endParaRPr>
          </a:p>
          <a:p>
            <a:endParaRPr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flipH="1">
            <a:off x="357778" y="1271849"/>
            <a:ext cx="1" cy="23126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8129" y="122971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7" name="テキスト ボックス 16"/>
          <p:cNvSpPr txBox="1"/>
          <p:nvPr/>
        </p:nvSpPr>
        <p:spPr>
          <a:xfrm>
            <a:off x="517431" y="1244485"/>
            <a:ext cx="595035" cy="338554"/>
          </a:xfrm>
          <a:prstGeom prst="rect">
            <a:avLst/>
          </a:prstGeom>
          <a:noFill/>
        </p:spPr>
        <p:txBody>
          <a:bodyPr wrap="none" rtlCol="0">
            <a:spAutoFit/>
          </a:bodyPr>
          <a:lstStyle/>
          <a:p>
            <a:r>
              <a:rPr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198129" y="357389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8" name="テキスト ボックス 17"/>
          <p:cNvSpPr txBox="1"/>
          <p:nvPr/>
        </p:nvSpPr>
        <p:spPr>
          <a:xfrm rot="5400000">
            <a:off x="207737" y="3549831"/>
            <a:ext cx="300082" cy="369332"/>
          </a:xfrm>
          <a:prstGeom prst="rect">
            <a:avLst/>
          </a:prstGeom>
          <a:noFill/>
        </p:spPr>
        <p:txBody>
          <a:bodyPr wrap="none" rtlCol="0">
            <a:spAutoFit/>
          </a:bodyPr>
          <a:lstStyle/>
          <a:p>
            <a:r>
              <a:rPr lang="en-US" altLang="ja-JP" sz="1800" dirty="0">
                <a:solidFill>
                  <a:schemeClr val="bg1"/>
                </a:solidFill>
              </a:rPr>
              <a:t>&gt;</a:t>
            </a:r>
            <a:endParaRPr lang="ja-JP" altLang="en-US" sz="1800" dirty="0">
              <a:solidFill>
                <a:schemeClr val="bg1"/>
              </a:solidFill>
            </a:endParaRPr>
          </a:p>
        </p:txBody>
      </p:sp>
      <p:cxnSp>
        <p:nvCxnSpPr>
          <p:cNvPr id="21" name="直線コネクタ 20"/>
          <p:cNvCxnSpPr/>
          <p:nvPr/>
        </p:nvCxnSpPr>
        <p:spPr>
          <a:xfrm flipV="1">
            <a:off x="348622" y="3032984"/>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ext uri="{D42A27DB-BD31-4B8C-83A1-F6EECF244321}">
                <p14:modId xmlns:p14="http://schemas.microsoft.com/office/powerpoint/2010/main" val="4267031814"/>
              </p:ext>
            </p:extLst>
          </p:nvPr>
        </p:nvGraphicFramePr>
        <p:xfrm>
          <a:off x="620609" y="5247530"/>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a:latin typeface="+mn-ea"/>
                        </a:rPr>
                        <a:t>「</a:t>
                      </a:r>
                      <a:r>
                        <a:rPr lang="en-US" altLang="ja-JP" sz="1400" b="1" dirty="0">
                          <a:latin typeface="+mn-ea"/>
                        </a:rPr>
                        <a:t>2025</a:t>
                      </a:r>
                      <a:r>
                        <a:rPr lang="ja-JP" altLang="en-US" sz="1400" b="1" dirty="0">
                          <a:latin typeface="+mn-ea"/>
                        </a:rPr>
                        <a:t>年大阪・関西万博アクションプラン</a:t>
                      </a:r>
                      <a:r>
                        <a:rPr lang="en-US" altLang="ja-JP" sz="1400" b="1" dirty="0">
                          <a:latin typeface="+mn-ea"/>
                        </a:rPr>
                        <a:t>Ver.1</a:t>
                      </a:r>
                      <a:r>
                        <a:rPr lang="ja-JP" altLang="en-US" sz="1400" b="1" dirty="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smtClean="0">
                          <a:solidFill>
                            <a:schemeClr val="tx1"/>
                          </a:solidFill>
                          <a:latin typeface="+mn-ea"/>
                        </a:rPr>
                        <a:t>・⽊材利⽤拡⼤の促進 （農⽔省）</a:t>
                      </a:r>
                      <a:endParaRPr kumimoji="1" lang="ja-JP" altLang="en-US" sz="1200" dirty="0">
                        <a:solidFill>
                          <a:schemeClr val="tx1"/>
                        </a:solidFill>
                        <a:latin typeface="+mn-ea"/>
                      </a:endParaRP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
        <p:nvSpPr>
          <p:cNvPr id="25" name="正方形/長方形 24"/>
          <p:cNvSpPr/>
          <p:nvPr/>
        </p:nvSpPr>
        <p:spPr>
          <a:xfrm>
            <a:off x="521295" y="3864546"/>
            <a:ext cx="9434300" cy="9699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aphicFrame>
        <p:nvGraphicFramePr>
          <p:cNvPr id="26" name="表 25"/>
          <p:cNvGraphicFramePr>
            <a:graphicFrameLocks noGrp="1"/>
          </p:cNvGraphicFramePr>
          <p:nvPr>
            <p:extLst>
              <p:ext uri="{D42A27DB-BD31-4B8C-83A1-F6EECF244321}">
                <p14:modId xmlns:p14="http://schemas.microsoft.com/office/powerpoint/2010/main" val="2488035038"/>
              </p:ext>
            </p:extLst>
          </p:nvPr>
        </p:nvGraphicFramePr>
        <p:xfrm>
          <a:off x="542859" y="3967851"/>
          <a:ext cx="9540000" cy="866624"/>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866624">
                <a:tc>
                  <a:txBody>
                    <a:bodyPr/>
                    <a:lstStyle/>
                    <a:p>
                      <a:pPr algn="l">
                        <a:lnSpc>
                          <a:spcPct val="100000"/>
                        </a:lnSpc>
                      </a:pPr>
                      <a:r>
                        <a:rPr kumimoji="1" lang="ja-JP" altLang="en-US" sz="1300" b="1" dirty="0" smtClean="0"/>
                        <a:t>▷万博会場における国</a:t>
                      </a:r>
                      <a:r>
                        <a:rPr kumimoji="1" lang="ja-JP" altLang="en-US" sz="1300" b="1" dirty="0"/>
                        <a:t>の取組みに対する、地元中</a:t>
                      </a:r>
                      <a:r>
                        <a:rPr kumimoji="1" lang="ja-JP" altLang="en-US" sz="1300" b="1" dirty="0" smtClean="0"/>
                        <a:t>小企業等</a:t>
                      </a:r>
                      <a:r>
                        <a:rPr kumimoji="1" lang="ja-JP" altLang="en-US" sz="1300" b="1" dirty="0"/>
                        <a:t>の技術等の活用、参画</a:t>
                      </a:r>
                      <a:r>
                        <a:rPr kumimoji="1" lang="ja-JP" altLang="en-US" sz="1300" b="1" dirty="0" smtClean="0"/>
                        <a:t>促進</a:t>
                      </a:r>
                      <a:endParaRPr kumimoji="1" lang="en-US" altLang="ja-JP" sz="13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t>▷会場内の国の取組みにおいて、</a:t>
                      </a:r>
                      <a:r>
                        <a:rPr kumimoji="1" lang="ja-JP" altLang="en-US" sz="1300" b="1" dirty="0" smtClean="0">
                          <a:solidFill>
                            <a:schemeClr val="tx1"/>
                          </a:solidFill>
                        </a:rPr>
                        <a:t>再生産可能な資源である木材の積極的な利用</a:t>
                      </a:r>
                      <a:endParaRPr kumimoji="1" lang="en-US" altLang="ja-JP" sz="1300" b="0" dirty="0"/>
                    </a:p>
                  </a:txBody>
                  <a:tcPr marL="100806" marR="100806" marT="50403" marB="50403"/>
                </a:tc>
                <a:extLst>
                  <a:ext uri="{0D108BD9-81ED-4DB2-BD59-A6C34878D82A}">
                    <a16:rowId xmlns:a16="http://schemas.microsoft.com/office/drawing/2014/main" val="4193718493"/>
                  </a:ext>
                </a:extLst>
              </a:tr>
            </a:tbl>
          </a:graphicData>
        </a:graphic>
      </p:graphicFrame>
      <p:sp>
        <p:nvSpPr>
          <p:cNvPr id="22" name="スライド番号プレースホルダー 7"/>
          <p:cNvSpPr>
            <a:spLocks noGrp="1"/>
          </p:cNvSpPr>
          <p:nvPr>
            <p:ph type="sldNum" sz="quarter" idx="12"/>
          </p:nvPr>
        </p:nvSpPr>
        <p:spPr>
          <a:xfrm flipH="1">
            <a:off x="9719090" y="6880326"/>
            <a:ext cx="404830" cy="318987"/>
          </a:xfrm>
        </p:spPr>
        <p:txBody>
          <a:bodyPr/>
          <a:lstStyle/>
          <a:p>
            <a:r>
              <a:rPr kumimoji="1" lang="en-US" altLang="ja-JP" dirty="0" smtClean="0"/>
              <a:t>49</a:t>
            </a:r>
            <a:endParaRPr kumimoji="1" lang="ja-JP" altLang="en-US" dirty="0"/>
          </a:p>
        </p:txBody>
      </p:sp>
      <p:graphicFrame>
        <p:nvGraphicFramePr>
          <p:cNvPr id="15" name="表 14"/>
          <p:cNvGraphicFramePr>
            <a:graphicFrameLocks noGrp="1"/>
          </p:cNvGraphicFramePr>
          <p:nvPr>
            <p:extLst>
              <p:ext uri="{D42A27DB-BD31-4B8C-83A1-F6EECF244321}">
                <p14:modId xmlns:p14="http://schemas.microsoft.com/office/powerpoint/2010/main" val="1567943297"/>
              </p:ext>
            </p:extLst>
          </p:nvPr>
        </p:nvGraphicFramePr>
        <p:xfrm>
          <a:off x="442823" y="1608997"/>
          <a:ext cx="9640036" cy="1426686"/>
        </p:xfrm>
        <a:graphic>
          <a:graphicData uri="http://schemas.openxmlformats.org/drawingml/2006/table">
            <a:tbl>
              <a:tblPr firstRow="1" bandRow="1">
                <a:tableStyleId>{2D5ABB26-0587-4C30-8999-92F81FD0307C}</a:tableStyleId>
              </a:tblPr>
              <a:tblGrid>
                <a:gridCol w="9640036">
                  <a:extLst>
                    <a:ext uri="{9D8B030D-6E8A-4147-A177-3AD203B41FA5}">
                      <a16:colId xmlns:a16="http://schemas.microsoft.com/office/drawing/2014/main" val="1169105350"/>
                    </a:ext>
                  </a:extLst>
                </a:gridCol>
              </a:tblGrid>
              <a:tr h="138068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t>▷中小企業等の万博への参画機会の</a:t>
                      </a:r>
                      <a:r>
                        <a:rPr kumimoji="1" lang="ja-JP" altLang="en-US" sz="1300" b="1" dirty="0" smtClean="0"/>
                        <a:t>拡大</a:t>
                      </a:r>
                      <a:endParaRPr kumimoji="1" lang="en-US" altLang="ja-JP" sz="13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t>　　</a:t>
                      </a:r>
                      <a:r>
                        <a:rPr kumimoji="1" lang="ja-JP" altLang="en-US" sz="1200" b="0" dirty="0" smtClean="0"/>
                        <a:t>今後、万博会場整備が本格化する中、国による建設工事や設備工事に中小企業等が参画し、優れた技術力や魅力的な製品を国内外に</a:t>
                      </a:r>
                      <a:endParaRPr kumimoji="1" lang="en-US" altLang="ja-JP" sz="1200" b="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dirty="0" smtClean="0"/>
                        <a:t>　　発信する機会の拡大が重要。</a:t>
                      </a:r>
                      <a:endParaRPr kumimoji="1" lang="en-US" altLang="ja-JP" sz="1200" b="0" dirty="0" smtClean="0"/>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b="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t>▷脱炭素社会の実現に向けた木材利用の積極的な取組み</a:t>
                      </a:r>
                      <a:endParaRPr kumimoji="1" lang="en-US" altLang="ja-JP" sz="12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dirty="0" smtClean="0"/>
                        <a:t>　　会期後のリユース・リサイクルの観点やコスト面も考慮しながら、再生可能な資材である木材を最大限に活用することが重要。</a:t>
                      </a:r>
                      <a:endParaRPr kumimoji="1" lang="en-US" altLang="ja-JP" sz="1200" b="0" dirty="0" smtClean="0"/>
                    </a:p>
                    <a:p>
                      <a:pPr algn="l"/>
                      <a:endParaRPr kumimoji="1" lang="en-US" altLang="ja-JP" sz="1200" b="0" dirty="0"/>
                    </a:p>
                  </a:txBody>
                  <a:tcPr marL="100806" marR="100806" marT="50403" marB="50403" anchor="ctr"/>
                </a:tc>
                <a:extLst>
                  <a:ext uri="{0D108BD9-81ED-4DB2-BD59-A6C34878D82A}">
                    <a16:rowId xmlns:a16="http://schemas.microsoft.com/office/drawing/2014/main" val="3114122206"/>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4160714087"/>
              </p:ext>
            </p:extLst>
          </p:nvPr>
        </p:nvGraphicFramePr>
        <p:xfrm>
          <a:off x="620609" y="6120451"/>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・農林水産物や物品、運営サービス等のサプライヤーリストの作成に向けた検討</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98129" y="19065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b="1" dirty="0">
                <a:solidFill>
                  <a:prstClr val="white"/>
                </a:solidFill>
                <a:latin typeface="BIZ UDPゴシック" panose="020B0400000000000000" pitchFamily="50" charset="-128"/>
                <a:ea typeface="BIZ UDPゴシック" panose="020B0400000000000000" pitchFamily="50" charset="-128"/>
              </a:rPr>
              <a:t>①</a:t>
            </a:r>
            <a:r>
              <a:rPr lang="ja-JP" altLang="en-US" sz="1800" b="1" dirty="0">
                <a:solidFill>
                  <a:prstClr val="white"/>
                </a:solidFill>
                <a:latin typeface="BIZ UDPゴシック" panose="020B0400000000000000" pitchFamily="50" charset="-128"/>
                <a:ea typeface="BIZ UDPゴシック" panose="020B0400000000000000" pitchFamily="50" charset="-128"/>
              </a:rPr>
              <a:t>　中小企業等の参画促進、木材</a:t>
            </a:r>
            <a:r>
              <a:rPr lang="ja-JP" altLang="en-US" sz="1800" b="1" dirty="0" smtClean="0">
                <a:solidFill>
                  <a:prstClr val="white"/>
                </a:solidFill>
                <a:latin typeface="BIZ UDPゴシック" panose="020B0400000000000000" pitchFamily="50" charset="-128"/>
                <a:ea typeface="BIZ UDPゴシック" panose="020B0400000000000000" pitchFamily="50" charset="-128"/>
              </a:rPr>
              <a:t>の利用</a:t>
            </a:r>
            <a:r>
              <a:rPr lang="ja-JP" altLang="en-US" sz="1800" b="1" dirty="0">
                <a:solidFill>
                  <a:prstClr val="white"/>
                </a:solidFill>
                <a:latin typeface="BIZ UDPゴシック" panose="020B0400000000000000" pitchFamily="50" charset="-128"/>
                <a:ea typeface="BIZ UDPゴシック" panose="020B0400000000000000" pitchFamily="50" charset="-128"/>
              </a:rPr>
              <a:t>促進</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198129" y="516241"/>
            <a:ext cx="9540000" cy="646331"/>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「未来社会の実験場」の実装には、大阪・関西の優れた技術力や魅力的な製品を取り扱う中小企業、特色ある生産品を生み出す農林</a:t>
            </a:r>
            <a:r>
              <a:rPr lang="ja-JP" altLang="en-US" sz="1200" dirty="0" smtClean="0">
                <a:latin typeface="BIZ UDPゴシック" panose="020B0400000000000000" pitchFamily="50" charset="-128"/>
                <a:ea typeface="BIZ UDPゴシック" panose="020B0400000000000000" pitchFamily="50" charset="-128"/>
              </a:rPr>
              <a:t>水産業</a:t>
            </a:r>
            <a:r>
              <a:rPr lang="ja-JP" altLang="en-US" sz="1200" dirty="0" smtClean="0">
                <a:solidFill>
                  <a:prstClr val="black"/>
                </a:solidFill>
                <a:latin typeface="BIZ UDPゴシック" panose="020B0400000000000000" pitchFamily="50" charset="-128"/>
                <a:ea typeface="BIZ UDPゴシック" panose="020B0400000000000000" pitchFamily="50" charset="-128"/>
              </a:rPr>
              <a:t>者</a:t>
            </a:r>
            <a:r>
              <a:rPr lang="ja-JP" altLang="en-US" sz="1200" dirty="0">
                <a:solidFill>
                  <a:prstClr val="black"/>
                </a:solidFill>
                <a:latin typeface="BIZ UDPゴシック" panose="020B0400000000000000" pitchFamily="50" charset="-128"/>
                <a:ea typeface="BIZ UDPゴシック" panose="020B0400000000000000" pitchFamily="50" charset="-128"/>
              </a:rPr>
              <a:t>等</a:t>
            </a:r>
            <a:r>
              <a:rPr lang="ja-JP" altLang="en-US" sz="1200" dirty="0" smtClean="0">
                <a:solidFill>
                  <a:prstClr val="black"/>
                </a:solidFill>
                <a:latin typeface="BIZ UDPゴシック" panose="020B0400000000000000" pitchFamily="50" charset="-128"/>
                <a:ea typeface="BIZ UDPゴシック" panose="020B0400000000000000" pitchFamily="50" charset="-128"/>
              </a:rPr>
              <a:t>の参画が</a:t>
            </a:r>
            <a:r>
              <a:rPr lang="ja-JP" altLang="en-US" sz="1200" dirty="0">
                <a:solidFill>
                  <a:prstClr val="black"/>
                </a:solidFill>
                <a:latin typeface="BIZ UDPゴシック" panose="020B0400000000000000" pitchFamily="50" charset="-128"/>
                <a:ea typeface="BIZ UDPゴシック" panose="020B0400000000000000" pitchFamily="50" charset="-128"/>
              </a:rPr>
              <a:t>不可欠。また、脱炭素社会の実現に向けた木材利用</a:t>
            </a:r>
            <a:r>
              <a:rPr lang="ja-JP" altLang="en-US" sz="1200" dirty="0" smtClean="0">
                <a:solidFill>
                  <a:prstClr val="black"/>
                </a:solidFill>
                <a:latin typeface="BIZ UDPゴシック" panose="020B0400000000000000" pitchFamily="50" charset="-128"/>
                <a:ea typeface="BIZ UDPゴシック" panose="020B0400000000000000" pitchFamily="50" charset="-128"/>
              </a:rPr>
              <a:t>の取組は重要であること</a:t>
            </a:r>
            <a:r>
              <a:rPr lang="ja-JP" altLang="en-US" sz="1200" dirty="0">
                <a:solidFill>
                  <a:prstClr val="black"/>
                </a:solidFill>
                <a:latin typeface="BIZ UDPゴシック" panose="020B0400000000000000" pitchFamily="50" charset="-128"/>
                <a:ea typeface="BIZ UDPゴシック" panose="020B0400000000000000" pitchFamily="50" charset="-128"/>
              </a:rPr>
              <a:t>から、会場内における取組に対しても積極的</a:t>
            </a:r>
            <a:r>
              <a:rPr lang="ja-JP" altLang="en-US" sz="1200" dirty="0" smtClean="0">
                <a:solidFill>
                  <a:prstClr val="black"/>
                </a:solidFill>
                <a:latin typeface="BIZ UDPゴシック" panose="020B0400000000000000" pitchFamily="50" charset="-128"/>
                <a:ea typeface="BIZ UDPゴシック" panose="020B0400000000000000" pitchFamily="50" charset="-128"/>
              </a:rPr>
              <a:t>に木材利用して</a:t>
            </a:r>
            <a:r>
              <a:rPr lang="ja-JP" altLang="en-US" sz="1200" dirty="0">
                <a:solidFill>
                  <a:prstClr val="black"/>
                </a:solidFill>
                <a:latin typeface="BIZ UDPゴシック" panose="020B0400000000000000" pitchFamily="50" charset="-128"/>
                <a:ea typeface="BIZ UDPゴシック" panose="020B0400000000000000" pitchFamily="50" charset="-128"/>
              </a:rPr>
              <a:t>いく必要がある。</a:t>
            </a:r>
          </a:p>
        </p:txBody>
      </p:sp>
    </p:spTree>
    <p:extLst>
      <p:ext uri="{BB962C8B-B14F-4D97-AF65-F5344CB8AC3E}">
        <p14:creationId xmlns:p14="http://schemas.microsoft.com/office/powerpoint/2010/main" val="10385690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83800" y="3099121"/>
            <a:ext cx="9434300" cy="17196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9" name="正方形/長方形 8"/>
          <p:cNvSpPr/>
          <p:nvPr/>
        </p:nvSpPr>
        <p:spPr>
          <a:xfrm>
            <a:off x="2653468" y="6304066"/>
            <a:ext cx="5038725" cy="369332"/>
          </a:xfrm>
          <a:prstGeom prst="rect">
            <a:avLst/>
          </a:prstGeom>
        </p:spPr>
        <p:txBody>
          <a:bodyPr>
            <a:spAutoFit/>
          </a:bodyPr>
          <a:lstStyle/>
          <a:p>
            <a:pPr defTabSz="457218">
              <a:defRPr/>
            </a:pP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601483" y="2777855"/>
            <a:ext cx="1826141" cy="338554"/>
          </a:xfrm>
          <a:prstGeom prst="rect">
            <a:avLst/>
          </a:prstGeom>
          <a:noFill/>
        </p:spPr>
        <p:txBody>
          <a:bodyPr wrap="none" rtlCol="0">
            <a:spAutoFit/>
          </a:bodyPr>
          <a:lstStyle/>
          <a:p>
            <a:r>
              <a:rPr lang="ja-JP" altLang="en-US" sz="1600" b="1" dirty="0" smtClean="0">
                <a:latin typeface="メイリオ" panose="020B0604030504040204" pitchFamily="50" charset="-128"/>
                <a:ea typeface="メイリオ" panose="020B0604030504040204" pitchFamily="50" charset="-128"/>
              </a:rPr>
              <a:t>国への提案・要望</a:t>
            </a:r>
            <a:endParaRPr lang="ja-JP" altLang="en-US" sz="1000" dirty="0">
              <a:solidFill>
                <a:srgbClr val="FF0000"/>
              </a:solidFill>
              <a:latin typeface="メイリオ" panose="020B0604030504040204" pitchFamily="50" charset="-128"/>
              <a:ea typeface="メイリオ" panose="020B0604030504040204" pitchFamily="50" charset="-128"/>
            </a:endParaRPr>
          </a:p>
        </p:txBody>
      </p:sp>
      <p:cxnSp>
        <p:nvCxnSpPr>
          <p:cNvPr id="14" name="直線コネクタ 13"/>
          <p:cNvCxnSpPr>
            <a:cxnSpLocks/>
          </p:cNvCxnSpPr>
          <p:nvPr/>
        </p:nvCxnSpPr>
        <p:spPr>
          <a:xfrm flipH="1">
            <a:off x="372047" y="1042492"/>
            <a:ext cx="5983" cy="16937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10463" y="976724"/>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7" name="テキスト ボックス 16"/>
          <p:cNvSpPr txBox="1"/>
          <p:nvPr/>
        </p:nvSpPr>
        <p:spPr>
          <a:xfrm>
            <a:off x="533632" y="941625"/>
            <a:ext cx="595035" cy="338554"/>
          </a:xfrm>
          <a:prstGeom prst="rect">
            <a:avLst/>
          </a:prstGeom>
          <a:noFill/>
        </p:spPr>
        <p:txBody>
          <a:bodyPr wrap="none" rtlCol="0">
            <a:spAutoFit/>
          </a:bodyPr>
          <a:lstStyle/>
          <a:p>
            <a:r>
              <a:rPr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223410" y="276435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8" name="テキスト ボックス 17"/>
          <p:cNvSpPr txBox="1"/>
          <p:nvPr/>
        </p:nvSpPr>
        <p:spPr>
          <a:xfrm rot="5400000">
            <a:off x="219497" y="2757584"/>
            <a:ext cx="367877" cy="369332"/>
          </a:xfrm>
          <a:prstGeom prst="rect">
            <a:avLst/>
          </a:prstGeom>
          <a:noFill/>
        </p:spPr>
        <p:txBody>
          <a:bodyPr wrap="square" rtlCol="0">
            <a:spAutoFit/>
          </a:bodyPr>
          <a:lstStyle/>
          <a:p>
            <a:r>
              <a:rPr lang="en-US" altLang="ja-JP" sz="1800" dirty="0">
                <a:solidFill>
                  <a:schemeClr val="bg1"/>
                </a:solidFill>
              </a:rPr>
              <a:t>&gt;</a:t>
            </a:r>
            <a:endParaRPr lang="ja-JP" altLang="en-US" sz="1800" dirty="0">
              <a:solidFill>
                <a:schemeClr val="bg1"/>
              </a:solidFill>
            </a:endParaRPr>
          </a:p>
        </p:txBody>
      </p:sp>
      <p:cxnSp>
        <p:nvCxnSpPr>
          <p:cNvPr id="21" name="直線コネクタ 20"/>
          <p:cNvCxnSpPr/>
          <p:nvPr/>
        </p:nvCxnSpPr>
        <p:spPr>
          <a:xfrm flipV="1">
            <a:off x="320769" y="2724250"/>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ext uri="{D42A27DB-BD31-4B8C-83A1-F6EECF244321}">
                <p14:modId xmlns:p14="http://schemas.microsoft.com/office/powerpoint/2010/main" val="1423706743"/>
              </p:ext>
            </p:extLst>
          </p:nvPr>
        </p:nvGraphicFramePr>
        <p:xfrm>
          <a:off x="666903" y="4878103"/>
          <a:ext cx="8984358" cy="114649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a:latin typeface="+mn-ea"/>
                        </a:rPr>
                        <a:t>「</a:t>
                      </a:r>
                      <a:r>
                        <a:rPr lang="en-US" altLang="ja-JP" sz="1400" b="1" dirty="0">
                          <a:latin typeface="+mn-ea"/>
                        </a:rPr>
                        <a:t>2025</a:t>
                      </a:r>
                      <a:r>
                        <a:rPr lang="ja-JP" altLang="en-US" sz="1400" b="1" dirty="0">
                          <a:latin typeface="+mn-ea"/>
                        </a:rPr>
                        <a:t>年大阪・関西万博アクションプラン</a:t>
                      </a:r>
                      <a:r>
                        <a:rPr lang="en-US" altLang="ja-JP" sz="1400" b="1" dirty="0">
                          <a:latin typeface="+mn-ea"/>
                        </a:rPr>
                        <a:t>Ver.1</a:t>
                      </a:r>
                      <a:r>
                        <a:rPr lang="ja-JP" altLang="en-US" sz="1400" b="1" dirty="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832326">
                <a:tc>
                  <a:txBody>
                    <a:bodyPr/>
                    <a:lstStyle/>
                    <a:p>
                      <a:r>
                        <a:rPr kumimoji="1" lang="ja-JP" altLang="en-US" sz="1200" dirty="0">
                          <a:latin typeface="+mn-ea"/>
                        </a:rPr>
                        <a:t>・防災</a:t>
                      </a:r>
                      <a:r>
                        <a:rPr kumimoji="1" lang="en-US" altLang="ja-JP" sz="1200" dirty="0">
                          <a:latin typeface="+mn-ea"/>
                        </a:rPr>
                        <a:t>DX</a:t>
                      </a:r>
                      <a:r>
                        <a:rPr kumimoji="1" lang="ja-JP" altLang="en-US" sz="1200" dirty="0">
                          <a:latin typeface="+mn-ea"/>
                        </a:rPr>
                        <a:t>を活用した博覧会会場での実証実験＜</a:t>
                      </a:r>
                      <a:r>
                        <a:rPr kumimoji="1" lang="ja-JP" altLang="en-US" sz="1200" dirty="0" smtClean="0">
                          <a:latin typeface="+mn-ea"/>
                        </a:rPr>
                        <a:t>文科省</a:t>
                      </a:r>
                      <a:r>
                        <a:rPr kumimoji="1" lang="ja-JP" altLang="en-US" sz="1200" dirty="0">
                          <a:latin typeface="+mn-ea"/>
                        </a:rPr>
                        <a:t>＞　</a:t>
                      </a:r>
                      <a:endParaRPr kumimoji="1" lang="en-US" altLang="ja-JP" sz="1200" dirty="0">
                        <a:latin typeface="+mn-ea"/>
                      </a:endParaRPr>
                    </a:p>
                    <a:p>
                      <a:r>
                        <a:rPr kumimoji="1" lang="ja-JP" altLang="en-US" sz="1200" dirty="0">
                          <a:latin typeface="+mn-ea"/>
                        </a:rPr>
                        <a:t>・リモートセンシング技術による高精度データの集積・分析・配信技術の開発＜総務省＞　　</a:t>
                      </a:r>
                      <a:endParaRPr kumimoji="1" lang="en-US" altLang="ja-JP" sz="1200" dirty="0">
                        <a:latin typeface="+mn-ea"/>
                      </a:endParaRPr>
                    </a:p>
                    <a:p>
                      <a:r>
                        <a:rPr kumimoji="1" lang="ja-JP" altLang="en-US" sz="1200" dirty="0">
                          <a:latin typeface="+mn-ea"/>
                        </a:rPr>
                        <a:t>・被災地から生まれる未来社会に向けた最新技術の情報発信＜復興庁・</a:t>
                      </a:r>
                      <a:r>
                        <a:rPr kumimoji="1" lang="ja-JP" altLang="en-US" sz="1200" dirty="0" smtClean="0">
                          <a:latin typeface="+mn-ea"/>
                        </a:rPr>
                        <a:t>経産省</a:t>
                      </a:r>
                      <a:r>
                        <a:rPr kumimoji="1" lang="ja-JP" altLang="en-US" sz="1200" dirty="0">
                          <a:latin typeface="+mn-ea"/>
                        </a:rPr>
                        <a:t>＞</a:t>
                      </a:r>
                      <a:endParaRPr kumimoji="1" lang="en-US" altLang="ja-JP" sz="1200" dirty="0">
                        <a:latin typeface="+mn-ea"/>
                      </a:endParaRPr>
                    </a:p>
                    <a:p>
                      <a:r>
                        <a:rPr kumimoji="1" lang="ja-JP" altLang="en-US" sz="1200" dirty="0">
                          <a:latin typeface="+mn-ea"/>
                        </a:rPr>
                        <a:t>・海洋関係の取扱発信＜内閣府総合海洋政策推進事務局＞</a:t>
                      </a:r>
                      <a:endParaRPr lang="ja-JP" altLang="ja-JP" sz="1400" dirty="0">
                        <a:latin typeface="+mn-ea"/>
                      </a:endParaRP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909978762"/>
              </p:ext>
            </p:extLst>
          </p:nvPr>
        </p:nvGraphicFramePr>
        <p:xfrm>
          <a:off x="403435" y="1174560"/>
          <a:ext cx="9475135" cy="1624807"/>
        </p:xfrm>
        <a:graphic>
          <a:graphicData uri="http://schemas.openxmlformats.org/drawingml/2006/table">
            <a:tbl>
              <a:tblPr firstRow="1" bandRow="1">
                <a:tableStyleId>{2D5ABB26-0587-4C30-8999-92F81FD0307C}</a:tableStyleId>
              </a:tblPr>
              <a:tblGrid>
                <a:gridCol w="9475135">
                  <a:extLst>
                    <a:ext uri="{9D8B030D-6E8A-4147-A177-3AD203B41FA5}">
                      <a16:colId xmlns:a16="http://schemas.microsoft.com/office/drawing/2014/main" val="1390375756"/>
                    </a:ext>
                  </a:extLst>
                </a:gridCol>
              </a:tblGrid>
              <a:tr h="162480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t>▷災害弱者を生み出さないための、リアルタイムで情報伝達ができる仕組みづくりやネットワークシステム構築</a:t>
                      </a:r>
                      <a:endParaRPr kumimoji="1" lang="en-US" altLang="ja-JP" sz="130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a:t>　</a:t>
                      </a:r>
                      <a:r>
                        <a:rPr kumimoji="1" lang="ja-JP" altLang="en-US" sz="1200" dirty="0" smtClean="0"/>
                        <a:t>万博</a:t>
                      </a:r>
                      <a:r>
                        <a:rPr kumimoji="1" lang="ja-JP" altLang="en-US" sz="1200" dirty="0"/>
                        <a:t>開催時に多くの来訪者が滞在される大阪都心では、緊急時の情報連絡を危機管理部門（又は管理者部門）と</a:t>
                      </a:r>
                      <a:r>
                        <a:rPr kumimoji="1" lang="ja-JP" altLang="en-US" sz="1200" dirty="0" smtClean="0"/>
                        <a:t>エリアマネジメン</a:t>
                      </a:r>
                      <a:r>
                        <a:rPr kumimoji="1" lang="en-US" altLang="ja-JP" sz="1200" dirty="0" smtClean="0"/>
                        <a:t/>
                      </a:r>
                      <a:br>
                        <a:rPr kumimoji="1" lang="en-US" altLang="ja-JP" sz="1200" dirty="0" smtClean="0"/>
                      </a:br>
                      <a:r>
                        <a:rPr kumimoji="1" lang="ja-JP" altLang="en-US" sz="1200" dirty="0" smtClean="0"/>
                        <a:t>　ト団体</a:t>
                      </a:r>
                      <a:r>
                        <a:rPr kumimoji="1" lang="ja-JP" altLang="en-US" sz="1200" dirty="0"/>
                        <a:t>が連携、ピクトグラムの災害版「災害種別図記号」の普及・設置や、外国人や障がい者など災害弱者を生み出さないため</a:t>
                      </a:r>
                      <a:r>
                        <a:rPr kumimoji="1" lang="ja-JP" altLang="en-US" sz="1200" dirty="0" smtClean="0"/>
                        <a:t>の</a:t>
                      </a:r>
                      <a:endParaRPr kumimoji="1" lang="en-US" altLang="ja-JP" sz="120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200" dirty="0" smtClean="0"/>
                        <a:t>     </a:t>
                      </a:r>
                      <a:r>
                        <a:rPr kumimoji="1" lang="ja-JP" altLang="en-US" sz="1200" dirty="0" smtClean="0"/>
                        <a:t>システム</a:t>
                      </a:r>
                      <a:r>
                        <a:rPr kumimoji="1" lang="ja-JP" altLang="en-US" sz="1200" dirty="0"/>
                        <a:t>・アプリ開発等が必要</a:t>
                      </a:r>
                      <a:r>
                        <a:rPr kumimoji="1" lang="ja-JP" altLang="en-US" sz="1200" dirty="0" smtClean="0"/>
                        <a:t>。</a:t>
                      </a:r>
                      <a:endParaRPr kumimoji="1" lang="en-US" altLang="ja-JP" sz="120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t>▷</a:t>
                      </a:r>
                      <a:r>
                        <a:rPr kumimoji="1" lang="ja-JP" altLang="en-US" sz="1300" b="1" dirty="0" smtClean="0">
                          <a:solidFill>
                            <a:schemeClr val="tx1"/>
                          </a:solidFill>
                        </a:rPr>
                        <a:t>脅威が高まるテロへの対策</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テロ組織は、刃物</a:t>
                      </a:r>
                      <a:r>
                        <a:rPr kumimoji="1" lang="ja-JP" altLang="en-US" sz="1200" dirty="0" smtClean="0"/>
                        <a:t>や車両等の身近な手段によるテロ事件を称賛し、更なるテロの実行を呼び掛けている。</a:t>
                      </a:r>
                      <a:endParaRPr kumimoji="1" lang="en-US" altLang="ja-JP" sz="1200" dirty="0"/>
                    </a:p>
                    <a:p>
                      <a:pPr algn="l">
                        <a:lnSpc>
                          <a:spcPct val="100000"/>
                        </a:lnSpc>
                      </a:pPr>
                      <a:r>
                        <a:rPr kumimoji="1" lang="ja-JP" altLang="en-US" sz="1300" b="1" dirty="0"/>
                        <a:t>▷高度化するサイバー犯罪・サイバー攻撃への対応</a:t>
                      </a:r>
                      <a:endParaRPr kumimoji="1" lang="en-US" altLang="ja-JP" sz="1300" b="1" dirty="0"/>
                    </a:p>
                    <a:p>
                      <a:pPr algn="l">
                        <a:lnSpc>
                          <a:spcPct val="100000"/>
                        </a:lnSpc>
                      </a:pPr>
                      <a:r>
                        <a:rPr kumimoji="1" lang="ja-JP" altLang="en-US" sz="1200" dirty="0"/>
                        <a:t>　　サイバー犯罪・サイバー攻撃はその手口を巧妙化させており、サイバー空間における脅威は極めて深刻な情勢</a:t>
                      </a:r>
                      <a:r>
                        <a:rPr kumimoji="1" lang="ja-JP" altLang="en-US" sz="1200" dirty="0" smtClean="0"/>
                        <a:t>。</a:t>
                      </a:r>
                      <a:endParaRPr kumimoji="1" lang="en-US" altLang="ja-JP" sz="1200" dirty="0"/>
                    </a:p>
                  </a:txBody>
                  <a:tcPr marL="100806" marR="100806" marT="50403" marB="50403" anchor="ctr"/>
                </a:tc>
                <a:extLst>
                  <a:ext uri="{0D108BD9-81ED-4DB2-BD59-A6C34878D82A}">
                    <a16:rowId xmlns:a16="http://schemas.microsoft.com/office/drawing/2014/main" val="93328107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857526040"/>
              </p:ext>
            </p:extLst>
          </p:nvPr>
        </p:nvGraphicFramePr>
        <p:xfrm>
          <a:off x="495228" y="3132231"/>
          <a:ext cx="9540000" cy="1855948"/>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63420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t>▷</a:t>
                      </a:r>
                      <a:r>
                        <a:rPr kumimoji="1" lang="ja-JP" altLang="en-US" sz="1300" b="1" baseline="0" dirty="0"/>
                        <a:t>様々な媒体を通じた情報発信により、国内外からの来阪者が安心できる</a:t>
                      </a:r>
                      <a:r>
                        <a:rPr kumimoji="1" lang="ja-JP" altLang="en-US" sz="1300" b="1" baseline="0" dirty="0" smtClean="0"/>
                        <a:t>環境づくりへの財政支援</a:t>
                      </a:r>
                      <a:endParaRPr kumimoji="1" lang="en-US" altLang="ja-JP" sz="1300" b="1" baseline="0" dirty="0" smtClean="0"/>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600" b="0" dirty="0" smtClean="0">
                        <a:solidFill>
                          <a:srgbClr val="FF0000"/>
                        </a:solidFill>
                      </a:endParaRPr>
                    </a:p>
                    <a:p>
                      <a:pPr algn="l">
                        <a:lnSpc>
                          <a:spcPct val="100000"/>
                        </a:lnSpc>
                      </a:pPr>
                      <a:r>
                        <a:rPr kumimoji="1" lang="ja-JP" altLang="en-US" sz="1300" b="1" dirty="0" smtClean="0"/>
                        <a:t>▷</a:t>
                      </a:r>
                      <a:r>
                        <a:rPr kumimoji="1" lang="ja-JP" altLang="en-US" sz="1300" b="1" dirty="0"/>
                        <a:t>テロを含む治安対策に先端技術を活用する等の取組みの</a:t>
                      </a:r>
                      <a:r>
                        <a:rPr kumimoji="1" lang="ja-JP" altLang="en-US" sz="1300" b="1" dirty="0" smtClean="0"/>
                        <a:t>強化</a:t>
                      </a:r>
                      <a:endParaRPr kumimoji="1" lang="ja-JP" altLang="en-US" sz="1000" b="0" dirty="0">
                        <a:solidFill>
                          <a:srgbClr val="FF0000"/>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4193718493"/>
                  </a:ext>
                </a:extLst>
              </a:tr>
              <a:tr h="29892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t>▷サイバーセキュリティの確保に向け、「サイバーセキュリティ戦略」の取組みの強力な</a:t>
                      </a:r>
                      <a:r>
                        <a:rPr kumimoji="1" lang="ja-JP" altLang="en-US" sz="1300" b="1" dirty="0" smtClean="0"/>
                        <a:t>推進</a:t>
                      </a:r>
                      <a:endParaRPr kumimoji="1" lang="ja-JP" altLang="en-US" sz="1000" b="0" dirty="0">
                        <a:solidFill>
                          <a:srgbClr val="FF0000"/>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4251755479"/>
                  </a:ext>
                </a:extLst>
              </a:tr>
              <a:tr h="92281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a:t>▷国内でサイバーセキュリティの専門人材は質的にも量的にも圧倒的に不足していることから、人材の育成・確保に向け、</a:t>
                      </a:r>
                      <a:endParaRPr kumimoji="1" lang="en-US" altLang="ja-JP" sz="1300" b="1" baseline="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a:t>　継続的</a:t>
                      </a:r>
                      <a:r>
                        <a:rPr kumimoji="1" lang="ja-JP" altLang="en-US" sz="1300" b="1" baseline="0" dirty="0" smtClean="0"/>
                        <a:t>な人的支援</a:t>
                      </a:r>
                      <a:endParaRPr kumimoji="1" lang="en-US" altLang="ja-JP" sz="1300" b="1" baseline="0" dirty="0" smtClean="0"/>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600" b="1" baseline="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t>▷リスクマネジメント</a:t>
                      </a:r>
                      <a:r>
                        <a:rPr kumimoji="1" lang="ja-JP" altLang="en-US" sz="1300" b="1" baseline="0" dirty="0"/>
                        <a:t>の促進や対処態勢の整備など関係組織のサイバーセキュリティ確保のための</a:t>
                      </a:r>
                      <a:r>
                        <a:rPr kumimoji="1" lang="ja-JP" altLang="en-US" sz="1300" b="1" baseline="0" dirty="0" smtClean="0"/>
                        <a:t>取組みへ</a:t>
                      </a:r>
                      <a:r>
                        <a:rPr kumimoji="1" lang="ja-JP" altLang="en-US" sz="1300" b="1" baseline="0" dirty="0"/>
                        <a:t>の</a:t>
                      </a:r>
                      <a:r>
                        <a:rPr kumimoji="1" lang="ja-JP" altLang="en-US" sz="1300" b="1" baseline="0" dirty="0" smtClean="0"/>
                        <a:t>支援</a:t>
                      </a:r>
                      <a:endParaRPr kumimoji="1" lang="en-US" altLang="ja-JP" sz="900" b="0" dirty="0">
                        <a:solidFill>
                          <a:srgbClr val="FF0000"/>
                        </a:solidFill>
                      </a:endParaRPr>
                    </a:p>
                  </a:txBody>
                  <a:tcPr marL="100806" marR="100806" marT="50403" marB="50403"/>
                </a:tc>
                <a:extLst>
                  <a:ext uri="{0D108BD9-81ED-4DB2-BD59-A6C34878D82A}">
                    <a16:rowId xmlns:a16="http://schemas.microsoft.com/office/drawing/2014/main" val="84979069"/>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r>
              <a:rPr kumimoji="1" lang="en-US" altLang="ja-JP" dirty="0" smtClean="0"/>
              <a:t>50</a:t>
            </a:r>
            <a:endParaRPr kumimoji="1" lang="ja-JP" altLang="en-US" dirty="0"/>
          </a:p>
        </p:txBody>
      </p:sp>
      <p:graphicFrame>
        <p:nvGraphicFramePr>
          <p:cNvPr id="15" name="表 14"/>
          <p:cNvGraphicFramePr>
            <a:graphicFrameLocks noGrp="1"/>
          </p:cNvGraphicFramePr>
          <p:nvPr>
            <p:extLst>
              <p:ext uri="{D42A27DB-BD31-4B8C-83A1-F6EECF244321}">
                <p14:modId xmlns:p14="http://schemas.microsoft.com/office/powerpoint/2010/main" val="1962179591"/>
              </p:ext>
            </p:extLst>
          </p:nvPr>
        </p:nvGraphicFramePr>
        <p:xfrm>
          <a:off x="680651" y="6108793"/>
          <a:ext cx="8984358" cy="78073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37751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・埋立地（夢洲・咲洲・舞洲）における浸水対策　　　　・おおさか防災ネットの多言語対応化　</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・国、関西広域連合と連携した防災・減災対策の推進　　・大阪府・大阪市の防災計画に基づく防災・減災対策の推進</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22" name="正方形/長方形 21">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b="1" dirty="0" smtClean="0">
                <a:solidFill>
                  <a:prstClr val="white"/>
                </a:solidFill>
                <a:latin typeface="BIZ UDPゴシック" panose="020B0400000000000000" pitchFamily="50" charset="-128"/>
                <a:ea typeface="BIZ UDPゴシック" panose="020B0400000000000000" pitchFamily="50" charset="-128"/>
              </a:rPr>
              <a:t>②</a:t>
            </a:r>
            <a:r>
              <a:rPr lang="ja-JP" altLang="en-US" sz="1800" b="1" dirty="0">
                <a:solidFill>
                  <a:prstClr val="white"/>
                </a:solidFill>
                <a:latin typeface="BIZ UDPゴシック" panose="020B0400000000000000" pitchFamily="50" charset="-128"/>
                <a:ea typeface="BIZ UDPゴシック" panose="020B0400000000000000" pitchFamily="50" charset="-128"/>
              </a:rPr>
              <a:t>　</a:t>
            </a:r>
            <a:r>
              <a:rPr lang="ja-JP" altLang="en-US" b="1" dirty="0">
                <a:solidFill>
                  <a:prstClr val="white"/>
                </a:solidFill>
                <a:latin typeface="BIZ UDPゴシック" panose="020B0400000000000000" pitchFamily="50" charset="-128"/>
                <a:ea typeface="BIZ UDPゴシック" panose="020B0400000000000000" pitchFamily="50" charset="-128"/>
              </a:rPr>
              <a:t>防災対策、テロ・サイバー等防犯対策</a:t>
            </a:r>
            <a:endParaRPr lang="ja-JP" altLang="en-US" sz="18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70312" y="492043"/>
            <a:ext cx="9540000" cy="461665"/>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世界中から多くの人が会場を訪れる大阪・関西万博では、テロ対策や大規模自然災害等への対策など、あらゆるリスクを想定した万全な体制のもと、「世界一安全な万博」の実現をめざしていく必要がある。</a:t>
            </a:r>
          </a:p>
        </p:txBody>
      </p:sp>
    </p:spTree>
    <p:extLst>
      <p:ext uri="{BB962C8B-B14F-4D97-AF65-F5344CB8AC3E}">
        <p14:creationId xmlns:p14="http://schemas.microsoft.com/office/powerpoint/2010/main" val="7106743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84166" y="3364356"/>
            <a:ext cx="9434300" cy="12754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9" name="正方形/長方形 8"/>
          <p:cNvSpPr/>
          <p:nvPr/>
        </p:nvSpPr>
        <p:spPr>
          <a:xfrm>
            <a:off x="2653468" y="6304066"/>
            <a:ext cx="5038725" cy="369332"/>
          </a:xfrm>
          <a:prstGeom prst="rect">
            <a:avLst/>
          </a:prstGeom>
        </p:spPr>
        <p:txBody>
          <a:bodyPr>
            <a:spAutoFit/>
          </a:bodyPr>
          <a:lstStyle/>
          <a:p>
            <a:pPr defTabSz="457218">
              <a:defRPr/>
            </a:pP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610731" y="3008862"/>
            <a:ext cx="1980029" cy="338554"/>
          </a:xfrm>
          <a:prstGeom prst="rect">
            <a:avLst/>
          </a:prstGeom>
          <a:noFill/>
        </p:spPr>
        <p:txBody>
          <a:bodyPr wrap="none" rtlCol="0">
            <a:spAutoFit/>
          </a:bodyPr>
          <a:lstStyle/>
          <a:p>
            <a:r>
              <a:rPr lang="ja-JP" altLang="en-US" sz="1600" b="1" dirty="0" smtClean="0">
                <a:latin typeface="メイリオ" panose="020B0604030504040204" pitchFamily="50" charset="-128"/>
                <a:ea typeface="メイリオ" panose="020B0604030504040204" pitchFamily="50" charset="-128"/>
              </a:rPr>
              <a:t>国への提案・要望</a:t>
            </a:r>
            <a:r>
              <a:rPr lang="ja-JP" altLang="en-US" sz="1200" dirty="0">
                <a:latin typeface="メイリオ" panose="020B0604030504040204" pitchFamily="50" charset="-128"/>
                <a:ea typeface="メイリオ" panose="020B0604030504040204" pitchFamily="50" charset="-128"/>
              </a:rPr>
              <a:t>　</a:t>
            </a:r>
            <a:endParaRPr lang="ja-JP" altLang="en-US" sz="1000" dirty="0">
              <a:solidFill>
                <a:srgbClr val="FF0000"/>
              </a:solidFill>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69872" y="1331600"/>
            <a:ext cx="22446" cy="16881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13849" y="111001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7" name="テキスト ボックス 16"/>
          <p:cNvSpPr txBox="1"/>
          <p:nvPr/>
        </p:nvSpPr>
        <p:spPr>
          <a:xfrm>
            <a:off x="586846" y="1116944"/>
            <a:ext cx="595035" cy="338554"/>
          </a:xfrm>
          <a:prstGeom prst="rect">
            <a:avLst/>
          </a:prstGeom>
          <a:noFill/>
        </p:spPr>
        <p:txBody>
          <a:bodyPr wrap="none" rtlCol="0">
            <a:spAutoFit/>
          </a:bodyPr>
          <a:lstStyle/>
          <a:p>
            <a:r>
              <a:rPr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207652" y="3031814"/>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8" name="テキスト ボックス 17"/>
          <p:cNvSpPr txBox="1"/>
          <p:nvPr/>
        </p:nvSpPr>
        <p:spPr>
          <a:xfrm rot="5400000">
            <a:off x="274853" y="2952529"/>
            <a:ext cx="234930" cy="369332"/>
          </a:xfrm>
          <a:prstGeom prst="rect">
            <a:avLst/>
          </a:prstGeom>
          <a:noFill/>
        </p:spPr>
        <p:txBody>
          <a:bodyPr wrap="square" rtlCol="0">
            <a:spAutoFit/>
          </a:bodyPr>
          <a:lstStyle/>
          <a:p>
            <a:r>
              <a:rPr lang="en-US" altLang="ja-JP" sz="1800" dirty="0">
                <a:solidFill>
                  <a:schemeClr val="bg1"/>
                </a:solidFill>
              </a:rPr>
              <a:t>&gt;</a:t>
            </a:r>
            <a:endParaRPr lang="ja-JP" altLang="en-US" sz="1800" dirty="0">
              <a:solidFill>
                <a:schemeClr val="bg1"/>
              </a:solidFill>
            </a:endParaRPr>
          </a:p>
        </p:txBody>
      </p:sp>
      <p:cxnSp>
        <p:nvCxnSpPr>
          <p:cNvPr id="21" name="直線コネクタ 20"/>
          <p:cNvCxnSpPr/>
          <p:nvPr/>
        </p:nvCxnSpPr>
        <p:spPr>
          <a:xfrm flipV="1">
            <a:off x="366516" y="2721972"/>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680651" y="4769928"/>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a:latin typeface="+mn-ea"/>
                        </a:rPr>
                        <a:t>「</a:t>
                      </a:r>
                      <a:r>
                        <a:rPr lang="en-US" altLang="ja-JP" sz="1400" b="1" dirty="0">
                          <a:latin typeface="+mn-ea"/>
                        </a:rPr>
                        <a:t>2025</a:t>
                      </a:r>
                      <a:r>
                        <a:rPr lang="ja-JP" altLang="en-US" sz="1400" b="1" dirty="0">
                          <a:latin typeface="+mn-ea"/>
                        </a:rPr>
                        <a:t>年大阪・関西万博アクションプラン</a:t>
                      </a:r>
                      <a:r>
                        <a:rPr lang="en-US" altLang="ja-JP" sz="1400" b="1" dirty="0">
                          <a:latin typeface="+mn-ea"/>
                        </a:rPr>
                        <a:t>Ver.1</a:t>
                      </a:r>
                      <a:r>
                        <a:rPr lang="ja-JP" altLang="en-US" sz="1400" b="1" dirty="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a:latin typeface="+mn-ea"/>
                        </a:rPr>
                        <a:t>・記載なし</a:t>
                      </a:r>
                      <a:endParaRPr lang="ja-JP" altLang="ja-JP" sz="1400" dirty="0">
                        <a:latin typeface="+mn-ea"/>
                      </a:endParaRP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7204101"/>
              </p:ext>
            </p:extLst>
          </p:nvPr>
        </p:nvGraphicFramePr>
        <p:xfrm>
          <a:off x="406400" y="1462226"/>
          <a:ext cx="9564916" cy="1304766"/>
        </p:xfrm>
        <a:graphic>
          <a:graphicData uri="http://schemas.openxmlformats.org/drawingml/2006/table">
            <a:tbl>
              <a:tblPr firstRow="1" bandRow="1">
                <a:tableStyleId>{2D5ABB26-0587-4C30-8999-92F81FD0307C}</a:tableStyleId>
              </a:tblPr>
              <a:tblGrid>
                <a:gridCol w="9564916">
                  <a:extLst>
                    <a:ext uri="{9D8B030D-6E8A-4147-A177-3AD203B41FA5}">
                      <a16:colId xmlns:a16="http://schemas.microsoft.com/office/drawing/2014/main" val="1390375756"/>
                    </a:ext>
                  </a:extLst>
                </a:gridCol>
              </a:tblGrid>
              <a:tr h="79657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▷空港等での感染症水際対策の強化</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　　新興感染症等の国内流入を防ぐため、国の玄関口である国際空港等において新興感染症等を想定した水際対策が必要。</a:t>
                      </a:r>
                      <a:endParaRPr kumimoji="1" lang="en-US" altLang="ja-JP" sz="130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a:t>
                      </a:r>
                      <a:r>
                        <a:rPr kumimoji="1" lang="ja-JP" altLang="en-US" sz="1300" b="1" dirty="0" smtClean="0">
                          <a:solidFill>
                            <a:schemeClr val="tx1"/>
                          </a:solidFill>
                        </a:rPr>
                        <a:t>サーベイランス体制の強化</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　　新興感染症等の国内流入を早期に探知し、対策につなげることができるよう、サーベイランス体制の強化が不可欠。　</a:t>
                      </a:r>
                      <a:endParaRPr kumimoji="1" lang="en-US" altLang="ja-JP" sz="130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a:t>
                      </a:r>
                      <a:r>
                        <a:rPr kumimoji="1" lang="ja-JP" altLang="en-US" sz="1300" b="1" dirty="0" smtClean="0">
                          <a:solidFill>
                            <a:schemeClr val="tx1"/>
                          </a:solidFill>
                        </a:rPr>
                        <a:t>医療提供体制の整備</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　　</a:t>
                      </a:r>
                      <a:r>
                        <a:rPr kumimoji="1" lang="ja-JP" altLang="en-US" sz="1300" b="0" dirty="0" smtClean="0">
                          <a:solidFill>
                            <a:schemeClr val="tx1"/>
                          </a:solidFill>
                        </a:rPr>
                        <a:t>新興感染症等が国内に流入した際に、速やかに必要な医療にアクセスできる体制づくりが必要。</a:t>
                      </a:r>
                      <a:r>
                        <a:rPr kumimoji="1" lang="ja-JP" altLang="en-US" sz="1400" b="1" dirty="0" smtClean="0"/>
                        <a:t>　</a:t>
                      </a:r>
                    </a:p>
                  </a:txBody>
                  <a:tcPr marL="100806" marR="100806" marT="50403" marB="50403" anchor="ctr"/>
                </a:tc>
                <a:extLst>
                  <a:ext uri="{0D108BD9-81ED-4DB2-BD59-A6C34878D82A}">
                    <a16:rowId xmlns:a16="http://schemas.microsoft.com/office/drawing/2014/main" val="252077499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145473402"/>
              </p:ext>
            </p:extLst>
          </p:nvPr>
        </p:nvGraphicFramePr>
        <p:xfrm>
          <a:off x="484166" y="3379894"/>
          <a:ext cx="9540000" cy="133524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133307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▷新興感染症等に対応する検疫体制の充実・強化（検疫所職員の充実等）</a:t>
                      </a:r>
                      <a:endParaRPr kumimoji="1" lang="en-US" altLang="ja-JP" sz="13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▷新興感染症等の国内流入に関するサーベイランス体制強化に係る支援</a:t>
                      </a:r>
                      <a:endParaRPr kumimoji="1" lang="en-US" altLang="ja-JP" sz="13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　（国の専門機関による人的・技術的支援や実施に係る財政支援等）</a:t>
                      </a:r>
                      <a:endParaRPr kumimoji="1" lang="en-US" altLang="ja-JP" sz="13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8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▷新興感染症等に対応できる医療提供体制整備に係る財政支援</a:t>
                      </a:r>
                      <a:endParaRPr kumimoji="1" lang="en-US" altLang="ja-JP" sz="13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800" b="0" dirty="0">
                        <a:solidFill>
                          <a:schemeClr val="tx1"/>
                        </a:solidFill>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r>
              <a:rPr kumimoji="1" lang="en-US" altLang="ja-JP" dirty="0" smtClean="0"/>
              <a:t>51</a:t>
            </a:r>
            <a:endParaRPr kumimoji="1" lang="ja-JP" altLang="en-US" dirty="0"/>
          </a:p>
        </p:txBody>
      </p:sp>
      <p:graphicFrame>
        <p:nvGraphicFramePr>
          <p:cNvPr id="22" name="表 21"/>
          <p:cNvGraphicFramePr>
            <a:graphicFrameLocks noGrp="1"/>
          </p:cNvGraphicFramePr>
          <p:nvPr>
            <p:extLst>
              <p:ext uri="{D42A27DB-BD31-4B8C-83A1-F6EECF244321}">
                <p14:modId xmlns:p14="http://schemas.microsoft.com/office/powerpoint/2010/main" val="3865122816"/>
              </p:ext>
            </p:extLst>
          </p:nvPr>
        </p:nvGraphicFramePr>
        <p:xfrm>
          <a:off x="680651" y="5639380"/>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algn="l"/>
                      <a:r>
                        <a:rPr kumimoji="1" lang="ja-JP" altLang="en-US" sz="1400" b="1" dirty="0" smtClean="0">
                          <a:solidFill>
                            <a:schemeClr val="tx1"/>
                          </a:solidFill>
                        </a:rPr>
                        <a:t>府</a:t>
                      </a:r>
                      <a:r>
                        <a:rPr kumimoji="1" lang="ja-JP" altLang="en-US" sz="1400" b="1" dirty="0">
                          <a:solidFill>
                            <a:schemeClr val="tx1"/>
                          </a:solidFill>
                        </a:rPr>
                        <a:t>・市の取組み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6656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・保健所体制の強化</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・検疫所との連携・強化</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・万博開催期間における感染症強化サーベイランス</a:t>
                      </a:r>
                      <a:endParaRPr kumimoji="1" lang="en-US" altLang="ja-JP" sz="1200" b="1" dirty="0" smtClean="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26" name="正方形/長方形 25">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b="1" dirty="0">
                <a:solidFill>
                  <a:prstClr val="white"/>
                </a:solidFill>
                <a:latin typeface="BIZ UDPゴシック" panose="020B0400000000000000" pitchFamily="50" charset="-128"/>
                <a:ea typeface="BIZ UDPゴシック" panose="020B0400000000000000" pitchFamily="50" charset="-128"/>
              </a:rPr>
              <a:t>③</a:t>
            </a:r>
            <a:r>
              <a:rPr lang="ja-JP" altLang="en-US" sz="1800" b="1" dirty="0">
                <a:solidFill>
                  <a:prstClr val="white"/>
                </a:solidFill>
                <a:latin typeface="BIZ UDPゴシック" panose="020B0400000000000000" pitchFamily="50" charset="-128"/>
                <a:ea typeface="BIZ UDPゴシック" panose="020B0400000000000000" pitchFamily="50" charset="-128"/>
              </a:rPr>
              <a:t>　</a:t>
            </a:r>
            <a:r>
              <a:rPr lang="ja-JP" altLang="en-US" sz="1800" b="1" dirty="0" smtClean="0">
                <a:solidFill>
                  <a:prstClr val="white"/>
                </a:solidFill>
                <a:latin typeface="BIZ UDPゴシック" panose="020B0400000000000000" pitchFamily="50" charset="-128"/>
                <a:ea typeface="BIZ UDPゴシック" panose="020B0400000000000000" pitchFamily="50" charset="-128"/>
              </a:rPr>
              <a:t>感染症対策</a:t>
            </a:r>
            <a:r>
              <a:rPr lang="ja-JP" altLang="en-US" sz="1800" b="1" dirty="0">
                <a:solidFill>
                  <a:prstClr val="white"/>
                </a:solidFill>
                <a:latin typeface="BIZ UDPゴシック" panose="020B0400000000000000" pitchFamily="50" charset="-128"/>
                <a:ea typeface="BIZ UDPゴシック" panose="020B0400000000000000" pitchFamily="50" charset="-128"/>
              </a:rPr>
              <a:t>の強化</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270312" y="568291"/>
            <a:ext cx="9540000" cy="461665"/>
          </a:xfrm>
          <a:prstGeom prst="rect">
            <a:avLst/>
          </a:prstGeom>
          <a:noFill/>
          <a:ln w="6350">
            <a:noFill/>
            <a:prstDash val="solid"/>
          </a:ln>
        </p:spPr>
        <p:txBody>
          <a:bodyPr wrap="square">
            <a:spAutoFit/>
          </a:bodyPr>
          <a:lstStyle/>
          <a:p>
            <a:pPr>
              <a:defRPr/>
            </a:pP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smtClean="0">
                <a:solidFill>
                  <a:prstClr val="black"/>
                </a:solidFill>
                <a:latin typeface="BIZ UDPゴシック" panose="020B0400000000000000" pitchFamily="50" charset="-128"/>
                <a:ea typeface="BIZ UDPゴシック" panose="020B0400000000000000" pitchFamily="50" charset="-128"/>
              </a:rPr>
              <a:t>人類</a:t>
            </a:r>
            <a:r>
              <a:rPr lang="ja-JP" altLang="en-US" sz="1200" dirty="0">
                <a:solidFill>
                  <a:prstClr val="black"/>
                </a:solidFill>
                <a:latin typeface="BIZ UDPゴシック" panose="020B0400000000000000" pitchFamily="50" charset="-128"/>
                <a:ea typeface="BIZ UDPゴシック" panose="020B0400000000000000" pitchFamily="50" charset="-128"/>
              </a:rPr>
              <a:t>の</a:t>
            </a:r>
            <a:r>
              <a:rPr lang="ja-JP" altLang="en-US" sz="1200" dirty="0">
                <a:latin typeface="BIZ UDPゴシック" panose="020B0400000000000000" pitchFamily="50" charset="-128"/>
                <a:ea typeface="BIZ UDPゴシック" panose="020B0400000000000000" pitchFamily="50" charset="-128"/>
              </a:rPr>
              <a:t>未来への希望を示す万博として、全ての来訪者が安心して大阪・関西に集い、万博を楽しめる</a:t>
            </a:r>
            <a:r>
              <a:rPr lang="ja-JP" altLang="en-US" sz="1200" dirty="0" smtClean="0">
                <a:latin typeface="BIZ UDPゴシック" panose="020B0400000000000000" pitchFamily="50" charset="-128"/>
                <a:ea typeface="BIZ UDPゴシック" panose="020B0400000000000000" pitchFamily="50" charset="-128"/>
              </a:rPr>
              <a:t>よう、</a:t>
            </a:r>
            <a:r>
              <a:rPr lang="ja-JP" altLang="en-US" sz="1200" dirty="0">
                <a:latin typeface="BIZ UDPゴシック" panose="020B0400000000000000" pitchFamily="50" charset="-128"/>
                <a:ea typeface="BIZ UDPゴシック" panose="020B0400000000000000" pitchFamily="50" charset="-128"/>
              </a:rPr>
              <a:t>新型コロナウイルス感染症の対応を踏まえ</a:t>
            </a:r>
            <a:r>
              <a:rPr lang="ja-JP" altLang="en-US" sz="1200" dirty="0" smtClean="0">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新興</a:t>
            </a:r>
            <a:r>
              <a:rPr lang="ja-JP" altLang="en-US" sz="1200" dirty="0">
                <a:solidFill>
                  <a:prstClr val="black"/>
                </a:solidFill>
                <a:latin typeface="BIZ UDPゴシック" panose="020B0400000000000000" pitchFamily="50" charset="-128"/>
                <a:ea typeface="BIZ UDPゴシック" panose="020B0400000000000000" pitchFamily="50" charset="-128"/>
              </a:rPr>
              <a:t>感染症等を想定</a:t>
            </a:r>
            <a:r>
              <a:rPr lang="ja-JP" altLang="en-US" sz="1200" dirty="0" smtClean="0">
                <a:solidFill>
                  <a:prstClr val="black"/>
                </a:solidFill>
                <a:latin typeface="BIZ UDPゴシック" panose="020B0400000000000000" pitchFamily="50" charset="-128"/>
                <a:ea typeface="BIZ UDPゴシック" panose="020B0400000000000000" pitchFamily="50" charset="-128"/>
              </a:rPr>
              <a:t>した体制</a:t>
            </a:r>
            <a:r>
              <a:rPr lang="ja-JP" altLang="en-US" sz="1200" dirty="0">
                <a:solidFill>
                  <a:prstClr val="black"/>
                </a:solidFill>
                <a:latin typeface="BIZ UDPゴシック" panose="020B0400000000000000" pitchFamily="50" charset="-128"/>
                <a:ea typeface="BIZ UDPゴシック" panose="020B0400000000000000" pitchFamily="50" charset="-128"/>
              </a:rPr>
              <a:t>の整備が不可欠。</a:t>
            </a:r>
          </a:p>
        </p:txBody>
      </p:sp>
    </p:spTree>
    <p:extLst>
      <p:ext uri="{BB962C8B-B14F-4D97-AF65-F5344CB8AC3E}">
        <p14:creationId xmlns:p14="http://schemas.microsoft.com/office/powerpoint/2010/main" val="33153413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32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１　健康・医療</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7" name="タイトル 1"/>
          <p:cNvSpPr txBox="1">
            <a:spLocks/>
          </p:cNvSpPr>
          <p:nvPr/>
        </p:nvSpPr>
        <p:spPr bwMode="gray">
          <a:xfrm>
            <a:off x="362807" y="1530000"/>
            <a:ext cx="9717817"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400" dirty="0" smtClean="0">
                <a:solidFill>
                  <a:prstClr val="black"/>
                </a:solidFill>
                <a:latin typeface="BIZ UDPゴシック" panose="020B0400000000000000" pitchFamily="50" charset="-128"/>
                <a:ea typeface="BIZ UDPゴシック" panose="020B0400000000000000" pitchFamily="50" charset="-128"/>
              </a:rPr>
              <a:t>Ⅱ</a:t>
            </a:r>
            <a:r>
              <a:rPr lang="ja-JP" altLang="en-US" sz="3400" dirty="0">
                <a:solidFill>
                  <a:prstClr val="black"/>
                </a:solidFill>
                <a:latin typeface="BIZ UDPゴシック" panose="020B0400000000000000" pitchFamily="50" charset="-128"/>
                <a:ea typeface="BIZ UDPゴシック" panose="020B0400000000000000" pitchFamily="50" charset="-128"/>
              </a:rPr>
              <a:t>　</a:t>
            </a:r>
            <a:r>
              <a:rPr lang="ja-JP" altLang="en-US" sz="3500" dirty="0" smtClean="0">
                <a:solidFill>
                  <a:prstClr val="black"/>
                </a:solidFill>
                <a:latin typeface="BIZ UDPゴシック" panose="020B0400000000000000" pitchFamily="50" charset="-128"/>
                <a:ea typeface="BIZ UDPゴシック" panose="020B0400000000000000" pitchFamily="50" charset="-128"/>
              </a:rPr>
              <a:t>万博を契機とした「未来社会」の実現に向けて</a:t>
            </a:r>
            <a:endParaRPr lang="ja-JP" altLang="en-US" sz="3500" dirty="0">
              <a:solidFill>
                <a:prstClr val="black"/>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889915" y="4914900"/>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① </a:t>
            </a:r>
            <a:r>
              <a:rPr kumimoji="1" lang="ja-JP" altLang="en-US" sz="1500" dirty="0">
                <a:solidFill>
                  <a:prstClr val="black"/>
                </a:solidFill>
                <a:latin typeface="BIZ UDPゴシック" panose="020B0400000000000000" pitchFamily="50" charset="-128"/>
                <a:ea typeface="BIZ UDPゴシック" panose="020B0400000000000000" pitchFamily="50" charset="-128"/>
              </a:rPr>
              <a:t>ライフサイエンス</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en-US" altLang="ja-JP" sz="1500" dirty="0" err="1">
                <a:solidFill>
                  <a:prstClr val="black"/>
                </a:solidFill>
                <a:latin typeface="BIZ UDPゴシック" panose="020B0400000000000000" pitchFamily="50" charset="-128"/>
                <a:ea typeface="BIZ UDPゴシック" panose="020B0400000000000000" pitchFamily="50" charset="-128"/>
              </a:rPr>
              <a:t>iPS</a:t>
            </a:r>
            <a:r>
              <a:rPr kumimoji="1" lang="ja-JP" altLang="en-US" sz="1500" dirty="0">
                <a:solidFill>
                  <a:prstClr val="black"/>
                </a:solidFill>
                <a:latin typeface="BIZ UDPゴシック" panose="020B0400000000000000" pitchFamily="50" charset="-128"/>
                <a:ea typeface="BIZ UDPゴシック" panose="020B0400000000000000" pitchFamily="50" charset="-128"/>
              </a:rPr>
              <a:t>細胞やヒト体性幹細胞を活用した再生医療の産業化</a:t>
            </a: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② 次世代ヘルスケア</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次世代ヘルスケアの推進　</a:t>
            </a:r>
          </a:p>
        </p:txBody>
      </p:sp>
      <p:sp>
        <p:nvSpPr>
          <p:cNvPr id="9"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8584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143038" y="1870282"/>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8013">
              <a:defRPr/>
            </a:pPr>
            <a:r>
              <a:rPr lang="ja-JP" altLang="en-US" sz="1400" b="1" dirty="0">
                <a:solidFill>
                  <a:prstClr val="black"/>
                </a:solidFill>
                <a:latin typeface="BIZ UDPゴシック" panose="020B0400000000000000" pitchFamily="50" charset="-128"/>
                <a:ea typeface="BIZ UDPゴシック" panose="020B0400000000000000" pitchFamily="50" charset="-128"/>
              </a:rPr>
              <a:t>◆ 大阪・関西のポテンシャル</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を活かし、</a:t>
            </a:r>
            <a:r>
              <a:rPr lang="ja-JP" altLang="en-US" sz="1400" b="1" dirty="0">
                <a:solidFill>
                  <a:prstClr val="black"/>
                </a:solidFill>
                <a:latin typeface="BIZ UDPゴシック" panose="020B0400000000000000" pitchFamily="50" charset="-128"/>
                <a:ea typeface="BIZ UDPゴシック" panose="020B0400000000000000" pitchFamily="50" charset="-128"/>
              </a:rPr>
              <a:t>ライフサイエンス分野で“突き抜けた”存在に</a:t>
            </a:r>
          </a:p>
        </p:txBody>
      </p:sp>
      <p:sp>
        <p:nvSpPr>
          <p:cNvPr id="18" name="テキスト ボックス 17"/>
          <p:cNvSpPr txBox="1"/>
          <p:nvPr/>
        </p:nvSpPr>
        <p:spPr>
          <a:xfrm>
            <a:off x="1123013" y="2388045"/>
            <a:ext cx="6025133" cy="1600438"/>
          </a:xfrm>
          <a:prstGeom prst="rect">
            <a:avLst/>
          </a:prstGeom>
          <a:noFill/>
        </p:spPr>
        <p:txBody>
          <a:bodyPr wrap="square" rtlCol="0">
            <a:spAutoFit/>
          </a:bodyPr>
          <a:lstStyle/>
          <a:p>
            <a:pPr marL="144380" indent="-144380" defTabSz="378013">
              <a:defRPr/>
            </a:pPr>
            <a:r>
              <a:rPr lang="ja-JP" altLang="en-US" sz="1200" dirty="0">
                <a:latin typeface="BIZ UDPゴシック" panose="020B0400000000000000" pitchFamily="50" charset="-128"/>
                <a:ea typeface="BIZ UDPゴシック" panose="020B0400000000000000" pitchFamily="50" charset="-128"/>
              </a:rPr>
              <a:t> ►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大阪・関西にはライフサイエンス分野の大学、研究機関等が</a:t>
            </a:r>
            <a:r>
              <a:rPr lang="ja-JP" altLang="en-US" sz="1200" dirty="0" smtClean="0">
                <a:solidFill>
                  <a:prstClr val="black"/>
                </a:solidFill>
                <a:latin typeface="BIZ UDPゴシック" panose="020B0400000000000000" pitchFamily="50" charset="-128"/>
                <a:ea typeface="BIZ UDPゴシック" panose="020B0400000000000000" pitchFamily="50" charset="-128"/>
              </a:rPr>
              <a:t>集積。そこから生まれる</a:t>
            </a:r>
            <a:r>
              <a:rPr lang="ja-JP" altLang="en-US" sz="1200" dirty="0">
                <a:solidFill>
                  <a:prstClr val="black"/>
                </a:solidFill>
                <a:latin typeface="BIZ UDPゴシック" panose="020B0400000000000000" pitchFamily="50" charset="-128"/>
                <a:ea typeface="BIZ UDPゴシック" panose="020B0400000000000000" pitchFamily="50" charset="-128"/>
              </a:rPr>
              <a:t>様々なシーズをうまく事業化に結び付けていく</a:t>
            </a:r>
            <a:r>
              <a:rPr lang="ja-JP" altLang="en-US" sz="1200" dirty="0" smtClean="0">
                <a:solidFill>
                  <a:prstClr val="black"/>
                </a:solidFill>
                <a:latin typeface="BIZ UDPゴシック" panose="020B0400000000000000" pitchFamily="50" charset="-128"/>
                <a:ea typeface="BIZ UDPゴシック" panose="020B0400000000000000" pitchFamily="50" charset="-128"/>
              </a:rPr>
              <a:t>。</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endParaRPr lang="en-US" altLang="ja-JP" sz="200" dirty="0" smtClean="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en-US" altLang="ja-JP" sz="12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大阪のライフサイエンス拠点</a:t>
            </a:r>
            <a:r>
              <a:rPr lang="en-US" altLang="ja-JP" sz="1200" dirty="0" smtClean="0">
                <a:solidFill>
                  <a:prstClr val="black"/>
                </a:solidFill>
                <a:latin typeface="BIZ UDPゴシック" panose="020B0400000000000000" pitchFamily="50" charset="-128"/>
                <a:ea typeface="BIZ UDPゴシック" panose="020B0400000000000000" pitchFamily="50" charset="-128"/>
              </a:rPr>
              <a:t>】</a:t>
            </a:r>
            <a:endParaRPr lang="ja-JP" altLang="en-US"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solidFill>
                  <a:prstClr val="black"/>
                </a:solidFill>
                <a:latin typeface="BIZ UDPゴシック" panose="020B0400000000000000" pitchFamily="50" charset="-128"/>
                <a:ea typeface="BIZ UDPゴシック" panose="020B0400000000000000" pitchFamily="50" charset="-128"/>
              </a:rPr>
              <a:t>　　　・彩都：創薬等の研究開発拠点</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solidFill>
                  <a:prstClr val="black"/>
                </a:solidFill>
                <a:latin typeface="BIZ UDPゴシック" panose="020B0400000000000000" pitchFamily="50" charset="-128"/>
                <a:ea typeface="BIZ UDPゴシック" panose="020B0400000000000000" pitchFamily="50" charset="-128"/>
              </a:rPr>
              <a:t>　　　・健都：循環器疾患の予防･医療･研究で世界をリードする拠点</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smtClean="0">
                <a:solidFill>
                  <a:prstClr val="black"/>
                </a:solidFill>
                <a:latin typeface="BIZ UDPゴシック" panose="020B0400000000000000" pitchFamily="50" charset="-128"/>
                <a:ea typeface="BIZ UDPゴシック" panose="020B0400000000000000" pitchFamily="50" charset="-128"/>
              </a:rPr>
              <a:t>中之島：</a:t>
            </a:r>
            <a:r>
              <a:rPr lang="ja-JP" altLang="en-US" sz="1200" dirty="0">
                <a:solidFill>
                  <a:prstClr val="black"/>
                </a:solidFill>
                <a:latin typeface="BIZ UDPゴシック" panose="020B0400000000000000" pitchFamily="50" charset="-128"/>
                <a:ea typeface="BIZ UDPゴシック" panose="020B0400000000000000" pitchFamily="50" charset="-128"/>
              </a:rPr>
              <a:t>再生医療をベースに</a:t>
            </a:r>
            <a:r>
              <a:rPr lang="ja-JP" altLang="en-US" sz="1200" dirty="0" smtClean="0">
                <a:solidFill>
                  <a:prstClr val="black"/>
                </a:solidFill>
                <a:latin typeface="BIZ UDPゴシック" panose="020B0400000000000000" pitchFamily="50" charset="-128"/>
                <a:ea typeface="BIZ UDPゴシック" panose="020B0400000000000000" pitchFamily="50" charset="-128"/>
              </a:rPr>
              <a:t>、最先端</a:t>
            </a:r>
            <a:r>
              <a:rPr lang="ja-JP" altLang="en-US" sz="1200" dirty="0">
                <a:solidFill>
                  <a:prstClr val="black"/>
                </a:solidFill>
                <a:latin typeface="BIZ UDPゴシック" panose="020B0400000000000000" pitchFamily="50" charset="-128"/>
                <a:ea typeface="BIZ UDPゴシック" panose="020B0400000000000000" pitchFamily="50" charset="-128"/>
              </a:rPr>
              <a:t>の未来医療の産業化を推進する拠点</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大阪の持つポテンシャルを磨いて伸ばし、ライフサイエンス分野で突き抜けた存在に。</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1123013" y="457271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8013">
              <a:defRPr/>
            </a:pPr>
            <a:r>
              <a:rPr lang="ja-JP" altLang="en-US" sz="1400" b="1" dirty="0">
                <a:solidFill>
                  <a:schemeClr val="tx1"/>
                </a:solidFill>
                <a:latin typeface="BIZ UDPゴシック" panose="020B0400000000000000" pitchFamily="50" charset="-128"/>
                <a:ea typeface="BIZ UDPゴシック" panose="020B0400000000000000" pitchFamily="50" charset="-128"/>
              </a:rPr>
              <a:t>◆ 健康寿命の延伸をめざし、次世代ヘルスケアを推進。“</a:t>
            </a:r>
            <a:r>
              <a:rPr lang="en-US" altLang="ja-JP" sz="1400" b="1" dirty="0">
                <a:solidFill>
                  <a:schemeClr val="tx1"/>
                </a:solidFill>
                <a:latin typeface="BIZ UDPゴシック" panose="020B0400000000000000" pitchFamily="50" charset="-128"/>
                <a:ea typeface="BIZ UDPゴシック" panose="020B0400000000000000" pitchFamily="50" charset="-128"/>
              </a:rPr>
              <a:t>10</a:t>
            </a:r>
            <a:r>
              <a:rPr lang="ja-JP" altLang="en-US" sz="1400" b="1" dirty="0">
                <a:solidFill>
                  <a:schemeClr val="tx1"/>
                </a:solidFill>
                <a:latin typeface="BIZ UDPゴシック" panose="020B0400000000000000" pitchFamily="50" charset="-128"/>
                <a:ea typeface="BIZ UDPゴシック" panose="020B0400000000000000" pitchFamily="50" charset="-128"/>
              </a:rPr>
              <a:t>歳若返り”へ</a:t>
            </a:r>
          </a:p>
        </p:txBody>
      </p:sp>
      <p:sp>
        <p:nvSpPr>
          <p:cNvPr id="22" name="テキスト ボックス 21"/>
          <p:cNvSpPr txBox="1"/>
          <p:nvPr/>
        </p:nvSpPr>
        <p:spPr>
          <a:xfrm>
            <a:off x="1123013" y="5051175"/>
            <a:ext cx="7448242" cy="461665"/>
          </a:xfrm>
          <a:prstGeom prst="rect">
            <a:avLst/>
          </a:prstGeom>
          <a:noFill/>
        </p:spPr>
        <p:txBody>
          <a:bodyPr wrap="square" rtlCol="0">
            <a:spAutoFit/>
          </a:bodyPr>
          <a:lstStyle/>
          <a:p>
            <a:pPr marL="144380" indent="-144380" defTabSz="378013">
              <a:defRPr/>
            </a:pPr>
            <a:r>
              <a:rPr lang="ja-JP" altLang="en-US" sz="1200" dirty="0" smtClean="0">
                <a:latin typeface="BIZ UDPゴシック" panose="020B0400000000000000" pitchFamily="50" charset="-128"/>
                <a:ea typeface="BIZ UDPゴシック" panose="020B0400000000000000" pitchFamily="50" charset="-128"/>
              </a:rPr>
              <a:t>► 大阪</a:t>
            </a:r>
            <a:r>
              <a:rPr lang="ja-JP" altLang="en-US" sz="1200" dirty="0">
                <a:latin typeface="BIZ UDPゴシック" panose="020B0400000000000000" pitchFamily="50" charset="-128"/>
                <a:ea typeface="BIZ UDPゴシック" panose="020B0400000000000000" pitchFamily="50" charset="-128"/>
              </a:rPr>
              <a:t>の健康寿命は全国的にも低位。デジタル技術を活用</a:t>
            </a:r>
            <a:r>
              <a:rPr lang="ja-JP" altLang="en-US" sz="1200" dirty="0" smtClean="0">
                <a:latin typeface="BIZ UDPゴシック" panose="020B0400000000000000" pitchFamily="50" charset="-128"/>
                <a:ea typeface="BIZ UDPゴシック" panose="020B0400000000000000" pitchFamily="50" charset="-128"/>
              </a:rPr>
              <a:t>した次</a:t>
            </a:r>
            <a:r>
              <a:rPr lang="ja-JP" altLang="en-US" sz="1200" dirty="0">
                <a:latin typeface="BIZ UDPゴシック" panose="020B0400000000000000" pitchFamily="50" charset="-128"/>
                <a:ea typeface="BIZ UDPゴシック" panose="020B0400000000000000" pitchFamily="50" charset="-128"/>
              </a:rPr>
              <a:t>世代ヘルスケアの推進により</a:t>
            </a:r>
            <a:r>
              <a:rPr lang="ja-JP" altLang="en-US" sz="1200" dirty="0" smtClean="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誰もがいきいきと長く活躍できる社会」を実現</a:t>
            </a:r>
            <a:r>
              <a:rPr lang="ja-JP" altLang="en-US" sz="1200" dirty="0" smtClean="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p:txBody>
      </p:sp>
      <p:sp>
        <p:nvSpPr>
          <p:cNvPr id="23" name="楕円 2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pic>
        <p:nvPicPr>
          <p:cNvPr id="24" name="図 23"/>
          <p:cNvPicPr>
            <a:picLocks noChangeAspect="1"/>
          </p:cNvPicPr>
          <p:nvPr/>
        </p:nvPicPr>
        <p:blipFill>
          <a:blip r:embed="rId3"/>
          <a:stretch>
            <a:fillRect/>
          </a:stretch>
        </p:blipFill>
        <p:spPr>
          <a:xfrm>
            <a:off x="7092922" y="2447798"/>
            <a:ext cx="2064565" cy="1870482"/>
          </a:xfrm>
          <a:prstGeom prst="rect">
            <a:avLst/>
          </a:prstGeom>
        </p:spPr>
      </p:pic>
      <p:sp>
        <p:nvSpPr>
          <p:cNvPr id="25" name="正方形/長方形 24"/>
          <p:cNvSpPr/>
          <p:nvPr/>
        </p:nvSpPr>
        <p:spPr>
          <a:xfrm>
            <a:off x="1305103" y="122064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国際的な最先端未来医療都市の</a:t>
            </a:r>
            <a:r>
              <a:rPr lang="ja-JP" altLang="en-US" b="1" dirty="0" smtClean="0">
                <a:solidFill>
                  <a:prstClr val="black"/>
                </a:solidFill>
                <a:latin typeface="BIZ UDPゴシック" panose="020B0400000000000000" pitchFamily="50" charset="-128"/>
                <a:ea typeface="BIZ UDPゴシック" panose="020B0400000000000000" pitchFamily="50" charset="-128"/>
              </a:rPr>
              <a:t>実現</a:t>
            </a:r>
            <a:endParaRPr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1143038" y="6088420"/>
            <a:ext cx="7812000"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indent="-174625" defTabSz="457200">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スーパーシティも活用し、国内外の患者への「未来医療」の提供等により、国際貢献を推進。</a:t>
            </a:r>
            <a:endParaRPr lang="ja-JP" altLang="en-US" sz="1200" dirty="0">
              <a:solidFill>
                <a:prstClr val="black"/>
              </a:solidFill>
              <a:latin typeface="BIZ UDPゴシック" panose="020B0400000000000000" pitchFamily="50" charset="-128"/>
              <a:ea typeface="BIZ UDPゴシック" panose="020B0400000000000000" pitchFamily="50" charset="-128"/>
            </a:endParaRPr>
          </a:p>
        </p:txBody>
      </p:sp>
      <p:sp>
        <p:nvSpPr>
          <p:cNvPr id="27" name="角丸四角形 26"/>
          <p:cNvSpPr/>
          <p:nvPr/>
        </p:nvSpPr>
        <p:spPr>
          <a:xfrm>
            <a:off x="1143038" y="564679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8013">
              <a:defRPr/>
            </a:pPr>
            <a:r>
              <a:rPr lang="ja-JP" altLang="en-US" sz="1400" b="1" dirty="0">
                <a:solidFill>
                  <a:schemeClr val="tx1"/>
                </a:solidFill>
                <a:latin typeface="BIZ UDPゴシック" panose="020B0400000000000000" pitchFamily="50" charset="-128"/>
                <a:ea typeface="BIZ UDPゴシック" panose="020B0400000000000000" pitchFamily="50" charset="-128"/>
              </a:rPr>
              <a:t>◆万博を契機にさらなるイノベーションを創出し、“世界に貢献”</a:t>
            </a:r>
          </a:p>
        </p:txBody>
      </p:sp>
      <p:sp>
        <p:nvSpPr>
          <p:cNvPr id="28" name="正方形/長方形 27"/>
          <p:cNvSpPr/>
          <p:nvPr/>
        </p:nvSpPr>
        <p:spPr>
          <a:xfrm>
            <a:off x="412707" y="706091"/>
            <a:ext cx="342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「健康・医療」分野における未来社会の姿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dirty="0">
                <a:solidFill>
                  <a:prstClr val="black">
                    <a:tint val="75000"/>
                  </a:prstClr>
                </a:solidFill>
                <a:latin typeface="Calibri" panose="020F0502020204030204"/>
                <a:ea typeface="游ゴシック" panose="020B0400000000000000" pitchFamily="50" charset="-128"/>
              </a:rPr>
              <a:t>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6662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21188167"/>
              </p:ext>
            </p:extLst>
          </p:nvPr>
        </p:nvGraphicFramePr>
        <p:xfrm>
          <a:off x="270312" y="1509037"/>
          <a:ext cx="9540001" cy="4837172"/>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837172">
                <a:tc>
                  <a:txBody>
                    <a:bodyPr/>
                    <a:lstStyle/>
                    <a:p>
                      <a:pPr marL="0" indent="0">
                        <a:lnSpc>
                          <a:spcPct val="100000"/>
                        </a:lnSpc>
                        <a:spcBef>
                          <a:spcPts val="0"/>
                        </a:spcBef>
                        <a:spcAft>
                          <a:spcPts val="0"/>
                        </a:spcAft>
                      </a:pPr>
                      <a:r>
                        <a:rPr kumimoji="1" lang="en-US" altLang="ja-JP" sz="1300" dirty="0" err="1" smtClean="0">
                          <a:solidFill>
                            <a:schemeClr val="tx1"/>
                          </a:solidFill>
                          <a:latin typeface="BIZ UDPゴシック" panose="020B0400000000000000" pitchFamily="50" charset="-128"/>
                          <a:ea typeface="BIZ UDPゴシック" panose="020B0400000000000000" pitchFamily="50" charset="-128"/>
                        </a:rPr>
                        <a:t>iPS</a:t>
                      </a: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細胞やヒト体性幹細胞を活用した再生医療の産業化</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□再生医療の産業化に向けた検</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討開始</a:t>
                      </a:r>
                      <a:endParaRPr kumimoji="1" lang="en-US" altLang="ja-JP" sz="1300"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4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（主な検討内容）</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prstClr val="black"/>
                          </a:solidFill>
                          <a:latin typeface="BIZ UDPゴシック" panose="020B0400000000000000" pitchFamily="50" charset="-128"/>
                          <a:ea typeface="BIZ UDPゴシック" panose="020B0400000000000000" pitchFamily="50" charset="-128"/>
                        </a:rPr>
                        <a:t>・自家細胞を用いた自由診療の適正な</a:t>
                      </a:r>
                      <a:endParaRPr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prstClr val="black"/>
                          </a:solidFill>
                          <a:latin typeface="BIZ UDPゴシック" panose="020B0400000000000000" pitchFamily="50" charset="-128"/>
                          <a:ea typeface="BIZ UDPゴシック" panose="020B0400000000000000" pitchFamily="50" charset="-128"/>
                        </a:rPr>
                        <a:t>　普及に向けた医療機関支援</a:t>
                      </a:r>
                      <a:endParaRPr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400"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prstClr val="black"/>
                          </a:solidFill>
                          <a:latin typeface="BIZ UDPゴシック" panose="020B0400000000000000" pitchFamily="50" charset="-128"/>
                          <a:ea typeface="BIZ UDPゴシック" panose="020B0400000000000000" pitchFamily="50" charset="-128"/>
                        </a:rPr>
                        <a:t>・他家細胞（</a:t>
                      </a:r>
                      <a:r>
                        <a:rPr lang="en-US" altLang="ja-JP" sz="1100" dirty="0" err="1" smtClean="0">
                          <a:solidFill>
                            <a:prstClr val="black"/>
                          </a:solidFill>
                          <a:latin typeface="BIZ UDPゴシック" panose="020B0400000000000000" pitchFamily="50" charset="-128"/>
                          <a:ea typeface="BIZ UDPゴシック" panose="020B0400000000000000" pitchFamily="50" charset="-128"/>
                        </a:rPr>
                        <a:t>iPS</a:t>
                      </a:r>
                      <a:r>
                        <a:rPr lang="ja-JP" altLang="en-US" sz="1100" dirty="0" err="1" smtClean="0">
                          <a:solidFill>
                            <a:prstClr val="black"/>
                          </a:solidFill>
                          <a:latin typeface="BIZ UDPゴシック" panose="020B0400000000000000" pitchFamily="50" charset="-128"/>
                          <a:ea typeface="BIZ UDPゴシック" panose="020B0400000000000000" pitchFamily="50" charset="-128"/>
                        </a:rPr>
                        <a:t>、</a:t>
                      </a:r>
                      <a:r>
                        <a:rPr lang="ja-JP" altLang="en-US" sz="1100" dirty="0" smtClean="0">
                          <a:solidFill>
                            <a:prstClr val="black"/>
                          </a:solidFill>
                          <a:latin typeface="BIZ UDPゴシック" panose="020B0400000000000000" pitchFamily="50" charset="-128"/>
                          <a:ea typeface="BIZ UDPゴシック" panose="020B0400000000000000" pitchFamily="50" charset="-128"/>
                        </a:rPr>
                        <a:t>間葉系幹細胞等）を用　　　</a:t>
                      </a:r>
                      <a:endParaRPr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prstClr val="black"/>
                          </a:solidFill>
                          <a:latin typeface="BIZ UDPゴシック" panose="020B0400000000000000" pitchFamily="50" charset="-128"/>
                          <a:ea typeface="BIZ UDPゴシック" panose="020B0400000000000000" pitchFamily="50" charset="-128"/>
                        </a:rPr>
                        <a:t>　いた再生医療等製品の普及促進に向</a:t>
                      </a:r>
                      <a:endParaRPr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prstClr val="black"/>
                          </a:solidFill>
                          <a:latin typeface="BIZ UDPゴシック" panose="020B0400000000000000" pitchFamily="50" charset="-128"/>
                          <a:ea typeface="BIZ UDPゴシック" panose="020B0400000000000000" pitchFamily="50" charset="-128"/>
                        </a:rPr>
                        <a:t>　けた課題と対応策</a:t>
                      </a:r>
                      <a:endParaRPr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8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□再生医療の拠点形成推進</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4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a:t>
                      </a:r>
                      <a:r>
                        <a:rPr kumimoji="1" lang="en-US" altLang="ja-JP" sz="1100" dirty="0" smtClean="0">
                          <a:latin typeface="BIZ UDPゴシック" panose="020B0400000000000000" pitchFamily="50" charset="-128"/>
                          <a:ea typeface="BIZ UDPゴシック" panose="020B0400000000000000" pitchFamily="50" charset="-128"/>
                        </a:rPr>
                        <a:t>2024</a:t>
                      </a:r>
                      <a:r>
                        <a:rPr kumimoji="1" lang="ja-JP" altLang="en-US" sz="1100" dirty="0" smtClean="0">
                          <a:latin typeface="BIZ UDPゴシック" panose="020B0400000000000000" pitchFamily="50" charset="-128"/>
                          <a:ea typeface="BIZ UDPゴシック" panose="020B0400000000000000" pitchFamily="50" charset="-128"/>
                        </a:rPr>
                        <a:t>年春に中之島</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（大阪）に未来医</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療国際拠点がオープン予定</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latin typeface="BIZ UDPゴシック" panose="020B0400000000000000" pitchFamily="50" charset="-128"/>
                          <a:ea typeface="BIZ UDPゴシック" panose="020B0400000000000000" pitchFamily="50" charset="-128"/>
                        </a:rPr>
                        <a:t>□再生医療の実用化がスタート</a:t>
                      </a:r>
                      <a:endParaRPr lang="en-US" altLang="ja-JP" sz="1300" b="1" dirty="0" smtClean="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400" b="1"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・未来医療国際拠点における「</a:t>
                      </a:r>
                      <a:r>
                        <a:rPr lang="en-US" altLang="ja-JP" sz="1100" dirty="0" smtClean="0">
                          <a:latin typeface="BIZ UDPゴシック" panose="020B0400000000000000" pitchFamily="50" charset="-128"/>
                          <a:ea typeface="BIZ UDPゴシック" panose="020B0400000000000000" pitchFamily="50" charset="-128"/>
                        </a:rPr>
                        <a:t>my </a:t>
                      </a:r>
                      <a:r>
                        <a:rPr lang="en-US" altLang="ja-JP" sz="1100" dirty="0" err="1" smtClean="0">
                          <a:latin typeface="BIZ UDPゴシック" panose="020B0400000000000000" pitchFamily="50" charset="-128"/>
                          <a:ea typeface="BIZ UDPゴシック" panose="020B0400000000000000" pitchFamily="50" charset="-128"/>
                        </a:rPr>
                        <a:t>iPS</a:t>
                      </a:r>
                      <a:r>
                        <a:rPr lang="ja-JP" altLang="en-US" sz="1100" dirty="0" smtClean="0">
                          <a:latin typeface="BIZ UDPゴシック" panose="020B0400000000000000" pitchFamily="50" charset="-128"/>
                          <a:ea typeface="BIZ UDPゴシック" panose="020B0400000000000000" pitchFamily="50" charset="-128"/>
                        </a:rPr>
                        <a:t>細</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胞」の開発製造、供給開始</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・細胞・組織の安定供給システム構築</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（組織採取→培養製造→輸送→治療）</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4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・再生医療に携わる企業等を支援するプ</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ラットフォームの構築</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□再生医療の普及と産業化の進</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展</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・再生医療技術を核とした先端医療の</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普及と産業化モデルの確立</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・再生医療技術に関して、世界からの認</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知を受け、大阪へ投資が向かうグロー</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バル産業として成長</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8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□再生医療の提供による国際貢献</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ja-JP" altLang="en-US" sz="4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・国内外の患者が、再生医療に容易にア</a:t>
                      </a:r>
                      <a:endParaRPr lang="en-US" altLang="ja-JP" sz="1100" dirty="0" smtClean="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クセスできる環境整備</a:t>
                      </a:r>
                      <a:endParaRPr lang="en-US" altLang="ja-JP" sz="1100" dirty="0" smtClean="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dirty="0" smtClean="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・外資系企業・研究所、専門人材等の集積</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42615" y="3518634"/>
            <a:ext cx="2412000" cy="1237381"/>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prstClr val="black"/>
                </a:solidFill>
                <a:latin typeface="BIZ UDPゴシック" panose="020B0400000000000000" pitchFamily="50" charset="-128"/>
                <a:ea typeface="BIZ UDPゴシック" panose="020B0400000000000000" pitchFamily="50" charset="-128"/>
              </a:rPr>
              <a:t>再生医療を国内外へ発信</a:t>
            </a:r>
            <a:endParaRPr kumimoji="1" lang="en-US" altLang="ja-JP" sz="1300" b="1" dirty="0">
              <a:solidFill>
                <a:prstClr val="black"/>
              </a:solidFill>
              <a:latin typeface="BIZ UDPゴシック" panose="020B0400000000000000" pitchFamily="50" charset="-128"/>
              <a:ea typeface="BIZ UDPゴシック" panose="020B0400000000000000" pitchFamily="50" charset="-128"/>
            </a:endParaRPr>
          </a:p>
          <a:p>
            <a:pPr defTabSz="930530">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現状～未来の医療を情報発信</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defTabSz="930530">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大阪パビリオンにおいて</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リアル・バー</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defTabSz="930530">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チャル</a:t>
            </a:r>
            <a:r>
              <a:rPr kumimoji="1" lang="ja-JP" altLang="en-US" sz="1100" dirty="0">
                <a:solidFill>
                  <a:prstClr val="black"/>
                </a:solidFill>
                <a:latin typeface="BIZ UDPゴシック" panose="020B0400000000000000" pitchFamily="50" charset="-128"/>
                <a:ea typeface="BIZ UDPゴシック" panose="020B0400000000000000" pitchFamily="50" charset="-128"/>
              </a:rPr>
              <a:t>両面から展示</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defTabSz="930530">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未来医療国際拠点とも連携</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42615" y="3379043"/>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32" name="テキスト ボックス 31">
            <a:extLst>
              <a:ext uri="{FF2B5EF4-FFF2-40B4-BE49-F238E27FC236}">
                <a16:creationId xmlns:a16="http://schemas.microsoft.com/office/drawing/2014/main" id="{233774CE-BB03-49E5-94E8-1F2C71E354FD}"/>
              </a:ext>
            </a:extLst>
          </p:cNvPr>
          <p:cNvSpPr txBox="1"/>
          <p:nvPr/>
        </p:nvSpPr>
        <p:spPr>
          <a:xfrm>
            <a:off x="2273513" y="5795960"/>
            <a:ext cx="2202124" cy="322258"/>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zh-CN"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「未来医療国際拠点」</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lang="zh-TW"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一般財団法人未来医療推進機構</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HP</a:t>
            </a:r>
          </a:p>
        </p:txBody>
      </p:sp>
      <p:pic>
        <p:nvPicPr>
          <p:cNvPr id="33" name="図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1560" y="4095107"/>
            <a:ext cx="1721099" cy="1700853"/>
          </a:xfrm>
          <a:prstGeom prst="rect">
            <a:avLst/>
          </a:prstGeom>
          <a:noFill/>
          <a:ln w="19050">
            <a:noFill/>
          </a:ln>
          <a:effectLst/>
        </p:spPr>
      </p:pic>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solid"/>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には、再生医療を中心とするライフサイエンス分野におけるトップクラスの研究機関、企業、大学等が集積。こうした強みを活かし、ライフサイエンスを成長の柱として新たな価値を発信するとともに、「いのち輝く未来社会のデザイン」をテーマとする大阪・関西万博を契機に、健康・医療分野で世界に貢献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smtClean="0">
                <a:solidFill>
                  <a:prstClr val="white"/>
                </a:solidFill>
                <a:latin typeface="BIZ UDPゴシック" panose="020B0400000000000000" pitchFamily="50" charset="-128"/>
                <a:ea typeface="BIZ UDPゴシック" panose="020B0400000000000000" pitchFamily="50" charset="-128"/>
              </a:rPr>
              <a:t>①　ライフサイエンス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6" name="グループ化 45"/>
          <p:cNvGrpSpPr/>
          <p:nvPr/>
        </p:nvGrpSpPr>
        <p:grpSpPr>
          <a:xfrm>
            <a:off x="243016" y="1295228"/>
            <a:ext cx="9720000" cy="381120"/>
            <a:chOff x="119658" y="1576175"/>
            <a:chExt cx="9780653" cy="393157"/>
          </a:xfrm>
        </p:grpSpPr>
        <p:grpSp>
          <p:nvGrpSpPr>
            <p:cNvPr id="47" name="グループ化 46">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48"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84276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224320"/>
            <a:ext cx="9434300" cy="15313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234174557"/>
              </p:ext>
            </p:extLst>
          </p:nvPr>
        </p:nvGraphicFramePr>
        <p:xfrm>
          <a:off x="537013" y="5615154"/>
          <a:ext cx="8984358" cy="151225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・ライフサイエンス拠点（「彩都」「健都」「中之島（未来医療国際拠点）」）の形成</a:t>
                      </a:r>
                      <a:endParaRPr kumimoji="1" lang="en-US" altLang="ja-JP" sz="12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・多様なプレーヤー（医療、企業、スタートアップ、アカデミア等）との共創による、再生医療の産業化推進プラットフォーム</a:t>
                      </a:r>
                      <a:endParaRPr kumimoji="1" lang="en-US" altLang="ja-JP" sz="12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　の構築等に向けた検討を開始</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・再生医療の社会受容性向上に向けて、万博と連動したコンテンツ展示やイベントなど、効果的に情報発信や理解促進を行う</a:t>
                      </a:r>
                      <a:endParaRPr kumimoji="1" lang="en-US" altLang="ja-JP" sz="12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　手法を検討</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・大阪パビリオンにおいて、最先端の医療技術やそれがもたらす未来社会を体験できる展示内容を検討</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284164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flipH="1">
            <a:off x="372045" y="273132"/>
            <a:ext cx="9232" cy="2596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28387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278100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59805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537014" y="4820903"/>
          <a:ext cx="8984358" cy="688433"/>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6380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smtClean="0">
                          <a:latin typeface="+mn-ea"/>
                        </a:rPr>
                        <a:t>「</a:t>
                      </a:r>
                      <a:r>
                        <a:rPr lang="en-US" altLang="ja-JP" sz="1400" b="1" dirty="0" smtClean="0">
                          <a:latin typeface="+mn-ea"/>
                        </a:rPr>
                        <a:t>2025</a:t>
                      </a:r>
                      <a:r>
                        <a:rPr lang="ja-JP" altLang="en-US" sz="1400" b="1" dirty="0" smtClean="0">
                          <a:latin typeface="+mn-ea"/>
                        </a:rPr>
                        <a:t>年大阪・関西万博アクションプラン</a:t>
                      </a:r>
                      <a:r>
                        <a:rPr lang="en-US" altLang="ja-JP" sz="1400" b="1" dirty="0" smtClean="0">
                          <a:latin typeface="+mn-ea"/>
                        </a:rPr>
                        <a:t>Ver.1</a:t>
                      </a:r>
                      <a:r>
                        <a:rPr lang="ja-JP" altLang="en-US" sz="1400" b="1" dirty="0" smtClean="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374267">
                <a:tc>
                  <a:txBody>
                    <a:bodyPr/>
                    <a:lstStyle/>
                    <a:p>
                      <a:r>
                        <a:rPr kumimoji="1" lang="ja-JP" altLang="en-US" sz="1200" dirty="0" smtClean="0">
                          <a:latin typeface="+mn-ea"/>
                        </a:rPr>
                        <a:t>・記載なし</a:t>
                      </a:r>
                      <a:endParaRPr lang="ja-JP" altLang="ja-JP" sz="1400" dirty="0">
                        <a:latin typeface="+mn-ea"/>
                      </a:endParaRP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88295804"/>
              </p:ext>
            </p:extLst>
          </p:nvPr>
        </p:nvGraphicFramePr>
        <p:xfrm>
          <a:off x="604578" y="661452"/>
          <a:ext cx="9540000" cy="1855063"/>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1390375756"/>
                    </a:ext>
                  </a:extLst>
                </a:gridCol>
              </a:tblGrid>
              <a:tr h="50270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t>▷再生医療の産業化に向け、細胞・組織の安定供給に向けた技術開発・サプライチェーンの構築</a:t>
                      </a:r>
                      <a:endParaRPr kumimoji="1" lang="en-US" altLang="ja-JP" sz="13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t>　　</a:t>
                      </a:r>
                      <a:r>
                        <a:rPr kumimoji="1" lang="ja-JP" altLang="en-US" sz="1200" dirty="0" smtClean="0"/>
                        <a:t>再生医療等製品は、高度かつ複雑な取扱いが求められ、現状では非常に高コスト。産業化に向けて安定的な供給体制が不可欠。</a:t>
                      </a:r>
                      <a:endParaRPr kumimoji="1" lang="ja-JP" altLang="en-US" sz="1200" i="0"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933281075"/>
                  </a:ext>
                </a:extLst>
              </a:tr>
              <a:tr h="487293">
                <a:tc>
                  <a:txBody>
                    <a:bodyPr/>
                    <a:lstStyle/>
                    <a:p>
                      <a:pPr algn="l">
                        <a:lnSpc>
                          <a:spcPct val="100000"/>
                        </a:lnSpc>
                      </a:pPr>
                      <a:r>
                        <a:rPr kumimoji="1" lang="ja-JP" altLang="en-US" sz="1300" b="1" dirty="0" smtClean="0">
                          <a:solidFill>
                            <a:schemeClr val="tx1"/>
                          </a:solidFill>
                        </a:rPr>
                        <a:t>▷再生医療等製品の特性に対応した</a:t>
                      </a:r>
                      <a:r>
                        <a:rPr kumimoji="1" lang="ja-JP" altLang="en-US" sz="1300" b="1" smtClean="0">
                          <a:solidFill>
                            <a:schemeClr val="tx1"/>
                          </a:solidFill>
                        </a:rPr>
                        <a:t>各種レギュレーションが未整備</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再生医療等製品は国の製造・販売承認審査が必要であるが、細胞原料から製造・輸送等広範にわたる安全性や品質の確保と、</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迅速で円滑な供給体制の構築に向けたレギュレーションが未整備。</a:t>
                      </a:r>
                      <a:endParaRPr kumimoji="1" lang="ja-JP" altLang="en-US" sz="12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100806" marR="100806" marT="50403" marB="50403" anchor="ctr"/>
                </a:tc>
                <a:extLst>
                  <a:ext uri="{0D108BD9-81ED-4DB2-BD59-A6C34878D82A}">
                    <a16:rowId xmlns:a16="http://schemas.microsoft.com/office/drawing/2014/main" val="385922499"/>
                  </a:ext>
                </a:extLst>
              </a:tr>
              <a:tr h="68767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t>▷再生医療に対する社会受容性の向上</a:t>
                      </a:r>
                      <a:endParaRPr kumimoji="1" lang="en-US" altLang="ja-JP" sz="13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t>　　</a:t>
                      </a:r>
                      <a:r>
                        <a:rPr kumimoji="1" lang="ja-JP" altLang="en-US" sz="1200" u="none" strike="noStrike" kern="1200" cap="none" spc="0" normalizeH="0" baseline="0" noProof="0" dirty="0" smtClean="0">
                          <a:ln>
                            <a:noFill/>
                          </a:ln>
                          <a:effectLst/>
                          <a:uLnTx/>
                          <a:uFillTx/>
                        </a:rPr>
                        <a:t>再生医療の普及や市場拡大のためには、国民の理解・参画が不可欠。万博会場等を活用し、国内外に広く発信していくことが</a:t>
                      </a:r>
                      <a:endParaRPr kumimoji="1" lang="en-US" altLang="ja-JP" sz="1200" u="none" strike="noStrike" kern="1200" cap="none" spc="0" normalizeH="0" baseline="0" noProof="0" dirty="0" smtClean="0">
                        <a:ln>
                          <a:noFill/>
                        </a:ln>
                        <a:effectLst/>
                        <a:uLnTx/>
                        <a:uFillTx/>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rPr>
                        <a:t>　　必要だが、未承認の医療機器、再生医療等製品の一般向け展示は禁止されている。</a:t>
                      </a:r>
                      <a:endParaRPr kumimoji="1" lang="en-US" altLang="ja-JP" sz="12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100806" marR="100806" marT="50403" marB="50403" anchor="ctr"/>
                </a:tc>
                <a:extLst>
                  <a:ext uri="{0D108BD9-81ED-4DB2-BD59-A6C34878D82A}">
                    <a16:rowId xmlns:a16="http://schemas.microsoft.com/office/drawing/2014/main" val="2520774993"/>
                  </a:ext>
                </a:extLst>
              </a:tr>
            </a:tbl>
          </a:graphicData>
        </a:graphic>
      </p:graphicFrame>
      <p:graphicFrame>
        <p:nvGraphicFramePr>
          <p:cNvPr id="10" name="表 9"/>
          <p:cNvGraphicFramePr>
            <a:graphicFrameLocks noGrp="1"/>
          </p:cNvGraphicFramePr>
          <p:nvPr>
            <p:extLst/>
          </p:nvPr>
        </p:nvGraphicFramePr>
        <p:xfrm>
          <a:off x="604578" y="3315860"/>
          <a:ext cx="9540000" cy="144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0000">
                <a:tc>
                  <a:txBody>
                    <a:bodyPr/>
                    <a:lstStyle/>
                    <a:p>
                      <a:pPr algn="l">
                        <a:lnSpc>
                          <a:spcPct val="100000"/>
                        </a:lnSpc>
                      </a:pPr>
                      <a:r>
                        <a:rPr kumimoji="1" lang="ja-JP" altLang="en-US" sz="1300" b="1" dirty="0" smtClean="0"/>
                        <a:t>▷ライフサイエンスを国家的課題として国の成長戦略の中核に位置付け、再生医療の産業化を最優先で推進</a:t>
                      </a: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dirty="0"/>
                        <a:t>▷再生医療</a:t>
                      </a:r>
                      <a:r>
                        <a:rPr kumimoji="1" lang="ja-JP" altLang="en-US" sz="1300" b="1" dirty="0" smtClean="0"/>
                        <a:t>の産業化推進プラットフォームの構築</a:t>
                      </a:r>
                      <a:r>
                        <a:rPr kumimoji="1" lang="ja-JP" altLang="en-US" sz="1300" b="1" dirty="0"/>
                        <a:t>に向けた財政・技術</a:t>
                      </a:r>
                      <a:r>
                        <a:rPr kumimoji="1" lang="ja-JP" altLang="en-US" sz="1300" b="1" dirty="0" smtClean="0"/>
                        <a:t>支援</a:t>
                      </a:r>
                      <a:r>
                        <a:rPr kumimoji="1" lang="en-US" altLang="ja-JP" sz="1300" b="1" dirty="0" smtClean="0"/>
                        <a:t> </a:t>
                      </a: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4251755479"/>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t>▷再生医療等製品の特性に対応した各種レギュレーションの整備</a:t>
                      </a:r>
                      <a:r>
                        <a:rPr kumimoji="1" lang="en-US" altLang="ja-JP" sz="1300" b="1" baseline="0" dirty="0" smtClean="0"/>
                        <a:t> </a:t>
                      </a:r>
                      <a:endParaRPr kumimoji="1" lang="ja-JP" altLang="en-US" sz="1300" b="0" baseline="0" dirty="0" smtClean="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84979069"/>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t>▷未承認の医療機器、再生医療等製品の一般向け展示を禁止する規制の緩和</a:t>
                      </a:r>
                      <a:r>
                        <a:rPr kumimoji="1" lang="en-US" altLang="ja-JP" sz="1300" b="1" baseline="0" dirty="0" smtClean="0"/>
                        <a:t> </a:t>
                      </a:r>
                      <a:endParaRPr kumimoji="1" lang="en-US" altLang="ja-JP" sz="1300" b="0" baseline="0" dirty="0" smtClean="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3324084714"/>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25784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14884</Words>
  <Application>Microsoft Office PowerPoint</Application>
  <PresentationFormat>ユーザー設定</PresentationFormat>
  <Paragraphs>1705</Paragraphs>
  <Slides>55</Slides>
  <Notes>38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55</vt:i4>
      </vt:variant>
    </vt:vector>
  </HeadingPairs>
  <TitlesOfParts>
    <vt:vector size="69" baseType="lpstr">
      <vt:lpstr>BIZ UDPゴシック</vt:lpstr>
      <vt:lpstr>Meiryo UI</vt:lpstr>
      <vt:lpstr>ＭＳ Ｐゴシック</vt:lpstr>
      <vt:lpstr>ＭＳ ゴシック</vt:lpstr>
      <vt:lpstr>UD デジタル 教科書体 NK-R</vt:lpstr>
      <vt:lpstr>メイリオ</vt:lpstr>
      <vt:lpstr>游ゴシック</vt:lpstr>
      <vt:lpstr>游ゴシック Light</vt:lpstr>
      <vt:lpstr>Arial</vt:lpstr>
      <vt:lpstr>Calibri</vt:lpstr>
      <vt:lpstr>Calibri Light</vt:lpstr>
      <vt:lpstr>Times New Roman</vt:lpstr>
      <vt:lpstr>Wingdings</vt:lpstr>
      <vt:lpstr>Office テーマ</vt:lpstr>
      <vt:lpstr>大阪・関西万博を契機とした「未来社会」の実現に向けて（大阪版アクションプラン）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大阪・関西万博を契機とした「未来社会」の実現に向けて（大阪版アクションプラン） </dc:title>
  <dc:creator>石谷　勝也</dc:creator>
  <cp:lastModifiedBy>杉浦　慶亮</cp:lastModifiedBy>
  <cp:revision>90</cp:revision>
  <cp:lastPrinted>2022-05-19T00:43:14Z</cp:lastPrinted>
  <dcterms:created xsi:type="dcterms:W3CDTF">2022-05-09T02:35:56Z</dcterms:created>
  <dcterms:modified xsi:type="dcterms:W3CDTF">2023-04-21T02:07:25Z</dcterms:modified>
</cp:coreProperties>
</file>