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53"/>
  </p:notesMasterIdLst>
  <p:sldIdLst>
    <p:sldId id="257" r:id="rId2"/>
    <p:sldId id="314" r:id="rId3"/>
    <p:sldId id="383" r:id="rId4"/>
    <p:sldId id="386" r:id="rId5"/>
    <p:sldId id="522" r:id="rId6"/>
    <p:sldId id="263" r:id="rId7"/>
    <p:sldId id="462" r:id="rId8"/>
    <p:sldId id="490" r:id="rId9"/>
    <p:sldId id="491" r:id="rId10"/>
    <p:sldId id="493" r:id="rId11"/>
    <p:sldId id="492" r:id="rId12"/>
    <p:sldId id="412" r:id="rId13"/>
    <p:sldId id="473" r:id="rId14"/>
    <p:sldId id="494" r:id="rId15"/>
    <p:sldId id="495" r:id="rId16"/>
    <p:sldId id="497" r:id="rId17"/>
    <p:sldId id="496" r:id="rId18"/>
    <p:sldId id="498" r:id="rId19"/>
    <p:sldId id="499" r:id="rId20"/>
    <p:sldId id="500" r:id="rId21"/>
    <p:sldId id="501" r:id="rId22"/>
    <p:sldId id="413" r:id="rId23"/>
    <p:sldId id="474" r:id="rId24"/>
    <p:sldId id="520" r:id="rId25"/>
    <p:sldId id="503" r:id="rId26"/>
    <p:sldId id="504" r:id="rId27"/>
    <p:sldId id="505" r:id="rId28"/>
    <p:sldId id="506" r:id="rId29"/>
    <p:sldId id="507" r:id="rId30"/>
    <p:sldId id="414" r:id="rId31"/>
    <p:sldId id="468" r:id="rId32"/>
    <p:sldId id="508" r:id="rId33"/>
    <p:sldId id="509" r:id="rId34"/>
    <p:sldId id="510" r:id="rId35"/>
    <p:sldId id="511" r:id="rId36"/>
    <p:sldId id="443" r:id="rId37"/>
    <p:sldId id="466" r:id="rId38"/>
    <p:sldId id="512" r:id="rId39"/>
    <p:sldId id="513" r:id="rId40"/>
    <p:sldId id="514" r:id="rId41"/>
    <p:sldId id="515" r:id="rId42"/>
    <p:sldId id="516" r:id="rId43"/>
    <p:sldId id="517" r:id="rId44"/>
    <p:sldId id="518" r:id="rId45"/>
    <p:sldId id="519" r:id="rId46"/>
    <p:sldId id="523" r:id="rId47"/>
    <p:sldId id="524" r:id="rId48"/>
    <p:sldId id="525" r:id="rId49"/>
    <p:sldId id="526" r:id="rId50"/>
    <p:sldId id="527" r:id="rId51"/>
    <p:sldId id="529" r:id="rId52"/>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81688" autoAdjust="0"/>
  </p:normalViewPr>
  <p:slideViewPr>
    <p:cSldViewPr snapToGrid="0">
      <p:cViewPr>
        <p:scale>
          <a:sx n="125" d="100"/>
          <a:sy n="125" d="100"/>
        </p:scale>
        <p:origin x="-1156" y="-1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2024/9/3</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dirty="0"/>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89AF42-F142-4625-B4CD-E321CA960B6D}" type="slidenum">
              <a:rPr kumimoji="1" lang="ja-JP" altLang="en-US" smtClean="0"/>
              <a:t>3</a:t>
            </a:fld>
            <a:endParaRPr kumimoji="1" lang="ja-JP" altLang="en-US" dirty="0"/>
          </a:p>
        </p:txBody>
      </p:sp>
    </p:spTree>
    <p:extLst>
      <p:ext uri="{BB962C8B-B14F-4D97-AF65-F5344CB8AC3E}">
        <p14:creationId xmlns:p14="http://schemas.microsoft.com/office/powerpoint/2010/main" val="246960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090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4231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4549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44980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35767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23636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77850" y="1468438"/>
            <a:ext cx="5549900" cy="3963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0498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841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2755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732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ED46AC97-A672-49CE-B184-0580529B73ED}"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7</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89296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21959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11740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77029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9619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47374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81891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77239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20210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69123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9988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2572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13667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56552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49479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4865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20792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68561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67451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51424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17327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4806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3784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8078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38823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ED46AC97-A672-49CE-B184-0580529B73ED}"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13</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1793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1049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2950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2024/9/3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2024/9/3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2024/9/3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8464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686477" y="6657699"/>
            <a:ext cx="2268141" cy="383297"/>
          </a:xfrm>
          <a:prstGeom prst="rect">
            <a:avLst/>
          </a:prstGeom>
        </p:spPr>
        <p:txBody>
          <a:bodyPr vert="horz" lIns="91440" tIns="45720" rIns="91440" bIns="45720" rtlCol="0" anchor="ctr"/>
          <a:lstStyle>
            <a:lvl1pPr algn="r">
              <a:defRPr sz="992">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dirty="0"/>
          </a:p>
        </p:txBody>
      </p:sp>
    </p:spTree>
    <p:extLst>
      <p:ext uri="{BB962C8B-B14F-4D97-AF65-F5344CB8AC3E}">
        <p14:creationId xmlns:p14="http://schemas.microsoft.com/office/powerpoint/2010/main" val="36260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2024/9/3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2024/9/3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2024/9/3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428290-D9F4-4DC7-9351-5CB573542EE7}" type="datetimeFigureOut">
              <a:rPr kumimoji="1" lang="ja-JP" altLang="en-US" smtClean="0"/>
              <a:t>2024/9/3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428290-D9F4-4DC7-9351-5CB573542EE7}" type="datetimeFigureOut">
              <a:rPr kumimoji="1" lang="ja-JP" altLang="en-US" smtClean="0"/>
              <a:t>2024/9/3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28290-D9F4-4DC7-9351-5CB573542EE7}" type="datetimeFigureOut">
              <a:rPr kumimoji="1" lang="ja-JP" altLang="en-US" smtClean="0"/>
              <a:t>2024/9/3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2024/9/3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2024/9/3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7C428290-D9F4-4DC7-9351-5CB573542EE7}" type="datetimeFigureOut">
              <a:rPr kumimoji="1" lang="ja-JP" altLang="en-US" smtClean="0"/>
              <a:t>2024/9/3</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119441" y="667269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60078" y="5541429"/>
            <a:ext cx="7560469" cy="992721"/>
          </a:xfrm>
        </p:spPr>
        <p:txBody>
          <a:bodyPr>
            <a:normAutofit/>
          </a:bodyPr>
          <a:lstStyle/>
          <a:p>
            <a:pPr>
              <a:lnSpc>
                <a:spcPts val="1800"/>
              </a:lnSpc>
            </a:pPr>
            <a:r>
              <a:rPr kumimoji="1" lang="ja-JP" altLang="en-US" sz="1600" dirty="0">
                <a:latin typeface="BIZ UDPゴシック" panose="020B0400000000000000" pitchFamily="50" charset="-128"/>
                <a:ea typeface="BIZ UDPゴシック" panose="020B0400000000000000" pitchFamily="50" charset="-128"/>
              </a:rPr>
              <a:t>大　阪　府・大　阪　市</a:t>
            </a:r>
            <a:endParaRPr kumimoji="1" lang="en-US" altLang="ja-JP" sz="1600" dirty="0">
              <a:latin typeface="BIZ UDPゴシック" panose="020B0400000000000000" pitchFamily="50" charset="-128"/>
              <a:ea typeface="BIZ UDPゴシック" panose="020B0400000000000000" pitchFamily="50" charset="-128"/>
            </a:endParaRPr>
          </a:p>
          <a:p>
            <a:pPr>
              <a:lnSpc>
                <a:spcPts val="1200"/>
              </a:lnSpc>
            </a:pPr>
            <a:endParaRPr lang="en-US" altLang="ja-JP" sz="1600" dirty="0">
              <a:latin typeface="BIZ UDPゴシック" panose="020B0400000000000000" pitchFamily="50" charset="-128"/>
              <a:ea typeface="BIZ UDPゴシック" panose="020B0400000000000000" pitchFamily="50" charset="-128"/>
            </a:endParaRPr>
          </a:p>
          <a:p>
            <a:pPr>
              <a:lnSpc>
                <a:spcPts val="1200"/>
              </a:lnSpc>
            </a:pPr>
            <a:r>
              <a:rPr lang="en-US" altLang="ja-JP" sz="1600" dirty="0">
                <a:latin typeface="BIZ UDPゴシック" panose="020B0400000000000000" pitchFamily="50" charset="-128"/>
                <a:ea typeface="BIZ UDPゴシック" panose="020B0400000000000000" pitchFamily="50" charset="-128"/>
              </a:rPr>
              <a:t>202</a:t>
            </a:r>
            <a:r>
              <a:rPr lang="ja-JP" altLang="en-US" sz="1600">
                <a:latin typeface="BIZ UDPゴシック" panose="020B0400000000000000" pitchFamily="50" charset="-128"/>
                <a:ea typeface="BIZ UDPゴシック" panose="020B0400000000000000" pitchFamily="50" charset="-128"/>
              </a:rPr>
              <a:t>４年８月</a:t>
            </a:r>
            <a:r>
              <a:rPr lang="ja-JP" altLang="en-US" sz="1600" dirty="0">
                <a:latin typeface="BIZ UDPゴシック" panose="020B0400000000000000" pitchFamily="50" charset="-128"/>
                <a:ea typeface="BIZ UDPゴシック" panose="020B0400000000000000" pitchFamily="50" charset="-128"/>
              </a:rPr>
              <a:t>改訂版</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25" y="0"/>
            <a:ext cx="3708400" cy="1108553"/>
          </a:xfrm>
          <a:prstGeom prst="rect">
            <a:avLst/>
          </a:prstGeom>
        </p:spPr>
      </p:pic>
      <p:sp>
        <p:nvSpPr>
          <p:cNvPr id="2" name="タイトル 1"/>
          <p:cNvSpPr>
            <a:spLocks noGrp="1"/>
          </p:cNvSpPr>
          <p:nvPr>
            <p:ph type="ctrTitle"/>
          </p:nvPr>
        </p:nvSpPr>
        <p:spPr bwMode="gray">
          <a:xfrm>
            <a:off x="5288" y="2311400"/>
            <a:ext cx="10080625" cy="1299696"/>
          </a:xfrm>
          <a:solidFill>
            <a:schemeClr val="bg1"/>
          </a:solidFill>
        </p:spPr>
        <p:txBody>
          <a:bodyPr anchor="ctr" anchorCtr="0">
            <a:noAutofit/>
          </a:bodyPr>
          <a:lstStyle/>
          <a:p>
            <a:pPr>
              <a:lnSpc>
                <a:spcPct val="100000"/>
              </a:lnSpc>
              <a:spcBef>
                <a:spcPts val="0"/>
              </a:spcBef>
            </a:pPr>
            <a:r>
              <a:rPr kumimoji="1" lang="ja-JP" altLang="en-US" sz="2400" b="1" dirty="0">
                <a:latin typeface="BIZ UDPゴシック" panose="020B0400000000000000" pitchFamily="50" charset="-128"/>
                <a:ea typeface="BIZ UDPゴシック" panose="020B0400000000000000" pitchFamily="50" charset="-128"/>
              </a:rPr>
              <a:t>大阪・関西万博を契機とした</a:t>
            </a:r>
            <a:r>
              <a:rPr lang="ja-JP" altLang="en-US" sz="2400" b="1" dirty="0">
                <a:latin typeface="BIZ UDPゴシック" panose="020B0400000000000000" pitchFamily="50" charset="-128"/>
                <a:ea typeface="BIZ UDPゴシック" panose="020B0400000000000000" pitchFamily="50" charset="-128"/>
              </a:rPr>
              <a:t>「</a:t>
            </a:r>
            <a:r>
              <a:rPr kumimoji="1" lang="ja-JP" altLang="en-US" sz="2400" b="1" dirty="0">
                <a:latin typeface="BIZ UDPゴシック" panose="020B0400000000000000" pitchFamily="50" charset="-128"/>
                <a:ea typeface="BIZ UDPゴシック" panose="020B0400000000000000" pitchFamily="50" charset="-128"/>
              </a:rPr>
              <a:t>未来社会」の実現に向けて</a:t>
            </a:r>
            <a:br>
              <a:rPr lang="en-US" altLang="ja-JP" sz="800" b="1" dirty="0">
                <a:latin typeface="BIZ UDPゴシック" panose="020B0400000000000000" pitchFamily="50" charset="-128"/>
                <a:ea typeface="BIZ UDPゴシック" panose="020B0400000000000000" pitchFamily="50" charset="-128"/>
              </a:rPr>
            </a:br>
            <a:br>
              <a:rPr kumimoji="1" lang="en-US" altLang="ja-JP" sz="2200" b="1" dirty="0">
                <a:latin typeface="BIZ UDPゴシック" panose="020B0400000000000000" pitchFamily="50" charset="-128"/>
                <a:ea typeface="BIZ UDPゴシック" panose="020B0400000000000000" pitchFamily="50" charset="-128"/>
              </a:rPr>
            </a:br>
            <a:r>
              <a:rPr lang="ja-JP" altLang="en-US" sz="2000" b="1" dirty="0">
                <a:latin typeface="BIZ UDPゴシック" panose="020B0400000000000000" pitchFamily="50" charset="-128"/>
                <a:ea typeface="BIZ UDPゴシック" panose="020B0400000000000000" pitchFamily="50" charset="-128"/>
              </a:rPr>
              <a:t>（大阪版万博アクションプラン）</a:t>
            </a:r>
            <a:endParaRPr kumimoji="1" lang="ja-JP" altLang="en-US" sz="1600" b="1" dirty="0">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373743" y="2917172"/>
            <a:ext cx="9274628" cy="0"/>
          </a:xfrm>
          <a:prstGeom prst="line">
            <a:avLst/>
          </a:prstGeom>
          <a:ln w="5715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1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984187870"/>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デジタル技術を</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活用</a:t>
                      </a:r>
                      <a:r>
                        <a:rPr kumimoji="0" lang="ja-JP" altLang="en-US" sz="13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した</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健康づくりの推進</a:t>
                      </a: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0" lang="ja-JP" altLang="en-US"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府が運営する</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健康</a:t>
                      </a:r>
                      <a:r>
                        <a:rPr kumimoji="1" lang="ja-JP" altLang="en-US"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アプリ「アスマイル」等による</a:t>
                      </a:r>
                      <a:br>
                        <a:rPr kumimoji="1" lang="en-US" altLang="ja-JP"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健康活動促進</a:t>
                      </a:r>
                      <a:endParaRPr kumimoji="1" lang="en-US" altLang="ja-JP"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・公民連携による</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スマートヘルスシティの推進</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北大阪健康医療都市（健都）における健康・医療</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のまちづくり</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latin typeface="BIZ UDPゴシック" panose="020B0400000000000000" pitchFamily="50" charset="-128"/>
                          <a:ea typeface="BIZ UDPゴシック" panose="020B0400000000000000" pitchFamily="50" charset="-128"/>
                        </a:rPr>
                        <a:t>□健康寿命</a:t>
                      </a:r>
                      <a:r>
                        <a:rPr lang="ja-JP" altLang="en-US" sz="1300" b="1" dirty="0">
                          <a:solidFill>
                            <a:schemeClr val="tx1"/>
                          </a:solidFill>
                          <a:latin typeface="BIZ UDPゴシック" panose="020B0400000000000000" pitchFamily="50" charset="-128"/>
                          <a:ea typeface="BIZ UDPゴシック" panose="020B0400000000000000" pitchFamily="50" charset="-128"/>
                        </a:rPr>
                        <a:t>の</a:t>
                      </a:r>
                      <a:r>
                        <a:rPr lang="ja-JP" altLang="en-US" sz="1300" b="1" dirty="0">
                          <a:latin typeface="BIZ UDPゴシック" panose="020B0400000000000000" pitchFamily="50" charset="-128"/>
                          <a:ea typeface="BIZ UDPゴシック" panose="020B0400000000000000" pitchFamily="50" charset="-128"/>
                        </a:rPr>
                        <a:t>延伸</a:t>
                      </a:r>
                      <a:endParaRPr lang="en-US" altLang="ja-JP" sz="1000" b="1" strike="sngStrike" dirty="0">
                        <a:solidFill>
                          <a:srgbClr val="FF0000"/>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1" dirty="0">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・デジタルサービスの拡充・提供主体の多様化</a:t>
                      </a:r>
                      <a:endParaRPr lang="en-US" altLang="ja-JP" sz="1100" dirty="0">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・健都における先端技術・サービスの社会実装</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　促進イベント「健都万博」の開催</a:t>
                      </a:r>
                    </a:p>
                    <a:p>
                      <a:pPr marL="0" marR="0" lvl="0" indent="0" algn="l" defTabSz="443194" rtl="0" eaLnBrk="1" fontAlgn="auto" latinLnBrk="0" hangingPunct="1">
                        <a:lnSpc>
                          <a:spcPct val="100000"/>
                        </a:lnSpc>
                        <a:spcBef>
                          <a:spcPts val="0"/>
                        </a:spcBef>
                        <a:spcAft>
                          <a:spcPts val="0"/>
                        </a:spcAft>
                        <a:buClrTx/>
                        <a:buSzTx/>
                        <a:buFontTx/>
                        <a:buNone/>
                        <a:tabLst/>
                        <a:defRPr/>
                      </a:pPr>
                      <a:endParaRPr lang="ja-JP" altLang="en-US" sz="1100" dirty="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1" dirty="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85738" marR="0" lvl="0" indent="-185738" algn="l"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歳若返り”達成</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a:t>
                      </a:r>
                      <a:r>
                        <a:rPr kumimoji="0" lang="ja-JP" altLang="en-US" sz="110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等で</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実証された先端技術・サービス等の普</a:t>
                      </a:r>
                      <a:br>
                        <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及・活用により日常生活の中で自然と健康管理　</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ができる社会の実現</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・次世代ヘルスケアサービスの裾野の拡大により、　</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住民に</a:t>
                      </a:r>
                      <a:r>
                        <a:rPr lang="ja-JP" altLang="en-US" sz="1100" u="none" noProof="0" dirty="0">
                          <a:solidFill>
                            <a:schemeClr val="tx1"/>
                          </a:solidFill>
                          <a:latin typeface="BIZ UDPゴシック" panose="020B0400000000000000" pitchFamily="50" charset="-128"/>
                          <a:ea typeface="BIZ UDPゴシック" panose="020B0400000000000000" pitchFamily="50" charset="-128"/>
                        </a:rPr>
                        <a:t>健康増進に向けた多様な選択肢を提供</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・官民の多様な担い手による</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最先端の技術・サー</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ビスの実装が進む「スマートヘルスシティ」の実</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現</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・健都を核に、新たなヘルスケア産業を創出する</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エコシステムと、住民の健康に係る行動変容の</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好循環を実現</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次世代ヘルスケア</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万博会場では、ヘルスケアデータを</a:t>
            </a:r>
            <a:r>
              <a:rPr lang="en-US" altLang="ja-JP" sz="1200" dirty="0">
                <a:latin typeface="BIZ UDPゴシック" panose="020B0400000000000000" pitchFamily="50" charset="-128"/>
                <a:ea typeface="BIZ UDPゴシック" panose="020B0400000000000000" pitchFamily="50" charset="-128"/>
              </a:rPr>
              <a:t>AI</a:t>
            </a:r>
            <a:r>
              <a:rPr lang="ja-JP" altLang="en-US" sz="1200" dirty="0">
                <a:latin typeface="BIZ UDPゴシック" panose="020B0400000000000000" pitchFamily="50" charset="-128"/>
                <a:ea typeface="BIZ UDPゴシック" panose="020B0400000000000000" pitchFamily="50" charset="-128"/>
              </a:rPr>
              <a:t>分析し、パーソナライズされた健康プログラムを提案することなどを検討。万博会場内外で実証したヘルスケアに関する先端技術・サービスの普及・活用により、世界のモデルとなる健康長寿社会の実現をめざす。</a:t>
            </a:r>
          </a:p>
        </p:txBody>
      </p:sp>
      <p:grpSp>
        <p:nvGrpSpPr>
          <p:cNvPr id="2" name="グループ化 1">
            <a:extLst>
              <a:ext uri="{FF2B5EF4-FFF2-40B4-BE49-F238E27FC236}">
                <a16:creationId xmlns:a16="http://schemas.microsoft.com/office/drawing/2014/main" id="{FDC50691-41D6-4CD4-AE98-E93A41675871}"/>
              </a:ext>
            </a:extLst>
          </p:cNvPr>
          <p:cNvGrpSpPr/>
          <p:nvPr/>
        </p:nvGrpSpPr>
        <p:grpSpPr>
          <a:xfrm>
            <a:off x="3810229" y="3119141"/>
            <a:ext cx="2805386" cy="3197679"/>
            <a:chOff x="3810229" y="2873334"/>
            <a:chExt cx="2805386" cy="3197679"/>
          </a:xfrm>
        </p:grpSpPr>
        <p:sp>
          <p:nvSpPr>
            <p:cNvPr id="15" name="正方形/長方形 14">
              <a:extLst>
                <a:ext uri="{FF2B5EF4-FFF2-40B4-BE49-F238E27FC236}">
                  <a16:creationId xmlns:a16="http://schemas.microsoft.com/office/drawing/2014/main" id="{42AB246C-D6C3-4324-A739-9AC17F6C0836}"/>
                </a:ext>
              </a:extLst>
            </p:cNvPr>
            <p:cNvSpPr/>
            <p:nvPr/>
          </p:nvSpPr>
          <p:spPr>
            <a:xfrm>
              <a:off x="3810229" y="3046185"/>
              <a:ext cx="2460166" cy="3024828"/>
            </a:xfrm>
            <a:prstGeom prst="rect">
              <a:avLst/>
            </a:prstGeom>
            <a:solidFill>
              <a:schemeClr val="bg1"/>
            </a:solidFill>
            <a:ln w="1905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59937" rtl="0" eaLnBrk="1" fontAlgn="auto" latinLnBrk="0" hangingPunct="1">
                <a:lnSpc>
                  <a:spcPct val="100000"/>
                </a:lnSpc>
                <a:spcBef>
                  <a:spcPts val="0"/>
                </a:spcBef>
                <a:buClrTx/>
                <a:buSzTx/>
                <a:buFontTx/>
                <a:buNone/>
                <a:tabLst/>
                <a:defRPr/>
              </a:pPr>
              <a:endParaRPr kumimoji="1" lang="en-US" altLang="ja-JP" sz="8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lvl="0" defTabSz="959937">
                <a:spcAft>
                  <a:spcPts val="300"/>
                </a:spcAft>
                <a:defRPr/>
              </a:pP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パーソナライズされた健康プログラムの実装（大阪</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ヘルスケア</a:t>
              </a: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パビリオン）</a:t>
              </a:r>
              <a:endParaRPr kumimoji="1" lang="en-US" altLang="ja-JP"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85725" lvl="0" indent="-85725" defTabSz="959937">
                <a:defRPr/>
              </a:pPr>
              <a:r>
                <a:rPr kumimoji="1" lang="ja-JP" altLang="en-US" sz="12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パビリオン内</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で取得した</a:t>
              </a:r>
              <a:r>
                <a:rPr kumimoji="1" lang="ja-JP" altLang="en-US" sz="1100" dirty="0">
                  <a:solidFill>
                    <a:schemeClr val="tx1"/>
                  </a:solidFill>
                  <a:latin typeface="BIZ UDPゴシック" panose="020B0400000000000000" pitchFamily="50" charset="-128"/>
                  <a:ea typeface="BIZ UDPゴシック" panose="020B0400000000000000" pitchFamily="50" charset="-128"/>
                </a:rPr>
                <a:t>ヘルスケア</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データを</a:t>
              </a:r>
              <a:r>
                <a:rPr kumimoji="1" lang="ja-JP" altLang="en-US" sz="1100" dirty="0">
                  <a:solidFill>
                    <a:schemeClr val="tx1"/>
                  </a:solidFill>
                  <a:latin typeface="BIZ UDPゴシック" panose="020B0400000000000000" pitchFamily="50" charset="-128"/>
                  <a:ea typeface="BIZ UDPゴシック" panose="020B0400000000000000" pitchFamily="50" charset="-128"/>
                </a:rPr>
                <a:t>基に</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、個人最適化された健康プログラムを提案</a:t>
              </a:r>
            </a:p>
          </p:txBody>
        </p:sp>
        <p:sp>
          <p:nvSpPr>
            <p:cNvPr id="16" name="ホームベース 7">
              <a:extLst>
                <a:ext uri="{FF2B5EF4-FFF2-40B4-BE49-F238E27FC236}">
                  <a16:creationId xmlns:a16="http://schemas.microsoft.com/office/drawing/2014/main" id="{E599356E-2B0A-4C96-A1C9-EC52982B4052}"/>
                </a:ext>
              </a:extLst>
            </p:cNvPr>
            <p:cNvSpPr/>
            <p:nvPr/>
          </p:nvSpPr>
          <p:spPr>
            <a:xfrm>
              <a:off x="3899514" y="2873334"/>
              <a:ext cx="1044000" cy="345699"/>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万博会場</a:t>
              </a:r>
            </a:p>
          </p:txBody>
        </p:sp>
        <p:pic>
          <p:nvPicPr>
            <p:cNvPr id="17" name="図 16"/>
            <p:cNvPicPr>
              <a:picLocks noChangeAspect="1"/>
            </p:cNvPicPr>
            <p:nvPr/>
          </p:nvPicPr>
          <p:blipFill>
            <a:blip r:embed="rId3"/>
            <a:stretch>
              <a:fillRect/>
            </a:stretch>
          </p:blipFill>
          <p:spPr>
            <a:xfrm>
              <a:off x="4421514" y="4822170"/>
              <a:ext cx="1237595" cy="743776"/>
            </a:xfrm>
            <a:prstGeom prst="rect">
              <a:avLst/>
            </a:prstGeom>
          </p:spPr>
        </p:pic>
        <p:sp>
          <p:nvSpPr>
            <p:cNvPr id="20" name="テキスト ボックス 19">
              <a:extLst>
                <a:ext uri="{FF2B5EF4-FFF2-40B4-BE49-F238E27FC236}">
                  <a16:creationId xmlns:a16="http://schemas.microsoft.com/office/drawing/2014/main" id="{233774CE-BB03-49E5-94E8-1F2C71E354FD}"/>
                </a:ext>
              </a:extLst>
            </p:cNvPr>
            <p:cNvSpPr txBox="1"/>
            <p:nvPr/>
          </p:nvSpPr>
          <p:spPr>
            <a:xfrm>
              <a:off x="4421514" y="5565946"/>
              <a:ext cx="2194101" cy="423835"/>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ミライのヘルスケア体験</a:t>
              </a:r>
            </a:p>
            <a:p>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大阪パビリオン出展基本計画</a:t>
              </a:r>
            </a:p>
          </p:txBody>
        </p:sp>
      </p:grpSp>
    </p:spTree>
    <p:extLst>
      <p:ext uri="{BB962C8B-B14F-4D97-AF65-F5344CB8AC3E}">
        <p14:creationId xmlns:p14="http://schemas.microsoft.com/office/powerpoint/2010/main" val="4250386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13822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2197943067"/>
              </p:ext>
            </p:extLst>
          </p:nvPr>
        </p:nvGraphicFramePr>
        <p:xfrm>
          <a:off x="511620" y="3477886"/>
          <a:ext cx="9360001" cy="1346400"/>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5</a:t>
                      </a:r>
                      <a:r>
                        <a:rPr lang="ja-JP" altLang="en-US" sz="800" b="1" u="none" dirty="0">
                          <a:solidFill>
                            <a:schemeClr val="tx1"/>
                          </a:solidFill>
                          <a:latin typeface="+mn-ea"/>
                        </a:rPr>
                        <a:t>」</a:t>
                      </a:r>
                      <a:r>
                        <a:rPr lang="ja-JP" altLang="en-US" sz="800" b="1" dirty="0">
                          <a:solidFill>
                            <a:schemeClr val="tx1"/>
                          </a:solidFill>
                          <a:latin typeface="+mn-ea"/>
                        </a:rPr>
                        <a:t>の記載内容</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en-US" altLang="ja-JP" sz="1000" dirty="0">
                          <a:solidFill>
                            <a:schemeClr val="tx1"/>
                          </a:solidFill>
                          <a:latin typeface="+mn-ea"/>
                        </a:rPr>
                        <a:t>Personal Health Record</a:t>
                      </a:r>
                      <a:r>
                        <a:rPr kumimoji="1" lang="ja-JP" altLang="en-US" sz="1000" dirty="0">
                          <a:solidFill>
                            <a:schemeClr val="tx1"/>
                          </a:solidFill>
                          <a:latin typeface="+mn-ea"/>
                        </a:rPr>
                        <a:t>（</a:t>
                      </a:r>
                      <a:r>
                        <a:rPr kumimoji="1" lang="en-US" altLang="ja-JP" sz="1000" dirty="0">
                          <a:solidFill>
                            <a:schemeClr val="tx1"/>
                          </a:solidFill>
                          <a:latin typeface="+mn-ea"/>
                        </a:rPr>
                        <a:t>PHR</a:t>
                      </a:r>
                      <a:r>
                        <a:rPr kumimoji="1" lang="ja-JP" altLang="en-US" sz="1000" dirty="0">
                          <a:solidFill>
                            <a:schemeClr val="tx1"/>
                          </a:solidFill>
                          <a:latin typeface="+mn-ea"/>
                        </a:rPr>
                        <a:t>）を活⽤した万博体験／優良なアイデア・事業の審査への参画（ヘルスケアビジネスコンテストの開催）</a:t>
                      </a:r>
                      <a:r>
                        <a:rPr kumimoji="1" lang="en-US" altLang="ja-JP" sz="1000" dirty="0">
                          <a:solidFill>
                            <a:schemeClr val="tx1"/>
                          </a:solidFill>
                          <a:latin typeface="+mn-ea"/>
                        </a:rPr>
                        <a:t>&lt;</a:t>
                      </a:r>
                      <a:r>
                        <a:rPr kumimoji="1" lang="ja-JP" altLang="en-US" sz="1000" dirty="0">
                          <a:solidFill>
                            <a:schemeClr val="tx1"/>
                          </a:solidFill>
                          <a:latin typeface="+mn-ea"/>
                        </a:rPr>
                        <a:t>経産省</a:t>
                      </a:r>
                      <a:r>
                        <a:rPr kumimoji="1" lang="en-US" altLang="ja-JP" sz="1000" dirty="0">
                          <a:solidFill>
                            <a:schemeClr val="tx1"/>
                          </a:solidFill>
                          <a:latin typeface="+mn-ea"/>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dirty="0">
                          <a:solidFill>
                            <a:schemeClr val="tx1"/>
                          </a:solidFill>
                          <a:latin typeface="+mn-ea"/>
                        </a:rPr>
                        <a:t>介護ロボット等テクノロジーの普及 ／ スマート・ライフ・プロジェクト</a:t>
                      </a:r>
                      <a:r>
                        <a:rPr kumimoji="1" lang="en-US" altLang="ja-JP" sz="1000" dirty="0">
                          <a:solidFill>
                            <a:schemeClr val="tx1"/>
                          </a:solidFill>
                          <a:latin typeface="+mn-ea"/>
                        </a:rPr>
                        <a:t>〜</a:t>
                      </a:r>
                      <a:r>
                        <a:rPr kumimoji="1" lang="ja-JP" altLang="en-US" sz="1000" dirty="0">
                          <a:solidFill>
                            <a:schemeClr val="tx1"/>
                          </a:solidFill>
                          <a:latin typeface="+mn-ea"/>
                        </a:rPr>
                        <a:t>健康寿命を延ばそう！</a:t>
                      </a:r>
                      <a:r>
                        <a:rPr kumimoji="1" lang="en-US" altLang="ja-JP" sz="1000" dirty="0">
                          <a:solidFill>
                            <a:schemeClr val="tx1"/>
                          </a:solidFill>
                          <a:latin typeface="+mn-ea"/>
                        </a:rPr>
                        <a:t>〜</a:t>
                      </a:r>
                      <a:r>
                        <a:rPr kumimoji="1" lang="ja-JP" altLang="en-US" sz="1000" dirty="0">
                          <a:solidFill>
                            <a:schemeClr val="tx1"/>
                          </a:solidFill>
                          <a:latin typeface="+mn-ea"/>
                        </a:rPr>
                        <a:t> ／ 認知症バリアフリーの取組推進 ／ </a:t>
                      </a:r>
                      <a:r>
                        <a:rPr lang="ja-JP" altLang="en-US" sz="1000" u="none" dirty="0">
                          <a:solidFill>
                            <a:schemeClr val="tx1"/>
                          </a:solidFill>
                        </a:rPr>
                        <a:t>ユニバーサルヘルスカバレッジって大事だね！</a:t>
                      </a:r>
                      <a:r>
                        <a:rPr kumimoji="1" lang="en-US" altLang="ja-JP" sz="1000" dirty="0">
                          <a:solidFill>
                            <a:schemeClr val="tx1"/>
                          </a:solidFill>
                          <a:latin typeface="+mn-ea"/>
                        </a:rPr>
                        <a:t>&lt;</a:t>
                      </a:r>
                      <a:r>
                        <a:rPr kumimoji="1" lang="ja-JP" altLang="en-US" sz="1000" dirty="0">
                          <a:solidFill>
                            <a:schemeClr val="tx1"/>
                          </a:solidFill>
                          <a:latin typeface="+mn-ea"/>
                        </a:rPr>
                        <a:t>厚労省</a:t>
                      </a:r>
                      <a:r>
                        <a:rPr kumimoji="1" lang="en-US" altLang="ja-JP" sz="1000" dirty="0">
                          <a:solidFill>
                            <a:schemeClr val="tx1"/>
                          </a:solidFill>
                          <a:latin typeface="+mn-ea"/>
                        </a:rPr>
                        <a:t>&gt;</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」に上記経産省・</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PHR</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事業および厚労省事業について記載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官民における医療・ヘルスケアデータの相互活用等について、適宜、経済産業省と協議</a:t>
                      </a:r>
                      <a:endParaRPr kumimoji="1" lang="en-US" altLang="ja-JP" sz="1000" b="0" i="0" u="none" strike="sng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620472650"/>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・アスマイルの推進（会員登録数増加に向けた普及啓発、マイナポータルとのデータ連携、民間事業者との連携による機能向上）</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・治療・予防アプリといった次世代スマートヘルス分野のスタートアップの支援など、「大阪スマートシティ戦略</a:t>
                      </a:r>
                      <a:r>
                        <a:rPr kumimoji="1" lang="en-US" altLang="ja-JP" sz="1000" b="1" u="none" dirty="0">
                          <a:solidFill>
                            <a:schemeClr val="tx1"/>
                          </a:solidFill>
                          <a:latin typeface="+mn-ea"/>
                          <a:ea typeface="+mn-ea"/>
                        </a:rPr>
                        <a:t>ver.2.0</a:t>
                      </a:r>
                      <a:r>
                        <a:rPr kumimoji="1" lang="ja-JP" altLang="en-US" sz="1000" b="1" u="none" dirty="0">
                          <a:solidFill>
                            <a:schemeClr val="tx1"/>
                          </a:solidFill>
                          <a:latin typeface="+mn-ea"/>
                          <a:ea typeface="+mn-ea"/>
                        </a:rPr>
                        <a:t>」に基づく、スマートヘルスシティの推進</a:t>
                      </a:r>
                      <a:endParaRPr kumimoji="1" lang="en-US" altLang="ja-JP" sz="1000" b="1" u="none" strike="sngStrik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・北大阪健康医療都市（健都）への企業等の集積及び国立循環器病研究センターや国立健康・栄養研究所を中核とした住民参加型の共創イノベーションの推進及び</a:t>
                      </a:r>
                      <a:r>
                        <a:rPr kumimoji="1" lang="ja-JP" altLang="en-US" sz="1000" b="1" u="none" strike="noStrike" dirty="0">
                          <a:solidFill>
                            <a:schemeClr val="tx1"/>
                          </a:solidFill>
                          <a:latin typeface="+mn-ea"/>
                          <a:ea typeface="+mn-ea"/>
                        </a:rPr>
                        <a:t>情報発信の強化</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・万博を契機とした地域住民の健康づくりに向けた意識の高揚（</a:t>
                      </a:r>
                      <a:r>
                        <a:rPr kumimoji="1" lang="ja-JP" altLang="en-US" sz="1000" b="1" u="none" strike="noStrike" baseline="0" dirty="0">
                          <a:solidFill>
                            <a:schemeClr val="tx1"/>
                          </a:solidFill>
                          <a:latin typeface="+mn-ea"/>
                          <a:ea typeface="+mn-ea"/>
                        </a:rPr>
                        <a:t>検診の受診促進、運動・スポーツを通じた地域住民の健康づくり</a:t>
                      </a:r>
                      <a:r>
                        <a:rPr kumimoji="1" lang="ja-JP" altLang="en-US" sz="1000" b="1" u="none" dirty="0">
                          <a:solidFill>
                            <a:schemeClr val="tx1"/>
                          </a:solidFill>
                          <a:latin typeface="+mn-ea"/>
                          <a:ea typeface="+mn-ea"/>
                        </a:rPr>
                        <a:t>）</a:t>
                      </a:r>
                      <a:endParaRPr kumimoji="1" lang="en-US" altLang="ja-JP" sz="1000" b="1" u="none"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696385"/>
            <a:ext cx="9251210" cy="387594"/>
          </a:xfrm>
          <a:prstGeom prst="rect">
            <a:avLst/>
          </a:prstGeom>
          <a:noFill/>
          <a:ln w="6350">
            <a:noFill/>
            <a:prstDash val="solid"/>
          </a:ln>
        </p:spPr>
        <p:txBody>
          <a:bodyPr wrap="square" rtlCol="0" anchor="ctr" anchorCtr="0">
            <a:noAutofit/>
          </a:bodyPr>
          <a:lstStyle/>
          <a:p>
            <a:r>
              <a:rPr kumimoji="1" lang="ja-JP" altLang="en-US" sz="1000" i="0" strike="noStrike" kern="1200" cap="none" spc="0" normalizeH="0" baseline="0" noProof="0" dirty="0">
                <a:ln>
                  <a:noFill/>
                </a:ln>
                <a:effectLst/>
                <a:uLnTx/>
                <a:uFillTx/>
                <a:latin typeface="Calibri" panose="020F0502020204030204"/>
                <a:ea typeface="游ゴシック" panose="020B0400000000000000" pitchFamily="50" charset="-128"/>
              </a:rPr>
              <a:t>▷</a:t>
            </a:r>
            <a:r>
              <a:rPr kumimoji="1" lang="ja-JP" altLang="en-US" sz="1000" dirty="0"/>
              <a:t>官民における医療・ヘルスケアデータの相互活用・標準化のためのさらなる取組強化</a:t>
            </a:r>
          </a:p>
        </p:txBody>
      </p:sp>
      <p:graphicFrame>
        <p:nvGraphicFramePr>
          <p:cNvPr id="30" name="表 29"/>
          <p:cNvGraphicFramePr>
            <a:graphicFrameLocks noGrp="1"/>
          </p:cNvGraphicFramePr>
          <p:nvPr>
            <p:extLst>
              <p:ext uri="{D42A27DB-BD31-4B8C-83A1-F6EECF244321}">
                <p14:modId xmlns:p14="http://schemas.microsoft.com/office/powerpoint/2010/main" val="589201553"/>
              </p:ext>
            </p:extLst>
          </p:nvPr>
        </p:nvGraphicFramePr>
        <p:xfrm>
          <a:off x="482432" y="5646115"/>
          <a:ext cx="9389187" cy="628283"/>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628283">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prstClr val="black"/>
                          </a:solidFill>
                          <a:effectLst/>
                          <a:uLnTx/>
                          <a:uFillTx/>
                          <a:latin typeface="+mn-lt"/>
                          <a:ea typeface="+mn-ea"/>
                          <a:cs typeface="+mn-cs"/>
                        </a:rPr>
                        <a:t>健康長寿社会の実現に向けた、次世代ヘルスケアサービスの創出の促進　　</a:t>
                      </a:r>
                      <a:endParaRPr kumimoji="1" lang="en-US" altLang="ja-JP" sz="1050" b="1" i="0" u="none" strike="noStrike" kern="1200" cap="none" spc="0" normalizeH="0" baseline="0" noProof="0" dirty="0">
                        <a:ln>
                          <a:noFill/>
                        </a:ln>
                        <a:solidFill>
                          <a:prstClr val="black"/>
                        </a:solidFill>
                        <a:effectLst/>
                        <a:uLnTx/>
                        <a:uFillTx/>
                        <a:latin typeface="+mn-lt"/>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lt"/>
                          <a:ea typeface="+mn-ea"/>
                          <a:cs typeface="+mn-cs"/>
                        </a:rPr>
                        <a:t>　・利用者の利便性向上に向けたヘルスケアデータの連携に係る財政支援</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lt"/>
                          <a:ea typeface="+mn-ea"/>
                          <a:cs typeface="+mn-cs"/>
                        </a:rPr>
                        <a:t>　・医療・ヘルスケアデータの利活用活性化に向けたルール整備・標準化に対する支援</a:t>
                      </a:r>
                      <a:endParaRPr kumimoji="1" lang="ja-JP" altLang="en-US" sz="1050" b="0" dirty="0"/>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219926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２　モビリティ</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904203" y="4314825"/>
            <a:ext cx="6300793" cy="1477328"/>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③ 空飛ぶクルマ</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④ 自動運転</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⑤ </a:t>
            </a:r>
            <a:r>
              <a:rPr kumimoji="1" lang="en-US" altLang="ja-JP" sz="1500" dirty="0">
                <a:latin typeface="BIZ UDPゴシック" panose="020B0400000000000000" pitchFamily="50" charset="-128"/>
                <a:ea typeface="BIZ UDPゴシック" panose="020B0400000000000000" pitchFamily="50" charset="-128"/>
              </a:rPr>
              <a:t>MaaS</a:t>
            </a:r>
            <a:r>
              <a:rPr kumimoji="1" lang="ja-JP" altLang="en-US" sz="1500" dirty="0">
                <a:latin typeface="BIZ UDPゴシック" panose="020B0400000000000000" pitchFamily="50" charset="-128"/>
                <a:ea typeface="BIZ UDPゴシック" panose="020B0400000000000000" pitchFamily="50" charset="-128"/>
              </a:rPr>
              <a:t>（マース）</a:t>
            </a:r>
            <a:endParaRPr kumimoji="1" lang="en-US" altLang="ja-JP" sz="1500" dirty="0">
              <a:latin typeface="BIZ UDPゴシック" panose="020B0400000000000000" pitchFamily="50" charset="-128"/>
              <a:ea typeface="BIZ UDPゴシック" panose="020B0400000000000000" pitchFamily="50" charset="-128"/>
            </a:endParaRPr>
          </a:p>
          <a:p>
            <a:pPr marL="357188" indent="-85725">
              <a:spcBef>
                <a:spcPts val="600"/>
              </a:spcBef>
              <a:defRPr/>
            </a:pPr>
            <a:r>
              <a:rPr kumimoji="1" lang="ja-JP" altLang="en-US" sz="1500" dirty="0">
                <a:latin typeface="BIZ UDPゴシック" panose="020B0400000000000000" pitchFamily="50" charset="-128"/>
                <a:ea typeface="BIZ UDPゴシック" panose="020B0400000000000000" pitchFamily="50" charset="-128"/>
              </a:rPr>
              <a:t>⑥　ゼロエミッションモビリティ</a:t>
            </a: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5781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正方形/長方形 26"/>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「モビリティ」分野における未来社会の姿</a:t>
            </a:r>
          </a:p>
        </p:txBody>
      </p:sp>
      <p:sp>
        <p:nvSpPr>
          <p:cNvPr id="28" name="角丸四角形 27"/>
          <p:cNvSpPr/>
          <p:nvPr/>
        </p:nvSpPr>
        <p:spPr>
          <a:xfrm>
            <a:off x="1207328" y="3666111"/>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最先端の自動運転の実現</a:t>
            </a:r>
          </a:p>
        </p:txBody>
      </p:sp>
      <p:sp>
        <p:nvSpPr>
          <p:cNvPr id="29" name="テキスト ボックス 28"/>
          <p:cNvSpPr txBox="1"/>
          <p:nvPr/>
        </p:nvSpPr>
        <p:spPr>
          <a:xfrm>
            <a:off x="1207328" y="4029897"/>
            <a:ext cx="3359651" cy="461665"/>
          </a:xfrm>
          <a:prstGeom prst="rect">
            <a:avLst/>
          </a:prstGeom>
          <a:noFill/>
        </p:spPr>
        <p:txBody>
          <a:bodyPr wrap="square" rtlCol="0" anchor="ctr">
            <a:spAutoFit/>
          </a:bodyPr>
          <a:lstStyle/>
          <a:p>
            <a:pPr marL="108000" marR="0" lvl="0" indent="-45720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BIZ UDPゴシック" panose="020B0400000000000000" pitchFamily="50" charset="-128"/>
                <a:cs typeface="+mn-cs"/>
              </a:rPr>
              <a:t>安全・快適な未来のモビリティ社会を拓く先駆けとなる。</a:t>
            </a:r>
            <a:endParaRPr kumimoji="0" lang="ja-JP" altLang="en-US" sz="1200" b="0" i="0" u="none" strike="noStrike" kern="1200" cap="none" spc="0" normalizeH="0" baseline="0" noProof="0" dirty="0">
              <a:ln>
                <a:noFill/>
              </a:ln>
              <a:solidFill>
                <a:prstClr val="black"/>
              </a:solidFill>
              <a:effectLst/>
              <a:uLnTx/>
              <a:uFillTx/>
              <a:latin typeface="Calibri Light" panose="020F0302020204030204"/>
              <a:ea typeface="BIZ UDPゴシック" panose="020B0400000000000000" pitchFamily="50" charset="-128"/>
              <a:cs typeface="+mn-cs"/>
            </a:endParaRPr>
          </a:p>
        </p:txBody>
      </p:sp>
      <p:sp>
        <p:nvSpPr>
          <p:cNvPr id="30" name="テキスト ボックス 29"/>
          <p:cNvSpPr txBox="1"/>
          <p:nvPr/>
        </p:nvSpPr>
        <p:spPr>
          <a:xfrm>
            <a:off x="1177105" y="1938014"/>
            <a:ext cx="7821752" cy="738664"/>
          </a:xfrm>
          <a:prstGeom prst="rect">
            <a:avLst/>
          </a:prstGeom>
          <a:noFill/>
        </p:spPr>
        <p:txBody>
          <a:bodyPr wrap="square" rtlCol="0">
            <a:spAutoFit/>
          </a:bodyPr>
          <a:lstStyle/>
          <a:p>
            <a:pPr lvl="0" defTabSz="378013">
              <a:defRPr/>
            </a:pP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空飛ぶクルマや自動運転、</a:t>
            </a:r>
            <a:r>
              <a:rPr kumimoji="0" lang="en-US" altLang="ja-JP"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MaaS</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により、便利でスマートな新しい移動サービス</a:t>
            </a:r>
            <a:r>
              <a:rPr kumimoji="0" lang="ja-JP" altLang="en-US" sz="1400" b="0" i="0"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を実現。さらに、</a:t>
            </a:r>
            <a:r>
              <a:rPr lang="ja-JP" altLang="en-US" sz="1400" dirty="0">
                <a:latin typeface="BIZ UDPゴシック" panose="020B0400000000000000" pitchFamily="50" charset="-128"/>
                <a:ea typeface="BIZ UDPゴシック" panose="020B0400000000000000" pitchFamily="50" charset="-128"/>
              </a:rPr>
              <a:t>ゼロエミッションモビリティによる温室効果ガス（</a:t>
            </a:r>
            <a:r>
              <a:rPr lang="en-US" altLang="ja-JP" sz="1400" dirty="0">
                <a:latin typeface="BIZ UDPゴシック" panose="020B0400000000000000" pitchFamily="50" charset="-128"/>
                <a:ea typeface="BIZ UDPゴシック" panose="020B0400000000000000" pitchFamily="50" charset="-128"/>
              </a:rPr>
              <a:t>CO</a:t>
            </a:r>
            <a:r>
              <a:rPr lang="en-US" altLang="ja-JP" sz="11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）排出削減により、</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移動の課題解決や新たな関連ビジネスの創出などにつなげ、次世代モビリティの分野で世界をリードしていく。</a:t>
            </a:r>
          </a:p>
        </p:txBody>
      </p:sp>
      <p:sp>
        <p:nvSpPr>
          <p:cNvPr id="31" name="角丸四角形 30"/>
          <p:cNvSpPr/>
          <p:nvPr/>
        </p:nvSpPr>
        <p:spPr>
          <a:xfrm>
            <a:off x="1177105" y="4620096"/>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関西広域での</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の展開</a:t>
            </a:r>
          </a:p>
        </p:txBody>
      </p:sp>
      <p:sp>
        <p:nvSpPr>
          <p:cNvPr id="32" name="正方形/長方形 31"/>
          <p:cNvSpPr/>
          <p:nvPr/>
        </p:nvSpPr>
        <p:spPr>
          <a:xfrm>
            <a:off x="1207328" y="3079698"/>
            <a:ext cx="3439368"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空飛ぶクルマの</a:t>
            </a:r>
            <a:r>
              <a:rPr kumimoji="0" lang="ja-JP" altLang="en-US" sz="12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商用</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運航を実現し、大阪から空の移動革命を起こす。</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 name="角丸四角形 32"/>
          <p:cNvSpPr/>
          <p:nvPr/>
        </p:nvSpPr>
        <p:spPr>
          <a:xfrm>
            <a:off x="1177105" y="2720653"/>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空飛ぶクルマ</a:t>
            </a:r>
            <a:r>
              <a:rPr kumimoji="0" lang="ja-JP" altLang="en-US" sz="1400" b="1"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「商用の運航」の</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実現</a:t>
            </a:r>
          </a:p>
        </p:txBody>
      </p:sp>
      <p:sp>
        <p:nvSpPr>
          <p:cNvPr id="34" name="正方形/長方形 33"/>
          <p:cNvSpPr/>
          <p:nvPr/>
        </p:nvSpPr>
        <p:spPr>
          <a:xfrm>
            <a:off x="1177105" y="5037653"/>
            <a:ext cx="3420099"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関西広域で</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を実現。ストレスフリーな移動と関西一円への周遊を促進。</a:t>
            </a:r>
          </a:p>
        </p:txBody>
      </p:sp>
      <p:sp>
        <p:nvSpPr>
          <p:cNvPr id="35" name="テキスト ボックス 34"/>
          <p:cNvSpPr txBox="1"/>
          <p:nvPr/>
        </p:nvSpPr>
        <p:spPr>
          <a:xfrm>
            <a:off x="5380456" y="5714101"/>
            <a:ext cx="3396416"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（出典）経済産業省ウェブサイト</a:t>
            </a:r>
            <a:endPar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317" y="2937209"/>
            <a:ext cx="3704540" cy="2778406"/>
          </a:xfrm>
          <a:prstGeom prst="rect">
            <a:avLst/>
          </a:prstGeom>
          <a:effectLst>
            <a:softEdge rad="127000"/>
          </a:effectLst>
        </p:spPr>
      </p:pic>
      <p:sp>
        <p:nvSpPr>
          <p:cNvPr id="37" name="正方形/長方形 36"/>
          <p:cNvSpPr/>
          <p:nvPr/>
        </p:nvSpPr>
        <p:spPr>
          <a:xfrm>
            <a:off x="2148739" y="877725"/>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正方形/長方形 37"/>
          <p:cNvSpPr/>
          <p:nvPr/>
        </p:nvSpPr>
        <p:spPr>
          <a:xfrm>
            <a:off x="1456622" y="119154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世界をリードする次世代モビリティの実現</a:t>
            </a:r>
          </a:p>
        </p:txBody>
      </p:sp>
      <p:sp>
        <p:nvSpPr>
          <p:cNvPr id="39" name="スライド番号プレースホルダー 1"/>
          <p:cNvSpPr>
            <a:spLocks noGrp="1"/>
          </p:cNvSpPr>
          <p:nvPr>
            <p:ph type="sldNum" sz="quarter" idx="4294967295"/>
          </p:nvPr>
        </p:nvSpPr>
        <p:spPr>
          <a:xfrm>
            <a:off x="9662615" y="6816016"/>
            <a:ext cx="418010" cy="38329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10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1177104" y="5572030"/>
            <a:ext cx="3348001"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ゼロエミッションモビリティの普及</a:t>
            </a:r>
          </a:p>
        </p:txBody>
      </p:sp>
      <p:sp>
        <p:nvSpPr>
          <p:cNvPr id="22" name="正方形/長方形 21"/>
          <p:cNvSpPr/>
          <p:nvPr/>
        </p:nvSpPr>
        <p:spPr>
          <a:xfrm>
            <a:off x="1177105" y="5989587"/>
            <a:ext cx="3420099"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移動におけるＣＯ２排出量ゼロに向け、</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EV</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バスの普及や、</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EV</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船の開発・実証を促進。</a:t>
            </a:r>
          </a:p>
        </p:txBody>
      </p:sp>
    </p:spTree>
    <p:extLst>
      <p:ext uri="{BB962C8B-B14F-4D97-AF65-F5344CB8AC3E}">
        <p14:creationId xmlns:p14="http://schemas.microsoft.com/office/powerpoint/2010/main" val="513355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137070977"/>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□空飛ぶクルマの開発や実用化</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に向けた議論が加速</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・「空飛ぶクルマ 大阪ラウンドテーブル」設置</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2020</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11</a:t>
                      </a:r>
                      <a:r>
                        <a:rPr lang="ja-JP" altLang="en-US" sz="1100" dirty="0">
                          <a:solidFill>
                            <a:schemeClr val="tx1"/>
                          </a:solidFill>
                          <a:latin typeface="BIZ UDPゴシック" panose="020B0400000000000000" pitchFamily="50" charset="-128"/>
                          <a:ea typeface="BIZ UDPゴシック" panose="020B0400000000000000" pitchFamily="50" charset="-128"/>
                        </a:rPr>
                        <a:t>月）</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・「大阪版ロードマップ」を策定</a:t>
                      </a:r>
                      <a:r>
                        <a:rPr lang="ja-JP" altLang="en-US" sz="1100" u="none" dirty="0">
                          <a:solidFill>
                            <a:schemeClr val="tx1"/>
                          </a:solidFill>
                          <a:latin typeface="BIZ UDPゴシック" panose="020B0400000000000000" pitchFamily="50" charset="-128"/>
                          <a:ea typeface="BIZ UDPゴシック" panose="020B0400000000000000" pitchFamily="50" charset="-128"/>
                        </a:rPr>
                        <a:t>（２０２</a:t>
                      </a:r>
                      <a:r>
                        <a:rPr lang="en-US" altLang="ja-JP" sz="1100" u="none" dirty="0">
                          <a:solidFill>
                            <a:schemeClr val="tx1"/>
                          </a:solidFill>
                          <a:latin typeface="BIZ UDPゴシック" panose="020B0400000000000000" pitchFamily="50" charset="-128"/>
                          <a:ea typeface="BIZ UDPゴシック" panose="020B0400000000000000" pitchFamily="50" charset="-128"/>
                        </a:rPr>
                        <a:t>2</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r>
                        <a:rPr lang="en-US" altLang="ja-JP" sz="1100" u="none" dirty="0">
                          <a:solidFill>
                            <a:schemeClr val="tx1"/>
                          </a:solidFill>
                          <a:latin typeface="BIZ UDPゴシック" panose="020B0400000000000000" pitchFamily="50" charset="-128"/>
                          <a:ea typeface="BIZ UDPゴシック" panose="020B0400000000000000" pitchFamily="50" charset="-128"/>
                        </a:rPr>
                        <a:t>3</a:t>
                      </a:r>
                      <a:r>
                        <a:rPr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・「大阪・関西万博空飛ぶクルマ準備会議」設置</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lang="en-US" altLang="ja-JP" sz="1100" u="none" dirty="0">
                          <a:solidFill>
                            <a:schemeClr val="tx1"/>
                          </a:solidFill>
                          <a:latin typeface="BIZ UDPゴシック" panose="020B0400000000000000" pitchFamily="50" charset="-128"/>
                          <a:ea typeface="BIZ UDPゴシック" panose="020B0400000000000000" pitchFamily="50" charset="-128"/>
                        </a:rPr>
                        <a:t>2023</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r>
                        <a:rPr lang="en-US" altLang="ja-JP" sz="1100" u="none" dirty="0">
                          <a:solidFill>
                            <a:schemeClr val="tx1"/>
                          </a:solidFill>
                          <a:latin typeface="BIZ UDPゴシック" panose="020B0400000000000000" pitchFamily="50" charset="-128"/>
                          <a:ea typeface="BIZ UDPゴシック" panose="020B0400000000000000" pitchFamily="50" charset="-128"/>
                        </a:rPr>
                        <a:t>2</a:t>
                      </a:r>
                      <a:r>
                        <a:rPr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□課題抽出のための実証実験</a:t>
                      </a: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・離着陸場の可能性調査</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・運用性の検証</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・事業可能性の検証</a:t>
                      </a:r>
                      <a:endParaRPr kumimoji="1" lang="en-US" altLang="ja-JP" sz="1100" u="sng"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・空飛ぶクルマ実機による有人実証飛行　</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・運航管理システムの検証　　等</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□ベイエリア中心</a:t>
                      </a:r>
                      <a:r>
                        <a:rPr lang="ja-JP" altLang="en-US" sz="1300" b="1" strike="noStrike" dirty="0">
                          <a:solidFill>
                            <a:schemeClr val="tx1"/>
                          </a:solidFill>
                          <a:latin typeface="BIZ UDPゴシック" panose="020B0400000000000000" pitchFamily="50" charset="-128"/>
                          <a:ea typeface="BIZ UDPゴシック" panose="020B0400000000000000" pitchFamily="50" charset="-128"/>
                        </a:rPr>
                        <a:t>に「商用運航」を</a:t>
                      </a: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実現し、万博会場アクセスに活用</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・パイロット搭乗</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・定期路線運航（空飛ぶタクシー・娯楽・観光）</a:t>
                      </a:r>
                    </a:p>
                    <a:p>
                      <a:pPr marL="0" indent="0" defTabSz="443194">
                        <a:lnSpc>
                          <a:spcPct val="100000"/>
                        </a:lnSpc>
                        <a:spcBef>
                          <a:spcPts val="0"/>
                        </a:spcBef>
                        <a:spcAft>
                          <a:spcPts val="0"/>
                        </a:spcAft>
                        <a:defRPr/>
                      </a:pPr>
                      <a:endParaRPr lang="en-US" altLang="ja-JP" sz="1100" b="1" dirty="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□都市部中心を含む「商用運航」が拡大</a:t>
                      </a: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・関西各地での複数運航の実施</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・自動・自律飛行（パイロットレス）／オンデマンド　</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baseline="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運航へ段階的に移行　</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③　空飛ぶクルマ</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646331"/>
          </a:xfrm>
          <a:prstGeom prst="rect">
            <a:avLst/>
          </a:prstGeom>
          <a:noFill/>
          <a:ln w="6350">
            <a:noFill/>
            <a:prstDash val="dash"/>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大阪・関西万博を、多様なプレイヤーによるイノベーションを誘発し、社会実装していく「未来社会の実験場」とするため、多様なチャレンジを会場内外で生み出す仕掛けづくりを進めていく。そのシンボルとして、万博会場の立地特性を最大限に活かした「空飛ぶクルマ」</a:t>
            </a:r>
            <a:r>
              <a:rPr lang="ja-JP" altLang="en-US" sz="1200" dirty="0">
                <a:latin typeface="BIZ UDPゴシック" panose="020B0400000000000000" pitchFamily="50" charset="-128"/>
                <a:ea typeface="BIZ UDPゴシック" panose="020B0400000000000000" pitchFamily="50" charset="-128"/>
              </a:rPr>
              <a:t>の商用</a:t>
            </a:r>
            <a:r>
              <a:rPr lang="ja-JP" altLang="en-US" sz="1200" dirty="0">
                <a:solidFill>
                  <a:prstClr val="black"/>
                </a:solidFill>
                <a:latin typeface="BIZ UDPゴシック" panose="020B0400000000000000" pitchFamily="50" charset="-128"/>
                <a:ea typeface="BIZ UDPゴシック" panose="020B0400000000000000" pitchFamily="50" charset="-128"/>
              </a:rPr>
              <a:t>運航を実現し、大阪・関西をはじめわが国が、次世代モビリティの分野で世界をリードすることをめざす。</a:t>
            </a:r>
          </a:p>
        </p:txBody>
      </p:sp>
      <p:sp>
        <p:nvSpPr>
          <p:cNvPr id="38" name="テキスト ボックス 37">
            <a:extLst>
              <a:ext uri="{FF2B5EF4-FFF2-40B4-BE49-F238E27FC236}">
                <a16:creationId xmlns:a16="http://schemas.microsoft.com/office/drawing/2014/main" id="{233774CE-BB03-49E5-94E8-1F2C71E354FD}"/>
              </a:ext>
            </a:extLst>
          </p:cNvPr>
          <p:cNvSpPr txBox="1"/>
          <p:nvPr/>
        </p:nvSpPr>
        <p:spPr>
          <a:xfrm>
            <a:off x="3927793" y="4445187"/>
            <a:ext cx="2340060" cy="294610"/>
          </a:xfrm>
          <a:prstGeom prst="rect">
            <a:avLst/>
          </a:prstGeom>
          <a:noFill/>
        </p:spPr>
        <p:txBody>
          <a:bodyPr wrap="square" lIns="0" tIns="0" rIns="0" bIns="0" rtlCol="0" anchor="ctr" anchorCtr="0">
            <a:noAutofit/>
          </a:bodyPr>
          <a:lstStyle/>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（一部加工）</a:t>
            </a:r>
          </a:p>
        </p:txBody>
      </p:sp>
      <p:grpSp>
        <p:nvGrpSpPr>
          <p:cNvPr id="39" name="グループ化 38"/>
          <p:cNvGrpSpPr/>
          <p:nvPr/>
        </p:nvGrpSpPr>
        <p:grpSpPr>
          <a:xfrm>
            <a:off x="3841269" y="3014926"/>
            <a:ext cx="2005030" cy="1388562"/>
            <a:chOff x="4770659" y="2895005"/>
            <a:chExt cx="2005030" cy="1388562"/>
          </a:xfrm>
        </p:grpSpPr>
        <p:grpSp>
          <p:nvGrpSpPr>
            <p:cNvPr id="40" name="グループ化 39"/>
            <p:cNvGrpSpPr/>
            <p:nvPr/>
          </p:nvGrpSpPr>
          <p:grpSpPr>
            <a:xfrm>
              <a:off x="5062431" y="2895005"/>
              <a:ext cx="1713258" cy="1388562"/>
              <a:chOff x="4307396" y="2822210"/>
              <a:chExt cx="1713258" cy="1388562"/>
            </a:xfrm>
          </p:grpSpPr>
          <p:grpSp>
            <p:nvGrpSpPr>
              <p:cNvPr id="44" name="グループ化 43">
                <a:extLst>
                  <a:ext uri="{FF2B5EF4-FFF2-40B4-BE49-F238E27FC236}">
                    <a16:creationId xmlns:a16="http://schemas.microsoft.com/office/drawing/2014/main" id="{FC300622-8B3C-4404-ADF8-8E9527A5377B}"/>
                  </a:ext>
                </a:extLst>
              </p:cNvPr>
              <p:cNvGrpSpPr>
                <a:grpSpLocks noChangeAspect="1"/>
              </p:cNvGrpSpPr>
              <p:nvPr/>
            </p:nvGrpSpPr>
            <p:grpSpPr>
              <a:xfrm>
                <a:off x="4307396" y="2822210"/>
                <a:ext cx="1713258" cy="1368000"/>
                <a:chOff x="958326" y="3419998"/>
                <a:chExt cx="1893600" cy="1512000"/>
              </a:xfrm>
            </p:grpSpPr>
            <p:sp>
              <p:nvSpPr>
                <p:cNvPr id="53" name="正方形/長方形 52">
                  <a:extLst>
                    <a:ext uri="{FF2B5EF4-FFF2-40B4-BE49-F238E27FC236}">
                      <a16:creationId xmlns:a16="http://schemas.microsoft.com/office/drawing/2014/main" id="{8BC1D7C2-61E6-481E-9359-A5670D789E8B}"/>
                    </a:ext>
                  </a:extLst>
                </p:cNvPr>
                <p:cNvSpPr/>
                <p:nvPr/>
              </p:nvSpPr>
              <p:spPr bwMode="gray">
                <a:xfrm>
                  <a:off x="958326" y="3419998"/>
                  <a:ext cx="1884908" cy="1512000"/>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54" name="図 53">
                  <a:extLst>
                    <a:ext uri="{FF2B5EF4-FFF2-40B4-BE49-F238E27FC236}">
                      <a16:creationId xmlns:a16="http://schemas.microsoft.com/office/drawing/2014/main" id="{7335C9A8-5147-422C-8E4F-17F91F30D805}"/>
                    </a:ext>
                  </a:extLst>
                </p:cNvPr>
                <p:cNvPicPr>
                  <a:picLocks noChangeAspect="1"/>
                </p:cNvPicPr>
                <p:nvPr/>
              </p:nvPicPr>
              <p:blipFill rotWithShape="1">
                <a:blip r:embed="rId3"/>
                <a:srcRect l="36116" t="30359" r="24241" b="32343"/>
                <a:stretch/>
              </p:blipFill>
              <p:spPr>
                <a:xfrm>
                  <a:off x="958327" y="3419998"/>
                  <a:ext cx="1893599" cy="1511162"/>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55" name="楕円 54">
                  <a:extLst>
                    <a:ext uri="{FF2B5EF4-FFF2-40B4-BE49-F238E27FC236}">
                      <a16:creationId xmlns:a16="http://schemas.microsoft.com/office/drawing/2014/main" id="{6EE41140-4C89-4651-BA1A-CCD90315F6B0}"/>
                    </a:ext>
                  </a:extLst>
                </p:cNvPr>
                <p:cNvSpPr/>
                <p:nvPr/>
              </p:nvSpPr>
              <p:spPr bwMode="gray">
                <a:xfrm>
                  <a:off x="1313708" y="3991078"/>
                  <a:ext cx="952652" cy="906316"/>
                </a:xfrm>
                <a:prstGeom prst="ellipse">
                  <a:avLst/>
                </a:prstGeom>
                <a:solidFill>
                  <a:srgbClr val="FFC000">
                    <a:alpha val="1000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6" name="円弧 55">
                  <a:extLst>
                    <a:ext uri="{FF2B5EF4-FFF2-40B4-BE49-F238E27FC236}">
                      <a16:creationId xmlns:a16="http://schemas.microsoft.com/office/drawing/2014/main" id="{E7D35028-E533-45ED-8B00-242AB576EFEC}"/>
                    </a:ext>
                  </a:extLst>
                </p:cNvPr>
                <p:cNvSpPr/>
                <p:nvPr/>
              </p:nvSpPr>
              <p:spPr bwMode="gray">
                <a:xfrm rot="18210099" flipH="1" flipV="1">
                  <a:off x="1604795" y="4252319"/>
                  <a:ext cx="619124" cy="424069"/>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7" name="円弧 56">
                  <a:extLst>
                    <a:ext uri="{FF2B5EF4-FFF2-40B4-BE49-F238E27FC236}">
                      <a16:creationId xmlns:a16="http://schemas.microsoft.com/office/drawing/2014/main" id="{43F3AE5A-15E4-499E-9480-04E2F53ED866}"/>
                    </a:ext>
                  </a:extLst>
                </p:cNvPr>
                <p:cNvSpPr/>
                <p:nvPr/>
              </p:nvSpPr>
              <p:spPr bwMode="gray">
                <a:xfrm rot="20407907" flipH="1" flipV="1">
                  <a:off x="2058884" y="4159693"/>
                  <a:ext cx="95949" cy="89949"/>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8" name="円弧 57">
                  <a:extLst>
                    <a:ext uri="{FF2B5EF4-FFF2-40B4-BE49-F238E27FC236}">
                      <a16:creationId xmlns:a16="http://schemas.microsoft.com/office/drawing/2014/main" id="{58594B74-22EE-4A58-987B-322F271B7D9D}"/>
                    </a:ext>
                  </a:extLst>
                </p:cNvPr>
                <p:cNvSpPr/>
                <p:nvPr/>
              </p:nvSpPr>
              <p:spPr bwMode="gray">
                <a:xfrm rot="19895116" flipH="1" flipV="1">
                  <a:off x="1295679" y="4252028"/>
                  <a:ext cx="811012" cy="281274"/>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9" name="円弧 58">
                  <a:extLst>
                    <a:ext uri="{FF2B5EF4-FFF2-40B4-BE49-F238E27FC236}">
                      <a16:creationId xmlns:a16="http://schemas.microsoft.com/office/drawing/2014/main" id="{730AC356-A7AC-46A1-BADE-E14BED49BD6C}"/>
                    </a:ext>
                  </a:extLst>
                </p:cNvPr>
                <p:cNvSpPr/>
                <p:nvPr/>
              </p:nvSpPr>
              <p:spPr bwMode="gray">
                <a:xfrm rot="171797" flipH="1" flipV="1">
                  <a:off x="1650397" y="4123707"/>
                  <a:ext cx="426726" cy="226563"/>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0" name="楕円 59">
                  <a:extLst>
                    <a:ext uri="{FF2B5EF4-FFF2-40B4-BE49-F238E27FC236}">
                      <a16:creationId xmlns:a16="http://schemas.microsoft.com/office/drawing/2014/main" id="{98BF4D4F-C9C0-41B3-97B0-352298857C0F}"/>
                    </a:ext>
                  </a:extLst>
                </p:cNvPr>
                <p:cNvSpPr/>
                <p:nvPr/>
              </p:nvSpPr>
              <p:spPr bwMode="gray">
                <a:xfrm>
                  <a:off x="1640311" y="4619692"/>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1" name="楕円 60">
                  <a:extLst>
                    <a:ext uri="{FF2B5EF4-FFF2-40B4-BE49-F238E27FC236}">
                      <a16:creationId xmlns:a16="http://schemas.microsoft.com/office/drawing/2014/main" id="{67050AB0-C476-4DA7-9E35-993AF491345B}"/>
                    </a:ext>
                  </a:extLst>
                </p:cNvPr>
                <p:cNvSpPr/>
                <p:nvPr/>
              </p:nvSpPr>
              <p:spPr bwMode="gray">
                <a:xfrm>
                  <a:off x="2024664" y="4154643"/>
                  <a:ext cx="53712" cy="53712"/>
                </a:xfrm>
                <a:prstGeom prst="ellipse">
                  <a:avLst/>
                </a:prstGeom>
                <a:solidFill>
                  <a:schemeClr val="bg1"/>
                </a:solidFill>
                <a:ln w="12700" algn="ctr">
                  <a:solidFill>
                    <a:schemeClr val="tx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62" name="楕円 61">
                  <a:extLst>
                    <a:ext uri="{FF2B5EF4-FFF2-40B4-BE49-F238E27FC236}">
                      <a16:creationId xmlns:a16="http://schemas.microsoft.com/office/drawing/2014/main" id="{246342A8-5777-4CB9-95B0-109FAD940D0E}"/>
                    </a:ext>
                  </a:extLst>
                </p:cNvPr>
                <p:cNvSpPr/>
                <p:nvPr/>
              </p:nvSpPr>
              <p:spPr bwMode="gray">
                <a:xfrm>
                  <a:off x="1609035" y="4191057"/>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3" name="楕円 62">
                  <a:extLst>
                    <a:ext uri="{FF2B5EF4-FFF2-40B4-BE49-F238E27FC236}">
                      <a16:creationId xmlns:a16="http://schemas.microsoft.com/office/drawing/2014/main" id="{71FC0DF2-A85B-46A4-A40B-74C5651D9F3A}"/>
                    </a:ext>
                  </a:extLst>
                </p:cNvPr>
                <p:cNvSpPr/>
                <p:nvPr/>
              </p:nvSpPr>
              <p:spPr bwMode="gray">
                <a:xfrm>
                  <a:off x="1326571" y="4579317"/>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64" name="楕円 63">
                  <a:extLst>
                    <a:ext uri="{FF2B5EF4-FFF2-40B4-BE49-F238E27FC236}">
                      <a16:creationId xmlns:a16="http://schemas.microsoft.com/office/drawing/2014/main" id="{31F17E1A-A9B7-4A5D-8F70-0FCACB52C28D}"/>
                    </a:ext>
                  </a:extLst>
                </p:cNvPr>
                <p:cNvSpPr/>
                <p:nvPr/>
              </p:nvSpPr>
              <p:spPr bwMode="gray">
                <a:xfrm>
                  <a:off x="2131390" y="4174946"/>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sp>
            <p:nvSpPr>
              <p:cNvPr id="45" name="正方形/長方形 44"/>
              <p:cNvSpPr/>
              <p:nvPr/>
            </p:nvSpPr>
            <p:spPr>
              <a:xfrm>
                <a:off x="5053108" y="3958772"/>
                <a:ext cx="468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関空</a:t>
                </a:r>
              </a:p>
            </p:txBody>
          </p:sp>
          <p:sp>
            <p:nvSpPr>
              <p:cNvPr id="46" name="正方形/長方形 45"/>
              <p:cNvSpPr/>
              <p:nvPr/>
            </p:nvSpPr>
            <p:spPr>
              <a:xfrm>
                <a:off x="5143224" y="3617216"/>
                <a:ext cx="648000" cy="252000"/>
              </a:xfrm>
              <a:prstGeom prst="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万博会場</a:t>
                </a:r>
              </a:p>
            </p:txBody>
          </p:sp>
          <p:sp>
            <p:nvSpPr>
              <p:cNvPr id="48" name="フローチャート: 結合子 47"/>
              <p:cNvSpPr/>
              <p:nvPr/>
            </p:nvSpPr>
            <p:spPr>
              <a:xfrm>
                <a:off x="5232124" y="3455667"/>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1" name="正方形/長方形 40"/>
            <p:cNvSpPr/>
            <p:nvPr/>
          </p:nvSpPr>
          <p:spPr>
            <a:xfrm>
              <a:off x="6108208" y="3237695"/>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大阪市内</a:t>
              </a:r>
            </a:p>
          </p:txBody>
        </p:sp>
        <p:sp>
          <p:nvSpPr>
            <p:cNvPr id="42" name="正方形/長方形 41"/>
            <p:cNvSpPr/>
            <p:nvPr/>
          </p:nvSpPr>
          <p:spPr>
            <a:xfrm>
              <a:off x="5240359" y="3259820"/>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神戸空港</a:t>
              </a:r>
            </a:p>
          </p:txBody>
        </p:sp>
        <p:sp>
          <p:nvSpPr>
            <p:cNvPr id="43" name="正方形/長方形 42"/>
            <p:cNvSpPr/>
            <p:nvPr/>
          </p:nvSpPr>
          <p:spPr>
            <a:xfrm>
              <a:off x="4770659" y="3636462"/>
              <a:ext cx="559187"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淡路島</a:t>
              </a:r>
            </a:p>
          </p:txBody>
        </p:sp>
      </p:grpSp>
      <p:sp>
        <p:nvSpPr>
          <p:cNvPr id="65" name="正方形/長方形 64">
            <a:extLst>
              <a:ext uri="{FF2B5EF4-FFF2-40B4-BE49-F238E27FC236}">
                <a16:creationId xmlns:a16="http://schemas.microsoft.com/office/drawing/2014/main" id="{42AB246C-D6C3-4324-A739-9AC17F6C0836}"/>
              </a:ext>
            </a:extLst>
          </p:cNvPr>
          <p:cNvSpPr/>
          <p:nvPr/>
        </p:nvSpPr>
        <p:spPr>
          <a:xfrm>
            <a:off x="3692998" y="4874204"/>
            <a:ext cx="2758444" cy="1872475"/>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36000" bIns="0" rtlCol="0" anchor="t" anchorCtr="0"/>
          <a:lstStyle/>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300" b="1" dirty="0">
              <a:solidFill>
                <a:srgbClr val="0070C0"/>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sp>
        <p:nvSpPr>
          <p:cNvPr id="66" name="ホームベース 7">
            <a:extLst>
              <a:ext uri="{FF2B5EF4-FFF2-40B4-BE49-F238E27FC236}">
                <a16:creationId xmlns:a16="http://schemas.microsoft.com/office/drawing/2014/main" id="{E599356E-2B0A-4C96-A1C9-EC52982B4052}"/>
              </a:ext>
            </a:extLst>
          </p:cNvPr>
          <p:cNvSpPr/>
          <p:nvPr/>
        </p:nvSpPr>
        <p:spPr>
          <a:xfrm>
            <a:off x="3789663" y="4746983"/>
            <a:ext cx="1012036" cy="259584"/>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sp>
        <p:nvSpPr>
          <p:cNvPr id="67" name="二等辺三角形 66"/>
          <p:cNvSpPr/>
          <p:nvPr/>
        </p:nvSpPr>
        <p:spPr>
          <a:xfrm flipV="1">
            <a:off x="4718923" y="5871121"/>
            <a:ext cx="672163" cy="19129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a:extLst>
              <a:ext uri="{FF2B5EF4-FFF2-40B4-BE49-F238E27FC236}">
                <a16:creationId xmlns:a16="http://schemas.microsoft.com/office/drawing/2014/main" id="{42AB246C-D6C3-4324-A739-9AC17F6C0836}"/>
              </a:ext>
            </a:extLst>
          </p:cNvPr>
          <p:cNvSpPr/>
          <p:nvPr/>
        </p:nvSpPr>
        <p:spPr>
          <a:xfrm>
            <a:off x="3888746" y="6108665"/>
            <a:ext cx="2327752" cy="53197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algn="ct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「商用運航」を世界へ発信</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lgn="ctr" defTabSz="930530">
              <a:spcBef>
                <a:spcPts val="6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→人・企業・投資の呼び込み</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69" name="角丸四角形 68"/>
          <p:cNvSpPr/>
          <p:nvPr/>
        </p:nvSpPr>
        <p:spPr>
          <a:xfrm>
            <a:off x="3800230" y="5102004"/>
            <a:ext cx="2563236" cy="738958"/>
          </a:xfrm>
          <a:prstGeom prst="roundRect">
            <a:avLst>
              <a:gd name="adj" fmla="val 11020"/>
            </a:avLst>
          </a:prstGeom>
          <a:noFill/>
          <a:ln>
            <a:no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会場内の遊覧・観覧体験や会場外ポートとの２地点間運航を実現</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200" dirty="0">
                <a:solidFill>
                  <a:schemeClr val="tx1"/>
                </a:solidFill>
                <a:latin typeface="BIZ UDPゴシック" panose="020B0400000000000000" pitchFamily="50" charset="-128"/>
                <a:ea typeface="BIZ UDPゴシック" panose="020B0400000000000000" pitchFamily="50" charset="-128"/>
              </a:rPr>
              <a:t>→多くの人が空飛ぶクルマを体験</a:t>
            </a:r>
            <a:endParaRPr kumimoji="1" lang="ja-JP" altLang="en-US" sz="1200" dirty="0">
              <a:solidFill>
                <a:schemeClr val="tx1"/>
              </a:solidFill>
            </a:endParaRPr>
          </a:p>
        </p:txBody>
      </p:sp>
      <p:grpSp>
        <p:nvGrpSpPr>
          <p:cNvPr id="70" name="グループ化 69"/>
          <p:cNvGrpSpPr/>
          <p:nvPr/>
        </p:nvGrpSpPr>
        <p:grpSpPr>
          <a:xfrm>
            <a:off x="7266124" y="2990023"/>
            <a:ext cx="2102675" cy="1368000"/>
            <a:chOff x="7187799" y="2821258"/>
            <a:chExt cx="2102675" cy="1368000"/>
          </a:xfrm>
        </p:grpSpPr>
        <p:grpSp>
          <p:nvGrpSpPr>
            <p:cNvPr id="71" name="グループ化 70">
              <a:extLst>
                <a:ext uri="{FF2B5EF4-FFF2-40B4-BE49-F238E27FC236}">
                  <a16:creationId xmlns:a16="http://schemas.microsoft.com/office/drawing/2014/main" id="{BC665369-8703-4856-9990-60B2FAA6797A}"/>
                </a:ext>
              </a:extLst>
            </p:cNvPr>
            <p:cNvGrpSpPr>
              <a:grpSpLocks noChangeAspect="1"/>
            </p:cNvGrpSpPr>
            <p:nvPr/>
          </p:nvGrpSpPr>
          <p:grpSpPr>
            <a:xfrm>
              <a:off x="7187799" y="2821258"/>
              <a:ext cx="1709992" cy="1368000"/>
              <a:chOff x="4009122" y="3100124"/>
              <a:chExt cx="1889990" cy="1512000"/>
            </a:xfrm>
          </p:grpSpPr>
          <p:sp>
            <p:nvSpPr>
              <p:cNvPr id="74" name="正方形/長方形 73">
                <a:extLst>
                  <a:ext uri="{FF2B5EF4-FFF2-40B4-BE49-F238E27FC236}">
                    <a16:creationId xmlns:a16="http://schemas.microsoft.com/office/drawing/2014/main" id="{E0050D91-8F86-4784-B343-E02A7ABF42E1}"/>
                  </a:ext>
                </a:extLst>
              </p:cNvPr>
              <p:cNvSpPr/>
              <p:nvPr/>
            </p:nvSpPr>
            <p:spPr bwMode="gray">
              <a:xfrm>
                <a:off x="4009122" y="3105070"/>
                <a:ext cx="1880913" cy="1507054"/>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75" name="図 74">
                <a:extLst>
                  <a:ext uri="{FF2B5EF4-FFF2-40B4-BE49-F238E27FC236}">
                    <a16:creationId xmlns:a16="http://schemas.microsoft.com/office/drawing/2014/main" id="{D88C8B29-4F69-48DC-B9A7-B0E8D60F29DD}"/>
                  </a:ext>
                </a:extLst>
              </p:cNvPr>
              <p:cNvPicPr>
                <a:picLocks noChangeAspect="1"/>
              </p:cNvPicPr>
              <p:nvPr/>
            </p:nvPicPr>
            <p:blipFill rotWithShape="1">
              <a:blip r:embed="rId4"/>
              <a:srcRect l="36198" t="30359" r="24105" b="32343"/>
              <a:stretch/>
            </p:blipFill>
            <p:spPr>
              <a:xfrm>
                <a:off x="4009122" y="3105070"/>
                <a:ext cx="1889990" cy="1506219"/>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76" name="フリーフォーム: 図形 216">
                <a:extLst>
                  <a:ext uri="{FF2B5EF4-FFF2-40B4-BE49-F238E27FC236}">
                    <a16:creationId xmlns:a16="http://schemas.microsoft.com/office/drawing/2014/main" id="{9258C2EC-5B9F-46E8-B19F-5E31BA978D1D}"/>
                  </a:ext>
                </a:extLst>
              </p:cNvPr>
              <p:cNvSpPr/>
              <p:nvPr/>
            </p:nvSpPr>
            <p:spPr bwMode="gray">
              <a:xfrm>
                <a:off x="4165646" y="3100124"/>
                <a:ext cx="1733466" cy="1506220"/>
              </a:xfrm>
              <a:custGeom>
                <a:avLst/>
                <a:gdLst>
                  <a:gd name="connsiteX0" fmla="*/ 624553 w 2549704"/>
                  <a:gd name="connsiteY0" fmla="*/ 0 h 2232345"/>
                  <a:gd name="connsiteX1" fmla="*/ 1925152 w 2549704"/>
                  <a:gd name="connsiteY1" fmla="*/ 0 h 2232345"/>
                  <a:gd name="connsiteX2" fmla="*/ 1987634 w 2549704"/>
                  <a:gd name="connsiteY2" fmla="*/ 35755 h 2232345"/>
                  <a:gd name="connsiteX3" fmla="*/ 2549704 w 2549704"/>
                  <a:gd name="connsiteY3" fmla="*/ 1031508 h 2232345"/>
                  <a:gd name="connsiteX4" fmla="*/ 1274852 w 2549704"/>
                  <a:gd name="connsiteY4" fmla="*/ 2232345 h 2232345"/>
                  <a:gd name="connsiteX5" fmla="*/ 0 w 2549704"/>
                  <a:gd name="connsiteY5" fmla="*/ 1031508 h 2232345"/>
                  <a:gd name="connsiteX6" fmla="*/ 562071 w 2549704"/>
                  <a:gd name="connsiteY6" fmla="*/ 35755 h 223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9704" h="2232345">
                    <a:moveTo>
                      <a:pt x="624553" y="0"/>
                    </a:moveTo>
                    <a:lnTo>
                      <a:pt x="1925152" y="0"/>
                    </a:lnTo>
                    <a:lnTo>
                      <a:pt x="1987634" y="35755"/>
                    </a:lnTo>
                    <a:cubicBezTo>
                      <a:pt x="2326747" y="251554"/>
                      <a:pt x="2549704" y="617006"/>
                      <a:pt x="2549704" y="1031508"/>
                    </a:cubicBezTo>
                    <a:cubicBezTo>
                      <a:pt x="2549704" y="1694712"/>
                      <a:pt x="1978933" y="2232345"/>
                      <a:pt x="1274852" y="2232345"/>
                    </a:cubicBezTo>
                    <a:cubicBezTo>
                      <a:pt x="570771" y="2232345"/>
                      <a:pt x="0" y="1694712"/>
                      <a:pt x="0" y="1031508"/>
                    </a:cubicBezTo>
                    <a:cubicBezTo>
                      <a:pt x="0" y="617006"/>
                      <a:pt x="222958" y="251554"/>
                      <a:pt x="562071" y="35755"/>
                    </a:cubicBezTo>
                    <a:close/>
                  </a:path>
                </a:pathLst>
              </a:custGeom>
              <a:solidFill>
                <a:srgbClr val="FFC000">
                  <a:alpha val="10000"/>
                </a:srgbClr>
              </a:solidFill>
              <a:ln w="12700" algn="ctr">
                <a:no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77" name="グループ化 76">
                <a:extLst>
                  <a:ext uri="{FF2B5EF4-FFF2-40B4-BE49-F238E27FC236}">
                    <a16:creationId xmlns:a16="http://schemas.microsoft.com/office/drawing/2014/main" id="{CE33CB4B-A5B4-425D-9335-41889B400BC2}"/>
                  </a:ext>
                </a:extLst>
              </p:cNvPr>
              <p:cNvGrpSpPr/>
              <p:nvPr/>
            </p:nvGrpSpPr>
            <p:grpSpPr>
              <a:xfrm>
                <a:off x="4332973" y="3198312"/>
                <a:ext cx="1319357" cy="1256248"/>
                <a:chOff x="4442177" y="1880059"/>
                <a:chExt cx="1774371" cy="1689497"/>
              </a:xfrm>
            </p:grpSpPr>
            <p:sp>
              <p:nvSpPr>
                <p:cNvPr id="78" name="円弧 77">
                  <a:extLst>
                    <a:ext uri="{FF2B5EF4-FFF2-40B4-BE49-F238E27FC236}">
                      <a16:creationId xmlns:a16="http://schemas.microsoft.com/office/drawing/2014/main" id="{E11CC764-8646-4309-B825-DD6DCB93AD2E}"/>
                    </a:ext>
                  </a:extLst>
                </p:cNvPr>
                <p:cNvSpPr/>
                <p:nvPr/>
              </p:nvSpPr>
              <p:spPr bwMode="gray">
                <a:xfrm rot="18210099" flipH="1" flipV="1">
                  <a:off x="4856540" y="2870368"/>
                  <a:ext cx="829921" cy="568455"/>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79" name="円弧 78">
                  <a:extLst>
                    <a:ext uri="{FF2B5EF4-FFF2-40B4-BE49-F238E27FC236}">
                      <a16:creationId xmlns:a16="http://schemas.microsoft.com/office/drawing/2014/main" id="{1232EFCF-A5CF-49ED-A1DC-0B6229B500BE}"/>
                    </a:ext>
                  </a:extLst>
                </p:cNvPr>
                <p:cNvSpPr/>
                <p:nvPr/>
              </p:nvSpPr>
              <p:spPr bwMode="gray">
                <a:xfrm rot="20407907" flipH="1" flipV="1">
                  <a:off x="5465236" y="2746204"/>
                  <a:ext cx="128618" cy="120575"/>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0" name="円弧 79">
                  <a:extLst>
                    <a:ext uri="{FF2B5EF4-FFF2-40B4-BE49-F238E27FC236}">
                      <a16:creationId xmlns:a16="http://schemas.microsoft.com/office/drawing/2014/main" id="{067B9DF8-53D1-4E71-9EC5-FF6A5A310FF4}"/>
                    </a:ext>
                  </a:extLst>
                </p:cNvPr>
                <p:cNvSpPr/>
                <p:nvPr/>
              </p:nvSpPr>
              <p:spPr bwMode="gray">
                <a:xfrm rot="19895116" flipH="1" flipV="1">
                  <a:off x="4442177" y="2869977"/>
                  <a:ext cx="1087142" cy="377041"/>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1" name="円弧 80">
                  <a:extLst>
                    <a:ext uri="{FF2B5EF4-FFF2-40B4-BE49-F238E27FC236}">
                      <a16:creationId xmlns:a16="http://schemas.microsoft.com/office/drawing/2014/main" id="{ED5A6C17-DB8F-45F8-AC22-34ED4ADA4527}"/>
                    </a:ext>
                  </a:extLst>
                </p:cNvPr>
                <p:cNvSpPr/>
                <p:nvPr/>
              </p:nvSpPr>
              <p:spPr bwMode="gray">
                <a:xfrm rot="171797" flipH="1" flipV="1">
                  <a:off x="4917668" y="2697966"/>
                  <a:ext cx="572016" cy="303702"/>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2" name="円弧 81">
                  <a:extLst>
                    <a:ext uri="{FF2B5EF4-FFF2-40B4-BE49-F238E27FC236}">
                      <a16:creationId xmlns:a16="http://schemas.microsoft.com/office/drawing/2014/main" id="{4B7CB3BA-C59B-4872-A160-2F1D010A3EB8}"/>
                    </a:ext>
                  </a:extLst>
                </p:cNvPr>
                <p:cNvSpPr/>
                <p:nvPr/>
              </p:nvSpPr>
              <p:spPr bwMode="gray">
                <a:xfrm rot="18319163" flipH="1" flipV="1">
                  <a:off x="4393497" y="2970379"/>
                  <a:ext cx="621545" cy="230545"/>
                </a:xfrm>
                <a:prstGeom prst="arc">
                  <a:avLst>
                    <a:gd name="adj1" fmla="val 21569837"/>
                    <a:gd name="adj2" fmla="val 1047070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3" name="円弧 82">
                  <a:extLst>
                    <a:ext uri="{FF2B5EF4-FFF2-40B4-BE49-F238E27FC236}">
                      <a16:creationId xmlns:a16="http://schemas.microsoft.com/office/drawing/2014/main" id="{52343566-59F4-412D-B3FF-6BC1D80C083E}"/>
                    </a:ext>
                  </a:extLst>
                </p:cNvPr>
                <p:cNvSpPr/>
                <p:nvPr/>
              </p:nvSpPr>
              <p:spPr bwMode="gray">
                <a:xfrm rot="199874" flipH="1" flipV="1">
                  <a:off x="4495704" y="3250624"/>
                  <a:ext cx="456923" cy="166941"/>
                </a:xfrm>
                <a:prstGeom prst="arc">
                  <a:avLst>
                    <a:gd name="adj1" fmla="val 351218"/>
                    <a:gd name="adj2" fmla="val 1092980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4" name="円弧 83">
                  <a:extLst>
                    <a:ext uri="{FF2B5EF4-FFF2-40B4-BE49-F238E27FC236}">
                      <a16:creationId xmlns:a16="http://schemas.microsoft.com/office/drawing/2014/main" id="{22EFB6F8-4381-431B-A4BE-10347562AB0D}"/>
                    </a:ext>
                  </a:extLst>
                </p:cNvPr>
                <p:cNvSpPr/>
                <p:nvPr/>
              </p:nvSpPr>
              <p:spPr bwMode="gray">
                <a:xfrm rot="18029339" flipH="1" flipV="1">
                  <a:off x="4800839" y="2614526"/>
                  <a:ext cx="227748" cy="213545"/>
                </a:xfrm>
                <a:prstGeom prst="arc">
                  <a:avLst>
                    <a:gd name="adj1" fmla="val 21224198"/>
                    <a:gd name="adj2" fmla="val 680051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5" name="円弧 84">
                  <a:extLst>
                    <a:ext uri="{FF2B5EF4-FFF2-40B4-BE49-F238E27FC236}">
                      <a16:creationId xmlns:a16="http://schemas.microsoft.com/office/drawing/2014/main" id="{B6B1206A-187E-40CE-AB2B-BFCAF3175E38}"/>
                    </a:ext>
                  </a:extLst>
                </p:cNvPr>
                <p:cNvSpPr/>
                <p:nvPr/>
              </p:nvSpPr>
              <p:spPr bwMode="gray">
                <a:xfrm rot="20860171" flipH="1" flipV="1">
                  <a:off x="4906011" y="2618693"/>
                  <a:ext cx="876266" cy="256715"/>
                </a:xfrm>
                <a:prstGeom prst="arc">
                  <a:avLst>
                    <a:gd name="adj1" fmla="val 101027"/>
                    <a:gd name="adj2" fmla="val 1067879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6" name="円弧 85">
                  <a:extLst>
                    <a:ext uri="{FF2B5EF4-FFF2-40B4-BE49-F238E27FC236}">
                      <a16:creationId xmlns:a16="http://schemas.microsoft.com/office/drawing/2014/main" id="{7681692E-D632-4B9F-B499-9ACC4E30C435}"/>
                    </a:ext>
                  </a:extLst>
                </p:cNvPr>
                <p:cNvSpPr/>
                <p:nvPr/>
              </p:nvSpPr>
              <p:spPr bwMode="gray">
                <a:xfrm rot="18137651" flipH="1" flipV="1">
                  <a:off x="5593933" y="2124344"/>
                  <a:ext cx="854679" cy="366109"/>
                </a:xfrm>
                <a:prstGeom prst="arc">
                  <a:avLst>
                    <a:gd name="adj1" fmla="val 352904"/>
                    <a:gd name="adj2" fmla="val 10312440"/>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7" name="円弧 86">
                  <a:extLst>
                    <a:ext uri="{FF2B5EF4-FFF2-40B4-BE49-F238E27FC236}">
                      <a16:creationId xmlns:a16="http://schemas.microsoft.com/office/drawing/2014/main" id="{61FA118A-7603-4161-AED9-35EFD1105DA1}"/>
                    </a:ext>
                  </a:extLst>
                </p:cNvPr>
                <p:cNvSpPr/>
                <p:nvPr/>
              </p:nvSpPr>
              <p:spPr bwMode="gray">
                <a:xfrm rot="20075897" flipH="1" flipV="1">
                  <a:off x="4917939" y="3002869"/>
                  <a:ext cx="904254" cy="440079"/>
                </a:xfrm>
                <a:prstGeom prst="arc">
                  <a:avLst>
                    <a:gd name="adj1" fmla="val 351218"/>
                    <a:gd name="adj2" fmla="val 1001811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8" name="楕円 87">
                  <a:extLst>
                    <a:ext uri="{FF2B5EF4-FFF2-40B4-BE49-F238E27FC236}">
                      <a16:creationId xmlns:a16="http://schemas.microsoft.com/office/drawing/2014/main" id="{317308DE-452C-4590-B28C-799894AE7C36}"/>
                    </a:ext>
                  </a:extLst>
                </p:cNvPr>
                <p:cNvSpPr/>
                <p:nvPr/>
              </p:nvSpPr>
              <p:spPr bwMode="gray">
                <a:xfrm>
                  <a:off x="4904149" y="3362822"/>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89" name="楕円 88">
                  <a:extLst>
                    <a:ext uri="{FF2B5EF4-FFF2-40B4-BE49-F238E27FC236}">
                      <a16:creationId xmlns:a16="http://schemas.microsoft.com/office/drawing/2014/main" id="{EBECCA66-FCE6-4444-BA3D-0C2CF771B7FB}"/>
                    </a:ext>
                  </a:extLst>
                </p:cNvPr>
                <p:cNvSpPr/>
                <p:nvPr/>
              </p:nvSpPr>
              <p:spPr bwMode="gray">
                <a:xfrm>
                  <a:off x="5457465" y="2777535"/>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90" name="楕円 89">
                  <a:extLst>
                    <a:ext uri="{FF2B5EF4-FFF2-40B4-BE49-F238E27FC236}">
                      <a16:creationId xmlns:a16="http://schemas.microsoft.com/office/drawing/2014/main" id="{7E07190F-44FB-4668-B768-41ED255B2FEF}"/>
                    </a:ext>
                  </a:extLst>
                </p:cNvPr>
                <p:cNvSpPr/>
                <p:nvPr/>
              </p:nvSpPr>
              <p:spPr bwMode="gray">
                <a:xfrm>
                  <a:off x="4862224" y="2788247"/>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91" name="楕円 90">
                  <a:extLst>
                    <a:ext uri="{FF2B5EF4-FFF2-40B4-BE49-F238E27FC236}">
                      <a16:creationId xmlns:a16="http://schemas.microsoft.com/office/drawing/2014/main" id="{AFBC52F3-09CD-4DCD-9D32-6B17A0E1C20D}"/>
                    </a:ext>
                  </a:extLst>
                </p:cNvPr>
                <p:cNvSpPr/>
                <p:nvPr/>
              </p:nvSpPr>
              <p:spPr bwMode="gray">
                <a:xfrm>
                  <a:off x="4826395" y="261793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92" name="楕円 91">
                  <a:extLst>
                    <a:ext uri="{FF2B5EF4-FFF2-40B4-BE49-F238E27FC236}">
                      <a16:creationId xmlns:a16="http://schemas.microsoft.com/office/drawing/2014/main" id="{C7B2EF4B-1506-4AF9-8333-FD85BD54B146}"/>
                    </a:ext>
                  </a:extLst>
                </p:cNvPr>
                <p:cNvSpPr/>
                <p:nvPr/>
              </p:nvSpPr>
              <p:spPr bwMode="gray">
                <a:xfrm>
                  <a:off x="4483587" y="3308700"/>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93" name="楕円 92">
                  <a:extLst>
                    <a:ext uri="{FF2B5EF4-FFF2-40B4-BE49-F238E27FC236}">
                      <a16:creationId xmlns:a16="http://schemas.microsoft.com/office/drawing/2014/main" id="{8EBBE2C5-5AFF-4F9D-95D7-E219010A9184}"/>
                    </a:ext>
                  </a:extLst>
                </p:cNvPr>
                <p:cNvSpPr/>
                <p:nvPr/>
              </p:nvSpPr>
              <p:spPr bwMode="gray">
                <a:xfrm>
                  <a:off x="6144548" y="18831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94" name="円弧 93">
                  <a:extLst>
                    <a:ext uri="{FF2B5EF4-FFF2-40B4-BE49-F238E27FC236}">
                      <a16:creationId xmlns:a16="http://schemas.microsoft.com/office/drawing/2014/main" id="{CD336EF1-CDAF-42A5-B194-9D22778E7509}"/>
                    </a:ext>
                  </a:extLst>
                </p:cNvPr>
                <p:cNvSpPr/>
                <p:nvPr/>
              </p:nvSpPr>
              <p:spPr bwMode="gray">
                <a:xfrm rot="15106281" flipH="1" flipV="1">
                  <a:off x="5572477" y="2725696"/>
                  <a:ext cx="251130" cy="213339"/>
                </a:xfrm>
                <a:prstGeom prst="arc">
                  <a:avLst>
                    <a:gd name="adj1" fmla="val 771307"/>
                    <a:gd name="adj2" fmla="val 763477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5" name="円弧 94">
                  <a:extLst>
                    <a:ext uri="{FF2B5EF4-FFF2-40B4-BE49-F238E27FC236}">
                      <a16:creationId xmlns:a16="http://schemas.microsoft.com/office/drawing/2014/main" id="{3A137A07-03E0-450B-8886-5C77178E33FD}"/>
                    </a:ext>
                  </a:extLst>
                </p:cNvPr>
                <p:cNvSpPr/>
                <p:nvPr/>
              </p:nvSpPr>
              <p:spPr bwMode="gray">
                <a:xfrm rot="15106281" flipH="1" flipV="1">
                  <a:off x="5578771" y="2706309"/>
                  <a:ext cx="447490" cy="275961"/>
                </a:xfrm>
                <a:prstGeom prst="arc">
                  <a:avLst>
                    <a:gd name="adj1" fmla="val 3997902"/>
                    <a:gd name="adj2" fmla="val 1115308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6" name="円弧 95">
                  <a:extLst>
                    <a:ext uri="{FF2B5EF4-FFF2-40B4-BE49-F238E27FC236}">
                      <a16:creationId xmlns:a16="http://schemas.microsoft.com/office/drawing/2014/main" id="{A2D3C2BF-AE4F-4670-992E-12DC3A9396E4}"/>
                    </a:ext>
                  </a:extLst>
                </p:cNvPr>
                <p:cNvSpPr/>
                <p:nvPr/>
              </p:nvSpPr>
              <p:spPr bwMode="gray">
                <a:xfrm rot="13142475" flipH="1" flipV="1">
                  <a:off x="5671745" y="2388058"/>
                  <a:ext cx="255314" cy="241068"/>
                </a:xfrm>
                <a:prstGeom prst="arc">
                  <a:avLst>
                    <a:gd name="adj1" fmla="val 3336722"/>
                    <a:gd name="adj2" fmla="val 1090016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7" name="楕円 96">
                  <a:extLst>
                    <a:ext uri="{FF2B5EF4-FFF2-40B4-BE49-F238E27FC236}">
                      <a16:creationId xmlns:a16="http://schemas.microsoft.com/office/drawing/2014/main" id="{196A7DAB-CFF5-4F55-9EEC-81914E7D64EC}"/>
                    </a:ext>
                  </a:extLst>
                </p:cNvPr>
                <p:cNvSpPr/>
                <p:nvPr/>
              </p:nvSpPr>
              <p:spPr bwMode="gray">
                <a:xfrm>
                  <a:off x="5754373" y="26084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98" name="楕円 97">
                  <a:extLst>
                    <a:ext uri="{FF2B5EF4-FFF2-40B4-BE49-F238E27FC236}">
                      <a16:creationId xmlns:a16="http://schemas.microsoft.com/office/drawing/2014/main" id="{8839894D-CC56-4615-924A-FA8D03D071A1}"/>
                    </a:ext>
                  </a:extLst>
                </p:cNvPr>
                <p:cNvSpPr/>
                <p:nvPr/>
              </p:nvSpPr>
              <p:spPr bwMode="gray">
                <a:xfrm>
                  <a:off x="5698042" y="23965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99" name="楕円 98">
                  <a:extLst>
                    <a:ext uri="{FF2B5EF4-FFF2-40B4-BE49-F238E27FC236}">
                      <a16:creationId xmlns:a16="http://schemas.microsoft.com/office/drawing/2014/main" id="{8AC07951-6B41-44B8-A552-6D0F14852AC9}"/>
                    </a:ext>
                  </a:extLst>
                </p:cNvPr>
                <p:cNvSpPr/>
                <p:nvPr/>
              </p:nvSpPr>
              <p:spPr bwMode="gray">
                <a:xfrm>
                  <a:off x="5562427" y="2766651"/>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100" name="楕円 99">
                  <a:extLst>
                    <a:ext uri="{FF2B5EF4-FFF2-40B4-BE49-F238E27FC236}">
                      <a16:creationId xmlns:a16="http://schemas.microsoft.com/office/drawing/2014/main" id="{48076D1A-CB6E-447E-9316-F7353E524F45}"/>
                    </a:ext>
                  </a:extLst>
                </p:cNvPr>
                <p:cNvSpPr/>
                <p:nvPr/>
              </p:nvSpPr>
              <p:spPr bwMode="gray">
                <a:xfrm>
                  <a:off x="5682068" y="29371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grpSp>
        <p:sp>
          <p:nvSpPr>
            <p:cNvPr id="72" name="正方形/長方形 71"/>
            <p:cNvSpPr/>
            <p:nvPr/>
          </p:nvSpPr>
          <p:spPr>
            <a:xfrm>
              <a:off x="8462474" y="3360993"/>
              <a:ext cx="828000" cy="43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都市間飛行も可能に</a:t>
              </a:r>
            </a:p>
          </p:txBody>
        </p:sp>
        <p:sp>
          <p:nvSpPr>
            <p:cNvPr id="73" name="フローチャート: 結合子 72"/>
            <p:cNvSpPr/>
            <p:nvPr/>
          </p:nvSpPr>
          <p:spPr>
            <a:xfrm>
              <a:off x="8153822" y="3460254"/>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1" name="テキスト ボックス 100">
            <a:extLst>
              <a:ext uri="{FF2B5EF4-FFF2-40B4-BE49-F238E27FC236}">
                <a16:creationId xmlns:a16="http://schemas.microsoft.com/office/drawing/2014/main" id="{233774CE-BB03-49E5-94E8-1F2C71E354FD}"/>
              </a:ext>
            </a:extLst>
          </p:cNvPr>
          <p:cNvSpPr txBox="1"/>
          <p:nvPr/>
        </p:nvSpPr>
        <p:spPr>
          <a:xfrm>
            <a:off x="7136770" y="4446311"/>
            <a:ext cx="2340060" cy="294610"/>
          </a:xfrm>
          <a:prstGeom prst="rect">
            <a:avLst/>
          </a:prstGeom>
          <a:noFill/>
        </p:spPr>
        <p:txBody>
          <a:bodyPr wrap="square" lIns="0" tIns="0" rIns="0" bIns="0" rtlCol="0" anchor="ctr" anchorCtr="0">
            <a:noAutofit/>
          </a:bodyPr>
          <a:lstStyle/>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（一部加工）</a:t>
            </a:r>
          </a:p>
        </p:txBody>
      </p:sp>
    </p:spTree>
    <p:extLst>
      <p:ext uri="{BB962C8B-B14F-4D97-AF65-F5344CB8AC3E}">
        <p14:creationId xmlns:p14="http://schemas.microsoft.com/office/powerpoint/2010/main" val="31301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11620" y="2364724"/>
            <a:ext cx="9251210" cy="702942"/>
          </a:xfrm>
          <a:prstGeom prst="rect">
            <a:avLst/>
          </a:prstGeom>
          <a:noFill/>
          <a:ln w="6350">
            <a:noFill/>
            <a:prstDash val="solid"/>
          </a:ln>
        </p:spPr>
        <p:txBody>
          <a:bodyPr wrap="square" rtlCol="0" anchor="ctr" anchorCtr="0">
            <a:noAutofit/>
          </a:bodyPr>
          <a:lstStyle/>
          <a:p>
            <a:r>
              <a:rPr kumimoji="1" lang="ja-JP" altLang="en-US" sz="1000" dirty="0"/>
              <a:t>▷空飛ぶクルマに関する社会受容性の向上（騒音・安全性等）</a:t>
            </a:r>
            <a:endParaRPr kumimoji="1" lang="en-US" altLang="ja-JP" sz="1000" dirty="0"/>
          </a:p>
          <a:p>
            <a:r>
              <a:rPr kumimoji="1" lang="ja-JP" altLang="en-US" sz="1000" dirty="0"/>
              <a:t>▷機体開発・実証事業・離着陸場の整備等に係る財政的負担</a:t>
            </a:r>
          </a:p>
          <a:p>
            <a:r>
              <a:rPr kumimoji="1" lang="ja-JP" altLang="en-US" sz="1000" dirty="0"/>
              <a:t>▷機体の多様化・自律化・高密度化に向けた各種制度整備</a:t>
            </a:r>
            <a:endParaRPr kumimoji="1" lang="en-US" altLang="ja-JP" sz="1000" strike="sngStrike" dirty="0"/>
          </a:p>
        </p:txBody>
      </p:sp>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1944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2997471"/>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435174895"/>
              </p:ext>
            </p:extLst>
          </p:nvPr>
        </p:nvGraphicFramePr>
        <p:xfrm>
          <a:off x="511620" y="3288856"/>
          <a:ext cx="9360001" cy="18261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5</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空飛ぶクルマの実現＜経産省・国交省＞</a:t>
                      </a:r>
                      <a:endParaRPr kumimoji="1" lang="en-US" altLang="ja-JP" sz="1000" u="non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関係省庁、府市、事業者、協会からなる「大阪・関西万博空飛ぶクルマ準備会議」を設置（</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「大阪・関西万博空飛ぶクルマ準備会議」において、具体的な運航の絵姿</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会場外ポート、運航ルートなど</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や今後のスケジュール並びに事業者への支援策などを協議中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月「第１回準備会議」において、大阪における会場外ポート候補地について合意</a:t>
                      </a:r>
                      <a:endParaRPr kumimoji="1" lang="en-US" altLang="ja-JP" sz="1000" b="0" i="0" u="none" strike="sng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u="none" dirty="0">
                          <a:solidFill>
                            <a:schemeClr val="tx1"/>
                          </a:solidFill>
                          <a:latin typeface="+mn-ea"/>
                          <a:ea typeface="+mn-ea"/>
                        </a:rPr>
                        <a:t>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8</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月「第２回準備会議」において、２地点間運航の各社イメージについて共有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ja-JP" sz="1000" u="none" dirty="0">
                          <a:solidFill>
                            <a:schemeClr val="tx1"/>
                          </a:solidFill>
                          <a:latin typeface="+mn-ea"/>
                          <a:ea typeface="+mn-ea"/>
                        </a:rPr>
                        <a:t>2023</a:t>
                      </a:r>
                      <a:r>
                        <a:rPr lang="ja-JP" altLang="en-US" sz="1000" u="none" dirty="0">
                          <a:solidFill>
                            <a:schemeClr val="tx1"/>
                          </a:solidFill>
                          <a:latin typeface="+mn-ea"/>
                          <a:ea typeface="+mn-ea"/>
                        </a:rPr>
                        <a:t>年</a:t>
                      </a:r>
                      <a:r>
                        <a:rPr lang="en-US" altLang="ja-JP" sz="1000" u="none" dirty="0">
                          <a:solidFill>
                            <a:schemeClr val="tx1"/>
                          </a:solidFill>
                          <a:latin typeface="+mn-ea"/>
                          <a:ea typeface="+mn-ea"/>
                        </a:rPr>
                        <a:t>12</a:t>
                      </a:r>
                      <a:r>
                        <a:rPr lang="ja-JP" altLang="en-US" sz="1000" u="none" dirty="0">
                          <a:solidFill>
                            <a:schemeClr val="tx1"/>
                          </a:solidFill>
                          <a:latin typeface="+mn-ea"/>
                          <a:ea typeface="+mn-ea"/>
                        </a:rPr>
                        <a:t>月　</a:t>
                      </a:r>
                      <a:r>
                        <a:rPr lang="en-US" altLang="ja-JP" sz="1000" u="none" dirty="0">
                          <a:solidFill>
                            <a:schemeClr val="tx1"/>
                          </a:solidFill>
                          <a:latin typeface="+mn-ea"/>
                          <a:ea typeface="+mn-ea"/>
                        </a:rPr>
                        <a:t>VP</a:t>
                      </a:r>
                      <a:r>
                        <a:rPr lang="ja-JP" altLang="en-US" sz="1000" u="none" dirty="0">
                          <a:solidFill>
                            <a:schemeClr val="tx1"/>
                          </a:solidFill>
                          <a:latin typeface="+mn-ea"/>
                          <a:ea typeface="+mn-ea"/>
                        </a:rPr>
                        <a:t>（バーティポート）整備指針の公表</a:t>
                      </a:r>
                      <a:endParaRPr lang="en-US" altLang="ja-JP" sz="1000" u="none" dirty="0">
                        <a:solidFill>
                          <a:schemeClr val="tx1"/>
                        </a:solidFill>
                        <a:latin typeface="+mn-ea"/>
                        <a:ea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i="0" u="none" strike="noStrike" kern="1200" cap="none" spc="0" normalizeH="0" baseline="0" noProof="0" dirty="0">
                          <a:ln>
                            <a:noFill/>
                          </a:ln>
                          <a:solidFill>
                            <a:schemeClr val="tx1"/>
                          </a:solidFill>
                          <a:effectLst/>
                          <a:uLnTx/>
                          <a:uFillTx/>
                          <a:latin typeface="+mn-ea"/>
                          <a:ea typeface="+mn-ea"/>
                          <a:cs typeface="+mn-cs"/>
                        </a:rPr>
                        <a:t>2024</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年３月　大阪・関西万博での運航の実現に必要な制度整備を完了</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970329730"/>
              </p:ext>
            </p:extLst>
          </p:nvPr>
        </p:nvGraphicFramePr>
        <p:xfrm>
          <a:off x="285700" y="240785"/>
          <a:ext cx="9585919" cy="1844624"/>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22445">
                <a:tc>
                  <a:txBody>
                    <a:bodyPr/>
                    <a:lstStyle/>
                    <a:p>
                      <a:pPr algn="l"/>
                      <a:r>
                        <a:rPr kumimoji="1" lang="ja-JP" altLang="en-US" sz="1600" b="1"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42217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・令和２年</a:t>
                      </a:r>
                      <a:r>
                        <a:rPr kumimoji="1" lang="en-US" altLang="ja-JP" sz="1000" b="1" u="none" dirty="0">
                          <a:solidFill>
                            <a:schemeClr val="tx1"/>
                          </a:solidFill>
                          <a:latin typeface="+mn-ea"/>
                          <a:ea typeface="+mn-ea"/>
                        </a:rPr>
                        <a:t>1</a:t>
                      </a:r>
                      <a:r>
                        <a:rPr kumimoji="1" lang="ja-JP" altLang="en-US" sz="1000" b="1" u="none" dirty="0">
                          <a:solidFill>
                            <a:schemeClr val="tx1"/>
                          </a:solidFill>
                          <a:latin typeface="+mn-ea"/>
                          <a:ea typeface="+mn-ea"/>
                        </a:rPr>
                        <a:t>１月に</a:t>
                      </a:r>
                      <a:r>
                        <a:rPr kumimoji="1" lang="ja-JP" altLang="en-US" sz="1000" b="1" u="none" dirty="0">
                          <a:solidFill>
                            <a:schemeClr val="tx1"/>
                          </a:solidFill>
                        </a:rPr>
                        <a:t>空飛ぶクルマ大阪ラウンドテーブルを設立</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・令和４年３月に策定した大阪版ロードマップに基づき、</a:t>
                      </a:r>
                      <a:r>
                        <a:rPr kumimoji="1" lang="ja-JP" altLang="en-US" sz="1000" b="1" u="none" strike="noStrike" dirty="0">
                          <a:solidFill>
                            <a:schemeClr val="tx1"/>
                          </a:solidFill>
                        </a:rPr>
                        <a:t>商用運航の実現に向けて下記取り組みを着実に実施</a:t>
                      </a:r>
                      <a:endParaRPr kumimoji="1" lang="en-US" altLang="ja-JP" sz="1000" b="1" u="none" strike="noStrike" baseline="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◆空飛ぶクルマ関連事業への企業の参入意欲や住民の期待値の更なる向上に繋げる</a:t>
                      </a:r>
                      <a:r>
                        <a:rPr kumimoji="1" lang="ja-JP" altLang="en-US" sz="1000" b="1" u="none" strike="noStrike" baseline="0" dirty="0">
                          <a:solidFill>
                            <a:schemeClr val="tx1"/>
                          </a:solidFill>
                        </a:rPr>
                        <a:t>ため</a:t>
                      </a:r>
                      <a:r>
                        <a:rPr kumimoji="1" lang="ja-JP" altLang="en-US" sz="1000" b="1" u="none" strike="noStrike" dirty="0">
                          <a:solidFill>
                            <a:schemeClr val="tx1"/>
                          </a:solidFill>
                        </a:rPr>
                        <a:t>、</a:t>
                      </a:r>
                      <a:r>
                        <a:rPr kumimoji="1" lang="ja-JP" altLang="en-US" sz="1000" b="1" u="none" dirty="0">
                          <a:solidFill>
                            <a:schemeClr val="tx1"/>
                          </a:solidFill>
                        </a:rPr>
                        <a:t>市場規模など事業環境整備に必要な調査・検討を実施し、公表</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rPr>
                        <a:t>　　引き続き、新たな事業者の参加促進をめざし、</a:t>
                      </a:r>
                      <a:r>
                        <a:rPr kumimoji="1" lang="ja-JP" altLang="en-US" sz="1000" b="1" u="none" dirty="0">
                          <a:solidFill>
                            <a:schemeClr val="tx1"/>
                          </a:solidFill>
                        </a:rPr>
                        <a:t>調査結果等の普及を行う</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 空飛ぶクルマの社会受容性向上に向け、認知度の向上のためのシンポジウム等を開催。今後は、有用性・安全性の理解についてセミナーなどでさらに情報発信</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 事業者による実証事業等への支援（補助、フィールドの提供等）を継続的に実施</a:t>
                      </a:r>
                      <a:endParaRPr kumimoji="1" lang="en-US" altLang="ja-JP" sz="1000" b="1" u="none" strike="noStrike" baseline="0" dirty="0">
                        <a:solidFill>
                          <a:srgbClr val="FF0000"/>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◆ポート（離着陸場）整備に必要な補助</a:t>
                      </a:r>
                      <a:r>
                        <a:rPr kumimoji="1" lang="ja-JP" altLang="en-US" sz="1000" b="1" u="none" strike="noStrike" dirty="0">
                          <a:solidFill>
                            <a:schemeClr val="tx1"/>
                          </a:solidFill>
                        </a:rPr>
                        <a:t>、</a:t>
                      </a:r>
                      <a:r>
                        <a:rPr kumimoji="1" lang="ja-JP" altLang="en-US" sz="1000" b="1" u="none" dirty="0">
                          <a:solidFill>
                            <a:schemeClr val="tx1"/>
                          </a:solidFill>
                        </a:rPr>
                        <a:t>離着陸場ガイドブックの作成・事業者の参入支援への活用、市有地の提供など幅広い支援を実施</a:t>
                      </a:r>
                      <a:endParaRPr kumimoji="1" lang="en-US" altLang="ja-JP" sz="1000" b="1" u="none"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151539"/>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a:cxnSpLocks/>
            <a:endCxn id="28" idx="1"/>
          </p:cNvCxnSpPr>
          <p:nvPr/>
        </p:nvCxnSpPr>
        <p:spPr>
          <a:xfrm>
            <a:off x="288530" y="2427512"/>
            <a:ext cx="9236" cy="27734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170097"/>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009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aphicFrame>
        <p:nvGraphicFramePr>
          <p:cNvPr id="30" name="表 29"/>
          <p:cNvGraphicFramePr>
            <a:graphicFrameLocks noGrp="1"/>
          </p:cNvGraphicFramePr>
          <p:nvPr>
            <p:extLst>
              <p:ext uri="{D42A27DB-BD31-4B8C-83A1-F6EECF244321}">
                <p14:modId xmlns:p14="http://schemas.microsoft.com/office/powerpoint/2010/main" val="1434127567"/>
              </p:ext>
            </p:extLst>
          </p:nvPr>
        </p:nvGraphicFramePr>
        <p:xfrm>
          <a:off x="482432" y="5488720"/>
          <a:ext cx="9389187" cy="1451737"/>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50293">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▶万博における商用運航の実現</a:t>
                      </a:r>
                      <a:endParaRPr kumimoji="1" lang="en-US" altLang="ja-JP" sz="1050" b="1" i="0" u="none" strike="noStrike" kern="1200" cap="none" spc="0" normalizeH="0" baseline="0" noProof="0" dirty="0">
                        <a:ln>
                          <a:noFill/>
                        </a:ln>
                        <a:solidFill>
                          <a:schemeClr val="tx1"/>
                        </a:solidFill>
                        <a:effectLst/>
                        <a:uLnTx/>
                        <a:uFillTx/>
                        <a:latin typeface="+mn-lt"/>
                        <a:ea typeface="+mn-ea"/>
                        <a:cs typeface="+mn-cs"/>
                      </a:endParaRPr>
                    </a:p>
                    <a:p>
                      <a:pPr marL="180975" marR="0" lvl="0" indent="-180975" algn="l" defTabSz="959937"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n-lt"/>
                          <a:ea typeface="+mn-ea"/>
                          <a:cs typeface="+mn-cs"/>
                        </a:rPr>
                        <a:t>　　・運航に必要な事業許可審査等の着実な進行</a:t>
                      </a:r>
                      <a:endParaRPr kumimoji="1" lang="en-US" altLang="ja-JP" sz="1050" b="0" i="0" u="none" strike="noStrike" kern="1200" cap="none" spc="0" normalizeH="0" baseline="0" noProof="0" dirty="0">
                        <a:ln>
                          <a:noFill/>
                        </a:ln>
                        <a:solidFill>
                          <a:schemeClr val="tx1"/>
                        </a:solidFill>
                        <a:effectLst/>
                        <a:uLnTx/>
                        <a:uFillTx/>
                        <a:latin typeface="+mn-lt"/>
                        <a:ea typeface="+mn-ea"/>
                        <a:cs typeface="+mn-cs"/>
                      </a:endParaRPr>
                    </a:p>
                    <a:p>
                      <a:pPr marL="180975" marR="0" lvl="0" indent="-180975" algn="l" defTabSz="959937"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n-lt"/>
                          <a:ea typeface="+mn-ea"/>
                          <a:cs typeface="+mn-cs"/>
                        </a:rPr>
                        <a:t>　　</a:t>
                      </a:r>
                      <a:r>
                        <a:rPr kumimoji="1" lang="ja-JP" altLang="en-US" sz="105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50" dirty="0">
                          <a:solidFill>
                            <a:schemeClr val="tx1"/>
                          </a:solidFill>
                          <a:latin typeface="+mn-ea"/>
                          <a:ea typeface="+mn-ea"/>
                        </a:rPr>
                        <a:t>「準備会議」の議論も踏まえた運航事業者・</a:t>
                      </a:r>
                      <a:r>
                        <a:rPr kumimoji="1" lang="ja-JP" altLang="en-US" sz="1050" strike="noStrike" dirty="0">
                          <a:solidFill>
                            <a:schemeClr val="tx1"/>
                          </a:solidFill>
                          <a:latin typeface="+mn-ea"/>
                          <a:ea typeface="+mn-ea"/>
                        </a:rPr>
                        <a:t>ポート</a:t>
                      </a:r>
                      <a:r>
                        <a:rPr kumimoji="1" lang="ja-JP" altLang="en-US" sz="1050" dirty="0">
                          <a:solidFill>
                            <a:schemeClr val="tx1"/>
                          </a:solidFill>
                          <a:latin typeface="+mn-ea"/>
                          <a:ea typeface="+mn-ea"/>
                        </a:rPr>
                        <a:t>整備事業者への財政支援</a:t>
                      </a:r>
                      <a:endParaRPr kumimoji="1" lang="en-US" altLang="ja-JP" sz="105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536123">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万博で得たノウハウなどを定着・発展させ、商用運航の全国的な展開に向けた支援</a:t>
                      </a:r>
                      <a:endParaRPr kumimoji="1" lang="en-US" altLang="ja-JP" sz="1050" b="1" i="0" u="none" strike="noStrike" kern="1200" cap="none" spc="0" normalizeH="0" baseline="0" noProof="0" dirty="0">
                        <a:ln>
                          <a:noFill/>
                        </a:ln>
                        <a:solidFill>
                          <a:schemeClr val="tx1"/>
                        </a:solidFill>
                        <a:effectLst/>
                        <a:uLnTx/>
                        <a:uFillTx/>
                        <a:latin typeface="+mn-lt"/>
                        <a:ea typeface="+mn-ea"/>
                        <a:cs typeface="+mn-cs"/>
                      </a:endParaRPr>
                    </a:p>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　　</a:t>
                      </a:r>
                      <a:r>
                        <a:rPr kumimoji="1" lang="ja-JP" altLang="en-US" sz="1050" b="0" i="0" u="none" strike="noStrike" kern="1200" cap="none" spc="0" normalizeH="0" baseline="0" noProof="0" dirty="0">
                          <a:ln>
                            <a:noFill/>
                          </a:ln>
                          <a:solidFill>
                            <a:schemeClr val="tx1"/>
                          </a:solidFill>
                          <a:effectLst/>
                          <a:uLnTx/>
                          <a:uFillTx/>
                          <a:latin typeface="+mn-lt"/>
                          <a:ea typeface="+mn-ea"/>
                          <a:cs typeface="+mn-cs"/>
                        </a:rPr>
                        <a:t>・運航事業者やポート整備事業者の自律的な運航に必要な技術的・財政的支援</a:t>
                      </a:r>
                      <a:endParaRPr kumimoji="1" lang="en-US" altLang="ja-JP" sz="1050" b="0" i="0" u="none" strike="noStrike" kern="1200" cap="none" spc="0" normalizeH="0" baseline="0" noProof="0" dirty="0">
                        <a:ln>
                          <a:noFill/>
                        </a:ln>
                        <a:solidFill>
                          <a:schemeClr val="tx1"/>
                        </a:solidFill>
                        <a:effectLst/>
                        <a:uLnTx/>
                        <a:uFillTx/>
                        <a:latin typeface="+mn-lt"/>
                        <a:ea typeface="+mn-ea"/>
                        <a:cs typeface="+mn-cs"/>
                      </a:endParaRPr>
                    </a:p>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n-lt"/>
                          <a:ea typeface="+mn-ea"/>
                          <a:cs typeface="+mn-cs"/>
                        </a:rPr>
                        <a:t>　　・飛行する機体の多様化・自律化・高密度化に対応した制度の整備</a:t>
                      </a:r>
                      <a:endParaRPr kumimoji="1" lang="ja-JP" altLang="en-US" sz="1050" b="0" dirty="0">
                        <a:solidFill>
                          <a:schemeClr val="tx1"/>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621969045"/>
                  </a:ext>
                </a:extLst>
              </a:tr>
            </a:tbl>
          </a:graphicData>
        </a:graphic>
      </p:graphicFrame>
      <p:grpSp>
        <p:nvGrpSpPr>
          <p:cNvPr id="25" name="グループ化 24"/>
          <p:cNvGrpSpPr/>
          <p:nvPr/>
        </p:nvGrpSpPr>
        <p:grpSpPr>
          <a:xfrm>
            <a:off x="2180614" y="5124798"/>
            <a:ext cx="2027024" cy="342401"/>
            <a:chOff x="7540340" y="5242967"/>
            <a:chExt cx="2027024" cy="342401"/>
          </a:xfrm>
        </p:grpSpPr>
        <p:sp>
          <p:nvSpPr>
            <p:cNvPr id="34" name="正方形/長方形 33"/>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5" name="正方形/長方形 34"/>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6" name="正方形/長方形 35"/>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697397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487143701"/>
              </p:ext>
            </p:extLst>
          </p:nvPr>
        </p:nvGraphicFramePr>
        <p:xfrm>
          <a:off x="289283" y="1732356"/>
          <a:ext cx="9540000" cy="463264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3264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□自動運転の実証実験</a:t>
                      </a:r>
                      <a:endParaRPr lang="ja-JP" altLang="en-US" sz="600" b="1"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・これまで万博会場となる夢洲等で、民間企業により実証実験を実施</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・「大阪市自動運転バス実装協議会」を発足（２０２２年</a:t>
                      </a:r>
                      <a:r>
                        <a:rPr lang="en-US" altLang="ja-JP" sz="1100" u="none" dirty="0">
                          <a:solidFill>
                            <a:schemeClr val="tx1"/>
                          </a:solidFill>
                          <a:latin typeface="BIZ UDPゴシック" panose="020B0400000000000000" pitchFamily="50" charset="-128"/>
                          <a:ea typeface="BIZ UDPゴシック" panose="020B0400000000000000" pitchFamily="50" charset="-128"/>
                        </a:rPr>
                        <a:t>12</a:t>
                      </a:r>
                      <a:r>
                        <a:rPr lang="ja-JP" altLang="en-US" sz="1100" u="none" dirty="0">
                          <a:solidFill>
                            <a:schemeClr val="tx1"/>
                          </a:solidFill>
                          <a:latin typeface="BIZ UDPゴシック" panose="020B0400000000000000" pitchFamily="50" charset="-128"/>
                          <a:ea typeface="BIZ UDPゴシック" panose="020B0400000000000000" pitchFamily="50" charset="-128"/>
                        </a:rPr>
                        <a:t>月）し、自動運転バスの実装に向けて、</a:t>
                      </a:r>
                      <a:endParaRPr lang="en-US" altLang="ja-JP" sz="1100" u="none" strike="noStrike" dirty="0">
                        <a:solidFill>
                          <a:srgbClr val="FF0000"/>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下記の３つのルートを対象として、関係行政機関等と協議や意見交換等を実施。</a:t>
                      </a: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（想定ルート）</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① 新大阪駅・大阪駅ルート</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② 舞洲駐車場～万博会場</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③ 万博会場内の外周道路</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バス事業者において車両の改造等を進めるとともに、自動運転に係るインフラを整備し、万博開催時の走行ルートで実証実験を実施予定。</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・郊外の高齢化が進む団地で地域の移動手段として実証実験を実施中（レベル２</a:t>
                      </a:r>
                      <a:r>
                        <a:rPr lang="en-US" altLang="ja-JP" sz="1100" b="0" u="none" baseline="30000" dirty="0">
                          <a:solidFill>
                            <a:schemeClr val="tx1"/>
                          </a:solidFill>
                          <a:latin typeface="BIZ UDPゴシック" panose="020B0400000000000000" pitchFamily="50" charset="-128"/>
                          <a:ea typeface="BIZ UDPゴシック" panose="020B0400000000000000" pitchFamily="50" charset="-128"/>
                        </a:rPr>
                        <a:t>※</a:t>
                      </a:r>
                      <a:r>
                        <a:rPr lang="ja-JP" altLang="en-US" sz="1100" b="0" u="none" dirty="0">
                          <a:solidFill>
                            <a:schemeClr val="tx1"/>
                          </a:solidFill>
                          <a:latin typeface="BIZ UDPゴシック" panose="020B0400000000000000" pitchFamily="50" charset="-128"/>
                          <a:ea typeface="BIZ UDPゴシック" panose="020B0400000000000000" pitchFamily="50" charset="-128"/>
                        </a:rPr>
                        <a:t>　河内長野市）</a:t>
                      </a: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□自動運転の社会実装</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・自動運転での移動サービスが普及拡大</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④　自動運転</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30887"/>
          </a:xfrm>
          <a:prstGeom prst="rect">
            <a:avLst/>
          </a:prstGeom>
          <a:noFill/>
          <a:ln w="6350">
            <a:noFill/>
            <a:prstDash val="dash"/>
          </a:ln>
        </p:spPr>
        <p:txBody>
          <a:bodyPr wrap="square">
            <a:spAutoFit/>
          </a:bodyPr>
          <a:lstStyle/>
          <a:p>
            <a:pPr lvl="0">
              <a:defRPr/>
            </a:pPr>
            <a:r>
              <a:rPr lang="ja-JP" altLang="en-US" sz="105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世界的に開発競争が激化する自動運転を、万博会場へのアクセスや会場内の移動で実現。安全・快適な未来のモビリティ社会の体験を通じ、その後の社会実装につなげていく。</a:t>
            </a:r>
          </a:p>
        </p:txBody>
      </p:sp>
      <p:sp>
        <p:nvSpPr>
          <p:cNvPr id="102" name="正方形/長方形 101">
            <a:extLst>
              <a:ext uri="{FF2B5EF4-FFF2-40B4-BE49-F238E27FC236}">
                <a16:creationId xmlns:a16="http://schemas.microsoft.com/office/drawing/2014/main" id="{42AB246C-D6C3-4324-A739-9AC17F6C0836}"/>
              </a:ext>
            </a:extLst>
          </p:cNvPr>
          <p:cNvSpPr/>
          <p:nvPr/>
        </p:nvSpPr>
        <p:spPr>
          <a:xfrm>
            <a:off x="3770769" y="2792829"/>
            <a:ext cx="2412000" cy="177238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会場までのアクセスや会場内において、自動運転（レベル４</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）で安全に移動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・主要駅等から万博会場へのアクセスを自動運転で輸送</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・広大な万博会場内を、自動運転車により安全に移動</a:t>
            </a:r>
          </a:p>
        </p:txBody>
      </p:sp>
      <p:sp>
        <p:nvSpPr>
          <p:cNvPr id="103" name="ホームベース 7">
            <a:extLst>
              <a:ext uri="{FF2B5EF4-FFF2-40B4-BE49-F238E27FC236}">
                <a16:creationId xmlns:a16="http://schemas.microsoft.com/office/drawing/2014/main" id="{E599356E-2B0A-4C96-A1C9-EC52982B4052}"/>
              </a:ext>
            </a:extLst>
          </p:cNvPr>
          <p:cNvSpPr/>
          <p:nvPr/>
        </p:nvSpPr>
        <p:spPr>
          <a:xfrm>
            <a:off x="3770769" y="2664197"/>
            <a:ext cx="1012036" cy="257265"/>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grpSp>
        <p:nvGrpSpPr>
          <p:cNvPr id="104" name="グループ化 103"/>
          <p:cNvGrpSpPr/>
          <p:nvPr/>
        </p:nvGrpSpPr>
        <p:grpSpPr>
          <a:xfrm>
            <a:off x="7113325" y="3125783"/>
            <a:ext cx="2121593" cy="1623429"/>
            <a:chOff x="5659334" y="3141069"/>
            <a:chExt cx="2186190" cy="1755087"/>
          </a:xfrm>
        </p:grpSpPr>
        <p:pic>
          <p:nvPicPr>
            <p:cNvPr id="105" name="図 104" descr="画面の領域"/>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334" y="3141069"/>
              <a:ext cx="2186190" cy="1755087"/>
            </a:xfrm>
            <a:prstGeom prst="rect">
              <a:avLst/>
            </a:prstGeom>
          </p:spPr>
        </p:pic>
        <p:sp>
          <p:nvSpPr>
            <p:cNvPr id="106" name="正方形/長方形 105"/>
            <p:cNvSpPr/>
            <p:nvPr/>
          </p:nvSpPr>
          <p:spPr>
            <a:xfrm>
              <a:off x="6877049" y="3542687"/>
              <a:ext cx="10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7" name="テキスト ボックス 153"/>
          <p:cNvSpPr txBox="1"/>
          <p:nvPr/>
        </p:nvSpPr>
        <p:spPr>
          <a:xfrm>
            <a:off x="312747" y="6365004"/>
            <a:ext cx="9529983" cy="765200"/>
          </a:xfrm>
          <a:prstGeom prst="rect">
            <a:avLst/>
          </a:prstGeom>
          <a:noFill/>
          <a:ln>
            <a:noFill/>
            <a:prstDash val="solid"/>
          </a:ln>
        </p:spPr>
        <p:txBody>
          <a:bodyPr wrap="square" lIns="72000" tIns="36000" rIns="72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59937">
              <a:defRPr/>
            </a:pP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自動運転レベル</a:t>
            </a:r>
            <a:endParaRPr kumimoji="1" lang="en-US" altLang="ja-JP" sz="900" dirty="0">
              <a:latin typeface="BIZ UDPゴシック" panose="020B0400000000000000" pitchFamily="50" charset="-128"/>
              <a:ea typeface="BIZ UDPゴシック" panose="020B0400000000000000" pitchFamily="50" charset="-128"/>
            </a:endParaRPr>
          </a:p>
          <a:p>
            <a:pPr defTabSz="959937">
              <a:defRPr/>
            </a:pPr>
            <a:r>
              <a:rPr kumimoji="1" lang="ja-JP" altLang="en-US" sz="900" dirty="0">
                <a:latin typeface="BIZ UDPゴシック" panose="020B0400000000000000" pitchFamily="50" charset="-128"/>
                <a:ea typeface="BIZ UDPゴシック" panose="020B0400000000000000" pitchFamily="50" charset="-128"/>
              </a:rPr>
              <a:t>・レベル２：高度な運転支援（システムが前後及び左右の車両制御を実施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運転の主体は人間）</a:t>
            </a:r>
            <a:endParaRPr kumimoji="1" lang="en-US" altLang="ja-JP" sz="900" strike="dblStrike"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・レベル３：条件付自動運転（システムが運転、緊急時は人が運転）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・レベル４：特定条件下における完全自動運転（システムが運転）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2025</a:t>
            </a:r>
            <a:r>
              <a:rPr kumimoji="1" lang="ja-JP" altLang="en-US" sz="900" dirty="0">
                <a:latin typeface="BIZ UDPゴシック" panose="020B0400000000000000" pitchFamily="50" charset="-128"/>
                <a:ea typeface="BIZ UDPゴシック" panose="020B0400000000000000" pitchFamily="50" charset="-128"/>
              </a:rPr>
              <a:t>年にめざす自動運転レベルをレベル４としているが、今後関係者間で安全面・技術面及び運用面で検討を進め、実現可能なレベルを決定していく</a:t>
            </a:r>
          </a:p>
        </p:txBody>
      </p:sp>
    </p:spTree>
    <p:extLst>
      <p:ext uri="{BB962C8B-B14F-4D97-AF65-F5344CB8AC3E}">
        <p14:creationId xmlns:p14="http://schemas.microsoft.com/office/powerpoint/2010/main" val="6470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6478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1366481138"/>
              </p:ext>
            </p:extLst>
          </p:nvPr>
        </p:nvGraphicFramePr>
        <p:xfrm>
          <a:off x="511620" y="3987546"/>
          <a:ext cx="9360001" cy="10641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5</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自動運転の一層の推進＜デジタル庁、警察庁、総務省、経産省、国交省＞</a:t>
                      </a:r>
                    </a:p>
                    <a:p>
                      <a:pPr marL="171450" indent="-171450">
                        <a:buFont typeface="Wingdings" panose="05000000000000000000" pitchFamily="2" charset="2"/>
                        <a:buChar char="l"/>
                      </a:pPr>
                      <a:r>
                        <a:rPr kumimoji="1" lang="en-US" altLang="ja-JP" sz="1000" u="none" dirty="0">
                          <a:solidFill>
                            <a:schemeClr val="tx1"/>
                          </a:solidFill>
                          <a:latin typeface="+mn-ea"/>
                        </a:rPr>
                        <a:t>Beyond 5G ready </a:t>
                      </a:r>
                      <a:r>
                        <a:rPr kumimoji="1" lang="ja-JP" altLang="en-US" sz="1000" u="none" dirty="0">
                          <a:solidFill>
                            <a:schemeClr val="tx1"/>
                          </a:solidFill>
                          <a:latin typeface="+mn-ea"/>
                        </a:rPr>
                        <a:t>ショーケースの実現＜総務省＞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大阪市自動運転バス実装協議会において、自動運転バスの実装に向けて有識者、国、バス事業者等を含めて協議中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国において、自動運転実証支援の予算を確保（</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R5</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補正・</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R6</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当初）</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075028503"/>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・自動運転の実証事業・実装支援（実証フィールドの提供など） </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・有識者や国、バス事業者等を含めて、大阪市自動運転バス実装協議会を開催</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rPr>
                        <a:t>・万博で運行する自動運転バスの一部を南河内地域エリアにおいて活用するため、大阪府と</a:t>
                      </a:r>
                      <a:r>
                        <a:rPr kumimoji="1" lang="en-US" altLang="ja-JP" sz="1000" b="1" u="none" strike="noStrike" dirty="0">
                          <a:solidFill>
                            <a:schemeClr val="tx1"/>
                          </a:solidFill>
                        </a:rPr>
                        <a:t>Osaka Metro</a:t>
                      </a:r>
                      <a:r>
                        <a:rPr kumimoji="1" lang="ja-JP" altLang="en-US" sz="1000" b="1" u="none" strike="noStrike" dirty="0">
                          <a:solidFill>
                            <a:schemeClr val="tx1"/>
                          </a:solidFill>
                        </a:rPr>
                        <a:t>において検討協議会を開催（Ｒ５</a:t>
                      </a:r>
                      <a:r>
                        <a:rPr kumimoji="1" lang="en-US" altLang="ja-JP" sz="1000" b="1" u="none" strike="noStrike" dirty="0">
                          <a:solidFill>
                            <a:schemeClr val="tx1"/>
                          </a:solidFill>
                        </a:rPr>
                        <a:t>.</a:t>
                      </a:r>
                      <a:r>
                        <a:rPr kumimoji="1" lang="ja-JP" altLang="en-US" sz="1000" b="1" u="none" strike="noStrike" dirty="0">
                          <a:solidFill>
                            <a:schemeClr val="tx1"/>
                          </a:solidFill>
                        </a:rPr>
                        <a:t>１２）</a:t>
                      </a:r>
                      <a:endParaRPr kumimoji="1" lang="en-US" altLang="ja-JP" sz="1000" b="1" u="none" strike="noStrike"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482432" y="2745732"/>
            <a:ext cx="9251210" cy="849354"/>
          </a:xfrm>
          <a:prstGeom prst="rect">
            <a:avLst/>
          </a:prstGeom>
          <a:noFill/>
          <a:ln w="6350">
            <a:noFill/>
            <a:prstDash val="solid"/>
          </a:ln>
        </p:spPr>
        <p:txBody>
          <a:bodyPr wrap="square" rtlCol="0" anchor="ctr" anchorCtr="0">
            <a:noAutofit/>
          </a:bodyPr>
          <a:lstStyle/>
          <a:p>
            <a:r>
              <a:rPr kumimoji="1" lang="ja-JP" altLang="en-US" sz="1000" dirty="0"/>
              <a:t>▷万博開催時における自動運転の移動サービスの実現に向けた環境整備</a:t>
            </a:r>
          </a:p>
          <a:p>
            <a:r>
              <a:rPr kumimoji="1" lang="ja-JP" altLang="en-US" sz="1000" dirty="0"/>
              <a:t>▷自動運転の移動サービスの実証に対する財政的負担</a:t>
            </a:r>
            <a:endParaRPr kumimoji="1" lang="en-US" altLang="ja-JP" sz="1000" dirty="0"/>
          </a:p>
        </p:txBody>
      </p:sp>
      <p:graphicFrame>
        <p:nvGraphicFramePr>
          <p:cNvPr id="30" name="表 29"/>
          <p:cNvGraphicFramePr>
            <a:graphicFrameLocks noGrp="1"/>
          </p:cNvGraphicFramePr>
          <p:nvPr>
            <p:extLst>
              <p:ext uri="{D42A27DB-BD31-4B8C-83A1-F6EECF244321}">
                <p14:modId xmlns:p14="http://schemas.microsoft.com/office/powerpoint/2010/main" val="405025688"/>
              </p:ext>
            </p:extLst>
          </p:nvPr>
        </p:nvGraphicFramePr>
        <p:xfrm>
          <a:off x="482432" y="5646115"/>
          <a:ext cx="9389187" cy="1202708"/>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94945">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▶万博会場内および会場アクセスにおいて、自動運転の実現</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・路側センサー等のインフラ整備に対する財政支援</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・運行事業者に対する実証・実装運行に対する財政支援 </a:t>
                      </a:r>
                      <a:endParaRPr kumimoji="1" lang="en-US" altLang="ja-JP" sz="1000" b="0" i="0" u="none" strike="noStrike" kern="1200" cap="none" spc="0" normalizeH="0" baseline="0" noProof="0" dirty="0">
                        <a:ln>
                          <a:noFill/>
                        </a:ln>
                        <a:solidFill>
                          <a:schemeClr val="tx1"/>
                        </a:solidFill>
                        <a:effectLst/>
                        <a:uLnTx/>
                        <a:uFillTx/>
                        <a:latin typeface="+mn-lt"/>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mn-lt"/>
                        <a:ea typeface="+mn-ea"/>
                        <a:cs typeface="+mn-cs"/>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484682">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00" b="1" dirty="0">
                          <a:solidFill>
                            <a:prstClr val="black"/>
                          </a:solidFill>
                        </a:rPr>
                        <a:t>▷</a:t>
                      </a:r>
                      <a:r>
                        <a:rPr kumimoji="1" lang="ja-JP" altLang="en-US" sz="1000" b="1" i="0" u="none" strike="noStrike" kern="1200" cap="none" spc="0" normalizeH="0" baseline="0" noProof="0" dirty="0">
                          <a:ln>
                            <a:noFill/>
                          </a:ln>
                          <a:solidFill>
                            <a:schemeClr val="tx1"/>
                          </a:solidFill>
                          <a:effectLst/>
                          <a:uLnTx/>
                          <a:uFillTx/>
                          <a:latin typeface="+mn-lt"/>
                          <a:ea typeface="+mn-ea"/>
                          <a:cs typeface="+mn-cs"/>
                        </a:rPr>
                        <a:t>万博で実現した自動運転での移動サービスの普及拡大に対する支援　　</a:t>
                      </a:r>
                      <a:endParaRPr kumimoji="1" lang="ja-JP" altLang="en-US" sz="1100" b="0" dirty="0">
                        <a:solidFill>
                          <a:schemeClr val="tx1"/>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621969045"/>
                  </a:ext>
                </a:extLst>
              </a:tr>
            </a:tbl>
          </a:graphicData>
        </a:graphic>
      </p:graphicFrame>
      <p:grpSp>
        <p:nvGrpSpPr>
          <p:cNvPr id="25" name="グループ化 24"/>
          <p:cNvGrpSpPr/>
          <p:nvPr/>
        </p:nvGrpSpPr>
        <p:grpSpPr>
          <a:xfrm>
            <a:off x="2111404" y="5212618"/>
            <a:ext cx="2027024" cy="342401"/>
            <a:chOff x="7540340" y="5242967"/>
            <a:chExt cx="2027024" cy="342401"/>
          </a:xfrm>
        </p:grpSpPr>
        <p:sp>
          <p:nvSpPr>
            <p:cNvPr id="34" name="正方形/長方形 33"/>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5" name="正方形/長方形 34"/>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6" name="正方形/長方形 35"/>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2139934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351073953"/>
              </p:ext>
            </p:extLst>
          </p:nvPr>
        </p:nvGraphicFramePr>
        <p:xfrm>
          <a:off x="280329" y="1753163"/>
          <a:ext cx="9540000" cy="321888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3218887">
                <a:tc>
                  <a:txBody>
                    <a:bodyPr/>
                    <a:lstStyle/>
                    <a:p>
                      <a:pPr marL="0" indent="0" defTabSz="443194">
                        <a:lnSpc>
                          <a:spcPct val="100000"/>
                        </a:lnSpc>
                        <a:spcBef>
                          <a:spcPts val="0"/>
                        </a:spcBef>
                        <a:spcAft>
                          <a:spcPts val="0"/>
                        </a:spcAft>
                        <a:defRPr/>
                      </a:pPr>
                      <a:r>
                        <a:rPr lang="ja-JP" altLang="en-US" sz="1300" b="1" dirty="0">
                          <a:solidFill>
                            <a:prstClr val="black"/>
                          </a:solidFill>
                          <a:latin typeface="BIZ UDPゴシック" panose="020B0400000000000000" pitchFamily="50" charset="-128"/>
                          <a:ea typeface="BIZ UDPゴシック" panose="020B0400000000000000" pitchFamily="50" charset="-128"/>
                        </a:rPr>
                        <a:t>□</a:t>
                      </a:r>
                      <a:r>
                        <a:rPr lang="en-US" altLang="ja-JP" sz="1300" b="1" dirty="0">
                          <a:solidFill>
                            <a:prstClr val="black"/>
                          </a:solidFill>
                          <a:latin typeface="BIZ UDPゴシック" panose="020B0400000000000000" pitchFamily="50" charset="-128"/>
                          <a:ea typeface="BIZ UDPゴシック" panose="020B0400000000000000" pitchFamily="50" charset="-128"/>
                        </a:rPr>
                        <a:t>MaaS</a:t>
                      </a:r>
                      <a:r>
                        <a:rPr lang="ja-JP" altLang="en-US" sz="1300" b="1" dirty="0">
                          <a:solidFill>
                            <a:prstClr val="black"/>
                          </a:solidFill>
                          <a:latin typeface="BIZ UDPゴシック" panose="020B0400000000000000" pitchFamily="50" charset="-128"/>
                          <a:ea typeface="BIZ UDPゴシック" panose="020B0400000000000000" pitchFamily="50" charset="-128"/>
                        </a:rPr>
                        <a:t>実現に向けて官民連携</a:t>
                      </a:r>
                    </a:p>
                    <a:p>
                      <a:pPr marL="0" indent="0" defTabSz="443194">
                        <a:lnSpc>
                          <a:spcPct val="100000"/>
                        </a:lnSpc>
                        <a:spcBef>
                          <a:spcPts val="0"/>
                        </a:spcBef>
                        <a:spcAft>
                          <a:spcPts val="0"/>
                        </a:spcAft>
                        <a:defRPr/>
                      </a:pPr>
                      <a:r>
                        <a:rPr lang="ja-JP" altLang="en-US" sz="1300" b="1" dirty="0">
                          <a:solidFill>
                            <a:prstClr val="black"/>
                          </a:solidFill>
                          <a:latin typeface="BIZ UDPゴシック" panose="020B0400000000000000" pitchFamily="50" charset="-128"/>
                          <a:ea typeface="BIZ UDPゴシック" panose="020B0400000000000000" pitchFamily="50" charset="-128"/>
                        </a:rPr>
                        <a:t>　 スタート</a:t>
                      </a:r>
                      <a:endParaRPr lang="ja-JP" altLang="en-US" sz="600" b="1" dirty="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・関西</a:t>
                      </a:r>
                      <a:r>
                        <a:rPr lang="en-US" altLang="ja-JP" sz="1100" dirty="0">
                          <a:solidFill>
                            <a:schemeClr val="tx1"/>
                          </a:solidFill>
                          <a:latin typeface="BIZ UDPゴシック" panose="020B0400000000000000" pitchFamily="50" charset="-128"/>
                          <a:ea typeface="BIZ UDPゴシック" panose="020B0400000000000000" pitchFamily="50" charset="-128"/>
                        </a:rPr>
                        <a:t>MaaS</a:t>
                      </a:r>
                      <a:r>
                        <a:rPr lang="ja-JP" altLang="en-US" sz="1100" dirty="0">
                          <a:solidFill>
                            <a:schemeClr val="tx1"/>
                          </a:solidFill>
                          <a:latin typeface="BIZ UDPゴシック" panose="020B0400000000000000" pitchFamily="50" charset="-128"/>
                          <a:ea typeface="BIZ UDPゴシック" panose="020B0400000000000000" pitchFamily="50" charset="-128"/>
                        </a:rPr>
                        <a:t>検討会</a:t>
                      </a:r>
                      <a:r>
                        <a:rPr lang="en-US" altLang="ja-JP" sz="1100" dirty="0">
                          <a:solidFill>
                            <a:schemeClr val="tx1"/>
                          </a:solidFill>
                          <a:latin typeface="BIZ UDPゴシック" panose="020B0400000000000000" pitchFamily="50" charset="-128"/>
                          <a:ea typeface="BIZ UDPゴシック" panose="020B0400000000000000" pitchFamily="50" charset="-128"/>
                        </a:rPr>
                        <a:t>(2019</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10</a:t>
                      </a:r>
                      <a:r>
                        <a:rPr lang="ja-JP" altLang="en-US" sz="1100" dirty="0">
                          <a:solidFill>
                            <a:schemeClr val="tx1"/>
                          </a:solidFill>
                          <a:latin typeface="BIZ UDPゴシック" panose="020B0400000000000000" pitchFamily="50" charset="-128"/>
                          <a:ea typeface="BIZ UDPゴシック" panose="020B0400000000000000" pitchFamily="50" charset="-128"/>
                        </a:rPr>
                        <a:t>月設立</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を進化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defRPr/>
                      </a:pPr>
                      <a:r>
                        <a:rPr lang="ja-JP" altLang="en-US" sz="1100" baseline="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させ、関西</a:t>
                      </a:r>
                      <a:r>
                        <a:rPr lang="en-US" altLang="ja-JP" sz="1100" dirty="0">
                          <a:solidFill>
                            <a:schemeClr val="tx1"/>
                          </a:solidFill>
                          <a:latin typeface="BIZ UDPゴシック" panose="020B0400000000000000" pitchFamily="50" charset="-128"/>
                          <a:ea typeface="BIZ UDPゴシック" panose="020B0400000000000000" pitchFamily="50" charset="-128"/>
                        </a:rPr>
                        <a:t>MaaS</a:t>
                      </a:r>
                      <a:r>
                        <a:rPr lang="ja-JP" altLang="en-US" sz="1100" dirty="0">
                          <a:solidFill>
                            <a:schemeClr val="tx1"/>
                          </a:solidFill>
                          <a:latin typeface="BIZ UDPゴシック" panose="020B0400000000000000" pitchFamily="50" charset="-128"/>
                          <a:ea typeface="BIZ UDPゴシック" panose="020B0400000000000000" pitchFamily="50" charset="-128"/>
                        </a:rPr>
                        <a:t>協議会を設立（</a:t>
                      </a:r>
                      <a:r>
                        <a:rPr lang="en-US" altLang="ja-JP" sz="1100" dirty="0">
                          <a:solidFill>
                            <a:schemeClr val="tx1"/>
                          </a:solidFill>
                          <a:latin typeface="BIZ UDPゴシック" panose="020B0400000000000000" pitchFamily="50" charset="-128"/>
                          <a:ea typeface="BIZ UDPゴシック" panose="020B0400000000000000" pitchFamily="50" charset="-128"/>
                        </a:rPr>
                        <a:t>2022</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11</a:t>
                      </a:r>
                      <a:r>
                        <a:rPr lang="ja-JP" altLang="en-US" sz="1100" dirty="0">
                          <a:solidFill>
                            <a:schemeClr val="tx1"/>
                          </a:solidFill>
                          <a:latin typeface="BIZ UDPゴシック" panose="020B0400000000000000" pitchFamily="50" charset="-128"/>
                          <a:ea typeface="BIZ UDPゴシック" panose="020B0400000000000000" pitchFamily="50" charset="-128"/>
                        </a:rPr>
                        <a:t>月）</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・関西</a:t>
                      </a:r>
                      <a:r>
                        <a:rPr kumimoji="1" lang="en-US" altLang="ja-JP" sz="1100"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dirty="0">
                          <a:solidFill>
                            <a:schemeClr val="tx1"/>
                          </a:solidFill>
                          <a:latin typeface="BIZ UDPゴシック" panose="020B0400000000000000" pitchFamily="50" charset="-128"/>
                          <a:ea typeface="BIZ UDPゴシック" panose="020B0400000000000000" pitchFamily="50" charset="-128"/>
                        </a:rPr>
                        <a:t>推進連絡会議（２０２１年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1</a:t>
                      </a:r>
                      <a:r>
                        <a:rPr kumimoji="1" lang="ja-JP" altLang="en-US" sz="1100" dirty="0">
                          <a:solidFill>
                            <a:schemeClr val="tx1"/>
                          </a:solidFill>
                          <a:latin typeface="BIZ UDPゴシック" panose="020B0400000000000000" pitchFamily="50" charset="-128"/>
                          <a:ea typeface="BIZ UDPゴシック" panose="020B0400000000000000" pitchFamily="50" charset="-128"/>
                        </a:rPr>
                        <a:t>２月設立）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・大阪市内で</a:t>
                      </a:r>
                      <a:r>
                        <a:rPr kumimoji="1" lang="en-US" altLang="ja-JP" sz="110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dirty="0">
                          <a:solidFill>
                            <a:schemeClr val="tx1"/>
                          </a:solidFill>
                          <a:latin typeface="BIZ UDPゴシック" panose="020B0400000000000000" pitchFamily="50" charset="-128"/>
                          <a:ea typeface="BIZ UDPゴシック" panose="020B0400000000000000" pitchFamily="50" charset="-128"/>
                        </a:rPr>
                        <a:t>オンデマンド交通の社会実験開始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２０２１年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3</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・関西</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協議会により「</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KANSAI</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アプリをリリース（</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2023</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9</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□万博来訪者向けの</a:t>
                      </a: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構築</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･万博来訪者に対してストレスフリーな移動サー </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ビスを提供</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（万博来場</a:t>
                      </a:r>
                      <a:r>
                        <a:rPr kumimoji="1" lang="en-US" altLang="ja-JP" sz="11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と</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KANSAI</a:t>
                      </a:r>
                      <a:r>
                        <a:rPr kumimoji="1" lang="en-US" altLang="ja-JP" sz="11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1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との連携）</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□関西広域で</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MaaS</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が拡大</a:t>
                      </a:r>
                      <a:endParaRPr kumimoji="1" lang="ja-JP" altLang="en-US"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・交通、観光、宿泊などサービス拡充</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・高齢化が進む地域では、</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オンデマンド交通を</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組込んだ</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により、移動利便性が向上</a:t>
                      </a: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⑤　</a:t>
            </a:r>
            <a:r>
              <a:rPr kumimoji="1" lang="en-US" altLang="ja-JP" b="1" dirty="0">
                <a:solidFill>
                  <a:prstClr val="white"/>
                </a:solidFill>
                <a:latin typeface="BIZ UDPゴシック" panose="020B0400000000000000" pitchFamily="50" charset="-128"/>
                <a:ea typeface="BIZ UDPゴシック" panose="020B0400000000000000" pitchFamily="50" charset="-128"/>
              </a:rPr>
              <a:t>MaaS</a:t>
            </a:r>
            <a:r>
              <a:rPr kumimoji="1" lang="ja-JP" altLang="en-US" b="1" dirty="0">
                <a:solidFill>
                  <a:prstClr val="white"/>
                </a:solidFill>
                <a:latin typeface="BIZ UDPゴシック" panose="020B0400000000000000" pitchFamily="50" charset="-128"/>
                <a:ea typeface="BIZ UDPゴシック" panose="020B0400000000000000" pitchFamily="50" charset="-128"/>
              </a:rPr>
              <a:t>（マース）</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30887"/>
          </a:xfrm>
          <a:prstGeom prst="rect">
            <a:avLst/>
          </a:prstGeom>
          <a:noFill/>
          <a:ln w="6350">
            <a:noFill/>
            <a:prstDash val="dash"/>
          </a:ln>
        </p:spPr>
        <p:txBody>
          <a:bodyPr wrap="square">
            <a:spAutoFit/>
          </a:bodyPr>
          <a:lstStyle/>
          <a:p>
            <a:pPr lvl="0">
              <a:defRPr/>
            </a:pPr>
            <a:r>
              <a:rPr lang="ja-JP" altLang="en-US" sz="1050" dirty="0">
                <a:latin typeface="BIZ UDPゴシック" panose="020B0400000000000000" pitchFamily="50" charset="-128"/>
                <a:ea typeface="BIZ UDPゴシック" panose="020B0400000000000000" pitchFamily="50" charset="-128"/>
              </a:rPr>
              <a:t>　</a:t>
            </a:r>
            <a:r>
              <a:rPr lang="ja-JP" altLang="en-US" sz="1100" dirty="0">
                <a:solidFill>
                  <a:prstClr val="black"/>
                </a:solidFill>
                <a:latin typeface="BIZ UDPゴシック" panose="020B0400000000000000" pitchFamily="50" charset="-128"/>
                <a:ea typeface="BIZ UDPゴシック" panose="020B0400000000000000" pitchFamily="50" charset="-128"/>
              </a:rPr>
              <a:t>官民が連携し、万博来訪者向けの</a:t>
            </a:r>
            <a:r>
              <a:rPr lang="en-US" altLang="ja-JP" sz="1100" dirty="0">
                <a:solidFill>
                  <a:prstClr val="black"/>
                </a:solidFill>
                <a:latin typeface="BIZ UDPゴシック" panose="020B0400000000000000" pitchFamily="50" charset="-128"/>
                <a:ea typeface="BIZ UDPゴシック" panose="020B0400000000000000" pitchFamily="50" charset="-128"/>
              </a:rPr>
              <a:t>MaaS</a:t>
            </a:r>
            <a:r>
              <a:rPr lang="ja-JP" altLang="en-US" sz="1100" dirty="0">
                <a:solidFill>
                  <a:prstClr val="black"/>
                </a:solidFill>
                <a:latin typeface="BIZ UDPゴシック" panose="020B0400000000000000" pitchFamily="50" charset="-128"/>
                <a:ea typeface="BIZ UDPゴシック" panose="020B0400000000000000" pitchFamily="50" charset="-128"/>
              </a:rPr>
              <a:t>を構築。万博会場までの効率的な移動手段や観光案内、乗車券、万博チケットの購入なども一つのアプリで完結。ストレスフリーな移動の実現と、関西一円への周遊を促進する。</a:t>
            </a:r>
          </a:p>
        </p:txBody>
      </p:sp>
      <p:sp>
        <p:nvSpPr>
          <p:cNvPr id="16" name="テキスト ボックス 15">
            <a:extLst>
              <a:ext uri="{FF2B5EF4-FFF2-40B4-BE49-F238E27FC236}">
                <a16:creationId xmlns:a16="http://schemas.microsoft.com/office/drawing/2014/main" id="{233774CE-BB03-49E5-94E8-1F2C71E354FD}"/>
              </a:ext>
            </a:extLst>
          </p:cNvPr>
          <p:cNvSpPr txBox="1"/>
          <p:nvPr/>
        </p:nvSpPr>
        <p:spPr>
          <a:xfrm>
            <a:off x="4389992" y="4318490"/>
            <a:ext cx="1562104" cy="342923"/>
          </a:xfrm>
          <a:prstGeom prst="rect">
            <a:avLst/>
          </a:prstGeom>
          <a:noFill/>
        </p:spPr>
        <p:txBody>
          <a:bodyPr wrap="square" lIns="0" tIns="0" rIns="0" bIns="0" rtlCol="0" anchor="ctr" anchorCtr="0">
            <a:noAutofit/>
          </a:bodyPr>
          <a:lstStyle/>
          <a:p>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MaaS</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活用（イメージ）</a:t>
            </a:r>
            <a:endParaRPr lang="en-US" altLang="ja-JP" sz="8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17" name="グループ化 16"/>
          <p:cNvGrpSpPr/>
          <p:nvPr/>
        </p:nvGrpSpPr>
        <p:grpSpPr>
          <a:xfrm>
            <a:off x="3618047" y="2684214"/>
            <a:ext cx="2681702" cy="1594250"/>
            <a:chOff x="4613672" y="3194770"/>
            <a:chExt cx="2588987" cy="1594250"/>
          </a:xfrm>
        </p:grpSpPr>
        <p:sp>
          <p:nvSpPr>
            <p:cNvPr id="18" name="円形吹き出し 17"/>
            <p:cNvSpPr>
              <a:spLocks noChangeAspect="1"/>
            </p:cNvSpPr>
            <p:nvPr/>
          </p:nvSpPr>
          <p:spPr>
            <a:xfrm>
              <a:off x="5689474" y="3504787"/>
              <a:ext cx="1022026" cy="1060489"/>
            </a:xfrm>
            <a:prstGeom prst="wedgeEllipseCallout">
              <a:avLst>
                <a:gd name="adj1" fmla="val -59191"/>
                <a:gd name="adj2" fmla="val -11272"/>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9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613672" y="3707618"/>
              <a:ext cx="467357" cy="644828"/>
            </a:xfrm>
            <a:prstGeom prst="rect">
              <a:avLst/>
            </a:prstGeom>
          </p:spPr>
        </p:pic>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9006" y="3574552"/>
              <a:ext cx="321477" cy="443553"/>
            </a:xfrm>
            <a:prstGeom prst="rect">
              <a:avLst/>
            </a:prstGeom>
          </p:spPr>
        </p:pic>
        <p:sp>
          <p:nvSpPr>
            <p:cNvPr id="21" name="テキスト ボックス 20"/>
            <p:cNvSpPr txBox="1"/>
            <p:nvPr/>
          </p:nvSpPr>
          <p:spPr>
            <a:xfrm>
              <a:off x="6221633" y="3290197"/>
              <a:ext cx="98102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・観光スポット</a:t>
              </a:r>
            </a:p>
          </p:txBody>
        </p:sp>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0723" y="3524000"/>
              <a:ext cx="688750" cy="950291"/>
            </a:xfrm>
            <a:prstGeom prst="rect">
              <a:avLst/>
            </a:prstGeom>
          </p:spPr>
        </p:pic>
        <p:pic>
          <p:nvPicPr>
            <p:cNvPr id="23" name="図 22"/>
            <p:cNvPicPr>
              <a:picLocks noChangeAspect="1"/>
            </p:cNvPicPr>
            <p:nvPr/>
          </p:nvPicPr>
          <p:blipFill rotWithShape="1">
            <a:blip r:embed="rId6" cstate="email">
              <a:extLst>
                <a:ext uri="{28A0092B-C50C-407E-A947-70E740481C1C}">
                  <a14:useLocalDpi xmlns:a14="http://schemas.microsoft.com/office/drawing/2010/main"/>
                </a:ext>
              </a:extLst>
            </a:blip>
            <a:srcRect l="882" t="35978" r="75735" b="29138"/>
            <a:stretch/>
          </p:blipFill>
          <p:spPr>
            <a:xfrm>
              <a:off x="5775813" y="3548891"/>
              <a:ext cx="546853" cy="484016"/>
            </a:xfrm>
            <a:prstGeom prst="rect">
              <a:avLst/>
            </a:prstGeom>
            <a:ln>
              <a:solidFill>
                <a:schemeClr val="tx1">
                  <a:lumMod val="50000"/>
                  <a:lumOff val="50000"/>
                </a:schemeClr>
              </a:solidFill>
            </a:ln>
          </p:spPr>
        </p:pic>
        <p:pic>
          <p:nvPicPr>
            <p:cNvPr id="25" name="図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511042" y="4059066"/>
              <a:ext cx="395525" cy="349600"/>
            </a:xfrm>
            <a:prstGeom prst="rect">
              <a:avLst/>
            </a:prstGeom>
          </p:spPr>
        </p:pic>
        <p:pic>
          <p:nvPicPr>
            <p:cNvPr id="26" name="図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6885" y="3984360"/>
              <a:ext cx="450141" cy="526301"/>
            </a:xfrm>
            <a:prstGeom prst="rect">
              <a:avLst/>
            </a:prstGeom>
          </p:spPr>
        </p:pic>
        <p:sp>
          <p:nvSpPr>
            <p:cNvPr id="27" name="テキスト ボックス 26"/>
            <p:cNvSpPr txBox="1"/>
            <p:nvPr/>
          </p:nvSpPr>
          <p:spPr>
            <a:xfrm>
              <a:off x="6230581" y="4533124"/>
              <a:ext cx="780631" cy="2099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・交通情報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p:cNvSpPr txBox="1"/>
            <p:nvPr/>
          </p:nvSpPr>
          <p:spPr>
            <a:xfrm>
              <a:off x="5237708" y="3194770"/>
              <a:ext cx="104998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・万博チケット</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・混雑状況</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p:cNvSpPr txBox="1"/>
            <p:nvPr/>
          </p:nvSpPr>
          <p:spPr>
            <a:xfrm>
              <a:off x="5444021" y="4542799"/>
              <a:ext cx="77249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000" dirty="0">
                  <a:latin typeface="BIZ UDPゴシック" panose="020B0400000000000000" pitchFamily="50" charset="-128"/>
                  <a:ea typeface="BIZ UDPゴシック" panose="020B0400000000000000" pitchFamily="50" charset="-128"/>
                </a:rPr>
                <a:t>道路</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30" name="図 29" descr="画面の領域"/>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5671" y="4152508"/>
              <a:ext cx="310770" cy="378962"/>
            </a:xfrm>
            <a:prstGeom prst="rect">
              <a:avLst/>
            </a:prstGeom>
          </p:spPr>
        </p:pic>
      </p:grpSp>
      <p:sp>
        <p:nvSpPr>
          <p:cNvPr id="31" name="正方形/長方形 30"/>
          <p:cNvSpPr/>
          <p:nvPr/>
        </p:nvSpPr>
        <p:spPr>
          <a:xfrm>
            <a:off x="280329" y="5073699"/>
            <a:ext cx="9514939" cy="412833"/>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defTabSz="959937">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MaaS:</a:t>
            </a:r>
            <a:r>
              <a:rPr kumimoji="1" lang="ja-JP" altLang="en-US" sz="900" dirty="0">
                <a:solidFill>
                  <a:schemeClr val="tx1"/>
                </a:solidFill>
                <a:latin typeface="BIZ UDPゴシック" panose="020B0400000000000000" pitchFamily="50" charset="-128"/>
                <a:ea typeface="BIZ UDPゴシック" panose="020B0400000000000000" pitchFamily="50" charset="-128"/>
              </a:rPr>
              <a:t>様々な移動手段の予約や決済などを一体的に提供するサービス</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85725" lvl="0" indent="-85725" defTabSz="959937">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オンデマンド交通：利用者の予約に対して</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による最適な運行ルート、配車をリアルタイムに行う輸送サービス</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249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6478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2322003648"/>
              </p:ext>
            </p:extLst>
          </p:nvPr>
        </p:nvGraphicFramePr>
        <p:xfrm>
          <a:off x="511620" y="3987546"/>
          <a:ext cx="9360001" cy="12165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5</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en-US" altLang="ja-JP" sz="1000" u="none" strike="noStrike" dirty="0">
                          <a:solidFill>
                            <a:schemeClr val="tx1"/>
                          </a:solidFill>
                          <a:latin typeface="+mn-ea"/>
                        </a:rPr>
                        <a:t>MaaS</a:t>
                      </a:r>
                      <a:r>
                        <a:rPr kumimoji="1" lang="ja-JP" altLang="en-US" sz="1000" u="none" strike="noStrike" dirty="0">
                          <a:solidFill>
                            <a:schemeClr val="tx1"/>
                          </a:solidFill>
                          <a:latin typeface="+mn-ea"/>
                        </a:rPr>
                        <a:t>の推進</a:t>
                      </a:r>
                      <a:r>
                        <a:rPr kumimoji="1" lang="ja-JP" altLang="en-US" sz="1000" u="none" dirty="0">
                          <a:solidFill>
                            <a:schemeClr val="tx1"/>
                          </a:solidFill>
                          <a:latin typeface="+mn-ea"/>
                        </a:rPr>
                        <a:t>＜国交省＞</a:t>
                      </a:r>
                      <a:endParaRPr kumimoji="1" lang="en-US" altLang="ja-JP" sz="1000" u="none" dirty="0">
                        <a:solidFill>
                          <a:schemeClr val="tx1"/>
                        </a:solidFill>
                        <a:latin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u="none" dirty="0">
                          <a:solidFill>
                            <a:schemeClr val="tx1"/>
                          </a:solidFill>
                          <a:latin typeface="+mn-ea"/>
                        </a:rPr>
                        <a:t>デジタル田園都市国家構想に関連するデジタル実装モデルの海外発信・展開＜内閣官房＞</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a:t>
                      </a:r>
                      <a:r>
                        <a:rPr kumimoji="1" lang="ja-JP" altLang="en-US" sz="1000" b="0" u="none" dirty="0">
                          <a:solidFill>
                            <a:schemeClr val="tx1"/>
                          </a:solidFill>
                          <a:latin typeface="+mn-ea"/>
                        </a:rPr>
                        <a:t>内閣官房事業</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「関西</a:t>
                      </a:r>
                      <a:r>
                        <a:rPr kumimoji="1" lang="en-US" altLang="ja-JP" sz="1000" b="0" i="0" u="none" strike="noStrike" kern="1200" cap="none" spc="0" normalizeH="0" baseline="0" noProof="0" dirty="0" err="1">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推進連絡会議」等を通じて、「関西</a:t>
                      </a:r>
                      <a:r>
                        <a:rPr kumimoji="1" lang="en-US" altLang="ja-JP" sz="1000" b="0" i="0" u="none" strike="noStrike" kern="1200" cap="none" spc="0" normalizeH="0" baseline="0" noProof="0" dirty="0" err="1">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」の推進方針について共有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国において、</a:t>
                      </a:r>
                      <a:r>
                        <a:rPr kumimoji="1" lang="en-US" altLang="ja-JP" sz="1000" b="0" i="0" u="none" strike="noStrike" kern="1200" cap="none" spc="0" normalizeH="0" baseline="0" noProof="0" dirty="0" err="1">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支援の予算を確保（</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R4</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補正・</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R5</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当初・</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R5</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補正・</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R6</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当初）</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008077971"/>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・「関西</a:t>
                      </a:r>
                      <a:r>
                        <a:rPr kumimoji="1" lang="en-US" altLang="ja-JP" sz="1000" b="1" u="none" dirty="0">
                          <a:solidFill>
                            <a:schemeClr val="tx1"/>
                          </a:solidFill>
                        </a:rPr>
                        <a:t>MaaS</a:t>
                      </a:r>
                      <a:r>
                        <a:rPr kumimoji="1" lang="ja-JP" altLang="en-US" sz="1000" b="1" u="none" dirty="0">
                          <a:solidFill>
                            <a:schemeClr val="tx1"/>
                          </a:solidFill>
                        </a:rPr>
                        <a:t>推進連絡会議」への参画、事業者間調整支援等</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a:t>
                      </a:r>
                      <a:r>
                        <a:rPr kumimoji="1" lang="en-US" altLang="ja-JP" sz="1000" b="1" u="none" dirty="0">
                          <a:solidFill>
                            <a:schemeClr val="tx1"/>
                          </a:solidFill>
                        </a:rPr>
                        <a:t>MaaS</a:t>
                      </a:r>
                      <a:r>
                        <a:rPr kumimoji="1" lang="ja-JP" altLang="en-US" sz="1000" b="1" u="none" dirty="0">
                          <a:solidFill>
                            <a:schemeClr val="tx1"/>
                          </a:solidFill>
                        </a:rPr>
                        <a:t>促進に向け、鉄道事業者の</a:t>
                      </a:r>
                      <a:r>
                        <a:rPr kumimoji="1" lang="en-US" altLang="ja-JP" sz="1000" b="1" u="none" dirty="0">
                          <a:solidFill>
                            <a:schemeClr val="tx1"/>
                          </a:solidFill>
                        </a:rPr>
                        <a:t>QR</a:t>
                      </a:r>
                      <a:r>
                        <a:rPr kumimoji="1" lang="ja-JP" altLang="en-US" sz="1000" b="1" u="none" dirty="0">
                          <a:solidFill>
                            <a:schemeClr val="tx1"/>
                          </a:solidFill>
                        </a:rPr>
                        <a:t>コード対応改札等によるキャッシュレス化の取組みへの補助</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・事業者が実施する</a:t>
                      </a:r>
                      <a:r>
                        <a:rPr kumimoji="1" lang="en-US" altLang="ja-JP" sz="1000" b="1" u="none" dirty="0">
                          <a:solidFill>
                            <a:schemeClr val="tx1"/>
                          </a:solidFill>
                        </a:rPr>
                        <a:t>AI</a:t>
                      </a:r>
                      <a:r>
                        <a:rPr kumimoji="1" lang="ja-JP" altLang="en-US" sz="1000" b="1" u="none" dirty="0">
                          <a:solidFill>
                            <a:schemeClr val="tx1"/>
                          </a:solidFill>
                        </a:rPr>
                        <a:t>オンデマンド交通実証事業への支援</a:t>
                      </a:r>
                      <a:endParaRPr kumimoji="1" lang="en-US" altLang="ja-JP" sz="1000" b="1" u="none" strike="sngStrik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baseline="0" dirty="0">
                          <a:solidFill>
                            <a:schemeClr val="tx1"/>
                          </a:solidFill>
                        </a:rPr>
                        <a:t>・路線バスから取得する様々なデータを活用した渋滞緩和などの取組みに向けた検討　</a:t>
                      </a:r>
                      <a:endParaRPr kumimoji="1" lang="ja-JP" altLang="en-US" sz="1000" b="1" u="none"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759101"/>
            <a:ext cx="9251210" cy="452150"/>
          </a:xfrm>
          <a:prstGeom prst="rect">
            <a:avLst/>
          </a:prstGeom>
          <a:noFill/>
          <a:ln w="6350">
            <a:noFill/>
            <a:prstDash val="solid"/>
          </a:ln>
        </p:spPr>
        <p:txBody>
          <a:bodyPr wrap="square" rtlCol="0" anchor="ctr" anchorCtr="0">
            <a:noAutofit/>
          </a:bodyPr>
          <a:lstStyle/>
          <a:p>
            <a:r>
              <a:rPr kumimoji="1" lang="ja-JP" altLang="en-US" sz="1000" dirty="0"/>
              <a:t>▷関西</a:t>
            </a:r>
            <a:r>
              <a:rPr kumimoji="1" lang="en-US" altLang="ja-JP" sz="1000" dirty="0"/>
              <a:t>MaaS</a:t>
            </a:r>
            <a:r>
              <a:rPr kumimoji="1" lang="ja-JP" altLang="en-US" sz="1000" dirty="0"/>
              <a:t>構築・機能拡充による鉄道事業者の財政負担及びデータ連携先となる多種多様なサービス事業者等のシステム整備等にかかる財政負担</a:t>
            </a:r>
          </a:p>
        </p:txBody>
      </p:sp>
      <p:graphicFrame>
        <p:nvGraphicFramePr>
          <p:cNvPr id="30" name="表 29"/>
          <p:cNvGraphicFramePr>
            <a:graphicFrameLocks noGrp="1"/>
          </p:cNvGraphicFramePr>
          <p:nvPr>
            <p:extLst>
              <p:ext uri="{D42A27DB-BD31-4B8C-83A1-F6EECF244321}">
                <p14:modId xmlns:p14="http://schemas.microsoft.com/office/powerpoint/2010/main" val="10980011"/>
              </p:ext>
            </p:extLst>
          </p:nvPr>
        </p:nvGraphicFramePr>
        <p:xfrm>
          <a:off x="482432" y="5646115"/>
          <a:ext cx="9389187" cy="584951"/>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84951">
                <a:tc>
                  <a:txBody>
                    <a:bodyPr/>
                    <a:lstStyle/>
                    <a:p>
                      <a:pPr marL="0" marR="0" lvl="0" indent="0" algn="l" defTabSz="959937"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▶関西広域でストレスフリーな移動サービスの提供</a:t>
                      </a:r>
                      <a:br>
                        <a:rPr kumimoji="1" lang="en-US" altLang="ja-JP" sz="1050" b="1" i="0" u="none" strike="noStrike" kern="1200" cap="none" spc="0" normalizeH="0" baseline="0" noProof="0" dirty="0">
                          <a:ln>
                            <a:noFill/>
                          </a:ln>
                          <a:solidFill>
                            <a:schemeClr val="tx1"/>
                          </a:solidFill>
                          <a:effectLst/>
                          <a:uLnTx/>
                          <a:uFillTx/>
                          <a:latin typeface="+mn-lt"/>
                          <a:ea typeface="+mn-ea"/>
                          <a:cs typeface="+mn-cs"/>
                        </a:rPr>
                      </a:br>
                      <a:r>
                        <a:rPr kumimoji="1" lang="en-US" altLang="ja-JP" sz="1050" b="1" i="0" u="none" strike="noStrike" kern="1200" cap="none" spc="0" normalizeH="0" baseline="0" noProof="0" dirty="0">
                          <a:ln>
                            <a:noFill/>
                          </a:ln>
                          <a:solidFill>
                            <a:schemeClr val="tx1"/>
                          </a:solidFill>
                          <a:effectLst/>
                          <a:uLnTx/>
                          <a:uFillTx/>
                          <a:latin typeface="+mn-lt"/>
                          <a:ea typeface="+mn-ea"/>
                          <a:cs typeface="+mn-cs"/>
                        </a:rPr>
                        <a:t>     </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KANSAI</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　</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」アプリの機能拡充に対する財政支援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en-US" altLang="ja-JP" sz="1000" b="0" i="0" u="none" strike="noStrike" kern="1200" cap="none" spc="0" normalizeH="0" baseline="0" noProof="0" dirty="0">
                          <a:ln>
                            <a:noFill/>
                          </a:ln>
                          <a:solidFill>
                            <a:schemeClr val="tx1"/>
                          </a:solidFill>
                          <a:effectLst/>
                          <a:uLnTx/>
                          <a:uFillTx/>
                          <a:latin typeface="+mn-ea"/>
                          <a:ea typeface="+mn-ea"/>
                          <a:cs typeface="+mn-cs"/>
                        </a:rPr>
                        <a:t>    </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・同アプリのデータ連携先となる交通事業者や観光事業者等のシステム整備等への財政支援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43671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075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593046625"/>
              </p:ext>
            </p:extLst>
          </p:nvPr>
        </p:nvGraphicFramePr>
        <p:xfrm>
          <a:off x="280329" y="1753163"/>
          <a:ext cx="9540000" cy="463264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3264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EV</a:t>
                      </a: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FC</a:t>
                      </a:r>
                      <a:r>
                        <a:rPr lang="ja-JP" altLang="en-US" sz="1300" b="1" u="none" dirty="0">
                          <a:solidFill>
                            <a:schemeClr val="tx1"/>
                          </a:solidFill>
                          <a:latin typeface="BIZ UDPゴシック" panose="020B0400000000000000" pitchFamily="50" charset="-128"/>
                          <a:ea typeface="BIZ UDPゴシック" panose="020B0400000000000000" pitchFamily="50" charset="-128"/>
                        </a:rPr>
                        <a:t>バスの導入数</a:t>
                      </a: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b="1" u="none" dirty="0">
                          <a:solidFill>
                            <a:schemeClr val="tx1"/>
                          </a:solidFill>
                          <a:latin typeface="BIZ UDPゴシック" panose="020B0400000000000000" pitchFamily="50" charset="-128"/>
                          <a:ea typeface="BIZ UDPゴシック" panose="020B0400000000000000" pitchFamily="50" charset="-128"/>
                        </a:rPr>
                        <a:t>　</a:t>
                      </a:r>
                      <a:r>
                        <a:rPr lang="zh-TW" altLang="en-US" sz="1300" b="1" u="none" dirty="0">
                          <a:solidFill>
                            <a:schemeClr val="tx1"/>
                          </a:solidFill>
                          <a:latin typeface="BIZ UDPゴシック" panose="020B0400000000000000" pitchFamily="50" charset="-128"/>
                          <a:ea typeface="BIZ UDPゴシック" panose="020B0400000000000000" pitchFamily="50" charset="-128"/>
                        </a:rPr>
                        <a:t>府市補助活用</a:t>
                      </a:r>
                      <a:r>
                        <a:rPr lang="ja-JP" altLang="en-US" sz="1300" b="1" u="none" dirty="0">
                          <a:solidFill>
                            <a:schemeClr val="tx1"/>
                          </a:solidFill>
                          <a:latin typeface="BIZ UDPゴシック" panose="020B0400000000000000" pitchFamily="50" charset="-128"/>
                          <a:ea typeface="BIZ UDPゴシック" panose="020B0400000000000000" pitchFamily="50" charset="-128"/>
                        </a:rPr>
                        <a:t>で</a:t>
                      </a:r>
                      <a:r>
                        <a:rPr lang="en-US" altLang="ja-JP" sz="1300" b="1" u="none" dirty="0">
                          <a:solidFill>
                            <a:schemeClr val="tx1"/>
                          </a:solidFill>
                          <a:latin typeface="BIZ UDPゴシック" panose="020B0400000000000000" pitchFamily="50" charset="-128"/>
                          <a:ea typeface="BIZ UDPゴシック" panose="020B0400000000000000" pitchFamily="50" charset="-128"/>
                        </a:rPr>
                        <a:t>57</a:t>
                      </a:r>
                      <a:r>
                        <a:rPr lang="ja-JP" altLang="en-US" sz="1300" b="1" u="none" dirty="0">
                          <a:solidFill>
                            <a:schemeClr val="tx1"/>
                          </a:solidFill>
                          <a:latin typeface="BIZ UDPゴシック" panose="020B0400000000000000" pitchFamily="50" charset="-128"/>
                          <a:ea typeface="BIZ UDPゴシック" panose="020B0400000000000000" pitchFamily="50" charset="-128"/>
                        </a:rPr>
                        <a:t>台</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300" b="1" u="none" dirty="0">
                          <a:solidFill>
                            <a:schemeClr val="tx1"/>
                          </a:solidFill>
                          <a:latin typeface="BIZ UDPゴシック" panose="020B0400000000000000" pitchFamily="50" charset="-128"/>
                          <a:ea typeface="BIZ UDPゴシック" panose="020B0400000000000000" pitchFamily="50" charset="-128"/>
                        </a:rPr>
                        <a:t>2022</a:t>
                      </a: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2023</a:t>
                      </a:r>
                      <a:r>
                        <a:rPr lang="ja-JP" altLang="en-US" sz="1300" b="1" u="none" dirty="0">
                          <a:solidFill>
                            <a:schemeClr val="tx1"/>
                          </a:solidFill>
                          <a:latin typeface="BIZ UDPゴシック" panose="020B0400000000000000" pitchFamily="50" charset="-128"/>
                          <a:ea typeface="BIZ UDPゴシック" panose="020B0400000000000000" pitchFamily="50" charset="-128"/>
                        </a:rPr>
                        <a:t>年度府市補助実績）</a:t>
                      </a:r>
                      <a:endParaRPr lang="ja-JP" altLang="en-US" sz="1050" b="1"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・ディーゼルバスと比較して以下のとおり高額</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の　</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0" indent="0">
                        <a:lnSpc>
                          <a:spcPct val="100000"/>
                        </a:lnSpc>
                        <a:spcBef>
                          <a:spcPts val="0"/>
                        </a:spcBef>
                        <a:spcAft>
                          <a:spcPts val="0"/>
                        </a:spcAft>
                        <a:defRPr/>
                      </a:pPr>
                      <a:r>
                        <a:rPr kumimoji="1" lang="ja-JP" altLang="en-US" sz="11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cs typeface="+mn-cs"/>
                        </a:rPr>
                        <a:t> ため</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、事業者の買い替えを支援</a:t>
                      </a:r>
                      <a:endParaRPr kumimoji="1" lang="en-US" altLang="ja-JP" sz="11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a:t>
                      </a:r>
                      <a:r>
                        <a:rPr lang="en-US" altLang="ja-JP" sz="1100" u="none" dirty="0">
                          <a:solidFill>
                            <a:schemeClr val="tx1"/>
                          </a:solidFill>
                          <a:latin typeface="BIZ UDPゴシック" panose="020B0400000000000000" pitchFamily="50" charset="-128"/>
                          <a:ea typeface="BIZ UDPゴシック" panose="020B0400000000000000" pitchFamily="50" charset="-128"/>
                        </a:rPr>
                        <a:t>EV</a:t>
                      </a:r>
                      <a:r>
                        <a:rPr lang="ja-JP" altLang="en-US" sz="1100" u="none" dirty="0">
                          <a:solidFill>
                            <a:schemeClr val="tx1"/>
                          </a:solidFill>
                          <a:latin typeface="BIZ UDPゴシック" panose="020B0400000000000000" pitchFamily="50" charset="-128"/>
                          <a:ea typeface="BIZ UDPゴシック" panose="020B0400000000000000" pitchFamily="50" charset="-128"/>
                        </a:rPr>
                        <a:t>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5,400</a:t>
                      </a:r>
                      <a:r>
                        <a:rPr lang="ja-JP" altLang="en-US" sz="1100" u="none" dirty="0">
                          <a:solidFill>
                            <a:schemeClr val="tx1"/>
                          </a:solidFill>
                          <a:latin typeface="BIZ UDPゴシック" panose="020B0400000000000000" pitchFamily="50" charset="-128"/>
                          <a:ea typeface="BIZ UDPゴシック" panose="020B0400000000000000" pitchFamily="50" charset="-128"/>
                        </a:rPr>
                        <a:t>万円（充電設備含む</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a:t>
                      </a:r>
                      <a:r>
                        <a:rPr lang="en-US" altLang="ja-JP" sz="1100" u="none" dirty="0">
                          <a:solidFill>
                            <a:schemeClr val="tx1"/>
                          </a:solidFill>
                          <a:latin typeface="BIZ UDPゴシック" panose="020B0400000000000000" pitchFamily="50" charset="-128"/>
                          <a:ea typeface="BIZ UDPゴシック" panose="020B0400000000000000" pitchFamily="50" charset="-128"/>
                        </a:rPr>
                        <a:t>FC</a:t>
                      </a:r>
                      <a:r>
                        <a:rPr lang="ja-JP" altLang="en-US" sz="1100" u="none" dirty="0">
                          <a:solidFill>
                            <a:schemeClr val="tx1"/>
                          </a:solidFill>
                          <a:latin typeface="BIZ UDPゴシック" panose="020B0400000000000000" pitchFamily="50" charset="-128"/>
                          <a:ea typeface="BIZ UDPゴシック" panose="020B0400000000000000" pitchFamily="50" charset="-128"/>
                        </a:rPr>
                        <a:t>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1</a:t>
                      </a:r>
                      <a:r>
                        <a:rPr lang="ja-JP" altLang="en-US" sz="1100" u="none" dirty="0">
                          <a:solidFill>
                            <a:schemeClr val="tx1"/>
                          </a:solidFill>
                          <a:latin typeface="BIZ UDPゴシック" panose="020B0400000000000000" pitchFamily="50" charset="-128"/>
                          <a:ea typeface="BIZ UDPゴシック" panose="020B0400000000000000" pitchFamily="50" charset="-128"/>
                        </a:rPr>
                        <a:t>億円</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ディーゼルバス：約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2,000</a:t>
                      </a:r>
                      <a:r>
                        <a:rPr lang="ja-JP" altLang="en-US" sz="1100" u="none" dirty="0">
                          <a:solidFill>
                            <a:schemeClr val="tx1"/>
                          </a:solidFill>
                          <a:latin typeface="BIZ UDPゴシック" panose="020B0400000000000000" pitchFamily="50" charset="-128"/>
                          <a:ea typeface="BIZ UDPゴシック" panose="020B0400000000000000" pitchFamily="50" charset="-128"/>
                        </a:rPr>
                        <a:t>万円　</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en-US" altLang="ja-JP" sz="1100" u="none" dirty="0">
                          <a:solidFill>
                            <a:schemeClr val="tx1"/>
                          </a:solidFill>
                          <a:latin typeface="BIZ UDPゴシック" panose="020B0400000000000000" pitchFamily="50" charset="-128"/>
                          <a:ea typeface="BIZ UDPゴシック" panose="020B0400000000000000" pitchFamily="50" charset="-128"/>
                        </a:rPr>
                        <a:t>【</a:t>
                      </a:r>
                      <a:r>
                        <a:rPr lang="ja-JP" altLang="en-US" sz="1100" u="none" dirty="0">
                          <a:solidFill>
                            <a:schemeClr val="tx1"/>
                          </a:solidFill>
                          <a:latin typeface="BIZ UDPゴシック" panose="020B0400000000000000" pitchFamily="50" charset="-128"/>
                          <a:ea typeface="BIZ UDPゴシック" panose="020B0400000000000000" pitchFamily="50" charset="-128"/>
                        </a:rPr>
                        <a:t>参考：大阪府・大阪市の補助制度を活用した場合の負担例</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sng" dirty="0">
                          <a:solidFill>
                            <a:schemeClr val="tx1"/>
                          </a:solidFill>
                          <a:latin typeface="BIZ UDPゴシック" panose="020B0400000000000000" pitchFamily="50" charset="-128"/>
                          <a:ea typeface="BIZ UDPゴシック" panose="020B0400000000000000" pitchFamily="50" charset="-128"/>
                        </a:rPr>
                        <a:t>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EV</a:t>
                      </a: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FC</a:t>
                      </a:r>
                      <a:r>
                        <a:rPr lang="ja-JP" altLang="en-US" sz="1300" b="1" dirty="0">
                          <a:solidFill>
                            <a:schemeClr val="tx1"/>
                          </a:solidFill>
                          <a:latin typeface="BIZ UDPゴシック" panose="020B0400000000000000" pitchFamily="50" charset="-128"/>
                          <a:ea typeface="BIZ UDPゴシック" panose="020B0400000000000000" pitchFamily="50" charset="-128"/>
                        </a:rPr>
                        <a:t>船の開発・実証</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船の実証事業を実施中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・水素および電気のバンカリング設備</a:t>
                      </a:r>
                      <a:r>
                        <a:rPr lang="ja-JP" altLang="en-US" sz="1100" strike="noStrike" dirty="0">
                          <a:solidFill>
                            <a:schemeClr val="tx1"/>
                          </a:solidFill>
                          <a:latin typeface="BIZ UDPゴシック" panose="020B0400000000000000" pitchFamily="50" charset="-128"/>
                          <a:ea typeface="BIZ UDPゴシック" panose="020B0400000000000000" pitchFamily="50" charset="-128"/>
                        </a:rPr>
                        <a:t>の</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建設</a:t>
                      </a:r>
                      <a:r>
                        <a:rPr lang="ja-JP" altLang="en-US" sz="1100" strike="noStrike" dirty="0">
                          <a:solidFill>
                            <a:schemeClr val="tx1"/>
                          </a:solidFill>
                          <a:latin typeface="BIZ UDPゴシック" panose="020B0400000000000000" pitchFamily="50" charset="-128"/>
                          <a:ea typeface="BIZ UDPゴシック" panose="020B0400000000000000" pitchFamily="50" charset="-128"/>
                        </a:rPr>
                        <a:t>が完了</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□万博を契機に、府域での</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バス　</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の導入を促進</a:t>
                      </a:r>
                      <a:r>
                        <a:rPr kumimoji="1" lang="ja-JP" altLang="en-US" sz="1300" b="1">
                          <a:solidFill>
                            <a:schemeClr val="tx1"/>
                          </a:solidFill>
                          <a:latin typeface="BIZ UDPゴシック" panose="020B0400000000000000" pitchFamily="50" charset="-128"/>
                          <a:ea typeface="BIZ UDPゴシック" panose="020B0400000000000000" pitchFamily="50" charset="-128"/>
                        </a:rPr>
                        <a:t>（導入目標台数</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約</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100</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台）</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・万博に向けて、府内バス運行事業者の導入が加</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速</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・充電設備、水素ステーションの整備が進展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船の実証の進展</a:t>
                      </a: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・運航</a:t>
                      </a:r>
                      <a:endParaRPr kumimoji="1"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・万博において</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船に使用する設備実績・ノウハウを蓄積</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□府域の路線バスの５割を</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バス（更新分）</a:t>
                      </a: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・万博を契機に</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バスの導入が進展</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バスの導入状況に合わせて、バス対応</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の充電設備、水素ステーションの整備が進展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船の実用化</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船が海上輸送や観光用などで運航</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72000" indent="-45720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水素及び電気のバンカリング設備</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の導入が進展</a:t>
                      </a:r>
                      <a:endParaRPr kumimoji="1" lang="en-US" altLang="ja-JP" sz="1100" strike="sngStrike" dirty="0">
                        <a:solidFill>
                          <a:schemeClr val="tx1"/>
                        </a:solidFill>
                        <a:latin typeface="BIZ UDPゴシック" panose="020B0400000000000000" pitchFamily="50" charset="-128"/>
                        <a:ea typeface="BIZ UDPゴシック" panose="020B0400000000000000"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⑥　ゼロエミッションモビリティ</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50" dirty="0">
                <a:solidFill>
                  <a:prstClr val="black"/>
                </a:solidFill>
                <a:latin typeface="BIZ UDPゴシック" panose="020B0400000000000000" pitchFamily="50" charset="-128"/>
                <a:ea typeface="BIZ UDPゴシック" panose="020B0400000000000000" pitchFamily="50" charset="-128"/>
              </a:rPr>
              <a:t>　温室効果ガス（ＣＯ</a:t>
            </a:r>
            <a:r>
              <a:rPr lang="ja-JP" altLang="en-US" sz="800" dirty="0">
                <a:solidFill>
                  <a:prstClr val="black"/>
                </a:solidFill>
                <a:latin typeface="BIZ UDPゴシック" panose="020B0400000000000000" pitchFamily="50" charset="-128"/>
                <a:ea typeface="BIZ UDPゴシック" panose="020B0400000000000000" pitchFamily="50" charset="-128"/>
              </a:rPr>
              <a:t>２</a:t>
            </a:r>
            <a:r>
              <a:rPr lang="ja-JP" altLang="en-US" sz="1050" dirty="0">
                <a:solidFill>
                  <a:prstClr val="black"/>
                </a:solidFill>
                <a:latin typeface="BIZ UDPゴシック" panose="020B0400000000000000" pitchFamily="50" charset="-128"/>
                <a:ea typeface="BIZ UDPゴシック" panose="020B0400000000000000" pitchFamily="50" charset="-128"/>
              </a:rPr>
              <a:t>）の排出削減に向けては、ゼロエミッションモビリティを幅広く普及させることが重要である。万博会場へのアクセス等において、</a:t>
            </a:r>
            <a:r>
              <a:rPr lang="en-US" altLang="ja-JP" sz="1050" dirty="0">
                <a:solidFill>
                  <a:prstClr val="black"/>
                </a:solidFill>
                <a:latin typeface="BIZ UDPゴシック" panose="020B0400000000000000" pitchFamily="50" charset="-128"/>
                <a:ea typeface="BIZ UDPゴシック" panose="020B0400000000000000" pitchFamily="50" charset="-128"/>
              </a:rPr>
              <a:t>EV</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lang="en-US" altLang="ja-JP" sz="1050" dirty="0">
                <a:solidFill>
                  <a:prstClr val="black"/>
                </a:solidFill>
                <a:latin typeface="BIZ UDPゴシック" panose="020B0400000000000000" pitchFamily="50" charset="-128"/>
                <a:ea typeface="BIZ UDPゴシック" panose="020B0400000000000000" pitchFamily="50" charset="-128"/>
              </a:rPr>
              <a:t>FC</a:t>
            </a:r>
            <a:r>
              <a:rPr lang="ja-JP" altLang="en-US" sz="1050" dirty="0">
                <a:solidFill>
                  <a:prstClr val="black"/>
                </a:solidFill>
                <a:latin typeface="BIZ UDPゴシック" panose="020B0400000000000000" pitchFamily="50" charset="-128"/>
                <a:ea typeface="BIZ UDPゴシック" panose="020B0400000000000000" pitchFamily="50" charset="-128"/>
              </a:rPr>
              <a:t>バスや、</a:t>
            </a:r>
            <a:r>
              <a:rPr lang="en-US" altLang="ja-JP" sz="1050" dirty="0">
                <a:solidFill>
                  <a:prstClr val="black"/>
                </a:solidFill>
                <a:latin typeface="BIZ UDPゴシック" panose="020B0400000000000000" pitchFamily="50" charset="-128"/>
                <a:ea typeface="BIZ UDPゴシック" panose="020B0400000000000000" pitchFamily="50" charset="-128"/>
              </a:rPr>
              <a:t>EV</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lang="en-US" altLang="ja-JP" sz="1050" dirty="0">
                <a:solidFill>
                  <a:prstClr val="black"/>
                </a:solidFill>
                <a:latin typeface="BIZ UDPゴシック" panose="020B0400000000000000" pitchFamily="50" charset="-128"/>
                <a:ea typeface="BIZ UDPゴシック" panose="020B0400000000000000" pitchFamily="50" charset="-128"/>
              </a:rPr>
              <a:t>FC</a:t>
            </a:r>
            <a:r>
              <a:rPr lang="ja-JP" altLang="en-US" sz="1050" dirty="0">
                <a:solidFill>
                  <a:prstClr val="black"/>
                </a:solidFill>
                <a:latin typeface="BIZ UDPゴシック" panose="020B0400000000000000" pitchFamily="50" charset="-128"/>
                <a:ea typeface="BIZ UDPゴシック" panose="020B0400000000000000" pitchFamily="50" charset="-128"/>
              </a:rPr>
              <a:t>船を活用するとともに、広く大阪・関西への拡大をめざす。</a:t>
            </a:r>
          </a:p>
        </p:txBody>
      </p:sp>
      <p:graphicFrame>
        <p:nvGraphicFramePr>
          <p:cNvPr id="32" name="表 31"/>
          <p:cNvGraphicFramePr>
            <a:graphicFrameLocks noGrp="1"/>
          </p:cNvGraphicFramePr>
          <p:nvPr>
            <p:extLst>
              <p:ext uri="{D42A27DB-BD31-4B8C-83A1-F6EECF244321}">
                <p14:modId xmlns:p14="http://schemas.microsoft.com/office/powerpoint/2010/main" val="2387002595"/>
              </p:ext>
            </p:extLst>
          </p:nvPr>
        </p:nvGraphicFramePr>
        <p:xfrm>
          <a:off x="581307" y="4147328"/>
          <a:ext cx="2292126" cy="358194"/>
        </p:xfrm>
        <a:graphic>
          <a:graphicData uri="http://schemas.openxmlformats.org/drawingml/2006/table">
            <a:tbl>
              <a:tblPr firstRow="1" bandRow="1">
                <a:tableStyleId>{7DF18680-E054-41AD-8BC1-D1AEF772440D}</a:tableStyleId>
              </a:tblPr>
              <a:tblGrid>
                <a:gridCol w="764042">
                  <a:extLst>
                    <a:ext uri="{9D8B030D-6E8A-4147-A177-3AD203B41FA5}">
                      <a16:colId xmlns:a16="http://schemas.microsoft.com/office/drawing/2014/main" val="599272707"/>
                    </a:ext>
                  </a:extLst>
                </a:gridCol>
                <a:gridCol w="764042">
                  <a:extLst>
                    <a:ext uri="{9D8B030D-6E8A-4147-A177-3AD203B41FA5}">
                      <a16:colId xmlns:a16="http://schemas.microsoft.com/office/drawing/2014/main" val="2986229031"/>
                    </a:ext>
                  </a:extLst>
                </a:gridCol>
                <a:gridCol w="764042">
                  <a:extLst>
                    <a:ext uri="{9D8B030D-6E8A-4147-A177-3AD203B41FA5}">
                      <a16:colId xmlns:a16="http://schemas.microsoft.com/office/drawing/2014/main" val="2031742507"/>
                    </a:ext>
                  </a:extLst>
                </a:gridCol>
              </a:tblGrid>
              <a:tr h="358194">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1999287681"/>
              </p:ext>
            </p:extLst>
          </p:nvPr>
        </p:nvGraphicFramePr>
        <p:xfrm>
          <a:off x="580233" y="4845461"/>
          <a:ext cx="2293200" cy="411480"/>
        </p:xfrm>
        <a:graphic>
          <a:graphicData uri="http://schemas.openxmlformats.org/drawingml/2006/table">
            <a:tbl>
              <a:tblPr firstRow="1" bandRow="1">
                <a:tableStyleId>{7DF18680-E054-41AD-8BC1-D1AEF772440D}</a:tableStyleId>
              </a:tblPr>
              <a:tblGrid>
                <a:gridCol w="1149467">
                  <a:extLst>
                    <a:ext uri="{9D8B030D-6E8A-4147-A177-3AD203B41FA5}">
                      <a16:colId xmlns:a16="http://schemas.microsoft.com/office/drawing/2014/main" val="599272707"/>
                    </a:ext>
                  </a:extLst>
                </a:gridCol>
                <a:gridCol w="733508">
                  <a:extLst>
                    <a:ext uri="{9D8B030D-6E8A-4147-A177-3AD203B41FA5}">
                      <a16:colId xmlns:a16="http://schemas.microsoft.com/office/drawing/2014/main" val="2986229031"/>
                    </a:ext>
                  </a:extLst>
                </a:gridCol>
                <a:gridCol w="410225">
                  <a:extLst>
                    <a:ext uri="{9D8B030D-6E8A-4147-A177-3AD203B41FA5}">
                      <a16:colId xmlns:a16="http://schemas.microsoft.com/office/drawing/2014/main" val="2031742507"/>
                    </a:ext>
                  </a:extLst>
                </a:gridCol>
              </a:tblGrid>
              <a:tr h="405262">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a:t>
                      </a:r>
                      <a:r>
                        <a:rPr kumimoji="1" lang="ja-JP" altLang="en-US" sz="900" b="1" dirty="0">
                          <a:latin typeface="BIZ UDPゴシック" panose="020B0400000000000000" pitchFamily="50" charset="-128"/>
                          <a:ea typeface="BIZ UDPゴシック" panose="020B0400000000000000" pitchFamily="50" charset="-128"/>
                        </a:rPr>
                        <a:t>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1/6</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3835339" y="4139393"/>
            <a:ext cx="2474782" cy="2062290"/>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会場へのアクセス等で活用</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lvl="0" defTabSz="930530">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・夢洲↔舞洲の</a:t>
            </a:r>
            <a:r>
              <a:rPr kumimoji="1" lang="ja-JP" altLang="en-US" sz="1100" dirty="0">
                <a:solidFill>
                  <a:schemeClr val="tx1"/>
                </a:solidFill>
                <a:latin typeface="BIZ UDPゴシック" panose="020B0400000000000000" pitchFamily="50" charset="-128"/>
                <a:ea typeface="BIZ UDPゴシック" panose="020B0400000000000000" pitchFamily="50" charset="-128"/>
              </a:rPr>
              <a:t>パークアンドライドバス</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や周辺のターミナル駅からのシャトル</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バス等に</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バスを活用</a:t>
            </a:r>
            <a:endParaRPr kumimoji="1" lang="ja-JP" altLang="en-US"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・無線給電など新技術を活用した</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p>
          <a:p>
            <a:pPr marL="0" marR="0" lvl="0" indent="0" algn="l" defTabSz="930530" rtl="0" eaLnBrk="1" fontAlgn="auto" latinLnBrk="0" hangingPunct="1">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バスの試行運行</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船による来場者の海上移動</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が実現</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3834265" y="3999801"/>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Tree>
    <p:extLst>
      <p:ext uri="{BB962C8B-B14F-4D97-AF65-F5344CB8AC3E}">
        <p14:creationId xmlns:p14="http://schemas.microsoft.com/office/powerpoint/2010/main" val="2386872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1070" y="3530256"/>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2252633996"/>
              </p:ext>
            </p:extLst>
          </p:nvPr>
        </p:nvGraphicFramePr>
        <p:xfrm>
          <a:off x="511620" y="3987546"/>
          <a:ext cx="9360001" cy="1020625"/>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5</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日本の</a:t>
                      </a:r>
                      <a:r>
                        <a:rPr kumimoji="1" lang="en-US" altLang="ja-JP" sz="1000" u="none" dirty="0">
                          <a:solidFill>
                            <a:schemeClr val="tx1"/>
                          </a:solidFill>
                          <a:latin typeface="+mn-ea"/>
                        </a:rPr>
                        <a:t>EV</a:t>
                      </a:r>
                      <a:r>
                        <a:rPr kumimoji="1" lang="ja-JP" altLang="en-US" sz="1000" u="none" dirty="0">
                          <a:solidFill>
                            <a:schemeClr val="tx1"/>
                          </a:solidFill>
                          <a:latin typeface="+mn-ea"/>
                        </a:rPr>
                        <a:t>バスの技術・ノウハウ発信＜環境省・国交省・経産省</a:t>
                      </a:r>
                      <a:r>
                        <a:rPr kumimoji="1" lang="ja-JP" altLang="en-US" sz="1000" dirty="0">
                          <a:solidFill>
                            <a:schemeClr val="tx1"/>
                          </a:solidFill>
                          <a:latin typeface="+mn-ea"/>
                        </a:rPr>
                        <a:t>＞</a:t>
                      </a:r>
                      <a:endParaRPr kumimoji="1" lang="en-US" altLang="ja-JP" sz="1000" dirty="0">
                        <a:solidFill>
                          <a:schemeClr val="tx1"/>
                        </a:solidFill>
                        <a:latin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u="none" dirty="0">
                          <a:solidFill>
                            <a:schemeClr val="tx1"/>
                          </a:solidFill>
                          <a:latin typeface="+mn-ea"/>
                        </a:rPr>
                        <a:t>次世代船舶を活用した海上観光の実現＜経産省・国交省＞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バスの補助について、大阪への重点的な配分等、万博時に必要な台数の導入に向けて協議中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35989518"/>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latin typeface="+mn-ea"/>
                          <a:ea typeface="+mn-ea"/>
                        </a:rPr>
                        <a:t>・</a:t>
                      </a:r>
                      <a:r>
                        <a:rPr kumimoji="1" lang="ja-JP" altLang="en-US" sz="1000" b="1" u="none" dirty="0">
                          <a:solidFill>
                            <a:schemeClr val="tx1"/>
                          </a:solidFill>
                          <a:latin typeface="+mn-ea"/>
                          <a:ea typeface="+mn-ea"/>
                        </a:rPr>
                        <a:t>万博会場へのクリーンな移動手段を確保するとともに、府域の公共交通機関のゼロエミッション化を促進するため、</a:t>
                      </a:r>
                      <a:r>
                        <a:rPr kumimoji="1" lang="en-US" altLang="ja-JP" sz="1000" b="1" u="none" dirty="0">
                          <a:solidFill>
                            <a:schemeClr val="tx1"/>
                          </a:solidFill>
                          <a:latin typeface="+mn-ea"/>
                          <a:ea typeface="+mn-ea"/>
                        </a:rPr>
                        <a:t>EV</a:t>
                      </a:r>
                      <a:r>
                        <a:rPr kumimoji="1" lang="ja-JP" altLang="en-US" sz="1000" b="1" u="none" dirty="0">
                          <a:solidFill>
                            <a:schemeClr val="tx1"/>
                          </a:solidFill>
                          <a:latin typeface="+mn-ea"/>
                          <a:ea typeface="+mn-ea"/>
                        </a:rPr>
                        <a:t>・</a:t>
                      </a:r>
                      <a:r>
                        <a:rPr kumimoji="1" lang="en-US" altLang="ja-JP" sz="1000" b="1" u="none" dirty="0">
                          <a:solidFill>
                            <a:schemeClr val="tx1"/>
                          </a:solidFill>
                          <a:latin typeface="+mn-ea"/>
                          <a:ea typeface="+mn-ea"/>
                        </a:rPr>
                        <a:t>FC</a:t>
                      </a:r>
                      <a:r>
                        <a:rPr kumimoji="1" lang="ja-JP" altLang="en-US" sz="1000" b="1" u="none" dirty="0">
                          <a:solidFill>
                            <a:schemeClr val="tx1"/>
                          </a:solidFill>
                          <a:latin typeface="+mn-ea"/>
                          <a:ea typeface="+mn-ea"/>
                        </a:rPr>
                        <a:t>バス導入に対する補助制度をＲ４年度から実施</a:t>
                      </a:r>
                      <a:endParaRPr kumimoji="1" lang="ja-JP" altLang="en-US" sz="1000" b="1" u="none" strike="dblStrike" baseline="0"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759101"/>
            <a:ext cx="9251210" cy="452150"/>
          </a:xfrm>
          <a:prstGeom prst="rect">
            <a:avLst/>
          </a:prstGeom>
          <a:noFill/>
          <a:ln w="6350">
            <a:noFill/>
            <a:prstDash val="solid"/>
          </a:ln>
        </p:spPr>
        <p:txBody>
          <a:bodyPr wrap="square" rtlCol="0" anchor="ctr" anchorCtr="0">
            <a:noAutofit/>
          </a:bodyPr>
          <a:lstStyle/>
          <a:p>
            <a:r>
              <a:rPr kumimoji="1" lang="ja-JP" altLang="en-US" sz="1000" dirty="0"/>
              <a:t>▷</a:t>
            </a:r>
            <a:r>
              <a:rPr kumimoji="1" lang="en-US" altLang="ja-JP" sz="1000" dirty="0">
                <a:latin typeface="+mn-ea"/>
              </a:rPr>
              <a:t>EV</a:t>
            </a:r>
            <a:r>
              <a:rPr kumimoji="1" lang="ja-JP" altLang="en-US" sz="1000" dirty="0">
                <a:latin typeface="+mn-ea"/>
              </a:rPr>
              <a:t>・</a:t>
            </a:r>
            <a:r>
              <a:rPr kumimoji="1" lang="en-US" altLang="ja-JP" sz="1000" dirty="0">
                <a:latin typeface="+mn-ea"/>
              </a:rPr>
              <a:t>FC</a:t>
            </a:r>
            <a:r>
              <a:rPr kumimoji="1" lang="ja-JP" altLang="en-US" sz="1000" dirty="0">
                <a:latin typeface="+mn-ea"/>
              </a:rPr>
              <a:t>バスの導入等における事業者の財政負担</a:t>
            </a:r>
            <a:endParaRPr kumimoji="1" lang="en-US" altLang="ja-JP" sz="1000" dirty="0">
              <a:latin typeface="+mn-ea"/>
            </a:endParaRPr>
          </a:p>
          <a:p>
            <a:r>
              <a:rPr kumimoji="1" lang="ja-JP" altLang="en-US" sz="1000" dirty="0"/>
              <a:t>▷</a:t>
            </a:r>
            <a:r>
              <a:rPr kumimoji="1" lang="en-US" altLang="ja-JP" sz="1000" dirty="0">
                <a:latin typeface="+mn-ea"/>
              </a:rPr>
              <a:t>EV</a:t>
            </a:r>
            <a:r>
              <a:rPr kumimoji="1" lang="ja-JP" altLang="en-US" sz="1000" dirty="0">
                <a:latin typeface="+mn-ea"/>
              </a:rPr>
              <a:t>・</a:t>
            </a:r>
            <a:r>
              <a:rPr kumimoji="1" lang="en-US" altLang="ja-JP" sz="1000" dirty="0">
                <a:latin typeface="+mn-ea"/>
              </a:rPr>
              <a:t>FC</a:t>
            </a:r>
            <a:r>
              <a:rPr kumimoji="1" lang="ja-JP" altLang="en-US" sz="1000" dirty="0"/>
              <a:t>バス／船の技術革新</a:t>
            </a:r>
            <a:endParaRPr kumimoji="1" lang="en-US" altLang="ja-JP" sz="1000" dirty="0"/>
          </a:p>
        </p:txBody>
      </p:sp>
      <p:graphicFrame>
        <p:nvGraphicFramePr>
          <p:cNvPr id="30" name="表 29"/>
          <p:cNvGraphicFramePr>
            <a:graphicFrameLocks noGrp="1"/>
          </p:cNvGraphicFramePr>
          <p:nvPr>
            <p:extLst>
              <p:ext uri="{D42A27DB-BD31-4B8C-83A1-F6EECF244321}">
                <p14:modId xmlns:p14="http://schemas.microsoft.com/office/powerpoint/2010/main" val="3408764991"/>
              </p:ext>
            </p:extLst>
          </p:nvPr>
        </p:nvGraphicFramePr>
        <p:xfrm>
          <a:off x="482432" y="5646115"/>
          <a:ext cx="9389187" cy="878046"/>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84951">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100" b="1" dirty="0">
                          <a:solidFill>
                            <a:prstClr val="black"/>
                          </a:solidFill>
                        </a:rPr>
                        <a:t>▶</a:t>
                      </a:r>
                      <a:r>
                        <a:rPr kumimoji="1" lang="ja-JP" altLang="en-US" sz="1100" b="1" i="0" u="none" strike="noStrike" kern="1200" cap="none" spc="0" normalizeH="0" baseline="0" noProof="0" dirty="0">
                          <a:ln>
                            <a:noFill/>
                          </a:ln>
                          <a:solidFill>
                            <a:prstClr val="black"/>
                          </a:solidFill>
                          <a:effectLst/>
                          <a:uLnTx/>
                          <a:uFillTx/>
                          <a:latin typeface="+mn-lt"/>
                          <a:ea typeface="+mn-ea"/>
                          <a:cs typeface="+mn-cs"/>
                        </a:rPr>
                        <a:t>ゼロエミッションモビリティの万博アクセス等での活用とその後の普及拡大</a:t>
                      </a:r>
                      <a:br>
                        <a:rPr kumimoji="1" lang="en-US" altLang="ja-JP" sz="1100" b="1" i="0" u="none" strike="noStrike" kern="1200" cap="none" spc="0" normalizeH="0" baseline="0" noProof="0" dirty="0">
                          <a:ln>
                            <a:noFill/>
                          </a:ln>
                          <a:solidFill>
                            <a:prstClr val="black"/>
                          </a:solidFill>
                          <a:effectLst/>
                          <a:uLnTx/>
                          <a:uFillTx/>
                          <a:latin typeface="+mn-lt"/>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バス及びそのインフラ等の導入コストへの財政支援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バスにおけるランニングコストへの財政支援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・多様なモビリティの実現のため、</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バス</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船等の技術開発への財政支援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船の実証事業に対する財政支援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2943838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3741"/>
            <a:ext cx="8525707" cy="205183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en-US" altLang="ja-JP" sz="4000" dirty="0">
                <a:solidFill>
                  <a:prstClr val="black"/>
                </a:solidFill>
                <a:latin typeface="BIZ UDPゴシック" panose="020B0400000000000000" pitchFamily="50" charset="-128"/>
                <a:ea typeface="BIZ UDPゴシック" panose="020B0400000000000000" pitchFamily="50" charset="-128"/>
              </a:rPr>
              <a:t>3</a:t>
            </a:r>
            <a:r>
              <a:rPr lang="ja-JP" altLang="en-US" sz="4000" dirty="0">
                <a:solidFill>
                  <a:prstClr val="black"/>
                </a:solidFill>
                <a:latin typeface="BIZ UDPゴシック" panose="020B0400000000000000" pitchFamily="50" charset="-128"/>
                <a:ea typeface="BIZ UDPゴシック" panose="020B0400000000000000" pitchFamily="50" charset="-128"/>
              </a:rPr>
              <a:t>　環 境</a:t>
            </a:r>
            <a:endParaRPr lang="ja-JP" altLang="en-US" sz="2800" dirty="0">
              <a:solidFill>
                <a:prstClr val="black"/>
              </a:solidFill>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904203" y="4314825"/>
            <a:ext cx="6300793" cy="1323439"/>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⑦ カーボンニュートラル　</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・最先端技術の開発・実用化</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・事業者や府民の行動変容</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⑧ 大阪ブルー・オーシャン・ビジョン　</a:t>
            </a: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19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75836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正方形/長方形 41"/>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楕円 42"/>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7" name="正方形/長方形 106"/>
          <p:cNvSpPr/>
          <p:nvPr/>
        </p:nvSpPr>
        <p:spPr>
          <a:xfrm>
            <a:off x="1456622" y="120790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万博を契機とした脱炭素社会の実現</a:t>
            </a:r>
          </a:p>
        </p:txBody>
      </p:sp>
      <p:sp>
        <p:nvSpPr>
          <p:cNvPr id="108" name="正方形/長方形 107"/>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「環境」分野における未来社会の姿</a:t>
            </a:r>
          </a:p>
        </p:txBody>
      </p:sp>
      <p:sp>
        <p:nvSpPr>
          <p:cNvPr id="110" name="図形 109"/>
          <p:cNvSpPr/>
          <p:nvPr/>
        </p:nvSpPr>
        <p:spPr>
          <a:xfrm rot="17491401" flipV="1">
            <a:off x="3491628" y="2276519"/>
            <a:ext cx="5638641" cy="4622284"/>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1" name="正方形/長方形 110"/>
          <p:cNvSpPr/>
          <p:nvPr/>
        </p:nvSpPr>
        <p:spPr>
          <a:xfrm>
            <a:off x="1316862" y="2547307"/>
            <a:ext cx="4463020" cy="3229693"/>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2" name="角丸四角形 111"/>
          <p:cNvSpPr/>
          <p:nvPr/>
        </p:nvSpPr>
        <p:spPr>
          <a:xfrm>
            <a:off x="2272753" y="4698777"/>
            <a:ext cx="2500811" cy="96426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0095"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3" name="テキスト ボックス 112">
            <a:extLst>
              <a:ext uri="{FF2B5EF4-FFF2-40B4-BE49-F238E27FC236}">
                <a16:creationId xmlns:a16="http://schemas.microsoft.com/office/drawing/2014/main" id="{15818A55-9EDC-43D6-BFBE-A2E467F4DE55}"/>
              </a:ext>
            </a:extLst>
          </p:cNvPr>
          <p:cNvSpPr txBox="1"/>
          <p:nvPr/>
        </p:nvSpPr>
        <p:spPr>
          <a:xfrm>
            <a:off x="2608115" y="4611013"/>
            <a:ext cx="1836000" cy="153888"/>
          </a:xfrm>
          <a:prstGeom prst="rect">
            <a:avLst/>
          </a:prstGeom>
          <a:solidFill>
            <a:schemeClr val="accent5">
              <a:lumMod val="20000"/>
              <a:lumOff val="80000"/>
            </a:schemeClr>
          </a:solidFill>
          <a:ln w="19050">
            <a:solidFill>
              <a:schemeClr val="accent5">
                <a:lumMod val="75000"/>
              </a:schemeClr>
            </a:solidFill>
          </a:ln>
        </p:spPr>
        <p:txBody>
          <a:bodyPr wrap="square" lIns="0" tIns="0" rIns="0" bIns="0" rtlCol="0">
            <a:spAutoFit/>
          </a:bodyPr>
          <a:lstStyle/>
          <a:p>
            <a:pPr marL="0" marR="0" lvl="0" indent="0" algn="ctr" defTabSz="756056" rtl="0" eaLnBrk="1" fontAlgn="auto" latinLnBrk="0" hangingPunct="1">
              <a:lnSpc>
                <a:spcPts val="1181"/>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関連する取組みを府域でも展開</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4" name="テキスト ボックス 113">
            <a:extLst>
              <a:ext uri="{FF2B5EF4-FFF2-40B4-BE49-F238E27FC236}">
                <a16:creationId xmlns:a16="http://schemas.microsoft.com/office/drawing/2014/main" id="{D74FD4DC-EECE-4381-88A1-F1DD15E41281}"/>
              </a:ext>
            </a:extLst>
          </p:cNvPr>
          <p:cNvSpPr txBox="1"/>
          <p:nvPr/>
        </p:nvSpPr>
        <p:spPr>
          <a:xfrm>
            <a:off x="2214992" y="5381776"/>
            <a:ext cx="1141332"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次世代型太陽電池</a:t>
            </a:r>
            <a:endPar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15" name="図 114"/>
          <p:cNvPicPr>
            <a:picLocks noChangeAspect="1"/>
          </p:cNvPicPr>
          <p:nvPr/>
        </p:nvPicPr>
        <p:blipFill>
          <a:blip r:embed="rId3"/>
          <a:stretch>
            <a:fillRect/>
          </a:stretch>
        </p:blipFill>
        <p:spPr>
          <a:xfrm>
            <a:off x="2449554" y="4861665"/>
            <a:ext cx="1031984" cy="554183"/>
          </a:xfrm>
          <a:prstGeom prst="rect">
            <a:avLst/>
          </a:prstGeom>
        </p:spPr>
      </p:pic>
      <p:sp>
        <p:nvSpPr>
          <p:cNvPr id="116" name="テキスト ボックス 115">
            <a:extLst>
              <a:ext uri="{FF2B5EF4-FFF2-40B4-BE49-F238E27FC236}">
                <a16:creationId xmlns:a16="http://schemas.microsoft.com/office/drawing/2014/main" id="{D74FD4DC-EECE-4381-88A1-F1DD15E41281}"/>
              </a:ext>
            </a:extLst>
          </p:cNvPr>
          <p:cNvSpPr txBox="1"/>
          <p:nvPr/>
        </p:nvSpPr>
        <p:spPr>
          <a:xfrm>
            <a:off x="3533125" y="5406300"/>
            <a:ext cx="1194433"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充電設備・水素ステーション整備</a:t>
            </a:r>
            <a:endPar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17" name="Picture 2" descr="http://www.iwatani.co.jp/jpn/downloads/images/img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521" y="4834802"/>
            <a:ext cx="1026892" cy="601110"/>
          </a:xfrm>
          <a:prstGeom prst="rect">
            <a:avLst/>
          </a:prstGeom>
          <a:noFill/>
          <a:extLst>
            <a:ext uri="{909E8E84-426E-40DD-AFC4-6F175D3DCCD1}">
              <a14:hiddenFill xmlns:a14="http://schemas.microsoft.com/office/drawing/2010/main">
                <a:solidFill>
                  <a:srgbClr val="FFFFFF"/>
                </a:solidFill>
              </a14:hiddenFill>
            </a:ext>
          </a:extLst>
        </p:spPr>
      </p:pic>
      <p:pic>
        <p:nvPicPr>
          <p:cNvPr id="118" name="図 117">
            <a:extLst>
              <a:ext uri="{FF2B5EF4-FFF2-40B4-BE49-F238E27FC236}">
                <a16:creationId xmlns:a16="http://schemas.microsoft.com/office/drawing/2014/main" id="{24D84CC2-9DBC-4D31-9B5D-25933B0723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24062" y="4099952"/>
            <a:ext cx="904309" cy="390905"/>
          </a:xfrm>
          <a:prstGeom prst="rect">
            <a:avLst/>
          </a:prstGeom>
        </p:spPr>
      </p:pic>
      <p:pic>
        <p:nvPicPr>
          <p:cNvPr id="119" name="図 118">
            <a:extLst>
              <a:ext uri="{FF2B5EF4-FFF2-40B4-BE49-F238E27FC236}">
                <a16:creationId xmlns:a16="http://schemas.microsoft.com/office/drawing/2014/main" id="{4F039EED-A653-455A-A3FE-7B876B1B89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4778" y="3233930"/>
            <a:ext cx="1018151" cy="527931"/>
          </a:xfrm>
          <a:prstGeom prst="rect">
            <a:avLst/>
          </a:prstGeom>
        </p:spPr>
      </p:pic>
      <p:sp>
        <p:nvSpPr>
          <p:cNvPr id="121" name="サブタイトル 2">
            <a:extLst>
              <a:ext uri="{FF2B5EF4-FFF2-40B4-BE49-F238E27FC236}">
                <a16:creationId xmlns:a16="http://schemas.microsoft.com/office/drawing/2014/main" id="{771B2CB4-1B09-4209-9338-FEE3E8B0D174}"/>
              </a:ext>
            </a:extLst>
          </p:cNvPr>
          <p:cNvSpPr txBox="1">
            <a:spLocks/>
          </p:cNvSpPr>
          <p:nvPr/>
        </p:nvSpPr>
        <p:spPr>
          <a:xfrm>
            <a:off x="1486217" y="3844234"/>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再生可能エネルギー</a:t>
            </a:r>
            <a:endParaRPr kumimoji="1" lang="en-US" altLang="ja-JP"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2" name="サブタイトル 2">
            <a:extLst>
              <a:ext uri="{FF2B5EF4-FFF2-40B4-BE49-F238E27FC236}">
                <a16:creationId xmlns:a16="http://schemas.microsoft.com/office/drawing/2014/main" id="{55882B05-5E74-4481-89A1-7CFDF876CDF1}"/>
              </a:ext>
            </a:extLst>
          </p:cNvPr>
          <p:cNvSpPr txBox="1">
            <a:spLocks/>
          </p:cNvSpPr>
          <p:nvPr/>
        </p:nvSpPr>
        <p:spPr>
          <a:xfrm>
            <a:off x="4269307" y="2961081"/>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ネガティブエミッション</a:t>
            </a:r>
            <a:endParaRPr kumimoji="1" lang="en-US" altLang="ja-JP"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23" name="図 1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8492" y="3172425"/>
            <a:ext cx="1361956" cy="869844"/>
          </a:xfrm>
          <a:prstGeom prst="rect">
            <a:avLst/>
          </a:prstGeom>
        </p:spPr>
      </p:pic>
      <p:sp>
        <p:nvSpPr>
          <p:cNvPr id="124" name="上下矢印 123"/>
          <p:cNvSpPr/>
          <p:nvPr/>
        </p:nvSpPr>
        <p:spPr>
          <a:xfrm>
            <a:off x="3192113" y="4112170"/>
            <a:ext cx="625551" cy="399676"/>
          </a:xfrm>
          <a:prstGeom prst="upDownArrow">
            <a:avLst>
              <a:gd name="adj1" fmla="val 60815"/>
              <a:gd name="adj2" fmla="val 30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0095"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5" name="テキスト ボックス 124"/>
          <p:cNvSpPr txBox="1"/>
          <p:nvPr/>
        </p:nvSpPr>
        <p:spPr>
          <a:xfrm>
            <a:off x="1951621" y="2633383"/>
            <a:ext cx="3120344" cy="276999"/>
          </a:xfrm>
          <a:prstGeom prst="rect">
            <a:avLst/>
          </a:prstGeom>
          <a:noFill/>
        </p:spPr>
        <p:txBody>
          <a:bodyPr wrap="square" rtlCol="0">
            <a:spAutoFit/>
          </a:bodyPr>
          <a:lstStyle/>
          <a:p>
            <a:pPr marL="0" marR="0" lvl="0" indent="0" algn="ctr" defTabSz="756056"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カーボンニュートラルの実現に向けた取組み</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6" name="正方形/長方形 125"/>
          <p:cNvSpPr/>
          <p:nvPr/>
        </p:nvSpPr>
        <p:spPr>
          <a:xfrm>
            <a:off x="5071965" y="5363153"/>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127" name="正方形/長方形 126"/>
          <p:cNvSpPr/>
          <p:nvPr/>
        </p:nvSpPr>
        <p:spPr>
          <a:xfrm>
            <a:off x="3059661" y="5885625"/>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p>
        </p:txBody>
      </p:sp>
      <p:sp>
        <p:nvSpPr>
          <p:cNvPr id="128" name="テキスト ボックス 127"/>
          <p:cNvSpPr txBox="1"/>
          <p:nvPr/>
        </p:nvSpPr>
        <p:spPr>
          <a:xfrm>
            <a:off x="2980224" y="6038649"/>
            <a:ext cx="3282924" cy="446276"/>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府域の</a:t>
            </a:r>
            <a:r>
              <a:rPr kumimoji="0" lang="en-US" altLang="ja-JP"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排出量</a:t>
            </a:r>
            <a:r>
              <a:rPr lang="en-US" altLang="ja-JP" sz="1400" b="1" dirty="0">
                <a:latin typeface="BIZ UDPゴシック" panose="020B0400000000000000" pitchFamily="50" charset="-128"/>
                <a:ea typeface="BIZ UDPゴシック" panose="020B0400000000000000" pitchFamily="50" charset="-128"/>
              </a:rPr>
              <a:t>24.3</a:t>
            </a: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％削減</a:t>
            </a: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756056" rtl="0" eaLnBrk="1" fontAlgn="auto" latinLnBrk="0" hangingPunct="1">
              <a:lnSpc>
                <a:spcPct val="100000"/>
              </a:lnSpc>
              <a:spcBef>
                <a:spcPts val="0"/>
              </a:spcBef>
              <a:spcAft>
                <a:spcPts val="0"/>
              </a:spcAft>
              <a:buClrTx/>
              <a:buSzTx/>
              <a:buFontTx/>
              <a:buNone/>
              <a:tabLst/>
              <a:defRPr/>
            </a:pPr>
            <a:r>
              <a:rPr kumimoji="0" lang="en-US" altLang="ja-JP"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900" b="1" i="0"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a:t>
            </a:r>
            <a:r>
              <a:rPr kumimoji="0" lang="ja-JP" altLang="en-US" sz="900" b="1" i="0"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２１</a:t>
            </a:r>
            <a:r>
              <a:rPr kumimoji="0" lang="ja-JP" altLang="en-US"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年度</a:t>
            </a:r>
            <a:endParaRPr kumimoji="0" lang="en-US" altLang="ja-JP" sz="9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29" name="正方形/長方形 128"/>
          <p:cNvSpPr/>
          <p:nvPr/>
        </p:nvSpPr>
        <p:spPr>
          <a:xfrm>
            <a:off x="6114466" y="3951998"/>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a:t>
            </a:r>
          </a:p>
        </p:txBody>
      </p:sp>
      <p:sp>
        <p:nvSpPr>
          <p:cNvPr id="130" name="正方形/長方形 129"/>
          <p:cNvSpPr/>
          <p:nvPr/>
        </p:nvSpPr>
        <p:spPr>
          <a:xfrm>
            <a:off x="6857456" y="2902373"/>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２０５０</a:t>
            </a:r>
          </a:p>
        </p:txBody>
      </p:sp>
      <p:sp>
        <p:nvSpPr>
          <p:cNvPr id="131" name="テキスト ボックス 130"/>
          <p:cNvSpPr txBox="1"/>
          <p:nvPr/>
        </p:nvSpPr>
        <p:spPr>
          <a:xfrm>
            <a:off x="6007796" y="4113061"/>
            <a:ext cx="2927782" cy="307777"/>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４０</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％以上削減</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2" name="テキスト ボックス 131"/>
          <p:cNvSpPr txBox="1"/>
          <p:nvPr/>
        </p:nvSpPr>
        <p:spPr>
          <a:xfrm>
            <a:off x="6544716" y="3098156"/>
            <a:ext cx="2927782" cy="307777"/>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実質</a:t>
            </a:r>
            <a:r>
              <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33" name="表 132"/>
          <p:cNvGraphicFramePr>
            <a:graphicFrameLocks noGrp="1"/>
          </p:cNvGraphicFramePr>
          <p:nvPr/>
        </p:nvGraphicFramePr>
        <p:xfrm>
          <a:off x="6980526" y="4754093"/>
          <a:ext cx="1534991" cy="1294248"/>
        </p:xfrm>
        <a:graphic>
          <a:graphicData uri="http://schemas.openxmlformats.org/drawingml/2006/table">
            <a:tbl>
              <a:tblPr firstRow="1" firstCol="1" bandRow="1"/>
              <a:tblGrid>
                <a:gridCol w="677243">
                  <a:extLst>
                    <a:ext uri="{9D8B030D-6E8A-4147-A177-3AD203B41FA5}">
                      <a16:colId xmlns:a16="http://schemas.microsoft.com/office/drawing/2014/main" val="2482487794"/>
                    </a:ext>
                  </a:extLst>
                </a:gridCol>
                <a:gridCol w="857748">
                  <a:extLst>
                    <a:ext uri="{9D8B030D-6E8A-4147-A177-3AD203B41FA5}">
                      <a16:colId xmlns:a16="http://schemas.microsoft.com/office/drawing/2014/main" val="2166802809"/>
                    </a:ext>
                  </a:extLst>
                </a:gridCol>
              </a:tblGrid>
              <a:tr h="0">
                <a:tc>
                  <a:txBody>
                    <a:bodyPr/>
                    <a:lstStyle/>
                    <a:p>
                      <a:pPr algn="ctr">
                        <a:lnSpc>
                          <a:spcPts val="1600"/>
                        </a:lnSpc>
                        <a:spcAft>
                          <a:spcPts val="0"/>
                        </a:spcAft>
                      </a:pPr>
                      <a:r>
                        <a:rPr 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部</a:t>
                      </a:r>
                      <a:r>
                        <a:rPr lang="en-US" alt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門</a:t>
                      </a:r>
                      <a:endParaRPr lang="ja-JP" sz="8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36000" marB="3600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spcAft>
                          <a:spcPts val="0"/>
                        </a:spcAft>
                      </a:pPr>
                      <a:r>
                        <a:rPr kumimoji="1" lang="ja-JP" altLang="en-US" sz="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２０</a:t>
                      </a:r>
                      <a:r>
                        <a:rPr kumimoji="1" lang="en-US" altLang="ja-JP" sz="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30</a:t>
                      </a:r>
                      <a:r>
                        <a:rPr kumimoji="1" lang="ja-JP" altLang="en-US" sz="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削減率</a:t>
                      </a:r>
                      <a:endParaRPr kumimoji="1" lang="en-US" altLang="ja-JP" sz="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spcAft>
                          <a:spcPts val="0"/>
                        </a:spcAft>
                      </a:pPr>
                      <a:r>
                        <a:rPr kumimoji="1" lang="ja-JP" altLang="en-US" sz="5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（２０１３比）</a:t>
                      </a:r>
                    </a:p>
                  </a:txBody>
                  <a:tcPr marL="0" marR="2976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598389697"/>
                  </a:ext>
                </a:extLst>
              </a:tr>
              <a:tr h="0">
                <a:tc>
                  <a:txBody>
                    <a:bodyPr/>
                    <a:lstStyle/>
                    <a:p>
                      <a:pPr algn="ctr">
                        <a:lnSpc>
                          <a:spcPts val="1100"/>
                        </a:lnSpc>
                        <a:spcAft>
                          <a:spcPts val="0"/>
                        </a:spcAft>
                      </a:pPr>
                      <a:r>
                        <a:rPr lang="ja-JP" altLang="en-US"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工場等</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43</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5448452"/>
                  </a:ext>
                </a:extLst>
              </a:tr>
              <a:tr h="0">
                <a:tc>
                  <a:txBody>
                    <a:bodyPr/>
                    <a:lstStyle/>
                    <a:p>
                      <a:pPr algn="ctr">
                        <a:lnSpc>
                          <a:spcPts val="1100"/>
                        </a:lnSpc>
                        <a:spcAft>
                          <a:spcPts val="0"/>
                        </a:spcAft>
                      </a:pPr>
                      <a:r>
                        <a:rPr lang="ja-JP" altLang="en-US"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オフィス</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42</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6525355"/>
                  </a:ext>
                </a:extLst>
              </a:tr>
              <a:tr h="0">
                <a:tc>
                  <a:txBody>
                    <a:bodyPr/>
                    <a:lstStyle/>
                    <a:p>
                      <a:pPr algn="ctr">
                        <a:lnSpc>
                          <a:spcPts val="1100"/>
                        </a:lnSpc>
                        <a:spcAft>
                          <a:spcPts val="0"/>
                        </a:spcAft>
                      </a:pPr>
                      <a:r>
                        <a:rPr 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家</a:t>
                      </a:r>
                      <a:r>
                        <a:rPr lang="en-US" alt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庭</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46</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5399196"/>
                  </a:ext>
                </a:extLst>
              </a:tr>
              <a:tr h="0">
                <a:tc>
                  <a:txBody>
                    <a:bodyPr/>
                    <a:lstStyle/>
                    <a:p>
                      <a:pPr algn="ctr">
                        <a:lnSpc>
                          <a:spcPts val="1100"/>
                        </a:lnSpc>
                        <a:spcAft>
                          <a:spcPts val="0"/>
                        </a:spcAft>
                      </a:pPr>
                      <a:r>
                        <a:rPr 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運</a:t>
                      </a:r>
                      <a:r>
                        <a:rPr lang="en-US" alt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輸</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33</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43718977"/>
                  </a:ext>
                </a:extLst>
              </a:tr>
              <a:tr h="0">
                <a:tc>
                  <a:txBody>
                    <a:bodyPr/>
                    <a:lstStyle/>
                    <a:p>
                      <a:pPr algn="ctr">
                        <a:lnSpc>
                          <a:spcPts val="1100"/>
                        </a:lnSpc>
                        <a:spcAft>
                          <a:spcPts val="0"/>
                        </a:spcAft>
                      </a:pPr>
                      <a:r>
                        <a:rPr lang="ja-JP" altLang="en-US" sz="8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r>
                        <a:rPr lang="ja-JP" altLang="en-US" sz="5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5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5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5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23</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6176684"/>
                  </a:ext>
                </a:extLst>
              </a:tr>
              <a:tr h="0">
                <a:tc>
                  <a:txBody>
                    <a:bodyPr/>
                    <a:lstStyle/>
                    <a:p>
                      <a:pPr algn="ctr">
                        <a:lnSpc>
                          <a:spcPts val="1600"/>
                        </a:lnSpc>
                        <a:spcAft>
                          <a:spcPts val="0"/>
                        </a:spcAft>
                      </a:pPr>
                      <a:r>
                        <a:rPr 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合</a:t>
                      </a:r>
                      <a:r>
                        <a:rPr lang="ja-JP" altLang="en-US"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計</a:t>
                      </a:r>
                      <a:endParaRPr lang="ja-JP" sz="8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40</a:t>
                      </a:r>
                      <a:r>
                        <a:rPr lang="ja-JP" altLang="en-US"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08523210"/>
                  </a:ext>
                </a:extLst>
              </a:tr>
            </a:tbl>
          </a:graphicData>
        </a:graphic>
      </p:graphicFrame>
      <p:sp>
        <p:nvSpPr>
          <p:cNvPr id="134" name="テキスト ボックス 133"/>
          <p:cNvSpPr txBox="1"/>
          <p:nvPr/>
        </p:nvSpPr>
        <p:spPr>
          <a:xfrm>
            <a:off x="6894418" y="6250410"/>
            <a:ext cx="2063407" cy="1940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6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66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66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）廃棄物、メタンなど</a:t>
            </a:r>
          </a:p>
        </p:txBody>
      </p:sp>
      <p:sp>
        <p:nvSpPr>
          <p:cNvPr id="135" name="テキスト ボックス 134"/>
          <p:cNvSpPr txBox="1"/>
          <p:nvPr/>
        </p:nvSpPr>
        <p:spPr>
          <a:xfrm>
            <a:off x="1316862" y="1786598"/>
            <a:ext cx="7783595" cy="523220"/>
          </a:xfrm>
          <a:prstGeom prst="rect">
            <a:avLst/>
          </a:prstGeom>
          <a:noFill/>
        </p:spPr>
        <p:txBody>
          <a:bodyPr wrap="square" rtlCol="0">
            <a:spAutoFit/>
          </a:bodyP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大阪・関西から革新的な技術を創出。２０３０年に府域の</a:t>
            </a:r>
            <a:r>
              <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排出量を</a:t>
            </a:r>
            <a:r>
              <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年比４０％以上削減し、２０５０年までにカーボンニュートラルの実現をめざす。</a:t>
            </a:r>
            <a:endPar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6" name="サブタイトル 2">
            <a:extLst>
              <a:ext uri="{FF2B5EF4-FFF2-40B4-BE49-F238E27FC236}">
                <a16:creationId xmlns:a16="http://schemas.microsoft.com/office/drawing/2014/main" id="{4DED8260-C416-4F5B-A39A-9057A1C604FA}"/>
              </a:ext>
            </a:extLst>
          </p:cNvPr>
          <p:cNvSpPr txBox="1">
            <a:spLocks/>
          </p:cNvSpPr>
          <p:nvPr/>
        </p:nvSpPr>
        <p:spPr>
          <a:xfrm>
            <a:off x="1483017" y="2951304"/>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水素エネルギー等</a:t>
            </a:r>
            <a:endParaRPr kumimoji="1" lang="en-US" altLang="ja-JP"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37" name="図 1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9835" y="3196691"/>
            <a:ext cx="889195" cy="480394"/>
          </a:xfrm>
          <a:prstGeom prst="rect">
            <a:avLst/>
          </a:prstGeom>
        </p:spPr>
      </p:pic>
      <p:sp>
        <p:nvSpPr>
          <p:cNvPr id="138" name="テキスト ボックス 137">
            <a:extLst>
              <a:ext uri="{FF2B5EF4-FFF2-40B4-BE49-F238E27FC236}">
                <a16:creationId xmlns:a16="http://schemas.microsoft.com/office/drawing/2014/main" id="{D74FD4DC-EECE-4381-88A1-F1DD15E41281}"/>
              </a:ext>
            </a:extLst>
          </p:cNvPr>
          <p:cNvSpPr txBox="1"/>
          <p:nvPr/>
        </p:nvSpPr>
        <p:spPr>
          <a:xfrm>
            <a:off x="2113017" y="3662376"/>
            <a:ext cx="735500" cy="185482"/>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水素発電</a:t>
            </a:r>
            <a:endPar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9" name="テキスト ボックス 138">
            <a:extLst>
              <a:ext uri="{FF2B5EF4-FFF2-40B4-BE49-F238E27FC236}">
                <a16:creationId xmlns:a16="http://schemas.microsoft.com/office/drawing/2014/main" id="{D74FD4DC-EECE-4381-88A1-F1DD15E41281}"/>
              </a:ext>
            </a:extLst>
          </p:cNvPr>
          <p:cNvSpPr txBox="1"/>
          <p:nvPr/>
        </p:nvSpPr>
        <p:spPr>
          <a:xfrm>
            <a:off x="5142044" y="3638000"/>
            <a:ext cx="735500" cy="169790"/>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DAC</a:t>
            </a:r>
            <a:endPar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41" name="テキスト ボックス 140">
            <a:extLst>
              <a:ext uri="{FF2B5EF4-FFF2-40B4-BE49-F238E27FC236}">
                <a16:creationId xmlns:a16="http://schemas.microsoft.com/office/drawing/2014/main" id="{D74FD4DC-EECE-4381-88A1-F1DD15E41281}"/>
              </a:ext>
            </a:extLst>
          </p:cNvPr>
          <p:cNvSpPr txBox="1"/>
          <p:nvPr/>
        </p:nvSpPr>
        <p:spPr>
          <a:xfrm>
            <a:off x="2196783" y="4340434"/>
            <a:ext cx="735500" cy="169790"/>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太陽電池</a:t>
            </a:r>
          </a:p>
        </p:txBody>
      </p:sp>
      <p:sp>
        <p:nvSpPr>
          <p:cNvPr id="14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09" name="正方形/長方形 108"/>
          <p:cNvSpPr/>
          <p:nvPr/>
        </p:nvSpPr>
        <p:spPr>
          <a:xfrm>
            <a:off x="6672680" y="4420838"/>
            <a:ext cx="2123572" cy="3516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大阪府における</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排出量の</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部門ごとの削減率（将来推計）</a:t>
            </a:r>
          </a:p>
        </p:txBody>
      </p:sp>
      <p:sp>
        <p:nvSpPr>
          <p:cNvPr id="44" name="テキスト ボックス 43"/>
          <p:cNvSpPr txBox="1"/>
          <p:nvPr/>
        </p:nvSpPr>
        <p:spPr>
          <a:xfrm>
            <a:off x="2548273" y="2950020"/>
            <a:ext cx="1813988" cy="230832"/>
          </a:xfrm>
          <a:prstGeom prst="rect">
            <a:avLst/>
          </a:prstGeom>
          <a:noFill/>
        </p:spPr>
        <p:txBody>
          <a:bodyPr wrap="square" rtlCol="0">
            <a:spAutoFit/>
          </a:bodyPr>
          <a:lstStyle/>
          <a:p>
            <a:pPr marL="0" marR="0" lvl="0" indent="0" algn="ctr" defTabSz="756056"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万博会場</a:t>
            </a:r>
            <a:endParaRPr kumimoji="0"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D74FD4DC-EECE-4381-88A1-F1DD15E41281}"/>
              </a:ext>
            </a:extLst>
          </p:cNvPr>
          <p:cNvSpPr txBox="1"/>
          <p:nvPr/>
        </p:nvSpPr>
        <p:spPr>
          <a:xfrm>
            <a:off x="4828888" y="4304709"/>
            <a:ext cx="1143464"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ブルーカーボン</a:t>
            </a:r>
          </a:p>
        </p:txBody>
      </p:sp>
      <p:pic>
        <p:nvPicPr>
          <p:cNvPr id="48" name="図 47" descr="C:\Users\TabuchiKe\AppData\Local\Microsoft\Windows\INetCache\Content.Word\P1070475　ﾜｶﾒ.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09495" y="3899760"/>
            <a:ext cx="715300" cy="536475"/>
          </a:xfrm>
          <a:prstGeom prst="rect">
            <a:avLst/>
          </a:prstGeom>
          <a:noFill/>
          <a:ln>
            <a:noFill/>
          </a:ln>
        </p:spPr>
      </p:pic>
    </p:spTree>
    <p:extLst>
      <p:ext uri="{BB962C8B-B14F-4D97-AF65-F5344CB8AC3E}">
        <p14:creationId xmlns:p14="http://schemas.microsoft.com/office/powerpoint/2010/main" val="4214783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52311534"/>
              </p:ext>
            </p:extLst>
          </p:nvPr>
        </p:nvGraphicFramePr>
        <p:xfrm>
          <a:off x="280329" y="1603262"/>
          <a:ext cx="9540000" cy="4974263"/>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974263">
                <a:tc>
                  <a:txBody>
                    <a:bodyPr/>
                    <a:lstStyle/>
                    <a:p>
                      <a:pPr marL="0" indent="0" defTabSz="443194">
                        <a:lnSpc>
                          <a:spcPct val="100000"/>
                        </a:lnSpc>
                        <a:spcBef>
                          <a:spcPts val="600"/>
                        </a:spcBef>
                        <a:spcAft>
                          <a:spcPts val="0"/>
                        </a:spcAft>
                        <a:buFont typeface="Wingdings" panose="05000000000000000000" pitchFamily="2" charset="2"/>
                        <a:buNone/>
                        <a:defRPr/>
                      </a:pPr>
                      <a:r>
                        <a:rPr lang="ja-JP" altLang="en-US" sz="1300" b="1" dirty="0">
                          <a:solidFill>
                            <a:schemeClr val="tx1"/>
                          </a:solidFill>
                          <a:latin typeface="BIZ UDPゴシック" panose="020B0400000000000000" pitchFamily="50" charset="-128"/>
                          <a:ea typeface="BIZ UDPゴシック" panose="020B0400000000000000" pitchFamily="50" charset="-128"/>
                        </a:rPr>
                        <a:t>□最先端技術の研究開発や実用化に向けた実証</a:t>
                      </a:r>
                      <a:endParaRPr lang="en-US" altLang="ja-JP" sz="13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lang="ja-JP" altLang="en-US" sz="1300" b="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大阪産業技術研究所等で、次世代蓄電池等の研</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baseline="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究開発を実施中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H</a:t>
                      </a:r>
                      <a:r>
                        <a:rPr lang="ja-JP" altLang="en-US" sz="1100" baseline="-25000" dirty="0">
                          <a:solidFill>
                            <a:schemeClr val="tx1"/>
                          </a:solidFill>
                          <a:latin typeface="BIZ UDPゴシック" panose="020B0400000000000000" pitchFamily="50" charset="-128"/>
                          <a:ea typeface="BIZ UDPゴシック" panose="020B0400000000000000" pitchFamily="50" charset="-128"/>
                        </a:rPr>
                        <a:t>２</a:t>
                      </a:r>
                      <a:r>
                        <a:rPr lang="en-US" altLang="ja-JP" sz="1100" dirty="0">
                          <a:solidFill>
                            <a:schemeClr val="tx1"/>
                          </a:solidFill>
                          <a:latin typeface="BIZ UDPゴシック" panose="020B0400000000000000" pitchFamily="50" charset="-128"/>
                          <a:ea typeface="BIZ UDPゴシック" panose="020B0400000000000000" pitchFamily="50" charset="-128"/>
                        </a:rPr>
                        <a:t>Osaka</a:t>
                      </a:r>
                      <a:r>
                        <a:rPr lang="ja-JP" altLang="en-US" sz="1100" dirty="0">
                          <a:solidFill>
                            <a:schemeClr val="tx1"/>
                          </a:solidFill>
                          <a:latin typeface="BIZ UDPゴシック" panose="020B0400000000000000" pitchFamily="50" charset="-128"/>
                          <a:ea typeface="BIZ UDPゴシック" panose="020B0400000000000000" pitchFamily="50" charset="-128"/>
                        </a:rPr>
                        <a:t>ビジョン推進会議参画事業者による</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実証実験（水素製造・発電、業務・産業用燃料電</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池等）を実施中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・国のグリーンイノベーション基金を活用した、</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a:solidFill>
                            <a:schemeClr val="tx1"/>
                          </a:solidFill>
                          <a:latin typeface="BIZ UDPゴシック" panose="020B0400000000000000" pitchFamily="50" charset="-128"/>
                          <a:ea typeface="BIZ UDPゴシック" panose="020B0400000000000000" pitchFamily="50" charset="-128"/>
                        </a:rPr>
                        <a:t> 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回収や次世代型太陽電池、</a:t>
                      </a:r>
                      <a:r>
                        <a:rPr lang="ja-JP" altLang="en-US" sz="1100" u="none" dirty="0">
                          <a:solidFill>
                            <a:schemeClr val="tx1"/>
                          </a:solidFill>
                          <a:latin typeface="BIZ UDPゴシック" panose="020B0400000000000000" pitchFamily="50" charset="-128"/>
                          <a:ea typeface="BIZ UDPゴシック" panose="020B0400000000000000" pitchFamily="50" charset="-128"/>
                        </a:rPr>
                        <a:t>アンモニア発電、　　　メタネーション</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等の研究開発を実施中</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・府、環境省のモデル事業により、既設護岸にブ</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ルーカーボン生態系を再生・創出する技術の開  </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発を推進</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600"/>
                        </a:spcBef>
                        <a:spcAft>
                          <a:spcPts val="0"/>
                        </a:spcAft>
                        <a:buFont typeface="Wingdings" panose="05000000000000000000" pitchFamily="2" charset="2"/>
                        <a:buNone/>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万博を契機とした最先端技術の実証・活用</a:t>
                      </a: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lang="ja-JP" altLang="en-US" sz="1100" u="none" dirty="0">
                          <a:solidFill>
                            <a:schemeClr val="tx1"/>
                          </a:solidFill>
                          <a:latin typeface="BIZ UDPゴシック" panose="020B0400000000000000" pitchFamily="50" charset="-128"/>
                          <a:ea typeface="BIZ UDPゴシック" panose="020B0400000000000000" pitchFamily="50" charset="-128"/>
                        </a:rPr>
                        <a:t>産学官連携による次世代蓄電池等の製品化に  </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向けた性能向上等の進展</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・会場で活用する</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lang="ja-JP" altLang="en-US" sz="1100" u="none" dirty="0">
                          <a:solidFill>
                            <a:schemeClr val="tx1"/>
                          </a:solidFill>
                          <a:latin typeface="BIZ UDPゴシック" panose="020B0400000000000000" pitchFamily="50" charset="-128"/>
                          <a:ea typeface="BIZ UDPゴシック" panose="020B0400000000000000" pitchFamily="50" charset="-128"/>
                        </a:rPr>
                        <a:t>フリー水素の製造、水素発</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電の実証</a:t>
                      </a: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600"/>
                        </a:spcBef>
                        <a:spcAft>
                          <a:spcPts val="0"/>
                        </a:spcAft>
                        <a:buFontTx/>
                        <a:buNone/>
                        <a:defRPr/>
                      </a:pP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次世代型太陽電池の府域における活用</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600"/>
                        </a:spcBef>
                        <a:spcAft>
                          <a:spcPts val="0"/>
                        </a:spcAft>
                        <a:buFontTx/>
                        <a:buNone/>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・大阪湾奥部におけるブルーカーボン生態系の再</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生・創出</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600"/>
                        </a:spcBef>
                        <a:spcAft>
                          <a:spcPts val="0"/>
                        </a:spcAft>
                        <a:buFont typeface="Wingdings" panose="05000000000000000000" pitchFamily="2" charset="2"/>
                        <a:buNone/>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□万博で活用した最先端技術の研究開発・実用化</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kumimoji="1" lang="ja-JP" altLang="en-US" sz="11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次世代蓄電池の実用化と電池関連産業の集積 </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を活かしたイノベーション促進・水素発電による</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電力供給等が開始</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・水素・アンモニア・</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e-</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メタン等のサプライチェーン構築</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lang="ja-JP" altLang="en-US" sz="1100" u="none" dirty="0">
                          <a:solidFill>
                            <a:schemeClr val="tx1"/>
                          </a:solidFill>
                          <a:latin typeface="BIZ UDPゴシック" panose="020B0400000000000000" pitchFamily="50" charset="-128"/>
                          <a:ea typeface="BIZ UDPゴシック" panose="020B0400000000000000" pitchFamily="50" charset="-128"/>
                        </a:rPr>
                        <a:t>・大気中や排ガスから</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lang="ja-JP" altLang="en-US" sz="1100" u="none" dirty="0">
                          <a:solidFill>
                            <a:schemeClr val="tx1"/>
                          </a:solidFill>
                          <a:latin typeface="BIZ UDPゴシック" panose="020B0400000000000000" pitchFamily="50" charset="-128"/>
                          <a:ea typeface="BIZ UDPゴシック" panose="020B0400000000000000" pitchFamily="50" charset="-128"/>
                        </a:rPr>
                        <a:t>を回収し、地中への貯</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留や有効活用を行う技術の実用化に向けた研究</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開発</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lang="ja-JP" altLang="en-US" sz="1100" u="none" dirty="0">
                          <a:solidFill>
                            <a:schemeClr val="tx1"/>
                          </a:solidFill>
                          <a:latin typeface="BIZ UDPゴシック" panose="020B0400000000000000" pitchFamily="50" charset="-128"/>
                          <a:ea typeface="BIZ UDPゴシック" panose="020B0400000000000000" pitchFamily="50" charset="-128"/>
                        </a:rPr>
                        <a:t>・次世代型太陽電池が府内事業所や家庭に普及</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拡大</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lang="ja-JP" altLang="en-US" sz="1100" b="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「大阪湾</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MOBA</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リンク構想」の実現に向けて再生・創出された</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ブルーカーボン生態系により府内の</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削減に貢献</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⑦</a:t>
            </a:r>
            <a:r>
              <a:rPr kumimoji="1" lang="ja-JP" altLang="en-US" b="1" dirty="0">
                <a:solidFill>
                  <a:prstClr val="white"/>
                </a:solidFill>
                <a:latin typeface="BIZ UDPゴシック" panose="020B0400000000000000" pitchFamily="50" charset="-128"/>
                <a:ea typeface="BIZ UDPゴシック" panose="020B0400000000000000" pitchFamily="50" charset="-128"/>
              </a:rPr>
              <a:t>　カーボンニュートラル　～最先端技術の開発・実用化～</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584775"/>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2050</a:t>
            </a:r>
            <a:r>
              <a:rPr lang="ja-JP" altLang="en-US" sz="1050" dirty="0">
                <a:latin typeface="BIZ UDPゴシック" panose="020B0400000000000000" pitchFamily="50" charset="-128"/>
                <a:ea typeface="BIZ UDPゴシック" panose="020B0400000000000000" pitchFamily="50" charset="-128"/>
              </a:rPr>
              <a:t>年までに温室効果ガス（</a:t>
            </a:r>
            <a:r>
              <a:rPr kumimoji="1" lang="en-US" altLang="ja-JP" sz="1050" dirty="0">
                <a:latin typeface="BIZ UDPゴシック" panose="020B0400000000000000" pitchFamily="50" charset="-128"/>
                <a:ea typeface="BIZ UDPゴシック" panose="020B0400000000000000" pitchFamily="50" charset="-128"/>
              </a:rPr>
              <a:t>CO</a:t>
            </a:r>
            <a:r>
              <a:rPr kumimoji="1" lang="ja-JP" altLang="en-US" sz="700" dirty="0">
                <a:latin typeface="BIZ UDPゴシック" panose="020B0400000000000000" pitchFamily="50" charset="-128"/>
                <a:ea typeface="BIZ UDPゴシック" panose="020B0400000000000000" pitchFamily="50" charset="-128"/>
              </a:rPr>
              <a:t>２ </a:t>
            </a:r>
            <a:r>
              <a:rPr lang="ja-JP" altLang="en-US" sz="1050" dirty="0">
                <a:latin typeface="BIZ UDPゴシック" panose="020B0400000000000000" pitchFamily="50" charset="-128"/>
                <a:ea typeface="BIZ UDPゴシック" panose="020B0400000000000000" pitchFamily="50" charset="-128"/>
              </a:rPr>
              <a:t>）排出量の実質ゼロを達成するためには、革新的技術の開発や実用化が不可欠である。「未来社会の実験場」をコンセプトとする万博会場において、蓄電池や水素、</a:t>
            </a:r>
            <a:r>
              <a:rPr kumimoji="1" lang="en-US" altLang="ja-JP" sz="1050" dirty="0">
                <a:latin typeface="BIZ UDPゴシック" panose="020B0400000000000000" pitchFamily="50" charset="-128"/>
                <a:ea typeface="BIZ UDPゴシック" panose="020B0400000000000000" pitchFamily="50" charset="-128"/>
              </a:rPr>
              <a:t>CO</a:t>
            </a:r>
            <a:r>
              <a:rPr kumimoji="1" lang="ja-JP" altLang="en-US" sz="700" dirty="0">
                <a:latin typeface="BIZ UDPゴシック" panose="020B0400000000000000" pitchFamily="50" charset="-128"/>
                <a:ea typeface="BIZ UDPゴシック" panose="020B0400000000000000" pitchFamily="50" charset="-128"/>
              </a:rPr>
              <a:t>２</a:t>
            </a:r>
            <a:r>
              <a:rPr lang="ja-JP" altLang="en-US" sz="1050" dirty="0">
                <a:latin typeface="BIZ UDPゴシック" panose="020B0400000000000000" pitchFamily="50" charset="-128"/>
                <a:ea typeface="BIZ UDPゴシック" panose="020B0400000000000000" pitchFamily="50" charset="-128"/>
              </a:rPr>
              <a:t>回収、次世代型太陽電池などの最先端技術に加え、ブルーカーボン生態系（藻場・干潟等）の再生・創出などカーボンニュートラルに資する技術を実証・活用することにより、その後の研究開発や実用化につなげていく</a:t>
            </a:r>
            <a:r>
              <a:rPr lang="ja-JP" altLang="en-US" sz="900" dirty="0">
                <a:latin typeface="BIZ UDPゴシック" panose="020B0400000000000000" pitchFamily="50" charset="-128"/>
                <a:ea typeface="BIZ UDPゴシック" panose="020B0400000000000000" pitchFamily="50" charset="-128"/>
              </a:rPr>
              <a:t>。</a:t>
            </a:r>
            <a:endParaRPr lang="ja-JP" altLang="en-US" sz="1050" strike="sngStrike" dirty="0">
              <a:latin typeface="BIZ UDPゴシック" panose="020B0400000000000000" pitchFamily="50" charset="-128"/>
              <a:ea typeface="BIZ UDPゴシック" panose="020B0400000000000000" pitchFamily="50" charset="-128"/>
            </a:endParaRPr>
          </a:p>
        </p:txBody>
      </p:sp>
      <p:grpSp>
        <p:nvGrpSpPr>
          <p:cNvPr id="15" name="グループ化 14"/>
          <p:cNvGrpSpPr/>
          <p:nvPr/>
        </p:nvGrpSpPr>
        <p:grpSpPr>
          <a:xfrm>
            <a:off x="826394" y="3940687"/>
            <a:ext cx="2476423" cy="726602"/>
            <a:chOff x="4883946" y="5135854"/>
            <a:chExt cx="2476423" cy="726602"/>
          </a:xfrm>
        </p:grpSpPr>
        <p:sp>
          <p:nvSpPr>
            <p:cNvPr id="16" name="テキスト ボックス 15">
              <a:extLst>
                <a:ext uri="{FF2B5EF4-FFF2-40B4-BE49-F238E27FC236}">
                  <a16:creationId xmlns:a16="http://schemas.microsoft.com/office/drawing/2014/main" id="{4B540E6E-594E-47B9-9E8F-4484B1258F13}"/>
                </a:ext>
              </a:extLst>
            </p:cNvPr>
            <p:cNvSpPr txBox="1"/>
            <p:nvPr/>
          </p:nvSpPr>
          <p:spPr>
            <a:xfrm>
              <a:off x="6264390" y="5691574"/>
              <a:ext cx="1095979" cy="1294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▲次世代型太陽電池</a:t>
              </a:r>
            </a:p>
          </p:txBody>
        </p:sp>
        <p:pic>
          <p:nvPicPr>
            <p:cNvPr id="17" name="図 16"/>
            <p:cNvPicPr>
              <a:picLocks noChangeAspect="1"/>
            </p:cNvPicPr>
            <p:nvPr/>
          </p:nvPicPr>
          <p:blipFill>
            <a:blip r:embed="rId3"/>
            <a:stretch>
              <a:fillRect/>
            </a:stretch>
          </p:blipFill>
          <p:spPr>
            <a:xfrm>
              <a:off x="4883946" y="5135854"/>
              <a:ext cx="1353059" cy="726602"/>
            </a:xfrm>
            <a:prstGeom prst="rect">
              <a:avLst/>
            </a:prstGeom>
          </p:spPr>
        </p:pic>
      </p:grpSp>
      <p:pic>
        <p:nvPicPr>
          <p:cNvPr id="18" name="図 17" descr="C:\Users\TabuchiKe\AppData\Local\Microsoft\Windows\INetCache\Content.Word\P1070475　ﾜｶﾒ.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5748" y="5310792"/>
            <a:ext cx="1088096" cy="816071"/>
          </a:xfrm>
          <a:prstGeom prst="rect">
            <a:avLst/>
          </a:prstGeom>
          <a:noFill/>
          <a:ln>
            <a:noFill/>
          </a:ln>
        </p:spPr>
      </p:pic>
      <p:sp>
        <p:nvSpPr>
          <p:cNvPr id="19" name="テキスト ボックス 18">
            <a:extLst>
              <a:ext uri="{FF2B5EF4-FFF2-40B4-BE49-F238E27FC236}">
                <a16:creationId xmlns:a16="http://schemas.microsoft.com/office/drawing/2014/main" id="{4B540E6E-594E-47B9-9E8F-4484B1258F13}"/>
              </a:ext>
            </a:extLst>
          </p:cNvPr>
          <p:cNvSpPr txBox="1"/>
          <p:nvPr/>
        </p:nvSpPr>
        <p:spPr>
          <a:xfrm>
            <a:off x="2146658" y="5967268"/>
            <a:ext cx="1095979" cy="1294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▲藻場イメージ</a:t>
            </a:r>
          </a:p>
        </p:txBody>
      </p:sp>
      <p:grpSp>
        <p:nvGrpSpPr>
          <p:cNvPr id="20" name="グループ化 19"/>
          <p:cNvGrpSpPr/>
          <p:nvPr/>
        </p:nvGrpSpPr>
        <p:grpSpPr>
          <a:xfrm>
            <a:off x="3618046" y="3762659"/>
            <a:ext cx="2872692" cy="2389384"/>
            <a:chOff x="3372263" y="1559073"/>
            <a:chExt cx="2733331" cy="1787418"/>
          </a:xfrm>
        </p:grpSpPr>
        <p:sp>
          <p:nvSpPr>
            <p:cNvPr id="21" name="正方形/長方形 20">
              <a:extLst>
                <a:ext uri="{FF2B5EF4-FFF2-40B4-BE49-F238E27FC236}">
                  <a16:creationId xmlns:a16="http://schemas.microsoft.com/office/drawing/2014/main" id="{42AB246C-D6C3-4324-A739-9AC17F6C0836}"/>
                </a:ext>
              </a:extLst>
            </p:cNvPr>
            <p:cNvSpPr/>
            <p:nvPr/>
          </p:nvSpPr>
          <p:spPr>
            <a:xfrm>
              <a:off x="3372263" y="1665079"/>
              <a:ext cx="2733331" cy="1681412"/>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36000" defTabSz="930530">
                <a:spcBef>
                  <a:spcPts val="1000"/>
                </a:spcBef>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最先端技術の実証・活用</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4000" indent="-457200"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・次世代蓄電技術等を活用した効率的なエネルギーマネジメント</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2388" lvl="0" indent="-104775"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lang="en-US" altLang="ja-JP" sz="9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フリー水素の活用、水素・アンモニアで発電した電力の利活用</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2388" lvl="0" indent="-104775"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・大気中からの</a:t>
              </a:r>
              <a:r>
                <a:rPr kumimoji="1" lang="en-US" altLang="ja-JP" sz="1100" dirty="0">
                  <a:solidFill>
                    <a:schemeClr val="tx1"/>
                  </a:solidFill>
                  <a:latin typeface="BIZ UDPゴシック" panose="020B0400000000000000" pitchFamily="50" charset="-128"/>
                  <a:ea typeface="BIZ UDPゴシック" panose="020B0400000000000000" pitchFamily="50" charset="-128"/>
                </a:rPr>
                <a:t>CO</a:t>
              </a:r>
              <a:r>
                <a:rPr kumimoji="1" lang="en-US" altLang="ja-JP" sz="9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回収（</a:t>
              </a:r>
              <a:r>
                <a:rPr kumimoji="1" lang="en-US" altLang="ja-JP" sz="1100" dirty="0">
                  <a:solidFill>
                    <a:schemeClr val="tx1"/>
                  </a:solidFill>
                  <a:latin typeface="BIZ UDPゴシック" panose="020B0400000000000000" pitchFamily="50" charset="-128"/>
                  <a:ea typeface="BIZ UDPゴシック" panose="020B0400000000000000" pitchFamily="50" charset="-128"/>
                </a:rPr>
                <a:t>DAC</a:t>
              </a:r>
              <a:r>
                <a:rPr kumimoji="1" lang="ja-JP" altLang="en-US" sz="1100" dirty="0">
                  <a:solidFill>
                    <a:schemeClr val="tx1"/>
                  </a:solidFill>
                  <a:latin typeface="BIZ UDPゴシック" panose="020B0400000000000000" pitchFamily="50" charset="-128"/>
                  <a:ea typeface="BIZ UDPゴシック" panose="020B0400000000000000" pitchFamily="50" charset="-128"/>
                </a:rPr>
                <a:t>）やメタネーションによる活用、次世代型太陽電池をパビリオン等に設置</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72000" lvl="0" indent="-104775" defTabSz="930530">
                <a:spcBef>
                  <a:spcPts val="600"/>
                </a:spcBef>
                <a:defRPr/>
              </a:pPr>
              <a:r>
                <a:rPr kumimoji="1" lang="ja-JP" altLang="en-US" sz="13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ブルーカーボン生態系の再生・創出を発信</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ホームベース 7">
              <a:extLst>
                <a:ext uri="{FF2B5EF4-FFF2-40B4-BE49-F238E27FC236}">
                  <a16:creationId xmlns:a16="http://schemas.microsoft.com/office/drawing/2014/main" id="{E599356E-2B0A-4C96-A1C9-EC52982B4052}"/>
                </a:ext>
              </a:extLst>
            </p:cNvPr>
            <p:cNvSpPr/>
            <p:nvPr/>
          </p:nvSpPr>
          <p:spPr>
            <a:xfrm>
              <a:off x="3372263" y="1559073"/>
              <a:ext cx="1012036" cy="213415"/>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spcBef>
                  <a:spcPts val="800"/>
                </a:spcBef>
                <a:defRPr/>
              </a:pPr>
              <a:r>
                <a:rPr kumimoji="1" lang="ja-JP" altLang="en-US" sz="1163" dirty="0">
                  <a:solidFill>
                    <a:schemeClr val="tx1"/>
                  </a:solidFill>
                  <a:latin typeface="BIZ UDPゴシック" panose="020B0400000000000000" pitchFamily="50" charset="-128"/>
                  <a:ea typeface="BIZ UDPゴシック" panose="020B0400000000000000" pitchFamily="50" charset="-128"/>
                </a:rPr>
                <a:t>万博会場</a:t>
              </a:r>
            </a:p>
          </p:txBody>
        </p:sp>
      </p:grpSp>
      <p:pic>
        <p:nvPicPr>
          <p:cNvPr id="23" name="図 22"/>
          <p:cNvPicPr>
            <a:picLocks noChangeAspect="1"/>
          </p:cNvPicPr>
          <p:nvPr/>
        </p:nvPicPr>
        <p:blipFill>
          <a:blip r:embed="rId5"/>
          <a:stretch>
            <a:fillRect/>
          </a:stretch>
        </p:blipFill>
        <p:spPr>
          <a:xfrm>
            <a:off x="6740158" y="4892559"/>
            <a:ext cx="942975" cy="752475"/>
          </a:xfrm>
          <a:prstGeom prst="rect">
            <a:avLst/>
          </a:prstGeom>
        </p:spPr>
      </p:pic>
      <p:sp>
        <p:nvSpPr>
          <p:cNvPr id="25" name="テキスト ボックス 24">
            <a:extLst>
              <a:ext uri="{FF2B5EF4-FFF2-40B4-BE49-F238E27FC236}">
                <a16:creationId xmlns:a16="http://schemas.microsoft.com/office/drawing/2014/main" id="{CB9FAD70-FAB6-467A-9680-A6234F35643D}"/>
              </a:ext>
            </a:extLst>
          </p:cNvPr>
          <p:cNvSpPr txBox="1"/>
          <p:nvPr/>
        </p:nvSpPr>
        <p:spPr>
          <a:xfrm>
            <a:off x="7693748" y="5472270"/>
            <a:ext cx="737304" cy="15880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◀全固体電池</a:t>
            </a:r>
          </a:p>
        </p:txBody>
      </p:sp>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0158" y="5665593"/>
            <a:ext cx="1109995" cy="813179"/>
          </a:xfrm>
          <a:prstGeom prst="rect">
            <a:avLst/>
          </a:prstGeom>
        </p:spPr>
      </p:pic>
      <p:sp>
        <p:nvSpPr>
          <p:cNvPr id="27" name="テキスト ボックス 26">
            <a:extLst>
              <a:ext uri="{FF2B5EF4-FFF2-40B4-BE49-F238E27FC236}">
                <a16:creationId xmlns:a16="http://schemas.microsoft.com/office/drawing/2014/main" id="{4D59AADD-D1E5-4C9A-9DD8-CDF8C780E73A}"/>
              </a:ext>
            </a:extLst>
          </p:cNvPr>
          <p:cNvSpPr txBox="1"/>
          <p:nvPr/>
        </p:nvSpPr>
        <p:spPr>
          <a:xfrm>
            <a:off x="7896513" y="6183815"/>
            <a:ext cx="1336841" cy="30993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水素</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CGS</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実証プラント</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（神戸ポートアイランド）</a:t>
            </a:r>
          </a:p>
        </p:txBody>
      </p:sp>
      <p:sp>
        <p:nvSpPr>
          <p:cNvPr id="30" name="正方形/長方形 29"/>
          <p:cNvSpPr/>
          <p:nvPr/>
        </p:nvSpPr>
        <p:spPr>
          <a:xfrm>
            <a:off x="264072" y="6618216"/>
            <a:ext cx="9556257" cy="456792"/>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defTabSz="959937">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フリー水素</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製造過程で</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を排出しない水素。　</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エネルギーマネジメント：エネルギーの使用状況を把握した上で、電力需要の低い時間帯に蓄電池を充電し、電力需要の高いピーク時に蓄電池から放電する</a:t>
            </a:r>
            <a:b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など、エネルギー需要の平準化を行い、最適なエネルギー利用を実現するための活動。　</a:t>
            </a:r>
            <a:r>
              <a:rPr kumimoji="1" lang="en-US" altLang="ja-JP" sz="800" dirty="0">
                <a:solidFill>
                  <a:schemeClr val="tx1"/>
                </a:solidFill>
                <a:latin typeface="BIZ UDPゴシック" panose="020B0400000000000000" pitchFamily="50" charset="-128"/>
                <a:ea typeface="BIZ UDPゴシック" panose="020B0400000000000000" pitchFamily="50" charset="-128"/>
              </a:rPr>
              <a:t>※DAC</a:t>
            </a: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Direct Air Capture</a:t>
            </a:r>
            <a:r>
              <a:rPr kumimoji="1" lang="ja-JP" altLang="en-US" sz="800" dirty="0">
                <a:solidFill>
                  <a:schemeClr val="tx1"/>
                </a:solidFill>
                <a:latin typeface="BIZ UDPゴシック" panose="020B0400000000000000" pitchFamily="50" charset="-128"/>
                <a:ea typeface="BIZ UDPゴシック" panose="020B0400000000000000" pitchFamily="50" charset="-128"/>
              </a:rPr>
              <a:t>）：空気中から直接</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dirty="0">
                <a:solidFill>
                  <a:schemeClr val="tx1"/>
                </a:solidFill>
                <a:latin typeface="BIZ UDPゴシック" panose="020B0400000000000000" pitchFamily="50" charset="-128"/>
                <a:ea typeface="BIZ UDPゴシック" panose="020B0400000000000000" pitchFamily="50" charset="-128"/>
              </a:rPr>
              <a:t>を回収する技術。 </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＊メタネーション</a:t>
            </a:r>
            <a:r>
              <a:rPr kumimoji="1" lang="en-US" altLang="ja-JP"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水素と</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dirty="0">
                <a:solidFill>
                  <a:schemeClr val="tx1"/>
                </a:solidFill>
                <a:latin typeface="BIZ UDPゴシック" panose="020B0400000000000000" pitchFamily="50" charset="-128"/>
                <a:ea typeface="BIZ UDPゴシック" panose="020B0400000000000000" pitchFamily="50" charset="-128"/>
              </a:rPr>
              <a:t>から天然ガスの主成分であるメタンを合成する技術。</a:t>
            </a:r>
          </a:p>
        </p:txBody>
      </p:sp>
      <p:pic>
        <p:nvPicPr>
          <p:cNvPr id="29" name="図 28">
            <a:extLst>
              <a:ext uri="{FF2B5EF4-FFF2-40B4-BE49-F238E27FC236}">
                <a16:creationId xmlns:a16="http://schemas.microsoft.com/office/drawing/2014/main" id="{C1DEE09D-D091-4572-ADCF-81BA9D18397F}"/>
              </a:ext>
            </a:extLst>
          </p:cNvPr>
          <p:cNvPicPr>
            <a:picLocks noChangeAspect="1"/>
          </p:cNvPicPr>
          <p:nvPr/>
        </p:nvPicPr>
        <p:blipFill>
          <a:blip r:embed="rId7"/>
          <a:stretch>
            <a:fillRect/>
          </a:stretch>
        </p:blipFill>
        <p:spPr>
          <a:xfrm>
            <a:off x="8431052" y="4631905"/>
            <a:ext cx="1109995" cy="1208661"/>
          </a:xfrm>
          <a:prstGeom prst="rect">
            <a:avLst/>
          </a:prstGeom>
        </p:spPr>
      </p:pic>
      <p:sp>
        <p:nvSpPr>
          <p:cNvPr id="31" name="テキスト ボックス 30">
            <a:extLst>
              <a:ext uri="{FF2B5EF4-FFF2-40B4-BE49-F238E27FC236}">
                <a16:creationId xmlns:a16="http://schemas.microsoft.com/office/drawing/2014/main" id="{0D76332B-AB4B-421A-A867-C6C6D9542B7D}"/>
              </a:ext>
            </a:extLst>
          </p:cNvPr>
          <p:cNvSpPr txBox="1"/>
          <p:nvPr/>
        </p:nvSpPr>
        <p:spPr>
          <a:xfrm>
            <a:off x="8484447" y="5754390"/>
            <a:ext cx="1315849" cy="2578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▲大阪湾</a:t>
            </a:r>
            <a:r>
              <a:rPr kumimoji="0" lang="en-US" altLang="ja-JP"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MOBA</a:t>
            </a: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リンク構想</a:t>
            </a:r>
          </a:p>
        </p:txBody>
      </p:sp>
    </p:spTree>
    <p:extLst>
      <p:ext uri="{BB962C8B-B14F-4D97-AF65-F5344CB8AC3E}">
        <p14:creationId xmlns:p14="http://schemas.microsoft.com/office/powerpoint/2010/main" val="154536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158533"/>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graphicFrame>
        <p:nvGraphicFramePr>
          <p:cNvPr id="23" name="表 22"/>
          <p:cNvGraphicFramePr>
            <a:graphicFrameLocks noGrp="1"/>
          </p:cNvGraphicFramePr>
          <p:nvPr>
            <p:extLst>
              <p:ext uri="{D42A27DB-BD31-4B8C-83A1-F6EECF244321}">
                <p14:modId xmlns:p14="http://schemas.microsoft.com/office/powerpoint/2010/main" val="2707447149"/>
              </p:ext>
            </p:extLst>
          </p:nvPr>
        </p:nvGraphicFramePr>
        <p:xfrm>
          <a:off x="511620" y="3429370"/>
          <a:ext cx="9360001" cy="1651200"/>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5</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dirty="0">
                          <a:solidFill>
                            <a:schemeClr val="tx1"/>
                          </a:solidFill>
                          <a:latin typeface="+mn-ea"/>
                        </a:rPr>
                        <a:t>水素発電技術</a:t>
                      </a:r>
                      <a:r>
                        <a:rPr kumimoji="1" lang="ja-JP" altLang="en-US" sz="1000">
                          <a:solidFill>
                            <a:schemeClr val="tx1"/>
                          </a:solidFill>
                          <a:latin typeface="+mn-ea"/>
                        </a:rPr>
                        <a:t>の実証／</a:t>
                      </a:r>
                      <a:r>
                        <a:rPr lang="en-US" altLang="ja-JP" sz="1000" strike="noStrike" dirty="0">
                          <a:solidFill>
                            <a:schemeClr val="tx1"/>
                          </a:solidFill>
                          <a:latin typeface="+mn-ea"/>
                        </a:rPr>
                        <a:t>CO</a:t>
                      </a:r>
                      <a:r>
                        <a:rPr lang="en-US" altLang="ja-JP" sz="800" strike="noStrike" dirty="0">
                          <a:solidFill>
                            <a:schemeClr val="tx1"/>
                          </a:solidFill>
                          <a:latin typeface="+mn-ea"/>
                        </a:rPr>
                        <a:t>2</a:t>
                      </a:r>
                      <a:r>
                        <a:rPr lang="ja-JP" altLang="en-US" sz="1000" strike="noStrike" dirty="0">
                          <a:solidFill>
                            <a:schemeClr val="tx1"/>
                          </a:solidFill>
                          <a:latin typeface="+mn-ea"/>
                        </a:rPr>
                        <a:t>の分離・回収技術の実証／</a:t>
                      </a:r>
                      <a:r>
                        <a:rPr lang="en-US" altLang="ja-JP" sz="1000" strike="noStrike" dirty="0">
                          <a:solidFill>
                            <a:schemeClr val="tx1"/>
                          </a:solidFill>
                          <a:latin typeface="+mn-ea"/>
                        </a:rPr>
                        <a:t>CO</a:t>
                      </a:r>
                      <a:r>
                        <a:rPr lang="en-US" altLang="ja-JP" sz="800" strike="noStrike" dirty="0">
                          <a:solidFill>
                            <a:schemeClr val="tx1"/>
                          </a:solidFill>
                          <a:latin typeface="+mn-ea"/>
                        </a:rPr>
                        <a:t>2</a:t>
                      </a:r>
                      <a:r>
                        <a:rPr lang="ja-JP" altLang="en-US" sz="1000" strike="noStrike" dirty="0">
                          <a:solidFill>
                            <a:schemeClr val="tx1"/>
                          </a:solidFill>
                          <a:latin typeface="+mn-ea"/>
                        </a:rPr>
                        <a:t>排出削減・固定量最大化コンクリートの実証／次世代型太陽電池の開発推進</a:t>
                      </a:r>
                      <a:r>
                        <a:rPr lang="en-US" altLang="ja-JP" sz="1000" strike="noStrike" dirty="0">
                          <a:solidFill>
                            <a:schemeClr val="tx1"/>
                          </a:solidFill>
                          <a:latin typeface="+mn-ea"/>
                        </a:rPr>
                        <a:t>/</a:t>
                      </a:r>
                      <a:r>
                        <a:rPr lang="ja-JP" altLang="en-US" sz="1000" strike="noStrike" dirty="0">
                          <a:solidFill>
                            <a:schemeClr val="tx1"/>
                          </a:solidFill>
                          <a:latin typeface="+mn-ea"/>
                        </a:rPr>
                        <a:t>合成燃料（</a:t>
                      </a:r>
                      <a:r>
                        <a:rPr lang="en-US" altLang="ja-JP" sz="1000" strike="noStrike" dirty="0">
                          <a:solidFill>
                            <a:schemeClr val="tx1"/>
                          </a:solidFill>
                          <a:latin typeface="+mn-ea"/>
                        </a:rPr>
                        <a:t>e-fuel</a:t>
                      </a:r>
                      <a:r>
                        <a:rPr lang="ja-JP" altLang="en-US" sz="1000" strike="noStrike" dirty="0">
                          <a:solidFill>
                            <a:schemeClr val="tx1"/>
                          </a:solidFill>
                          <a:latin typeface="+mn-ea"/>
                        </a:rPr>
                        <a:t>）の活用拡大</a:t>
                      </a:r>
                      <a:r>
                        <a:rPr kumimoji="1" lang="ja-JP" altLang="en-US" sz="1000" dirty="0">
                          <a:solidFill>
                            <a:schemeClr val="tx1"/>
                          </a:solidFill>
                          <a:latin typeface="+mn-ea"/>
                        </a:rPr>
                        <a:t>＜経産省＞</a:t>
                      </a:r>
                    </a:p>
                    <a:p>
                      <a:pPr marL="171450" indent="-171450">
                        <a:buFont typeface="Wingdings" panose="05000000000000000000" pitchFamily="2" charset="2"/>
                        <a:buChar char="l"/>
                      </a:pPr>
                      <a:r>
                        <a:rPr lang="ja-JP" altLang="en-US" sz="1000" strike="noStrike" dirty="0">
                          <a:solidFill>
                            <a:schemeClr val="tx1"/>
                          </a:solidFill>
                          <a:latin typeface="+mn-ea"/>
                        </a:rPr>
                        <a:t>再エネ水素を使ったメタネーション実証＜環境省＞</a:t>
                      </a:r>
                      <a:endParaRPr lang="en-US" altLang="ja-JP" sz="1000" strike="noStrike" dirty="0">
                        <a:solidFill>
                          <a:schemeClr val="tx1"/>
                        </a:solidFill>
                        <a:latin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ja-JP" sz="1000" strike="noStrike" dirty="0">
                          <a:solidFill>
                            <a:schemeClr val="tx1"/>
                          </a:solidFill>
                          <a:latin typeface="+mn-ea"/>
                        </a:rPr>
                        <a:t>2030</a:t>
                      </a:r>
                      <a:r>
                        <a:rPr lang="ja-JP" altLang="en-US" sz="1000" strike="noStrike" dirty="0">
                          <a:solidFill>
                            <a:schemeClr val="tx1"/>
                          </a:solidFill>
                          <a:latin typeface="+mn-ea"/>
                        </a:rPr>
                        <a:t>年ネイチャーポジティブの実現に向けて＜環境省＞</a:t>
                      </a:r>
                      <a:endParaRPr lang="en-US" altLang="ja-JP" sz="1000" strike="noStrik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」に上記環境省事業について記載</a:t>
                      </a:r>
                      <a:endParaRPr lang="en-US" altLang="ja-JP" sz="1000" strike="noStrike" dirty="0">
                        <a:solidFill>
                          <a:schemeClr val="tx1"/>
                        </a:solidFill>
                        <a:latin typeface="+mn-ea"/>
                      </a:endParaRPr>
                    </a:p>
                    <a:p>
                      <a:pPr marL="171450" indent="-171450">
                        <a:buFont typeface="Wingdings" panose="05000000000000000000" pitchFamily="2" charset="2"/>
                        <a:buChar char="l"/>
                      </a:pPr>
                      <a:r>
                        <a:rPr lang="ja-JP" altLang="en-US" sz="1000" strike="noStrike" dirty="0">
                          <a:solidFill>
                            <a:schemeClr val="tx1"/>
                          </a:solidFill>
                          <a:latin typeface="+mn-ea"/>
                        </a:rPr>
                        <a:t>カーボンニュートラルに資する最先端技術</a:t>
                      </a:r>
                      <a:r>
                        <a:rPr lang="ja-JP" altLang="en-US" sz="1000" u="none" strike="noStrike" dirty="0">
                          <a:solidFill>
                            <a:schemeClr val="tx1"/>
                          </a:solidFill>
                          <a:latin typeface="+mn-ea"/>
                        </a:rPr>
                        <a:t>の開発・実証に係る府内企業の提案が環境省の支援事業に採択</a:t>
                      </a:r>
                      <a:endParaRPr lang="en-US" altLang="ja-JP" sz="1000" u="none" strike="noStrike" dirty="0">
                        <a:solidFill>
                          <a:schemeClr val="tx1"/>
                        </a:solidFill>
                        <a:latin typeface="+mn-ea"/>
                      </a:endParaRPr>
                    </a:p>
                    <a:p>
                      <a:pPr marL="171450" indent="-171450">
                        <a:buFont typeface="Wingdings" panose="05000000000000000000" pitchFamily="2" charset="2"/>
                        <a:buChar char="l"/>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会場周辺での</a:t>
                      </a:r>
                      <a:r>
                        <a:rPr kumimoji="1" lang="ja-JP" altLang="en-US" sz="1000" u="none" dirty="0">
                          <a:solidFill>
                            <a:schemeClr val="tx1"/>
                          </a:solidFill>
                          <a:latin typeface="+mn-ea"/>
                        </a:rPr>
                        <a:t>ブルーカーボン生態系の再生・創出</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への支援について環境省・国交省と協議中（</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４・５年度に環境省「令和の里海づくり」モデル事業により企業等と連携した藻場の創出等を実施）</a:t>
                      </a:r>
                      <a:endParaRPr kumimoji="1" lang="en-US" altLang="ja-JP" sz="1000" b="0" u="sng" dirty="0">
                        <a:solidFill>
                          <a:schemeClr val="tx1"/>
                        </a:solidFill>
                        <a:latin typeface="+mn-ea"/>
                        <a:ea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043986407"/>
              </p:ext>
            </p:extLst>
          </p:nvPr>
        </p:nvGraphicFramePr>
        <p:xfrm>
          <a:off x="297766" y="317219"/>
          <a:ext cx="9585919" cy="1885450"/>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13044">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390530">
                <a:tc>
                  <a:txBody>
                    <a:bodyPr/>
                    <a:lstStyle/>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カーボンニュートラルに資する最先端技術の社会実装に向け、</a:t>
                      </a:r>
                      <a:r>
                        <a:rPr kumimoji="1" lang="en-US" altLang="ja-JP" sz="1000" b="1" u="none" dirty="0">
                          <a:solidFill>
                            <a:schemeClr val="tx1"/>
                          </a:solidFill>
                          <a:latin typeface="+mn-ea"/>
                          <a:ea typeface="+mn-ea"/>
                        </a:rPr>
                        <a:t>R</a:t>
                      </a:r>
                      <a:r>
                        <a:rPr kumimoji="1" lang="ja-JP" altLang="en-US" sz="1000" b="1" u="none" dirty="0">
                          <a:solidFill>
                            <a:schemeClr val="tx1"/>
                          </a:solidFill>
                          <a:latin typeface="+mn-ea"/>
                          <a:ea typeface="+mn-ea"/>
                        </a:rPr>
                        <a:t>４年度から企業による試作開発や実証等の取組みを補助。万博での披露や事業化に向けた企業等とのマッチング、関係行政機関との調整、国の支援事業の活用に向けた調整等の伴走支援も併せて実施</a:t>
                      </a: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産学官連携による研究開発・技術支援（大阪公立大学、大阪産業技術研究所）</a:t>
                      </a:r>
                      <a:endParaRPr kumimoji="1" lang="en-US" altLang="ja-JP" sz="1000" b="1" u="none" dirty="0">
                        <a:solidFill>
                          <a:schemeClr val="tx1"/>
                        </a:solidFill>
                        <a:latin typeface="+mn-ea"/>
                        <a:ea typeface="+mn-ea"/>
                      </a:endParaRP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次世代蓄電池や関連製品等の開発に向け、府内企業による電池関連の研究開発や実証事業等に対して継続的に補助</a:t>
                      </a: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strike="noStrike" dirty="0">
                          <a:solidFill>
                            <a:schemeClr val="tx1"/>
                          </a:solidFill>
                          <a:latin typeface="+mn-ea"/>
                          <a:ea typeface="+mn-ea"/>
                        </a:rPr>
                        <a:t>産学官プラットフォーム</a:t>
                      </a:r>
                      <a:r>
                        <a:rPr kumimoji="1" lang="en-US" altLang="ja-JP" sz="1000" b="1" u="none" strike="noStrike" dirty="0">
                          <a:solidFill>
                            <a:schemeClr val="tx1"/>
                          </a:solidFill>
                          <a:latin typeface="+mn-ea"/>
                          <a:ea typeface="+mn-ea"/>
                        </a:rPr>
                        <a:t>(</a:t>
                      </a:r>
                      <a:r>
                        <a:rPr lang="en-US" altLang="ja-JP" sz="1000" b="1" dirty="0">
                          <a:solidFill>
                            <a:schemeClr val="tx1"/>
                          </a:solidFill>
                          <a:latin typeface="+mn-ea"/>
                          <a:ea typeface="+mn-ea"/>
                        </a:rPr>
                        <a:t>H</a:t>
                      </a:r>
                      <a:r>
                        <a:rPr lang="ja-JP" altLang="en-US" sz="1000" b="1" baseline="-25000" dirty="0">
                          <a:solidFill>
                            <a:schemeClr val="tx1"/>
                          </a:solidFill>
                          <a:latin typeface="+mn-ea"/>
                          <a:ea typeface="+mn-ea"/>
                        </a:rPr>
                        <a:t>２</a:t>
                      </a:r>
                      <a:r>
                        <a:rPr lang="en-US" altLang="ja-JP" sz="1000" b="1" dirty="0">
                          <a:solidFill>
                            <a:schemeClr val="tx1"/>
                          </a:solidFill>
                          <a:latin typeface="+mn-ea"/>
                          <a:ea typeface="+mn-ea"/>
                        </a:rPr>
                        <a:t>O</a:t>
                      </a:r>
                      <a:r>
                        <a:rPr kumimoji="1" lang="en-US" altLang="ja-JP" sz="1000" b="1" u="none" strike="noStrike" dirty="0">
                          <a:solidFill>
                            <a:schemeClr val="tx1"/>
                          </a:solidFill>
                          <a:latin typeface="+mn-ea"/>
                          <a:ea typeface="+mn-ea"/>
                        </a:rPr>
                        <a:t>saka</a:t>
                      </a:r>
                      <a:r>
                        <a:rPr kumimoji="1" lang="ja-JP" altLang="en-US" sz="1000" b="1" u="none" strike="noStrike" dirty="0">
                          <a:solidFill>
                            <a:schemeClr val="tx1"/>
                          </a:solidFill>
                          <a:latin typeface="+mn-ea"/>
                          <a:ea typeface="+mn-ea"/>
                        </a:rPr>
                        <a:t>ビジョン推進会議（</a:t>
                      </a:r>
                      <a:r>
                        <a:rPr kumimoji="1" lang="en-US" altLang="ja-JP" sz="1000" b="1" u="none" strike="noStrike" dirty="0">
                          <a:solidFill>
                            <a:schemeClr val="tx1"/>
                          </a:solidFill>
                          <a:latin typeface="+mn-ea"/>
                          <a:ea typeface="+mn-ea"/>
                        </a:rPr>
                        <a:t>R6.3</a:t>
                      </a:r>
                      <a:r>
                        <a:rPr kumimoji="1" lang="ja-JP" altLang="en-US" sz="1000" b="1" u="none" strike="noStrike" dirty="0">
                          <a:solidFill>
                            <a:schemeClr val="tx1"/>
                          </a:solidFill>
                          <a:latin typeface="+mn-ea"/>
                          <a:ea typeface="+mn-ea"/>
                        </a:rPr>
                        <a:t>開催</a:t>
                      </a:r>
                      <a:r>
                        <a:rPr kumimoji="1" lang="en-US" altLang="ja-JP" sz="1000" b="1" u="none" strike="noStrike" dirty="0">
                          <a:solidFill>
                            <a:schemeClr val="tx1"/>
                          </a:solidFill>
                          <a:latin typeface="+mn-ea"/>
                          <a:ea typeface="+mn-ea"/>
                        </a:rPr>
                        <a:t>)</a:t>
                      </a:r>
                      <a:r>
                        <a:rPr kumimoji="1" lang="ja-JP" altLang="en-US" sz="1000" b="1" u="none" strike="noStrike" dirty="0">
                          <a:solidFill>
                            <a:schemeClr val="tx1"/>
                          </a:solidFill>
                          <a:latin typeface="+mn-ea"/>
                          <a:ea typeface="+mn-ea"/>
                        </a:rPr>
                        <a:t>）等において、水素関連プロジェクト創出・事業化に向けた取り組みを検討</a:t>
                      </a:r>
                      <a:endParaRPr kumimoji="1" lang="en-US" altLang="ja-JP" sz="1000" b="1" u="none" strike="noStrike" dirty="0">
                        <a:solidFill>
                          <a:schemeClr val="tx1"/>
                        </a:solidFill>
                        <a:latin typeface="+mn-ea"/>
                        <a:ea typeface="+mn-ea"/>
                      </a:endParaRP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大阪湾奥部におけるブルーカーボン生態系の再生・創出に向け、</a:t>
                      </a:r>
                      <a:r>
                        <a:rPr kumimoji="1" lang="en-US" altLang="ja-JP" sz="1000" b="1" u="none" dirty="0">
                          <a:solidFill>
                            <a:schemeClr val="tx1"/>
                          </a:solidFill>
                          <a:latin typeface="+mn-ea"/>
                          <a:ea typeface="+mn-ea"/>
                        </a:rPr>
                        <a:t>R</a:t>
                      </a:r>
                      <a:r>
                        <a:rPr kumimoji="1" lang="ja-JP" altLang="en-US" sz="1000" b="1" u="none" dirty="0">
                          <a:solidFill>
                            <a:schemeClr val="tx1"/>
                          </a:solidFill>
                          <a:latin typeface="+mn-ea"/>
                          <a:ea typeface="+mn-ea"/>
                        </a:rPr>
                        <a:t>１・３年度に大阪府「豊かな大阪湾」環境改善モデル事業、</a:t>
                      </a:r>
                      <a:r>
                        <a:rPr kumimoji="1" lang="en-US" altLang="ja-JP" sz="1000" b="1" u="none" dirty="0">
                          <a:solidFill>
                            <a:schemeClr val="tx1"/>
                          </a:solidFill>
                          <a:latin typeface="+mn-ea"/>
                          <a:ea typeface="+mn-ea"/>
                        </a:rPr>
                        <a:t>R</a:t>
                      </a:r>
                      <a:r>
                        <a:rPr kumimoji="1" lang="ja-JP" altLang="en-US" sz="1000" b="1" u="none" dirty="0">
                          <a:solidFill>
                            <a:schemeClr val="tx1"/>
                          </a:solidFill>
                          <a:latin typeface="+mn-ea"/>
                          <a:ea typeface="+mn-ea"/>
                        </a:rPr>
                        <a:t>４・５年度に環境省「令和の里海づくり」モデル事業により企業等と連携した藻場の創出等を実施。また、</a:t>
                      </a:r>
                      <a:r>
                        <a:rPr kumimoji="1" lang="en-US" altLang="ja-JP" sz="1000" b="1" u="none" dirty="0">
                          <a:solidFill>
                            <a:schemeClr val="tx1"/>
                          </a:solidFill>
                          <a:latin typeface="+mn-ea"/>
                          <a:ea typeface="+mn-ea"/>
                        </a:rPr>
                        <a:t>R</a:t>
                      </a:r>
                      <a:r>
                        <a:rPr kumimoji="1" lang="ja-JP" altLang="en-US" sz="1000" b="1" u="none" dirty="0">
                          <a:solidFill>
                            <a:schemeClr val="tx1"/>
                          </a:solidFill>
                          <a:latin typeface="+mn-ea"/>
                          <a:ea typeface="+mn-ea"/>
                        </a:rPr>
                        <a:t>５年度に（一社）ブルーオーシャン・イニシアチブと事業連携協定を締結</a:t>
                      </a:r>
                      <a:r>
                        <a:rPr kumimoji="1" lang="ja-JP" altLang="en-US" sz="1000" b="1" u="none" strike="noStrike" dirty="0">
                          <a:solidFill>
                            <a:schemeClr val="tx1"/>
                          </a:solidFill>
                          <a:latin typeface="+mn-ea"/>
                          <a:ea typeface="+mn-ea"/>
                        </a:rPr>
                        <a:t>。</a:t>
                      </a:r>
                      <a:r>
                        <a:rPr kumimoji="1" lang="ja-JP" altLang="en-US" sz="1000" b="1" u="none" dirty="0">
                          <a:solidFill>
                            <a:schemeClr val="tx1"/>
                          </a:solidFill>
                          <a:latin typeface="+mn-ea"/>
                          <a:ea typeface="+mn-ea"/>
                        </a:rPr>
                        <a:t>大阪湾を藻場で取り囲むことをめざす「大阪湾</a:t>
                      </a:r>
                      <a:r>
                        <a:rPr kumimoji="1" lang="en-US" altLang="ja-JP" sz="1000" b="1" u="none" dirty="0">
                          <a:solidFill>
                            <a:schemeClr val="tx1"/>
                          </a:solidFill>
                          <a:latin typeface="+mn-ea"/>
                          <a:ea typeface="+mn-ea"/>
                        </a:rPr>
                        <a:t>MOBA</a:t>
                      </a:r>
                      <a:r>
                        <a:rPr kumimoji="1" lang="ja-JP" altLang="en-US" sz="1000" b="1" u="none" dirty="0">
                          <a:solidFill>
                            <a:schemeClr val="tx1"/>
                          </a:solidFill>
                          <a:latin typeface="+mn-ea"/>
                          <a:ea typeface="+mn-ea"/>
                        </a:rPr>
                        <a:t>リンク構想」の実現をめざし、兵庫県とともに「大阪湾ブルーカーボン生態系アライアンス」を</a:t>
                      </a:r>
                      <a:r>
                        <a:rPr kumimoji="1" lang="en-US" altLang="ja-JP" sz="1000" b="1" u="none" dirty="0">
                          <a:solidFill>
                            <a:schemeClr val="tx1"/>
                          </a:solidFill>
                          <a:latin typeface="+mn-ea"/>
                          <a:ea typeface="+mn-ea"/>
                        </a:rPr>
                        <a:t>R6.1</a:t>
                      </a:r>
                      <a:r>
                        <a:rPr kumimoji="1" lang="ja-JP" altLang="en-US" sz="1000" b="1" u="none" dirty="0">
                          <a:solidFill>
                            <a:schemeClr val="tx1"/>
                          </a:solidFill>
                          <a:latin typeface="+mn-ea"/>
                          <a:ea typeface="+mn-ea"/>
                        </a:rPr>
                        <a:t>月に設立</a:t>
                      </a:r>
                      <a:endParaRPr kumimoji="1" lang="en-US" altLang="ja-JP" sz="1000" b="1" u="none" dirty="0">
                        <a:solidFill>
                          <a:schemeClr val="tx1"/>
                        </a:solidFill>
                        <a:latin typeface="+mn-ea"/>
                        <a:ea typeface="+mn-ea"/>
                      </a:endParaRP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湾南部（</a:t>
                      </a:r>
                      <a:r>
                        <a:rPr kumimoji="1" lang="ja-JP" altLang="en-US" sz="1000" b="1" u="none" strike="noStrike" dirty="0">
                          <a:solidFill>
                            <a:schemeClr val="tx1"/>
                          </a:solidFill>
                          <a:latin typeface="+mn-ea"/>
                          <a:ea typeface="+mn-ea"/>
                        </a:rPr>
                        <a:t>泉佐野市以南）における藻場創出を推進するため、</a:t>
                      </a:r>
                      <a:r>
                        <a:rPr kumimoji="1" lang="en-US" altLang="ja-JP" sz="1000" b="1" u="none" dirty="0">
                          <a:solidFill>
                            <a:schemeClr val="tx1"/>
                          </a:solidFill>
                          <a:latin typeface="+mn-ea"/>
                          <a:ea typeface="+mn-ea"/>
                        </a:rPr>
                        <a:t>R</a:t>
                      </a:r>
                      <a:r>
                        <a:rPr kumimoji="1" lang="ja-JP" altLang="en-US" sz="1000" b="1" u="none" strike="noStrike" dirty="0">
                          <a:solidFill>
                            <a:schemeClr val="tx1"/>
                          </a:solidFill>
                          <a:latin typeface="+mn-ea"/>
                          <a:ea typeface="+mn-ea"/>
                        </a:rPr>
                        <a:t>３年度に</a:t>
                      </a:r>
                      <a:r>
                        <a:rPr kumimoji="1" lang="ja-JP" altLang="en-US" sz="1000" b="1" u="none" dirty="0">
                          <a:solidFill>
                            <a:schemeClr val="tx1"/>
                          </a:solidFill>
                          <a:latin typeface="+mn-ea"/>
                          <a:ea typeface="+mn-ea"/>
                        </a:rPr>
                        <a:t>大阪府海域ブルーカーボン生態系ビジョンを策定し、藻場造成礁等の設置事業を実施中</a:t>
                      </a:r>
                      <a:endParaRPr kumimoji="1" lang="en-US" altLang="ja-JP" sz="1000" b="1" u="none"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384774"/>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383667"/>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658041"/>
            <a:ext cx="9251210" cy="452150"/>
          </a:xfrm>
          <a:prstGeom prst="rect">
            <a:avLst/>
          </a:prstGeom>
          <a:noFill/>
          <a:ln w="6350">
            <a:noFill/>
            <a:prstDash val="solid"/>
          </a:ln>
        </p:spPr>
        <p:txBody>
          <a:bodyPr wrap="square" rtlCol="0" anchor="ctr" anchorCtr="0">
            <a:noAutofit/>
          </a:bodyPr>
          <a:lstStyle/>
          <a:p>
            <a:r>
              <a:rPr kumimoji="1" lang="ja-JP" altLang="en-US" sz="1000" dirty="0">
                <a:latin typeface="+mn-ea"/>
              </a:rPr>
              <a:t>▷カーボンニュートラルに資する新技術の開発・実用化の促進等</a:t>
            </a:r>
            <a:endParaRPr kumimoji="1" lang="en-US" altLang="ja-JP" sz="1000" dirty="0">
              <a:latin typeface="+mn-ea"/>
            </a:endParaRPr>
          </a:p>
          <a:p>
            <a:r>
              <a:rPr kumimoji="1" lang="ja-JP" altLang="en-US" sz="1000" dirty="0"/>
              <a:t>▷</a:t>
            </a:r>
            <a:r>
              <a:rPr kumimoji="1" lang="ja-JP" altLang="en-US" sz="1000" dirty="0">
                <a:latin typeface="+mn-ea"/>
              </a:rPr>
              <a:t>水素社会を前提とした法整備</a:t>
            </a:r>
            <a:endParaRPr kumimoji="1" lang="en-US" altLang="ja-JP" sz="1000" dirty="0">
              <a:latin typeface="+mn-ea"/>
            </a:endParaRPr>
          </a:p>
          <a:p>
            <a:r>
              <a:rPr kumimoji="1" lang="ja-JP" altLang="en-US" sz="1000" dirty="0"/>
              <a:t>▷</a:t>
            </a:r>
            <a:r>
              <a:rPr kumimoji="1" lang="ja-JP" altLang="en-US" sz="1000" dirty="0">
                <a:latin typeface="+mn-ea"/>
              </a:rPr>
              <a:t>新技術やブルーカーボン生態系の再生・創出を万博において発信することが必要</a:t>
            </a:r>
            <a:endParaRPr kumimoji="1" lang="en-US" altLang="ja-JP" sz="1000" dirty="0">
              <a:latin typeface="+mn-ea"/>
            </a:endParaRPr>
          </a:p>
        </p:txBody>
      </p:sp>
      <p:graphicFrame>
        <p:nvGraphicFramePr>
          <p:cNvPr id="30" name="表 29"/>
          <p:cNvGraphicFramePr>
            <a:graphicFrameLocks noGrp="1"/>
          </p:cNvGraphicFramePr>
          <p:nvPr>
            <p:extLst>
              <p:ext uri="{D42A27DB-BD31-4B8C-83A1-F6EECF244321}">
                <p14:modId xmlns:p14="http://schemas.microsoft.com/office/powerpoint/2010/main" val="3672878196"/>
              </p:ext>
            </p:extLst>
          </p:nvPr>
        </p:nvGraphicFramePr>
        <p:xfrm>
          <a:off x="482432" y="5541185"/>
          <a:ext cx="9389187" cy="1519398"/>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801372">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ea"/>
                          <a:ea typeface="+mn-ea"/>
                          <a:cs typeface="+mn-cs"/>
                        </a:rPr>
                        <a:t>▶カーボンニュートラルに係るわが国の最先端技術の会場内外での発信</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・会場内外での最先端技術の積極的な実証・活用</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・事業者の会場内外における新技術の開発・実証への国の支援事業の活用に向けた協力</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・会場周辺でブルーカーボン生態系の再生・創出を進めるための財政・技術支援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710708">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schemeClr val="tx1"/>
                          </a:solidFill>
                          <a:effectLst/>
                          <a:uLnTx/>
                          <a:uFillTx/>
                          <a:latin typeface="+mn-ea"/>
                          <a:ea typeface="+mn-ea"/>
                          <a:cs typeface="+mn-cs"/>
                        </a:rPr>
                        <a:t>万博で発信した最先端技術の実用化や、世界を先導する新たな技術開発の促進</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・新技術の開発・実用化に向けた財政支援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・水素技術の利活用拡大に向けた規制緩和</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・民・官が連携して大阪湾奥部における藻場創出を加速するための財政・技術支援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39492281"/>
                  </a:ext>
                </a:extLst>
              </a:tr>
            </a:tbl>
          </a:graphicData>
        </a:graphic>
      </p:graphicFrame>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29" name="グループ化 28"/>
          <p:cNvGrpSpPr/>
          <p:nvPr/>
        </p:nvGrpSpPr>
        <p:grpSpPr>
          <a:xfrm>
            <a:off x="2101879" y="5151542"/>
            <a:ext cx="2027024" cy="342401"/>
            <a:chOff x="7540340" y="5242967"/>
            <a:chExt cx="2027024" cy="342401"/>
          </a:xfrm>
        </p:grpSpPr>
        <p:sp>
          <p:nvSpPr>
            <p:cNvPr id="31" name="正方形/長方形 30"/>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2" name="正方形/長方形 31"/>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3" name="正方形/長方形 32"/>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3665923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017186157"/>
              </p:ext>
            </p:extLst>
          </p:nvPr>
        </p:nvGraphicFramePr>
        <p:xfrm>
          <a:off x="280329" y="1603263"/>
          <a:ext cx="9540000" cy="435303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353037">
                <a:tc>
                  <a:txBody>
                    <a:bodyPr/>
                    <a:lstStyle/>
                    <a:p>
                      <a:pPr marL="85725" indent="-85725"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□行動変容のための取組みの推進</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・脱炭素経営宣言登録制度の運用を開始</a:t>
                      </a: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lang="en-US" altLang="ja-JP" sz="1100" baseline="-25000" dirty="0">
                          <a:solidFill>
                            <a:schemeClr val="tx1"/>
                          </a:solidFill>
                          <a:latin typeface="BIZ UDPゴシック" panose="020B0400000000000000" pitchFamily="50" charset="-128"/>
                          <a:ea typeface="BIZ UDPゴシック" panose="020B0400000000000000" pitchFamily="50" charset="-128"/>
                        </a:rPr>
                        <a:t>2</a:t>
                      </a:r>
                      <a:r>
                        <a:rPr lang="ja-JP" altLang="en-US" sz="1100" dirty="0">
                          <a:solidFill>
                            <a:schemeClr val="tx1"/>
                          </a:solidFill>
                          <a:latin typeface="BIZ UDPゴシック" panose="020B0400000000000000" pitchFamily="50" charset="-128"/>
                          <a:ea typeface="BIZ UDPゴシック" panose="020B0400000000000000" pitchFamily="50" charset="-128"/>
                        </a:rPr>
                        <a:t>削減分</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を</a:t>
                      </a:r>
                      <a:r>
                        <a:rPr lang="ja-JP" altLang="en-US" sz="1100" dirty="0">
                          <a:solidFill>
                            <a:schemeClr val="tx1"/>
                          </a:solidFill>
                          <a:latin typeface="BIZ UDPゴシック" panose="020B0400000000000000" pitchFamily="50" charset="-128"/>
                          <a:ea typeface="BIZ UDPゴシック" panose="020B0400000000000000" pitchFamily="50" charset="-128"/>
                        </a:rPr>
                        <a:t>クレジット化し、万博への寄付につなげる事業の推進</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・カーボンフットプリント（</a:t>
                      </a:r>
                      <a:r>
                        <a:rPr lang="en-US" altLang="ja-JP" sz="1100" dirty="0">
                          <a:solidFill>
                            <a:schemeClr val="tx1"/>
                          </a:solidFill>
                          <a:latin typeface="BIZ UDPゴシック" panose="020B0400000000000000" pitchFamily="50" charset="-128"/>
                          <a:ea typeface="BIZ UDPゴシック" panose="020B0400000000000000" pitchFamily="50" charset="-128"/>
                        </a:rPr>
                        <a:t>CFP</a:t>
                      </a:r>
                      <a:r>
                        <a:rPr lang="ja-JP" altLang="en-US" sz="1100" dirty="0">
                          <a:solidFill>
                            <a:schemeClr val="tx1"/>
                          </a:solidFill>
                          <a:latin typeface="BIZ UDPゴシック" panose="020B0400000000000000" pitchFamily="50" charset="-128"/>
                          <a:ea typeface="BIZ UDPゴシック" panose="020B0400000000000000" pitchFamily="50" charset="-128"/>
                        </a:rPr>
                        <a:t>）を活用した農産品等の</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lang="ja-JP" altLang="en-US" sz="1100" dirty="0">
                          <a:solidFill>
                            <a:schemeClr val="tx1"/>
                          </a:solidFill>
                          <a:latin typeface="BIZ UDPゴシック" panose="020B0400000000000000" pitchFamily="50" charset="-128"/>
                          <a:ea typeface="BIZ UDPゴシック" panose="020B0400000000000000" pitchFamily="50" charset="-128"/>
                        </a:rPr>
                        <a:t>見える化</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・環境に配慮した製品、サービスの選択を促す</a:t>
                      </a:r>
                      <a:r>
                        <a:rPr lang="ja-JP" altLang="en-US" sz="1100" b="0" dirty="0">
                          <a:solidFill>
                            <a:schemeClr val="tx1"/>
                          </a:solidFill>
                          <a:latin typeface="BIZ UDPゴシック" panose="020B0400000000000000" pitchFamily="50" charset="-128"/>
                          <a:ea typeface="BIZ UDPゴシック" panose="020B0400000000000000" pitchFamily="50" charset="-128"/>
                        </a:rPr>
                        <a:t>取組みと</a:t>
                      </a:r>
                      <a:r>
                        <a:rPr lang="ja-JP" altLang="en-US" sz="1100" dirty="0">
                          <a:solidFill>
                            <a:schemeClr val="tx1"/>
                          </a:solidFill>
                          <a:latin typeface="BIZ UDPゴシック" panose="020B0400000000000000" pitchFamily="50" charset="-128"/>
                          <a:ea typeface="BIZ UDPゴシック" panose="020B0400000000000000" pitchFamily="50" charset="-128"/>
                        </a:rPr>
                        <a:t>ポイント制度の拡大</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72000" indent="0">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85725" indent="-85725">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□行動変容のための取組みの推進</a:t>
                      </a:r>
                    </a:p>
                    <a:p>
                      <a:pPr marL="0" indent="0">
                        <a:lnSpc>
                          <a:spcPct val="100000"/>
                        </a:lnSpc>
                        <a:spcBef>
                          <a:spcPts val="0"/>
                        </a:spcBef>
                        <a:spcAft>
                          <a:spcPts val="0"/>
                        </a:spcAft>
                      </a:pP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・府域における脱炭素経営と</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ESG</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投融資の促進</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排出量の見える化を行う製品の</a:t>
                      </a:r>
                    </a:p>
                    <a:p>
                      <a:pPr marL="0" indent="0">
                        <a:lnSpc>
                          <a:spcPct val="100000"/>
                        </a:lnSpc>
                        <a:spcBef>
                          <a:spcPts val="0"/>
                        </a:spcBef>
                        <a:spcAft>
                          <a:spcPts val="0"/>
                        </a:spcAft>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拡大やポイント制度の展開</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・大阪への旅行者の</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排出量の見える化</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□大阪の脱炭素経営を世界のモデルに</a:t>
                      </a: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・事業者によるカーボンニュートラルの取組み強 </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化</a:t>
                      </a:r>
                    </a:p>
                    <a:p>
                      <a:pPr marL="0" indent="0">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・事業者による</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dirty="0">
                          <a:solidFill>
                            <a:schemeClr val="tx1"/>
                          </a:solidFill>
                          <a:latin typeface="BIZ UDPゴシック" panose="020B0400000000000000" pitchFamily="50" charset="-128"/>
                          <a:ea typeface="BIZ UDPゴシック" panose="020B0400000000000000" pitchFamily="50" charset="-128"/>
                        </a:rPr>
                        <a:t>排出削減対策の積極的な実</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施及びクレジット活用の活性化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・サプライチェーンに連なる広範な裾野の中小事</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業者へも脱炭素経営が浸透</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・事業者への資金供給手法として</a:t>
                      </a:r>
                      <a:r>
                        <a:rPr kumimoji="1" lang="en-US" altLang="ja-JP" sz="1100" dirty="0">
                          <a:solidFill>
                            <a:schemeClr val="tx1"/>
                          </a:solidFill>
                          <a:latin typeface="BIZ UDPゴシック" panose="020B0400000000000000" pitchFamily="50" charset="-128"/>
                          <a:ea typeface="BIZ UDPゴシック" panose="020B0400000000000000" pitchFamily="50" charset="-128"/>
                        </a:rPr>
                        <a:t>ESG</a:t>
                      </a:r>
                      <a:r>
                        <a:rPr kumimoji="1" lang="ja-JP" altLang="en-US" sz="1100" dirty="0">
                          <a:solidFill>
                            <a:schemeClr val="tx1"/>
                          </a:solidFill>
                          <a:latin typeface="BIZ UDPゴシック" panose="020B0400000000000000" pitchFamily="50" charset="-128"/>
                          <a:ea typeface="BIZ UDPゴシック" panose="020B0400000000000000" pitchFamily="50" charset="-128"/>
                        </a:rPr>
                        <a:t>投融資が</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普及</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□脱炭素行動の定着</a:t>
                      </a:r>
                    </a:p>
                    <a:p>
                      <a:pPr marL="0" indent="0">
                        <a:lnSpc>
                          <a:spcPct val="100000"/>
                        </a:lnSpc>
                        <a:spcBef>
                          <a:spcPts val="0"/>
                        </a:spcBef>
                        <a:spcAft>
                          <a:spcPts val="0"/>
                        </a:spcAft>
                        <a:buFontTx/>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・日常生活における幅広い製品やサービス等にお </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いて、</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dirty="0">
                          <a:solidFill>
                            <a:schemeClr val="tx1"/>
                          </a:solidFill>
                          <a:latin typeface="BIZ UDPゴシック" panose="020B0400000000000000" pitchFamily="50" charset="-128"/>
                          <a:ea typeface="BIZ UDPゴシック" panose="020B0400000000000000" pitchFamily="50" charset="-128"/>
                        </a:rPr>
                        <a:t>排出量を見える化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dirty="0">
                          <a:solidFill>
                            <a:schemeClr val="tx1"/>
                          </a:solidFill>
                          <a:latin typeface="BIZ UDPゴシック" panose="020B0400000000000000" pitchFamily="50" charset="-128"/>
                          <a:ea typeface="BIZ UDPゴシック" panose="020B0400000000000000" pitchFamily="50" charset="-128"/>
                        </a:rPr>
                        <a:t>削減効果の製品表示や価格等への反映が</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広く普及し、府民による脱炭素に配慮した消費</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選択行動が浸透</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⑦</a:t>
            </a:r>
            <a:r>
              <a:rPr kumimoji="1" lang="ja-JP" altLang="en-US" b="1" dirty="0">
                <a:solidFill>
                  <a:prstClr val="white"/>
                </a:solidFill>
                <a:latin typeface="BIZ UDPゴシック" panose="020B0400000000000000" pitchFamily="50" charset="-128"/>
                <a:ea typeface="BIZ UDPゴシック" panose="020B0400000000000000" pitchFamily="50" charset="-128"/>
              </a:rPr>
              <a:t>　カーボンニュートラル　～事業者や府民の行動変容～</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技術革新だけでは、温室効果ガス（ＣＯ</a:t>
            </a:r>
            <a:r>
              <a:rPr lang="ja-JP" altLang="en-US" sz="800" dirty="0">
                <a:solidFill>
                  <a:prstClr val="black"/>
                </a:solidFill>
                <a:latin typeface="BIZ UDPゴシック" panose="020B0400000000000000" pitchFamily="50" charset="-128"/>
                <a:ea typeface="BIZ UDPゴシック" panose="020B0400000000000000" pitchFamily="50" charset="-128"/>
              </a:rPr>
              <a:t>２</a:t>
            </a:r>
            <a:r>
              <a:rPr lang="ja-JP" altLang="en-US" sz="1050" dirty="0">
                <a:solidFill>
                  <a:prstClr val="black"/>
                </a:solidFill>
                <a:latin typeface="BIZ UDPゴシック" panose="020B0400000000000000" pitchFamily="50" charset="-128"/>
                <a:ea typeface="BIZ UDPゴシック" panose="020B0400000000000000" pitchFamily="50" charset="-128"/>
              </a:rPr>
              <a:t>）排出量の実質ゼロを達成することは困難であり、事業者や府民の行動変容が鍵となる。万博会場での「見える化」の取組みなどを契機に、脱炭素経営、脱炭素行動の定着・浸透をめざす。</a:t>
            </a:r>
          </a:p>
        </p:txBody>
      </p:sp>
      <p:pic>
        <p:nvPicPr>
          <p:cNvPr id="28" name="図 27"/>
          <p:cNvPicPr>
            <a:picLocks noChangeAspect="1"/>
          </p:cNvPicPr>
          <p:nvPr/>
        </p:nvPicPr>
        <p:blipFill>
          <a:blip r:embed="rId3"/>
          <a:stretch>
            <a:fillRect/>
          </a:stretch>
        </p:blipFill>
        <p:spPr>
          <a:xfrm>
            <a:off x="928031" y="3464075"/>
            <a:ext cx="1821126" cy="1272361"/>
          </a:xfrm>
          <a:prstGeom prst="rect">
            <a:avLst/>
          </a:prstGeom>
        </p:spPr>
      </p:pic>
      <p:sp>
        <p:nvSpPr>
          <p:cNvPr id="29" name="テキスト ボックス 28">
            <a:extLst>
              <a:ext uri="{FF2B5EF4-FFF2-40B4-BE49-F238E27FC236}">
                <a16:creationId xmlns:a16="http://schemas.microsoft.com/office/drawing/2014/main" id="{4B540E6E-594E-47B9-9E8F-4484B1258F13}"/>
              </a:ext>
            </a:extLst>
          </p:cNvPr>
          <p:cNvSpPr txBox="1"/>
          <p:nvPr/>
        </p:nvSpPr>
        <p:spPr>
          <a:xfrm>
            <a:off x="1324321" y="4945900"/>
            <a:ext cx="1028545" cy="1862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▲支援体制のイメージ</a:t>
            </a:r>
          </a:p>
        </p:txBody>
      </p:sp>
      <p:grpSp>
        <p:nvGrpSpPr>
          <p:cNvPr id="31" name="グループ化 30"/>
          <p:cNvGrpSpPr/>
          <p:nvPr/>
        </p:nvGrpSpPr>
        <p:grpSpPr>
          <a:xfrm>
            <a:off x="3794285" y="3049991"/>
            <a:ext cx="2412000" cy="2556153"/>
            <a:chOff x="4670899" y="3269881"/>
            <a:chExt cx="2412000" cy="2556153"/>
          </a:xfrm>
        </p:grpSpPr>
        <p:sp>
          <p:nvSpPr>
            <p:cNvPr id="32" name="正方形/長方形 31">
              <a:extLst>
                <a:ext uri="{FF2B5EF4-FFF2-40B4-BE49-F238E27FC236}">
                  <a16:creationId xmlns:a16="http://schemas.microsoft.com/office/drawing/2014/main" id="{42AB246C-D6C3-4324-A739-9AC17F6C0836}"/>
                </a:ext>
              </a:extLst>
            </p:cNvPr>
            <p:cNvSpPr/>
            <p:nvPr/>
          </p:nvSpPr>
          <p:spPr>
            <a:xfrm>
              <a:off x="4670899" y="3484421"/>
              <a:ext cx="2412000" cy="234161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カーボンニュートラルに向けた行動変容を強く動機づけ</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・会場等で独自の取組みを進め、カーボンニュートラル達成への参加意識を醸成</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lvl="0" indent="-180975" defTabSz="930530">
                <a:spcBef>
                  <a:spcPts val="600"/>
                </a:spcBef>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▷府域での</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削減量を</a:t>
              </a:r>
              <a:r>
                <a:rPr kumimoji="1" lang="ja-JP" altLang="en-US" sz="1100" dirty="0">
                  <a:solidFill>
                    <a:schemeClr val="tx1"/>
                  </a:solidFill>
                  <a:latin typeface="BIZ UDPゴシック" panose="020B0400000000000000" pitchFamily="50" charset="-128"/>
                  <a:ea typeface="BIZ UDPゴシック" panose="020B0400000000000000" pitchFamily="50" charset="-128"/>
                </a:rPr>
                <a:t>万博起因で排出した温室効果ガスとの</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オフセット</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に活用</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▷会場等での削減効果の見える化とポイント制度の実施</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ホームベース 7">
              <a:extLst>
                <a:ext uri="{FF2B5EF4-FFF2-40B4-BE49-F238E27FC236}">
                  <a16:creationId xmlns:a16="http://schemas.microsoft.com/office/drawing/2014/main" id="{E599356E-2B0A-4C96-A1C9-EC52982B4052}"/>
                </a:ext>
              </a:extLst>
            </p:cNvPr>
            <p:cNvSpPr/>
            <p:nvPr/>
          </p:nvSpPr>
          <p:spPr>
            <a:xfrm>
              <a:off x="4670899" y="3269881"/>
              <a:ext cx="1012036" cy="358474"/>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grpSp>
      <p:sp>
        <p:nvSpPr>
          <p:cNvPr id="34" name="テキスト ボックス 33"/>
          <p:cNvSpPr txBox="1"/>
          <p:nvPr/>
        </p:nvSpPr>
        <p:spPr>
          <a:xfrm>
            <a:off x="270312" y="5991831"/>
            <a:ext cx="9558559" cy="507831"/>
          </a:xfrm>
          <a:prstGeom prst="rect">
            <a:avLst/>
          </a:prstGeom>
          <a:noFill/>
        </p:spPr>
        <p:txBody>
          <a:bodyPr wrap="square" rtlCol="0">
            <a:spAutoFit/>
          </a:bodyPr>
          <a:lstStyle/>
          <a:p>
            <a:pPr defTabSz="959937">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＊脱炭素経営：脱炭素の考え方を反映させた企業経営</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defTabSz="959937">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＊カーボンフットプリント（</a:t>
            </a:r>
            <a:r>
              <a:rPr kumimoji="1" lang="en-US" altLang="ja-JP" sz="900" dirty="0">
                <a:solidFill>
                  <a:prstClr val="black"/>
                </a:solidFill>
                <a:latin typeface="BIZ UDPゴシック" panose="020B0400000000000000" pitchFamily="50" charset="-128"/>
                <a:ea typeface="BIZ UDPゴシック" panose="020B0400000000000000" pitchFamily="50" charset="-128"/>
              </a:rPr>
              <a:t>CFP</a:t>
            </a:r>
            <a:r>
              <a:rPr kumimoji="1" lang="ja-JP" altLang="en-US" sz="900" dirty="0">
                <a:solidFill>
                  <a:prstClr val="black"/>
                </a:solidFill>
                <a:latin typeface="BIZ UDPゴシック" panose="020B0400000000000000" pitchFamily="50" charset="-128"/>
                <a:ea typeface="BIZ UDPゴシック" panose="020B0400000000000000" pitchFamily="50" charset="-128"/>
              </a:rPr>
              <a:t>）：商品やサービスのライフサイクルの各過程で排出される温室効果ガスの量を</a:t>
            </a:r>
            <a:r>
              <a:rPr kumimoji="1" lang="en-US" altLang="ja-JP" sz="900" dirty="0">
                <a:solidFill>
                  <a:prstClr val="black"/>
                </a:solidFill>
                <a:latin typeface="BIZ UDPゴシック" panose="020B0400000000000000" pitchFamily="50" charset="-128"/>
                <a:ea typeface="BIZ UDPゴシック" panose="020B0400000000000000" pitchFamily="50" charset="-128"/>
              </a:rPr>
              <a:t>CO</a:t>
            </a:r>
            <a:r>
              <a:rPr kumimoji="1" lang="ja-JP" altLang="en-US" sz="600" dirty="0">
                <a:solidFill>
                  <a:prstClr val="black"/>
                </a:solidFill>
                <a:latin typeface="BIZ UDPゴシック" panose="020B0400000000000000" pitchFamily="50" charset="-128"/>
                <a:ea typeface="BIZ UDPゴシック" panose="020B0400000000000000" pitchFamily="50" charset="-128"/>
              </a:rPr>
              <a:t>２</a:t>
            </a:r>
            <a:r>
              <a:rPr kumimoji="1" lang="ja-JP" altLang="en-US" sz="900" dirty="0">
                <a:solidFill>
                  <a:prstClr val="black"/>
                </a:solidFill>
                <a:latin typeface="BIZ UDPゴシック" panose="020B0400000000000000" pitchFamily="50" charset="-128"/>
                <a:ea typeface="BIZ UDPゴシック" panose="020B0400000000000000" pitchFamily="50" charset="-128"/>
              </a:rPr>
              <a:t>排出量に換算して表示する仕組み</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ESG</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投融資：従来の財務情報だけでなく、環境（</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Environment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Social</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）・ガバナンス（</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Governance</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）要素も考慮した投資</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151440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p:cNvGraphicFramePr>
            <a:graphicFrameLocks noGrp="1"/>
          </p:cNvGraphicFramePr>
          <p:nvPr>
            <p:extLst>
              <p:ext uri="{D42A27DB-BD31-4B8C-83A1-F6EECF244321}">
                <p14:modId xmlns:p14="http://schemas.microsoft.com/office/powerpoint/2010/main" val="237819335"/>
              </p:ext>
            </p:extLst>
          </p:nvPr>
        </p:nvGraphicFramePr>
        <p:xfrm>
          <a:off x="482432" y="5541185"/>
          <a:ext cx="9389187" cy="1312725"/>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94699">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▶カーボンニュートラルを体現する万博の開催</a:t>
                      </a:r>
                      <a:br>
                        <a:rPr kumimoji="1" lang="en-US" altLang="ja-JP" sz="1050" b="1" i="0" u="none" strike="noStrike" kern="1200" cap="none" spc="0" normalizeH="0" baseline="0" noProof="0" dirty="0">
                          <a:ln>
                            <a:noFill/>
                          </a:ln>
                          <a:solidFill>
                            <a:prstClr val="black"/>
                          </a:solidFill>
                          <a:effectLst/>
                          <a:uLnTx/>
                          <a:uFillTx/>
                          <a:latin typeface="+mn-ea"/>
                          <a:ea typeface="+mn-ea"/>
                          <a:cs typeface="+mn-cs"/>
                        </a:rPr>
                      </a:br>
                      <a:r>
                        <a:rPr kumimoji="1" lang="ja-JP" altLang="en-US" sz="1000" b="0" i="0" u="none" strike="noStrike" kern="1200" cap="none" spc="0" normalizeH="0" baseline="0" noProof="0" dirty="0">
                          <a:ln>
                            <a:noFill/>
                          </a:ln>
                          <a:solidFill>
                            <a:prstClr val="black"/>
                          </a:solidFill>
                          <a:effectLst/>
                          <a:uLnTx/>
                          <a:uFillTx/>
                          <a:latin typeface="+mn-ea"/>
                          <a:ea typeface="+mn-ea"/>
                          <a:cs typeface="+mn-cs"/>
                        </a:rPr>
                        <a:t>・万博へのクレジット寄付の全国的な展開</a:t>
                      </a:r>
                      <a:br>
                        <a:rPr kumimoji="1" lang="en-US" altLang="ja-JP" sz="1000" b="0" i="0" u="none" strike="noStrike" kern="1200" cap="none" spc="0" normalizeH="0" baseline="0" noProof="0" dirty="0">
                          <a:ln>
                            <a:noFill/>
                          </a:ln>
                          <a:solidFill>
                            <a:prstClr val="black"/>
                          </a:solidFill>
                          <a:effectLst/>
                          <a:uLnTx/>
                          <a:uFillTx/>
                          <a:latin typeface="+mn-ea"/>
                          <a:ea typeface="+mn-ea"/>
                          <a:cs typeface="+mn-cs"/>
                        </a:rPr>
                      </a:br>
                      <a:r>
                        <a:rPr kumimoji="1" lang="ja-JP" altLang="en-US" sz="1000" b="0" i="0" u="none" strike="noStrike" kern="1200" cap="none" spc="0" normalizeH="0" baseline="0" noProof="0" dirty="0">
                          <a:ln>
                            <a:noFill/>
                          </a:ln>
                          <a:solidFill>
                            <a:prstClr val="black"/>
                          </a:solidFill>
                          <a:effectLst/>
                          <a:uLnTx/>
                          <a:uFillTx/>
                          <a:latin typeface="+mn-ea"/>
                          <a:ea typeface="+mn-ea"/>
                          <a:cs typeface="+mn-cs"/>
                        </a:rPr>
                        <a:t>・ポイント制度や</a:t>
                      </a:r>
                      <a:r>
                        <a:rPr kumimoji="1" lang="en-US" altLang="ja-JP" sz="1000" b="0" dirty="0">
                          <a:solidFill>
                            <a:schemeClr val="tx1"/>
                          </a:solidFill>
                          <a:latin typeface="+mn-ea"/>
                          <a:ea typeface="+mn-ea"/>
                        </a:rPr>
                        <a:t>CO</a:t>
                      </a:r>
                      <a:r>
                        <a:rPr kumimoji="1" lang="en-US" altLang="ja-JP" sz="1000" b="0" baseline="-25000" dirty="0">
                          <a:solidFill>
                            <a:schemeClr val="tx1"/>
                          </a:solidFill>
                          <a:latin typeface="+mn-ea"/>
                          <a:ea typeface="+mn-ea"/>
                        </a:rPr>
                        <a:t>2</a:t>
                      </a:r>
                      <a:r>
                        <a:rPr kumimoji="1" lang="ja-JP" altLang="en-US" sz="1000" b="0" i="0" u="none" strike="noStrike" kern="1200" cap="none" spc="0" normalizeH="0" baseline="0" noProof="0" dirty="0">
                          <a:ln>
                            <a:noFill/>
                          </a:ln>
                          <a:solidFill>
                            <a:prstClr val="black"/>
                          </a:solidFill>
                          <a:effectLst/>
                          <a:uLnTx/>
                          <a:uFillTx/>
                          <a:latin typeface="+mn-ea"/>
                          <a:ea typeface="+mn-ea"/>
                          <a:cs typeface="+mn-cs"/>
                        </a:rPr>
                        <a:t>見える化に対する財政・技術支援</a:t>
                      </a:r>
                      <a:endParaRPr kumimoji="1" lang="ja-JP" altLang="en-US" sz="1000" b="0" dirty="0">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680132">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prstClr val="black"/>
                          </a:solidFill>
                          <a:effectLst/>
                          <a:uLnTx/>
                          <a:uFillTx/>
                          <a:latin typeface="+mn-ea"/>
                          <a:ea typeface="+mn-ea"/>
                          <a:cs typeface="+mn-cs"/>
                        </a:rPr>
                        <a:t>万博で実践した仕組みの定着や拡大により、府民・事業者の行動変容の加速化</a:t>
                      </a:r>
                      <a:br>
                        <a:rPr kumimoji="1" lang="en-US" altLang="ja-JP" sz="1050" b="1" i="0" u="none" strike="noStrike" kern="1200" cap="none" spc="0" normalizeH="0" baseline="0" noProof="0" dirty="0">
                          <a:ln>
                            <a:noFill/>
                          </a:ln>
                          <a:solidFill>
                            <a:prstClr val="black"/>
                          </a:solidFill>
                          <a:effectLst/>
                          <a:uLnTx/>
                          <a:uFillTx/>
                          <a:latin typeface="+mn-ea"/>
                          <a:ea typeface="+mn-ea"/>
                          <a:cs typeface="+mn-cs"/>
                        </a:rPr>
                      </a:br>
                      <a:r>
                        <a:rPr kumimoji="1" lang="ja-JP" altLang="en-US" sz="1000" b="0" dirty="0">
                          <a:latin typeface="+mn-ea"/>
                          <a:ea typeface="+mn-ea"/>
                        </a:rPr>
                        <a:t>・事業者の設備投資への補助など脱炭素経営への転換を促進するための支援</a:t>
                      </a:r>
                      <a:br>
                        <a:rPr kumimoji="1" lang="en-US" altLang="ja-JP" sz="1000" b="0" dirty="0">
                          <a:latin typeface="+mn-ea"/>
                          <a:ea typeface="+mn-ea"/>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・クレジット制度の全国的な展開</a:t>
                      </a:r>
                      <a:br>
                        <a:rPr kumimoji="1" lang="en-US" altLang="ja-JP" sz="1000" b="0" dirty="0">
                          <a:solidFill>
                            <a:srgbClr val="FF0000"/>
                          </a:solidFill>
                          <a:latin typeface="+mn-ea"/>
                          <a:ea typeface="+mn-ea"/>
                        </a:rPr>
                      </a:br>
                      <a:r>
                        <a:rPr kumimoji="1" lang="ja-JP" altLang="en-US" sz="1000" b="0" dirty="0">
                          <a:latin typeface="+mn-ea"/>
                          <a:ea typeface="+mn-ea"/>
                        </a:rPr>
                        <a:t>・ポイント制度や</a:t>
                      </a:r>
                      <a:r>
                        <a:rPr kumimoji="1" lang="en-US" altLang="ja-JP" sz="1000" b="0" dirty="0">
                          <a:solidFill>
                            <a:schemeClr val="tx1"/>
                          </a:solidFill>
                          <a:latin typeface="+mn-ea"/>
                          <a:ea typeface="+mn-ea"/>
                        </a:rPr>
                        <a:t>CO</a:t>
                      </a:r>
                      <a:r>
                        <a:rPr kumimoji="1" lang="en-US" altLang="ja-JP" sz="1000" b="0" baseline="-25000" dirty="0">
                          <a:solidFill>
                            <a:schemeClr val="tx1"/>
                          </a:solidFill>
                          <a:latin typeface="+mn-ea"/>
                          <a:ea typeface="+mn-ea"/>
                        </a:rPr>
                        <a:t>2</a:t>
                      </a:r>
                      <a:r>
                        <a:rPr kumimoji="1" lang="ja-JP" altLang="en-US" sz="1000" b="0" dirty="0">
                          <a:latin typeface="+mn-ea"/>
                          <a:ea typeface="+mn-ea"/>
                        </a:rPr>
                        <a:t>見える化の定着、更なる行動変容を促す取組みへの支援　　</a:t>
                      </a:r>
                    </a:p>
                  </a:txBody>
                  <a:tcPr marL="100806" marR="100806" marT="50403" marB="50403">
                    <a:solidFill>
                      <a:schemeClr val="accent1">
                        <a:lumMod val="20000"/>
                        <a:lumOff val="80000"/>
                      </a:schemeClr>
                    </a:solidFill>
                  </a:tcPr>
                </a:tc>
                <a:extLst>
                  <a:ext uri="{0D108BD9-81ED-4DB2-BD59-A6C34878D82A}">
                    <a16:rowId xmlns:a16="http://schemas.microsoft.com/office/drawing/2014/main" val="4139492281"/>
                  </a:ext>
                </a:extLst>
              </a:tr>
            </a:tbl>
          </a:graphicData>
        </a:graphic>
      </p:graphicFrame>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48299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688031392"/>
              </p:ext>
            </p:extLst>
          </p:nvPr>
        </p:nvGraphicFramePr>
        <p:xfrm>
          <a:off x="511620" y="3822656"/>
          <a:ext cx="9360001" cy="1150433"/>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5</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行動変容を促す資源循環のナッジ実証＜経産省＞</a:t>
                      </a:r>
                    </a:p>
                    <a:p>
                      <a:pPr marL="171450" indent="-171450">
                        <a:buFont typeface="Wingdings" panose="05000000000000000000" pitchFamily="2" charset="2"/>
                        <a:buChar char="l"/>
                      </a:pPr>
                      <a:r>
                        <a:rPr kumimoji="1" lang="en-US" altLang="ja-JP" sz="1000" u="none" dirty="0">
                          <a:solidFill>
                            <a:schemeClr val="tx1"/>
                          </a:solidFill>
                          <a:latin typeface="+mn-ea"/>
                        </a:rPr>
                        <a:t>2030</a:t>
                      </a:r>
                      <a:r>
                        <a:rPr kumimoji="1" lang="ja-JP" altLang="en-US" sz="1000" u="none" dirty="0">
                          <a:solidFill>
                            <a:schemeClr val="tx1"/>
                          </a:solidFill>
                          <a:latin typeface="+mn-ea"/>
                        </a:rPr>
                        <a:t>年度までに前倒しでカーボンニュートラルの達成を目指す脱炭素先⾏地域の実現 ＜環境省＞</a:t>
                      </a:r>
                      <a:endParaRPr kumimoji="1" lang="en-US" altLang="ja-JP" sz="1000" u="none" dirty="0">
                        <a:solidFill>
                          <a:schemeClr val="tx1"/>
                        </a:solidFill>
                        <a:latin typeface="+mn-ea"/>
                      </a:endParaRPr>
                    </a:p>
                    <a:p>
                      <a:pPr marL="171450" indent="-171450">
                        <a:buFont typeface="Wingdings" panose="05000000000000000000" pitchFamily="2" charset="2"/>
                        <a:buChar char="l"/>
                      </a:pPr>
                      <a:r>
                        <a:rPr kumimoji="1" lang="ja-JP" altLang="en-US" sz="1000" u="none" dirty="0">
                          <a:solidFill>
                            <a:schemeClr val="tx1"/>
                          </a:solidFill>
                          <a:latin typeface="+mn-ea"/>
                        </a:rPr>
                        <a:t>「みどりの食料システム戦略」の実現に向けたプロジェクト</a:t>
                      </a:r>
                      <a:r>
                        <a:rPr kumimoji="1" lang="en-US" altLang="ja-JP" sz="1000" u="none" dirty="0">
                          <a:solidFill>
                            <a:schemeClr val="tx1"/>
                          </a:solidFill>
                          <a:latin typeface="+mn-ea"/>
                        </a:rPr>
                        <a:t>&lt;</a:t>
                      </a:r>
                      <a:r>
                        <a:rPr kumimoji="1" lang="ja-JP" altLang="en-US" sz="1000" u="none" dirty="0">
                          <a:solidFill>
                            <a:schemeClr val="tx1"/>
                          </a:solidFill>
                          <a:latin typeface="+mn-ea"/>
                        </a:rPr>
                        <a:t>農水省</a:t>
                      </a:r>
                      <a:r>
                        <a:rPr kumimoji="1" lang="en-US" altLang="ja-JP" sz="1000" u="none" dirty="0">
                          <a:solidFill>
                            <a:schemeClr val="tx1"/>
                          </a:solidFill>
                          <a:latin typeface="+mn-ea"/>
                        </a:rPr>
                        <a:t>&gt;</a:t>
                      </a:r>
                      <a:endParaRPr kumimoji="1" lang="ja-JP" altLang="en-US" sz="1000" u="non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大阪版カーボンフットプリントの算定方法の検討において国と連携</a:t>
                      </a:r>
                      <a:endParaRPr kumimoji="1" lang="en-US" altLang="ja-JP" sz="1000" u="non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217048988"/>
              </p:ext>
            </p:extLst>
          </p:nvPr>
        </p:nvGraphicFramePr>
        <p:xfrm>
          <a:off x="285700" y="563066"/>
          <a:ext cx="9585919" cy="1803574"/>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13044">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39053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a:t>
                      </a:r>
                      <a:r>
                        <a:rPr lang="ja-JP" altLang="en-US" sz="1000" b="1" dirty="0">
                          <a:solidFill>
                            <a:schemeClr val="tx1"/>
                          </a:solidFill>
                          <a:latin typeface="游ゴシック" panose="020B0400000000000000" pitchFamily="50" charset="-128"/>
                          <a:ea typeface="+mn-ea"/>
                        </a:rPr>
                        <a:t>事業者の脱炭素経営を促進するための脱炭素経営宣言登録制度の運用を</a:t>
                      </a:r>
                      <a:r>
                        <a:rPr lang="ja-JP" altLang="en-US" sz="1000" b="1" u="none" dirty="0">
                          <a:solidFill>
                            <a:schemeClr val="tx1"/>
                          </a:solidFill>
                          <a:latin typeface="游ゴシック" panose="020B0400000000000000" pitchFamily="50" charset="-128"/>
                          <a:ea typeface="+mn-ea"/>
                        </a:rPr>
                        <a:t>令和５年４月に開始</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・令和５年４月</a:t>
                      </a:r>
                      <a:r>
                        <a:rPr kumimoji="1" lang="ja-JP" altLang="en-US" sz="1000" b="1" u="none" strike="noStrike" dirty="0">
                          <a:solidFill>
                            <a:schemeClr val="tx1"/>
                          </a:solidFill>
                          <a:latin typeface="+mn-ea"/>
                          <a:ea typeface="+mn-ea"/>
                        </a:rPr>
                        <a:t>から</a:t>
                      </a:r>
                      <a:r>
                        <a:rPr kumimoji="1" lang="ja-JP" altLang="en-US" sz="1000" b="1" u="none" dirty="0">
                          <a:solidFill>
                            <a:schemeClr val="tx1"/>
                          </a:solidFill>
                          <a:latin typeface="+mn-ea"/>
                          <a:ea typeface="+mn-ea"/>
                        </a:rPr>
                        <a:t>、率先して排出削減に取り組む中小事業者に対する最適な金融サービス活用の情報発信を開始（</a:t>
                      </a:r>
                      <a:r>
                        <a:rPr kumimoji="1" lang="en-US" altLang="ja-JP" sz="1000" b="1" u="none" dirty="0">
                          <a:solidFill>
                            <a:schemeClr val="tx1"/>
                          </a:solidFill>
                          <a:latin typeface="+mn-ea"/>
                          <a:ea typeface="+mn-ea"/>
                        </a:rPr>
                        <a:t>ESG</a:t>
                      </a:r>
                      <a:r>
                        <a:rPr kumimoji="1" lang="ja-JP" altLang="en-US" sz="1000" b="1" u="none" dirty="0">
                          <a:solidFill>
                            <a:schemeClr val="tx1"/>
                          </a:solidFill>
                          <a:latin typeface="+mn-ea"/>
                          <a:ea typeface="+mn-ea"/>
                        </a:rPr>
                        <a:t>投融資の促進）</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・府内事業者による</a:t>
                      </a:r>
                      <a:r>
                        <a:rPr kumimoji="1" lang="en-US" altLang="ja-JP" sz="1000" b="1" u="none" dirty="0">
                          <a:solidFill>
                            <a:schemeClr val="tx1"/>
                          </a:solidFill>
                          <a:latin typeface="+mn-ea"/>
                          <a:ea typeface="+mn-ea"/>
                        </a:rPr>
                        <a:t>CO</a:t>
                      </a:r>
                      <a:r>
                        <a:rPr kumimoji="1" lang="en-US" altLang="ja-JP" sz="1000" b="1" u="none" baseline="-25000" dirty="0">
                          <a:solidFill>
                            <a:schemeClr val="tx1"/>
                          </a:solidFill>
                          <a:latin typeface="+mn-ea"/>
                          <a:ea typeface="+mn-ea"/>
                        </a:rPr>
                        <a:t>2</a:t>
                      </a:r>
                      <a:r>
                        <a:rPr kumimoji="1" lang="ja-JP" altLang="en-US" sz="1000" b="1" u="none" dirty="0">
                          <a:solidFill>
                            <a:schemeClr val="tx1"/>
                          </a:solidFill>
                          <a:latin typeface="+mn-ea"/>
                          <a:ea typeface="+mn-ea"/>
                        </a:rPr>
                        <a:t>削減分をクレジット化し、万博への寄附につなげる事業の推進（令和５年</a:t>
                      </a:r>
                      <a:r>
                        <a:rPr kumimoji="1" lang="en-US" altLang="ja-JP" sz="1000" b="1" u="none" dirty="0">
                          <a:solidFill>
                            <a:schemeClr val="tx1"/>
                          </a:solidFill>
                          <a:latin typeface="+mn-ea"/>
                          <a:ea typeface="+mn-ea"/>
                        </a:rPr>
                        <a:t>12</a:t>
                      </a:r>
                      <a:r>
                        <a:rPr kumimoji="1" lang="ja-JP" altLang="en-US" sz="1000" b="1" u="none" dirty="0">
                          <a:solidFill>
                            <a:schemeClr val="tx1"/>
                          </a:solidFill>
                          <a:latin typeface="+mn-ea"/>
                          <a:ea typeface="+mn-ea"/>
                        </a:rPr>
                        <a:t>月から参加事業者の募集開始）</a:t>
                      </a:r>
                      <a:endParaRPr kumimoji="1" lang="ja-JP" altLang="en-US" sz="1000" b="1" u="none" strike="sngStrike" baseline="0" dirty="0">
                        <a:solidFill>
                          <a:schemeClr val="tx1"/>
                        </a:solidFill>
                        <a:latin typeface="+mn-ea"/>
                        <a:ea typeface="+mn-ea"/>
                      </a:endParaRPr>
                    </a:p>
                    <a:p>
                      <a:pPr marL="0" indent="0">
                        <a:lnSpc>
                          <a:spcPct val="100000"/>
                        </a:lnSpc>
                        <a:spcBef>
                          <a:spcPts val="0"/>
                        </a:spcBef>
                        <a:spcAft>
                          <a:spcPts val="0"/>
                        </a:spcAft>
                        <a:defRPr/>
                      </a:pPr>
                      <a:r>
                        <a:rPr kumimoji="1" lang="ja-JP" altLang="en-US" sz="1000" b="1" u="none" dirty="0">
                          <a:solidFill>
                            <a:schemeClr val="tx1"/>
                          </a:solidFill>
                          <a:latin typeface="+mn-ea"/>
                          <a:ea typeface="+mn-ea"/>
                        </a:rPr>
                        <a:t>・</a:t>
                      </a:r>
                      <a:r>
                        <a:rPr lang="ja-JP" altLang="en-US" sz="1000" b="1" u="none" dirty="0">
                          <a:solidFill>
                            <a:schemeClr val="tx1"/>
                          </a:solidFill>
                          <a:latin typeface="+mn-ea"/>
                          <a:ea typeface="+mn-ea"/>
                        </a:rPr>
                        <a:t>カーボンフットプリント（</a:t>
                      </a:r>
                      <a:r>
                        <a:rPr lang="en-US" altLang="ja-JP" sz="1000" b="1" u="none" dirty="0">
                          <a:solidFill>
                            <a:schemeClr val="tx1"/>
                          </a:solidFill>
                          <a:latin typeface="+mn-ea"/>
                          <a:ea typeface="+mn-ea"/>
                        </a:rPr>
                        <a:t>CFP</a:t>
                      </a:r>
                      <a:r>
                        <a:rPr lang="ja-JP" altLang="en-US" sz="1000" b="1" u="none" dirty="0">
                          <a:solidFill>
                            <a:schemeClr val="tx1"/>
                          </a:solidFill>
                          <a:latin typeface="+mn-ea"/>
                          <a:ea typeface="+mn-ea"/>
                        </a:rPr>
                        <a:t>）を活用した農作物及び製品単位での</a:t>
                      </a:r>
                      <a:r>
                        <a:rPr lang="en-US" altLang="ja-JP" sz="1000" b="1" u="none" dirty="0">
                          <a:solidFill>
                            <a:schemeClr val="tx1"/>
                          </a:solidFill>
                          <a:latin typeface="+mn-ea"/>
                          <a:ea typeface="+mn-ea"/>
                        </a:rPr>
                        <a:t>CO</a:t>
                      </a:r>
                      <a:r>
                        <a:rPr lang="en-US" altLang="ja-JP" sz="1000" b="1" u="none" baseline="-25000" dirty="0">
                          <a:solidFill>
                            <a:schemeClr val="tx1"/>
                          </a:solidFill>
                          <a:latin typeface="+mn-ea"/>
                          <a:ea typeface="+mn-ea"/>
                        </a:rPr>
                        <a:t>2</a:t>
                      </a:r>
                      <a:r>
                        <a:rPr lang="ja-JP" altLang="en-US" sz="1000" b="1" u="none" dirty="0">
                          <a:solidFill>
                            <a:schemeClr val="tx1"/>
                          </a:solidFill>
                          <a:latin typeface="+mn-ea"/>
                          <a:ea typeface="+mn-ea"/>
                        </a:rPr>
                        <a:t>見える化の展開</a:t>
                      </a:r>
                      <a:r>
                        <a:rPr lang="ja-JP" altLang="en-US" sz="1000" b="1" u="none" strike="noStrike" baseline="0" dirty="0">
                          <a:solidFill>
                            <a:schemeClr val="tx1"/>
                          </a:solidFill>
                          <a:latin typeface="+mn-ea"/>
                          <a:ea typeface="+mn-ea"/>
                        </a:rPr>
                        <a:t>による脱炭素型消費行動</a:t>
                      </a:r>
                      <a:r>
                        <a:rPr lang="ja-JP" altLang="en-US" sz="1000" b="1" u="none" dirty="0">
                          <a:solidFill>
                            <a:schemeClr val="tx1"/>
                          </a:solidFill>
                          <a:latin typeface="+mn-ea"/>
                          <a:ea typeface="+mn-ea"/>
                        </a:rPr>
                        <a:t>の推進（農作物を中心に令和</a:t>
                      </a:r>
                      <a:r>
                        <a:rPr lang="ja-JP" altLang="en-US" sz="1000" b="1" u="none" strike="noStrike" dirty="0">
                          <a:solidFill>
                            <a:schemeClr val="tx1"/>
                          </a:solidFill>
                          <a:latin typeface="+mn-ea"/>
                          <a:ea typeface="+mn-ea"/>
                        </a:rPr>
                        <a:t>４</a:t>
                      </a:r>
                      <a:r>
                        <a:rPr lang="ja-JP" altLang="en-US" sz="1000" b="1" u="none" dirty="0">
                          <a:solidFill>
                            <a:schemeClr val="tx1"/>
                          </a:solidFill>
                          <a:latin typeface="+mn-ea"/>
                          <a:ea typeface="+mn-ea"/>
                        </a:rPr>
                        <a:t>年度から一部　　</a:t>
                      </a:r>
                      <a:endParaRPr lang="en-US" altLang="ja-JP" sz="1000" b="1" u="none" dirty="0">
                        <a:solidFill>
                          <a:schemeClr val="tx1"/>
                        </a:solidFill>
                        <a:latin typeface="+mn-ea"/>
                        <a:ea typeface="+mn-ea"/>
                      </a:endParaRPr>
                    </a:p>
                    <a:p>
                      <a:pPr marL="0" indent="0">
                        <a:lnSpc>
                          <a:spcPct val="100000"/>
                        </a:lnSpc>
                        <a:spcBef>
                          <a:spcPts val="0"/>
                        </a:spcBef>
                        <a:spcAft>
                          <a:spcPts val="0"/>
                        </a:spcAft>
                        <a:defRPr/>
                      </a:pPr>
                      <a:r>
                        <a:rPr lang="ja-JP" altLang="en-US" sz="1000" b="1" u="none" dirty="0">
                          <a:solidFill>
                            <a:schemeClr val="tx1"/>
                          </a:solidFill>
                          <a:latin typeface="+mn-ea"/>
                          <a:ea typeface="+mn-ea"/>
                        </a:rPr>
                        <a:t>　店舗やイベント等での見える化表示を開始し、令和６年度は規模を拡大して展開予定、一般製品についても令和</a:t>
                      </a:r>
                      <a:r>
                        <a:rPr lang="en-US" altLang="ja-JP" sz="1000" b="1" u="none" dirty="0">
                          <a:solidFill>
                            <a:schemeClr val="tx1"/>
                          </a:solidFill>
                          <a:latin typeface="+mn-ea"/>
                          <a:ea typeface="+mn-ea"/>
                        </a:rPr>
                        <a:t>5</a:t>
                      </a:r>
                      <a:r>
                        <a:rPr lang="ja-JP" altLang="en-US" sz="1000" b="1" u="none" dirty="0">
                          <a:solidFill>
                            <a:schemeClr val="tx1"/>
                          </a:solidFill>
                          <a:latin typeface="+mn-ea"/>
                          <a:ea typeface="+mn-ea"/>
                        </a:rPr>
                        <a:t>年からモデル算定を開始）</a:t>
                      </a:r>
                      <a:endParaRPr lang="en-US" altLang="ja-JP" sz="1000" b="1" u="none" dirty="0">
                        <a:solidFill>
                          <a:schemeClr val="tx1"/>
                        </a:solidFill>
                        <a:latin typeface="+mn-ea"/>
                        <a:ea typeface="+mn-ea"/>
                      </a:endParaRPr>
                    </a:p>
                    <a:p>
                      <a:pPr marL="0" indent="0">
                        <a:lnSpc>
                          <a:spcPct val="100000"/>
                        </a:lnSpc>
                        <a:spcBef>
                          <a:spcPts val="0"/>
                        </a:spcBef>
                        <a:spcAft>
                          <a:spcPts val="0"/>
                        </a:spcAft>
                        <a:defRPr/>
                      </a:pPr>
                      <a:r>
                        <a:rPr kumimoji="1" lang="ja-JP" altLang="en-US" sz="1000" b="1" u="none" dirty="0">
                          <a:solidFill>
                            <a:schemeClr val="tx1"/>
                          </a:solidFill>
                          <a:latin typeface="+mn-ea"/>
                          <a:ea typeface="+mn-ea"/>
                        </a:rPr>
                        <a:t>・脱炭素に配慮した消費行動を促すポイント制度の拡大やアプリを活用した行動変容に向けた事業の推進</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a:t>
                      </a:r>
                      <a:r>
                        <a:rPr kumimoji="1" lang="ja-JP" altLang="en-US" sz="1000" b="1" u="none" dirty="0">
                          <a:solidFill>
                            <a:schemeClr val="tx1"/>
                          </a:solidFill>
                          <a:latin typeface="+mn-ea"/>
                          <a:ea typeface="+mn-ea"/>
                        </a:rPr>
                        <a:t>万博を契機とした観光分野における温室効果ガス排出量の可視化・脱炭素化支援事業</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54208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54098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894011"/>
            <a:ext cx="9251210" cy="452150"/>
          </a:xfrm>
          <a:prstGeom prst="rect">
            <a:avLst/>
          </a:prstGeom>
          <a:noFill/>
          <a:ln w="6350">
            <a:noFill/>
            <a:prstDash val="solid"/>
          </a:ln>
        </p:spPr>
        <p:txBody>
          <a:bodyPr wrap="square" rtlCol="0" anchor="ctr" anchorCtr="0">
            <a:noAutofit/>
          </a:bodyPr>
          <a:lstStyle/>
          <a:p>
            <a:r>
              <a:rPr kumimoji="1" lang="ja-JP" altLang="en-US" sz="1000" dirty="0">
                <a:latin typeface="+mn-ea"/>
              </a:rPr>
              <a:t>▷事業者や消費者における脱炭素に関する意識が不足</a:t>
            </a:r>
          </a:p>
          <a:p>
            <a:r>
              <a:rPr kumimoji="1" lang="ja-JP" altLang="en-US" sz="1000" dirty="0">
                <a:latin typeface="+mn-ea"/>
              </a:rPr>
              <a:t>▷</a:t>
            </a:r>
            <a:r>
              <a:rPr kumimoji="1" lang="en-US" altLang="ja-JP" sz="1000" dirty="0">
                <a:latin typeface="+mn-ea"/>
              </a:rPr>
              <a:t>CO</a:t>
            </a:r>
            <a:r>
              <a:rPr kumimoji="1" lang="en-US" altLang="ja-JP" sz="1000" baseline="-25000" dirty="0">
                <a:latin typeface="+mn-ea"/>
              </a:rPr>
              <a:t>2</a:t>
            </a:r>
            <a:r>
              <a:rPr kumimoji="1" lang="ja-JP" altLang="en-US" sz="1000" dirty="0">
                <a:latin typeface="+mn-ea"/>
              </a:rPr>
              <a:t>排出削減を促進し、その削減分をオフセットに活用するための取り組みが必要</a:t>
            </a:r>
            <a:endParaRPr kumimoji="1" lang="ja-JP" altLang="en-US" sz="1000" strike="sngStrike" dirty="0">
              <a:latin typeface="+mn-ea"/>
            </a:endParaRPr>
          </a:p>
          <a:p>
            <a:r>
              <a:rPr kumimoji="1" lang="ja-JP" altLang="en-US" sz="1000" dirty="0">
                <a:latin typeface="+mn-ea"/>
              </a:rPr>
              <a:t>▷脱炭素への貢献度が高い商品やサービスを選択する消費者意識の不足</a:t>
            </a:r>
          </a:p>
        </p:txBody>
      </p:sp>
      <p:grpSp>
        <p:nvGrpSpPr>
          <p:cNvPr id="29" name="グループ化 28"/>
          <p:cNvGrpSpPr/>
          <p:nvPr/>
        </p:nvGrpSpPr>
        <p:grpSpPr>
          <a:xfrm>
            <a:off x="2082829" y="5134882"/>
            <a:ext cx="2027024" cy="342401"/>
            <a:chOff x="7540340" y="5242967"/>
            <a:chExt cx="2027024" cy="342401"/>
          </a:xfrm>
        </p:grpSpPr>
        <p:sp>
          <p:nvSpPr>
            <p:cNvPr id="31" name="正方形/長方形 30"/>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2" name="正方形/長方形 31"/>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3" name="正方形/長方形 32"/>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774299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197538711"/>
              </p:ext>
            </p:extLst>
          </p:nvPr>
        </p:nvGraphicFramePr>
        <p:xfrm>
          <a:off x="280329" y="1603264"/>
          <a:ext cx="9540000" cy="4470346"/>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470346">
                <a:tc>
                  <a:txBody>
                    <a:bodyPr/>
                    <a:lstStyle/>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□プラスチックごみゼロへの総合対策</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・「おおさかプラスチック対策推進プラッ</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トフォーム」を設置し、製造・販売・使用・</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回収の各段階での対策を実施</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・「みんなでつなげるペットボトル循環プロジェクト（</a:t>
                      </a:r>
                      <a:r>
                        <a:rPr lang="ja-JP" altLang="en-US" sz="1100" b="0" u="none" strike="noStrike" baseline="0" dirty="0">
                          <a:solidFill>
                            <a:schemeClr val="tx1"/>
                          </a:solidFill>
                          <a:latin typeface="BIZ UDPゴシック" panose="020B0400000000000000" pitchFamily="50" charset="-128"/>
                          <a:ea typeface="BIZ UDPゴシック" panose="020B0400000000000000" pitchFamily="50" charset="-128"/>
                        </a:rPr>
                        <a:t>新たなペットボトル回収・リサイクルシステム）</a:t>
                      </a:r>
                      <a:r>
                        <a:rPr lang="ja-JP" altLang="en-US" sz="1100" b="0" u="none" dirty="0">
                          <a:solidFill>
                            <a:schemeClr val="tx1"/>
                          </a:solidFill>
                          <a:latin typeface="BIZ UDPゴシック" panose="020B0400000000000000" pitchFamily="50" charset="-128"/>
                          <a:ea typeface="BIZ UDPゴシック" panose="020B0400000000000000" pitchFamily="50" charset="-128"/>
                        </a:rPr>
                        <a:t>」の推進</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□バイオプラスチック製品の研究開発</a:t>
                      </a:r>
                      <a:r>
                        <a:rPr lang="ja-JP" altLang="en-US" sz="1300" b="1" u="none" strike="noStrike" dirty="0">
                          <a:solidFill>
                            <a:schemeClr val="tx1"/>
                          </a:solidFill>
                          <a:latin typeface="BIZ UDPゴシック" panose="020B0400000000000000" pitchFamily="50" charset="-128"/>
                          <a:ea typeface="BIZ UDPゴシック" panose="020B0400000000000000" pitchFamily="50" charset="-128"/>
                        </a:rPr>
                        <a:t>・ビジネス化</a:t>
                      </a:r>
                      <a:r>
                        <a:rPr lang="ja-JP" altLang="en-US" sz="1300" b="1" u="none" dirty="0">
                          <a:solidFill>
                            <a:schemeClr val="tx1"/>
                          </a:solidFill>
                          <a:latin typeface="BIZ UDPゴシック" panose="020B0400000000000000" pitchFamily="50" charset="-128"/>
                          <a:ea typeface="BIZ UDPゴシック" panose="020B0400000000000000" pitchFamily="50" charset="-128"/>
                        </a:rPr>
                        <a:t>支援</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・大阪産業技術研究所等で、バイオプラスチック </a:t>
                      </a:r>
                      <a:br>
                        <a:rPr lang="en-US" altLang="ja-JP" sz="1100" b="0" u="none" dirty="0">
                          <a:solidFill>
                            <a:schemeClr val="tx1"/>
                          </a:solidFill>
                          <a:latin typeface="BIZ UDPゴシック" panose="020B0400000000000000" pitchFamily="50" charset="-128"/>
                          <a:ea typeface="BIZ UDPゴシック" panose="020B0400000000000000" pitchFamily="50" charset="-128"/>
                        </a:rPr>
                      </a:br>
                      <a:r>
                        <a:rPr lang="en-US" altLang="ja-JP" sz="1100" b="0" u="none" dirty="0">
                          <a:solidFill>
                            <a:schemeClr val="tx1"/>
                          </a:solidFill>
                          <a:latin typeface="BIZ UDPゴシック" panose="020B0400000000000000" pitchFamily="50" charset="-128"/>
                          <a:ea typeface="BIZ UDPゴシック" panose="020B0400000000000000" pitchFamily="50" charset="-128"/>
                        </a:rPr>
                        <a:t> </a:t>
                      </a:r>
                      <a:r>
                        <a:rPr lang="ja-JP" altLang="en-US" sz="1100" b="0" u="none" dirty="0">
                          <a:solidFill>
                            <a:schemeClr val="tx1"/>
                          </a:solidFill>
                          <a:latin typeface="BIZ UDPゴシック" panose="020B0400000000000000" pitchFamily="50" charset="-128"/>
                          <a:ea typeface="BIZ UDPゴシック" panose="020B0400000000000000" pitchFamily="50" charset="-128"/>
                        </a:rPr>
                        <a:t>関連の研究開発を実施</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・バイオプラスチック製品のビジネス化を支援</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先進的取組みで大阪が世界のモデルに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・「おおさかプラスチック対策推進プラットフォーム」モデル事業の府域展開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・マイボトル・マイ容器利用店舗等の拡充</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b="0" u="none" dirty="0">
                          <a:solidFill>
                            <a:schemeClr val="tx1"/>
                          </a:solidFill>
                          <a:latin typeface="BIZ UDPゴシック" panose="020B0400000000000000" pitchFamily="50" charset="-128"/>
                          <a:ea typeface="BIZ UDPゴシック" panose="020B0400000000000000" pitchFamily="50" charset="-128"/>
                        </a:rPr>
                        <a:t>みんなでつなげるペットボトル循環プロジェクト（</a:t>
                      </a:r>
                      <a:r>
                        <a:rPr lang="ja-JP" altLang="en-US" sz="1100" b="0" u="none" strike="noStrike" baseline="0" dirty="0">
                          <a:solidFill>
                            <a:schemeClr val="tx1"/>
                          </a:solidFill>
                          <a:latin typeface="BIZ UDPゴシック" panose="020B0400000000000000" pitchFamily="50" charset="-128"/>
                          <a:ea typeface="BIZ UDPゴシック" panose="020B0400000000000000" pitchFamily="50" charset="-128"/>
                        </a:rPr>
                        <a:t>新たなペットボトル回収・リサイクルシステム）</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」の定着</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lvl="0" indent="-85725">
                        <a:defRPr/>
                      </a:pPr>
                      <a:endParaRPr lang="en-US" altLang="ja-JP" sz="18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□バイオプラスチック製品への転換の加速</a:t>
                      </a: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・原材料調達から技術支援、販路開拓まで一貫し</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てサポートし、「大阪プロダクツ」のブランド発信</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□大阪湾に流入するプラごみ半減</a:t>
                      </a: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・万博会場での先進的取組みを府域に拡大</a:t>
                      </a: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・サーキュラーエコノミー（循環経済）への移行に</a:t>
                      </a:r>
                      <a:br>
                        <a:rPr kumimoji="1" lang="en-US" altLang="ja-JP" sz="1100" b="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向けた取組み加速</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□既存のプラスチック製品製造からの業種転換の拡大</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・大阪プロダクツの製造が増加し、ブランド力によ</a:t>
                      </a:r>
                      <a:br>
                        <a:rPr lang="en-US" altLang="ja-JP" sz="1100" b="0" u="none" dirty="0">
                          <a:solidFill>
                            <a:schemeClr val="tx1"/>
                          </a:solidFill>
                          <a:latin typeface="BIZ UDPゴシック" panose="020B0400000000000000" pitchFamily="50" charset="-128"/>
                          <a:ea typeface="BIZ UDPゴシック" panose="020B0400000000000000" pitchFamily="50" charset="-128"/>
                        </a:rPr>
                      </a:br>
                      <a:r>
                        <a:rPr lang="en-US" altLang="ja-JP" sz="1100" b="0" u="none" dirty="0">
                          <a:solidFill>
                            <a:schemeClr val="tx1"/>
                          </a:solidFill>
                          <a:latin typeface="BIZ UDPゴシック" panose="020B0400000000000000" pitchFamily="50" charset="-128"/>
                          <a:ea typeface="BIZ UDPゴシック" panose="020B0400000000000000" pitchFamily="50" charset="-128"/>
                        </a:rPr>
                        <a:t> </a:t>
                      </a:r>
                      <a:r>
                        <a:rPr lang="ja-JP" altLang="en-US" sz="1100" b="0" u="none" dirty="0">
                          <a:solidFill>
                            <a:schemeClr val="tx1"/>
                          </a:solidFill>
                          <a:latin typeface="BIZ UDPゴシック" panose="020B0400000000000000" pitchFamily="50" charset="-128"/>
                          <a:ea typeface="BIZ UDPゴシック" panose="020B0400000000000000" pitchFamily="50" charset="-128"/>
                        </a:rPr>
                        <a:t>る国内外への展開や、ビジネスへの参入拡大を</a:t>
                      </a:r>
                      <a:br>
                        <a:rPr lang="en-US" altLang="ja-JP" sz="1100" b="0" u="none" dirty="0">
                          <a:solidFill>
                            <a:schemeClr val="tx1"/>
                          </a:solidFill>
                          <a:latin typeface="BIZ UDPゴシック" panose="020B0400000000000000" pitchFamily="50" charset="-128"/>
                          <a:ea typeface="BIZ UDPゴシック" panose="020B0400000000000000" pitchFamily="50" charset="-128"/>
                        </a:rPr>
                      </a:br>
                      <a:r>
                        <a:rPr lang="en-US" altLang="ja-JP" sz="1100" b="0" u="none" dirty="0">
                          <a:solidFill>
                            <a:schemeClr val="tx1"/>
                          </a:solidFill>
                          <a:latin typeface="BIZ UDPゴシック" panose="020B0400000000000000" pitchFamily="50" charset="-128"/>
                          <a:ea typeface="BIZ UDPゴシック" panose="020B0400000000000000" pitchFamily="50" charset="-128"/>
                        </a:rPr>
                        <a:t> </a:t>
                      </a:r>
                      <a:r>
                        <a:rPr lang="ja-JP" altLang="en-US" sz="1100" b="0" u="none" dirty="0">
                          <a:solidFill>
                            <a:schemeClr val="tx1"/>
                          </a:solidFill>
                          <a:latin typeface="BIZ UDPゴシック" panose="020B0400000000000000" pitchFamily="50" charset="-128"/>
                          <a:ea typeface="BIZ UDPゴシック" panose="020B0400000000000000" pitchFamily="50" charset="-128"/>
                        </a:rPr>
                        <a:t>通じて</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大阪経済の成長をけん引</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⑧</a:t>
            </a:r>
            <a:r>
              <a:rPr kumimoji="1" lang="ja-JP" altLang="en-US" b="1" dirty="0">
                <a:solidFill>
                  <a:prstClr val="white"/>
                </a:solidFill>
                <a:latin typeface="BIZ UDPゴシック" panose="020B0400000000000000" pitchFamily="50" charset="-128"/>
                <a:ea typeface="BIZ UDPゴシック" panose="020B0400000000000000" pitchFamily="50" charset="-128"/>
              </a:rPr>
              <a:t>　大阪ブルー・オーシャン・ビジョン</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577081"/>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G20</a:t>
            </a:r>
            <a:r>
              <a:rPr lang="ja-JP" altLang="en-US" sz="1050" dirty="0">
                <a:latin typeface="BIZ UDPゴシック" panose="020B0400000000000000" pitchFamily="50" charset="-128"/>
                <a:ea typeface="BIZ UDPゴシック" panose="020B0400000000000000" pitchFamily="50" charset="-128"/>
              </a:rPr>
              <a:t>大阪サミットで共有された「大阪ブルー・オーシャン・ビジョン」では、</a:t>
            </a:r>
            <a:r>
              <a:rPr lang="en-US" altLang="ja-JP" sz="1050" dirty="0">
                <a:latin typeface="BIZ UDPゴシック" panose="020B0400000000000000" pitchFamily="50" charset="-128"/>
                <a:ea typeface="BIZ UDPゴシック" panose="020B0400000000000000" pitchFamily="50" charset="-128"/>
              </a:rPr>
              <a:t>2050</a:t>
            </a:r>
            <a:r>
              <a:rPr lang="ja-JP" altLang="en-US" sz="1050" dirty="0">
                <a:latin typeface="BIZ UDPゴシック" panose="020B0400000000000000" pitchFamily="50" charset="-128"/>
                <a:ea typeface="BIZ UDPゴシック" panose="020B0400000000000000" pitchFamily="50" charset="-128"/>
              </a:rPr>
              <a:t>年までに海洋プラスチックごみによる新たな汚染をゼロにすることが掲げられている（</a:t>
            </a:r>
            <a:r>
              <a:rPr kumimoji="1" lang="en-US" altLang="ja-JP" sz="1050" b="1"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G7</a:t>
            </a:r>
            <a:r>
              <a:rPr kumimoji="1" lang="ja-JP" altLang="en-US" sz="1050" dirty="0">
                <a:latin typeface="BIZ UDPゴシック" panose="020B0400000000000000" pitchFamily="50" charset="-128"/>
                <a:ea typeface="BIZ UDPゴシック" panose="020B0400000000000000" pitchFamily="50" charset="-128"/>
              </a:rPr>
              <a:t>札幌気候・エネルギー・環境大臣会合にて上記目標の</a:t>
            </a:r>
            <a:r>
              <a:rPr kumimoji="1" lang="en-US" altLang="ja-JP" sz="1050" dirty="0">
                <a:latin typeface="BIZ UDPゴシック" panose="020B0400000000000000" pitchFamily="50" charset="-128"/>
                <a:ea typeface="BIZ UDPゴシック" panose="020B0400000000000000" pitchFamily="50" charset="-128"/>
              </a:rPr>
              <a:t>10</a:t>
            </a:r>
            <a:r>
              <a:rPr kumimoji="1" lang="ja-JP" altLang="en-US" sz="1050" dirty="0">
                <a:latin typeface="BIZ UDPゴシック" panose="020B0400000000000000" pitchFamily="50" charset="-128"/>
                <a:ea typeface="BIZ UDPゴシック" panose="020B0400000000000000" pitchFamily="50" charset="-128"/>
              </a:rPr>
              <a:t>年前倒しに合意</a:t>
            </a:r>
            <a:r>
              <a:rPr lang="ja-JP" altLang="en-US" sz="1050" dirty="0">
                <a:latin typeface="BIZ UDPゴシック" panose="020B0400000000000000" pitchFamily="50" charset="-128"/>
                <a:ea typeface="BIZ UDPゴシック" panose="020B0400000000000000" pitchFamily="50" charset="-128"/>
              </a:rPr>
              <a:t>）。海に囲まれた万博会場において、その達成に向けた先進的な取組みを実践・発信することで、世界の海洋プラスチックごみの削減につなげていく。</a:t>
            </a:r>
          </a:p>
        </p:txBody>
      </p:sp>
      <p:pic>
        <p:nvPicPr>
          <p:cNvPr id="16" name="図 15" descr="おおさかマイボトルパートナーズロゴマーク"/>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260" y="4223273"/>
            <a:ext cx="651674" cy="611929"/>
          </a:xfrm>
          <a:prstGeom prst="rect">
            <a:avLst/>
          </a:prstGeom>
        </p:spPr>
      </p:pic>
      <p:sp>
        <p:nvSpPr>
          <p:cNvPr id="17" name="テキスト ボックス 50" descr="図3-5　マイボトルパートナーズのロゴマークと 府庁内の給水スポット "/>
          <p:cNvSpPr txBox="1"/>
          <p:nvPr/>
        </p:nvSpPr>
        <p:spPr>
          <a:xfrm>
            <a:off x="2065855" y="4861773"/>
            <a:ext cx="1071211" cy="229893"/>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▲給水スポット設置</a:t>
            </a:r>
            <a:r>
              <a:rPr kumimoji="0" 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テキスト ボックス 50" descr="図3-5　マイボトルパートナーズのロゴマークと 府庁内の給水スポット "/>
          <p:cNvSpPr txBox="1"/>
          <p:nvPr/>
        </p:nvSpPr>
        <p:spPr>
          <a:xfrm>
            <a:off x="736555" y="4815927"/>
            <a:ext cx="1334617" cy="378426"/>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l"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▲マイボトル・マイ容器の　</a:t>
            </a:r>
            <a:endParaRPr kumimoji="0" lang="en-US" altLang="ja-JP"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利用啓発</a:t>
            </a:r>
            <a:r>
              <a:rPr kumimoji="0" 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1356" y="4205831"/>
            <a:ext cx="611929" cy="611929"/>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2592" y="4186586"/>
            <a:ext cx="401351" cy="674182"/>
          </a:xfrm>
          <a:prstGeom prst="rect">
            <a:avLst/>
          </a:prstGeom>
        </p:spPr>
      </p:pic>
      <p:sp>
        <p:nvSpPr>
          <p:cNvPr id="21" name="テキスト ボックス 20"/>
          <p:cNvSpPr txBox="1"/>
          <p:nvPr/>
        </p:nvSpPr>
        <p:spPr>
          <a:xfrm>
            <a:off x="280329" y="6096379"/>
            <a:ext cx="4348275" cy="230832"/>
          </a:xfrm>
          <a:prstGeom prst="rect">
            <a:avLst/>
          </a:prstGeom>
          <a:noFill/>
        </p:spPr>
        <p:txBody>
          <a:bodyPr wrap="square" rtlCol="0">
            <a:spAutoFit/>
          </a:bodyPr>
          <a:lstStyle/>
          <a:p>
            <a:pPr>
              <a:defRPr/>
            </a:pPr>
            <a:r>
              <a:rPr kumimoji="1" lang="ja-JP" altLang="en-US" sz="900" dirty="0">
                <a:latin typeface="BIZ UDPゴシック" panose="020B0400000000000000" pitchFamily="50" charset="-128"/>
                <a:ea typeface="BIZ UDPゴシック" panose="020B0400000000000000" pitchFamily="50" charset="-128"/>
              </a:rPr>
              <a:t>＊大阪プロダクツ：府内企業のバイオプラスチック製品</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42AB246C-D6C3-4324-A739-9AC17F6C0836}"/>
              </a:ext>
            </a:extLst>
          </p:cNvPr>
          <p:cNvSpPr/>
          <p:nvPr/>
        </p:nvSpPr>
        <p:spPr>
          <a:xfrm>
            <a:off x="3517984" y="4223273"/>
            <a:ext cx="3068639" cy="1504427"/>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「大阪ブルー・オーシャン・ビジョン」の実現</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に向けた取組みの発信</a:t>
            </a:r>
            <a:endParaRPr kumimoji="1" lang="en-US" altLang="ja-JP"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defTabSz="930530">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・プラごみゼロ万博の実践</a:t>
            </a: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（使い捨てプラの使用</a:t>
            </a:r>
            <a:br>
              <a:rPr kumimoji="1" lang="en-US" altLang="ja-JP"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br>
            <a:r>
              <a:rPr kumimoji="1" lang="en-US" altLang="ja-JP"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抑制など）</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・大阪プロダクツの展示・活用、国内外への発信</a:t>
            </a:r>
          </a:p>
        </p:txBody>
      </p:sp>
      <p:sp>
        <p:nvSpPr>
          <p:cNvPr id="23" name="ホームベース 7">
            <a:extLst>
              <a:ext uri="{FF2B5EF4-FFF2-40B4-BE49-F238E27FC236}">
                <a16:creationId xmlns:a16="http://schemas.microsoft.com/office/drawing/2014/main" id="{E599356E-2B0A-4C96-A1C9-EC52982B4052}"/>
              </a:ext>
            </a:extLst>
          </p:cNvPr>
          <p:cNvSpPr/>
          <p:nvPr/>
        </p:nvSpPr>
        <p:spPr>
          <a:xfrm>
            <a:off x="3549597" y="4072298"/>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
        <p:nvSpPr>
          <p:cNvPr id="26" name="テキスト ボックス 50" descr="図3-5　マイボトルパートナーズのロゴマークと 府庁内の給水スポット "/>
          <p:cNvSpPr txBox="1"/>
          <p:nvPr/>
        </p:nvSpPr>
        <p:spPr>
          <a:xfrm>
            <a:off x="7168019" y="5371758"/>
            <a:ext cx="2168717" cy="195478"/>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▲サーキュラーエコノミーのイメージ</a:t>
            </a:r>
            <a:endParaRPr kumimoji="0" lang="ja-JP" altLang="en-US" sz="10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267DB966-648D-4652-8C3C-6B738FCBCC76}"/>
              </a:ext>
            </a:extLst>
          </p:cNvPr>
          <p:cNvSpPr/>
          <p:nvPr/>
        </p:nvSpPr>
        <p:spPr>
          <a:xfrm>
            <a:off x="7106255" y="5620215"/>
            <a:ext cx="2515239" cy="34881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960"/>
              </a:lnSpc>
              <a:spcBef>
                <a:spcPts val="0"/>
              </a:spcBef>
              <a:spcAft>
                <a:spcPts val="0"/>
              </a:spcAft>
              <a:buClrTx/>
              <a:buSzTx/>
              <a:buFontTx/>
              <a:buNone/>
              <a:tabLst/>
              <a:defRPr/>
            </a:pP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（出典）オランダ政府「</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From a linear to a</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circular economy</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」一部加工</a:t>
            </a:r>
          </a:p>
        </p:txBody>
      </p:sp>
      <p:grpSp>
        <p:nvGrpSpPr>
          <p:cNvPr id="28" name="グループ化 27"/>
          <p:cNvGrpSpPr/>
          <p:nvPr/>
        </p:nvGrpSpPr>
        <p:grpSpPr>
          <a:xfrm>
            <a:off x="7223995" y="3766085"/>
            <a:ext cx="1781364" cy="1515184"/>
            <a:chOff x="7251395" y="3856572"/>
            <a:chExt cx="1781364" cy="1515184"/>
          </a:xfrm>
        </p:grpSpPr>
        <p:pic>
          <p:nvPicPr>
            <p:cNvPr id="29" name="図 28"/>
            <p:cNvPicPr>
              <a:picLocks noChangeAspect="1"/>
            </p:cNvPicPr>
            <p:nvPr/>
          </p:nvPicPr>
          <p:blipFill>
            <a:blip r:embed="rId6"/>
            <a:stretch>
              <a:fillRect/>
            </a:stretch>
          </p:blipFill>
          <p:spPr>
            <a:xfrm>
              <a:off x="7251395" y="3856572"/>
              <a:ext cx="1781364" cy="1515184"/>
            </a:xfrm>
            <a:prstGeom prst="rect">
              <a:avLst/>
            </a:prstGeom>
          </p:spPr>
        </p:pic>
        <p:sp>
          <p:nvSpPr>
            <p:cNvPr id="30" name="テキスト ボックス 29"/>
            <p:cNvSpPr txBox="1"/>
            <p:nvPr/>
          </p:nvSpPr>
          <p:spPr>
            <a:xfrm>
              <a:off x="8213263" y="4318162"/>
              <a:ext cx="5960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生産ロスの</a:t>
              </a:r>
              <a:endParaRPr kumimoji="1" lang="en-US" altLang="ja-JP"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再利用等</a:t>
              </a:r>
            </a:p>
          </p:txBody>
        </p:sp>
        <p:sp>
          <p:nvSpPr>
            <p:cNvPr id="31" name="テキスト ボックス 30"/>
            <p:cNvSpPr txBox="1"/>
            <p:nvPr/>
          </p:nvSpPr>
          <p:spPr>
            <a:xfrm>
              <a:off x="7887429" y="4335784"/>
              <a:ext cx="503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修理・</a:t>
              </a:r>
              <a:endParaRPr kumimoji="1" lang="en-US" altLang="ja-JP"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再販売等</a:t>
              </a:r>
            </a:p>
          </p:txBody>
        </p:sp>
        <p:sp>
          <p:nvSpPr>
            <p:cNvPr id="32" name="テキスト ボックス 31"/>
            <p:cNvSpPr txBox="1"/>
            <p:nvPr/>
          </p:nvSpPr>
          <p:spPr>
            <a:xfrm>
              <a:off x="8225379" y="4802949"/>
              <a:ext cx="468434" cy="18466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リユース</a:t>
              </a:r>
            </a:p>
          </p:txBody>
        </p:sp>
      </p:grpSp>
    </p:spTree>
    <p:extLst>
      <p:ext uri="{BB962C8B-B14F-4D97-AF65-F5344CB8AC3E}">
        <p14:creationId xmlns:p14="http://schemas.microsoft.com/office/powerpoint/2010/main" val="2796440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p:cNvGraphicFramePr>
            <a:graphicFrameLocks noGrp="1"/>
          </p:cNvGraphicFramePr>
          <p:nvPr>
            <p:extLst>
              <p:ext uri="{D42A27DB-BD31-4B8C-83A1-F6EECF244321}">
                <p14:modId xmlns:p14="http://schemas.microsoft.com/office/powerpoint/2010/main" val="2764618286"/>
              </p:ext>
            </p:extLst>
          </p:nvPr>
        </p:nvGraphicFramePr>
        <p:xfrm>
          <a:off x="482432" y="5541186"/>
          <a:ext cx="9389187" cy="718026"/>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4967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schemeClr val="tx1"/>
                          </a:solidFill>
                          <a:effectLst/>
                          <a:uLnTx/>
                          <a:uFillTx/>
                          <a:latin typeface="+mn-lt"/>
                          <a:ea typeface="+mn-ea"/>
                          <a:cs typeface="+mn-cs"/>
                        </a:rPr>
                        <a:t>大阪ブルー・オーシャン・ビジョンの実現に向け、万博で活用した最先端技術の実用化や、新たな技術開発の促進</a:t>
                      </a:r>
                      <a:br>
                        <a:rPr kumimoji="1" lang="en-US" altLang="ja-JP" sz="1050" b="1" i="0" u="none" strike="noStrike" kern="1200" cap="none" spc="0" normalizeH="0" baseline="0" noProof="0" dirty="0">
                          <a:ln>
                            <a:noFill/>
                          </a:ln>
                          <a:solidFill>
                            <a:schemeClr val="tx1"/>
                          </a:solidFill>
                          <a:effectLst/>
                          <a:uLnTx/>
                          <a:uFillTx/>
                          <a:latin typeface="+mn-lt"/>
                          <a:ea typeface="+mn-ea"/>
                          <a:cs typeface="+mn-cs"/>
                        </a:rPr>
                      </a:br>
                      <a:r>
                        <a:rPr kumimoji="1" lang="ja-JP" altLang="en-US" sz="1000" b="0" i="0" u="none" strike="noStrike" kern="1200" cap="none" spc="0" normalizeH="0" baseline="0" noProof="0" dirty="0">
                          <a:ln>
                            <a:noFill/>
                          </a:ln>
                          <a:solidFill>
                            <a:schemeClr val="tx1"/>
                          </a:solidFill>
                          <a:effectLst/>
                          <a:uLnTx/>
                          <a:uFillTx/>
                          <a:latin typeface="+mn-lt"/>
                          <a:ea typeface="+mn-ea"/>
                          <a:cs typeface="+mn-cs"/>
                        </a:rPr>
                        <a:t>・バイオプラスチック製品の技術開発・実証等に対する支援の拡充</a:t>
                      </a:r>
                      <a:br>
                        <a:rPr kumimoji="1" lang="en-US" altLang="ja-JP" sz="1000" b="0" i="0" u="none" strike="noStrike" kern="1200" cap="none" spc="0" normalizeH="0" baseline="0" noProof="0" dirty="0">
                          <a:ln>
                            <a:noFill/>
                          </a:ln>
                          <a:solidFill>
                            <a:schemeClr val="tx1"/>
                          </a:solidFill>
                          <a:effectLst/>
                          <a:uLnTx/>
                          <a:uFillTx/>
                          <a:latin typeface="+mn-lt"/>
                          <a:ea typeface="+mn-ea"/>
                          <a:cs typeface="+mn-cs"/>
                        </a:rPr>
                      </a:br>
                      <a:r>
                        <a:rPr kumimoji="1" lang="ja-JP" altLang="en-US" sz="1000" b="0" i="0" u="none" strike="noStrike" kern="1200" cap="none" spc="0" normalizeH="0" baseline="0" noProof="0" dirty="0">
                          <a:ln>
                            <a:noFill/>
                          </a:ln>
                          <a:solidFill>
                            <a:schemeClr val="tx1"/>
                          </a:solidFill>
                          <a:effectLst/>
                          <a:uLnTx/>
                          <a:uFillTx/>
                          <a:latin typeface="+mn-lt"/>
                          <a:ea typeface="+mn-ea"/>
                          <a:cs typeface="+mn-cs"/>
                        </a:rPr>
                        <a:t>・先進的なプラごみリサイクル技術に対する財政支援</a:t>
                      </a:r>
                      <a:br>
                        <a:rPr kumimoji="1" lang="en-US" altLang="ja-JP" sz="1000" b="0" i="0" u="none" strike="noStrike" kern="1200" cap="none" spc="0" normalizeH="0" baseline="0" noProof="0" dirty="0">
                          <a:ln>
                            <a:noFill/>
                          </a:ln>
                          <a:solidFill>
                            <a:schemeClr val="tx1"/>
                          </a:solidFill>
                          <a:effectLst/>
                          <a:uLnTx/>
                          <a:uFillTx/>
                          <a:latin typeface="+mn-lt"/>
                          <a:ea typeface="+mn-ea"/>
                          <a:cs typeface="+mn-cs"/>
                        </a:rPr>
                      </a:br>
                      <a:r>
                        <a:rPr kumimoji="1" lang="ja-JP" altLang="en-US" sz="1000" b="0" i="0" u="none" strike="noStrike" kern="1200" cap="none" spc="0" normalizeH="0" baseline="0" noProof="0" dirty="0">
                          <a:ln>
                            <a:noFill/>
                          </a:ln>
                          <a:solidFill>
                            <a:schemeClr val="tx1"/>
                          </a:solidFill>
                          <a:effectLst/>
                          <a:uLnTx/>
                          <a:uFillTx/>
                          <a:latin typeface="+mn-lt"/>
                          <a:ea typeface="+mn-ea"/>
                          <a:cs typeface="+mn-cs"/>
                        </a:rPr>
                        <a:t>・プラごみゼロ万博の実践を通し、その後の行動変容につながる取組みへの支援</a:t>
                      </a:r>
                      <a:endParaRPr kumimoji="1" lang="ja-JP" altLang="en-US" sz="1000" b="0" u="none" dirty="0">
                        <a:solidFill>
                          <a:schemeClr val="tx1"/>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48299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1830316414"/>
              </p:ext>
            </p:extLst>
          </p:nvPr>
        </p:nvGraphicFramePr>
        <p:xfrm>
          <a:off x="511620" y="3822656"/>
          <a:ext cx="9360001" cy="1020625"/>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5</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行動変容を促す資源循環のナッジ実証 ／ 資源循環に関する実証・展示 ／循環に関する展示体験（日本館）＜経産省＞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サーキュラーエコノミー及び大阪ブルー・オーシャン・ビジョンの実現＜環境省＞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国が万博において、海洋プラスチックごみ対策の先進事例の発信等を行うことを、府・市、協会と共有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599094953"/>
              </p:ext>
            </p:extLst>
          </p:nvPr>
        </p:nvGraphicFramePr>
        <p:xfrm>
          <a:off x="285700" y="563066"/>
          <a:ext cx="9585919" cy="1885450"/>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13044">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39053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・「大阪ブルー・オーシャン・ビジョン」実行計画の推進（プラスチック製品の使用抑制・環境への流出削減等の取組み）</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・「おおさかプラスチック対策推進プラットフォーム」運営（プラスチックごみ対策調査・検討、モデル事業実施</a:t>
                      </a:r>
                      <a:r>
                        <a:rPr kumimoji="1" lang="ja-JP" altLang="en-US" sz="1000" b="1" u="none" strike="noStrike" dirty="0">
                          <a:solidFill>
                            <a:schemeClr val="tx1"/>
                          </a:solidFill>
                          <a:latin typeface="+mn-ea"/>
                          <a:ea typeface="+mn-ea"/>
                        </a:rPr>
                        <a:t>。</a:t>
                      </a:r>
                      <a:r>
                        <a:rPr kumimoji="1" lang="ja-JP" altLang="en-US" sz="1000" b="1" u="none" dirty="0">
                          <a:solidFill>
                            <a:schemeClr val="tx1"/>
                          </a:solidFill>
                          <a:latin typeface="+mn-ea"/>
                          <a:ea typeface="+mn-ea"/>
                        </a:rPr>
                        <a:t>）  </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・マイボトル・マイ容器</a:t>
                      </a:r>
                      <a:r>
                        <a:rPr kumimoji="1" lang="ja-JP" altLang="en-US" sz="1000" b="1" u="none" strike="noStrike" baseline="0" dirty="0">
                          <a:solidFill>
                            <a:schemeClr val="tx1"/>
                          </a:solidFill>
                          <a:latin typeface="+mn-ea"/>
                          <a:ea typeface="+mn-ea"/>
                        </a:rPr>
                        <a:t>を</a:t>
                      </a:r>
                      <a:r>
                        <a:rPr kumimoji="1" lang="ja-JP" altLang="en-US" sz="1000" b="1" u="none" dirty="0">
                          <a:solidFill>
                            <a:schemeClr val="tx1"/>
                          </a:solidFill>
                          <a:latin typeface="+mn-ea"/>
                          <a:ea typeface="+mn-ea"/>
                        </a:rPr>
                        <a:t>使える店舗等の検索サイト「</a:t>
                      </a:r>
                      <a:r>
                        <a:rPr kumimoji="1" lang="en-US" altLang="ja-JP" sz="1000" b="1" u="none" dirty="0">
                          <a:solidFill>
                            <a:schemeClr val="tx1"/>
                          </a:solidFill>
                          <a:latin typeface="+mn-ea"/>
                          <a:ea typeface="+mn-ea"/>
                        </a:rPr>
                        <a:t>Osaka</a:t>
                      </a:r>
                      <a:r>
                        <a:rPr kumimoji="1" lang="ja-JP" altLang="en-US" sz="1000" b="1" u="none" dirty="0">
                          <a:solidFill>
                            <a:schemeClr val="tx1"/>
                          </a:solidFill>
                          <a:latin typeface="+mn-ea"/>
                          <a:ea typeface="+mn-ea"/>
                        </a:rPr>
                        <a:t>ほかさんマップ」（令和３年</a:t>
                      </a:r>
                      <a:r>
                        <a:rPr kumimoji="1" lang="en-US" altLang="ja-JP" sz="1000" b="1" u="none" dirty="0">
                          <a:solidFill>
                            <a:schemeClr val="tx1"/>
                          </a:solidFill>
                          <a:latin typeface="+mn-ea"/>
                          <a:ea typeface="+mn-ea"/>
                        </a:rPr>
                        <a:t>10</a:t>
                      </a:r>
                      <a:r>
                        <a:rPr kumimoji="1" lang="ja-JP" altLang="en-US" sz="1000" b="1" u="none" dirty="0">
                          <a:solidFill>
                            <a:schemeClr val="tx1"/>
                          </a:solidFill>
                          <a:latin typeface="+mn-ea"/>
                          <a:ea typeface="+mn-ea"/>
                        </a:rPr>
                        <a:t>月公開）による情報発信を実施</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latin typeface="+mn-ea"/>
                          <a:ea typeface="+mn-ea"/>
                        </a:rPr>
                        <a:t>・</a:t>
                      </a:r>
                      <a:r>
                        <a:rPr kumimoji="1" lang="ja-JP" altLang="en-US" sz="1000" b="1" u="none" dirty="0">
                          <a:solidFill>
                            <a:schemeClr val="tx1"/>
                          </a:solidFill>
                          <a:latin typeface="+mn-ea"/>
                          <a:ea typeface="+mn-ea"/>
                        </a:rPr>
                        <a:t>「おおさかマイボトルパートナーズ」運営（マイボトルの利用啓発等</a:t>
                      </a:r>
                      <a:r>
                        <a:rPr kumimoji="1" lang="ja-JP" altLang="en-US" sz="1000" b="1" u="none" strike="noStrike" dirty="0">
                          <a:solidFill>
                            <a:schemeClr val="tx1"/>
                          </a:solidFill>
                          <a:latin typeface="+mn-ea"/>
                          <a:ea typeface="+mn-ea"/>
                        </a:rPr>
                        <a:t>。</a:t>
                      </a:r>
                      <a:r>
                        <a:rPr kumimoji="1" lang="ja-JP" altLang="en-US" sz="1000" b="1" u="none" dirty="0">
                          <a:solidFill>
                            <a:schemeClr val="tx1"/>
                          </a:solidFill>
                          <a:latin typeface="+mn-ea"/>
                          <a:ea typeface="+mn-ea"/>
                        </a:rPr>
                        <a:t>）</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a:t>
                      </a:r>
                      <a:r>
                        <a:rPr kumimoji="1" lang="en-US" altLang="ja-JP" sz="1000" b="1" u="none" dirty="0">
                          <a:solidFill>
                            <a:schemeClr val="tx1"/>
                          </a:solidFill>
                          <a:latin typeface="+mn-ea"/>
                          <a:ea typeface="+mn-ea"/>
                        </a:rPr>
                        <a:t>AI</a:t>
                      </a:r>
                      <a:r>
                        <a:rPr kumimoji="1" lang="ja-JP" altLang="en-US" sz="1000" b="1" u="none" dirty="0">
                          <a:solidFill>
                            <a:schemeClr val="tx1"/>
                          </a:solidFill>
                          <a:latin typeface="+mn-ea"/>
                          <a:ea typeface="+mn-ea"/>
                        </a:rPr>
                        <a:t>技術を活用したプラスチックごみの大阪湾への流入量把握、排出実態に応じた効果的な対策推進</a:t>
                      </a:r>
                      <a:endParaRPr kumimoji="1" lang="ja-JP" altLang="en-US" sz="1000" b="1" u="none" strike="sngStrik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・おおさか３Ｒキャンペーン（毎年</a:t>
                      </a:r>
                      <a:r>
                        <a:rPr kumimoji="1" lang="en-US" altLang="ja-JP" sz="1000" b="1" u="none" dirty="0">
                          <a:solidFill>
                            <a:schemeClr val="tx1"/>
                          </a:solidFill>
                          <a:latin typeface="+mn-ea"/>
                          <a:ea typeface="+mn-ea"/>
                        </a:rPr>
                        <a:t>10</a:t>
                      </a:r>
                      <a:r>
                        <a:rPr kumimoji="1" lang="ja-JP" altLang="en-US" sz="1000" b="1" u="none" dirty="0">
                          <a:solidFill>
                            <a:schemeClr val="tx1"/>
                          </a:solidFill>
                          <a:latin typeface="+mn-ea"/>
                          <a:ea typeface="+mn-ea"/>
                        </a:rPr>
                        <a:t>～</a:t>
                      </a:r>
                      <a:r>
                        <a:rPr kumimoji="1" lang="en-US" altLang="ja-JP" sz="1000" b="1" u="none" dirty="0">
                          <a:solidFill>
                            <a:schemeClr val="tx1"/>
                          </a:solidFill>
                          <a:latin typeface="+mn-ea"/>
                          <a:ea typeface="+mn-ea"/>
                        </a:rPr>
                        <a:t>11</a:t>
                      </a:r>
                      <a:r>
                        <a:rPr kumimoji="1" lang="ja-JP" altLang="en-US" sz="1000" b="1" u="none" dirty="0">
                          <a:solidFill>
                            <a:schemeClr val="tx1"/>
                          </a:solidFill>
                          <a:latin typeface="+mn-ea"/>
                          <a:ea typeface="+mn-ea"/>
                        </a:rPr>
                        <a:t>月）等を活用して使い捨てプラスチック削減の啓発を実施</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・バイオプラスチックの研究開発・技術支援</a:t>
                      </a:r>
                      <a:r>
                        <a:rPr kumimoji="1" lang="en-US" altLang="ja-JP" sz="1000" b="1" u="none" dirty="0">
                          <a:solidFill>
                            <a:schemeClr val="tx1"/>
                          </a:solidFill>
                          <a:latin typeface="+mn-ea"/>
                          <a:ea typeface="+mn-ea"/>
                        </a:rPr>
                        <a:t>(</a:t>
                      </a:r>
                      <a:r>
                        <a:rPr kumimoji="1" lang="ja-JP" altLang="en-US" sz="1000" b="1" u="none" dirty="0">
                          <a:solidFill>
                            <a:schemeClr val="tx1"/>
                          </a:solidFill>
                          <a:latin typeface="+mn-ea"/>
                          <a:ea typeface="+mn-ea"/>
                        </a:rPr>
                        <a:t>大阪産業技術研究所） </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latin typeface="+mn-ea"/>
                          <a:ea typeface="+mn-ea"/>
                        </a:rPr>
                        <a:t>・万博を契機としたバイオプラスチック製品のビジネス化に向け、</a:t>
                      </a:r>
                      <a:r>
                        <a:rPr kumimoji="1" lang="en-US" altLang="ja-JP" sz="1000" b="1" u="none" strike="noStrike" dirty="0">
                          <a:solidFill>
                            <a:schemeClr val="tx1"/>
                          </a:solidFill>
                          <a:latin typeface="+mn-ea"/>
                          <a:ea typeface="+mn-ea"/>
                        </a:rPr>
                        <a:t>R</a:t>
                      </a:r>
                      <a:r>
                        <a:rPr kumimoji="1" lang="ja-JP" altLang="en-US" sz="1000" b="1" u="none" strike="noStrike" dirty="0">
                          <a:solidFill>
                            <a:schemeClr val="tx1"/>
                          </a:solidFill>
                          <a:latin typeface="+mn-ea"/>
                          <a:ea typeface="+mn-ea"/>
                        </a:rPr>
                        <a:t>５年度から原材料メーカーを含む川上から川下まで一気通貫のプロジェクトの組成・開発経費</a:t>
                      </a:r>
                      <a:endParaRPr kumimoji="1" lang="en-US" altLang="ja-JP" sz="1000" b="1" u="none" strike="noStrik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latin typeface="+mn-ea"/>
                          <a:ea typeface="+mn-ea"/>
                        </a:rPr>
                        <a:t>　の支援。</a:t>
                      </a:r>
                      <a:endParaRPr kumimoji="1" lang="en-US" altLang="ja-JP" sz="1000" b="1" u="none" strike="noStrike"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54208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54098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894011"/>
            <a:ext cx="9251210" cy="452150"/>
          </a:xfrm>
          <a:prstGeom prst="rect">
            <a:avLst/>
          </a:prstGeom>
          <a:noFill/>
          <a:ln w="6350">
            <a:noFill/>
            <a:prstDash val="solid"/>
          </a:ln>
        </p:spPr>
        <p:txBody>
          <a:bodyPr wrap="square" rtlCol="0" anchor="ctr" anchorCtr="0">
            <a:noAutofit/>
          </a:bodyPr>
          <a:lstStyle/>
          <a:p>
            <a:r>
              <a:rPr kumimoji="1" lang="ja-JP" altLang="en-US" sz="1000" dirty="0">
                <a:latin typeface="+mn-ea"/>
              </a:rPr>
              <a:t>▷プラスチックごみリサイクル技術の高度化</a:t>
            </a:r>
            <a:endParaRPr kumimoji="1" lang="en-US" altLang="ja-JP" sz="1000" dirty="0">
              <a:latin typeface="+mn-ea"/>
            </a:endParaRPr>
          </a:p>
          <a:p>
            <a:r>
              <a:rPr kumimoji="1" lang="ja-JP" altLang="en-US" sz="1000" dirty="0">
                <a:latin typeface="+mn-ea"/>
              </a:rPr>
              <a:t>▷バイオプラスチック製品の拡大</a:t>
            </a:r>
            <a:endParaRPr kumimoji="1" lang="en-US" altLang="ja-JP" sz="1000" dirty="0">
              <a:latin typeface="+mn-ea"/>
            </a:endParaRPr>
          </a:p>
          <a:p>
            <a:r>
              <a:rPr kumimoji="1" lang="ja-JP" altLang="en-US" sz="1000" dirty="0">
                <a:latin typeface="+mn-ea"/>
              </a:rPr>
              <a:t>▷プラスチックごみ削減に向けた行動変容の促進</a:t>
            </a:r>
          </a:p>
        </p:txBody>
      </p:sp>
    </p:spTree>
    <p:extLst>
      <p:ext uri="{BB962C8B-B14F-4D97-AF65-F5344CB8AC3E}">
        <p14:creationId xmlns:p14="http://schemas.microsoft.com/office/powerpoint/2010/main" val="76627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902600" y="338884"/>
            <a:ext cx="7444599" cy="6781344"/>
            <a:chOff x="1887360" y="288084"/>
            <a:chExt cx="7444599" cy="7159869"/>
          </a:xfrm>
        </p:grpSpPr>
        <p:sp>
          <p:nvSpPr>
            <p:cNvPr id="5" name="テキスト ボックス 4">
              <a:extLst>
                <a:ext uri="{FF2B5EF4-FFF2-40B4-BE49-F238E27FC236}">
                  <a16:creationId xmlns:a16="http://schemas.microsoft.com/office/drawing/2014/main" id="{A16E0FB0-D25E-419A-84B4-8EDEFC81B60B}"/>
                </a:ext>
              </a:extLst>
            </p:cNvPr>
            <p:cNvSpPr txBox="1"/>
            <p:nvPr/>
          </p:nvSpPr>
          <p:spPr>
            <a:xfrm>
              <a:off x="1887360" y="288084"/>
              <a:ext cx="7444599" cy="7159869"/>
            </a:xfrm>
            <a:prstGeom prst="rect">
              <a:avLst/>
            </a:prstGeom>
            <a:noFill/>
          </p:spPr>
          <p:txBody>
            <a:bodyPr wrap="square">
              <a:spAutoFit/>
            </a:bodyPr>
            <a:lstStyle/>
            <a:p>
              <a:pPr marL="152400" marR="0" lvl="0" indent="-152400" algn="just" defTabSz="457200" rtl="0" eaLnBrk="1" fontAlgn="auto" latinLnBrk="0" hangingPunct="1">
                <a:lnSpc>
                  <a:spcPts val="2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≪目 次≫</a:t>
              </a:r>
              <a:endParaRPr kumimoji="0" lang="en-US" altLang="ja-JP"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en-US" altLang="ja-JP"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Ⅰ</a:t>
              </a:r>
              <a:r>
                <a:rPr kumimoji="0" lang="ja-JP" altLang="en-US"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改訂</a:t>
              </a:r>
              <a:r>
                <a:rPr kumimoji="0" lang="ja-JP" altLang="en-US"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にあたって</a:t>
              </a:r>
              <a:endParaRPr kumimoji="0" lang="en-US" altLang="ja-JP"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en-US" altLang="ja-JP"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Ⅱ</a:t>
              </a:r>
              <a:r>
                <a:rPr kumimoji="0" lang="ja-JP" altLang="en-US"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万博を契機とした「未来社会」の実現に向けて</a:t>
              </a:r>
              <a:endParaRPr kumimoji="0" lang="en-US" altLang="ja-JP"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１　健康・医療</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①　ライフサイエンス</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②　次世代ヘルスケア</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２　モビリティ</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③　空飛ぶクルマ</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④　自動運転</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⑤　</a:t>
              </a:r>
              <a:r>
                <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MaaS</a:t>
              </a:r>
              <a:r>
                <a:rPr lang="ja-JP" altLang="en-US" sz="1300" kern="100" noProof="0" dirty="0">
                  <a:latin typeface="BIZ UDPゴシック" panose="020B0400000000000000" pitchFamily="50" charset="-128"/>
                  <a:ea typeface="BIZ UDPゴシック" panose="020B0400000000000000" pitchFamily="50" charset="-128"/>
                  <a:cs typeface="Times New Roman" panose="02020603050405020304" pitchFamily="18" charset="0"/>
                </a:rPr>
                <a:t>（マース）</a:t>
              </a:r>
              <a:endParaRPr lang="en-US" altLang="ja-JP" sz="1300" kern="100" noProof="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⑥　ゼロエミッションモビリティ</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３　環境</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⑦　カーボンニュートラル</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⑧</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大阪ブルー･オーシャン･ビジョン</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４　スマートシティ、スタートアップ</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⑨</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スマートシティ</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⑩　スタートアップ</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spcBef>
                  <a:spcPts val="600"/>
                </a:spcBef>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５　観光・文化、</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おもてなし</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⑪</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多様な都市魅力の創出･発信</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⑫</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移動の利便性</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⑬</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空港運用の強化</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spcBef>
                  <a:spcPts val="600"/>
                </a:spcBef>
                <a:defRPr/>
              </a:pPr>
              <a:r>
                <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Ⅲ</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　万博会場の整備・運営にあたって</a:t>
              </a:r>
              <a:endPar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①　中小企業等の参画促進、木材の利用促進</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②　防災対策、テロ・サイバー等防犯対策、雑踏対策</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などのセキュリティ対策</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③　感染症対策の強化</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④　一般交通への働きかけ</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TDM</a:t>
              </a: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⑤　万博開催時の物流交通対策</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16E0FB0-D25E-419A-84B4-8EDEFC81B60B}"/>
                </a:ext>
              </a:extLst>
            </p:cNvPr>
            <p:cNvSpPr txBox="1"/>
            <p:nvPr/>
          </p:nvSpPr>
          <p:spPr>
            <a:xfrm>
              <a:off x="6932626" y="674346"/>
              <a:ext cx="1095923" cy="5272413"/>
            </a:xfrm>
            <a:prstGeom prst="rect">
              <a:avLst/>
            </a:prstGeom>
            <a:noFill/>
          </p:spPr>
          <p:txBody>
            <a:bodyPr wrap="square">
              <a:spAutoFit/>
            </a:bodyPr>
            <a:lstStyle/>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1</a:t>
              </a:r>
            </a:p>
            <a:p>
              <a:pPr marL="152400" marR="0" lvl="0" indent="-152400" algn="just" defTabSz="457200" rtl="0" eaLnBrk="1" fontAlgn="auto" latinLnBrk="0" hangingPunct="1">
                <a:spcBef>
                  <a:spcPts val="1200"/>
                </a:spcBef>
                <a:spcAft>
                  <a:spcPts val="0"/>
                </a:spcAft>
                <a:buClrTx/>
                <a:buSzTx/>
                <a:buFontTx/>
                <a:buNone/>
                <a:tabLst/>
                <a:defRPr/>
              </a:pPr>
              <a:endParaRPr kumimoji="0" lang="en-US" altLang="ja-JP" sz="105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noProof="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3</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180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9</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180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19</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endParaRPr kumimoji="0" lang="en-US" altLang="ja-JP" sz="9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noProof="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27</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33</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lang="en-US" altLang="ja-JP" sz="8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defRPr/>
              </a:pPr>
              <a:r>
                <a:rPr lang="ja-JP" altLang="en-US"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43</a:t>
              </a:r>
            </a:p>
          </p:txBody>
        </p:sp>
      </p:grpSp>
    </p:spTree>
    <p:extLst>
      <p:ext uri="{BB962C8B-B14F-4D97-AF65-F5344CB8AC3E}">
        <p14:creationId xmlns:p14="http://schemas.microsoft.com/office/powerpoint/2010/main" val="2638799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４　スマートシティ、スタートアップ</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889915" y="4914900"/>
            <a:ext cx="6300793" cy="784830"/>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⑨ スマートシティ</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⑩ スタートアップ</a:t>
            </a: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95107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正方形/長方形 21"/>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楕円 22"/>
          <p:cNvSpPr/>
          <p:nvPr/>
        </p:nvSpPr>
        <p:spPr>
          <a:xfrm>
            <a:off x="982278" y="1418477"/>
            <a:ext cx="8350489" cy="28128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532568" y="1104958"/>
            <a:ext cx="9249908" cy="5201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先端技術を駆使したスマートシティの実現</a:t>
            </a:r>
            <a:endParaRPr kumimoji="0" lang="en-US" altLang="ja-JP" sz="18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スタートアップ・エコシステムの拠点形成</a:t>
            </a:r>
          </a:p>
        </p:txBody>
      </p:sp>
      <p:sp>
        <p:nvSpPr>
          <p:cNvPr id="8" name="正方形/長方形 7"/>
          <p:cNvSpPr/>
          <p:nvPr/>
        </p:nvSpPr>
        <p:spPr>
          <a:xfrm>
            <a:off x="412707" y="706091"/>
            <a:ext cx="486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「スマートシティ、スタートアップ」分野における未来社会の姿</a:t>
            </a:r>
          </a:p>
        </p:txBody>
      </p:sp>
      <p:sp>
        <p:nvSpPr>
          <p:cNvPr id="9" name="正方形/長方形 8"/>
          <p:cNvSpPr/>
          <p:nvPr/>
        </p:nvSpPr>
        <p:spPr>
          <a:xfrm>
            <a:off x="4286428" y="861671"/>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角丸四角形 9"/>
          <p:cNvSpPr/>
          <p:nvPr/>
        </p:nvSpPr>
        <p:spPr>
          <a:xfrm>
            <a:off x="1207867" y="4329807"/>
            <a:ext cx="7632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世界に伍するスタートアップ・エコシステムの拠点を形成</a:t>
            </a:r>
          </a:p>
        </p:txBody>
      </p:sp>
      <p:pic>
        <p:nvPicPr>
          <p:cNvPr id="11" name="図 10"/>
          <p:cNvPicPr>
            <a:picLocks noChangeAspect="1"/>
          </p:cNvPicPr>
          <p:nvPr/>
        </p:nvPicPr>
        <p:blipFill>
          <a:blip r:embed="rId2"/>
          <a:stretch>
            <a:fillRect/>
          </a:stretch>
        </p:blipFill>
        <p:spPr>
          <a:xfrm>
            <a:off x="3349128" y="5195047"/>
            <a:ext cx="2569624" cy="1173554"/>
          </a:xfrm>
          <a:prstGeom prst="rect">
            <a:avLst/>
          </a:prstGeom>
        </p:spPr>
      </p:pic>
      <p:sp>
        <p:nvSpPr>
          <p:cNvPr id="12" name="正方形/長方形 11"/>
          <p:cNvSpPr/>
          <p:nvPr/>
        </p:nvSpPr>
        <p:spPr>
          <a:xfrm>
            <a:off x="3547561" y="6341969"/>
            <a:ext cx="2232422" cy="267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オール大阪でスタートアップを支援</a:t>
            </a:r>
          </a:p>
        </p:txBody>
      </p:sp>
      <p:sp>
        <p:nvSpPr>
          <p:cNvPr id="13" name="角丸四角形 12"/>
          <p:cNvSpPr/>
          <p:nvPr/>
        </p:nvSpPr>
        <p:spPr>
          <a:xfrm>
            <a:off x="1207867" y="1845137"/>
            <a:ext cx="7632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デジタルサービスの広がりにより、便利で快適にいきいきと生活できる未来社会の実現</a:t>
            </a:r>
          </a:p>
        </p:txBody>
      </p:sp>
      <p:sp>
        <p:nvSpPr>
          <p:cNvPr id="14" name="テキスト ボックス 13"/>
          <p:cNvSpPr txBox="1"/>
          <p:nvPr/>
        </p:nvSpPr>
        <p:spPr>
          <a:xfrm>
            <a:off x="1355342" y="2447999"/>
            <a:ext cx="5665577" cy="276999"/>
          </a:xfrm>
          <a:prstGeom prst="rect">
            <a:avLst/>
          </a:prstGeom>
          <a:noFill/>
        </p:spPr>
        <p:txBody>
          <a:bodyPr wrap="square" rtlCol="0">
            <a:spAutoFit/>
          </a:bodyPr>
          <a:lstStyle/>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住民の</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a:t>
            </a:r>
            <a:r>
              <a:rPr kumimoji="0" lang="en-US" altLang="ja-JP" sz="1200" b="0" i="0"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o</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L</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向上をめざし、多様なデジタルサービスを普及。</a:t>
            </a:r>
          </a:p>
        </p:txBody>
      </p:sp>
      <p:pic>
        <p:nvPicPr>
          <p:cNvPr id="15" name="図 14"/>
          <p:cNvPicPr>
            <a:picLocks noChangeAspect="1"/>
          </p:cNvPicPr>
          <p:nvPr/>
        </p:nvPicPr>
        <p:blipFill>
          <a:blip r:embed="rId3"/>
          <a:stretch>
            <a:fillRect/>
          </a:stretch>
        </p:blipFill>
        <p:spPr>
          <a:xfrm rot="1668544">
            <a:off x="5491816" y="4994022"/>
            <a:ext cx="1470495" cy="1101501"/>
          </a:xfrm>
          <a:prstGeom prst="rect">
            <a:avLst/>
          </a:prstGeom>
        </p:spPr>
      </p:pic>
      <p:pic>
        <p:nvPicPr>
          <p:cNvPr id="17" name="図 16"/>
          <p:cNvPicPr>
            <a:picLocks noChangeAspect="1"/>
          </p:cNvPicPr>
          <p:nvPr/>
        </p:nvPicPr>
        <p:blipFill>
          <a:blip r:embed="rId3"/>
          <a:stretch>
            <a:fillRect/>
          </a:stretch>
        </p:blipFill>
        <p:spPr>
          <a:xfrm rot="17664983" flipV="1">
            <a:off x="2151465" y="5097454"/>
            <a:ext cx="1107281" cy="1484873"/>
          </a:xfrm>
          <a:prstGeom prst="rect">
            <a:avLst/>
          </a:prstGeom>
        </p:spPr>
      </p:pic>
      <p:sp>
        <p:nvSpPr>
          <p:cNvPr id="18" name="テキスト ボックス 17"/>
          <p:cNvSpPr txBox="1"/>
          <p:nvPr/>
        </p:nvSpPr>
        <p:spPr>
          <a:xfrm>
            <a:off x="1207867" y="6032849"/>
            <a:ext cx="2279521" cy="261610"/>
          </a:xfrm>
          <a:prstGeom prst="rect">
            <a:avLst/>
          </a:prstGeom>
          <a:noFill/>
        </p:spPr>
        <p:txBody>
          <a:bodyPr wrap="square" rtlCol="0">
            <a:spAutoFit/>
          </a:bodyPr>
          <a:lstStyle/>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国内外からの投資を促進</a:t>
            </a:r>
          </a:p>
        </p:txBody>
      </p:sp>
      <p:sp>
        <p:nvSpPr>
          <p:cNvPr id="19" name="テキスト ボックス 18"/>
          <p:cNvSpPr txBox="1"/>
          <p:nvPr/>
        </p:nvSpPr>
        <p:spPr>
          <a:xfrm>
            <a:off x="6044691" y="4877494"/>
            <a:ext cx="2954165" cy="430887"/>
          </a:xfrm>
          <a:prstGeom prst="rect">
            <a:avLst/>
          </a:prstGeom>
          <a:noFill/>
        </p:spPr>
        <p:txBody>
          <a:bodyPr wrap="square" rtlCol="0">
            <a:spAutoFit/>
          </a:bodyPr>
          <a:lstStyle/>
          <a:p>
            <a:pPr marL="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大阪・関西を、優れた技術シーズを有する世界トップレベルのスタートアップ集積拠点に</a:t>
            </a:r>
          </a:p>
        </p:txBody>
      </p:sp>
      <p:sp>
        <p:nvSpPr>
          <p:cNvPr id="20" name="テキスト ボックス 19"/>
          <p:cNvSpPr txBox="1"/>
          <p:nvPr/>
        </p:nvSpPr>
        <p:spPr>
          <a:xfrm>
            <a:off x="1447643" y="2724859"/>
            <a:ext cx="4324708" cy="815608"/>
          </a:xfrm>
          <a:prstGeom prst="rect">
            <a:avLst/>
          </a:prstGeom>
          <a:noFill/>
        </p:spPr>
        <p:txBody>
          <a:bodyPr wrap="square" rtlCol="0">
            <a:spAutoFit/>
          </a:bodyPr>
          <a:lstStyle/>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健康、医療、介護など様々な分野のサービスを繋ぎ高度化を図る次世代</a:t>
            </a:r>
            <a:r>
              <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PHR</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により、豊かに暮らす健康長寿社会を実現。</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82691" algn="l" defTabSz="457200" rtl="0" eaLnBrk="1" fontAlgn="auto" latinLnBrk="0" hangingPunct="1">
              <a:lnSpc>
                <a:spcPct val="100000"/>
              </a:lnSpc>
              <a:spcBef>
                <a:spcPts val="0"/>
              </a:spcBef>
              <a:spcAft>
                <a:spcPts val="0"/>
              </a:spcAft>
              <a:buClrTx/>
              <a:buSzTx/>
              <a:buFontTx/>
              <a:buNone/>
              <a:tabLst/>
              <a:defRPr/>
            </a:pPr>
            <a:endParaRPr kumimoji="0"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・自動運転や関西広域での</a:t>
            </a:r>
            <a:r>
              <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の展開を通じ、ストレスフリーな最適移動社会を実現。</a:t>
            </a:r>
          </a:p>
        </p:txBody>
      </p:sp>
      <p:pic>
        <p:nvPicPr>
          <p:cNvPr id="26" name="図 25">
            <a:extLst>
              <a:ext uri="{FF2B5EF4-FFF2-40B4-BE49-F238E27FC236}">
                <a16:creationId xmlns:a16="http://schemas.microsoft.com/office/drawing/2014/main" id="{DA5E5697-05B9-4457-8203-C2108FCFAE6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864652" y="2281294"/>
            <a:ext cx="1903441" cy="1403789"/>
          </a:xfrm>
          <a:prstGeom prst="rect">
            <a:avLst/>
          </a:prstGeom>
        </p:spPr>
      </p:pic>
      <p:pic>
        <p:nvPicPr>
          <p:cNvPr id="27" name="図 26">
            <a:extLst>
              <a:ext uri="{FF2B5EF4-FFF2-40B4-BE49-F238E27FC236}">
                <a16:creationId xmlns:a16="http://schemas.microsoft.com/office/drawing/2014/main" id="{90ABC0DA-9F4E-4B35-A8F0-F3699E5C9FA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334546" y="3176713"/>
            <a:ext cx="1664310" cy="1056506"/>
          </a:xfrm>
          <a:prstGeom prst="rect">
            <a:avLst/>
          </a:prstGeom>
          <a:effectLst>
            <a:softEdge rad="31750"/>
          </a:effectLst>
        </p:spPr>
      </p:pic>
    </p:spTree>
    <p:extLst>
      <p:ext uri="{BB962C8B-B14F-4D97-AF65-F5344CB8AC3E}">
        <p14:creationId xmlns:p14="http://schemas.microsoft.com/office/powerpoint/2010/main" val="2899581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650589648"/>
              </p:ext>
            </p:extLst>
          </p:nvPr>
        </p:nvGraphicFramePr>
        <p:xfrm>
          <a:off x="280329" y="1603263"/>
          <a:ext cx="9540000" cy="4817202"/>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817202">
                <a:tc>
                  <a:txBody>
                    <a:bodyPr/>
                    <a:lstStyle/>
                    <a:p>
                      <a:pPr marL="180975" lvl="0" indent="-180975">
                        <a:lnSpc>
                          <a:spcPts val="1625"/>
                        </a:lnSpc>
                        <a:defRPr/>
                      </a:pPr>
                      <a:r>
                        <a:rPr lang="ja-JP" altLang="en-US" sz="1300" b="1" dirty="0">
                          <a:solidFill>
                            <a:schemeClr val="tx1"/>
                          </a:solidFill>
                          <a:latin typeface="BIZ UDPゴシック" panose="020B0400000000000000" pitchFamily="50" charset="-128"/>
                          <a:ea typeface="BIZ UDPゴシック" panose="020B0400000000000000" pitchFamily="50" charset="-128"/>
                        </a:rPr>
                        <a:t>□住民</a:t>
                      </a:r>
                      <a:r>
                        <a:rPr lang="en-US" altLang="ja-JP" sz="1300" b="1" dirty="0">
                          <a:solidFill>
                            <a:schemeClr val="tx1"/>
                          </a:solidFill>
                          <a:latin typeface="BIZ UDPゴシック" panose="020B0400000000000000" pitchFamily="50" charset="-128"/>
                          <a:ea typeface="BIZ UDPゴシック" panose="020B0400000000000000" pitchFamily="50" charset="-128"/>
                        </a:rPr>
                        <a:t>Q</a:t>
                      </a:r>
                      <a:r>
                        <a:rPr lang="en-US" altLang="ja-JP" sz="1300" b="1" strike="noStrike" dirty="0">
                          <a:solidFill>
                            <a:schemeClr val="tx1"/>
                          </a:solidFill>
                          <a:latin typeface="BIZ UDPゴシック" panose="020B0400000000000000" pitchFamily="50" charset="-128"/>
                          <a:ea typeface="BIZ UDPゴシック" panose="020B0400000000000000" pitchFamily="50" charset="-128"/>
                        </a:rPr>
                        <a:t>o</a:t>
                      </a:r>
                      <a:r>
                        <a:rPr lang="en-US" altLang="ja-JP" sz="1300" b="1" dirty="0">
                          <a:solidFill>
                            <a:schemeClr val="tx1"/>
                          </a:solidFill>
                          <a:latin typeface="BIZ UDPゴシック" panose="020B0400000000000000" pitchFamily="50" charset="-128"/>
                          <a:ea typeface="BIZ UDPゴシック" panose="020B0400000000000000" pitchFamily="50" charset="-128"/>
                        </a:rPr>
                        <a:t>L</a:t>
                      </a:r>
                      <a:r>
                        <a:rPr lang="ja-JP" altLang="en-US" sz="1300" b="1" dirty="0">
                          <a:solidFill>
                            <a:schemeClr val="tx1"/>
                          </a:solidFill>
                          <a:latin typeface="BIZ UDPゴシック" panose="020B0400000000000000" pitchFamily="50" charset="-128"/>
                          <a:ea typeface="BIZ UDPゴシック" panose="020B0400000000000000" pitchFamily="50" charset="-128"/>
                        </a:rPr>
                        <a:t>の向上をめざす「大阪スマートシティ戦略</a:t>
                      </a:r>
                      <a:r>
                        <a:rPr lang="en-US" altLang="ja-JP" sz="1300" b="1" strike="noStrike" dirty="0">
                          <a:solidFill>
                            <a:schemeClr val="tx1"/>
                          </a:solidFill>
                          <a:latin typeface="BIZ UDPゴシック" panose="020B0400000000000000" pitchFamily="50" charset="-128"/>
                          <a:ea typeface="BIZ UDPゴシック" panose="020B0400000000000000" pitchFamily="50" charset="-128"/>
                        </a:rPr>
                        <a:t>ver</a:t>
                      </a:r>
                      <a:r>
                        <a:rPr lang="en-US" altLang="ja-JP" sz="1300" b="1" u="none" strike="noStrike" dirty="0">
                          <a:solidFill>
                            <a:schemeClr val="tx1"/>
                          </a:solidFill>
                          <a:latin typeface="BIZ UDPゴシック" panose="020B0400000000000000" pitchFamily="50" charset="-128"/>
                          <a:ea typeface="BIZ UDPゴシック" panose="020B0400000000000000" pitchFamily="50" charset="-128"/>
                        </a:rPr>
                        <a:t>.</a:t>
                      </a:r>
                      <a:r>
                        <a:rPr lang="en-US" altLang="ja-JP" sz="1300" b="1" strike="noStrike" dirty="0">
                          <a:solidFill>
                            <a:schemeClr val="tx1"/>
                          </a:solidFill>
                          <a:latin typeface="BIZ UDPゴシック" panose="020B0400000000000000" pitchFamily="50" charset="-128"/>
                          <a:ea typeface="BIZ UDPゴシック" panose="020B0400000000000000" pitchFamily="50" charset="-128"/>
                        </a:rPr>
                        <a:t>2.0</a:t>
                      </a:r>
                      <a:r>
                        <a:rPr lang="ja-JP" altLang="en-US" sz="1300" b="1" dirty="0">
                          <a:solidFill>
                            <a:schemeClr val="tx1"/>
                          </a:solidFill>
                          <a:latin typeface="BIZ UDPゴシック" panose="020B0400000000000000" pitchFamily="50" charset="-128"/>
                          <a:ea typeface="BIZ UDPゴシック" panose="020B0400000000000000" pitchFamily="50" charset="-128"/>
                        </a:rPr>
                        <a:t>」の推進</a:t>
                      </a:r>
                      <a:endParaRPr kumimoji="1" lang="ja-JP" altLang="en-US" sz="1300" b="1" dirty="0">
                        <a:solidFill>
                          <a:schemeClr val="tx1"/>
                        </a:solidFill>
                        <a:latin typeface="BIZ UDPゴシック" panose="020B0400000000000000" pitchFamily="50" charset="-128"/>
                        <a:ea typeface="BIZ UDPゴシック" panose="020B0400000000000000" pitchFamily="50" charset="-128"/>
                      </a:endParaRPr>
                    </a:p>
                    <a:p>
                      <a:pPr marL="85725" lvl="0" indent="-85725">
                        <a:lnSpc>
                          <a:spcPts val="1625"/>
                        </a:lnSpc>
                        <a:defRPr/>
                      </a:pPr>
                      <a:r>
                        <a:rPr kumimoji="1" lang="ja-JP" altLang="en-US" sz="1100" dirty="0">
                          <a:latin typeface="BIZ UDPゴシック" panose="020B0400000000000000" pitchFamily="50" charset="-128"/>
                          <a:ea typeface="BIZ UDPゴシック" panose="020B0400000000000000" pitchFamily="50" charset="-128"/>
                        </a:rPr>
                        <a:t>・健康寿命の延伸や生活利便性の向上などの課題解決に向け、幅広いデータの収集、連携、利用や、最先端技術の開発、活用を促進</a:t>
                      </a:r>
                    </a:p>
                    <a:p>
                      <a:pPr marL="85725" lvl="0" indent="-85725">
                        <a:lnSpc>
                          <a:spcPts val="1625"/>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・広域データ連携基盤の構築</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・運用</a:t>
                      </a:r>
                    </a:p>
                    <a:p>
                      <a:pPr marL="85725" lvl="0" indent="-85725">
                        <a:lnSpc>
                          <a:spcPts val="1625"/>
                        </a:lnSpc>
                        <a:defRPr/>
                      </a:pPr>
                      <a:r>
                        <a:rPr lang="ja-JP" altLang="en-US" sz="1100" dirty="0">
                          <a:latin typeface="BIZ UDPゴシック" panose="020B0400000000000000" pitchFamily="50" charset="-128"/>
                          <a:ea typeface="BIZ UDPゴシック" panose="020B0400000000000000" pitchFamily="50" charset="-128"/>
                        </a:rPr>
                        <a:t>・スーパーシティ構想の推進</a:t>
                      </a: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0"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万博を契機とした府域への未来都市の展開</a:t>
                      </a:r>
                      <a:endParaRPr kumimoji="0"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indent="-85725">
                        <a:lnSpc>
                          <a:spcPts val="1625"/>
                        </a:lnSpc>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en-US" altLang="ja-JP" sz="1100" dirty="0">
                          <a:solidFill>
                            <a:schemeClr val="tx1"/>
                          </a:solidFill>
                          <a:latin typeface="BIZ UDPゴシック" panose="020B0400000000000000" pitchFamily="50" charset="-128"/>
                          <a:ea typeface="BIZ UDPゴシック" panose="020B0400000000000000" pitchFamily="50" charset="-128"/>
                        </a:rPr>
                        <a:t>ORDEN</a:t>
                      </a:r>
                      <a:r>
                        <a:rPr lang="ja-JP" altLang="en-US" sz="1100" dirty="0">
                          <a:solidFill>
                            <a:schemeClr val="tx1"/>
                          </a:solidFill>
                          <a:latin typeface="BIZ UDPゴシック" panose="020B0400000000000000" pitchFamily="50" charset="-128"/>
                          <a:ea typeface="BIZ UDPゴシック" panose="020B0400000000000000" pitchFamily="50" charset="-128"/>
                        </a:rPr>
                        <a:t>の展開により、</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ヘルスケア・モビリティなどの先端的</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なサービスの普及</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ja-JP" altLang="en-US" sz="1100" dirty="0">
                          <a:latin typeface="BIZ UDPゴシック" panose="020B0400000000000000" pitchFamily="50" charset="-128"/>
                          <a:ea typeface="BIZ UDPゴシック" panose="020B0400000000000000" pitchFamily="50" charset="-128"/>
                        </a:rPr>
                        <a:t>デジタルによる利便性の高い行政サービスを実施</a:t>
                      </a:r>
                      <a:endParaRPr kumimoji="0" lang="ja-JP" altLang="en-US" sz="1100" b="0" i="0" u="none" strike="sng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デジタルサービスの広がりにより、便利で快適にいきいきと生活できる未来社会の実現</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・広域データ連携による住民利便の向上</a:t>
                      </a: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ストレスフリーな最適移動社会（再掲）</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・豊かに暮らす健康長寿社会</a:t>
                      </a: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⑨　スマートシティ</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577081"/>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健康寿命の延伸や生活利便性の向上など、様々な課題解決に向けては、最先端技術の開発や新たなサービスを活用していくことが必要。</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lvl="0">
              <a:defRPr/>
            </a:pPr>
            <a:r>
              <a:rPr lang="ja-JP" altLang="en-US" sz="1050" dirty="0">
                <a:solidFill>
                  <a:prstClr val="black"/>
                </a:solidFill>
                <a:latin typeface="BIZ UDPゴシック" panose="020B0400000000000000" pitchFamily="50" charset="-128"/>
                <a:ea typeface="BIZ UDPゴシック" panose="020B0400000000000000" pitchFamily="50" charset="-128"/>
              </a:rPr>
              <a:t>万博における様々な実証の成果を未来に継承して、住民の</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a:t>
            </a:r>
            <a:r>
              <a:rPr kumimoji="0" lang="en-US" altLang="ja-JP" sz="1050" b="0" i="0"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o</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L</a:t>
            </a:r>
            <a:r>
              <a:rPr lang="ja-JP" altLang="en-US" sz="1050" dirty="0">
                <a:solidFill>
                  <a:prstClr val="black"/>
                </a:solidFill>
                <a:latin typeface="BIZ UDPゴシック" panose="020B0400000000000000" pitchFamily="50" charset="-128"/>
                <a:ea typeface="BIZ UDPゴシック" panose="020B0400000000000000" pitchFamily="50" charset="-128"/>
              </a:rPr>
              <a:t>向上につながるスマートシティを実現することにより、大阪・関西だけでなくわが国の</a:t>
            </a:r>
            <a:r>
              <a:rPr lang="en-US" altLang="ja-JP" sz="1050" dirty="0">
                <a:solidFill>
                  <a:prstClr val="black"/>
                </a:solidFill>
                <a:latin typeface="BIZ UDPゴシック" panose="020B0400000000000000" pitchFamily="50" charset="-128"/>
                <a:ea typeface="BIZ UDPゴシック" panose="020B0400000000000000" pitchFamily="50" charset="-128"/>
              </a:rPr>
              <a:t>Society5.0</a:t>
            </a:r>
            <a:r>
              <a:rPr lang="ja-JP" altLang="en-US" sz="1050" dirty="0">
                <a:solidFill>
                  <a:prstClr val="black"/>
                </a:solidFill>
                <a:latin typeface="BIZ UDPゴシック" panose="020B0400000000000000" pitchFamily="50" charset="-128"/>
                <a:ea typeface="BIZ UDPゴシック" panose="020B0400000000000000" pitchFamily="50" charset="-128"/>
              </a:rPr>
              <a:t>の実現に大きく貢献することをめざす。</a:t>
            </a:r>
          </a:p>
        </p:txBody>
      </p:sp>
      <p:sp>
        <p:nvSpPr>
          <p:cNvPr id="28" name="正方形/長方形 27">
            <a:extLst>
              <a:ext uri="{FF2B5EF4-FFF2-40B4-BE49-F238E27FC236}">
                <a16:creationId xmlns:a16="http://schemas.microsoft.com/office/drawing/2014/main" id="{42AB246C-D6C3-4324-A739-9AC17F6C0836}"/>
              </a:ext>
            </a:extLst>
          </p:cNvPr>
          <p:cNvSpPr/>
          <p:nvPr/>
        </p:nvSpPr>
        <p:spPr>
          <a:xfrm>
            <a:off x="3800202" y="3218238"/>
            <a:ext cx="2412000" cy="2452312"/>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スーパーシティを活用し、万博で未来都市をいち早く実現</a:t>
            </a:r>
            <a:endParaRPr kumimoji="1" lang="en-US" altLang="ja-JP"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≪モビリティ≫</a:t>
            </a:r>
          </a:p>
          <a:p>
            <a:pPr marL="72000" marR="0" lvl="0" indent="-45720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・万博までのアクセスや会場内において自動運転、</a:t>
            </a:r>
            <a:r>
              <a:rPr kumimoji="1" lang="en-US" altLang="ja-JP"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MaaS</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や空飛ぶクルマ等ストレスフリーな移動サービスを提供（再掲）</a:t>
            </a:r>
            <a:endParaRPr kumimoji="1" lang="en-US" altLang="ja-JP"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≪ヘルスケア≫</a:t>
            </a:r>
          </a:p>
          <a:p>
            <a:pPr marL="72000" marR="0" lvl="0" indent="-45720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・パビリオン内で取得したヘルスケアデータを基に、個人最適化された健康プログラムを提案（再掲）</a:t>
            </a:r>
            <a:endPar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29" name="ホームベース 7">
            <a:extLst>
              <a:ext uri="{FF2B5EF4-FFF2-40B4-BE49-F238E27FC236}">
                <a16:creationId xmlns:a16="http://schemas.microsoft.com/office/drawing/2014/main" id="{E599356E-2B0A-4C96-A1C9-EC52982B4052}"/>
              </a:ext>
            </a:extLst>
          </p:cNvPr>
          <p:cNvSpPr/>
          <p:nvPr/>
        </p:nvSpPr>
        <p:spPr>
          <a:xfrm>
            <a:off x="3800202" y="3078648"/>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pic>
        <p:nvPicPr>
          <p:cNvPr id="30" name="図 29">
            <a:extLst>
              <a:ext uri="{FF2B5EF4-FFF2-40B4-BE49-F238E27FC236}">
                <a16:creationId xmlns:a16="http://schemas.microsoft.com/office/drawing/2014/main" id="{04C941BB-0AEA-49D1-AEF9-4F06E4C71FAC}"/>
              </a:ext>
            </a:extLst>
          </p:cNvPr>
          <p:cNvPicPr>
            <a:picLocks noChangeAspect="1"/>
          </p:cNvPicPr>
          <p:nvPr/>
        </p:nvPicPr>
        <p:blipFill>
          <a:blip r:embed="rId3"/>
          <a:stretch>
            <a:fillRect/>
          </a:stretch>
        </p:blipFill>
        <p:spPr>
          <a:xfrm>
            <a:off x="6963083" y="3101313"/>
            <a:ext cx="1152496" cy="696140"/>
          </a:xfrm>
          <a:prstGeom prst="rect">
            <a:avLst/>
          </a:prstGeom>
          <a:effectLst>
            <a:softEdge rad="31750"/>
          </a:effectLst>
        </p:spPr>
      </p:pic>
      <p:pic>
        <p:nvPicPr>
          <p:cNvPr id="31" name="図 30">
            <a:extLst>
              <a:ext uri="{FF2B5EF4-FFF2-40B4-BE49-F238E27FC236}">
                <a16:creationId xmlns:a16="http://schemas.microsoft.com/office/drawing/2014/main" id="{9D64207E-42CC-482A-B630-83DB0C3C1D9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0321" t="1" r="-147" b="8028"/>
          <a:stretch/>
        </p:blipFill>
        <p:spPr>
          <a:xfrm>
            <a:off x="8169181" y="3078648"/>
            <a:ext cx="1263846" cy="718805"/>
          </a:xfrm>
          <a:prstGeom prst="rect">
            <a:avLst/>
          </a:prstGeom>
          <a:effectLst>
            <a:softEdge rad="31750"/>
          </a:effectLst>
        </p:spPr>
      </p:pic>
      <p:sp>
        <p:nvSpPr>
          <p:cNvPr id="32" name="正方形/長方形 31"/>
          <p:cNvSpPr/>
          <p:nvPr/>
        </p:nvSpPr>
        <p:spPr>
          <a:xfrm>
            <a:off x="280329" y="6435485"/>
            <a:ext cx="5238626" cy="284082"/>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59937" rtl="0" eaLnBrk="1" fontAlgn="auto" latinLnBrk="0" hangingPunct="1">
              <a:lnSpc>
                <a:spcPts val="1600"/>
              </a:lnSpc>
              <a:spcBef>
                <a:spcPts val="0"/>
              </a:spcBef>
              <a:spcAft>
                <a:spcPts val="0"/>
              </a:spcAft>
              <a:buClrTx/>
              <a:buSzTx/>
              <a:buFontTx/>
              <a:buNone/>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スーパーシティ構想</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「まるごと未来都市」の実現を、地域と事業者と国が一体となってめざす取組み</a:t>
            </a:r>
          </a:p>
          <a:p>
            <a:pPr marL="0" marR="0" lvl="0" indent="0" algn="l" defTabSz="959937" rtl="0" eaLnBrk="1" fontAlgn="auto" latinLnBrk="0" hangingPunct="1">
              <a:lnSpc>
                <a:spcPts val="16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483642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p:cNvGraphicFramePr>
            <a:graphicFrameLocks noGrp="1"/>
          </p:cNvGraphicFramePr>
          <p:nvPr>
            <p:extLst>
              <p:ext uri="{D42A27DB-BD31-4B8C-83A1-F6EECF244321}">
                <p14:modId xmlns:p14="http://schemas.microsoft.com/office/powerpoint/2010/main" val="1736783833"/>
              </p:ext>
            </p:extLst>
          </p:nvPr>
        </p:nvGraphicFramePr>
        <p:xfrm>
          <a:off x="482432" y="5655486"/>
          <a:ext cx="9389187" cy="1268412"/>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606455">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ea"/>
                          <a:ea typeface="+mn-ea"/>
                          <a:cs typeface="+mn-cs"/>
                        </a:rPr>
                        <a:t>▶先端的サービスの活用による未来都市の実現</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・ヘルスケア・モビリティなど先端的サービスの実現に向けた規制改革及び財政支援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・高度な通信環境の整備・充実</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00" dirty="0">
                          <a:solidFill>
                            <a:schemeClr val="tx1"/>
                          </a:solidFill>
                        </a:rPr>
                        <a:t>大阪広域データ連携基盤</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ORDEN)</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の機能拡充や共同利用のための財政支援及びデータ標準化に向けた国による指針策定や官民挙げての推進</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549670">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schemeClr val="tx1"/>
                          </a:solidFill>
                        </a:rPr>
                        <a:t>▷大阪スマートシティ戦略の推進や</a:t>
                      </a:r>
                      <a:r>
                        <a:rPr kumimoji="1" lang="ja-JP" altLang="en-US" sz="1050" b="1" i="0" u="none" strike="noStrike" kern="1200" cap="none" spc="0" normalizeH="0" baseline="0" noProof="0" dirty="0">
                          <a:ln>
                            <a:noFill/>
                          </a:ln>
                          <a:solidFill>
                            <a:schemeClr val="tx1"/>
                          </a:solidFill>
                          <a:effectLst/>
                          <a:uLnTx/>
                          <a:uFillTx/>
                          <a:latin typeface="+mn-ea"/>
                          <a:ea typeface="+mn-ea"/>
                          <a:cs typeface="+mn-cs"/>
                        </a:rPr>
                        <a:t>スーパーシティ構想の実現に向け、万博で活用した先端的サービスの府域展開やサービスの高度化</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00" dirty="0">
                          <a:solidFill>
                            <a:schemeClr val="tx1"/>
                          </a:solidFill>
                        </a:rPr>
                        <a:t>大阪広域データ連携基盤</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ORDEN)</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の機能拡充や共同利用のための財政支援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900" b="0" i="0" u="none" strike="noStrike" kern="1200" cap="none" spc="0" normalizeH="0" baseline="0" noProof="0" dirty="0">
                          <a:ln>
                            <a:noFill/>
                          </a:ln>
                          <a:solidFill>
                            <a:schemeClr val="tx1"/>
                          </a:solidFill>
                          <a:effectLst/>
                          <a:uLnTx/>
                          <a:uFillTx/>
                          <a:latin typeface="+mn-ea"/>
                          <a:ea typeface="+mn-ea"/>
                          <a:cs typeface="+mn-cs"/>
                        </a:rPr>
                        <a:t>・スーパーシティ構想の実現に向けた規制改革及び財政支援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1618678096"/>
                  </a:ext>
                </a:extLst>
              </a:tr>
            </a:tbl>
          </a:graphicData>
        </a:graphic>
      </p:graphicFrame>
      <p:sp>
        <p:nvSpPr>
          <p:cNvPr id="12" name="テキスト ボックス 11"/>
          <p:cNvSpPr txBox="1"/>
          <p:nvPr/>
        </p:nvSpPr>
        <p:spPr>
          <a:xfrm>
            <a:off x="402830" y="53824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2899926"/>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759859157"/>
              </p:ext>
            </p:extLst>
          </p:nvPr>
        </p:nvGraphicFramePr>
        <p:xfrm>
          <a:off x="511620" y="3206542"/>
          <a:ext cx="9360001" cy="2032200"/>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5</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自動配送ロボットによる配送サービスの提供／ロボットフレンドリーな環境の実現／デジタルライフラインによる</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Society 5.0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の実現</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＜経産省＞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空飛ぶクルマの実現＜経産省・国交省＞／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の推進＜国交省＞ </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自動運転の一層の推進＜デジタル庁・警察庁・総務省・経産省・国交省＞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地域データの可視化によるデータ利活用の推進＜内閣府＞</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Beyond </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５</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 ready </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ショーケースの実現＜総務省＞</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デジタル田園都市国家構想に関連するデジタル実装モデルの海外発信・展開＜内閣官房デジタル田園都市国家構想実現会議事務局＞</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（「空飛ぶクルマ」「自動運転」については、各項目ページを参照）</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a:t>
                      </a:r>
                      <a:r>
                        <a:rPr kumimoji="1" lang="ja-JP" altLang="en-US" sz="1000" b="0" u="none" dirty="0">
                          <a:solidFill>
                            <a:schemeClr val="tx1"/>
                          </a:solidFill>
                          <a:latin typeface="+mn-ea"/>
                        </a:rPr>
                        <a:t>内閣官房事業</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夢洲コンストラクションについて、先端的サービスの先行実現に向けた調査検討を実施＜内閣府＞</a:t>
                      </a:r>
                      <a:endParaRPr kumimoji="1" lang="en-US" altLang="ja-JP" sz="1000" b="0" i="0" u="none" strike="sng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692364204"/>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t>・大阪府・市による「</a:t>
                      </a:r>
                      <a:r>
                        <a:rPr kumimoji="1" lang="ja-JP" altLang="en-US" sz="1000" b="1" u="none" dirty="0">
                          <a:solidFill>
                            <a:schemeClr val="tx1"/>
                          </a:solidFill>
                        </a:rPr>
                        <a:t>大阪</a:t>
                      </a:r>
                      <a:r>
                        <a:rPr kumimoji="1" lang="ja-JP" altLang="en-US" sz="1000" b="1" dirty="0">
                          <a:solidFill>
                            <a:schemeClr val="tx1"/>
                          </a:solidFill>
                        </a:rPr>
                        <a:t>スマートシティ戦略 </a:t>
                      </a:r>
                      <a:r>
                        <a:rPr kumimoji="1" lang="en-US" altLang="ja-JP" sz="1000" b="1" dirty="0">
                          <a:solidFill>
                            <a:schemeClr val="tx1"/>
                          </a:solidFill>
                        </a:rPr>
                        <a:t>ve</a:t>
                      </a:r>
                      <a:r>
                        <a:rPr kumimoji="1" lang="en-US" altLang="ja-JP" sz="1000" b="1" u="none" dirty="0">
                          <a:solidFill>
                            <a:schemeClr val="tx1"/>
                          </a:solidFill>
                        </a:rPr>
                        <a:t>r.2</a:t>
                      </a:r>
                      <a:r>
                        <a:rPr kumimoji="1" lang="en-US" altLang="ja-JP" sz="1000" b="1" dirty="0">
                          <a:solidFill>
                            <a:schemeClr val="tx1"/>
                          </a:solidFill>
                        </a:rPr>
                        <a:t>.0</a:t>
                      </a:r>
                      <a:r>
                        <a:rPr kumimoji="1" lang="ja-JP" altLang="en-US" sz="1000" b="1" dirty="0">
                          <a:solidFill>
                            <a:schemeClr val="tx1"/>
                          </a:solidFill>
                        </a:rPr>
                        <a:t>」</a:t>
                      </a:r>
                      <a:r>
                        <a:rPr kumimoji="1" lang="ja-JP" altLang="en-US" sz="1000" b="1" dirty="0"/>
                        <a:t>の推進</a:t>
                      </a:r>
                      <a:endParaRPr kumimoji="1" lang="en-US" altLang="ja-JP" sz="1000" b="1"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strike="noStrike" dirty="0">
                          <a:solidFill>
                            <a:schemeClr val="tx1"/>
                          </a:solidFill>
                        </a:rPr>
                        <a:t>・大阪府・市によるスーパーシティ構想の推進</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085127"/>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21766"/>
            <a:ext cx="1" cy="313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084020"/>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4016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408020"/>
            <a:ext cx="9251210" cy="452150"/>
          </a:xfrm>
          <a:prstGeom prst="rect">
            <a:avLst/>
          </a:prstGeom>
          <a:noFill/>
          <a:ln w="6350">
            <a:noFill/>
            <a:prstDash val="solid"/>
          </a:ln>
        </p:spPr>
        <p:txBody>
          <a:bodyPr wrap="square" rtlCol="0" anchor="ctr" anchorCtr="0">
            <a:noAutofit/>
          </a:bodyPr>
          <a:lstStyle/>
          <a:p>
            <a:pPr marL="85725" indent="-85725"/>
            <a:r>
              <a:rPr kumimoji="1" lang="ja-JP" altLang="en-US" sz="1000" dirty="0">
                <a:latin typeface="+mn-ea"/>
              </a:rPr>
              <a:t>▷</a:t>
            </a:r>
            <a:r>
              <a:rPr kumimoji="1" lang="ja-JP" altLang="en-US" sz="1000" dirty="0"/>
              <a:t>万博会場内外で万博来訪者が先端的サービスを円滑に利用できるための高度な通信環境の確保</a:t>
            </a:r>
          </a:p>
          <a:p>
            <a:r>
              <a:rPr kumimoji="1" lang="ja-JP" altLang="en-US" sz="1000" dirty="0">
                <a:latin typeface="+mn-ea"/>
              </a:rPr>
              <a:t>▷</a:t>
            </a:r>
            <a:r>
              <a:rPr kumimoji="1" lang="ja-JP" altLang="en-US" sz="1000" dirty="0"/>
              <a:t>万博における先端的サービスを</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府域</a:t>
            </a:r>
            <a:r>
              <a:rPr kumimoji="1" lang="ja-JP" altLang="en-US" sz="100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内外</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に展開するための大阪広域データ連携基盤（</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ORDEN</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）の機能拡充</a:t>
            </a:r>
            <a:r>
              <a:rPr kumimoji="1" lang="ja-JP" altLang="en-US" sz="100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や</a:t>
            </a:r>
            <a:r>
              <a:rPr kumimoji="1" lang="ja-JP" altLang="en-US" sz="1000" i="0" u="none" kern="1200" cap="none" spc="0" normalizeH="0" baseline="0" noProof="0" dirty="0">
                <a:ln>
                  <a:noFill/>
                </a:ln>
                <a:effectLst/>
                <a:uLnTx/>
                <a:uFillTx/>
                <a:latin typeface="Calibri" panose="020F0502020204030204"/>
                <a:ea typeface="游ゴシック" panose="020B0400000000000000" pitchFamily="50" charset="-128"/>
                <a:cs typeface="+mn-cs"/>
              </a:rPr>
              <a:t>共同利用</a:t>
            </a:r>
            <a:endParaRPr kumimoji="1" lang="en-US" altLang="ja-JP" sz="1000" i="0" u="none" kern="1200" cap="none" spc="0" normalizeH="0" baseline="0" noProof="0" dirty="0">
              <a:ln>
                <a:noFill/>
              </a:ln>
              <a:effectLst/>
              <a:uLnTx/>
              <a:uFillTx/>
              <a:latin typeface="Calibri" panose="020F0502020204030204"/>
              <a:ea typeface="游ゴシック" panose="020B0400000000000000" pitchFamily="50" charset="-128"/>
              <a:cs typeface="+mn-cs"/>
            </a:endParaRPr>
          </a:p>
          <a:p>
            <a:r>
              <a:rPr kumimoji="1" lang="ja-JP" altLang="en-US" sz="1000" dirty="0">
                <a:latin typeface="+mn-ea"/>
              </a:rPr>
              <a:t>▷</a:t>
            </a:r>
            <a:r>
              <a:rPr kumimoji="1" lang="ja-JP" altLang="en-US" sz="1000" dirty="0"/>
              <a:t>万博に向けたスーパーシティ構想の推進</a:t>
            </a:r>
          </a:p>
        </p:txBody>
      </p:sp>
      <p:grpSp>
        <p:nvGrpSpPr>
          <p:cNvPr id="25" name="グループ化 24"/>
          <p:cNvGrpSpPr/>
          <p:nvPr/>
        </p:nvGrpSpPr>
        <p:grpSpPr>
          <a:xfrm>
            <a:off x="2131068" y="5284415"/>
            <a:ext cx="2027024" cy="342401"/>
            <a:chOff x="7540340" y="5242967"/>
            <a:chExt cx="2027024" cy="342401"/>
          </a:xfrm>
        </p:grpSpPr>
        <p:sp>
          <p:nvSpPr>
            <p:cNvPr id="29" name="正方形/長方形 28"/>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1" name="正方形/長方形 30"/>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2" name="正方形/長方形 31"/>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2487388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546972023"/>
              </p:ext>
            </p:extLst>
          </p:nvPr>
        </p:nvGraphicFramePr>
        <p:xfrm>
          <a:off x="280329" y="1603263"/>
          <a:ext cx="9540000" cy="476755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767558">
                <a:tc>
                  <a:txBody>
                    <a:bodyPr/>
                    <a:lstStyle/>
                    <a:p>
                      <a:pPr marL="108000" indent="-185738"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□スタートアップ・エコシステム拠点都市としてのスタートアップ創出の取組み</a:t>
                      </a:r>
                      <a:endParaRPr lang="en-US" altLang="ja-JP" sz="1300" u="none"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・官民連携による「大阪・京都・ひょうご神戸コンソーシアム 」を中心としたハンズオン支援（資金調達、経営・販路プロモーション、インキュベーション、起業家育成等）</a:t>
                      </a:r>
                    </a:p>
                    <a:p>
                      <a:pPr marL="185738" indent="-185738">
                        <a:lnSpc>
                          <a:spcPct val="100000"/>
                        </a:lnSpc>
                        <a:spcBef>
                          <a:spcPts val="0"/>
                        </a:spcBef>
                        <a:spcAft>
                          <a:spcPts val="0"/>
                        </a:spcAft>
                        <a:defRPr/>
                      </a:pPr>
                      <a:endParaRPr lang="ja-JP" altLang="en-US" sz="1100" u="none" strike="noStrike" dirty="0">
                        <a:solidFill>
                          <a:schemeClr val="tx1"/>
                        </a:solidFill>
                        <a:latin typeface="BIZ UDPゴシック" panose="020B0400000000000000" pitchFamily="50" charset="-128"/>
                        <a:ea typeface="BIZ UDPゴシック" panose="020B0400000000000000" pitchFamily="50" charset="-128"/>
                      </a:endParaRPr>
                    </a:p>
                    <a:p>
                      <a:pPr marL="108000" indent="-185738"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Global</a:t>
                      </a: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300" b="1" u="none" dirty="0">
                          <a:solidFill>
                            <a:schemeClr val="tx1"/>
                          </a:solidFill>
                          <a:latin typeface="BIZ UDPゴシック" panose="020B0400000000000000" pitchFamily="50" charset="-128"/>
                          <a:ea typeface="BIZ UDPゴシック" panose="020B0400000000000000" pitchFamily="50" charset="-128"/>
                        </a:rPr>
                        <a:t>Startup</a:t>
                      </a: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300" b="1" u="none" dirty="0">
                          <a:solidFill>
                            <a:schemeClr val="tx1"/>
                          </a:solidFill>
                          <a:latin typeface="BIZ UDPゴシック" panose="020B0400000000000000" pitchFamily="50" charset="-128"/>
                          <a:ea typeface="BIZ UDPゴシック" panose="020B0400000000000000" pitchFamily="50" charset="-128"/>
                        </a:rPr>
                        <a:t>EXPO</a:t>
                      </a:r>
                      <a:r>
                        <a:rPr lang="ja-JP" altLang="en-US" sz="1300" b="1" u="none" baseline="0" dirty="0">
                          <a:solidFill>
                            <a:schemeClr val="tx1"/>
                          </a:solidFill>
                          <a:latin typeface="BIZ UDPゴシック" panose="020B0400000000000000" pitchFamily="50" charset="-128"/>
                          <a:ea typeface="BIZ UDPゴシック" panose="020B0400000000000000" pitchFamily="50" charset="-128"/>
                        </a:rPr>
                        <a:t> </a:t>
                      </a:r>
                      <a:r>
                        <a:rPr lang="en-US" altLang="ja-JP" sz="1300" b="1" u="none" dirty="0">
                          <a:solidFill>
                            <a:schemeClr val="tx1"/>
                          </a:solidFill>
                          <a:latin typeface="BIZ UDPゴシック" panose="020B0400000000000000" pitchFamily="50" charset="-128"/>
                          <a:ea typeface="BIZ UDPゴシック" panose="020B0400000000000000" pitchFamily="50" charset="-128"/>
                        </a:rPr>
                        <a:t>2025</a:t>
                      </a:r>
                      <a:r>
                        <a:rPr lang="ja-JP" altLang="en-US" sz="1300" b="1" u="none" dirty="0">
                          <a:solidFill>
                            <a:schemeClr val="tx1"/>
                          </a:solidFill>
                          <a:latin typeface="BIZ UDPゴシック" panose="020B0400000000000000" pitchFamily="50" charset="-128"/>
                          <a:ea typeface="BIZ UDPゴシック" panose="020B0400000000000000" pitchFamily="50" charset="-128"/>
                        </a:rPr>
                        <a:t>」（仮）（以下「</a:t>
                      </a:r>
                      <a:r>
                        <a:rPr lang="en-US" altLang="ja-JP" sz="1300" b="1" u="none" dirty="0">
                          <a:solidFill>
                            <a:schemeClr val="tx1"/>
                          </a:solidFill>
                          <a:latin typeface="BIZ UDPゴシック" panose="020B0400000000000000" pitchFamily="50" charset="-128"/>
                          <a:ea typeface="BIZ UDPゴシック" panose="020B0400000000000000" pitchFamily="50" charset="-128"/>
                        </a:rPr>
                        <a:t>GSE]</a:t>
                      </a:r>
                      <a:r>
                        <a:rPr lang="ja-JP" altLang="en-US" sz="1300" b="1" u="none" dirty="0">
                          <a:solidFill>
                            <a:schemeClr val="tx1"/>
                          </a:solidFill>
                          <a:latin typeface="BIZ UDPゴシック" panose="020B0400000000000000" pitchFamily="50" charset="-128"/>
                          <a:ea typeface="BIZ UDPゴシック" panose="020B0400000000000000" pitchFamily="50" charset="-128"/>
                        </a:rPr>
                        <a:t>）に向けた機運醸成の取組み</a:t>
                      </a:r>
                    </a:p>
                    <a:p>
                      <a:pPr marL="85725" indent="-8572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lang="en-US" altLang="ja-JP" sz="1100" u="none" dirty="0">
                          <a:solidFill>
                            <a:schemeClr val="tx1"/>
                          </a:solidFill>
                          <a:latin typeface="BIZ UDPゴシック" panose="020B0400000000000000" pitchFamily="50" charset="-128"/>
                          <a:ea typeface="BIZ UDPゴシック" panose="020B0400000000000000" pitchFamily="50" charset="-128"/>
                        </a:rPr>
                        <a:t>GSE </a:t>
                      </a:r>
                      <a:r>
                        <a:rPr lang="ja-JP" altLang="en-US" sz="1100" u="none" dirty="0">
                          <a:solidFill>
                            <a:schemeClr val="tx1"/>
                          </a:solidFill>
                          <a:latin typeface="BIZ UDPゴシック" panose="020B0400000000000000" pitchFamily="50" charset="-128"/>
                          <a:ea typeface="BIZ UDPゴシック" panose="020B0400000000000000" pitchFamily="50" charset="-128"/>
                        </a:rPr>
                        <a:t>開催に向け官民の連携体制を構築、</a:t>
                      </a:r>
                      <a:r>
                        <a:rPr lang="en-US" altLang="ja-JP" sz="1100" u="none" dirty="0">
                          <a:solidFill>
                            <a:schemeClr val="tx1"/>
                          </a:solidFill>
                          <a:effectLst/>
                          <a:latin typeface="BIZ UDPゴシック" panose="020B0400000000000000" pitchFamily="50" charset="-128"/>
                          <a:ea typeface="BIZ UDPゴシック" panose="020B0400000000000000" pitchFamily="50" charset="-128"/>
                        </a:rPr>
                        <a:t>2024</a:t>
                      </a:r>
                      <a:r>
                        <a:rPr lang="ja-JP" altLang="en-US" sz="1100" u="none" dirty="0">
                          <a:solidFill>
                            <a:schemeClr val="tx1"/>
                          </a:solidFill>
                          <a:effectLst/>
                          <a:latin typeface="BIZ UDPゴシック" panose="020B0400000000000000" pitchFamily="50" charset="-128"/>
                          <a:ea typeface="BIZ UDPゴシック" panose="020B0400000000000000" pitchFamily="50" charset="-128"/>
                        </a:rPr>
                        <a:t>年のプレイベント開催に向けた調整</a:t>
                      </a: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08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万博を契機にイノベーションを加速するスタートアップを創出</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・大阪・関西各地において、スタートアップ、学術機関、ベンチャーキャピタルなど、多様な機関・人材等のハブ機能を担い、次々にイノベーションを創出・発信</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大阪・関西が</a:t>
                      </a:r>
                      <a:r>
                        <a:rPr kumimoji="1" lang="ja-JP" altLang="en-US" sz="1300" b="1" strike="noStrike" baseline="0" dirty="0">
                          <a:solidFill>
                            <a:schemeClr val="tx1"/>
                          </a:solidFill>
                          <a:latin typeface="BIZ UDPゴシック" panose="020B0400000000000000" pitchFamily="50" charset="-128"/>
                          <a:ea typeface="BIZ UDPゴシック" panose="020B0400000000000000" pitchFamily="50" charset="-128"/>
                        </a:rPr>
                        <a:t>、万博のレガシーを継承した</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世界トップレベルのスタートアップ集積拠点に</a:t>
                      </a:r>
                    </a:p>
                    <a:p>
                      <a:pPr marL="85725" indent="-85725">
                        <a:lnSpc>
                          <a:spcPct val="100000"/>
                        </a:lnSpc>
                        <a:spcBef>
                          <a:spcPts val="0"/>
                        </a:spcBef>
                        <a:spcAft>
                          <a:spcPts val="0"/>
                        </a:spcAft>
                      </a:pPr>
                      <a:r>
                        <a:rPr kumimoji="1" lang="ja-JP" altLang="en-US" sz="1100" b="0" u="none" dirty="0">
                          <a:solidFill>
                            <a:schemeClr val="tx1"/>
                          </a:solidFill>
                          <a:effectLst/>
                          <a:latin typeface="BIZ UDPゴシック" panose="020B0400000000000000" pitchFamily="50" charset="-128"/>
                          <a:ea typeface="BIZ UDPゴシック" panose="020B0400000000000000" pitchFamily="50" charset="-128"/>
                        </a:rPr>
                        <a:t>・</a:t>
                      </a:r>
                      <a:r>
                        <a:rPr kumimoji="1"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rPr>
                        <a:t>GSE</a:t>
                      </a:r>
                      <a:r>
                        <a:rPr kumimoji="1"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を契機に、日本のスタートアップエコシステムの国際的な認知度を高めるとともに、後継イベント開催などにより大阪・関西をグローバルなスタートアップ集積拠点に</a:t>
                      </a:r>
                      <a:endParaRPr kumimoji="1"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⑩　スタートアップ</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未来社会の実験場」を体現するためには、革新的な技術やサービスを有するスタートアップの先駆的な取組みを促進していく必要がある。会場内外において多様な実証やチャレンジを推進することで、大阪のみならずわが国全体の成長を加速させる。</a:t>
            </a:r>
          </a:p>
        </p:txBody>
      </p:sp>
      <p:grpSp>
        <p:nvGrpSpPr>
          <p:cNvPr id="15" name="グループ化 14"/>
          <p:cNvGrpSpPr/>
          <p:nvPr/>
        </p:nvGrpSpPr>
        <p:grpSpPr>
          <a:xfrm>
            <a:off x="3618047" y="3688455"/>
            <a:ext cx="2874193" cy="2344045"/>
            <a:chOff x="4668079" y="1890156"/>
            <a:chExt cx="2412000" cy="2344045"/>
          </a:xfrm>
        </p:grpSpPr>
        <p:sp>
          <p:nvSpPr>
            <p:cNvPr id="16" name="正方形/長方形 15">
              <a:extLst>
                <a:ext uri="{FF2B5EF4-FFF2-40B4-BE49-F238E27FC236}">
                  <a16:creationId xmlns:a16="http://schemas.microsoft.com/office/drawing/2014/main" id="{42AB246C-D6C3-4324-A739-9AC17F6C0836}"/>
                </a:ext>
              </a:extLst>
            </p:cNvPr>
            <p:cNvSpPr/>
            <p:nvPr/>
          </p:nvSpPr>
          <p:spPr>
            <a:xfrm>
              <a:off x="4668079" y="2029747"/>
              <a:ext cx="2412000" cy="2204454"/>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革新的な技術・サービスを世界に発信</a:t>
              </a:r>
            </a:p>
            <a:p>
              <a:pPr marL="85725" marR="0" lvl="0" indent="-8572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・大阪ヘルスケアパビリオンなどで、スタートアップの技術・サービスを実証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3053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defTabSz="959937">
                <a:defRPr/>
              </a:pPr>
              <a:r>
                <a:rPr kumimoji="0" lang="ja-JP" altLang="en-US" sz="13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3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Global</a:t>
              </a:r>
              <a:r>
                <a:rPr lang="ja-JP" altLang="en-US" sz="1300" b="1" noProof="0" dirty="0">
                  <a:solidFill>
                    <a:prstClr val="black"/>
                  </a:solidFill>
                  <a:latin typeface="BIZ UDPゴシック" panose="020B0400000000000000" pitchFamily="50" charset="-128"/>
                  <a:ea typeface="BIZ UDPゴシック" panose="020B0400000000000000" pitchFamily="50" charset="-128"/>
                </a:rPr>
                <a:t> </a:t>
              </a:r>
              <a:r>
                <a:rPr kumimoji="0" lang="en-US" altLang="ja-JP" sz="13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Startup EXPO 2025</a:t>
              </a:r>
              <a:r>
                <a:rPr lang="ja-JP" altLang="en-US" sz="1300" b="1" dirty="0">
                  <a:solidFill>
                    <a:prstClr val="black"/>
                  </a:solidFill>
                  <a:latin typeface="BIZ UDPゴシック" panose="020B0400000000000000" pitchFamily="50" charset="-128"/>
                  <a:ea typeface="BIZ UDPゴシック" panose="020B0400000000000000" pitchFamily="50" charset="-128"/>
                </a:rPr>
                <a:t>」 （仮）開催</a:t>
              </a:r>
              <a:endParaRPr kumimoji="0" lang="ja-JP" altLang="en-US" sz="13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0488" marR="0" lvl="0" indent="-90488" algn="l" defTabSz="45720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・万博会場内をはじめ、様々な機会に日本のスタートアップの魅力・価値を世界に発信</a:t>
              </a:r>
              <a:endParaRPr kumimoji="1" lang="en-US" altLang="ja-JP" sz="11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ホームベース 7">
              <a:extLst>
                <a:ext uri="{FF2B5EF4-FFF2-40B4-BE49-F238E27FC236}">
                  <a16:creationId xmlns:a16="http://schemas.microsoft.com/office/drawing/2014/main" id="{E599356E-2B0A-4C96-A1C9-EC52982B4052}"/>
                </a:ext>
              </a:extLst>
            </p:cNvPr>
            <p:cNvSpPr/>
            <p:nvPr/>
          </p:nvSpPr>
          <p:spPr>
            <a:xfrm>
              <a:off x="4668079" y="1890156"/>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grpSp>
    </p:spTree>
    <p:extLst>
      <p:ext uri="{BB962C8B-B14F-4D97-AF65-F5344CB8AC3E}">
        <p14:creationId xmlns:p14="http://schemas.microsoft.com/office/powerpoint/2010/main" val="1011869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4629504"/>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298951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2479485660"/>
              </p:ext>
            </p:extLst>
          </p:nvPr>
        </p:nvGraphicFramePr>
        <p:xfrm>
          <a:off x="511620" y="3372719"/>
          <a:ext cx="9360001" cy="1064192"/>
        </p:xfrm>
        <a:graphic>
          <a:graphicData uri="http://schemas.openxmlformats.org/drawingml/2006/table">
            <a:tbl>
              <a:tblPr bandRow="1">
                <a:tableStyleId>{5940675A-B579-460E-94D1-54222C63F5DA}</a:tableStyleId>
              </a:tblPr>
              <a:tblGrid>
                <a:gridCol w="1641645">
                  <a:extLst>
                    <a:ext uri="{9D8B030D-6E8A-4147-A177-3AD203B41FA5}">
                      <a16:colId xmlns:a16="http://schemas.microsoft.com/office/drawing/2014/main" val="525926817"/>
                    </a:ext>
                  </a:extLst>
                </a:gridCol>
                <a:gridCol w="7718356">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5</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Global Startup EXPO 2025</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」（以下、</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GSE</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）（仮）</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経産省</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GSE</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GSE </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開催及び機運醸成に向けての検討</a:t>
                      </a:r>
                      <a:endParaRPr kumimoji="1" lang="ja-JP" altLang="en-US" sz="1000" b="0" i="0" u="none" strike="sngStrike" kern="1200" cap="none" spc="0" normalizeH="0" baseline="0" noProof="0" dirty="0">
                        <a:ln>
                          <a:noFill/>
                        </a:ln>
                        <a:solidFill>
                          <a:srgbClr val="FF0000"/>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836900001"/>
              </p:ext>
            </p:extLst>
          </p:nvPr>
        </p:nvGraphicFramePr>
        <p:xfrm>
          <a:off x="285700" y="300598"/>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・大阪パビリオンにおいて、大阪の優れたスタートアップ等を発掘し、技術力や魅力を発信する「展示・出展ゾーン」を設置</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・大学発スタートアップ創出に向けて、京阪神の産官学と連携し、令和３年度から文部科学省「大学発新産業創出プログラム」、令和５年度は「大学発新産業創出</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基金事業」等を活用して、ディープテックの成長支援を実施</a:t>
                      </a:r>
                      <a:endParaRPr kumimoji="1" lang="ja-JP" altLang="en-US" sz="1000" b="1" u="none" strike="sngStrik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・カーボンニュートラル・ライフサイエンス等の新技術を活用するスタートアップの創出・成長支援</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・うめきたエリアを人、シーズ、課題等のイノベーションの源泉が集結する中心地としての機能強化</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・地域のディープテック支援機能の強化や「</a:t>
                      </a:r>
                      <a:r>
                        <a:rPr kumimoji="1" lang="en-US" altLang="ja-JP" sz="1000" b="1" dirty="0">
                          <a:solidFill>
                            <a:schemeClr val="tx1"/>
                          </a:solidFill>
                        </a:rPr>
                        <a:t>Global Startup EXPO 2025</a:t>
                      </a:r>
                      <a:r>
                        <a:rPr kumimoji="1" lang="ja-JP" altLang="en-US" sz="1000" b="1" dirty="0">
                          <a:solidFill>
                            <a:schemeClr val="tx1"/>
                          </a:solidFill>
                        </a:rPr>
                        <a:t>」（仮）の開催を契機とした機運醸成・発信強化</a:t>
                      </a:r>
                      <a:endParaRPr kumimoji="1" lang="en-US" altLang="ja-JP" sz="1000" b="1"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442808"/>
            <a:ext cx="1" cy="24595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4648740"/>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45215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万博を契機にスタートアップが活躍できる方策の具体化</a:t>
            </a:r>
          </a:p>
          <a:p>
            <a:r>
              <a:rPr kumimoji="1" lang="ja-JP" altLang="en-US" sz="1000" dirty="0">
                <a:latin typeface="+mn-ea"/>
              </a:rPr>
              <a:t>▷</a:t>
            </a:r>
            <a:r>
              <a:rPr kumimoji="1" lang="ja-JP" altLang="en-US" sz="1000" dirty="0"/>
              <a:t>社会機運や投資環境の未成熟</a:t>
            </a:r>
          </a:p>
        </p:txBody>
      </p:sp>
      <p:graphicFrame>
        <p:nvGraphicFramePr>
          <p:cNvPr id="15" name="表 14"/>
          <p:cNvGraphicFramePr>
            <a:graphicFrameLocks noGrp="1"/>
          </p:cNvGraphicFramePr>
          <p:nvPr>
            <p:extLst>
              <p:ext uri="{D42A27DB-BD31-4B8C-83A1-F6EECF244321}">
                <p14:modId xmlns:p14="http://schemas.microsoft.com/office/powerpoint/2010/main" val="1897293537"/>
              </p:ext>
            </p:extLst>
          </p:nvPr>
        </p:nvGraphicFramePr>
        <p:xfrm>
          <a:off x="511620" y="5015929"/>
          <a:ext cx="9360000" cy="173844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668754">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ea"/>
                          <a:ea typeface="+mn-ea"/>
                          <a:cs typeface="+mn-cs"/>
                        </a:rPr>
                        <a:t>▶スタートアップの創出・育成と万博での革新的な技術・サービスの世界への発信</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00" u="none" dirty="0">
                          <a:solidFill>
                            <a:schemeClr val="tx1"/>
                          </a:solidFill>
                          <a:latin typeface="+mn-ea"/>
                          <a:ea typeface="+mn-ea"/>
                        </a:rPr>
                        <a:t>「</a:t>
                      </a:r>
                      <a:r>
                        <a:rPr kumimoji="1" lang="en-US" altLang="ja-JP" sz="1000" u="none" dirty="0">
                          <a:solidFill>
                            <a:schemeClr val="tx1"/>
                          </a:solidFill>
                          <a:latin typeface="+mn-ea"/>
                          <a:ea typeface="+mn-ea"/>
                        </a:rPr>
                        <a:t>Global Startup </a:t>
                      </a:r>
                      <a:r>
                        <a:rPr kumimoji="1" lang="ja-JP" altLang="en-US" sz="1000" u="none" dirty="0">
                          <a:solidFill>
                            <a:schemeClr val="tx1"/>
                          </a:solidFill>
                          <a:latin typeface="+mn-ea"/>
                          <a:ea typeface="+mn-ea"/>
                        </a:rPr>
                        <a:t> </a:t>
                      </a:r>
                      <a:r>
                        <a:rPr kumimoji="1" lang="en-US" altLang="ja-JP" sz="1000" u="none" dirty="0">
                          <a:solidFill>
                            <a:schemeClr val="tx1"/>
                          </a:solidFill>
                          <a:latin typeface="+mn-ea"/>
                          <a:ea typeface="+mn-ea"/>
                        </a:rPr>
                        <a:t>EXPO2025</a:t>
                      </a:r>
                      <a:r>
                        <a:rPr kumimoji="1" lang="ja-JP" altLang="en-US" sz="1000" u="none" dirty="0">
                          <a:solidFill>
                            <a:schemeClr val="tx1"/>
                          </a:solidFill>
                          <a:latin typeface="+mn-ea"/>
                          <a:ea typeface="+mn-ea"/>
                        </a:rPr>
                        <a:t>」</a:t>
                      </a:r>
                      <a:r>
                        <a:rPr kumimoji="1" lang="en-US" altLang="ja-JP" sz="1000" u="none" dirty="0">
                          <a:solidFill>
                            <a:schemeClr val="tx1"/>
                          </a:solidFill>
                          <a:latin typeface="+mn-ea"/>
                          <a:ea typeface="+mn-ea"/>
                        </a:rPr>
                        <a:t>(</a:t>
                      </a:r>
                      <a:r>
                        <a:rPr kumimoji="1" lang="ja-JP" altLang="en-US" sz="1000" u="none" dirty="0">
                          <a:solidFill>
                            <a:schemeClr val="tx1"/>
                          </a:solidFill>
                          <a:latin typeface="+mn-ea"/>
                          <a:ea typeface="+mn-ea"/>
                        </a:rPr>
                        <a:t>仮）をトップクラスのスタートアップや投資家等が参加する世界最高峰レベルで</a:t>
                      </a:r>
                      <a:r>
                        <a:rPr kumimoji="1" lang="ja-JP" altLang="en-US" sz="1000" u="none" strike="noStrike" dirty="0">
                          <a:solidFill>
                            <a:schemeClr val="tx1"/>
                          </a:solidFill>
                          <a:latin typeface="+mn-ea"/>
                          <a:ea typeface="+mn-ea"/>
                        </a:rPr>
                        <a:t>開催するとともに</a:t>
                      </a:r>
                      <a:r>
                        <a:rPr kumimoji="1" lang="ja-JP" altLang="en-US" sz="1000" u="none" dirty="0">
                          <a:solidFill>
                            <a:schemeClr val="tx1"/>
                          </a:solidFill>
                          <a:latin typeface="+mn-ea"/>
                          <a:ea typeface="+mn-ea"/>
                        </a:rPr>
                        <a:t>、機運醸成のため</a:t>
                      </a:r>
                      <a:r>
                        <a:rPr kumimoji="1" lang="ja-JP" altLang="en-US" sz="1000" u="none" strike="noStrike" dirty="0">
                          <a:solidFill>
                            <a:schemeClr val="tx1"/>
                          </a:solidFill>
                          <a:latin typeface="+mn-ea"/>
                          <a:ea typeface="+mn-ea"/>
                        </a:rPr>
                        <a:t>に</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プレ　イベント開催</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・万博を機に成長を図ろうとするスタートアップに対するアクセラレーションプログラム等の国の行う支援事業を、万博と関連付けて集中実施</a:t>
                      </a:r>
                      <a:endParaRPr kumimoji="1" lang="en-US" altLang="ja-JP" sz="1000" b="0" i="0" u="none" strike="noStrike" kern="1200" cap="none" spc="0" normalizeH="0" baseline="0" noProof="0" dirty="0">
                        <a:ln>
                          <a:noFill/>
                        </a:ln>
                        <a:solidFill>
                          <a:schemeClr val="tx1"/>
                        </a:solidFill>
                        <a:effectLst/>
                        <a:uLnTx/>
                        <a:uFillTx/>
                        <a:latin typeface="+mn-ea"/>
                        <a:ea typeface="+mn-ea"/>
                        <a:cs typeface="+mn-cs"/>
                      </a:endParaRPr>
                    </a:p>
                  </a:txBody>
                  <a:tcPr marT="144000" marB="108000">
                    <a:solidFill>
                      <a:schemeClr val="accent1">
                        <a:lumMod val="20000"/>
                        <a:lumOff val="80000"/>
                      </a:schemeClr>
                    </a:solidFill>
                  </a:tcPr>
                </a:tc>
                <a:extLst>
                  <a:ext uri="{0D108BD9-81ED-4DB2-BD59-A6C34878D82A}">
                    <a16:rowId xmlns:a16="http://schemas.microsoft.com/office/drawing/2014/main" val="2742932997"/>
                  </a:ext>
                </a:extLst>
              </a:tr>
              <a:tr h="810934">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schemeClr val="tx1"/>
                          </a:solidFill>
                          <a:effectLst/>
                          <a:uLnTx/>
                          <a:uFillTx/>
                          <a:latin typeface="+mn-ea"/>
                          <a:ea typeface="+mn-ea"/>
                          <a:cs typeface="+mn-cs"/>
                        </a:rPr>
                        <a:t>万博での取組みを継承し、世界トップレベルのスタートアップ集積拠点を実現するため、スタートアップの創出・育成を強力に推進</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・グローバル・カンファレンスの継続開催</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・ディープテック分野への支援を中心に、グローバル拠点都市に対するスタートアップ創出に係る財政支援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・グローバル拠点都市の</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2025</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年度以降の継続指定</a:t>
                      </a:r>
                      <a:endParaRPr kumimoji="1" lang="ja-JP" altLang="en-US" sz="1000" b="0" dirty="0">
                        <a:solidFill>
                          <a:schemeClr val="tx1"/>
                        </a:solidFill>
                        <a:latin typeface="+mn-ea"/>
                        <a:ea typeface="+mn-ea"/>
                      </a:endParaRPr>
                    </a:p>
                  </a:txBody>
                  <a:tcPr marT="144000" marB="108000">
                    <a:solidFill>
                      <a:schemeClr val="accent1">
                        <a:lumMod val="20000"/>
                        <a:lumOff val="80000"/>
                      </a:schemeClr>
                    </a:solidFill>
                  </a:tcPr>
                </a:tc>
                <a:extLst>
                  <a:ext uri="{0D108BD9-81ED-4DB2-BD59-A6C34878D82A}">
                    <a16:rowId xmlns:a16="http://schemas.microsoft.com/office/drawing/2014/main" val="3677819138"/>
                  </a:ext>
                </a:extLst>
              </a:tr>
            </a:tbl>
          </a:graphicData>
        </a:graphic>
      </p:graphicFrame>
      <p:grpSp>
        <p:nvGrpSpPr>
          <p:cNvPr id="19" name="グループ化 18"/>
          <p:cNvGrpSpPr/>
          <p:nvPr/>
        </p:nvGrpSpPr>
        <p:grpSpPr>
          <a:xfrm>
            <a:off x="2121850" y="4584520"/>
            <a:ext cx="2027024" cy="342401"/>
            <a:chOff x="7540340" y="5242967"/>
            <a:chExt cx="2027024" cy="342401"/>
          </a:xfrm>
        </p:grpSpPr>
        <p:sp>
          <p:nvSpPr>
            <p:cNvPr id="25" name="正方形/長方形 24"/>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3" name="正方形/長方形 32"/>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4" name="正方形/長方形 33"/>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1579273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ja-JP" altLang="en-US" sz="4000" dirty="0">
                <a:latin typeface="BIZ UDPゴシック" panose="020B0400000000000000" pitchFamily="50" charset="-128"/>
                <a:ea typeface="BIZ UDPゴシック" panose="020B0400000000000000" pitchFamily="50" charset="-128"/>
              </a:rPr>
              <a:t>５　観光・文化、おもてなし</a:t>
            </a:r>
            <a:endParaRPr lang="ja-JP" altLang="en-US" sz="2800"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889915" y="4707242"/>
            <a:ext cx="6300793" cy="1554272"/>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⑪ 多様な都市魅力の創出・発信</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⑫　移動の利便性</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　水上交通ネットワークの構築</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　ユニバーサルデザイン（ＵＤ）タクシーの普及促進</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⑬　空港運用の強化</a:t>
            </a:r>
          </a:p>
        </p:txBody>
      </p:sp>
      <p:sp>
        <p:nvSpPr>
          <p:cNvPr id="2" name="スライド番号プレースホルダー 1"/>
          <p:cNvSpPr>
            <a:spLocks noGrp="1"/>
          </p:cNvSpPr>
          <p:nvPr>
            <p:ph type="sldNum" sz="quarter" idx="12"/>
          </p:nvPr>
        </p:nvSpPr>
        <p:spPr>
          <a:xfrm>
            <a:off x="7812484" y="6800123"/>
            <a:ext cx="2268141" cy="383297"/>
          </a:xfrm>
        </p:spPr>
        <p:txBody>
          <a:bodyPr/>
          <a:lstStyle/>
          <a:p>
            <a:r>
              <a:rPr kumimoji="1" lang="en-US" altLang="ja-JP" dirty="0"/>
              <a:t>33</a:t>
            </a:r>
            <a:endParaRPr kumimoji="1" lang="ja-JP" altLang="en-US" dirty="0"/>
          </a:p>
        </p:txBody>
      </p:sp>
    </p:spTree>
    <p:extLst>
      <p:ext uri="{BB962C8B-B14F-4D97-AF65-F5344CB8AC3E}">
        <p14:creationId xmlns:p14="http://schemas.microsoft.com/office/powerpoint/2010/main" val="425217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正方形/長方形 13"/>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15" name="楕円 14"/>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a:xfrm>
            <a:off x="7812484" y="6814637"/>
            <a:ext cx="2268141"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34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正方形/長方形 5"/>
          <p:cNvSpPr/>
          <p:nvPr/>
        </p:nvSpPr>
        <p:spPr>
          <a:xfrm>
            <a:off x="1456622" y="120617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大阪・関西がわが国の「観光立国」の実現を牽引</a:t>
            </a:r>
          </a:p>
        </p:txBody>
      </p:sp>
      <p:sp>
        <p:nvSpPr>
          <p:cNvPr id="7" name="正方形/長方形 6"/>
          <p:cNvSpPr/>
          <p:nvPr/>
        </p:nvSpPr>
        <p:spPr>
          <a:xfrm>
            <a:off x="3482491" y="69860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角丸四角形 7"/>
          <p:cNvSpPr/>
          <p:nvPr/>
        </p:nvSpPr>
        <p:spPr>
          <a:xfrm>
            <a:off x="1294518" y="1970651"/>
            <a:ext cx="712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多彩な観光資源を活かし、訪日外客数</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6,000</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万人の達成に貢献する大阪・関西へ</a:t>
            </a:r>
            <a:endPar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9" name="図 8"/>
          <p:cNvPicPr>
            <a:picLocks noChangeAspect="1"/>
          </p:cNvPicPr>
          <p:nvPr/>
        </p:nvPicPr>
        <p:blipFill>
          <a:blip r:embed="rId2"/>
          <a:stretch>
            <a:fillRect/>
          </a:stretch>
        </p:blipFill>
        <p:spPr>
          <a:xfrm>
            <a:off x="5011874" y="2835891"/>
            <a:ext cx="4248579" cy="3117947"/>
          </a:xfrm>
          <a:prstGeom prst="rect">
            <a:avLst/>
          </a:prstGeom>
        </p:spPr>
      </p:pic>
      <p:sp>
        <p:nvSpPr>
          <p:cNvPr id="10" name="テキスト ボックス 9"/>
          <p:cNvSpPr txBox="1"/>
          <p:nvPr/>
        </p:nvSpPr>
        <p:spPr>
          <a:xfrm>
            <a:off x="1294518" y="2877715"/>
            <a:ext cx="3635046" cy="2492990"/>
          </a:xfrm>
          <a:prstGeom prst="rect">
            <a:avLst/>
          </a:prstGeom>
          <a:noFill/>
        </p:spPr>
        <p:txBody>
          <a:bodyPr wrap="square" rtlCol="0">
            <a:spAutoFit/>
          </a:bodyPr>
          <a:lstStyle/>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万博に向けて世界第一級の文化・観光拠点を形成。</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多様な観光ニーズに対応した広域観光ルートの充実をはかり、万博来訪者をはじめ観光客の大阪・関西から日本各地への周遊・滞在を促進。</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8900" lvl="0" indent="-88900">
              <a:defRPr/>
            </a:pPr>
            <a:r>
              <a:rPr lang="ja-JP" altLang="en-US" sz="1200" dirty="0">
                <a:latin typeface="BIZ UDPゴシック" panose="020B0400000000000000" pitchFamily="50" charset="-128"/>
                <a:ea typeface="BIZ UDPゴシック" panose="020B0400000000000000" pitchFamily="50" charset="-128"/>
              </a:rPr>
              <a:t>► 世界各国からの来訪者の玄関口となる関西国際空港の受入体制を万全にするとともに、移動の利便性を高めることで、快適に観光・滞在してもらえるよう、おもてなしの心をもってお迎えする。</a:t>
            </a:r>
            <a:endParaRPr lang="en-US" altLang="ja-JP" sz="1200" dirty="0">
              <a:latin typeface="BIZ UDPゴシック" panose="020B0400000000000000" pitchFamily="50" charset="-128"/>
              <a:ea typeface="BIZ UDPゴシック" panose="020B0400000000000000" pitchFamily="50"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IR</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の実現等、さらなるにぎわいや活力を創出。</a:t>
            </a:r>
            <a:b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大阪・関西が訪日外客数</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6,000</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万人の達成に貢献。</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平行四辺形 10"/>
          <p:cNvSpPr/>
          <p:nvPr/>
        </p:nvSpPr>
        <p:spPr>
          <a:xfrm>
            <a:off x="4939560" y="4042450"/>
            <a:ext cx="1573407" cy="365778"/>
          </a:xfrm>
          <a:prstGeom prst="parallelogram">
            <a:avLst>
              <a:gd name="adj" fmla="val 73387"/>
            </a:avLst>
          </a:prstGeom>
          <a:solidFill>
            <a:schemeClr val="accent5"/>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大阪・関西から</a:t>
            </a:r>
            <a:endParaRPr kumimoji="1" lang="en-US" altLang="ja-JP"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日本各地へ！</a:t>
            </a:r>
          </a:p>
        </p:txBody>
      </p:sp>
      <p:sp>
        <p:nvSpPr>
          <p:cNvPr id="12" name="正方形/長方形 11"/>
          <p:cNvSpPr/>
          <p:nvPr/>
        </p:nvSpPr>
        <p:spPr>
          <a:xfrm>
            <a:off x="412706" y="706091"/>
            <a:ext cx="4673643"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「観光・文化、おもてなし」分野における未来社会の姿</a:t>
            </a:r>
          </a:p>
        </p:txBody>
      </p:sp>
    </p:spTree>
    <p:extLst>
      <p:ext uri="{BB962C8B-B14F-4D97-AF65-F5344CB8AC3E}">
        <p14:creationId xmlns:p14="http://schemas.microsoft.com/office/powerpoint/2010/main" val="1931451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791188029"/>
              </p:ext>
            </p:extLst>
          </p:nvPr>
        </p:nvGraphicFramePr>
        <p:xfrm>
          <a:off x="280329" y="1603263"/>
          <a:ext cx="9540000" cy="464677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46777">
                <a:tc>
                  <a:txBody>
                    <a:bodyPr/>
                    <a:lstStyle/>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ja-JP" altLang="en-US" sz="1300" b="1" u="none" strike="noStrike" baseline="0" dirty="0">
                          <a:solidFill>
                            <a:schemeClr val="tx1"/>
                          </a:solidFill>
                          <a:latin typeface="BIZ UDPゴシック" panose="020B0400000000000000" pitchFamily="50" charset="-128"/>
                          <a:ea typeface="BIZ UDPゴシック" panose="020B0400000000000000" pitchFamily="50" charset="-128"/>
                        </a:rPr>
                        <a:t>成長・飛躍</a:t>
                      </a:r>
                      <a:r>
                        <a:rPr lang="ja-JP" altLang="en-US" sz="1300" b="1" u="none" dirty="0">
                          <a:solidFill>
                            <a:schemeClr val="tx1"/>
                          </a:solidFill>
                          <a:latin typeface="BIZ UDPゴシック" panose="020B0400000000000000" pitchFamily="50" charset="-128"/>
                          <a:ea typeface="BIZ UDPゴシック" panose="020B0400000000000000" pitchFamily="50" charset="-128"/>
                        </a:rPr>
                        <a:t>に向けた取組みスタート</a:t>
                      </a:r>
                    </a:p>
                    <a:p>
                      <a:pPr marL="0" indent="0" defTabSz="443194">
                        <a:lnSpc>
                          <a:spcPct val="100000"/>
                        </a:lnSpc>
                        <a:spcBef>
                          <a:spcPts val="0"/>
                        </a:spcBef>
                        <a:spcAft>
                          <a:spcPts val="0"/>
                        </a:spcAft>
                        <a:defRPr/>
                      </a:pP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a:t>
                      </a:r>
                      <a:r>
                        <a:rPr lang="ja-JP" altLang="en-US" sz="1100" b="0" u="none" dirty="0">
                          <a:solidFill>
                            <a:schemeClr val="tx1"/>
                          </a:solidFill>
                          <a:latin typeface="BIZ UDPゴシック" panose="020B0400000000000000" pitchFamily="50" charset="-128"/>
                          <a:ea typeface="BIZ UDPゴシック" panose="020B0400000000000000" pitchFamily="50" charset="-128"/>
                        </a:rPr>
                        <a:t>新型コロナの水際対策の</a:t>
                      </a: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終了等</a:t>
                      </a:r>
                      <a:r>
                        <a:rPr lang="ja-JP" altLang="en-US" sz="1100" b="0" u="none" dirty="0">
                          <a:solidFill>
                            <a:schemeClr val="tx1"/>
                          </a:solidFill>
                          <a:latin typeface="BIZ UDPゴシック" panose="020B0400000000000000" pitchFamily="50" charset="-128"/>
                          <a:ea typeface="BIZ UDPゴシック" panose="020B0400000000000000" pitchFamily="50" charset="-128"/>
                        </a:rPr>
                        <a:t>により、イン</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  バウンド需要が</a:t>
                      </a:r>
                      <a:r>
                        <a:rPr lang="ja-JP" altLang="en-US" sz="1100" b="0" u="none" strike="noStrike" baseline="0" dirty="0">
                          <a:solidFill>
                            <a:schemeClr val="tx1"/>
                          </a:solidFill>
                          <a:latin typeface="BIZ UDPゴシック" panose="020B0400000000000000" pitchFamily="50" charset="-128"/>
                          <a:ea typeface="BIZ UDPゴシック" panose="020B0400000000000000" pitchFamily="50" charset="-128"/>
                        </a:rPr>
                        <a:t>回復</a:t>
                      </a:r>
                      <a:endParaRPr lang="en-US" altLang="ja-JP" sz="1100" b="0" u="none" strike="noStrike"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a:t>
                      </a:r>
                      <a:r>
                        <a:rPr kumimoji="1" lang="ja-JP" altLang="en-US" sz="1100" b="0" u="none" strike="noStrike" baseline="0" dirty="0">
                          <a:solidFill>
                            <a:schemeClr val="tx1"/>
                          </a:solidFill>
                          <a:latin typeface="BIZ UDPゴシック" panose="020B0400000000000000" pitchFamily="50" charset="-128"/>
                          <a:ea typeface="BIZ UDPゴシック" panose="020B0400000000000000" pitchFamily="50" charset="-128"/>
                        </a:rPr>
                        <a:t>観光誘客を図るための</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取組みの推</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進</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・大阪・関西を訪れる旅行者の安全・安心の確保、</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ICT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活用・強化</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・２０２３年</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７貿易大臣会合の大阪府・堺市での</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開催</a:t>
                      </a:r>
                      <a:endParaRPr kumimoji="1" lang="en-US" altLang="ja-JP" sz="1100" b="0" i="0" u="none" strike="dbl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・大阪・関西の文化芸術活動の回復・活性化に向</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けた取組みの推進</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世界第一級の文化・観光拠点を形成</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・全国最多の世界遺産、伝統芸能やアートなど、</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　大阪・関西の歴史的資源や文化芸術の魅力発信</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・大阪・関西の魅力を体感できる観光</a:t>
                      </a:r>
                      <a:r>
                        <a:rPr lang="en-US" altLang="ja-JP" sz="1100" b="0" dirty="0">
                          <a:solidFill>
                            <a:schemeClr val="tx1"/>
                          </a:solidFill>
                          <a:latin typeface="BIZ UDPゴシック" panose="020B0400000000000000" pitchFamily="50" charset="-128"/>
                          <a:ea typeface="BIZ UDPゴシック" panose="020B0400000000000000" pitchFamily="50" charset="-128"/>
                        </a:rPr>
                        <a:t>DX</a:t>
                      </a:r>
                      <a:r>
                        <a:rPr lang="ja-JP" altLang="en-US" sz="1100" b="0" dirty="0">
                          <a:solidFill>
                            <a:schemeClr val="tx1"/>
                          </a:solidFill>
                          <a:latin typeface="BIZ UDPゴシック" panose="020B0400000000000000" pitchFamily="50" charset="-128"/>
                          <a:ea typeface="BIZ UDPゴシック" panose="020B0400000000000000" pitchFamily="50" charset="-128"/>
                        </a:rPr>
                        <a:t>の推進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・安全・安心に滞在できる都市の実現</a:t>
                      </a:r>
                    </a:p>
                    <a:p>
                      <a:pPr marL="0" indent="0" defTabSz="443194">
                        <a:lnSpc>
                          <a:spcPct val="100000"/>
                        </a:lnSpc>
                        <a:spcBef>
                          <a:spcPts val="0"/>
                        </a:spcBef>
                        <a:spcAft>
                          <a:spcPts val="0"/>
                        </a:spcAft>
                        <a:defRPr/>
                      </a:pPr>
                      <a:endParaRPr lang="ja-JP" altLang="en-US" sz="1100" b="1" dirty="0">
                        <a:solidFill>
                          <a:schemeClr val="tx1"/>
                        </a:solidFill>
                        <a:latin typeface="BIZ UDPゴシック" panose="020B0400000000000000" pitchFamily="50" charset="-128"/>
                        <a:ea typeface="BIZ UDPゴシック" panose="020B0400000000000000" pitchFamily="50" charset="-128"/>
                      </a:endParaRPr>
                    </a:p>
                    <a:p>
                      <a:pPr marL="108000" indent="-45720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□万博来訪者の大阪・関西、日本各地への周遊・滞在を促進</a:t>
                      </a: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・食、歴史、文化芸術、スポーツ、エンタメなど大</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　阪・関西の多種多様な地域資源を活かした周遊</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　観光、滞在促進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・広域周遊に繋げる観光ルートの整備・充実</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訪日外客数</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6,000</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万人</a:t>
                      </a:r>
                      <a:r>
                        <a:rPr kumimoji="1" lang="ja-JP" altLang="en-US"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の目標達成に向け、大阪・関西が牽引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800" b="1" dirty="0">
                          <a:solidFill>
                            <a:schemeClr val="tx1"/>
                          </a:solidFill>
                          <a:latin typeface="BIZ UDPゴシック" panose="020B0400000000000000" pitchFamily="50" charset="-128"/>
                          <a:ea typeface="BIZ UDPゴシック" panose="020B0400000000000000" pitchFamily="50" charset="-128"/>
                        </a:rPr>
                        <a:t>　＊「明日の日本を支える観光ビジョン」</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・世界基準の都市魅力発信拠点を整備</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・世界最高水準の成長型</a:t>
                      </a:r>
                      <a:r>
                        <a:rPr kumimoji="1" lang="en-US" altLang="ja-JP" sz="110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dirty="0">
                          <a:solidFill>
                            <a:schemeClr val="tx1"/>
                          </a:solidFill>
                          <a:latin typeface="BIZ UDPゴシック" panose="020B0400000000000000" pitchFamily="50" charset="-128"/>
                          <a:ea typeface="BIZ UDPゴシック" panose="020B0400000000000000" pitchFamily="50" charset="-128"/>
                        </a:rPr>
                        <a:t>（夢洲）</a:t>
                      </a:r>
                      <a:r>
                        <a:rPr kumimoji="1" lang="ja-JP" altLang="en-US" sz="1100" u="none" strike="noStrike" dirty="0">
                          <a:solidFill>
                            <a:schemeClr val="tx1"/>
                          </a:solidFill>
                          <a:latin typeface="BIZ UDPゴシック" panose="020B0400000000000000" pitchFamily="50" charset="-128"/>
                          <a:ea typeface="BIZ UDPゴシック" panose="020B0400000000000000" pitchFamily="50" charset="-128"/>
                        </a:rPr>
                        <a:t>の開業</a:t>
                      </a:r>
                      <a:endParaRPr kumimoji="1" lang="en-US" altLang="ja-JP" sz="1100" u="none" strike="sngStrik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・大規模アリーナを中核とした大阪・関西を代表</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　する新たなスポーツ・文化の拠点を整備</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rgbClr val="FF0000"/>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（吹田市</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⑪　多様な都市魅力の創出・発信　～大阪・関西の都市魅力の創出・発信～</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観光産業や文化・芸術活動等の活性化に向け、大阪・関西万博を呼び水に、食、歴史、文化など、大阪・関西が持つ多彩な観光資源を発信し、さらには全国への誘客につなげることで、わが国の観光立国の実現に大きく寄与することをめざす。</a:t>
            </a:r>
          </a:p>
        </p:txBody>
      </p:sp>
      <p:pic>
        <p:nvPicPr>
          <p:cNvPr id="18" name="図 17">
            <a:extLst>
              <a:ext uri="{FF2B5EF4-FFF2-40B4-BE49-F238E27FC236}">
                <a16:creationId xmlns:a16="http://schemas.microsoft.com/office/drawing/2014/main" id="{A83389CB-4AB6-4770-8988-11D25DB5174F}"/>
              </a:ext>
            </a:extLst>
          </p:cNvPr>
          <p:cNvPicPr>
            <a:picLocks noChangeAspect="1"/>
          </p:cNvPicPr>
          <p:nvPr/>
        </p:nvPicPr>
        <p:blipFill>
          <a:blip r:embed="rId3"/>
          <a:stretch>
            <a:fillRect/>
          </a:stretch>
        </p:blipFill>
        <p:spPr>
          <a:xfrm>
            <a:off x="3751509" y="4093414"/>
            <a:ext cx="2525559" cy="1656000"/>
          </a:xfrm>
          <a:prstGeom prst="rect">
            <a:avLst/>
          </a:prstGeom>
        </p:spPr>
      </p:pic>
      <p:sp>
        <p:nvSpPr>
          <p:cNvPr id="19" name="ホームベース 18"/>
          <p:cNvSpPr/>
          <p:nvPr/>
        </p:nvSpPr>
        <p:spPr>
          <a:xfrm>
            <a:off x="3553198" y="5793393"/>
            <a:ext cx="2823294" cy="354533"/>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kumimoji="1"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ja-JP" altLang="en-US" sz="800" dirty="0">
                <a:solidFill>
                  <a:schemeClr val="tx1"/>
                </a:solidFill>
                <a:latin typeface="BIZ UDPゴシック" panose="020B0400000000000000" pitchFamily="50" charset="-128"/>
                <a:ea typeface="BIZ UDPゴシック" panose="020B0400000000000000" pitchFamily="50" charset="-128"/>
              </a:rPr>
              <a:t>＊関西観光本部「</a:t>
            </a:r>
            <a:r>
              <a:rPr kumimoji="1" lang="en-US" altLang="ja-JP" sz="800" dirty="0">
                <a:solidFill>
                  <a:schemeClr val="tx1"/>
                </a:solidFill>
                <a:latin typeface="BIZ UDPゴシック" panose="020B0400000000000000" pitchFamily="50" charset="-128"/>
                <a:ea typeface="BIZ UDPゴシック" panose="020B0400000000000000" pitchFamily="50" charset="-128"/>
              </a:rPr>
              <a:t>THE EXCITING KANSAI</a:t>
            </a:r>
            <a:r>
              <a:rPr kumimoji="1" lang="ja-JP" altLang="en-US" sz="800" dirty="0">
                <a:solidFill>
                  <a:schemeClr val="tx1"/>
                </a:solidFill>
                <a:latin typeface="BIZ UDPゴシック" panose="020B0400000000000000" pitchFamily="50" charset="-128"/>
                <a:ea typeface="BIZ UDPゴシック" panose="020B0400000000000000" pitchFamily="50" charset="-128"/>
              </a:rPr>
              <a:t>」に</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9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基づき府で作成</a:t>
            </a:r>
          </a:p>
        </p:txBody>
      </p:sp>
      <p:sp>
        <p:nvSpPr>
          <p:cNvPr id="21" name="ホームベース 20"/>
          <p:cNvSpPr/>
          <p:nvPr/>
        </p:nvSpPr>
        <p:spPr>
          <a:xfrm>
            <a:off x="7299017" y="4684125"/>
            <a:ext cx="1786982" cy="652539"/>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▲アリーナ（イメージ）</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事業予定者決定時の提案イメージ</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（令和３年５月</a:t>
            </a:r>
            <a:r>
              <a:rPr kumimoji="1" lang="en-US" altLang="ja-JP" sz="800" b="1" dirty="0">
                <a:solidFill>
                  <a:schemeClr val="tx1"/>
                </a:solidFill>
                <a:latin typeface="BIZ UDPゴシック" panose="020B0400000000000000" pitchFamily="50" charset="-128"/>
                <a:ea typeface="BIZ UDPゴシック" panose="020B0400000000000000" pitchFamily="50" charset="-128"/>
              </a:rPr>
              <a:t>19</a:t>
            </a:r>
            <a:r>
              <a:rPr kumimoji="1" lang="ja-JP" altLang="en-US" sz="800" b="1" dirty="0">
                <a:solidFill>
                  <a:schemeClr val="tx1"/>
                </a:solidFill>
                <a:latin typeface="BIZ UDPゴシック" panose="020B0400000000000000" pitchFamily="50" charset="-128"/>
                <a:ea typeface="BIZ UDPゴシック" panose="020B0400000000000000" pitchFamily="50" charset="-128"/>
              </a:rPr>
              <a:t>日時点）</a:t>
            </a:r>
          </a:p>
        </p:txBody>
      </p:sp>
      <p:pic>
        <p:nvPicPr>
          <p:cNvPr id="15" name="図 14">
            <a:extLst>
              <a:ext uri="{FF2B5EF4-FFF2-40B4-BE49-F238E27FC236}">
                <a16:creationId xmlns:a16="http://schemas.microsoft.com/office/drawing/2014/main" id="{85BC054D-DF13-41DC-806C-882F6FB39B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9728" y="3464774"/>
            <a:ext cx="2525559" cy="1306745"/>
          </a:xfrm>
          <a:prstGeom prst="rect">
            <a:avLst/>
          </a:prstGeom>
          <a:ln w="25400">
            <a:noFill/>
          </a:ln>
        </p:spPr>
      </p:pic>
    </p:spTree>
    <p:extLst>
      <p:ext uri="{BB962C8B-B14F-4D97-AF65-F5344CB8AC3E}">
        <p14:creationId xmlns:p14="http://schemas.microsoft.com/office/powerpoint/2010/main" val="2746889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4684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271542298"/>
              </p:ext>
            </p:extLst>
          </p:nvPr>
        </p:nvGraphicFramePr>
        <p:xfrm>
          <a:off x="511620" y="3851687"/>
          <a:ext cx="9360001" cy="1064192"/>
        </p:xfrm>
        <a:graphic>
          <a:graphicData uri="http://schemas.openxmlformats.org/drawingml/2006/table">
            <a:tbl>
              <a:tblPr bandRow="1">
                <a:tableStyleId>{5940675A-B579-460E-94D1-54222C63F5DA}</a:tableStyleId>
              </a:tblPr>
              <a:tblGrid>
                <a:gridCol w="1592483">
                  <a:extLst>
                    <a:ext uri="{9D8B030D-6E8A-4147-A177-3AD203B41FA5}">
                      <a16:colId xmlns:a16="http://schemas.microsoft.com/office/drawing/2014/main" val="525926817"/>
                    </a:ext>
                  </a:extLst>
                </a:gridCol>
                <a:gridCol w="7767518">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5</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大阪・関西万博を契機とした全国への誘客促進＜内閣官房、国交省＞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「⽇本博</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」の展開＜文科省＞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」に上記「日本博</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」に上記誘客促進について記載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「日本博</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」の活用について国と府・市で調整中</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391438711"/>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・国内外からの</a:t>
                      </a:r>
                      <a:r>
                        <a:rPr kumimoji="1" lang="ja-JP" altLang="en-US" sz="1000" b="1" u="none" strike="noStrike" baseline="0" dirty="0">
                          <a:solidFill>
                            <a:schemeClr val="tx1"/>
                          </a:solidFill>
                          <a:latin typeface="+mn-ea"/>
                          <a:ea typeface="+mn-ea"/>
                        </a:rPr>
                        <a:t>観光誘客を図るための</a:t>
                      </a:r>
                      <a:r>
                        <a:rPr kumimoji="1" lang="ja-JP" altLang="en-US" sz="1000" b="1" u="none" dirty="0">
                          <a:solidFill>
                            <a:schemeClr val="tx1"/>
                          </a:solidFill>
                          <a:latin typeface="+mn-ea"/>
                          <a:ea typeface="+mn-ea"/>
                        </a:rPr>
                        <a:t>取組みの推進、来訪者の受入環境等整備</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・大阪の文化芸術活動の</a:t>
                      </a:r>
                      <a:r>
                        <a:rPr kumimoji="1" lang="ja-JP" altLang="en-US" sz="1000" b="1" u="none" strike="noStrike" baseline="0" dirty="0">
                          <a:solidFill>
                            <a:schemeClr val="tx1"/>
                          </a:solidFill>
                          <a:latin typeface="+mn-ea"/>
                          <a:ea typeface="+mn-ea"/>
                        </a:rPr>
                        <a:t>回復・</a:t>
                      </a:r>
                      <a:r>
                        <a:rPr kumimoji="1" lang="ja-JP" altLang="en-US" sz="1000" b="1" u="none" dirty="0">
                          <a:solidFill>
                            <a:schemeClr val="tx1"/>
                          </a:solidFill>
                          <a:latin typeface="+mn-ea"/>
                          <a:ea typeface="+mn-ea"/>
                        </a:rPr>
                        <a:t>活性化を推進するため、令和</a:t>
                      </a:r>
                      <a:r>
                        <a:rPr kumimoji="1" lang="en-US" altLang="ja-JP" sz="1000" b="1" u="none" dirty="0">
                          <a:solidFill>
                            <a:schemeClr val="tx1"/>
                          </a:solidFill>
                          <a:latin typeface="+mn-ea"/>
                          <a:ea typeface="+mn-ea"/>
                        </a:rPr>
                        <a:t>5</a:t>
                      </a:r>
                      <a:r>
                        <a:rPr kumimoji="1" lang="ja-JP" altLang="en-US" sz="1000" b="1" u="none" dirty="0">
                          <a:solidFill>
                            <a:schemeClr val="tx1"/>
                          </a:solidFill>
                          <a:latin typeface="+mn-ea"/>
                          <a:ea typeface="+mn-ea"/>
                        </a:rPr>
                        <a:t>年度から地域の文化資源の魅力向上や多彩で豊かな大阪の文化芸術の魅力発信を強化する</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「大阪国際文化芸術プロジェクト」を実施</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・多様な観光・文化資源の魅力を強力に発信する大規模コンテンツ（イベント）や新規性のある仕掛けの実施</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・大阪のスポーツ資源を活用した都市魅力の向上・地域活性化に向けた取組みの実施</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国内外からの観光客の</a:t>
            </a:r>
            <a:r>
              <a:rPr kumimoji="1" lang="ja-JP" altLang="en-US" sz="1000" dirty="0">
                <a:latin typeface="+mn-ea"/>
              </a:rPr>
              <a:t>多様なニーズに対応した新たな</a:t>
            </a:r>
            <a:r>
              <a:rPr kumimoji="1" lang="ja-JP" altLang="en-US" sz="1000" dirty="0"/>
              <a:t>観光</a:t>
            </a:r>
            <a:r>
              <a:rPr kumimoji="1" lang="ja-JP" altLang="en-US" sz="1000" dirty="0">
                <a:latin typeface="+mn-ea"/>
              </a:rPr>
              <a:t>コンテンツの創出</a:t>
            </a:r>
            <a:endParaRPr kumimoji="1" lang="en-US" altLang="ja-JP" sz="1000" dirty="0"/>
          </a:p>
          <a:p>
            <a:r>
              <a:rPr kumimoji="1" lang="ja-JP" altLang="en-US" sz="1000" dirty="0">
                <a:latin typeface="+mn-ea"/>
              </a:rPr>
              <a:t>▷誰</a:t>
            </a:r>
            <a:r>
              <a:rPr kumimoji="1" lang="ja-JP" altLang="en-US" sz="1000" dirty="0"/>
              <a:t>もが安全・安心で快適に滞在できる都市の実現</a:t>
            </a:r>
            <a:endParaRPr kumimoji="1" lang="en-US" altLang="ja-JP" sz="1000" dirty="0"/>
          </a:p>
          <a:p>
            <a:r>
              <a:rPr kumimoji="1" lang="ja-JP" altLang="en-US" sz="1000" dirty="0"/>
              <a:t>▷文化芸術活動の活性化や大阪・関西の多彩で豊かな文化芸術の国内外への魅力発信</a:t>
            </a:r>
            <a:endParaRPr kumimoji="1" lang="en-US" altLang="ja-JP" sz="1000" dirty="0"/>
          </a:p>
          <a:p>
            <a:r>
              <a:rPr kumimoji="1" lang="ja-JP" altLang="en-US" sz="1000" dirty="0"/>
              <a:t>▷万博会場から広域周遊（大阪・関西、日本各地）に繋げる観光ルートの整備・充実及び国内外への情報発信</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3999021649"/>
              </p:ext>
            </p:extLst>
          </p:nvPr>
        </p:nvGraphicFramePr>
        <p:xfrm>
          <a:off x="511620" y="5417571"/>
          <a:ext cx="9360000" cy="115740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115740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rPr>
                        <a:t>▶</a:t>
                      </a:r>
                      <a:r>
                        <a:rPr kumimoji="1" lang="ja-JP" altLang="en-US" sz="1050" b="1" u="none" dirty="0">
                          <a:solidFill>
                            <a:schemeClr val="tx1"/>
                          </a:solidFill>
                          <a:latin typeface="+mn-ea"/>
                          <a:ea typeface="+mn-ea"/>
                        </a:rPr>
                        <a:t>万博開催に合わせ、大阪・関西の魅力の創出・発信に向けた支援</a:t>
                      </a:r>
                      <a:endParaRPr kumimoji="1" lang="en-US" altLang="ja-JP" sz="1050" b="1" u="none" dirty="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・最先端のデジタル技術と観光資源を融合させた新たな観光コンテンツ開発の推進</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・宿泊施設等に安全・安心・快適に滞在できるための支援の充実</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・国内外への文化芸術・スポーツの魅力発信等の取組みに対する支援の充実</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・広域周遊観光ルートの整備・充実および効果的な観光プロモーションの推進</a:t>
                      </a:r>
                      <a:endParaRPr kumimoji="1" lang="ja-JP" altLang="en-US" sz="1000" b="0" u="none" dirty="0">
                        <a:solidFill>
                          <a:schemeClr val="tx1"/>
                        </a:solidFill>
                      </a:endParaRP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259491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gray">
          <a:xfrm>
            <a:off x="362808" y="1531005"/>
            <a:ext cx="8676000"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600" dirty="0">
                <a:solidFill>
                  <a:prstClr val="black"/>
                </a:solidFill>
                <a:latin typeface="BIZ UDPゴシック" panose="020B0400000000000000" pitchFamily="50" charset="-128"/>
                <a:ea typeface="BIZ UDPゴシック" panose="020B0400000000000000" pitchFamily="50" charset="-128"/>
              </a:rPr>
              <a:t>Ⅰ</a:t>
            </a:r>
            <a:r>
              <a:rPr lang="ja-JP" altLang="en-US" sz="3600" dirty="0">
                <a:solidFill>
                  <a:prstClr val="black"/>
                </a:solidFill>
                <a:latin typeface="BIZ UDPゴシック" panose="020B0400000000000000" pitchFamily="50" charset="-128"/>
                <a:ea typeface="BIZ UDPゴシック" panose="020B0400000000000000" pitchFamily="50" charset="-128"/>
              </a:rPr>
              <a:t>　改訂にあたって</a:t>
            </a:r>
          </a:p>
        </p:txBody>
      </p:sp>
      <p:sp>
        <p:nvSpPr>
          <p:cNvPr id="7"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81228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056685530"/>
              </p:ext>
            </p:extLst>
          </p:nvPr>
        </p:nvGraphicFramePr>
        <p:xfrm>
          <a:off x="280329" y="1603263"/>
          <a:ext cx="9540000" cy="5047276"/>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47276">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□新たな水上交通ネットワークの開拓</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・海上交通の活性化に向けた社会実験を実施</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（大阪市臨海部～</a:t>
                      </a:r>
                      <a:r>
                        <a:rPr lang="ja-JP" altLang="en-US" sz="1100" u="none" strike="noStrike" baseline="0" dirty="0">
                          <a:solidFill>
                            <a:schemeClr val="tx1"/>
                          </a:solidFill>
                          <a:latin typeface="BIZ UDPゴシック" panose="020B0400000000000000" pitchFamily="50" charset="-128"/>
                          <a:ea typeface="BIZ UDPゴシック" panose="020B0400000000000000" pitchFamily="50" charset="-128"/>
                        </a:rPr>
                        <a:t>堺旧港、大阪港～神戸港</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・海と川の結節点としての中之島</a:t>
                      </a:r>
                      <a:r>
                        <a:rPr lang="en-US" altLang="ja-JP" sz="1100" u="none" dirty="0">
                          <a:solidFill>
                            <a:schemeClr val="tx1"/>
                          </a:solidFill>
                          <a:latin typeface="BIZ UDPゴシック" panose="020B0400000000000000" pitchFamily="50" charset="-128"/>
                          <a:ea typeface="BIZ UDPゴシック" panose="020B0400000000000000" pitchFamily="50" charset="-128"/>
                        </a:rPr>
                        <a:t>GATE</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ターミナルの整備</a:t>
                      </a:r>
                      <a:endParaRPr lang="en-US" altLang="ja-JP" sz="1100" u="none" strike="dblStrike" baseline="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・淀川大堰閘門整備工事（</a:t>
                      </a:r>
                      <a:r>
                        <a:rPr lang="en-US" altLang="ja-JP" sz="1100" u="none" dirty="0">
                          <a:solidFill>
                            <a:schemeClr val="tx1"/>
                          </a:solidFill>
                          <a:latin typeface="BIZ UDPゴシック" panose="020B0400000000000000" pitchFamily="50" charset="-128"/>
                          <a:ea typeface="BIZ UDPゴシック" panose="020B0400000000000000" pitchFamily="50" charset="-128"/>
                        </a:rPr>
                        <a:t>2022</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ts val="15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淀川舟運活性化協議会（２０２２年～）</a:t>
                      </a: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万博会場を起点とした水上交通ネット</a:t>
                      </a:r>
                      <a:br>
                        <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ワークの構築</a:t>
                      </a:r>
                      <a:endPar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・夢洲と大阪市内</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水の回廊</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、大阪湾内の拠点</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（堺、兵庫エリア等）がつながることで、ベイエリ</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ア</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が活性化</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・万博会場と淀川方面がつながり、「淀川舟運」が</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活性化</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□大阪と関西・西日本エリアとの水上交</a:t>
                      </a:r>
                      <a:br>
                        <a:rPr kumimoji="1" lang="en-US" altLang="ja-JP" sz="1300" b="1" dirty="0">
                          <a:solidFill>
                            <a:schemeClr val="tx1"/>
                          </a:solidFill>
                          <a:latin typeface="BIZ UDPゴシック" panose="020B0400000000000000" pitchFamily="50" charset="-128"/>
                          <a:ea typeface="BIZ UDPゴシック" panose="020B0400000000000000" pitchFamily="50" charset="-128"/>
                        </a:rPr>
                      </a:br>
                      <a:r>
                        <a:rPr kumimoji="1" lang="en-US" altLang="ja-JP" sz="13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通ネットワーク形成</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・夢洲（</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）と関西・西日本等を結ぶ水上観光ルー</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en-US" altLang="ja-JP" sz="11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トが構築</a:t>
                      </a: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⑫　移動の利便性　～水上交通ネットワークの構築～</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253916"/>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海に囲まれた万博会場の立地特性を活かし、万博会場と大阪市内、大阪湾の運行拠点をつなぐ</a:t>
            </a:r>
            <a:r>
              <a:rPr lang="ja-JP" altLang="en-US" sz="1050" dirty="0">
                <a:latin typeface="BIZ UDPゴシック" panose="020B0400000000000000" pitchFamily="50" charset="-128"/>
                <a:ea typeface="BIZ UDPゴシック" panose="020B0400000000000000" pitchFamily="50" charset="-128"/>
              </a:rPr>
              <a:t>水上交通ネットワーク</a:t>
            </a:r>
            <a:r>
              <a:rPr lang="ja-JP" altLang="en-US" sz="1050" dirty="0">
                <a:solidFill>
                  <a:prstClr val="black"/>
                </a:solidFill>
                <a:latin typeface="BIZ UDPゴシック" panose="020B0400000000000000" pitchFamily="50" charset="-128"/>
                <a:ea typeface="BIZ UDPゴシック" panose="020B0400000000000000" pitchFamily="50" charset="-128"/>
              </a:rPr>
              <a:t>の構築を進める。</a:t>
            </a:r>
          </a:p>
        </p:txBody>
      </p:sp>
      <p:grpSp>
        <p:nvGrpSpPr>
          <p:cNvPr id="15" name="グループ化 14"/>
          <p:cNvGrpSpPr/>
          <p:nvPr/>
        </p:nvGrpSpPr>
        <p:grpSpPr>
          <a:xfrm>
            <a:off x="578657" y="3829347"/>
            <a:ext cx="2447918" cy="2015289"/>
            <a:chOff x="1317274" y="4114689"/>
            <a:chExt cx="2447918" cy="2015289"/>
          </a:xfrm>
        </p:grpSpPr>
        <p:grpSp>
          <p:nvGrpSpPr>
            <p:cNvPr id="16" name="グループ化 15"/>
            <p:cNvGrpSpPr/>
            <p:nvPr/>
          </p:nvGrpSpPr>
          <p:grpSpPr>
            <a:xfrm>
              <a:off x="1317274" y="4125723"/>
              <a:ext cx="2390177" cy="2004255"/>
              <a:chOff x="1830228" y="2542072"/>
              <a:chExt cx="2390177" cy="1426013"/>
            </a:xfrm>
          </p:grpSpPr>
          <p:pic>
            <p:nvPicPr>
              <p:cNvPr id="35" name="図 34"/>
              <p:cNvPicPr>
                <a:picLocks noChangeAspect="1"/>
              </p:cNvPicPr>
              <p:nvPr/>
            </p:nvPicPr>
            <p:blipFill rotWithShape="1">
              <a:blip r:embed="rId3"/>
              <a:srcRect l="55997" t="2630" r="1" b="54484"/>
              <a:stretch/>
            </p:blipFill>
            <p:spPr>
              <a:xfrm>
                <a:off x="1830228" y="2542072"/>
                <a:ext cx="2390177" cy="1426013"/>
              </a:xfrm>
              <a:prstGeom prst="rect">
                <a:avLst/>
              </a:prstGeom>
              <a:ln>
                <a:noFill/>
              </a:ln>
            </p:spPr>
          </p:pic>
          <p:sp>
            <p:nvSpPr>
              <p:cNvPr id="36" name="正方形/長方形 35">
                <a:extLst>
                  <a:ext uri="{FF2B5EF4-FFF2-40B4-BE49-F238E27FC236}">
                    <a16:creationId xmlns:a16="http://schemas.microsoft.com/office/drawing/2014/main" id="{629137E7-C1B9-4208-BA8D-6F2122E10AF2}"/>
                  </a:ext>
                </a:extLst>
              </p:cNvPr>
              <p:cNvSpPr/>
              <p:nvPr/>
            </p:nvSpPr>
            <p:spPr>
              <a:xfrm>
                <a:off x="1983819" y="2793115"/>
                <a:ext cx="409459" cy="152133"/>
              </a:xfrm>
              <a:prstGeom prst="rect">
                <a:avLst/>
              </a:prstGeom>
              <a:solidFill>
                <a:schemeClr val="bg1">
                  <a:alpha val="70000"/>
                </a:schemeClr>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52585BD4-9DA7-4BD2-87C4-82F542D3C6A3}"/>
                  </a:ext>
                </a:extLst>
              </p:cNvPr>
              <p:cNvSpPr/>
              <p:nvPr/>
            </p:nvSpPr>
            <p:spPr>
              <a:xfrm>
                <a:off x="3858778" y="2660462"/>
                <a:ext cx="313475" cy="1095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京都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17" name="正方形/長方形 16">
              <a:extLst>
                <a:ext uri="{FF2B5EF4-FFF2-40B4-BE49-F238E27FC236}">
                  <a16:creationId xmlns:a16="http://schemas.microsoft.com/office/drawing/2014/main" id="{629137E7-C1B9-4208-BA8D-6F2122E10AF2}"/>
                </a:ext>
              </a:extLst>
            </p:cNvPr>
            <p:cNvSpPr/>
            <p:nvPr/>
          </p:nvSpPr>
          <p:spPr>
            <a:xfrm>
              <a:off x="1926066" y="5466281"/>
              <a:ext cx="584576" cy="15390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堺旧港</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629137E7-C1B9-4208-BA8D-6F2122E10AF2}"/>
                </a:ext>
              </a:extLst>
            </p:cNvPr>
            <p:cNvSpPr/>
            <p:nvPr/>
          </p:nvSpPr>
          <p:spPr>
            <a:xfrm>
              <a:off x="2233508" y="4681136"/>
              <a:ext cx="331901" cy="151122"/>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23" name="フリーフォーム 22"/>
            <p:cNvSpPr/>
            <p:nvPr/>
          </p:nvSpPr>
          <p:spPr>
            <a:xfrm rot="813609">
              <a:off x="1622288" y="4871050"/>
              <a:ext cx="759294" cy="48976"/>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フリーフォーム 24"/>
            <p:cNvSpPr/>
            <p:nvPr/>
          </p:nvSpPr>
          <p:spPr>
            <a:xfrm flipV="1">
              <a:off x="2598493" y="4114689"/>
              <a:ext cx="967081" cy="765321"/>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台形 25"/>
            <p:cNvSpPr/>
            <p:nvPr/>
          </p:nvSpPr>
          <p:spPr>
            <a:xfrm rot="3162618" flipV="1">
              <a:off x="3042124" y="4365838"/>
              <a:ext cx="233337" cy="77179"/>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フリーフォーム 26"/>
            <p:cNvSpPr/>
            <p:nvPr/>
          </p:nvSpPr>
          <p:spPr>
            <a:xfrm>
              <a:off x="2247129" y="5056566"/>
              <a:ext cx="445559" cy="491450"/>
            </a:xfrm>
            <a:custGeom>
              <a:avLst/>
              <a:gdLst>
                <a:gd name="connsiteX0" fmla="*/ 147019 w 425693"/>
                <a:gd name="connsiteY0" fmla="*/ 0 h 435429"/>
                <a:gd name="connsiteX1" fmla="*/ 25099 w 425693"/>
                <a:gd name="connsiteY1" fmla="*/ 52251 h 435429"/>
                <a:gd name="connsiteX2" fmla="*/ 16390 w 425693"/>
                <a:gd name="connsiteY2" fmla="*/ 209006 h 435429"/>
                <a:gd name="connsiteX3" fmla="*/ 207979 w 425693"/>
                <a:gd name="connsiteY3" fmla="*/ 357051 h 435429"/>
                <a:gd name="connsiteX4" fmla="*/ 425693 w 425693"/>
                <a:gd name="connsiteY4" fmla="*/ 435429 h 435429"/>
                <a:gd name="connsiteX5" fmla="*/ 425693 w 425693"/>
                <a:gd name="connsiteY5" fmla="*/ 435429 h 43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693" h="435429">
                  <a:moveTo>
                    <a:pt x="147019" y="0"/>
                  </a:moveTo>
                  <a:cubicBezTo>
                    <a:pt x="96944" y="8708"/>
                    <a:pt x="46870" y="17417"/>
                    <a:pt x="25099" y="52251"/>
                  </a:cubicBezTo>
                  <a:cubicBezTo>
                    <a:pt x="3328" y="87085"/>
                    <a:pt x="-14090" y="158206"/>
                    <a:pt x="16390" y="209006"/>
                  </a:cubicBezTo>
                  <a:cubicBezTo>
                    <a:pt x="46870" y="259806"/>
                    <a:pt x="139762" y="319314"/>
                    <a:pt x="207979" y="357051"/>
                  </a:cubicBezTo>
                  <a:cubicBezTo>
                    <a:pt x="276196" y="394788"/>
                    <a:pt x="425693" y="435429"/>
                    <a:pt x="425693" y="435429"/>
                  </a:cubicBezTo>
                  <a:lnTo>
                    <a:pt x="425693" y="435429"/>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8" name="グループ化 27"/>
            <p:cNvGrpSpPr/>
            <p:nvPr/>
          </p:nvGrpSpPr>
          <p:grpSpPr>
            <a:xfrm>
              <a:off x="2732431" y="4485023"/>
              <a:ext cx="546452" cy="504408"/>
              <a:chOff x="5906813" y="3734328"/>
              <a:chExt cx="546452" cy="504408"/>
            </a:xfrm>
          </p:grpSpPr>
          <p:sp>
            <p:nvSpPr>
              <p:cNvPr id="33" name="フリーフォーム 32"/>
              <p:cNvSpPr/>
              <p:nvPr/>
            </p:nvSpPr>
            <p:spPr>
              <a:xfrm flipH="1">
                <a:off x="6407546" y="3734328"/>
                <a:ext cx="45719" cy="218279"/>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4445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フリーフォーム 33"/>
              <p:cNvSpPr/>
              <p:nvPr/>
            </p:nvSpPr>
            <p:spPr>
              <a:xfrm>
                <a:off x="5906813" y="4017665"/>
                <a:ext cx="296005" cy="221071"/>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4445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9" name="フリーフォーム 28"/>
            <p:cNvSpPr/>
            <p:nvPr/>
          </p:nvSpPr>
          <p:spPr>
            <a:xfrm>
              <a:off x="3020717" y="4679171"/>
              <a:ext cx="231425" cy="243789"/>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629137E7-C1B9-4208-BA8D-6F2122E10AF2}"/>
                </a:ext>
              </a:extLst>
            </p:cNvPr>
            <p:cNvSpPr/>
            <p:nvPr/>
          </p:nvSpPr>
          <p:spPr>
            <a:xfrm>
              <a:off x="3313569" y="4728954"/>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cxnSp>
          <p:nvCxnSpPr>
            <p:cNvPr id="31" name="直線矢印コネクタ 30"/>
            <p:cNvCxnSpPr/>
            <p:nvPr/>
          </p:nvCxnSpPr>
          <p:spPr>
            <a:xfrm flipH="1" flipV="1">
              <a:off x="3013752" y="4772842"/>
              <a:ext cx="632448" cy="1232002"/>
            </a:xfrm>
            <a:prstGeom prst="straightConnector1">
              <a:avLst/>
            </a:prstGeom>
            <a:ln w="12700">
              <a:round/>
              <a:headEnd type="none"/>
              <a:tailEnd type="triangle"/>
            </a:ln>
          </p:spPr>
          <p:style>
            <a:lnRef idx="1">
              <a:schemeClr val="dk1"/>
            </a:lnRef>
            <a:fillRef idx="0">
              <a:schemeClr val="dk1"/>
            </a:fillRef>
            <a:effectRef idx="0">
              <a:schemeClr val="dk1"/>
            </a:effectRef>
            <a:fontRef idx="minor">
              <a:schemeClr val="tx1"/>
            </a:fontRef>
          </p:style>
        </p:cxnSp>
        <p:sp>
          <p:nvSpPr>
            <p:cNvPr id="32" name="楕円 57">
              <a:extLst>
                <a:ext uri="{FF2B5EF4-FFF2-40B4-BE49-F238E27FC236}">
                  <a16:creationId xmlns:a16="http://schemas.microsoft.com/office/drawing/2014/main" id="{B9D7130E-388E-494E-B1CF-69D594C9D490}"/>
                </a:ext>
              </a:extLst>
            </p:cNvPr>
            <p:cNvSpPr>
              <a:spLocks noChangeAspect="1"/>
            </p:cNvSpPr>
            <p:nvPr/>
          </p:nvSpPr>
          <p:spPr>
            <a:xfrm>
              <a:off x="2424330" y="4944506"/>
              <a:ext cx="167027" cy="152755"/>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grpSp>
      <p:grpSp>
        <p:nvGrpSpPr>
          <p:cNvPr id="38" name="グループ化 37"/>
          <p:cNvGrpSpPr>
            <a:grpSpLocks noChangeAspect="1"/>
          </p:cNvGrpSpPr>
          <p:nvPr/>
        </p:nvGrpSpPr>
        <p:grpSpPr>
          <a:xfrm>
            <a:off x="694704" y="5484408"/>
            <a:ext cx="2330344" cy="1166130"/>
            <a:chOff x="11636945" y="4850444"/>
            <a:chExt cx="1804087" cy="1007972"/>
          </a:xfrm>
        </p:grpSpPr>
        <p:sp>
          <p:nvSpPr>
            <p:cNvPr id="39" name="正方形/長方形 38"/>
            <p:cNvSpPr/>
            <p:nvPr/>
          </p:nvSpPr>
          <p:spPr>
            <a:xfrm>
              <a:off x="11888367" y="5627102"/>
              <a:ext cx="1427775" cy="23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GATE</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全体図</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a:grpSpLocks noChangeAspect="1"/>
            </p:cNvGrpSpPr>
            <p:nvPr/>
          </p:nvGrpSpPr>
          <p:grpSpPr>
            <a:xfrm>
              <a:off x="11636945" y="4850444"/>
              <a:ext cx="1804087" cy="821214"/>
              <a:chOff x="60177" y="824041"/>
              <a:chExt cx="1904674" cy="876918"/>
            </a:xfrm>
          </p:grpSpPr>
          <p:grpSp>
            <p:nvGrpSpPr>
              <p:cNvPr id="41" name="グループ化 40">
                <a:extLst>
                  <a:ext uri="{FF2B5EF4-FFF2-40B4-BE49-F238E27FC236}">
                    <a16:creationId xmlns:a16="http://schemas.microsoft.com/office/drawing/2014/main" id="{6940BFB5-9847-4C4C-B7BF-76781C6D669C}"/>
                  </a:ext>
                </a:extLst>
              </p:cNvPr>
              <p:cNvGrpSpPr/>
              <p:nvPr/>
            </p:nvGrpSpPr>
            <p:grpSpPr>
              <a:xfrm>
                <a:off x="60177" y="824041"/>
                <a:ext cx="1904674" cy="876918"/>
                <a:chOff x="60177" y="824041"/>
                <a:chExt cx="1904674" cy="876918"/>
              </a:xfrm>
            </p:grpSpPr>
            <p:pic>
              <p:nvPicPr>
                <p:cNvPr id="43" name="図 42"/>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42" y="852035"/>
                  <a:ext cx="1865909" cy="848924"/>
                </a:xfrm>
                <a:prstGeom prst="rect">
                  <a:avLst/>
                </a:prstGeom>
              </p:spPr>
            </p:pic>
            <p:sp>
              <p:nvSpPr>
                <p:cNvPr id="44" name="テキスト ボックス 81"/>
                <p:cNvSpPr txBox="1"/>
                <p:nvPr/>
              </p:nvSpPr>
              <p:spPr>
                <a:xfrm>
                  <a:off x="674724" y="824041"/>
                  <a:ext cx="732724" cy="149371"/>
                </a:xfrm>
                <a:prstGeom prst="rect">
                  <a:avLst/>
                </a:prstGeom>
                <a:noFill/>
              </p:spPr>
              <p:txBody>
                <a:bodyPr wrap="none" rtlCol="0">
                  <a:spAutoFit/>
                </a:bodyPr>
                <a:lstStyle/>
                <a:p>
                  <a:pPr>
                    <a:spcAft>
                      <a:spcPts val="0"/>
                    </a:spcAft>
                  </a:pPr>
                  <a:r>
                    <a:rPr lang="ja-JP" sz="7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大阪市中央卸売市場</a:t>
                  </a:r>
                  <a:endParaRPr lang="ja-JP" sz="1200" b="1"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5" name="テキスト ボックス 82"/>
                <p:cNvSpPr txBox="1"/>
                <p:nvPr/>
              </p:nvSpPr>
              <p:spPr>
                <a:xfrm>
                  <a:off x="1458100" y="1136546"/>
                  <a:ext cx="445620" cy="257613"/>
                </a:xfrm>
                <a:prstGeom prst="rect">
                  <a:avLst/>
                </a:prstGeom>
                <a:noFill/>
              </p:spPr>
              <p:txBody>
                <a:bodyPr wrap="none" rtlCol="0">
                  <a:spAutoFit/>
                </a:bodyPr>
                <a:lstStyle/>
                <a:p>
                  <a:pPr>
                    <a:spcAft>
                      <a:spcPts val="0"/>
                    </a:spcAft>
                  </a:pPr>
                  <a:r>
                    <a:rPr lang="ja-JP" sz="7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ノースピア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6" name="テキスト ボックス 83"/>
                <p:cNvSpPr txBox="1"/>
                <p:nvPr/>
              </p:nvSpPr>
              <p:spPr>
                <a:xfrm>
                  <a:off x="60177" y="1223149"/>
                  <a:ext cx="517644" cy="257613"/>
                </a:xfrm>
                <a:prstGeom prst="rect">
                  <a:avLst/>
                </a:prstGeom>
                <a:noFill/>
              </p:spPr>
              <p:txBody>
                <a:bodyPr wrap="none" rtlCol="0">
                  <a:spAutoFit/>
                </a:bodyPr>
                <a:lstStyle/>
                <a:p>
                  <a:pPr>
                    <a:spcAft>
                      <a:spcPts val="0"/>
                    </a:spcAft>
                  </a:pPr>
                  <a:r>
                    <a:rPr lang="ja-JP" sz="8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サウスピア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42" name="テキスト ボックス 41"/>
              <p:cNvSpPr txBox="1"/>
              <p:nvPr/>
            </p:nvSpPr>
            <p:spPr>
              <a:xfrm>
                <a:off x="781319" y="1146045"/>
                <a:ext cx="438006" cy="257613"/>
              </a:xfrm>
              <a:prstGeom prst="rect">
                <a:avLst/>
              </a:prstGeom>
              <a:noFill/>
            </p:spPr>
            <p:txBody>
              <a:bodyPr wrap="none" rtlCol="0">
                <a:spAutoFit/>
              </a:bodyPr>
              <a:lstStyle/>
              <a:p>
                <a:pPr>
                  <a:spcAft>
                    <a:spcPts val="0"/>
                  </a:spcAft>
                </a:pPr>
                <a:r>
                  <a:rPr lang="ja-JP" sz="6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 安治川</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sp>
        <p:nvSpPr>
          <p:cNvPr id="48" name="ホームベース 47"/>
          <p:cNvSpPr/>
          <p:nvPr/>
        </p:nvSpPr>
        <p:spPr>
          <a:xfrm>
            <a:off x="2055409" y="3103951"/>
            <a:ext cx="1145808" cy="527724"/>
          </a:xfrm>
          <a:prstGeom prst="homePlate">
            <a:avLst>
              <a:gd name="adj" fmla="val 0"/>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▲淀川大堰閘門</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完成イメージ</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　　　（出典）国土交通省</a:t>
            </a:r>
          </a:p>
        </p:txBody>
      </p:sp>
      <p:pic>
        <p:nvPicPr>
          <p:cNvPr id="53" name="図 52">
            <a:extLst>
              <a:ext uri="{FF2B5EF4-FFF2-40B4-BE49-F238E27FC236}">
                <a16:creationId xmlns:a16="http://schemas.microsoft.com/office/drawing/2014/main" id="{4E5E93D2-EFE1-4567-BC51-B510E22BF5D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8849" y="3147842"/>
            <a:ext cx="1634490" cy="821259"/>
          </a:xfrm>
          <a:prstGeom prst="rect">
            <a:avLst/>
          </a:prstGeom>
        </p:spPr>
      </p:pic>
      <p:grpSp>
        <p:nvGrpSpPr>
          <p:cNvPr id="57" name="グループ化 56"/>
          <p:cNvGrpSpPr/>
          <p:nvPr/>
        </p:nvGrpSpPr>
        <p:grpSpPr>
          <a:xfrm>
            <a:off x="3766342" y="3276479"/>
            <a:ext cx="2532089" cy="2568157"/>
            <a:chOff x="4619147" y="3296413"/>
            <a:chExt cx="2532089" cy="2568157"/>
          </a:xfrm>
        </p:grpSpPr>
        <p:pic>
          <p:nvPicPr>
            <p:cNvPr id="58" name="図 57"/>
            <p:cNvPicPr>
              <a:picLocks noChangeAspect="1"/>
            </p:cNvPicPr>
            <p:nvPr/>
          </p:nvPicPr>
          <p:blipFill rotWithShape="1">
            <a:blip r:embed="rId3"/>
            <a:srcRect l="28430" t="2631" b="19531"/>
            <a:stretch/>
          </p:blipFill>
          <p:spPr>
            <a:xfrm>
              <a:off x="4619147" y="3296413"/>
              <a:ext cx="2532089" cy="2317228"/>
            </a:xfrm>
            <a:prstGeom prst="rect">
              <a:avLst/>
            </a:prstGeom>
            <a:ln>
              <a:noFill/>
            </a:ln>
          </p:spPr>
        </p:pic>
        <p:grpSp>
          <p:nvGrpSpPr>
            <p:cNvPr id="59" name="グループ化 58"/>
            <p:cNvGrpSpPr/>
            <p:nvPr/>
          </p:nvGrpSpPr>
          <p:grpSpPr>
            <a:xfrm>
              <a:off x="4671446" y="3522101"/>
              <a:ext cx="950623" cy="1388308"/>
              <a:chOff x="901464" y="-1276204"/>
              <a:chExt cx="950623" cy="1320367"/>
            </a:xfrm>
          </p:grpSpPr>
          <p:sp>
            <p:nvSpPr>
              <p:cNvPr id="75" name="正方形/長方形 74">
                <a:extLst>
                  <a:ext uri="{FF2B5EF4-FFF2-40B4-BE49-F238E27FC236}">
                    <a16:creationId xmlns:a16="http://schemas.microsoft.com/office/drawing/2014/main" id="{728163EB-F6AF-4BA7-9676-F7DEB6E0B0E0}"/>
                  </a:ext>
                </a:extLst>
              </p:cNvPr>
              <p:cNvSpPr/>
              <p:nvPr/>
            </p:nvSpPr>
            <p:spPr>
              <a:xfrm>
                <a:off x="901464" y="-91799"/>
                <a:ext cx="476512" cy="13596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淡路島</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76" name="正方形/長方形 75">
                <a:extLst>
                  <a:ext uri="{FF2B5EF4-FFF2-40B4-BE49-F238E27FC236}">
                    <a16:creationId xmlns:a16="http://schemas.microsoft.com/office/drawing/2014/main" id="{629137E7-C1B9-4208-BA8D-6F2122E10AF2}"/>
                  </a:ext>
                </a:extLst>
              </p:cNvPr>
              <p:cNvSpPr/>
              <p:nvPr/>
            </p:nvSpPr>
            <p:spPr>
              <a:xfrm>
                <a:off x="1543619" y="-1276204"/>
                <a:ext cx="308468" cy="14427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60" name="正方形/長方形 59">
              <a:extLst>
                <a:ext uri="{FF2B5EF4-FFF2-40B4-BE49-F238E27FC236}">
                  <a16:creationId xmlns:a16="http://schemas.microsoft.com/office/drawing/2014/main" id="{42AB246C-D6C3-4324-A739-9AC17F6C0836}"/>
                </a:ext>
              </a:extLst>
            </p:cNvPr>
            <p:cNvSpPr/>
            <p:nvPr/>
          </p:nvSpPr>
          <p:spPr>
            <a:xfrm>
              <a:off x="4931225" y="5521350"/>
              <a:ext cx="2201849" cy="343220"/>
            </a:xfrm>
            <a:prstGeom prst="rect">
              <a:avLst/>
            </a:prstGeom>
            <a:solidFill>
              <a:schemeClr val="bg1"/>
            </a:solidFill>
            <a:ln w="952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defTabSz="959937">
                <a:lnSpc>
                  <a:spcPts val="1200"/>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・船着場周辺の賑わい創出</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lvl="0" defTabSz="959937">
                <a:lnSpc>
                  <a:spcPts val="1200"/>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・地域資源を活かした内陸部への周遊</a:t>
              </a:r>
            </a:p>
          </p:txBody>
        </p:sp>
        <p:sp>
          <p:nvSpPr>
            <p:cNvPr id="61" name="楕円 57">
              <a:extLst>
                <a:ext uri="{FF2B5EF4-FFF2-40B4-BE49-F238E27FC236}">
                  <a16:creationId xmlns:a16="http://schemas.microsoft.com/office/drawing/2014/main" id="{B9D7130E-388E-494E-B1CF-69D594C9D490}"/>
                </a:ext>
              </a:extLst>
            </p:cNvPr>
            <p:cNvSpPr>
              <a:spLocks noChangeAspect="1"/>
            </p:cNvSpPr>
            <p:nvPr/>
          </p:nvSpPr>
          <p:spPr>
            <a:xfrm>
              <a:off x="6290722" y="3833185"/>
              <a:ext cx="129771" cy="1186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629137E7-C1B9-4208-BA8D-6F2122E10AF2}"/>
                </a:ext>
              </a:extLst>
            </p:cNvPr>
            <p:cNvSpPr/>
            <p:nvPr/>
          </p:nvSpPr>
          <p:spPr>
            <a:xfrm>
              <a:off x="6088524" y="3627417"/>
              <a:ext cx="331971" cy="160594"/>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cxnSp>
          <p:nvCxnSpPr>
            <p:cNvPr id="63" name="直線矢印コネクタ 62"/>
            <p:cNvCxnSpPr>
              <a:cxnSpLocks/>
            </p:cNvCxnSpPr>
            <p:nvPr/>
          </p:nvCxnSpPr>
          <p:spPr>
            <a:xfrm flipV="1">
              <a:off x="6458071" y="3556715"/>
              <a:ext cx="201423" cy="202981"/>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65" name="フリーフォーム 64"/>
            <p:cNvSpPr/>
            <p:nvPr/>
          </p:nvSpPr>
          <p:spPr>
            <a:xfrm rot="16718153" flipH="1">
              <a:off x="5936596" y="3607645"/>
              <a:ext cx="80154" cy="379032"/>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フリーフォーム 66"/>
            <p:cNvSpPr/>
            <p:nvPr/>
          </p:nvSpPr>
          <p:spPr>
            <a:xfrm flipV="1">
              <a:off x="5002669" y="3914591"/>
              <a:ext cx="1172999" cy="677267"/>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フリーフォーム 67"/>
            <p:cNvSpPr/>
            <p:nvPr/>
          </p:nvSpPr>
          <p:spPr>
            <a:xfrm>
              <a:off x="6713281" y="3654242"/>
              <a:ext cx="114170" cy="133770"/>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a:extLst>
                <a:ext uri="{FF2B5EF4-FFF2-40B4-BE49-F238E27FC236}">
                  <a16:creationId xmlns:a16="http://schemas.microsoft.com/office/drawing/2014/main" id="{629137E7-C1B9-4208-BA8D-6F2122E10AF2}"/>
                </a:ext>
              </a:extLst>
            </p:cNvPr>
            <p:cNvSpPr/>
            <p:nvPr/>
          </p:nvSpPr>
          <p:spPr>
            <a:xfrm>
              <a:off x="6619450" y="3829560"/>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sp>
          <p:nvSpPr>
            <p:cNvPr id="70" name="フリーフォーム 69"/>
            <p:cNvSpPr/>
            <p:nvPr/>
          </p:nvSpPr>
          <p:spPr>
            <a:xfrm flipH="1">
              <a:off x="6817335" y="3556715"/>
              <a:ext cx="45719" cy="119900"/>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2540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フリーフォーム 70"/>
            <p:cNvSpPr/>
            <p:nvPr/>
          </p:nvSpPr>
          <p:spPr>
            <a:xfrm>
              <a:off x="6555246" y="3720033"/>
              <a:ext cx="157835" cy="113152"/>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2540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9" name="グループ化 78"/>
          <p:cNvGrpSpPr/>
          <p:nvPr/>
        </p:nvGrpSpPr>
        <p:grpSpPr>
          <a:xfrm>
            <a:off x="6964563" y="3325338"/>
            <a:ext cx="2531095" cy="2285739"/>
            <a:chOff x="7248661" y="2945053"/>
            <a:chExt cx="2531095" cy="2285739"/>
          </a:xfrm>
        </p:grpSpPr>
        <p:pic>
          <p:nvPicPr>
            <p:cNvPr id="80" name="図 7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248661" y="2945053"/>
              <a:ext cx="2531095" cy="2285739"/>
            </a:xfrm>
            <a:prstGeom prst="rect">
              <a:avLst/>
            </a:prstGeom>
            <a:ln>
              <a:noFill/>
            </a:ln>
          </p:spPr>
        </p:pic>
        <p:sp>
          <p:nvSpPr>
            <p:cNvPr id="81" name="楕円 57">
              <a:extLst>
                <a:ext uri="{FF2B5EF4-FFF2-40B4-BE49-F238E27FC236}">
                  <a16:creationId xmlns:a16="http://schemas.microsoft.com/office/drawing/2014/main" id="{B9D7130E-388E-494E-B1CF-69D594C9D490}"/>
                </a:ext>
              </a:extLst>
            </p:cNvPr>
            <p:cNvSpPr>
              <a:spLocks noChangeAspect="1"/>
            </p:cNvSpPr>
            <p:nvPr/>
          </p:nvSpPr>
          <p:spPr>
            <a:xfrm>
              <a:off x="9167252" y="3827587"/>
              <a:ext cx="139721" cy="1277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82" name="正方形/長方形 81">
              <a:extLst>
                <a:ext uri="{FF2B5EF4-FFF2-40B4-BE49-F238E27FC236}">
                  <a16:creationId xmlns:a16="http://schemas.microsoft.com/office/drawing/2014/main" id="{629137E7-C1B9-4208-BA8D-6F2122E10AF2}"/>
                </a:ext>
              </a:extLst>
            </p:cNvPr>
            <p:cNvSpPr/>
            <p:nvPr/>
          </p:nvSpPr>
          <p:spPr>
            <a:xfrm>
              <a:off x="9313492" y="3973333"/>
              <a:ext cx="380929" cy="30866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gn="ctr"/>
              <a:r>
                <a:rPr kumimoji="1" lang="en-US" altLang="ja-JP" sz="900" b="1" dirty="0">
                  <a:solidFill>
                    <a:schemeClr val="tx1"/>
                  </a:solidFill>
                  <a:latin typeface="Meiryo UI" panose="020B0604030504040204" pitchFamily="50" charset="-128"/>
                  <a:ea typeface="Meiryo UI" panose="020B0604030504040204" pitchFamily="50" charset="-128"/>
                </a:rPr>
                <a:t>(IR)</a:t>
              </a:r>
            </a:p>
          </p:txBody>
        </p:sp>
        <p:sp>
          <p:nvSpPr>
            <p:cNvPr id="83" name="正方形/長方形 82">
              <a:extLst>
                <a:ext uri="{FF2B5EF4-FFF2-40B4-BE49-F238E27FC236}">
                  <a16:creationId xmlns:a16="http://schemas.microsoft.com/office/drawing/2014/main" id="{629137E7-C1B9-4208-BA8D-6F2122E10AF2}"/>
                </a:ext>
              </a:extLst>
            </p:cNvPr>
            <p:cNvSpPr/>
            <p:nvPr/>
          </p:nvSpPr>
          <p:spPr>
            <a:xfrm>
              <a:off x="8315743" y="4310392"/>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四国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4" name="正方形/長方形 83">
              <a:extLst>
                <a:ext uri="{FF2B5EF4-FFF2-40B4-BE49-F238E27FC236}">
                  <a16:creationId xmlns:a16="http://schemas.microsoft.com/office/drawing/2014/main" id="{629137E7-C1B9-4208-BA8D-6F2122E10AF2}"/>
                </a:ext>
              </a:extLst>
            </p:cNvPr>
            <p:cNvSpPr/>
            <p:nvPr/>
          </p:nvSpPr>
          <p:spPr>
            <a:xfrm>
              <a:off x="7461960" y="4554835"/>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九州</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5" name="フリーフォーム 84"/>
            <p:cNvSpPr/>
            <p:nvPr/>
          </p:nvSpPr>
          <p:spPr>
            <a:xfrm>
              <a:off x="7694813" y="3905593"/>
              <a:ext cx="1428234" cy="404799"/>
            </a:xfrm>
            <a:custGeom>
              <a:avLst/>
              <a:gdLst>
                <a:gd name="connsiteX0" fmla="*/ 1722475 w 1722475"/>
                <a:gd name="connsiteY0" fmla="*/ 53719 h 415360"/>
                <a:gd name="connsiteX1" fmla="*/ 1382233 w 1722475"/>
                <a:gd name="connsiteY1" fmla="*/ 11189 h 415360"/>
                <a:gd name="connsiteX2" fmla="*/ 914400 w 1722475"/>
                <a:gd name="connsiteY2" fmla="*/ 234473 h 415360"/>
                <a:gd name="connsiteX3" fmla="*/ 372140 w 1722475"/>
                <a:gd name="connsiteY3" fmla="*/ 415226 h 415360"/>
                <a:gd name="connsiteX4" fmla="*/ 0 w 1722475"/>
                <a:gd name="connsiteY4" fmla="*/ 266371 h 415360"/>
                <a:gd name="connsiteX5" fmla="*/ 0 w 1722475"/>
                <a:gd name="connsiteY5" fmla="*/ 266371 h 4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475" h="415360">
                  <a:moveTo>
                    <a:pt x="1722475" y="53719"/>
                  </a:moveTo>
                  <a:cubicBezTo>
                    <a:pt x="1619693" y="17391"/>
                    <a:pt x="1516912" y="-18937"/>
                    <a:pt x="1382233" y="11189"/>
                  </a:cubicBezTo>
                  <a:cubicBezTo>
                    <a:pt x="1247554" y="41315"/>
                    <a:pt x="1082749" y="167134"/>
                    <a:pt x="914400" y="234473"/>
                  </a:cubicBezTo>
                  <a:cubicBezTo>
                    <a:pt x="746051" y="301812"/>
                    <a:pt x="524540" y="409910"/>
                    <a:pt x="372140" y="415226"/>
                  </a:cubicBezTo>
                  <a:cubicBezTo>
                    <a:pt x="219740" y="420542"/>
                    <a:pt x="0" y="266371"/>
                    <a:pt x="0" y="266371"/>
                  </a:cubicBezTo>
                  <a:lnTo>
                    <a:pt x="0" y="266371"/>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正方形/長方形 85">
              <a:extLst>
                <a:ext uri="{FF2B5EF4-FFF2-40B4-BE49-F238E27FC236}">
                  <a16:creationId xmlns:a16="http://schemas.microsoft.com/office/drawing/2014/main" id="{629137E7-C1B9-4208-BA8D-6F2122E10AF2}"/>
                </a:ext>
              </a:extLst>
            </p:cNvPr>
            <p:cNvSpPr/>
            <p:nvPr/>
          </p:nvSpPr>
          <p:spPr>
            <a:xfrm>
              <a:off x="7959188" y="3888451"/>
              <a:ext cx="541574" cy="166248"/>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瀬戸内</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7" name="フリーフォーム 86"/>
            <p:cNvSpPr/>
            <p:nvPr/>
          </p:nvSpPr>
          <p:spPr>
            <a:xfrm>
              <a:off x="8056188" y="4238165"/>
              <a:ext cx="1088526" cy="885382"/>
            </a:xfrm>
            <a:custGeom>
              <a:avLst/>
              <a:gdLst>
                <a:gd name="connsiteX0" fmla="*/ 1136936 w 1143619"/>
                <a:gd name="connsiteY0" fmla="*/ 0 h 945146"/>
                <a:gd name="connsiteX1" fmla="*/ 1076778 w 1143619"/>
                <a:gd name="connsiteY1" fmla="*/ 300789 h 945146"/>
                <a:gd name="connsiteX2" fmla="*/ 655673 w 1143619"/>
                <a:gd name="connsiteY2" fmla="*/ 661736 h 945146"/>
                <a:gd name="connsiteX3" fmla="*/ 54094 w 1143619"/>
                <a:gd name="connsiteY3" fmla="*/ 926431 h 945146"/>
                <a:gd name="connsiteX4" fmla="*/ 66126 w 1143619"/>
                <a:gd name="connsiteY4" fmla="*/ 902368 h 945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619" h="945146">
                  <a:moveTo>
                    <a:pt x="1136936" y="0"/>
                  </a:moveTo>
                  <a:cubicBezTo>
                    <a:pt x="1146962" y="95250"/>
                    <a:pt x="1156988" y="190500"/>
                    <a:pt x="1076778" y="300789"/>
                  </a:cubicBezTo>
                  <a:cubicBezTo>
                    <a:pt x="996568" y="411078"/>
                    <a:pt x="826120" y="557462"/>
                    <a:pt x="655673" y="661736"/>
                  </a:cubicBezTo>
                  <a:cubicBezTo>
                    <a:pt x="485226" y="766010"/>
                    <a:pt x="152352" y="886326"/>
                    <a:pt x="54094" y="926431"/>
                  </a:cubicBezTo>
                  <a:cubicBezTo>
                    <a:pt x="-44164" y="966536"/>
                    <a:pt x="10981" y="934452"/>
                    <a:pt x="66126" y="902368"/>
                  </a:cubicBez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8" name="直線矢印コネクタ 87"/>
            <p:cNvCxnSpPr>
              <a:cxnSpLocks/>
            </p:cNvCxnSpPr>
            <p:nvPr/>
          </p:nvCxnSpPr>
          <p:spPr>
            <a:xfrm flipV="1">
              <a:off x="9263005" y="3617480"/>
              <a:ext cx="206381" cy="215994"/>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grpSp>
      <p:sp>
        <p:nvSpPr>
          <p:cNvPr id="90" name="正方形/長方形 89">
            <a:extLst>
              <a:ext uri="{FF2B5EF4-FFF2-40B4-BE49-F238E27FC236}">
                <a16:creationId xmlns:a16="http://schemas.microsoft.com/office/drawing/2014/main" id="{76CCBB7D-1150-47DD-94F8-CDD2B74DF8CA}"/>
              </a:ext>
            </a:extLst>
          </p:cNvPr>
          <p:cNvSpPr/>
          <p:nvPr/>
        </p:nvSpPr>
        <p:spPr>
          <a:xfrm>
            <a:off x="5829474" y="4265790"/>
            <a:ext cx="233156" cy="15840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堺</a:t>
            </a:r>
          </a:p>
        </p:txBody>
      </p:sp>
      <p:sp>
        <p:nvSpPr>
          <p:cNvPr id="91" name="フリーフォーム 65">
            <a:extLst>
              <a:ext uri="{FF2B5EF4-FFF2-40B4-BE49-F238E27FC236}">
                <a16:creationId xmlns:a16="http://schemas.microsoft.com/office/drawing/2014/main" id="{60191575-93C4-4C62-8C11-9CF0292D8537}"/>
              </a:ext>
            </a:extLst>
          </p:cNvPr>
          <p:cNvSpPr/>
          <p:nvPr/>
        </p:nvSpPr>
        <p:spPr>
          <a:xfrm>
            <a:off x="5567688" y="3959358"/>
            <a:ext cx="239001" cy="271409"/>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正方形/長方形 73">
            <a:extLst>
              <a:ext uri="{FF2B5EF4-FFF2-40B4-BE49-F238E27FC236}">
                <a16:creationId xmlns:a16="http://schemas.microsoft.com/office/drawing/2014/main" id="{9FB6B836-7D37-488C-B18D-902EF720F186}"/>
              </a:ext>
            </a:extLst>
          </p:cNvPr>
          <p:cNvSpPr/>
          <p:nvPr/>
        </p:nvSpPr>
        <p:spPr>
          <a:xfrm>
            <a:off x="5604908" y="3386203"/>
            <a:ext cx="304131" cy="1330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十三</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2760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4684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1067494655"/>
              </p:ext>
            </p:extLst>
          </p:nvPr>
        </p:nvGraphicFramePr>
        <p:xfrm>
          <a:off x="511620" y="3851687"/>
          <a:ext cx="9360001" cy="1020625"/>
        </p:xfrm>
        <a:graphic>
          <a:graphicData uri="http://schemas.openxmlformats.org/drawingml/2006/table">
            <a:tbl>
              <a:tblPr bandRow="1">
                <a:tableStyleId>{5940675A-B579-460E-94D1-54222C63F5DA}</a:tableStyleId>
              </a:tblPr>
              <a:tblGrid>
                <a:gridCol w="1523657">
                  <a:extLst>
                    <a:ext uri="{9D8B030D-6E8A-4147-A177-3AD203B41FA5}">
                      <a16:colId xmlns:a16="http://schemas.microsoft.com/office/drawing/2014/main" val="525926817"/>
                    </a:ext>
                  </a:extLst>
                </a:gridCol>
                <a:gridCol w="7836344">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5</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国、府等が参画する淀川舟運活性化協議会において、万博までの具体的な目標を設定した</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355005251"/>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・海上交通の活性化に向けた社会実験（海上交通ルート、事業化実現可能性の検討</a:t>
                      </a:r>
                      <a:r>
                        <a:rPr kumimoji="1" lang="ja-JP" altLang="en-US" sz="1000" b="1" u="none" strike="noStrike" baseline="0" dirty="0">
                          <a:solidFill>
                            <a:schemeClr val="tx1"/>
                          </a:solidFill>
                        </a:rPr>
                        <a:t>等）の実施（</a:t>
                      </a:r>
                      <a:r>
                        <a:rPr kumimoji="1" lang="en-US" altLang="ja-JP" sz="1000" b="1" u="none" strike="noStrike" baseline="0" dirty="0">
                          <a:solidFill>
                            <a:schemeClr val="tx1"/>
                          </a:solidFill>
                        </a:rPr>
                        <a:t>R4.10,11</a:t>
                      </a:r>
                      <a:r>
                        <a:rPr kumimoji="1" lang="ja-JP" altLang="en-US" sz="1000" b="1" u="none" strike="noStrike" baseline="0" dirty="0">
                          <a:solidFill>
                            <a:schemeClr val="tx1"/>
                          </a:solidFill>
                        </a:rPr>
                        <a:t>、</a:t>
                      </a:r>
                      <a:r>
                        <a:rPr kumimoji="1" lang="en-US" altLang="ja-JP" sz="1000" b="1" u="none" strike="noStrike" baseline="0" dirty="0">
                          <a:solidFill>
                            <a:schemeClr val="tx1"/>
                          </a:solidFill>
                        </a:rPr>
                        <a:t>R5.10</a:t>
                      </a:r>
                      <a:r>
                        <a:rPr kumimoji="1" lang="ja-JP" altLang="en-US" sz="1000" b="1" u="none" strike="noStrike" baseline="0" dirty="0">
                          <a:solidFill>
                            <a:schemeClr val="tx1"/>
                          </a:solidFill>
                        </a:rPr>
                        <a:t>、</a:t>
                      </a:r>
                      <a:r>
                        <a:rPr kumimoji="1" lang="en-US" altLang="ja-JP" sz="1000" b="1" u="none" strike="noStrike" baseline="0" dirty="0">
                          <a:solidFill>
                            <a:schemeClr val="tx1"/>
                          </a:solidFill>
                        </a:rPr>
                        <a:t>R6.1</a:t>
                      </a:r>
                      <a:r>
                        <a:rPr kumimoji="1" lang="ja-JP" altLang="en-US" sz="1000" b="1" u="none" strike="noStrike" baseline="0" dirty="0">
                          <a:solidFill>
                            <a:schemeClr val="tx1"/>
                          </a:solidFill>
                        </a:rPr>
                        <a:t>）</a:t>
                      </a:r>
                      <a:endParaRPr kumimoji="1" lang="en-US" altLang="ja-JP" sz="1000" b="1" u="none" strike="noStrike" baseline="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・水上・海上交通の運航拠点（船着場、旅客ターミナル等）の整備</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・市町等との連携によるにぎわいづくり</a:t>
                      </a:r>
                      <a:endParaRPr kumimoji="1" lang="en-US" altLang="ja-JP" sz="1000" b="1"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夢洲と大阪湾の各拠点間において民間事業者による運航体制の構築</a:t>
            </a:r>
            <a:endParaRPr kumimoji="1" lang="en-US" altLang="ja-JP" sz="1000" strike="sngStrike" dirty="0"/>
          </a:p>
          <a:p>
            <a:r>
              <a:rPr kumimoji="1" lang="ja-JP" altLang="en-US" sz="1000" dirty="0">
                <a:latin typeface="+mn-ea"/>
              </a:rPr>
              <a:t>▷</a:t>
            </a:r>
            <a:r>
              <a:rPr kumimoji="1" lang="ja-JP" altLang="en-US" sz="1000" dirty="0"/>
              <a:t>淀川を活用した航路開拓等の推進</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3424014037"/>
              </p:ext>
            </p:extLst>
          </p:nvPr>
        </p:nvGraphicFramePr>
        <p:xfrm>
          <a:off x="511620" y="5417571"/>
          <a:ext cx="9360000" cy="56442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rPr>
                        <a:t>▶</a:t>
                      </a:r>
                      <a:r>
                        <a:rPr kumimoji="1" lang="ja-JP" altLang="en-US" sz="1050" b="1" u="none" dirty="0">
                          <a:solidFill>
                            <a:schemeClr val="tx1"/>
                          </a:solidFill>
                          <a:latin typeface="+mn-ea"/>
                          <a:ea typeface="+mn-ea"/>
                        </a:rPr>
                        <a:t>万博アクセス等で水上交通ネットワークを活用</a:t>
                      </a:r>
                      <a:endParaRPr kumimoji="1" lang="en-US" altLang="ja-JP" sz="1050" b="1" u="none" dirty="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ea"/>
                          <a:ea typeface="+mn-ea"/>
                          <a:cs typeface="+mn-cs"/>
                        </a:rPr>
                        <a:t>　・淀川舟運活性化に向けた、航路開拓等の取組みの</a:t>
                      </a:r>
                      <a:r>
                        <a:rPr kumimoji="1" lang="ja-JP" altLang="en-US" sz="1000" b="0" i="0" u="none" strike="noStrike" kern="1200" cap="none" spc="0" normalizeH="0" baseline="0" noProof="0" dirty="0">
                          <a:ln>
                            <a:noFill/>
                          </a:ln>
                          <a:solidFill>
                            <a:schemeClr val="tx1"/>
                          </a:solidFill>
                          <a:effectLst/>
                          <a:uLnTx/>
                          <a:uFillTx/>
                          <a:latin typeface="+mn-lt"/>
                          <a:ea typeface="+mn-ea"/>
                          <a:cs typeface="+mn-cs"/>
                        </a:rPr>
                        <a:t>推進</a:t>
                      </a: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2030682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875364050"/>
              </p:ext>
            </p:extLst>
          </p:nvPr>
        </p:nvGraphicFramePr>
        <p:xfrm>
          <a:off x="280329" y="1603262"/>
          <a:ext cx="9540000" cy="5212753"/>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212753">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UD</a:t>
                      </a:r>
                      <a:r>
                        <a:rPr lang="ja-JP" altLang="en-US" sz="1300" b="1" u="none" dirty="0">
                          <a:solidFill>
                            <a:schemeClr val="tx1"/>
                          </a:solidFill>
                          <a:latin typeface="BIZ UDPゴシック" panose="020B0400000000000000" pitchFamily="50" charset="-128"/>
                          <a:ea typeface="BIZ UDPゴシック" panose="020B0400000000000000" pitchFamily="50" charset="-128"/>
                        </a:rPr>
                        <a:t>タクシー導入率</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100" b="1" u="none" strike="noStrike" dirty="0">
                          <a:solidFill>
                            <a:schemeClr val="tx1"/>
                          </a:solidFill>
                          <a:latin typeface="BIZ UDPゴシック" panose="020B0400000000000000" pitchFamily="50" charset="-128"/>
                          <a:ea typeface="BIZ UDPゴシック" panose="020B0400000000000000" pitchFamily="50" charset="-128"/>
                        </a:rPr>
                        <a:t>13.3</a:t>
                      </a:r>
                      <a:r>
                        <a:rPr lang="en-US" altLang="ja-JP" sz="1100" b="1" u="none" dirty="0">
                          <a:solidFill>
                            <a:schemeClr val="tx1"/>
                          </a:solidFill>
                          <a:latin typeface="BIZ UDPゴシック" panose="020B0400000000000000" pitchFamily="50" charset="-128"/>
                          <a:ea typeface="BIZ UDPゴシック" panose="020B0400000000000000" pitchFamily="50" charset="-128"/>
                        </a:rPr>
                        <a:t>% </a:t>
                      </a:r>
                      <a:r>
                        <a:rPr lang="ja-JP" altLang="en-US" sz="1100" b="1" u="none" dirty="0">
                          <a:solidFill>
                            <a:schemeClr val="tx1"/>
                          </a:solidFill>
                          <a:latin typeface="BIZ UDPゴシック" panose="020B0400000000000000" pitchFamily="50" charset="-128"/>
                          <a:ea typeface="BIZ UDPゴシック" panose="020B0400000000000000" pitchFamily="50" charset="-128"/>
                        </a:rPr>
                        <a:t>（</a:t>
                      </a:r>
                      <a:r>
                        <a:rPr lang="en-US" altLang="ja-JP" sz="1100" b="1" u="none" dirty="0">
                          <a:solidFill>
                            <a:schemeClr val="tx1"/>
                          </a:solidFill>
                          <a:latin typeface="BIZ UDPゴシック" panose="020B0400000000000000" pitchFamily="50" charset="-128"/>
                          <a:ea typeface="BIZ UDPゴシック" panose="020B0400000000000000" pitchFamily="50" charset="-128"/>
                        </a:rPr>
                        <a:t>202</a:t>
                      </a:r>
                      <a:r>
                        <a:rPr lang="en-US" altLang="ja-JP" sz="1100" b="1" u="none" strike="noStrike" dirty="0">
                          <a:solidFill>
                            <a:schemeClr val="tx1"/>
                          </a:solidFill>
                          <a:latin typeface="BIZ UDPゴシック" panose="020B0400000000000000" pitchFamily="50" charset="-128"/>
                          <a:ea typeface="BIZ UDPゴシック" panose="020B0400000000000000" pitchFamily="50" charset="-128"/>
                        </a:rPr>
                        <a:t>4</a:t>
                      </a:r>
                      <a:r>
                        <a:rPr lang="ja-JP" altLang="en-US" sz="1100" b="1" u="none" dirty="0">
                          <a:solidFill>
                            <a:schemeClr val="tx1"/>
                          </a:solidFill>
                          <a:latin typeface="BIZ UDPゴシック" panose="020B0400000000000000" pitchFamily="50" charset="-128"/>
                          <a:ea typeface="BIZ UDPゴシック" panose="020B0400000000000000" pitchFamily="50" charset="-128"/>
                        </a:rPr>
                        <a:t>年</a:t>
                      </a:r>
                      <a:r>
                        <a:rPr lang="en-US" altLang="ja-JP" sz="1100" b="1" u="none" dirty="0">
                          <a:solidFill>
                            <a:schemeClr val="tx1"/>
                          </a:solidFill>
                          <a:latin typeface="BIZ UDPゴシック" panose="020B0400000000000000" pitchFamily="50" charset="-128"/>
                          <a:ea typeface="BIZ UDPゴシック" panose="020B0400000000000000" pitchFamily="50" charset="-128"/>
                        </a:rPr>
                        <a:t>3</a:t>
                      </a:r>
                      <a:r>
                        <a:rPr lang="ja-JP" altLang="en-US" sz="1100" b="1" u="none" dirty="0">
                          <a:solidFill>
                            <a:schemeClr val="tx1"/>
                          </a:solidFill>
                          <a:latin typeface="BIZ UDPゴシック" panose="020B0400000000000000" pitchFamily="50" charset="-128"/>
                          <a:ea typeface="BIZ UDPゴシック" panose="020B0400000000000000" pitchFamily="50" charset="-128"/>
                        </a:rPr>
                        <a:t>月末暫定値）</a:t>
                      </a:r>
                      <a:endParaRPr lang="en-US" altLang="ja-JP" sz="1100" b="1"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・普通タクシーに比較して高額であるため、事業</a:t>
                      </a:r>
                      <a:br>
                        <a:rPr kumimoji="1" lang="en-US" altLang="ja-JP" sz="1100" dirty="0">
                          <a:solidFill>
                            <a:prstClr val="black"/>
                          </a:solidFill>
                          <a:latin typeface="BIZ UDPゴシック" panose="020B0400000000000000" pitchFamily="50" charset="-128"/>
                          <a:ea typeface="BIZ UDPゴシック" panose="020B0400000000000000" pitchFamily="50" charset="-128"/>
                        </a:rPr>
                      </a:br>
                      <a:r>
                        <a:rPr kumimoji="1" lang="en-US" altLang="ja-JP"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a:solidFill>
                            <a:prstClr val="black"/>
                          </a:solidFill>
                          <a:latin typeface="BIZ UDPゴシック" panose="020B0400000000000000" pitchFamily="50" charset="-128"/>
                          <a:ea typeface="BIZ UDPゴシック" panose="020B0400000000000000" pitchFamily="50" charset="-128"/>
                        </a:rPr>
                        <a:t>者の買い替えが進まず</a:t>
                      </a:r>
                      <a:endParaRPr kumimoji="1" lang="en-US" altLang="ja-JP" sz="1050" strike="sngStrike" dirty="0">
                        <a:solidFill>
                          <a:srgbClr val="FF0000"/>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a:p>
                      <a:r>
                        <a:rPr kumimoji="1" lang="ja-JP" altLang="en-US" sz="1100" dirty="0">
                          <a:solidFill>
                            <a:prstClr val="black"/>
                          </a:solidFill>
                          <a:latin typeface="BIZ UDPゴシック" panose="020B0400000000000000" pitchFamily="50" charset="-128"/>
                          <a:ea typeface="BIZ UDPゴシック" panose="020B0400000000000000" pitchFamily="50" charset="-128"/>
                        </a:rPr>
                        <a:t>・大阪府</a:t>
                      </a:r>
                      <a:r>
                        <a:rPr kumimoji="1" lang="en-US" altLang="ja-JP"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a:solidFill>
                            <a:prstClr val="black"/>
                          </a:solidFill>
                          <a:latin typeface="BIZ UDPゴシック" panose="020B0400000000000000" pitchFamily="50" charset="-128"/>
                          <a:ea typeface="BIZ UDPゴシック" panose="020B0400000000000000" pitchFamily="50" charset="-128"/>
                        </a:rPr>
                        <a:t>事業期間</a:t>
                      </a:r>
                      <a:r>
                        <a:rPr kumimoji="1" lang="en-US" altLang="ja-JP" sz="1100" dirty="0">
                          <a:solidFill>
                            <a:prstClr val="black"/>
                          </a:solidFill>
                          <a:latin typeface="BIZ UDPゴシック" panose="020B0400000000000000" pitchFamily="50" charset="-128"/>
                          <a:ea typeface="BIZ UDPゴシック" panose="020B0400000000000000" pitchFamily="50" charset="-128"/>
                        </a:rPr>
                        <a:t>2022</a:t>
                      </a:r>
                      <a:r>
                        <a:rPr kumimoji="1" lang="ja-JP" altLang="en-US" sz="1100" dirty="0">
                          <a:solidFill>
                            <a:prstClr val="black"/>
                          </a:solidFill>
                          <a:latin typeface="BIZ UDPゴシック" panose="020B0400000000000000" pitchFamily="50" charset="-128"/>
                          <a:ea typeface="BIZ UDPゴシック" panose="020B0400000000000000" pitchFamily="50" charset="-128"/>
                        </a:rPr>
                        <a:t>年度～）</a:t>
                      </a: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▷補助上限額：</a:t>
                      </a:r>
                      <a:r>
                        <a:rPr kumimoji="1" lang="en-US" altLang="ja-JP" sz="1100" dirty="0">
                          <a:solidFill>
                            <a:prstClr val="black"/>
                          </a:solidFill>
                          <a:latin typeface="BIZ UDPゴシック" panose="020B0400000000000000" pitchFamily="50" charset="-128"/>
                          <a:ea typeface="BIZ UDPゴシック" panose="020B0400000000000000" pitchFamily="50" charset="-128"/>
                        </a:rPr>
                        <a:t>30</a:t>
                      </a:r>
                      <a:r>
                        <a:rPr kumimoji="1" lang="ja-JP" altLang="en-US" sz="1100" dirty="0">
                          <a:solidFill>
                            <a:prstClr val="black"/>
                          </a:solidFill>
                          <a:latin typeface="BIZ UDPゴシック" panose="020B0400000000000000" pitchFamily="50" charset="-128"/>
                          <a:ea typeface="BIZ UDPゴシック" panose="020B0400000000000000" pitchFamily="50" charset="-128"/>
                        </a:rPr>
                        <a:t>万円／台</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rgbClr val="FF0000"/>
                          </a:solidFill>
                          <a:latin typeface="BIZ UDPゴシック" panose="020B0400000000000000" pitchFamily="50" charset="-128"/>
                          <a:ea typeface="BIZ UDPゴシック" panose="020B0400000000000000" pitchFamily="50" charset="-128"/>
                        </a:rPr>
                        <a:t>　</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※2023</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年度～</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国補助と併用を可能とする制度へ拡充</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・大阪市 </a:t>
                      </a:r>
                      <a:r>
                        <a:rPr kumimoji="1"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dirty="0">
                          <a:solidFill>
                            <a:prstClr val="black"/>
                          </a:solidFill>
                          <a:latin typeface="BIZ UDPゴシック" panose="020B0400000000000000" pitchFamily="50" charset="-128"/>
                          <a:ea typeface="BIZ UDPゴシック" panose="020B0400000000000000" pitchFamily="50" charset="-128"/>
                        </a:rPr>
                        <a:t>事業期間</a:t>
                      </a:r>
                      <a:r>
                        <a:rPr kumimoji="1" lang="en-US" altLang="ja-JP" sz="1100" dirty="0">
                          <a:solidFill>
                            <a:prstClr val="black"/>
                          </a:solidFill>
                          <a:latin typeface="BIZ UDPゴシック" panose="020B0400000000000000" pitchFamily="50" charset="-128"/>
                          <a:ea typeface="BIZ UDPゴシック" panose="020B0400000000000000" pitchFamily="50" charset="-128"/>
                        </a:rPr>
                        <a:t>2019</a:t>
                      </a:r>
                      <a:r>
                        <a:rPr kumimoji="1" lang="ja-JP" altLang="en-US" sz="1100" dirty="0">
                          <a:solidFill>
                            <a:prstClr val="black"/>
                          </a:solidFill>
                          <a:latin typeface="BIZ UDPゴシック" panose="020B0400000000000000" pitchFamily="50" charset="-128"/>
                          <a:ea typeface="BIZ UDPゴシック" panose="020B0400000000000000" pitchFamily="50" charset="-128"/>
                        </a:rPr>
                        <a:t>年度～）</a:t>
                      </a: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▷補助上限額：</a:t>
                      </a:r>
                      <a:r>
                        <a:rPr kumimoji="1" lang="en-US" altLang="ja-JP" sz="1100" dirty="0">
                          <a:solidFill>
                            <a:prstClr val="black"/>
                          </a:solidFill>
                          <a:latin typeface="BIZ UDPゴシック" panose="020B0400000000000000" pitchFamily="50" charset="-128"/>
                          <a:ea typeface="BIZ UDPゴシック" panose="020B0400000000000000" pitchFamily="50" charset="-128"/>
                        </a:rPr>
                        <a:t>30</a:t>
                      </a:r>
                      <a:r>
                        <a:rPr kumimoji="1" lang="ja-JP" altLang="en-US" sz="1100" dirty="0">
                          <a:solidFill>
                            <a:prstClr val="black"/>
                          </a:solidFill>
                          <a:latin typeface="BIZ UDPゴシック" panose="020B0400000000000000" pitchFamily="50" charset="-128"/>
                          <a:ea typeface="BIZ UDPゴシック" panose="020B0400000000000000" pitchFamily="50" charset="-128"/>
                        </a:rPr>
                        <a:t>万円／台</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1100" u="none" dirty="0">
                          <a:solidFill>
                            <a:srgbClr val="FF0000"/>
                          </a:solidFill>
                          <a:latin typeface="BIZ UDPゴシック" panose="020B0400000000000000" pitchFamily="50" charset="-128"/>
                          <a:ea typeface="BIZ UDPゴシック" panose="020B0400000000000000" pitchFamily="50" charset="-128"/>
                        </a:rPr>
                        <a:t>　</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※2024</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年度</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国補助と併用を可能とする制度に拡充</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・吹田市（事業期間</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2024</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年度～）</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▷補助上限額：</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30</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万円／台</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国・府補助と併用可能な制度を新設</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導入率</a:t>
                      </a:r>
                      <a:r>
                        <a:rPr lang="en-US" altLang="ja-JP" sz="1300" b="1" dirty="0">
                          <a:solidFill>
                            <a:schemeClr val="tx1"/>
                          </a:solidFill>
                          <a:latin typeface="BIZ UDPゴシック" panose="020B0400000000000000" pitchFamily="50" charset="-128"/>
                          <a:ea typeface="BIZ UDPゴシック" panose="020B0400000000000000" pitchFamily="50" charset="-128"/>
                        </a:rPr>
                        <a:t>25</a:t>
                      </a:r>
                      <a:r>
                        <a:rPr lang="ja-JP" altLang="en-US" sz="1300" b="1" dirty="0">
                          <a:solidFill>
                            <a:schemeClr val="tx1"/>
                          </a:solidFill>
                          <a:latin typeface="BIZ UDPゴシック" panose="020B0400000000000000" pitchFamily="50" charset="-128"/>
                          <a:ea typeface="BIZ UDPゴシック" panose="020B0400000000000000" pitchFamily="50" charset="-128"/>
                        </a:rPr>
                        <a:t>％を実現</a:t>
                      </a:r>
                    </a:p>
                    <a:p>
                      <a:pPr marL="0" indent="0" defTabSz="443194">
                        <a:lnSpc>
                          <a:spcPct val="100000"/>
                        </a:lnSpc>
                        <a:spcBef>
                          <a:spcPts val="0"/>
                        </a:spcBef>
                        <a:spcAft>
                          <a:spcPts val="0"/>
                        </a:spcAft>
                        <a:defRPr/>
                      </a:pPr>
                      <a:r>
                        <a:rPr lang="ja-JP" altLang="en-US" sz="1100" b="1" dirty="0">
                          <a:solidFill>
                            <a:schemeClr val="tx1"/>
                          </a:solidFill>
                          <a:latin typeface="BIZ UDPゴシック" panose="020B0400000000000000" pitchFamily="50" charset="-128"/>
                          <a:ea typeface="BIZ UDPゴシック" panose="020B0400000000000000" pitchFamily="50" charset="-128"/>
                        </a:rPr>
                        <a:t>（国のバリアフリー法に基づく基本方針の目標）</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kumimoji="1" lang="ja-JP" altLang="en-US" sz="11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国の</a:t>
                      </a:r>
                      <a:r>
                        <a:rPr lang="ja-JP" altLang="en-US" sz="1100" u="none" dirty="0">
                          <a:solidFill>
                            <a:schemeClr val="tx1"/>
                          </a:solidFill>
                          <a:latin typeface="BIZ UDPゴシック" panose="020B0400000000000000" pitchFamily="50" charset="-128"/>
                          <a:ea typeface="BIZ UDPゴシック" panose="020B0400000000000000" pitchFamily="50" charset="-128"/>
                        </a:rPr>
                        <a:t>目標年次</a:t>
                      </a:r>
                      <a:r>
                        <a:rPr lang="en-US" altLang="ja-JP" sz="1100" u="none" dirty="0">
                          <a:solidFill>
                            <a:schemeClr val="tx1"/>
                          </a:solidFill>
                          <a:latin typeface="BIZ UDPゴシック" panose="020B0400000000000000" pitchFamily="50" charset="-128"/>
                          <a:ea typeface="BIZ UDPゴシック" panose="020B0400000000000000" pitchFamily="50" charset="-128"/>
                        </a:rPr>
                        <a:t>2025</a:t>
                      </a:r>
                      <a:r>
                        <a:rPr lang="ja-JP" altLang="en-US" sz="1100" u="none" dirty="0">
                          <a:solidFill>
                            <a:schemeClr val="tx1"/>
                          </a:solidFill>
                          <a:latin typeface="BIZ UDPゴシック" panose="020B0400000000000000" pitchFamily="50" charset="-128"/>
                          <a:ea typeface="BIZ UDPゴシック" panose="020B0400000000000000" pitchFamily="50" charset="-128"/>
                        </a:rPr>
                        <a:t>年度末を前倒しし、万博</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開催</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までに</a:t>
                      </a:r>
                      <a:r>
                        <a:rPr lang="ja-JP" altLang="en-US" sz="1100" u="none" dirty="0">
                          <a:solidFill>
                            <a:schemeClr val="tx1"/>
                          </a:solidFill>
                          <a:latin typeface="BIZ UDPゴシック" panose="020B0400000000000000" pitchFamily="50" charset="-128"/>
                          <a:ea typeface="BIZ UDPゴシック" panose="020B0400000000000000" pitchFamily="50" charset="-128"/>
                        </a:rPr>
                        <a:t>導入率</a:t>
                      </a:r>
                      <a:r>
                        <a:rPr lang="en-US" altLang="ja-JP" sz="1100" u="none" dirty="0">
                          <a:solidFill>
                            <a:schemeClr val="tx1"/>
                          </a:solidFill>
                          <a:latin typeface="BIZ UDPゴシック" panose="020B0400000000000000" pitchFamily="50" charset="-128"/>
                          <a:ea typeface="BIZ UDPゴシック" panose="020B0400000000000000" pitchFamily="50" charset="-128"/>
                        </a:rPr>
                        <a:t>25%</a:t>
                      </a:r>
                      <a:r>
                        <a:rPr lang="ja-JP" altLang="en-US" sz="1100" u="none" dirty="0">
                          <a:solidFill>
                            <a:schemeClr val="tx1"/>
                          </a:solidFill>
                          <a:latin typeface="BIZ UDPゴシック" panose="020B0400000000000000" pitchFamily="50" charset="-128"/>
                          <a:ea typeface="BIZ UDPゴシック" panose="020B0400000000000000" pitchFamily="50" charset="-128"/>
                        </a:rPr>
                        <a:t>の達成をめざす</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・万博に来場する外国人・高齢者・障がい者等に</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安全・安心な移動環境を提供</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UD</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タクシーのさらなる拡大</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・府内全域で</a:t>
                      </a:r>
                      <a:r>
                        <a:rPr kumimoji="1" lang="en-US" altLang="ja-JP" sz="1100" dirty="0">
                          <a:solidFill>
                            <a:schemeClr val="tx1"/>
                          </a:solidFill>
                          <a:latin typeface="BIZ UDPゴシック" panose="020B0400000000000000" pitchFamily="50" charset="-128"/>
                          <a:ea typeface="BIZ UDPゴシック" panose="020B0400000000000000" pitchFamily="50" charset="-128"/>
                        </a:rPr>
                        <a:t>UD</a:t>
                      </a:r>
                      <a:r>
                        <a:rPr kumimoji="1" lang="ja-JP" altLang="en-US" sz="1100" dirty="0">
                          <a:solidFill>
                            <a:schemeClr val="tx1"/>
                          </a:solidFill>
                          <a:latin typeface="BIZ UDPゴシック" panose="020B0400000000000000" pitchFamily="50" charset="-128"/>
                          <a:ea typeface="BIZ UDPゴシック" panose="020B0400000000000000" pitchFamily="50" charset="-128"/>
                        </a:rPr>
                        <a:t>タクシー導入が拡大</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・誰もが安全・安心で快適に移動できる環境を実</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現</a:t>
                      </a: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⑫　移動の利便性　～ユニバーサルデザイン（ＵＤ）タクシーの普及促進～</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23193"/>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首都圏では、東京オリンピック・パラリンピックを契機に、</a:t>
            </a:r>
            <a:r>
              <a:rPr lang="ja-JP" altLang="en-US" sz="1100" dirty="0">
                <a:latin typeface="BIZ UDPゴシック" panose="020B0400000000000000" pitchFamily="50" charset="-128"/>
                <a:ea typeface="BIZ UDPゴシック" panose="020B0400000000000000" pitchFamily="50" charset="-128"/>
              </a:rPr>
              <a:t>ユニバーサルデザインタクシー</a:t>
            </a:r>
            <a:r>
              <a:rPr lang="ja-JP" altLang="en-US" sz="1050" dirty="0">
                <a:latin typeface="BIZ UDPゴシック" panose="020B0400000000000000" pitchFamily="50" charset="-128"/>
                <a:ea typeface="BIZ UDPゴシック" panose="020B0400000000000000" pitchFamily="50" charset="-128"/>
              </a:rPr>
              <a:t>の普及が大きく前進。大阪においても、誰もが利用しやすいユニバーサルデザインタクシーの導入率を、万博開催までに</a:t>
            </a:r>
            <a:r>
              <a:rPr lang="en-US" altLang="ja-JP" sz="1050" dirty="0">
                <a:latin typeface="BIZ UDPゴシック" panose="020B0400000000000000" pitchFamily="50" charset="-128"/>
                <a:ea typeface="BIZ UDPゴシック" panose="020B0400000000000000" pitchFamily="50" charset="-128"/>
              </a:rPr>
              <a:t>25%</a:t>
            </a:r>
            <a:r>
              <a:rPr lang="ja-JP" altLang="en-US" sz="1050" dirty="0">
                <a:latin typeface="BIZ UDPゴシック" panose="020B0400000000000000" pitchFamily="50" charset="-128"/>
                <a:ea typeface="BIZ UDPゴシック" panose="020B0400000000000000" pitchFamily="50" charset="-128"/>
              </a:rPr>
              <a:t>の達成をめざし、普及促進を図る。</a:t>
            </a:r>
          </a:p>
        </p:txBody>
      </p:sp>
      <p:graphicFrame>
        <p:nvGraphicFramePr>
          <p:cNvPr id="89" name="表 88"/>
          <p:cNvGraphicFramePr>
            <a:graphicFrameLocks noGrp="1"/>
          </p:cNvGraphicFramePr>
          <p:nvPr>
            <p:extLst>
              <p:ext uri="{D42A27DB-BD31-4B8C-83A1-F6EECF244321}">
                <p14:modId xmlns:p14="http://schemas.microsoft.com/office/powerpoint/2010/main" val="3910995911"/>
              </p:ext>
            </p:extLst>
          </p:nvPr>
        </p:nvGraphicFramePr>
        <p:xfrm>
          <a:off x="509673" y="5140457"/>
          <a:ext cx="2416796" cy="457200"/>
        </p:xfrm>
        <a:graphic>
          <a:graphicData uri="http://schemas.openxmlformats.org/drawingml/2006/table">
            <a:tbl>
              <a:tblPr firstRow="1" bandRow="1">
                <a:tableStyleId>{7DF18680-E054-41AD-8BC1-D1AEF772440D}</a:tableStyleId>
              </a:tblPr>
              <a:tblGrid>
                <a:gridCol w="1208398">
                  <a:extLst>
                    <a:ext uri="{9D8B030D-6E8A-4147-A177-3AD203B41FA5}">
                      <a16:colId xmlns:a16="http://schemas.microsoft.com/office/drawing/2014/main" val="3821913583"/>
                    </a:ext>
                  </a:extLst>
                </a:gridCol>
                <a:gridCol w="604199">
                  <a:extLst>
                    <a:ext uri="{9D8B030D-6E8A-4147-A177-3AD203B41FA5}">
                      <a16:colId xmlns:a16="http://schemas.microsoft.com/office/drawing/2014/main" val="2117105469"/>
                    </a:ext>
                  </a:extLst>
                </a:gridCol>
                <a:gridCol w="604199">
                  <a:extLst>
                    <a:ext uri="{9D8B030D-6E8A-4147-A177-3AD203B41FA5}">
                      <a16:colId xmlns:a16="http://schemas.microsoft.com/office/drawing/2014/main" val="123412033"/>
                    </a:ext>
                  </a:extLst>
                </a:gridCol>
              </a:tblGrid>
              <a:tr h="269819">
                <a:tc>
                  <a:txBody>
                    <a:bodyPr/>
                    <a:lstStyle/>
                    <a:p>
                      <a:pPr algn="ctr"/>
                      <a:r>
                        <a:rPr kumimoji="1" lang="ja-JP" altLang="en-US" sz="900" dirty="0">
                          <a:latin typeface="BIZ UDPゴシック" panose="020B0400000000000000" pitchFamily="50" charset="-128"/>
                          <a:ea typeface="BIZ UDPゴシック" panose="020B0400000000000000" pitchFamily="50" charset="-128"/>
                        </a:rPr>
                        <a:t>国による補助</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60</a:t>
                      </a:r>
                      <a:r>
                        <a:rPr kumimoji="1" lang="ja-JP" altLang="en-US" sz="900" b="1" dirty="0">
                          <a:latin typeface="BIZ UDPゴシック" panose="020B0400000000000000" pitchFamily="50" charset="-128"/>
                          <a:ea typeface="BIZ UDPゴシック" panose="020B0400000000000000" pitchFamily="50" charset="-128"/>
                        </a:rPr>
                        <a:t>万円</a:t>
                      </a:r>
                      <a:endParaRPr kumimoji="1" lang="ja-JP" altLang="en-US" sz="9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府による補助</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b="1" strike="noStrike" dirty="0">
                          <a:solidFill>
                            <a:schemeClr val="bg1"/>
                          </a:solidFill>
                          <a:latin typeface="BIZ UDPゴシック" panose="020B0400000000000000" pitchFamily="50" charset="-128"/>
                          <a:ea typeface="BIZ UDPゴシック" panose="020B0400000000000000" pitchFamily="50" charset="-128"/>
                        </a:rPr>
                        <a:t>市による補助</a:t>
                      </a:r>
                      <a:endParaRPr kumimoji="1" lang="en-US" altLang="ja-JP" sz="700" b="1" strike="noStrike" dirty="0">
                        <a:solidFill>
                          <a:schemeClr val="bg1"/>
                        </a:solidFill>
                        <a:latin typeface="BIZ UDPゴシック" panose="020B0400000000000000" pitchFamily="50" charset="-128"/>
                        <a:ea typeface="BIZ UDPゴシック" panose="020B0400000000000000" pitchFamily="50"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strike="noStrike" dirty="0">
                          <a:solidFill>
                            <a:schemeClr val="bg1"/>
                          </a:solidFill>
                          <a:latin typeface="BIZ UDPゴシック" panose="020B0400000000000000" pitchFamily="50" charset="-128"/>
                          <a:ea typeface="BIZ UDPゴシック" panose="020B0400000000000000" pitchFamily="50" charset="-128"/>
                        </a:rPr>
                        <a:t>３０万円</a:t>
                      </a:r>
                      <a:endParaRPr kumimoji="1" lang="ja-JP" altLang="en-US" sz="700" strike="noStrike"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03779"/>
                  </a:ext>
                </a:extLst>
              </a:tr>
            </a:tbl>
          </a:graphicData>
        </a:graphic>
      </p:graphicFrame>
      <p:sp>
        <p:nvSpPr>
          <p:cNvPr id="92" name="テキスト ボックス 91"/>
          <p:cNvSpPr txBox="1"/>
          <p:nvPr/>
        </p:nvSpPr>
        <p:spPr>
          <a:xfrm>
            <a:off x="486465" y="5614343"/>
            <a:ext cx="2793144" cy="230832"/>
          </a:xfrm>
          <a:prstGeom prst="rect">
            <a:avLst/>
          </a:prstGeom>
          <a:noFill/>
        </p:spPr>
        <p:txBody>
          <a:bodyPr wrap="square" rtlCol="0">
            <a:spAutoFit/>
          </a:bodyPr>
          <a:lstStyle/>
          <a:p>
            <a:r>
              <a:rPr lang="ja-JP" altLang="en-US" sz="900" u="sng" dirty="0">
                <a:latin typeface="BIZ UDPゴシック" panose="020B0400000000000000" pitchFamily="50" charset="-128"/>
                <a:ea typeface="BIZ UDPゴシック" panose="020B0400000000000000" pitchFamily="50" charset="-128"/>
              </a:rPr>
              <a:t>最大</a:t>
            </a:r>
            <a:r>
              <a:rPr lang="en-US" altLang="ja-JP" sz="900" u="sng" dirty="0">
                <a:latin typeface="BIZ UDPゴシック" panose="020B0400000000000000" pitchFamily="50" charset="-128"/>
                <a:ea typeface="BIZ UDPゴシック" panose="020B0400000000000000" pitchFamily="50" charset="-128"/>
              </a:rPr>
              <a:t>120</a:t>
            </a:r>
            <a:r>
              <a:rPr lang="ja-JP" altLang="en-US" sz="900" u="sng" dirty="0">
                <a:latin typeface="BIZ UDPゴシック" panose="020B0400000000000000" pitchFamily="50" charset="-128"/>
                <a:ea typeface="BIZ UDPゴシック" panose="020B0400000000000000" pitchFamily="50" charset="-128"/>
              </a:rPr>
              <a:t>万円／台の補助が可能</a:t>
            </a:r>
            <a:r>
              <a:rPr lang="ja-JP" altLang="en-US" sz="700" u="sng" dirty="0">
                <a:latin typeface="BIZ UDPゴシック" panose="020B0400000000000000" pitchFamily="50" charset="-128"/>
                <a:ea typeface="BIZ UDPゴシック" panose="020B0400000000000000" pitchFamily="50" charset="-128"/>
              </a:rPr>
              <a:t>（大阪市・吹田市）</a:t>
            </a:r>
            <a:endParaRPr lang="ja-JP" altLang="en-US" sz="900" dirty="0">
              <a:latin typeface="BIZ UDPゴシック" panose="020B0400000000000000" pitchFamily="50" charset="-128"/>
              <a:ea typeface="BIZ UDPゴシック" panose="020B0400000000000000" pitchFamily="50" charset="-128"/>
            </a:endParaRPr>
          </a:p>
        </p:txBody>
      </p:sp>
      <p:grpSp>
        <p:nvGrpSpPr>
          <p:cNvPr id="94" name="グループ化 93"/>
          <p:cNvGrpSpPr/>
          <p:nvPr/>
        </p:nvGrpSpPr>
        <p:grpSpPr>
          <a:xfrm>
            <a:off x="7005518" y="2820943"/>
            <a:ext cx="2337208" cy="2663382"/>
            <a:chOff x="7064424" y="2957715"/>
            <a:chExt cx="2532595" cy="3055611"/>
          </a:xfrm>
        </p:grpSpPr>
        <p:pic>
          <p:nvPicPr>
            <p:cNvPr id="95" name="図 9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64424" y="2957715"/>
              <a:ext cx="2532595" cy="1357950"/>
            </a:xfrm>
            <a:prstGeom prst="rect">
              <a:avLst/>
            </a:prstGeom>
          </p:spPr>
        </p:pic>
        <p:sp>
          <p:nvSpPr>
            <p:cNvPr id="96" name="テキスト ボックス 8"/>
            <p:cNvSpPr txBox="1">
              <a:spLocks noChangeArrowheads="1"/>
            </p:cNvSpPr>
            <p:nvPr/>
          </p:nvSpPr>
          <p:spPr bwMode="auto">
            <a:xfrm>
              <a:off x="7153856" y="5783809"/>
              <a:ext cx="2287962" cy="22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700" dirty="0">
                  <a:latin typeface="BIZ UDPゴシック" panose="020B0400000000000000" pitchFamily="50" charset="-128"/>
                  <a:ea typeface="BIZ UDPゴシック" panose="020B0400000000000000" pitchFamily="50" charset="-128"/>
                </a:rPr>
                <a:t>（出典）</a:t>
              </a:r>
              <a:r>
                <a:rPr lang="en-US" altLang="ja-JP" sz="700" dirty="0">
                  <a:latin typeface="BIZ UDPゴシック" panose="020B0400000000000000" pitchFamily="50" charset="-128"/>
                  <a:ea typeface="BIZ UDPゴシック" panose="020B0400000000000000" pitchFamily="50" charset="-128"/>
                </a:rPr>
                <a:t> </a:t>
              </a:r>
              <a:r>
                <a:rPr lang="ja-JP" altLang="en-US" sz="700" dirty="0">
                  <a:latin typeface="BIZ UDPゴシック" panose="020B0400000000000000" pitchFamily="50" charset="-128"/>
                  <a:ea typeface="BIZ UDPゴシック" panose="020B0400000000000000" pitchFamily="50" charset="-128"/>
                </a:rPr>
                <a:t>トヨタジャパンタクシー</a:t>
              </a:r>
              <a:r>
                <a:rPr lang="en-US" altLang="ja-JP" sz="700" dirty="0">
                  <a:latin typeface="BIZ UDPゴシック" panose="020B0400000000000000" pitchFamily="50" charset="-128"/>
                  <a:ea typeface="BIZ UDPゴシック" panose="020B0400000000000000" pitchFamily="50" charset="-128"/>
                </a:rPr>
                <a:t>HP</a:t>
              </a:r>
            </a:p>
          </p:txBody>
        </p:sp>
        <p:pic>
          <p:nvPicPr>
            <p:cNvPr id="97" name="図 9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3856" y="4443303"/>
              <a:ext cx="2443163" cy="1285875"/>
            </a:xfrm>
            <a:prstGeom prst="rect">
              <a:avLst/>
            </a:prstGeom>
          </p:spPr>
        </p:pic>
      </p:grpSp>
    </p:spTree>
    <p:extLst>
      <p:ext uri="{BB962C8B-B14F-4D97-AF65-F5344CB8AC3E}">
        <p14:creationId xmlns:p14="http://schemas.microsoft.com/office/powerpoint/2010/main" val="1873796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33785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840421984"/>
              </p:ext>
            </p:extLst>
          </p:nvPr>
        </p:nvGraphicFramePr>
        <p:xfrm>
          <a:off x="511620" y="3721059"/>
          <a:ext cx="9360001" cy="1216592"/>
        </p:xfrm>
        <a:graphic>
          <a:graphicData uri="http://schemas.openxmlformats.org/drawingml/2006/table">
            <a:tbl>
              <a:tblPr bandRow="1">
                <a:tableStyleId>{5940675A-B579-460E-94D1-54222C63F5DA}</a:tableStyleId>
              </a:tblPr>
              <a:tblGrid>
                <a:gridCol w="1553154">
                  <a:extLst>
                    <a:ext uri="{9D8B030D-6E8A-4147-A177-3AD203B41FA5}">
                      <a16:colId xmlns:a16="http://schemas.microsoft.com/office/drawing/2014/main" val="525926817"/>
                    </a:ext>
                  </a:extLst>
                </a:gridCol>
                <a:gridCol w="7806847">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5</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mn-ea"/>
                          <a:ea typeface="+mn-ea"/>
                          <a:cs typeface="+mn-cs"/>
                        </a:rPr>
                        <a:t>記載なし</a:t>
                      </a:r>
                      <a:endParaRPr kumimoji="1" lang="en-US" altLang="ja-JP" sz="100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必要な財政支援等について国と引き続き協議を継続</a:t>
                      </a:r>
                      <a:endParaRPr kumimoji="1" lang="en-US" altLang="ja-JP" sz="10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n-ea"/>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年度　国において大阪府域で運行する事業者に対し、</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862</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台の補助内示（事業者の要望に対し全数）</a:t>
                      </a:r>
                      <a:endParaRPr kumimoji="1" lang="en-US" altLang="ja-JP" sz="1000" b="0" i="0" u="none" strike="sngStrike" kern="1200" cap="none" spc="0" normalizeH="0" baseline="0" noProof="0" dirty="0">
                        <a:ln>
                          <a:noFill/>
                        </a:ln>
                        <a:solidFill>
                          <a:schemeClr val="tx1"/>
                        </a:solidFill>
                        <a:effectLst/>
                        <a:uLnTx/>
                        <a:uFillTx/>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n-ea"/>
                          <a:ea typeface="+mn-ea"/>
                          <a:cs typeface="+mn-cs"/>
                        </a:rPr>
                        <a:t>※2024</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年度　事業者の要望に対する全数内示について国に依頼</a:t>
                      </a:r>
                      <a:endParaRPr kumimoji="1" lang="en-US" altLang="ja-JP" sz="1000" b="0" i="0" u="none" strike="sngStrike" kern="1200" cap="none" spc="0" normalizeH="0" baseline="0" noProof="0" dirty="0">
                        <a:ln>
                          <a:noFill/>
                        </a:ln>
                        <a:solidFill>
                          <a:schemeClr val="tx1"/>
                        </a:solidFill>
                        <a:effectLst/>
                        <a:uLnTx/>
                        <a:uFillTx/>
                        <a:latin typeface="+mn-ea"/>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435390825"/>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a:t>
                      </a:r>
                      <a:r>
                        <a:rPr kumimoji="1" lang="en-US" altLang="ja-JP" sz="1000" b="1" dirty="0">
                          <a:solidFill>
                            <a:schemeClr val="tx1"/>
                          </a:solidFill>
                        </a:rPr>
                        <a:t>UD</a:t>
                      </a:r>
                      <a:r>
                        <a:rPr kumimoji="1" lang="ja-JP" altLang="en-US" sz="1000" b="1" dirty="0">
                          <a:solidFill>
                            <a:schemeClr val="tx1"/>
                          </a:solidFill>
                        </a:rPr>
                        <a:t>タクシー</a:t>
                      </a:r>
                      <a:r>
                        <a:rPr kumimoji="1" lang="ja-JP" altLang="en-US" sz="1000" b="1" dirty="0">
                          <a:solidFill>
                            <a:schemeClr val="tx1"/>
                          </a:solidFill>
                          <a:latin typeface="+mn-ea"/>
                          <a:ea typeface="+mn-ea"/>
                        </a:rPr>
                        <a:t>導入に対する補助事業の実施</a:t>
                      </a:r>
                      <a:endParaRPr kumimoji="1" lang="en-US" altLang="ja-JP" sz="1000" b="1" strike="sngStrike" dirty="0">
                        <a:solidFill>
                          <a:schemeClr val="tx1"/>
                        </a:solidFill>
                        <a:latin typeface="+mn-lt"/>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タクシー事業者のユニバーサルデザインタクシー導入に係る財政的負担</a:t>
            </a:r>
          </a:p>
          <a:p>
            <a:pPr lvl="0" defTabSz="959937">
              <a:defRPr/>
            </a:pPr>
            <a:r>
              <a:rPr kumimoji="1" lang="ja-JP" altLang="en-US" sz="1000" dirty="0">
                <a:latin typeface="+mn-ea"/>
              </a:rPr>
              <a:t>▷</a:t>
            </a:r>
            <a:r>
              <a:rPr kumimoji="1" lang="ja-JP" altLang="en-US" sz="1000" dirty="0"/>
              <a:t>万博に来場する外国人・高齢者・障がい者等に安全・安心な移動環境を提供</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2452896027"/>
              </p:ext>
            </p:extLst>
          </p:nvPr>
        </p:nvGraphicFramePr>
        <p:xfrm>
          <a:off x="511620" y="5417571"/>
          <a:ext cx="9360000" cy="41202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050" b="1" i="0" u="none" strike="noStrike" kern="1200" cap="none" spc="0" normalizeH="0" baseline="0" noProof="0" dirty="0">
                          <a:ln>
                            <a:noFill/>
                          </a:ln>
                          <a:solidFill>
                            <a:prstClr val="black"/>
                          </a:solidFill>
                          <a:effectLst/>
                          <a:uLnTx/>
                          <a:uFillTx/>
                          <a:latin typeface="+mn-lt"/>
                          <a:ea typeface="+mn-ea"/>
                          <a:cs typeface="+mn-cs"/>
                        </a:rPr>
                        <a:t>UD</a:t>
                      </a:r>
                      <a:r>
                        <a:rPr kumimoji="1" lang="ja-JP" altLang="en-US" sz="1050" b="1" i="0" u="none" strike="noStrike" kern="1200" cap="none" spc="0" normalizeH="0" baseline="0" noProof="0" dirty="0">
                          <a:ln>
                            <a:noFill/>
                          </a:ln>
                          <a:solidFill>
                            <a:prstClr val="black"/>
                          </a:solidFill>
                          <a:effectLst/>
                          <a:uLnTx/>
                          <a:uFillTx/>
                          <a:latin typeface="+mn-lt"/>
                          <a:ea typeface="+mn-ea"/>
                          <a:cs typeface="+mn-cs"/>
                        </a:rPr>
                        <a:t>タクシーを導入するタクシー事業者への支援の拡大</a:t>
                      </a:r>
                      <a:r>
                        <a:rPr kumimoji="1" lang="ja-JP" altLang="en-US" sz="1050" b="1" i="0" u="none" strike="noStrike" kern="1200" cap="none" spc="0" normalizeH="0" baseline="0" noProof="0" dirty="0">
                          <a:ln>
                            <a:noFill/>
                          </a:ln>
                          <a:solidFill>
                            <a:schemeClr val="tx1"/>
                          </a:solidFill>
                          <a:effectLst/>
                          <a:uLnTx/>
                          <a:uFillTx/>
                          <a:latin typeface="+mn-lt"/>
                          <a:ea typeface="+mn-ea"/>
                          <a:cs typeface="+mn-cs"/>
                        </a:rPr>
                        <a:t>（財源の確保）</a:t>
                      </a:r>
                      <a:endParaRPr kumimoji="1" lang="ja-JP" altLang="en-US" sz="1050" b="1" u="none" dirty="0">
                        <a:solidFill>
                          <a:schemeClr val="tx1"/>
                        </a:solidFill>
                      </a:endParaRP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723779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071363368"/>
              </p:ext>
            </p:extLst>
          </p:nvPr>
        </p:nvGraphicFramePr>
        <p:xfrm>
          <a:off x="280329" y="1603262"/>
          <a:ext cx="9540000" cy="497533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975338">
                <a:tc>
                  <a:txBody>
                    <a:bodyP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旅客受入能力の拡大へ</a:t>
                      </a: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・２０１９年には、旅客数、発着回数ともに過去最高を記録、受入能力が逼迫</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・発着容量の拡張の検討</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・第１ターミナルの強化</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国内外からの来訪者の万全な受入体制</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・発着容量の拡張、ターミナル機能の強化等により、円滑かつ快適な出入国を実現</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□さらなる来訪者増に向けた受入体制の強化</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開業予定</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・年間発着回数</a:t>
                      </a:r>
                      <a:r>
                        <a:rPr kumimoji="1" lang="en-US" altLang="ja-JP" sz="1100" dirty="0">
                          <a:solidFill>
                            <a:schemeClr val="tx1"/>
                          </a:solidFill>
                          <a:latin typeface="BIZ UDPゴシック" panose="020B0400000000000000" pitchFamily="50" charset="-128"/>
                          <a:ea typeface="BIZ UDPゴシック" panose="020B0400000000000000" pitchFamily="50" charset="-128"/>
                        </a:rPr>
                        <a:t>30</a:t>
                      </a:r>
                      <a:r>
                        <a:rPr kumimoji="1" lang="ja-JP" altLang="en-US" sz="1100" dirty="0">
                          <a:solidFill>
                            <a:schemeClr val="tx1"/>
                          </a:solidFill>
                          <a:latin typeface="BIZ UDPゴシック" panose="020B0400000000000000" pitchFamily="50" charset="-128"/>
                          <a:ea typeface="BIZ UDPゴシック" panose="020B0400000000000000" pitchFamily="50" charset="-128"/>
                        </a:rPr>
                        <a:t>万回の実現</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⑬　空港運用の強化</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00110"/>
          </a:xfrm>
          <a:prstGeom prst="rect">
            <a:avLst/>
          </a:prstGeom>
          <a:noFill/>
          <a:ln w="6350">
            <a:noFill/>
            <a:prstDash val="dash"/>
          </a:ln>
        </p:spPr>
        <p:txBody>
          <a:bodyPr wrap="square">
            <a:spAutoFit/>
          </a:bodyPr>
          <a:lstStyle/>
          <a:p>
            <a:pPr lvl="0">
              <a:defRPr/>
            </a:pPr>
            <a:r>
              <a:rPr lang="ja-JP" altLang="en-US" sz="900" dirty="0">
                <a:latin typeface="BIZ UDPゴシック" panose="020B0400000000000000" pitchFamily="50" charset="-128"/>
                <a:ea typeface="BIZ UDPゴシック" panose="020B0400000000000000" pitchFamily="50" charset="-128"/>
              </a:rPr>
              <a:t>　</a:t>
            </a:r>
            <a:r>
              <a:rPr lang="ja-JP" altLang="en-US" sz="1000" dirty="0">
                <a:latin typeface="BIZ UDPゴシック" panose="020B0400000000000000" pitchFamily="50" charset="-128"/>
                <a:ea typeface="BIZ UDPゴシック" panose="020B0400000000000000" pitchFamily="50" charset="-128"/>
              </a:rPr>
              <a:t>万博期間中、世界各国からの来訪者の玄関口となる関西国際空港について、おもてなしの心をもって万全の体制でお迎えする。そして、その後の来訪者の増加を見据え、受入体制のさらなる強化を図っていく。</a:t>
            </a:r>
          </a:p>
        </p:txBody>
      </p:sp>
      <p:grpSp>
        <p:nvGrpSpPr>
          <p:cNvPr id="18" name="グループ化 17"/>
          <p:cNvGrpSpPr/>
          <p:nvPr/>
        </p:nvGrpSpPr>
        <p:grpSpPr>
          <a:xfrm>
            <a:off x="4040919" y="2566218"/>
            <a:ext cx="1917256" cy="1117728"/>
            <a:chOff x="7533026" y="3640572"/>
            <a:chExt cx="1972092" cy="1490875"/>
          </a:xfrm>
        </p:grpSpPr>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3026" y="3640572"/>
              <a:ext cx="1972092" cy="1113494"/>
            </a:xfrm>
            <a:prstGeom prst="rect">
              <a:avLst/>
            </a:prstGeom>
          </p:spPr>
        </p:pic>
        <p:sp>
          <p:nvSpPr>
            <p:cNvPr id="20" name="テキスト ボックス 19">
              <a:extLst>
                <a:ext uri="{FF2B5EF4-FFF2-40B4-BE49-F238E27FC236}">
                  <a16:creationId xmlns:a16="http://schemas.microsoft.com/office/drawing/2014/main" id="{37DB1857-2264-4DD7-91E8-39AD81473A7C}"/>
                </a:ext>
              </a:extLst>
            </p:cNvPr>
            <p:cNvSpPr txBox="1"/>
            <p:nvPr/>
          </p:nvSpPr>
          <p:spPr>
            <a:xfrm>
              <a:off x="7628092" y="4706226"/>
              <a:ext cx="1686553" cy="425221"/>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保安検査場等のイメージ</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a:latin typeface="BIZ UDPゴシック" panose="020B0400000000000000" pitchFamily="50" charset="-128"/>
                  <a:ea typeface="BIZ UDPゴシック" panose="020B0400000000000000" pitchFamily="50" charset="-128"/>
                </a:rPr>
                <a:t>関西エアポート</a:t>
              </a:r>
              <a:r>
                <a:rPr kumimoji="1" lang="en-US" altLang="ja-JP" sz="700" dirty="0">
                  <a:latin typeface="BIZ UDPゴシック" panose="020B0400000000000000" pitchFamily="50" charset="-128"/>
                  <a:ea typeface="BIZ UDPゴシック" panose="020B0400000000000000" pitchFamily="50" charset="-128"/>
                </a:rPr>
                <a:t>HP</a:t>
              </a:r>
            </a:p>
          </p:txBody>
        </p:sp>
      </p:grpSp>
      <p:pic>
        <p:nvPicPr>
          <p:cNvPr id="21" name="図 20"/>
          <p:cNvPicPr>
            <a:picLocks noChangeAspect="1"/>
          </p:cNvPicPr>
          <p:nvPr/>
        </p:nvPicPr>
        <p:blipFill rotWithShape="1">
          <a:blip r:embed="rId4"/>
          <a:srcRect l="1648" t="7477" r="1586" b="5796"/>
          <a:stretch/>
        </p:blipFill>
        <p:spPr>
          <a:xfrm>
            <a:off x="3872428" y="3839829"/>
            <a:ext cx="2504064" cy="1527953"/>
          </a:xfrm>
          <a:prstGeom prst="rect">
            <a:avLst/>
          </a:prstGeom>
          <a:ln>
            <a:solidFill>
              <a:schemeClr val="tx1"/>
            </a:solidFill>
          </a:ln>
        </p:spPr>
      </p:pic>
      <p:sp>
        <p:nvSpPr>
          <p:cNvPr id="22" name="ホームベース 21"/>
          <p:cNvSpPr/>
          <p:nvPr/>
        </p:nvSpPr>
        <p:spPr>
          <a:xfrm>
            <a:off x="3891016" y="5395061"/>
            <a:ext cx="2380829" cy="207035"/>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（出典）関西国際空港の将来航空需要に関する調査委員会</a:t>
            </a:r>
          </a:p>
        </p:txBody>
      </p:sp>
      <p:grpSp>
        <p:nvGrpSpPr>
          <p:cNvPr id="23" name="グループ化 22"/>
          <p:cNvGrpSpPr/>
          <p:nvPr/>
        </p:nvGrpSpPr>
        <p:grpSpPr>
          <a:xfrm>
            <a:off x="7014216" y="2819815"/>
            <a:ext cx="2319812" cy="2344489"/>
            <a:chOff x="7348692" y="2921411"/>
            <a:chExt cx="2319812" cy="2344489"/>
          </a:xfrm>
        </p:grpSpPr>
        <p:sp>
          <p:nvSpPr>
            <p:cNvPr id="25" name="テキスト ボックス 24">
              <a:extLst>
                <a:ext uri="{FF2B5EF4-FFF2-40B4-BE49-F238E27FC236}">
                  <a16:creationId xmlns:a16="http://schemas.microsoft.com/office/drawing/2014/main" id="{37DB1857-2264-4DD7-91E8-39AD81473A7C}"/>
                </a:ext>
              </a:extLst>
            </p:cNvPr>
            <p:cNvSpPr txBox="1"/>
            <p:nvPr/>
          </p:nvSpPr>
          <p:spPr>
            <a:xfrm>
              <a:off x="7712161" y="4842065"/>
              <a:ext cx="1592874" cy="423835"/>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国際線キャパシティ拡大</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a:latin typeface="BIZ UDPゴシック" panose="020B0400000000000000" pitchFamily="50" charset="-128"/>
                  <a:ea typeface="BIZ UDPゴシック" panose="020B0400000000000000" pitchFamily="50" charset="-128"/>
                </a:rPr>
                <a:t>関西エアポート</a:t>
              </a:r>
              <a:r>
                <a:rPr kumimoji="1" lang="en-US" altLang="ja-JP" sz="700" dirty="0">
                  <a:latin typeface="BIZ UDPゴシック" panose="020B0400000000000000" pitchFamily="50" charset="-128"/>
                  <a:ea typeface="BIZ UDPゴシック" panose="020B0400000000000000" pitchFamily="50" charset="-128"/>
                </a:rPr>
                <a:t>HP</a:t>
              </a:r>
            </a:p>
          </p:txBody>
        </p:sp>
        <p:pic>
          <p:nvPicPr>
            <p:cNvPr id="26" name="図 25"/>
            <p:cNvPicPr>
              <a:picLocks noChangeAspect="1"/>
            </p:cNvPicPr>
            <p:nvPr/>
          </p:nvPicPr>
          <p:blipFill>
            <a:blip r:embed="rId5"/>
            <a:stretch>
              <a:fillRect/>
            </a:stretch>
          </p:blipFill>
          <p:spPr>
            <a:xfrm>
              <a:off x="7348692" y="2921411"/>
              <a:ext cx="2319812" cy="1920654"/>
            </a:xfrm>
            <a:prstGeom prst="rect">
              <a:avLst/>
            </a:prstGeom>
          </p:spPr>
        </p:pic>
      </p:grpSp>
      <p:sp>
        <p:nvSpPr>
          <p:cNvPr id="27" name="ホームベース 26"/>
          <p:cNvSpPr/>
          <p:nvPr/>
        </p:nvSpPr>
        <p:spPr>
          <a:xfrm>
            <a:off x="933775" y="2819815"/>
            <a:ext cx="1765067" cy="200448"/>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dirty="0">
                <a:solidFill>
                  <a:schemeClr val="tx1"/>
                </a:solidFill>
                <a:latin typeface="BIZ UDPゴシック" panose="020B0400000000000000" pitchFamily="50" charset="-128"/>
                <a:ea typeface="BIZ UDPゴシック" panose="020B0400000000000000" pitchFamily="50" charset="-128"/>
              </a:rPr>
              <a:t>≪関空の発着回数・旅客数≫</a:t>
            </a:r>
          </a:p>
        </p:txBody>
      </p:sp>
      <p:sp>
        <p:nvSpPr>
          <p:cNvPr id="29" name="ホームベース 28"/>
          <p:cNvSpPr/>
          <p:nvPr/>
        </p:nvSpPr>
        <p:spPr>
          <a:xfrm>
            <a:off x="568787" y="4862103"/>
            <a:ext cx="1731092" cy="207035"/>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（出典）新関西国際空港㈱、関西エアポート㈱</a:t>
            </a:r>
          </a:p>
        </p:txBody>
      </p:sp>
      <p:sp>
        <p:nvSpPr>
          <p:cNvPr id="30" name="正方形/長方形 29"/>
          <p:cNvSpPr/>
          <p:nvPr/>
        </p:nvSpPr>
        <p:spPr>
          <a:xfrm>
            <a:off x="505461" y="4677288"/>
            <a:ext cx="2097098" cy="200055"/>
          </a:xfrm>
          <a:prstGeom prst="rect">
            <a:avLst/>
          </a:prstGeom>
        </p:spPr>
        <p:txBody>
          <a:bodyPr wrap="square">
            <a:spAutoFit/>
          </a:bodyPr>
          <a:lstStyle/>
          <a:p>
            <a:r>
              <a:rPr lang="en-US" altLang="ja-JP" sz="700" dirty="0">
                <a:latin typeface="BIZ UDPゴシック" panose="020B0400000000000000" pitchFamily="50" charset="-128"/>
                <a:ea typeface="BIZ UDPゴシック" panose="020B0400000000000000" pitchFamily="50" charset="-128"/>
              </a:rPr>
              <a:t>※H10</a:t>
            </a:r>
            <a:r>
              <a:rPr lang="ja-JP" altLang="en-US" sz="700" dirty="0">
                <a:latin typeface="BIZ UDPゴシック" panose="020B0400000000000000" pitchFamily="50" charset="-128"/>
                <a:ea typeface="BIZ UDPゴシック" panose="020B0400000000000000" pitchFamily="50" charset="-128"/>
              </a:rPr>
              <a:t>年度環境影響評価における最大想定回数</a:t>
            </a:r>
          </a:p>
        </p:txBody>
      </p:sp>
      <p:graphicFrame>
        <p:nvGraphicFramePr>
          <p:cNvPr id="31" name="表 30"/>
          <p:cNvGraphicFramePr>
            <a:graphicFrameLocks noGrp="1"/>
          </p:cNvGraphicFramePr>
          <p:nvPr>
            <p:extLst>
              <p:ext uri="{D42A27DB-BD31-4B8C-83A1-F6EECF244321}">
                <p14:modId xmlns:p14="http://schemas.microsoft.com/office/powerpoint/2010/main" val="1658223584"/>
              </p:ext>
            </p:extLst>
          </p:nvPr>
        </p:nvGraphicFramePr>
        <p:xfrm>
          <a:off x="568787" y="3158900"/>
          <a:ext cx="2495041" cy="1518388"/>
        </p:xfrm>
        <a:graphic>
          <a:graphicData uri="http://schemas.openxmlformats.org/drawingml/2006/table">
            <a:tbl>
              <a:tblPr firstRow="1" bandRow="1">
                <a:tableStyleId>{7DF18680-E054-41AD-8BC1-D1AEF772440D}</a:tableStyleId>
              </a:tblPr>
              <a:tblGrid>
                <a:gridCol w="462980">
                  <a:extLst>
                    <a:ext uri="{9D8B030D-6E8A-4147-A177-3AD203B41FA5}">
                      <a16:colId xmlns:a16="http://schemas.microsoft.com/office/drawing/2014/main" val="20000"/>
                    </a:ext>
                  </a:extLst>
                </a:gridCol>
                <a:gridCol w="396736">
                  <a:extLst>
                    <a:ext uri="{9D8B030D-6E8A-4147-A177-3AD203B41FA5}">
                      <a16:colId xmlns:a16="http://schemas.microsoft.com/office/drawing/2014/main" val="2510061481"/>
                    </a:ext>
                  </a:extLst>
                </a:gridCol>
                <a:gridCol w="580589">
                  <a:extLst>
                    <a:ext uri="{9D8B030D-6E8A-4147-A177-3AD203B41FA5}">
                      <a16:colId xmlns:a16="http://schemas.microsoft.com/office/drawing/2014/main" val="20003"/>
                    </a:ext>
                  </a:extLst>
                </a:gridCol>
                <a:gridCol w="551559">
                  <a:extLst>
                    <a:ext uri="{9D8B030D-6E8A-4147-A177-3AD203B41FA5}">
                      <a16:colId xmlns:a16="http://schemas.microsoft.com/office/drawing/2014/main" val="20001"/>
                    </a:ext>
                  </a:extLst>
                </a:gridCol>
                <a:gridCol w="503177">
                  <a:extLst>
                    <a:ext uri="{9D8B030D-6E8A-4147-A177-3AD203B41FA5}">
                      <a16:colId xmlns:a16="http://schemas.microsoft.com/office/drawing/2014/main" val="20002"/>
                    </a:ext>
                  </a:extLst>
                </a:gridCol>
              </a:tblGrid>
              <a:tr h="284698">
                <a:tc>
                  <a:txBody>
                    <a:bodyPr/>
                    <a:lstStyle/>
                    <a:p>
                      <a:pPr algn="ct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201</a:t>
                      </a:r>
                      <a:r>
                        <a:rPr kumimoji="1" lang="ja-JP" altLang="en-US" sz="700" b="1" dirty="0">
                          <a:latin typeface="BIZ UDPゴシック" panose="020B0400000000000000" pitchFamily="50" charset="-128"/>
                          <a:ea typeface="BIZ UDPゴシック" panose="020B0400000000000000" pitchFamily="50" charset="-128"/>
                        </a:rPr>
                        <a:t>０年</a:t>
                      </a: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2019</a:t>
                      </a:r>
                      <a:r>
                        <a:rPr kumimoji="1" lang="ja-JP" altLang="en-US" sz="7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a:t>
                      </a: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600" b="1" dirty="0">
                          <a:latin typeface="BIZ UDPゴシック" panose="020B0400000000000000" pitchFamily="50" charset="-128"/>
                          <a:ea typeface="BIZ UDPゴシック" panose="020B0400000000000000" pitchFamily="50" charset="-128"/>
                        </a:rPr>
                        <a:t>計画取扱</a:t>
                      </a:r>
                      <a:endParaRPr kumimoji="1" lang="en-US" altLang="ja-JP" sz="600" b="1" dirty="0">
                        <a:latin typeface="BIZ UDPゴシック" panose="020B0400000000000000" pitchFamily="50" charset="-128"/>
                        <a:ea typeface="BIZ UDPゴシック" panose="020B0400000000000000" pitchFamily="50" charset="-128"/>
                      </a:endParaRPr>
                    </a:p>
                    <a:p>
                      <a:pPr algn="ctr"/>
                      <a:r>
                        <a:rPr kumimoji="1" lang="ja-JP" altLang="en-US" sz="600" b="1" dirty="0">
                          <a:latin typeface="BIZ UDPゴシック" panose="020B0400000000000000" pitchFamily="50" charset="-128"/>
                          <a:ea typeface="BIZ UDPゴシック" panose="020B0400000000000000" pitchFamily="50" charset="-128"/>
                        </a:rPr>
                        <a:t>能力</a:t>
                      </a:r>
                      <a:r>
                        <a:rPr kumimoji="1" lang="en-US" altLang="ja-JP" sz="600" b="1" dirty="0">
                          <a:latin typeface="BIZ UDPゴシック" panose="020B0400000000000000" pitchFamily="50" charset="-128"/>
                          <a:ea typeface="BIZ UDPゴシック" panose="020B0400000000000000" pitchFamily="50" charset="-128"/>
                        </a:rPr>
                        <a:t>※</a:t>
                      </a:r>
                      <a:endParaRPr kumimoji="1" lang="ja-JP" altLang="en-US" sz="600" b="1" i="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615">
                <a:tc rowSpan="3">
                  <a:txBody>
                    <a:bodyPr/>
                    <a:lstStyle/>
                    <a:p>
                      <a:pPr algn="ctr"/>
                      <a:r>
                        <a:rPr kumimoji="1" lang="ja-JP" altLang="en-US" sz="700" b="1" dirty="0">
                          <a:latin typeface="BIZ UDPゴシック" panose="020B0400000000000000" pitchFamily="50" charset="-128"/>
                          <a:ea typeface="BIZ UDPゴシック" panose="020B0400000000000000" pitchFamily="50" charset="-128"/>
                        </a:rPr>
                        <a:t>発着</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ja-JP" altLang="en-US" sz="700" b="1" dirty="0">
                          <a:latin typeface="BIZ UDPゴシック" panose="020B0400000000000000" pitchFamily="50" charset="-128"/>
                          <a:ea typeface="BIZ UDPゴシック" panose="020B0400000000000000" pitchFamily="50" charset="-128"/>
                        </a:rPr>
                        <a:t>回数</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ja-JP" altLang="en-US" sz="700" b="1" dirty="0">
                          <a:latin typeface="BIZ UDPゴシック" panose="020B0400000000000000" pitchFamily="50" charset="-128"/>
                          <a:ea typeface="BIZ UDPゴシック" panose="020B0400000000000000" pitchFamily="50" charset="-128"/>
                        </a:rPr>
                        <a:t>（万回）</a:t>
                      </a:r>
                    </a:p>
                    <a:p>
                      <a:pPr algn="ct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総数</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10.7</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20.7</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23</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5615">
                <a:tc vMerge="1">
                  <a:txBody>
                    <a:bodyPr/>
                    <a:lstStyle/>
                    <a:p>
                      <a:endParaRPr kumimoji="1" lang="ja-JP" altLang="en-US"/>
                    </a:p>
                  </a:txBody>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国際</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７</a:t>
                      </a:r>
                      <a:r>
                        <a:rPr kumimoji="1" lang="en-US" altLang="ja-JP" sz="700" b="1" dirty="0">
                          <a:latin typeface="BIZ UDPゴシック" panose="020B0400000000000000" pitchFamily="50" charset="-128"/>
                          <a:ea typeface="BIZ UDPゴシック" panose="020B0400000000000000" pitchFamily="50" charset="-128"/>
                        </a:rPr>
                        <a:t>.5</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15.8</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１４</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848003"/>
                  </a:ext>
                </a:extLst>
              </a:tr>
              <a:tr h="205615">
                <a:tc vMerge="1">
                  <a:txBody>
                    <a:bodyPr/>
                    <a:lstStyle/>
                    <a:p>
                      <a:pPr algn="ctr"/>
                      <a:endParaRPr kumimoji="1" lang="ja-JP" altLang="en-US" sz="10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国内</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3.2</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4.9</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９</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extLst>
                  <a:ext uri="{0D108BD9-81ED-4DB2-BD59-A6C34878D82A}">
                    <a16:rowId xmlns:a16="http://schemas.microsoft.com/office/drawing/2014/main" val="1607441542"/>
                  </a:ext>
                </a:extLst>
              </a:tr>
              <a:tr h="205615">
                <a:tc rowSpan="3">
                  <a:txBody>
                    <a:bodyPr/>
                    <a:lstStyle/>
                    <a:p>
                      <a:pPr algn="ctr"/>
                      <a:r>
                        <a:rPr kumimoji="1" lang="ja-JP" altLang="en-US" sz="700" b="1" dirty="0">
                          <a:latin typeface="BIZ UDPゴシック" panose="020B0400000000000000" pitchFamily="50" charset="-128"/>
                          <a:ea typeface="BIZ UDPゴシック" panose="020B0400000000000000" pitchFamily="50" charset="-128"/>
                        </a:rPr>
                        <a:t>旅客数</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en-US" altLang="ja-JP" sz="700" b="1" dirty="0">
                          <a:latin typeface="BIZ UDPゴシック" panose="020B0400000000000000" pitchFamily="50" charset="-128"/>
                          <a:ea typeface="BIZ UDPゴシック" panose="020B0400000000000000" pitchFamily="50" charset="-128"/>
                        </a:rPr>
                        <a:t>(</a:t>
                      </a:r>
                      <a:r>
                        <a:rPr kumimoji="1" lang="ja-JP" altLang="en-US" sz="700" b="1" dirty="0">
                          <a:latin typeface="BIZ UDPゴシック" panose="020B0400000000000000" pitchFamily="50" charset="-128"/>
                          <a:ea typeface="BIZ UDPゴシック" panose="020B0400000000000000" pitchFamily="50" charset="-128"/>
                        </a:rPr>
                        <a:t>万人</a:t>
                      </a:r>
                      <a:r>
                        <a:rPr kumimoji="1" lang="en-US" altLang="ja-JP" sz="700" b="1" dirty="0">
                          <a:latin typeface="BIZ UDPゴシック" panose="020B0400000000000000" pitchFamily="50" charset="-128"/>
                          <a:ea typeface="BIZ UDPゴシック" panose="020B0400000000000000" pitchFamily="50" charset="-128"/>
                        </a:rPr>
                        <a:t>)</a:t>
                      </a:r>
                      <a:endParaRPr kumimoji="1" lang="ja-JP" altLang="en-US" sz="700" b="1" dirty="0">
                        <a:latin typeface="BIZ UDPゴシック" panose="020B0400000000000000" pitchFamily="50" charset="-128"/>
                        <a:ea typeface="BIZ UDPゴシック" panose="020B0400000000000000" pitchFamily="50" charset="-128"/>
                      </a:endParaRPr>
                    </a:p>
                    <a:p>
                      <a:pPr algn="ct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総数</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1,43</a:t>
                      </a:r>
                      <a:r>
                        <a:rPr kumimoji="1" lang="ja-JP" altLang="en-US" sz="700" b="1" dirty="0">
                          <a:latin typeface="BIZ UDPゴシック" panose="020B0400000000000000" pitchFamily="50" charset="-128"/>
                          <a:ea typeface="BIZ UDPゴシック" panose="020B0400000000000000" pitchFamily="50" charset="-128"/>
                        </a:rPr>
                        <a:t>５　</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3,191</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2,500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7678374"/>
                  </a:ext>
                </a:extLst>
              </a:tr>
              <a:tr h="205615">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国際</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1,048</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2,493</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1,200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289192"/>
                  </a:ext>
                </a:extLst>
              </a:tr>
              <a:tr h="205615">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国内</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387</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６９８</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1,300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extLst>
                  <a:ext uri="{0D108BD9-81ED-4DB2-BD59-A6C34878D82A}">
                    <a16:rowId xmlns:a16="http://schemas.microsoft.com/office/drawing/2014/main" val="3554752381"/>
                  </a:ext>
                </a:extLst>
              </a:tr>
            </a:tbl>
          </a:graphicData>
        </a:graphic>
      </p:graphicFrame>
    </p:spTree>
    <p:extLst>
      <p:ext uri="{BB962C8B-B14F-4D97-AF65-F5344CB8AC3E}">
        <p14:creationId xmlns:p14="http://schemas.microsoft.com/office/powerpoint/2010/main" val="2633542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33785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4262421944"/>
              </p:ext>
            </p:extLst>
          </p:nvPr>
        </p:nvGraphicFramePr>
        <p:xfrm>
          <a:off x="511620" y="3721059"/>
          <a:ext cx="9360001" cy="1423254"/>
        </p:xfrm>
        <a:graphic>
          <a:graphicData uri="http://schemas.openxmlformats.org/drawingml/2006/table">
            <a:tbl>
              <a:tblPr bandRow="1">
                <a:tableStyleId>{5940675A-B579-460E-94D1-54222C63F5DA}</a:tableStyleId>
              </a:tblPr>
              <a:tblGrid>
                <a:gridCol w="1671141">
                  <a:extLst>
                    <a:ext uri="{9D8B030D-6E8A-4147-A177-3AD203B41FA5}">
                      <a16:colId xmlns:a16="http://schemas.microsoft.com/office/drawing/2014/main" val="525926817"/>
                    </a:ext>
                  </a:extLst>
                </a:gridCol>
                <a:gridCol w="7688860">
                  <a:extLst>
                    <a:ext uri="{9D8B030D-6E8A-4147-A177-3AD203B41FA5}">
                      <a16:colId xmlns:a16="http://schemas.microsoft.com/office/drawing/2014/main" val="1556401701"/>
                    </a:ext>
                  </a:extLst>
                </a:gridCol>
              </a:tblGrid>
              <a:tr h="75005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5</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endPar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0314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関西国際空港の容量拡張等を実現するため、</a:t>
                      </a:r>
                      <a:r>
                        <a:rPr lang="ja-JP" altLang="en-US" sz="1000" b="0" i="0" u="none" strike="noStrike" kern="1200" cap="none" spc="0" normalizeH="0" baseline="0" noProof="0" dirty="0">
                          <a:ln>
                            <a:noFill/>
                          </a:ln>
                          <a:solidFill>
                            <a:schemeClr val="tx1"/>
                          </a:solidFill>
                          <a:effectLst/>
                          <a:uLnTx/>
                          <a:uFillTx/>
                          <a:latin typeface="游ゴシック"/>
                          <a:ea typeface="+mn-ea"/>
                          <a:cs typeface="+mn-cs"/>
                        </a:rPr>
                        <a:t>国より飛行経路の見直しの検討結果が示され、大阪府・兵庫県・和歌山県が共同</a:t>
                      </a:r>
                      <a:r>
                        <a:rPr lang="ja-JP" altLang="en-US" sz="1000" dirty="0">
                          <a:solidFill>
                            <a:schemeClr val="tx1"/>
                          </a:solidFill>
                          <a:latin typeface="游ゴシック"/>
                        </a:rPr>
                        <a:t>で、環境面</a:t>
                      </a:r>
                      <a:r>
                        <a:rPr lang="ja-JP" altLang="en-US" sz="1000" b="0" i="0" u="none" strike="noStrike" kern="1200" cap="none" spc="0" normalizeH="0" baseline="0" noProof="0" dirty="0">
                          <a:ln>
                            <a:noFill/>
                          </a:ln>
                          <a:solidFill>
                            <a:schemeClr val="tx1"/>
                          </a:solidFill>
                          <a:effectLst/>
                          <a:uLnTx/>
                          <a:uFillTx/>
                          <a:latin typeface="游ゴシック"/>
                          <a:ea typeface="+mn-ea"/>
                          <a:cs typeface="+mn-cs"/>
                        </a:rPr>
                        <a:t>への影響などを検証する有識者委員会を設置し、</a:t>
                      </a:r>
                      <a:r>
                        <a:rPr lang="en-US" altLang="ja-JP" sz="1000" b="0" i="0" u="none" strike="noStrike" kern="1200" cap="none" spc="0" normalizeH="0" baseline="0" noProof="0" dirty="0">
                          <a:ln>
                            <a:noFill/>
                          </a:ln>
                          <a:solidFill>
                            <a:schemeClr val="tx1"/>
                          </a:solidFill>
                          <a:effectLst/>
                          <a:uLnTx/>
                          <a:uFillTx/>
                          <a:latin typeface="游ゴシック"/>
                          <a:ea typeface="+mn-ea"/>
                          <a:cs typeface="+mn-cs"/>
                        </a:rPr>
                        <a:t>2024</a:t>
                      </a:r>
                      <a:r>
                        <a:rPr lang="ja-JP" altLang="en-US" sz="1000" b="0" i="0" u="none" strike="noStrike" kern="1200" cap="none" spc="0" normalizeH="0" baseline="0" noProof="0" dirty="0">
                          <a:ln>
                            <a:noFill/>
                          </a:ln>
                          <a:solidFill>
                            <a:schemeClr val="tx1"/>
                          </a:solidFill>
                          <a:effectLst/>
                          <a:uLnTx/>
                          <a:uFillTx/>
                          <a:latin typeface="游ゴシック"/>
                          <a:ea typeface="+mn-ea"/>
                          <a:cs typeface="+mn-cs"/>
                        </a:rPr>
                        <a:t>年</a:t>
                      </a:r>
                      <a:r>
                        <a:rPr lang="en-US" altLang="ja-JP" sz="1000" b="0" i="0" u="none" strike="noStrike" kern="1200" cap="none" spc="0" normalizeH="0" baseline="0" noProof="0" dirty="0">
                          <a:ln>
                            <a:noFill/>
                          </a:ln>
                          <a:solidFill>
                            <a:schemeClr val="tx1"/>
                          </a:solidFill>
                          <a:effectLst/>
                          <a:uLnTx/>
                          <a:uFillTx/>
                          <a:latin typeface="游ゴシック"/>
                          <a:ea typeface="+mn-ea"/>
                          <a:cs typeface="+mn-cs"/>
                        </a:rPr>
                        <a:t>1</a:t>
                      </a:r>
                      <a:r>
                        <a:rPr lang="ja-JP" altLang="en-US" sz="1000" b="0" i="0" u="none" strike="noStrike" kern="1200" cap="none" spc="0" normalizeH="0" baseline="0" noProof="0" dirty="0">
                          <a:ln>
                            <a:noFill/>
                          </a:ln>
                          <a:solidFill>
                            <a:schemeClr val="tx1"/>
                          </a:solidFill>
                          <a:effectLst/>
                          <a:uLnTx/>
                          <a:uFillTx/>
                          <a:latin typeface="游ゴシック"/>
                          <a:ea typeface="+mn-ea"/>
                          <a:cs typeface="+mn-cs"/>
                        </a:rPr>
                        <a:t>月に中間とりまとめを公表。この中間とりまとめを踏まえ、関西３空港懇談会を通じて国へ改善要請を行い、同年</a:t>
                      </a:r>
                      <a:r>
                        <a:rPr lang="en-US" altLang="ja-JP" sz="1000" b="0" i="0" u="none" strike="noStrike" kern="1200" cap="none" spc="0" normalizeH="0" baseline="0" noProof="0" dirty="0">
                          <a:ln>
                            <a:noFill/>
                          </a:ln>
                          <a:solidFill>
                            <a:schemeClr val="tx1"/>
                          </a:solidFill>
                          <a:effectLst/>
                          <a:uLnTx/>
                          <a:uFillTx/>
                          <a:latin typeface="游ゴシック"/>
                          <a:ea typeface="+mn-ea"/>
                          <a:cs typeface="+mn-cs"/>
                        </a:rPr>
                        <a:t>3</a:t>
                      </a:r>
                      <a:r>
                        <a:rPr lang="ja-JP" altLang="en-US" sz="1000" b="0" i="0" u="none" strike="noStrike" kern="1200" cap="none" spc="0" normalizeH="0" baseline="0" noProof="0" dirty="0">
                          <a:ln>
                            <a:noFill/>
                          </a:ln>
                          <a:solidFill>
                            <a:schemeClr val="tx1"/>
                          </a:solidFill>
                          <a:effectLst/>
                          <a:uLnTx/>
                          <a:uFillTx/>
                          <a:latin typeface="游ゴシック"/>
                          <a:ea typeface="+mn-ea"/>
                          <a:cs typeface="+mn-cs"/>
                        </a:rPr>
                        <a:t>月に国から「要請事項への対応」が示された。</a:t>
                      </a:r>
                      <a:endParaRPr kumimoji="1" lang="en-US" altLang="ja-JP" sz="1000" b="0" i="0" u="none" strike="sngStrike" kern="1200" cap="none" spc="0" normalizeH="0" baseline="0" noProof="0" dirty="0">
                        <a:ln>
                          <a:noFill/>
                        </a:ln>
                        <a:solidFill>
                          <a:schemeClr val="tx1"/>
                        </a:solidFill>
                        <a:effectLst/>
                        <a:uLnTx/>
                        <a:uFillTx/>
                        <a:latin typeface="+mn-ea"/>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4862709"/>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70811744"/>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・関西国際空港全体構想促進協</a:t>
                      </a:r>
                      <a:r>
                        <a:rPr kumimoji="1" lang="ja-JP" altLang="en-US" sz="1000" b="1" u="none" dirty="0">
                          <a:solidFill>
                            <a:schemeClr val="tx1"/>
                          </a:solidFill>
                        </a:rPr>
                        <a:t>議会等を通じて、関西国際空港の更なる機能強化、地域振興を図る</a:t>
                      </a:r>
                      <a:r>
                        <a:rPr kumimoji="1" lang="ja-JP" altLang="en-US" sz="1000" b="1" dirty="0">
                          <a:solidFill>
                            <a:schemeClr val="tx1"/>
                          </a:solidFill>
                        </a:rPr>
                        <a:t>取組みを支援</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61334"/>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万博時に増加が見込まれる旅客需要に対し、空港の受入能力が不足するおそれ</a:t>
            </a:r>
          </a:p>
          <a:p>
            <a:pPr lvl="0" defTabSz="959937">
              <a:defRPr/>
            </a:pPr>
            <a:r>
              <a:rPr kumimoji="1" lang="ja-JP" altLang="en-US" sz="1000" dirty="0">
                <a:latin typeface="+mn-ea"/>
              </a:rPr>
              <a:t>▷</a:t>
            </a:r>
            <a:r>
              <a:rPr kumimoji="1" lang="ja-JP" altLang="en-US" sz="1000" dirty="0"/>
              <a:t>万博時に増加が見込まれる旅客需要により、空港内で混雑や滞留が発生するおそれ</a:t>
            </a:r>
          </a:p>
        </p:txBody>
      </p:sp>
      <p:graphicFrame>
        <p:nvGraphicFramePr>
          <p:cNvPr id="15" name="表 14"/>
          <p:cNvGraphicFramePr>
            <a:graphicFrameLocks noGrp="1"/>
          </p:cNvGraphicFramePr>
          <p:nvPr>
            <p:extLst>
              <p:ext uri="{D42A27DB-BD31-4B8C-83A1-F6EECF244321}">
                <p14:modId xmlns:p14="http://schemas.microsoft.com/office/powerpoint/2010/main" val="2496039674"/>
              </p:ext>
            </p:extLst>
          </p:nvPr>
        </p:nvGraphicFramePr>
        <p:xfrm>
          <a:off x="511620" y="5417571"/>
          <a:ext cx="9360000" cy="73206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lt"/>
                          <a:ea typeface="+mn-ea"/>
                          <a:cs typeface="+mn-cs"/>
                        </a:rPr>
                        <a:t>▶関西国際空港の受入能力の向上に対する国の継続的な関与と支援</a:t>
                      </a:r>
                      <a:endParaRPr kumimoji="1" lang="en-US" altLang="ja-JP" sz="105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lt"/>
                          <a:ea typeface="+mn-ea"/>
                          <a:cs typeface="+mn-cs"/>
                        </a:rPr>
                        <a:t>▶関西国際空港の円滑かつ快適な受入体制を整えるため、人手不足解消に向けた従業員の確保や、旅客手続きの効率化に向けた最新機器の導入への継続</a:t>
                      </a:r>
                      <a:br>
                        <a:rPr kumimoji="1" lang="en-US" altLang="ja-JP" sz="1050" b="1" i="0" u="none" strike="noStrike" kern="1200" cap="none" spc="0" normalizeH="0" baseline="0" noProof="0" dirty="0">
                          <a:ln>
                            <a:noFill/>
                          </a:ln>
                          <a:solidFill>
                            <a:prstClr val="black"/>
                          </a:solidFill>
                          <a:effectLst/>
                          <a:uLnTx/>
                          <a:uFillTx/>
                          <a:latin typeface="+mn-lt"/>
                          <a:ea typeface="+mn-ea"/>
                          <a:cs typeface="+mn-cs"/>
                        </a:rPr>
                      </a:br>
                      <a:r>
                        <a:rPr kumimoji="1" lang="en-US" altLang="ja-JP" sz="1050" b="1" i="0" u="none" strike="noStrike" kern="1200" cap="none" spc="0" normalizeH="0" baseline="0" noProof="0" dirty="0">
                          <a:ln>
                            <a:noFill/>
                          </a:ln>
                          <a:solidFill>
                            <a:prstClr val="black"/>
                          </a:solidFill>
                          <a:effectLst/>
                          <a:uLnTx/>
                          <a:uFillTx/>
                          <a:latin typeface="+mn-lt"/>
                          <a:ea typeface="+mn-ea"/>
                          <a:cs typeface="+mn-cs"/>
                        </a:rPr>
                        <a:t>    </a:t>
                      </a:r>
                      <a:r>
                        <a:rPr kumimoji="1" lang="ja-JP" altLang="en-US" sz="1050" b="1" i="0" u="none" strike="noStrike" kern="1200" cap="none" spc="0" normalizeH="0" baseline="0" noProof="0" dirty="0">
                          <a:ln>
                            <a:noFill/>
                          </a:ln>
                          <a:solidFill>
                            <a:prstClr val="black"/>
                          </a:solidFill>
                          <a:effectLst/>
                          <a:uLnTx/>
                          <a:uFillTx/>
                          <a:latin typeface="+mn-lt"/>
                          <a:ea typeface="+mn-ea"/>
                          <a:cs typeface="+mn-cs"/>
                        </a:rPr>
                        <a:t>支援</a:t>
                      </a:r>
                      <a:endParaRPr kumimoji="1" lang="ja-JP" altLang="en-US" sz="1050" b="1" dirty="0"/>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1736047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89916" y="4500562"/>
            <a:ext cx="6707984" cy="1877437"/>
          </a:xfrm>
          <a:prstGeom prst="rect">
            <a:avLst/>
          </a:prstGeom>
          <a:noFill/>
          <a:ln w="28575">
            <a:solidFill>
              <a:schemeClr val="tx2"/>
            </a:solidFill>
            <a:prstDash val="sysDot"/>
          </a:ln>
        </p:spPr>
        <p:txBody>
          <a:bodyPr wrap="square" rtlCol="0">
            <a:spAutoFit/>
          </a:bodyPr>
          <a:lstStyle/>
          <a:p>
            <a:pPr marL="0" marR="0" lvl="0" indent="85729" algn="l" defTabSz="457200" rtl="0" eaLnBrk="1" fontAlgn="auto" latinLnBrk="0" hangingPunct="1">
              <a:lnSpc>
                <a:spcPct val="100000"/>
              </a:lnSpc>
              <a:spcBef>
                <a:spcPts val="0"/>
              </a:spcBef>
              <a:spcAft>
                <a:spcPts val="0"/>
              </a:spcAft>
              <a:buClrTx/>
              <a:buSzTx/>
              <a:buFontTx/>
              <a:buNone/>
              <a:tabLst/>
              <a:defRPr/>
            </a:pPr>
            <a:r>
              <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項目</a:t>
            </a:r>
            <a:r>
              <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　中小企業等の参画促進、木材の活用促進</a:t>
            </a:r>
            <a:endPar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600"/>
              </a:spcBef>
              <a:spcAft>
                <a:spcPts val="0"/>
              </a:spcAft>
              <a:buClrTx/>
              <a:buSzTx/>
              <a:buFontTx/>
              <a:buNone/>
              <a:tabLst/>
              <a:defRPr/>
            </a:pPr>
            <a:endParaRPr kumimoji="0" lang="en-US" altLang="ja-JP" sz="21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dist"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　防災対策、テロ・サイバー等防犯対策、雑踏対策などのセキュリティ対策</a:t>
            </a:r>
            <a:endPar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dist" defTabSz="457200" rtl="0" eaLnBrk="1" fontAlgn="auto" latinLnBrk="0" hangingPunct="1">
              <a:lnSpc>
                <a:spcPct val="100000"/>
              </a:lnSpc>
              <a:spcBef>
                <a:spcPts val="0"/>
              </a:spcBef>
              <a:spcAft>
                <a:spcPts val="0"/>
              </a:spcAft>
              <a:buClrTx/>
              <a:buSzTx/>
              <a:buFontTx/>
              <a:buNone/>
              <a:tabLst/>
              <a:defRPr/>
            </a:pPr>
            <a:endParaRPr kumimoji="0" lang="ja-JP" altLang="en-US" sz="63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③　感染症対策の強化</a:t>
            </a:r>
            <a:endPar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endParaRPr kumimoji="0" lang="ja-JP" altLang="en-US" sz="63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④　一般交通への働きかけ</a:t>
            </a:r>
            <a:r>
              <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TDM</a:t>
            </a:r>
          </a:p>
          <a:p>
            <a:pPr marL="0" marR="0" lvl="0" indent="271474" algn="l" defTabSz="457200" rtl="0" eaLnBrk="1" fontAlgn="auto" latinLnBrk="0" hangingPunct="1">
              <a:lnSpc>
                <a:spcPct val="100000"/>
              </a:lnSpc>
              <a:spcBef>
                <a:spcPts val="0"/>
              </a:spcBef>
              <a:spcAft>
                <a:spcPts val="0"/>
              </a:spcAft>
              <a:buClrTx/>
              <a:buSzTx/>
              <a:buFontTx/>
              <a:buNone/>
              <a:tabLst/>
              <a:defRPr/>
            </a:pPr>
            <a:endParaRPr kumimoji="0" lang="ja-JP" altLang="en-US" sz="63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⑤　万博開催時の物流交通対策</a:t>
            </a:r>
          </a:p>
        </p:txBody>
      </p:sp>
      <p:sp>
        <p:nvSpPr>
          <p:cNvPr id="6" name="スライド番号プレースホルダー 1"/>
          <p:cNvSpPr>
            <a:spLocks noGrp="1"/>
          </p:cNvSpPr>
          <p:nvPr>
            <p:ph type="sldNum" sz="quarter" idx="12"/>
          </p:nvPr>
        </p:nvSpPr>
        <p:spPr>
          <a:xfrm>
            <a:off x="9662617" y="6816018"/>
            <a:ext cx="418010" cy="383297"/>
          </a:xfrm>
        </p:spPr>
        <p:txBody>
          <a:bodyPr/>
          <a:lstStyle/>
          <a:p>
            <a:pPr marL="0" marR="0" lvl="0" indent="0" algn="r" defTabSz="457218"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43</a:t>
            </a:r>
            <a:endParaRPr kumimoji="0"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タイトル 1"/>
          <p:cNvSpPr txBox="1">
            <a:spLocks/>
          </p:cNvSpPr>
          <p:nvPr/>
        </p:nvSpPr>
        <p:spPr bwMode="gray">
          <a:xfrm>
            <a:off x="362810" y="1530000"/>
            <a:ext cx="8676000"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Ⅲ</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万博会場の整備・運営にあたって</a:t>
            </a:r>
          </a:p>
        </p:txBody>
      </p:sp>
    </p:spTree>
    <p:extLst>
      <p:ext uri="{BB962C8B-B14F-4D97-AF65-F5344CB8AC3E}">
        <p14:creationId xmlns:p14="http://schemas.microsoft.com/office/powerpoint/2010/main" val="2218145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6304066"/>
            <a:ext cx="5038725" cy="369332"/>
          </a:xfrm>
          <a:prstGeom prst="rect">
            <a:avLst/>
          </a:prstGeom>
        </p:spPr>
        <p:txBody>
          <a:bodyPr>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545834" y="5206035"/>
            <a:ext cx="905188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cxnSpLocks/>
            <a:stCxn id="16" idx="4"/>
            <a:endCxn id="18" idx="1"/>
          </p:cNvCxnSpPr>
          <p:nvPr/>
        </p:nvCxnSpPr>
        <p:spPr>
          <a:xfrm>
            <a:off x="359712" y="2748437"/>
            <a:ext cx="14108" cy="24895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198129" y="247548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517431" y="244930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198129" y="5235434"/>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23779" y="5203350"/>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正方形/長方形 24"/>
          <p:cNvSpPr/>
          <p:nvPr/>
        </p:nvSpPr>
        <p:spPr>
          <a:xfrm>
            <a:off x="357778" y="5576380"/>
            <a:ext cx="9559330" cy="12324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26" name="表 25"/>
          <p:cNvGraphicFramePr>
            <a:graphicFrameLocks noGrp="1"/>
          </p:cNvGraphicFramePr>
          <p:nvPr/>
        </p:nvGraphicFramePr>
        <p:xfrm>
          <a:off x="399184" y="5768800"/>
          <a:ext cx="9476518" cy="1241480"/>
        </p:xfrm>
        <a:graphic>
          <a:graphicData uri="http://schemas.openxmlformats.org/drawingml/2006/table">
            <a:tbl>
              <a:tblPr firstRow="1" bandRow="1">
                <a:tableStyleId>{2D5ABB26-0587-4C30-8999-92F81FD0307C}</a:tableStyleId>
              </a:tblPr>
              <a:tblGrid>
                <a:gridCol w="9476518">
                  <a:extLst>
                    <a:ext uri="{9D8B030D-6E8A-4147-A177-3AD203B41FA5}">
                      <a16:colId xmlns:a16="http://schemas.microsoft.com/office/drawing/2014/main" val="2309123477"/>
                    </a:ext>
                  </a:extLst>
                </a:gridCol>
              </a:tblGrid>
              <a:tr h="1241480">
                <a:tc>
                  <a:txBody>
                    <a:bodyPr/>
                    <a:lstStyle/>
                    <a:p>
                      <a:pPr algn="l">
                        <a:lnSpc>
                          <a:spcPct val="100000"/>
                        </a:lnSpc>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dirty="0">
                          <a:solidFill>
                            <a:schemeClr val="tx1"/>
                          </a:solidFill>
                          <a:latin typeface="+mn-ea"/>
                          <a:ea typeface="+mn-ea"/>
                        </a:rPr>
                        <a:t>万博会場での国等の取組みにおける「万博商談もずやんモール」の積極的な活用、地元中小企業等の技術等の活用、参画促進</a:t>
                      </a:r>
                      <a:endParaRPr kumimoji="1" lang="en-US" altLang="ja-JP" sz="1050" b="1" dirty="0">
                        <a:solidFill>
                          <a:schemeClr val="tx1"/>
                        </a:solidFill>
                        <a:latin typeface="+mn-ea"/>
                        <a:ea typeface="+mn-ea"/>
                      </a:endParaRPr>
                    </a:p>
                    <a:p>
                      <a:pPr algn="l">
                        <a:lnSpc>
                          <a:spcPct val="100000"/>
                        </a:lnSpc>
                      </a:pPr>
                      <a:r>
                        <a:rPr kumimoji="1" lang="ja-JP" altLang="en-US" sz="1050" b="1" dirty="0">
                          <a:solidFill>
                            <a:schemeClr val="tx1"/>
                          </a:solidFill>
                          <a:latin typeface="+mn-ea"/>
                          <a:ea typeface="+mn-ea"/>
                        </a:rPr>
                        <a:t>　</a:t>
                      </a:r>
                    </a:p>
                    <a:p>
                      <a:pPr algn="l">
                        <a:lnSpc>
                          <a:spcPct val="100000"/>
                        </a:lnSpc>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dirty="0">
                          <a:solidFill>
                            <a:schemeClr val="tx1"/>
                          </a:solidFill>
                          <a:latin typeface="+mn-ea"/>
                          <a:ea typeface="+mn-ea"/>
                        </a:rPr>
                        <a:t>会場内の国等の取組において、再生産可能な資源である木材の積極的な利用　</a:t>
                      </a:r>
                      <a:endParaRPr kumimoji="1" lang="en-US" altLang="ja-JP" sz="1050" b="1" dirty="0">
                        <a:solidFill>
                          <a:schemeClr val="tx1"/>
                        </a:solidFill>
                        <a:latin typeface="+mn-ea"/>
                        <a:ea typeface="+mn-ea"/>
                      </a:endParaRPr>
                    </a:p>
                    <a:p>
                      <a:pPr algn="l">
                        <a:lnSpc>
                          <a:spcPct val="100000"/>
                        </a:lnSpc>
                      </a:pPr>
                      <a:endParaRPr kumimoji="1" lang="ja-JP" altLang="en-US" sz="1050" b="1" dirty="0">
                        <a:solidFill>
                          <a:schemeClr val="tx1"/>
                        </a:solidFill>
                        <a:latin typeface="+mn-ea"/>
                        <a:ea typeface="+mn-ea"/>
                      </a:endParaRPr>
                    </a:p>
                    <a:p>
                      <a:pPr algn="l">
                        <a:lnSpc>
                          <a:spcPct val="100000"/>
                        </a:lnSpc>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dirty="0">
                          <a:solidFill>
                            <a:schemeClr val="tx1"/>
                          </a:solidFill>
                          <a:latin typeface="+mn-ea"/>
                          <a:ea typeface="+mn-ea"/>
                        </a:rPr>
                        <a:t>中小企業等の技術等の活用促進、万博参画促進への財政支援　</a:t>
                      </a:r>
                      <a:endParaRPr kumimoji="1" lang="en-US" altLang="ja-JP" sz="1050" b="1" dirty="0">
                        <a:solidFill>
                          <a:schemeClr val="tx1"/>
                        </a:solidFill>
                        <a:latin typeface="+mn-ea"/>
                        <a:ea typeface="+mn-ea"/>
                      </a:endParaRPr>
                    </a:p>
                    <a:p>
                      <a:pPr algn="l">
                        <a:lnSpc>
                          <a:spcPct val="100000"/>
                        </a:lnSpc>
                      </a:pPr>
                      <a:r>
                        <a:rPr kumimoji="1" lang="ja-JP" altLang="en-US" sz="1300" b="1" dirty="0">
                          <a:solidFill>
                            <a:schemeClr val="tx1"/>
                          </a:solidFill>
                          <a:latin typeface="+mn-ea"/>
                          <a:ea typeface="+mn-ea"/>
                        </a:rPr>
                        <a:t>　</a:t>
                      </a:r>
                    </a:p>
                  </a:txBody>
                  <a:tcPr marL="100806" marR="100806" marT="50403" marB="50403"/>
                </a:tc>
                <a:extLst>
                  <a:ext uri="{0D108BD9-81ED-4DB2-BD59-A6C34878D82A}">
                    <a16:rowId xmlns:a16="http://schemas.microsoft.com/office/drawing/2014/main" val="4193718493"/>
                  </a:ext>
                </a:extLst>
              </a:tr>
            </a:tbl>
          </a:graphicData>
        </a:graphic>
      </p:graphicFrame>
      <p:sp>
        <p:nvSpPr>
          <p:cNvPr id="22" name="スライド番号プレースホルダー 7"/>
          <p:cNvSpPr>
            <a:spLocks noGrp="1"/>
          </p:cNvSpPr>
          <p:nvPr>
            <p:ph type="sldNum" sz="quarter" idx="12"/>
          </p:nvPr>
        </p:nvSpPr>
        <p:spPr>
          <a:xfrm flipH="1">
            <a:off x="9719090" y="6880326"/>
            <a:ext cx="404830" cy="3189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15" name="表 14"/>
          <p:cNvGraphicFramePr>
            <a:graphicFrameLocks noGrp="1"/>
          </p:cNvGraphicFramePr>
          <p:nvPr/>
        </p:nvGraphicFramePr>
        <p:xfrm>
          <a:off x="440589" y="2602674"/>
          <a:ext cx="9640036" cy="1356861"/>
        </p:xfrm>
        <a:graphic>
          <a:graphicData uri="http://schemas.openxmlformats.org/drawingml/2006/table">
            <a:tbl>
              <a:tblPr firstRow="1" bandRow="1">
                <a:tableStyleId>{2D5ABB26-0587-4C30-8999-92F81FD0307C}</a:tableStyleId>
              </a:tblPr>
              <a:tblGrid>
                <a:gridCol w="9640036">
                  <a:extLst>
                    <a:ext uri="{9D8B030D-6E8A-4147-A177-3AD203B41FA5}">
                      <a16:colId xmlns:a16="http://schemas.microsoft.com/office/drawing/2014/main" val="1169105350"/>
                    </a:ext>
                  </a:extLst>
                </a:gridCol>
              </a:tblGrid>
              <a:tr h="135686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▷中小企業等の万博への参画機会の拡大</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0" dirty="0">
                          <a:solidFill>
                            <a:schemeClr val="tx1"/>
                          </a:solidFill>
                        </a:rPr>
                        <a:t>　 </a:t>
                      </a:r>
                      <a:r>
                        <a:rPr kumimoji="1" lang="ja-JP" altLang="en-US" sz="1000" b="0" dirty="0">
                          <a:solidFill>
                            <a:schemeClr val="tx1"/>
                          </a:solidFill>
                        </a:rPr>
                        <a:t>今後、万博会場整備が本格化する中、国等による建設工事や設備工事、製品・サービスの発注に中小企業等が参画し、優れた技術力や魅力的な製品・サービスを  </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rPr>
                        <a:t>       </a:t>
                      </a:r>
                      <a:r>
                        <a:rPr kumimoji="1" lang="ja-JP" altLang="en-US" sz="1000" b="0" dirty="0">
                          <a:solidFill>
                            <a:schemeClr val="tx1"/>
                          </a:solidFill>
                        </a:rPr>
                        <a:t>国内外に発信する機会の拡大が重要。</a:t>
                      </a:r>
                      <a:endParaRPr kumimoji="1" lang="en-US" altLang="ja-JP" sz="12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▷脱炭素社会の実現に向けた木材利用の積極的な取組み</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a:t>
                      </a:r>
                      <a:r>
                        <a:rPr kumimoji="1" lang="ja-JP" altLang="en-US" sz="1000" b="0" baseline="0" dirty="0">
                          <a:solidFill>
                            <a:schemeClr val="tx1"/>
                          </a:solidFill>
                        </a:rPr>
                        <a:t>  </a:t>
                      </a:r>
                      <a:r>
                        <a:rPr kumimoji="1" lang="en-US" altLang="ja-JP" sz="1000" b="0" baseline="0" dirty="0">
                          <a:solidFill>
                            <a:schemeClr val="tx1"/>
                          </a:solidFill>
                        </a:rPr>
                        <a:t> </a:t>
                      </a:r>
                      <a:r>
                        <a:rPr kumimoji="1" lang="ja-JP" altLang="en-US" sz="1000" b="0" dirty="0">
                          <a:solidFill>
                            <a:schemeClr val="tx1"/>
                          </a:solidFill>
                        </a:rPr>
                        <a:t>会期後のリユース・リサイクルの観点やコスト面も考慮しながら、再生可能な資材である木材を最大限に活用することが重要。</a:t>
                      </a:r>
                      <a:endParaRPr kumimoji="1" lang="en-US" altLang="ja-JP" sz="1000" b="0" dirty="0">
                        <a:solidFill>
                          <a:schemeClr val="tx1"/>
                        </a:solidFill>
                      </a:endParaRPr>
                    </a:p>
                  </a:txBody>
                  <a:tcPr marL="100806" marR="100806" marT="50403" marB="50403" anchor="ctr"/>
                </a:tc>
                <a:extLst>
                  <a:ext uri="{0D108BD9-81ED-4DB2-BD59-A6C34878D82A}">
                    <a16:rowId xmlns:a16="http://schemas.microsoft.com/office/drawing/2014/main" val="3114122206"/>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98129" y="190656"/>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中小企業等の参画促進、木材の利用促進</a:t>
            </a:r>
          </a:p>
        </p:txBody>
      </p:sp>
      <p:sp>
        <p:nvSpPr>
          <p:cNvPr id="27" name="テキスト ボックス 26">
            <a:extLst>
              <a:ext uri="{FF2B5EF4-FFF2-40B4-BE49-F238E27FC236}">
                <a16:creationId xmlns:a16="http://schemas.microsoft.com/office/drawing/2014/main" id="{B02F3C22-1443-46B7-A977-04475234F08A}"/>
              </a:ext>
            </a:extLst>
          </p:cNvPr>
          <p:cNvSpPr txBox="1"/>
          <p:nvPr/>
        </p:nvSpPr>
        <p:spPr>
          <a:xfrm>
            <a:off x="198129" y="598129"/>
            <a:ext cx="9540000" cy="415498"/>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未来社会の実験場」の実装には、大阪・関西の優れた技術力や魅力的な製品を取り扱う中小企業、特色ある生産品を生み出す農林水産業者等の参画が不可欠。また、脱炭素社会の実現に向けた木材利用の取組は重要であることから、会場内における取組に対しても積極的に木材利用していく必要がある。</a:t>
            </a:r>
          </a:p>
        </p:txBody>
      </p:sp>
      <p:graphicFrame>
        <p:nvGraphicFramePr>
          <p:cNvPr id="28" name="表 27"/>
          <p:cNvGraphicFramePr>
            <a:graphicFrameLocks noGrp="1"/>
          </p:cNvGraphicFramePr>
          <p:nvPr>
            <p:extLst>
              <p:ext uri="{D42A27DB-BD31-4B8C-83A1-F6EECF244321}">
                <p14:modId xmlns:p14="http://schemas.microsoft.com/office/powerpoint/2010/main" val="3702083123"/>
              </p:ext>
            </p:extLst>
          </p:nvPr>
        </p:nvGraphicFramePr>
        <p:xfrm>
          <a:off x="528830" y="4238836"/>
          <a:ext cx="9288000" cy="81121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国「アクションプラン</a:t>
                      </a:r>
                      <a:r>
                        <a:rPr lang="en-US" altLang="ja-JP" sz="1000" b="1" dirty="0">
                          <a:solidFill>
                            <a:schemeClr val="tx1"/>
                          </a:solidFill>
                          <a:latin typeface="+mn-ea"/>
                        </a:rPr>
                        <a:t>Ver.</a:t>
                      </a:r>
                      <a:r>
                        <a:rPr lang="ja-JP" altLang="en-US" sz="1000" b="1" dirty="0">
                          <a:solidFill>
                            <a:schemeClr val="tx1"/>
                          </a:solidFill>
                          <a:latin typeface="+mn-ea"/>
                        </a:rPr>
                        <a:t>５」の</a:t>
                      </a:r>
                      <a:endParaRPr lang="en-US" altLang="ja-JP" sz="10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「ウッド・チェンジ」の発信</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農⽔省</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万博会場を活用した未来思考の中小企業の魅力・価値の発信＜経産省＞</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国との協議の進捗状況</a:t>
                      </a: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関係省庁と協議中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6252419"/>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1477614094"/>
              </p:ext>
            </p:extLst>
          </p:nvPr>
        </p:nvGraphicFramePr>
        <p:xfrm>
          <a:off x="198129" y="1141187"/>
          <a:ext cx="9585919" cy="1199177"/>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277699">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85453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・物品、運営サービスや農林水産物等のサプライヤーリスト「万博商談もずやんモール」の運用開始</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・大阪府・市パビリオン内における中小企業・スタートアップゾーンの設定</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・テーマウィークとの連携など万博での展示等をする企業の</a:t>
                      </a:r>
                      <a:r>
                        <a:rPr kumimoji="1" lang="ja-JP" altLang="en-US" sz="1000" b="1" strike="noStrike" dirty="0">
                          <a:solidFill>
                            <a:schemeClr val="tx1"/>
                          </a:solidFill>
                        </a:rPr>
                        <a:t>技術</a:t>
                      </a:r>
                      <a:r>
                        <a:rPr kumimoji="1" lang="ja-JP" altLang="en-US" sz="1000" b="1" dirty="0">
                          <a:solidFill>
                            <a:schemeClr val="tx1"/>
                          </a:solidFill>
                        </a:rPr>
                        <a:t>開発等への支援</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20" name="テキスト ボックス 19"/>
          <p:cNvSpPr txBox="1"/>
          <p:nvPr/>
        </p:nvSpPr>
        <p:spPr>
          <a:xfrm>
            <a:off x="440589" y="394132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の進捗状況</a:t>
            </a:r>
          </a:p>
        </p:txBody>
      </p:sp>
    </p:spTree>
    <p:extLst>
      <p:ext uri="{BB962C8B-B14F-4D97-AF65-F5344CB8AC3E}">
        <p14:creationId xmlns:p14="http://schemas.microsoft.com/office/powerpoint/2010/main" val="260218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474001" y="2294080"/>
          <a:ext cx="9475135" cy="1427544"/>
        </p:xfrm>
        <a:graphic>
          <a:graphicData uri="http://schemas.openxmlformats.org/drawingml/2006/table">
            <a:tbl>
              <a:tblPr firstRow="1" bandRow="1">
                <a:tableStyleId>{2D5ABB26-0587-4C30-8999-92F81FD0307C}</a:tableStyleId>
              </a:tblPr>
              <a:tblGrid>
                <a:gridCol w="9475135">
                  <a:extLst>
                    <a:ext uri="{9D8B030D-6E8A-4147-A177-3AD203B41FA5}">
                      <a16:colId xmlns:a16="http://schemas.microsoft.com/office/drawing/2014/main" val="1390375756"/>
                    </a:ext>
                  </a:extLst>
                </a:gridCol>
              </a:tblGrid>
              <a:tr h="142754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t>▷災害弱者を生み出さないための、リアルタイムで情報伝達ができる仕組みづくりやネットワークシステム構築</a:t>
                      </a:r>
                      <a:endParaRPr kumimoji="1" lang="en-US" altLang="ja-JP" sz="1000" b="0"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t>　    万博開催時に多くの来訪者が滞在される大阪都心では、緊急時の情報連絡を危機管理部門（又は管理者部門）とエリアマネジメン</a:t>
                      </a:r>
                      <a:r>
                        <a:rPr kumimoji="1" lang="ja-JP" altLang="en-US" sz="1000" b="0" dirty="0">
                          <a:solidFill>
                            <a:schemeClr val="tx1"/>
                          </a:solidFill>
                        </a:rPr>
                        <a:t>ト</a:t>
                      </a:r>
                      <a:r>
                        <a:rPr kumimoji="1" lang="ja-JP" altLang="en-US" sz="1000" b="0" dirty="0"/>
                        <a:t>団体が連携、ピクトグラム　　　</a:t>
                      </a:r>
                      <a:endParaRPr kumimoji="1" lang="en-US" altLang="ja-JP" sz="1000" b="0"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t>　　の災害版「災害種別図記号」の普及・設置や、外国人や障がい者など災害弱者を生み出さないためのシステム・アプリ開発等が必要。</a:t>
                      </a:r>
                      <a:endParaRPr kumimoji="1" lang="en-US" altLang="ja-JP" sz="1000" b="0"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t>▷</a:t>
                      </a:r>
                      <a:r>
                        <a:rPr kumimoji="1" lang="ja-JP" altLang="en-US" sz="1000" b="0" dirty="0">
                          <a:solidFill>
                            <a:schemeClr val="tx1"/>
                          </a:solidFill>
                        </a:rPr>
                        <a:t>脅威が高まるテロへの対策</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テロ組織は、刃物</a:t>
                      </a:r>
                      <a:r>
                        <a:rPr kumimoji="1" lang="ja-JP" altLang="en-US" sz="1000" b="0" dirty="0"/>
                        <a:t>や車両等の身近な手段によるテロ事件を称賛し、更なるテロの実行を呼び掛けている。</a:t>
                      </a:r>
                      <a:endParaRPr kumimoji="1" lang="en-US" altLang="ja-JP" sz="1000" b="0" dirty="0"/>
                    </a:p>
                    <a:p>
                      <a:pPr algn="l">
                        <a:lnSpc>
                          <a:spcPct val="100000"/>
                        </a:lnSpc>
                      </a:pPr>
                      <a:r>
                        <a:rPr kumimoji="1" lang="ja-JP" altLang="en-US" sz="1000" b="0" dirty="0"/>
                        <a:t>▷高度化するサイバー犯罪・サイバー攻撃への対応</a:t>
                      </a:r>
                      <a:endParaRPr kumimoji="1" lang="en-US" altLang="ja-JP" sz="1000" b="0" dirty="0"/>
                    </a:p>
                    <a:p>
                      <a:pPr algn="l">
                        <a:lnSpc>
                          <a:spcPct val="100000"/>
                        </a:lnSpc>
                      </a:pPr>
                      <a:r>
                        <a:rPr kumimoji="1" lang="ja-JP" altLang="en-US" sz="1000" b="0" dirty="0"/>
                        <a:t>　   サイバー犯罪・サイバー攻撃はその手口を巧妙化させており、サイバー空間における脅威は極めて深刻な情勢。</a:t>
                      </a:r>
                      <a:endParaRPr kumimoji="1" lang="en-US" altLang="ja-JP" sz="1000" b="0" dirty="0"/>
                    </a:p>
                  </a:txBody>
                  <a:tcPr marL="100806" marR="100806" marT="50403" marB="50403" anchor="ctr"/>
                </a:tc>
                <a:extLst>
                  <a:ext uri="{0D108BD9-81ED-4DB2-BD59-A6C34878D82A}">
                    <a16:rowId xmlns:a16="http://schemas.microsoft.com/office/drawing/2014/main" val="933281075"/>
                  </a:ext>
                </a:extLst>
              </a:tr>
            </a:tbl>
          </a:graphicData>
        </a:graphic>
      </p:graphicFrame>
      <p:sp>
        <p:nvSpPr>
          <p:cNvPr id="24" name="正方形/長方形 23"/>
          <p:cNvSpPr/>
          <p:nvPr/>
        </p:nvSpPr>
        <p:spPr>
          <a:xfrm>
            <a:off x="421269" y="5534421"/>
            <a:ext cx="9434300" cy="1612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304066"/>
            <a:ext cx="5038725" cy="369332"/>
          </a:xfrm>
          <a:prstGeom prst="rect">
            <a:avLst/>
          </a:prstGeom>
        </p:spPr>
        <p:txBody>
          <a:bodyPr>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601483" y="522086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0" lang="ja-JP" altLang="en-US"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cxnSpLocks/>
            <a:stCxn id="16" idx="4"/>
            <a:endCxn id="18" idx="1"/>
          </p:cNvCxnSpPr>
          <p:nvPr/>
        </p:nvCxnSpPr>
        <p:spPr>
          <a:xfrm>
            <a:off x="399342" y="2437533"/>
            <a:ext cx="4094" cy="28117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37759" y="2164578"/>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533632" y="2143729"/>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223410" y="5255546"/>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19497" y="5248578"/>
            <a:ext cx="3678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0" name="表 9"/>
          <p:cNvGraphicFramePr>
            <a:graphicFrameLocks noGrp="1"/>
          </p:cNvGraphicFramePr>
          <p:nvPr>
            <p:extLst>
              <p:ext uri="{D42A27DB-BD31-4B8C-83A1-F6EECF244321}">
                <p14:modId xmlns:p14="http://schemas.microsoft.com/office/powerpoint/2010/main" val="537413058"/>
              </p:ext>
            </p:extLst>
          </p:nvPr>
        </p:nvGraphicFramePr>
        <p:xfrm>
          <a:off x="421269" y="5559422"/>
          <a:ext cx="9540000" cy="1643176"/>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26852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▶様々な媒体を通じた情報発信により、国内外からの来阪者が安心できる環境づくりへの財政支援　</a:t>
                      </a:r>
                      <a:endParaRPr kumimoji="1" lang="en-US" altLang="ja-JP" sz="1050" b="1" i="0" u="none" strike="noStrike" kern="1200" cap="none" spc="0" normalizeH="0" baseline="0" noProof="0" dirty="0">
                        <a:ln>
                          <a:noFill/>
                        </a:ln>
                        <a:solidFill>
                          <a:prstClr val="black"/>
                        </a:solidFill>
                        <a:effectLst/>
                        <a:uLnTx/>
                        <a:uFillTx/>
                        <a:latin typeface="+mn-ea"/>
                        <a:ea typeface="+mn-ea"/>
                        <a:cs typeface="+mn-cs"/>
                      </a:endParaRPr>
                    </a:p>
                  </a:txBody>
                  <a:tcPr marL="100806" marR="100806" marT="50403" marB="50403"/>
                </a:tc>
                <a:extLst>
                  <a:ext uri="{0D108BD9-81ED-4DB2-BD59-A6C34878D82A}">
                    <a16:rowId xmlns:a16="http://schemas.microsoft.com/office/drawing/2014/main" val="4193718493"/>
                  </a:ext>
                </a:extLst>
              </a:tr>
              <a:tr h="1374652">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▶国家の危機管理対策として「安全・安心な万博の実現」を位置づけ</a:t>
                      </a:r>
                      <a:endParaRPr kumimoji="1" lang="en-US" altLang="ja-JP" sz="1050" b="1"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　・会場内や会場外の主要駅等における万全の警備体制等の構築</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　・会場内の自動走行ロボットによる警備等、先端技術の導入による支援 </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p>
                      <a:pPr marL="180975" lvl="0" indent="-180975" defTabSz="959937">
                        <a:defRPr/>
                      </a:pPr>
                      <a:r>
                        <a:rPr kumimoji="1" lang="ja-JP" altLang="en-US" sz="1000" b="0" u="none" dirty="0">
                          <a:solidFill>
                            <a:schemeClr val="tx1"/>
                          </a:solidFill>
                          <a:effectLst/>
                          <a:latin typeface="+mn-ea"/>
                          <a:ea typeface="+mn-ea"/>
                        </a:rPr>
                        <a:t>　・自主警備体制の働き掛け等による警備環境の整備　</a:t>
                      </a:r>
                      <a:endParaRPr kumimoji="1" lang="en-US" altLang="ja-JP" sz="10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　・テロを含む治安対策に先端技術を活用する等の取組みの強化</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▶サイバーセキュリティ戦略の取組み推進</a:t>
                      </a:r>
                      <a:endParaRPr kumimoji="1" lang="en-US" altLang="ja-JP" sz="1050" b="1"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　・国内でサイバーセキュリティの専門人材は質的にも量的にも圧倒的に不足していることから、人材の育成・確保に向け、継続的な人的支援　　　　　　　　　　　　　　　　　　　　　　　　</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　・リスクマネジメントの促進や対処態勢の整備など関係組織のサイバーセキュリティ確保のための取組みへの支援</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txBody>
                  <a:tcPr marL="100806" marR="100806" marT="50403" marB="50403"/>
                </a:tc>
                <a:extLst>
                  <a:ext uri="{0D108BD9-81ED-4DB2-BD59-A6C34878D82A}">
                    <a16:rowId xmlns:a16="http://schemas.microsoft.com/office/drawing/2014/main" val="4251755479"/>
                  </a:ext>
                </a:extLst>
              </a:tr>
            </a:tbl>
          </a:graphicData>
        </a:graphic>
      </p:graphicFrame>
      <p:sp>
        <p:nvSpPr>
          <p:cNvPr id="23" name="スライド番号プレースホルダー 7"/>
          <p:cNvSpPr>
            <a:spLocks noGrp="1"/>
          </p:cNvSpPr>
          <p:nvPr>
            <p:ph type="sldNum" sz="quarter" idx="12"/>
          </p:nvPr>
        </p:nvSpPr>
        <p:spPr>
          <a:xfrm flipH="1">
            <a:off x="9719089" y="6839955"/>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80312" y="15951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防災対策、テロ・サイバー等防犯対策、雑踏対策などのセキュリティ対策</a:t>
            </a: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485270"/>
            <a:ext cx="9540000" cy="577081"/>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開催時に、世界各国から訪れる全ての来訪者が安心して万博を楽しむためには、様々なツールや手法による緊急時の情報発信など、大規模自然災害等への対策は不可欠。国内外の要人だけでなく、多数の来場客が来阪することが予測されており、開催期間中の警備強化は必要不可欠。　また、近年、脅威が高まっているテロへの対策や、大規模なサイバーテロに備えたサイバーセキュリティ強化の取組みが重要。</a:t>
            </a:r>
          </a:p>
        </p:txBody>
      </p:sp>
      <p:graphicFrame>
        <p:nvGraphicFramePr>
          <p:cNvPr id="27" name="表 26"/>
          <p:cNvGraphicFramePr>
            <a:graphicFrameLocks noGrp="1"/>
          </p:cNvGraphicFramePr>
          <p:nvPr>
            <p:extLst>
              <p:ext uri="{D42A27DB-BD31-4B8C-83A1-F6EECF244321}">
                <p14:modId xmlns:p14="http://schemas.microsoft.com/office/powerpoint/2010/main" val="3660298565"/>
              </p:ext>
            </p:extLst>
          </p:nvPr>
        </p:nvGraphicFramePr>
        <p:xfrm>
          <a:off x="567569" y="3878273"/>
          <a:ext cx="9288000" cy="130851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国「アクションプラン</a:t>
                      </a:r>
                      <a:r>
                        <a:rPr lang="en-US" altLang="ja-JP" sz="1000" b="1" dirty="0">
                          <a:solidFill>
                            <a:schemeClr val="tx1"/>
                          </a:solidFill>
                          <a:latin typeface="+mn-ea"/>
                        </a:rPr>
                        <a:t>Ver.</a:t>
                      </a:r>
                      <a:r>
                        <a:rPr lang="ja-JP" altLang="en-US" sz="1000" b="1" dirty="0">
                          <a:solidFill>
                            <a:schemeClr val="tx1"/>
                          </a:solidFill>
                          <a:latin typeface="+mn-ea"/>
                        </a:rPr>
                        <a:t>５」の</a:t>
                      </a:r>
                      <a:endParaRPr lang="en-US" altLang="ja-JP" sz="10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防災</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DX</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を活用した博覧会会場での実証実験＜文科省＞　</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海洋関係の取組発信＜内閣府＞</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リモートセンシング技術による高精度データの集積・分析・配信技術の開発＜総務省＞　</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被災地から生まれる未来社会に向けた最新技術の情報発信＜復興庁・経産省＞　</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緊急事態対処における無人航空機の活用及び有人機・無人機連携技術の研究</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警察庁</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国との協議の進捗状況</a:t>
                      </a: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（取組の成果）</a:t>
                      </a: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万博会場内のセキュリティ先端技術の展開に向けた支援、会場内及び会場周辺の警戒警備に関する支援は協議中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1418219117"/>
              </p:ext>
            </p:extLst>
          </p:nvPr>
        </p:nvGraphicFramePr>
        <p:xfrm>
          <a:off x="247352" y="1058955"/>
          <a:ext cx="9585919" cy="1055052"/>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285751">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46335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・埋立地（夢洲・咲洲・舞洲）における浸水対策　　　　</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・おおさか防災ネットの多言語対応化、及び大阪防災アプリのリリース</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・国、関西広域連合と連携した防災・減災対策の推進　　</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・大阪府・大阪市の防災計画に基づく防災・減災対策の推進</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20" name="テキスト ボックス 19"/>
          <p:cNvSpPr txBox="1"/>
          <p:nvPr/>
        </p:nvSpPr>
        <p:spPr>
          <a:xfrm>
            <a:off x="497629" y="3573444"/>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spTree>
    <p:extLst>
      <p:ext uri="{BB962C8B-B14F-4D97-AF65-F5344CB8AC3E}">
        <p14:creationId xmlns:p14="http://schemas.microsoft.com/office/powerpoint/2010/main" val="939773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20663" y="5310555"/>
            <a:ext cx="9434300" cy="1786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▶新興感染症等に対応する検疫体制の充実・強化（検疫所職員の充実等）</a:t>
            </a: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▶新興感染症等の国内流入に関するサーベイランス体制強化に係る都道府県等への支援・国の専門機関による人的・技術的支援や実施に係る財政支援等　</a:t>
            </a: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▶新興感染症等の国内流入時に都道府県及び保健所設置市を横断して、感染の発生状況や感染者の動向・接点履歴などの情報共有と調整を迅速に行う</a:t>
            </a: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国の体制作り及び</a:t>
            </a:r>
            <a:r>
              <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ICT</a:t>
            </a: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化による効率的な情報共有体制の確立　</a:t>
            </a: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▶新興感染症等に対応できる医療提供体制整備に係る財政支援</a:t>
            </a: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海外からの来訪者に対する来訪前の予防接種の勧奨及び国内における安定なワクチンの生産・流通体制の確保</a:t>
            </a: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 name="正方形/長方形 8"/>
          <p:cNvSpPr/>
          <p:nvPr/>
        </p:nvSpPr>
        <p:spPr>
          <a:xfrm>
            <a:off x="2653468" y="6451983"/>
            <a:ext cx="5038725" cy="369332"/>
          </a:xfrm>
          <a:prstGeom prst="rect">
            <a:avLst/>
          </a:prstGeom>
        </p:spPr>
        <p:txBody>
          <a:bodyPr>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610731" y="5015247"/>
            <a:ext cx="198002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0" lang="ja-JP" altLang="en-US"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stCxn id="16" idx="4"/>
            <a:endCxn id="18" idx="1"/>
          </p:cNvCxnSpPr>
          <p:nvPr/>
        </p:nvCxnSpPr>
        <p:spPr>
          <a:xfrm>
            <a:off x="375432" y="2461142"/>
            <a:ext cx="3238" cy="25513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13849" y="2188187"/>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586846" y="218146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207652" y="500288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61205" y="4945273"/>
            <a:ext cx="234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4" name="表 3"/>
          <p:cNvGraphicFramePr>
            <a:graphicFrameLocks noGrp="1"/>
          </p:cNvGraphicFramePr>
          <p:nvPr>
            <p:extLst>
              <p:ext uri="{D42A27DB-BD31-4B8C-83A1-F6EECF244321}">
                <p14:modId xmlns:p14="http://schemas.microsoft.com/office/powerpoint/2010/main" val="3751072692"/>
              </p:ext>
            </p:extLst>
          </p:nvPr>
        </p:nvGraphicFramePr>
        <p:xfrm>
          <a:off x="540253" y="2411985"/>
          <a:ext cx="9564916" cy="1472406"/>
        </p:xfrm>
        <a:graphic>
          <a:graphicData uri="http://schemas.openxmlformats.org/drawingml/2006/table">
            <a:tbl>
              <a:tblPr firstRow="1" bandRow="1">
                <a:tableStyleId>{2D5ABB26-0587-4C30-8999-92F81FD0307C}</a:tableStyleId>
              </a:tblPr>
              <a:tblGrid>
                <a:gridCol w="9564916">
                  <a:extLst>
                    <a:ext uri="{9D8B030D-6E8A-4147-A177-3AD203B41FA5}">
                      <a16:colId xmlns:a16="http://schemas.microsoft.com/office/drawing/2014/main" val="1390375756"/>
                    </a:ext>
                  </a:extLst>
                </a:gridCol>
              </a:tblGrid>
              <a:tr h="79657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▷空港等での感染症水際対策の</a:t>
                      </a:r>
                      <a:r>
                        <a:rPr kumimoji="1" lang="ja-JP" altLang="en-US" sz="1000" b="0" strike="noStrike" dirty="0">
                          <a:solidFill>
                            <a:schemeClr val="tx1"/>
                          </a:solidFill>
                        </a:rPr>
                        <a:t>適切な運用</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a:t>
                      </a:r>
                      <a:r>
                        <a:rPr kumimoji="1" lang="ja-JP" altLang="en-US" sz="1000" b="0" baseline="0" dirty="0">
                          <a:solidFill>
                            <a:schemeClr val="tx1"/>
                          </a:solidFill>
                        </a:rPr>
                        <a:t>    </a:t>
                      </a:r>
                      <a:r>
                        <a:rPr kumimoji="1" lang="ja-JP" altLang="en-US" sz="1000" b="0" dirty="0">
                          <a:solidFill>
                            <a:schemeClr val="tx1"/>
                          </a:solidFill>
                        </a:rPr>
                        <a:t>新興感染症等の国内流入を防ぐため、国の玄関口である国際空港等において</a:t>
                      </a:r>
                      <a:r>
                        <a:rPr kumimoji="1" lang="ja-JP" altLang="en-US" sz="1000" b="0" u="none" dirty="0">
                          <a:solidFill>
                            <a:schemeClr val="tx1"/>
                          </a:solidFill>
                        </a:rPr>
                        <a:t>、</a:t>
                      </a:r>
                      <a:r>
                        <a:rPr kumimoji="1" lang="ja-JP" altLang="en-US" sz="1000" b="0" dirty="0">
                          <a:solidFill>
                            <a:schemeClr val="tx1"/>
                          </a:solidFill>
                        </a:rPr>
                        <a:t>水際対策の柔軟かつ適切な運用が必要。</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▷サーベイランス体制の強化</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新興感染症等の国内流入を早期に探知し、対策につなげることができるよう、サーベイランス体制の強化が不可欠。　</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▷感染の発生状況や感染者の動向の情報共有が必要</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都道府県及び保健所設置市を横断した情報共有の体制や手段が必要。</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▷医療提供体制の整備</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新興感染症等が国内に流入した際に、速やかに必要な医療にアクセスできる体制づくりが必要。</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▷ワクチンで防げる輸入感染症のリスク低減及び安定なワクチン生産・流通体制の確保</a:t>
                      </a:r>
                      <a:endParaRPr kumimoji="1" lang="en-US" altLang="ja-JP" sz="1000" b="0" dirty="0">
                        <a:solidFill>
                          <a:schemeClr val="tx1"/>
                        </a:solidFill>
                      </a:endParaRPr>
                    </a:p>
                  </a:txBody>
                  <a:tcPr marL="100806" marR="100806" marT="50403" marB="50403" anchor="ctr"/>
                </a:tc>
                <a:extLst>
                  <a:ext uri="{0D108BD9-81ED-4DB2-BD59-A6C34878D82A}">
                    <a16:rowId xmlns:a16="http://schemas.microsoft.com/office/drawing/2014/main" val="2520774993"/>
                  </a:ext>
                </a:extLst>
              </a:tr>
            </a:tbl>
          </a:graphicData>
        </a:graphic>
      </p:graphicFrame>
      <p:sp>
        <p:nvSpPr>
          <p:cNvPr id="23" name="スライド番号プレースホルダー 7"/>
          <p:cNvSpPr>
            <a:spLocks noGrp="1"/>
          </p:cNvSpPr>
          <p:nvPr>
            <p:ph type="sldNum" sz="quarter" idx="12"/>
          </p:nvPr>
        </p:nvSpPr>
        <p:spPr>
          <a:xfrm flipH="1">
            <a:off x="9719089" y="6839955"/>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E08629A6-829B-4394-A30A-5CB52C1BBB36}"/>
              </a:ext>
            </a:extLst>
          </p:cNvPr>
          <p:cNvSpPr/>
          <p:nvPr/>
        </p:nvSpPr>
        <p:spPr>
          <a:xfrm>
            <a:off x="180312" y="15951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③　感染症対策の強化</a:t>
            </a:r>
          </a:p>
        </p:txBody>
      </p:sp>
      <p:sp>
        <p:nvSpPr>
          <p:cNvPr id="27" name="テキスト ボックス 26">
            <a:extLst>
              <a:ext uri="{FF2B5EF4-FFF2-40B4-BE49-F238E27FC236}">
                <a16:creationId xmlns:a16="http://schemas.microsoft.com/office/drawing/2014/main" id="{B02F3C22-1443-46B7-A977-04475234F08A}"/>
              </a:ext>
            </a:extLst>
          </p:cNvPr>
          <p:cNvSpPr txBox="1"/>
          <p:nvPr/>
        </p:nvSpPr>
        <p:spPr>
          <a:xfrm>
            <a:off x="226231" y="490260"/>
            <a:ext cx="9540000" cy="415498"/>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人類の未来への希望を示す万博として、全ての来訪者が安心して大阪・関西に集い、万博を楽しめるよう、新型コロナウイルス感染症の対応を踏まえ、新興感染症等を想定した体制の整備が不可欠。</a:t>
            </a:r>
          </a:p>
        </p:txBody>
      </p:sp>
      <p:graphicFrame>
        <p:nvGraphicFramePr>
          <p:cNvPr id="25" name="表 24"/>
          <p:cNvGraphicFramePr>
            <a:graphicFrameLocks noGrp="1"/>
          </p:cNvGraphicFramePr>
          <p:nvPr>
            <p:extLst>
              <p:ext uri="{D42A27DB-BD31-4B8C-83A1-F6EECF244321}">
                <p14:modId xmlns:p14="http://schemas.microsoft.com/office/powerpoint/2010/main" val="1118012709"/>
              </p:ext>
            </p:extLst>
          </p:nvPr>
        </p:nvGraphicFramePr>
        <p:xfrm>
          <a:off x="611857" y="4141278"/>
          <a:ext cx="9288000" cy="847343"/>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44173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国「アクションプラン</a:t>
                      </a:r>
                      <a:r>
                        <a:rPr lang="en-US" altLang="ja-JP" sz="1000" b="1" dirty="0">
                          <a:solidFill>
                            <a:schemeClr val="tx1"/>
                          </a:solidFill>
                          <a:latin typeface="+mn-ea"/>
                        </a:rPr>
                        <a:t>Ver.</a:t>
                      </a:r>
                      <a:r>
                        <a:rPr lang="ja-JP" altLang="en-US" sz="1000" b="1" dirty="0">
                          <a:solidFill>
                            <a:schemeClr val="tx1"/>
                          </a:solidFill>
                          <a:latin typeface="+mn-ea"/>
                        </a:rPr>
                        <a:t>５」の</a:t>
                      </a:r>
                      <a:endParaRPr lang="en-US" altLang="ja-JP" sz="10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31365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国との協議の進捗状況</a:t>
                      </a: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関係省庁と協議中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026092"/>
                  </a:ext>
                </a:extLst>
              </a:tr>
            </a:tbl>
          </a:graphicData>
        </a:graphic>
      </p:graphicFrame>
      <p:graphicFrame>
        <p:nvGraphicFramePr>
          <p:cNvPr id="28" name="表 27"/>
          <p:cNvGraphicFramePr>
            <a:graphicFrameLocks noGrp="1"/>
          </p:cNvGraphicFramePr>
          <p:nvPr/>
        </p:nvGraphicFramePr>
        <p:xfrm>
          <a:off x="180312" y="1078201"/>
          <a:ext cx="9585919" cy="98143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28929">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63679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・保健所体制の強化</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・検疫所との連携・強化</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・万博開催期間における感染症強化サーベイランス</a:t>
                      </a:r>
                      <a:endParaRPr kumimoji="1" lang="en-US" altLang="ja-JP" sz="1000" b="1"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20" name="テキスト ボックス 19"/>
          <p:cNvSpPr txBox="1"/>
          <p:nvPr/>
        </p:nvSpPr>
        <p:spPr>
          <a:xfrm>
            <a:off x="497629" y="3885830"/>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spTree>
    <p:extLst>
      <p:ext uri="{BB962C8B-B14F-4D97-AF65-F5344CB8AC3E}">
        <p14:creationId xmlns:p14="http://schemas.microsoft.com/office/powerpoint/2010/main" val="190759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改訂にあたって</a:t>
            </a:r>
          </a:p>
        </p:txBody>
      </p:sp>
      <p:sp>
        <p:nvSpPr>
          <p:cNvPr id="8" name="テキスト ボックス 7">
            <a:extLst>
              <a:ext uri="{FF2B5EF4-FFF2-40B4-BE49-F238E27FC236}">
                <a16:creationId xmlns:a16="http://schemas.microsoft.com/office/drawing/2014/main" id="{7886E5B9-F645-43C3-95CD-D6061795F05A}"/>
              </a:ext>
            </a:extLst>
          </p:cNvPr>
          <p:cNvSpPr txBox="1"/>
          <p:nvPr/>
        </p:nvSpPr>
        <p:spPr>
          <a:xfrm>
            <a:off x="736600" y="895547"/>
            <a:ext cx="8623300" cy="5826339"/>
          </a:xfrm>
          <a:prstGeom prst="rect">
            <a:avLst/>
          </a:prstGeom>
          <a:noFill/>
        </p:spPr>
        <p:txBody>
          <a:bodyPr wrap="square">
            <a:spAutoFit/>
          </a:bodyPr>
          <a:lstStyle/>
          <a:p>
            <a:pPr lvl="0" algn="just">
              <a:lnSpc>
                <a:spcPts val="2500"/>
              </a:lnSpc>
              <a:defRPr/>
            </a:pPr>
            <a:r>
              <a:rPr lang="ja-JP" altLang="en-US" sz="1300" b="1" dirty="0">
                <a:solidFill>
                  <a:srgbClr val="000000"/>
                </a:solidFill>
                <a:latin typeface="+mn-ea"/>
                <a:cs typeface="Times New Roman" panose="02020603050405020304" pitchFamily="18" charset="0"/>
              </a:rPr>
              <a:t>１　</a:t>
            </a:r>
            <a:r>
              <a:rPr lang="ja-JP" altLang="ja-JP" sz="1300" b="1" dirty="0">
                <a:latin typeface="+mn-ea"/>
              </a:rPr>
              <a:t>大阪・関西万博の成功と、未来の成長・飛躍に向けて</a:t>
            </a:r>
            <a:endParaRPr lang="en-US" altLang="ja-JP" sz="1300" dirty="0">
              <a:latin typeface="+mn-ea"/>
            </a:endParaRPr>
          </a:p>
          <a:p>
            <a:pPr>
              <a:lnSpc>
                <a:spcPts val="2500"/>
              </a:lnSpc>
            </a:pPr>
            <a:r>
              <a:rPr lang="ja-JP" altLang="en-US" sz="1200" dirty="0">
                <a:latin typeface="+mn-ea"/>
              </a:rPr>
              <a:t>　大阪・関西万博の開幕まで</a:t>
            </a:r>
            <a:r>
              <a:rPr lang="en-US" altLang="ja-JP" sz="1200" dirty="0">
                <a:latin typeface="+mn-ea"/>
              </a:rPr>
              <a:t>300</a:t>
            </a:r>
            <a:r>
              <a:rPr lang="ja-JP" altLang="en-US" sz="1200" dirty="0">
                <a:latin typeface="+mn-ea"/>
              </a:rPr>
              <a:t>日を切り、今まさに総仕上げの時期。万博の意義やパビリオンの展示内容など、会場でどのような体験ができるのかといった具体的な情報発信をより一層強化し、万博への機運をより一層高めているところ。また、万博のコンセプトである「未来社会の実験場」の実現に向けた取組みの具体化も着実に進捗している。</a:t>
            </a:r>
            <a:endParaRPr lang="en-US" altLang="ja-JP" sz="1200" dirty="0">
              <a:latin typeface="+mn-ea"/>
            </a:endParaRPr>
          </a:p>
          <a:p>
            <a:pPr>
              <a:lnSpc>
                <a:spcPts val="2500"/>
              </a:lnSpc>
            </a:pPr>
            <a:r>
              <a:rPr lang="ja-JP" altLang="en-US" sz="1200" dirty="0">
                <a:latin typeface="+mn-ea"/>
              </a:rPr>
              <a:t>　万博は</a:t>
            </a:r>
            <a:r>
              <a:rPr lang="en-US" altLang="ja-JP" sz="1200" dirty="0">
                <a:latin typeface="+mn-ea"/>
              </a:rPr>
              <a:t>160</a:t>
            </a:r>
            <a:r>
              <a:rPr lang="ja-JP" altLang="en-US" sz="1200" dirty="0">
                <a:latin typeface="+mn-ea"/>
              </a:rPr>
              <a:t>もの国々が人類共通の課題解決に向けて英知を結集し、進むべき方向性を見出す、いわば「未来への羅針盤」。子どもたちをはじめ、世界中から訪れる人々に「いのち輝く未来社会のデザイン」を示す。そして、万博をインパクトに、大阪・関西、ひいては日本</a:t>
            </a:r>
            <a:r>
              <a:rPr lang="ja-JP" altLang="ja-JP" sz="1200" dirty="0">
                <a:latin typeface="+mn-ea"/>
              </a:rPr>
              <a:t>を持続的に発展させ</a:t>
            </a:r>
            <a:r>
              <a:rPr lang="ja-JP" altLang="en-US" sz="1200" dirty="0">
                <a:latin typeface="+mn-ea"/>
              </a:rPr>
              <a:t>るとともに、</a:t>
            </a:r>
            <a:r>
              <a:rPr lang="ja-JP" altLang="ja-JP" sz="1200" dirty="0">
                <a:latin typeface="+mn-ea"/>
              </a:rPr>
              <a:t>様々な</a:t>
            </a:r>
            <a:r>
              <a:rPr lang="ja-JP" altLang="en-US" sz="1200" dirty="0">
                <a:latin typeface="+mn-ea"/>
              </a:rPr>
              <a:t>世界的</a:t>
            </a:r>
            <a:r>
              <a:rPr lang="ja-JP" altLang="ja-JP" sz="1200" dirty="0">
                <a:latin typeface="+mn-ea"/>
              </a:rPr>
              <a:t>課題の解決へ</a:t>
            </a:r>
            <a:r>
              <a:rPr lang="ja-JP" altLang="en-US" sz="1200" dirty="0">
                <a:latin typeface="+mn-ea"/>
              </a:rPr>
              <a:t>も</a:t>
            </a:r>
            <a:r>
              <a:rPr lang="ja-JP" altLang="ja-JP" sz="1200" dirty="0">
                <a:latin typeface="+mn-ea"/>
              </a:rPr>
              <a:t>貢献</a:t>
            </a:r>
            <a:r>
              <a:rPr lang="ja-JP" altLang="en-US" sz="1200" dirty="0">
                <a:latin typeface="+mn-ea"/>
              </a:rPr>
              <a:t>し</a:t>
            </a:r>
            <a:r>
              <a:rPr lang="ja-JP" altLang="ja-JP" sz="1200" dirty="0">
                <a:latin typeface="+mn-ea"/>
              </a:rPr>
              <a:t>て</a:t>
            </a:r>
            <a:r>
              <a:rPr lang="ja-JP" altLang="en-US" sz="1200" dirty="0">
                <a:latin typeface="+mn-ea"/>
              </a:rPr>
              <a:t>いく。万博の成功に向けて、一丸となって準備を加速させていく。</a:t>
            </a:r>
            <a:endParaRPr kumimoji="0" lang="en-US" altLang="ja-JP" sz="1300" b="0" i="0" u="none" strike="noStrike" kern="1200" cap="none" spc="0" normalizeH="0" baseline="0" noProof="0" dirty="0">
              <a:ln>
                <a:noFill/>
              </a:ln>
              <a:effectLst/>
              <a:uLnTx/>
              <a:uFillTx/>
              <a:latin typeface="+mn-ea"/>
              <a:cs typeface="Times New Roman" panose="02020603050405020304" pitchFamily="18" charset="0"/>
            </a:endParaRPr>
          </a:p>
          <a:p>
            <a:pPr>
              <a:lnSpc>
                <a:spcPts val="2500"/>
              </a:lnSpc>
            </a:pPr>
            <a:endParaRPr kumimoji="0" lang="en-US" altLang="ja-JP" sz="1300" b="0" i="0" u="none" strike="noStrike" kern="1200" cap="none" spc="0" normalizeH="0" baseline="0" noProof="0" dirty="0">
              <a:ln>
                <a:noFill/>
              </a:ln>
              <a:solidFill>
                <a:srgbClr val="000000"/>
              </a:solidFill>
              <a:effectLst/>
              <a:uLnTx/>
              <a:uFillTx/>
              <a:latin typeface="+mn-ea"/>
              <a:cs typeface="Times New Roman" panose="02020603050405020304" pitchFamily="18" charset="0"/>
            </a:endParaRPr>
          </a:p>
          <a:p>
            <a:pPr lvl="0" algn="just">
              <a:lnSpc>
                <a:spcPts val="2500"/>
              </a:lnSpc>
              <a:defRPr/>
            </a:pPr>
            <a:r>
              <a:rPr lang="ja-JP" altLang="en-US" sz="1300" b="1" dirty="0">
                <a:solidFill>
                  <a:srgbClr val="000000"/>
                </a:solidFill>
                <a:latin typeface="+mn-ea"/>
                <a:cs typeface="Times New Roman" panose="02020603050405020304" pitchFamily="18" charset="0"/>
              </a:rPr>
              <a:t>２　「大阪版万博アクションプラン」の改訂</a:t>
            </a:r>
            <a:endParaRPr lang="ja-JP" altLang="ja-JP" sz="1300" dirty="0">
              <a:solidFill>
                <a:prstClr val="black"/>
              </a:solidFill>
              <a:latin typeface="+mn-ea"/>
              <a:cs typeface="ＭＳ Ｐゴシック" panose="020B0600070205080204" pitchFamily="50" charset="-128"/>
            </a:endParaRPr>
          </a:p>
          <a:p>
            <a:pPr>
              <a:lnSpc>
                <a:spcPts val="2500"/>
              </a:lnSpc>
            </a:pPr>
            <a:r>
              <a:rPr lang="ja-JP" altLang="en-US" sz="1200" dirty="0">
                <a:latin typeface="+mn-ea"/>
              </a:rPr>
              <a:t>　</a:t>
            </a:r>
            <a:r>
              <a:rPr lang="ja-JP" altLang="ja-JP" sz="1200" dirty="0">
                <a:latin typeface="+mn-ea"/>
              </a:rPr>
              <a:t>大阪府・大阪市においては、万博の成功と、そのポテンシャルを活かした持続的な成長への道筋を確かなものとするため、</a:t>
            </a:r>
            <a:r>
              <a:rPr lang="en-US" altLang="ja-JP" sz="1200" dirty="0">
                <a:latin typeface="+mn-ea"/>
              </a:rPr>
              <a:t>2022</a:t>
            </a:r>
            <a:r>
              <a:rPr lang="ja-JP" altLang="ja-JP" sz="1200" dirty="0">
                <a:latin typeface="+mn-ea"/>
              </a:rPr>
              <a:t>年５月に「大阪・関西万博を契機とした「未来社会」の実現に向けて（大阪版</a:t>
            </a:r>
            <a:r>
              <a:rPr lang="ja-JP" altLang="en-US" sz="1200" dirty="0">
                <a:latin typeface="+mn-ea"/>
              </a:rPr>
              <a:t>万博</a:t>
            </a:r>
            <a:r>
              <a:rPr lang="ja-JP" altLang="ja-JP" sz="1200" dirty="0">
                <a:latin typeface="+mn-ea"/>
              </a:rPr>
              <a:t>アクションプラン）」を策定。同プランに基づき、各項目の施策化を重点的に進めるとともに、博覧会協会や経済界等とも連携しながら、国との協議・調整を行ってきた。</a:t>
            </a:r>
          </a:p>
          <a:p>
            <a:pPr>
              <a:lnSpc>
                <a:spcPts val="2500"/>
              </a:lnSpc>
            </a:pPr>
            <a:r>
              <a:rPr lang="ja-JP" altLang="en-US" sz="1200" dirty="0">
                <a:latin typeface="+mn-ea"/>
              </a:rPr>
              <a:t>　この間の協議の結果、国のアクションプランへの位置付けや国と地方との協議体の設置、補助事業への採択などの成果も表れているが、更なる府市の取組みの具体化に向けバージョンアップを図ることとした。</a:t>
            </a:r>
            <a:endParaRPr lang="en-US" altLang="ja-JP" sz="1200" dirty="0">
              <a:latin typeface="+mn-ea"/>
            </a:endParaRPr>
          </a:p>
          <a:p>
            <a:pPr>
              <a:lnSpc>
                <a:spcPts val="2500"/>
              </a:lnSpc>
            </a:pPr>
            <a:r>
              <a:rPr lang="ja-JP" altLang="en-US" sz="1200" dirty="0">
                <a:latin typeface="+mn-ea"/>
              </a:rPr>
              <a:t>　各事業が万博開幕時に実現できるよう、その進捗や国との協議の進展など、適宜把握し、必要に応じて内容を充実させていく。</a:t>
            </a:r>
            <a:endParaRPr lang="ja-JP" altLang="ja-JP" sz="1200" dirty="0">
              <a:latin typeface="+mn-ea"/>
            </a:endParaRPr>
          </a:p>
        </p:txBody>
      </p:sp>
    </p:spTree>
    <p:extLst>
      <p:ext uri="{BB962C8B-B14F-4D97-AF65-F5344CB8AC3E}">
        <p14:creationId xmlns:p14="http://schemas.microsoft.com/office/powerpoint/2010/main" val="2868167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69769" y="6083803"/>
            <a:ext cx="9434300" cy="8182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404530"/>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49728" y="5791092"/>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cxnSpLocks/>
          </p:cNvCxnSpPr>
          <p:nvPr/>
        </p:nvCxnSpPr>
        <p:spPr>
          <a:xfrm flipH="1">
            <a:off x="341494" y="3048270"/>
            <a:ext cx="0" cy="27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193960" y="2868048"/>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449728" y="2870524"/>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157228" y="580277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168770" y="5756462"/>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④　</a:t>
            </a: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一般交通への働きかけ</a:t>
            </a:r>
            <a:r>
              <a:rPr kumimoji="0"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TDM</a:t>
            </a:r>
            <a:endPar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22" name="表 21"/>
          <p:cNvGraphicFramePr>
            <a:graphicFrameLocks noGrp="1"/>
          </p:cNvGraphicFramePr>
          <p:nvPr/>
        </p:nvGraphicFramePr>
        <p:xfrm>
          <a:off x="368004" y="3241228"/>
          <a:ext cx="9540000" cy="1076166"/>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3534130084"/>
                    </a:ext>
                  </a:extLst>
                </a:gridCol>
              </a:tblGrid>
              <a:tr h="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▷来場者輸送対策を実施しても発生が予想される混雑への対応</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　　チケットコントロールなどの来場者需要の平準化並びに運行本数の増便などの供給拡大策を実施しても発生が予想される　</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　　鉄道の混雑や道路の渋滞に対して、一般交通への対策（働きかけ</a:t>
                      </a:r>
                      <a:r>
                        <a:rPr kumimoji="1" lang="en-US" altLang="ja-JP" sz="1000" b="0" i="0" u="none" strike="noStrike" kern="1200" cap="none" spc="0" normalizeH="0" baseline="0" noProof="0" dirty="0">
                          <a:ln>
                            <a:noFill/>
                          </a:ln>
                          <a:solidFill>
                            <a:prstClr val="black"/>
                          </a:solidFill>
                          <a:effectLst/>
                          <a:uLnTx/>
                          <a:uFillTx/>
                          <a:latin typeface="+mn-lt"/>
                          <a:ea typeface="+mn-ea"/>
                          <a:cs typeface="+mn-cs"/>
                        </a:rPr>
                        <a:t>TDM</a:t>
                      </a:r>
                      <a:r>
                        <a:rPr kumimoji="1" lang="ja-JP" altLang="en-US" sz="1000" b="0" i="0" u="none" strike="noStrike" kern="1200" cap="none" spc="0" normalizeH="0" baseline="0" noProof="0" dirty="0">
                          <a:ln>
                            <a:noFill/>
                          </a:ln>
                          <a:solidFill>
                            <a:prstClr val="black"/>
                          </a:solidFill>
                          <a:effectLst/>
                          <a:uLnTx/>
                          <a:uFillTx/>
                          <a:latin typeface="+mn-lt"/>
                          <a:ea typeface="+mn-ea"/>
                          <a:cs typeface="+mn-cs"/>
                        </a:rPr>
                        <a:t>）の実施が必要。</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▷一般交通への働きかけ</a:t>
                      </a:r>
                      <a:r>
                        <a:rPr kumimoji="1" lang="en-US" altLang="ja-JP" sz="1000" b="0" i="0" u="none" strike="noStrike" kern="1200" cap="none" spc="0" normalizeH="0" baseline="0" noProof="0" dirty="0">
                          <a:ln>
                            <a:noFill/>
                          </a:ln>
                          <a:solidFill>
                            <a:prstClr val="black"/>
                          </a:solidFill>
                          <a:effectLst/>
                          <a:uLnTx/>
                          <a:uFillTx/>
                          <a:latin typeface="+mn-lt"/>
                          <a:ea typeface="+mn-ea"/>
                          <a:cs typeface="+mn-cs"/>
                        </a:rPr>
                        <a:t>TDM</a:t>
                      </a:r>
                      <a:r>
                        <a:rPr kumimoji="1" lang="ja-JP" altLang="en-US" sz="1000" b="0" i="0" u="none" strike="noStrike" kern="1200" cap="none" spc="0" normalizeH="0" baseline="0" noProof="0" dirty="0">
                          <a:ln>
                            <a:noFill/>
                          </a:ln>
                          <a:solidFill>
                            <a:prstClr val="black"/>
                          </a:solidFill>
                          <a:effectLst/>
                          <a:uLnTx/>
                          <a:uFillTx/>
                          <a:latin typeface="+mn-lt"/>
                          <a:ea typeface="+mn-ea"/>
                          <a:cs typeface="+mn-cs"/>
                        </a:rPr>
                        <a:t>を実施する必要性の周知</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　　府民・市民・企業等に対し、万博期間中に働きかけ</a:t>
                      </a:r>
                      <a:r>
                        <a:rPr kumimoji="1" lang="en-US" altLang="ja-JP" sz="1000" b="0" i="0" u="none" strike="noStrike" kern="1200" cap="none" spc="0" normalizeH="0" baseline="0" noProof="0" dirty="0">
                          <a:ln>
                            <a:noFill/>
                          </a:ln>
                          <a:solidFill>
                            <a:prstClr val="black"/>
                          </a:solidFill>
                          <a:effectLst/>
                          <a:uLnTx/>
                          <a:uFillTx/>
                          <a:latin typeface="+mn-lt"/>
                          <a:ea typeface="+mn-ea"/>
                          <a:cs typeface="+mn-cs"/>
                        </a:rPr>
                        <a:t>TDM</a:t>
                      </a:r>
                      <a:r>
                        <a:rPr kumimoji="1" lang="ja-JP" altLang="en-US" sz="1000" b="0" i="0" u="none" strike="noStrike" kern="1200" cap="none" spc="0" normalizeH="0" baseline="0" noProof="0" dirty="0">
                          <a:ln>
                            <a:noFill/>
                          </a:ln>
                          <a:solidFill>
                            <a:prstClr val="black"/>
                          </a:solidFill>
                          <a:effectLst/>
                          <a:uLnTx/>
                          <a:uFillTx/>
                          <a:latin typeface="+mn-lt"/>
                          <a:ea typeface="+mn-ea"/>
                          <a:cs typeface="+mn-cs"/>
                        </a:rPr>
                        <a:t>を実施する必要性を周知し、理解を深めてもらう方策が必要。</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endParaRPr>
                    </a:p>
                  </a:txBody>
                  <a:tcPr marL="100806" marR="100806" marT="50403" marB="50403" anchor="ctr"/>
                </a:tc>
                <a:extLst>
                  <a:ext uri="{0D108BD9-81ED-4DB2-BD59-A6C34878D82A}">
                    <a16:rowId xmlns:a16="http://schemas.microsoft.com/office/drawing/2014/main" val="1586568371"/>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1606179589"/>
              </p:ext>
            </p:extLst>
          </p:nvPr>
        </p:nvGraphicFramePr>
        <p:xfrm>
          <a:off x="394744" y="6232852"/>
          <a:ext cx="9360584" cy="607102"/>
        </p:xfrm>
        <a:graphic>
          <a:graphicData uri="http://schemas.openxmlformats.org/drawingml/2006/table">
            <a:tbl>
              <a:tblPr firstRow="1" bandRow="1">
                <a:tableStyleId>{2D5ABB26-0587-4C30-8999-92F81FD0307C}</a:tableStyleId>
              </a:tblPr>
              <a:tblGrid>
                <a:gridCol w="9360584">
                  <a:extLst>
                    <a:ext uri="{9D8B030D-6E8A-4147-A177-3AD203B41FA5}">
                      <a16:colId xmlns:a16="http://schemas.microsoft.com/office/drawing/2014/main" val="2309123477"/>
                    </a:ext>
                  </a:extLst>
                </a:gridCol>
              </a:tblGrid>
              <a:tr h="607102">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▶府・市、博覧会協会、地元経済界等による交通円滑化の取組に対する支援　</a:t>
                      </a:r>
                      <a:endParaRPr kumimoji="1" lang="en-US" altLang="ja-JP" sz="1050" b="1"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    ・一般交通への働きかけ</a:t>
                      </a:r>
                      <a:r>
                        <a:rPr kumimoji="1" lang="en-US" altLang="ja-JP" sz="1000" b="0" i="0" u="none" strike="noStrike" kern="1200" cap="none" spc="0" normalizeH="0" baseline="0" noProof="0" dirty="0">
                          <a:ln>
                            <a:noFill/>
                          </a:ln>
                          <a:solidFill>
                            <a:prstClr val="black"/>
                          </a:solidFill>
                          <a:effectLst/>
                          <a:uLnTx/>
                          <a:uFillTx/>
                          <a:latin typeface="+mn-ea"/>
                          <a:ea typeface="+mn-ea"/>
                          <a:cs typeface="+mn-cs"/>
                        </a:rPr>
                        <a:t>TDM</a:t>
                      </a:r>
                      <a:r>
                        <a:rPr kumimoji="1" lang="ja-JP" altLang="en-US" sz="1000" b="0" i="0" u="none" strike="noStrike" kern="1200" cap="none" spc="0" normalizeH="0" baseline="0" noProof="0" dirty="0">
                          <a:ln>
                            <a:noFill/>
                          </a:ln>
                          <a:solidFill>
                            <a:prstClr val="black"/>
                          </a:solidFill>
                          <a:effectLst/>
                          <a:uLnTx/>
                          <a:uFillTx/>
                          <a:latin typeface="+mn-ea"/>
                          <a:ea typeface="+mn-ea"/>
                          <a:cs typeface="+mn-cs"/>
                        </a:rPr>
                        <a:t>の実施（万博開催前の試行実施含む）に関して交通円滑化推進会議を通じての助言・協力及び財政支援 </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000" b="0" i="0" u="none" strike="sngStrike" kern="1200" cap="none" spc="0" normalizeH="0" baseline="0" noProof="0" dirty="0">
                          <a:ln>
                            <a:noFill/>
                          </a:ln>
                          <a:solidFill>
                            <a:srgbClr val="FF0000"/>
                          </a:solidFill>
                          <a:effectLst/>
                          <a:highlight>
                            <a:srgbClr val="00FFFF"/>
                          </a:highlight>
                          <a:uLnTx/>
                          <a:uFillTx/>
                          <a:latin typeface="+mn-ea"/>
                          <a:ea typeface="+mn-ea"/>
                          <a:cs typeface="+mn-cs"/>
                        </a:rPr>
                        <a:t>  </a:t>
                      </a:r>
                      <a:endParaRPr kumimoji="1" lang="ja-JP" altLang="en-US" sz="1000" b="0" i="0" u="none" strike="sngStrike" kern="1200" cap="none" spc="0" normalizeH="0" baseline="0" noProof="0" dirty="0">
                        <a:ln>
                          <a:noFill/>
                        </a:ln>
                        <a:solidFill>
                          <a:srgbClr val="FF0000"/>
                        </a:solidFill>
                        <a:effectLst/>
                        <a:highlight>
                          <a:srgbClr val="00FFFF"/>
                        </a:highlight>
                        <a:uLnTx/>
                        <a:uFillTx/>
                        <a:latin typeface="+mn-ea"/>
                        <a:ea typeface="+mn-ea"/>
                        <a:cs typeface="+mn-cs"/>
                      </a:endParaRPr>
                    </a:p>
                  </a:txBody>
                  <a:tcPr marL="100806" marR="100806" marT="50403" marB="50403"/>
                </a:tc>
                <a:extLst>
                  <a:ext uri="{0D108BD9-81ED-4DB2-BD59-A6C34878D82A}">
                    <a16:rowId xmlns:a16="http://schemas.microsoft.com/office/drawing/2014/main" val="4193718493"/>
                  </a:ext>
                </a:extLst>
              </a:tr>
            </a:tbl>
          </a:graphicData>
        </a:graphic>
      </p:graphicFrame>
      <p:sp>
        <p:nvSpPr>
          <p:cNvPr id="28" name="テキスト ボックス 27">
            <a:extLst>
              <a:ext uri="{FF2B5EF4-FFF2-40B4-BE49-F238E27FC236}">
                <a16:creationId xmlns:a16="http://schemas.microsoft.com/office/drawing/2014/main" id="{B02F3C22-1443-46B7-A977-04475234F08A}"/>
              </a:ext>
            </a:extLst>
          </p:cNvPr>
          <p:cNvSpPr txBox="1"/>
          <p:nvPr/>
        </p:nvSpPr>
        <p:spPr>
          <a:xfrm>
            <a:off x="311249" y="497234"/>
            <a:ext cx="9540000" cy="923330"/>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万博への来場者は、会期中で約２，８２０万人が想定されており、博覧会協会において、来場者の平準化など、来場者輸送の交通マネージメントに最大限、取り組んでいる。一方で、現況の鉄道や道路では、通勤・通学時間帯などで混雑している箇所があり、万博の来場者輸送の交通マネージメントだけでなく、一般交通の抑制や平準化などを実施する必要があ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そのため、在宅勤務や時差出勤、混雑予想箇所の迂回など、住民や企業等の交通にあたっての行動変容を促す取り組みを関係者が一体となって検討・調整し、広く協力を働きかけ、円滑な万博来場者輸送と都市活動の両立をめざす。</a:t>
            </a:r>
          </a:p>
        </p:txBody>
      </p:sp>
      <p:graphicFrame>
        <p:nvGraphicFramePr>
          <p:cNvPr id="30" name="表 29"/>
          <p:cNvGraphicFramePr>
            <a:graphicFrameLocks noGrp="1"/>
          </p:cNvGraphicFramePr>
          <p:nvPr>
            <p:extLst>
              <p:ext uri="{D42A27DB-BD31-4B8C-83A1-F6EECF244321}">
                <p14:modId xmlns:p14="http://schemas.microsoft.com/office/powerpoint/2010/main" val="546844944"/>
              </p:ext>
            </p:extLst>
          </p:nvPr>
        </p:nvGraphicFramePr>
        <p:xfrm>
          <a:off x="517125" y="4792461"/>
          <a:ext cx="9162169" cy="811212"/>
        </p:xfrm>
        <a:graphic>
          <a:graphicData uri="http://schemas.openxmlformats.org/drawingml/2006/table">
            <a:tbl>
              <a:tblPr bandRow="1">
                <a:tableStyleId>{5940675A-B579-460E-94D1-54222C63F5DA}</a:tableStyleId>
              </a:tblPr>
              <a:tblGrid>
                <a:gridCol w="2663421">
                  <a:extLst>
                    <a:ext uri="{9D8B030D-6E8A-4147-A177-3AD203B41FA5}">
                      <a16:colId xmlns:a16="http://schemas.microsoft.com/office/drawing/2014/main" val="525926817"/>
                    </a:ext>
                  </a:extLst>
                </a:gridCol>
                <a:gridCol w="6498748">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国「アクションプラン</a:t>
                      </a:r>
                      <a:r>
                        <a:rPr lang="en-US" altLang="ja-JP" sz="1000" b="1" dirty="0">
                          <a:solidFill>
                            <a:schemeClr val="tx1"/>
                          </a:solidFill>
                          <a:latin typeface="+mn-ea"/>
                        </a:rPr>
                        <a:t>Ver.</a:t>
                      </a:r>
                      <a:r>
                        <a:rPr lang="ja-JP" altLang="en-US" sz="1000" b="1" dirty="0">
                          <a:solidFill>
                            <a:schemeClr val="tx1"/>
                          </a:solidFill>
                          <a:latin typeface="+mn-ea"/>
                        </a:rPr>
                        <a:t>５」の</a:t>
                      </a:r>
                      <a:endParaRPr lang="en-US" altLang="ja-JP" sz="10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国との協議の進捗状況</a:t>
                      </a: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交通円滑化推進会議を通じて、一般交通への働きかけ</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TDM</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の取組方針について共有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0310318"/>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2986721416"/>
              </p:ext>
            </p:extLst>
          </p:nvPr>
        </p:nvGraphicFramePr>
        <p:xfrm>
          <a:off x="262200" y="1515980"/>
          <a:ext cx="9585919" cy="1315429"/>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29565">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97078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・博覧会協会、府・市等が参画する</a:t>
                      </a:r>
                      <a:r>
                        <a:rPr kumimoji="1" lang="en-US" altLang="ja-JP" sz="1000" b="1" dirty="0">
                          <a:solidFill>
                            <a:schemeClr val="tx1"/>
                          </a:solidFill>
                        </a:rPr>
                        <a:t>2025</a:t>
                      </a:r>
                      <a:r>
                        <a:rPr kumimoji="1" lang="ja-JP" altLang="en-US" sz="1000" b="1" dirty="0">
                          <a:solidFill>
                            <a:schemeClr val="tx1"/>
                          </a:solidFill>
                        </a:rPr>
                        <a:t>年日本国際博覧会来場者輸送対策協議会において、以下の方針を策定。</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・大阪・関西万博　来場者輸送基本方針</a:t>
                      </a:r>
                      <a:r>
                        <a:rPr kumimoji="1" lang="en-US" altLang="ja-JP" sz="1000" b="1" dirty="0">
                          <a:solidFill>
                            <a:schemeClr val="tx1"/>
                          </a:solidFill>
                        </a:rPr>
                        <a:t>【2022</a:t>
                      </a:r>
                      <a:r>
                        <a:rPr kumimoji="1" lang="ja-JP" altLang="en-US" sz="1000" b="1" dirty="0">
                          <a:solidFill>
                            <a:schemeClr val="tx1"/>
                          </a:solidFill>
                        </a:rPr>
                        <a:t>年</a:t>
                      </a:r>
                      <a:r>
                        <a:rPr kumimoji="1" lang="en-US" altLang="ja-JP" sz="1000" b="1" dirty="0">
                          <a:solidFill>
                            <a:schemeClr val="tx1"/>
                          </a:solidFill>
                        </a:rPr>
                        <a:t>6</a:t>
                      </a:r>
                      <a:r>
                        <a:rPr kumimoji="1" lang="ja-JP" altLang="en-US" sz="1000" b="1" dirty="0">
                          <a:solidFill>
                            <a:schemeClr val="tx1"/>
                          </a:solidFill>
                        </a:rPr>
                        <a:t>月策定</a:t>
                      </a:r>
                      <a:r>
                        <a:rPr kumimoji="1" lang="en-US" altLang="ja-JP" sz="1000" b="1" dirty="0">
                          <a:solidFill>
                            <a:schemeClr val="tx1"/>
                          </a:solidFill>
                        </a:rPr>
                        <a:t>】</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・大阪・関西万博　来場者輸送具体方針（アクションプラン）第</a:t>
                      </a:r>
                      <a:r>
                        <a:rPr kumimoji="1" lang="en-US" altLang="ja-JP" sz="1000" b="1" dirty="0">
                          <a:solidFill>
                            <a:schemeClr val="tx1"/>
                          </a:solidFill>
                        </a:rPr>
                        <a:t>3</a:t>
                      </a:r>
                      <a:r>
                        <a:rPr kumimoji="1" lang="ja-JP" altLang="en-US" sz="1000" b="1" dirty="0">
                          <a:solidFill>
                            <a:schemeClr val="tx1"/>
                          </a:solidFill>
                        </a:rPr>
                        <a:t>版</a:t>
                      </a:r>
                      <a:r>
                        <a:rPr kumimoji="1" lang="en-US" altLang="ja-JP" sz="1000" b="1" dirty="0">
                          <a:solidFill>
                            <a:schemeClr val="tx1"/>
                          </a:solidFill>
                        </a:rPr>
                        <a:t>【2023</a:t>
                      </a:r>
                      <a:r>
                        <a:rPr kumimoji="1" lang="ja-JP" altLang="en-US" sz="1000" b="1" dirty="0">
                          <a:solidFill>
                            <a:schemeClr val="tx1"/>
                          </a:solidFill>
                        </a:rPr>
                        <a:t>年</a:t>
                      </a:r>
                      <a:r>
                        <a:rPr kumimoji="1" lang="en-US" altLang="ja-JP" sz="1000" b="1" dirty="0">
                          <a:solidFill>
                            <a:schemeClr val="tx1"/>
                          </a:solidFill>
                        </a:rPr>
                        <a:t>11</a:t>
                      </a:r>
                      <a:r>
                        <a:rPr kumimoji="1" lang="ja-JP" altLang="en-US" sz="1000" b="1" dirty="0">
                          <a:solidFill>
                            <a:schemeClr val="tx1"/>
                          </a:solidFill>
                        </a:rPr>
                        <a:t>月改定</a:t>
                      </a:r>
                      <a:r>
                        <a:rPr kumimoji="1" lang="en-US" altLang="ja-JP" sz="1000" b="1" dirty="0">
                          <a:solidFill>
                            <a:schemeClr val="tx1"/>
                          </a:solidFill>
                        </a:rPr>
                        <a:t>】</a:t>
                      </a:r>
                    </a:p>
                    <a:p>
                      <a:pPr marL="114300" marR="0" lvl="0" indent="-11430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・府市、博覧会協会、経済団体、国等が参画する</a:t>
                      </a:r>
                      <a:r>
                        <a:rPr kumimoji="1" lang="en-US" altLang="ja-JP" sz="1000" b="1" dirty="0">
                          <a:solidFill>
                            <a:schemeClr val="tx1"/>
                          </a:solidFill>
                        </a:rPr>
                        <a:t>2025</a:t>
                      </a:r>
                      <a:r>
                        <a:rPr kumimoji="1" lang="ja-JP" altLang="en-US" sz="1000" b="1" dirty="0">
                          <a:solidFill>
                            <a:schemeClr val="tx1"/>
                          </a:solidFill>
                        </a:rPr>
                        <a:t>年大阪・関西万博</a:t>
                      </a:r>
                      <a:r>
                        <a:rPr kumimoji="1" lang="ja-JP" altLang="en-US" sz="1000" b="1" baseline="0" dirty="0">
                          <a:solidFill>
                            <a:schemeClr val="tx1"/>
                          </a:solidFill>
                        </a:rPr>
                        <a:t> 交通円滑化推進会議（会長：知事、会長代行：市長）を</a:t>
                      </a:r>
                      <a:r>
                        <a:rPr kumimoji="1" lang="en-US" altLang="ja-JP" sz="1000" b="1" baseline="0" dirty="0">
                          <a:solidFill>
                            <a:schemeClr val="tx1"/>
                          </a:solidFill>
                        </a:rPr>
                        <a:t>2022</a:t>
                      </a:r>
                      <a:r>
                        <a:rPr kumimoji="1" lang="ja-JP" altLang="en-US" sz="1000" b="1" baseline="0" dirty="0">
                          <a:solidFill>
                            <a:schemeClr val="tx1"/>
                          </a:solidFill>
                        </a:rPr>
                        <a:t>年</a:t>
                      </a:r>
                      <a:r>
                        <a:rPr kumimoji="1" lang="en-US" altLang="ja-JP" sz="1000" b="1" baseline="0" dirty="0">
                          <a:solidFill>
                            <a:schemeClr val="tx1"/>
                          </a:solidFill>
                        </a:rPr>
                        <a:t>12</a:t>
                      </a:r>
                      <a:r>
                        <a:rPr kumimoji="1" lang="ja-JP" altLang="en-US" sz="1000" b="1" baseline="0" dirty="0">
                          <a:solidFill>
                            <a:schemeClr val="tx1"/>
                          </a:solidFill>
                        </a:rPr>
                        <a:t>月</a:t>
                      </a:r>
                      <a:r>
                        <a:rPr kumimoji="1" lang="en-US" altLang="ja-JP" sz="1000" b="1" baseline="0" dirty="0">
                          <a:solidFill>
                            <a:schemeClr val="tx1"/>
                          </a:solidFill>
                        </a:rPr>
                        <a:t>27</a:t>
                      </a:r>
                      <a:r>
                        <a:rPr kumimoji="1" lang="ja-JP" altLang="en-US" sz="1000" b="1" baseline="0" dirty="0">
                          <a:solidFill>
                            <a:schemeClr val="tx1"/>
                          </a:solidFill>
                        </a:rPr>
                        <a:t>日に設置。</a:t>
                      </a:r>
                      <a:endParaRPr kumimoji="1" lang="en-US" altLang="ja-JP" sz="1000" b="1" baseline="0"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20" name="テキスト ボックス 19"/>
          <p:cNvSpPr txBox="1"/>
          <p:nvPr/>
        </p:nvSpPr>
        <p:spPr>
          <a:xfrm>
            <a:off x="497629" y="442060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spTree>
    <p:extLst>
      <p:ext uri="{BB962C8B-B14F-4D97-AF65-F5344CB8AC3E}">
        <p14:creationId xmlns:p14="http://schemas.microsoft.com/office/powerpoint/2010/main" val="1862269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69769" y="5379368"/>
            <a:ext cx="9434300" cy="8182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527498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49728" y="5026973"/>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cxnSpLocks/>
          </p:cNvCxnSpPr>
          <p:nvPr/>
        </p:nvCxnSpPr>
        <p:spPr>
          <a:xfrm>
            <a:off x="318811" y="2799275"/>
            <a:ext cx="0" cy="2227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193960" y="256418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449728" y="2567063"/>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157228" y="501459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184812" y="4954633"/>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⑤</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万博開催時の物流交通対策</a:t>
            </a:r>
          </a:p>
        </p:txBody>
      </p:sp>
      <p:graphicFrame>
        <p:nvGraphicFramePr>
          <p:cNvPr id="22" name="表 21"/>
          <p:cNvGraphicFramePr>
            <a:graphicFrameLocks noGrp="1"/>
          </p:cNvGraphicFramePr>
          <p:nvPr/>
        </p:nvGraphicFramePr>
        <p:xfrm>
          <a:off x="443663" y="2862474"/>
          <a:ext cx="9540000" cy="658812"/>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3534130084"/>
                    </a:ext>
                  </a:extLst>
                </a:gridCol>
              </a:tblGrid>
              <a:tr h="366416">
                <a:tc>
                  <a:txBody>
                    <a:bodyPr/>
                    <a:lstStyle/>
                    <a:p>
                      <a:pPr marL="162000" marR="0" lvl="0" indent="-457200" algn="l" defTabSz="959937" rtl="0" eaLnBrk="1" fontAlgn="auto" latinLnBrk="0" hangingPunct="1">
                        <a:lnSpc>
                          <a:spcPct val="100000"/>
                        </a:lnSpc>
                        <a:spcBef>
                          <a:spcPts val="0"/>
                        </a:spcBef>
                        <a:spcAft>
                          <a:spcPts val="0"/>
                        </a:spcAft>
                        <a:buClrTx/>
                        <a:buSzTx/>
                        <a:buFontTx/>
                        <a:buNone/>
                        <a:tabLst/>
                        <a:defRPr/>
                      </a:pP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▷万博工事期間中及び万博開催期間中の各対策実施に向け、港湾関係者と協議・調整を行う必要がある</a:t>
                      </a:r>
                      <a:endParaRPr kumimoji="1" lang="en-US" altLang="ja-JP" sz="1000" b="0" dirty="0">
                        <a:solidFill>
                          <a:schemeClr val="tx1"/>
                        </a:solidFill>
                      </a:endParaRPr>
                    </a:p>
                  </a:txBody>
                  <a:tcPr marL="100806" marR="100806" marT="50403" marB="50403" anchor="ctr"/>
                </a:tc>
                <a:extLst>
                  <a:ext uri="{0D108BD9-81ED-4DB2-BD59-A6C34878D82A}">
                    <a16:rowId xmlns:a16="http://schemas.microsoft.com/office/drawing/2014/main" val="1586568371"/>
                  </a:ext>
                </a:extLst>
              </a:tr>
              <a:tr h="16626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00" b="0" dirty="0">
                        <a:solidFill>
                          <a:schemeClr val="tx1"/>
                        </a:solidFill>
                      </a:endParaRPr>
                    </a:p>
                  </a:txBody>
                  <a:tcPr marL="100806" marR="100806" marT="50403" marB="50403" anchor="ctr"/>
                </a:tc>
                <a:extLst>
                  <a:ext uri="{0D108BD9-81ED-4DB2-BD59-A6C34878D82A}">
                    <a16:rowId xmlns:a16="http://schemas.microsoft.com/office/drawing/2014/main" val="298666776"/>
                  </a:ext>
                </a:extLst>
              </a:tr>
            </a:tbl>
          </a:graphicData>
        </a:graphic>
      </p:graphicFrame>
      <p:graphicFrame>
        <p:nvGraphicFramePr>
          <p:cNvPr id="25" name="表 24"/>
          <p:cNvGraphicFramePr>
            <a:graphicFrameLocks noGrp="1"/>
          </p:cNvGraphicFramePr>
          <p:nvPr/>
        </p:nvGraphicFramePr>
        <p:xfrm>
          <a:off x="394744" y="5538519"/>
          <a:ext cx="9360584" cy="529042"/>
        </p:xfrm>
        <a:graphic>
          <a:graphicData uri="http://schemas.openxmlformats.org/drawingml/2006/table">
            <a:tbl>
              <a:tblPr firstRow="1" bandRow="1">
                <a:tableStyleId>{2D5ABB26-0587-4C30-8999-92F81FD0307C}</a:tableStyleId>
              </a:tblPr>
              <a:tblGrid>
                <a:gridCol w="9360584">
                  <a:extLst>
                    <a:ext uri="{9D8B030D-6E8A-4147-A177-3AD203B41FA5}">
                      <a16:colId xmlns:a16="http://schemas.microsoft.com/office/drawing/2014/main" val="2309123477"/>
                    </a:ext>
                  </a:extLst>
                </a:gridCol>
              </a:tblGrid>
              <a:tr h="529042">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50" b="1" u="none" dirty="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万博工事期間中及び</a:t>
                      </a:r>
                      <a:r>
                        <a:rPr kumimoji="1" lang="ja-JP" altLang="en-US" sz="1050" b="1" u="none" dirty="0">
                          <a:solidFill>
                            <a:schemeClr val="tx1"/>
                          </a:solidFill>
                          <a:effectLst/>
                          <a:latin typeface="+mn-ea"/>
                          <a:ea typeface="+mn-ea"/>
                        </a:rPr>
                        <a:t>万博開催期間中のターミナルゲート時間延長・咲洲へのシフト等、物流交通対策に対する支援</a:t>
                      </a:r>
                      <a:endParaRPr kumimoji="1" lang="ja-JP" altLang="en-US" sz="105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50403" marB="50403"/>
                </a:tc>
                <a:extLst>
                  <a:ext uri="{0D108BD9-81ED-4DB2-BD59-A6C34878D82A}">
                    <a16:rowId xmlns:a16="http://schemas.microsoft.com/office/drawing/2014/main" val="4193718493"/>
                  </a:ext>
                </a:extLst>
              </a:tr>
            </a:tbl>
          </a:graphicData>
        </a:graphic>
      </p:graphicFrame>
      <p:sp>
        <p:nvSpPr>
          <p:cNvPr id="28" name="テキスト ボックス 27">
            <a:extLst>
              <a:ext uri="{FF2B5EF4-FFF2-40B4-BE49-F238E27FC236}">
                <a16:creationId xmlns:a16="http://schemas.microsoft.com/office/drawing/2014/main" id="{B02F3C22-1443-46B7-A977-04475234F08A}"/>
              </a:ext>
            </a:extLst>
          </p:cNvPr>
          <p:cNvSpPr txBox="1"/>
          <p:nvPr/>
        </p:nvSpPr>
        <p:spPr>
          <a:xfrm>
            <a:off x="311249" y="540791"/>
            <a:ext cx="9540000" cy="738664"/>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大阪・関西万博への来場者は、会期中で約２，８２０万人が想定されており、博覧会協会において、来場者の平準化など、来場者輸送の交通マネージメントに最大限、取り組んでいるが、あわせて</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万博工事期間中及び万博開催期</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間中の万博関連車両の円滑な交通を確保するため、年間</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約</a:t>
            </a:r>
            <a:r>
              <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TEU</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の貨物量を取り扱う夢洲のコンテナターミナルへ出入りしているトレーラーを咲洲へシフトするなど、夢洲周辺の物流車両の渋滞緩和を図る必要がある。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31" name="表 30"/>
          <p:cNvGraphicFramePr>
            <a:graphicFrameLocks noGrp="1"/>
          </p:cNvGraphicFramePr>
          <p:nvPr/>
        </p:nvGraphicFramePr>
        <p:xfrm>
          <a:off x="262200" y="1343380"/>
          <a:ext cx="9585919" cy="1005387"/>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93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66074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・万博関連車両（工事車両含む）の円滑な交通を確保するために実施する物流車両の交通混雑緩和にかかる取組に対する支援。</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200" b="1" dirty="0">
                        <a:solidFill>
                          <a:srgbClr val="FF0000"/>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283002611"/>
              </p:ext>
            </p:extLst>
          </p:nvPr>
        </p:nvGraphicFramePr>
        <p:xfrm>
          <a:off x="467328" y="3880999"/>
          <a:ext cx="9288000" cy="81121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国「アクションプラン</a:t>
                      </a:r>
                      <a:r>
                        <a:rPr lang="en-US" altLang="ja-JP" sz="1000" b="1" dirty="0">
                          <a:solidFill>
                            <a:schemeClr val="tx1"/>
                          </a:solidFill>
                          <a:latin typeface="+mn-ea"/>
                        </a:rPr>
                        <a:t>Ver.</a:t>
                      </a:r>
                      <a:r>
                        <a:rPr lang="ja-JP" altLang="en-US" sz="1000" b="1" dirty="0">
                          <a:solidFill>
                            <a:schemeClr val="tx1"/>
                          </a:solidFill>
                          <a:latin typeface="+mn-ea"/>
                        </a:rPr>
                        <a:t>５」の</a:t>
                      </a:r>
                      <a:endParaRPr lang="en-US" altLang="ja-JP" sz="10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国との協議の進捗状況</a:t>
                      </a: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関係省庁と協議中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4898582"/>
                  </a:ext>
                </a:extLst>
              </a:tr>
            </a:tbl>
          </a:graphicData>
        </a:graphic>
      </p:graphicFrame>
      <p:sp>
        <p:nvSpPr>
          <p:cNvPr id="21" name="テキスト ボックス 20"/>
          <p:cNvSpPr txBox="1"/>
          <p:nvPr/>
        </p:nvSpPr>
        <p:spPr>
          <a:xfrm>
            <a:off x="394744" y="350603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spTree>
    <p:extLst>
      <p:ext uri="{BB962C8B-B14F-4D97-AF65-F5344CB8AC3E}">
        <p14:creationId xmlns:p14="http://schemas.microsoft.com/office/powerpoint/2010/main" val="257112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１　健康・医療</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7" name="タイトル 1"/>
          <p:cNvSpPr txBox="1">
            <a:spLocks/>
          </p:cNvSpPr>
          <p:nvPr/>
        </p:nvSpPr>
        <p:spPr bwMode="gray">
          <a:xfrm>
            <a:off x="362807" y="1530000"/>
            <a:ext cx="9717817"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400" dirty="0">
                <a:solidFill>
                  <a:prstClr val="black"/>
                </a:solidFill>
                <a:latin typeface="BIZ UDPゴシック" panose="020B0400000000000000" pitchFamily="50" charset="-128"/>
                <a:ea typeface="BIZ UDPゴシック" panose="020B0400000000000000" pitchFamily="50" charset="-128"/>
              </a:rPr>
              <a:t>Ⅱ</a:t>
            </a:r>
            <a:r>
              <a:rPr lang="ja-JP" altLang="en-US" sz="3400" dirty="0">
                <a:solidFill>
                  <a:prstClr val="black"/>
                </a:solidFill>
                <a:latin typeface="BIZ UDPゴシック" panose="020B0400000000000000" pitchFamily="50" charset="-128"/>
                <a:ea typeface="BIZ UDPゴシック" panose="020B0400000000000000" pitchFamily="50" charset="-128"/>
              </a:rPr>
              <a:t>　</a:t>
            </a:r>
            <a:r>
              <a:rPr lang="ja-JP" altLang="en-US" sz="3500" dirty="0">
                <a:solidFill>
                  <a:prstClr val="black"/>
                </a:solidFill>
                <a:latin typeface="BIZ UDPゴシック" panose="020B0400000000000000" pitchFamily="50" charset="-128"/>
                <a:ea typeface="BIZ UDPゴシック" panose="020B0400000000000000" pitchFamily="50" charset="-128"/>
              </a:rPr>
              <a:t>万博を契機とした「未来社会」の実現に向けて</a:t>
            </a:r>
          </a:p>
        </p:txBody>
      </p:sp>
      <p:sp>
        <p:nvSpPr>
          <p:cNvPr id="6" name="テキスト ボックス 5"/>
          <p:cNvSpPr txBox="1"/>
          <p:nvPr/>
        </p:nvSpPr>
        <p:spPr>
          <a:xfrm>
            <a:off x="1889915" y="4914900"/>
            <a:ext cx="6300793" cy="861774"/>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solidFill>
                  <a:prstClr val="black"/>
                </a:solidFill>
                <a:latin typeface="BIZ UDPゴシック" panose="020B0400000000000000" pitchFamily="50" charset="-128"/>
                <a:ea typeface="BIZ UDPゴシック" panose="020B0400000000000000" pitchFamily="50" charset="-128"/>
              </a:rPr>
              <a:t>【</a:t>
            </a:r>
            <a:r>
              <a:rPr kumimoji="1" lang="ja-JP" altLang="en-US" sz="1500" dirty="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① ライフサイエンス</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lvl="0" indent="271463">
              <a:spcBef>
                <a:spcPts val="600"/>
              </a:spcBef>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② 次世代ヘルスケア　</a:t>
            </a:r>
          </a:p>
        </p:txBody>
      </p:sp>
      <p:sp>
        <p:nvSpPr>
          <p:cNvPr id="9"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6858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角丸四角形 16"/>
          <p:cNvSpPr/>
          <p:nvPr/>
        </p:nvSpPr>
        <p:spPr>
          <a:xfrm>
            <a:off x="1143038" y="1870282"/>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大阪・関西のポテンシャルを活かし、ライフサイエンス分野で“突き抜けた”存在に</a:t>
            </a:r>
          </a:p>
        </p:txBody>
      </p:sp>
      <p:sp>
        <p:nvSpPr>
          <p:cNvPr id="18" name="テキスト ボックス 17"/>
          <p:cNvSpPr txBox="1"/>
          <p:nvPr/>
        </p:nvSpPr>
        <p:spPr>
          <a:xfrm>
            <a:off x="1123013" y="2388045"/>
            <a:ext cx="6025133" cy="1600438"/>
          </a:xfrm>
          <a:prstGeom prst="rect">
            <a:avLst/>
          </a:prstGeom>
          <a:noFill/>
        </p:spPr>
        <p:txBody>
          <a:bodyPr wrap="square" rtlCol="0">
            <a:spAutoFit/>
          </a:bodyPr>
          <a:lstStyle/>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大阪・関西にはライフサイエンス分野の大学、研究機関等が集積。そこから生まれる様々なシーズをうまく事業化に結び付けていく。</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endParaRPr kumimoji="0" lang="en-US" altLang="ja-JP" sz="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大阪のライフサイエンス拠点</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・彩都：創薬等の研究開発拠点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・健都：循環器疾患の予防･医療･研究で世界をリードする拠点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・中之島：再生医療をベースに、最先端の未来医療の産業化を推進する拠点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大阪の持つポテンシャルを磨いて伸ばし、ライフサイエンス分野で突き抜けた存在に。</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角丸四角形 18"/>
          <p:cNvSpPr/>
          <p:nvPr/>
        </p:nvSpPr>
        <p:spPr>
          <a:xfrm>
            <a:off x="1123013" y="4572710"/>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健康寿命の延伸をめざし、次世代ヘルスケアを推進。“</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歳若返り”へ</a:t>
            </a:r>
          </a:p>
        </p:txBody>
      </p:sp>
      <p:sp>
        <p:nvSpPr>
          <p:cNvPr id="22" name="テキスト ボックス 21"/>
          <p:cNvSpPr txBox="1"/>
          <p:nvPr/>
        </p:nvSpPr>
        <p:spPr>
          <a:xfrm>
            <a:off x="1123013" y="5051175"/>
            <a:ext cx="7448242" cy="461665"/>
          </a:xfrm>
          <a:prstGeom prst="rect">
            <a:avLst/>
          </a:prstGeom>
          <a:noFill/>
        </p:spPr>
        <p:txBody>
          <a:bodyPr wrap="square" rtlCol="0">
            <a:spAutoFit/>
          </a:bodyPr>
          <a:lstStyle/>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大阪の健康寿命は全国的にも低位。デジタル技術を活用した次世代ヘルスケアの推進により、「誰もがいきいきと長く活躍できる社会」を実現。</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楕円 22"/>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4" name="図 23"/>
          <p:cNvPicPr>
            <a:picLocks noChangeAspect="1"/>
          </p:cNvPicPr>
          <p:nvPr/>
        </p:nvPicPr>
        <p:blipFill>
          <a:blip r:embed="rId3"/>
          <a:stretch>
            <a:fillRect/>
          </a:stretch>
        </p:blipFill>
        <p:spPr>
          <a:xfrm>
            <a:off x="7092922" y="2447798"/>
            <a:ext cx="2064565" cy="1870482"/>
          </a:xfrm>
          <a:prstGeom prst="rect">
            <a:avLst/>
          </a:prstGeom>
        </p:spPr>
      </p:pic>
      <p:sp>
        <p:nvSpPr>
          <p:cNvPr id="25" name="正方形/長方形 24"/>
          <p:cNvSpPr/>
          <p:nvPr/>
        </p:nvSpPr>
        <p:spPr>
          <a:xfrm>
            <a:off x="1305103" y="1220641"/>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国際的な最先端未来医療都市の実現</a:t>
            </a:r>
          </a:p>
        </p:txBody>
      </p:sp>
      <p:sp>
        <p:nvSpPr>
          <p:cNvPr id="26" name="テキスト ボックス 25"/>
          <p:cNvSpPr txBox="1"/>
          <p:nvPr/>
        </p:nvSpPr>
        <p:spPr>
          <a:xfrm>
            <a:off x="1143038" y="6088420"/>
            <a:ext cx="7812000"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スーパーシティも活用し、国内外の患者への「未来医療」の提供等により、国際貢献を推進。</a:t>
            </a:r>
          </a:p>
        </p:txBody>
      </p:sp>
      <p:sp>
        <p:nvSpPr>
          <p:cNvPr id="27" name="角丸四角形 26"/>
          <p:cNvSpPr/>
          <p:nvPr/>
        </p:nvSpPr>
        <p:spPr>
          <a:xfrm>
            <a:off x="1143038" y="5646790"/>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◆万博を契機にさらなるイノベーションを創出し、“世界に貢献”</a:t>
            </a:r>
          </a:p>
        </p:txBody>
      </p:sp>
      <p:sp>
        <p:nvSpPr>
          <p:cNvPr id="28" name="正方形/長方形 27"/>
          <p:cNvSpPr/>
          <p:nvPr/>
        </p:nvSpPr>
        <p:spPr>
          <a:xfrm>
            <a:off x="412707" y="706091"/>
            <a:ext cx="342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「健康・医療」分野における未来社会の姿</a:t>
            </a:r>
          </a:p>
        </p:txBody>
      </p:sp>
      <p:sp>
        <p:nvSpPr>
          <p:cNvPr id="29" name="スライド番号プレースホルダー 1"/>
          <p:cNvSpPr>
            <a:spLocks noGrp="1"/>
          </p:cNvSpPr>
          <p:nvPr>
            <p:ph type="sldNum" sz="quarter" idx="4294967295"/>
          </p:nvPr>
        </p:nvSpPr>
        <p:spPr>
          <a:xfrm>
            <a:off x="9662615" y="6816016"/>
            <a:ext cx="418010" cy="38329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1553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185110437"/>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indent="0" algn="l"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□再生医療の産業化に向けた検討</a:t>
                      </a:r>
                      <a:endParaRPr kumimoji="1" lang="en-US" altLang="ja-JP" sz="1300" strike="sngStrike" dirty="0">
                        <a:solidFill>
                          <a:srgbClr val="FF0000"/>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6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（主な検討内容）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・自家細胞を用いた自由診療の適正な普及に向けた医療機関支援</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・他家細胞（</a:t>
                      </a:r>
                      <a:r>
                        <a:rPr lang="en-US" altLang="ja-JP" sz="1100" dirty="0">
                          <a:solidFill>
                            <a:schemeClr val="tx1"/>
                          </a:solidFill>
                          <a:latin typeface="BIZ UDPゴシック" panose="020B0400000000000000" pitchFamily="50" charset="-128"/>
                          <a:ea typeface="BIZ UDPゴシック" panose="020B0400000000000000" pitchFamily="50" charset="-128"/>
                        </a:rPr>
                        <a:t>iPS</a:t>
                      </a:r>
                      <a:r>
                        <a:rPr lang="ja-JP" altLang="en-US" sz="1100" dirty="0">
                          <a:solidFill>
                            <a:schemeClr val="tx1"/>
                          </a:solidFill>
                          <a:latin typeface="BIZ UDPゴシック" panose="020B0400000000000000" pitchFamily="50" charset="-128"/>
                          <a:ea typeface="BIZ UDPゴシック" panose="020B0400000000000000" pitchFamily="50" charset="-128"/>
                        </a:rPr>
                        <a:t>、間葉系幹細胞等）を用いた再生医療等製品の普及促進に向けた課題と対応策</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□再生医療の拠点形成推進</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2024</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年６月</a:t>
                      </a:r>
                      <a:r>
                        <a:rPr kumimoji="1" lang="en-US" altLang="ja-JP" sz="1100" u="none" strike="noStrike" dirty="0">
                          <a:solidFill>
                            <a:schemeClr val="tx1"/>
                          </a:solidFill>
                          <a:latin typeface="BIZ UDPゴシック" panose="020B0400000000000000" pitchFamily="50" charset="-128"/>
                          <a:ea typeface="BIZ UDPゴシック" panose="020B0400000000000000" pitchFamily="50" charset="-128"/>
                        </a:rPr>
                        <a:t>29</a:t>
                      </a:r>
                      <a:r>
                        <a:rPr kumimoji="1" lang="ja-JP" altLang="en-US" sz="1100" u="none" strike="noStrike" dirty="0">
                          <a:solidFill>
                            <a:schemeClr val="tx1"/>
                          </a:solidFill>
                          <a:latin typeface="BIZ UDPゴシック" panose="020B0400000000000000" pitchFamily="50" charset="-128"/>
                          <a:ea typeface="BIZ UDPゴシック" panose="020B0400000000000000" pitchFamily="50" charset="-128"/>
                        </a:rPr>
                        <a:t>日</a:t>
                      </a:r>
                      <a:r>
                        <a:rPr kumimoji="1" lang="ja-JP" altLang="en-US" sz="1100" dirty="0">
                          <a:solidFill>
                            <a:schemeClr val="tx1"/>
                          </a:solidFill>
                          <a:latin typeface="BIZ UDPゴシック" panose="020B0400000000000000" pitchFamily="50" charset="-128"/>
                          <a:ea typeface="BIZ UDPゴシック" panose="020B0400000000000000" pitchFamily="50" charset="-128"/>
                        </a:rPr>
                        <a:t>に中之島（大阪）に未来医療国際拠点</a:t>
                      </a:r>
                      <a:r>
                        <a:rPr kumimoji="1" lang="ja-JP" altLang="en-US" sz="1100" u="none" strike="noStrike" dirty="0">
                          <a:solidFill>
                            <a:schemeClr val="tx1"/>
                          </a:solidFill>
                          <a:latin typeface="BIZ UDPゴシック" panose="020B0400000000000000" pitchFamily="50" charset="-128"/>
                          <a:ea typeface="BIZ UDPゴシック" panose="020B0400000000000000" pitchFamily="50" charset="-128"/>
                        </a:rPr>
                        <a:t>（名称：</a:t>
                      </a:r>
                      <a:r>
                        <a:rPr kumimoji="1" lang="en-US" altLang="ja-JP" sz="1100" u="none" strike="noStrike" dirty="0">
                          <a:solidFill>
                            <a:schemeClr val="tx1"/>
                          </a:solidFill>
                          <a:latin typeface="BIZ UDPゴシック" panose="020B0400000000000000" pitchFamily="50" charset="-128"/>
                          <a:ea typeface="BIZ UDPゴシック" panose="020B0400000000000000" pitchFamily="50" charset="-128"/>
                        </a:rPr>
                        <a:t>Nakanoshima Qross</a:t>
                      </a:r>
                      <a:r>
                        <a:rPr kumimoji="1" lang="ja-JP" altLang="en-US" sz="1100" u="none" strike="noStrike"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がグランドオープン</a:t>
                      </a:r>
                      <a:endParaRPr kumimoji="1" lang="en-US" altLang="ja-JP" sz="1100" strike="sngStrike" dirty="0">
                        <a:solidFill>
                          <a:srgbClr val="00B050"/>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□再生医療の実用化がスタート</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6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u="none" strike="noStrike" dirty="0" err="1">
                          <a:solidFill>
                            <a:schemeClr val="tx1"/>
                          </a:solidFill>
                          <a:latin typeface="BIZ UDPゴシック" panose="020B0400000000000000" pitchFamily="50" charset="-128"/>
                          <a:ea typeface="BIZ UDPゴシック" panose="020B0400000000000000" pitchFamily="50" charset="-128"/>
                        </a:rPr>
                        <a:t>Nakanoshima</a:t>
                      </a:r>
                      <a:r>
                        <a:rPr kumimoji="1" lang="en-US" altLang="ja-JP" sz="1100" u="none" strike="noStrike" dirty="0">
                          <a:solidFill>
                            <a:schemeClr val="tx1"/>
                          </a:solidFill>
                          <a:latin typeface="BIZ UDPゴシック" panose="020B0400000000000000" pitchFamily="50" charset="-128"/>
                          <a:ea typeface="BIZ UDPゴシック" panose="020B0400000000000000" pitchFamily="50" charset="-128"/>
                        </a:rPr>
                        <a:t> Qross</a:t>
                      </a:r>
                      <a:r>
                        <a:rPr lang="ja-JP" altLang="en-US" sz="1100" dirty="0">
                          <a:solidFill>
                            <a:schemeClr val="tx1"/>
                          </a:solidFill>
                          <a:latin typeface="BIZ UDPゴシック" panose="020B0400000000000000" pitchFamily="50" charset="-128"/>
                          <a:ea typeface="BIZ UDPゴシック" panose="020B0400000000000000" pitchFamily="50" charset="-128"/>
                        </a:rPr>
                        <a:t>における「</a:t>
                      </a:r>
                      <a:r>
                        <a:rPr lang="en-US" altLang="ja-JP" sz="1100" dirty="0">
                          <a:solidFill>
                            <a:schemeClr val="tx1"/>
                          </a:solidFill>
                          <a:latin typeface="BIZ UDPゴシック" panose="020B0400000000000000" pitchFamily="50" charset="-128"/>
                          <a:ea typeface="BIZ UDPゴシック" panose="020B0400000000000000" pitchFamily="50" charset="-128"/>
                        </a:rPr>
                        <a:t>my iPS</a:t>
                      </a:r>
                      <a:r>
                        <a:rPr lang="ja-JP" altLang="en-US" sz="1100" dirty="0">
                          <a:solidFill>
                            <a:schemeClr val="tx1"/>
                          </a:solidFill>
                          <a:latin typeface="BIZ UDPゴシック" panose="020B0400000000000000" pitchFamily="50" charset="-128"/>
                          <a:ea typeface="BIZ UDPゴシック" panose="020B0400000000000000" pitchFamily="50" charset="-128"/>
                        </a:rPr>
                        <a:t>細胞」の開発製造、供給開始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・細胞・組織の安定供給システム構築</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（組織採取→培養製造→輸送→治療）</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・再生医療に携わる企業等を支援するプラットフォームの構築</a:t>
                      </a: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□再生医療の普及と産業化の進展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60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・再生医療技術を核とした先端医療の普及と産業化モデルの確立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・再生医療技術に関して、世界からの認知を受け、大阪へ投資が向かうグローバル産業として成長</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□再生医療の提供による国際貢献</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indent="-85725" algn="l" defTabSz="443194">
                        <a:lnSpc>
                          <a:spcPct val="100000"/>
                        </a:lnSpc>
                        <a:spcBef>
                          <a:spcPts val="6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・国内外の患者が、再生医療に容易にアクセスできる環境整備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3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・外資系企業・研究所、専門人材等の集積</a:t>
                      </a: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12232"/>
            <a:ext cx="9540000" cy="646331"/>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には、再生医療を中心とするライフサイエンス分野におけるトップクラスの研究機関、企業、大学等が集積。こうした強みを活かし、ライフサイエンスを成長の柱として新たな価値を発信するとともに、「いのち輝く未来社会のデザイン」をテーマとする大阪・関西万博を契機に、健康・医療分野で世界に貢献すること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ライフサイエンス　</a:t>
            </a:r>
            <a:r>
              <a:rPr kumimoji="1" lang="ja-JP" altLang="en-US" sz="1600" dirty="0">
                <a:solidFill>
                  <a:prstClr val="black"/>
                </a:solidFill>
                <a:latin typeface="BIZ UDPゴシック" panose="020B0400000000000000" pitchFamily="50" charset="-128"/>
                <a:ea typeface="BIZ UDPゴシック" panose="020B0400000000000000" pitchFamily="50" charset="-128"/>
              </a:rPr>
              <a:t>　</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iPS</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細胞やヒト体性幹細胞を活用した再生医療の産業化～</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42AB246C-D6C3-4324-A739-9AC17F6C0836}"/>
              </a:ext>
            </a:extLst>
          </p:cNvPr>
          <p:cNvSpPr/>
          <p:nvPr/>
        </p:nvSpPr>
        <p:spPr>
          <a:xfrm>
            <a:off x="3650884" y="3926089"/>
            <a:ext cx="2778492" cy="180584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216000" rIns="108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再生医療を国内外へ発信</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30530"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ヘルスケアパビリオンにおいて、</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iPS</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細胞による“生きる心臓モデル”の展示をはじめ、大阪・関西の再生医療のポテンシャルを発信</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30530" rtl="0" eaLnBrk="1" fontAlgn="auto" latinLnBrk="0" hangingPunct="1">
              <a:lnSpc>
                <a:spcPct val="1000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・国と連携し、大阪・関西の最先端の取組みを発信（</a:t>
            </a:r>
            <a:r>
              <a:rPr kumimoji="1" lang="en-US" altLang="ja-JP" sz="1100" strike="noStrike" dirty="0" err="1">
                <a:solidFill>
                  <a:schemeClr val="tx1"/>
                </a:solidFill>
                <a:latin typeface="BIZ UDPゴシック" panose="020B0400000000000000" pitchFamily="50" charset="-128"/>
                <a:ea typeface="BIZ UDPゴシック" panose="020B0400000000000000" pitchFamily="50" charset="-128"/>
              </a:rPr>
              <a:t>Nakanoshima</a:t>
            </a:r>
            <a:r>
              <a:rPr kumimoji="1" lang="en-US" altLang="ja-JP" sz="1100" strike="noStrike" dirty="0">
                <a:solidFill>
                  <a:schemeClr val="tx1"/>
                </a:solidFill>
                <a:latin typeface="BIZ UDPゴシック" panose="020B0400000000000000" pitchFamily="50" charset="-128"/>
                <a:ea typeface="BIZ UDPゴシック" panose="020B0400000000000000" pitchFamily="50" charset="-128"/>
              </a:rPr>
              <a:t> Qross</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とも連携）</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3754724" y="3786500"/>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
        <p:nvSpPr>
          <p:cNvPr id="21" name="テキスト ボックス 20">
            <a:extLst>
              <a:ext uri="{FF2B5EF4-FFF2-40B4-BE49-F238E27FC236}">
                <a16:creationId xmlns:a16="http://schemas.microsoft.com/office/drawing/2014/main" id="{233774CE-BB03-49E5-94E8-1F2C71E354FD}"/>
              </a:ext>
            </a:extLst>
          </p:cNvPr>
          <p:cNvSpPr txBox="1"/>
          <p:nvPr/>
        </p:nvSpPr>
        <p:spPr>
          <a:xfrm>
            <a:off x="984142" y="6477206"/>
            <a:ext cx="2024527" cy="287388"/>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800" strike="noStrike" dirty="0">
                <a:latin typeface="BIZ UDPゴシック" panose="020B0400000000000000" pitchFamily="50" charset="-128"/>
                <a:ea typeface="BIZ UDPゴシック" panose="020B0400000000000000" pitchFamily="50" charset="-128"/>
              </a:rPr>
              <a:t> </a:t>
            </a:r>
            <a:r>
              <a:rPr kumimoji="1" lang="en-US" altLang="ja-JP" sz="800" strike="noStrike" dirty="0" err="1">
                <a:latin typeface="BIZ UDPゴシック" panose="020B0400000000000000" pitchFamily="50" charset="-128"/>
                <a:ea typeface="BIZ UDPゴシック" panose="020B0400000000000000" pitchFamily="50" charset="-128"/>
              </a:rPr>
              <a:t>Nakanoshima</a:t>
            </a:r>
            <a:r>
              <a:rPr kumimoji="1" lang="en-US" altLang="ja-JP" sz="800" strike="noStrike" dirty="0">
                <a:latin typeface="BIZ UDPゴシック" panose="020B0400000000000000" pitchFamily="50" charset="-128"/>
                <a:ea typeface="BIZ UDPゴシック" panose="020B0400000000000000" pitchFamily="50" charset="-128"/>
              </a:rPr>
              <a:t> </a:t>
            </a:r>
            <a:r>
              <a:rPr kumimoji="1" lang="en-US" altLang="ja-JP" sz="800" strike="noStrike" dirty="0" err="1">
                <a:latin typeface="BIZ UDPゴシック" panose="020B0400000000000000" pitchFamily="50" charset="-128"/>
                <a:ea typeface="BIZ UDPゴシック" panose="020B0400000000000000" pitchFamily="50" charset="-128"/>
              </a:rPr>
              <a:t>Qross</a:t>
            </a:r>
            <a:endParaRPr kumimoji="0" lang="en-US" altLang="ja-JP" sz="800" b="0" i="0" u="none" strike="sng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7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提供</a:t>
            </a:r>
            <a:r>
              <a:rPr kumimoji="0"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zh-TW"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一般財団法人未来医療推進機構</a:t>
            </a:r>
            <a:endParaRPr kumimoji="0"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C5EF8597-1761-4F00-BA3E-B4A2C3B23B83}"/>
              </a:ext>
            </a:extLst>
          </p:cNvPr>
          <p:cNvPicPr>
            <a:picLocks noChangeAspect="1"/>
          </p:cNvPicPr>
          <p:nvPr/>
        </p:nvPicPr>
        <p:blipFill>
          <a:blip r:embed="rId3"/>
          <a:stretch>
            <a:fillRect/>
          </a:stretch>
        </p:blipFill>
        <p:spPr>
          <a:xfrm>
            <a:off x="939772" y="4354832"/>
            <a:ext cx="1797883" cy="2062491"/>
          </a:xfrm>
          <a:prstGeom prst="rect">
            <a:avLst/>
          </a:prstGeom>
          <a:ln w="53975">
            <a:noFill/>
          </a:ln>
        </p:spPr>
      </p:pic>
    </p:spTree>
    <p:extLst>
      <p:ext uri="{BB962C8B-B14F-4D97-AF65-F5344CB8AC3E}">
        <p14:creationId xmlns:p14="http://schemas.microsoft.com/office/powerpoint/2010/main" val="2955518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318241"/>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237772291"/>
              </p:ext>
            </p:extLst>
          </p:nvPr>
        </p:nvGraphicFramePr>
        <p:xfrm>
          <a:off x="511620" y="3657902"/>
          <a:ext cx="9360001" cy="15213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5</a:t>
                      </a:r>
                      <a:r>
                        <a:rPr lang="ja-JP" altLang="en-US" sz="800" b="1" u="none" dirty="0">
                          <a:solidFill>
                            <a:schemeClr val="tx1"/>
                          </a:solidFill>
                          <a:latin typeface="+mn-ea"/>
                        </a:rPr>
                        <a:t>」</a:t>
                      </a:r>
                      <a:r>
                        <a:rPr lang="ja-JP" altLang="en-US" sz="800" b="1" dirty="0">
                          <a:solidFill>
                            <a:schemeClr val="tx1"/>
                          </a:solidFill>
                          <a:latin typeface="+mn-ea"/>
                        </a:rPr>
                        <a:t>の記載内容</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dirty="0">
                          <a:solidFill>
                            <a:schemeClr val="tx1"/>
                          </a:solidFill>
                          <a:latin typeface="+mn-ea"/>
                        </a:rPr>
                        <a:t>再⽣・細胞医療・遺伝⼦治療分野の情報発信 ／ </a:t>
                      </a:r>
                      <a:r>
                        <a:rPr lang="ja-JP" altLang="en-US" sz="1000" strike="noStrike" dirty="0">
                          <a:solidFill>
                            <a:schemeClr val="tx1"/>
                          </a:solidFill>
                          <a:latin typeface="+mn-ea"/>
                        </a:rPr>
                        <a:t>⽇本の先進的な医薬品等の情報発信 ／ 障害者⾃⽴⽀援機器等開発促進　</a:t>
                      </a:r>
                      <a:r>
                        <a:rPr kumimoji="1" lang="en-US" altLang="ja-JP" sz="1000" dirty="0">
                          <a:solidFill>
                            <a:schemeClr val="tx1"/>
                          </a:solidFill>
                          <a:latin typeface="+mn-ea"/>
                        </a:rPr>
                        <a:t>&lt;</a:t>
                      </a:r>
                      <a:r>
                        <a:rPr kumimoji="1" lang="ja-JP" altLang="en-US" sz="1000" dirty="0">
                          <a:solidFill>
                            <a:schemeClr val="tx1"/>
                          </a:solidFill>
                          <a:latin typeface="+mn-ea"/>
                        </a:rPr>
                        <a:t>厚労省</a:t>
                      </a:r>
                      <a:r>
                        <a:rPr kumimoji="1" lang="en-US" altLang="ja-JP" sz="1000" dirty="0">
                          <a:solidFill>
                            <a:schemeClr val="tx1"/>
                          </a:solidFill>
                          <a:latin typeface="+mn-ea"/>
                        </a:rPr>
                        <a:t>&gt;</a:t>
                      </a:r>
                    </a:p>
                    <a:p>
                      <a:pPr marL="171450" indent="-171450">
                        <a:buFont typeface="Wingdings" panose="05000000000000000000" pitchFamily="2" charset="2"/>
                        <a:buChar char="l"/>
                      </a:pPr>
                      <a:r>
                        <a:rPr lang="ja-JP" altLang="en-US" sz="1000" strike="noStrike" dirty="0">
                          <a:solidFill>
                            <a:schemeClr val="tx1"/>
                          </a:solidFill>
                          <a:latin typeface="+mn-ea"/>
                        </a:rPr>
                        <a:t>医療機器等における先進的研究開発・開発体制強靭化事業による体験コーナー　</a:t>
                      </a:r>
                      <a:r>
                        <a:rPr lang="en-US" altLang="ja-JP" sz="1000" strike="noStrike" dirty="0">
                          <a:solidFill>
                            <a:schemeClr val="tx1"/>
                          </a:solidFill>
                          <a:latin typeface="+mn-ea"/>
                        </a:rPr>
                        <a:t>&lt;</a:t>
                      </a:r>
                      <a:r>
                        <a:rPr lang="ja-JP" altLang="en-US" sz="1000" strike="noStrike" dirty="0">
                          <a:solidFill>
                            <a:schemeClr val="tx1"/>
                          </a:solidFill>
                          <a:latin typeface="+mn-ea"/>
                        </a:rPr>
                        <a:t>経産省</a:t>
                      </a:r>
                      <a:r>
                        <a:rPr lang="en-US" altLang="ja-JP" sz="1000" strike="noStrike" dirty="0">
                          <a:solidFill>
                            <a:schemeClr val="tx1"/>
                          </a:solidFill>
                          <a:latin typeface="+mn-ea"/>
                        </a:rPr>
                        <a:t>&gt;</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」に上記厚労省事業について記載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関係省庁、府市、協会からなる関係者会議を設置（</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4</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同協議会において、万博で発信する健康・医療分野の取組みの全体像や具体的企画案を検討中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u="none" kern="1200" dirty="0">
                          <a:solidFill>
                            <a:schemeClr val="tx1"/>
                          </a:solidFill>
                          <a:latin typeface="+mn-ea"/>
                          <a:ea typeface="+mn-ea"/>
                          <a:cs typeface="+mn-cs"/>
                        </a:rPr>
                        <a:t>2023</a:t>
                      </a:r>
                      <a:r>
                        <a:rPr kumimoji="1" lang="ja-JP" altLang="en-US" sz="1000" b="0" u="none" kern="1200" dirty="0">
                          <a:solidFill>
                            <a:schemeClr val="tx1"/>
                          </a:solidFill>
                          <a:latin typeface="+mn-ea"/>
                          <a:ea typeface="+mn-ea"/>
                          <a:cs typeface="+mn-cs"/>
                        </a:rPr>
                        <a:t>年</a:t>
                      </a:r>
                      <a:r>
                        <a:rPr kumimoji="1" lang="en-US" altLang="ja-JP" sz="1000" b="0" u="none" kern="1200" dirty="0">
                          <a:solidFill>
                            <a:schemeClr val="tx1"/>
                          </a:solidFill>
                          <a:latin typeface="+mn-ea"/>
                          <a:ea typeface="+mn-ea"/>
                          <a:cs typeface="+mn-cs"/>
                        </a:rPr>
                        <a:t>5</a:t>
                      </a:r>
                      <a:r>
                        <a:rPr kumimoji="1" lang="ja-JP" altLang="en-US" sz="1000" b="0" u="none" kern="1200" dirty="0">
                          <a:solidFill>
                            <a:schemeClr val="tx1"/>
                          </a:solidFill>
                          <a:latin typeface="+mn-ea"/>
                          <a:ea typeface="+mn-ea"/>
                          <a:cs typeface="+mn-cs"/>
                        </a:rPr>
                        <a:t>月、未来医療推進機構において、令和</a:t>
                      </a:r>
                      <a:r>
                        <a:rPr kumimoji="1" lang="en-US" altLang="ja-JP" sz="1000" b="0" u="none" kern="1200" dirty="0">
                          <a:solidFill>
                            <a:schemeClr val="tx1"/>
                          </a:solidFill>
                          <a:latin typeface="+mn-ea"/>
                          <a:ea typeface="+mn-ea"/>
                          <a:cs typeface="+mn-cs"/>
                        </a:rPr>
                        <a:t>4</a:t>
                      </a:r>
                      <a:r>
                        <a:rPr kumimoji="1" lang="ja-JP" altLang="en-US" sz="1000" b="0" u="none" kern="1200" dirty="0">
                          <a:solidFill>
                            <a:schemeClr val="tx1"/>
                          </a:solidFill>
                          <a:latin typeface="+mn-ea"/>
                          <a:ea typeface="+mn-ea"/>
                          <a:cs typeface="+mn-cs"/>
                        </a:rPr>
                        <a:t>年度第二次補正予算「再生・細胞医療・遺伝子治療の社会実装に向けた環境整備事業費補助金」に採択</a:t>
                      </a:r>
                      <a:endPar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858461245"/>
              </p:ext>
            </p:extLst>
          </p:nvPr>
        </p:nvGraphicFramePr>
        <p:xfrm>
          <a:off x="285700" y="437937"/>
          <a:ext cx="9585919" cy="186441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26978">
                <a:tc>
                  <a:txBody>
                    <a:bodyPr/>
                    <a:lstStyle/>
                    <a:p>
                      <a:pPr algn="l"/>
                      <a:r>
                        <a:rPr kumimoji="1" lang="ja-JP" altLang="en-US" sz="1600" b="1"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43743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a:t>
                      </a:r>
                      <a:r>
                        <a:rPr kumimoji="1" lang="ja-JP" altLang="en-US" sz="1000" b="1" u="none" kern="1200" dirty="0">
                          <a:solidFill>
                            <a:schemeClr val="tx1"/>
                          </a:solidFill>
                          <a:latin typeface="+mn-ea"/>
                          <a:ea typeface="+mn-ea"/>
                          <a:cs typeface="+mn-cs"/>
                        </a:rPr>
                        <a:t>ライフサイエンス拠点（「彩都」「健都」「</a:t>
                      </a:r>
                      <a:r>
                        <a:rPr kumimoji="1" lang="en-US" altLang="ja-JP" sz="1000" b="1" u="none" kern="1200" dirty="0" err="1">
                          <a:solidFill>
                            <a:schemeClr val="tx1"/>
                          </a:solidFill>
                          <a:latin typeface="+mn-ea"/>
                          <a:ea typeface="+mn-ea"/>
                          <a:cs typeface="+mn-cs"/>
                        </a:rPr>
                        <a:t>Nakanoshima</a:t>
                      </a:r>
                      <a:r>
                        <a:rPr kumimoji="1" lang="en-US" altLang="ja-JP" sz="1000" b="1" u="none" kern="1200" dirty="0">
                          <a:solidFill>
                            <a:schemeClr val="tx1"/>
                          </a:solidFill>
                          <a:latin typeface="+mn-ea"/>
                          <a:ea typeface="+mn-ea"/>
                          <a:cs typeface="+mn-cs"/>
                        </a:rPr>
                        <a:t> </a:t>
                      </a:r>
                      <a:r>
                        <a:rPr kumimoji="1" lang="en-US" altLang="ja-JP" sz="1000" b="1" u="none" kern="1200" dirty="0" err="1">
                          <a:solidFill>
                            <a:schemeClr val="tx1"/>
                          </a:solidFill>
                          <a:latin typeface="+mn-ea"/>
                          <a:ea typeface="+mn-ea"/>
                          <a:cs typeface="+mn-cs"/>
                        </a:rPr>
                        <a:t>Qross</a:t>
                      </a:r>
                      <a:r>
                        <a:rPr kumimoji="1" lang="ja-JP" altLang="en-US" sz="1000" b="1" u="none" kern="1200" dirty="0">
                          <a:solidFill>
                            <a:schemeClr val="tx1"/>
                          </a:solidFill>
                          <a:latin typeface="+mn-ea"/>
                          <a:ea typeface="+mn-ea"/>
                          <a:cs typeface="+mn-cs"/>
                        </a:rPr>
                        <a:t>」）の形成</a:t>
                      </a:r>
                      <a:endParaRPr kumimoji="1" lang="en-US" altLang="ja-JP" sz="1000" b="1" u="non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chemeClr val="tx1"/>
                          </a:solidFill>
                          <a:latin typeface="+mn-ea"/>
                          <a:ea typeface="+mn-ea"/>
                          <a:cs typeface="+mn-cs"/>
                        </a:rPr>
                        <a:t>・多様なプレーヤー（医療、企業、スタートアップ、アカデミア等）との共創による、再生医療の産業化推進プラットフォームの構築等を</a:t>
                      </a:r>
                      <a:r>
                        <a:rPr kumimoji="1" lang="ja-JP" altLang="en-US" sz="1000" b="1" u="none" strike="noStrike" kern="1200" dirty="0">
                          <a:solidFill>
                            <a:schemeClr val="tx1"/>
                          </a:solidFill>
                          <a:latin typeface="+mn-ea"/>
                          <a:ea typeface="+mn-ea"/>
                          <a:cs typeface="+mn-cs"/>
                        </a:rPr>
                        <a:t>検討</a:t>
                      </a:r>
                      <a:r>
                        <a:rPr kumimoji="1" lang="ja-JP" altLang="en-US" sz="1000" b="1" u="none" kern="1200" dirty="0">
                          <a:solidFill>
                            <a:schemeClr val="tx1"/>
                          </a:solidFill>
                          <a:latin typeface="+mn-ea"/>
                          <a:ea typeface="+mn-ea"/>
                          <a:cs typeface="+mn-cs"/>
                        </a:rPr>
                        <a:t>中</a:t>
                      </a:r>
                      <a:endParaRPr kumimoji="1" lang="en-US" altLang="ja-JP" sz="1000" b="1" u="non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rgbClr val="FF0000"/>
                          </a:solidFill>
                          <a:latin typeface="+mn-ea"/>
                          <a:ea typeface="+mn-ea"/>
                          <a:cs typeface="+mn-cs"/>
                        </a:rPr>
                        <a:t>　</a:t>
                      </a:r>
                      <a:r>
                        <a:rPr kumimoji="1" lang="ja-JP" altLang="en-US" sz="1000" b="1" u="none" kern="1200" dirty="0">
                          <a:solidFill>
                            <a:schemeClr val="tx1"/>
                          </a:solidFill>
                          <a:latin typeface="+mn-ea"/>
                          <a:ea typeface="+mn-ea"/>
                          <a:cs typeface="+mn-cs"/>
                        </a:rPr>
                        <a:t>（</a:t>
                      </a:r>
                      <a:r>
                        <a:rPr kumimoji="1" lang="en-US" altLang="ja-JP" sz="1000" b="1" u="none" kern="1200" dirty="0">
                          <a:solidFill>
                            <a:schemeClr val="tx1"/>
                          </a:solidFill>
                          <a:latin typeface="+mn-ea"/>
                          <a:ea typeface="+mn-ea"/>
                          <a:cs typeface="+mn-cs"/>
                        </a:rPr>
                        <a:t>R5</a:t>
                      </a:r>
                      <a:r>
                        <a:rPr kumimoji="1" lang="ja-JP" altLang="en-US" sz="1000" b="1" u="none" kern="1200" dirty="0">
                          <a:solidFill>
                            <a:schemeClr val="tx1"/>
                          </a:solidFill>
                          <a:latin typeface="+mn-ea"/>
                          <a:ea typeface="+mn-ea"/>
                          <a:cs typeface="+mn-cs"/>
                        </a:rPr>
                        <a:t>年</a:t>
                      </a:r>
                      <a:r>
                        <a:rPr kumimoji="1" lang="en-US" altLang="ja-JP" sz="1000" b="1" u="none" kern="1200" dirty="0">
                          <a:solidFill>
                            <a:schemeClr val="tx1"/>
                          </a:solidFill>
                          <a:latin typeface="+mn-ea"/>
                          <a:ea typeface="+mn-ea"/>
                          <a:cs typeface="+mn-cs"/>
                        </a:rPr>
                        <a:t>5</a:t>
                      </a:r>
                      <a:r>
                        <a:rPr kumimoji="1" lang="ja-JP" altLang="en-US" sz="1000" b="1" u="none" kern="1200" dirty="0">
                          <a:solidFill>
                            <a:schemeClr val="tx1"/>
                          </a:solidFill>
                          <a:latin typeface="+mn-ea"/>
                          <a:ea typeface="+mn-ea"/>
                          <a:cs typeface="+mn-cs"/>
                        </a:rPr>
                        <a:t>月、未来医療推進機構において、令和</a:t>
                      </a:r>
                      <a:r>
                        <a:rPr kumimoji="1" lang="en-US" altLang="ja-JP" sz="1000" b="1" u="none" kern="1200" dirty="0">
                          <a:solidFill>
                            <a:schemeClr val="tx1"/>
                          </a:solidFill>
                          <a:latin typeface="+mn-ea"/>
                          <a:ea typeface="+mn-ea"/>
                          <a:cs typeface="+mn-cs"/>
                        </a:rPr>
                        <a:t>4</a:t>
                      </a:r>
                      <a:r>
                        <a:rPr kumimoji="1" lang="ja-JP" altLang="en-US" sz="1000" b="1" u="none" kern="1200" dirty="0">
                          <a:solidFill>
                            <a:schemeClr val="tx1"/>
                          </a:solidFill>
                          <a:latin typeface="+mn-ea"/>
                          <a:ea typeface="+mn-ea"/>
                          <a:cs typeface="+mn-cs"/>
                        </a:rPr>
                        <a:t>年度第二次補正予算「再生・細胞医療・遺伝子治療の社会実装に向けた環境整備事業費補助金」に採択）</a:t>
                      </a:r>
                      <a:endParaRPr kumimoji="1" lang="en-US" altLang="ja-JP" sz="1000" b="1" u="non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chemeClr val="tx1"/>
                          </a:solidFill>
                          <a:latin typeface="+mn-ea"/>
                          <a:ea typeface="+mn-ea"/>
                          <a:cs typeface="+mn-cs"/>
                        </a:rPr>
                        <a:t>・府の政策目的である再生医療の産業化を加速させるため、オープンイノベーションを推進することを目的に、</a:t>
                      </a:r>
                      <a:endParaRPr kumimoji="1" lang="en-US" altLang="ja-JP" sz="1000" b="1" u="non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chemeClr val="tx1"/>
                          </a:solidFill>
                          <a:latin typeface="+mn-ea"/>
                          <a:ea typeface="+mn-ea"/>
                          <a:cs typeface="+mn-cs"/>
                        </a:rPr>
                        <a:t>　専門家どうしの交流、都心立地を活かした情報発信など公的機能を付与することとし、「交流・共創・発信」の場の整備への補助を実施</a:t>
                      </a:r>
                      <a:endParaRPr kumimoji="1" lang="en-US" altLang="ja-JP" sz="1000" b="1" u="none" strike="sngStrik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chemeClr val="tx1"/>
                          </a:solidFill>
                          <a:latin typeface="+mn-ea"/>
                          <a:ea typeface="+mn-ea"/>
                          <a:cs typeface="+mn-cs"/>
                        </a:rPr>
                        <a:t>・再生医療の社会受容性向上に向けて、</a:t>
                      </a:r>
                      <a:r>
                        <a:rPr kumimoji="1" lang="en-US" altLang="ja-JP" sz="1000" b="1" u="none" strike="noStrike" kern="1200" dirty="0">
                          <a:solidFill>
                            <a:schemeClr val="tx1"/>
                          </a:solidFill>
                          <a:latin typeface="+mn-ea"/>
                          <a:ea typeface="+mn-ea"/>
                          <a:cs typeface="+mn-cs"/>
                        </a:rPr>
                        <a:t>R</a:t>
                      </a:r>
                      <a:r>
                        <a:rPr kumimoji="1" lang="en-US" altLang="ja-JP" sz="1000" b="1" u="none" kern="1200" dirty="0">
                          <a:solidFill>
                            <a:schemeClr val="tx1"/>
                          </a:solidFill>
                          <a:latin typeface="+mn-ea"/>
                          <a:ea typeface="+mn-ea"/>
                          <a:cs typeface="+mn-cs"/>
                        </a:rPr>
                        <a:t>6</a:t>
                      </a:r>
                      <a:r>
                        <a:rPr kumimoji="1" lang="ja-JP" altLang="en-US" sz="1000" b="1" u="none" kern="1200" dirty="0">
                          <a:solidFill>
                            <a:schemeClr val="tx1"/>
                          </a:solidFill>
                          <a:latin typeface="+mn-ea"/>
                          <a:ea typeface="+mn-ea"/>
                          <a:cs typeface="+mn-cs"/>
                        </a:rPr>
                        <a:t>年度は海外向け映像コンテンツの制作、メディア向け勉強会及び患者・家族向け未来医療プレフォーラムを開催予定</a:t>
                      </a:r>
                      <a:br>
                        <a:rPr kumimoji="1" lang="en-US" altLang="ja-JP" sz="1000" b="1" u="none" kern="1200" dirty="0">
                          <a:solidFill>
                            <a:schemeClr val="tx1"/>
                          </a:solidFill>
                          <a:latin typeface="+mn-ea"/>
                          <a:ea typeface="+mn-ea"/>
                          <a:cs typeface="+mn-cs"/>
                        </a:rPr>
                      </a:br>
                      <a:r>
                        <a:rPr kumimoji="1" lang="ja-JP" altLang="en-US" sz="1000" b="1" u="none" kern="1200" dirty="0">
                          <a:solidFill>
                            <a:schemeClr val="tx1"/>
                          </a:solidFill>
                          <a:latin typeface="+mn-ea"/>
                          <a:ea typeface="+mn-ea"/>
                          <a:cs typeface="+mn-cs"/>
                        </a:rPr>
                        <a:t>　 加えて、万博開催時の会場と連動したコンテンツ展示やイベントなどを検討中</a:t>
                      </a:r>
                      <a:endParaRPr kumimoji="1" lang="en-US" altLang="ja-JP" sz="1000" b="1" u="non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chemeClr val="tx1"/>
                          </a:solidFill>
                          <a:latin typeface="+mn-ea"/>
                          <a:ea typeface="+mn-ea"/>
                          <a:cs typeface="+mn-cs"/>
                        </a:rPr>
                        <a:t>・大阪ヘルスケアパビリオンにおいて、最先端の医療技術やそれがもたらす未来社会を体験できる展示内容を検討</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670983"/>
            <a:ext cx="9251210" cy="636119"/>
          </a:xfrm>
          <a:prstGeom prst="rect">
            <a:avLst/>
          </a:prstGeom>
          <a:noFill/>
          <a:ln w="6350">
            <a:noFill/>
            <a:prstDash val="solid"/>
          </a:ln>
        </p:spPr>
        <p:txBody>
          <a:bodyPr wrap="square" rtlCol="0" anchor="ctr" anchorCtr="0">
            <a:noAutofit/>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▷再生医療に対する社会受容性の向上や事業者の参入促進に向けた効果的な情報発信</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▷再生医療の産業化に向け、細胞・組織の安定供給に向けた技術開発・サプライチェーンの構築</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▷再生医療等製品の特性に対応した各種レギュレーションが未整備</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30" name="表 29"/>
          <p:cNvGraphicFramePr>
            <a:graphicFrameLocks noGrp="1"/>
          </p:cNvGraphicFramePr>
          <p:nvPr>
            <p:extLst>
              <p:ext uri="{D42A27DB-BD31-4B8C-83A1-F6EECF244321}">
                <p14:modId xmlns:p14="http://schemas.microsoft.com/office/powerpoint/2010/main" val="636324537"/>
              </p:ext>
            </p:extLst>
          </p:nvPr>
        </p:nvGraphicFramePr>
        <p:xfrm>
          <a:off x="482432" y="5646115"/>
          <a:ext cx="9389187" cy="1236907"/>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628283">
                <a:tc>
                  <a:txBody>
                    <a:bodyPr/>
                    <a:lstStyle/>
                    <a:p>
                      <a:pPr marL="180975" lvl="0" indent="-180975" defTabSz="959937">
                        <a:defRPr/>
                      </a:pPr>
                      <a:r>
                        <a:rPr kumimoji="1" lang="ja-JP" altLang="en-US" sz="1050" b="1" dirty="0">
                          <a:solidFill>
                            <a:prstClr val="black"/>
                          </a:solidFill>
                        </a:rPr>
                        <a:t>▶再生医療をはじめとする最先端の医療の姿を会場内外で効果的に発信</a:t>
                      </a:r>
                      <a:br>
                        <a:rPr kumimoji="1" lang="en-US" altLang="ja-JP" sz="1050" b="1" dirty="0">
                          <a:solidFill>
                            <a:prstClr val="black"/>
                          </a:solidFill>
                        </a:rPr>
                      </a:br>
                      <a:r>
                        <a:rPr kumimoji="1" lang="ja-JP" altLang="en-US" sz="1050" dirty="0">
                          <a:solidFill>
                            <a:prstClr val="black"/>
                          </a:solidFill>
                        </a:rPr>
                        <a:t>・再生医療に係る大阪・関西における最先端の取組みなどの会場内外の発信</a:t>
                      </a:r>
                      <a:endParaRPr kumimoji="1" lang="en-US" altLang="ja-JP" sz="1050" dirty="0">
                        <a:solidFill>
                          <a:prstClr val="black"/>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608624">
                <a:tc>
                  <a:txBody>
                    <a:bodyPr/>
                    <a:lstStyle/>
                    <a:p>
                      <a:pPr marL="185738" lvl="0" indent="-185738" defTabSz="959937">
                        <a:spcBef>
                          <a:spcPts val="600"/>
                        </a:spcBef>
                        <a:defRPr/>
                      </a:pPr>
                      <a:r>
                        <a:rPr kumimoji="1" lang="ja-JP" altLang="en-US" sz="1050" b="1" dirty="0">
                          <a:solidFill>
                            <a:prstClr val="black"/>
                          </a:solidFill>
                        </a:rPr>
                        <a:t>▷万博で発信した最先端医療を国内外の患者に届ける</a:t>
                      </a:r>
                      <a:r>
                        <a:rPr kumimoji="1" lang="ja-JP" altLang="en-US" sz="1050" b="1" strike="noStrike" dirty="0">
                          <a:solidFill>
                            <a:schemeClr val="tx1"/>
                          </a:solidFill>
                        </a:rPr>
                        <a:t>ことで世界に貢献。そのために不可欠な再生医療の産業化に必要な支援</a:t>
                      </a:r>
                      <a:br>
                        <a:rPr kumimoji="1" lang="en-US" altLang="ja-JP" sz="1050" b="1" strike="noStrike" dirty="0">
                          <a:solidFill>
                            <a:schemeClr val="tx1"/>
                          </a:solidFill>
                        </a:rPr>
                      </a:br>
                      <a:r>
                        <a:rPr kumimoji="1" lang="ja-JP" altLang="en-US" sz="1050" dirty="0">
                          <a:solidFill>
                            <a:prstClr val="black"/>
                          </a:solidFill>
                        </a:rPr>
                        <a:t>・再生医療の産業化推進プラットフォーム構築に向けた継続的な財政・技術支援</a:t>
                      </a:r>
                      <a:br>
                        <a:rPr kumimoji="1" lang="en-US" altLang="ja-JP" sz="1050" dirty="0">
                          <a:solidFill>
                            <a:prstClr val="black"/>
                          </a:solidFill>
                        </a:rPr>
                      </a:br>
                      <a:r>
                        <a:rPr kumimoji="1" lang="ja-JP" altLang="en-US" sz="1050" dirty="0">
                          <a:solidFill>
                            <a:prstClr val="black"/>
                          </a:solidFill>
                        </a:rPr>
                        <a:t>・再生医療等製品の特性に</a:t>
                      </a:r>
                      <a:r>
                        <a:rPr kumimoji="1" lang="ja-JP" altLang="en-US" sz="1050" dirty="0">
                          <a:solidFill>
                            <a:schemeClr val="tx1"/>
                          </a:solidFill>
                        </a:rPr>
                        <a:t>応じた</a:t>
                      </a:r>
                      <a:r>
                        <a:rPr kumimoji="1" lang="ja-JP" altLang="en-US" sz="1050" dirty="0">
                          <a:solidFill>
                            <a:prstClr val="black"/>
                          </a:solidFill>
                        </a:rPr>
                        <a:t>各種レギュレーションの整備</a:t>
                      </a:r>
                      <a:endParaRPr kumimoji="1" lang="en-US" altLang="ja-JP" sz="1050" dirty="0">
                        <a:solidFill>
                          <a:prstClr val="black"/>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251755479"/>
                  </a:ext>
                </a:extLst>
              </a:tr>
            </a:tbl>
          </a:graphicData>
        </a:graphic>
      </p:graphicFrame>
      <p:grpSp>
        <p:nvGrpSpPr>
          <p:cNvPr id="32" name="グループ化 31"/>
          <p:cNvGrpSpPr/>
          <p:nvPr/>
        </p:nvGrpSpPr>
        <p:grpSpPr>
          <a:xfrm>
            <a:off x="2111404" y="5212618"/>
            <a:ext cx="2027024" cy="342401"/>
            <a:chOff x="7540340" y="5242967"/>
            <a:chExt cx="2027024" cy="342401"/>
          </a:xfrm>
        </p:grpSpPr>
        <p:sp>
          <p:nvSpPr>
            <p:cNvPr id="33" name="正方形/長方形 32"/>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4" name="正方形/長方形 33"/>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5" name="正方形/長方形 34"/>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12794897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15979</Words>
  <Application>Microsoft Office PowerPoint</Application>
  <PresentationFormat>ユーザー設定</PresentationFormat>
  <Paragraphs>1354</Paragraphs>
  <Slides>51</Slides>
  <Notes>39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51</vt:i4>
      </vt:variant>
    </vt:vector>
  </HeadingPairs>
  <TitlesOfParts>
    <vt:vector size="62" baseType="lpstr">
      <vt:lpstr>BIZ UDPゴシック</vt:lpstr>
      <vt:lpstr>Meiryo UI</vt:lpstr>
      <vt:lpstr>ＭＳ Ｐゴシック</vt:lpstr>
      <vt:lpstr>ＭＳ ゴシック</vt:lpstr>
      <vt:lpstr>メイリオ</vt:lpstr>
      <vt:lpstr>游ゴシック</vt:lpstr>
      <vt:lpstr>Arial</vt:lpstr>
      <vt:lpstr>Calibri</vt:lpstr>
      <vt:lpstr>Calibri Light</vt:lpstr>
      <vt:lpstr>Wingdings</vt:lpstr>
      <vt:lpstr>Office テーマ</vt:lpstr>
      <vt:lpstr>大阪・関西万博を契機とした「未来社会」の実現に向けて  （大阪版万博アクションプラン）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2024-07-29T09:25:36Z</dcterms:created>
  <dcterms:modified xsi:type="dcterms:W3CDTF">2024-09-03T04:15:42Z</dcterms:modified>
</cp:coreProperties>
</file>